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78.xml" ContentType="application/vnd.openxmlformats-officedocument.presentationml.slide+xml"/>
  <Override PartName="/ppt/presentation.xml" ContentType="application/vnd.openxmlformats-officedocument.presentationml.presentation.main+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7.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2.xml" ContentType="application/vnd.openxmlformats-officedocument.presentationml.slideMaster+xml"/>
  <Override PartName="/ppt/slideMasters/slideMaster11.xml" ContentType="application/vnd.openxmlformats-officedocument.presentationml.slideMaster+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6.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heme/theme10.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4.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ppt/tags/tag1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8305" r:id="rId1"/>
    <p:sldMasterId id="2147488492" r:id="rId2"/>
    <p:sldMasterId id="2147488521" r:id="rId3"/>
    <p:sldMasterId id="2147488533" r:id="rId4"/>
    <p:sldMasterId id="2147488545" r:id="rId5"/>
    <p:sldMasterId id="2147488558" r:id="rId6"/>
    <p:sldMasterId id="2147488571" r:id="rId7"/>
    <p:sldMasterId id="2147488583" r:id="rId8"/>
    <p:sldMasterId id="2147488586" r:id="rId9"/>
    <p:sldMasterId id="2147488599" r:id="rId10"/>
    <p:sldMasterId id="2147488612" r:id="rId11"/>
    <p:sldMasterId id="2147488632" r:id="rId12"/>
  </p:sldMasterIdLst>
  <p:notesMasterIdLst>
    <p:notesMasterId r:id="rId102"/>
  </p:notesMasterIdLst>
  <p:handoutMasterIdLst>
    <p:handoutMasterId r:id="rId103"/>
  </p:handoutMasterIdLst>
  <p:sldIdLst>
    <p:sldId id="2135714627" r:id="rId13"/>
    <p:sldId id="2135714879" r:id="rId14"/>
    <p:sldId id="2135714631" r:id="rId15"/>
    <p:sldId id="13407" r:id="rId16"/>
    <p:sldId id="13089" r:id="rId17"/>
    <p:sldId id="13408" r:id="rId18"/>
    <p:sldId id="2559" r:id="rId19"/>
    <p:sldId id="2135714628" r:id="rId20"/>
    <p:sldId id="2135714630" r:id="rId21"/>
    <p:sldId id="2135714629" r:id="rId22"/>
    <p:sldId id="2135714999" r:id="rId23"/>
    <p:sldId id="2135714998" r:id="rId24"/>
    <p:sldId id="2135714924" r:id="rId25"/>
    <p:sldId id="2032092261" r:id="rId26"/>
    <p:sldId id="7044" r:id="rId27"/>
    <p:sldId id="2032092116" r:id="rId28"/>
    <p:sldId id="2032092265" r:id="rId29"/>
    <p:sldId id="2032092273" r:id="rId30"/>
    <p:sldId id="13290" r:id="rId31"/>
    <p:sldId id="3333" r:id="rId32"/>
    <p:sldId id="3334" r:id="rId33"/>
    <p:sldId id="2135714986" r:id="rId34"/>
    <p:sldId id="3336" r:id="rId35"/>
    <p:sldId id="3337" r:id="rId36"/>
    <p:sldId id="2032092276" r:id="rId37"/>
    <p:sldId id="2135714982" r:id="rId38"/>
    <p:sldId id="258" r:id="rId39"/>
    <p:sldId id="2032092145" r:id="rId40"/>
    <p:sldId id="259" r:id="rId41"/>
    <p:sldId id="283" r:id="rId42"/>
    <p:sldId id="2032092149" r:id="rId43"/>
    <p:sldId id="2032092156" r:id="rId44"/>
    <p:sldId id="2032092150" r:id="rId45"/>
    <p:sldId id="3338" r:id="rId46"/>
    <p:sldId id="3339" r:id="rId47"/>
    <p:sldId id="13291" r:id="rId48"/>
    <p:sldId id="3340" r:id="rId49"/>
    <p:sldId id="3341" r:id="rId50"/>
    <p:sldId id="3342" r:id="rId51"/>
    <p:sldId id="2032092162" r:id="rId52"/>
    <p:sldId id="2032092164" r:id="rId53"/>
    <p:sldId id="2135714983" r:id="rId54"/>
    <p:sldId id="679" r:id="rId55"/>
    <p:sldId id="581" r:id="rId56"/>
    <p:sldId id="585" r:id="rId57"/>
    <p:sldId id="700" r:id="rId58"/>
    <p:sldId id="561" r:id="rId59"/>
    <p:sldId id="599" r:id="rId60"/>
    <p:sldId id="701" r:id="rId61"/>
    <p:sldId id="396" r:id="rId62"/>
    <p:sldId id="705" r:id="rId63"/>
    <p:sldId id="3343" r:id="rId64"/>
    <p:sldId id="13292" r:id="rId65"/>
    <p:sldId id="3344" r:id="rId66"/>
    <p:sldId id="3345" r:id="rId67"/>
    <p:sldId id="3347" r:id="rId68"/>
    <p:sldId id="3348" r:id="rId69"/>
    <p:sldId id="3346" r:id="rId70"/>
    <p:sldId id="707" r:id="rId71"/>
    <p:sldId id="708" r:id="rId72"/>
    <p:sldId id="2135714984" r:id="rId73"/>
    <p:sldId id="412" r:id="rId74"/>
    <p:sldId id="410" r:id="rId75"/>
    <p:sldId id="415" r:id="rId76"/>
    <p:sldId id="418" r:id="rId77"/>
    <p:sldId id="419" r:id="rId78"/>
    <p:sldId id="407" r:id="rId79"/>
    <p:sldId id="405" r:id="rId80"/>
    <p:sldId id="389" r:id="rId81"/>
    <p:sldId id="3350" r:id="rId82"/>
    <p:sldId id="3351" r:id="rId83"/>
    <p:sldId id="3352" r:id="rId84"/>
    <p:sldId id="401" r:id="rId85"/>
    <p:sldId id="400" r:id="rId86"/>
    <p:sldId id="395" r:id="rId87"/>
    <p:sldId id="409" r:id="rId88"/>
    <p:sldId id="2135714985" r:id="rId89"/>
    <p:sldId id="3118" r:id="rId90"/>
    <p:sldId id="3119" r:id="rId91"/>
    <p:sldId id="3123" r:id="rId92"/>
    <p:sldId id="573" r:id="rId93"/>
    <p:sldId id="574" r:id="rId94"/>
    <p:sldId id="3131" r:id="rId95"/>
    <p:sldId id="3133" r:id="rId96"/>
    <p:sldId id="3270" r:id="rId97"/>
    <p:sldId id="257" r:id="rId98"/>
    <p:sldId id="3353" r:id="rId99"/>
    <p:sldId id="3354" r:id="rId100"/>
    <p:sldId id="3138" r:id="rId10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7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2B50"/>
    <a:srgbClr val="0331FF"/>
    <a:srgbClr val="203864"/>
    <a:srgbClr val="045190"/>
    <a:srgbClr val="0432FF"/>
    <a:srgbClr val="C2DFE2"/>
    <a:srgbClr val="E4ECF1"/>
    <a:srgbClr val="F1C73D"/>
    <a:srgbClr val="0000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76" autoAdjust="0"/>
    <p:restoredTop sz="94061" autoAdjust="0"/>
  </p:normalViewPr>
  <p:slideViewPr>
    <p:cSldViewPr>
      <p:cViewPr varScale="1">
        <p:scale>
          <a:sx n="76" d="100"/>
          <a:sy n="76" d="100"/>
        </p:scale>
        <p:origin x="208" y="624"/>
      </p:cViewPr>
      <p:guideLst>
        <p:guide orient="horz" pos="2160"/>
        <p:guide pos="3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56960"/>
    </p:cViewPr>
  </p:sorterViewPr>
  <p:notesViewPr>
    <p:cSldViewPr snapToGrid="0" snapToObjects="1">
      <p:cViewPr varScale="1">
        <p:scale>
          <a:sx n="70" d="100"/>
          <a:sy n="70" d="100"/>
        </p:scale>
        <p:origin x="-2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handoutMaster" Target="handoutMasters/handoutMaster1.xml"/><Relationship Id="rId108" Type="http://schemas.openxmlformats.org/officeDocument/2006/relationships/customXml" Target="../customXml/item1.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customXml" Target="../customXml/item2.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customXml" Target="../customXml/item3.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89201349831269"/>
          <c:y val="3.1609195402298854E-2"/>
          <c:w val="0.5307966861285196"/>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Decitabine</c:v>
                </c:pt>
                <c:pt idx="2">
                  <c:v>Decitabine + venetoclax</c:v>
                </c:pt>
                <c:pt idx="3">
                  <c:v>Azacitidine</c:v>
                </c:pt>
                <c:pt idx="4">
                  <c:v>Low-dose cytarabine + venetoclax</c:v>
                </c:pt>
                <c:pt idx="5">
                  <c:v>Azacitidine + venetoclax</c:v>
                </c:pt>
              </c:strCache>
            </c:strRef>
          </c:cat>
          <c:val>
            <c:numRef>
              <c:f>Sheet1!$B$2:$B$7</c:f>
              <c:numCache>
                <c:formatCode>0%</c:formatCode>
                <c:ptCount val="6"/>
                <c:pt idx="0">
                  <c:v>0.01</c:v>
                </c:pt>
                <c:pt idx="1">
                  <c:v>0.03</c:v>
                </c:pt>
                <c:pt idx="2">
                  <c:v>0.05</c:v>
                </c:pt>
                <c:pt idx="3">
                  <c:v>0.08</c:v>
                </c:pt>
                <c:pt idx="4">
                  <c:v>0.09</c:v>
                </c:pt>
                <c:pt idx="5">
                  <c:v>0.74</c:v>
                </c:pt>
              </c:numCache>
            </c:numRef>
          </c:val>
          <c:extLst>
            <c:ext xmlns:c16="http://schemas.microsoft.com/office/drawing/2014/chart" uri="{C3380CC4-5D6E-409C-BE32-E72D297353CC}">
              <c16:uniqueId val="{00000000-02A2-544A-B5B1-2618751AEB1F}"/>
            </c:ext>
          </c:extLst>
        </c:ser>
        <c:dLbls>
          <c:dLblPos val="outEnd"/>
          <c:showLegendKey val="0"/>
          <c:showVal val="1"/>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0" spcFirstLastPara="1" vertOverflow="ellipsis" wrap="square" anchor="ctr" anchorCtr="1"/>
          <a:lstStyle/>
          <a:p>
            <a:pPr algn="r">
              <a:defRPr sz="2200" b="1" i="0" u="none" strike="noStrike" kern="1200" baseline="0">
                <a:solidFill>
                  <a:srgbClr val="002B50"/>
                </a:solidFill>
                <a:latin typeface="Arial" panose="020B0604020202020204" pitchFamily="34" charset="0"/>
                <a:ea typeface="+mn-ea"/>
                <a:cs typeface="Arial" panose="020B0604020202020204" pitchFamily="34" charset="0"/>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89201349831269"/>
          <c:y val="3.1609195402298854E-2"/>
          <c:w val="0.5307966861285196"/>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Low-dose cytarabine + venetoclax  </c:v>
                </c:pt>
                <c:pt idx="1">
                  <c:v>Gilteritinib </c:v>
                </c:pt>
                <c:pt idx="2">
                  <c:v>Low-dose cytarabine + venetoclax + FLT3 inhibitor </c:v>
                </c:pt>
                <c:pt idx="3">
                  <c:v>7 + 3 induction + midostaurin </c:v>
                </c:pt>
                <c:pt idx="4">
                  <c:v>HMA + venetoclax + FLT3 inhibitor </c:v>
                </c:pt>
                <c:pt idx="5">
                  <c:v>HMA + venetoclax  </c:v>
                </c:pt>
              </c:strCache>
            </c:strRef>
          </c:cat>
          <c:val>
            <c:numRef>
              <c:f>Sheet1!$B$2:$B$7</c:f>
              <c:numCache>
                <c:formatCode>0%</c:formatCode>
                <c:ptCount val="6"/>
                <c:pt idx="0">
                  <c:v>0.01</c:v>
                </c:pt>
                <c:pt idx="1">
                  <c:v>0.04</c:v>
                </c:pt>
                <c:pt idx="2">
                  <c:v>7.0000000000000007E-2</c:v>
                </c:pt>
                <c:pt idx="3">
                  <c:v>0.15</c:v>
                </c:pt>
                <c:pt idx="4">
                  <c:v>0.26</c:v>
                </c:pt>
                <c:pt idx="5">
                  <c:v>0.47</c:v>
                </c:pt>
              </c:numCache>
            </c:numRef>
          </c:val>
          <c:extLst>
            <c:ext xmlns:c16="http://schemas.microsoft.com/office/drawing/2014/chart" uri="{C3380CC4-5D6E-409C-BE32-E72D297353CC}">
              <c16:uniqueId val="{00000000-02A2-544A-B5B1-2618751AEB1F}"/>
            </c:ext>
          </c:extLst>
        </c:ser>
        <c:dLbls>
          <c:dLblPos val="outEnd"/>
          <c:showLegendKey val="0"/>
          <c:showVal val="1"/>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0" spcFirstLastPara="1" vertOverflow="ellipsis" wrap="square" anchor="ctr" anchorCtr="1"/>
          <a:lstStyle/>
          <a:p>
            <a:pPr algn="r">
              <a:defRPr sz="2200" b="1" i="0" u="none" strike="noStrike" kern="1200" baseline="0">
                <a:solidFill>
                  <a:srgbClr val="002B50"/>
                </a:solidFill>
                <a:latin typeface="Arial" panose="020B0604020202020204" pitchFamily="34" charset="0"/>
                <a:ea typeface="+mn-ea"/>
                <a:cs typeface="Arial" panose="020B0604020202020204" pitchFamily="34" charset="0"/>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89201349831269"/>
          <c:y val="3.1609195402298854E-2"/>
          <c:w val="0.5307966861285196"/>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Other</c:v>
                </c:pt>
                <c:pt idx="1">
                  <c:v>Low-dose cytarabine + venetoclax</c:v>
                </c:pt>
                <c:pt idx="2">
                  <c:v>Low-dose cytarabine + venetoclax + ivosidenib</c:v>
                </c:pt>
                <c:pt idx="3">
                  <c:v>Ivosidenib </c:v>
                </c:pt>
                <c:pt idx="4">
                  <c:v>7 + 3 induction  </c:v>
                </c:pt>
                <c:pt idx="5">
                  <c:v>HMA + ivosidenib </c:v>
                </c:pt>
                <c:pt idx="6">
                  <c:v>HMA + venetoclax + ivosidenib </c:v>
                </c:pt>
                <c:pt idx="7">
                  <c:v>HMA + venetoclax   </c:v>
                </c:pt>
              </c:strCache>
            </c:strRef>
          </c:cat>
          <c:val>
            <c:numRef>
              <c:f>Sheet1!$B$2:$B$9</c:f>
              <c:numCache>
                <c:formatCode>0%</c:formatCode>
                <c:ptCount val="8"/>
                <c:pt idx="0">
                  <c:v>0.01</c:v>
                </c:pt>
                <c:pt idx="1">
                  <c:v>0.01</c:v>
                </c:pt>
                <c:pt idx="2">
                  <c:v>0.03</c:v>
                </c:pt>
                <c:pt idx="3">
                  <c:v>0.04</c:v>
                </c:pt>
                <c:pt idx="4">
                  <c:v>0.05</c:v>
                </c:pt>
                <c:pt idx="5">
                  <c:v>0.1</c:v>
                </c:pt>
                <c:pt idx="6">
                  <c:v>0.21</c:v>
                </c:pt>
                <c:pt idx="7">
                  <c:v>0.55000000000000004</c:v>
                </c:pt>
              </c:numCache>
            </c:numRef>
          </c:val>
          <c:extLst>
            <c:ext xmlns:c16="http://schemas.microsoft.com/office/drawing/2014/chart" uri="{C3380CC4-5D6E-409C-BE32-E72D297353CC}">
              <c16:uniqueId val="{00000000-02A2-544A-B5B1-2618751AEB1F}"/>
            </c:ext>
          </c:extLst>
        </c:ser>
        <c:dLbls>
          <c:dLblPos val="outEnd"/>
          <c:showLegendKey val="0"/>
          <c:showVal val="1"/>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0" spcFirstLastPara="1" vertOverflow="ellipsis" wrap="square" anchor="ctr" anchorCtr="1"/>
          <a:lstStyle/>
          <a:p>
            <a:pPr algn="r" latinLnBrk="0">
              <a:defRPr sz="1600" b="1" i="0" u="none" strike="noStrike" kern="1200" baseline="0">
                <a:solidFill>
                  <a:srgbClr val="002B50"/>
                </a:solidFill>
                <a:latin typeface="Arial" panose="020B0604020202020204" pitchFamily="34" charset="0"/>
                <a:ea typeface="+mn-ea"/>
                <a:cs typeface="Arial" panose="020B0604020202020204" pitchFamily="34" charset="0"/>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Acute Myeloid Leukemia</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31094E-EE1B-DC4C-9055-4A48FF0273CD}" type="datetimeFigureOut">
              <a:rPr lang="en-US"/>
              <a:pPr>
                <a:defRPr/>
              </a:pPr>
              <a:t>1/12/21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047A620-AB8F-CF46-A88D-87A30D4E58B6}" type="slidenum">
              <a:rPr lang="en-US"/>
              <a:pPr>
                <a:defRPr/>
              </a:pPr>
              <a:t>‹#›</a:t>
            </a:fld>
            <a:endParaRPr lang="en-US"/>
          </a:p>
        </p:txBody>
      </p:sp>
    </p:spTree>
    <p:extLst>
      <p:ext uri="{BB962C8B-B14F-4D97-AF65-F5344CB8AC3E}">
        <p14:creationId xmlns:p14="http://schemas.microsoft.com/office/powerpoint/2010/main" val="385897391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Acute Myeloid Leukemia</a:t>
            </a:r>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1FF50E98-AC92-C54A-ACBD-9B80212ADB1C}" type="slidenum">
              <a:rPr lang="en-US"/>
              <a:pPr>
                <a:defRPr/>
              </a:pPr>
              <a:t>‹#›</a:t>
            </a:fld>
            <a:endParaRPr lang="en-US"/>
          </a:p>
        </p:txBody>
      </p:sp>
    </p:spTree>
    <p:extLst>
      <p:ext uri="{BB962C8B-B14F-4D97-AF65-F5344CB8AC3E}">
        <p14:creationId xmlns:p14="http://schemas.microsoft.com/office/powerpoint/2010/main" val="130499176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xfrm>
            <a:off x="381000" y="685800"/>
            <a:ext cx="6096000" cy="3429000"/>
          </a:xfrm>
          <a:ln/>
        </p:spPr>
      </p:sp>
      <p:sp>
        <p:nvSpPr>
          <p:cNvPr id="8194" name="Notes Placeholder 2"/>
          <p:cNvSpPr>
            <a:spLocks noGrp="1"/>
          </p:cNvSpPr>
          <p:nvPr>
            <p:ph type="body" idx="1"/>
          </p:nvPr>
        </p:nvSpPr>
        <p:spPr>
          <a:noFill/>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p>
        </p:txBody>
      </p:sp>
      <p:sp>
        <p:nvSpPr>
          <p:cNvPr id="8195"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FDB787-9FB4-DC4A-80AA-DB3AF5C8F3C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 name="Header Placeholder 3"/>
          <p:cNvSpPr>
            <a:spLocks noGrp="1"/>
          </p:cNvSpPr>
          <p:nvPr>
            <p:ph type="hdr"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Acute Myeloid Leukemia</a:t>
            </a:r>
          </a:p>
        </p:txBody>
      </p:sp>
    </p:spTree>
    <p:extLst>
      <p:ext uri="{BB962C8B-B14F-4D97-AF65-F5344CB8AC3E}">
        <p14:creationId xmlns:p14="http://schemas.microsoft.com/office/powerpoint/2010/main" val="1442296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A7D08-75CA-4AE9-9483-F5FBC55401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charset="0"/>
              <a:cs typeface="+mn-cs"/>
            </a:endParaRPr>
          </a:p>
        </p:txBody>
      </p:sp>
    </p:spTree>
    <p:extLst>
      <p:ext uri="{BB962C8B-B14F-4D97-AF65-F5344CB8AC3E}">
        <p14:creationId xmlns:p14="http://schemas.microsoft.com/office/powerpoint/2010/main" val="116146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4240">
              <a:defRPr/>
            </a:pPr>
            <a:r>
              <a:rPr lang="en-US" dirty="0"/>
              <a:t>As a result of these findings, and hepatotoxicity/prolonged </a:t>
            </a:r>
            <a:r>
              <a:rPr lang="en-US" dirty="0" err="1"/>
              <a:t>cytopenias</a:t>
            </a:r>
            <a:r>
              <a:rPr lang="en-US" dirty="0"/>
              <a:t>, GO was withdrawn in 2010</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88A7D08-75CA-4AE9-9483-F5FBC55401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45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C448E3-291C-B047-A205-ADAF2E2413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511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469833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872568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Mutations</a:t>
            </a:r>
            <a:r>
              <a:rPr lang="en-US" baseline="0" dirty="0"/>
              <a:t> in IDH1 and IDH2 can be seen across cancer types. Mutations in IDH-2 predominate in hematologic malignancies and are found commonly in 25% of angioimmunoblastic non-</a:t>
            </a:r>
            <a:r>
              <a:rPr lang="en-US" baseline="0" dirty="0" err="1"/>
              <a:t>hodgkins</a:t>
            </a:r>
            <a:r>
              <a:rPr lang="en-US" baseline="0" dirty="0"/>
              <a:t> lymphoma, 10-15% of Acute Myeloid Leukemia and 5% of Myelodysplastic syndromes and myeloproliferative neoplasms. Mutations in the IDH-1 gene are most commonly found in solid tumors and are present in 70% of gliomas, and over 50% of chondrosarcomas. IDH-1 mutations are also found in 7.5% of AML and 5% of patients with MDS/MPN.</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1D687B-F9DE-4646-AD2E-B0D2C165D0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6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4A24F8A-0A78-4A72-9A59-3E81406F476E}"/>
              </a:ext>
            </a:extLst>
          </p:cNvPr>
          <p:cNvSpPr>
            <a:spLocks noGrp="1" noChangeArrowheads="1"/>
          </p:cNvSpPr>
          <p:nvPr>
            <p:ph type="sldNum"/>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45BF8B-820D-4EB0-B0EA-3B366EBE419E}" type="slidenum">
              <a:rPr kumimoji="0" lang="en-US" altLang="en-US" sz="1200" b="0" i="0" u="none" strike="noStrike" kern="1200" cap="none" spc="0" normalizeH="0" baseline="0" noProof="0">
                <a:ln>
                  <a:noFill/>
                </a:ln>
                <a:solidFill>
                  <a:prstClr val="black"/>
                </a:solidFill>
                <a:effectLst/>
                <a:uLnTx/>
                <a:uFillTx/>
                <a:latin typeface="Calibri"/>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a:ea typeface="ＭＳ Ｐゴシック" charset="0"/>
              <a:cs typeface="+mn-cs"/>
            </a:endParaRPr>
          </a:p>
        </p:txBody>
      </p:sp>
      <p:sp>
        <p:nvSpPr>
          <p:cNvPr id="4097" name="Rectangle 1">
            <a:extLst>
              <a:ext uri="{FF2B5EF4-FFF2-40B4-BE49-F238E27FC236}">
                <a16:creationId xmlns:a16="http://schemas.microsoft.com/office/drawing/2014/main" id="{CDB4E277-F71B-4C26-9C09-F70A0D5BD769}"/>
              </a:ext>
            </a:extLst>
          </p:cNvPr>
          <p:cNvSpPr txBox="1">
            <a:spLocks noGrp="1" noRot="1" noChangeAspect="1" noChangeArrowheads="1"/>
          </p:cNvSpPr>
          <p:nvPr>
            <p:ph type="sldImg"/>
          </p:nvPr>
        </p:nvSpPr>
        <p:spPr bwMode="auto">
          <a:xfrm>
            <a:off x="423863" y="704850"/>
            <a:ext cx="6186487" cy="34813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Rectangle 2">
            <a:extLst>
              <a:ext uri="{FF2B5EF4-FFF2-40B4-BE49-F238E27FC236}">
                <a16:creationId xmlns:a16="http://schemas.microsoft.com/office/drawing/2014/main" id="{2E59E604-31E7-471C-A470-72BAF6D11A71}"/>
              </a:ext>
            </a:extLst>
          </p:cNvPr>
          <p:cNvSpPr txBox="1">
            <a:spLocks noGrp="1" noChangeArrowheads="1"/>
          </p:cNvSpPr>
          <p:nvPr>
            <p:ph type="body" idx="1"/>
          </p:nvPr>
        </p:nvSpPr>
        <p:spPr bwMode="auto">
          <a:xfrm>
            <a:off x="703263" y="4410075"/>
            <a:ext cx="5627687" cy="4178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17640" anchor="ctr"/>
          <a:lstStyle/>
          <a:p>
            <a:pPr marL="215900" indent="-214313" eaLnBrk="1">
              <a:lnSpc>
                <a:spcPct val="93000"/>
              </a:lnSpc>
              <a:spcBef>
                <a:spcPct val="0"/>
              </a:spcBef>
              <a:tabLst>
                <a:tab pos="723900" algn="l"/>
                <a:tab pos="1447800" algn="l"/>
                <a:tab pos="2171700" algn="l"/>
                <a:tab pos="2895600" algn="l"/>
                <a:tab pos="3619500" algn="l"/>
                <a:tab pos="4343400" algn="l"/>
                <a:tab pos="5067300" algn="l"/>
              </a:tabLst>
            </a:pPr>
            <a:endParaRPr lang="en-US" altLang="en-US" sz="2000">
              <a:latin typeface="Arial" panose="020B0604020202020204" pitchFamily="34" charset="0"/>
              <a:cs typeface="Baekmuk Gulim" charset="0"/>
            </a:endParaRPr>
          </a:p>
        </p:txBody>
      </p:sp>
    </p:spTree>
    <p:extLst>
      <p:ext uri="{BB962C8B-B14F-4D97-AF65-F5344CB8AC3E}">
        <p14:creationId xmlns:p14="http://schemas.microsoft.com/office/powerpoint/2010/main" val="327908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3718BB-CAD4-4339-8E15-89608FC38B3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97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40132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Confirmatory study for 7+3 vs CPX in secondary AML</a:t>
            </a:r>
          </a:p>
          <a:p>
            <a:r>
              <a:rPr lang="en-US" dirty="0"/>
              <a:t>Also showing OS after transplant for those who went to transplant…seems much better for CPX than 7+3. Maybe because of a deeper response? No MRD testing done.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D726CC-D019-7F49-86F9-6590639CDD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375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3989679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070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0DED229-FF74-4A62-88C2-BBB1F4AD1004}"/>
              </a:ext>
            </a:extLst>
          </p:cNvPr>
          <p:cNvSpPr>
            <a:spLocks noGrp="1"/>
          </p:cNvSpPr>
          <p:nvPr>
            <p:ph type="body" sz="quarter" idx="12" hasCustomPrompt="1"/>
          </p:nvPr>
        </p:nvSpPr>
        <p:spPr>
          <a:xfrm>
            <a:off x="9665818" y="0"/>
            <a:ext cx="2526183" cy="249283"/>
          </a:xfrm>
        </p:spPr>
        <p:txBody>
          <a:bodyPr/>
          <a:lstStyle>
            <a:lvl1pPr algn="r">
              <a:defRPr sz="1067">
                <a:solidFill>
                  <a:schemeClr val="tx2"/>
                </a:solidFill>
              </a:defRPr>
            </a:lvl1pPr>
          </a:lstStyle>
          <a:p>
            <a:pPr lvl="0"/>
            <a:r>
              <a:rPr lang="en-US" dirty="0"/>
              <a:t>Study name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8462" y="1397000"/>
            <a:ext cx="11435077" cy="4622800"/>
          </a:xfrm>
        </p:spPr>
        <p:txBody>
          <a:bodyPr/>
          <a:lstStyle>
            <a:lvl1pPr marL="0" indent="0">
              <a:buNone/>
              <a:defRPr b="0">
                <a:solidFill>
                  <a:schemeClr val="tx2"/>
                </a:solidFill>
              </a:defRPr>
            </a:lvl1pPr>
            <a:lvl2pPr marL="256026" indent="-256026">
              <a:buFont typeface="Arial" panose="020B0604020202020204" pitchFamily="34" charset="0"/>
              <a:buChar char="•"/>
              <a:defRPr/>
            </a:lvl2pPr>
            <a:lvl3pPr marL="755885" indent="-341367">
              <a:buFont typeface="Arial" panose="020B0604020202020204" pitchFamily="34" charset="0"/>
              <a:buChar char="–"/>
              <a:defRPr/>
            </a:lvl3pPr>
            <a:lvl4pPr marL="1182594" indent="-268217">
              <a:buFont typeface="Arial" panose="020B0604020202020204" pitchFamily="34" charset="0"/>
              <a:buChar char="•"/>
              <a:defRPr/>
            </a:lvl4pPr>
            <a:lvl5pPr marL="1609304" indent="-304792">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67" smtClean="0"/>
            </a:lvl1pPr>
          </a:lstStyle>
          <a:p>
            <a:fld id="{47051DE0-578D-472D-B8B1-1F1BC547C937}" type="slidenum">
              <a:rPr lang="en-US" smtClean="0"/>
              <a:t>‹#›</a:t>
            </a:fld>
            <a:endParaRPr lang="en-US" dirty="0"/>
          </a:p>
        </p:txBody>
      </p:sp>
    </p:spTree>
    <p:custDataLst>
      <p:tags r:id="rId1"/>
    </p:custDataLst>
    <p:extLst>
      <p:ext uri="{BB962C8B-B14F-4D97-AF65-F5344CB8AC3E}">
        <p14:creationId xmlns:p14="http://schemas.microsoft.com/office/powerpoint/2010/main" val="1001527041"/>
      </p:ext>
    </p:extLst>
  </p:cSld>
  <p:clrMapOvr>
    <a:masterClrMapping/>
  </p:clrMapOvr>
  <p:hf hdr="0" ftr="0" dt="0"/>
  <p:extLst>
    <p:ext uri="{DCECCB84-F9BA-43D5-87BE-67443E8EF086}">
      <p15:sldGuideLst xmlns:p15="http://schemas.microsoft.com/office/powerpoint/2012/main">
        <p15:guide id="1" orient="horz" pos="66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1/12/21</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037064309"/>
      </p:ext>
    </p:extLst>
  </p:cSld>
  <p:clrMapOvr>
    <a:overrideClrMapping bg1="dk1" tx1="lt1" bg2="dk2" tx2="lt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36" y="153987"/>
            <a:ext cx="11840066" cy="1188720"/>
          </a:xfrm>
        </p:spPr>
        <p:txBody>
          <a:bodyPr/>
          <a:lstStyle>
            <a:lvl1pPr>
              <a:defRPr cap="none">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04372" y="1525681"/>
            <a:ext cx="11824229" cy="5139070"/>
          </a:xfrm>
        </p:spPr>
        <p:txBody>
          <a:bodyPr>
            <a:normAutofit/>
          </a:bodyPr>
          <a:lstStyle>
            <a:lvl1pPr>
              <a:defRPr sz="3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229697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cap="none">
                <a:solidFill>
                  <a:srgbClr val="262626"/>
                </a:solidFill>
              </a:defRPr>
            </a:lvl1pPr>
          </a:lstStyle>
          <a:p>
            <a:r>
              <a:rPr lang="en-US" dirty="0"/>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1/12/21</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3367364763"/>
      </p:ext>
    </p:extLst>
  </p:cSld>
  <p:clrMapOvr>
    <a:overrideClrMapping bg1="dk1" tx1="lt1" bg2="dk2" tx2="lt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7821429" y="6238816"/>
            <a:ext cx="2753746" cy="323968"/>
          </a:xfrm>
          <a:prstGeom prst="rect">
            <a:avLst/>
          </a:prstGeom>
        </p:spPr>
        <p:txBody>
          <a:bodyPr/>
          <a:lstStyle/>
          <a:p>
            <a:fld id="{AB134690-1557-4C89-A502-4959FE7FAD70}" type="datetimeFigureOut">
              <a:rPr lang="en-US" dirty="0"/>
              <a:t>1/12/21</a:t>
            </a:fld>
            <a:endParaRPr lang="en-US" dirty="0"/>
          </a:p>
        </p:txBody>
      </p:sp>
      <p:sp>
        <p:nvSpPr>
          <p:cNvPr id="9" name="Footer Placeholder 8"/>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0343656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4F7D4976-E339-4826-83B7-FBD03F55ECF8}" type="datetimeFigureOut">
              <a:rPr lang="en-US" dirty="0"/>
              <a:t>1/12/21</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238214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821429" y="6238816"/>
            <a:ext cx="2753746" cy="323968"/>
          </a:xfrm>
          <a:prstGeom prst="rect">
            <a:avLst/>
          </a:prstGeom>
        </p:spPr>
        <p:txBody>
          <a:bodyPr/>
          <a:lstStyle/>
          <a:p>
            <a:fld id="{E1037C31-9E7A-4F99-8774-A0E530DE1A42}" type="datetimeFigureOut">
              <a:rPr lang="en-US" dirty="0"/>
              <a:t>1/12/21</a:t>
            </a:fld>
            <a:endParaRPr lang="en-US" dirty="0"/>
          </a:p>
        </p:txBody>
      </p:sp>
      <p:sp>
        <p:nvSpPr>
          <p:cNvPr id="4" name="Footer Placeholder 3"/>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0854816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6" cy="323968"/>
          </a:xfrm>
          <a:prstGeom prst="rect">
            <a:avLst/>
          </a:prstGeom>
        </p:spPr>
        <p:txBody>
          <a:bodyPr/>
          <a:lstStyle/>
          <a:p>
            <a:fld id="{C278504F-A551-4DE0-9316-4DCD1D8CC752}" type="datetimeFigureOut">
              <a:rPr lang="en-US" dirty="0"/>
              <a:t>1/12/21</a:t>
            </a:fld>
            <a:endParaRPr lang="en-US" dirty="0"/>
          </a:p>
        </p:txBody>
      </p:sp>
      <p:sp>
        <p:nvSpPr>
          <p:cNvPr id="3" name="Footer Placeholder 2"/>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8341006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a:xfrm>
            <a:off x="7821429" y="6238816"/>
            <a:ext cx="2753746" cy="323968"/>
          </a:xfrm>
          <a:prstGeom prst="rect">
            <a:avLst/>
          </a:prstGeom>
        </p:spPr>
        <p:txBody>
          <a:bodyPr/>
          <a:lstStyle/>
          <a:p>
            <a:fld id="{D1BE4249-C0D0-4B06-8692-E8BB871AF643}" type="datetimeFigureOut">
              <a:rPr lang="en-US" dirty="0"/>
              <a:t>1/12/21</a:t>
            </a:fld>
            <a:endParaRPr lang="en-US" dirty="0"/>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1069555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a:xfrm>
            <a:off x="7821429" y="6238816"/>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1/12/21</a:t>
            </a:fld>
            <a:endParaRPr lang="en-US" dirty="0"/>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86498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84025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E9F9C37B-1D36-470B-8223-D6C91242EC14}" type="datetimeFigureOut">
              <a:rPr lang="en-US" dirty="0"/>
              <a:t>1/12/21</a:t>
            </a:fld>
            <a:endParaRPr lang="en-US" dirty="0"/>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2284104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67C6F52A-A82B-47A2-A83A-8C4C91F2D59F}" type="datetimeFigureOut">
              <a:rPr lang="en-US" dirty="0"/>
              <a:t>1/12/21</a:t>
            </a:fld>
            <a:endParaRPr lang="en-US" dirty="0"/>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48986587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5" y="1510730"/>
            <a:ext cx="5535084" cy="4665746"/>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Title 1"/>
          <p:cNvSpPr>
            <a:spLocks noGrp="1"/>
          </p:cNvSpPr>
          <p:nvPr>
            <p:ph type="title"/>
          </p:nvPr>
        </p:nvSpPr>
        <p:spPr>
          <a:xfrm>
            <a:off x="503061" y="238128"/>
            <a:ext cx="11257280" cy="1103313"/>
          </a:xfrm>
          <a:prstGeom prst="rect">
            <a:avLst/>
          </a:prstGeom>
        </p:spPr>
        <p:txBody>
          <a:bodyPr/>
          <a:lstStyle/>
          <a:p>
            <a:r>
              <a:rPr lang="en-US" dirty="0"/>
              <a:t>Click to edit Master title style</a:t>
            </a:r>
          </a:p>
        </p:txBody>
      </p:sp>
      <p:sp>
        <p:nvSpPr>
          <p:cNvPr id="11" name="Content Placeholder 2"/>
          <p:cNvSpPr>
            <a:spLocks noGrp="1"/>
          </p:cNvSpPr>
          <p:nvPr>
            <p:ph sz="half" idx="1"/>
          </p:nvPr>
        </p:nvSpPr>
        <p:spPr>
          <a:xfrm>
            <a:off x="499873" y="1510730"/>
            <a:ext cx="5535083" cy="4678738"/>
          </a:xfrm>
          <a:prstGeom prst="rect">
            <a:avLst/>
          </a:prstGeom>
        </p:spPr>
        <p:txBody>
          <a:bodyPr/>
          <a:lstStyle>
            <a:lvl1pPr>
              <a:defRPr sz="26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06440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6286"/>
          </a:xfrm>
          <a:prstGeom prst="rect">
            <a:avLst/>
          </a:prstGeom>
        </p:spPr>
      </p:pic>
      <p:sp>
        <p:nvSpPr>
          <p:cNvPr id="4098" name="Rectangle 2"/>
          <p:cNvSpPr>
            <a:spLocks noGrp="1" noChangeArrowheads="1"/>
          </p:cNvSpPr>
          <p:nvPr>
            <p:ph type="ctrTitle"/>
          </p:nvPr>
        </p:nvSpPr>
        <p:spPr>
          <a:xfrm>
            <a:off x="609600" y="1981200"/>
            <a:ext cx="10972800" cy="1143000"/>
          </a:xfrm>
        </p:spPr>
        <p:txBody>
          <a:bodyPr/>
          <a:lstStyle>
            <a:lvl1pPr algn="ctr">
              <a:defRPr sz="2300"/>
            </a:lvl1pPr>
          </a:lstStyle>
          <a:p>
            <a:pPr lvl="0"/>
            <a:r>
              <a:rPr lang="en-US" noProof="0" dirty="0"/>
              <a:t>Click to edit Master title style</a:t>
            </a:r>
          </a:p>
        </p:txBody>
      </p:sp>
      <p:sp>
        <p:nvSpPr>
          <p:cNvPr id="4099" name="Rectangle 3"/>
          <p:cNvSpPr>
            <a:spLocks noGrp="1" noChangeArrowheads="1"/>
          </p:cNvSpPr>
          <p:nvPr>
            <p:ph type="subTitle" idx="1"/>
          </p:nvPr>
        </p:nvSpPr>
        <p:spPr>
          <a:xfrm>
            <a:off x="609600" y="3886200"/>
            <a:ext cx="109728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261995716"/>
      </p:ext>
    </p:extLst>
  </p:cSld>
  <p:clrMapOvr>
    <a:masterClrMapping/>
  </p:clrMapOvr>
  <p:transition advClick="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4098" name="Rectangle 2"/>
          <p:cNvSpPr>
            <a:spLocks noGrp="1" noChangeArrowheads="1"/>
          </p:cNvSpPr>
          <p:nvPr>
            <p:ph type="ctrTitle"/>
          </p:nvPr>
        </p:nvSpPr>
        <p:spPr>
          <a:xfrm>
            <a:off x="463296" y="484632"/>
            <a:ext cx="1124712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63296" y="4498848"/>
            <a:ext cx="1110996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3504722094"/>
      </p:ext>
    </p:extLst>
  </p:cSld>
  <p:clrMapOvr>
    <a:masterClrMapping/>
  </p:clrMapOvr>
  <p:transition advClick="0"/>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4098" name="Rectangle 2"/>
          <p:cNvSpPr>
            <a:spLocks noGrp="1" noChangeArrowheads="1"/>
          </p:cNvSpPr>
          <p:nvPr>
            <p:ph type="ctrTitle"/>
          </p:nvPr>
        </p:nvSpPr>
        <p:spPr>
          <a:xfrm>
            <a:off x="457200" y="484632"/>
            <a:ext cx="1124712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57200" y="4498848"/>
            <a:ext cx="1110996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1548714219"/>
      </p:ext>
    </p:extLst>
  </p:cSld>
  <p:clrMapOvr>
    <a:masterClrMapping/>
  </p:clrMapOvr>
  <p:transition advClick="0"/>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4098" name="Rectangle 2"/>
          <p:cNvSpPr>
            <a:spLocks noGrp="1" noChangeArrowheads="1"/>
          </p:cNvSpPr>
          <p:nvPr>
            <p:ph type="ctrTitle"/>
          </p:nvPr>
        </p:nvSpPr>
        <p:spPr>
          <a:xfrm>
            <a:off x="457200" y="484632"/>
            <a:ext cx="1124712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57200" y="4498848"/>
            <a:ext cx="1110996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1438500352"/>
      </p:ext>
    </p:extLst>
  </p:cSld>
  <p:clrMapOvr>
    <a:masterClrMapping/>
  </p:clrMapOvr>
  <p:transition advClick="0"/>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4098" name="Rectangle 2"/>
          <p:cNvSpPr>
            <a:spLocks noGrp="1" noChangeArrowheads="1"/>
          </p:cNvSpPr>
          <p:nvPr>
            <p:ph type="ctrTitle"/>
          </p:nvPr>
        </p:nvSpPr>
        <p:spPr>
          <a:xfrm>
            <a:off x="457200" y="484632"/>
            <a:ext cx="1124712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57200" y="4498848"/>
            <a:ext cx="1110996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210912526"/>
      </p:ext>
    </p:extLst>
  </p:cSld>
  <p:clrMapOvr>
    <a:masterClrMapping/>
  </p:clrMapOvr>
  <p:transition advClick="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4098" name="Rectangle 2"/>
          <p:cNvSpPr>
            <a:spLocks noGrp="1" noChangeArrowheads="1"/>
          </p:cNvSpPr>
          <p:nvPr>
            <p:ph type="ctrTitle"/>
          </p:nvPr>
        </p:nvSpPr>
        <p:spPr>
          <a:xfrm>
            <a:off x="457200" y="484632"/>
            <a:ext cx="1124712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57200" y="4498848"/>
            <a:ext cx="1110996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2487929608"/>
      </p:ext>
    </p:extLst>
  </p:cSld>
  <p:clrMapOvr>
    <a:masterClrMapping/>
  </p:clrMapOvr>
  <p:transition advClick="0"/>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4098" name="Rectangle 2"/>
          <p:cNvSpPr>
            <a:spLocks noGrp="1" noChangeArrowheads="1"/>
          </p:cNvSpPr>
          <p:nvPr>
            <p:ph type="ctrTitle"/>
          </p:nvPr>
        </p:nvSpPr>
        <p:spPr>
          <a:xfrm>
            <a:off x="457200" y="484632"/>
            <a:ext cx="1124712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57200" y="4498848"/>
            <a:ext cx="1110996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106752795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3377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4098" name="Rectangle 2"/>
          <p:cNvSpPr>
            <a:spLocks noGrp="1" noChangeArrowheads="1"/>
          </p:cNvSpPr>
          <p:nvPr>
            <p:ph type="ctrTitle"/>
          </p:nvPr>
        </p:nvSpPr>
        <p:spPr>
          <a:xfrm>
            <a:off x="457200" y="484632"/>
            <a:ext cx="11247120" cy="4005072"/>
          </a:xfrm>
        </p:spPr>
        <p:txBody>
          <a:bodyPr lIns="365760" rIns="274320" bIns="228600" anchor="b"/>
          <a:lstStyle>
            <a:lvl1pPr algn="l">
              <a:defRPr sz="3200">
                <a:solidFill>
                  <a:srgbClr val="004383"/>
                </a:solidFill>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57200" y="4498848"/>
            <a:ext cx="11109960" cy="1874520"/>
          </a:xfrm>
        </p:spPr>
        <p:txBody>
          <a:bodyPr lIns="365760" tIns="182880"/>
          <a:lstStyle>
            <a:lvl1pPr marL="0" indent="0" algn="l">
              <a:buFontTx/>
              <a:buNone/>
              <a:defRPr sz="2800">
                <a:solidFill>
                  <a:srgbClr val="004383"/>
                </a:solidFill>
              </a:defRPr>
            </a:lvl1pPr>
          </a:lstStyle>
          <a:p>
            <a:pPr lvl="0"/>
            <a:r>
              <a:rPr lang="en-US" noProof="0" dirty="0"/>
              <a:t>Click to edit Master subtitle style</a:t>
            </a:r>
          </a:p>
        </p:txBody>
      </p:sp>
    </p:spTree>
    <p:extLst>
      <p:ext uri="{BB962C8B-B14F-4D97-AF65-F5344CB8AC3E}">
        <p14:creationId xmlns:p14="http://schemas.microsoft.com/office/powerpoint/2010/main" val="3037029225"/>
      </p:ext>
    </p:extLst>
  </p:cSld>
  <p:clrMapOvr>
    <a:masterClrMapping/>
  </p:clrMapOvr>
  <p:transition advClick="0"/>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690580"/>
      </p:ext>
    </p:extLst>
  </p:cSld>
  <p:clrMapOvr>
    <a:masterClrMapping/>
  </p:clrMapOvr>
  <p:transition advClick="0"/>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30131758"/>
      </p:ext>
    </p:extLst>
  </p:cSld>
  <p:clrMapOvr>
    <a:masterClrMapping/>
  </p:clrMapOvr>
  <p:transition advClick="0"/>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581701"/>
      </p:ext>
    </p:extLst>
  </p:cSld>
  <p:clrMapOvr>
    <a:masterClrMapping/>
  </p:clrMapOvr>
  <p:transition advClick="0"/>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807378"/>
      </p:ext>
    </p:extLst>
  </p:cSld>
  <p:clrMapOvr>
    <a:masterClrMapping/>
  </p:clrMapOvr>
  <p:transition advClick="0"/>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39205764"/>
      </p:ext>
    </p:extLst>
  </p:cSld>
  <p:clrMapOvr>
    <a:masterClrMapping/>
  </p:clrMapOvr>
  <p:transition advClick="0"/>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985509"/>
      </p:ext>
    </p:extLst>
  </p:cSld>
  <p:clrMapOvr>
    <a:masterClrMapping/>
  </p:clrMapOvr>
  <p:transition advClick="0"/>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3225272"/>
      </p:ext>
    </p:extLst>
  </p:cSld>
  <p:clrMapOvr>
    <a:masterClrMapping/>
  </p:clrMapOvr>
  <p:transition advClick="0"/>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12204814"/>
      </p:ext>
    </p:extLst>
  </p:cSld>
  <p:clrMapOvr>
    <a:masterClrMapping/>
  </p:clrMapOvr>
  <p:transition advClick="0"/>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446521"/>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830430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0503232"/>
      </p:ext>
    </p:extLst>
  </p:cSld>
  <p:clrMapOvr>
    <a:masterClrMapping/>
  </p:clrMapOvr>
  <p:transition advClick="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9" name="Content Placeholder 8"/>
          <p:cNvSpPr>
            <a:spLocks noGrp="1"/>
          </p:cNvSpPr>
          <p:nvPr>
            <p:ph sz="quarter" idx="10"/>
          </p:nvPr>
        </p:nvSpPr>
        <p:spPr>
          <a:xfrm>
            <a:off x="914400" y="1447800"/>
            <a:ext cx="10363200" cy="5029200"/>
          </a:xfrm>
        </p:spPr>
        <p:txBody>
          <a:bodyPr/>
          <a:lstStyle>
            <a:lvl1pPr>
              <a:defRPr sz="2300">
                <a:solidFill>
                  <a:schemeClr val="bg1"/>
                </a:solidFill>
              </a:defRPr>
            </a:lvl1pPr>
            <a:lvl2pPr>
              <a:defRPr sz="2300">
                <a:solidFill>
                  <a:schemeClr val="bg1"/>
                </a:solidFill>
              </a:defRPr>
            </a:lvl2pPr>
            <a:lvl3pPr>
              <a:defRPr sz="2300">
                <a:solidFill>
                  <a:schemeClr val="bg1"/>
                </a:solidFill>
              </a:defRPr>
            </a:lvl3pPr>
            <a:lvl4pPr>
              <a:defRPr sz="2300">
                <a:solidFill>
                  <a:schemeClr val="bg1"/>
                </a:solidFill>
              </a:defRPr>
            </a:lvl4pPr>
            <a:lvl5pPr>
              <a:defRPr sz="23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p:cNvSpPr>
            <a:spLocks noGrp="1" noChangeArrowheads="1"/>
          </p:cNvSpPr>
          <p:nvPr>
            <p:ph type="title"/>
          </p:nvPr>
        </p:nvSpPr>
        <p:spPr bwMode="auto">
          <a:xfrm>
            <a:off x="914400" y="457200"/>
            <a:ext cx="10363200" cy="762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solidFill>
                  <a:srgbClr val="004383"/>
                </a:solidFill>
              </a:defRPr>
            </a:lvl1pPr>
          </a:lstStyle>
          <a:p>
            <a:pPr lvl="0"/>
            <a:r>
              <a:rPr lang="en-US" dirty="0"/>
              <a:t>Click to edit Master title style</a:t>
            </a:r>
          </a:p>
        </p:txBody>
      </p:sp>
    </p:spTree>
    <p:extLst>
      <p:ext uri="{BB962C8B-B14F-4D97-AF65-F5344CB8AC3E}">
        <p14:creationId xmlns:p14="http://schemas.microsoft.com/office/powerpoint/2010/main" val="2853609188"/>
      </p:ext>
    </p:extLst>
  </p:cSld>
  <p:clrMapOvr>
    <a:masterClrMapping/>
  </p:clrMapOvr>
  <p:transition advClick="0"/>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1DB8-071B-0448-AE49-1FD38EB39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B835A2-FA48-EB45-BA73-53B8236FA4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BFDF15-3492-1B46-BF9E-2C179C4962BC}"/>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A5D9D64D-103A-3648-85AB-FB53F02C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5897-DA4B-F548-B8DF-05FE37636C02}"/>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355587450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BD76-16F2-0D45-BE92-1FD31904D786}"/>
              </a:ext>
            </a:extLst>
          </p:cNvPr>
          <p:cNvSpPr>
            <a:spLocks noGrp="1"/>
          </p:cNvSpPr>
          <p:nvPr>
            <p:ph type="title" hasCustomPrompt="1"/>
          </p:nvPr>
        </p:nvSpPr>
        <p:spPr/>
        <p:txBody>
          <a:bodyPr>
            <a:normAutofit/>
          </a:bodyPr>
          <a:lstStyle>
            <a:lvl1pPr>
              <a:defRPr sz="2800" b="1">
                <a:solidFill>
                  <a:srgbClr val="C00000"/>
                </a:solidFill>
              </a:defRPr>
            </a:lvl1pPr>
          </a:lstStyle>
          <a:p>
            <a:r>
              <a:rPr lang="en-US" dirty="0"/>
              <a:t>Overview</a:t>
            </a:r>
          </a:p>
        </p:txBody>
      </p:sp>
      <p:sp>
        <p:nvSpPr>
          <p:cNvPr id="3" name="Content Placeholder 2">
            <a:extLst>
              <a:ext uri="{FF2B5EF4-FFF2-40B4-BE49-F238E27FC236}">
                <a16:creationId xmlns:a16="http://schemas.microsoft.com/office/drawing/2014/main" id="{9341631D-7EEC-FC4B-A127-C79D10AAE9EC}"/>
              </a:ext>
            </a:extLst>
          </p:cNvPr>
          <p:cNvSpPr>
            <a:spLocks noGrp="1"/>
          </p:cNvSpPr>
          <p:nvPr>
            <p:ph idx="1"/>
          </p:nvPr>
        </p:nvSpPr>
        <p:spPr/>
        <p:txBody>
          <a:bodyPr>
            <a:normAutofit/>
          </a:bodyPr>
          <a:lstStyle>
            <a:lvl1pPr>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F45616-BCDF-A04C-8C02-BB3695564E71}"/>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58389A36-501C-3E43-92FD-658E0DB93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E5180-09B9-B84F-AD5A-9FB3AACEAF0A}"/>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17424829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DD23-D2F5-E24D-8F88-C04CB9B62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C1DD2-38F0-984A-B953-8EB316401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549E2D-B42C-DD4A-82E2-D94728E43E98}"/>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9031D050-2E53-AA40-9F94-1CB6F1859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2FD76-07F6-074E-94F5-5130807A0860}"/>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193415617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54EB-5B38-2A4E-9B0D-3414438509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CD17D-5B7E-C448-ABD7-D2FE17C4C6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466FA-DB8B-E647-B51E-747EA13DF0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6234C-91E4-9244-BED2-D8EFE552BBF4}"/>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6" name="Footer Placeholder 5">
            <a:extLst>
              <a:ext uri="{FF2B5EF4-FFF2-40B4-BE49-F238E27FC236}">
                <a16:creationId xmlns:a16="http://schemas.microsoft.com/office/drawing/2014/main" id="{B0F52AB2-1333-9E4C-A218-44097142A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F9464-DCAC-704A-A0A3-6E13DC708610}"/>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14494905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E36-754E-5F4F-944F-35316BB6BC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98E7F-6543-9B45-AC56-E985697C50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745404-9A34-C442-A46C-0E839B5E14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D9529F-9027-DC46-8F68-48312DDAB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48EA26-27D4-5648-938E-2847609C00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1881F-E3E5-624C-A178-B6E9E688A1F6}"/>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8" name="Footer Placeholder 7">
            <a:extLst>
              <a:ext uri="{FF2B5EF4-FFF2-40B4-BE49-F238E27FC236}">
                <a16:creationId xmlns:a16="http://schemas.microsoft.com/office/drawing/2014/main" id="{62090551-635A-0B48-95B4-C69241260E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C04342-5345-E449-B13A-8631C003698D}"/>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35530580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2802-1D8B-754C-84D7-980E2ED0037D}"/>
              </a:ext>
            </a:extLst>
          </p:cNvPr>
          <p:cNvSpPr>
            <a:spLocks noGrp="1"/>
          </p:cNvSpPr>
          <p:nvPr>
            <p:ph type="title"/>
          </p:nvPr>
        </p:nvSpPr>
        <p:spPr/>
        <p:txBody>
          <a:bodyPr>
            <a:normAutofit/>
          </a:bodyPr>
          <a:lstStyle>
            <a:lvl1pPr algn="ctr">
              <a:defRPr sz="2800" b="1">
                <a:solidFill>
                  <a:srgbClr val="C00000"/>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48D8621F-F6AD-9847-9E4B-EC65D6527A47}"/>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4" name="Footer Placeholder 3">
            <a:extLst>
              <a:ext uri="{FF2B5EF4-FFF2-40B4-BE49-F238E27FC236}">
                <a16:creationId xmlns:a16="http://schemas.microsoft.com/office/drawing/2014/main" id="{151B863F-1BA7-B242-97A9-04238BE4E6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48DFE7-C691-D043-BD9D-83CA01049BAC}"/>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36844913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69B96-E9DC-9947-BF14-5496A8F5ADA4}"/>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3" name="Footer Placeholder 2">
            <a:extLst>
              <a:ext uri="{FF2B5EF4-FFF2-40B4-BE49-F238E27FC236}">
                <a16:creationId xmlns:a16="http://schemas.microsoft.com/office/drawing/2014/main" id="{CB8A6AE4-3DB9-D64C-B796-D47CC727DF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25BDDE-F1FE-4A4C-880C-869D7D0D090D}"/>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165551164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4F1F-8D25-E047-851D-506A1775B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8E4948-AD57-0F4F-A5E0-31241140B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944CF-8887-864D-B475-A33041868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A3E3D-FD23-4046-9B88-2DDAB34775ED}"/>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6" name="Footer Placeholder 5">
            <a:extLst>
              <a:ext uri="{FF2B5EF4-FFF2-40B4-BE49-F238E27FC236}">
                <a16:creationId xmlns:a16="http://schemas.microsoft.com/office/drawing/2014/main" id="{E54CB1AB-3A65-6249-BBDE-BB744F97E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B4F5B-C247-264F-832A-8851E890B143}"/>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283938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2771217849"/>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B5B5-B0CD-7E44-871B-21A48FDDB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3A23B5-7715-8946-9C08-A16E5D770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3F6C73-71A9-B840-B9D0-EC16AAE5C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A94DF-9896-FD48-A09F-DCB1770892C4}"/>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6" name="Footer Placeholder 5">
            <a:extLst>
              <a:ext uri="{FF2B5EF4-FFF2-40B4-BE49-F238E27FC236}">
                <a16:creationId xmlns:a16="http://schemas.microsoft.com/office/drawing/2014/main" id="{8061469F-9B7A-594C-9101-C236AB7DB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C963F-7E1C-9C42-8DAE-7132EA80CB8E}"/>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20600460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2BB3-5253-294A-8992-9DEC4F2037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8AA722-DDDE-A84A-A32D-3CE9A055B8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808D0-94D1-5E45-BCF4-0BFF41AD6A30}"/>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35F90416-55E9-6F4F-8515-07E176A25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0A80F-9AE6-D94F-A064-18B66F890499}"/>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399763924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04999-7ED3-454E-8464-8BCD85A77B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566BA1-4F18-F543-A901-090E8D365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58631-B3CA-804E-896E-D5569C38CB97}"/>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BD9757B9-A1BF-B041-BCBE-38B039849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0CFA2-5C1A-0A4F-A033-3EE5064EAB7B}"/>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33430790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72912-44AE-C243-A252-828D07EF2211}"/>
              </a:ext>
            </a:extLst>
          </p:cNvPr>
          <p:cNvSpPr>
            <a:spLocks noGrp="1"/>
          </p:cNvSpPr>
          <p:nvPr>
            <p:ph type="title" hasCustomPrompt="1"/>
          </p:nvPr>
        </p:nvSpPr>
        <p:spPr/>
        <p:txBody>
          <a:bodyPr/>
          <a:lstStyle>
            <a:lvl1pPr>
              <a:defRPr sz="2800">
                <a:latin typeface="+mj-lt"/>
              </a:defRPr>
            </a:lvl1pPr>
          </a:lstStyle>
          <a:p>
            <a:r>
              <a:rPr lang="en-US"/>
              <a:t>Click to edit master title style</a:t>
            </a:r>
            <a:endParaRPr lang="en-GB"/>
          </a:p>
        </p:txBody>
      </p:sp>
      <p:sp>
        <p:nvSpPr>
          <p:cNvPr id="4" name="Text Placeholder 3">
            <a:extLst>
              <a:ext uri="{FF2B5EF4-FFF2-40B4-BE49-F238E27FC236}">
                <a16:creationId xmlns:a16="http://schemas.microsoft.com/office/drawing/2014/main" id="{4CD4BAF6-736B-41EE-8B6B-4DF69B96C077}"/>
              </a:ext>
            </a:extLst>
          </p:cNvPr>
          <p:cNvSpPr>
            <a:spLocks noGrp="1"/>
          </p:cNvSpPr>
          <p:nvPr>
            <p:ph type="body" sz="quarter" idx="10"/>
          </p:nvPr>
        </p:nvSpPr>
        <p:spPr>
          <a:xfrm>
            <a:off x="446400" y="6525598"/>
            <a:ext cx="9244800" cy="180002"/>
          </a:xfrm>
        </p:spPr>
        <p:txBody>
          <a:bodyPr anchor="b"/>
          <a:lstStyle>
            <a:lvl1pPr marL="0" indent="0">
              <a:spcBef>
                <a:spcPts val="0"/>
              </a:spcBef>
              <a:buNone/>
              <a:defRPr sz="1000">
                <a:solidFill>
                  <a:schemeClr val="bg1">
                    <a:lumMod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406685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Title Only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48F33-331D-44F6-AAB7-E5F18E587B5D}"/>
              </a:ext>
            </a:extLst>
          </p:cNvPr>
          <p:cNvSpPr>
            <a:spLocks noGrp="1"/>
          </p:cNvSpPr>
          <p:nvPr>
            <p:ph type="title" hasCustomPrompt="1"/>
          </p:nvPr>
        </p:nvSpPr>
        <p:spPr/>
        <p:txBody>
          <a:bodyPr/>
          <a:lstStyle>
            <a:lvl1pPr>
              <a:defRPr sz="2800"/>
            </a:lvl1pPr>
          </a:lstStyle>
          <a:p>
            <a:r>
              <a:rPr lang="en-US" dirty="0"/>
              <a:t>Click to edit master title style</a:t>
            </a:r>
            <a:endParaRPr lang="en-GB" dirty="0"/>
          </a:p>
        </p:txBody>
      </p:sp>
      <p:pic>
        <p:nvPicPr>
          <p:cNvPr id="4" name="Picture 3">
            <a:extLst>
              <a:ext uri="{FF2B5EF4-FFF2-40B4-BE49-F238E27FC236}">
                <a16:creationId xmlns:a16="http://schemas.microsoft.com/office/drawing/2014/main" id="{C95B7779-D12D-4288-A742-0B9EAE8B10F5}"/>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10454400" y="6017807"/>
            <a:ext cx="1536942" cy="608157"/>
          </a:xfrm>
          <a:prstGeom prst="rect">
            <a:avLst/>
          </a:prstGeom>
        </p:spPr>
      </p:pic>
      <p:sp>
        <p:nvSpPr>
          <p:cNvPr id="9" name="Text Placeholder 3">
            <a:extLst>
              <a:ext uri="{FF2B5EF4-FFF2-40B4-BE49-F238E27FC236}">
                <a16:creationId xmlns:a16="http://schemas.microsoft.com/office/drawing/2014/main" id="{470E6B46-15A2-4178-944B-5A1AB2C6C01A}"/>
              </a:ext>
            </a:extLst>
          </p:cNvPr>
          <p:cNvSpPr>
            <a:spLocks noGrp="1"/>
          </p:cNvSpPr>
          <p:nvPr>
            <p:ph type="body" sz="quarter" idx="10"/>
          </p:nvPr>
        </p:nvSpPr>
        <p:spPr>
          <a:xfrm>
            <a:off x="446400" y="6525598"/>
            <a:ext cx="9244800" cy="180002"/>
          </a:xfrm>
        </p:spPr>
        <p:txBody>
          <a:bodyPr anchor="b"/>
          <a:lstStyle>
            <a:lvl1pPr marL="0" indent="0">
              <a:spcBef>
                <a:spcPts val="0"/>
              </a:spcBef>
              <a:buNone/>
              <a:defRPr sz="1000">
                <a:solidFill>
                  <a:schemeClr val="bg1">
                    <a:lumMod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Tree>
    <p:extLst>
      <p:ext uri="{BB962C8B-B14F-4D97-AF65-F5344CB8AC3E}">
        <p14:creationId xmlns:p14="http://schemas.microsoft.com/office/powerpoint/2010/main" val="281011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218568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3773220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39955379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11819253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51856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00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21157559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9857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2448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6011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6933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870986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5685287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01278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97330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0734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37384857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2234338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2309939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4281705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3358590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2DB7-8E1A-F043-AFE2-E46E9DC1F8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198A70E-1AE3-7648-B6A9-647B9FD0F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5F1111-0C9E-0F4D-9BC9-E62706425C80}"/>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5" name="Footer Placeholder 4">
            <a:extLst>
              <a:ext uri="{FF2B5EF4-FFF2-40B4-BE49-F238E27FC236}">
                <a16:creationId xmlns:a16="http://schemas.microsoft.com/office/drawing/2014/main" id="{46E89E79-2CA4-304D-B8CF-1B755DBD9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99D50-9D01-804C-862B-23167040A38E}"/>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3045495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F8C9F-51B2-BA4A-BB51-D1A6C30B53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016B28-910B-8B45-8517-667D1BAC1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50A28-B91E-3B4B-8124-0B1DC3AEF61C}"/>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5" name="Footer Placeholder 4">
            <a:extLst>
              <a:ext uri="{FF2B5EF4-FFF2-40B4-BE49-F238E27FC236}">
                <a16:creationId xmlns:a16="http://schemas.microsoft.com/office/drawing/2014/main" id="{3A242FD4-E6AB-0D41-9DB4-D1FFFE33B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80D6F-E801-E34D-9B76-19A00C28EFF1}"/>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3121936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F3F7-74FA-624D-A2A4-5593F4AEF2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5F7262-A370-424F-8E75-BF9D3C735B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382211-7385-C145-964C-220063297608}"/>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5" name="Footer Placeholder 4">
            <a:extLst>
              <a:ext uri="{FF2B5EF4-FFF2-40B4-BE49-F238E27FC236}">
                <a16:creationId xmlns:a16="http://schemas.microsoft.com/office/drawing/2014/main" id="{400CF1F9-AAF3-0F4D-8FBE-CCF9A45D8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87AFEE-D42D-9C45-A345-F6B9B6F298CF}"/>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29600836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FB19-67CF-C645-B969-8AD26970F0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E8035B-20D7-9143-A4C1-3DA17C6DA0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79A5FC-AA73-A840-91A7-C787531A03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2BE9B1-923A-5447-A3D4-AA73F05A610E}"/>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6" name="Footer Placeholder 5">
            <a:extLst>
              <a:ext uri="{FF2B5EF4-FFF2-40B4-BE49-F238E27FC236}">
                <a16:creationId xmlns:a16="http://schemas.microsoft.com/office/drawing/2014/main" id="{48C77BA9-1968-974A-81D4-97E1381B1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EE3D10-B5BD-914E-8056-EACB6A714C0E}"/>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3555219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104E5-3903-E74F-B08C-261CE372FF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46F23-D9D8-3E4D-BC75-DB9523E6A8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6833AD-9A70-7D40-AECE-7E8240E70E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D093AA-245F-3D4D-AD36-AF03936B20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62B59-00FA-F649-B980-CAC7D19905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5F784D-6E86-4447-9DBC-82EBAE39F05B}"/>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8" name="Footer Placeholder 7">
            <a:extLst>
              <a:ext uri="{FF2B5EF4-FFF2-40B4-BE49-F238E27FC236}">
                <a16:creationId xmlns:a16="http://schemas.microsoft.com/office/drawing/2014/main" id="{A0215688-479E-DB42-A67E-067E673E70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F962B8-9543-7242-AF1A-CAB165B44D3A}"/>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28698255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E97F-AB50-8A43-B070-15AC628B6C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9EF45F-8A35-B249-A5EB-5A9B25F00CC4}"/>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4" name="Footer Placeholder 3">
            <a:extLst>
              <a:ext uri="{FF2B5EF4-FFF2-40B4-BE49-F238E27FC236}">
                <a16:creationId xmlns:a16="http://schemas.microsoft.com/office/drawing/2014/main" id="{4623C650-744A-AF4C-844E-0C7406F4EB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5E902F-FE0C-D64B-A650-64A76693BB2B}"/>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224506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302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68FE41-54C7-8A46-87ED-E06D3F5B48A8}"/>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3" name="Footer Placeholder 2">
            <a:extLst>
              <a:ext uri="{FF2B5EF4-FFF2-40B4-BE49-F238E27FC236}">
                <a16:creationId xmlns:a16="http://schemas.microsoft.com/office/drawing/2014/main" id="{F9BDEAD0-D555-354B-926F-ACAB742A0B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01A58-ED37-8145-9C6D-58B172B90C5F}"/>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4219200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7D9B3-9020-0344-BAAC-B37480BCBE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08DB9-B8FF-C14A-9234-0B0243800B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07ED4-2274-9345-9D73-D69370EB6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AC89D-C2F9-8A42-B1C0-029FC65AF047}"/>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6" name="Footer Placeholder 5">
            <a:extLst>
              <a:ext uri="{FF2B5EF4-FFF2-40B4-BE49-F238E27FC236}">
                <a16:creationId xmlns:a16="http://schemas.microsoft.com/office/drawing/2014/main" id="{4DC6264C-66EA-3F4C-8EA1-040C18607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F9F023-3DCD-8A41-B4B5-7E66FF3EA8F2}"/>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14534552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BE4F-0FF0-0941-87A2-D7D0CA774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AC2E40-62F5-A84B-947A-CF26000F6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26EC60-F518-124D-9EC2-5605945E1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09715-2C3A-0D4E-ADD5-753C1F649EF5}"/>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6" name="Footer Placeholder 5">
            <a:extLst>
              <a:ext uri="{FF2B5EF4-FFF2-40B4-BE49-F238E27FC236}">
                <a16:creationId xmlns:a16="http://schemas.microsoft.com/office/drawing/2014/main" id="{3592BC86-5CD5-A143-8619-2AFCDD2059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20BBFA-DBA0-EC4D-91F5-AE970E22A1B8}"/>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2953666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DC5C0-8225-844D-804A-351A8B5EDE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5BCE52-FDA9-5147-81C7-B40FD1C4BC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31693D-31E6-0D48-BA09-6C4E49CD05E4}"/>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5" name="Footer Placeholder 4">
            <a:extLst>
              <a:ext uri="{FF2B5EF4-FFF2-40B4-BE49-F238E27FC236}">
                <a16:creationId xmlns:a16="http://schemas.microsoft.com/office/drawing/2014/main" id="{B7D860A4-EA23-1740-A844-07E9C8495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1F8AB-7A87-4E42-A810-B14DC2CED2BE}"/>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1177072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058C8A-F1D4-6D4B-938B-9D6C0EC6BB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01529B-3F5A-A54D-A304-A6FB123077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AB8BC-1CA1-BD4C-8026-A14291B09E01}"/>
              </a:ext>
            </a:extLst>
          </p:cNvPr>
          <p:cNvSpPr>
            <a:spLocks noGrp="1"/>
          </p:cNvSpPr>
          <p:nvPr>
            <p:ph type="dt" sz="half" idx="10"/>
          </p:nvPr>
        </p:nvSpPr>
        <p:spPr/>
        <p:txBody>
          <a:bodyPr/>
          <a:lstStyle/>
          <a:p>
            <a:fld id="{C48544CF-CE20-7749-AA1F-FBCFA10E3BF5}" type="datetimeFigureOut">
              <a:rPr lang="en-US" smtClean="0"/>
              <a:t>1/12/21</a:t>
            </a:fld>
            <a:endParaRPr lang="en-US"/>
          </a:p>
        </p:txBody>
      </p:sp>
      <p:sp>
        <p:nvSpPr>
          <p:cNvPr id="5" name="Footer Placeholder 4">
            <a:extLst>
              <a:ext uri="{FF2B5EF4-FFF2-40B4-BE49-F238E27FC236}">
                <a16:creationId xmlns:a16="http://schemas.microsoft.com/office/drawing/2014/main" id="{55C64672-6912-1F43-9317-C47711B0BD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C6D98-92D3-B448-B0D0-E897C051E193}"/>
              </a:ext>
            </a:extLst>
          </p:cNvPr>
          <p:cNvSpPr>
            <a:spLocks noGrp="1"/>
          </p:cNvSpPr>
          <p:nvPr>
            <p:ph type="sldNum" sz="quarter" idx="12"/>
          </p:nvPr>
        </p:nvSpPr>
        <p:spPr/>
        <p:txBody>
          <a:bodyPr/>
          <a:lstStyle/>
          <a:p>
            <a:fld id="{B261FDAE-6C4C-0F40-83C0-3282DE9CD1CD}" type="slidenum">
              <a:rPr lang="en-US" smtClean="0"/>
              <a:t>‹#›</a:t>
            </a:fld>
            <a:endParaRPr lang="en-US"/>
          </a:p>
        </p:txBody>
      </p:sp>
    </p:spTree>
    <p:extLst>
      <p:ext uri="{BB962C8B-B14F-4D97-AF65-F5344CB8AC3E}">
        <p14:creationId xmlns:p14="http://schemas.microsoft.com/office/powerpoint/2010/main" val="24375409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3313E3-2802-4188-BCEE-F917186714E9}"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17201325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3313E3-2802-4188-BCEE-F917186714E9}"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248400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3313E3-2802-4188-BCEE-F917186714E9}"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13074036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3313E3-2802-4188-BCEE-F917186714E9}"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3337213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3313E3-2802-4188-BCEE-F917186714E9}" type="datetimeFigureOut">
              <a:rPr lang="en-US" smtClean="0"/>
              <a:t>1/12/21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102599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3489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3313E3-2802-4188-BCEE-F917186714E9}" type="datetimeFigureOut">
              <a:rPr lang="en-US" smtClean="0"/>
              <a:t>1/12/21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772420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313E3-2802-4188-BCEE-F917186714E9}" type="datetimeFigureOut">
              <a:rPr lang="en-US" smtClean="0"/>
              <a:t>1/12/21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17867056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3313E3-2802-4188-BCEE-F917186714E9}"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1952971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3313E3-2802-4188-BCEE-F917186714E9}" type="datetimeFigureOut">
              <a:rPr lang="en-US" smtClean="0"/>
              <a:t>1/12/21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1632557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3313E3-2802-4188-BCEE-F917186714E9}"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2569150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3313E3-2802-4188-BCEE-F917186714E9}" type="datetimeFigureOut">
              <a:rPr lang="en-US" smtClean="0"/>
              <a:t>1/12/21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85839-9DA8-460D-876B-5CFA6B1E4452}" type="slidenum">
              <a:rPr lang="en-US" smtClean="0"/>
              <a:t>‹#›</a:t>
            </a:fld>
            <a:endParaRPr lang="en-US"/>
          </a:p>
        </p:txBody>
      </p:sp>
    </p:spTree>
    <p:extLst>
      <p:ext uri="{BB962C8B-B14F-4D97-AF65-F5344CB8AC3E}">
        <p14:creationId xmlns:p14="http://schemas.microsoft.com/office/powerpoint/2010/main" val="662392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1/12/21</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847573336"/>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8536" y="153987"/>
            <a:ext cx="11840066" cy="1188720"/>
          </a:xfrm>
        </p:spPr>
        <p:txBody>
          <a:bodyPr/>
          <a:lstStyle>
            <a:lvl1pPr>
              <a:defRPr cap="none">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04372" y="1525681"/>
            <a:ext cx="11824229" cy="5139070"/>
          </a:xfrm>
        </p:spPr>
        <p:txBody>
          <a:bodyPr>
            <a:normAutofit/>
          </a:bodyPr>
          <a:lstStyle>
            <a:lvl1pPr>
              <a:defRPr sz="36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79577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cap="none">
                <a:solidFill>
                  <a:srgbClr val="262626"/>
                </a:solidFill>
              </a:defRPr>
            </a:lvl1pPr>
          </a:lstStyle>
          <a:p>
            <a:r>
              <a:rPr lang="en-US" dirty="0"/>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1/12/21</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641619156"/>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a:xfrm>
            <a:off x="7821429" y="6238816"/>
            <a:ext cx="2753746" cy="323968"/>
          </a:xfrm>
          <a:prstGeom prst="rect">
            <a:avLst/>
          </a:prstGeom>
        </p:spPr>
        <p:txBody>
          <a:bodyPr/>
          <a:lstStyle/>
          <a:p>
            <a:fld id="{AB134690-1557-4C89-A502-4959FE7FAD70}" type="datetimeFigureOut">
              <a:rPr lang="en-US" dirty="0"/>
              <a:t>1/12/21</a:t>
            </a:fld>
            <a:endParaRPr lang="en-US" dirty="0"/>
          </a:p>
        </p:txBody>
      </p:sp>
      <p:sp>
        <p:nvSpPr>
          <p:cNvPr id="9" name="Footer Placeholder 8"/>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02793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33464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4F7D4976-E339-4826-83B7-FBD03F55ECF8}" type="datetimeFigureOut">
              <a:rPr lang="en-US" dirty="0"/>
              <a:t>1/12/21</a:t>
            </a:fld>
            <a:endParaRPr lang="en-US" dirty="0"/>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36573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7821429" y="6238816"/>
            <a:ext cx="2753746" cy="323968"/>
          </a:xfrm>
          <a:prstGeom prst="rect">
            <a:avLst/>
          </a:prstGeom>
        </p:spPr>
        <p:txBody>
          <a:bodyPr/>
          <a:lstStyle/>
          <a:p>
            <a:fld id="{E1037C31-9E7A-4F99-8774-A0E530DE1A42}" type="datetimeFigureOut">
              <a:rPr lang="en-US" dirty="0"/>
              <a:t>1/12/21</a:t>
            </a:fld>
            <a:endParaRPr lang="en-US" dirty="0"/>
          </a:p>
        </p:txBody>
      </p:sp>
      <p:sp>
        <p:nvSpPr>
          <p:cNvPr id="4" name="Footer Placeholder 3"/>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5387661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6" cy="323968"/>
          </a:xfrm>
          <a:prstGeom prst="rect">
            <a:avLst/>
          </a:prstGeom>
        </p:spPr>
        <p:txBody>
          <a:bodyPr/>
          <a:lstStyle/>
          <a:p>
            <a:fld id="{C278504F-A551-4DE0-9316-4DCD1D8CC752}" type="datetimeFigureOut">
              <a:rPr lang="en-US" dirty="0"/>
              <a:t>1/12/21</a:t>
            </a:fld>
            <a:endParaRPr lang="en-US" dirty="0"/>
          </a:p>
        </p:txBody>
      </p:sp>
      <p:sp>
        <p:nvSpPr>
          <p:cNvPr id="3" name="Footer Placeholder 2"/>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4632946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a:xfrm>
            <a:off x="7821429" y="6238816"/>
            <a:ext cx="2753746" cy="323968"/>
          </a:xfrm>
          <a:prstGeom prst="rect">
            <a:avLst/>
          </a:prstGeom>
        </p:spPr>
        <p:txBody>
          <a:bodyPr/>
          <a:lstStyle/>
          <a:p>
            <a:fld id="{D1BE4249-C0D0-4B06-8692-E8BB871AF643}" type="datetimeFigureOut">
              <a:rPr lang="en-US" dirty="0"/>
              <a:t>1/12/21</a:t>
            </a:fld>
            <a:endParaRPr lang="en-US" dirty="0"/>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0514219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a:xfrm>
            <a:off x="7821429" y="6238816"/>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1/12/21</a:t>
            </a:fld>
            <a:endParaRPr lang="en-US" dirty="0"/>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553030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E9F9C37B-1D36-470B-8223-D6C91242EC14}" type="datetimeFigureOut">
              <a:rPr lang="en-US" dirty="0"/>
              <a:t>1/12/21</a:t>
            </a:fld>
            <a:endParaRPr lang="en-US" dirty="0"/>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7225338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67C6F52A-A82B-47A2-A83A-8C4C91F2D59F}" type="datetimeFigureOut">
              <a:rPr lang="en-US" dirty="0"/>
              <a:t>1/12/21</a:t>
            </a:fld>
            <a:endParaRPr lang="en-US" dirty="0"/>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8626087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lvl1pPr>
              <a:defRPr>
                <a:solidFill>
                  <a:srgbClr val="FFFFFF"/>
                </a:solidFill>
              </a:defRPr>
            </a:lvl1pPr>
          </a:lstStyle>
          <a:p>
            <a:r>
              <a:rPr lang="en-US" dirty="0"/>
              <a:t>Date or Reference</a:t>
            </a:r>
          </a:p>
        </p:txBody>
      </p:sp>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
        <p:nvSpPr>
          <p:cNvPr id="12" name="Rectangle 11"/>
          <p:cNvSpPr/>
          <p:nvPr userDrawn="1"/>
        </p:nvSpPr>
        <p:spPr>
          <a:xfrm>
            <a:off x="366117" y="5998820"/>
            <a:ext cx="11825883" cy="859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descr="MSKCC_super_pos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6982" y="940541"/>
            <a:ext cx="10707372" cy="8861273"/>
          </a:xfrm>
          <a:prstGeom prst="rect">
            <a:avLst/>
          </a:prstGeom>
        </p:spPr>
      </p:pic>
      <p:sp>
        <p:nvSpPr>
          <p:cNvPr id="2" name="Title 1"/>
          <p:cNvSpPr>
            <a:spLocks noGrp="1"/>
          </p:cNvSpPr>
          <p:nvPr>
            <p:ph type="ctrTitle"/>
          </p:nvPr>
        </p:nvSpPr>
        <p:spPr>
          <a:xfrm>
            <a:off x="570233" y="2262462"/>
            <a:ext cx="10363200" cy="1470025"/>
          </a:xfrm>
          <a:prstGeom prst="rect">
            <a:avLst/>
          </a:prstGeom>
        </p:spPr>
        <p:txBody>
          <a:bodyPr>
            <a:normAutofit/>
          </a:bodyPr>
          <a:lstStyle>
            <a:lvl1pPr>
              <a:defRPr sz="4000">
                <a:solidFill>
                  <a:srgbClr val="2986E2"/>
                </a:solidFill>
              </a:defRPr>
            </a:lvl1pPr>
          </a:lstStyle>
          <a:p>
            <a:r>
              <a:rPr lang="en-US"/>
              <a:t>Click to edit Master title style</a:t>
            </a:r>
            <a:endParaRPr lang="en-US" dirty="0"/>
          </a:p>
        </p:txBody>
      </p:sp>
      <p:sp>
        <p:nvSpPr>
          <p:cNvPr id="3" name="Subtitle 2"/>
          <p:cNvSpPr>
            <a:spLocks noGrp="1"/>
          </p:cNvSpPr>
          <p:nvPr>
            <p:ph type="subTitle" idx="1"/>
          </p:nvPr>
        </p:nvSpPr>
        <p:spPr>
          <a:xfrm>
            <a:off x="570233" y="4691834"/>
            <a:ext cx="8534400" cy="1306987"/>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MSK_logo_bevl_hor_r_pos_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118" y="305537"/>
            <a:ext cx="4690533" cy="1270000"/>
          </a:xfrm>
          <a:prstGeom prst="rect">
            <a:avLst/>
          </a:prstGeom>
        </p:spPr>
      </p:pic>
    </p:spTree>
    <p:extLst>
      <p:ext uri="{BB962C8B-B14F-4D97-AF65-F5344CB8AC3E}">
        <p14:creationId xmlns:p14="http://schemas.microsoft.com/office/powerpoint/2010/main" val="2372547578"/>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8" y="89098"/>
            <a:ext cx="11394276" cy="10800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71938" y="983050"/>
            <a:ext cx="11394276" cy="5176316"/>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71932" y="6356353"/>
            <a:ext cx="3860800" cy="365125"/>
          </a:xfrm>
        </p:spPr>
        <p:txBody>
          <a:bodyPr/>
          <a:lstStyle>
            <a:lvl1pPr>
              <a:defRPr>
                <a:solidFill>
                  <a:schemeClr val="tx1"/>
                </a:solidFill>
              </a:defRPr>
            </a:lvl1pPr>
          </a:lstStyle>
          <a:p>
            <a:r>
              <a:rPr lang="en-US" dirty="0"/>
              <a:t>Footer</a:t>
            </a:r>
          </a:p>
        </p:txBody>
      </p:sp>
      <p:sp>
        <p:nvSpPr>
          <p:cNvPr id="6" name="Slide Number Placeholder 5"/>
          <p:cNvSpPr>
            <a:spLocks noGrp="1"/>
          </p:cNvSpPr>
          <p:nvPr>
            <p:ph type="sldNum" sz="quarter" idx="12"/>
          </p:nvPr>
        </p:nvSpPr>
        <p:spPr>
          <a:xfrm>
            <a:off x="4900084" y="6356353"/>
            <a:ext cx="2844800" cy="365125"/>
          </a:xfrm>
        </p:spPr>
        <p:txBody>
          <a:bodyPr/>
          <a:lstStyle>
            <a:lvl1pP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1778824427"/>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8" y="89098"/>
            <a:ext cx="11394276" cy="108001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66021"/>
            <a:ext cx="53848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66021"/>
            <a:ext cx="53848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71932" y="6353221"/>
            <a:ext cx="3860800"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823891740"/>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3619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938" y="89098"/>
            <a:ext cx="11394276" cy="1080011"/>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53306"/>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93068"/>
            <a:ext cx="5386917"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3" y="1173318"/>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1813079"/>
            <a:ext cx="5389033"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71932" y="6356353"/>
            <a:ext cx="3860800" cy="365125"/>
          </a:xfrm>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807146630"/>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MSKCC_logo_hor_s_rev_rgb_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 y="402167"/>
            <a:ext cx="2877749" cy="664760"/>
          </a:xfrm>
          <a:prstGeom prst="rect">
            <a:avLst/>
          </a:prstGeom>
        </p:spPr>
      </p:pic>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
        <p:nvSpPr>
          <p:cNvPr id="2" name="Rectangle 1"/>
          <p:cNvSpPr/>
          <p:nvPr userDrawn="1"/>
        </p:nvSpPr>
        <p:spPr>
          <a:xfrm>
            <a:off x="355493" y="5929158"/>
            <a:ext cx="11836507" cy="92884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pic>
        <p:nvPicPr>
          <p:cNvPr id="4" name="Picture 3" descr="MSKCC_super_pos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6982" y="940541"/>
            <a:ext cx="10707372" cy="8861273"/>
          </a:xfrm>
          <a:prstGeom prst="rect">
            <a:avLst/>
          </a:prstGeom>
        </p:spPr>
      </p:pic>
      <p:sp>
        <p:nvSpPr>
          <p:cNvPr id="5" name="Text Placeholder 4"/>
          <p:cNvSpPr>
            <a:spLocks noGrp="1"/>
          </p:cNvSpPr>
          <p:nvPr>
            <p:ph type="body" sz="quarter" idx="12"/>
          </p:nvPr>
        </p:nvSpPr>
        <p:spPr>
          <a:xfrm>
            <a:off x="926152" y="2617788"/>
            <a:ext cx="10309115" cy="2082800"/>
          </a:xfrm>
        </p:spPr>
        <p:txBody>
          <a:bodyPr>
            <a:normAutofit/>
          </a:bodyPr>
          <a:lstStyle>
            <a:lvl1pPr marL="0" indent="0">
              <a:buFontTx/>
              <a:buNone/>
              <a:defRPr sz="4400">
                <a:solidFill>
                  <a:srgbClr val="2986E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3254003395"/>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2" y="6356353"/>
            <a:ext cx="3860800" cy="365125"/>
          </a:xfrm>
        </p:spPr>
        <p:txBody>
          <a:bodyPr/>
          <a:lstStyle>
            <a:lvl1pPr>
              <a:defRPr>
                <a:solidFill>
                  <a:srgbClr val="000000"/>
                </a:solidFill>
              </a:defRPr>
            </a:lvl1pPr>
          </a:lstStyle>
          <a:p>
            <a:endParaRPr lang="en-US" dirty="0"/>
          </a:p>
        </p:txBody>
      </p:sp>
      <p:sp>
        <p:nvSpPr>
          <p:cNvPr id="4" name="Slide Number Placeholder 3"/>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5" name="Title 1"/>
          <p:cNvSpPr>
            <a:spLocks noGrp="1"/>
          </p:cNvSpPr>
          <p:nvPr>
            <p:ph type="title"/>
          </p:nvPr>
        </p:nvSpPr>
        <p:spPr>
          <a:xfrm>
            <a:off x="471938" y="89097"/>
            <a:ext cx="11394276" cy="68523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754242630"/>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150851"/>
            <a:ext cx="7315200" cy="4135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052290" y="6356353"/>
            <a:ext cx="3280447"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8" name="Title 1"/>
          <p:cNvSpPr txBox="1">
            <a:spLocks/>
          </p:cNvSpPr>
          <p:nvPr userDrawn="1"/>
        </p:nvSpPr>
        <p:spPr>
          <a:xfrm>
            <a:off x="471938" y="89097"/>
            <a:ext cx="11394276" cy="68523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r>
              <a:rPr lang="en-US" sz="3200"/>
              <a:t>Click to edit Master title style</a:t>
            </a:r>
            <a:endParaRPr lang="en-US" sz="3200" dirty="0"/>
          </a:p>
        </p:txBody>
      </p:sp>
    </p:spTree>
    <p:extLst>
      <p:ext uri="{BB962C8B-B14F-4D97-AF65-F5344CB8AC3E}">
        <p14:creationId xmlns:p14="http://schemas.microsoft.com/office/powerpoint/2010/main" val="55180363"/>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7413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a:t>Click to edit Master title style</a:t>
            </a:r>
          </a:p>
        </p:txBody>
      </p:sp>
      <p:sp>
        <p:nvSpPr>
          <p:cNvPr id="3" name="Content Placeholder 2"/>
          <p:cNvSpPr>
            <a:spLocks noGrp="1"/>
          </p:cNvSpPr>
          <p:nvPr>
            <p:ph sz="half" idx="1"/>
          </p:nvPr>
        </p:nvSpPr>
        <p:spPr>
          <a:xfrm>
            <a:off x="608641" y="1604332"/>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6"/>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608641" y="6247378"/>
            <a:ext cx="2837760" cy="470931"/>
          </a:xfrm>
          <a:prstGeom prst="rect">
            <a:avLst/>
          </a:prstGeom>
          <a:ln/>
        </p:spPr>
        <p:txBody>
          <a:bodyPr lIns="82945" tIns="41473" rIns="82945" bIns="41473"/>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32443968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21DB8-071B-0448-AE49-1FD38EB394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B835A2-FA48-EB45-BA73-53B8236FA4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BFDF15-3492-1B46-BF9E-2C179C4962BC}"/>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A5D9D64D-103A-3648-85AB-FB53F02C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F5897-DA4B-F548-B8DF-05FE37636C02}"/>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17006373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3BD76-16F2-0D45-BE92-1FD31904D786}"/>
              </a:ext>
            </a:extLst>
          </p:cNvPr>
          <p:cNvSpPr>
            <a:spLocks noGrp="1"/>
          </p:cNvSpPr>
          <p:nvPr>
            <p:ph type="title" hasCustomPrompt="1"/>
          </p:nvPr>
        </p:nvSpPr>
        <p:spPr/>
        <p:txBody>
          <a:bodyPr>
            <a:normAutofit/>
          </a:bodyPr>
          <a:lstStyle>
            <a:lvl1pPr>
              <a:defRPr sz="2800" b="1">
                <a:solidFill>
                  <a:srgbClr val="C00000"/>
                </a:solidFill>
              </a:defRPr>
            </a:lvl1pPr>
          </a:lstStyle>
          <a:p>
            <a:r>
              <a:rPr lang="en-US" dirty="0"/>
              <a:t>Overview</a:t>
            </a:r>
          </a:p>
        </p:txBody>
      </p:sp>
      <p:sp>
        <p:nvSpPr>
          <p:cNvPr id="3" name="Content Placeholder 2">
            <a:extLst>
              <a:ext uri="{FF2B5EF4-FFF2-40B4-BE49-F238E27FC236}">
                <a16:creationId xmlns:a16="http://schemas.microsoft.com/office/drawing/2014/main" id="{9341631D-7EEC-FC4B-A127-C79D10AAE9EC}"/>
              </a:ext>
            </a:extLst>
          </p:cNvPr>
          <p:cNvSpPr>
            <a:spLocks noGrp="1"/>
          </p:cNvSpPr>
          <p:nvPr>
            <p:ph idx="1"/>
          </p:nvPr>
        </p:nvSpPr>
        <p:spPr/>
        <p:txBody>
          <a:bodyPr>
            <a:normAutofit/>
          </a:bodyPr>
          <a:lstStyle>
            <a:lvl1pPr>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2F45616-BCDF-A04C-8C02-BB3695564E71}"/>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58389A36-501C-3E43-92FD-658E0DB93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E5180-09B9-B84F-AD5A-9FB3AACEAF0A}"/>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490219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CDD23-D2F5-E24D-8F88-C04CB9B626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C1DD2-38F0-984A-B953-8EB316401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549E2D-B42C-DD4A-82E2-D94728E43E98}"/>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9031D050-2E53-AA40-9F94-1CB6F1859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2FD76-07F6-074E-94F5-5130807A0860}"/>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2158229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54EB-5B38-2A4E-9B0D-3414438509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FCD17D-5B7E-C448-ABD7-D2FE17C4C6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0466FA-DB8B-E647-B51E-747EA13DF0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46234C-91E4-9244-BED2-D8EFE552BBF4}"/>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6" name="Footer Placeholder 5">
            <a:extLst>
              <a:ext uri="{FF2B5EF4-FFF2-40B4-BE49-F238E27FC236}">
                <a16:creationId xmlns:a16="http://schemas.microsoft.com/office/drawing/2014/main" id="{B0F52AB2-1333-9E4C-A218-44097142A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4F9464-DCAC-704A-A0A3-6E13DC708610}"/>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282329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5069901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E36-754E-5F4F-944F-35316BB6BC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F98E7F-6543-9B45-AC56-E985697C50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745404-9A34-C442-A46C-0E839B5E14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D9529F-9027-DC46-8F68-48312DDAB3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48EA26-27D4-5648-938E-2847609C00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1881F-E3E5-624C-A178-B6E9E688A1F6}"/>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8" name="Footer Placeholder 7">
            <a:extLst>
              <a:ext uri="{FF2B5EF4-FFF2-40B4-BE49-F238E27FC236}">
                <a16:creationId xmlns:a16="http://schemas.microsoft.com/office/drawing/2014/main" id="{62090551-635A-0B48-95B4-C69241260E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C04342-5345-E449-B13A-8631C003698D}"/>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40148104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2802-1D8B-754C-84D7-980E2ED0037D}"/>
              </a:ext>
            </a:extLst>
          </p:cNvPr>
          <p:cNvSpPr>
            <a:spLocks noGrp="1"/>
          </p:cNvSpPr>
          <p:nvPr>
            <p:ph type="title"/>
          </p:nvPr>
        </p:nvSpPr>
        <p:spPr/>
        <p:txBody>
          <a:bodyPr>
            <a:normAutofit/>
          </a:bodyPr>
          <a:lstStyle>
            <a:lvl1pPr algn="ctr">
              <a:defRPr sz="2800" b="1">
                <a:solidFill>
                  <a:srgbClr val="C00000"/>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48D8621F-F6AD-9847-9E4B-EC65D6527A47}"/>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4" name="Footer Placeholder 3">
            <a:extLst>
              <a:ext uri="{FF2B5EF4-FFF2-40B4-BE49-F238E27FC236}">
                <a16:creationId xmlns:a16="http://schemas.microsoft.com/office/drawing/2014/main" id="{151B863F-1BA7-B242-97A9-04238BE4E6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48DFE7-C691-D043-BD9D-83CA01049BAC}"/>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39288492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69B96-E9DC-9947-BF14-5496A8F5ADA4}"/>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3" name="Footer Placeholder 2">
            <a:extLst>
              <a:ext uri="{FF2B5EF4-FFF2-40B4-BE49-F238E27FC236}">
                <a16:creationId xmlns:a16="http://schemas.microsoft.com/office/drawing/2014/main" id="{CB8A6AE4-3DB9-D64C-B796-D47CC727DF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25BDDE-F1FE-4A4C-880C-869D7D0D090D}"/>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22302677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4F1F-8D25-E047-851D-506A1775B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8E4948-AD57-0F4F-A5E0-31241140B9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2944CF-8887-864D-B475-A33041868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A3E3D-FD23-4046-9B88-2DDAB34775ED}"/>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6" name="Footer Placeholder 5">
            <a:extLst>
              <a:ext uri="{FF2B5EF4-FFF2-40B4-BE49-F238E27FC236}">
                <a16:creationId xmlns:a16="http://schemas.microsoft.com/office/drawing/2014/main" id="{E54CB1AB-3A65-6249-BBDE-BB744F97E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B4F5B-C247-264F-832A-8851E890B143}"/>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35731770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B5B5-B0CD-7E44-871B-21A48FDDB1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3A23B5-7715-8946-9C08-A16E5D7701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3F6C73-71A9-B840-B9D0-EC16AAE5C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A94DF-9896-FD48-A09F-DCB1770892C4}"/>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6" name="Footer Placeholder 5">
            <a:extLst>
              <a:ext uri="{FF2B5EF4-FFF2-40B4-BE49-F238E27FC236}">
                <a16:creationId xmlns:a16="http://schemas.microsoft.com/office/drawing/2014/main" id="{8061469F-9B7A-594C-9101-C236AB7DB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C963F-7E1C-9C42-8DAE-7132EA80CB8E}"/>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32259764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42BB3-5253-294A-8992-9DEC4F2037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8AA722-DDDE-A84A-A32D-3CE9A055B8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808D0-94D1-5E45-BCF4-0BFF41AD6A30}"/>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35F90416-55E9-6F4F-8515-07E176A25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0A80F-9AE6-D94F-A064-18B66F890499}"/>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5996092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504999-7ED3-454E-8464-8BCD85A77B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566BA1-4F18-F543-A901-090E8D3659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58631-B3CA-804E-896E-D5569C38CB97}"/>
              </a:ext>
            </a:extLst>
          </p:cNvPr>
          <p:cNvSpPr>
            <a:spLocks noGrp="1"/>
          </p:cNvSpPr>
          <p:nvPr>
            <p:ph type="dt" sz="half" idx="10"/>
          </p:nvPr>
        </p:nvSpPr>
        <p:spPr/>
        <p:txBody>
          <a:body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BD9757B9-A1BF-B041-BCBE-38B039849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90CFA2-5C1A-0A4F-A033-3EE5064EAB7B}"/>
              </a:ext>
            </a:extLst>
          </p:cNvPr>
          <p:cNvSpPr>
            <a:spLocks noGrp="1"/>
          </p:cNvSpPr>
          <p:nvPr>
            <p:ph type="sldNum" sz="quarter" idx="12"/>
          </p:nvPr>
        </p:nvSpPr>
        <p:spPr/>
        <p:txBody>
          <a:bodyPr/>
          <a:lstStyle/>
          <a:p>
            <a:fld id="{408D9D18-37F1-F546-9BD5-698A8EEB6180}" type="slidenum">
              <a:rPr lang="en-US" smtClean="0"/>
              <a:t>‹#›</a:t>
            </a:fld>
            <a:endParaRPr lang="en-US"/>
          </a:p>
        </p:txBody>
      </p:sp>
    </p:spTree>
    <p:extLst>
      <p:ext uri="{BB962C8B-B14F-4D97-AF65-F5344CB8AC3E}">
        <p14:creationId xmlns:p14="http://schemas.microsoft.com/office/powerpoint/2010/main" val="29331117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2"/>
          <p:cNvSpPr>
            <a:spLocks noGrp="1"/>
          </p:cNvSpPr>
          <p:nvPr>
            <p:ph idx="11" hasCustomPrompt="1"/>
          </p:nvPr>
        </p:nvSpPr>
        <p:spPr>
          <a:xfrm>
            <a:off x="2633472" y="2420888"/>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13" name="Content Placeholder 2">
            <a:extLst>
              <a:ext uri="{FF2B5EF4-FFF2-40B4-BE49-F238E27FC236}">
                <a16:creationId xmlns:a16="http://schemas.microsoft.com/office/drawing/2014/main" id="{994A7418-283D-564C-BB9E-3BC6A77978CC}"/>
              </a:ext>
            </a:extLst>
          </p:cNvPr>
          <p:cNvSpPr>
            <a:spLocks noGrp="1"/>
          </p:cNvSpPr>
          <p:nvPr>
            <p:ph idx="12" hasCustomPrompt="1"/>
          </p:nvPr>
        </p:nvSpPr>
        <p:spPr>
          <a:xfrm>
            <a:off x="2633472" y="3070593"/>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14" name="Content Placeholder 2">
            <a:extLst>
              <a:ext uri="{FF2B5EF4-FFF2-40B4-BE49-F238E27FC236}">
                <a16:creationId xmlns:a16="http://schemas.microsoft.com/office/drawing/2014/main" id="{BB75B82C-2A3B-964E-B507-91339E2217CB}"/>
              </a:ext>
            </a:extLst>
          </p:cNvPr>
          <p:cNvSpPr>
            <a:spLocks noGrp="1"/>
          </p:cNvSpPr>
          <p:nvPr>
            <p:ph idx="13" hasCustomPrompt="1"/>
          </p:nvPr>
        </p:nvSpPr>
        <p:spPr>
          <a:xfrm>
            <a:off x="2633472" y="3725111"/>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15" name="Content Placeholder 2">
            <a:extLst>
              <a:ext uri="{FF2B5EF4-FFF2-40B4-BE49-F238E27FC236}">
                <a16:creationId xmlns:a16="http://schemas.microsoft.com/office/drawing/2014/main" id="{C28D6836-7FEF-574D-8DC5-9068ED1740C9}"/>
              </a:ext>
            </a:extLst>
          </p:cNvPr>
          <p:cNvSpPr>
            <a:spLocks noGrp="1"/>
          </p:cNvSpPr>
          <p:nvPr>
            <p:ph idx="14" hasCustomPrompt="1"/>
          </p:nvPr>
        </p:nvSpPr>
        <p:spPr>
          <a:xfrm>
            <a:off x="2633472" y="4374817"/>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16" name="Content Placeholder 2">
            <a:extLst>
              <a:ext uri="{FF2B5EF4-FFF2-40B4-BE49-F238E27FC236}">
                <a16:creationId xmlns:a16="http://schemas.microsoft.com/office/drawing/2014/main" id="{E83358D6-074A-3D4F-9B68-0FCACF313B94}"/>
              </a:ext>
            </a:extLst>
          </p:cNvPr>
          <p:cNvSpPr>
            <a:spLocks noGrp="1"/>
          </p:cNvSpPr>
          <p:nvPr>
            <p:ph idx="15" hasCustomPrompt="1"/>
          </p:nvPr>
        </p:nvSpPr>
        <p:spPr>
          <a:xfrm>
            <a:off x="8149896" y="2420888"/>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17" name="Content Placeholder 2">
            <a:extLst>
              <a:ext uri="{FF2B5EF4-FFF2-40B4-BE49-F238E27FC236}">
                <a16:creationId xmlns:a16="http://schemas.microsoft.com/office/drawing/2014/main" id="{F9F9B4D3-BE5F-BB49-8741-D7DAFD5D44E4}"/>
              </a:ext>
            </a:extLst>
          </p:cNvPr>
          <p:cNvSpPr>
            <a:spLocks noGrp="1"/>
          </p:cNvSpPr>
          <p:nvPr>
            <p:ph idx="16" hasCustomPrompt="1"/>
          </p:nvPr>
        </p:nvSpPr>
        <p:spPr>
          <a:xfrm>
            <a:off x="8149896" y="3070593"/>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18" name="Content Placeholder 2">
            <a:extLst>
              <a:ext uri="{FF2B5EF4-FFF2-40B4-BE49-F238E27FC236}">
                <a16:creationId xmlns:a16="http://schemas.microsoft.com/office/drawing/2014/main" id="{F621A826-A8BF-9C4B-BF44-C39A9EC986FD}"/>
              </a:ext>
            </a:extLst>
          </p:cNvPr>
          <p:cNvSpPr>
            <a:spLocks noGrp="1"/>
          </p:cNvSpPr>
          <p:nvPr>
            <p:ph idx="17" hasCustomPrompt="1"/>
          </p:nvPr>
        </p:nvSpPr>
        <p:spPr>
          <a:xfrm>
            <a:off x="8149896" y="3725111"/>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19" name="Content Placeholder 2">
            <a:extLst>
              <a:ext uri="{FF2B5EF4-FFF2-40B4-BE49-F238E27FC236}">
                <a16:creationId xmlns:a16="http://schemas.microsoft.com/office/drawing/2014/main" id="{7CA622D2-2EA2-BE4E-B571-F4002A2863CF}"/>
              </a:ext>
            </a:extLst>
          </p:cNvPr>
          <p:cNvSpPr>
            <a:spLocks noGrp="1"/>
          </p:cNvSpPr>
          <p:nvPr>
            <p:ph idx="18" hasCustomPrompt="1"/>
          </p:nvPr>
        </p:nvSpPr>
        <p:spPr>
          <a:xfrm>
            <a:off x="8149896" y="4374817"/>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11" name="Content Placeholder 2">
            <a:extLst>
              <a:ext uri="{FF2B5EF4-FFF2-40B4-BE49-F238E27FC236}">
                <a16:creationId xmlns:a16="http://schemas.microsoft.com/office/drawing/2014/main" id="{554CA6A9-4F0B-B444-BA65-83723ED2F3B7}"/>
              </a:ext>
            </a:extLst>
          </p:cNvPr>
          <p:cNvSpPr>
            <a:spLocks noGrp="1"/>
          </p:cNvSpPr>
          <p:nvPr>
            <p:ph idx="19" hasCustomPrompt="1"/>
          </p:nvPr>
        </p:nvSpPr>
        <p:spPr>
          <a:xfrm>
            <a:off x="3719736" y="5257800"/>
            <a:ext cx="777686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Tree>
    <p:extLst>
      <p:ext uri="{BB962C8B-B14F-4D97-AF65-F5344CB8AC3E}">
        <p14:creationId xmlns:p14="http://schemas.microsoft.com/office/powerpoint/2010/main" val="2378989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8554A-E66D-CF4B-9279-8BF5ACDAF9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A8549C-FDF0-9946-A64D-8A7684BD1F3F}"/>
              </a:ext>
            </a:extLst>
          </p:cNvPr>
          <p:cNvSpPr>
            <a:spLocks noGrp="1"/>
          </p:cNvSpPr>
          <p:nvPr>
            <p:ph idx="11" hasCustomPrompt="1"/>
          </p:nvPr>
        </p:nvSpPr>
        <p:spPr>
          <a:xfrm>
            <a:off x="2633472" y="2492896"/>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4" name="Content Placeholder 2">
            <a:extLst>
              <a:ext uri="{FF2B5EF4-FFF2-40B4-BE49-F238E27FC236}">
                <a16:creationId xmlns:a16="http://schemas.microsoft.com/office/drawing/2014/main" id="{B1C03ADA-45BC-E245-9121-8F61B0A63519}"/>
              </a:ext>
            </a:extLst>
          </p:cNvPr>
          <p:cNvSpPr>
            <a:spLocks noGrp="1"/>
          </p:cNvSpPr>
          <p:nvPr>
            <p:ph idx="12" hasCustomPrompt="1"/>
          </p:nvPr>
        </p:nvSpPr>
        <p:spPr>
          <a:xfrm>
            <a:off x="2633472" y="3142601"/>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5" name="Content Placeholder 2">
            <a:extLst>
              <a:ext uri="{FF2B5EF4-FFF2-40B4-BE49-F238E27FC236}">
                <a16:creationId xmlns:a16="http://schemas.microsoft.com/office/drawing/2014/main" id="{7F408655-4CCF-D940-ABE1-9BC403729657}"/>
              </a:ext>
            </a:extLst>
          </p:cNvPr>
          <p:cNvSpPr>
            <a:spLocks noGrp="1"/>
          </p:cNvSpPr>
          <p:nvPr>
            <p:ph idx="13" hasCustomPrompt="1"/>
          </p:nvPr>
        </p:nvSpPr>
        <p:spPr>
          <a:xfrm>
            <a:off x="2633472" y="3797119"/>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6" name="Content Placeholder 2">
            <a:extLst>
              <a:ext uri="{FF2B5EF4-FFF2-40B4-BE49-F238E27FC236}">
                <a16:creationId xmlns:a16="http://schemas.microsoft.com/office/drawing/2014/main" id="{951C695A-9D86-C140-8D31-17A075F159F4}"/>
              </a:ext>
            </a:extLst>
          </p:cNvPr>
          <p:cNvSpPr>
            <a:spLocks noGrp="1"/>
          </p:cNvSpPr>
          <p:nvPr>
            <p:ph idx="14" hasCustomPrompt="1"/>
          </p:nvPr>
        </p:nvSpPr>
        <p:spPr>
          <a:xfrm>
            <a:off x="2633472" y="4446825"/>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7" name="Content Placeholder 2">
            <a:extLst>
              <a:ext uri="{FF2B5EF4-FFF2-40B4-BE49-F238E27FC236}">
                <a16:creationId xmlns:a16="http://schemas.microsoft.com/office/drawing/2014/main" id="{16286475-B75B-6941-B9EF-DB364A9B4177}"/>
              </a:ext>
            </a:extLst>
          </p:cNvPr>
          <p:cNvSpPr>
            <a:spLocks noGrp="1"/>
          </p:cNvSpPr>
          <p:nvPr>
            <p:ph idx="15" hasCustomPrompt="1"/>
          </p:nvPr>
        </p:nvSpPr>
        <p:spPr>
          <a:xfrm>
            <a:off x="8149896" y="2492896"/>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8" name="Content Placeholder 2">
            <a:extLst>
              <a:ext uri="{FF2B5EF4-FFF2-40B4-BE49-F238E27FC236}">
                <a16:creationId xmlns:a16="http://schemas.microsoft.com/office/drawing/2014/main" id="{E3ECCC19-DA67-3746-BF5C-D0A0ECB199D8}"/>
              </a:ext>
            </a:extLst>
          </p:cNvPr>
          <p:cNvSpPr>
            <a:spLocks noGrp="1"/>
          </p:cNvSpPr>
          <p:nvPr>
            <p:ph idx="16" hasCustomPrompt="1"/>
          </p:nvPr>
        </p:nvSpPr>
        <p:spPr>
          <a:xfrm>
            <a:off x="8149896" y="3142601"/>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9" name="Content Placeholder 2">
            <a:extLst>
              <a:ext uri="{FF2B5EF4-FFF2-40B4-BE49-F238E27FC236}">
                <a16:creationId xmlns:a16="http://schemas.microsoft.com/office/drawing/2014/main" id="{78D63B97-0758-5545-B491-1D41BCFF56FC}"/>
              </a:ext>
            </a:extLst>
          </p:cNvPr>
          <p:cNvSpPr>
            <a:spLocks noGrp="1"/>
          </p:cNvSpPr>
          <p:nvPr>
            <p:ph idx="17" hasCustomPrompt="1"/>
          </p:nvPr>
        </p:nvSpPr>
        <p:spPr>
          <a:xfrm>
            <a:off x="8149896" y="3797119"/>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
        <p:nvSpPr>
          <p:cNvPr id="10" name="Content Placeholder 2">
            <a:extLst>
              <a:ext uri="{FF2B5EF4-FFF2-40B4-BE49-F238E27FC236}">
                <a16:creationId xmlns:a16="http://schemas.microsoft.com/office/drawing/2014/main" id="{9EE82A55-A3A1-D34C-A330-C1AF489BC70D}"/>
              </a:ext>
            </a:extLst>
          </p:cNvPr>
          <p:cNvSpPr>
            <a:spLocks noGrp="1"/>
          </p:cNvSpPr>
          <p:nvPr>
            <p:ph idx="18" hasCustomPrompt="1"/>
          </p:nvPr>
        </p:nvSpPr>
        <p:spPr>
          <a:xfrm>
            <a:off x="8149896" y="4446825"/>
            <a:ext cx="3346704" cy="566928"/>
          </a:xfrm>
          <a:prstGeom prst="rect">
            <a:avLst/>
          </a:prstGeom>
        </p:spPr>
        <p:txBody>
          <a:bodyPr anchor="ctr"/>
          <a:lstStyle>
            <a:lvl1pPr marL="0" indent="0" algn="ctr">
              <a:buFontTx/>
              <a:buNone/>
              <a:defRPr sz="2200">
                <a:solidFill>
                  <a:schemeClr val="bg1"/>
                </a:solidFill>
              </a:defRPr>
            </a:lvl1pPr>
          </a:lstStyle>
          <a:p>
            <a:pPr lvl="0"/>
            <a:r>
              <a:rPr lang="en-US" dirty="0"/>
              <a:t>Answer</a:t>
            </a:r>
          </a:p>
        </p:txBody>
      </p:sp>
    </p:spTree>
    <p:extLst>
      <p:ext uri="{BB962C8B-B14F-4D97-AF65-F5344CB8AC3E}">
        <p14:creationId xmlns:p14="http://schemas.microsoft.com/office/powerpoint/2010/main" val="499813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ooter Placeholder 9"/>
          <p:cNvSpPr>
            <a:spLocks noGrp="1"/>
          </p:cNvSpPr>
          <p:nvPr>
            <p:ph type="ftr" sz="quarter" idx="10"/>
          </p:nvPr>
        </p:nvSpPr>
        <p:spPr/>
        <p:txBody>
          <a:bodyPr/>
          <a:lstStyle>
            <a:lvl1pPr>
              <a:defRPr>
                <a:solidFill>
                  <a:srgbClr val="FFFFFF"/>
                </a:solidFill>
              </a:defRPr>
            </a:lvl1pPr>
          </a:lstStyle>
          <a:p>
            <a:r>
              <a:rPr lang="en-US" dirty="0"/>
              <a:t>Date or Reference</a:t>
            </a:r>
          </a:p>
        </p:txBody>
      </p:sp>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
        <p:nvSpPr>
          <p:cNvPr id="12" name="Rectangle 11"/>
          <p:cNvSpPr/>
          <p:nvPr userDrawn="1"/>
        </p:nvSpPr>
        <p:spPr>
          <a:xfrm>
            <a:off x="366117" y="5998820"/>
            <a:ext cx="11825883" cy="8591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descr="MSKCC_super_pos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6982" y="940541"/>
            <a:ext cx="10707372" cy="8861273"/>
          </a:xfrm>
          <a:prstGeom prst="rect">
            <a:avLst/>
          </a:prstGeom>
        </p:spPr>
      </p:pic>
      <p:sp>
        <p:nvSpPr>
          <p:cNvPr id="2" name="Title 1"/>
          <p:cNvSpPr>
            <a:spLocks noGrp="1"/>
          </p:cNvSpPr>
          <p:nvPr>
            <p:ph type="ctrTitle"/>
          </p:nvPr>
        </p:nvSpPr>
        <p:spPr>
          <a:xfrm>
            <a:off x="570233" y="2262462"/>
            <a:ext cx="10363200" cy="1470025"/>
          </a:xfrm>
          <a:prstGeom prst="rect">
            <a:avLst/>
          </a:prstGeom>
        </p:spPr>
        <p:txBody>
          <a:bodyPr>
            <a:normAutofit/>
          </a:bodyPr>
          <a:lstStyle>
            <a:lvl1pPr>
              <a:defRPr sz="4000">
                <a:solidFill>
                  <a:srgbClr val="2986E2"/>
                </a:solidFill>
              </a:defRPr>
            </a:lvl1pPr>
          </a:lstStyle>
          <a:p>
            <a:r>
              <a:rPr lang="en-US"/>
              <a:t>Click to edit Master title style</a:t>
            </a:r>
            <a:endParaRPr lang="en-US" dirty="0"/>
          </a:p>
        </p:txBody>
      </p:sp>
      <p:sp>
        <p:nvSpPr>
          <p:cNvPr id="3" name="Subtitle 2"/>
          <p:cNvSpPr>
            <a:spLocks noGrp="1"/>
          </p:cNvSpPr>
          <p:nvPr>
            <p:ph type="subTitle" idx="1"/>
          </p:nvPr>
        </p:nvSpPr>
        <p:spPr>
          <a:xfrm>
            <a:off x="570233" y="4691834"/>
            <a:ext cx="8534400" cy="1306987"/>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4" name="Picture 3" descr="MSK_logo_bevl_hor_r_pos_d.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118" y="305537"/>
            <a:ext cx="4690533" cy="1270000"/>
          </a:xfrm>
          <a:prstGeom prst="rect">
            <a:avLst/>
          </a:prstGeom>
        </p:spPr>
      </p:pic>
    </p:spTree>
    <p:extLst>
      <p:ext uri="{BB962C8B-B14F-4D97-AF65-F5344CB8AC3E}">
        <p14:creationId xmlns:p14="http://schemas.microsoft.com/office/powerpoint/2010/main" val="3749568571"/>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3614718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8" y="89098"/>
            <a:ext cx="11394276" cy="108001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71938" y="983050"/>
            <a:ext cx="11394276" cy="5176316"/>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71932" y="6356353"/>
            <a:ext cx="3860800" cy="365125"/>
          </a:xfrm>
        </p:spPr>
        <p:txBody>
          <a:bodyPr/>
          <a:lstStyle>
            <a:lvl1pPr>
              <a:defRPr>
                <a:solidFill>
                  <a:schemeClr val="tx1"/>
                </a:solidFill>
              </a:defRPr>
            </a:lvl1pPr>
          </a:lstStyle>
          <a:p>
            <a:r>
              <a:rPr lang="en-US" dirty="0"/>
              <a:t>Footer</a:t>
            </a:r>
          </a:p>
        </p:txBody>
      </p:sp>
      <p:sp>
        <p:nvSpPr>
          <p:cNvPr id="6" name="Slide Number Placeholder 5"/>
          <p:cNvSpPr>
            <a:spLocks noGrp="1"/>
          </p:cNvSpPr>
          <p:nvPr>
            <p:ph type="sldNum" sz="quarter" idx="12"/>
          </p:nvPr>
        </p:nvSpPr>
        <p:spPr>
          <a:xfrm>
            <a:off x="4900084" y="6356353"/>
            <a:ext cx="2844800" cy="365125"/>
          </a:xfrm>
        </p:spPr>
        <p:txBody>
          <a:bodyPr/>
          <a:lstStyle>
            <a:lvl1pP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1869074566"/>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938" y="89098"/>
            <a:ext cx="11394276" cy="1080011"/>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166021"/>
            <a:ext cx="53848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66021"/>
            <a:ext cx="5384800" cy="4525963"/>
          </a:xfrm>
        </p:spPr>
        <p:txBody>
          <a:bodyPr/>
          <a:lstStyle>
            <a:lvl1pPr>
              <a:defRPr sz="2800" b="0"/>
            </a:lvl1pPr>
            <a:lvl2pPr>
              <a:defRPr sz="24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71932" y="6353221"/>
            <a:ext cx="3860800"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921918735"/>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1938" y="89098"/>
            <a:ext cx="11394276" cy="1080011"/>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153306"/>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793068"/>
            <a:ext cx="5386917"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3" y="1173318"/>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1813079"/>
            <a:ext cx="5389033" cy="3951288"/>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71932" y="6356353"/>
            <a:ext cx="3860800" cy="365125"/>
          </a:xfrm>
        </p:spPr>
        <p:txBody>
          <a:bodyPr/>
          <a:lstStyle>
            <a:lvl1pPr>
              <a:defRPr>
                <a:solidFill>
                  <a:srgbClr val="000000"/>
                </a:solidFill>
              </a:defRPr>
            </a:lvl1pPr>
          </a:lstStyle>
          <a:p>
            <a:endParaRPr lang="en-US" dirty="0"/>
          </a:p>
        </p:txBody>
      </p:sp>
      <p:sp>
        <p:nvSpPr>
          <p:cNvPr id="9" name="Slide Number Placeholder 8"/>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Tree>
    <p:extLst>
      <p:ext uri="{BB962C8B-B14F-4D97-AF65-F5344CB8AC3E}">
        <p14:creationId xmlns:p14="http://schemas.microsoft.com/office/powerpoint/2010/main" val="3082681519"/>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MSKCC_logo_hor_s_rev_rgb_150.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 y="402167"/>
            <a:ext cx="2877749" cy="664760"/>
          </a:xfrm>
          <a:prstGeom prst="rect">
            <a:avLst/>
          </a:prstGeom>
        </p:spPr>
      </p:pic>
      <p:sp>
        <p:nvSpPr>
          <p:cNvPr id="11" name="Slide Number Placeholder 10"/>
          <p:cNvSpPr>
            <a:spLocks noGrp="1"/>
          </p:cNvSpPr>
          <p:nvPr>
            <p:ph type="sldNum" sz="quarter" idx="11"/>
          </p:nvPr>
        </p:nvSpPr>
        <p:spPr/>
        <p:txBody>
          <a:bodyPr/>
          <a:lstStyle>
            <a:lvl1pPr algn="ctr">
              <a:defRPr>
                <a:solidFill>
                  <a:srgbClr val="FFFFFF"/>
                </a:solidFill>
              </a:defRPr>
            </a:lvl1pPr>
          </a:lstStyle>
          <a:p>
            <a:fld id="{D9DADDD7-F6DB-DE43-84D3-BDE65D6DBA61}" type="slidenum">
              <a:rPr lang="en-US" smtClean="0"/>
              <a:pPr/>
              <a:t>‹#›</a:t>
            </a:fld>
            <a:endParaRPr lang="en-US" dirty="0"/>
          </a:p>
        </p:txBody>
      </p:sp>
      <p:sp>
        <p:nvSpPr>
          <p:cNvPr id="2" name="Rectangle 1"/>
          <p:cNvSpPr/>
          <p:nvPr userDrawn="1"/>
        </p:nvSpPr>
        <p:spPr>
          <a:xfrm>
            <a:off x="355493" y="5929158"/>
            <a:ext cx="11836507" cy="92884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t> </a:t>
            </a:r>
          </a:p>
        </p:txBody>
      </p:sp>
      <p:pic>
        <p:nvPicPr>
          <p:cNvPr id="4" name="Picture 3" descr="MSKCC_super_pos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6982" y="940541"/>
            <a:ext cx="10707372" cy="8861273"/>
          </a:xfrm>
          <a:prstGeom prst="rect">
            <a:avLst/>
          </a:prstGeom>
        </p:spPr>
      </p:pic>
      <p:sp>
        <p:nvSpPr>
          <p:cNvPr id="5" name="Text Placeholder 4"/>
          <p:cNvSpPr>
            <a:spLocks noGrp="1"/>
          </p:cNvSpPr>
          <p:nvPr>
            <p:ph type="body" sz="quarter" idx="12"/>
          </p:nvPr>
        </p:nvSpPr>
        <p:spPr>
          <a:xfrm>
            <a:off x="926152" y="2617788"/>
            <a:ext cx="10309115" cy="2082800"/>
          </a:xfrm>
        </p:spPr>
        <p:txBody>
          <a:bodyPr>
            <a:normAutofit/>
          </a:bodyPr>
          <a:lstStyle>
            <a:lvl1pPr marL="0" indent="0">
              <a:buFontTx/>
              <a:buNone/>
              <a:defRPr sz="4400">
                <a:solidFill>
                  <a:srgbClr val="2986E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Tree>
    <p:extLst>
      <p:ext uri="{BB962C8B-B14F-4D97-AF65-F5344CB8AC3E}">
        <p14:creationId xmlns:p14="http://schemas.microsoft.com/office/powerpoint/2010/main" val="206215114"/>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71932" y="6356353"/>
            <a:ext cx="3860800" cy="365125"/>
          </a:xfrm>
        </p:spPr>
        <p:txBody>
          <a:bodyPr/>
          <a:lstStyle>
            <a:lvl1pPr>
              <a:defRPr>
                <a:solidFill>
                  <a:srgbClr val="000000"/>
                </a:solidFill>
              </a:defRPr>
            </a:lvl1pPr>
          </a:lstStyle>
          <a:p>
            <a:endParaRPr lang="en-US" dirty="0"/>
          </a:p>
        </p:txBody>
      </p:sp>
      <p:sp>
        <p:nvSpPr>
          <p:cNvPr id="4" name="Slide Number Placeholder 3"/>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5" name="Title 1"/>
          <p:cNvSpPr>
            <a:spLocks noGrp="1"/>
          </p:cNvSpPr>
          <p:nvPr>
            <p:ph type="title"/>
          </p:nvPr>
        </p:nvSpPr>
        <p:spPr>
          <a:xfrm>
            <a:off x="471938" y="89097"/>
            <a:ext cx="11394276" cy="685235"/>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35974166"/>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150851"/>
            <a:ext cx="7315200" cy="41350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052290" y="6356353"/>
            <a:ext cx="3280447" cy="365125"/>
          </a:xfrm>
        </p:spPr>
        <p:txBody>
          <a:bodyPr/>
          <a:lstStyle>
            <a:lvl1pPr>
              <a:defRPr>
                <a:solidFill>
                  <a:srgbClr val="000000"/>
                </a:solidFill>
              </a:defRPr>
            </a:lvl1pPr>
          </a:lstStyle>
          <a:p>
            <a:endParaRPr lang="en-US" dirty="0"/>
          </a:p>
        </p:txBody>
      </p:sp>
      <p:sp>
        <p:nvSpPr>
          <p:cNvPr id="7" name="Slide Number Placeholder 6"/>
          <p:cNvSpPr>
            <a:spLocks noGrp="1"/>
          </p:cNvSpPr>
          <p:nvPr>
            <p:ph type="sldNum" sz="quarter" idx="12"/>
          </p:nvPr>
        </p:nvSpPr>
        <p:spPr>
          <a:xfrm>
            <a:off x="4900084" y="6356353"/>
            <a:ext cx="2844800" cy="365125"/>
          </a:xfrm>
        </p:spPr>
        <p:txBody>
          <a:bodyPr/>
          <a:lstStyle>
            <a:lvl1pPr algn="ctr">
              <a:defRPr>
                <a:solidFill>
                  <a:srgbClr val="000000"/>
                </a:solidFill>
              </a:defRPr>
            </a:lvl1pPr>
          </a:lstStyle>
          <a:p>
            <a:fld id="{D9DADDD7-F6DB-DE43-84D3-BDE65D6DBA61}" type="slidenum">
              <a:rPr lang="en-US" smtClean="0"/>
              <a:pPr/>
              <a:t>‹#›</a:t>
            </a:fld>
            <a:endParaRPr lang="en-US" dirty="0"/>
          </a:p>
        </p:txBody>
      </p:sp>
      <p:sp>
        <p:nvSpPr>
          <p:cNvPr id="8" name="Title 1"/>
          <p:cNvSpPr txBox="1">
            <a:spLocks/>
          </p:cNvSpPr>
          <p:nvPr userDrawn="1"/>
        </p:nvSpPr>
        <p:spPr>
          <a:xfrm>
            <a:off x="471938" y="89097"/>
            <a:ext cx="11394276" cy="685235"/>
          </a:xfrm>
          <a:prstGeom prst="rect">
            <a:avLst/>
          </a:prstGeom>
        </p:spPr>
        <p:txBody>
          <a:bodyPr vert="horz" lIns="91440" tIns="45720" rIns="91440" bIns="45720" rtlCol="0" anchor="t" anchorCtr="0">
            <a:normAutofit/>
          </a:bodyPr>
          <a:lstStyle>
            <a:lvl1pPr algn="l" defTabSz="457200" rtl="0" eaLnBrk="1" latinLnBrk="0" hangingPunct="1">
              <a:spcBef>
                <a:spcPct val="0"/>
              </a:spcBef>
              <a:buNone/>
              <a:defRPr sz="3200" b="1" kern="1200">
                <a:solidFill>
                  <a:srgbClr val="FFFFFF"/>
                </a:solidFill>
                <a:latin typeface="Corbel"/>
                <a:ea typeface="+mj-ea"/>
                <a:cs typeface="Corbel"/>
              </a:defRPr>
            </a:lvl1pPr>
          </a:lstStyle>
          <a:p>
            <a:r>
              <a:rPr lang="en-US" sz="3200"/>
              <a:t>Click to edit Master title style</a:t>
            </a:r>
            <a:endParaRPr lang="en-US" sz="3200" dirty="0"/>
          </a:p>
        </p:txBody>
      </p:sp>
    </p:spTree>
    <p:extLst>
      <p:ext uri="{BB962C8B-B14F-4D97-AF65-F5344CB8AC3E}">
        <p14:creationId xmlns:p14="http://schemas.microsoft.com/office/powerpoint/2010/main" val="333804267"/>
      </p:ext>
    </p:extLst>
  </p:cSld>
  <p:clrMapOvr>
    <a:masterClrMapping/>
  </p:clrMapOvr>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924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a:t>Click to edit Master title style</a:t>
            </a:r>
          </a:p>
        </p:txBody>
      </p:sp>
      <p:sp>
        <p:nvSpPr>
          <p:cNvPr id="3" name="Content Placeholder 2"/>
          <p:cNvSpPr>
            <a:spLocks noGrp="1"/>
          </p:cNvSpPr>
          <p:nvPr>
            <p:ph sz="half" idx="1"/>
          </p:nvPr>
        </p:nvSpPr>
        <p:spPr>
          <a:xfrm>
            <a:off x="608641" y="1604332"/>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6"/>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608641" y="6247378"/>
            <a:ext cx="2837760" cy="470931"/>
          </a:xfrm>
          <a:prstGeom prst="rect">
            <a:avLst/>
          </a:prstGeom>
          <a:ln/>
        </p:spPr>
        <p:txBody>
          <a:bodyPr lIns="82945" tIns="41473" rIns="82945" bIns="41473"/>
          <a:lstStyle>
            <a:lvl1pPr>
              <a:defRPr/>
            </a:lvl1pPr>
          </a:lstStyle>
          <a:p>
            <a:endParaRPr lang="en-US"/>
          </a:p>
        </p:txBody>
      </p:sp>
      <p:sp>
        <p:nvSpPr>
          <p:cNvPr id="6" name="Rectangle 4"/>
          <p:cNvSpPr>
            <a:spLocks noGrp="1" noChangeArrowheads="1"/>
          </p:cNvSpPr>
          <p:nvPr>
            <p:ph type="ftr" idx="11"/>
          </p:nvPr>
        </p:nvSpPr>
        <p:spPr>
          <a:ln/>
        </p:spPr>
        <p:txBody>
          <a:bodyPr/>
          <a:lstStyle>
            <a:lvl1pPr>
              <a:defRPr/>
            </a:lvl1pPr>
          </a:lstStyle>
          <a:p>
            <a:endParaRPr lang="en-US"/>
          </a:p>
        </p:txBody>
      </p:sp>
      <p:sp>
        <p:nvSpPr>
          <p:cNvPr id="7" name="Rectangle 5"/>
          <p:cNvSpPr>
            <a:spLocks noGrp="1" noChangeArrowheads="1"/>
          </p:cNvSpPr>
          <p:nvPr>
            <p:ph type="sldNum" idx="12"/>
          </p:nvPr>
        </p:nvSpPr>
        <p:spPr>
          <a:ln/>
        </p:spPr>
        <p:txBody>
          <a:bodyPr/>
          <a:lstStyle>
            <a:lvl1pPr>
              <a:defRPr/>
            </a:lvl1pPr>
          </a:lstStyle>
          <a:p>
            <a:fld id="{D165E9B0-7DA8-466E-963D-86F25D5E43BA}" type="slidenum">
              <a:rPr lang="en-GB"/>
              <a:pPr/>
              <a:t>‹#›</a:t>
            </a:fld>
            <a:endParaRPr lang="en-GB"/>
          </a:p>
        </p:txBody>
      </p:sp>
    </p:spTree>
    <p:extLst>
      <p:ext uri="{BB962C8B-B14F-4D97-AF65-F5344CB8AC3E}">
        <p14:creationId xmlns:p14="http://schemas.microsoft.com/office/powerpoint/2010/main" val="680463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65F-9FD8-411D-9929-F3757CD5EC9A}"/>
              </a:ext>
            </a:extLst>
          </p:cNvPr>
          <p:cNvSpPr>
            <a:spLocks noGrp="1"/>
          </p:cNvSpPr>
          <p:nvPr>
            <p:ph type="title"/>
          </p:nvPr>
        </p:nvSpPr>
        <p:spPr>
          <a:xfrm>
            <a:off x="838970" y="365593"/>
            <a:ext cx="10514061" cy="132509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999168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20169CC9-E48A-4A98-8478-7E438438D46A}"/>
              </a:ext>
            </a:extLst>
          </p:cNvPr>
          <p:cNvSpPr>
            <a:spLocks noGrp="1"/>
          </p:cNvSpPr>
          <p:nvPr>
            <p:ph type="body" sz="quarter" idx="12" hasCustomPrompt="1"/>
          </p:nvPr>
        </p:nvSpPr>
        <p:spPr>
          <a:xfrm>
            <a:off x="9665818" y="0"/>
            <a:ext cx="2526183" cy="249283"/>
          </a:xfrm>
        </p:spPr>
        <p:txBody>
          <a:bodyPr/>
          <a:lstStyle>
            <a:lvl1pPr algn="r">
              <a:defRPr sz="1067">
                <a:solidFill>
                  <a:schemeClr val="tx2"/>
                </a:solidFill>
              </a:defRPr>
            </a:lvl1pPr>
          </a:lstStyle>
          <a:p>
            <a:pPr lvl="0"/>
            <a:r>
              <a:rPr lang="en-US" dirty="0"/>
              <a:t>Study name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4"/>
          </p:nvPr>
        </p:nvSpPr>
        <p:spPr>
          <a:xfrm>
            <a:off x="11334443" y="6413120"/>
            <a:ext cx="662940" cy="365125"/>
          </a:xfrm>
          <a:prstGeom prst="rect">
            <a:avLst/>
          </a:prstGeom>
        </p:spPr>
        <p:txBody>
          <a:bodyPr vert="horz" lIns="91440" tIns="45720" rIns="91440" bIns="45720" rtlCol="0" anchor="ctr"/>
          <a:lstStyle>
            <a:lvl1pPr algn="r">
              <a:defRPr lang="en-US" sz="1467" smtClean="0"/>
            </a:lvl1pPr>
          </a:lstStyle>
          <a:p>
            <a:fld id="{47051DE0-578D-472D-B8B1-1F1BC547C937}" type="slidenum">
              <a:rPr lang="en-US" smtClean="0"/>
              <a:t>‹#›</a:t>
            </a:fld>
            <a:endParaRPr lang="en-US" dirty="0"/>
          </a:p>
        </p:txBody>
      </p:sp>
    </p:spTree>
    <p:custDataLst>
      <p:tags r:id="rId1"/>
    </p:custDataLst>
    <p:extLst>
      <p:ext uri="{BB962C8B-B14F-4D97-AF65-F5344CB8AC3E}">
        <p14:creationId xmlns:p14="http://schemas.microsoft.com/office/powerpoint/2010/main" val="2338796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image" Target="../media/image8.jpg"/><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theme" Target="../theme/theme11.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2.emf"/><Relationship Id="rId5" Type="http://schemas.openxmlformats.org/officeDocument/2006/relationships/slideLayout" Target="../slideLayouts/slideLayout71.xml"/><Relationship Id="rId10" Type="http://schemas.openxmlformats.org/officeDocument/2006/relationships/theme" Target="../theme/theme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19">
            <a:alphaModFix amt="60000"/>
            <a:extLst>
              <a:ext uri="{28A0092B-C50C-407E-A947-70E740481C1C}">
                <a14:useLocalDpi xmlns:a14="http://schemas.microsoft.com/office/drawing/2010/main" val="0"/>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1898034223"/>
      </p:ext>
    </p:extLst>
  </p:cSld>
  <p:clrMap bg1="lt1" tx1="dk1" bg2="lt2" tx2="dk2" accent1="accent1" accent2="accent2" accent3="accent3" accent4="accent4" accent5="accent5" accent6="accent6" hlink="hlink" folHlink="folHlink"/>
  <p:sldLayoutIdLst>
    <p:sldLayoutId id="2147488306" r:id="rId1"/>
    <p:sldLayoutId id="2147488307" r:id="rId2"/>
    <p:sldLayoutId id="2147488308" r:id="rId3"/>
    <p:sldLayoutId id="2147488309" r:id="rId4"/>
    <p:sldLayoutId id="2147488310" r:id="rId5"/>
    <p:sldLayoutId id="2147488311" r:id="rId6"/>
    <p:sldLayoutId id="2147488312" r:id="rId7"/>
    <p:sldLayoutId id="2147488313" r:id="rId8"/>
    <p:sldLayoutId id="2147488314" r:id="rId9"/>
    <p:sldLayoutId id="2147488315" r:id="rId10"/>
    <p:sldLayoutId id="2147488316" r:id="rId11"/>
    <p:sldLayoutId id="2147488317" r:id="rId12"/>
    <p:sldLayoutId id="2147488318" r:id="rId13"/>
    <p:sldLayoutId id="2147488319" r:id="rId14"/>
    <p:sldLayoutId id="2147488320" r:id="rId15"/>
    <p:sldLayoutId id="2147488321" r:id="rId16"/>
    <p:sldLayoutId id="2147488322"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94946" y="125706"/>
            <a:ext cx="11880789"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197963" y="1451728"/>
            <a:ext cx="11868346" cy="51470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3611627"/>
      </p:ext>
    </p:extLst>
  </p:cSld>
  <p:clrMap bg1="lt1" tx1="dk1" bg2="lt2" tx2="dk2" accent1="accent1" accent2="accent2" accent3="accent3" accent4="accent4" accent5="accent5" accent6="accent6" hlink="hlink" folHlink="folHlink"/>
  <p:sldLayoutIdLst>
    <p:sldLayoutId id="2147488600" r:id="rId1"/>
    <p:sldLayoutId id="2147488601" r:id="rId2"/>
    <p:sldLayoutId id="2147488602" r:id="rId3"/>
    <p:sldLayoutId id="2147488603" r:id="rId4"/>
    <p:sldLayoutId id="2147488604" r:id="rId5"/>
    <p:sldLayoutId id="2147488605" r:id="rId6"/>
    <p:sldLayoutId id="2147488606" r:id="rId7"/>
    <p:sldLayoutId id="2147488607" r:id="rId8"/>
    <p:sldLayoutId id="2147488608" r:id="rId9"/>
    <p:sldLayoutId id="2147488609" r:id="rId10"/>
    <p:sldLayoutId id="2147488610" r:id="rId11"/>
    <p:sldLayoutId id="2147488611" r:id="rId12"/>
  </p:sldLayoutIdLst>
  <p:hf sldNum="0" hdr="0" ftr="0" dt="0"/>
  <p:txStyles>
    <p:titleStyle>
      <a:lvl1pPr algn="ctr" defTabSz="914400" rtl="0" eaLnBrk="1" latinLnBrk="0" hangingPunct="1">
        <a:lnSpc>
          <a:spcPct val="90000"/>
        </a:lnSpc>
        <a:spcBef>
          <a:spcPct val="0"/>
        </a:spcBef>
        <a:buNone/>
        <a:defRPr sz="4000" kern="1200" cap="none" spc="200" baseline="0">
          <a:solidFill>
            <a:srgbClr val="26262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3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12188952" cy="6856286"/>
          </a:xfrm>
          <a:prstGeom prst="rect">
            <a:avLst/>
          </a:prstGeom>
        </p:spPr>
      </p:pic>
      <p:sp>
        <p:nvSpPr>
          <p:cNvPr id="1027" name="Rectangle 2"/>
          <p:cNvSpPr>
            <a:spLocks noGrp="1" noChangeArrowheads="1"/>
          </p:cNvSpPr>
          <p:nvPr>
            <p:ph type="title"/>
          </p:nvPr>
        </p:nvSpPr>
        <p:spPr bwMode="auto">
          <a:xfrm>
            <a:off x="914400" y="0"/>
            <a:ext cx="103632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914400" y="1462088"/>
            <a:ext cx="10363200" cy="5027612"/>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4085570"/>
      </p:ext>
    </p:extLst>
  </p:cSld>
  <p:clrMap bg1="lt1" tx1="dk1" bg2="lt2" tx2="dk2" accent1="accent1" accent2="accent2" accent3="accent3" accent4="accent4" accent5="accent5" accent6="accent6" hlink="hlink" folHlink="folHlink"/>
  <p:sldLayoutIdLst>
    <p:sldLayoutId id="2147488613" r:id="rId1"/>
    <p:sldLayoutId id="2147488614" r:id="rId2"/>
    <p:sldLayoutId id="2147488615" r:id="rId3"/>
    <p:sldLayoutId id="2147488616" r:id="rId4"/>
    <p:sldLayoutId id="2147488617" r:id="rId5"/>
    <p:sldLayoutId id="2147488618" r:id="rId6"/>
    <p:sldLayoutId id="2147488619" r:id="rId7"/>
    <p:sldLayoutId id="2147488620" r:id="rId8"/>
    <p:sldLayoutId id="2147488621" r:id="rId9"/>
    <p:sldLayoutId id="2147488622" r:id="rId10"/>
    <p:sldLayoutId id="2147488623" r:id="rId11"/>
    <p:sldLayoutId id="2147488624" r:id="rId12"/>
    <p:sldLayoutId id="2147488625" r:id="rId13"/>
    <p:sldLayoutId id="2147488626" r:id="rId14"/>
    <p:sldLayoutId id="2147488627" r:id="rId15"/>
    <p:sldLayoutId id="2147488628" r:id="rId16"/>
    <p:sldLayoutId id="2147488629" r:id="rId17"/>
    <p:sldLayoutId id="2147488630" r:id="rId18"/>
    <p:sldLayoutId id="2147488631" r:id="rId19"/>
  </p:sldLayoutIdLst>
  <p:transition advClick="0"/>
  <p:txStyles>
    <p:titleStyle>
      <a:lvl1pPr algn="l" rtl="0" eaLnBrk="0" fontAlgn="base" hangingPunct="0">
        <a:spcBef>
          <a:spcPct val="0"/>
        </a:spcBef>
        <a:spcAft>
          <a:spcPct val="0"/>
        </a:spcAft>
        <a:defRPr sz="2600" b="1">
          <a:solidFill>
            <a:srgbClr val="BBE0E3"/>
          </a:solidFill>
          <a:latin typeface="+mj-lt"/>
          <a:ea typeface="+mj-ea"/>
          <a:cs typeface="+mj-cs"/>
        </a:defRPr>
      </a:lvl1pPr>
      <a:lvl2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BBE0E3"/>
          </a:solidFill>
          <a:latin typeface="Arial" charset="0"/>
          <a:ea typeface="ＭＳ Ｐゴシック" charset="0"/>
          <a:cs typeface="ＭＳ Ｐゴシック" charset="0"/>
        </a:defRPr>
      </a:lvl5pPr>
      <a:lvl6pPr marL="457200"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00"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00"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0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25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500">
          <a:solidFill>
            <a:schemeClr val="bg1"/>
          </a:solidFill>
          <a:latin typeface="+mn-lt"/>
          <a:ea typeface="+mn-ea"/>
        </a:defRPr>
      </a:lvl2pPr>
      <a:lvl3pPr marL="1143000" indent="-228600" algn="l" rtl="0" eaLnBrk="0" fontAlgn="base" hangingPunct="0">
        <a:spcBef>
          <a:spcPct val="20000"/>
        </a:spcBef>
        <a:spcAft>
          <a:spcPct val="0"/>
        </a:spcAft>
        <a:buChar char="•"/>
        <a:defRPr sz="2500">
          <a:solidFill>
            <a:schemeClr val="bg1"/>
          </a:solidFill>
          <a:latin typeface="+mn-lt"/>
          <a:ea typeface="+mn-ea"/>
        </a:defRPr>
      </a:lvl3pPr>
      <a:lvl4pPr marL="1600200" indent="-228600" algn="l" rtl="0" eaLnBrk="0" fontAlgn="base" hangingPunct="0">
        <a:spcBef>
          <a:spcPct val="20000"/>
        </a:spcBef>
        <a:spcAft>
          <a:spcPct val="0"/>
        </a:spcAft>
        <a:buChar char="–"/>
        <a:defRPr sz="2500">
          <a:solidFill>
            <a:schemeClr val="bg1"/>
          </a:solidFill>
          <a:latin typeface="+mn-lt"/>
          <a:ea typeface="+mn-ea"/>
        </a:defRPr>
      </a:lvl4pPr>
      <a:lvl5pPr marL="2057400" indent="-228600" algn="l" rtl="0" eaLnBrk="0" fontAlgn="base" hangingPunct="0">
        <a:spcBef>
          <a:spcPct val="20000"/>
        </a:spcBef>
        <a:spcAft>
          <a:spcPct val="0"/>
        </a:spcAft>
        <a:buChar char="»"/>
        <a:defRPr sz="2500">
          <a:solidFill>
            <a:schemeClr val="bg1"/>
          </a:solidFill>
          <a:latin typeface="+mn-lt"/>
          <a:ea typeface="+mn-ea"/>
        </a:defRPr>
      </a:lvl5pPr>
      <a:lvl6pPr marL="2514600" indent="-228600" algn="l" rtl="0" fontAlgn="base">
        <a:spcBef>
          <a:spcPct val="20000"/>
        </a:spcBef>
        <a:spcAft>
          <a:spcPct val="0"/>
        </a:spcAft>
        <a:buChar char="»"/>
        <a:defRPr sz="2500">
          <a:solidFill>
            <a:schemeClr val="bg1"/>
          </a:solidFill>
          <a:latin typeface="+mn-lt"/>
          <a:ea typeface="+mn-ea"/>
        </a:defRPr>
      </a:lvl6pPr>
      <a:lvl7pPr marL="2971800" indent="-228600" algn="l" rtl="0" fontAlgn="base">
        <a:spcBef>
          <a:spcPct val="20000"/>
        </a:spcBef>
        <a:spcAft>
          <a:spcPct val="0"/>
        </a:spcAft>
        <a:buChar char="»"/>
        <a:defRPr sz="2500">
          <a:solidFill>
            <a:schemeClr val="bg1"/>
          </a:solidFill>
          <a:latin typeface="+mn-lt"/>
          <a:ea typeface="+mn-ea"/>
        </a:defRPr>
      </a:lvl7pPr>
      <a:lvl8pPr marL="3429000" indent="-228600" algn="l" rtl="0" fontAlgn="base">
        <a:spcBef>
          <a:spcPct val="20000"/>
        </a:spcBef>
        <a:spcAft>
          <a:spcPct val="0"/>
        </a:spcAft>
        <a:buChar char="»"/>
        <a:defRPr sz="2500">
          <a:solidFill>
            <a:schemeClr val="bg1"/>
          </a:solidFill>
          <a:latin typeface="+mn-lt"/>
          <a:ea typeface="+mn-ea"/>
        </a:defRPr>
      </a:lvl8pPr>
      <a:lvl9pPr marL="3886200" indent="-228600"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E4B39-DA32-0648-8DA8-CA40BD9EA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F536108-E1EE-8D46-9F2D-5CEA6E9E1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C90CE-A00B-3E48-BA55-0277FB70A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C9CF12DB-90C4-8C49-98BB-818FEB776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C17D9-0D78-EB48-9D7A-31E43B36C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D9D18-37F1-F546-9BD5-698A8EEB6180}" type="slidenum">
              <a:rPr lang="en-US" smtClean="0"/>
              <a:t>‹#›</a:t>
            </a:fld>
            <a:endParaRPr lang="en-US"/>
          </a:p>
        </p:txBody>
      </p:sp>
    </p:spTree>
    <p:extLst>
      <p:ext uri="{BB962C8B-B14F-4D97-AF65-F5344CB8AC3E}">
        <p14:creationId xmlns:p14="http://schemas.microsoft.com/office/powerpoint/2010/main" val="1498864093"/>
      </p:ext>
    </p:extLst>
  </p:cSld>
  <p:clrMap bg1="lt1" tx1="dk1" bg2="lt2" tx2="dk2" accent1="accent1" accent2="accent2" accent3="accent3" accent4="accent4" accent5="accent5" accent6="accent6" hlink="hlink" folHlink="folHlink"/>
  <p:sldLayoutIdLst>
    <p:sldLayoutId id="2147488633" r:id="rId1"/>
    <p:sldLayoutId id="2147488634" r:id="rId2"/>
    <p:sldLayoutId id="2147488635" r:id="rId3"/>
    <p:sldLayoutId id="2147488636" r:id="rId4"/>
    <p:sldLayoutId id="2147488637" r:id="rId5"/>
    <p:sldLayoutId id="2147488638" r:id="rId6"/>
    <p:sldLayoutId id="2147488639" r:id="rId7"/>
    <p:sldLayoutId id="2147488640" r:id="rId8"/>
    <p:sldLayoutId id="2147488641" r:id="rId9"/>
    <p:sldLayoutId id="2147488642" r:id="rId10"/>
    <p:sldLayoutId id="2147488643" r:id="rId11"/>
    <p:sldLayoutId id="2147488644" r:id="rId12"/>
    <p:sldLayoutId id="2147488645" r:id="rId13"/>
  </p:sldLayoutIdLst>
  <p:txStyles>
    <p:titleStyle>
      <a:lvl1pPr algn="l" defTabSz="914400" rtl="0" eaLnBrk="1" latinLnBrk="0" hangingPunct="1">
        <a:lnSpc>
          <a:spcPct val="90000"/>
        </a:lnSpc>
        <a:spcBef>
          <a:spcPct val="0"/>
        </a:spcBef>
        <a:buNone/>
        <a:defRPr sz="2800" b="1"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20277100"/>
      </p:ext>
    </p:extLst>
  </p:cSld>
  <p:clrMap bg1="lt1" tx1="dk1" bg2="lt2" tx2="dk2" accent1="accent1" accent2="accent2" accent3="accent3" accent4="accent4" accent5="accent5" accent6="accent6" hlink="hlink" folHlink="folHlink"/>
  <p:sldLayoutIdLst>
    <p:sldLayoutId id="2147488493" r:id="rId1"/>
    <p:sldLayoutId id="2147488494" r:id="rId2"/>
    <p:sldLayoutId id="2147488495" r:id="rId3"/>
    <p:sldLayoutId id="2147488496" r:id="rId4"/>
    <p:sldLayoutId id="2147488497" r:id="rId5"/>
    <p:sldLayoutId id="2147488498" r:id="rId6"/>
    <p:sldLayoutId id="2147488499" r:id="rId7"/>
    <p:sldLayoutId id="2147488500" r:id="rId8"/>
    <p:sldLayoutId id="2147488501" r:id="rId9"/>
    <p:sldLayoutId id="2147488502" r:id="rId10"/>
    <p:sldLayoutId id="2147488503" r:id="rId11"/>
    <p:sldLayoutId id="2147488504" r:id="rId12"/>
    <p:sldLayoutId id="2147488505" r:id="rId13"/>
    <p:sldLayoutId id="2147488506" r:id="rId14"/>
    <p:sldLayoutId id="2147488507" r:id="rId15"/>
    <p:sldLayoutId id="2147488508" r:id="rId1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494B6D-8DA4-DB44-AA21-E91DE3FAA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C37DF7-6029-ED49-9826-2426C2BE54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B3151-7C91-A14D-9CBA-3B1CE4A4C5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544CF-CE20-7749-AA1F-FBCFA10E3BF5}" type="datetimeFigureOut">
              <a:rPr lang="en-US" smtClean="0"/>
              <a:t>1/12/21</a:t>
            </a:fld>
            <a:endParaRPr lang="en-US"/>
          </a:p>
        </p:txBody>
      </p:sp>
      <p:sp>
        <p:nvSpPr>
          <p:cNvPr id="5" name="Footer Placeholder 4">
            <a:extLst>
              <a:ext uri="{FF2B5EF4-FFF2-40B4-BE49-F238E27FC236}">
                <a16:creationId xmlns:a16="http://schemas.microsoft.com/office/drawing/2014/main" id="{AAAAA142-BE3B-0C4A-8A2D-682F24707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6E2ED4-6B30-3D4B-A140-CF0A984A5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1FDAE-6C4C-0F40-83C0-3282DE9CD1CD}" type="slidenum">
              <a:rPr lang="en-US" smtClean="0"/>
              <a:t>‹#›</a:t>
            </a:fld>
            <a:endParaRPr lang="en-US"/>
          </a:p>
        </p:txBody>
      </p:sp>
    </p:spTree>
    <p:extLst>
      <p:ext uri="{BB962C8B-B14F-4D97-AF65-F5344CB8AC3E}">
        <p14:creationId xmlns:p14="http://schemas.microsoft.com/office/powerpoint/2010/main" val="4155815282"/>
      </p:ext>
    </p:extLst>
  </p:cSld>
  <p:clrMap bg1="lt1" tx1="dk1" bg2="lt2" tx2="dk2" accent1="accent1" accent2="accent2" accent3="accent3" accent4="accent4" accent5="accent5" accent6="accent6" hlink="hlink" folHlink="folHlink"/>
  <p:sldLayoutIdLst>
    <p:sldLayoutId id="2147488522" r:id="rId1"/>
    <p:sldLayoutId id="2147488523" r:id="rId2"/>
    <p:sldLayoutId id="2147488524" r:id="rId3"/>
    <p:sldLayoutId id="2147488525" r:id="rId4"/>
    <p:sldLayoutId id="2147488526" r:id="rId5"/>
    <p:sldLayoutId id="2147488527" r:id="rId6"/>
    <p:sldLayoutId id="2147488528" r:id="rId7"/>
    <p:sldLayoutId id="2147488529" r:id="rId8"/>
    <p:sldLayoutId id="2147488530" r:id="rId9"/>
    <p:sldLayoutId id="2147488531" r:id="rId10"/>
    <p:sldLayoutId id="21474885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313E3-2802-4188-BCEE-F917186714E9}" type="datetimeFigureOut">
              <a:rPr lang="en-US" smtClean="0"/>
              <a:t>1/12/21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85839-9DA8-460D-876B-5CFA6B1E4452}" type="slidenum">
              <a:rPr lang="en-US" smtClean="0"/>
              <a:t>‹#›</a:t>
            </a:fld>
            <a:endParaRPr lang="en-US"/>
          </a:p>
        </p:txBody>
      </p:sp>
    </p:spTree>
    <p:extLst>
      <p:ext uri="{BB962C8B-B14F-4D97-AF65-F5344CB8AC3E}">
        <p14:creationId xmlns:p14="http://schemas.microsoft.com/office/powerpoint/2010/main" val="3365975103"/>
      </p:ext>
    </p:extLst>
  </p:cSld>
  <p:clrMap bg1="lt1" tx1="dk1" bg2="lt2" tx2="dk2" accent1="accent1" accent2="accent2" accent3="accent3" accent4="accent4" accent5="accent5" accent6="accent6" hlink="hlink" folHlink="folHlink"/>
  <p:sldLayoutIdLst>
    <p:sldLayoutId id="2147488534" r:id="rId1"/>
    <p:sldLayoutId id="2147488535" r:id="rId2"/>
    <p:sldLayoutId id="2147488536" r:id="rId3"/>
    <p:sldLayoutId id="2147488537" r:id="rId4"/>
    <p:sldLayoutId id="2147488538" r:id="rId5"/>
    <p:sldLayoutId id="2147488539" r:id="rId6"/>
    <p:sldLayoutId id="2147488540" r:id="rId7"/>
    <p:sldLayoutId id="2147488541" r:id="rId8"/>
    <p:sldLayoutId id="2147488542" r:id="rId9"/>
    <p:sldLayoutId id="2147488543" r:id="rId10"/>
    <p:sldLayoutId id="21474885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94946" y="125706"/>
            <a:ext cx="11880789"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dirty="0"/>
              <a:t>Click To Edit Master Title Style</a:t>
            </a:r>
          </a:p>
        </p:txBody>
      </p:sp>
      <p:sp>
        <p:nvSpPr>
          <p:cNvPr id="3" name="Text Placeholder 2"/>
          <p:cNvSpPr>
            <a:spLocks noGrp="1"/>
          </p:cNvSpPr>
          <p:nvPr>
            <p:ph type="body" idx="1"/>
          </p:nvPr>
        </p:nvSpPr>
        <p:spPr>
          <a:xfrm>
            <a:off x="197963" y="1451728"/>
            <a:ext cx="11868346" cy="51470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6739844"/>
      </p:ext>
    </p:extLst>
  </p:cSld>
  <p:clrMap bg1="lt1" tx1="dk1" bg2="lt2" tx2="dk2" accent1="accent1" accent2="accent2" accent3="accent3" accent4="accent4" accent5="accent5" accent6="accent6" hlink="hlink" folHlink="folHlink"/>
  <p:sldLayoutIdLst>
    <p:sldLayoutId id="2147488546" r:id="rId1"/>
    <p:sldLayoutId id="2147488547" r:id="rId2"/>
    <p:sldLayoutId id="2147488548" r:id="rId3"/>
    <p:sldLayoutId id="2147488549" r:id="rId4"/>
    <p:sldLayoutId id="2147488550" r:id="rId5"/>
    <p:sldLayoutId id="2147488551" r:id="rId6"/>
    <p:sldLayoutId id="2147488552" r:id="rId7"/>
    <p:sldLayoutId id="2147488553" r:id="rId8"/>
    <p:sldLayoutId id="2147488554" r:id="rId9"/>
    <p:sldLayoutId id="2147488555" r:id="rId10"/>
    <p:sldLayoutId id="2147488556" r:id="rId11"/>
  </p:sldLayoutIdLst>
  <p:hf sldNum="0" hdr="0" ftr="0" dt="0"/>
  <p:txStyles>
    <p:titleStyle>
      <a:lvl1pPr algn="ctr" defTabSz="914400" rtl="0" eaLnBrk="1" latinLnBrk="0" hangingPunct="1">
        <a:lnSpc>
          <a:spcPct val="90000"/>
        </a:lnSpc>
        <a:spcBef>
          <a:spcPct val="0"/>
        </a:spcBef>
        <a:buNone/>
        <a:defRPr sz="4000" kern="1200" cap="none" spc="200" baseline="0">
          <a:solidFill>
            <a:srgbClr val="26262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3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938" y="1413026"/>
            <a:ext cx="11394276" cy="47131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005408" y="6356353"/>
            <a:ext cx="3860800" cy="365125"/>
          </a:xfrm>
          <a:prstGeom prst="rect">
            <a:avLst/>
          </a:prstGeom>
        </p:spPr>
        <p:txBody>
          <a:bodyPr vert="horz" lIns="91440" tIns="45720" rIns="91440" bIns="45720" rtlCol="0" anchor="ctr"/>
          <a:lstStyle>
            <a:lvl1pPr algn="l">
              <a:defRPr sz="1200">
                <a:solidFill>
                  <a:srgbClr val="000000"/>
                </a:solidFill>
                <a:latin typeface="Corbel"/>
                <a:cs typeface="Corbel"/>
              </a:defRPr>
            </a:lvl1pPr>
          </a:lstStyle>
          <a:p>
            <a:r>
              <a:rPr lang="en-US" dirty="0"/>
              <a:t>Reference</a:t>
            </a:r>
          </a:p>
        </p:txBody>
      </p:sp>
      <p:sp>
        <p:nvSpPr>
          <p:cNvPr id="6" name="Slide Number Placeholder 5"/>
          <p:cNvSpPr>
            <a:spLocks noGrp="1"/>
          </p:cNvSpPr>
          <p:nvPr>
            <p:ph type="sldNum" sz="quarter" idx="4"/>
          </p:nvPr>
        </p:nvSpPr>
        <p:spPr>
          <a:xfrm>
            <a:off x="4900084" y="6356353"/>
            <a:ext cx="2844800"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fld id="{D9DADDD7-F6DB-DE43-84D3-BDE65D6DBA61}" type="slidenum">
              <a:rPr lang="en-US" smtClean="0"/>
              <a:pPr/>
              <a:t>‹#›</a:t>
            </a:fld>
            <a:endParaRPr lang="en-US" dirty="0"/>
          </a:p>
        </p:txBody>
      </p:sp>
      <p:cxnSp>
        <p:nvCxnSpPr>
          <p:cNvPr id="10" name="Straight Connector 9"/>
          <p:cNvCxnSpPr/>
          <p:nvPr/>
        </p:nvCxnSpPr>
        <p:spPr>
          <a:xfrm>
            <a:off x="471938" y="6126164"/>
            <a:ext cx="11394276"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464788" y="274638"/>
            <a:ext cx="11401425" cy="1138387"/>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8" name="Picture 7" descr="MSK_logo_bevl_hor_s_pos_d.pdf"/>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6757" y="6105072"/>
            <a:ext cx="3150361" cy="861783"/>
          </a:xfrm>
          <a:prstGeom prst="rect">
            <a:avLst/>
          </a:prstGeom>
        </p:spPr>
      </p:pic>
    </p:spTree>
    <p:extLst>
      <p:ext uri="{BB962C8B-B14F-4D97-AF65-F5344CB8AC3E}">
        <p14:creationId xmlns:p14="http://schemas.microsoft.com/office/powerpoint/2010/main" val="433815736"/>
      </p:ext>
    </p:extLst>
  </p:cSld>
  <p:clrMap bg1="lt1" tx1="dk1" bg2="lt2" tx2="dk2" accent1="accent1" accent2="accent2" accent3="accent3" accent4="accent4" accent5="accent5" accent6="accent6" hlink="hlink" folHlink="folHlink"/>
  <p:sldLayoutIdLst>
    <p:sldLayoutId id="2147488559" r:id="rId1"/>
    <p:sldLayoutId id="2147488560" r:id="rId2"/>
    <p:sldLayoutId id="2147488561" r:id="rId3"/>
    <p:sldLayoutId id="2147488562" r:id="rId4"/>
    <p:sldLayoutId id="2147488563" r:id="rId5"/>
    <p:sldLayoutId id="2147488564" r:id="rId6"/>
    <p:sldLayoutId id="2147488565" r:id="rId7"/>
    <p:sldLayoutId id="2147488566" r:id="rId8"/>
    <p:sldLayoutId id="2147488567" r:id="rId9"/>
  </p:sldLayoutIdLst>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txStyles>
    <p:titleStyle>
      <a:lvl1pPr algn="l" defTabSz="457200" rtl="0" eaLnBrk="1" latinLnBrk="0" hangingPunct="1">
        <a:spcBef>
          <a:spcPct val="0"/>
        </a:spcBef>
        <a:buNone/>
        <a:defRPr sz="3200" b="1" kern="1200">
          <a:solidFill>
            <a:srgbClr val="2986E2"/>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20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0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E4B39-DA32-0648-8DA8-CA40BD9EAB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F536108-E1EE-8D46-9F2D-5CEA6E9E1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7C90CE-A00B-3E48-BA55-0277FB70A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E1962-47DF-314A-8F23-27D44D3CCFB7}" type="datetimeFigureOut">
              <a:rPr lang="en-US" smtClean="0"/>
              <a:t>1/12/21</a:t>
            </a:fld>
            <a:endParaRPr lang="en-US"/>
          </a:p>
        </p:txBody>
      </p:sp>
      <p:sp>
        <p:nvSpPr>
          <p:cNvPr id="5" name="Footer Placeholder 4">
            <a:extLst>
              <a:ext uri="{FF2B5EF4-FFF2-40B4-BE49-F238E27FC236}">
                <a16:creationId xmlns:a16="http://schemas.microsoft.com/office/drawing/2014/main" id="{C9CF12DB-90C4-8C49-98BB-818FEB776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9C17D9-0D78-EB48-9D7A-31E43B36C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D9D18-37F1-F546-9BD5-698A8EEB6180}" type="slidenum">
              <a:rPr lang="en-US" smtClean="0"/>
              <a:t>‹#›</a:t>
            </a:fld>
            <a:endParaRPr lang="en-US"/>
          </a:p>
        </p:txBody>
      </p:sp>
    </p:spTree>
    <p:extLst>
      <p:ext uri="{BB962C8B-B14F-4D97-AF65-F5344CB8AC3E}">
        <p14:creationId xmlns:p14="http://schemas.microsoft.com/office/powerpoint/2010/main" val="1888853087"/>
      </p:ext>
    </p:extLst>
  </p:cSld>
  <p:clrMap bg1="lt1" tx1="dk1" bg2="lt2" tx2="dk2" accent1="accent1" accent2="accent2" accent3="accent3" accent4="accent4" accent5="accent5" accent6="accent6" hlink="hlink" folHlink="folHlink"/>
  <p:sldLayoutIdLst>
    <p:sldLayoutId id="2147488572" r:id="rId1"/>
    <p:sldLayoutId id="2147488573" r:id="rId2"/>
    <p:sldLayoutId id="2147488574" r:id="rId3"/>
    <p:sldLayoutId id="2147488575" r:id="rId4"/>
    <p:sldLayoutId id="2147488576" r:id="rId5"/>
    <p:sldLayoutId id="2147488577" r:id="rId6"/>
    <p:sldLayoutId id="2147488578" r:id="rId7"/>
    <p:sldLayoutId id="2147488579" r:id="rId8"/>
    <p:sldLayoutId id="2147488580" r:id="rId9"/>
    <p:sldLayoutId id="2147488581" r:id="rId10"/>
    <p:sldLayoutId id="2147488582" r:id="rId11"/>
  </p:sldLayoutIdLst>
  <p:txStyles>
    <p:titleStyle>
      <a:lvl1pPr algn="l" defTabSz="914400" rtl="0" eaLnBrk="1" latinLnBrk="0" hangingPunct="1">
        <a:lnSpc>
          <a:spcPct val="90000"/>
        </a:lnSpc>
        <a:spcBef>
          <a:spcPct val="0"/>
        </a:spcBef>
        <a:buNone/>
        <a:defRPr sz="2800" b="1"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5" y="227012"/>
            <a:ext cx="10358967" cy="1617811"/>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Tree>
    <p:extLst>
      <p:ext uri="{BB962C8B-B14F-4D97-AF65-F5344CB8AC3E}">
        <p14:creationId xmlns:p14="http://schemas.microsoft.com/office/powerpoint/2010/main" val="876721415"/>
      </p:ext>
    </p:extLst>
  </p:cSld>
  <p:clrMap bg1="lt1" tx1="dk1" bg2="lt2" tx2="dk2" accent1="accent1" accent2="accent2" accent3="accent3" accent4="accent4" accent5="accent5" accent6="accent6" hlink="hlink" folHlink="folHlink"/>
  <p:sldLayoutIdLst>
    <p:sldLayoutId id="2147488584" r:id="rId1"/>
    <p:sldLayoutId id="2147488585" r:id="rId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412750" rtl="0" eaLnBrk="0" fontAlgn="base" hangingPunct="0">
        <a:lnSpc>
          <a:spcPct val="88000"/>
        </a:lnSpc>
        <a:spcBef>
          <a:spcPct val="0"/>
        </a:spcBef>
        <a:spcAft>
          <a:spcPct val="0"/>
        </a:spcAft>
        <a:buClr>
          <a:srgbClr val="000000"/>
        </a:buClr>
        <a:buSzPct val="45000"/>
        <a:buFont typeface="Wingdings" pitchFamily="-72" charset="2"/>
        <a:defRPr sz="32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938" y="1413026"/>
            <a:ext cx="11394276" cy="47131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005408" y="6356353"/>
            <a:ext cx="3860800" cy="365125"/>
          </a:xfrm>
          <a:prstGeom prst="rect">
            <a:avLst/>
          </a:prstGeom>
        </p:spPr>
        <p:txBody>
          <a:bodyPr vert="horz" lIns="91440" tIns="45720" rIns="91440" bIns="45720" rtlCol="0" anchor="ctr"/>
          <a:lstStyle>
            <a:lvl1pPr algn="l">
              <a:defRPr sz="1200">
                <a:solidFill>
                  <a:srgbClr val="000000"/>
                </a:solidFill>
                <a:latin typeface="Corbel"/>
                <a:cs typeface="Corbel"/>
              </a:defRPr>
            </a:lvl1pPr>
          </a:lstStyle>
          <a:p>
            <a:r>
              <a:rPr lang="en-US" dirty="0"/>
              <a:t>Reference</a:t>
            </a:r>
          </a:p>
        </p:txBody>
      </p:sp>
      <p:sp>
        <p:nvSpPr>
          <p:cNvPr id="6" name="Slide Number Placeholder 5"/>
          <p:cNvSpPr>
            <a:spLocks noGrp="1"/>
          </p:cNvSpPr>
          <p:nvPr>
            <p:ph type="sldNum" sz="quarter" idx="4"/>
          </p:nvPr>
        </p:nvSpPr>
        <p:spPr>
          <a:xfrm>
            <a:off x="4900084" y="6356353"/>
            <a:ext cx="2844800" cy="365125"/>
          </a:xfrm>
          <a:prstGeom prst="rect">
            <a:avLst/>
          </a:prstGeom>
        </p:spPr>
        <p:txBody>
          <a:bodyPr vert="horz" lIns="91440" tIns="45720" rIns="91440" bIns="45720" rtlCol="0" anchor="ctr"/>
          <a:lstStyle>
            <a:lvl1pPr algn="ctr">
              <a:defRPr sz="1200">
                <a:solidFill>
                  <a:srgbClr val="000000"/>
                </a:solidFill>
                <a:latin typeface="Corbel"/>
                <a:cs typeface="Corbel"/>
              </a:defRPr>
            </a:lvl1pPr>
          </a:lstStyle>
          <a:p>
            <a:fld id="{D9DADDD7-F6DB-DE43-84D3-BDE65D6DBA61}" type="slidenum">
              <a:rPr lang="en-US" smtClean="0"/>
              <a:pPr/>
              <a:t>‹#›</a:t>
            </a:fld>
            <a:endParaRPr lang="en-US" dirty="0"/>
          </a:p>
        </p:txBody>
      </p:sp>
      <p:cxnSp>
        <p:nvCxnSpPr>
          <p:cNvPr id="10" name="Straight Connector 9"/>
          <p:cNvCxnSpPr/>
          <p:nvPr/>
        </p:nvCxnSpPr>
        <p:spPr>
          <a:xfrm>
            <a:off x="471938" y="6126164"/>
            <a:ext cx="11394276" cy="0"/>
          </a:xfrm>
          <a:prstGeom prst="line">
            <a:avLst/>
          </a:prstGeom>
          <a:ln w="28575" cmpd="sng"/>
          <a:effectLst/>
        </p:spPr>
        <p:style>
          <a:lnRef idx="2">
            <a:schemeClr val="accent1"/>
          </a:lnRef>
          <a:fillRef idx="0">
            <a:schemeClr val="accent1"/>
          </a:fillRef>
          <a:effectRef idx="1">
            <a:schemeClr val="accent1"/>
          </a:effectRef>
          <a:fontRef idx="minor">
            <a:schemeClr val="tx1"/>
          </a:fontRef>
        </p:style>
      </p:cxnSp>
      <p:sp>
        <p:nvSpPr>
          <p:cNvPr id="12" name="Title Placeholder 11"/>
          <p:cNvSpPr>
            <a:spLocks noGrp="1"/>
          </p:cNvSpPr>
          <p:nvPr>
            <p:ph type="title"/>
          </p:nvPr>
        </p:nvSpPr>
        <p:spPr>
          <a:xfrm>
            <a:off x="464788" y="274638"/>
            <a:ext cx="11401425" cy="1138387"/>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8" name="Picture 7" descr="MSK_logo_bevl_hor_s_pos_d.pdf"/>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6757" y="6105072"/>
            <a:ext cx="3150361" cy="861783"/>
          </a:xfrm>
          <a:prstGeom prst="rect">
            <a:avLst/>
          </a:prstGeom>
        </p:spPr>
      </p:pic>
    </p:spTree>
    <p:extLst>
      <p:ext uri="{BB962C8B-B14F-4D97-AF65-F5344CB8AC3E}">
        <p14:creationId xmlns:p14="http://schemas.microsoft.com/office/powerpoint/2010/main" val="480140513"/>
      </p:ext>
    </p:extLst>
  </p:cSld>
  <p:clrMap bg1="lt1" tx1="dk1" bg2="lt2" tx2="dk2" accent1="accent1" accent2="accent2" accent3="accent3" accent4="accent4" accent5="accent5" accent6="accent6" hlink="hlink" folHlink="folHlink"/>
  <p:sldLayoutIdLst>
    <p:sldLayoutId id="2147488587" r:id="rId1"/>
    <p:sldLayoutId id="2147488588" r:id="rId2"/>
    <p:sldLayoutId id="2147488589" r:id="rId3"/>
    <p:sldLayoutId id="2147488590" r:id="rId4"/>
    <p:sldLayoutId id="2147488591" r:id="rId5"/>
    <p:sldLayoutId id="2147488592" r:id="rId6"/>
    <p:sldLayoutId id="2147488593" r:id="rId7"/>
    <p:sldLayoutId id="2147488594" r:id="rId8"/>
    <p:sldLayoutId id="2147488595" r:id="rId9"/>
    <p:sldLayoutId id="2147488596" r:id="rId10"/>
    <p:sldLayoutId id="2147488597" r:id="rId11"/>
    <p:sldLayoutId id="2147488598" r:id="rId12"/>
  </p:sldLayoutIdLst>
  <mc:AlternateContent xmlns:mc="http://schemas.openxmlformats.org/markup-compatibility/2006" xmlns:p14="http://schemas.microsoft.com/office/powerpoint/2010/main">
    <mc:Choice Requires="p14">
      <p:transition spd="med" p14:dur="700" advTm="2182">
        <p:fade/>
      </p:transition>
    </mc:Choice>
    <mc:Fallback xmlns="">
      <p:transition spd="med" advTm="2182">
        <p:fade/>
      </p:transition>
    </mc:Fallback>
  </mc:AlternateContent>
  <p:txStyles>
    <p:titleStyle>
      <a:lvl1pPr algn="l" defTabSz="457200" rtl="0" eaLnBrk="1" latinLnBrk="0" hangingPunct="1">
        <a:spcBef>
          <a:spcPct val="0"/>
        </a:spcBef>
        <a:buNone/>
        <a:defRPr sz="3200" b="1" kern="1200">
          <a:solidFill>
            <a:srgbClr val="2986E2"/>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2000" b="1" kern="1200">
          <a:solidFill>
            <a:schemeClr val="tx1"/>
          </a:solidFill>
          <a:latin typeface="Corbel"/>
          <a:ea typeface="+mn-ea"/>
          <a:cs typeface="Corbel"/>
        </a:defRPr>
      </a:lvl1pPr>
      <a:lvl2pPr marL="742950" indent="-285750" algn="l" defTabSz="457200" rtl="0" eaLnBrk="1" latinLnBrk="0" hangingPunct="1">
        <a:spcBef>
          <a:spcPct val="20000"/>
        </a:spcBef>
        <a:buFont typeface="Arial"/>
        <a:buChar char="–"/>
        <a:defRPr sz="2000" b="1"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b="1"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hyperlink" Target="http://images.researchtopractice.com/2020/HTML_Emails/ASH/images/03_AML/ASH20_AML_Stein.pdf" TargetMode="External"/><Relationship Id="rId2" Type="http://schemas.openxmlformats.org/officeDocument/2006/relationships/hyperlink" Target="http://images.researchtopractice.com/2020/HTML_Emails/ASH/images/03_AML/ASH20_AML_Wei.pdf" TargetMode="External"/><Relationship Id="rId1" Type="http://schemas.openxmlformats.org/officeDocument/2006/relationships/slideLayout" Target="../slideLayouts/slideLayout6.xml"/><Relationship Id="rId6" Type="http://schemas.openxmlformats.org/officeDocument/2006/relationships/hyperlink" Target="http://images.researchtopractice.com/2020/HTML_Emails/ASH/images/03_AML/ASH20_AML_Pollyea.pdf" TargetMode="External"/><Relationship Id="rId5" Type="http://schemas.openxmlformats.org/officeDocument/2006/relationships/hyperlink" Target="http://images.researchtopractice.com/2020/HTML_Emails/ASH/images/03_AML/ASH20_AML_Perl.pdf" TargetMode="External"/><Relationship Id="rId4" Type="http://schemas.openxmlformats.org/officeDocument/2006/relationships/hyperlink" Target="http://images.researchtopractice.com/2020/HTML_Emails/ASH/images/03_AML/ASH20_AML_Levi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xml"/><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30.tiff"/><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9.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9.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35.xml"/><Relationship Id="rId4" Type="http://schemas.openxmlformats.org/officeDocument/2006/relationships/image" Target="../media/image42.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98.xml"/><Relationship Id="rId5" Type="http://schemas.microsoft.com/office/2007/relationships/hdphoto" Target="../media/hdphoto1.wdp"/><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51.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56.emf"/><Relationship Id="rId2" Type="http://schemas.openxmlformats.org/officeDocument/2006/relationships/slideLayout" Target="../slideLayouts/slideLayout46.xml"/><Relationship Id="rId1" Type="http://schemas.openxmlformats.org/officeDocument/2006/relationships/vmlDrawing" Target="../drawings/vmlDrawing1.vml"/><Relationship Id="rId6" Type="http://schemas.openxmlformats.org/officeDocument/2006/relationships/image" Target="../media/image53.wmf"/><Relationship Id="rId5" Type="http://schemas.openxmlformats.org/officeDocument/2006/relationships/oleObject" Target="../embeddings/oleObject1.bin"/><Relationship Id="rId4" Type="http://schemas.openxmlformats.org/officeDocument/2006/relationships/image" Target="../media/image55.e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62.xml"/><Relationship Id="rId4" Type="http://schemas.openxmlformats.org/officeDocument/2006/relationships/image" Target="../media/image60.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8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7.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25.xml"/><Relationship Id="rId1" Type="http://schemas.openxmlformats.org/officeDocument/2006/relationships/tags" Target="../tags/tag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4932363" y="5949127"/>
            <a:ext cx="23272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20000"/>
              </a:spcAft>
              <a:buClr>
                <a:srgbClr val="000000"/>
              </a:buClr>
              <a:buSzPct val="80000"/>
              <a:buFont typeface="Wingdings" charset="2"/>
              <a:buNone/>
              <a:tabLst/>
              <a:defRPr/>
            </a:pPr>
            <a:r>
              <a:rPr kumimoji="0" lang="en-US" altLang="x-none" sz="26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128"/>
                <a:cs typeface="Calibri" panose="020F0502020204030204" pitchFamily="34" charset="0"/>
              </a:rPr>
              <a:t>Moderator</a:t>
            </a:r>
            <a:br>
              <a:rPr kumimoji="0" lang="en-US" altLang="x-none" sz="2600" b="1" i="0" u="none" strike="noStrike" kern="1200" cap="none" spc="0" normalizeH="0" baseline="0" noProof="0" dirty="0">
                <a:ln>
                  <a:noFill/>
                </a:ln>
                <a:solidFill>
                  <a:srgbClr val="FFFFFF"/>
                </a:solidFill>
                <a:effectLst/>
                <a:uLnTx/>
                <a:uFillTx/>
                <a:latin typeface="Calibri" panose="020F0502020204030204" pitchFamily="34" charset="0"/>
                <a:ea typeface="ＭＳ Ｐゴシック" charset="-128"/>
                <a:cs typeface="Calibri" panose="020F0502020204030204" pitchFamily="34" charset="0"/>
              </a:rPr>
            </a:br>
            <a:r>
              <a:rPr kumimoji="0" lang="en-US" altLang="x-none" sz="2600" b="1" i="0" u="none" strike="noStrike" kern="1200" cap="none" spc="0" normalizeH="0" baseline="0" noProof="0" dirty="0">
                <a:ln>
                  <a:noFill/>
                </a:ln>
                <a:solidFill>
                  <a:srgbClr val="002B50"/>
                </a:solidFill>
                <a:effectLst/>
                <a:uLnTx/>
                <a:uFillTx/>
                <a:latin typeface="Calibri" panose="020F0502020204030204" pitchFamily="34" charset="0"/>
                <a:ea typeface="ＭＳ Ｐゴシック" charset="-128"/>
                <a:cs typeface="Calibri" panose="020F0502020204030204" pitchFamily="34" charset="0"/>
              </a:rPr>
              <a:t>Neil Love, MD</a:t>
            </a:r>
          </a:p>
        </p:txBody>
      </p:sp>
      <p:sp>
        <p:nvSpPr>
          <p:cNvPr id="11" name="Rectangle 10">
            <a:extLst>
              <a:ext uri="{FF2B5EF4-FFF2-40B4-BE49-F238E27FC236}">
                <a16:creationId xmlns:a16="http://schemas.microsoft.com/office/drawing/2014/main" id="{9D8B387B-881E-524D-9446-8E86CF2F315E}"/>
              </a:ext>
            </a:extLst>
          </p:cNvPr>
          <p:cNvSpPr>
            <a:spLocks noChangeArrowheads="1"/>
          </p:cNvSpPr>
          <p:nvPr/>
        </p:nvSpPr>
        <p:spPr bwMode="auto">
          <a:xfrm>
            <a:off x="0" y="543344"/>
            <a:ext cx="12192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ts val="3780"/>
              </a:lnSpc>
              <a:spcBef>
                <a:spcPts val="1800"/>
              </a:spcBef>
              <a:spcAft>
                <a:spcPts val="0"/>
              </a:spcAft>
              <a:buClrTx/>
              <a:buSzTx/>
              <a:buFontTx/>
              <a:buNone/>
              <a:tabLst/>
              <a:defRPr/>
            </a:pPr>
            <a:r>
              <a:rPr kumimoji="0" lang="en-US" altLang="x-none" sz="3400" b="1" i="0" u="none" strike="noStrike" kern="1200" cap="none" spc="0" normalizeH="0" baseline="0" noProof="0" dirty="0">
                <a:ln>
                  <a:noFill/>
                </a:ln>
                <a:solidFill>
                  <a:srgbClr val="0432FF"/>
                </a:solidFill>
                <a:effectLst/>
                <a:uLnTx/>
                <a:uFillTx/>
                <a:latin typeface="Calibri" panose="020F0502020204030204" pitchFamily="34" charset="0"/>
                <a:ea typeface="ヒラギノ角ゴ Pro W3" charset="-128"/>
                <a:cs typeface="Calibri" panose="020F0502020204030204" pitchFamily="34" charset="0"/>
              </a:rPr>
              <a:t>Consensus or Controversy? Investigators Discuss </a:t>
            </a:r>
            <a:br>
              <a:rPr kumimoji="0" lang="en-US" altLang="x-none" sz="3400" b="1" i="0" u="none" strike="noStrike" kern="1200" cap="none" spc="0" normalizeH="0" baseline="0" noProof="0" dirty="0">
                <a:ln>
                  <a:noFill/>
                </a:ln>
                <a:solidFill>
                  <a:srgbClr val="0432FF"/>
                </a:solidFill>
                <a:effectLst/>
                <a:uLnTx/>
                <a:uFillTx/>
                <a:latin typeface="Calibri" panose="020F0502020204030204" pitchFamily="34" charset="0"/>
                <a:ea typeface="ヒラギノ角ゴ Pro W3" charset="-128"/>
                <a:cs typeface="Calibri" panose="020F0502020204030204" pitchFamily="34" charset="0"/>
              </a:rPr>
            </a:br>
            <a:r>
              <a:rPr kumimoji="0" lang="en-US" altLang="x-none" sz="3400" b="1" i="0" u="none" strike="noStrike" kern="1200" cap="none" spc="0" normalizeH="0" baseline="0" noProof="0" dirty="0">
                <a:ln>
                  <a:noFill/>
                </a:ln>
                <a:solidFill>
                  <a:srgbClr val="0432FF"/>
                </a:solidFill>
                <a:effectLst/>
                <a:uLnTx/>
                <a:uFillTx/>
                <a:latin typeface="Calibri" panose="020F0502020204030204" pitchFamily="34" charset="0"/>
                <a:ea typeface="ヒラギノ角ゴ Pro W3" charset="-128"/>
                <a:cs typeface="Calibri" panose="020F0502020204030204" pitchFamily="34" charset="0"/>
              </a:rPr>
              <a:t>Clinical Practice Patterns and Available Research </a:t>
            </a:r>
            <a:br>
              <a:rPr kumimoji="0" lang="en-US" altLang="x-none" sz="3400" b="1" i="0" u="none" strike="noStrike" kern="1200" cap="none" spc="0" normalizeH="0" baseline="0" noProof="0" dirty="0">
                <a:ln>
                  <a:noFill/>
                </a:ln>
                <a:solidFill>
                  <a:srgbClr val="0432FF"/>
                </a:solidFill>
                <a:effectLst/>
                <a:uLnTx/>
                <a:uFillTx/>
                <a:latin typeface="Calibri" panose="020F0502020204030204" pitchFamily="34" charset="0"/>
                <a:ea typeface="ヒラギノ角ゴ Pro W3" charset="-128"/>
                <a:cs typeface="Calibri" panose="020F0502020204030204" pitchFamily="34" charset="0"/>
              </a:rPr>
            </a:br>
            <a:r>
              <a:rPr kumimoji="0" lang="en-US" altLang="x-none" sz="3400" b="1" i="0" u="none" strike="noStrike" kern="1200" cap="none" spc="0" normalizeH="0" baseline="0" noProof="0" dirty="0">
                <a:ln>
                  <a:noFill/>
                </a:ln>
                <a:solidFill>
                  <a:srgbClr val="0432FF"/>
                </a:solidFill>
                <a:effectLst/>
                <a:uLnTx/>
                <a:uFillTx/>
                <a:latin typeface="Calibri" panose="020F0502020204030204" pitchFamily="34" charset="0"/>
                <a:ea typeface="ヒラギノ角ゴ Pro W3" charset="-128"/>
                <a:cs typeface="Calibri" panose="020F0502020204030204" pitchFamily="34" charset="0"/>
              </a:rPr>
              <a:t>Data Guiding the Management of Hematologic Cancers</a:t>
            </a:r>
          </a:p>
          <a:p>
            <a:pPr marL="0" marR="0" lvl="0" indent="0" algn="ctr" defTabSz="914400" rtl="0" eaLnBrk="0" fontAlgn="base" latinLnBrk="0" hangingPunct="0">
              <a:lnSpc>
                <a:spcPct val="100000"/>
              </a:lnSpc>
              <a:spcBef>
                <a:spcPts val="1200"/>
              </a:spcBef>
              <a:spcAft>
                <a:spcPts val="0"/>
              </a:spcAft>
              <a:buClrTx/>
              <a:buSzTx/>
              <a:buFontTx/>
              <a:buNone/>
              <a:tabLst/>
              <a:defRPr/>
            </a:pPr>
            <a:r>
              <a:rPr kumimoji="0" lang="en-US" sz="4200" b="1" i="0" u="none" strike="noStrike" kern="1200" cap="none" spc="0" normalizeH="0" baseline="0" noProof="0" dirty="0">
                <a:ln>
                  <a:noFill/>
                </a:ln>
                <a:solidFill>
                  <a:srgbClr val="0331FF"/>
                </a:solidFill>
                <a:effectLst/>
                <a:uLnTx/>
                <a:uFillTx/>
                <a:latin typeface="Calibri" panose="020F0502020204030204" pitchFamily="34" charset="0"/>
                <a:ea typeface="ＭＳ Ｐゴシック" charset="-128"/>
                <a:cs typeface="Calibri" panose="020F0502020204030204" pitchFamily="34" charset="0"/>
              </a:rPr>
              <a:t>Acute Myeloid Leukemia </a:t>
            </a:r>
          </a:p>
          <a:p>
            <a:pPr marL="0" marR="0" lvl="0" indent="0" algn="ctr" defTabSz="914400" rtl="0" eaLnBrk="0" fontAlgn="base" latinLnBrk="0" hangingPunct="0">
              <a:lnSpc>
                <a:spcPct val="100000"/>
              </a:lnSpc>
              <a:spcBef>
                <a:spcPts val="1200"/>
              </a:spcBef>
              <a:spcAft>
                <a:spcPts val="0"/>
              </a:spcAft>
              <a:buClrTx/>
              <a:buSzTx/>
              <a:buFontTx/>
              <a:buNone/>
              <a:tabLst/>
              <a:defRPr/>
            </a:pPr>
            <a:r>
              <a:rPr kumimoji="0" lang="en-US" altLang="x-none" sz="3000" b="1" i="0" u="none" strike="noStrike" kern="1200" cap="none" spc="0" normalizeH="0" baseline="0" noProof="0" dirty="0">
                <a:ln>
                  <a:noFill/>
                </a:ln>
                <a:solidFill>
                  <a:srgbClr val="002B50"/>
                </a:solidFill>
                <a:effectLst/>
                <a:uLnTx/>
                <a:uFillTx/>
                <a:latin typeface="Calibri" panose="020F0502020204030204" pitchFamily="34" charset="0"/>
                <a:ea typeface="ヒラギノ角ゴ Pro W3" charset="-128"/>
                <a:cs typeface="Calibri" panose="020F0502020204030204" pitchFamily="34" charset="0"/>
              </a:rPr>
              <a:t>Friday, December 4, 2020</a:t>
            </a:r>
            <a:br>
              <a:rPr kumimoji="0" lang="en-US" altLang="x-none" sz="3000" b="1" i="0" u="none" strike="noStrike" kern="1200" cap="none" spc="0" normalizeH="0" baseline="0" noProof="0" dirty="0">
                <a:ln>
                  <a:noFill/>
                </a:ln>
                <a:solidFill>
                  <a:srgbClr val="002B50"/>
                </a:solidFill>
                <a:effectLst/>
                <a:uLnTx/>
                <a:uFillTx/>
                <a:latin typeface="Calibri" panose="020F0502020204030204" pitchFamily="34" charset="0"/>
                <a:ea typeface="ヒラギノ角ゴ Pro W3" charset="-128"/>
                <a:cs typeface="Calibri" panose="020F0502020204030204" pitchFamily="34" charset="0"/>
              </a:rPr>
            </a:br>
            <a:r>
              <a:rPr kumimoji="0" lang="en-US" altLang="x-none" sz="3000" b="1" i="0" u="none" strike="noStrike" kern="1200" cap="none" spc="0" normalizeH="0" baseline="0" noProof="0" dirty="0">
                <a:ln>
                  <a:noFill/>
                </a:ln>
                <a:solidFill>
                  <a:srgbClr val="002B50"/>
                </a:solidFill>
                <a:effectLst/>
                <a:uLnTx/>
                <a:uFillTx/>
                <a:latin typeface="Calibri" panose="020F0502020204030204" pitchFamily="34" charset="0"/>
                <a:ea typeface="ヒラギノ角ゴ Pro W3" charset="-128"/>
                <a:cs typeface="Calibri" panose="020F0502020204030204" pitchFamily="34" charset="0"/>
              </a:rPr>
              <a:t>3:00 PM – 4:30 PM Pacific Time</a:t>
            </a:r>
          </a:p>
        </p:txBody>
      </p:sp>
      <p:sp>
        <p:nvSpPr>
          <p:cNvPr id="9" name="Text Box 6">
            <a:extLst>
              <a:ext uri="{FF2B5EF4-FFF2-40B4-BE49-F238E27FC236}">
                <a16:creationId xmlns:a16="http://schemas.microsoft.com/office/drawing/2014/main" id="{D3C354F1-5C2E-FF43-8921-5B58E02AAFA3}"/>
              </a:ext>
            </a:extLst>
          </p:cNvPr>
          <p:cNvSpPr txBox="1">
            <a:spLocks noChangeArrowheads="1"/>
          </p:cNvSpPr>
          <p:nvPr/>
        </p:nvSpPr>
        <p:spPr bwMode="auto">
          <a:xfrm>
            <a:off x="3131654" y="4149080"/>
            <a:ext cx="5928692" cy="40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455613" rtl="0" eaLnBrk="1" fontAlgn="base" latinLnBrk="0" hangingPunct="1">
              <a:lnSpc>
                <a:spcPts val="268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0432FF"/>
                </a:solidFill>
                <a:effectLst/>
                <a:uLnTx/>
                <a:uFillTx/>
                <a:latin typeface="Calibri" panose="020F0502020204030204" pitchFamily="34" charset="0"/>
                <a:ea typeface="ＭＳ Ｐゴシック" charset="-128"/>
                <a:cs typeface="Calibri" panose="020F0502020204030204" pitchFamily="34" charset="0"/>
              </a:rPr>
              <a:t>Faculty </a:t>
            </a:r>
          </a:p>
        </p:txBody>
      </p:sp>
      <p:sp>
        <p:nvSpPr>
          <p:cNvPr id="5" name="Text Box 6">
            <a:extLst>
              <a:ext uri="{FF2B5EF4-FFF2-40B4-BE49-F238E27FC236}">
                <a16:creationId xmlns:a16="http://schemas.microsoft.com/office/drawing/2014/main" id="{77C93606-BC17-7145-ACA6-8BD4B1341F1E}"/>
              </a:ext>
            </a:extLst>
          </p:cNvPr>
          <p:cNvSpPr txBox="1">
            <a:spLocks noChangeArrowheads="1"/>
          </p:cNvSpPr>
          <p:nvPr/>
        </p:nvSpPr>
        <p:spPr bwMode="auto">
          <a:xfrm>
            <a:off x="2135560" y="4549240"/>
            <a:ext cx="4464496" cy="5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5613" rtl="0" eaLnBrk="1" fontAlgn="base" latinLnBrk="0" hangingPunct="1">
              <a:lnSpc>
                <a:spcPts val="2680"/>
              </a:lnSpc>
              <a:spcBef>
                <a:spcPct val="0"/>
              </a:spcBef>
              <a:spcAft>
                <a:spcPct val="0"/>
              </a:spcAft>
              <a:buClrTx/>
              <a:buSzTx/>
              <a:buFontTx/>
              <a:buNone/>
              <a:tabLst/>
              <a:defRPr/>
            </a:pPr>
            <a:r>
              <a:rPr kumimoji="0" lang="en-US" sz="26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t>Mark </a:t>
            </a:r>
            <a:r>
              <a:rPr kumimoji="0" lang="en-US" sz="2600" b="1" i="0" u="none" strike="noStrike" kern="1200" cap="none" spc="0" normalizeH="0" baseline="0" noProof="0" dirty="0" err="1">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t>Levis</a:t>
            </a:r>
            <a:r>
              <a:rPr kumimoji="0" lang="en-US" sz="26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t>, MD, PhD</a:t>
            </a:r>
            <a:br>
              <a:rPr kumimoji="0" lang="en-US" sz="26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br>
            <a:r>
              <a:rPr kumimoji="0" lang="en-US" sz="26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t>Alexander Perl, MD</a:t>
            </a:r>
            <a:br>
              <a:rPr kumimoji="0" lang="en-US" sz="26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br>
            <a:r>
              <a:rPr kumimoji="0" lang="en-US" sz="26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t>Daniel A </a:t>
            </a:r>
            <a:r>
              <a:rPr kumimoji="0" lang="en-US" sz="2600" b="1" i="0" u="none" strike="noStrike" kern="1200" cap="none" spc="0" normalizeH="0" baseline="0" noProof="0" dirty="0" err="1">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t>Pollyea</a:t>
            </a:r>
            <a:r>
              <a:rPr kumimoji="0" lang="en-US" sz="26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t>, MD, MS</a:t>
            </a:r>
          </a:p>
        </p:txBody>
      </p:sp>
      <p:sp>
        <p:nvSpPr>
          <p:cNvPr id="6" name="Text Box 6">
            <a:extLst>
              <a:ext uri="{FF2B5EF4-FFF2-40B4-BE49-F238E27FC236}">
                <a16:creationId xmlns:a16="http://schemas.microsoft.com/office/drawing/2014/main" id="{6A5734DD-298E-BD48-AB08-30A5712F1E79}"/>
              </a:ext>
            </a:extLst>
          </p:cNvPr>
          <p:cNvSpPr txBox="1">
            <a:spLocks noChangeArrowheads="1"/>
          </p:cNvSpPr>
          <p:nvPr/>
        </p:nvSpPr>
        <p:spPr bwMode="auto">
          <a:xfrm>
            <a:off x="6421810" y="4549240"/>
            <a:ext cx="5362822" cy="5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455613" rtl="0" eaLnBrk="1" fontAlgn="base" latinLnBrk="0" hangingPunct="1">
              <a:lnSpc>
                <a:spcPts val="2680"/>
              </a:lnSpc>
              <a:spcBef>
                <a:spcPct val="0"/>
              </a:spcBef>
              <a:spcAft>
                <a:spcPct val="0"/>
              </a:spcAft>
              <a:buClrTx/>
              <a:buSzTx/>
              <a:buFontTx/>
              <a:buNone/>
              <a:tabLst/>
              <a:defRPr/>
            </a:pPr>
            <a:r>
              <a:rPr kumimoji="0" lang="en-US" sz="2600" b="1" i="0" u="none" strike="noStrike" kern="1200" cap="none" spc="0" normalizeH="0" baseline="0" noProof="0" dirty="0" err="1">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t>Eytan</a:t>
            </a:r>
            <a:r>
              <a:rPr kumimoji="0" lang="en-US" sz="26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t> M Stein, MD</a:t>
            </a:r>
            <a:br>
              <a:rPr kumimoji="0" lang="en-US" sz="26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br>
            <a:r>
              <a:rPr kumimoji="0" lang="en-US" sz="2600" b="1" i="0" u="none" strike="noStrike" kern="1200" cap="none" spc="0" normalizeH="0" baseline="0" noProof="0" dirty="0">
                <a:ln>
                  <a:noFill/>
                </a:ln>
                <a:solidFill>
                  <a:srgbClr val="02225C"/>
                </a:solidFill>
                <a:effectLst/>
                <a:uLnTx/>
                <a:uFillTx/>
                <a:latin typeface="Calibri" panose="020F0502020204030204" pitchFamily="34" charset="0"/>
                <a:ea typeface="ＭＳ Ｐゴシック" charset="-128"/>
                <a:cs typeface="Calibri" panose="020F0502020204030204" pitchFamily="34" charset="0"/>
              </a:rPr>
              <a:t>Andrew H Wei, MBBS, PhD</a:t>
            </a:r>
          </a:p>
        </p:txBody>
      </p:sp>
    </p:spTree>
    <p:extLst>
      <p:ext uri="{BB962C8B-B14F-4D97-AF65-F5344CB8AC3E}">
        <p14:creationId xmlns:p14="http://schemas.microsoft.com/office/powerpoint/2010/main" val="16378472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86" y="83408"/>
            <a:ext cx="10358967" cy="1143000"/>
          </a:xfrm>
        </p:spPr>
        <p:txBody>
          <a:bodyPr/>
          <a:lstStyle/>
          <a:p>
            <a:r>
              <a:rPr lang="en-US" sz="3200" dirty="0"/>
              <a:t>Dr Stein </a:t>
            </a:r>
            <a:r>
              <a:rPr lang="en-US" sz="3200" dirty="0">
                <a:solidFill>
                  <a:srgbClr val="0432FF"/>
                </a:solidFill>
              </a:rPr>
              <a:t>— Disclosures</a:t>
            </a:r>
          </a:p>
        </p:txBody>
      </p:sp>
      <p:graphicFrame>
        <p:nvGraphicFramePr>
          <p:cNvPr id="4" name="Content Placeholder 3">
            <a:extLst>
              <a:ext uri="{FF2B5EF4-FFF2-40B4-BE49-F238E27FC236}">
                <a16:creationId xmlns:a16="http://schemas.microsoft.com/office/drawing/2014/main" id="{E2E06E78-0174-4245-A7EB-EF812FD892F0}"/>
              </a:ext>
            </a:extLst>
          </p:cNvPr>
          <p:cNvGraphicFramePr>
            <a:graphicFrameLocks/>
          </p:cNvGraphicFramePr>
          <p:nvPr/>
        </p:nvGraphicFramePr>
        <p:xfrm>
          <a:off x="1545275" y="1988820"/>
          <a:ext cx="9092987" cy="2880360"/>
        </p:xfrm>
        <a:graphic>
          <a:graphicData uri="http://schemas.openxmlformats.org/drawingml/2006/table">
            <a:tbl>
              <a:tblPr firstRow="1" bandRow="1">
                <a:tableStyleId>{F2DE63D5-997A-4646-A377-4702673A728D}</a:tableStyleId>
              </a:tblPr>
              <a:tblGrid>
                <a:gridCol w="2625661">
                  <a:extLst>
                    <a:ext uri="{9D8B030D-6E8A-4147-A177-3AD203B41FA5}">
                      <a16:colId xmlns:a16="http://schemas.microsoft.com/office/drawing/2014/main" val="20000"/>
                    </a:ext>
                  </a:extLst>
                </a:gridCol>
                <a:gridCol w="6467326">
                  <a:extLst>
                    <a:ext uri="{9D8B030D-6E8A-4147-A177-3AD203B41FA5}">
                      <a16:colId xmlns:a16="http://schemas.microsoft.com/office/drawing/2014/main" val="20001"/>
                    </a:ext>
                  </a:extLst>
                </a:gridCol>
              </a:tblGrid>
              <a:tr h="792088">
                <a:tc>
                  <a:txBody>
                    <a:bodyPr/>
                    <a:lstStyle/>
                    <a:p>
                      <a:r>
                        <a:rPr lang="en-US" sz="1800" b="1" kern="1200" dirty="0">
                          <a:solidFill>
                            <a:schemeClr val="tx1"/>
                          </a:solidFill>
                          <a:effectLst/>
                          <a:latin typeface="+mn-lt"/>
                          <a:ea typeface="+mn-ea"/>
                          <a:cs typeface="+mn-cs"/>
                        </a:rPr>
                        <a:t>Advisory Committee</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AbbVie Inc, Agios Pharmaceuticals Inc, Astellas, Bristol-Myers Squibb Company, Celgene Corporation, Daiichi Sankyo Inc, Genentech, a member of the Roche Group, Janssen Biotech Inc, Novartis, Ono Pharmaceutical Co Ltd, </a:t>
                      </a:r>
                      <a:r>
                        <a:rPr lang="en-US" sz="1800" b="0" kern="1200" dirty="0" err="1">
                          <a:solidFill>
                            <a:schemeClr val="tx1"/>
                          </a:solidFill>
                          <a:effectLst/>
                          <a:latin typeface="+mn-lt"/>
                          <a:ea typeface="+mn-ea"/>
                          <a:cs typeface="+mn-cs"/>
                        </a:rPr>
                        <a:t>Syndax</a:t>
                      </a:r>
                      <a:r>
                        <a:rPr lang="en-US" sz="1800" b="0" kern="1200" dirty="0">
                          <a:solidFill>
                            <a:schemeClr val="tx1"/>
                          </a:solidFill>
                          <a:effectLst/>
                          <a:latin typeface="+mn-lt"/>
                          <a:ea typeface="+mn-ea"/>
                          <a:cs typeface="+mn-cs"/>
                        </a:rPr>
                        <a:t> Pharmaceuticals Inc, Syros Pharmaceuticals Inc</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009574">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Contracted Research</a:t>
                      </a:r>
                      <a:endParaRPr lang="en-US" sz="18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Agios Pharmaceuticals Inc, Bayer HealthCare Pharmaceuticals, </a:t>
                      </a:r>
                      <a:r>
                        <a:rPr lang="en-US" sz="1800" b="0" kern="1200" dirty="0" err="1">
                          <a:solidFill>
                            <a:schemeClr val="tx1"/>
                          </a:solidFill>
                          <a:effectLst/>
                          <a:latin typeface="+mn-lt"/>
                          <a:ea typeface="+mn-ea"/>
                          <a:cs typeface="+mn-cs"/>
                        </a:rPr>
                        <a:t>BioTheryX</a:t>
                      </a:r>
                      <a:r>
                        <a:rPr lang="en-US" sz="1800" b="0" kern="1200" dirty="0">
                          <a:solidFill>
                            <a:schemeClr val="tx1"/>
                          </a:solidFill>
                          <a:effectLst/>
                          <a:latin typeface="+mn-lt"/>
                          <a:ea typeface="+mn-ea"/>
                          <a:cs typeface="+mn-cs"/>
                        </a:rPr>
                        <a:t> Inc, Bristol-Myers Squibb Company, Celgene Corporation, </a:t>
                      </a:r>
                      <a:r>
                        <a:rPr lang="en-US" sz="1800" b="0" kern="1200" dirty="0" err="1">
                          <a:solidFill>
                            <a:schemeClr val="tx1"/>
                          </a:solidFill>
                          <a:effectLst/>
                          <a:latin typeface="+mn-lt"/>
                          <a:ea typeface="+mn-ea"/>
                          <a:cs typeface="+mn-cs"/>
                        </a:rPr>
                        <a:t>Loxo</a:t>
                      </a:r>
                      <a:r>
                        <a:rPr lang="en-US" sz="1800" b="0" kern="1200" dirty="0">
                          <a:solidFill>
                            <a:schemeClr val="tx1"/>
                          </a:solidFill>
                          <a:effectLst/>
                          <a:latin typeface="+mn-lt"/>
                          <a:ea typeface="+mn-ea"/>
                          <a:cs typeface="+mn-cs"/>
                        </a:rPr>
                        <a:t> Oncology Inc, a wholly owned subsidiary of Eli Lilly &amp; Company, Prelude Therapeutics, </a:t>
                      </a:r>
                      <a:r>
                        <a:rPr lang="en-US" sz="1800" b="0" kern="1200" dirty="0" err="1">
                          <a:solidFill>
                            <a:schemeClr val="tx1"/>
                          </a:solidFill>
                          <a:effectLst/>
                          <a:latin typeface="+mn-lt"/>
                          <a:ea typeface="+mn-ea"/>
                          <a:cs typeface="+mn-cs"/>
                        </a:rPr>
                        <a:t>Syndax</a:t>
                      </a:r>
                      <a:r>
                        <a:rPr lang="en-US" sz="1800" b="0" kern="1200" dirty="0">
                          <a:solidFill>
                            <a:schemeClr val="tx1"/>
                          </a:solidFill>
                          <a:effectLst/>
                          <a:latin typeface="+mn-lt"/>
                          <a:ea typeface="+mn-ea"/>
                          <a:cs typeface="+mn-cs"/>
                        </a:rPr>
                        <a:t> Pharmaceuticals Inc, Syros Pharmaceuticals Inc</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761287"/>
                  </a:ext>
                </a:extLst>
              </a:tr>
            </a:tbl>
          </a:graphicData>
        </a:graphic>
      </p:graphicFrame>
    </p:spTree>
    <p:custDataLst>
      <p:tags r:id="rId1"/>
    </p:custDataLst>
    <p:extLst>
      <p:ext uri="{BB962C8B-B14F-4D97-AF65-F5344CB8AC3E}">
        <p14:creationId xmlns:p14="http://schemas.microsoft.com/office/powerpoint/2010/main" val="26006436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86" y="83408"/>
            <a:ext cx="10358967" cy="1143000"/>
          </a:xfrm>
        </p:spPr>
        <p:txBody>
          <a:bodyPr/>
          <a:lstStyle/>
          <a:p>
            <a:r>
              <a:rPr lang="en-US" sz="3200" dirty="0"/>
              <a:t>Dr Wei </a:t>
            </a:r>
            <a:r>
              <a:rPr lang="en-US" sz="3200" dirty="0">
                <a:solidFill>
                  <a:srgbClr val="0432FF"/>
                </a:solidFill>
              </a:rPr>
              <a:t>— Disclosures</a:t>
            </a:r>
          </a:p>
        </p:txBody>
      </p:sp>
      <p:graphicFrame>
        <p:nvGraphicFramePr>
          <p:cNvPr id="4" name="Content Placeholder 3">
            <a:extLst>
              <a:ext uri="{FF2B5EF4-FFF2-40B4-BE49-F238E27FC236}">
                <a16:creationId xmlns:a16="http://schemas.microsoft.com/office/drawing/2014/main" id="{79ED7E1F-2253-B34C-95E8-70A1EB91B329}"/>
              </a:ext>
            </a:extLst>
          </p:cNvPr>
          <p:cNvGraphicFramePr>
            <a:graphicFrameLocks/>
          </p:cNvGraphicFramePr>
          <p:nvPr/>
        </p:nvGraphicFramePr>
        <p:xfrm>
          <a:off x="1127448" y="1988840"/>
          <a:ext cx="9721080" cy="3339469"/>
        </p:xfrm>
        <a:graphic>
          <a:graphicData uri="http://schemas.openxmlformats.org/drawingml/2006/table">
            <a:tbl>
              <a:tblPr firstRow="1" bandRow="1">
                <a:tableStyleId>{F2DE63D5-997A-4646-A377-4702673A728D}</a:tableStyleId>
              </a:tblPr>
              <a:tblGrid>
                <a:gridCol w="2807028">
                  <a:extLst>
                    <a:ext uri="{9D8B030D-6E8A-4147-A177-3AD203B41FA5}">
                      <a16:colId xmlns:a16="http://schemas.microsoft.com/office/drawing/2014/main" val="20000"/>
                    </a:ext>
                  </a:extLst>
                </a:gridCol>
                <a:gridCol w="6914052">
                  <a:extLst>
                    <a:ext uri="{9D8B030D-6E8A-4147-A177-3AD203B41FA5}">
                      <a16:colId xmlns:a16="http://schemas.microsoft.com/office/drawing/2014/main" val="20001"/>
                    </a:ext>
                  </a:extLst>
                </a:gridCol>
              </a:tblGrid>
              <a:tr h="1006566">
                <a:tc>
                  <a:txBody>
                    <a:bodyPr/>
                    <a:lstStyle/>
                    <a:p>
                      <a:pPr algn="l"/>
                      <a:r>
                        <a:rPr lang="en-US" sz="1800" b="1" i="0" u="none" strike="noStrike" kern="1200" dirty="0">
                          <a:solidFill>
                            <a:schemeClr val="tx1"/>
                          </a:solidFill>
                          <a:effectLst/>
                          <a:latin typeface="+mn-lt"/>
                          <a:ea typeface="+mn-ea"/>
                          <a:cs typeface="+mn-cs"/>
                        </a:rPr>
                        <a:t>Advisory Committee</a:t>
                      </a:r>
                      <a:endParaRPr lang="en-US" sz="1800" b="1" i="0" kern="1200" baseline="0" dirty="0">
                        <a:solidFill>
                          <a:schemeClr val="tx1"/>
                        </a:solidFill>
                        <a:latin typeface="+mn-lt"/>
                        <a:ea typeface="+mn-ea"/>
                        <a:cs typeface="Calibri"/>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AbbVie Inc, Amgen Inc, Astellas, AstraZeneca Pharmaceuticals LP, Celgene Corporation, Genentech, a member of the Roche Group, Janssen Biotech Inc, </a:t>
                      </a:r>
                      <a:r>
                        <a:rPr lang="en-US" sz="1800" b="0" i="0" u="none" strike="noStrike" kern="1200" dirty="0" err="1">
                          <a:solidFill>
                            <a:schemeClr val="tx1"/>
                          </a:solidFill>
                          <a:effectLst/>
                          <a:latin typeface="+mn-lt"/>
                          <a:ea typeface="+mn-ea"/>
                          <a:cs typeface="+mn-cs"/>
                        </a:rPr>
                        <a:t>MacroGenics</a:t>
                      </a:r>
                      <a:r>
                        <a:rPr lang="en-US" sz="1800" b="0" i="0" u="none" strike="noStrike" kern="1200" dirty="0">
                          <a:solidFill>
                            <a:schemeClr val="tx1"/>
                          </a:solidFill>
                          <a:effectLst/>
                          <a:latin typeface="+mn-lt"/>
                          <a:ea typeface="+mn-ea"/>
                          <a:cs typeface="+mn-cs"/>
                        </a:rPr>
                        <a:t> Inc, Novartis, Pfizer Inc, </a:t>
                      </a:r>
                      <a:r>
                        <a:rPr lang="en-US" sz="1800" b="0" i="0" u="none" strike="noStrike" kern="1200" dirty="0" err="1">
                          <a:solidFill>
                            <a:schemeClr val="tx1"/>
                          </a:solidFill>
                          <a:effectLst/>
                          <a:latin typeface="+mn-lt"/>
                          <a:ea typeface="+mn-ea"/>
                          <a:cs typeface="+mn-cs"/>
                        </a:rPr>
                        <a:t>Servier</a:t>
                      </a:r>
                      <a:endParaRPr lang="en-US" sz="1800" b="0" i="0" kern="1200" baseline="0" dirty="0">
                        <a:solidFill>
                          <a:schemeClr val="tx1"/>
                        </a:solidFill>
                        <a:latin typeface="+mn-lt"/>
                        <a:ea typeface="+mn-ea"/>
                        <a:cs typeface="Calibri"/>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387141">
                <a:tc>
                  <a:txBody>
                    <a:bodyPr/>
                    <a:lstStyle/>
                    <a:p>
                      <a:pPr algn="l"/>
                      <a:r>
                        <a:rPr lang="en-US" sz="1800" b="0" i="0" u="none" strike="noStrike" kern="1200">
                          <a:solidFill>
                            <a:schemeClr val="tx1"/>
                          </a:solidFill>
                          <a:effectLst/>
                          <a:latin typeface="+mn-lt"/>
                          <a:ea typeface="+mn-ea"/>
                          <a:cs typeface="+mn-cs"/>
                        </a:rPr>
                        <a:t> </a:t>
                      </a:r>
                      <a:r>
                        <a:rPr lang="en-US" sz="1800" b="1" i="0" u="none" strike="noStrike" kern="1200">
                          <a:solidFill>
                            <a:schemeClr val="tx1"/>
                          </a:solidFill>
                          <a:effectLst/>
                          <a:latin typeface="+mn-lt"/>
                          <a:ea typeface="+mn-ea"/>
                          <a:cs typeface="+mn-cs"/>
                        </a:rPr>
                        <a:t>Consulting Agreement</a:t>
                      </a:r>
                      <a:endParaRPr lang="en-US" sz="1800" b="1" i="0" kern="1200" baseline="0" dirty="0">
                        <a:solidFill>
                          <a:schemeClr val="tx1"/>
                        </a:solidFill>
                        <a:latin typeface="+mn-lt"/>
                        <a:ea typeface="+mn-ea"/>
                        <a:cs typeface="Calibri"/>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i="0" u="none" strike="noStrike" kern="1200" dirty="0" err="1">
                          <a:solidFill>
                            <a:schemeClr val="tx1"/>
                          </a:solidFill>
                          <a:effectLst/>
                          <a:latin typeface="+mn-lt"/>
                          <a:ea typeface="+mn-ea"/>
                          <a:cs typeface="+mn-cs"/>
                        </a:rPr>
                        <a:t>Servier</a:t>
                      </a:r>
                      <a:endParaRPr lang="en-US" sz="1800" b="0" i="0" kern="1200" baseline="0" dirty="0">
                        <a:solidFill>
                          <a:schemeClr val="tx1"/>
                        </a:solidFill>
                        <a:latin typeface="+mn-lt"/>
                        <a:ea typeface="+mn-ea"/>
                        <a:cs typeface="Calibri"/>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761287"/>
                  </a:ext>
                </a:extLst>
              </a:tr>
              <a:tr h="812985">
                <a:tc>
                  <a:txBody>
                    <a:bodyPr/>
                    <a:lstStyle/>
                    <a:p>
                      <a:pPr algn="l"/>
                      <a:r>
                        <a:rPr lang="en-US" sz="1800" b="1" i="0" u="none" strike="noStrike" kern="1200" dirty="0">
                          <a:solidFill>
                            <a:schemeClr val="tx1"/>
                          </a:solidFill>
                          <a:effectLst/>
                          <a:latin typeface="+mn-lt"/>
                          <a:ea typeface="+mn-ea"/>
                          <a:cs typeface="+mn-cs"/>
                        </a:rPr>
                        <a:t>Contracted Research</a:t>
                      </a:r>
                      <a:endParaRPr lang="en-US" sz="1800" b="1" i="0" kern="1200" baseline="0" dirty="0">
                        <a:solidFill>
                          <a:schemeClr val="tx1"/>
                        </a:solidFill>
                        <a:latin typeface="+mn-lt"/>
                        <a:ea typeface="+mn-ea"/>
                        <a:cs typeface="Calibri"/>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AbbVie Inc, Amgen Inc, AstraZeneca Pharmaceuticals LP, Celgene Corporation, Novartis, </a:t>
                      </a:r>
                      <a:r>
                        <a:rPr lang="en-US" sz="1800" b="0" i="0" u="none" strike="noStrike" kern="1200" dirty="0" err="1">
                          <a:solidFill>
                            <a:schemeClr val="tx1"/>
                          </a:solidFill>
                          <a:effectLst/>
                          <a:latin typeface="+mn-lt"/>
                          <a:ea typeface="+mn-ea"/>
                          <a:cs typeface="+mn-cs"/>
                        </a:rPr>
                        <a:t>Servier</a:t>
                      </a:r>
                      <a:endParaRPr lang="en-US" sz="1800" b="0" i="0" kern="1200" baseline="0" dirty="0">
                        <a:solidFill>
                          <a:schemeClr val="tx1"/>
                        </a:solidFill>
                        <a:latin typeface="+mn-lt"/>
                        <a:ea typeface="+mn-ea"/>
                        <a:cs typeface="Calibri"/>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4189023"/>
                  </a:ext>
                </a:extLst>
              </a:tr>
              <a:tr h="745636">
                <a:tc>
                  <a:txBody>
                    <a:bodyPr/>
                    <a:lstStyle/>
                    <a:p>
                      <a:pPr algn="l"/>
                      <a:r>
                        <a:rPr lang="en-US" sz="1800" b="1" i="0" u="none" strike="noStrike" kern="1200" dirty="0">
                          <a:solidFill>
                            <a:schemeClr val="tx1"/>
                          </a:solidFill>
                          <a:effectLst/>
                          <a:latin typeface="+mn-lt"/>
                          <a:ea typeface="+mn-ea"/>
                          <a:cs typeface="+mn-cs"/>
                        </a:rPr>
                        <a:t>Royalties</a:t>
                      </a:r>
                      <a:endParaRPr lang="en-US" sz="1800" b="1" i="0" kern="1200" baseline="0" dirty="0">
                        <a:solidFill>
                          <a:schemeClr val="tx1"/>
                        </a:solidFill>
                        <a:latin typeface="+mn-lt"/>
                        <a:ea typeface="+mn-ea"/>
                        <a:cs typeface="Calibri"/>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Former employee of the Walter and Eliza Hall Institute of Medical Research receiving a fraction of its royalty stream related to </a:t>
                      </a:r>
                      <a:r>
                        <a:rPr lang="en-US" sz="1800" b="0" i="0" u="none" strike="noStrike" kern="1200" dirty="0" err="1">
                          <a:solidFill>
                            <a:schemeClr val="tx1"/>
                          </a:solidFill>
                          <a:effectLst/>
                          <a:latin typeface="+mn-lt"/>
                          <a:ea typeface="+mn-ea"/>
                          <a:cs typeface="+mn-cs"/>
                        </a:rPr>
                        <a:t>venetoclax</a:t>
                      </a:r>
                      <a:endParaRPr lang="en-US" sz="1800" b="0" i="0" kern="1200" baseline="0" dirty="0">
                        <a:solidFill>
                          <a:schemeClr val="tx1"/>
                        </a:solidFill>
                        <a:latin typeface="+mn-lt"/>
                        <a:ea typeface="+mn-ea"/>
                        <a:cs typeface="Calibri"/>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2633027"/>
                  </a:ext>
                </a:extLst>
              </a:tr>
              <a:tr h="387141">
                <a:tc>
                  <a:txBody>
                    <a:bodyPr/>
                    <a:lstStyle/>
                    <a:p>
                      <a:pPr algn="l"/>
                      <a:r>
                        <a:rPr lang="en-US" sz="1800" b="1" i="0" u="none" strike="noStrike" kern="1200" dirty="0">
                          <a:solidFill>
                            <a:schemeClr val="tx1"/>
                          </a:solidFill>
                          <a:effectLst/>
                          <a:latin typeface="+mn-lt"/>
                          <a:ea typeface="+mn-ea"/>
                          <a:cs typeface="+mn-cs"/>
                        </a:rPr>
                        <a:t>Speakers Bureau</a:t>
                      </a:r>
                      <a:endParaRPr lang="en-US" sz="1800" b="1" i="0" kern="1200" baseline="0" dirty="0">
                        <a:solidFill>
                          <a:schemeClr val="tx1"/>
                        </a:solidFill>
                        <a:latin typeface="+mn-lt"/>
                        <a:ea typeface="+mn-ea"/>
                        <a:cs typeface="Calibri"/>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mn-lt"/>
                          <a:ea typeface="+mn-ea"/>
                          <a:cs typeface="+mn-cs"/>
                        </a:rPr>
                        <a:t>AbbVie Inc, Genentech, a member of the Roche Group</a:t>
                      </a:r>
                      <a:endParaRPr lang="en-US" sz="1800" b="0" i="0" kern="1200" baseline="0" dirty="0">
                        <a:solidFill>
                          <a:schemeClr val="tx1"/>
                        </a:solidFill>
                        <a:latin typeface="+mn-lt"/>
                        <a:ea typeface="+mn-ea"/>
                        <a:cs typeface="Calibri"/>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2453433"/>
                  </a:ext>
                </a:extLst>
              </a:tr>
            </a:tbl>
          </a:graphicData>
        </a:graphic>
      </p:graphicFrame>
    </p:spTree>
    <p:custDataLst>
      <p:tags r:id="rId1"/>
    </p:custDataLst>
    <p:extLst>
      <p:ext uri="{BB962C8B-B14F-4D97-AF65-F5344CB8AC3E}">
        <p14:creationId xmlns:p14="http://schemas.microsoft.com/office/powerpoint/2010/main" val="616687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15F0-5CF2-5841-943F-B4C1E0A69C06}"/>
              </a:ext>
            </a:extLst>
          </p:cNvPr>
          <p:cNvSpPr>
            <a:spLocks noGrp="1"/>
          </p:cNvSpPr>
          <p:nvPr>
            <p:ph type="title"/>
          </p:nvPr>
        </p:nvSpPr>
        <p:spPr>
          <a:xfrm>
            <a:off x="912286" y="0"/>
            <a:ext cx="10358967" cy="1143000"/>
          </a:xfrm>
        </p:spPr>
        <p:txBody>
          <a:bodyPr/>
          <a:lstStyle/>
          <a:p>
            <a:r>
              <a:rPr lang="en-US" dirty="0"/>
              <a:t>ASH AML 2020 Presentation Library</a:t>
            </a:r>
          </a:p>
        </p:txBody>
      </p:sp>
      <p:graphicFrame>
        <p:nvGraphicFramePr>
          <p:cNvPr id="3" name="Table 2">
            <a:extLst>
              <a:ext uri="{FF2B5EF4-FFF2-40B4-BE49-F238E27FC236}">
                <a16:creationId xmlns:a16="http://schemas.microsoft.com/office/drawing/2014/main" id="{42727080-8797-7047-A1AF-62EE13A9ACF1}"/>
              </a:ext>
            </a:extLst>
          </p:cNvPr>
          <p:cNvGraphicFramePr>
            <a:graphicFrameLocks noGrp="1"/>
          </p:cNvGraphicFramePr>
          <p:nvPr>
            <p:extLst>
              <p:ext uri="{D42A27DB-BD31-4B8C-83A1-F6EECF244321}">
                <p14:modId xmlns:p14="http://schemas.microsoft.com/office/powerpoint/2010/main" val="3458998135"/>
              </p:ext>
            </p:extLst>
          </p:nvPr>
        </p:nvGraphicFramePr>
        <p:xfrm>
          <a:off x="601361" y="1066800"/>
          <a:ext cx="11285840" cy="5577840"/>
        </p:xfrm>
        <a:graphic>
          <a:graphicData uri="http://schemas.openxmlformats.org/drawingml/2006/table">
            <a:tbl>
              <a:tblPr firstRow="1" bandRow="1">
                <a:tableStyleId>{5C22544A-7EE6-4342-B048-85BDC9FD1C3A}</a:tableStyleId>
              </a:tblPr>
              <a:tblGrid>
                <a:gridCol w="9457039">
                  <a:extLst>
                    <a:ext uri="{9D8B030D-6E8A-4147-A177-3AD203B41FA5}">
                      <a16:colId xmlns:a16="http://schemas.microsoft.com/office/drawing/2014/main" val="1582466884"/>
                    </a:ext>
                  </a:extLst>
                </a:gridCol>
                <a:gridCol w="1828801">
                  <a:extLst>
                    <a:ext uri="{9D8B030D-6E8A-4147-A177-3AD203B41FA5}">
                      <a16:colId xmlns:a16="http://schemas.microsoft.com/office/drawing/2014/main" val="1389517831"/>
                    </a:ext>
                  </a:extLst>
                </a:gridCol>
              </a:tblGrid>
              <a:tr h="1132114">
                <a:tc>
                  <a:txBody>
                    <a:bodyPr/>
                    <a:lstStyle/>
                    <a:p>
                      <a:r>
                        <a:rPr lang="en-US" sz="2400" b="1" dirty="0">
                          <a:solidFill>
                            <a:srgbClr val="0432FF"/>
                          </a:solidFill>
                        </a:rPr>
                        <a:t>Optimizing the Management of AML in Older Patients or Those </a:t>
                      </a:r>
                      <a:br>
                        <a:rPr lang="en-US" sz="2400" b="1" dirty="0">
                          <a:solidFill>
                            <a:srgbClr val="0432FF"/>
                          </a:solidFill>
                        </a:rPr>
                      </a:br>
                      <a:r>
                        <a:rPr lang="en-US" sz="2400" b="1" dirty="0">
                          <a:solidFill>
                            <a:srgbClr val="0432FF"/>
                          </a:solidFill>
                        </a:rPr>
                        <a:t>Ineligible for Intensive Chemotherapy</a:t>
                      </a:r>
                    </a:p>
                    <a:p>
                      <a:r>
                        <a:rPr lang="en-US" sz="2400" b="1" dirty="0">
                          <a:solidFill>
                            <a:srgbClr val="093950"/>
                          </a:solidFill>
                        </a:rPr>
                        <a:t>Andrew H Wei, MBBS, PhD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3571212"/>
                  </a:ext>
                </a:extLst>
              </a:tr>
              <a:tr h="792480">
                <a:tc>
                  <a:txBody>
                    <a:bodyPr/>
                    <a:lstStyle/>
                    <a:p>
                      <a:r>
                        <a:rPr lang="en-US" sz="2400" b="1" dirty="0">
                          <a:solidFill>
                            <a:srgbClr val="0432FF"/>
                          </a:solidFill>
                        </a:rPr>
                        <a:t>Treatment Options for Patients with AML Harboring FLT3 Mutations</a:t>
                      </a:r>
                      <a:br>
                        <a:rPr lang="en-US" sz="2400" b="1" dirty="0">
                          <a:solidFill>
                            <a:srgbClr val="093950"/>
                          </a:solidFill>
                        </a:rPr>
                      </a:br>
                      <a:r>
                        <a:rPr lang="en-US" sz="2400" b="1" dirty="0">
                          <a:solidFill>
                            <a:srgbClr val="093950"/>
                          </a:solidFill>
                        </a:rPr>
                        <a:t>Alexander Perl, MD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b="1" dirty="0">
                        <a:solidFill>
                          <a:srgbClr val="09395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19929883"/>
                  </a:ext>
                </a:extLst>
              </a:tr>
              <a:tr h="1132114">
                <a:tc>
                  <a:txBody>
                    <a:bodyPr/>
                    <a:lstStyle/>
                    <a:p>
                      <a:pPr marL="0" marR="0" indent="0" algn="l" defTabSz="457208" rtl="0" eaLnBrk="1" fontAlgn="auto" latinLnBrk="0" hangingPunct="1">
                        <a:lnSpc>
                          <a:spcPct val="100000"/>
                        </a:lnSpc>
                        <a:spcBef>
                          <a:spcPts val="0"/>
                        </a:spcBef>
                        <a:spcAft>
                          <a:spcPts val="0"/>
                        </a:spcAft>
                        <a:buClrTx/>
                        <a:buSzTx/>
                        <a:buFontTx/>
                        <a:buNone/>
                        <a:tabLst/>
                        <a:defRPr/>
                      </a:pPr>
                      <a:r>
                        <a:rPr lang="en-US" sz="2400" b="1" dirty="0">
                          <a:solidFill>
                            <a:srgbClr val="0432FF"/>
                          </a:solidFill>
                        </a:rPr>
                        <a:t>Management of Newly Diagnosed and Previously Treated AML with </a:t>
                      </a:r>
                      <a:br>
                        <a:rPr lang="en-US" sz="2400" b="1" dirty="0">
                          <a:solidFill>
                            <a:srgbClr val="0432FF"/>
                          </a:solidFill>
                        </a:rPr>
                      </a:br>
                      <a:r>
                        <a:rPr lang="en-US" sz="2400" b="1" dirty="0">
                          <a:solidFill>
                            <a:srgbClr val="0432FF"/>
                          </a:solidFill>
                        </a:rPr>
                        <a:t>IDH Mutations</a:t>
                      </a:r>
                      <a:br>
                        <a:rPr lang="en-US" sz="2400" b="1" dirty="0">
                          <a:solidFill>
                            <a:srgbClr val="0432FF"/>
                          </a:solidFill>
                        </a:rPr>
                      </a:br>
                      <a:r>
                        <a:rPr lang="en-US" sz="2400" b="1" dirty="0" err="1">
                          <a:solidFill>
                            <a:srgbClr val="093950"/>
                          </a:solidFill>
                        </a:rPr>
                        <a:t>Eytan</a:t>
                      </a:r>
                      <a:r>
                        <a:rPr lang="en-US" sz="2400" b="1" dirty="0">
                          <a:solidFill>
                            <a:srgbClr val="093950"/>
                          </a:solidFill>
                        </a:rPr>
                        <a:t> M Stein, MD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457208" rtl="0" eaLnBrk="1" fontAlgn="auto" latinLnBrk="0" hangingPunct="1">
                        <a:lnSpc>
                          <a:spcPct val="100000"/>
                        </a:lnSpc>
                        <a:spcBef>
                          <a:spcPts val="0"/>
                        </a:spcBef>
                        <a:spcAft>
                          <a:spcPts val="0"/>
                        </a:spcAft>
                        <a:buClrTx/>
                        <a:buSzTx/>
                        <a:buFontTx/>
                        <a:buNone/>
                        <a:tabLst/>
                        <a:defRPr/>
                      </a:pPr>
                      <a:endParaRPr lang="en-US" sz="2400" b="1" dirty="0">
                        <a:solidFill>
                          <a:srgbClr val="09395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9101669"/>
                  </a:ext>
                </a:extLst>
              </a:tr>
              <a:tr h="1132114">
                <a:tc>
                  <a:txBody>
                    <a:bodyPr/>
                    <a:lstStyle/>
                    <a:p>
                      <a:r>
                        <a:rPr lang="en-US" sz="2400" b="1" dirty="0">
                          <a:solidFill>
                            <a:srgbClr val="0432FF"/>
                          </a:solidFill>
                        </a:rPr>
                        <a:t>Tailoring Induction and Maintenance Therapy for Younger Patients </a:t>
                      </a:r>
                      <a:br>
                        <a:rPr lang="en-US" sz="2400" b="1" dirty="0">
                          <a:solidFill>
                            <a:srgbClr val="0432FF"/>
                          </a:solidFill>
                        </a:rPr>
                      </a:br>
                      <a:r>
                        <a:rPr lang="en-US" sz="2400" b="1" dirty="0">
                          <a:solidFill>
                            <a:srgbClr val="0432FF"/>
                          </a:solidFill>
                        </a:rPr>
                        <a:t>with AML without Targetable Tumor Mutations</a:t>
                      </a:r>
                      <a:br>
                        <a:rPr lang="en-US" sz="2400" b="1" dirty="0">
                          <a:solidFill>
                            <a:srgbClr val="0432FF"/>
                          </a:solidFill>
                        </a:rPr>
                      </a:br>
                      <a:r>
                        <a:rPr lang="en-US" sz="2400" b="1" dirty="0">
                          <a:solidFill>
                            <a:srgbClr val="093950"/>
                          </a:solidFill>
                        </a:rPr>
                        <a:t>Mark </a:t>
                      </a:r>
                      <a:r>
                        <a:rPr lang="en-US" sz="2400" b="1" dirty="0" err="1">
                          <a:solidFill>
                            <a:srgbClr val="093950"/>
                          </a:solidFill>
                        </a:rPr>
                        <a:t>Levis</a:t>
                      </a:r>
                      <a:r>
                        <a:rPr lang="en-US" sz="2400" b="1" dirty="0">
                          <a:solidFill>
                            <a:srgbClr val="093950"/>
                          </a:solidFill>
                        </a:rPr>
                        <a:t>, MD, PhD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b="1" dirty="0">
                        <a:solidFill>
                          <a:srgbClr val="09395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3135009"/>
                  </a:ext>
                </a:extLst>
              </a:tr>
              <a:tr h="1045029">
                <a:tc>
                  <a:txBody>
                    <a:bodyPr/>
                    <a:lstStyle/>
                    <a:p>
                      <a:r>
                        <a:rPr lang="en-US" sz="2400" b="1" dirty="0">
                          <a:solidFill>
                            <a:srgbClr val="0432FF"/>
                          </a:solidFill>
                        </a:rPr>
                        <a:t>Other Novel Agents and Investigational Strategies for Patients </a:t>
                      </a:r>
                      <a:br>
                        <a:rPr lang="en-US" sz="2400" b="1" dirty="0">
                          <a:solidFill>
                            <a:srgbClr val="0432FF"/>
                          </a:solidFill>
                        </a:rPr>
                      </a:br>
                      <a:r>
                        <a:rPr lang="en-US" sz="2400" b="1" dirty="0">
                          <a:solidFill>
                            <a:srgbClr val="0432FF"/>
                          </a:solidFill>
                        </a:rPr>
                        <a:t>with AML</a:t>
                      </a:r>
                      <a:br>
                        <a:rPr lang="en-US" sz="2400" b="1" dirty="0">
                          <a:solidFill>
                            <a:srgbClr val="0432FF"/>
                          </a:solidFill>
                        </a:rPr>
                      </a:br>
                      <a:r>
                        <a:rPr lang="en-US" sz="2400" b="1" dirty="0">
                          <a:solidFill>
                            <a:srgbClr val="093950"/>
                          </a:solidFill>
                        </a:rPr>
                        <a:t>Daniel A </a:t>
                      </a:r>
                      <a:r>
                        <a:rPr lang="en-US" sz="2400" b="1" dirty="0" err="1">
                          <a:solidFill>
                            <a:srgbClr val="093950"/>
                          </a:solidFill>
                        </a:rPr>
                        <a:t>Pollyea</a:t>
                      </a:r>
                      <a:r>
                        <a:rPr lang="en-US" sz="2400" b="1" dirty="0">
                          <a:solidFill>
                            <a:srgbClr val="093950"/>
                          </a:solidFill>
                        </a:rPr>
                        <a:t>, MD, MS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b="1" dirty="0">
                        <a:solidFill>
                          <a:srgbClr val="093950"/>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7604579"/>
                  </a:ext>
                </a:extLst>
              </a:tr>
            </a:tbl>
          </a:graphicData>
        </a:graphic>
      </p:graphicFrame>
      <p:sp>
        <p:nvSpPr>
          <p:cNvPr id="6" name="TextBox 5">
            <a:extLst>
              <a:ext uri="{FF2B5EF4-FFF2-40B4-BE49-F238E27FC236}">
                <a16:creationId xmlns:a16="http://schemas.microsoft.com/office/drawing/2014/main" id="{792E95F0-BE08-6749-9CBD-4CC2F63E6669}"/>
              </a:ext>
            </a:extLst>
          </p:cNvPr>
          <p:cNvSpPr txBox="1"/>
          <p:nvPr/>
        </p:nvSpPr>
        <p:spPr>
          <a:xfrm>
            <a:off x="9677401" y="1505917"/>
            <a:ext cx="1645920" cy="307777"/>
          </a:xfrm>
          <a:prstGeom prst="rect">
            <a:avLst/>
          </a:prstGeom>
          <a:solidFill>
            <a:srgbClr val="002060"/>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hlinkClick r:id="rId2">
                  <a:extLst>
                    <a:ext uri="{A12FA001-AC4F-418D-AE19-62706E023703}">
                      <ahyp:hlinkClr xmlns:ahyp="http://schemas.microsoft.com/office/drawing/2018/hyperlinkcolor" val="tx"/>
                    </a:ext>
                  </a:extLst>
                </a:hlinkClick>
              </a:rPr>
              <a:t>Download Slides</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8" name="TextBox 7">
            <a:extLst>
              <a:ext uri="{FF2B5EF4-FFF2-40B4-BE49-F238E27FC236}">
                <a16:creationId xmlns:a16="http://schemas.microsoft.com/office/drawing/2014/main" id="{F593BF99-1D8D-B541-9497-9EEC6D5F9BFE}"/>
              </a:ext>
            </a:extLst>
          </p:cNvPr>
          <p:cNvSpPr txBox="1"/>
          <p:nvPr/>
        </p:nvSpPr>
        <p:spPr>
          <a:xfrm>
            <a:off x="9677401" y="3581400"/>
            <a:ext cx="1645920" cy="307777"/>
          </a:xfrm>
          <a:prstGeom prst="rect">
            <a:avLst/>
          </a:prstGeom>
          <a:solidFill>
            <a:srgbClr val="002060"/>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hlinkClick r:id="rId3">
                  <a:extLst>
                    <a:ext uri="{A12FA001-AC4F-418D-AE19-62706E023703}">
                      <ahyp:hlinkClr xmlns:ahyp="http://schemas.microsoft.com/office/drawing/2018/hyperlinkcolor" val="tx"/>
                    </a:ext>
                  </a:extLst>
                </a:hlinkClick>
              </a:rPr>
              <a:t>Download Slides</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9" name="TextBox 8">
            <a:extLst>
              <a:ext uri="{FF2B5EF4-FFF2-40B4-BE49-F238E27FC236}">
                <a16:creationId xmlns:a16="http://schemas.microsoft.com/office/drawing/2014/main" id="{0E2BFA47-EF6D-8F4F-94B0-73876C8F803A}"/>
              </a:ext>
            </a:extLst>
          </p:cNvPr>
          <p:cNvSpPr txBox="1"/>
          <p:nvPr/>
        </p:nvSpPr>
        <p:spPr>
          <a:xfrm>
            <a:off x="9677401" y="4724400"/>
            <a:ext cx="1645920" cy="307777"/>
          </a:xfrm>
          <a:prstGeom prst="rect">
            <a:avLst/>
          </a:prstGeom>
          <a:solidFill>
            <a:srgbClr val="002060"/>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hlinkClick r:id="rId4">
                  <a:extLst>
                    <a:ext uri="{A12FA001-AC4F-418D-AE19-62706E023703}">
                      <ahyp:hlinkClr xmlns:ahyp="http://schemas.microsoft.com/office/drawing/2018/hyperlinkcolor" val="tx"/>
                    </a:ext>
                  </a:extLst>
                </a:hlinkClick>
              </a:rPr>
              <a:t>Download Slides</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7" name="TextBox 6">
            <a:extLst>
              <a:ext uri="{FF2B5EF4-FFF2-40B4-BE49-F238E27FC236}">
                <a16:creationId xmlns:a16="http://schemas.microsoft.com/office/drawing/2014/main" id="{D6136CAF-096A-5741-B16D-1408C1BBB7F1}"/>
              </a:ext>
            </a:extLst>
          </p:cNvPr>
          <p:cNvSpPr txBox="1"/>
          <p:nvPr/>
        </p:nvSpPr>
        <p:spPr>
          <a:xfrm>
            <a:off x="9677401" y="2514600"/>
            <a:ext cx="1645920" cy="307777"/>
          </a:xfrm>
          <a:prstGeom prst="rect">
            <a:avLst/>
          </a:prstGeom>
          <a:solidFill>
            <a:srgbClr val="002060"/>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hlinkClick r:id="rId5">
                  <a:extLst>
                    <a:ext uri="{A12FA001-AC4F-418D-AE19-62706E023703}">
                      <ahyp:hlinkClr xmlns:ahyp="http://schemas.microsoft.com/office/drawing/2018/hyperlinkcolor" val="tx"/>
                    </a:ext>
                  </a:extLst>
                </a:hlinkClick>
              </a:rPr>
              <a:t>Download Slides</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0" name="TextBox 9">
            <a:extLst>
              <a:ext uri="{FF2B5EF4-FFF2-40B4-BE49-F238E27FC236}">
                <a16:creationId xmlns:a16="http://schemas.microsoft.com/office/drawing/2014/main" id="{91A410C2-D3EB-AB47-B184-14F357BC3009}"/>
              </a:ext>
            </a:extLst>
          </p:cNvPr>
          <p:cNvSpPr txBox="1"/>
          <p:nvPr/>
        </p:nvSpPr>
        <p:spPr>
          <a:xfrm>
            <a:off x="9677401" y="5791200"/>
            <a:ext cx="1645920" cy="307777"/>
          </a:xfrm>
          <a:prstGeom prst="rect">
            <a:avLst/>
          </a:prstGeom>
          <a:solidFill>
            <a:srgbClr val="002060"/>
          </a:solid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charset="0"/>
                <a:ea typeface="ＭＳ Ｐゴシック" charset="0"/>
                <a:hlinkClick r:id="rId6">
                  <a:extLst>
                    <a:ext uri="{A12FA001-AC4F-418D-AE19-62706E023703}">
                      <ahyp:hlinkClr xmlns:ahyp="http://schemas.microsoft.com/office/drawing/2018/hyperlinkcolor" val="tx"/>
                    </a:ext>
                  </a:extLst>
                </a:hlinkClick>
              </a:rPr>
              <a:t>Download Slides</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32131835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AC6512-55E8-554C-9D60-B993AE1EC815}"/>
              </a:ext>
            </a:extLst>
          </p:cNvPr>
          <p:cNvSpPr/>
          <p:nvPr/>
        </p:nvSpPr>
        <p:spPr bwMode="auto">
          <a:xfrm>
            <a:off x="609600" y="1370013"/>
            <a:ext cx="11430000" cy="76358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endParaRPr kumimoji="0" lang="en-US" sz="2400" b="0" i="0" u="none" strike="noStrike" cap="none" normalizeH="0" baseline="0">
              <a:ln>
                <a:noFill/>
              </a:ln>
              <a:effectLst/>
              <a:latin typeface="Times New Roman" pitchFamily="18" charset="0"/>
            </a:endParaRPr>
          </a:p>
        </p:txBody>
      </p:sp>
      <p:sp>
        <p:nvSpPr>
          <p:cNvPr id="2" name="Title 1">
            <a:extLst>
              <a:ext uri="{FF2B5EF4-FFF2-40B4-BE49-F238E27FC236}">
                <a16:creationId xmlns:a16="http://schemas.microsoft.com/office/drawing/2014/main" id="{E34461F5-6148-8E49-A576-21A87561057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CADA11B-700D-4D43-9C41-9683101FBE05}"/>
              </a:ext>
            </a:extLst>
          </p:cNvPr>
          <p:cNvSpPr>
            <a:spLocks noGrp="1"/>
          </p:cNvSpPr>
          <p:nvPr>
            <p:ph idx="1"/>
          </p:nvPr>
        </p:nvSpPr>
        <p:spPr>
          <a:xfrm>
            <a:off x="912286" y="1416053"/>
            <a:ext cx="11279714" cy="4799013"/>
          </a:xfrm>
        </p:spPr>
        <p:txBody>
          <a:bodyPr/>
          <a:lstStyle/>
          <a:p>
            <a:pPr marL="98425" indent="0">
              <a:buNone/>
            </a:pPr>
            <a:r>
              <a:rPr lang="en-US" sz="2200" dirty="0">
                <a:solidFill>
                  <a:schemeClr val="bg1"/>
                </a:solidFill>
              </a:rPr>
              <a:t>Module 1: Optimizing the Management of AML in Older Patients or Those Ineligible for</a:t>
            </a:r>
            <a:br>
              <a:rPr lang="en-US" sz="2200" dirty="0">
                <a:solidFill>
                  <a:schemeClr val="bg1"/>
                </a:solidFill>
              </a:rPr>
            </a:br>
            <a:r>
              <a:rPr lang="en-US" sz="2200" dirty="0">
                <a:solidFill>
                  <a:schemeClr val="bg1"/>
                </a:solidFill>
              </a:rPr>
              <a:t>Intensive Chemotherapy — Dr Wei</a:t>
            </a:r>
          </a:p>
          <a:p>
            <a:pPr marL="98425" indent="0">
              <a:buNone/>
            </a:pPr>
            <a:r>
              <a:rPr lang="en-US" sz="2200" dirty="0"/>
              <a:t>Module 2: Treatment Options for Patients with AML Harboring FLT3 Mutations — Dr Perl</a:t>
            </a:r>
          </a:p>
          <a:p>
            <a:pPr marL="98425" indent="0">
              <a:buNone/>
            </a:pPr>
            <a:r>
              <a:rPr lang="en-US" sz="2200" dirty="0"/>
              <a:t>Module 3: Management of Newly Diagnosed and Previously Treated AML with </a:t>
            </a:r>
            <a:br>
              <a:rPr lang="en-US" sz="2200" dirty="0"/>
            </a:br>
            <a:r>
              <a:rPr lang="en-US" sz="2200" dirty="0"/>
              <a:t>IDH Mutations — Dr Stein</a:t>
            </a:r>
          </a:p>
          <a:p>
            <a:pPr marL="98425" indent="0">
              <a:buNone/>
            </a:pPr>
            <a:r>
              <a:rPr lang="en-US" sz="2200" dirty="0"/>
              <a:t>Module 4: Tailoring Induction and Maintenance Therapy for Younger Patients with </a:t>
            </a:r>
            <a:br>
              <a:rPr lang="en-US" sz="2200" dirty="0"/>
            </a:br>
            <a:r>
              <a:rPr lang="en-US" sz="2200" dirty="0"/>
              <a:t>AML without Targetable Tumor Mutations — Dr </a:t>
            </a:r>
            <a:r>
              <a:rPr lang="en-US" sz="2200" dirty="0" err="1"/>
              <a:t>Levis</a:t>
            </a:r>
            <a:endParaRPr lang="en-US" sz="2200" dirty="0"/>
          </a:p>
          <a:p>
            <a:pPr marL="98425" indent="0">
              <a:buNone/>
            </a:pPr>
            <a:r>
              <a:rPr lang="en-US" sz="2200" dirty="0"/>
              <a:t>Module 5: Other Novel Agents and Investigational Strategies for Patients with AML — </a:t>
            </a:r>
            <a:br>
              <a:rPr lang="en-US" sz="2200" dirty="0"/>
            </a:br>
            <a:r>
              <a:rPr lang="en-US" sz="2200" dirty="0"/>
              <a:t>Dr </a:t>
            </a:r>
            <a:r>
              <a:rPr lang="en-US" sz="2200" dirty="0" err="1"/>
              <a:t>Pollyea</a:t>
            </a:r>
            <a:endParaRPr lang="en-US" sz="2400" dirty="0"/>
          </a:p>
        </p:txBody>
      </p:sp>
    </p:spTree>
    <p:extLst>
      <p:ext uri="{BB962C8B-B14F-4D97-AF65-F5344CB8AC3E}">
        <p14:creationId xmlns:p14="http://schemas.microsoft.com/office/powerpoint/2010/main" val="2392423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C2C6-914A-B84A-9C43-7F903E68C590}"/>
              </a:ext>
            </a:extLst>
          </p:cNvPr>
          <p:cNvSpPr>
            <a:spLocks noGrp="1"/>
          </p:cNvSpPr>
          <p:nvPr>
            <p:ph type="title"/>
          </p:nvPr>
        </p:nvSpPr>
        <p:spPr>
          <a:xfrm>
            <a:off x="838200" y="0"/>
            <a:ext cx="10515600" cy="1325563"/>
          </a:xfrm>
        </p:spPr>
        <p:txBody>
          <a:bodyPr/>
          <a:lstStyle/>
          <a:p>
            <a:r>
              <a:rPr lang="en-US" dirty="0"/>
              <a:t>Life expectancy in older people</a:t>
            </a:r>
          </a:p>
        </p:txBody>
      </p:sp>
      <p:pic>
        <p:nvPicPr>
          <p:cNvPr id="3" name="Picture 2">
            <a:extLst>
              <a:ext uri="{FF2B5EF4-FFF2-40B4-BE49-F238E27FC236}">
                <a16:creationId xmlns:a16="http://schemas.microsoft.com/office/drawing/2014/main" id="{55BE2819-63D7-BE46-8442-077BC2D38D3B}"/>
              </a:ext>
            </a:extLst>
          </p:cNvPr>
          <p:cNvPicPr>
            <a:picLocks noChangeAspect="1"/>
          </p:cNvPicPr>
          <p:nvPr/>
        </p:nvPicPr>
        <p:blipFill>
          <a:blip r:embed="rId2"/>
          <a:stretch>
            <a:fillRect/>
          </a:stretch>
        </p:blipFill>
        <p:spPr>
          <a:xfrm>
            <a:off x="1894487" y="1431127"/>
            <a:ext cx="8403025" cy="4627511"/>
          </a:xfrm>
          <a:prstGeom prst="rect">
            <a:avLst/>
          </a:prstGeom>
        </p:spPr>
      </p:pic>
      <p:sp>
        <p:nvSpPr>
          <p:cNvPr id="4" name="TextBox 3">
            <a:extLst>
              <a:ext uri="{FF2B5EF4-FFF2-40B4-BE49-F238E27FC236}">
                <a16:creationId xmlns:a16="http://schemas.microsoft.com/office/drawing/2014/main" id="{3D25A686-2403-B64C-8CBC-86129B339635}"/>
              </a:ext>
            </a:extLst>
          </p:cNvPr>
          <p:cNvSpPr txBox="1"/>
          <p:nvPr/>
        </p:nvSpPr>
        <p:spPr>
          <a:xfrm>
            <a:off x="10610712" y="6488668"/>
            <a:ext cx="14861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SSA USA 2017</a:t>
            </a:r>
          </a:p>
        </p:txBody>
      </p:sp>
      <p:sp>
        <p:nvSpPr>
          <p:cNvPr id="5" name="Rectangle 4">
            <a:extLst>
              <a:ext uri="{FF2B5EF4-FFF2-40B4-BE49-F238E27FC236}">
                <a16:creationId xmlns:a16="http://schemas.microsoft.com/office/drawing/2014/main" id="{6A156143-BFF8-E348-A488-0DB72A8F0C19}"/>
              </a:ext>
            </a:extLst>
          </p:cNvPr>
          <p:cNvSpPr/>
          <p:nvPr/>
        </p:nvSpPr>
        <p:spPr>
          <a:xfrm>
            <a:off x="200889" y="6488668"/>
            <a:ext cx="3570529"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Andrew H Wei, MBBS, PhD</a:t>
            </a:r>
          </a:p>
        </p:txBody>
      </p:sp>
    </p:spTree>
    <p:extLst>
      <p:ext uri="{BB962C8B-B14F-4D97-AF65-F5344CB8AC3E}">
        <p14:creationId xmlns:p14="http://schemas.microsoft.com/office/powerpoint/2010/main" val="3640658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54" name="TextBox 2853">
            <a:extLst>
              <a:ext uri="{FF2B5EF4-FFF2-40B4-BE49-F238E27FC236}">
                <a16:creationId xmlns:a16="http://schemas.microsoft.com/office/drawing/2014/main" id="{FC419359-0C9A-4047-98D4-C536B79AFB23}"/>
              </a:ext>
            </a:extLst>
          </p:cNvPr>
          <p:cNvSpPr txBox="1"/>
          <p:nvPr/>
        </p:nvSpPr>
        <p:spPr>
          <a:xfrm>
            <a:off x="9041665" y="4832142"/>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0.4</a:t>
            </a:r>
          </a:p>
        </p:txBody>
      </p:sp>
      <p:sp>
        <p:nvSpPr>
          <p:cNvPr id="2855" name="TextBox 2854">
            <a:extLst>
              <a:ext uri="{FF2B5EF4-FFF2-40B4-BE49-F238E27FC236}">
                <a16:creationId xmlns:a16="http://schemas.microsoft.com/office/drawing/2014/main" id="{CF23E084-0CAF-4B67-84FD-FA631FFC75B5}"/>
              </a:ext>
            </a:extLst>
          </p:cNvPr>
          <p:cNvSpPr txBox="1"/>
          <p:nvPr/>
        </p:nvSpPr>
        <p:spPr>
          <a:xfrm>
            <a:off x="9041665" y="4507996"/>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0.6</a:t>
            </a:r>
          </a:p>
        </p:txBody>
      </p:sp>
      <p:sp>
        <p:nvSpPr>
          <p:cNvPr id="2856" name="TextBox 2855">
            <a:extLst>
              <a:ext uri="{FF2B5EF4-FFF2-40B4-BE49-F238E27FC236}">
                <a16:creationId xmlns:a16="http://schemas.microsoft.com/office/drawing/2014/main" id="{48BE7248-ED74-497E-889E-ABF54217A7DE}"/>
              </a:ext>
            </a:extLst>
          </p:cNvPr>
          <p:cNvSpPr txBox="1"/>
          <p:nvPr/>
        </p:nvSpPr>
        <p:spPr>
          <a:xfrm>
            <a:off x="9041665" y="4183850"/>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0.8</a:t>
            </a:r>
          </a:p>
        </p:txBody>
      </p:sp>
      <p:sp>
        <p:nvSpPr>
          <p:cNvPr id="2857" name="TextBox 2856">
            <a:extLst>
              <a:ext uri="{FF2B5EF4-FFF2-40B4-BE49-F238E27FC236}">
                <a16:creationId xmlns:a16="http://schemas.microsoft.com/office/drawing/2014/main" id="{72330126-E100-489E-BA84-32A82AA7AD25}"/>
              </a:ext>
            </a:extLst>
          </p:cNvPr>
          <p:cNvSpPr txBox="1"/>
          <p:nvPr/>
        </p:nvSpPr>
        <p:spPr>
          <a:xfrm>
            <a:off x="9017852" y="3859704"/>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graphicFrame>
        <p:nvGraphicFramePr>
          <p:cNvPr id="6" name="Table 5">
            <a:extLst>
              <a:ext uri="{FF2B5EF4-FFF2-40B4-BE49-F238E27FC236}">
                <a16:creationId xmlns:a16="http://schemas.microsoft.com/office/drawing/2014/main" id="{DD6DEE39-BF85-42E1-8EEC-4163BC18A701}"/>
              </a:ext>
            </a:extLst>
          </p:cNvPr>
          <p:cNvGraphicFramePr>
            <a:graphicFrameLocks noGrp="1"/>
          </p:cNvGraphicFramePr>
          <p:nvPr/>
        </p:nvGraphicFramePr>
        <p:xfrm>
          <a:off x="266436" y="893347"/>
          <a:ext cx="11593580" cy="5272784"/>
        </p:xfrm>
        <a:graphic>
          <a:graphicData uri="http://schemas.openxmlformats.org/drawingml/2006/table">
            <a:tbl>
              <a:tblPr bandRow="1">
                <a:tableStyleId>{5C22544A-7EE6-4342-B048-85BDC9FD1C3A}</a:tableStyleId>
              </a:tblPr>
              <a:tblGrid>
                <a:gridCol w="2898395">
                  <a:extLst>
                    <a:ext uri="{9D8B030D-6E8A-4147-A177-3AD203B41FA5}">
                      <a16:colId xmlns:a16="http://schemas.microsoft.com/office/drawing/2014/main" val="2895697235"/>
                    </a:ext>
                  </a:extLst>
                </a:gridCol>
                <a:gridCol w="2898395">
                  <a:extLst>
                    <a:ext uri="{9D8B030D-6E8A-4147-A177-3AD203B41FA5}">
                      <a16:colId xmlns:a16="http://schemas.microsoft.com/office/drawing/2014/main" val="1158478386"/>
                    </a:ext>
                  </a:extLst>
                </a:gridCol>
                <a:gridCol w="2898395">
                  <a:extLst>
                    <a:ext uri="{9D8B030D-6E8A-4147-A177-3AD203B41FA5}">
                      <a16:colId xmlns:a16="http://schemas.microsoft.com/office/drawing/2014/main" val="169544641"/>
                    </a:ext>
                  </a:extLst>
                </a:gridCol>
                <a:gridCol w="2898395">
                  <a:extLst>
                    <a:ext uri="{9D8B030D-6E8A-4147-A177-3AD203B41FA5}">
                      <a16:colId xmlns:a16="http://schemas.microsoft.com/office/drawing/2014/main" val="3538840996"/>
                    </a:ext>
                  </a:extLst>
                </a:gridCol>
              </a:tblGrid>
              <a:tr h="2636392">
                <a:tc>
                  <a:txBody>
                    <a:bodyPr/>
                    <a:lstStyle/>
                    <a:p>
                      <a:pPr algn="ctr">
                        <a:lnSpc>
                          <a:spcPct val="150000"/>
                        </a:lnSpc>
                      </a:pPr>
                      <a:r>
                        <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rPr>
                        <a:t>7+3 + </a:t>
                      </a:r>
                      <a:r>
                        <a:rPr kumimoji="0" lang="en-GB" sz="1800" b="1" i="0" u="none" strike="noStrike" kern="1200" cap="none" spc="-50" normalizeH="0" baseline="0" dirty="0">
                          <a:ln>
                            <a:noFill/>
                          </a:ln>
                          <a:solidFill>
                            <a:srgbClr val="FF6600"/>
                          </a:solidFill>
                          <a:effectLst/>
                          <a:uLnTx/>
                          <a:uFillTx/>
                          <a:latin typeface="+mn-lt"/>
                          <a:ea typeface="+mn-ea"/>
                          <a:cs typeface="Arial" panose="020B0604020202020204" pitchFamily="34" charset="0"/>
                        </a:rPr>
                        <a:t>midostaurin</a:t>
                      </a:r>
                      <a:r>
                        <a:rPr kumimoji="0" lang="en-GB" sz="1800" b="1" i="0" u="none" strike="noStrike" kern="1200" cap="none" spc="-50" normalizeH="0" baseline="30000" dirty="0">
                          <a:ln>
                            <a:noFill/>
                          </a:ln>
                          <a:solidFill>
                            <a:schemeClr val="tx1"/>
                          </a:solidFill>
                          <a:effectLst/>
                          <a:uLnTx/>
                          <a:uFillTx/>
                          <a:latin typeface="+mn-lt"/>
                          <a:ea typeface="+mn-ea"/>
                          <a:cs typeface="Arial" panose="020B0604020202020204" pitchFamily="34" charset="0"/>
                        </a:rPr>
                        <a:t>1</a:t>
                      </a:r>
                    </a:p>
                    <a:p>
                      <a:endParaRPr lang="en-GB"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0" lang="en-GB" sz="1800" b="1" i="0" u="none" strike="noStrike" kern="1200" cap="none" spc="-50" normalizeH="0" baseline="0" dirty="0">
                          <a:ln>
                            <a:noFill/>
                          </a:ln>
                          <a:solidFill>
                            <a:srgbClr val="800080"/>
                          </a:solidFill>
                          <a:effectLst/>
                          <a:uLnTx/>
                          <a:uFillTx/>
                          <a:latin typeface="+mn-lt"/>
                          <a:ea typeface="+mn-ea"/>
                          <a:cs typeface="Arial" panose="020B0604020202020204" pitchFamily="34" charset="0"/>
                        </a:rPr>
                        <a:t>CPX-351</a:t>
                      </a:r>
                      <a:r>
                        <a:rPr kumimoji="0" lang="en-GB" sz="1800" b="1" i="0" u="none" strike="noStrike" kern="1200" cap="none" spc="-50" normalizeH="0" baseline="30000" dirty="0">
                          <a:ln>
                            <a:noFill/>
                          </a:ln>
                          <a:solidFill>
                            <a:schemeClr val="tx1"/>
                          </a:solidFill>
                          <a:effectLst/>
                          <a:uLnTx/>
                          <a:uFillTx/>
                          <a:latin typeface="+mn-lt"/>
                          <a:ea typeface="+mn-ea"/>
                          <a:cs typeface="Arial" panose="020B0604020202020204" pitchFamily="34" charset="0"/>
                        </a:rPr>
                        <a:t>2</a:t>
                      </a:r>
                      <a:endPar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endParaRPr>
                    </a:p>
                    <a:p>
                      <a:endParaRPr lang="en-GB"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rPr>
                        <a:t>LDAC + </a:t>
                      </a:r>
                      <a:r>
                        <a:rPr kumimoji="0" lang="en-GB" sz="1800" b="1" i="0" u="none" strike="noStrike" kern="1200" cap="none" spc="-50" normalizeH="0" baseline="0" dirty="0">
                          <a:ln>
                            <a:noFill/>
                          </a:ln>
                          <a:solidFill>
                            <a:srgbClr val="37A737"/>
                          </a:solidFill>
                          <a:effectLst/>
                          <a:uLnTx/>
                          <a:uFillTx/>
                          <a:latin typeface="+mn-lt"/>
                          <a:ea typeface="+mn-ea"/>
                          <a:cs typeface="Arial" panose="020B0604020202020204" pitchFamily="34" charset="0"/>
                        </a:rPr>
                        <a:t>glasdegib</a:t>
                      </a:r>
                      <a:r>
                        <a:rPr kumimoji="0" lang="en-GB" sz="1800" b="1" i="0" u="none" strike="noStrike" kern="1200" cap="none" spc="-50" normalizeH="0" baseline="30000" dirty="0">
                          <a:ln>
                            <a:noFill/>
                          </a:ln>
                          <a:solidFill>
                            <a:schemeClr val="tx1"/>
                          </a:solidFill>
                          <a:effectLst/>
                          <a:uLnTx/>
                          <a:uFillTx/>
                          <a:latin typeface="+mn-lt"/>
                          <a:ea typeface="+mn-ea"/>
                          <a:cs typeface="Arial" panose="020B0604020202020204" pitchFamily="34" charset="0"/>
                        </a:rPr>
                        <a:t>3</a:t>
                      </a:r>
                      <a:endPar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endParaRPr>
                    </a:p>
                    <a:p>
                      <a:pPr algn="ctr"/>
                      <a:endParaRPr lang="en-GB"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rPr>
                        <a:t>AZA + </a:t>
                      </a:r>
                      <a:r>
                        <a:rPr kumimoji="0" lang="en-GB" sz="1800" b="1" i="0" u="none" strike="noStrike" kern="1200" cap="none" spc="-50" normalizeH="0" baseline="0" dirty="0">
                          <a:ln>
                            <a:noFill/>
                          </a:ln>
                          <a:solidFill>
                            <a:srgbClr val="007F7F"/>
                          </a:solidFill>
                          <a:effectLst/>
                          <a:uLnTx/>
                          <a:uFillTx/>
                          <a:latin typeface="+mn-lt"/>
                          <a:ea typeface="+mn-ea"/>
                          <a:cs typeface="Arial" panose="020B0604020202020204" pitchFamily="34" charset="0"/>
                        </a:rPr>
                        <a:t>enasidenib</a:t>
                      </a:r>
                      <a:r>
                        <a:rPr kumimoji="0" lang="en-GB" sz="1800" b="1" i="0" u="none" strike="noStrike" kern="1200" cap="none" spc="-50" normalizeH="0" baseline="30000" dirty="0">
                          <a:ln>
                            <a:noFill/>
                          </a:ln>
                          <a:solidFill>
                            <a:schemeClr val="tx1"/>
                          </a:solidFill>
                          <a:effectLst/>
                          <a:uLnTx/>
                          <a:uFillTx/>
                          <a:latin typeface="+mn-lt"/>
                          <a:ea typeface="+mn-ea"/>
                          <a:cs typeface="Arial" panose="020B0604020202020204" pitchFamily="34" charset="0"/>
                        </a:rPr>
                        <a:t>4</a:t>
                      </a:r>
                      <a:endPar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endParaRPr>
                    </a:p>
                    <a:p>
                      <a:endParaRPr lang="en-GB"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5040867"/>
                  </a:ext>
                </a:extLst>
              </a:tr>
              <a:tr h="2636392">
                <a:tc>
                  <a:txBody>
                    <a:bodyPr/>
                    <a:lstStyle/>
                    <a:p>
                      <a:pPr algn="ctr">
                        <a:lnSpc>
                          <a:spcPct val="150000"/>
                        </a:lnSpc>
                      </a:pPr>
                      <a:r>
                        <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rPr>
                        <a:t>7+3 + </a:t>
                      </a:r>
                      <a:r>
                        <a:rPr kumimoji="0" lang="en-GB" sz="1800" b="1" i="0" u="none" strike="noStrike" kern="1200" cap="none" spc="-50" normalizeH="0" baseline="0" dirty="0">
                          <a:ln>
                            <a:noFill/>
                          </a:ln>
                          <a:solidFill>
                            <a:srgbClr val="CC0066"/>
                          </a:solidFill>
                          <a:effectLst/>
                          <a:uLnTx/>
                          <a:uFillTx/>
                          <a:latin typeface="+mn-lt"/>
                          <a:ea typeface="+mn-ea"/>
                          <a:cs typeface="Arial" panose="020B0604020202020204" pitchFamily="34" charset="0"/>
                        </a:rPr>
                        <a:t>GO</a:t>
                      </a:r>
                      <a:r>
                        <a:rPr kumimoji="0" lang="en-GB" sz="1800" b="1" i="0" u="none" strike="noStrike" kern="1200" cap="none" spc="-50" normalizeH="0" baseline="30000" dirty="0">
                          <a:ln>
                            <a:noFill/>
                          </a:ln>
                          <a:solidFill>
                            <a:schemeClr val="tx1"/>
                          </a:solidFill>
                          <a:effectLst/>
                          <a:uLnTx/>
                          <a:uFillTx/>
                          <a:latin typeface="+mn-lt"/>
                          <a:ea typeface="+mn-ea"/>
                          <a:cs typeface="Arial" panose="020B0604020202020204" pitchFamily="34" charset="0"/>
                        </a:rPr>
                        <a:t>5</a:t>
                      </a:r>
                      <a:endPar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endParaRPr>
                    </a:p>
                    <a:p>
                      <a:endParaRPr lang="en-GB"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0" lang="en-GB" sz="1800" b="1" i="0" u="none" strike="noStrike" kern="1200" cap="none" spc="-50" normalizeH="0" baseline="0" dirty="0">
                          <a:ln>
                            <a:noFill/>
                          </a:ln>
                          <a:solidFill>
                            <a:srgbClr val="FF9966"/>
                          </a:solidFill>
                          <a:effectLst/>
                          <a:uLnTx/>
                          <a:uFillTx/>
                          <a:latin typeface="+mn-lt"/>
                          <a:ea typeface="+mn-ea"/>
                          <a:cs typeface="Arial" panose="020B0604020202020204" pitchFamily="34" charset="0"/>
                        </a:rPr>
                        <a:t>Gilteritinib</a:t>
                      </a:r>
                      <a:r>
                        <a:rPr kumimoji="0" lang="en-GB" sz="1800" b="1" i="0" u="none" strike="noStrike" kern="1200" cap="none" spc="-50" normalizeH="0" baseline="30000" dirty="0">
                          <a:ln>
                            <a:noFill/>
                          </a:ln>
                          <a:solidFill>
                            <a:schemeClr val="tx1"/>
                          </a:solidFill>
                          <a:effectLst/>
                          <a:uLnTx/>
                          <a:uFillTx/>
                          <a:latin typeface="+mn-lt"/>
                          <a:ea typeface="+mn-ea"/>
                          <a:cs typeface="Arial" panose="020B0604020202020204" pitchFamily="34" charset="0"/>
                        </a:rPr>
                        <a:t>6</a:t>
                      </a:r>
                      <a:endPar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0" lang="en-GB" sz="1800" b="1" i="0" u="none" strike="noStrike" kern="1200" cap="none" spc="-50" normalizeH="0" baseline="0" dirty="0">
                          <a:ln>
                            <a:noFill/>
                          </a:ln>
                          <a:solidFill>
                            <a:srgbClr val="C00000"/>
                          </a:solidFill>
                          <a:effectLst/>
                          <a:uLnTx/>
                          <a:uFillTx/>
                          <a:latin typeface="+mn-lt"/>
                          <a:ea typeface="+mn-ea"/>
                          <a:cs typeface="Arial" panose="020B0604020202020204" pitchFamily="34" charset="0"/>
                        </a:rPr>
                        <a:t>CC-486</a:t>
                      </a:r>
                      <a:r>
                        <a:rPr kumimoji="0" lang="en-GB" sz="1800" b="1" i="0" u="none" strike="noStrike" kern="1200" cap="none" spc="-50" normalizeH="0" baseline="30000" dirty="0">
                          <a:ln>
                            <a:noFill/>
                          </a:ln>
                          <a:solidFill>
                            <a:schemeClr val="tx1"/>
                          </a:solidFill>
                          <a:effectLst/>
                          <a:uLnTx/>
                          <a:uFillTx/>
                          <a:latin typeface="+mn-lt"/>
                          <a:ea typeface="+mn-ea"/>
                          <a:cs typeface="Arial" panose="020B0604020202020204" pitchFamily="34" charset="0"/>
                        </a:rPr>
                        <a:t>7</a:t>
                      </a:r>
                      <a:endPar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rPr>
                        <a:t>AZA + </a:t>
                      </a:r>
                      <a:r>
                        <a:rPr kumimoji="0" lang="en-GB" sz="1800" b="1" i="0" u="none" strike="noStrike" kern="1200" cap="none" spc="-50" normalizeH="0" baseline="0" dirty="0">
                          <a:ln>
                            <a:noFill/>
                          </a:ln>
                          <a:solidFill>
                            <a:schemeClr val="accent1"/>
                          </a:solidFill>
                          <a:effectLst/>
                          <a:uLnTx/>
                          <a:uFillTx/>
                          <a:latin typeface="+mn-lt"/>
                          <a:ea typeface="+mn-ea"/>
                          <a:cs typeface="Arial" panose="020B0604020202020204" pitchFamily="34" charset="0"/>
                        </a:rPr>
                        <a:t>venetoclax</a:t>
                      </a:r>
                      <a:r>
                        <a:rPr kumimoji="0" lang="en-GB" sz="1800" b="1" i="0" u="none" strike="noStrike" kern="1200" cap="none" spc="-50" normalizeH="0" baseline="30000" dirty="0">
                          <a:ln>
                            <a:noFill/>
                          </a:ln>
                          <a:solidFill>
                            <a:schemeClr val="tx1"/>
                          </a:solidFill>
                          <a:effectLst/>
                          <a:uLnTx/>
                          <a:uFillTx/>
                          <a:latin typeface="+mn-lt"/>
                          <a:ea typeface="+mn-ea"/>
                          <a:cs typeface="Arial" panose="020B0604020202020204" pitchFamily="34" charset="0"/>
                        </a:rPr>
                        <a:t>8</a:t>
                      </a:r>
                      <a:endParaRPr kumimoji="0" lang="en-GB" sz="1800" b="1" i="0" u="none" strike="noStrike" kern="1200" cap="none" spc="-50" normalizeH="0" baseline="0" dirty="0">
                        <a:ln>
                          <a:noFill/>
                        </a:ln>
                        <a:solidFill>
                          <a:schemeClr val="tx1"/>
                        </a:solidFill>
                        <a:effectLst/>
                        <a:uLnTx/>
                        <a:uFillTx/>
                        <a:latin typeface="+mn-lt"/>
                        <a:ea typeface="+mn-ea"/>
                        <a:cs typeface="Arial" panose="020B0604020202020204" pitchFamily="34" charset="0"/>
                      </a:endParaRPr>
                    </a:p>
                    <a:p>
                      <a:endParaRPr lang="en-GB" sz="1600" dirty="0">
                        <a:solidFill>
                          <a:schemeClr val="tx1"/>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6706665"/>
                  </a:ext>
                </a:extLst>
              </a:tr>
            </a:tbl>
          </a:graphicData>
        </a:graphic>
      </p:graphicFrame>
      <p:sp>
        <p:nvSpPr>
          <p:cNvPr id="4141" name="TextBox 4140">
            <a:extLst>
              <a:ext uri="{FF2B5EF4-FFF2-40B4-BE49-F238E27FC236}">
                <a16:creationId xmlns:a16="http://schemas.microsoft.com/office/drawing/2014/main" id="{B94A1F1C-1B76-462C-A040-4AD8B04413BF}"/>
              </a:ext>
            </a:extLst>
          </p:cNvPr>
          <p:cNvSpPr txBox="1"/>
          <p:nvPr/>
        </p:nvSpPr>
        <p:spPr>
          <a:xfrm>
            <a:off x="2850793" y="3066847"/>
            <a:ext cx="43418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90</a:t>
            </a:r>
          </a:p>
        </p:txBody>
      </p:sp>
      <p:grpSp>
        <p:nvGrpSpPr>
          <p:cNvPr id="19" name="Group 18">
            <a:extLst>
              <a:ext uri="{FF2B5EF4-FFF2-40B4-BE49-F238E27FC236}">
                <a16:creationId xmlns:a16="http://schemas.microsoft.com/office/drawing/2014/main" id="{B2557DE0-F4ED-48F8-8787-1FAE67FD1CE4}"/>
              </a:ext>
            </a:extLst>
          </p:cNvPr>
          <p:cNvGrpSpPr/>
          <p:nvPr/>
        </p:nvGrpSpPr>
        <p:grpSpPr>
          <a:xfrm>
            <a:off x="3606251" y="3976617"/>
            <a:ext cx="2245518" cy="1619250"/>
            <a:chOff x="3606251" y="3976617"/>
            <a:chExt cx="2245518" cy="1619250"/>
          </a:xfrm>
        </p:grpSpPr>
        <p:sp>
          <p:nvSpPr>
            <p:cNvPr id="1970" name="Freeform: Shape 1969">
              <a:extLst>
                <a:ext uri="{FF2B5EF4-FFF2-40B4-BE49-F238E27FC236}">
                  <a16:creationId xmlns:a16="http://schemas.microsoft.com/office/drawing/2014/main" id="{E063E451-04C5-4ED9-83A6-EEE8CC2FF496}"/>
                </a:ext>
              </a:extLst>
            </p:cNvPr>
            <p:cNvSpPr/>
            <p:nvPr/>
          </p:nvSpPr>
          <p:spPr bwMode="auto">
            <a:xfrm>
              <a:off x="3606251" y="3976617"/>
              <a:ext cx="2245518" cy="1619250"/>
            </a:xfrm>
            <a:custGeom>
              <a:avLst/>
              <a:gdLst>
                <a:gd name="connsiteX0" fmla="*/ 2245518 w 2245518"/>
                <a:gd name="connsiteY0" fmla="*/ 1619250 h 1619250"/>
                <a:gd name="connsiteX1" fmla="*/ 2245518 w 2245518"/>
                <a:gd name="connsiteY1" fmla="*/ 1402556 h 1619250"/>
                <a:gd name="connsiteX2" fmla="*/ 1154906 w 2245518"/>
                <a:gd name="connsiteY2" fmla="*/ 1402556 h 1619250"/>
                <a:gd name="connsiteX3" fmla="*/ 1154906 w 2245518"/>
                <a:gd name="connsiteY3" fmla="*/ 1376362 h 1619250"/>
                <a:gd name="connsiteX4" fmla="*/ 1062037 w 2245518"/>
                <a:gd name="connsiteY4" fmla="*/ 1376362 h 1619250"/>
                <a:gd name="connsiteX5" fmla="*/ 1062037 w 2245518"/>
                <a:gd name="connsiteY5" fmla="*/ 1352550 h 1619250"/>
                <a:gd name="connsiteX6" fmla="*/ 759618 w 2245518"/>
                <a:gd name="connsiteY6" fmla="*/ 1352550 h 1619250"/>
                <a:gd name="connsiteX7" fmla="*/ 759618 w 2245518"/>
                <a:gd name="connsiteY7" fmla="*/ 1331119 h 1619250"/>
                <a:gd name="connsiteX8" fmla="*/ 738187 w 2245518"/>
                <a:gd name="connsiteY8" fmla="*/ 1331119 h 1619250"/>
                <a:gd name="connsiteX9" fmla="*/ 738187 w 2245518"/>
                <a:gd name="connsiteY9" fmla="*/ 1307306 h 1619250"/>
                <a:gd name="connsiteX10" fmla="*/ 702468 w 2245518"/>
                <a:gd name="connsiteY10" fmla="*/ 1307306 h 1619250"/>
                <a:gd name="connsiteX11" fmla="*/ 702468 w 2245518"/>
                <a:gd name="connsiteY11" fmla="*/ 1269206 h 1619250"/>
                <a:gd name="connsiteX12" fmla="*/ 671512 w 2245518"/>
                <a:gd name="connsiteY12" fmla="*/ 1269206 h 1619250"/>
                <a:gd name="connsiteX13" fmla="*/ 671512 w 2245518"/>
                <a:gd name="connsiteY13" fmla="*/ 1212056 h 1619250"/>
                <a:gd name="connsiteX14" fmla="*/ 642937 w 2245518"/>
                <a:gd name="connsiteY14" fmla="*/ 1212056 h 1619250"/>
                <a:gd name="connsiteX15" fmla="*/ 642937 w 2245518"/>
                <a:gd name="connsiteY15" fmla="*/ 1193006 h 1619250"/>
                <a:gd name="connsiteX16" fmla="*/ 623887 w 2245518"/>
                <a:gd name="connsiteY16" fmla="*/ 1193006 h 1619250"/>
                <a:gd name="connsiteX17" fmla="*/ 623887 w 2245518"/>
                <a:gd name="connsiteY17" fmla="*/ 1135856 h 1619250"/>
                <a:gd name="connsiteX18" fmla="*/ 602456 w 2245518"/>
                <a:gd name="connsiteY18" fmla="*/ 1135856 h 1619250"/>
                <a:gd name="connsiteX19" fmla="*/ 602456 w 2245518"/>
                <a:gd name="connsiteY19" fmla="*/ 1088231 h 1619250"/>
                <a:gd name="connsiteX20" fmla="*/ 538162 w 2245518"/>
                <a:gd name="connsiteY20" fmla="*/ 1088231 h 1619250"/>
                <a:gd name="connsiteX21" fmla="*/ 538162 w 2245518"/>
                <a:gd name="connsiteY21" fmla="*/ 1088231 h 1619250"/>
                <a:gd name="connsiteX22" fmla="*/ 538162 w 2245518"/>
                <a:gd name="connsiteY22" fmla="*/ 1052512 h 1619250"/>
                <a:gd name="connsiteX23" fmla="*/ 500062 w 2245518"/>
                <a:gd name="connsiteY23" fmla="*/ 1052512 h 1619250"/>
                <a:gd name="connsiteX24" fmla="*/ 500062 w 2245518"/>
                <a:gd name="connsiteY24" fmla="*/ 945356 h 1619250"/>
                <a:gd name="connsiteX25" fmla="*/ 452437 w 2245518"/>
                <a:gd name="connsiteY25" fmla="*/ 945356 h 1619250"/>
                <a:gd name="connsiteX26" fmla="*/ 452437 w 2245518"/>
                <a:gd name="connsiteY26" fmla="*/ 907256 h 1619250"/>
                <a:gd name="connsiteX27" fmla="*/ 426243 w 2245518"/>
                <a:gd name="connsiteY27" fmla="*/ 907256 h 1619250"/>
                <a:gd name="connsiteX28" fmla="*/ 426243 w 2245518"/>
                <a:gd name="connsiteY28" fmla="*/ 850106 h 1619250"/>
                <a:gd name="connsiteX29" fmla="*/ 388143 w 2245518"/>
                <a:gd name="connsiteY29" fmla="*/ 850106 h 1619250"/>
                <a:gd name="connsiteX30" fmla="*/ 388143 w 2245518"/>
                <a:gd name="connsiteY30" fmla="*/ 800100 h 1619250"/>
                <a:gd name="connsiteX31" fmla="*/ 352425 w 2245518"/>
                <a:gd name="connsiteY31" fmla="*/ 800100 h 1619250"/>
                <a:gd name="connsiteX32" fmla="*/ 352425 w 2245518"/>
                <a:gd name="connsiteY32" fmla="*/ 690562 h 1619250"/>
                <a:gd name="connsiteX33" fmla="*/ 316706 w 2245518"/>
                <a:gd name="connsiteY33" fmla="*/ 690562 h 1619250"/>
                <a:gd name="connsiteX34" fmla="*/ 316706 w 2245518"/>
                <a:gd name="connsiteY34" fmla="*/ 631031 h 1619250"/>
                <a:gd name="connsiteX35" fmla="*/ 278606 w 2245518"/>
                <a:gd name="connsiteY35" fmla="*/ 631031 h 1619250"/>
                <a:gd name="connsiteX36" fmla="*/ 278606 w 2245518"/>
                <a:gd name="connsiteY36" fmla="*/ 576262 h 1619250"/>
                <a:gd name="connsiteX37" fmla="*/ 228600 w 2245518"/>
                <a:gd name="connsiteY37" fmla="*/ 576262 h 1619250"/>
                <a:gd name="connsiteX38" fmla="*/ 228600 w 2245518"/>
                <a:gd name="connsiteY38" fmla="*/ 471487 h 1619250"/>
                <a:gd name="connsiteX39" fmla="*/ 202406 w 2245518"/>
                <a:gd name="connsiteY39" fmla="*/ 471487 h 1619250"/>
                <a:gd name="connsiteX40" fmla="*/ 202406 w 2245518"/>
                <a:gd name="connsiteY40" fmla="*/ 352425 h 1619250"/>
                <a:gd name="connsiteX41" fmla="*/ 152400 w 2245518"/>
                <a:gd name="connsiteY41" fmla="*/ 352425 h 1619250"/>
                <a:gd name="connsiteX42" fmla="*/ 152400 w 2245518"/>
                <a:gd name="connsiteY42" fmla="*/ 309562 h 1619250"/>
                <a:gd name="connsiteX43" fmla="*/ 121443 w 2245518"/>
                <a:gd name="connsiteY43" fmla="*/ 309562 h 1619250"/>
                <a:gd name="connsiteX44" fmla="*/ 121443 w 2245518"/>
                <a:gd name="connsiteY44" fmla="*/ 240506 h 1619250"/>
                <a:gd name="connsiteX45" fmla="*/ 92868 w 2245518"/>
                <a:gd name="connsiteY45" fmla="*/ 240506 h 1619250"/>
                <a:gd name="connsiteX46" fmla="*/ 92868 w 2245518"/>
                <a:gd name="connsiteY46" fmla="*/ 171450 h 1619250"/>
                <a:gd name="connsiteX47" fmla="*/ 59531 w 2245518"/>
                <a:gd name="connsiteY47" fmla="*/ 171450 h 1619250"/>
                <a:gd name="connsiteX48" fmla="*/ 59531 w 2245518"/>
                <a:gd name="connsiteY48" fmla="*/ 123825 h 1619250"/>
                <a:gd name="connsiteX49" fmla="*/ 30956 w 2245518"/>
                <a:gd name="connsiteY49" fmla="*/ 123825 h 1619250"/>
                <a:gd name="connsiteX50" fmla="*/ 30956 w 2245518"/>
                <a:gd name="connsiteY50" fmla="*/ 19050 h 1619250"/>
                <a:gd name="connsiteX51" fmla="*/ 0 w 2245518"/>
                <a:gd name="connsiteY51" fmla="*/ 19050 h 1619250"/>
                <a:gd name="connsiteX52" fmla="*/ 0 w 2245518"/>
                <a:gd name="connsiteY52" fmla="*/ 0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245518" h="1619250">
                  <a:moveTo>
                    <a:pt x="2245518" y="1619250"/>
                  </a:moveTo>
                  <a:lnTo>
                    <a:pt x="2245518" y="1402556"/>
                  </a:lnTo>
                  <a:lnTo>
                    <a:pt x="1154906" y="1402556"/>
                  </a:lnTo>
                  <a:lnTo>
                    <a:pt x="1154906" y="1376362"/>
                  </a:lnTo>
                  <a:lnTo>
                    <a:pt x="1062037" y="1376362"/>
                  </a:lnTo>
                  <a:lnTo>
                    <a:pt x="1062037" y="1352550"/>
                  </a:lnTo>
                  <a:lnTo>
                    <a:pt x="759618" y="1352550"/>
                  </a:lnTo>
                  <a:lnTo>
                    <a:pt x="759618" y="1331119"/>
                  </a:lnTo>
                  <a:lnTo>
                    <a:pt x="738187" y="1331119"/>
                  </a:lnTo>
                  <a:lnTo>
                    <a:pt x="738187" y="1307306"/>
                  </a:lnTo>
                  <a:lnTo>
                    <a:pt x="702468" y="1307306"/>
                  </a:lnTo>
                  <a:lnTo>
                    <a:pt x="702468" y="1269206"/>
                  </a:lnTo>
                  <a:lnTo>
                    <a:pt x="671512" y="1269206"/>
                  </a:lnTo>
                  <a:lnTo>
                    <a:pt x="671512" y="1212056"/>
                  </a:lnTo>
                  <a:lnTo>
                    <a:pt x="642937" y="1212056"/>
                  </a:lnTo>
                  <a:lnTo>
                    <a:pt x="642937" y="1193006"/>
                  </a:lnTo>
                  <a:lnTo>
                    <a:pt x="623887" y="1193006"/>
                  </a:lnTo>
                  <a:lnTo>
                    <a:pt x="623887" y="1135856"/>
                  </a:lnTo>
                  <a:lnTo>
                    <a:pt x="602456" y="1135856"/>
                  </a:lnTo>
                  <a:lnTo>
                    <a:pt x="602456" y="1088231"/>
                  </a:lnTo>
                  <a:lnTo>
                    <a:pt x="538162" y="1088231"/>
                  </a:lnTo>
                  <a:lnTo>
                    <a:pt x="538162" y="1088231"/>
                  </a:lnTo>
                  <a:lnTo>
                    <a:pt x="538162" y="1052512"/>
                  </a:lnTo>
                  <a:lnTo>
                    <a:pt x="500062" y="1052512"/>
                  </a:lnTo>
                  <a:lnTo>
                    <a:pt x="500062" y="945356"/>
                  </a:lnTo>
                  <a:lnTo>
                    <a:pt x="452437" y="945356"/>
                  </a:lnTo>
                  <a:lnTo>
                    <a:pt x="452437" y="907256"/>
                  </a:lnTo>
                  <a:lnTo>
                    <a:pt x="426243" y="907256"/>
                  </a:lnTo>
                  <a:lnTo>
                    <a:pt x="426243" y="850106"/>
                  </a:lnTo>
                  <a:lnTo>
                    <a:pt x="388143" y="850106"/>
                  </a:lnTo>
                  <a:lnTo>
                    <a:pt x="388143" y="800100"/>
                  </a:lnTo>
                  <a:lnTo>
                    <a:pt x="352425" y="800100"/>
                  </a:lnTo>
                  <a:lnTo>
                    <a:pt x="352425" y="690562"/>
                  </a:lnTo>
                  <a:lnTo>
                    <a:pt x="316706" y="690562"/>
                  </a:lnTo>
                  <a:lnTo>
                    <a:pt x="316706" y="631031"/>
                  </a:lnTo>
                  <a:lnTo>
                    <a:pt x="278606" y="631031"/>
                  </a:lnTo>
                  <a:lnTo>
                    <a:pt x="278606" y="576262"/>
                  </a:lnTo>
                  <a:lnTo>
                    <a:pt x="228600" y="576262"/>
                  </a:lnTo>
                  <a:lnTo>
                    <a:pt x="228600" y="471487"/>
                  </a:lnTo>
                  <a:lnTo>
                    <a:pt x="202406" y="471487"/>
                  </a:lnTo>
                  <a:lnTo>
                    <a:pt x="202406" y="352425"/>
                  </a:lnTo>
                  <a:lnTo>
                    <a:pt x="152400" y="352425"/>
                  </a:lnTo>
                  <a:lnTo>
                    <a:pt x="152400" y="309562"/>
                  </a:lnTo>
                  <a:lnTo>
                    <a:pt x="121443" y="309562"/>
                  </a:lnTo>
                  <a:lnTo>
                    <a:pt x="121443" y="240506"/>
                  </a:lnTo>
                  <a:lnTo>
                    <a:pt x="92868" y="240506"/>
                  </a:lnTo>
                  <a:lnTo>
                    <a:pt x="92868" y="171450"/>
                  </a:lnTo>
                  <a:lnTo>
                    <a:pt x="59531" y="171450"/>
                  </a:lnTo>
                  <a:lnTo>
                    <a:pt x="59531" y="123825"/>
                  </a:lnTo>
                  <a:lnTo>
                    <a:pt x="30956" y="123825"/>
                  </a:lnTo>
                  <a:lnTo>
                    <a:pt x="30956" y="19050"/>
                  </a:lnTo>
                  <a:lnTo>
                    <a:pt x="0" y="19050"/>
                  </a:lnTo>
                  <a:lnTo>
                    <a:pt x="0" y="0"/>
                  </a:lnTo>
                </a:path>
              </a:pathLst>
            </a:custGeom>
            <a:noFill/>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71" name="Group 1970">
              <a:extLst>
                <a:ext uri="{FF2B5EF4-FFF2-40B4-BE49-F238E27FC236}">
                  <a16:creationId xmlns:a16="http://schemas.microsoft.com/office/drawing/2014/main" id="{62E27D85-2FD6-4C2F-935A-77E641F3ABE1}"/>
                </a:ext>
              </a:extLst>
            </p:cNvPr>
            <p:cNvGrpSpPr/>
            <p:nvPr/>
          </p:nvGrpSpPr>
          <p:grpSpPr>
            <a:xfrm>
              <a:off x="3666647" y="4135372"/>
              <a:ext cx="1886785" cy="1260737"/>
              <a:chOff x="5815084" y="4214024"/>
              <a:chExt cx="1886785" cy="1260737"/>
            </a:xfrm>
          </p:grpSpPr>
          <p:grpSp>
            <p:nvGrpSpPr>
              <p:cNvPr id="1972" name="Group 1971">
                <a:extLst>
                  <a:ext uri="{FF2B5EF4-FFF2-40B4-BE49-F238E27FC236}">
                    <a16:creationId xmlns:a16="http://schemas.microsoft.com/office/drawing/2014/main" id="{8855ED08-C61C-4470-A294-FFB4898E6987}"/>
                  </a:ext>
                </a:extLst>
              </p:cNvPr>
              <p:cNvGrpSpPr/>
              <p:nvPr/>
            </p:nvGrpSpPr>
            <p:grpSpPr>
              <a:xfrm>
                <a:off x="5815084" y="4214024"/>
                <a:ext cx="1886785" cy="1260737"/>
                <a:chOff x="5815084" y="4214024"/>
                <a:chExt cx="1886785" cy="1260737"/>
              </a:xfrm>
            </p:grpSpPr>
            <p:grpSp>
              <p:nvGrpSpPr>
                <p:cNvPr id="1976" name="Group 1975">
                  <a:extLst>
                    <a:ext uri="{FF2B5EF4-FFF2-40B4-BE49-F238E27FC236}">
                      <a16:creationId xmlns:a16="http://schemas.microsoft.com/office/drawing/2014/main" id="{08CE0B6C-0CE5-4343-810B-36A9ED5412CA}"/>
                    </a:ext>
                  </a:extLst>
                </p:cNvPr>
                <p:cNvGrpSpPr/>
                <p:nvPr/>
              </p:nvGrpSpPr>
              <p:grpSpPr>
                <a:xfrm>
                  <a:off x="7665910" y="5441137"/>
                  <a:ext cx="35959" cy="33624"/>
                  <a:chOff x="8529523" y="2998430"/>
                  <a:chExt cx="35959" cy="33624"/>
                </a:xfrm>
              </p:grpSpPr>
              <p:sp>
                <p:nvSpPr>
                  <p:cNvPr id="2013" name="Line 36">
                    <a:extLst>
                      <a:ext uri="{FF2B5EF4-FFF2-40B4-BE49-F238E27FC236}">
                        <a16:creationId xmlns:a16="http://schemas.microsoft.com/office/drawing/2014/main" id="{D9236F49-DC48-4D3B-B422-5A7F34C7384F}"/>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014" name="Line 37">
                    <a:extLst>
                      <a:ext uri="{FF2B5EF4-FFF2-40B4-BE49-F238E27FC236}">
                        <a16:creationId xmlns:a16="http://schemas.microsoft.com/office/drawing/2014/main" id="{CA0EB1D2-C994-4F6E-B107-C62976584DB3}"/>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77" name="Group 1976">
                  <a:extLst>
                    <a:ext uri="{FF2B5EF4-FFF2-40B4-BE49-F238E27FC236}">
                      <a16:creationId xmlns:a16="http://schemas.microsoft.com/office/drawing/2014/main" id="{12BD377E-2B7A-462C-BA2A-F86DA51FFCF6}"/>
                    </a:ext>
                  </a:extLst>
                </p:cNvPr>
                <p:cNvGrpSpPr/>
                <p:nvPr/>
              </p:nvGrpSpPr>
              <p:grpSpPr>
                <a:xfrm>
                  <a:off x="7645182" y="5441137"/>
                  <a:ext cx="35959" cy="33624"/>
                  <a:chOff x="8529523" y="2998430"/>
                  <a:chExt cx="35959" cy="33624"/>
                </a:xfrm>
              </p:grpSpPr>
              <p:sp>
                <p:nvSpPr>
                  <p:cNvPr id="2011" name="Line 36">
                    <a:extLst>
                      <a:ext uri="{FF2B5EF4-FFF2-40B4-BE49-F238E27FC236}">
                        <a16:creationId xmlns:a16="http://schemas.microsoft.com/office/drawing/2014/main" id="{6CDD75CE-1CDC-4981-96B4-1F98AD5B6FB5}"/>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012" name="Line 37">
                    <a:extLst>
                      <a:ext uri="{FF2B5EF4-FFF2-40B4-BE49-F238E27FC236}">
                        <a16:creationId xmlns:a16="http://schemas.microsoft.com/office/drawing/2014/main" id="{325F9B04-1CE7-4EE9-97F6-F3D9E588A469}"/>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78" name="Group 1977">
                  <a:extLst>
                    <a:ext uri="{FF2B5EF4-FFF2-40B4-BE49-F238E27FC236}">
                      <a16:creationId xmlns:a16="http://schemas.microsoft.com/office/drawing/2014/main" id="{FB04E036-5E51-4151-B966-D3E7787B7B74}"/>
                    </a:ext>
                  </a:extLst>
                </p:cNvPr>
                <p:cNvGrpSpPr/>
                <p:nvPr/>
              </p:nvGrpSpPr>
              <p:grpSpPr>
                <a:xfrm>
                  <a:off x="7227830" y="5441137"/>
                  <a:ext cx="35959" cy="33624"/>
                  <a:chOff x="8529523" y="2998430"/>
                  <a:chExt cx="35959" cy="33624"/>
                </a:xfrm>
              </p:grpSpPr>
              <p:sp>
                <p:nvSpPr>
                  <p:cNvPr id="2009" name="Line 36">
                    <a:extLst>
                      <a:ext uri="{FF2B5EF4-FFF2-40B4-BE49-F238E27FC236}">
                        <a16:creationId xmlns:a16="http://schemas.microsoft.com/office/drawing/2014/main" id="{1A8185E2-2B43-4117-8979-49991B3C1AF0}"/>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010" name="Line 37">
                    <a:extLst>
                      <a:ext uri="{FF2B5EF4-FFF2-40B4-BE49-F238E27FC236}">
                        <a16:creationId xmlns:a16="http://schemas.microsoft.com/office/drawing/2014/main" id="{17A09332-EDFA-4B14-B801-83B6BFCF2BBE}"/>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79" name="Group 1978">
                  <a:extLst>
                    <a:ext uri="{FF2B5EF4-FFF2-40B4-BE49-F238E27FC236}">
                      <a16:creationId xmlns:a16="http://schemas.microsoft.com/office/drawing/2014/main" id="{BFC07706-0CFF-447D-97AF-841CA80535D5}"/>
                    </a:ext>
                  </a:extLst>
                </p:cNvPr>
                <p:cNvGrpSpPr/>
                <p:nvPr/>
              </p:nvGrpSpPr>
              <p:grpSpPr>
                <a:xfrm>
                  <a:off x="7154626" y="5441137"/>
                  <a:ext cx="35959" cy="33624"/>
                  <a:chOff x="8529523" y="2998430"/>
                  <a:chExt cx="35959" cy="33624"/>
                </a:xfrm>
              </p:grpSpPr>
              <p:sp>
                <p:nvSpPr>
                  <p:cNvPr id="2007" name="Line 36">
                    <a:extLst>
                      <a:ext uri="{FF2B5EF4-FFF2-40B4-BE49-F238E27FC236}">
                        <a16:creationId xmlns:a16="http://schemas.microsoft.com/office/drawing/2014/main" id="{B4537BCB-5A77-43C4-937B-51D7299F9079}"/>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008" name="Line 37">
                    <a:extLst>
                      <a:ext uri="{FF2B5EF4-FFF2-40B4-BE49-F238E27FC236}">
                        <a16:creationId xmlns:a16="http://schemas.microsoft.com/office/drawing/2014/main" id="{926D3996-5D1D-4582-9B44-DF20F8FB70C8}"/>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80" name="Group 1979">
                  <a:extLst>
                    <a:ext uri="{FF2B5EF4-FFF2-40B4-BE49-F238E27FC236}">
                      <a16:creationId xmlns:a16="http://schemas.microsoft.com/office/drawing/2014/main" id="{4532D821-C115-4868-BEA5-42B45BDABF4F}"/>
                    </a:ext>
                  </a:extLst>
                </p:cNvPr>
                <p:cNvGrpSpPr/>
                <p:nvPr/>
              </p:nvGrpSpPr>
              <p:grpSpPr>
                <a:xfrm>
                  <a:off x="6932565" y="5441137"/>
                  <a:ext cx="35959" cy="33624"/>
                  <a:chOff x="8529523" y="2998430"/>
                  <a:chExt cx="35959" cy="33624"/>
                </a:xfrm>
              </p:grpSpPr>
              <p:sp>
                <p:nvSpPr>
                  <p:cNvPr id="2005" name="Line 36">
                    <a:extLst>
                      <a:ext uri="{FF2B5EF4-FFF2-40B4-BE49-F238E27FC236}">
                        <a16:creationId xmlns:a16="http://schemas.microsoft.com/office/drawing/2014/main" id="{7645A378-28D5-43E0-81AE-CBF88A04FA27}"/>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006" name="Line 37">
                    <a:extLst>
                      <a:ext uri="{FF2B5EF4-FFF2-40B4-BE49-F238E27FC236}">
                        <a16:creationId xmlns:a16="http://schemas.microsoft.com/office/drawing/2014/main" id="{0809044B-7539-405F-8D45-3DC5FFECAD7A}"/>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81" name="Group 1980">
                  <a:extLst>
                    <a:ext uri="{FF2B5EF4-FFF2-40B4-BE49-F238E27FC236}">
                      <a16:creationId xmlns:a16="http://schemas.microsoft.com/office/drawing/2014/main" id="{97E9281D-E462-43DB-BE85-526226C39DDF}"/>
                    </a:ext>
                  </a:extLst>
                </p:cNvPr>
                <p:cNvGrpSpPr/>
                <p:nvPr/>
              </p:nvGrpSpPr>
              <p:grpSpPr>
                <a:xfrm>
                  <a:off x="6880177" y="5414032"/>
                  <a:ext cx="35959" cy="33624"/>
                  <a:chOff x="8529523" y="2998430"/>
                  <a:chExt cx="35959" cy="33624"/>
                </a:xfrm>
              </p:grpSpPr>
              <p:sp>
                <p:nvSpPr>
                  <p:cNvPr id="2003" name="Line 36">
                    <a:extLst>
                      <a:ext uri="{FF2B5EF4-FFF2-40B4-BE49-F238E27FC236}">
                        <a16:creationId xmlns:a16="http://schemas.microsoft.com/office/drawing/2014/main" id="{C6452140-F8FD-4B1F-802C-78AD54EB52F9}"/>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004" name="Line 37">
                    <a:extLst>
                      <a:ext uri="{FF2B5EF4-FFF2-40B4-BE49-F238E27FC236}">
                        <a16:creationId xmlns:a16="http://schemas.microsoft.com/office/drawing/2014/main" id="{88036476-0E53-4871-9A44-952603775537}"/>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82" name="Group 1981">
                  <a:extLst>
                    <a:ext uri="{FF2B5EF4-FFF2-40B4-BE49-F238E27FC236}">
                      <a16:creationId xmlns:a16="http://schemas.microsoft.com/office/drawing/2014/main" id="{CB29431D-F882-4EDB-AE0A-832F3CC70E5B}"/>
                    </a:ext>
                  </a:extLst>
                </p:cNvPr>
                <p:cNvGrpSpPr/>
                <p:nvPr/>
              </p:nvGrpSpPr>
              <p:grpSpPr>
                <a:xfrm>
                  <a:off x="6584525" y="5392969"/>
                  <a:ext cx="35959" cy="33624"/>
                  <a:chOff x="8529523" y="2998430"/>
                  <a:chExt cx="35959" cy="33624"/>
                </a:xfrm>
              </p:grpSpPr>
              <p:sp>
                <p:nvSpPr>
                  <p:cNvPr id="2001" name="Line 36">
                    <a:extLst>
                      <a:ext uri="{FF2B5EF4-FFF2-40B4-BE49-F238E27FC236}">
                        <a16:creationId xmlns:a16="http://schemas.microsoft.com/office/drawing/2014/main" id="{98AA1622-4985-46F8-8451-5105848A0549}"/>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002" name="Line 37">
                    <a:extLst>
                      <a:ext uri="{FF2B5EF4-FFF2-40B4-BE49-F238E27FC236}">
                        <a16:creationId xmlns:a16="http://schemas.microsoft.com/office/drawing/2014/main" id="{E7D99E89-5C31-4457-8194-60F1B8EFEBF9}"/>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83" name="Group 1982">
                  <a:extLst>
                    <a:ext uri="{FF2B5EF4-FFF2-40B4-BE49-F238E27FC236}">
                      <a16:creationId xmlns:a16="http://schemas.microsoft.com/office/drawing/2014/main" id="{DFA47375-FEF6-4B94-91B8-E5035E323392}"/>
                    </a:ext>
                  </a:extLst>
                </p:cNvPr>
                <p:cNvGrpSpPr/>
                <p:nvPr/>
              </p:nvGrpSpPr>
              <p:grpSpPr>
                <a:xfrm>
                  <a:off x="6462595" y="5349821"/>
                  <a:ext cx="35959" cy="33624"/>
                  <a:chOff x="8529523" y="2998430"/>
                  <a:chExt cx="35959" cy="33624"/>
                </a:xfrm>
              </p:grpSpPr>
              <p:sp>
                <p:nvSpPr>
                  <p:cNvPr id="1999" name="Line 36">
                    <a:extLst>
                      <a:ext uri="{FF2B5EF4-FFF2-40B4-BE49-F238E27FC236}">
                        <a16:creationId xmlns:a16="http://schemas.microsoft.com/office/drawing/2014/main" id="{D3DF6124-FBFC-4225-8E05-1ED0CDCA5F38}"/>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000" name="Line 37">
                    <a:extLst>
                      <a:ext uri="{FF2B5EF4-FFF2-40B4-BE49-F238E27FC236}">
                        <a16:creationId xmlns:a16="http://schemas.microsoft.com/office/drawing/2014/main" id="{249F1372-4795-4431-BE6E-50A57B790EC9}"/>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84" name="Group 1983">
                  <a:extLst>
                    <a:ext uri="{FF2B5EF4-FFF2-40B4-BE49-F238E27FC236}">
                      <a16:creationId xmlns:a16="http://schemas.microsoft.com/office/drawing/2014/main" id="{2653CDA1-9CB7-4B5A-B8A9-AD4143404651}"/>
                    </a:ext>
                  </a:extLst>
                </p:cNvPr>
                <p:cNvGrpSpPr/>
                <p:nvPr/>
              </p:nvGrpSpPr>
              <p:grpSpPr>
                <a:xfrm>
                  <a:off x="6321937" y="5128272"/>
                  <a:ext cx="35959" cy="33624"/>
                  <a:chOff x="8529523" y="2998430"/>
                  <a:chExt cx="35959" cy="33624"/>
                </a:xfrm>
              </p:grpSpPr>
              <p:sp>
                <p:nvSpPr>
                  <p:cNvPr id="1997" name="Line 36">
                    <a:extLst>
                      <a:ext uri="{FF2B5EF4-FFF2-40B4-BE49-F238E27FC236}">
                        <a16:creationId xmlns:a16="http://schemas.microsoft.com/office/drawing/2014/main" id="{D624C6A6-996A-4690-92BA-271D2B43E01C}"/>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98" name="Line 37">
                    <a:extLst>
                      <a:ext uri="{FF2B5EF4-FFF2-40B4-BE49-F238E27FC236}">
                        <a16:creationId xmlns:a16="http://schemas.microsoft.com/office/drawing/2014/main" id="{8A911FD9-4BBF-4D79-A3B5-2F8EBF11B32C}"/>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85" name="Group 1984">
                  <a:extLst>
                    <a:ext uri="{FF2B5EF4-FFF2-40B4-BE49-F238E27FC236}">
                      <a16:creationId xmlns:a16="http://schemas.microsoft.com/office/drawing/2014/main" id="{D05C185A-10D5-44E6-BC33-7B7E06AC5596}"/>
                    </a:ext>
                  </a:extLst>
                </p:cNvPr>
                <p:cNvGrpSpPr/>
                <p:nvPr/>
              </p:nvGrpSpPr>
              <p:grpSpPr>
                <a:xfrm>
                  <a:off x="6283315" y="5128272"/>
                  <a:ext cx="35959" cy="33624"/>
                  <a:chOff x="8529523" y="2998430"/>
                  <a:chExt cx="35959" cy="33624"/>
                </a:xfrm>
              </p:grpSpPr>
              <p:sp>
                <p:nvSpPr>
                  <p:cNvPr id="1995" name="Line 36">
                    <a:extLst>
                      <a:ext uri="{FF2B5EF4-FFF2-40B4-BE49-F238E27FC236}">
                        <a16:creationId xmlns:a16="http://schemas.microsoft.com/office/drawing/2014/main" id="{CD1EEB1A-2F20-4A04-8FA1-7F8A6974D686}"/>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96" name="Line 37">
                    <a:extLst>
                      <a:ext uri="{FF2B5EF4-FFF2-40B4-BE49-F238E27FC236}">
                        <a16:creationId xmlns:a16="http://schemas.microsoft.com/office/drawing/2014/main" id="{215379B9-B210-4937-9F50-64C9E503DFB8}"/>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86" name="Group 1985">
                  <a:extLst>
                    <a:ext uri="{FF2B5EF4-FFF2-40B4-BE49-F238E27FC236}">
                      <a16:creationId xmlns:a16="http://schemas.microsoft.com/office/drawing/2014/main" id="{4BFB65F3-92E4-4835-8014-79939CCEFB0C}"/>
                    </a:ext>
                  </a:extLst>
                </p:cNvPr>
                <p:cNvGrpSpPr/>
                <p:nvPr/>
              </p:nvGrpSpPr>
              <p:grpSpPr>
                <a:xfrm>
                  <a:off x="5974628" y="4594872"/>
                  <a:ext cx="35959" cy="33624"/>
                  <a:chOff x="8529523" y="2998430"/>
                  <a:chExt cx="35959" cy="33624"/>
                </a:xfrm>
              </p:grpSpPr>
              <p:sp>
                <p:nvSpPr>
                  <p:cNvPr id="1993" name="Line 36">
                    <a:extLst>
                      <a:ext uri="{FF2B5EF4-FFF2-40B4-BE49-F238E27FC236}">
                        <a16:creationId xmlns:a16="http://schemas.microsoft.com/office/drawing/2014/main" id="{61E624E4-28BD-4655-9289-9D03DA14ED67}"/>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94" name="Line 37">
                    <a:extLst>
                      <a:ext uri="{FF2B5EF4-FFF2-40B4-BE49-F238E27FC236}">
                        <a16:creationId xmlns:a16="http://schemas.microsoft.com/office/drawing/2014/main" id="{483D0340-DB84-4C4D-9752-3CB3FB01B9D9}"/>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87" name="Group 1986">
                  <a:extLst>
                    <a:ext uri="{FF2B5EF4-FFF2-40B4-BE49-F238E27FC236}">
                      <a16:creationId xmlns:a16="http://schemas.microsoft.com/office/drawing/2014/main" id="{FBD115C4-4BBE-4CED-B7E1-BBA478712A27}"/>
                    </a:ext>
                  </a:extLst>
                </p:cNvPr>
                <p:cNvGrpSpPr/>
                <p:nvPr/>
              </p:nvGrpSpPr>
              <p:grpSpPr>
                <a:xfrm>
                  <a:off x="5815084" y="4214024"/>
                  <a:ext cx="35959" cy="33624"/>
                  <a:chOff x="8529523" y="2998430"/>
                  <a:chExt cx="35959" cy="33624"/>
                </a:xfrm>
              </p:grpSpPr>
              <p:sp>
                <p:nvSpPr>
                  <p:cNvPr id="1991" name="Line 36">
                    <a:extLst>
                      <a:ext uri="{FF2B5EF4-FFF2-40B4-BE49-F238E27FC236}">
                        <a16:creationId xmlns:a16="http://schemas.microsoft.com/office/drawing/2014/main" id="{9A47B954-CDAF-45B1-A461-7A392162E44B}"/>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92" name="Line 37">
                    <a:extLst>
                      <a:ext uri="{FF2B5EF4-FFF2-40B4-BE49-F238E27FC236}">
                        <a16:creationId xmlns:a16="http://schemas.microsoft.com/office/drawing/2014/main" id="{7AF16D50-B613-4655-8C89-842E9B512A04}"/>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88" name="Group 1987">
                  <a:extLst>
                    <a:ext uri="{FF2B5EF4-FFF2-40B4-BE49-F238E27FC236}">
                      <a16:creationId xmlns:a16="http://schemas.microsoft.com/office/drawing/2014/main" id="{C8265964-C08E-457C-9646-FAB073C22247}"/>
                    </a:ext>
                  </a:extLst>
                </p:cNvPr>
                <p:cNvGrpSpPr/>
                <p:nvPr/>
              </p:nvGrpSpPr>
              <p:grpSpPr>
                <a:xfrm>
                  <a:off x="5835666" y="4275918"/>
                  <a:ext cx="35959" cy="33624"/>
                  <a:chOff x="8529523" y="2998430"/>
                  <a:chExt cx="35959" cy="33624"/>
                </a:xfrm>
              </p:grpSpPr>
              <p:sp>
                <p:nvSpPr>
                  <p:cNvPr id="1989" name="Line 36">
                    <a:extLst>
                      <a:ext uri="{FF2B5EF4-FFF2-40B4-BE49-F238E27FC236}">
                        <a16:creationId xmlns:a16="http://schemas.microsoft.com/office/drawing/2014/main" id="{FB04035E-EAAC-4B65-A5BE-0A8E2AC32B8D}"/>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90" name="Line 37">
                    <a:extLst>
                      <a:ext uri="{FF2B5EF4-FFF2-40B4-BE49-F238E27FC236}">
                        <a16:creationId xmlns:a16="http://schemas.microsoft.com/office/drawing/2014/main" id="{38CF2855-C2B1-4F22-B166-DF82C1A7783C}"/>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nvGrpSpPr>
              <p:cNvPr id="1973" name="Group 1972">
                <a:extLst>
                  <a:ext uri="{FF2B5EF4-FFF2-40B4-BE49-F238E27FC236}">
                    <a16:creationId xmlns:a16="http://schemas.microsoft.com/office/drawing/2014/main" id="{0F9DECDD-1D52-4D48-9617-5278E0ED44AB}"/>
                  </a:ext>
                </a:extLst>
              </p:cNvPr>
              <p:cNvGrpSpPr/>
              <p:nvPr/>
            </p:nvGrpSpPr>
            <p:grpSpPr>
              <a:xfrm>
                <a:off x="6192870" y="4964099"/>
                <a:ext cx="35959" cy="33624"/>
                <a:chOff x="8529523" y="2998430"/>
                <a:chExt cx="35959" cy="33624"/>
              </a:xfrm>
            </p:grpSpPr>
            <p:sp>
              <p:nvSpPr>
                <p:cNvPr id="1974" name="Line 36">
                  <a:extLst>
                    <a:ext uri="{FF2B5EF4-FFF2-40B4-BE49-F238E27FC236}">
                      <a16:creationId xmlns:a16="http://schemas.microsoft.com/office/drawing/2014/main" id="{D9C988C6-6153-4C9F-94C3-64C1EAB6548E}"/>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75" name="Line 37">
                  <a:extLst>
                    <a:ext uri="{FF2B5EF4-FFF2-40B4-BE49-F238E27FC236}">
                      <a16:creationId xmlns:a16="http://schemas.microsoft.com/office/drawing/2014/main" id="{2E7DFD95-59CE-411A-8DF4-F5FE54ACA69E}"/>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sp>
        <p:nvSpPr>
          <p:cNvPr id="2" name="Title 1">
            <a:extLst>
              <a:ext uri="{FF2B5EF4-FFF2-40B4-BE49-F238E27FC236}">
                <a16:creationId xmlns:a16="http://schemas.microsoft.com/office/drawing/2014/main" id="{6453D47A-29C3-442A-AF6E-0E6C77129C3A}"/>
              </a:ext>
            </a:extLst>
          </p:cNvPr>
          <p:cNvSpPr>
            <a:spLocks noGrp="1"/>
          </p:cNvSpPr>
          <p:nvPr>
            <p:ph type="title"/>
          </p:nvPr>
        </p:nvSpPr>
        <p:spPr>
          <a:xfrm>
            <a:off x="446400" y="2205"/>
            <a:ext cx="10110536" cy="995195"/>
          </a:xfrm>
        </p:spPr>
        <p:txBody>
          <a:bodyPr>
            <a:normAutofit/>
          </a:bodyPr>
          <a:lstStyle/>
          <a:p>
            <a:r>
              <a:rPr lang="en-GB" sz="3000" dirty="0"/>
              <a:t>Recent FDA-approved drugs for AML (Survival Outcomes)</a:t>
            </a:r>
          </a:p>
        </p:txBody>
      </p:sp>
      <p:sp>
        <p:nvSpPr>
          <p:cNvPr id="3" name="Text Placeholder 2">
            <a:extLst>
              <a:ext uri="{FF2B5EF4-FFF2-40B4-BE49-F238E27FC236}">
                <a16:creationId xmlns:a16="http://schemas.microsoft.com/office/drawing/2014/main" id="{B87C7911-372C-47A6-8C48-024A9897CA76}"/>
              </a:ext>
            </a:extLst>
          </p:cNvPr>
          <p:cNvSpPr>
            <a:spLocks noGrp="1"/>
          </p:cNvSpPr>
          <p:nvPr>
            <p:ph type="body" sz="quarter" idx="10"/>
          </p:nvPr>
        </p:nvSpPr>
        <p:spPr>
          <a:xfrm>
            <a:off x="446400" y="6525598"/>
            <a:ext cx="10155460" cy="180002"/>
          </a:xfrm>
        </p:spPr>
        <p:txBody>
          <a:bodyPr>
            <a:noAutofit/>
          </a:bodyPr>
          <a:lstStyle/>
          <a:p>
            <a:r>
              <a:rPr lang="en-GB" dirty="0"/>
              <a:t>AZA, azacitidine; ENA, enasidenib; GO, gemtuzumab ozogamicin; LDAC, low-dose cytarabine; Ven, venetoclax.</a:t>
            </a:r>
            <a:endParaRPr lang="en-US" dirty="0"/>
          </a:p>
          <a:p>
            <a:r>
              <a:rPr lang="en-US" dirty="0"/>
              <a:t>1. Stone M, </a:t>
            </a:r>
            <a:r>
              <a:rPr lang="en-US" i="1" dirty="0"/>
              <a:t>et al. N </a:t>
            </a:r>
            <a:r>
              <a:rPr lang="en-US" i="1" dirty="0" err="1"/>
              <a:t>Engl</a:t>
            </a:r>
            <a:r>
              <a:rPr lang="en-US" i="1" dirty="0"/>
              <a:t> J Med</a:t>
            </a:r>
            <a:r>
              <a:rPr lang="en-US" dirty="0"/>
              <a:t> 2017; </a:t>
            </a:r>
            <a:r>
              <a:rPr lang="en-US" b="1" dirty="0"/>
              <a:t>377:</a:t>
            </a:r>
            <a:r>
              <a:rPr lang="en-US" dirty="0"/>
              <a:t>454–464; 2. Lancet JE, </a:t>
            </a:r>
            <a:r>
              <a:rPr lang="en-US" i="1" dirty="0"/>
              <a:t>et al. J Clin Oncol </a:t>
            </a:r>
            <a:r>
              <a:rPr lang="en-US" dirty="0"/>
              <a:t>2018; </a:t>
            </a:r>
            <a:r>
              <a:rPr lang="en-US" b="1" dirty="0"/>
              <a:t>36</a:t>
            </a:r>
            <a:r>
              <a:rPr lang="en-US" dirty="0"/>
              <a:t>:2684–2692; 3. </a:t>
            </a:r>
            <a:r>
              <a:rPr lang="fr-FR" dirty="0" err="1"/>
              <a:t>Norsworthy</a:t>
            </a:r>
            <a:r>
              <a:rPr lang="fr-FR" dirty="0"/>
              <a:t> KJ, </a:t>
            </a:r>
            <a:r>
              <a:rPr lang="fr-FR" i="1" dirty="0"/>
              <a:t>et al. Clin Cancer </a:t>
            </a:r>
            <a:r>
              <a:rPr lang="fr-FR" i="1" dirty="0" err="1"/>
              <a:t>Res</a:t>
            </a:r>
            <a:r>
              <a:rPr lang="fr-FR" i="1" dirty="0"/>
              <a:t> </a:t>
            </a:r>
            <a:r>
              <a:rPr lang="fr-FR" dirty="0"/>
              <a:t>2019; </a:t>
            </a:r>
            <a:r>
              <a:rPr lang="fr-FR" b="1" dirty="0"/>
              <a:t>25:</a:t>
            </a:r>
            <a:r>
              <a:rPr lang="fr-FR" dirty="0"/>
              <a:t>6021</a:t>
            </a:r>
            <a:r>
              <a:rPr lang="fr-FR" dirty="0">
                <a:latin typeface="Calibri" panose="020F0502020204030204" pitchFamily="34" charset="0"/>
                <a:cs typeface="Calibri" panose="020F0502020204030204" pitchFamily="34" charset="0"/>
              </a:rPr>
              <a:t>–</a:t>
            </a:r>
            <a:r>
              <a:rPr lang="fr-FR" dirty="0"/>
              <a:t>6025</a:t>
            </a:r>
            <a:r>
              <a:rPr lang="en-US" dirty="0"/>
              <a:t>; </a:t>
            </a:r>
            <a:br>
              <a:rPr lang="en-US" dirty="0"/>
            </a:br>
            <a:r>
              <a:rPr lang="en-US" dirty="0"/>
              <a:t>4. </a:t>
            </a:r>
            <a:r>
              <a:rPr lang="en-GB" dirty="0"/>
              <a:t>DiNardo CD, </a:t>
            </a:r>
            <a:r>
              <a:rPr lang="en-GB" i="1" dirty="0"/>
              <a:t>et al.</a:t>
            </a:r>
            <a:r>
              <a:rPr lang="en-GB" dirty="0"/>
              <a:t> </a:t>
            </a:r>
            <a:r>
              <a:rPr lang="en-GB" i="1" dirty="0"/>
              <a:t>EHA </a:t>
            </a:r>
            <a:r>
              <a:rPr lang="en-GB" dirty="0"/>
              <a:t>2020; oral presentation S139</a:t>
            </a:r>
            <a:r>
              <a:rPr lang="en-US" dirty="0"/>
              <a:t> </a:t>
            </a:r>
            <a:r>
              <a:rPr lang="en-GB" dirty="0"/>
              <a:t>5. Lambert J, </a:t>
            </a:r>
            <a:r>
              <a:rPr lang="en-GB" i="1" dirty="0"/>
              <a:t>et al. </a:t>
            </a:r>
            <a:r>
              <a:rPr lang="en-GB" i="1" dirty="0" err="1"/>
              <a:t>Haematologica</a:t>
            </a:r>
            <a:r>
              <a:rPr lang="en-GB" i="1" dirty="0"/>
              <a:t> </a:t>
            </a:r>
            <a:r>
              <a:rPr lang="en-GB" dirty="0"/>
              <a:t>2019; </a:t>
            </a:r>
            <a:r>
              <a:rPr lang="en-GB" b="1" dirty="0"/>
              <a:t>104</a:t>
            </a:r>
            <a:r>
              <a:rPr lang="en-GB" dirty="0"/>
              <a:t>:113–119; 6. </a:t>
            </a:r>
            <a:r>
              <a:rPr lang="en-US" dirty="0"/>
              <a:t>Perl AE, </a:t>
            </a:r>
            <a:r>
              <a:rPr lang="en-US" i="1" dirty="0"/>
              <a:t>et al. N </a:t>
            </a:r>
            <a:r>
              <a:rPr lang="en-US" i="1" dirty="0" err="1"/>
              <a:t>Engl</a:t>
            </a:r>
            <a:r>
              <a:rPr lang="en-US" i="1" dirty="0"/>
              <a:t> J Med</a:t>
            </a:r>
            <a:r>
              <a:rPr lang="en-US" dirty="0"/>
              <a:t> 2019; </a:t>
            </a:r>
            <a:r>
              <a:rPr lang="en-US" b="1" dirty="0"/>
              <a:t>381:</a:t>
            </a:r>
            <a:r>
              <a:rPr lang="en-US" dirty="0"/>
              <a:t>1728–1740; </a:t>
            </a:r>
            <a:br>
              <a:rPr lang="en-US" dirty="0"/>
            </a:br>
            <a:r>
              <a:rPr lang="en-US" dirty="0"/>
              <a:t>7. Wei AH, </a:t>
            </a:r>
            <a:r>
              <a:rPr lang="en-US" i="1" dirty="0"/>
              <a:t>et al.</a:t>
            </a:r>
            <a:r>
              <a:rPr lang="en-US" dirty="0"/>
              <a:t> ASH 2019; oral presentation LBA3</a:t>
            </a:r>
            <a:r>
              <a:rPr lang="en-GB" dirty="0"/>
              <a:t>; 8. DiNardo CD, </a:t>
            </a:r>
            <a:r>
              <a:rPr lang="en-GB" i="1" dirty="0"/>
              <a:t>et al. N </a:t>
            </a:r>
            <a:r>
              <a:rPr lang="en-GB" i="1" dirty="0" err="1"/>
              <a:t>Engl</a:t>
            </a:r>
            <a:r>
              <a:rPr lang="en-GB" i="1" dirty="0"/>
              <a:t> J Med</a:t>
            </a:r>
            <a:r>
              <a:rPr lang="en-GB" dirty="0"/>
              <a:t> 2020; </a:t>
            </a:r>
            <a:r>
              <a:rPr lang="en-GB" b="1" dirty="0"/>
              <a:t>383</a:t>
            </a:r>
            <a:r>
              <a:rPr lang="en-GB" dirty="0"/>
              <a:t>:617–629.</a:t>
            </a:r>
            <a:endParaRPr lang="en-US" dirty="0"/>
          </a:p>
        </p:txBody>
      </p:sp>
      <p:cxnSp>
        <p:nvCxnSpPr>
          <p:cNvPr id="213" name="Straight Connector 212">
            <a:extLst>
              <a:ext uri="{FF2B5EF4-FFF2-40B4-BE49-F238E27FC236}">
                <a16:creationId xmlns:a16="http://schemas.microsoft.com/office/drawing/2014/main" id="{955D8C1C-F8B7-4485-8F1A-54509B887409}"/>
              </a:ext>
            </a:extLst>
          </p:cNvPr>
          <p:cNvCxnSpPr>
            <a:cxnSpLocks/>
          </p:cNvCxnSpPr>
          <p:nvPr/>
        </p:nvCxnSpPr>
        <p:spPr bwMode="auto">
          <a:xfrm>
            <a:off x="9394327" y="1453259"/>
            <a:ext cx="0" cy="1613588"/>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4" name="Straight Connector 213">
            <a:extLst>
              <a:ext uri="{FF2B5EF4-FFF2-40B4-BE49-F238E27FC236}">
                <a16:creationId xmlns:a16="http://schemas.microsoft.com/office/drawing/2014/main" id="{EAD07A0F-EE83-4734-A1CF-2A542B436754}"/>
              </a:ext>
            </a:extLst>
          </p:cNvPr>
          <p:cNvCxnSpPr>
            <a:cxnSpLocks/>
          </p:cNvCxnSpPr>
          <p:nvPr/>
        </p:nvCxnSpPr>
        <p:spPr bwMode="auto">
          <a:xfrm flipH="1">
            <a:off x="9394328" y="3073596"/>
            <a:ext cx="2250952"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5" name="Straight Connector 214">
            <a:extLst>
              <a:ext uri="{FF2B5EF4-FFF2-40B4-BE49-F238E27FC236}">
                <a16:creationId xmlns:a16="http://schemas.microsoft.com/office/drawing/2014/main" id="{24CC921E-6371-41A1-90ED-5FF522396145}"/>
              </a:ext>
            </a:extLst>
          </p:cNvPr>
          <p:cNvCxnSpPr>
            <a:cxnSpLocks/>
          </p:cNvCxnSpPr>
          <p:nvPr/>
        </p:nvCxnSpPr>
        <p:spPr bwMode="auto">
          <a:xfrm>
            <a:off x="9394452"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6" name="Straight Connector 215">
            <a:extLst>
              <a:ext uri="{FF2B5EF4-FFF2-40B4-BE49-F238E27FC236}">
                <a16:creationId xmlns:a16="http://schemas.microsoft.com/office/drawing/2014/main" id="{19375755-B827-48D7-8362-C820813A8C6F}"/>
              </a:ext>
            </a:extLst>
          </p:cNvPr>
          <p:cNvCxnSpPr>
            <a:cxnSpLocks/>
          </p:cNvCxnSpPr>
          <p:nvPr/>
        </p:nvCxnSpPr>
        <p:spPr bwMode="auto">
          <a:xfrm>
            <a:off x="9803844"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7" name="Straight Connector 216">
            <a:extLst>
              <a:ext uri="{FF2B5EF4-FFF2-40B4-BE49-F238E27FC236}">
                <a16:creationId xmlns:a16="http://schemas.microsoft.com/office/drawing/2014/main" id="{3CA62945-1A33-4434-91F9-24AAA72AC70B}"/>
              </a:ext>
            </a:extLst>
          </p:cNvPr>
          <p:cNvCxnSpPr>
            <a:cxnSpLocks/>
          </p:cNvCxnSpPr>
          <p:nvPr/>
        </p:nvCxnSpPr>
        <p:spPr bwMode="auto">
          <a:xfrm>
            <a:off x="10213236"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8" name="Straight Connector 217">
            <a:extLst>
              <a:ext uri="{FF2B5EF4-FFF2-40B4-BE49-F238E27FC236}">
                <a16:creationId xmlns:a16="http://schemas.microsoft.com/office/drawing/2014/main" id="{1026A56D-0064-47F5-9B0E-397DC8476500}"/>
              </a:ext>
            </a:extLst>
          </p:cNvPr>
          <p:cNvCxnSpPr>
            <a:cxnSpLocks/>
          </p:cNvCxnSpPr>
          <p:nvPr/>
        </p:nvCxnSpPr>
        <p:spPr bwMode="auto">
          <a:xfrm>
            <a:off x="10827324"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9" name="Straight Connector 218">
            <a:extLst>
              <a:ext uri="{FF2B5EF4-FFF2-40B4-BE49-F238E27FC236}">
                <a16:creationId xmlns:a16="http://schemas.microsoft.com/office/drawing/2014/main" id="{15CEED60-60A0-49FF-BD25-B13C2129B303}"/>
              </a:ext>
            </a:extLst>
          </p:cNvPr>
          <p:cNvCxnSpPr>
            <a:cxnSpLocks/>
          </p:cNvCxnSpPr>
          <p:nvPr/>
        </p:nvCxnSpPr>
        <p:spPr bwMode="auto">
          <a:xfrm>
            <a:off x="11236716"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22" name="Straight Connector 221">
            <a:extLst>
              <a:ext uri="{FF2B5EF4-FFF2-40B4-BE49-F238E27FC236}">
                <a16:creationId xmlns:a16="http://schemas.microsoft.com/office/drawing/2014/main" id="{870F64E5-B3CB-4AA1-A0CC-73BB5F5BDE26}"/>
              </a:ext>
            </a:extLst>
          </p:cNvPr>
          <p:cNvCxnSpPr>
            <a:cxnSpLocks/>
          </p:cNvCxnSpPr>
          <p:nvPr/>
        </p:nvCxnSpPr>
        <p:spPr bwMode="auto">
          <a:xfrm>
            <a:off x="11646113"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23" name="Straight Connector 222">
            <a:extLst>
              <a:ext uri="{FF2B5EF4-FFF2-40B4-BE49-F238E27FC236}">
                <a16:creationId xmlns:a16="http://schemas.microsoft.com/office/drawing/2014/main" id="{5B869304-04D4-4160-9EC9-96AE6ADC4775}"/>
              </a:ext>
            </a:extLst>
          </p:cNvPr>
          <p:cNvCxnSpPr>
            <a:cxnSpLocks/>
          </p:cNvCxnSpPr>
          <p:nvPr/>
        </p:nvCxnSpPr>
        <p:spPr bwMode="auto">
          <a:xfrm>
            <a:off x="9341721" y="3073990"/>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25" name="Straight Connector 224">
            <a:extLst>
              <a:ext uri="{FF2B5EF4-FFF2-40B4-BE49-F238E27FC236}">
                <a16:creationId xmlns:a16="http://schemas.microsoft.com/office/drawing/2014/main" id="{5109A26D-F1D0-4BF1-9080-9105C063E467}"/>
              </a:ext>
            </a:extLst>
          </p:cNvPr>
          <p:cNvCxnSpPr>
            <a:cxnSpLocks/>
          </p:cNvCxnSpPr>
          <p:nvPr/>
        </p:nvCxnSpPr>
        <p:spPr bwMode="auto">
          <a:xfrm>
            <a:off x="9341721" y="2749843"/>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27" name="Straight Connector 226">
            <a:extLst>
              <a:ext uri="{FF2B5EF4-FFF2-40B4-BE49-F238E27FC236}">
                <a16:creationId xmlns:a16="http://schemas.microsoft.com/office/drawing/2014/main" id="{F2A9346A-E50C-4BF0-9E50-D6AAEE9492DC}"/>
              </a:ext>
            </a:extLst>
          </p:cNvPr>
          <p:cNvCxnSpPr>
            <a:cxnSpLocks/>
          </p:cNvCxnSpPr>
          <p:nvPr/>
        </p:nvCxnSpPr>
        <p:spPr bwMode="auto">
          <a:xfrm>
            <a:off x="9341721" y="2425697"/>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29" name="Straight Connector 228">
            <a:extLst>
              <a:ext uri="{FF2B5EF4-FFF2-40B4-BE49-F238E27FC236}">
                <a16:creationId xmlns:a16="http://schemas.microsoft.com/office/drawing/2014/main" id="{AB58F6BF-7B78-4F3E-BCBF-8EF5D501A5D0}"/>
              </a:ext>
            </a:extLst>
          </p:cNvPr>
          <p:cNvCxnSpPr>
            <a:cxnSpLocks/>
          </p:cNvCxnSpPr>
          <p:nvPr/>
        </p:nvCxnSpPr>
        <p:spPr bwMode="auto">
          <a:xfrm>
            <a:off x="9341721" y="2101551"/>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31" name="Straight Connector 230">
            <a:extLst>
              <a:ext uri="{FF2B5EF4-FFF2-40B4-BE49-F238E27FC236}">
                <a16:creationId xmlns:a16="http://schemas.microsoft.com/office/drawing/2014/main" id="{CBFF0470-358A-42FE-A229-2C760740B283}"/>
              </a:ext>
            </a:extLst>
          </p:cNvPr>
          <p:cNvCxnSpPr>
            <a:cxnSpLocks/>
          </p:cNvCxnSpPr>
          <p:nvPr/>
        </p:nvCxnSpPr>
        <p:spPr bwMode="auto">
          <a:xfrm>
            <a:off x="9341721" y="1777405"/>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33" name="Straight Connector 232">
            <a:extLst>
              <a:ext uri="{FF2B5EF4-FFF2-40B4-BE49-F238E27FC236}">
                <a16:creationId xmlns:a16="http://schemas.microsoft.com/office/drawing/2014/main" id="{B1B23EED-E140-4DF0-A249-AA9B99C9391D}"/>
              </a:ext>
            </a:extLst>
          </p:cNvPr>
          <p:cNvCxnSpPr>
            <a:cxnSpLocks/>
          </p:cNvCxnSpPr>
          <p:nvPr/>
        </p:nvCxnSpPr>
        <p:spPr bwMode="auto">
          <a:xfrm>
            <a:off x="9341721" y="1453259"/>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242" name="TextBox 241">
            <a:extLst>
              <a:ext uri="{FF2B5EF4-FFF2-40B4-BE49-F238E27FC236}">
                <a16:creationId xmlns:a16="http://schemas.microsoft.com/office/drawing/2014/main" id="{705426CC-DCF0-4C0F-ADF3-A93D846C1D62}"/>
              </a:ext>
            </a:extLst>
          </p:cNvPr>
          <p:cNvSpPr txBox="1"/>
          <p:nvPr/>
        </p:nvSpPr>
        <p:spPr>
          <a:xfrm>
            <a:off x="9041665" y="2626732"/>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244" name="TextBox 243">
            <a:extLst>
              <a:ext uri="{FF2B5EF4-FFF2-40B4-BE49-F238E27FC236}">
                <a16:creationId xmlns:a16="http://schemas.microsoft.com/office/drawing/2014/main" id="{FEA82920-41DD-4793-81C2-C884E78AE26F}"/>
              </a:ext>
            </a:extLst>
          </p:cNvPr>
          <p:cNvSpPr txBox="1"/>
          <p:nvPr/>
        </p:nvSpPr>
        <p:spPr>
          <a:xfrm>
            <a:off x="9041665" y="2302586"/>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246" name="TextBox 245">
            <a:extLst>
              <a:ext uri="{FF2B5EF4-FFF2-40B4-BE49-F238E27FC236}">
                <a16:creationId xmlns:a16="http://schemas.microsoft.com/office/drawing/2014/main" id="{BC471047-B34F-460B-A181-CCE488D268EF}"/>
              </a:ext>
            </a:extLst>
          </p:cNvPr>
          <p:cNvSpPr txBox="1"/>
          <p:nvPr/>
        </p:nvSpPr>
        <p:spPr>
          <a:xfrm>
            <a:off x="9041665" y="1978440"/>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248" name="TextBox 247">
            <a:extLst>
              <a:ext uri="{FF2B5EF4-FFF2-40B4-BE49-F238E27FC236}">
                <a16:creationId xmlns:a16="http://schemas.microsoft.com/office/drawing/2014/main" id="{D1726F64-E593-4CBD-BC81-036A09751C7A}"/>
              </a:ext>
            </a:extLst>
          </p:cNvPr>
          <p:cNvSpPr txBox="1"/>
          <p:nvPr/>
        </p:nvSpPr>
        <p:spPr>
          <a:xfrm>
            <a:off x="9041665" y="1654294"/>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250" name="TextBox 249">
            <a:extLst>
              <a:ext uri="{FF2B5EF4-FFF2-40B4-BE49-F238E27FC236}">
                <a16:creationId xmlns:a16="http://schemas.microsoft.com/office/drawing/2014/main" id="{1E3298D5-DF76-4F2C-AF94-1C3E5FF19F7C}"/>
              </a:ext>
            </a:extLst>
          </p:cNvPr>
          <p:cNvSpPr txBox="1"/>
          <p:nvPr/>
        </p:nvSpPr>
        <p:spPr>
          <a:xfrm>
            <a:off x="9041665" y="1330148"/>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grpSp>
        <p:nvGrpSpPr>
          <p:cNvPr id="458" name="Group 457">
            <a:extLst>
              <a:ext uri="{FF2B5EF4-FFF2-40B4-BE49-F238E27FC236}">
                <a16:creationId xmlns:a16="http://schemas.microsoft.com/office/drawing/2014/main" id="{7A05DAE6-C9EE-4D2E-9004-58AA06F934EC}"/>
              </a:ext>
            </a:extLst>
          </p:cNvPr>
          <p:cNvGrpSpPr/>
          <p:nvPr/>
        </p:nvGrpSpPr>
        <p:grpSpPr>
          <a:xfrm>
            <a:off x="3249928" y="3859704"/>
            <a:ext cx="454699" cy="1857125"/>
            <a:chOff x="371152" y="1419584"/>
            <a:chExt cx="454699" cy="1857125"/>
          </a:xfrm>
        </p:grpSpPr>
        <p:cxnSp>
          <p:nvCxnSpPr>
            <p:cNvPr id="459" name="Straight Connector 458">
              <a:extLst>
                <a:ext uri="{FF2B5EF4-FFF2-40B4-BE49-F238E27FC236}">
                  <a16:creationId xmlns:a16="http://schemas.microsoft.com/office/drawing/2014/main" id="{C1034AA3-EE5C-4AF0-B4E6-111D7606061B}"/>
                </a:ext>
              </a:extLst>
            </p:cNvPr>
            <p:cNvCxnSpPr>
              <a:cxnSpLocks/>
            </p:cNvCxnSpPr>
            <p:nvPr/>
          </p:nvCxnSpPr>
          <p:spPr bwMode="auto">
            <a:xfrm>
              <a:off x="723814" y="1542695"/>
              <a:ext cx="0" cy="1613588"/>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69" name="Straight Connector 468">
              <a:extLst>
                <a:ext uri="{FF2B5EF4-FFF2-40B4-BE49-F238E27FC236}">
                  <a16:creationId xmlns:a16="http://schemas.microsoft.com/office/drawing/2014/main" id="{6FB9894B-036B-458C-94B9-054ACF8887EF}"/>
                </a:ext>
              </a:extLst>
            </p:cNvPr>
            <p:cNvCxnSpPr>
              <a:cxnSpLocks/>
            </p:cNvCxnSpPr>
            <p:nvPr/>
          </p:nvCxnSpPr>
          <p:spPr bwMode="auto">
            <a:xfrm>
              <a:off x="671208" y="3163426"/>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70" name="Straight Connector 469">
              <a:extLst>
                <a:ext uri="{FF2B5EF4-FFF2-40B4-BE49-F238E27FC236}">
                  <a16:creationId xmlns:a16="http://schemas.microsoft.com/office/drawing/2014/main" id="{AFFBA203-582A-4AE9-874A-00DB078EF521}"/>
                </a:ext>
              </a:extLst>
            </p:cNvPr>
            <p:cNvCxnSpPr>
              <a:cxnSpLocks/>
            </p:cNvCxnSpPr>
            <p:nvPr/>
          </p:nvCxnSpPr>
          <p:spPr bwMode="auto">
            <a:xfrm>
              <a:off x="671208" y="3001352"/>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71" name="Straight Connector 470">
              <a:extLst>
                <a:ext uri="{FF2B5EF4-FFF2-40B4-BE49-F238E27FC236}">
                  <a16:creationId xmlns:a16="http://schemas.microsoft.com/office/drawing/2014/main" id="{B1A0DDF0-C4F8-4A02-AE30-53F0779A2C95}"/>
                </a:ext>
              </a:extLst>
            </p:cNvPr>
            <p:cNvCxnSpPr>
              <a:cxnSpLocks/>
            </p:cNvCxnSpPr>
            <p:nvPr/>
          </p:nvCxnSpPr>
          <p:spPr bwMode="auto">
            <a:xfrm>
              <a:off x="671208" y="2839279"/>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72" name="Straight Connector 471">
              <a:extLst>
                <a:ext uri="{FF2B5EF4-FFF2-40B4-BE49-F238E27FC236}">
                  <a16:creationId xmlns:a16="http://schemas.microsoft.com/office/drawing/2014/main" id="{4D23EBE0-42EB-4E6B-81CC-523D55E7084F}"/>
                </a:ext>
              </a:extLst>
            </p:cNvPr>
            <p:cNvCxnSpPr>
              <a:cxnSpLocks/>
            </p:cNvCxnSpPr>
            <p:nvPr/>
          </p:nvCxnSpPr>
          <p:spPr bwMode="auto">
            <a:xfrm>
              <a:off x="671208" y="2677206"/>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73" name="Straight Connector 472">
              <a:extLst>
                <a:ext uri="{FF2B5EF4-FFF2-40B4-BE49-F238E27FC236}">
                  <a16:creationId xmlns:a16="http://schemas.microsoft.com/office/drawing/2014/main" id="{AECC311D-F9A3-40B5-9527-322CFA57F704}"/>
                </a:ext>
              </a:extLst>
            </p:cNvPr>
            <p:cNvCxnSpPr>
              <a:cxnSpLocks/>
            </p:cNvCxnSpPr>
            <p:nvPr/>
          </p:nvCxnSpPr>
          <p:spPr bwMode="auto">
            <a:xfrm>
              <a:off x="671208" y="2515133"/>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74" name="Straight Connector 473">
              <a:extLst>
                <a:ext uri="{FF2B5EF4-FFF2-40B4-BE49-F238E27FC236}">
                  <a16:creationId xmlns:a16="http://schemas.microsoft.com/office/drawing/2014/main" id="{52524BAB-51E3-4C39-8B83-8F63114CBB39}"/>
                </a:ext>
              </a:extLst>
            </p:cNvPr>
            <p:cNvCxnSpPr>
              <a:cxnSpLocks/>
            </p:cNvCxnSpPr>
            <p:nvPr/>
          </p:nvCxnSpPr>
          <p:spPr bwMode="auto">
            <a:xfrm>
              <a:off x="671208" y="2353060"/>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75" name="Straight Connector 474">
              <a:extLst>
                <a:ext uri="{FF2B5EF4-FFF2-40B4-BE49-F238E27FC236}">
                  <a16:creationId xmlns:a16="http://schemas.microsoft.com/office/drawing/2014/main" id="{64B5F554-8162-416E-8E6E-38581B50F5CD}"/>
                </a:ext>
              </a:extLst>
            </p:cNvPr>
            <p:cNvCxnSpPr>
              <a:cxnSpLocks/>
            </p:cNvCxnSpPr>
            <p:nvPr/>
          </p:nvCxnSpPr>
          <p:spPr bwMode="auto">
            <a:xfrm>
              <a:off x="671208" y="2190987"/>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76" name="Straight Connector 475">
              <a:extLst>
                <a:ext uri="{FF2B5EF4-FFF2-40B4-BE49-F238E27FC236}">
                  <a16:creationId xmlns:a16="http://schemas.microsoft.com/office/drawing/2014/main" id="{88429582-0C19-420A-959B-D417A701BF65}"/>
                </a:ext>
              </a:extLst>
            </p:cNvPr>
            <p:cNvCxnSpPr>
              <a:cxnSpLocks/>
            </p:cNvCxnSpPr>
            <p:nvPr/>
          </p:nvCxnSpPr>
          <p:spPr bwMode="auto">
            <a:xfrm>
              <a:off x="671208" y="2028914"/>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77" name="Straight Connector 476">
              <a:extLst>
                <a:ext uri="{FF2B5EF4-FFF2-40B4-BE49-F238E27FC236}">
                  <a16:creationId xmlns:a16="http://schemas.microsoft.com/office/drawing/2014/main" id="{59BAED1C-6C6E-4231-9678-9FDD2A62A64B}"/>
                </a:ext>
              </a:extLst>
            </p:cNvPr>
            <p:cNvCxnSpPr>
              <a:cxnSpLocks/>
            </p:cNvCxnSpPr>
            <p:nvPr/>
          </p:nvCxnSpPr>
          <p:spPr bwMode="auto">
            <a:xfrm>
              <a:off x="671208" y="1866841"/>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78" name="Straight Connector 477">
              <a:extLst>
                <a:ext uri="{FF2B5EF4-FFF2-40B4-BE49-F238E27FC236}">
                  <a16:creationId xmlns:a16="http://schemas.microsoft.com/office/drawing/2014/main" id="{F334808D-0793-4351-A9FF-AAAB1E178344}"/>
                </a:ext>
              </a:extLst>
            </p:cNvPr>
            <p:cNvCxnSpPr>
              <a:cxnSpLocks/>
            </p:cNvCxnSpPr>
            <p:nvPr/>
          </p:nvCxnSpPr>
          <p:spPr bwMode="auto">
            <a:xfrm>
              <a:off x="671208" y="1704768"/>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79" name="Straight Connector 478">
              <a:extLst>
                <a:ext uri="{FF2B5EF4-FFF2-40B4-BE49-F238E27FC236}">
                  <a16:creationId xmlns:a16="http://schemas.microsoft.com/office/drawing/2014/main" id="{30D3A920-A599-4D87-A93D-1A9E3870E002}"/>
                </a:ext>
              </a:extLst>
            </p:cNvPr>
            <p:cNvCxnSpPr>
              <a:cxnSpLocks/>
            </p:cNvCxnSpPr>
            <p:nvPr/>
          </p:nvCxnSpPr>
          <p:spPr bwMode="auto">
            <a:xfrm>
              <a:off x="671208" y="1542695"/>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488" name="TextBox 487">
              <a:extLst>
                <a:ext uri="{FF2B5EF4-FFF2-40B4-BE49-F238E27FC236}">
                  <a16:creationId xmlns:a16="http://schemas.microsoft.com/office/drawing/2014/main" id="{37264A55-9EB1-4C72-B3D0-ACD6A63B27A9}"/>
                </a:ext>
              </a:extLst>
            </p:cNvPr>
            <p:cNvSpPr txBox="1"/>
            <p:nvPr/>
          </p:nvSpPr>
          <p:spPr>
            <a:xfrm>
              <a:off x="371152" y="2716168"/>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490" name="TextBox 489">
              <a:extLst>
                <a:ext uri="{FF2B5EF4-FFF2-40B4-BE49-F238E27FC236}">
                  <a16:creationId xmlns:a16="http://schemas.microsoft.com/office/drawing/2014/main" id="{A65DE476-A1EF-45E1-B017-4B177E06C147}"/>
                </a:ext>
              </a:extLst>
            </p:cNvPr>
            <p:cNvSpPr txBox="1"/>
            <p:nvPr/>
          </p:nvSpPr>
          <p:spPr>
            <a:xfrm>
              <a:off x="371152" y="2392022"/>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492" name="TextBox 491">
              <a:extLst>
                <a:ext uri="{FF2B5EF4-FFF2-40B4-BE49-F238E27FC236}">
                  <a16:creationId xmlns:a16="http://schemas.microsoft.com/office/drawing/2014/main" id="{844DE4E5-9303-42F1-A87D-F0350879B0A0}"/>
                </a:ext>
              </a:extLst>
            </p:cNvPr>
            <p:cNvSpPr txBox="1"/>
            <p:nvPr/>
          </p:nvSpPr>
          <p:spPr>
            <a:xfrm>
              <a:off x="371152" y="2067876"/>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494" name="TextBox 493">
              <a:extLst>
                <a:ext uri="{FF2B5EF4-FFF2-40B4-BE49-F238E27FC236}">
                  <a16:creationId xmlns:a16="http://schemas.microsoft.com/office/drawing/2014/main" id="{2F030150-3612-4F18-8A62-A15423E33B70}"/>
                </a:ext>
              </a:extLst>
            </p:cNvPr>
            <p:cNvSpPr txBox="1"/>
            <p:nvPr/>
          </p:nvSpPr>
          <p:spPr>
            <a:xfrm>
              <a:off x="371152" y="1743730"/>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496" name="TextBox 495">
              <a:extLst>
                <a:ext uri="{FF2B5EF4-FFF2-40B4-BE49-F238E27FC236}">
                  <a16:creationId xmlns:a16="http://schemas.microsoft.com/office/drawing/2014/main" id="{35C13CD9-3BB0-4D24-BA12-DD94B3932435}"/>
                </a:ext>
              </a:extLst>
            </p:cNvPr>
            <p:cNvSpPr txBox="1"/>
            <p:nvPr/>
          </p:nvSpPr>
          <p:spPr>
            <a:xfrm>
              <a:off x="371152" y="1419584"/>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sp>
          <p:nvSpPr>
            <p:cNvPr id="498" name="TextBox 497">
              <a:extLst>
                <a:ext uri="{FF2B5EF4-FFF2-40B4-BE49-F238E27FC236}">
                  <a16:creationId xmlns:a16="http://schemas.microsoft.com/office/drawing/2014/main" id="{0D4EF70D-A0ED-4792-9474-3DD24094F311}"/>
                </a:ext>
              </a:extLst>
            </p:cNvPr>
            <p:cNvSpPr txBox="1"/>
            <p:nvPr/>
          </p:nvSpPr>
          <p:spPr>
            <a:xfrm>
              <a:off x="371152" y="3030488"/>
              <a:ext cx="45469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cxnSp>
        <p:nvCxnSpPr>
          <p:cNvPr id="131" name="Straight Connector 130">
            <a:extLst>
              <a:ext uri="{FF2B5EF4-FFF2-40B4-BE49-F238E27FC236}">
                <a16:creationId xmlns:a16="http://schemas.microsoft.com/office/drawing/2014/main" id="{E756E5EE-9CE1-49E5-B380-810D33AA5F51}"/>
              </a:ext>
            </a:extLst>
          </p:cNvPr>
          <p:cNvCxnSpPr>
            <a:cxnSpLocks/>
          </p:cNvCxnSpPr>
          <p:nvPr/>
        </p:nvCxnSpPr>
        <p:spPr bwMode="auto">
          <a:xfrm>
            <a:off x="3602590" y="1453259"/>
            <a:ext cx="0" cy="1613588"/>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32" name="Straight Connector 131">
            <a:extLst>
              <a:ext uri="{FF2B5EF4-FFF2-40B4-BE49-F238E27FC236}">
                <a16:creationId xmlns:a16="http://schemas.microsoft.com/office/drawing/2014/main" id="{63857820-7DD4-450A-BD5F-6EB24BD389AC}"/>
              </a:ext>
            </a:extLst>
          </p:cNvPr>
          <p:cNvCxnSpPr>
            <a:cxnSpLocks/>
          </p:cNvCxnSpPr>
          <p:nvPr/>
        </p:nvCxnSpPr>
        <p:spPr bwMode="auto">
          <a:xfrm flipH="1">
            <a:off x="3602591" y="3073596"/>
            <a:ext cx="2250952"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33" name="Straight Connector 132">
            <a:extLst>
              <a:ext uri="{FF2B5EF4-FFF2-40B4-BE49-F238E27FC236}">
                <a16:creationId xmlns:a16="http://schemas.microsoft.com/office/drawing/2014/main" id="{E5C2314C-FD08-4E60-A597-A5BFEDFB8336}"/>
              </a:ext>
            </a:extLst>
          </p:cNvPr>
          <p:cNvCxnSpPr>
            <a:cxnSpLocks/>
          </p:cNvCxnSpPr>
          <p:nvPr/>
        </p:nvCxnSpPr>
        <p:spPr bwMode="auto">
          <a:xfrm>
            <a:off x="3602715"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1" name="Straight Connector 140">
            <a:extLst>
              <a:ext uri="{FF2B5EF4-FFF2-40B4-BE49-F238E27FC236}">
                <a16:creationId xmlns:a16="http://schemas.microsoft.com/office/drawing/2014/main" id="{24348DDC-F4C9-4742-BD50-10C17FAA79B7}"/>
              </a:ext>
            </a:extLst>
          </p:cNvPr>
          <p:cNvCxnSpPr>
            <a:cxnSpLocks/>
          </p:cNvCxnSpPr>
          <p:nvPr/>
        </p:nvCxnSpPr>
        <p:spPr bwMode="auto">
          <a:xfrm>
            <a:off x="3549984" y="3073990"/>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3" name="Straight Connector 142">
            <a:extLst>
              <a:ext uri="{FF2B5EF4-FFF2-40B4-BE49-F238E27FC236}">
                <a16:creationId xmlns:a16="http://schemas.microsoft.com/office/drawing/2014/main" id="{514A741E-525C-4539-B26B-ACE4AB3FB3E3}"/>
              </a:ext>
            </a:extLst>
          </p:cNvPr>
          <p:cNvCxnSpPr>
            <a:cxnSpLocks/>
          </p:cNvCxnSpPr>
          <p:nvPr/>
        </p:nvCxnSpPr>
        <p:spPr bwMode="auto">
          <a:xfrm>
            <a:off x="3549984" y="2749843"/>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5" name="Straight Connector 144">
            <a:extLst>
              <a:ext uri="{FF2B5EF4-FFF2-40B4-BE49-F238E27FC236}">
                <a16:creationId xmlns:a16="http://schemas.microsoft.com/office/drawing/2014/main" id="{B95396D3-6DEA-46B2-8318-E3C352400972}"/>
              </a:ext>
            </a:extLst>
          </p:cNvPr>
          <p:cNvCxnSpPr>
            <a:cxnSpLocks/>
          </p:cNvCxnSpPr>
          <p:nvPr/>
        </p:nvCxnSpPr>
        <p:spPr bwMode="auto">
          <a:xfrm>
            <a:off x="3549984" y="2425697"/>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7" name="Straight Connector 146">
            <a:extLst>
              <a:ext uri="{FF2B5EF4-FFF2-40B4-BE49-F238E27FC236}">
                <a16:creationId xmlns:a16="http://schemas.microsoft.com/office/drawing/2014/main" id="{821BFFA5-DB2C-454F-BB98-887796EC8701}"/>
              </a:ext>
            </a:extLst>
          </p:cNvPr>
          <p:cNvCxnSpPr>
            <a:cxnSpLocks/>
          </p:cNvCxnSpPr>
          <p:nvPr/>
        </p:nvCxnSpPr>
        <p:spPr bwMode="auto">
          <a:xfrm>
            <a:off x="3549984" y="2101551"/>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9" name="Straight Connector 148">
            <a:extLst>
              <a:ext uri="{FF2B5EF4-FFF2-40B4-BE49-F238E27FC236}">
                <a16:creationId xmlns:a16="http://schemas.microsoft.com/office/drawing/2014/main" id="{18548937-9595-4D1E-880F-7DB4C797FE77}"/>
              </a:ext>
            </a:extLst>
          </p:cNvPr>
          <p:cNvCxnSpPr>
            <a:cxnSpLocks/>
          </p:cNvCxnSpPr>
          <p:nvPr/>
        </p:nvCxnSpPr>
        <p:spPr bwMode="auto">
          <a:xfrm>
            <a:off x="3549984" y="1777405"/>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51" name="Straight Connector 150">
            <a:extLst>
              <a:ext uri="{FF2B5EF4-FFF2-40B4-BE49-F238E27FC236}">
                <a16:creationId xmlns:a16="http://schemas.microsoft.com/office/drawing/2014/main" id="{7ADA623B-16B7-4C23-AB48-2FFDBD01EBA0}"/>
              </a:ext>
            </a:extLst>
          </p:cNvPr>
          <p:cNvCxnSpPr>
            <a:cxnSpLocks/>
          </p:cNvCxnSpPr>
          <p:nvPr/>
        </p:nvCxnSpPr>
        <p:spPr bwMode="auto">
          <a:xfrm>
            <a:off x="3549984" y="1453259"/>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160" name="TextBox 159">
            <a:extLst>
              <a:ext uri="{FF2B5EF4-FFF2-40B4-BE49-F238E27FC236}">
                <a16:creationId xmlns:a16="http://schemas.microsoft.com/office/drawing/2014/main" id="{82BE2D20-F512-4D65-9D7E-C4778EE51405}"/>
              </a:ext>
            </a:extLst>
          </p:cNvPr>
          <p:cNvSpPr txBox="1"/>
          <p:nvPr/>
        </p:nvSpPr>
        <p:spPr>
          <a:xfrm>
            <a:off x="3249928" y="2626732"/>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162" name="TextBox 161">
            <a:extLst>
              <a:ext uri="{FF2B5EF4-FFF2-40B4-BE49-F238E27FC236}">
                <a16:creationId xmlns:a16="http://schemas.microsoft.com/office/drawing/2014/main" id="{3CD25E0C-457C-4DA3-9E57-C5624AD75A70}"/>
              </a:ext>
            </a:extLst>
          </p:cNvPr>
          <p:cNvSpPr txBox="1"/>
          <p:nvPr/>
        </p:nvSpPr>
        <p:spPr>
          <a:xfrm>
            <a:off x="3249928" y="2302586"/>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164" name="TextBox 163">
            <a:extLst>
              <a:ext uri="{FF2B5EF4-FFF2-40B4-BE49-F238E27FC236}">
                <a16:creationId xmlns:a16="http://schemas.microsoft.com/office/drawing/2014/main" id="{6991D399-487E-433C-887C-0812E659DA0B}"/>
              </a:ext>
            </a:extLst>
          </p:cNvPr>
          <p:cNvSpPr txBox="1"/>
          <p:nvPr/>
        </p:nvSpPr>
        <p:spPr>
          <a:xfrm>
            <a:off x="3249928" y="1978440"/>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166" name="TextBox 165">
            <a:extLst>
              <a:ext uri="{FF2B5EF4-FFF2-40B4-BE49-F238E27FC236}">
                <a16:creationId xmlns:a16="http://schemas.microsoft.com/office/drawing/2014/main" id="{B5379D6F-BA57-40C6-A267-C420AA8264F0}"/>
              </a:ext>
            </a:extLst>
          </p:cNvPr>
          <p:cNvSpPr txBox="1"/>
          <p:nvPr/>
        </p:nvSpPr>
        <p:spPr>
          <a:xfrm>
            <a:off x="3249928" y="1654294"/>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168" name="TextBox 167">
            <a:extLst>
              <a:ext uri="{FF2B5EF4-FFF2-40B4-BE49-F238E27FC236}">
                <a16:creationId xmlns:a16="http://schemas.microsoft.com/office/drawing/2014/main" id="{842197AF-5338-4C4F-B267-ECE71CCB7A4B}"/>
              </a:ext>
            </a:extLst>
          </p:cNvPr>
          <p:cNvSpPr txBox="1"/>
          <p:nvPr/>
        </p:nvSpPr>
        <p:spPr>
          <a:xfrm>
            <a:off x="3227703" y="1330148"/>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cxnSp>
        <p:nvCxnSpPr>
          <p:cNvPr id="1435" name="Straight Connector 1434">
            <a:extLst>
              <a:ext uri="{FF2B5EF4-FFF2-40B4-BE49-F238E27FC236}">
                <a16:creationId xmlns:a16="http://schemas.microsoft.com/office/drawing/2014/main" id="{18158308-C493-476B-8D4E-D8C59AA827A5}"/>
              </a:ext>
            </a:extLst>
          </p:cNvPr>
          <p:cNvCxnSpPr>
            <a:cxnSpLocks/>
          </p:cNvCxnSpPr>
          <p:nvPr/>
        </p:nvCxnSpPr>
        <p:spPr bwMode="auto">
          <a:xfrm>
            <a:off x="3790353"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1436" name="TextBox 1435">
            <a:extLst>
              <a:ext uri="{FF2B5EF4-FFF2-40B4-BE49-F238E27FC236}">
                <a16:creationId xmlns:a16="http://schemas.microsoft.com/office/drawing/2014/main" id="{E3B9C13C-7EED-4FCF-8F4A-43C0DC4516D3}"/>
              </a:ext>
            </a:extLst>
          </p:cNvPr>
          <p:cNvSpPr txBox="1"/>
          <p:nvPr/>
        </p:nvSpPr>
        <p:spPr>
          <a:xfrm>
            <a:off x="3418786"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1437" name="TextBox 1436">
            <a:extLst>
              <a:ext uri="{FF2B5EF4-FFF2-40B4-BE49-F238E27FC236}">
                <a16:creationId xmlns:a16="http://schemas.microsoft.com/office/drawing/2014/main" id="{3BBE2FD0-1C98-43F6-A76C-DA56994E3E12}"/>
              </a:ext>
            </a:extLst>
          </p:cNvPr>
          <p:cNvSpPr txBox="1"/>
          <p:nvPr/>
        </p:nvSpPr>
        <p:spPr>
          <a:xfrm>
            <a:off x="3277715" y="2950879"/>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cxnSp>
        <p:nvCxnSpPr>
          <p:cNvPr id="1438" name="Straight Connector 1437">
            <a:extLst>
              <a:ext uri="{FF2B5EF4-FFF2-40B4-BE49-F238E27FC236}">
                <a16:creationId xmlns:a16="http://schemas.microsoft.com/office/drawing/2014/main" id="{2366C8E1-1FF9-473E-8A69-CCD70A0BB7C9}"/>
              </a:ext>
            </a:extLst>
          </p:cNvPr>
          <p:cNvCxnSpPr>
            <a:cxnSpLocks/>
          </p:cNvCxnSpPr>
          <p:nvPr/>
        </p:nvCxnSpPr>
        <p:spPr bwMode="auto">
          <a:xfrm>
            <a:off x="3977991"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39" name="Straight Connector 1438">
            <a:extLst>
              <a:ext uri="{FF2B5EF4-FFF2-40B4-BE49-F238E27FC236}">
                <a16:creationId xmlns:a16="http://schemas.microsoft.com/office/drawing/2014/main" id="{5E39FC57-709E-4D47-B930-B99FAB760B48}"/>
              </a:ext>
            </a:extLst>
          </p:cNvPr>
          <p:cNvCxnSpPr>
            <a:cxnSpLocks/>
          </p:cNvCxnSpPr>
          <p:nvPr/>
        </p:nvCxnSpPr>
        <p:spPr bwMode="auto">
          <a:xfrm>
            <a:off x="4165629"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40" name="Straight Connector 1439">
            <a:extLst>
              <a:ext uri="{FF2B5EF4-FFF2-40B4-BE49-F238E27FC236}">
                <a16:creationId xmlns:a16="http://schemas.microsoft.com/office/drawing/2014/main" id="{C96E6C9E-2B04-4037-A82D-529AAD89AAF5}"/>
              </a:ext>
            </a:extLst>
          </p:cNvPr>
          <p:cNvCxnSpPr>
            <a:cxnSpLocks/>
          </p:cNvCxnSpPr>
          <p:nvPr/>
        </p:nvCxnSpPr>
        <p:spPr bwMode="auto">
          <a:xfrm>
            <a:off x="4353267"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41" name="Straight Connector 1440">
            <a:extLst>
              <a:ext uri="{FF2B5EF4-FFF2-40B4-BE49-F238E27FC236}">
                <a16:creationId xmlns:a16="http://schemas.microsoft.com/office/drawing/2014/main" id="{086034CA-3A85-4E2C-98C9-EB0D91677915}"/>
              </a:ext>
            </a:extLst>
          </p:cNvPr>
          <p:cNvCxnSpPr>
            <a:cxnSpLocks/>
          </p:cNvCxnSpPr>
          <p:nvPr/>
        </p:nvCxnSpPr>
        <p:spPr bwMode="auto">
          <a:xfrm>
            <a:off x="4540905"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42" name="Straight Connector 1441">
            <a:extLst>
              <a:ext uri="{FF2B5EF4-FFF2-40B4-BE49-F238E27FC236}">
                <a16:creationId xmlns:a16="http://schemas.microsoft.com/office/drawing/2014/main" id="{53291BB2-1BB7-4607-AC7A-E89AE3DF8B52}"/>
              </a:ext>
            </a:extLst>
          </p:cNvPr>
          <p:cNvCxnSpPr>
            <a:cxnSpLocks/>
          </p:cNvCxnSpPr>
          <p:nvPr/>
        </p:nvCxnSpPr>
        <p:spPr bwMode="auto">
          <a:xfrm>
            <a:off x="4728543"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43" name="Straight Connector 1442">
            <a:extLst>
              <a:ext uri="{FF2B5EF4-FFF2-40B4-BE49-F238E27FC236}">
                <a16:creationId xmlns:a16="http://schemas.microsoft.com/office/drawing/2014/main" id="{E1829E10-3B75-45F3-B6C3-0CA758AEEB86}"/>
              </a:ext>
            </a:extLst>
          </p:cNvPr>
          <p:cNvCxnSpPr>
            <a:cxnSpLocks/>
          </p:cNvCxnSpPr>
          <p:nvPr/>
        </p:nvCxnSpPr>
        <p:spPr bwMode="auto">
          <a:xfrm>
            <a:off x="4916181"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44" name="Straight Connector 1443">
            <a:extLst>
              <a:ext uri="{FF2B5EF4-FFF2-40B4-BE49-F238E27FC236}">
                <a16:creationId xmlns:a16="http://schemas.microsoft.com/office/drawing/2014/main" id="{FEAA7832-B385-40D5-96C1-168D2A01FC5A}"/>
              </a:ext>
            </a:extLst>
          </p:cNvPr>
          <p:cNvCxnSpPr>
            <a:cxnSpLocks/>
          </p:cNvCxnSpPr>
          <p:nvPr/>
        </p:nvCxnSpPr>
        <p:spPr bwMode="auto">
          <a:xfrm>
            <a:off x="5103819"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45" name="Straight Connector 1444">
            <a:extLst>
              <a:ext uri="{FF2B5EF4-FFF2-40B4-BE49-F238E27FC236}">
                <a16:creationId xmlns:a16="http://schemas.microsoft.com/office/drawing/2014/main" id="{88B80F0E-0FE3-4A49-A8A3-C5028B3276B5}"/>
              </a:ext>
            </a:extLst>
          </p:cNvPr>
          <p:cNvCxnSpPr>
            <a:cxnSpLocks/>
          </p:cNvCxnSpPr>
          <p:nvPr/>
        </p:nvCxnSpPr>
        <p:spPr bwMode="auto">
          <a:xfrm>
            <a:off x="5291457"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46" name="Straight Connector 1445">
            <a:extLst>
              <a:ext uri="{FF2B5EF4-FFF2-40B4-BE49-F238E27FC236}">
                <a16:creationId xmlns:a16="http://schemas.microsoft.com/office/drawing/2014/main" id="{48185CCA-5D68-4F50-9E37-35A5AC161113}"/>
              </a:ext>
            </a:extLst>
          </p:cNvPr>
          <p:cNvCxnSpPr>
            <a:cxnSpLocks/>
          </p:cNvCxnSpPr>
          <p:nvPr/>
        </p:nvCxnSpPr>
        <p:spPr bwMode="auto">
          <a:xfrm>
            <a:off x="5479095"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47" name="Straight Connector 1446">
            <a:extLst>
              <a:ext uri="{FF2B5EF4-FFF2-40B4-BE49-F238E27FC236}">
                <a16:creationId xmlns:a16="http://schemas.microsoft.com/office/drawing/2014/main" id="{35C811FC-A781-4A55-A9E7-059A56A4C0BF}"/>
              </a:ext>
            </a:extLst>
          </p:cNvPr>
          <p:cNvCxnSpPr>
            <a:cxnSpLocks/>
          </p:cNvCxnSpPr>
          <p:nvPr/>
        </p:nvCxnSpPr>
        <p:spPr bwMode="auto">
          <a:xfrm>
            <a:off x="5666733"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1449" name="Straight Connector 1448">
            <a:extLst>
              <a:ext uri="{FF2B5EF4-FFF2-40B4-BE49-F238E27FC236}">
                <a16:creationId xmlns:a16="http://schemas.microsoft.com/office/drawing/2014/main" id="{35DFF59F-D967-470C-ACFE-BA4F40929B72}"/>
              </a:ext>
            </a:extLst>
          </p:cNvPr>
          <p:cNvCxnSpPr>
            <a:cxnSpLocks/>
          </p:cNvCxnSpPr>
          <p:nvPr/>
        </p:nvCxnSpPr>
        <p:spPr bwMode="auto">
          <a:xfrm>
            <a:off x="5854376"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1450" name="TextBox 1449">
            <a:extLst>
              <a:ext uri="{FF2B5EF4-FFF2-40B4-BE49-F238E27FC236}">
                <a16:creationId xmlns:a16="http://schemas.microsoft.com/office/drawing/2014/main" id="{8DB83476-1E6D-4841-9D87-59F314E9F8A4}"/>
              </a:ext>
            </a:extLst>
          </p:cNvPr>
          <p:cNvSpPr txBox="1"/>
          <p:nvPr/>
        </p:nvSpPr>
        <p:spPr>
          <a:xfrm>
            <a:off x="3606821"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1451" name="TextBox 1450">
            <a:extLst>
              <a:ext uri="{FF2B5EF4-FFF2-40B4-BE49-F238E27FC236}">
                <a16:creationId xmlns:a16="http://schemas.microsoft.com/office/drawing/2014/main" id="{116E8551-E3BA-4DE7-8A15-F388D72E90C6}"/>
              </a:ext>
            </a:extLst>
          </p:cNvPr>
          <p:cNvSpPr txBox="1"/>
          <p:nvPr/>
        </p:nvSpPr>
        <p:spPr>
          <a:xfrm>
            <a:off x="3794856"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1452" name="TextBox 1451">
            <a:extLst>
              <a:ext uri="{FF2B5EF4-FFF2-40B4-BE49-F238E27FC236}">
                <a16:creationId xmlns:a16="http://schemas.microsoft.com/office/drawing/2014/main" id="{1AB3B73A-1E7D-4DAB-8E7A-82F622570240}"/>
              </a:ext>
            </a:extLst>
          </p:cNvPr>
          <p:cNvSpPr txBox="1"/>
          <p:nvPr/>
        </p:nvSpPr>
        <p:spPr>
          <a:xfrm>
            <a:off x="3982891"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
        <p:nvSpPr>
          <p:cNvPr id="1453" name="TextBox 1452">
            <a:extLst>
              <a:ext uri="{FF2B5EF4-FFF2-40B4-BE49-F238E27FC236}">
                <a16:creationId xmlns:a16="http://schemas.microsoft.com/office/drawing/2014/main" id="{D1F10384-84A7-4CF5-A19F-861C91A0A2D8}"/>
              </a:ext>
            </a:extLst>
          </p:cNvPr>
          <p:cNvSpPr txBox="1"/>
          <p:nvPr/>
        </p:nvSpPr>
        <p:spPr>
          <a:xfrm>
            <a:off x="4170926"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1454" name="TextBox 1453">
            <a:extLst>
              <a:ext uri="{FF2B5EF4-FFF2-40B4-BE49-F238E27FC236}">
                <a16:creationId xmlns:a16="http://schemas.microsoft.com/office/drawing/2014/main" id="{3106F075-9B95-4B3D-92AA-515E68B87FF3}"/>
              </a:ext>
            </a:extLst>
          </p:cNvPr>
          <p:cNvSpPr txBox="1"/>
          <p:nvPr/>
        </p:nvSpPr>
        <p:spPr>
          <a:xfrm>
            <a:off x="4358961"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1455" name="TextBox 1454">
            <a:extLst>
              <a:ext uri="{FF2B5EF4-FFF2-40B4-BE49-F238E27FC236}">
                <a16:creationId xmlns:a16="http://schemas.microsoft.com/office/drawing/2014/main" id="{DC61D9F4-7006-412B-8815-EF895792C062}"/>
              </a:ext>
            </a:extLst>
          </p:cNvPr>
          <p:cNvSpPr txBox="1"/>
          <p:nvPr/>
        </p:nvSpPr>
        <p:spPr>
          <a:xfrm>
            <a:off x="4546996"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1458" name="TextBox 1457">
            <a:extLst>
              <a:ext uri="{FF2B5EF4-FFF2-40B4-BE49-F238E27FC236}">
                <a16:creationId xmlns:a16="http://schemas.microsoft.com/office/drawing/2014/main" id="{8DF5582D-2A92-4E04-B97D-0B3131B2F38D}"/>
              </a:ext>
            </a:extLst>
          </p:cNvPr>
          <p:cNvSpPr txBox="1"/>
          <p:nvPr/>
        </p:nvSpPr>
        <p:spPr>
          <a:xfrm>
            <a:off x="4735031"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1459" name="TextBox 1458">
            <a:extLst>
              <a:ext uri="{FF2B5EF4-FFF2-40B4-BE49-F238E27FC236}">
                <a16:creationId xmlns:a16="http://schemas.microsoft.com/office/drawing/2014/main" id="{58FFE255-8C0A-4B12-A7DD-87932D3B31CD}"/>
              </a:ext>
            </a:extLst>
          </p:cNvPr>
          <p:cNvSpPr txBox="1"/>
          <p:nvPr/>
        </p:nvSpPr>
        <p:spPr>
          <a:xfrm>
            <a:off x="4923066"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1460" name="TextBox 1459">
            <a:extLst>
              <a:ext uri="{FF2B5EF4-FFF2-40B4-BE49-F238E27FC236}">
                <a16:creationId xmlns:a16="http://schemas.microsoft.com/office/drawing/2014/main" id="{A965FAE4-AD7D-423D-A714-0198CD7A9BDD}"/>
              </a:ext>
            </a:extLst>
          </p:cNvPr>
          <p:cNvSpPr txBox="1"/>
          <p:nvPr/>
        </p:nvSpPr>
        <p:spPr>
          <a:xfrm>
            <a:off x="5111101"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27</a:t>
            </a:r>
          </a:p>
        </p:txBody>
      </p:sp>
      <p:sp>
        <p:nvSpPr>
          <p:cNvPr id="1461" name="TextBox 1460">
            <a:extLst>
              <a:ext uri="{FF2B5EF4-FFF2-40B4-BE49-F238E27FC236}">
                <a16:creationId xmlns:a16="http://schemas.microsoft.com/office/drawing/2014/main" id="{C2D3ED8E-2188-45C3-BFC7-3E0E5D6A784D}"/>
              </a:ext>
            </a:extLst>
          </p:cNvPr>
          <p:cNvSpPr txBox="1"/>
          <p:nvPr/>
        </p:nvSpPr>
        <p:spPr>
          <a:xfrm>
            <a:off x="5299136"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
        <p:nvSpPr>
          <p:cNvPr id="1462" name="TextBox 1461">
            <a:extLst>
              <a:ext uri="{FF2B5EF4-FFF2-40B4-BE49-F238E27FC236}">
                <a16:creationId xmlns:a16="http://schemas.microsoft.com/office/drawing/2014/main" id="{07DCDD43-7D7C-458F-9EE6-4C9B004536BF}"/>
              </a:ext>
            </a:extLst>
          </p:cNvPr>
          <p:cNvSpPr txBox="1"/>
          <p:nvPr/>
        </p:nvSpPr>
        <p:spPr>
          <a:xfrm>
            <a:off x="5487171"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33</a:t>
            </a:r>
          </a:p>
        </p:txBody>
      </p:sp>
      <p:sp>
        <p:nvSpPr>
          <p:cNvPr id="1465" name="TextBox 1464">
            <a:extLst>
              <a:ext uri="{FF2B5EF4-FFF2-40B4-BE49-F238E27FC236}">
                <a16:creationId xmlns:a16="http://schemas.microsoft.com/office/drawing/2014/main" id="{DACCA367-48B5-4405-984B-41F0801F256C}"/>
              </a:ext>
            </a:extLst>
          </p:cNvPr>
          <p:cNvSpPr txBox="1"/>
          <p:nvPr/>
        </p:nvSpPr>
        <p:spPr>
          <a:xfrm>
            <a:off x="5675209" y="3069230"/>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36</a:t>
            </a:r>
          </a:p>
        </p:txBody>
      </p:sp>
      <p:sp>
        <p:nvSpPr>
          <p:cNvPr id="1467" name="Freeform: Shape 1466">
            <a:extLst>
              <a:ext uri="{FF2B5EF4-FFF2-40B4-BE49-F238E27FC236}">
                <a16:creationId xmlns:a16="http://schemas.microsoft.com/office/drawing/2014/main" id="{3D093075-F6F5-4E93-AFBE-00E7CBFC8C46}"/>
              </a:ext>
            </a:extLst>
          </p:cNvPr>
          <p:cNvSpPr/>
          <p:nvPr/>
        </p:nvSpPr>
        <p:spPr bwMode="auto">
          <a:xfrm>
            <a:off x="3600450" y="1484015"/>
            <a:ext cx="2078831" cy="1154906"/>
          </a:xfrm>
          <a:custGeom>
            <a:avLst/>
            <a:gdLst>
              <a:gd name="connsiteX0" fmla="*/ 2078831 w 2078831"/>
              <a:gd name="connsiteY0" fmla="*/ 1154906 h 1154906"/>
              <a:gd name="connsiteX1" fmla="*/ 1659731 w 2078831"/>
              <a:gd name="connsiteY1" fmla="*/ 1154906 h 1154906"/>
              <a:gd name="connsiteX2" fmla="*/ 1659731 w 2078831"/>
              <a:gd name="connsiteY2" fmla="*/ 1121568 h 1154906"/>
              <a:gd name="connsiteX3" fmla="*/ 1604963 w 2078831"/>
              <a:gd name="connsiteY3" fmla="*/ 1121568 h 1154906"/>
              <a:gd name="connsiteX4" fmla="*/ 1604963 w 2078831"/>
              <a:gd name="connsiteY4" fmla="*/ 1090612 h 1154906"/>
              <a:gd name="connsiteX5" fmla="*/ 1209675 w 2078831"/>
              <a:gd name="connsiteY5" fmla="*/ 1090612 h 1154906"/>
              <a:gd name="connsiteX6" fmla="*/ 1209675 w 2078831"/>
              <a:gd name="connsiteY6" fmla="*/ 1078706 h 1154906"/>
              <a:gd name="connsiteX7" fmla="*/ 1173956 w 2078831"/>
              <a:gd name="connsiteY7" fmla="*/ 1078706 h 1154906"/>
              <a:gd name="connsiteX8" fmla="*/ 1173956 w 2078831"/>
              <a:gd name="connsiteY8" fmla="*/ 1054893 h 1154906"/>
              <a:gd name="connsiteX9" fmla="*/ 1166813 w 2078831"/>
              <a:gd name="connsiteY9" fmla="*/ 1054893 h 1154906"/>
              <a:gd name="connsiteX10" fmla="*/ 1166813 w 2078831"/>
              <a:gd name="connsiteY10" fmla="*/ 1054893 h 1154906"/>
              <a:gd name="connsiteX11" fmla="*/ 1166813 w 2078831"/>
              <a:gd name="connsiteY11" fmla="*/ 1054893 h 1154906"/>
              <a:gd name="connsiteX12" fmla="*/ 1162050 w 2078831"/>
              <a:gd name="connsiteY12" fmla="*/ 1059656 h 1154906"/>
              <a:gd name="connsiteX13" fmla="*/ 1162050 w 2078831"/>
              <a:gd name="connsiteY13" fmla="*/ 1038225 h 1154906"/>
              <a:gd name="connsiteX14" fmla="*/ 995363 w 2078831"/>
              <a:gd name="connsiteY14" fmla="*/ 1038225 h 1154906"/>
              <a:gd name="connsiteX15" fmla="*/ 995363 w 2078831"/>
              <a:gd name="connsiteY15" fmla="*/ 1019175 h 1154906"/>
              <a:gd name="connsiteX16" fmla="*/ 935831 w 2078831"/>
              <a:gd name="connsiteY16" fmla="*/ 1019175 h 1154906"/>
              <a:gd name="connsiteX17" fmla="*/ 935831 w 2078831"/>
              <a:gd name="connsiteY17" fmla="*/ 1004887 h 1154906"/>
              <a:gd name="connsiteX18" fmla="*/ 876300 w 2078831"/>
              <a:gd name="connsiteY18" fmla="*/ 1004887 h 1154906"/>
              <a:gd name="connsiteX19" fmla="*/ 876300 w 2078831"/>
              <a:gd name="connsiteY19" fmla="*/ 976312 h 1154906"/>
              <a:gd name="connsiteX20" fmla="*/ 823913 w 2078831"/>
              <a:gd name="connsiteY20" fmla="*/ 976312 h 1154906"/>
              <a:gd name="connsiteX21" fmla="*/ 823913 w 2078831"/>
              <a:gd name="connsiteY21" fmla="*/ 952500 h 1154906"/>
              <a:gd name="connsiteX22" fmla="*/ 783431 w 2078831"/>
              <a:gd name="connsiteY22" fmla="*/ 952500 h 1154906"/>
              <a:gd name="connsiteX23" fmla="*/ 783431 w 2078831"/>
              <a:gd name="connsiteY23" fmla="*/ 921543 h 1154906"/>
              <a:gd name="connsiteX24" fmla="*/ 752475 w 2078831"/>
              <a:gd name="connsiteY24" fmla="*/ 921543 h 1154906"/>
              <a:gd name="connsiteX25" fmla="*/ 752475 w 2078831"/>
              <a:gd name="connsiteY25" fmla="*/ 897731 h 1154906"/>
              <a:gd name="connsiteX26" fmla="*/ 723900 w 2078831"/>
              <a:gd name="connsiteY26" fmla="*/ 897731 h 1154906"/>
              <a:gd name="connsiteX27" fmla="*/ 723900 w 2078831"/>
              <a:gd name="connsiteY27" fmla="*/ 864393 h 1154906"/>
              <a:gd name="connsiteX28" fmla="*/ 673894 w 2078831"/>
              <a:gd name="connsiteY28" fmla="*/ 864393 h 1154906"/>
              <a:gd name="connsiteX29" fmla="*/ 673894 w 2078831"/>
              <a:gd name="connsiteY29" fmla="*/ 833437 h 1154906"/>
              <a:gd name="connsiteX30" fmla="*/ 640556 w 2078831"/>
              <a:gd name="connsiteY30" fmla="*/ 833437 h 1154906"/>
              <a:gd name="connsiteX31" fmla="*/ 640556 w 2078831"/>
              <a:gd name="connsiteY31" fmla="*/ 809625 h 1154906"/>
              <a:gd name="connsiteX32" fmla="*/ 607219 w 2078831"/>
              <a:gd name="connsiteY32" fmla="*/ 809625 h 1154906"/>
              <a:gd name="connsiteX33" fmla="*/ 607219 w 2078831"/>
              <a:gd name="connsiteY33" fmla="*/ 773906 h 1154906"/>
              <a:gd name="connsiteX34" fmla="*/ 564356 w 2078831"/>
              <a:gd name="connsiteY34" fmla="*/ 773906 h 1154906"/>
              <a:gd name="connsiteX35" fmla="*/ 564356 w 2078831"/>
              <a:gd name="connsiteY35" fmla="*/ 740568 h 1154906"/>
              <a:gd name="connsiteX36" fmla="*/ 497681 w 2078831"/>
              <a:gd name="connsiteY36" fmla="*/ 740568 h 1154906"/>
              <a:gd name="connsiteX37" fmla="*/ 497681 w 2078831"/>
              <a:gd name="connsiteY37" fmla="*/ 702468 h 1154906"/>
              <a:gd name="connsiteX38" fmla="*/ 469106 w 2078831"/>
              <a:gd name="connsiteY38" fmla="*/ 702468 h 1154906"/>
              <a:gd name="connsiteX39" fmla="*/ 469106 w 2078831"/>
              <a:gd name="connsiteY39" fmla="*/ 671512 h 1154906"/>
              <a:gd name="connsiteX40" fmla="*/ 414338 w 2078831"/>
              <a:gd name="connsiteY40" fmla="*/ 671512 h 1154906"/>
              <a:gd name="connsiteX41" fmla="*/ 414338 w 2078831"/>
              <a:gd name="connsiteY41" fmla="*/ 642937 h 1154906"/>
              <a:gd name="connsiteX42" fmla="*/ 364331 w 2078831"/>
              <a:gd name="connsiteY42" fmla="*/ 642937 h 1154906"/>
              <a:gd name="connsiteX43" fmla="*/ 364331 w 2078831"/>
              <a:gd name="connsiteY43" fmla="*/ 573881 h 1154906"/>
              <a:gd name="connsiteX44" fmla="*/ 333375 w 2078831"/>
              <a:gd name="connsiteY44" fmla="*/ 573881 h 1154906"/>
              <a:gd name="connsiteX45" fmla="*/ 333375 w 2078831"/>
              <a:gd name="connsiteY45" fmla="*/ 514350 h 1154906"/>
              <a:gd name="connsiteX46" fmla="*/ 304800 w 2078831"/>
              <a:gd name="connsiteY46" fmla="*/ 514350 h 1154906"/>
              <a:gd name="connsiteX47" fmla="*/ 304800 w 2078831"/>
              <a:gd name="connsiteY47" fmla="*/ 476250 h 1154906"/>
              <a:gd name="connsiteX48" fmla="*/ 273844 w 2078831"/>
              <a:gd name="connsiteY48" fmla="*/ 476250 h 1154906"/>
              <a:gd name="connsiteX49" fmla="*/ 273844 w 2078831"/>
              <a:gd name="connsiteY49" fmla="*/ 445293 h 1154906"/>
              <a:gd name="connsiteX50" fmla="*/ 240506 w 2078831"/>
              <a:gd name="connsiteY50" fmla="*/ 445293 h 1154906"/>
              <a:gd name="connsiteX51" fmla="*/ 240506 w 2078831"/>
              <a:gd name="connsiteY51" fmla="*/ 354806 h 1154906"/>
              <a:gd name="connsiteX52" fmla="*/ 207169 w 2078831"/>
              <a:gd name="connsiteY52" fmla="*/ 354806 h 1154906"/>
              <a:gd name="connsiteX53" fmla="*/ 207169 w 2078831"/>
              <a:gd name="connsiteY53" fmla="*/ 280987 h 1154906"/>
              <a:gd name="connsiteX54" fmla="*/ 171450 w 2078831"/>
              <a:gd name="connsiteY54" fmla="*/ 280987 h 1154906"/>
              <a:gd name="connsiteX55" fmla="*/ 171450 w 2078831"/>
              <a:gd name="connsiteY55" fmla="*/ 252412 h 1154906"/>
              <a:gd name="connsiteX56" fmla="*/ 150019 w 2078831"/>
              <a:gd name="connsiteY56" fmla="*/ 252412 h 1154906"/>
              <a:gd name="connsiteX57" fmla="*/ 150019 w 2078831"/>
              <a:gd name="connsiteY57" fmla="*/ 211931 h 1154906"/>
              <a:gd name="connsiteX58" fmla="*/ 123825 w 2078831"/>
              <a:gd name="connsiteY58" fmla="*/ 211931 h 1154906"/>
              <a:gd name="connsiteX59" fmla="*/ 123825 w 2078831"/>
              <a:gd name="connsiteY59" fmla="*/ 176212 h 1154906"/>
              <a:gd name="connsiteX60" fmla="*/ 102394 w 2078831"/>
              <a:gd name="connsiteY60" fmla="*/ 176212 h 1154906"/>
              <a:gd name="connsiteX61" fmla="*/ 102394 w 2078831"/>
              <a:gd name="connsiteY61" fmla="*/ 121443 h 1154906"/>
              <a:gd name="connsiteX62" fmla="*/ 83344 w 2078831"/>
              <a:gd name="connsiteY62" fmla="*/ 102393 h 1154906"/>
              <a:gd name="connsiteX63" fmla="*/ 83344 w 2078831"/>
              <a:gd name="connsiteY63" fmla="*/ 83343 h 1154906"/>
              <a:gd name="connsiteX64" fmla="*/ 57150 w 2078831"/>
              <a:gd name="connsiteY64" fmla="*/ 83343 h 1154906"/>
              <a:gd name="connsiteX65" fmla="*/ 57150 w 2078831"/>
              <a:gd name="connsiteY65" fmla="*/ 38100 h 1154906"/>
              <a:gd name="connsiteX66" fmla="*/ 26194 w 2078831"/>
              <a:gd name="connsiteY66" fmla="*/ 38100 h 1154906"/>
              <a:gd name="connsiteX67" fmla="*/ 26194 w 2078831"/>
              <a:gd name="connsiteY67" fmla="*/ 0 h 1154906"/>
              <a:gd name="connsiteX68" fmla="*/ 0 w 2078831"/>
              <a:gd name="connsiteY68" fmla="*/ 0 h 115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078831" h="1154906">
                <a:moveTo>
                  <a:pt x="2078831" y="1154906"/>
                </a:moveTo>
                <a:lnTo>
                  <a:pt x="1659731" y="1154906"/>
                </a:lnTo>
                <a:lnTo>
                  <a:pt x="1659731" y="1121568"/>
                </a:lnTo>
                <a:lnTo>
                  <a:pt x="1604963" y="1121568"/>
                </a:lnTo>
                <a:lnTo>
                  <a:pt x="1604963" y="1090612"/>
                </a:lnTo>
                <a:lnTo>
                  <a:pt x="1209675" y="1090612"/>
                </a:lnTo>
                <a:lnTo>
                  <a:pt x="1209675" y="1078706"/>
                </a:lnTo>
                <a:lnTo>
                  <a:pt x="1173956" y="1078706"/>
                </a:lnTo>
                <a:lnTo>
                  <a:pt x="1173956" y="1054893"/>
                </a:lnTo>
                <a:lnTo>
                  <a:pt x="1166813" y="1054893"/>
                </a:lnTo>
                <a:lnTo>
                  <a:pt x="1166813" y="1054893"/>
                </a:lnTo>
                <a:lnTo>
                  <a:pt x="1166813" y="1054893"/>
                </a:lnTo>
                <a:lnTo>
                  <a:pt x="1162050" y="1059656"/>
                </a:lnTo>
                <a:lnTo>
                  <a:pt x="1162050" y="1038225"/>
                </a:lnTo>
                <a:lnTo>
                  <a:pt x="995363" y="1038225"/>
                </a:lnTo>
                <a:lnTo>
                  <a:pt x="995363" y="1019175"/>
                </a:lnTo>
                <a:lnTo>
                  <a:pt x="935831" y="1019175"/>
                </a:lnTo>
                <a:lnTo>
                  <a:pt x="935831" y="1004887"/>
                </a:lnTo>
                <a:lnTo>
                  <a:pt x="876300" y="1004887"/>
                </a:lnTo>
                <a:lnTo>
                  <a:pt x="876300" y="976312"/>
                </a:lnTo>
                <a:lnTo>
                  <a:pt x="823913" y="976312"/>
                </a:lnTo>
                <a:lnTo>
                  <a:pt x="823913" y="952500"/>
                </a:lnTo>
                <a:lnTo>
                  <a:pt x="783431" y="952500"/>
                </a:lnTo>
                <a:lnTo>
                  <a:pt x="783431" y="921543"/>
                </a:lnTo>
                <a:lnTo>
                  <a:pt x="752475" y="921543"/>
                </a:lnTo>
                <a:lnTo>
                  <a:pt x="752475" y="897731"/>
                </a:lnTo>
                <a:lnTo>
                  <a:pt x="723900" y="897731"/>
                </a:lnTo>
                <a:lnTo>
                  <a:pt x="723900" y="864393"/>
                </a:lnTo>
                <a:lnTo>
                  <a:pt x="673894" y="864393"/>
                </a:lnTo>
                <a:lnTo>
                  <a:pt x="673894" y="833437"/>
                </a:lnTo>
                <a:lnTo>
                  <a:pt x="640556" y="833437"/>
                </a:lnTo>
                <a:lnTo>
                  <a:pt x="640556" y="809625"/>
                </a:lnTo>
                <a:lnTo>
                  <a:pt x="607219" y="809625"/>
                </a:lnTo>
                <a:lnTo>
                  <a:pt x="607219" y="773906"/>
                </a:lnTo>
                <a:lnTo>
                  <a:pt x="564356" y="773906"/>
                </a:lnTo>
                <a:lnTo>
                  <a:pt x="564356" y="740568"/>
                </a:lnTo>
                <a:lnTo>
                  <a:pt x="497681" y="740568"/>
                </a:lnTo>
                <a:lnTo>
                  <a:pt x="497681" y="702468"/>
                </a:lnTo>
                <a:lnTo>
                  <a:pt x="469106" y="702468"/>
                </a:lnTo>
                <a:lnTo>
                  <a:pt x="469106" y="671512"/>
                </a:lnTo>
                <a:lnTo>
                  <a:pt x="414338" y="671512"/>
                </a:lnTo>
                <a:lnTo>
                  <a:pt x="414338" y="642937"/>
                </a:lnTo>
                <a:lnTo>
                  <a:pt x="364331" y="642937"/>
                </a:lnTo>
                <a:lnTo>
                  <a:pt x="364331" y="573881"/>
                </a:lnTo>
                <a:lnTo>
                  <a:pt x="333375" y="573881"/>
                </a:lnTo>
                <a:lnTo>
                  <a:pt x="333375" y="514350"/>
                </a:lnTo>
                <a:lnTo>
                  <a:pt x="304800" y="514350"/>
                </a:lnTo>
                <a:lnTo>
                  <a:pt x="304800" y="476250"/>
                </a:lnTo>
                <a:lnTo>
                  <a:pt x="273844" y="476250"/>
                </a:lnTo>
                <a:lnTo>
                  <a:pt x="273844" y="445293"/>
                </a:lnTo>
                <a:lnTo>
                  <a:pt x="240506" y="445293"/>
                </a:lnTo>
                <a:lnTo>
                  <a:pt x="240506" y="354806"/>
                </a:lnTo>
                <a:lnTo>
                  <a:pt x="207169" y="354806"/>
                </a:lnTo>
                <a:lnTo>
                  <a:pt x="207169" y="280987"/>
                </a:lnTo>
                <a:lnTo>
                  <a:pt x="171450" y="280987"/>
                </a:lnTo>
                <a:lnTo>
                  <a:pt x="171450" y="252412"/>
                </a:lnTo>
                <a:lnTo>
                  <a:pt x="150019" y="252412"/>
                </a:lnTo>
                <a:lnTo>
                  <a:pt x="150019" y="211931"/>
                </a:lnTo>
                <a:lnTo>
                  <a:pt x="123825" y="211931"/>
                </a:lnTo>
                <a:lnTo>
                  <a:pt x="123825" y="176212"/>
                </a:lnTo>
                <a:lnTo>
                  <a:pt x="102394" y="176212"/>
                </a:lnTo>
                <a:lnTo>
                  <a:pt x="102394" y="121443"/>
                </a:lnTo>
                <a:lnTo>
                  <a:pt x="83344" y="102393"/>
                </a:lnTo>
                <a:lnTo>
                  <a:pt x="83344" y="83343"/>
                </a:lnTo>
                <a:lnTo>
                  <a:pt x="57150" y="83343"/>
                </a:lnTo>
                <a:lnTo>
                  <a:pt x="57150" y="38100"/>
                </a:lnTo>
                <a:lnTo>
                  <a:pt x="26194" y="38100"/>
                </a:lnTo>
                <a:lnTo>
                  <a:pt x="26194" y="0"/>
                </a:lnTo>
                <a:lnTo>
                  <a:pt x="0" y="0"/>
                </a:lnTo>
              </a:path>
            </a:pathLst>
          </a:custGeom>
          <a:noFill/>
          <a:ln>
            <a:solidFill>
              <a:srgbClr val="80008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7" name="TextBox 1706">
            <a:extLst>
              <a:ext uri="{FF2B5EF4-FFF2-40B4-BE49-F238E27FC236}">
                <a16:creationId xmlns:a16="http://schemas.microsoft.com/office/drawing/2014/main" id="{42A7ECBA-CF5A-4DFE-B9DC-ED5ABBC99A61}"/>
              </a:ext>
            </a:extLst>
          </p:cNvPr>
          <p:cNvSpPr txBox="1"/>
          <p:nvPr/>
        </p:nvSpPr>
        <p:spPr>
          <a:xfrm>
            <a:off x="3399368" y="3215361"/>
            <a:ext cx="27001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Time since random assignment (months)</a:t>
            </a:r>
          </a:p>
        </p:txBody>
      </p:sp>
      <p:sp>
        <p:nvSpPr>
          <p:cNvPr id="1708" name="TextBox 1707">
            <a:extLst>
              <a:ext uri="{FF2B5EF4-FFF2-40B4-BE49-F238E27FC236}">
                <a16:creationId xmlns:a16="http://schemas.microsoft.com/office/drawing/2014/main" id="{9399F941-7860-4D4E-9CEF-B22C04E6F3FB}"/>
              </a:ext>
            </a:extLst>
          </p:cNvPr>
          <p:cNvSpPr txBox="1"/>
          <p:nvPr/>
        </p:nvSpPr>
        <p:spPr>
          <a:xfrm rot="16200000">
            <a:off x="2470614" y="2151696"/>
            <a:ext cx="16033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Survival (%)</a:t>
            </a:r>
          </a:p>
        </p:txBody>
      </p:sp>
      <p:cxnSp>
        <p:nvCxnSpPr>
          <p:cNvPr id="2080" name="Straight Connector 2079">
            <a:extLst>
              <a:ext uri="{FF2B5EF4-FFF2-40B4-BE49-F238E27FC236}">
                <a16:creationId xmlns:a16="http://schemas.microsoft.com/office/drawing/2014/main" id="{C1BEB319-B65F-4AD0-89D8-029613960DE8}"/>
              </a:ext>
            </a:extLst>
          </p:cNvPr>
          <p:cNvCxnSpPr>
            <a:cxnSpLocks/>
          </p:cNvCxnSpPr>
          <p:nvPr/>
        </p:nvCxnSpPr>
        <p:spPr bwMode="auto">
          <a:xfrm>
            <a:off x="6498458" y="1453259"/>
            <a:ext cx="0" cy="1613588"/>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081" name="Straight Connector 2080">
            <a:extLst>
              <a:ext uri="{FF2B5EF4-FFF2-40B4-BE49-F238E27FC236}">
                <a16:creationId xmlns:a16="http://schemas.microsoft.com/office/drawing/2014/main" id="{DD020610-C1DE-4D98-A63D-FE632780004F}"/>
              </a:ext>
            </a:extLst>
          </p:cNvPr>
          <p:cNvCxnSpPr>
            <a:cxnSpLocks/>
          </p:cNvCxnSpPr>
          <p:nvPr/>
        </p:nvCxnSpPr>
        <p:spPr bwMode="auto">
          <a:xfrm flipH="1">
            <a:off x="6498459" y="3073596"/>
            <a:ext cx="2250952"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082" name="Straight Connector 2081">
            <a:extLst>
              <a:ext uri="{FF2B5EF4-FFF2-40B4-BE49-F238E27FC236}">
                <a16:creationId xmlns:a16="http://schemas.microsoft.com/office/drawing/2014/main" id="{698E666B-D91A-4F15-9E8D-FB8480F0C373}"/>
              </a:ext>
            </a:extLst>
          </p:cNvPr>
          <p:cNvCxnSpPr>
            <a:cxnSpLocks/>
          </p:cNvCxnSpPr>
          <p:nvPr/>
        </p:nvCxnSpPr>
        <p:spPr bwMode="auto">
          <a:xfrm>
            <a:off x="6498583"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083" name="Straight Connector 2082">
            <a:extLst>
              <a:ext uri="{FF2B5EF4-FFF2-40B4-BE49-F238E27FC236}">
                <a16:creationId xmlns:a16="http://schemas.microsoft.com/office/drawing/2014/main" id="{6F686B83-EFD6-44B8-A20E-CAEA4B060609}"/>
              </a:ext>
            </a:extLst>
          </p:cNvPr>
          <p:cNvCxnSpPr>
            <a:cxnSpLocks/>
          </p:cNvCxnSpPr>
          <p:nvPr/>
        </p:nvCxnSpPr>
        <p:spPr bwMode="auto">
          <a:xfrm>
            <a:off x="6445852" y="3073990"/>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085" name="Straight Connector 2084">
            <a:extLst>
              <a:ext uri="{FF2B5EF4-FFF2-40B4-BE49-F238E27FC236}">
                <a16:creationId xmlns:a16="http://schemas.microsoft.com/office/drawing/2014/main" id="{8B3BA1EC-5FE6-4B9E-A866-613D8070802F}"/>
              </a:ext>
            </a:extLst>
          </p:cNvPr>
          <p:cNvCxnSpPr>
            <a:cxnSpLocks/>
          </p:cNvCxnSpPr>
          <p:nvPr/>
        </p:nvCxnSpPr>
        <p:spPr bwMode="auto">
          <a:xfrm>
            <a:off x="6445852" y="2749843"/>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087" name="Straight Connector 2086">
            <a:extLst>
              <a:ext uri="{FF2B5EF4-FFF2-40B4-BE49-F238E27FC236}">
                <a16:creationId xmlns:a16="http://schemas.microsoft.com/office/drawing/2014/main" id="{D272ED64-B54B-42AE-AFF0-C49DF13C1B74}"/>
              </a:ext>
            </a:extLst>
          </p:cNvPr>
          <p:cNvCxnSpPr>
            <a:cxnSpLocks/>
          </p:cNvCxnSpPr>
          <p:nvPr/>
        </p:nvCxnSpPr>
        <p:spPr bwMode="auto">
          <a:xfrm>
            <a:off x="6445852" y="2425697"/>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089" name="Straight Connector 2088">
            <a:extLst>
              <a:ext uri="{FF2B5EF4-FFF2-40B4-BE49-F238E27FC236}">
                <a16:creationId xmlns:a16="http://schemas.microsoft.com/office/drawing/2014/main" id="{C54A9C8D-8477-477B-9545-0C4616BEE17D}"/>
              </a:ext>
            </a:extLst>
          </p:cNvPr>
          <p:cNvCxnSpPr>
            <a:cxnSpLocks/>
          </p:cNvCxnSpPr>
          <p:nvPr/>
        </p:nvCxnSpPr>
        <p:spPr bwMode="auto">
          <a:xfrm>
            <a:off x="6445852" y="2101551"/>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091" name="Straight Connector 2090">
            <a:extLst>
              <a:ext uri="{FF2B5EF4-FFF2-40B4-BE49-F238E27FC236}">
                <a16:creationId xmlns:a16="http://schemas.microsoft.com/office/drawing/2014/main" id="{AFE49C98-C3F3-4C65-9ACA-94FBC0F78D0D}"/>
              </a:ext>
            </a:extLst>
          </p:cNvPr>
          <p:cNvCxnSpPr>
            <a:cxnSpLocks/>
          </p:cNvCxnSpPr>
          <p:nvPr/>
        </p:nvCxnSpPr>
        <p:spPr bwMode="auto">
          <a:xfrm>
            <a:off x="6445852" y="1777405"/>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093" name="Straight Connector 2092">
            <a:extLst>
              <a:ext uri="{FF2B5EF4-FFF2-40B4-BE49-F238E27FC236}">
                <a16:creationId xmlns:a16="http://schemas.microsoft.com/office/drawing/2014/main" id="{1F993752-8D88-4864-95C9-B12725F62881}"/>
              </a:ext>
            </a:extLst>
          </p:cNvPr>
          <p:cNvCxnSpPr>
            <a:cxnSpLocks/>
          </p:cNvCxnSpPr>
          <p:nvPr/>
        </p:nvCxnSpPr>
        <p:spPr bwMode="auto">
          <a:xfrm>
            <a:off x="6445852" y="1453259"/>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2094" name="TextBox 2093">
            <a:extLst>
              <a:ext uri="{FF2B5EF4-FFF2-40B4-BE49-F238E27FC236}">
                <a16:creationId xmlns:a16="http://schemas.microsoft.com/office/drawing/2014/main" id="{965CA143-AD43-4BBF-AC27-C6D6A269A488}"/>
              </a:ext>
            </a:extLst>
          </p:cNvPr>
          <p:cNvSpPr txBox="1"/>
          <p:nvPr/>
        </p:nvSpPr>
        <p:spPr>
          <a:xfrm>
            <a:off x="6566720"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2095" name="TextBox 2094">
            <a:extLst>
              <a:ext uri="{FF2B5EF4-FFF2-40B4-BE49-F238E27FC236}">
                <a16:creationId xmlns:a16="http://schemas.microsoft.com/office/drawing/2014/main" id="{05C86D7B-F622-44E4-A02B-AC4BAA225F53}"/>
              </a:ext>
            </a:extLst>
          </p:cNvPr>
          <p:cNvSpPr txBox="1"/>
          <p:nvPr/>
        </p:nvSpPr>
        <p:spPr>
          <a:xfrm>
            <a:off x="6145796" y="2626732"/>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2097" name="TextBox 2096">
            <a:extLst>
              <a:ext uri="{FF2B5EF4-FFF2-40B4-BE49-F238E27FC236}">
                <a16:creationId xmlns:a16="http://schemas.microsoft.com/office/drawing/2014/main" id="{9F5C6F45-1EC1-46B4-BA7B-835883D58B99}"/>
              </a:ext>
            </a:extLst>
          </p:cNvPr>
          <p:cNvSpPr txBox="1"/>
          <p:nvPr/>
        </p:nvSpPr>
        <p:spPr>
          <a:xfrm>
            <a:off x="6145796" y="2302586"/>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2099" name="TextBox 2098">
            <a:extLst>
              <a:ext uri="{FF2B5EF4-FFF2-40B4-BE49-F238E27FC236}">
                <a16:creationId xmlns:a16="http://schemas.microsoft.com/office/drawing/2014/main" id="{31BC0825-B1FB-4319-ACB4-BB28070DBEDB}"/>
              </a:ext>
            </a:extLst>
          </p:cNvPr>
          <p:cNvSpPr txBox="1"/>
          <p:nvPr/>
        </p:nvSpPr>
        <p:spPr>
          <a:xfrm>
            <a:off x="6145796" y="1978440"/>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2101" name="TextBox 2100">
            <a:extLst>
              <a:ext uri="{FF2B5EF4-FFF2-40B4-BE49-F238E27FC236}">
                <a16:creationId xmlns:a16="http://schemas.microsoft.com/office/drawing/2014/main" id="{4CBEF224-DBE9-42E6-9CCC-0927E7C1DC6F}"/>
              </a:ext>
            </a:extLst>
          </p:cNvPr>
          <p:cNvSpPr txBox="1"/>
          <p:nvPr/>
        </p:nvSpPr>
        <p:spPr>
          <a:xfrm>
            <a:off x="6145796" y="1654294"/>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2103" name="TextBox 2102">
            <a:extLst>
              <a:ext uri="{FF2B5EF4-FFF2-40B4-BE49-F238E27FC236}">
                <a16:creationId xmlns:a16="http://schemas.microsoft.com/office/drawing/2014/main" id="{32974045-3146-49F6-8EBB-E1138339DC3A}"/>
              </a:ext>
            </a:extLst>
          </p:cNvPr>
          <p:cNvSpPr txBox="1"/>
          <p:nvPr/>
        </p:nvSpPr>
        <p:spPr>
          <a:xfrm>
            <a:off x="6112459" y="1330148"/>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sp>
        <p:nvSpPr>
          <p:cNvPr id="2106" name="Line 39">
            <a:extLst>
              <a:ext uri="{FF2B5EF4-FFF2-40B4-BE49-F238E27FC236}">
                <a16:creationId xmlns:a16="http://schemas.microsoft.com/office/drawing/2014/main" id="{52120FEF-300D-4763-B2C8-DE3E35D408AC}"/>
              </a:ext>
            </a:extLst>
          </p:cNvPr>
          <p:cNvSpPr>
            <a:spLocks noChangeShapeType="1"/>
          </p:cNvSpPr>
          <p:nvPr/>
        </p:nvSpPr>
        <p:spPr bwMode="auto">
          <a:xfrm>
            <a:off x="7714929" y="3014330"/>
            <a:ext cx="354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07" name="Line 40">
            <a:extLst>
              <a:ext uri="{FF2B5EF4-FFF2-40B4-BE49-F238E27FC236}">
                <a16:creationId xmlns:a16="http://schemas.microsoft.com/office/drawing/2014/main" id="{03208D7D-5E75-4FCE-8448-992A7BD2F677}"/>
              </a:ext>
            </a:extLst>
          </p:cNvPr>
          <p:cNvSpPr>
            <a:spLocks noChangeShapeType="1"/>
          </p:cNvSpPr>
          <p:nvPr/>
        </p:nvSpPr>
        <p:spPr bwMode="auto">
          <a:xfrm>
            <a:off x="7733220" y="2996497"/>
            <a:ext cx="0" cy="3251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D0D31D82-E4CB-4123-8710-CEED61B22053}"/>
              </a:ext>
            </a:extLst>
          </p:cNvPr>
          <p:cNvGrpSpPr/>
          <p:nvPr/>
        </p:nvGrpSpPr>
        <p:grpSpPr>
          <a:xfrm>
            <a:off x="6500869" y="1454463"/>
            <a:ext cx="1232351" cy="1582945"/>
            <a:chOff x="6500869" y="1518261"/>
            <a:chExt cx="1232351" cy="1582945"/>
          </a:xfrm>
        </p:grpSpPr>
        <p:sp>
          <p:nvSpPr>
            <p:cNvPr id="2105" name="Freeform 38">
              <a:extLst>
                <a:ext uri="{FF2B5EF4-FFF2-40B4-BE49-F238E27FC236}">
                  <a16:creationId xmlns:a16="http://schemas.microsoft.com/office/drawing/2014/main" id="{62E89F2C-DD54-41A4-BCDC-8CC73809A546}"/>
                </a:ext>
              </a:extLst>
            </p:cNvPr>
            <p:cNvSpPr>
              <a:spLocks/>
            </p:cNvSpPr>
            <p:nvPr/>
          </p:nvSpPr>
          <p:spPr bwMode="auto">
            <a:xfrm>
              <a:off x="6500869" y="1518261"/>
              <a:ext cx="1232351" cy="1582945"/>
            </a:xfrm>
            <a:custGeom>
              <a:avLst/>
              <a:gdLst>
                <a:gd name="T0" fmla="*/ 1078 w 1078"/>
                <a:gd name="T1" fmla="*/ 1443 h 1509"/>
                <a:gd name="T2" fmla="*/ 693 w 1078"/>
                <a:gd name="T3" fmla="*/ 1402 h 1509"/>
                <a:gd name="T4" fmla="*/ 572 w 1078"/>
                <a:gd name="T5" fmla="*/ 1320 h 1509"/>
                <a:gd name="T6" fmla="*/ 549 w 1078"/>
                <a:gd name="T7" fmla="*/ 1275 h 1509"/>
                <a:gd name="T8" fmla="*/ 463 w 1078"/>
                <a:gd name="T9" fmla="*/ 1233 h 1509"/>
                <a:gd name="T10" fmla="*/ 436 w 1078"/>
                <a:gd name="T11" fmla="*/ 1190 h 1509"/>
                <a:gd name="T12" fmla="*/ 387 w 1078"/>
                <a:gd name="T13" fmla="*/ 1147 h 1509"/>
                <a:gd name="T14" fmla="*/ 366 w 1078"/>
                <a:gd name="T15" fmla="*/ 1104 h 1509"/>
                <a:gd name="T16" fmla="*/ 348 w 1078"/>
                <a:gd name="T17" fmla="*/ 1067 h 1509"/>
                <a:gd name="T18" fmla="*/ 342 w 1078"/>
                <a:gd name="T19" fmla="*/ 1019 h 1509"/>
                <a:gd name="T20" fmla="*/ 302 w 1078"/>
                <a:gd name="T21" fmla="*/ 976 h 1509"/>
                <a:gd name="T22" fmla="*/ 280 w 1078"/>
                <a:gd name="T23" fmla="*/ 933 h 1509"/>
                <a:gd name="T24" fmla="*/ 259 w 1078"/>
                <a:gd name="T25" fmla="*/ 890 h 1509"/>
                <a:gd name="T26" fmla="*/ 251 w 1078"/>
                <a:gd name="T27" fmla="*/ 846 h 1509"/>
                <a:gd name="T28" fmla="*/ 241 w 1078"/>
                <a:gd name="T29" fmla="*/ 805 h 1509"/>
                <a:gd name="T30" fmla="*/ 224 w 1078"/>
                <a:gd name="T31" fmla="*/ 762 h 1509"/>
                <a:gd name="T32" fmla="*/ 216 w 1078"/>
                <a:gd name="T33" fmla="*/ 719 h 1509"/>
                <a:gd name="T34" fmla="*/ 187 w 1078"/>
                <a:gd name="T35" fmla="*/ 680 h 1509"/>
                <a:gd name="T36" fmla="*/ 165 w 1078"/>
                <a:gd name="T37" fmla="*/ 632 h 1509"/>
                <a:gd name="T38" fmla="*/ 156 w 1078"/>
                <a:gd name="T39" fmla="*/ 593 h 1509"/>
                <a:gd name="T40" fmla="*/ 126 w 1078"/>
                <a:gd name="T41" fmla="*/ 552 h 1509"/>
                <a:gd name="T42" fmla="*/ 105 w 1078"/>
                <a:gd name="T43" fmla="*/ 507 h 1509"/>
                <a:gd name="T44" fmla="*/ 99 w 1078"/>
                <a:gd name="T45" fmla="*/ 424 h 1509"/>
                <a:gd name="T46" fmla="*/ 93 w 1078"/>
                <a:gd name="T47" fmla="*/ 379 h 1509"/>
                <a:gd name="T48" fmla="*/ 82 w 1078"/>
                <a:gd name="T49" fmla="*/ 338 h 1509"/>
                <a:gd name="T50" fmla="*/ 70 w 1078"/>
                <a:gd name="T51" fmla="*/ 297 h 1509"/>
                <a:gd name="T52" fmla="*/ 64 w 1078"/>
                <a:gd name="T53" fmla="*/ 251 h 1509"/>
                <a:gd name="T54" fmla="*/ 53 w 1078"/>
                <a:gd name="T55" fmla="*/ 191 h 1509"/>
                <a:gd name="T56" fmla="*/ 51 w 1078"/>
                <a:gd name="T57" fmla="*/ 124 h 1509"/>
                <a:gd name="T58" fmla="*/ 29 w 1078"/>
                <a:gd name="T59" fmla="*/ 82 h 1509"/>
                <a:gd name="T60" fmla="*/ 27 w 1078"/>
                <a:gd name="T61" fmla="*/ 58 h 1509"/>
                <a:gd name="T62" fmla="*/ 16 w 1078"/>
                <a:gd name="T63" fmla="*/ 41 h 1509"/>
                <a:gd name="T64" fmla="*/ 14 w 1078"/>
                <a:gd name="T65" fmla="*/ 19 h 1509"/>
                <a:gd name="T66" fmla="*/ 2 w 1078"/>
                <a:gd name="T67" fmla="*/ 0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8" h="1509">
                  <a:moveTo>
                    <a:pt x="1078" y="1509"/>
                  </a:moveTo>
                  <a:lnTo>
                    <a:pt x="1078" y="1443"/>
                  </a:lnTo>
                  <a:lnTo>
                    <a:pt x="693" y="1443"/>
                  </a:lnTo>
                  <a:lnTo>
                    <a:pt x="693" y="1402"/>
                  </a:lnTo>
                  <a:lnTo>
                    <a:pt x="572" y="1402"/>
                  </a:lnTo>
                  <a:lnTo>
                    <a:pt x="572" y="1320"/>
                  </a:lnTo>
                  <a:lnTo>
                    <a:pt x="549" y="1320"/>
                  </a:lnTo>
                  <a:lnTo>
                    <a:pt x="549" y="1275"/>
                  </a:lnTo>
                  <a:lnTo>
                    <a:pt x="463" y="1275"/>
                  </a:lnTo>
                  <a:lnTo>
                    <a:pt x="463" y="1233"/>
                  </a:lnTo>
                  <a:lnTo>
                    <a:pt x="436" y="1233"/>
                  </a:lnTo>
                  <a:lnTo>
                    <a:pt x="436" y="1190"/>
                  </a:lnTo>
                  <a:lnTo>
                    <a:pt x="387" y="1190"/>
                  </a:lnTo>
                  <a:lnTo>
                    <a:pt x="387" y="1147"/>
                  </a:lnTo>
                  <a:lnTo>
                    <a:pt x="366" y="1147"/>
                  </a:lnTo>
                  <a:lnTo>
                    <a:pt x="366" y="1104"/>
                  </a:lnTo>
                  <a:lnTo>
                    <a:pt x="348" y="1104"/>
                  </a:lnTo>
                  <a:lnTo>
                    <a:pt x="348" y="1067"/>
                  </a:lnTo>
                  <a:lnTo>
                    <a:pt x="342" y="1067"/>
                  </a:lnTo>
                  <a:lnTo>
                    <a:pt x="342" y="1019"/>
                  </a:lnTo>
                  <a:lnTo>
                    <a:pt x="302" y="1019"/>
                  </a:lnTo>
                  <a:lnTo>
                    <a:pt x="302" y="976"/>
                  </a:lnTo>
                  <a:lnTo>
                    <a:pt x="280" y="976"/>
                  </a:lnTo>
                  <a:lnTo>
                    <a:pt x="280" y="933"/>
                  </a:lnTo>
                  <a:lnTo>
                    <a:pt x="259" y="933"/>
                  </a:lnTo>
                  <a:lnTo>
                    <a:pt x="259" y="890"/>
                  </a:lnTo>
                  <a:lnTo>
                    <a:pt x="251" y="890"/>
                  </a:lnTo>
                  <a:lnTo>
                    <a:pt x="251" y="846"/>
                  </a:lnTo>
                  <a:lnTo>
                    <a:pt x="241" y="846"/>
                  </a:lnTo>
                  <a:lnTo>
                    <a:pt x="241" y="805"/>
                  </a:lnTo>
                  <a:lnTo>
                    <a:pt x="224" y="805"/>
                  </a:lnTo>
                  <a:lnTo>
                    <a:pt x="224" y="762"/>
                  </a:lnTo>
                  <a:lnTo>
                    <a:pt x="216" y="762"/>
                  </a:lnTo>
                  <a:lnTo>
                    <a:pt x="216" y="719"/>
                  </a:lnTo>
                  <a:lnTo>
                    <a:pt x="187" y="719"/>
                  </a:lnTo>
                  <a:lnTo>
                    <a:pt x="187" y="680"/>
                  </a:lnTo>
                  <a:lnTo>
                    <a:pt x="165" y="680"/>
                  </a:lnTo>
                  <a:lnTo>
                    <a:pt x="165" y="632"/>
                  </a:lnTo>
                  <a:lnTo>
                    <a:pt x="156" y="632"/>
                  </a:lnTo>
                  <a:lnTo>
                    <a:pt x="156" y="593"/>
                  </a:lnTo>
                  <a:lnTo>
                    <a:pt x="126" y="593"/>
                  </a:lnTo>
                  <a:lnTo>
                    <a:pt x="126" y="552"/>
                  </a:lnTo>
                  <a:lnTo>
                    <a:pt x="105" y="552"/>
                  </a:lnTo>
                  <a:lnTo>
                    <a:pt x="105" y="507"/>
                  </a:lnTo>
                  <a:lnTo>
                    <a:pt x="99" y="507"/>
                  </a:lnTo>
                  <a:lnTo>
                    <a:pt x="99" y="424"/>
                  </a:lnTo>
                  <a:lnTo>
                    <a:pt x="93" y="424"/>
                  </a:lnTo>
                  <a:lnTo>
                    <a:pt x="93" y="379"/>
                  </a:lnTo>
                  <a:lnTo>
                    <a:pt x="82" y="379"/>
                  </a:lnTo>
                  <a:lnTo>
                    <a:pt x="82" y="338"/>
                  </a:lnTo>
                  <a:lnTo>
                    <a:pt x="70" y="338"/>
                  </a:lnTo>
                  <a:lnTo>
                    <a:pt x="70" y="297"/>
                  </a:lnTo>
                  <a:lnTo>
                    <a:pt x="64" y="297"/>
                  </a:lnTo>
                  <a:lnTo>
                    <a:pt x="64" y="251"/>
                  </a:lnTo>
                  <a:lnTo>
                    <a:pt x="53" y="251"/>
                  </a:lnTo>
                  <a:lnTo>
                    <a:pt x="53" y="191"/>
                  </a:lnTo>
                  <a:lnTo>
                    <a:pt x="51" y="191"/>
                  </a:lnTo>
                  <a:lnTo>
                    <a:pt x="51" y="124"/>
                  </a:lnTo>
                  <a:lnTo>
                    <a:pt x="29" y="124"/>
                  </a:lnTo>
                  <a:lnTo>
                    <a:pt x="29" y="82"/>
                  </a:lnTo>
                  <a:lnTo>
                    <a:pt x="27" y="82"/>
                  </a:lnTo>
                  <a:lnTo>
                    <a:pt x="27" y="58"/>
                  </a:lnTo>
                  <a:lnTo>
                    <a:pt x="16" y="58"/>
                  </a:lnTo>
                  <a:lnTo>
                    <a:pt x="16" y="41"/>
                  </a:lnTo>
                  <a:lnTo>
                    <a:pt x="14" y="41"/>
                  </a:lnTo>
                  <a:lnTo>
                    <a:pt x="14" y="19"/>
                  </a:lnTo>
                  <a:lnTo>
                    <a:pt x="2" y="19"/>
                  </a:lnTo>
                  <a:lnTo>
                    <a:pt x="2" y="0"/>
                  </a:lnTo>
                  <a:lnTo>
                    <a:pt x="0" y="0"/>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08" name="Line 41">
              <a:extLst>
                <a:ext uri="{FF2B5EF4-FFF2-40B4-BE49-F238E27FC236}">
                  <a16:creationId xmlns:a16="http://schemas.microsoft.com/office/drawing/2014/main" id="{EC705475-AC2B-4742-B84E-3A4269CC7302}"/>
                </a:ext>
              </a:extLst>
            </p:cNvPr>
            <p:cNvSpPr>
              <a:spLocks noChangeShapeType="1"/>
            </p:cNvSpPr>
            <p:nvPr/>
          </p:nvSpPr>
          <p:spPr bwMode="auto">
            <a:xfrm>
              <a:off x="6540881" y="1693444"/>
              <a:ext cx="354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09" name="Line 42">
              <a:extLst>
                <a:ext uri="{FF2B5EF4-FFF2-40B4-BE49-F238E27FC236}">
                  <a16:creationId xmlns:a16="http://schemas.microsoft.com/office/drawing/2014/main" id="{8D37F648-4ECA-466B-951A-7E5F7BB38232}"/>
                </a:ext>
              </a:extLst>
            </p:cNvPr>
            <p:cNvSpPr>
              <a:spLocks noChangeShapeType="1"/>
            </p:cNvSpPr>
            <p:nvPr/>
          </p:nvSpPr>
          <p:spPr bwMode="auto">
            <a:xfrm>
              <a:off x="6559172" y="1675611"/>
              <a:ext cx="0" cy="3251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sp>
        <p:nvSpPr>
          <p:cNvPr id="2110" name="Line 43">
            <a:extLst>
              <a:ext uri="{FF2B5EF4-FFF2-40B4-BE49-F238E27FC236}">
                <a16:creationId xmlns:a16="http://schemas.microsoft.com/office/drawing/2014/main" id="{4D365650-F1A2-4F5D-84A5-74D8309DBAD0}"/>
              </a:ext>
            </a:extLst>
          </p:cNvPr>
          <p:cNvSpPr>
            <a:spLocks noChangeShapeType="1"/>
          </p:cNvSpPr>
          <p:nvPr/>
        </p:nvSpPr>
        <p:spPr bwMode="auto">
          <a:xfrm>
            <a:off x="6498583" y="1497472"/>
            <a:ext cx="354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11" name="Line 44">
            <a:extLst>
              <a:ext uri="{FF2B5EF4-FFF2-40B4-BE49-F238E27FC236}">
                <a16:creationId xmlns:a16="http://schemas.microsoft.com/office/drawing/2014/main" id="{D7FAEE27-FC78-4C52-80CD-949238DB6D8F}"/>
              </a:ext>
            </a:extLst>
          </p:cNvPr>
          <p:cNvSpPr>
            <a:spLocks noChangeShapeType="1"/>
          </p:cNvSpPr>
          <p:nvPr/>
        </p:nvSpPr>
        <p:spPr bwMode="auto">
          <a:xfrm>
            <a:off x="6516874" y="1482786"/>
            <a:ext cx="0" cy="3251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4613D4AD-5E8A-4264-B1A6-1EA58749132B}"/>
              </a:ext>
            </a:extLst>
          </p:cNvPr>
          <p:cNvGrpSpPr/>
          <p:nvPr/>
        </p:nvGrpSpPr>
        <p:grpSpPr>
          <a:xfrm>
            <a:off x="6498458" y="1464943"/>
            <a:ext cx="2067024" cy="1503313"/>
            <a:chOff x="6498458" y="1528741"/>
            <a:chExt cx="2067024" cy="1503313"/>
          </a:xfrm>
        </p:grpSpPr>
        <p:grpSp>
          <p:nvGrpSpPr>
            <p:cNvPr id="10" name="Group 9">
              <a:extLst>
                <a:ext uri="{FF2B5EF4-FFF2-40B4-BE49-F238E27FC236}">
                  <a16:creationId xmlns:a16="http://schemas.microsoft.com/office/drawing/2014/main" id="{1A43F6E6-8009-4C05-A2C3-543845B05241}"/>
                </a:ext>
              </a:extLst>
            </p:cNvPr>
            <p:cNvGrpSpPr/>
            <p:nvPr/>
          </p:nvGrpSpPr>
          <p:grpSpPr>
            <a:xfrm>
              <a:off x="6498458" y="1528741"/>
              <a:ext cx="2064703" cy="1503313"/>
              <a:chOff x="6498458" y="1528741"/>
              <a:chExt cx="2064703" cy="1503313"/>
            </a:xfrm>
          </p:grpSpPr>
          <p:grpSp>
            <p:nvGrpSpPr>
              <p:cNvPr id="8" name="Group 7">
                <a:extLst>
                  <a:ext uri="{FF2B5EF4-FFF2-40B4-BE49-F238E27FC236}">
                    <a16:creationId xmlns:a16="http://schemas.microsoft.com/office/drawing/2014/main" id="{A85F516C-1DED-4349-81F1-229A204ABF56}"/>
                  </a:ext>
                </a:extLst>
              </p:cNvPr>
              <p:cNvGrpSpPr/>
              <p:nvPr/>
            </p:nvGrpSpPr>
            <p:grpSpPr>
              <a:xfrm>
                <a:off x="6498458" y="1528741"/>
                <a:ext cx="2064703" cy="1503313"/>
                <a:chOff x="6498458" y="1528741"/>
                <a:chExt cx="2064703" cy="1503313"/>
              </a:xfrm>
            </p:grpSpPr>
            <p:sp>
              <p:nvSpPr>
                <p:cNvPr id="2112" name="Freeform 5">
                  <a:extLst>
                    <a:ext uri="{FF2B5EF4-FFF2-40B4-BE49-F238E27FC236}">
                      <a16:creationId xmlns:a16="http://schemas.microsoft.com/office/drawing/2014/main" id="{59E8CB03-81E7-4DE5-B170-D871898CEE89}"/>
                    </a:ext>
                  </a:extLst>
                </p:cNvPr>
                <p:cNvSpPr>
                  <a:spLocks/>
                </p:cNvSpPr>
                <p:nvPr/>
              </p:nvSpPr>
              <p:spPr bwMode="auto">
                <a:xfrm>
                  <a:off x="6498458" y="1528741"/>
                  <a:ext cx="2064703" cy="1487043"/>
                </a:xfrm>
                <a:custGeom>
                  <a:avLst/>
                  <a:gdLst>
                    <a:gd name="T0" fmla="*/ 1434 w 1780"/>
                    <a:gd name="T1" fmla="*/ 1371 h 1371"/>
                    <a:gd name="T2" fmla="*/ 1410 w 1780"/>
                    <a:gd name="T3" fmla="*/ 1293 h 1371"/>
                    <a:gd name="T4" fmla="*/ 1235 w 1780"/>
                    <a:gd name="T5" fmla="*/ 1235 h 1371"/>
                    <a:gd name="T6" fmla="*/ 1049 w 1780"/>
                    <a:gd name="T7" fmla="*/ 1172 h 1371"/>
                    <a:gd name="T8" fmla="*/ 988 w 1780"/>
                    <a:gd name="T9" fmla="*/ 1141 h 1371"/>
                    <a:gd name="T10" fmla="*/ 879 w 1780"/>
                    <a:gd name="T11" fmla="*/ 1112 h 1371"/>
                    <a:gd name="T12" fmla="*/ 794 w 1780"/>
                    <a:gd name="T13" fmla="*/ 1089 h 1371"/>
                    <a:gd name="T14" fmla="*/ 784 w 1780"/>
                    <a:gd name="T15" fmla="*/ 1067 h 1371"/>
                    <a:gd name="T16" fmla="*/ 774 w 1780"/>
                    <a:gd name="T17" fmla="*/ 1046 h 1371"/>
                    <a:gd name="T18" fmla="*/ 741 w 1780"/>
                    <a:gd name="T19" fmla="*/ 1025 h 1371"/>
                    <a:gd name="T20" fmla="*/ 667 w 1780"/>
                    <a:gd name="T21" fmla="*/ 1003 h 1371"/>
                    <a:gd name="T22" fmla="*/ 661 w 1780"/>
                    <a:gd name="T23" fmla="*/ 982 h 1371"/>
                    <a:gd name="T24" fmla="*/ 652 w 1780"/>
                    <a:gd name="T25" fmla="*/ 960 h 1371"/>
                    <a:gd name="T26" fmla="*/ 593 w 1780"/>
                    <a:gd name="T27" fmla="*/ 918 h 1371"/>
                    <a:gd name="T28" fmla="*/ 531 w 1780"/>
                    <a:gd name="T29" fmla="*/ 898 h 1371"/>
                    <a:gd name="T30" fmla="*/ 506 w 1780"/>
                    <a:gd name="T31" fmla="*/ 877 h 1371"/>
                    <a:gd name="T32" fmla="*/ 486 w 1780"/>
                    <a:gd name="T33" fmla="*/ 857 h 1371"/>
                    <a:gd name="T34" fmla="*/ 482 w 1780"/>
                    <a:gd name="T35" fmla="*/ 813 h 1371"/>
                    <a:gd name="T36" fmla="*/ 469 w 1780"/>
                    <a:gd name="T37" fmla="*/ 793 h 1371"/>
                    <a:gd name="T38" fmla="*/ 442 w 1780"/>
                    <a:gd name="T39" fmla="*/ 772 h 1371"/>
                    <a:gd name="T40" fmla="*/ 410 w 1780"/>
                    <a:gd name="T41" fmla="*/ 750 h 1371"/>
                    <a:gd name="T42" fmla="*/ 393 w 1780"/>
                    <a:gd name="T43" fmla="*/ 731 h 1371"/>
                    <a:gd name="T44" fmla="*/ 375 w 1780"/>
                    <a:gd name="T45" fmla="*/ 708 h 1371"/>
                    <a:gd name="T46" fmla="*/ 366 w 1780"/>
                    <a:gd name="T47" fmla="*/ 688 h 1371"/>
                    <a:gd name="T48" fmla="*/ 350 w 1780"/>
                    <a:gd name="T49" fmla="*/ 667 h 1371"/>
                    <a:gd name="T50" fmla="*/ 346 w 1780"/>
                    <a:gd name="T51" fmla="*/ 645 h 1371"/>
                    <a:gd name="T52" fmla="*/ 268 w 1780"/>
                    <a:gd name="T53" fmla="*/ 624 h 1371"/>
                    <a:gd name="T54" fmla="*/ 249 w 1780"/>
                    <a:gd name="T55" fmla="*/ 603 h 1371"/>
                    <a:gd name="T56" fmla="*/ 233 w 1780"/>
                    <a:gd name="T57" fmla="*/ 583 h 1371"/>
                    <a:gd name="T58" fmla="*/ 218 w 1780"/>
                    <a:gd name="T59" fmla="*/ 542 h 1371"/>
                    <a:gd name="T60" fmla="*/ 212 w 1780"/>
                    <a:gd name="T61" fmla="*/ 521 h 1371"/>
                    <a:gd name="T62" fmla="*/ 198 w 1780"/>
                    <a:gd name="T63" fmla="*/ 500 h 1371"/>
                    <a:gd name="T64" fmla="*/ 191 w 1780"/>
                    <a:gd name="T65" fmla="*/ 476 h 1371"/>
                    <a:gd name="T66" fmla="*/ 185 w 1780"/>
                    <a:gd name="T67" fmla="*/ 455 h 1371"/>
                    <a:gd name="T68" fmla="*/ 181 w 1780"/>
                    <a:gd name="T69" fmla="*/ 414 h 1371"/>
                    <a:gd name="T70" fmla="*/ 171 w 1780"/>
                    <a:gd name="T71" fmla="*/ 393 h 1371"/>
                    <a:gd name="T72" fmla="*/ 163 w 1780"/>
                    <a:gd name="T73" fmla="*/ 373 h 1371"/>
                    <a:gd name="T74" fmla="*/ 156 w 1780"/>
                    <a:gd name="T75" fmla="*/ 350 h 1371"/>
                    <a:gd name="T76" fmla="*/ 138 w 1780"/>
                    <a:gd name="T77" fmla="*/ 329 h 1371"/>
                    <a:gd name="T78" fmla="*/ 134 w 1780"/>
                    <a:gd name="T79" fmla="*/ 307 h 1371"/>
                    <a:gd name="T80" fmla="*/ 128 w 1780"/>
                    <a:gd name="T81" fmla="*/ 245 h 1371"/>
                    <a:gd name="T82" fmla="*/ 119 w 1780"/>
                    <a:gd name="T83" fmla="*/ 224 h 1371"/>
                    <a:gd name="T84" fmla="*/ 113 w 1780"/>
                    <a:gd name="T85" fmla="*/ 206 h 1371"/>
                    <a:gd name="T86" fmla="*/ 109 w 1780"/>
                    <a:gd name="T87" fmla="*/ 179 h 1371"/>
                    <a:gd name="T88" fmla="*/ 62 w 1780"/>
                    <a:gd name="T89" fmla="*/ 138 h 1371"/>
                    <a:gd name="T90" fmla="*/ 56 w 1780"/>
                    <a:gd name="T91" fmla="*/ 119 h 1371"/>
                    <a:gd name="T92" fmla="*/ 49 w 1780"/>
                    <a:gd name="T93" fmla="*/ 101 h 1371"/>
                    <a:gd name="T94" fmla="*/ 45 w 1780"/>
                    <a:gd name="T95" fmla="*/ 80 h 1371"/>
                    <a:gd name="T96" fmla="*/ 33 w 1780"/>
                    <a:gd name="T97" fmla="*/ 62 h 1371"/>
                    <a:gd name="T98" fmla="*/ 12 w 1780"/>
                    <a:gd name="T99" fmla="*/ 41 h 1371"/>
                    <a:gd name="T100" fmla="*/ 0 w 1780"/>
                    <a:gd name="T101" fmla="*/ 0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80" h="1371">
                      <a:moveTo>
                        <a:pt x="1780" y="1371"/>
                      </a:moveTo>
                      <a:lnTo>
                        <a:pt x="1434" y="1371"/>
                      </a:lnTo>
                      <a:lnTo>
                        <a:pt x="1434" y="1293"/>
                      </a:lnTo>
                      <a:lnTo>
                        <a:pt x="1410" y="1293"/>
                      </a:lnTo>
                      <a:lnTo>
                        <a:pt x="1410" y="1235"/>
                      </a:lnTo>
                      <a:lnTo>
                        <a:pt x="1235" y="1235"/>
                      </a:lnTo>
                      <a:lnTo>
                        <a:pt x="1235" y="1172"/>
                      </a:lnTo>
                      <a:lnTo>
                        <a:pt x="1049" y="1172"/>
                      </a:lnTo>
                      <a:lnTo>
                        <a:pt x="1049" y="1141"/>
                      </a:lnTo>
                      <a:lnTo>
                        <a:pt x="988" y="1141"/>
                      </a:lnTo>
                      <a:lnTo>
                        <a:pt x="988" y="1112"/>
                      </a:lnTo>
                      <a:lnTo>
                        <a:pt x="879" y="1112"/>
                      </a:lnTo>
                      <a:lnTo>
                        <a:pt x="879" y="1089"/>
                      </a:lnTo>
                      <a:lnTo>
                        <a:pt x="794" y="1089"/>
                      </a:lnTo>
                      <a:lnTo>
                        <a:pt x="794" y="1067"/>
                      </a:lnTo>
                      <a:lnTo>
                        <a:pt x="784" y="1067"/>
                      </a:lnTo>
                      <a:lnTo>
                        <a:pt x="784" y="1046"/>
                      </a:lnTo>
                      <a:lnTo>
                        <a:pt x="774" y="1046"/>
                      </a:lnTo>
                      <a:lnTo>
                        <a:pt x="774" y="1025"/>
                      </a:lnTo>
                      <a:lnTo>
                        <a:pt x="741" y="1025"/>
                      </a:lnTo>
                      <a:lnTo>
                        <a:pt x="741" y="1003"/>
                      </a:lnTo>
                      <a:lnTo>
                        <a:pt x="667" y="1003"/>
                      </a:lnTo>
                      <a:lnTo>
                        <a:pt x="667" y="982"/>
                      </a:lnTo>
                      <a:lnTo>
                        <a:pt x="661" y="982"/>
                      </a:lnTo>
                      <a:lnTo>
                        <a:pt x="661" y="960"/>
                      </a:lnTo>
                      <a:lnTo>
                        <a:pt x="652" y="960"/>
                      </a:lnTo>
                      <a:lnTo>
                        <a:pt x="652" y="918"/>
                      </a:lnTo>
                      <a:lnTo>
                        <a:pt x="593" y="918"/>
                      </a:lnTo>
                      <a:lnTo>
                        <a:pt x="593" y="898"/>
                      </a:lnTo>
                      <a:lnTo>
                        <a:pt x="531" y="898"/>
                      </a:lnTo>
                      <a:lnTo>
                        <a:pt x="531" y="877"/>
                      </a:lnTo>
                      <a:lnTo>
                        <a:pt x="506" y="877"/>
                      </a:lnTo>
                      <a:lnTo>
                        <a:pt x="506" y="857"/>
                      </a:lnTo>
                      <a:lnTo>
                        <a:pt x="486" y="857"/>
                      </a:lnTo>
                      <a:lnTo>
                        <a:pt x="486" y="813"/>
                      </a:lnTo>
                      <a:lnTo>
                        <a:pt x="482" y="813"/>
                      </a:lnTo>
                      <a:lnTo>
                        <a:pt x="482" y="793"/>
                      </a:lnTo>
                      <a:lnTo>
                        <a:pt x="469" y="793"/>
                      </a:lnTo>
                      <a:lnTo>
                        <a:pt x="469" y="772"/>
                      </a:lnTo>
                      <a:lnTo>
                        <a:pt x="442" y="772"/>
                      </a:lnTo>
                      <a:lnTo>
                        <a:pt x="442" y="750"/>
                      </a:lnTo>
                      <a:lnTo>
                        <a:pt x="410" y="750"/>
                      </a:lnTo>
                      <a:lnTo>
                        <a:pt x="410" y="731"/>
                      </a:lnTo>
                      <a:lnTo>
                        <a:pt x="393" y="731"/>
                      </a:lnTo>
                      <a:lnTo>
                        <a:pt x="393" y="708"/>
                      </a:lnTo>
                      <a:lnTo>
                        <a:pt x="375" y="708"/>
                      </a:lnTo>
                      <a:lnTo>
                        <a:pt x="375" y="688"/>
                      </a:lnTo>
                      <a:lnTo>
                        <a:pt x="366" y="688"/>
                      </a:lnTo>
                      <a:lnTo>
                        <a:pt x="366" y="667"/>
                      </a:lnTo>
                      <a:lnTo>
                        <a:pt x="350" y="667"/>
                      </a:lnTo>
                      <a:lnTo>
                        <a:pt x="350" y="645"/>
                      </a:lnTo>
                      <a:lnTo>
                        <a:pt x="346" y="645"/>
                      </a:lnTo>
                      <a:lnTo>
                        <a:pt x="346" y="624"/>
                      </a:lnTo>
                      <a:lnTo>
                        <a:pt x="268" y="624"/>
                      </a:lnTo>
                      <a:lnTo>
                        <a:pt x="268" y="603"/>
                      </a:lnTo>
                      <a:lnTo>
                        <a:pt x="249" y="603"/>
                      </a:lnTo>
                      <a:lnTo>
                        <a:pt x="249" y="583"/>
                      </a:lnTo>
                      <a:lnTo>
                        <a:pt x="233" y="583"/>
                      </a:lnTo>
                      <a:lnTo>
                        <a:pt x="233" y="542"/>
                      </a:lnTo>
                      <a:lnTo>
                        <a:pt x="218" y="542"/>
                      </a:lnTo>
                      <a:lnTo>
                        <a:pt x="218" y="521"/>
                      </a:lnTo>
                      <a:lnTo>
                        <a:pt x="212" y="521"/>
                      </a:lnTo>
                      <a:lnTo>
                        <a:pt x="212" y="500"/>
                      </a:lnTo>
                      <a:lnTo>
                        <a:pt x="198" y="500"/>
                      </a:lnTo>
                      <a:lnTo>
                        <a:pt x="198" y="476"/>
                      </a:lnTo>
                      <a:lnTo>
                        <a:pt x="191" y="476"/>
                      </a:lnTo>
                      <a:lnTo>
                        <a:pt x="191" y="455"/>
                      </a:lnTo>
                      <a:lnTo>
                        <a:pt x="185" y="455"/>
                      </a:lnTo>
                      <a:lnTo>
                        <a:pt x="185" y="414"/>
                      </a:lnTo>
                      <a:lnTo>
                        <a:pt x="181" y="414"/>
                      </a:lnTo>
                      <a:lnTo>
                        <a:pt x="181" y="393"/>
                      </a:lnTo>
                      <a:lnTo>
                        <a:pt x="171" y="393"/>
                      </a:lnTo>
                      <a:lnTo>
                        <a:pt x="171" y="373"/>
                      </a:lnTo>
                      <a:lnTo>
                        <a:pt x="163" y="373"/>
                      </a:lnTo>
                      <a:lnTo>
                        <a:pt x="163" y="350"/>
                      </a:lnTo>
                      <a:lnTo>
                        <a:pt x="156" y="350"/>
                      </a:lnTo>
                      <a:lnTo>
                        <a:pt x="156" y="329"/>
                      </a:lnTo>
                      <a:lnTo>
                        <a:pt x="138" y="329"/>
                      </a:lnTo>
                      <a:lnTo>
                        <a:pt x="138" y="307"/>
                      </a:lnTo>
                      <a:lnTo>
                        <a:pt x="134" y="307"/>
                      </a:lnTo>
                      <a:lnTo>
                        <a:pt x="134" y="245"/>
                      </a:lnTo>
                      <a:lnTo>
                        <a:pt x="128" y="245"/>
                      </a:lnTo>
                      <a:lnTo>
                        <a:pt x="128" y="224"/>
                      </a:lnTo>
                      <a:lnTo>
                        <a:pt x="119" y="224"/>
                      </a:lnTo>
                      <a:lnTo>
                        <a:pt x="119" y="206"/>
                      </a:lnTo>
                      <a:lnTo>
                        <a:pt x="113" y="206"/>
                      </a:lnTo>
                      <a:lnTo>
                        <a:pt x="113" y="179"/>
                      </a:lnTo>
                      <a:lnTo>
                        <a:pt x="109" y="179"/>
                      </a:lnTo>
                      <a:lnTo>
                        <a:pt x="109" y="138"/>
                      </a:lnTo>
                      <a:lnTo>
                        <a:pt x="62" y="138"/>
                      </a:lnTo>
                      <a:lnTo>
                        <a:pt x="62" y="119"/>
                      </a:lnTo>
                      <a:lnTo>
                        <a:pt x="56" y="119"/>
                      </a:lnTo>
                      <a:lnTo>
                        <a:pt x="56" y="101"/>
                      </a:lnTo>
                      <a:lnTo>
                        <a:pt x="49" y="101"/>
                      </a:lnTo>
                      <a:lnTo>
                        <a:pt x="49" y="80"/>
                      </a:lnTo>
                      <a:lnTo>
                        <a:pt x="45" y="80"/>
                      </a:lnTo>
                      <a:lnTo>
                        <a:pt x="45" y="62"/>
                      </a:lnTo>
                      <a:lnTo>
                        <a:pt x="33" y="62"/>
                      </a:lnTo>
                      <a:lnTo>
                        <a:pt x="33" y="41"/>
                      </a:lnTo>
                      <a:lnTo>
                        <a:pt x="12" y="41"/>
                      </a:lnTo>
                      <a:lnTo>
                        <a:pt x="12" y="0"/>
                      </a:lnTo>
                      <a:lnTo>
                        <a:pt x="0" y="0"/>
                      </a:lnTo>
                    </a:path>
                  </a:pathLst>
                </a:custGeom>
                <a:noFill/>
                <a:ln w="12700" cap="sq">
                  <a:solidFill>
                    <a:srgbClr val="37A73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13" name="Line 6">
                  <a:extLst>
                    <a:ext uri="{FF2B5EF4-FFF2-40B4-BE49-F238E27FC236}">
                      <a16:creationId xmlns:a16="http://schemas.microsoft.com/office/drawing/2014/main" id="{281C5037-B9AE-49F7-8620-85FD94433722}"/>
                    </a:ext>
                  </a:extLst>
                </p:cNvPr>
                <p:cNvSpPr>
                  <a:spLocks noChangeShapeType="1"/>
                </p:cNvSpPr>
                <p:nvPr/>
              </p:nvSpPr>
              <p:spPr bwMode="auto">
                <a:xfrm>
                  <a:off x="6581974" y="1678421"/>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14" name="Line 7">
                  <a:extLst>
                    <a:ext uri="{FF2B5EF4-FFF2-40B4-BE49-F238E27FC236}">
                      <a16:creationId xmlns:a16="http://schemas.microsoft.com/office/drawing/2014/main" id="{F3F7EBC7-EC38-4ECE-94EE-769797B5008D}"/>
                    </a:ext>
                  </a:extLst>
                </p:cNvPr>
                <p:cNvSpPr>
                  <a:spLocks noChangeShapeType="1"/>
                </p:cNvSpPr>
                <p:nvPr/>
              </p:nvSpPr>
              <p:spPr bwMode="auto">
                <a:xfrm>
                  <a:off x="6601693" y="1663236"/>
                  <a:ext cx="0" cy="32539"/>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16" name="Line 9">
                  <a:extLst>
                    <a:ext uri="{FF2B5EF4-FFF2-40B4-BE49-F238E27FC236}">
                      <a16:creationId xmlns:a16="http://schemas.microsoft.com/office/drawing/2014/main" id="{D184BC0D-F0AF-4516-B298-13D6A93A2B3F}"/>
                    </a:ext>
                  </a:extLst>
                </p:cNvPr>
                <p:cNvSpPr>
                  <a:spLocks noChangeShapeType="1"/>
                </p:cNvSpPr>
                <p:nvPr/>
              </p:nvSpPr>
              <p:spPr bwMode="auto">
                <a:xfrm>
                  <a:off x="6624892" y="1687098"/>
                  <a:ext cx="0" cy="33624"/>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17" name="Line 10">
                  <a:extLst>
                    <a:ext uri="{FF2B5EF4-FFF2-40B4-BE49-F238E27FC236}">
                      <a16:creationId xmlns:a16="http://schemas.microsoft.com/office/drawing/2014/main" id="{648BD941-86E5-47D3-97AA-9C631E2F1001}"/>
                    </a:ext>
                  </a:extLst>
                </p:cNvPr>
                <p:cNvSpPr>
                  <a:spLocks noChangeShapeType="1"/>
                </p:cNvSpPr>
                <p:nvPr/>
              </p:nvSpPr>
              <p:spPr bwMode="auto">
                <a:xfrm>
                  <a:off x="7403216" y="2686053"/>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18" name="Line 11">
                  <a:extLst>
                    <a:ext uri="{FF2B5EF4-FFF2-40B4-BE49-F238E27FC236}">
                      <a16:creationId xmlns:a16="http://schemas.microsoft.com/office/drawing/2014/main" id="{D6C174DF-78F4-4181-A99B-EA1E89DB778F}"/>
                    </a:ext>
                  </a:extLst>
                </p:cNvPr>
                <p:cNvSpPr>
                  <a:spLocks noChangeShapeType="1"/>
                </p:cNvSpPr>
                <p:nvPr/>
              </p:nvSpPr>
              <p:spPr bwMode="auto">
                <a:xfrm>
                  <a:off x="7419455" y="2667614"/>
                  <a:ext cx="0" cy="33624"/>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19" name="Line 12">
                  <a:extLst>
                    <a:ext uri="{FF2B5EF4-FFF2-40B4-BE49-F238E27FC236}">
                      <a16:creationId xmlns:a16="http://schemas.microsoft.com/office/drawing/2014/main" id="{40F3A76B-C625-4BB2-B542-D7BD65246801}"/>
                    </a:ext>
                  </a:extLst>
                </p:cNvPr>
                <p:cNvSpPr>
                  <a:spLocks noChangeShapeType="1"/>
                </p:cNvSpPr>
                <p:nvPr/>
              </p:nvSpPr>
              <p:spPr bwMode="auto">
                <a:xfrm>
                  <a:off x="7417135" y="2709915"/>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20" name="Line 13">
                  <a:extLst>
                    <a:ext uri="{FF2B5EF4-FFF2-40B4-BE49-F238E27FC236}">
                      <a16:creationId xmlns:a16="http://schemas.microsoft.com/office/drawing/2014/main" id="{6BF99582-ADEF-441D-851F-60733E8DCFC5}"/>
                    </a:ext>
                  </a:extLst>
                </p:cNvPr>
                <p:cNvSpPr>
                  <a:spLocks noChangeShapeType="1"/>
                </p:cNvSpPr>
                <p:nvPr/>
              </p:nvSpPr>
              <p:spPr bwMode="auto">
                <a:xfrm>
                  <a:off x="7434535" y="2694730"/>
                  <a:ext cx="0" cy="31455"/>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21" name="Line 15">
                  <a:extLst>
                    <a:ext uri="{FF2B5EF4-FFF2-40B4-BE49-F238E27FC236}">
                      <a16:creationId xmlns:a16="http://schemas.microsoft.com/office/drawing/2014/main" id="{F061609A-DCF3-4050-B877-F430E78E84B8}"/>
                    </a:ext>
                  </a:extLst>
                </p:cNvPr>
                <p:cNvSpPr>
                  <a:spLocks noChangeShapeType="1"/>
                </p:cNvSpPr>
                <p:nvPr/>
              </p:nvSpPr>
              <p:spPr bwMode="auto">
                <a:xfrm>
                  <a:off x="7518051" y="2719677"/>
                  <a:ext cx="0" cy="32539"/>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22" name="Line 16">
                  <a:extLst>
                    <a:ext uri="{FF2B5EF4-FFF2-40B4-BE49-F238E27FC236}">
                      <a16:creationId xmlns:a16="http://schemas.microsoft.com/office/drawing/2014/main" id="{9C053F6B-A12F-4E81-B4EE-136EFAA40924}"/>
                    </a:ext>
                  </a:extLst>
                </p:cNvPr>
                <p:cNvSpPr>
                  <a:spLocks noChangeShapeType="1"/>
                </p:cNvSpPr>
                <p:nvPr/>
              </p:nvSpPr>
              <p:spPr bwMode="auto">
                <a:xfrm>
                  <a:off x="7622446" y="2734862"/>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23" name="Line 17">
                  <a:extLst>
                    <a:ext uri="{FF2B5EF4-FFF2-40B4-BE49-F238E27FC236}">
                      <a16:creationId xmlns:a16="http://schemas.microsoft.com/office/drawing/2014/main" id="{95A8D104-6880-4964-B059-0401FDCC2DC6}"/>
                    </a:ext>
                  </a:extLst>
                </p:cNvPr>
                <p:cNvSpPr>
                  <a:spLocks noChangeShapeType="1"/>
                </p:cNvSpPr>
                <p:nvPr/>
              </p:nvSpPr>
              <p:spPr bwMode="auto">
                <a:xfrm>
                  <a:off x="7639845" y="2719677"/>
                  <a:ext cx="0" cy="32539"/>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24" name="Line 18">
                  <a:extLst>
                    <a:ext uri="{FF2B5EF4-FFF2-40B4-BE49-F238E27FC236}">
                      <a16:creationId xmlns:a16="http://schemas.microsoft.com/office/drawing/2014/main" id="{474DEB90-1574-4E3C-9A4D-F9DA934E40F6}"/>
                    </a:ext>
                  </a:extLst>
                </p:cNvPr>
                <p:cNvSpPr>
                  <a:spLocks noChangeShapeType="1"/>
                </p:cNvSpPr>
                <p:nvPr/>
              </p:nvSpPr>
              <p:spPr bwMode="auto">
                <a:xfrm>
                  <a:off x="7601567" y="2734862"/>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25" name="Line 19">
                  <a:extLst>
                    <a:ext uri="{FF2B5EF4-FFF2-40B4-BE49-F238E27FC236}">
                      <a16:creationId xmlns:a16="http://schemas.microsoft.com/office/drawing/2014/main" id="{05AAB023-EB6A-4DA7-B3D7-C17782057155}"/>
                    </a:ext>
                  </a:extLst>
                </p:cNvPr>
                <p:cNvSpPr>
                  <a:spLocks noChangeShapeType="1"/>
                </p:cNvSpPr>
                <p:nvPr/>
              </p:nvSpPr>
              <p:spPr bwMode="auto">
                <a:xfrm>
                  <a:off x="7617806" y="2719677"/>
                  <a:ext cx="0" cy="32539"/>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26" name="Line 20">
                  <a:extLst>
                    <a:ext uri="{FF2B5EF4-FFF2-40B4-BE49-F238E27FC236}">
                      <a16:creationId xmlns:a16="http://schemas.microsoft.com/office/drawing/2014/main" id="{8D986817-BCB8-48EA-A381-4A4A61AE34C2}"/>
                    </a:ext>
                  </a:extLst>
                </p:cNvPr>
                <p:cNvSpPr>
                  <a:spLocks noChangeShapeType="1"/>
                </p:cNvSpPr>
                <p:nvPr/>
              </p:nvSpPr>
              <p:spPr bwMode="auto">
                <a:xfrm>
                  <a:off x="7567928" y="2734862"/>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27" name="Line 21">
                  <a:extLst>
                    <a:ext uri="{FF2B5EF4-FFF2-40B4-BE49-F238E27FC236}">
                      <a16:creationId xmlns:a16="http://schemas.microsoft.com/office/drawing/2014/main" id="{AC459EF6-5498-4F59-A566-55D332B013AD}"/>
                    </a:ext>
                  </a:extLst>
                </p:cNvPr>
                <p:cNvSpPr>
                  <a:spLocks noChangeShapeType="1"/>
                </p:cNvSpPr>
                <p:nvPr/>
              </p:nvSpPr>
              <p:spPr bwMode="auto">
                <a:xfrm>
                  <a:off x="7586487" y="2719677"/>
                  <a:ext cx="0" cy="32539"/>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28" name="Line 22">
                  <a:extLst>
                    <a:ext uri="{FF2B5EF4-FFF2-40B4-BE49-F238E27FC236}">
                      <a16:creationId xmlns:a16="http://schemas.microsoft.com/office/drawing/2014/main" id="{AD01FC6E-657D-4EE2-8282-6B7D34F3132C}"/>
                    </a:ext>
                  </a:extLst>
                </p:cNvPr>
                <p:cNvSpPr>
                  <a:spLocks noChangeShapeType="1"/>
                </p:cNvSpPr>
                <p:nvPr/>
              </p:nvSpPr>
              <p:spPr bwMode="auto">
                <a:xfrm>
                  <a:off x="7663043" y="2766317"/>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29" name="Line 23">
                  <a:extLst>
                    <a:ext uri="{FF2B5EF4-FFF2-40B4-BE49-F238E27FC236}">
                      <a16:creationId xmlns:a16="http://schemas.microsoft.com/office/drawing/2014/main" id="{6493C624-32CB-4179-9582-68BBF36A9146}"/>
                    </a:ext>
                  </a:extLst>
                </p:cNvPr>
                <p:cNvSpPr>
                  <a:spLocks noChangeShapeType="1"/>
                </p:cNvSpPr>
                <p:nvPr/>
              </p:nvSpPr>
              <p:spPr bwMode="auto">
                <a:xfrm>
                  <a:off x="7682763" y="2750047"/>
                  <a:ext cx="0" cy="33624"/>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30" name="Line 24">
                  <a:extLst>
                    <a:ext uri="{FF2B5EF4-FFF2-40B4-BE49-F238E27FC236}">
                      <a16:creationId xmlns:a16="http://schemas.microsoft.com/office/drawing/2014/main" id="{0752BDBF-5C7D-4705-B4C7-CCEEFF6DBF3C}"/>
                    </a:ext>
                  </a:extLst>
                </p:cNvPr>
                <p:cNvSpPr>
                  <a:spLocks noChangeShapeType="1"/>
                </p:cNvSpPr>
                <p:nvPr/>
              </p:nvSpPr>
              <p:spPr bwMode="auto">
                <a:xfrm>
                  <a:off x="7798757" y="2799940"/>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31" name="Line 25">
                  <a:extLst>
                    <a:ext uri="{FF2B5EF4-FFF2-40B4-BE49-F238E27FC236}">
                      <a16:creationId xmlns:a16="http://schemas.microsoft.com/office/drawing/2014/main" id="{C09DD491-DCD5-46EE-8143-A983C95ACD31}"/>
                    </a:ext>
                  </a:extLst>
                </p:cNvPr>
                <p:cNvSpPr>
                  <a:spLocks noChangeShapeType="1"/>
                </p:cNvSpPr>
                <p:nvPr/>
              </p:nvSpPr>
              <p:spPr bwMode="auto">
                <a:xfrm>
                  <a:off x="7818476" y="2783671"/>
                  <a:ext cx="0" cy="33624"/>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32" name="Line 26">
                  <a:extLst>
                    <a:ext uri="{FF2B5EF4-FFF2-40B4-BE49-F238E27FC236}">
                      <a16:creationId xmlns:a16="http://schemas.microsoft.com/office/drawing/2014/main" id="{A58DEFC9-8970-45D3-96DB-099A07DBC2CA}"/>
                    </a:ext>
                  </a:extLst>
                </p:cNvPr>
                <p:cNvSpPr>
                  <a:spLocks noChangeShapeType="1"/>
                </p:cNvSpPr>
                <p:nvPr/>
              </p:nvSpPr>
              <p:spPr bwMode="auto">
                <a:xfrm>
                  <a:off x="7820796" y="2799940"/>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33" name="Line 27">
                  <a:extLst>
                    <a:ext uri="{FF2B5EF4-FFF2-40B4-BE49-F238E27FC236}">
                      <a16:creationId xmlns:a16="http://schemas.microsoft.com/office/drawing/2014/main" id="{7BBE886A-E7BF-4652-B387-AA3792212DDA}"/>
                    </a:ext>
                  </a:extLst>
                </p:cNvPr>
                <p:cNvSpPr>
                  <a:spLocks noChangeShapeType="1"/>
                </p:cNvSpPr>
                <p:nvPr/>
              </p:nvSpPr>
              <p:spPr bwMode="auto">
                <a:xfrm>
                  <a:off x="7837035" y="2783671"/>
                  <a:ext cx="0" cy="33624"/>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34" name="Line 28">
                  <a:extLst>
                    <a:ext uri="{FF2B5EF4-FFF2-40B4-BE49-F238E27FC236}">
                      <a16:creationId xmlns:a16="http://schemas.microsoft.com/office/drawing/2014/main" id="{77DFD300-3D60-43D4-B46A-30D11558E934}"/>
                    </a:ext>
                  </a:extLst>
                </p:cNvPr>
                <p:cNvSpPr>
                  <a:spLocks noChangeShapeType="1"/>
                </p:cNvSpPr>
                <p:nvPr/>
              </p:nvSpPr>
              <p:spPr bwMode="auto">
                <a:xfrm>
                  <a:off x="7837035" y="2799940"/>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35" name="Line 29">
                  <a:extLst>
                    <a:ext uri="{FF2B5EF4-FFF2-40B4-BE49-F238E27FC236}">
                      <a16:creationId xmlns:a16="http://schemas.microsoft.com/office/drawing/2014/main" id="{A7F3C9E5-A152-4772-AD83-26AB885F18B2}"/>
                    </a:ext>
                  </a:extLst>
                </p:cNvPr>
                <p:cNvSpPr>
                  <a:spLocks noChangeShapeType="1"/>
                </p:cNvSpPr>
                <p:nvPr/>
              </p:nvSpPr>
              <p:spPr bwMode="auto">
                <a:xfrm>
                  <a:off x="7856755" y="2783671"/>
                  <a:ext cx="0" cy="33624"/>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36" name="Line 30">
                  <a:extLst>
                    <a:ext uri="{FF2B5EF4-FFF2-40B4-BE49-F238E27FC236}">
                      <a16:creationId xmlns:a16="http://schemas.microsoft.com/office/drawing/2014/main" id="{902646BD-C723-47EE-8B29-30862E82C1DE}"/>
                    </a:ext>
                  </a:extLst>
                </p:cNvPr>
                <p:cNvSpPr>
                  <a:spLocks noChangeShapeType="1"/>
                </p:cNvSpPr>
                <p:nvPr/>
              </p:nvSpPr>
              <p:spPr bwMode="auto">
                <a:xfrm>
                  <a:off x="7906632" y="2799940"/>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37" name="Line 31">
                  <a:extLst>
                    <a:ext uri="{FF2B5EF4-FFF2-40B4-BE49-F238E27FC236}">
                      <a16:creationId xmlns:a16="http://schemas.microsoft.com/office/drawing/2014/main" id="{5217F8F5-9273-4C93-9E03-E777187F35BA}"/>
                    </a:ext>
                  </a:extLst>
                </p:cNvPr>
                <p:cNvSpPr>
                  <a:spLocks noChangeShapeType="1"/>
                </p:cNvSpPr>
                <p:nvPr/>
              </p:nvSpPr>
              <p:spPr bwMode="auto">
                <a:xfrm>
                  <a:off x="7924032" y="2783671"/>
                  <a:ext cx="0" cy="33624"/>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39" name="Line 33">
                  <a:extLst>
                    <a:ext uri="{FF2B5EF4-FFF2-40B4-BE49-F238E27FC236}">
                      <a16:creationId xmlns:a16="http://schemas.microsoft.com/office/drawing/2014/main" id="{7E2800D9-EB75-41D5-8B24-AAFCE597446F}"/>
                    </a:ext>
                  </a:extLst>
                </p:cNvPr>
                <p:cNvSpPr>
                  <a:spLocks noChangeShapeType="1"/>
                </p:cNvSpPr>
                <p:nvPr/>
              </p:nvSpPr>
              <p:spPr bwMode="auto">
                <a:xfrm>
                  <a:off x="8143261" y="2915997"/>
                  <a:ext cx="0" cy="33624"/>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41" name="Line 35">
                  <a:extLst>
                    <a:ext uri="{FF2B5EF4-FFF2-40B4-BE49-F238E27FC236}">
                      <a16:creationId xmlns:a16="http://schemas.microsoft.com/office/drawing/2014/main" id="{A32B2261-6F8F-4110-A2C9-F7C6983EEAEB}"/>
                    </a:ext>
                  </a:extLst>
                </p:cNvPr>
                <p:cNvSpPr>
                  <a:spLocks noChangeShapeType="1"/>
                </p:cNvSpPr>
                <p:nvPr/>
              </p:nvSpPr>
              <p:spPr bwMode="auto">
                <a:xfrm>
                  <a:off x="8224457" y="2998430"/>
                  <a:ext cx="0" cy="33624"/>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43" name="Line 37">
                  <a:extLst>
                    <a:ext uri="{FF2B5EF4-FFF2-40B4-BE49-F238E27FC236}">
                      <a16:creationId xmlns:a16="http://schemas.microsoft.com/office/drawing/2014/main" id="{D886D275-8B9A-434B-9AEC-7F64B3649B0A}"/>
                    </a:ext>
                  </a:extLst>
                </p:cNvPr>
                <p:cNvSpPr>
                  <a:spLocks noChangeShapeType="1"/>
                </p:cNvSpPr>
                <p:nvPr/>
              </p:nvSpPr>
              <p:spPr bwMode="auto">
                <a:xfrm>
                  <a:off x="8546922" y="2998430"/>
                  <a:ext cx="0" cy="33624"/>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sp>
            <p:nvSpPr>
              <p:cNvPr id="2115" name="Line 8">
                <a:extLst>
                  <a:ext uri="{FF2B5EF4-FFF2-40B4-BE49-F238E27FC236}">
                    <a16:creationId xmlns:a16="http://schemas.microsoft.com/office/drawing/2014/main" id="{D03C74B1-8D10-46F8-8C46-E98D807A19EA}"/>
                  </a:ext>
                </a:extLst>
              </p:cNvPr>
              <p:cNvSpPr>
                <a:spLocks noChangeShapeType="1"/>
              </p:cNvSpPr>
              <p:nvPr/>
            </p:nvSpPr>
            <p:spPr bwMode="auto">
              <a:xfrm>
                <a:off x="6606333" y="1705537"/>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sp>
          <p:nvSpPr>
            <p:cNvPr id="2138" name="Line 32">
              <a:extLst>
                <a:ext uri="{FF2B5EF4-FFF2-40B4-BE49-F238E27FC236}">
                  <a16:creationId xmlns:a16="http://schemas.microsoft.com/office/drawing/2014/main" id="{BAC00E4E-5CD2-462F-A0B9-8FEE3A26ADC4}"/>
                </a:ext>
              </a:extLst>
            </p:cNvPr>
            <p:cNvSpPr>
              <a:spLocks noChangeShapeType="1"/>
            </p:cNvSpPr>
            <p:nvPr/>
          </p:nvSpPr>
          <p:spPr bwMode="auto">
            <a:xfrm>
              <a:off x="8123542" y="2931182"/>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40" name="Line 34">
              <a:extLst>
                <a:ext uri="{FF2B5EF4-FFF2-40B4-BE49-F238E27FC236}">
                  <a16:creationId xmlns:a16="http://schemas.microsoft.com/office/drawing/2014/main" id="{55AA001C-FF2E-4F70-869D-E3CB9BA6E643}"/>
                </a:ext>
              </a:extLst>
            </p:cNvPr>
            <p:cNvSpPr>
              <a:spLocks noChangeShapeType="1"/>
            </p:cNvSpPr>
            <p:nvPr/>
          </p:nvSpPr>
          <p:spPr bwMode="auto">
            <a:xfrm>
              <a:off x="8207058" y="3015784"/>
              <a:ext cx="3363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142" name="Line 36">
              <a:extLst>
                <a:ext uri="{FF2B5EF4-FFF2-40B4-BE49-F238E27FC236}">
                  <a16:creationId xmlns:a16="http://schemas.microsoft.com/office/drawing/2014/main" id="{F89DF31D-A4A4-4ED3-8764-FA1D4B0492F4}"/>
                </a:ext>
              </a:extLst>
            </p:cNvPr>
            <p:cNvSpPr>
              <a:spLocks noChangeShapeType="1"/>
            </p:cNvSpPr>
            <p:nvPr/>
          </p:nvSpPr>
          <p:spPr bwMode="auto">
            <a:xfrm>
              <a:off x="8529523" y="3015784"/>
              <a:ext cx="35959" cy="0"/>
            </a:xfrm>
            <a:prstGeom prst="line">
              <a:avLst/>
            </a:prstGeom>
            <a:noFill/>
            <a:ln w="19050" cap="sq">
              <a:solidFill>
                <a:srgbClr val="37A73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cxnSp>
        <p:nvCxnSpPr>
          <p:cNvPr id="2145" name="Straight Connector 2144">
            <a:extLst>
              <a:ext uri="{FF2B5EF4-FFF2-40B4-BE49-F238E27FC236}">
                <a16:creationId xmlns:a16="http://schemas.microsoft.com/office/drawing/2014/main" id="{E2116815-D2BB-435B-8696-A80D1A3DF6ED}"/>
              </a:ext>
            </a:extLst>
          </p:cNvPr>
          <p:cNvCxnSpPr>
            <a:cxnSpLocks/>
          </p:cNvCxnSpPr>
          <p:nvPr/>
        </p:nvCxnSpPr>
        <p:spPr bwMode="auto">
          <a:xfrm>
            <a:off x="6748940"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46" name="Straight Connector 2145">
            <a:extLst>
              <a:ext uri="{FF2B5EF4-FFF2-40B4-BE49-F238E27FC236}">
                <a16:creationId xmlns:a16="http://schemas.microsoft.com/office/drawing/2014/main" id="{8D6F3BD2-693E-4903-AF74-1380F18DEE21}"/>
              </a:ext>
            </a:extLst>
          </p:cNvPr>
          <p:cNvCxnSpPr>
            <a:cxnSpLocks/>
          </p:cNvCxnSpPr>
          <p:nvPr/>
        </p:nvCxnSpPr>
        <p:spPr bwMode="auto">
          <a:xfrm>
            <a:off x="6999297"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47" name="Straight Connector 2146">
            <a:extLst>
              <a:ext uri="{FF2B5EF4-FFF2-40B4-BE49-F238E27FC236}">
                <a16:creationId xmlns:a16="http://schemas.microsoft.com/office/drawing/2014/main" id="{A18C5F91-4851-4F3C-9EA4-C95137B9D985}"/>
              </a:ext>
            </a:extLst>
          </p:cNvPr>
          <p:cNvCxnSpPr>
            <a:cxnSpLocks/>
          </p:cNvCxnSpPr>
          <p:nvPr/>
        </p:nvCxnSpPr>
        <p:spPr bwMode="auto">
          <a:xfrm>
            <a:off x="7249654"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48" name="Straight Connector 2147">
            <a:extLst>
              <a:ext uri="{FF2B5EF4-FFF2-40B4-BE49-F238E27FC236}">
                <a16:creationId xmlns:a16="http://schemas.microsoft.com/office/drawing/2014/main" id="{93AE2BDD-3A43-4BF3-94F4-D959AB807989}"/>
              </a:ext>
            </a:extLst>
          </p:cNvPr>
          <p:cNvCxnSpPr>
            <a:cxnSpLocks/>
          </p:cNvCxnSpPr>
          <p:nvPr/>
        </p:nvCxnSpPr>
        <p:spPr bwMode="auto">
          <a:xfrm>
            <a:off x="7500011"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49" name="Straight Connector 2148">
            <a:extLst>
              <a:ext uri="{FF2B5EF4-FFF2-40B4-BE49-F238E27FC236}">
                <a16:creationId xmlns:a16="http://schemas.microsoft.com/office/drawing/2014/main" id="{29417948-CEEC-40EF-916A-AFAB2A4CC244}"/>
              </a:ext>
            </a:extLst>
          </p:cNvPr>
          <p:cNvCxnSpPr>
            <a:cxnSpLocks/>
          </p:cNvCxnSpPr>
          <p:nvPr/>
        </p:nvCxnSpPr>
        <p:spPr bwMode="auto">
          <a:xfrm>
            <a:off x="7750368"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50" name="Straight Connector 2149">
            <a:extLst>
              <a:ext uri="{FF2B5EF4-FFF2-40B4-BE49-F238E27FC236}">
                <a16:creationId xmlns:a16="http://schemas.microsoft.com/office/drawing/2014/main" id="{B8B76AB1-58AC-4257-8A84-5F3D4F246FE9}"/>
              </a:ext>
            </a:extLst>
          </p:cNvPr>
          <p:cNvCxnSpPr>
            <a:cxnSpLocks/>
          </p:cNvCxnSpPr>
          <p:nvPr/>
        </p:nvCxnSpPr>
        <p:spPr bwMode="auto">
          <a:xfrm>
            <a:off x="8000725"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51" name="Straight Connector 2150">
            <a:extLst>
              <a:ext uri="{FF2B5EF4-FFF2-40B4-BE49-F238E27FC236}">
                <a16:creationId xmlns:a16="http://schemas.microsoft.com/office/drawing/2014/main" id="{72F7DCB8-2233-46B6-8872-72790FE6107D}"/>
              </a:ext>
            </a:extLst>
          </p:cNvPr>
          <p:cNvCxnSpPr>
            <a:cxnSpLocks/>
          </p:cNvCxnSpPr>
          <p:nvPr/>
        </p:nvCxnSpPr>
        <p:spPr bwMode="auto">
          <a:xfrm>
            <a:off x="8251082"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52" name="Straight Connector 2151">
            <a:extLst>
              <a:ext uri="{FF2B5EF4-FFF2-40B4-BE49-F238E27FC236}">
                <a16:creationId xmlns:a16="http://schemas.microsoft.com/office/drawing/2014/main" id="{F085D565-0DCA-433C-A1D6-F4C6CE352E87}"/>
              </a:ext>
            </a:extLst>
          </p:cNvPr>
          <p:cNvCxnSpPr>
            <a:cxnSpLocks/>
          </p:cNvCxnSpPr>
          <p:nvPr/>
        </p:nvCxnSpPr>
        <p:spPr bwMode="auto">
          <a:xfrm>
            <a:off x="8501439"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53" name="Straight Connector 2152">
            <a:extLst>
              <a:ext uri="{FF2B5EF4-FFF2-40B4-BE49-F238E27FC236}">
                <a16:creationId xmlns:a16="http://schemas.microsoft.com/office/drawing/2014/main" id="{E2394A1E-C584-44E4-ACEA-9A46EE250AF5}"/>
              </a:ext>
            </a:extLst>
          </p:cNvPr>
          <p:cNvCxnSpPr>
            <a:cxnSpLocks/>
          </p:cNvCxnSpPr>
          <p:nvPr/>
        </p:nvCxnSpPr>
        <p:spPr bwMode="auto">
          <a:xfrm>
            <a:off x="8751792"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2154" name="TextBox 2153">
            <a:extLst>
              <a:ext uri="{FF2B5EF4-FFF2-40B4-BE49-F238E27FC236}">
                <a16:creationId xmlns:a16="http://schemas.microsoft.com/office/drawing/2014/main" id="{88A6134E-8BB4-4743-8BF3-0EF51AB3429F}"/>
              </a:ext>
            </a:extLst>
          </p:cNvPr>
          <p:cNvSpPr txBox="1"/>
          <p:nvPr/>
        </p:nvSpPr>
        <p:spPr>
          <a:xfrm>
            <a:off x="6309909" y="2950879"/>
            <a:ext cx="13814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155" name="TextBox 2154">
            <a:extLst>
              <a:ext uri="{FF2B5EF4-FFF2-40B4-BE49-F238E27FC236}">
                <a16:creationId xmlns:a16="http://schemas.microsoft.com/office/drawing/2014/main" id="{4CE7FBCE-719C-4124-937D-8B5B1D389D92}"/>
              </a:ext>
            </a:extLst>
          </p:cNvPr>
          <p:cNvSpPr txBox="1"/>
          <p:nvPr/>
        </p:nvSpPr>
        <p:spPr>
          <a:xfrm>
            <a:off x="6316875"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156" name="TextBox 2155">
            <a:extLst>
              <a:ext uri="{FF2B5EF4-FFF2-40B4-BE49-F238E27FC236}">
                <a16:creationId xmlns:a16="http://schemas.microsoft.com/office/drawing/2014/main" id="{239DC129-CD33-48FB-B1AF-DDB2263CCE0F}"/>
              </a:ext>
            </a:extLst>
          </p:cNvPr>
          <p:cNvSpPr txBox="1"/>
          <p:nvPr/>
        </p:nvSpPr>
        <p:spPr>
          <a:xfrm>
            <a:off x="6816565"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sp>
        <p:nvSpPr>
          <p:cNvPr id="2157" name="TextBox 2156">
            <a:extLst>
              <a:ext uri="{FF2B5EF4-FFF2-40B4-BE49-F238E27FC236}">
                <a16:creationId xmlns:a16="http://schemas.microsoft.com/office/drawing/2014/main" id="{9943C7C7-8D70-468D-B93B-64409B937436}"/>
              </a:ext>
            </a:extLst>
          </p:cNvPr>
          <p:cNvSpPr txBox="1"/>
          <p:nvPr/>
        </p:nvSpPr>
        <p:spPr>
          <a:xfrm>
            <a:off x="7066410"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2158" name="TextBox 2157">
            <a:extLst>
              <a:ext uri="{FF2B5EF4-FFF2-40B4-BE49-F238E27FC236}">
                <a16:creationId xmlns:a16="http://schemas.microsoft.com/office/drawing/2014/main" id="{DEF6F45B-74B9-4576-BF0E-3DBA3B7988D5}"/>
              </a:ext>
            </a:extLst>
          </p:cNvPr>
          <p:cNvSpPr txBox="1"/>
          <p:nvPr/>
        </p:nvSpPr>
        <p:spPr>
          <a:xfrm>
            <a:off x="7316255"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16</a:t>
            </a:r>
          </a:p>
        </p:txBody>
      </p:sp>
      <p:sp>
        <p:nvSpPr>
          <p:cNvPr id="2159" name="TextBox 2158">
            <a:extLst>
              <a:ext uri="{FF2B5EF4-FFF2-40B4-BE49-F238E27FC236}">
                <a16:creationId xmlns:a16="http://schemas.microsoft.com/office/drawing/2014/main" id="{FA61B601-563D-401B-8DEA-6EEBB4809A44}"/>
              </a:ext>
            </a:extLst>
          </p:cNvPr>
          <p:cNvSpPr txBox="1"/>
          <p:nvPr/>
        </p:nvSpPr>
        <p:spPr>
          <a:xfrm>
            <a:off x="7566100"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2160" name="TextBox 2159">
            <a:extLst>
              <a:ext uri="{FF2B5EF4-FFF2-40B4-BE49-F238E27FC236}">
                <a16:creationId xmlns:a16="http://schemas.microsoft.com/office/drawing/2014/main" id="{A2B3A8D5-D9DB-4D5E-B86B-61EDC554FA91}"/>
              </a:ext>
            </a:extLst>
          </p:cNvPr>
          <p:cNvSpPr txBox="1"/>
          <p:nvPr/>
        </p:nvSpPr>
        <p:spPr>
          <a:xfrm>
            <a:off x="7815945"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2161" name="TextBox 2160">
            <a:extLst>
              <a:ext uri="{FF2B5EF4-FFF2-40B4-BE49-F238E27FC236}">
                <a16:creationId xmlns:a16="http://schemas.microsoft.com/office/drawing/2014/main" id="{EE8A7C9F-F86D-4890-8216-CB670F3118D5}"/>
              </a:ext>
            </a:extLst>
          </p:cNvPr>
          <p:cNvSpPr txBox="1"/>
          <p:nvPr/>
        </p:nvSpPr>
        <p:spPr>
          <a:xfrm>
            <a:off x="8065790"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28</a:t>
            </a:r>
          </a:p>
        </p:txBody>
      </p:sp>
      <p:sp>
        <p:nvSpPr>
          <p:cNvPr id="2162" name="TextBox 2161">
            <a:extLst>
              <a:ext uri="{FF2B5EF4-FFF2-40B4-BE49-F238E27FC236}">
                <a16:creationId xmlns:a16="http://schemas.microsoft.com/office/drawing/2014/main" id="{48FA2AFE-1A0A-4505-A9A7-84B6F5CA552C}"/>
              </a:ext>
            </a:extLst>
          </p:cNvPr>
          <p:cNvSpPr txBox="1"/>
          <p:nvPr/>
        </p:nvSpPr>
        <p:spPr>
          <a:xfrm>
            <a:off x="8315635"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32</a:t>
            </a:r>
          </a:p>
        </p:txBody>
      </p:sp>
      <p:sp>
        <p:nvSpPr>
          <p:cNvPr id="2164" name="TextBox 2163">
            <a:extLst>
              <a:ext uri="{FF2B5EF4-FFF2-40B4-BE49-F238E27FC236}">
                <a16:creationId xmlns:a16="http://schemas.microsoft.com/office/drawing/2014/main" id="{2CA1A375-B866-4FBE-8EAD-9458E913FC82}"/>
              </a:ext>
            </a:extLst>
          </p:cNvPr>
          <p:cNvSpPr txBox="1"/>
          <p:nvPr/>
        </p:nvSpPr>
        <p:spPr>
          <a:xfrm>
            <a:off x="8565482"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36</a:t>
            </a:r>
          </a:p>
        </p:txBody>
      </p:sp>
      <p:sp>
        <p:nvSpPr>
          <p:cNvPr id="2165" name="TextBox 2164">
            <a:extLst>
              <a:ext uri="{FF2B5EF4-FFF2-40B4-BE49-F238E27FC236}">
                <a16:creationId xmlns:a16="http://schemas.microsoft.com/office/drawing/2014/main" id="{C0E2B316-A325-4FE1-BB94-C9AAA140A57E}"/>
              </a:ext>
            </a:extLst>
          </p:cNvPr>
          <p:cNvSpPr txBox="1"/>
          <p:nvPr/>
        </p:nvSpPr>
        <p:spPr>
          <a:xfrm>
            <a:off x="6239244" y="3215361"/>
            <a:ext cx="27001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Time (months)</a:t>
            </a:r>
          </a:p>
        </p:txBody>
      </p:sp>
      <p:sp>
        <p:nvSpPr>
          <p:cNvPr id="2166" name="TextBox 2165">
            <a:extLst>
              <a:ext uri="{FF2B5EF4-FFF2-40B4-BE49-F238E27FC236}">
                <a16:creationId xmlns:a16="http://schemas.microsoft.com/office/drawing/2014/main" id="{499F6197-7C88-4890-A256-AB9C95C4469A}"/>
              </a:ext>
            </a:extLst>
          </p:cNvPr>
          <p:cNvSpPr txBox="1"/>
          <p:nvPr/>
        </p:nvSpPr>
        <p:spPr>
          <a:xfrm rot="16200000">
            <a:off x="5327884" y="2141560"/>
            <a:ext cx="16033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Survival (%)</a:t>
            </a:r>
          </a:p>
        </p:txBody>
      </p:sp>
      <p:sp>
        <p:nvSpPr>
          <p:cNvPr id="2168" name="TextBox 2167">
            <a:extLst>
              <a:ext uri="{FF2B5EF4-FFF2-40B4-BE49-F238E27FC236}">
                <a16:creationId xmlns:a16="http://schemas.microsoft.com/office/drawing/2014/main" id="{94216E91-EB7B-444E-838B-EF4D1B8653D9}"/>
              </a:ext>
            </a:extLst>
          </p:cNvPr>
          <p:cNvSpPr txBox="1"/>
          <p:nvPr/>
        </p:nvSpPr>
        <p:spPr>
          <a:xfrm>
            <a:off x="7343741" y="2212978"/>
            <a:ext cx="154623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HR=0.46 (95% CI=0.3–0.71) </a:t>
            </a:r>
            <a:b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p=0.0002</a:t>
            </a:r>
          </a:p>
        </p:txBody>
      </p:sp>
      <p:sp>
        <p:nvSpPr>
          <p:cNvPr id="2173" name="TextBox 2172">
            <a:extLst>
              <a:ext uri="{FF2B5EF4-FFF2-40B4-BE49-F238E27FC236}">
                <a16:creationId xmlns:a16="http://schemas.microsoft.com/office/drawing/2014/main" id="{874B70B4-2094-430D-A5C2-5CFAA75EF20F}"/>
              </a:ext>
            </a:extLst>
          </p:cNvPr>
          <p:cNvSpPr txBox="1"/>
          <p:nvPr/>
        </p:nvSpPr>
        <p:spPr>
          <a:xfrm>
            <a:off x="9193293" y="3215361"/>
            <a:ext cx="27001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Time (months)</a:t>
            </a:r>
          </a:p>
        </p:txBody>
      </p:sp>
      <p:cxnSp>
        <p:nvCxnSpPr>
          <p:cNvPr id="2174" name="Straight Connector 2173">
            <a:extLst>
              <a:ext uri="{FF2B5EF4-FFF2-40B4-BE49-F238E27FC236}">
                <a16:creationId xmlns:a16="http://schemas.microsoft.com/office/drawing/2014/main" id="{77322688-243C-43B4-A845-641FFEBFF590}"/>
              </a:ext>
            </a:extLst>
          </p:cNvPr>
          <p:cNvCxnSpPr>
            <a:cxnSpLocks/>
          </p:cNvCxnSpPr>
          <p:nvPr/>
        </p:nvCxnSpPr>
        <p:spPr bwMode="auto">
          <a:xfrm>
            <a:off x="9599148"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75" name="Straight Connector 2174">
            <a:extLst>
              <a:ext uri="{FF2B5EF4-FFF2-40B4-BE49-F238E27FC236}">
                <a16:creationId xmlns:a16="http://schemas.microsoft.com/office/drawing/2014/main" id="{BAE3A944-1234-4172-85F3-3660CF23A287}"/>
              </a:ext>
            </a:extLst>
          </p:cNvPr>
          <p:cNvCxnSpPr>
            <a:cxnSpLocks/>
          </p:cNvCxnSpPr>
          <p:nvPr/>
        </p:nvCxnSpPr>
        <p:spPr bwMode="auto">
          <a:xfrm>
            <a:off x="10008540"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76" name="Straight Connector 2175">
            <a:extLst>
              <a:ext uri="{FF2B5EF4-FFF2-40B4-BE49-F238E27FC236}">
                <a16:creationId xmlns:a16="http://schemas.microsoft.com/office/drawing/2014/main" id="{E4F3B8BB-B9A9-455E-A0E8-A3E30A98BA62}"/>
              </a:ext>
            </a:extLst>
          </p:cNvPr>
          <p:cNvCxnSpPr>
            <a:cxnSpLocks/>
          </p:cNvCxnSpPr>
          <p:nvPr/>
        </p:nvCxnSpPr>
        <p:spPr bwMode="auto">
          <a:xfrm>
            <a:off x="10417932"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77" name="Straight Connector 2176">
            <a:extLst>
              <a:ext uri="{FF2B5EF4-FFF2-40B4-BE49-F238E27FC236}">
                <a16:creationId xmlns:a16="http://schemas.microsoft.com/office/drawing/2014/main" id="{751882DA-772A-4C45-B749-73A61C7497E2}"/>
              </a:ext>
            </a:extLst>
          </p:cNvPr>
          <p:cNvCxnSpPr>
            <a:cxnSpLocks/>
          </p:cNvCxnSpPr>
          <p:nvPr/>
        </p:nvCxnSpPr>
        <p:spPr bwMode="auto">
          <a:xfrm>
            <a:off x="10622628"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78" name="Straight Connector 2177">
            <a:extLst>
              <a:ext uri="{FF2B5EF4-FFF2-40B4-BE49-F238E27FC236}">
                <a16:creationId xmlns:a16="http://schemas.microsoft.com/office/drawing/2014/main" id="{A73462B9-74CB-4D80-B218-57FB96C871F8}"/>
              </a:ext>
            </a:extLst>
          </p:cNvPr>
          <p:cNvCxnSpPr>
            <a:cxnSpLocks/>
          </p:cNvCxnSpPr>
          <p:nvPr/>
        </p:nvCxnSpPr>
        <p:spPr bwMode="auto">
          <a:xfrm>
            <a:off x="11032020"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179" name="Straight Connector 2178">
            <a:extLst>
              <a:ext uri="{FF2B5EF4-FFF2-40B4-BE49-F238E27FC236}">
                <a16:creationId xmlns:a16="http://schemas.microsoft.com/office/drawing/2014/main" id="{806F363E-CBE7-4370-AD73-FC1593EDA3F6}"/>
              </a:ext>
            </a:extLst>
          </p:cNvPr>
          <p:cNvCxnSpPr>
            <a:cxnSpLocks/>
          </p:cNvCxnSpPr>
          <p:nvPr/>
        </p:nvCxnSpPr>
        <p:spPr bwMode="auto">
          <a:xfrm>
            <a:off x="11441412"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2180" name="TextBox 2179">
            <a:extLst>
              <a:ext uri="{FF2B5EF4-FFF2-40B4-BE49-F238E27FC236}">
                <a16:creationId xmlns:a16="http://schemas.microsoft.com/office/drawing/2014/main" id="{70714A1E-38D8-4FB8-AF2E-9E27F47FEA1B}"/>
              </a:ext>
            </a:extLst>
          </p:cNvPr>
          <p:cNvSpPr txBox="1"/>
          <p:nvPr/>
        </p:nvSpPr>
        <p:spPr>
          <a:xfrm>
            <a:off x="9345930" y="3066847"/>
            <a:ext cx="9238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192" name="TextBox 2191">
            <a:extLst>
              <a:ext uri="{FF2B5EF4-FFF2-40B4-BE49-F238E27FC236}">
                <a16:creationId xmlns:a16="http://schemas.microsoft.com/office/drawing/2014/main" id="{7C73A7AC-222E-4B26-B78E-AF3CBCD194F0}"/>
              </a:ext>
            </a:extLst>
          </p:cNvPr>
          <p:cNvSpPr txBox="1"/>
          <p:nvPr/>
        </p:nvSpPr>
        <p:spPr>
          <a:xfrm>
            <a:off x="9415219"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2193" name="TextBox 2192">
            <a:extLst>
              <a:ext uri="{FF2B5EF4-FFF2-40B4-BE49-F238E27FC236}">
                <a16:creationId xmlns:a16="http://schemas.microsoft.com/office/drawing/2014/main" id="{67C0677C-6D95-4ED6-8FB8-28048C7263AF}"/>
              </a:ext>
            </a:extLst>
          </p:cNvPr>
          <p:cNvSpPr txBox="1"/>
          <p:nvPr/>
        </p:nvSpPr>
        <p:spPr>
          <a:xfrm>
            <a:off x="9619915"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2194" name="TextBox 2193">
            <a:extLst>
              <a:ext uri="{FF2B5EF4-FFF2-40B4-BE49-F238E27FC236}">
                <a16:creationId xmlns:a16="http://schemas.microsoft.com/office/drawing/2014/main" id="{5B5B9C98-F3C8-4201-B6B1-3F55B4B01268}"/>
              </a:ext>
            </a:extLst>
          </p:cNvPr>
          <p:cNvSpPr txBox="1"/>
          <p:nvPr/>
        </p:nvSpPr>
        <p:spPr>
          <a:xfrm>
            <a:off x="9824611"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
        <p:nvSpPr>
          <p:cNvPr id="2195" name="TextBox 2194">
            <a:extLst>
              <a:ext uri="{FF2B5EF4-FFF2-40B4-BE49-F238E27FC236}">
                <a16:creationId xmlns:a16="http://schemas.microsoft.com/office/drawing/2014/main" id="{244D4866-9172-4629-9599-F71D3D19F452}"/>
              </a:ext>
            </a:extLst>
          </p:cNvPr>
          <p:cNvSpPr txBox="1"/>
          <p:nvPr/>
        </p:nvSpPr>
        <p:spPr>
          <a:xfrm>
            <a:off x="10029307"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2196" name="TextBox 2195">
            <a:extLst>
              <a:ext uri="{FF2B5EF4-FFF2-40B4-BE49-F238E27FC236}">
                <a16:creationId xmlns:a16="http://schemas.microsoft.com/office/drawing/2014/main" id="{7FCD15B8-6648-410D-A25B-8705F4F9C081}"/>
              </a:ext>
            </a:extLst>
          </p:cNvPr>
          <p:cNvSpPr txBox="1"/>
          <p:nvPr/>
        </p:nvSpPr>
        <p:spPr>
          <a:xfrm>
            <a:off x="10234003"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2197" name="TextBox 2196">
            <a:extLst>
              <a:ext uri="{FF2B5EF4-FFF2-40B4-BE49-F238E27FC236}">
                <a16:creationId xmlns:a16="http://schemas.microsoft.com/office/drawing/2014/main" id="{64BFA3D3-EA96-46D7-904C-BA17A6C69065}"/>
              </a:ext>
            </a:extLst>
          </p:cNvPr>
          <p:cNvSpPr txBox="1"/>
          <p:nvPr/>
        </p:nvSpPr>
        <p:spPr>
          <a:xfrm>
            <a:off x="10438699"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2198" name="TextBox 2197">
            <a:extLst>
              <a:ext uri="{FF2B5EF4-FFF2-40B4-BE49-F238E27FC236}">
                <a16:creationId xmlns:a16="http://schemas.microsoft.com/office/drawing/2014/main" id="{990E0F96-AE4F-44FA-B578-32DFD53B3389}"/>
              </a:ext>
            </a:extLst>
          </p:cNvPr>
          <p:cNvSpPr txBox="1"/>
          <p:nvPr/>
        </p:nvSpPr>
        <p:spPr>
          <a:xfrm>
            <a:off x="10643395"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2199" name="TextBox 2198">
            <a:extLst>
              <a:ext uri="{FF2B5EF4-FFF2-40B4-BE49-F238E27FC236}">
                <a16:creationId xmlns:a16="http://schemas.microsoft.com/office/drawing/2014/main" id="{9D06EF55-3397-47B6-A4A0-AB5C8634C43D}"/>
              </a:ext>
            </a:extLst>
          </p:cNvPr>
          <p:cNvSpPr txBox="1"/>
          <p:nvPr/>
        </p:nvSpPr>
        <p:spPr>
          <a:xfrm>
            <a:off x="10848091"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2200" name="TextBox 2199">
            <a:extLst>
              <a:ext uri="{FF2B5EF4-FFF2-40B4-BE49-F238E27FC236}">
                <a16:creationId xmlns:a16="http://schemas.microsoft.com/office/drawing/2014/main" id="{646BBE03-7200-49E1-9500-815037BC082E}"/>
              </a:ext>
            </a:extLst>
          </p:cNvPr>
          <p:cNvSpPr txBox="1"/>
          <p:nvPr/>
        </p:nvSpPr>
        <p:spPr>
          <a:xfrm>
            <a:off x="11052787"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27</a:t>
            </a:r>
          </a:p>
        </p:txBody>
      </p:sp>
      <p:sp>
        <p:nvSpPr>
          <p:cNvPr id="2201" name="TextBox 2200">
            <a:extLst>
              <a:ext uri="{FF2B5EF4-FFF2-40B4-BE49-F238E27FC236}">
                <a16:creationId xmlns:a16="http://schemas.microsoft.com/office/drawing/2014/main" id="{684C79E3-FE67-4289-88ED-B43C05BB510E}"/>
              </a:ext>
            </a:extLst>
          </p:cNvPr>
          <p:cNvSpPr txBox="1"/>
          <p:nvPr/>
        </p:nvSpPr>
        <p:spPr>
          <a:xfrm>
            <a:off x="11257483"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
        <p:nvSpPr>
          <p:cNvPr id="2202" name="TextBox 2201">
            <a:extLst>
              <a:ext uri="{FF2B5EF4-FFF2-40B4-BE49-F238E27FC236}">
                <a16:creationId xmlns:a16="http://schemas.microsoft.com/office/drawing/2014/main" id="{6F53ABCC-7F1E-4927-8514-461867EA2504}"/>
              </a:ext>
            </a:extLst>
          </p:cNvPr>
          <p:cNvSpPr txBox="1"/>
          <p:nvPr/>
        </p:nvSpPr>
        <p:spPr>
          <a:xfrm>
            <a:off x="11462184" y="3066847"/>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33</a:t>
            </a:r>
          </a:p>
        </p:txBody>
      </p:sp>
      <p:sp>
        <p:nvSpPr>
          <p:cNvPr id="2203" name="TextBox 2202">
            <a:extLst>
              <a:ext uri="{FF2B5EF4-FFF2-40B4-BE49-F238E27FC236}">
                <a16:creationId xmlns:a16="http://schemas.microsoft.com/office/drawing/2014/main" id="{24580C86-5533-4308-9A12-4D665B099136}"/>
              </a:ext>
            </a:extLst>
          </p:cNvPr>
          <p:cNvSpPr txBox="1"/>
          <p:nvPr/>
        </p:nvSpPr>
        <p:spPr>
          <a:xfrm rot="16200000">
            <a:off x="8240001" y="2141561"/>
            <a:ext cx="16033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Survival (%)</a:t>
            </a:r>
          </a:p>
        </p:txBody>
      </p:sp>
      <p:grpSp>
        <p:nvGrpSpPr>
          <p:cNvPr id="17" name="Group 16">
            <a:extLst>
              <a:ext uri="{FF2B5EF4-FFF2-40B4-BE49-F238E27FC236}">
                <a16:creationId xmlns:a16="http://schemas.microsoft.com/office/drawing/2014/main" id="{A2550048-12B8-42F5-8F18-8A34AB5A7B05}"/>
              </a:ext>
            </a:extLst>
          </p:cNvPr>
          <p:cNvGrpSpPr/>
          <p:nvPr/>
        </p:nvGrpSpPr>
        <p:grpSpPr>
          <a:xfrm>
            <a:off x="9396413" y="1443533"/>
            <a:ext cx="1928035" cy="957406"/>
            <a:chOff x="9396413" y="1443533"/>
            <a:chExt cx="1928035" cy="957406"/>
          </a:xfrm>
        </p:grpSpPr>
        <p:sp>
          <p:nvSpPr>
            <p:cNvPr id="2204" name="Freeform: Shape 2203">
              <a:extLst>
                <a:ext uri="{FF2B5EF4-FFF2-40B4-BE49-F238E27FC236}">
                  <a16:creationId xmlns:a16="http://schemas.microsoft.com/office/drawing/2014/main" id="{63628865-28C0-4AD8-9028-2449A61D3285}"/>
                </a:ext>
              </a:extLst>
            </p:cNvPr>
            <p:cNvSpPr/>
            <p:nvPr/>
          </p:nvSpPr>
          <p:spPr bwMode="auto">
            <a:xfrm>
              <a:off x="9396413" y="1443533"/>
              <a:ext cx="1924050" cy="940594"/>
            </a:xfrm>
            <a:custGeom>
              <a:avLst/>
              <a:gdLst>
                <a:gd name="connsiteX0" fmla="*/ 0 w 1924050"/>
                <a:gd name="connsiteY0" fmla="*/ 0 h 940594"/>
                <a:gd name="connsiteX1" fmla="*/ 78581 w 1924050"/>
                <a:gd name="connsiteY1" fmla="*/ 0 h 940594"/>
                <a:gd name="connsiteX2" fmla="*/ 78581 w 1924050"/>
                <a:gd name="connsiteY2" fmla="*/ 57150 h 940594"/>
                <a:gd name="connsiteX3" fmla="*/ 223837 w 1924050"/>
                <a:gd name="connsiteY3" fmla="*/ 57150 h 940594"/>
                <a:gd name="connsiteX4" fmla="*/ 223837 w 1924050"/>
                <a:gd name="connsiteY4" fmla="*/ 107157 h 940594"/>
                <a:gd name="connsiteX5" fmla="*/ 278606 w 1924050"/>
                <a:gd name="connsiteY5" fmla="*/ 107157 h 940594"/>
                <a:gd name="connsiteX6" fmla="*/ 278606 w 1924050"/>
                <a:gd name="connsiteY6" fmla="*/ 161925 h 940594"/>
                <a:gd name="connsiteX7" fmla="*/ 307181 w 1924050"/>
                <a:gd name="connsiteY7" fmla="*/ 161925 h 940594"/>
                <a:gd name="connsiteX8" fmla="*/ 307181 w 1924050"/>
                <a:gd name="connsiteY8" fmla="*/ 219075 h 940594"/>
                <a:gd name="connsiteX9" fmla="*/ 350043 w 1924050"/>
                <a:gd name="connsiteY9" fmla="*/ 219075 h 940594"/>
                <a:gd name="connsiteX10" fmla="*/ 350043 w 1924050"/>
                <a:gd name="connsiteY10" fmla="*/ 273844 h 940594"/>
                <a:gd name="connsiteX11" fmla="*/ 547687 w 1924050"/>
                <a:gd name="connsiteY11" fmla="*/ 273844 h 940594"/>
                <a:gd name="connsiteX12" fmla="*/ 547687 w 1924050"/>
                <a:gd name="connsiteY12" fmla="*/ 330994 h 940594"/>
                <a:gd name="connsiteX13" fmla="*/ 631031 w 1924050"/>
                <a:gd name="connsiteY13" fmla="*/ 330994 h 940594"/>
                <a:gd name="connsiteX14" fmla="*/ 631031 w 1924050"/>
                <a:gd name="connsiteY14" fmla="*/ 381000 h 940594"/>
                <a:gd name="connsiteX15" fmla="*/ 681037 w 1924050"/>
                <a:gd name="connsiteY15" fmla="*/ 381000 h 940594"/>
                <a:gd name="connsiteX16" fmla="*/ 681037 w 1924050"/>
                <a:gd name="connsiteY16" fmla="*/ 438150 h 940594"/>
                <a:gd name="connsiteX17" fmla="*/ 804862 w 1924050"/>
                <a:gd name="connsiteY17" fmla="*/ 438150 h 940594"/>
                <a:gd name="connsiteX18" fmla="*/ 804862 w 1924050"/>
                <a:gd name="connsiteY18" fmla="*/ 500063 h 940594"/>
                <a:gd name="connsiteX19" fmla="*/ 904875 w 1924050"/>
                <a:gd name="connsiteY19" fmla="*/ 500063 h 940594"/>
                <a:gd name="connsiteX20" fmla="*/ 904875 w 1924050"/>
                <a:gd name="connsiteY20" fmla="*/ 564357 h 940594"/>
                <a:gd name="connsiteX21" fmla="*/ 962025 w 1924050"/>
                <a:gd name="connsiteY21" fmla="*/ 564357 h 940594"/>
                <a:gd name="connsiteX22" fmla="*/ 962025 w 1924050"/>
                <a:gd name="connsiteY22" fmla="*/ 702469 h 940594"/>
                <a:gd name="connsiteX23" fmla="*/ 1504950 w 1924050"/>
                <a:gd name="connsiteY23" fmla="*/ 702469 h 940594"/>
                <a:gd name="connsiteX24" fmla="*/ 1504950 w 1924050"/>
                <a:gd name="connsiteY24" fmla="*/ 940594 h 940594"/>
                <a:gd name="connsiteX25" fmla="*/ 1533525 w 1924050"/>
                <a:gd name="connsiteY25" fmla="*/ 940594 h 940594"/>
                <a:gd name="connsiteX26" fmla="*/ 1924050 w 1924050"/>
                <a:gd name="connsiteY26" fmla="*/ 940594 h 94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24050" h="940594">
                  <a:moveTo>
                    <a:pt x="0" y="0"/>
                  </a:moveTo>
                  <a:lnTo>
                    <a:pt x="78581" y="0"/>
                  </a:lnTo>
                  <a:lnTo>
                    <a:pt x="78581" y="57150"/>
                  </a:lnTo>
                  <a:lnTo>
                    <a:pt x="223837" y="57150"/>
                  </a:lnTo>
                  <a:lnTo>
                    <a:pt x="223837" y="107157"/>
                  </a:lnTo>
                  <a:lnTo>
                    <a:pt x="278606" y="107157"/>
                  </a:lnTo>
                  <a:lnTo>
                    <a:pt x="278606" y="161925"/>
                  </a:lnTo>
                  <a:lnTo>
                    <a:pt x="307181" y="161925"/>
                  </a:lnTo>
                  <a:lnTo>
                    <a:pt x="307181" y="219075"/>
                  </a:lnTo>
                  <a:lnTo>
                    <a:pt x="350043" y="219075"/>
                  </a:lnTo>
                  <a:lnTo>
                    <a:pt x="350043" y="273844"/>
                  </a:lnTo>
                  <a:lnTo>
                    <a:pt x="547687" y="273844"/>
                  </a:lnTo>
                  <a:lnTo>
                    <a:pt x="547687" y="330994"/>
                  </a:lnTo>
                  <a:lnTo>
                    <a:pt x="631031" y="330994"/>
                  </a:lnTo>
                  <a:lnTo>
                    <a:pt x="631031" y="381000"/>
                  </a:lnTo>
                  <a:lnTo>
                    <a:pt x="681037" y="381000"/>
                  </a:lnTo>
                  <a:lnTo>
                    <a:pt x="681037" y="438150"/>
                  </a:lnTo>
                  <a:lnTo>
                    <a:pt x="804862" y="438150"/>
                  </a:lnTo>
                  <a:lnTo>
                    <a:pt x="804862" y="500063"/>
                  </a:lnTo>
                  <a:lnTo>
                    <a:pt x="904875" y="500063"/>
                  </a:lnTo>
                  <a:lnTo>
                    <a:pt x="904875" y="564357"/>
                  </a:lnTo>
                  <a:lnTo>
                    <a:pt x="962025" y="564357"/>
                  </a:lnTo>
                  <a:lnTo>
                    <a:pt x="962025" y="702469"/>
                  </a:lnTo>
                  <a:lnTo>
                    <a:pt x="1504950" y="702469"/>
                  </a:lnTo>
                  <a:lnTo>
                    <a:pt x="1504950" y="940594"/>
                  </a:lnTo>
                  <a:lnTo>
                    <a:pt x="1533525" y="940594"/>
                  </a:lnTo>
                  <a:lnTo>
                    <a:pt x="1924050" y="940594"/>
                  </a:lnTo>
                </a:path>
              </a:pathLst>
            </a:custGeom>
            <a:noFill/>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209" name="Group 2208">
              <a:extLst>
                <a:ext uri="{FF2B5EF4-FFF2-40B4-BE49-F238E27FC236}">
                  <a16:creationId xmlns:a16="http://schemas.microsoft.com/office/drawing/2014/main" id="{0268F042-420F-4315-97C6-D05D49DCD8BA}"/>
                </a:ext>
              </a:extLst>
            </p:cNvPr>
            <p:cNvGrpSpPr/>
            <p:nvPr/>
          </p:nvGrpSpPr>
          <p:grpSpPr>
            <a:xfrm>
              <a:off x="9514209" y="1484015"/>
              <a:ext cx="35959" cy="33624"/>
              <a:chOff x="8529523" y="2998430"/>
              <a:chExt cx="35959" cy="33624"/>
            </a:xfrm>
          </p:grpSpPr>
          <p:sp>
            <p:nvSpPr>
              <p:cNvPr id="2210" name="Line 36">
                <a:extLst>
                  <a:ext uri="{FF2B5EF4-FFF2-40B4-BE49-F238E27FC236}">
                    <a16:creationId xmlns:a16="http://schemas.microsoft.com/office/drawing/2014/main" id="{C3B9B5C9-B512-4602-A8E6-D8990523CB44}"/>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11" name="Line 37">
                <a:extLst>
                  <a:ext uri="{FF2B5EF4-FFF2-40B4-BE49-F238E27FC236}">
                    <a16:creationId xmlns:a16="http://schemas.microsoft.com/office/drawing/2014/main" id="{695D7529-18D7-4FA4-AA08-822CAFA0FEAE}"/>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12" name="Group 2211">
              <a:extLst>
                <a:ext uri="{FF2B5EF4-FFF2-40B4-BE49-F238E27FC236}">
                  <a16:creationId xmlns:a16="http://schemas.microsoft.com/office/drawing/2014/main" id="{015C2351-AD1F-4044-BF5C-5C817C01B0AC}"/>
                </a:ext>
              </a:extLst>
            </p:cNvPr>
            <p:cNvGrpSpPr/>
            <p:nvPr/>
          </p:nvGrpSpPr>
          <p:grpSpPr>
            <a:xfrm>
              <a:off x="9864087" y="1700855"/>
              <a:ext cx="35959" cy="33624"/>
              <a:chOff x="8529523" y="2998430"/>
              <a:chExt cx="35959" cy="33624"/>
            </a:xfrm>
          </p:grpSpPr>
          <p:sp>
            <p:nvSpPr>
              <p:cNvPr id="2213" name="Line 36">
                <a:extLst>
                  <a:ext uri="{FF2B5EF4-FFF2-40B4-BE49-F238E27FC236}">
                    <a16:creationId xmlns:a16="http://schemas.microsoft.com/office/drawing/2014/main" id="{ADCD8C3B-D9CF-4B9D-94AC-D97EEC734006}"/>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14" name="Line 37">
                <a:extLst>
                  <a:ext uri="{FF2B5EF4-FFF2-40B4-BE49-F238E27FC236}">
                    <a16:creationId xmlns:a16="http://schemas.microsoft.com/office/drawing/2014/main" id="{ED644386-6B33-4364-9136-D6CAB05BE360}"/>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15" name="Group 2214">
              <a:extLst>
                <a:ext uri="{FF2B5EF4-FFF2-40B4-BE49-F238E27FC236}">
                  <a16:creationId xmlns:a16="http://schemas.microsoft.com/office/drawing/2014/main" id="{50E98BBA-B12A-42DA-AC84-B16E3D72710C}"/>
                </a:ext>
              </a:extLst>
            </p:cNvPr>
            <p:cNvGrpSpPr/>
            <p:nvPr/>
          </p:nvGrpSpPr>
          <p:grpSpPr>
            <a:xfrm>
              <a:off x="10402740" y="2130117"/>
              <a:ext cx="35959" cy="33624"/>
              <a:chOff x="8529523" y="2998430"/>
              <a:chExt cx="35959" cy="33624"/>
            </a:xfrm>
          </p:grpSpPr>
          <p:sp>
            <p:nvSpPr>
              <p:cNvPr id="2216" name="Line 36">
                <a:extLst>
                  <a:ext uri="{FF2B5EF4-FFF2-40B4-BE49-F238E27FC236}">
                    <a16:creationId xmlns:a16="http://schemas.microsoft.com/office/drawing/2014/main" id="{1D9B8AEA-F0EF-4DC2-A6D1-340A503B4639}"/>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17" name="Line 37">
                <a:extLst>
                  <a:ext uri="{FF2B5EF4-FFF2-40B4-BE49-F238E27FC236}">
                    <a16:creationId xmlns:a16="http://schemas.microsoft.com/office/drawing/2014/main" id="{F1F71097-BF30-4B19-A788-35372705AD78}"/>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18" name="Group 2217">
              <a:extLst>
                <a:ext uri="{FF2B5EF4-FFF2-40B4-BE49-F238E27FC236}">
                  <a16:creationId xmlns:a16="http://schemas.microsoft.com/office/drawing/2014/main" id="{7945C267-507A-44A2-9E6C-C5B72E30A144}"/>
                </a:ext>
              </a:extLst>
            </p:cNvPr>
            <p:cNvGrpSpPr/>
            <p:nvPr/>
          </p:nvGrpSpPr>
          <p:grpSpPr>
            <a:xfrm>
              <a:off x="10516243" y="2128614"/>
              <a:ext cx="35959" cy="33624"/>
              <a:chOff x="8529523" y="2998430"/>
              <a:chExt cx="35959" cy="33624"/>
            </a:xfrm>
          </p:grpSpPr>
          <p:sp>
            <p:nvSpPr>
              <p:cNvPr id="2219" name="Line 36">
                <a:extLst>
                  <a:ext uri="{FF2B5EF4-FFF2-40B4-BE49-F238E27FC236}">
                    <a16:creationId xmlns:a16="http://schemas.microsoft.com/office/drawing/2014/main" id="{E0F1DE4C-5A80-4F54-94AC-E459C5FA76EE}"/>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20" name="Line 37">
                <a:extLst>
                  <a:ext uri="{FF2B5EF4-FFF2-40B4-BE49-F238E27FC236}">
                    <a16:creationId xmlns:a16="http://schemas.microsoft.com/office/drawing/2014/main" id="{7A1B64A2-71CC-4FE5-8970-90DAC4447458}"/>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21" name="Group 2220">
              <a:extLst>
                <a:ext uri="{FF2B5EF4-FFF2-40B4-BE49-F238E27FC236}">
                  <a16:creationId xmlns:a16="http://schemas.microsoft.com/office/drawing/2014/main" id="{7916F3B0-B78F-47DB-B45C-2BBEB21FF393}"/>
                </a:ext>
              </a:extLst>
            </p:cNvPr>
            <p:cNvGrpSpPr/>
            <p:nvPr/>
          </p:nvGrpSpPr>
          <p:grpSpPr>
            <a:xfrm>
              <a:off x="10543378" y="2128614"/>
              <a:ext cx="35959" cy="33624"/>
              <a:chOff x="8529523" y="2998430"/>
              <a:chExt cx="35959" cy="33624"/>
            </a:xfrm>
          </p:grpSpPr>
          <p:sp>
            <p:nvSpPr>
              <p:cNvPr id="2222" name="Line 36">
                <a:extLst>
                  <a:ext uri="{FF2B5EF4-FFF2-40B4-BE49-F238E27FC236}">
                    <a16:creationId xmlns:a16="http://schemas.microsoft.com/office/drawing/2014/main" id="{99656DBC-7CB7-4C7F-A0FD-2D4932144CB4}"/>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23" name="Line 37">
                <a:extLst>
                  <a:ext uri="{FF2B5EF4-FFF2-40B4-BE49-F238E27FC236}">
                    <a16:creationId xmlns:a16="http://schemas.microsoft.com/office/drawing/2014/main" id="{EFDAE2D7-925F-477A-BAF8-AF5BF8525FDD}"/>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24" name="Group 2223">
              <a:extLst>
                <a:ext uri="{FF2B5EF4-FFF2-40B4-BE49-F238E27FC236}">
                  <a16:creationId xmlns:a16="http://schemas.microsoft.com/office/drawing/2014/main" id="{AA670D19-E8EA-494B-9DC8-11BD5BD320B5}"/>
                </a:ext>
              </a:extLst>
            </p:cNvPr>
            <p:cNvGrpSpPr/>
            <p:nvPr/>
          </p:nvGrpSpPr>
          <p:grpSpPr>
            <a:xfrm>
              <a:off x="10759324" y="2128614"/>
              <a:ext cx="35959" cy="33624"/>
              <a:chOff x="8529523" y="2998430"/>
              <a:chExt cx="35959" cy="33624"/>
            </a:xfrm>
          </p:grpSpPr>
          <p:sp>
            <p:nvSpPr>
              <p:cNvPr id="2225" name="Line 36">
                <a:extLst>
                  <a:ext uri="{FF2B5EF4-FFF2-40B4-BE49-F238E27FC236}">
                    <a16:creationId xmlns:a16="http://schemas.microsoft.com/office/drawing/2014/main" id="{C40AFCA4-181D-41ED-8FF3-EB8B3B90BAF1}"/>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26" name="Line 37">
                <a:extLst>
                  <a:ext uri="{FF2B5EF4-FFF2-40B4-BE49-F238E27FC236}">
                    <a16:creationId xmlns:a16="http://schemas.microsoft.com/office/drawing/2014/main" id="{EC8F870F-1E7C-4C9E-AB7E-CD4411D6DBC3}"/>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27" name="Group 2226">
              <a:extLst>
                <a:ext uri="{FF2B5EF4-FFF2-40B4-BE49-F238E27FC236}">
                  <a16:creationId xmlns:a16="http://schemas.microsoft.com/office/drawing/2014/main" id="{02A0FDF4-29DF-442C-8E1D-CC6BA235AAA5}"/>
                </a:ext>
              </a:extLst>
            </p:cNvPr>
            <p:cNvGrpSpPr/>
            <p:nvPr/>
          </p:nvGrpSpPr>
          <p:grpSpPr>
            <a:xfrm>
              <a:off x="10663136" y="2128614"/>
              <a:ext cx="35959" cy="33624"/>
              <a:chOff x="8529523" y="2998430"/>
              <a:chExt cx="35959" cy="33624"/>
            </a:xfrm>
          </p:grpSpPr>
          <p:sp>
            <p:nvSpPr>
              <p:cNvPr id="2228" name="Line 36">
                <a:extLst>
                  <a:ext uri="{FF2B5EF4-FFF2-40B4-BE49-F238E27FC236}">
                    <a16:creationId xmlns:a16="http://schemas.microsoft.com/office/drawing/2014/main" id="{4C5DD884-B449-4C0F-8F87-BE5A4716FDD8}"/>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29" name="Line 37">
                <a:extLst>
                  <a:ext uri="{FF2B5EF4-FFF2-40B4-BE49-F238E27FC236}">
                    <a16:creationId xmlns:a16="http://schemas.microsoft.com/office/drawing/2014/main" id="{A6BE7471-A53A-4685-A7BD-C14D01D59599}"/>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30" name="Group 2229">
              <a:extLst>
                <a:ext uri="{FF2B5EF4-FFF2-40B4-BE49-F238E27FC236}">
                  <a16:creationId xmlns:a16="http://schemas.microsoft.com/office/drawing/2014/main" id="{8B683C6B-1BEA-4775-9296-F048701DA74A}"/>
                </a:ext>
              </a:extLst>
            </p:cNvPr>
            <p:cNvGrpSpPr/>
            <p:nvPr/>
          </p:nvGrpSpPr>
          <p:grpSpPr>
            <a:xfrm>
              <a:off x="10966168" y="2367315"/>
              <a:ext cx="35959" cy="33624"/>
              <a:chOff x="8529523" y="2998430"/>
              <a:chExt cx="35959" cy="33624"/>
            </a:xfrm>
          </p:grpSpPr>
          <p:sp>
            <p:nvSpPr>
              <p:cNvPr id="2231" name="Line 36">
                <a:extLst>
                  <a:ext uri="{FF2B5EF4-FFF2-40B4-BE49-F238E27FC236}">
                    <a16:creationId xmlns:a16="http://schemas.microsoft.com/office/drawing/2014/main" id="{0EA02C33-F350-4535-8FBC-45AB6974D333}"/>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32" name="Line 37">
                <a:extLst>
                  <a:ext uri="{FF2B5EF4-FFF2-40B4-BE49-F238E27FC236}">
                    <a16:creationId xmlns:a16="http://schemas.microsoft.com/office/drawing/2014/main" id="{62607B05-692B-437E-8844-6D87CDF55506}"/>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33" name="Group 2232">
              <a:extLst>
                <a:ext uri="{FF2B5EF4-FFF2-40B4-BE49-F238E27FC236}">
                  <a16:creationId xmlns:a16="http://schemas.microsoft.com/office/drawing/2014/main" id="{965620A8-D342-452E-AB99-58DD0BA100CD}"/>
                </a:ext>
              </a:extLst>
            </p:cNvPr>
            <p:cNvGrpSpPr/>
            <p:nvPr/>
          </p:nvGrpSpPr>
          <p:grpSpPr>
            <a:xfrm>
              <a:off x="11067567" y="2367315"/>
              <a:ext cx="35959" cy="33624"/>
              <a:chOff x="8529523" y="2998430"/>
              <a:chExt cx="35959" cy="33624"/>
            </a:xfrm>
          </p:grpSpPr>
          <p:sp>
            <p:nvSpPr>
              <p:cNvPr id="2234" name="Line 36">
                <a:extLst>
                  <a:ext uri="{FF2B5EF4-FFF2-40B4-BE49-F238E27FC236}">
                    <a16:creationId xmlns:a16="http://schemas.microsoft.com/office/drawing/2014/main" id="{6F5DE428-BC40-4212-B0C3-319800650A26}"/>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35" name="Line 37">
                <a:extLst>
                  <a:ext uri="{FF2B5EF4-FFF2-40B4-BE49-F238E27FC236}">
                    <a16:creationId xmlns:a16="http://schemas.microsoft.com/office/drawing/2014/main" id="{00C0CABD-5DCA-44B7-B004-BE0D2A7B881B}"/>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36" name="Group 2235">
              <a:extLst>
                <a:ext uri="{FF2B5EF4-FFF2-40B4-BE49-F238E27FC236}">
                  <a16:creationId xmlns:a16="http://schemas.microsoft.com/office/drawing/2014/main" id="{D79AB757-A686-402D-943A-2A8C31A5F348}"/>
                </a:ext>
              </a:extLst>
            </p:cNvPr>
            <p:cNvGrpSpPr/>
            <p:nvPr/>
          </p:nvGrpSpPr>
          <p:grpSpPr>
            <a:xfrm>
              <a:off x="11179989" y="2367315"/>
              <a:ext cx="35959" cy="33624"/>
              <a:chOff x="8529523" y="2998430"/>
              <a:chExt cx="35959" cy="33624"/>
            </a:xfrm>
          </p:grpSpPr>
          <p:sp>
            <p:nvSpPr>
              <p:cNvPr id="2237" name="Line 36">
                <a:extLst>
                  <a:ext uri="{FF2B5EF4-FFF2-40B4-BE49-F238E27FC236}">
                    <a16:creationId xmlns:a16="http://schemas.microsoft.com/office/drawing/2014/main" id="{F71618CF-C007-4460-A1C9-60440AD39F76}"/>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38" name="Line 37">
                <a:extLst>
                  <a:ext uri="{FF2B5EF4-FFF2-40B4-BE49-F238E27FC236}">
                    <a16:creationId xmlns:a16="http://schemas.microsoft.com/office/drawing/2014/main" id="{296A4D55-CDED-47C0-A68F-AAC68DFFB66C}"/>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39" name="Group 2238">
              <a:extLst>
                <a:ext uri="{FF2B5EF4-FFF2-40B4-BE49-F238E27FC236}">
                  <a16:creationId xmlns:a16="http://schemas.microsoft.com/office/drawing/2014/main" id="{5E1B2F07-A83F-4775-920F-F77AB1A05A3B}"/>
                </a:ext>
              </a:extLst>
            </p:cNvPr>
            <p:cNvGrpSpPr/>
            <p:nvPr/>
          </p:nvGrpSpPr>
          <p:grpSpPr>
            <a:xfrm>
              <a:off x="11288489" y="2367315"/>
              <a:ext cx="35959" cy="33624"/>
              <a:chOff x="8529523" y="2998430"/>
              <a:chExt cx="35959" cy="33624"/>
            </a:xfrm>
          </p:grpSpPr>
          <p:sp>
            <p:nvSpPr>
              <p:cNvPr id="2240" name="Line 36">
                <a:extLst>
                  <a:ext uri="{FF2B5EF4-FFF2-40B4-BE49-F238E27FC236}">
                    <a16:creationId xmlns:a16="http://schemas.microsoft.com/office/drawing/2014/main" id="{7FB33A7C-1681-4494-94F7-1A2098F2FF95}"/>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41" name="Line 37">
                <a:extLst>
                  <a:ext uri="{FF2B5EF4-FFF2-40B4-BE49-F238E27FC236}">
                    <a16:creationId xmlns:a16="http://schemas.microsoft.com/office/drawing/2014/main" id="{F675B593-210D-4920-8284-9817E229A43B}"/>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nvGrpSpPr>
          <p:cNvPr id="24" name="Group 23">
            <a:extLst>
              <a:ext uri="{FF2B5EF4-FFF2-40B4-BE49-F238E27FC236}">
                <a16:creationId xmlns:a16="http://schemas.microsoft.com/office/drawing/2014/main" id="{221CF817-6020-4BB5-8FBD-AC6D07D53767}"/>
              </a:ext>
            </a:extLst>
          </p:cNvPr>
          <p:cNvGrpSpPr/>
          <p:nvPr/>
        </p:nvGrpSpPr>
        <p:grpSpPr>
          <a:xfrm>
            <a:off x="9394031" y="1427315"/>
            <a:ext cx="2270061" cy="936977"/>
            <a:chOff x="9394031" y="1491113"/>
            <a:chExt cx="2270061" cy="936977"/>
          </a:xfrm>
        </p:grpSpPr>
        <p:grpSp>
          <p:nvGrpSpPr>
            <p:cNvPr id="2272" name="Group 2271">
              <a:extLst>
                <a:ext uri="{FF2B5EF4-FFF2-40B4-BE49-F238E27FC236}">
                  <a16:creationId xmlns:a16="http://schemas.microsoft.com/office/drawing/2014/main" id="{93A43E3A-E37D-4EC9-9CE3-A9077E485FEB}"/>
                </a:ext>
              </a:extLst>
            </p:cNvPr>
            <p:cNvGrpSpPr/>
            <p:nvPr/>
          </p:nvGrpSpPr>
          <p:grpSpPr>
            <a:xfrm>
              <a:off x="11462184" y="2394466"/>
              <a:ext cx="35959" cy="33624"/>
              <a:chOff x="8529523" y="2998430"/>
              <a:chExt cx="35959" cy="33624"/>
            </a:xfrm>
          </p:grpSpPr>
          <p:sp>
            <p:nvSpPr>
              <p:cNvPr id="2273" name="Line 36">
                <a:extLst>
                  <a:ext uri="{FF2B5EF4-FFF2-40B4-BE49-F238E27FC236}">
                    <a16:creationId xmlns:a16="http://schemas.microsoft.com/office/drawing/2014/main" id="{E79E5EF3-A6F0-4F38-8A29-DCF101BC3A76}"/>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74" name="Line 37">
                <a:extLst>
                  <a:ext uri="{FF2B5EF4-FFF2-40B4-BE49-F238E27FC236}">
                    <a16:creationId xmlns:a16="http://schemas.microsoft.com/office/drawing/2014/main" id="{5EAAB78B-6726-493E-84DC-C2064C7AC161}"/>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78" name="Group 2277">
              <a:extLst>
                <a:ext uri="{FF2B5EF4-FFF2-40B4-BE49-F238E27FC236}">
                  <a16:creationId xmlns:a16="http://schemas.microsoft.com/office/drawing/2014/main" id="{A33D0482-AC2A-426A-89FF-25ADC9E025DC}"/>
                </a:ext>
              </a:extLst>
            </p:cNvPr>
            <p:cNvGrpSpPr/>
            <p:nvPr/>
          </p:nvGrpSpPr>
          <p:grpSpPr>
            <a:xfrm>
              <a:off x="11095297" y="2394466"/>
              <a:ext cx="35959" cy="33624"/>
              <a:chOff x="8529523" y="2998430"/>
              <a:chExt cx="35959" cy="33624"/>
            </a:xfrm>
          </p:grpSpPr>
          <p:sp>
            <p:nvSpPr>
              <p:cNvPr id="2279" name="Line 36">
                <a:extLst>
                  <a:ext uri="{FF2B5EF4-FFF2-40B4-BE49-F238E27FC236}">
                    <a16:creationId xmlns:a16="http://schemas.microsoft.com/office/drawing/2014/main" id="{6E066363-6759-43F5-8C48-083733C0C6CB}"/>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80" name="Line 37">
                <a:extLst>
                  <a:ext uri="{FF2B5EF4-FFF2-40B4-BE49-F238E27FC236}">
                    <a16:creationId xmlns:a16="http://schemas.microsoft.com/office/drawing/2014/main" id="{161EE6C9-A6CD-4341-9C89-4BBE5C3D8B56}"/>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AC0B773F-774F-4821-82BB-1E5D64800BBE}"/>
                </a:ext>
              </a:extLst>
            </p:cNvPr>
            <p:cNvGrpSpPr/>
            <p:nvPr/>
          </p:nvGrpSpPr>
          <p:grpSpPr>
            <a:xfrm>
              <a:off x="9394031" y="1491113"/>
              <a:ext cx="2270061" cy="936977"/>
              <a:chOff x="9394031" y="1491113"/>
              <a:chExt cx="2270061" cy="936977"/>
            </a:xfrm>
          </p:grpSpPr>
          <p:grpSp>
            <p:nvGrpSpPr>
              <p:cNvPr id="2254" name="Group 2253">
                <a:extLst>
                  <a:ext uri="{FF2B5EF4-FFF2-40B4-BE49-F238E27FC236}">
                    <a16:creationId xmlns:a16="http://schemas.microsoft.com/office/drawing/2014/main" id="{F269A72C-18BA-45D8-BB6D-CA11326BCC6E}"/>
                  </a:ext>
                </a:extLst>
              </p:cNvPr>
              <p:cNvGrpSpPr/>
              <p:nvPr/>
            </p:nvGrpSpPr>
            <p:grpSpPr>
              <a:xfrm>
                <a:off x="10516243" y="2109574"/>
                <a:ext cx="35959" cy="33624"/>
                <a:chOff x="8529523" y="2998430"/>
                <a:chExt cx="35959" cy="33624"/>
              </a:xfrm>
            </p:grpSpPr>
            <p:sp>
              <p:nvSpPr>
                <p:cNvPr id="2255" name="Line 36">
                  <a:extLst>
                    <a:ext uri="{FF2B5EF4-FFF2-40B4-BE49-F238E27FC236}">
                      <a16:creationId xmlns:a16="http://schemas.microsoft.com/office/drawing/2014/main" id="{CB023EDA-B375-4655-8111-25EF38736A8E}"/>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56" name="Line 37">
                  <a:extLst>
                    <a:ext uri="{FF2B5EF4-FFF2-40B4-BE49-F238E27FC236}">
                      <a16:creationId xmlns:a16="http://schemas.microsoft.com/office/drawing/2014/main" id="{54086F95-FD77-4088-9168-E1AD12177F65}"/>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60" name="Group 2259">
                <a:extLst>
                  <a:ext uri="{FF2B5EF4-FFF2-40B4-BE49-F238E27FC236}">
                    <a16:creationId xmlns:a16="http://schemas.microsoft.com/office/drawing/2014/main" id="{597D7697-23D2-459B-9953-15DE75C64C1C}"/>
                  </a:ext>
                </a:extLst>
              </p:cNvPr>
              <p:cNvGrpSpPr/>
              <p:nvPr/>
            </p:nvGrpSpPr>
            <p:grpSpPr>
              <a:xfrm>
                <a:off x="10417932" y="2109574"/>
                <a:ext cx="35959" cy="33624"/>
                <a:chOff x="8529523" y="2998430"/>
                <a:chExt cx="35959" cy="33624"/>
              </a:xfrm>
            </p:grpSpPr>
            <p:sp>
              <p:nvSpPr>
                <p:cNvPr id="2261" name="Line 36">
                  <a:extLst>
                    <a:ext uri="{FF2B5EF4-FFF2-40B4-BE49-F238E27FC236}">
                      <a16:creationId xmlns:a16="http://schemas.microsoft.com/office/drawing/2014/main" id="{C3D60E94-5E95-4CBB-A373-467B95472739}"/>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62" name="Line 37">
                  <a:extLst>
                    <a:ext uri="{FF2B5EF4-FFF2-40B4-BE49-F238E27FC236}">
                      <a16:creationId xmlns:a16="http://schemas.microsoft.com/office/drawing/2014/main" id="{952C404D-F7E0-4026-B650-170A70B0A318}"/>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 name="Group 21">
                <a:extLst>
                  <a:ext uri="{FF2B5EF4-FFF2-40B4-BE49-F238E27FC236}">
                    <a16:creationId xmlns:a16="http://schemas.microsoft.com/office/drawing/2014/main" id="{FEF64473-2024-47C1-AE58-9889FAB31BDC}"/>
                  </a:ext>
                </a:extLst>
              </p:cNvPr>
              <p:cNvGrpSpPr/>
              <p:nvPr/>
            </p:nvGrpSpPr>
            <p:grpSpPr>
              <a:xfrm>
                <a:off x="9394031" y="1491113"/>
                <a:ext cx="2270061" cy="936977"/>
                <a:chOff x="9394031" y="1491113"/>
                <a:chExt cx="2270061" cy="936977"/>
              </a:xfrm>
            </p:grpSpPr>
            <p:grpSp>
              <p:nvGrpSpPr>
                <p:cNvPr id="2299" name="Group 2298">
                  <a:extLst>
                    <a:ext uri="{FF2B5EF4-FFF2-40B4-BE49-F238E27FC236}">
                      <a16:creationId xmlns:a16="http://schemas.microsoft.com/office/drawing/2014/main" id="{BF1CE2C0-5757-46F6-9DF6-7F72A56031EC}"/>
                    </a:ext>
                  </a:extLst>
                </p:cNvPr>
                <p:cNvGrpSpPr/>
                <p:nvPr/>
              </p:nvGrpSpPr>
              <p:grpSpPr>
                <a:xfrm>
                  <a:off x="10287782" y="2059351"/>
                  <a:ext cx="35959" cy="33624"/>
                  <a:chOff x="8529523" y="2998430"/>
                  <a:chExt cx="35959" cy="33624"/>
                </a:xfrm>
              </p:grpSpPr>
              <p:sp>
                <p:nvSpPr>
                  <p:cNvPr id="2300" name="Line 36">
                    <a:extLst>
                      <a:ext uri="{FF2B5EF4-FFF2-40B4-BE49-F238E27FC236}">
                        <a16:creationId xmlns:a16="http://schemas.microsoft.com/office/drawing/2014/main" id="{6D33C9ED-E26F-4B5F-AB51-1A1002AB8C03}"/>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01" name="Line 37">
                    <a:extLst>
                      <a:ext uri="{FF2B5EF4-FFF2-40B4-BE49-F238E27FC236}">
                        <a16:creationId xmlns:a16="http://schemas.microsoft.com/office/drawing/2014/main" id="{3F0D52FE-A5F0-4AB5-BB35-38A2A1EF2677}"/>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1" name="Group 20">
                  <a:extLst>
                    <a:ext uri="{FF2B5EF4-FFF2-40B4-BE49-F238E27FC236}">
                      <a16:creationId xmlns:a16="http://schemas.microsoft.com/office/drawing/2014/main" id="{A7E709C2-C4B9-45F9-8A98-E8A3BA0D5EAD}"/>
                    </a:ext>
                  </a:extLst>
                </p:cNvPr>
                <p:cNvGrpSpPr/>
                <p:nvPr/>
              </p:nvGrpSpPr>
              <p:grpSpPr>
                <a:xfrm>
                  <a:off x="9394031" y="1491113"/>
                  <a:ext cx="2270061" cy="936977"/>
                  <a:chOff x="9394031" y="1491113"/>
                  <a:chExt cx="2270061" cy="936977"/>
                </a:xfrm>
              </p:grpSpPr>
              <p:sp>
                <p:nvSpPr>
                  <p:cNvPr id="2205" name="Freeform: Shape 2204">
                    <a:extLst>
                      <a:ext uri="{FF2B5EF4-FFF2-40B4-BE49-F238E27FC236}">
                        <a16:creationId xmlns:a16="http://schemas.microsoft.com/office/drawing/2014/main" id="{198CBDA5-E3D5-4E34-9F11-53A3CEA12A71}"/>
                      </a:ext>
                    </a:extLst>
                  </p:cNvPr>
                  <p:cNvSpPr/>
                  <p:nvPr/>
                </p:nvSpPr>
                <p:spPr bwMode="auto">
                  <a:xfrm>
                    <a:off x="9394031" y="1507331"/>
                    <a:ext cx="2266950" cy="907257"/>
                  </a:xfrm>
                  <a:custGeom>
                    <a:avLst/>
                    <a:gdLst>
                      <a:gd name="connsiteX0" fmla="*/ 0 w 2266950"/>
                      <a:gd name="connsiteY0" fmla="*/ 0 h 907257"/>
                      <a:gd name="connsiteX1" fmla="*/ 69057 w 2266950"/>
                      <a:gd name="connsiteY1" fmla="*/ 0 h 907257"/>
                      <a:gd name="connsiteX2" fmla="*/ 69057 w 2266950"/>
                      <a:gd name="connsiteY2" fmla="*/ 64294 h 907257"/>
                      <a:gd name="connsiteX3" fmla="*/ 111919 w 2266950"/>
                      <a:gd name="connsiteY3" fmla="*/ 64294 h 907257"/>
                      <a:gd name="connsiteX4" fmla="*/ 111919 w 2266950"/>
                      <a:gd name="connsiteY4" fmla="*/ 109538 h 907257"/>
                      <a:gd name="connsiteX5" fmla="*/ 142875 w 2266950"/>
                      <a:gd name="connsiteY5" fmla="*/ 109538 h 907257"/>
                      <a:gd name="connsiteX6" fmla="*/ 142875 w 2266950"/>
                      <a:gd name="connsiteY6" fmla="*/ 152400 h 907257"/>
                      <a:gd name="connsiteX7" fmla="*/ 242888 w 2266950"/>
                      <a:gd name="connsiteY7" fmla="*/ 152400 h 907257"/>
                      <a:gd name="connsiteX8" fmla="*/ 242888 w 2266950"/>
                      <a:gd name="connsiteY8" fmla="*/ 185738 h 907257"/>
                      <a:gd name="connsiteX9" fmla="*/ 266700 w 2266950"/>
                      <a:gd name="connsiteY9" fmla="*/ 185738 h 907257"/>
                      <a:gd name="connsiteX10" fmla="*/ 266700 w 2266950"/>
                      <a:gd name="connsiteY10" fmla="*/ 209550 h 907257"/>
                      <a:gd name="connsiteX11" fmla="*/ 297657 w 2266950"/>
                      <a:gd name="connsiteY11" fmla="*/ 209550 h 907257"/>
                      <a:gd name="connsiteX12" fmla="*/ 297657 w 2266950"/>
                      <a:gd name="connsiteY12" fmla="*/ 257175 h 907257"/>
                      <a:gd name="connsiteX13" fmla="*/ 350044 w 2266950"/>
                      <a:gd name="connsiteY13" fmla="*/ 257175 h 907257"/>
                      <a:gd name="connsiteX14" fmla="*/ 350044 w 2266950"/>
                      <a:gd name="connsiteY14" fmla="*/ 283369 h 907257"/>
                      <a:gd name="connsiteX15" fmla="*/ 395288 w 2266950"/>
                      <a:gd name="connsiteY15" fmla="*/ 283369 h 907257"/>
                      <a:gd name="connsiteX16" fmla="*/ 395288 w 2266950"/>
                      <a:gd name="connsiteY16" fmla="*/ 323850 h 907257"/>
                      <a:gd name="connsiteX17" fmla="*/ 464344 w 2266950"/>
                      <a:gd name="connsiteY17" fmla="*/ 323850 h 907257"/>
                      <a:gd name="connsiteX18" fmla="*/ 464344 w 2266950"/>
                      <a:gd name="connsiteY18" fmla="*/ 350044 h 907257"/>
                      <a:gd name="connsiteX19" fmla="*/ 581025 w 2266950"/>
                      <a:gd name="connsiteY19" fmla="*/ 350044 h 907257"/>
                      <a:gd name="connsiteX20" fmla="*/ 581025 w 2266950"/>
                      <a:gd name="connsiteY20" fmla="*/ 373857 h 907257"/>
                      <a:gd name="connsiteX21" fmla="*/ 607219 w 2266950"/>
                      <a:gd name="connsiteY21" fmla="*/ 373857 h 907257"/>
                      <a:gd name="connsiteX22" fmla="*/ 607219 w 2266950"/>
                      <a:gd name="connsiteY22" fmla="*/ 395288 h 907257"/>
                      <a:gd name="connsiteX23" fmla="*/ 776288 w 2266950"/>
                      <a:gd name="connsiteY23" fmla="*/ 395288 h 907257"/>
                      <a:gd name="connsiteX24" fmla="*/ 776288 w 2266950"/>
                      <a:gd name="connsiteY24" fmla="*/ 435769 h 907257"/>
                      <a:gd name="connsiteX25" fmla="*/ 826294 w 2266950"/>
                      <a:gd name="connsiteY25" fmla="*/ 435769 h 907257"/>
                      <a:gd name="connsiteX26" fmla="*/ 826294 w 2266950"/>
                      <a:gd name="connsiteY26" fmla="*/ 521494 h 907257"/>
                      <a:gd name="connsiteX27" fmla="*/ 871538 w 2266950"/>
                      <a:gd name="connsiteY27" fmla="*/ 521494 h 907257"/>
                      <a:gd name="connsiteX28" fmla="*/ 871538 w 2266950"/>
                      <a:gd name="connsiteY28" fmla="*/ 566738 h 907257"/>
                      <a:gd name="connsiteX29" fmla="*/ 966788 w 2266950"/>
                      <a:gd name="connsiteY29" fmla="*/ 566738 h 907257"/>
                      <a:gd name="connsiteX30" fmla="*/ 966788 w 2266950"/>
                      <a:gd name="connsiteY30" fmla="*/ 600075 h 907257"/>
                      <a:gd name="connsiteX31" fmla="*/ 992982 w 2266950"/>
                      <a:gd name="connsiteY31" fmla="*/ 600075 h 907257"/>
                      <a:gd name="connsiteX32" fmla="*/ 992982 w 2266950"/>
                      <a:gd name="connsiteY32" fmla="*/ 621507 h 907257"/>
                      <a:gd name="connsiteX33" fmla="*/ 1152525 w 2266950"/>
                      <a:gd name="connsiteY33" fmla="*/ 621507 h 907257"/>
                      <a:gd name="connsiteX34" fmla="*/ 1152525 w 2266950"/>
                      <a:gd name="connsiteY34" fmla="*/ 659607 h 907257"/>
                      <a:gd name="connsiteX35" fmla="*/ 1243013 w 2266950"/>
                      <a:gd name="connsiteY35" fmla="*/ 659607 h 907257"/>
                      <a:gd name="connsiteX36" fmla="*/ 1243013 w 2266950"/>
                      <a:gd name="connsiteY36" fmla="*/ 707232 h 907257"/>
                      <a:gd name="connsiteX37" fmla="*/ 1333500 w 2266950"/>
                      <a:gd name="connsiteY37" fmla="*/ 707232 h 907257"/>
                      <a:gd name="connsiteX38" fmla="*/ 1333500 w 2266950"/>
                      <a:gd name="connsiteY38" fmla="*/ 750094 h 907257"/>
                      <a:gd name="connsiteX39" fmla="*/ 1493044 w 2266950"/>
                      <a:gd name="connsiteY39" fmla="*/ 750094 h 907257"/>
                      <a:gd name="connsiteX40" fmla="*/ 1493044 w 2266950"/>
                      <a:gd name="connsiteY40" fmla="*/ 831057 h 907257"/>
                      <a:gd name="connsiteX41" fmla="*/ 1681163 w 2266950"/>
                      <a:gd name="connsiteY41" fmla="*/ 831057 h 907257"/>
                      <a:gd name="connsiteX42" fmla="*/ 1681163 w 2266950"/>
                      <a:gd name="connsiteY42" fmla="*/ 907257 h 907257"/>
                      <a:gd name="connsiteX43" fmla="*/ 2266950 w 2266950"/>
                      <a:gd name="connsiteY43" fmla="*/ 907257 h 9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266950" h="907257">
                        <a:moveTo>
                          <a:pt x="0" y="0"/>
                        </a:moveTo>
                        <a:lnTo>
                          <a:pt x="69057" y="0"/>
                        </a:lnTo>
                        <a:lnTo>
                          <a:pt x="69057" y="64294"/>
                        </a:lnTo>
                        <a:lnTo>
                          <a:pt x="111919" y="64294"/>
                        </a:lnTo>
                        <a:lnTo>
                          <a:pt x="111919" y="109538"/>
                        </a:lnTo>
                        <a:lnTo>
                          <a:pt x="142875" y="109538"/>
                        </a:lnTo>
                        <a:lnTo>
                          <a:pt x="142875" y="152400"/>
                        </a:lnTo>
                        <a:lnTo>
                          <a:pt x="242888" y="152400"/>
                        </a:lnTo>
                        <a:lnTo>
                          <a:pt x="242888" y="185738"/>
                        </a:lnTo>
                        <a:lnTo>
                          <a:pt x="266700" y="185738"/>
                        </a:lnTo>
                        <a:lnTo>
                          <a:pt x="266700" y="209550"/>
                        </a:lnTo>
                        <a:lnTo>
                          <a:pt x="297657" y="209550"/>
                        </a:lnTo>
                        <a:lnTo>
                          <a:pt x="297657" y="257175"/>
                        </a:lnTo>
                        <a:lnTo>
                          <a:pt x="350044" y="257175"/>
                        </a:lnTo>
                        <a:lnTo>
                          <a:pt x="350044" y="283369"/>
                        </a:lnTo>
                        <a:lnTo>
                          <a:pt x="395288" y="283369"/>
                        </a:lnTo>
                        <a:lnTo>
                          <a:pt x="395288" y="323850"/>
                        </a:lnTo>
                        <a:lnTo>
                          <a:pt x="464344" y="323850"/>
                        </a:lnTo>
                        <a:lnTo>
                          <a:pt x="464344" y="350044"/>
                        </a:lnTo>
                        <a:lnTo>
                          <a:pt x="581025" y="350044"/>
                        </a:lnTo>
                        <a:lnTo>
                          <a:pt x="581025" y="373857"/>
                        </a:lnTo>
                        <a:lnTo>
                          <a:pt x="607219" y="373857"/>
                        </a:lnTo>
                        <a:lnTo>
                          <a:pt x="607219" y="395288"/>
                        </a:lnTo>
                        <a:lnTo>
                          <a:pt x="776288" y="395288"/>
                        </a:lnTo>
                        <a:lnTo>
                          <a:pt x="776288" y="435769"/>
                        </a:lnTo>
                        <a:lnTo>
                          <a:pt x="826294" y="435769"/>
                        </a:lnTo>
                        <a:lnTo>
                          <a:pt x="826294" y="521494"/>
                        </a:lnTo>
                        <a:lnTo>
                          <a:pt x="871538" y="521494"/>
                        </a:lnTo>
                        <a:lnTo>
                          <a:pt x="871538" y="566738"/>
                        </a:lnTo>
                        <a:lnTo>
                          <a:pt x="966788" y="566738"/>
                        </a:lnTo>
                        <a:lnTo>
                          <a:pt x="966788" y="600075"/>
                        </a:lnTo>
                        <a:lnTo>
                          <a:pt x="992982" y="600075"/>
                        </a:lnTo>
                        <a:lnTo>
                          <a:pt x="992982" y="621507"/>
                        </a:lnTo>
                        <a:lnTo>
                          <a:pt x="1152525" y="621507"/>
                        </a:lnTo>
                        <a:lnTo>
                          <a:pt x="1152525" y="659607"/>
                        </a:lnTo>
                        <a:lnTo>
                          <a:pt x="1243013" y="659607"/>
                        </a:lnTo>
                        <a:lnTo>
                          <a:pt x="1243013" y="707232"/>
                        </a:lnTo>
                        <a:lnTo>
                          <a:pt x="1333500" y="707232"/>
                        </a:lnTo>
                        <a:lnTo>
                          <a:pt x="1333500" y="750094"/>
                        </a:lnTo>
                        <a:lnTo>
                          <a:pt x="1493044" y="750094"/>
                        </a:lnTo>
                        <a:lnTo>
                          <a:pt x="1493044" y="831057"/>
                        </a:lnTo>
                        <a:lnTo>
                          <a:pt x="1681163" y="831057"/>
                        </a:lnTo>
                        <a:lnTo>
                          <a:pt x="1681163" y="907257"/>
                        </a:lnTo>
                        <a:lnTo>
                          <a:pt x="2266950" y="907257"/>
                        </a:lnTo>
                      </a:path>
                    </a:pathLst>
                  </a:custGeom>
                  <a:noFill/>
                  <a:ln>
                    <a:solidFill>
                      <a:schemeClr val="accent6">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42" name="Group 2241">
                    <a:extLst>
                      <a:ext uri="{FF2B5EF4-FFF2-40B4-BE49-F238E27FC236}">
                        <a16:creationId xmlns:a16="http://schemas.microsoft.com/office/drawing/2014/main" id="{21ECB96E-A2BE-4A4A-A52B-B4B5E9D646E2}"/>
                      </a:ext>
                    </a:extLst>
                  </p:cNvPr>
                  <p:cNvGrpSpPr/>
                  <p:nvPr/>
                </p:nvGrpSpPr>
                <p:grpSpPr>
                  <a:xfrm>
                    <a:off x="9418145" y="1491113"/>
                    <a:ext cx="35959" cy="33624"/>
                    <a:chOff x="8529523" y="2998430"/>
                    <a:chExt cx="35959" cy="33624"/>
                  </a:xfrm>
                </p:grpSpPr>
                <p:sp>
                  <p:nvSpPr>
                    <p:cNvPr id="2243" name="Line 36">
                      <a:extLst>
                        <a:ext uri="{FF2B5EF4-FFF2-40B4-BE49-F238E27FC236}">
                          <a16:creationId xmlns:a16="http://schemas.microsoft.com/office/drawing/2014/main" id="{47E417EF-D71C-4090-9BD6-2614AEF91001}"/>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44" name="Line 37">
                      <a:extLst>
                        <a:ext uri="{FF2B5EF4-FFF2-40B4-BE49-F238E27FC236}">
                          <a16:creationId xmlns:a16="http://schemas.microsoft.com/office/drawing/2014/main" id="{D78805B6-798E-4B98-87F2-6EADCB7D4848}"/>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45" name="Group 2244">
                    <a:extLst>
                      <a:ext uri="{FF2B5EF4-FFF2-40B4-BE49-F238E27FC236}">
                        <a16:creationId xmlns:a16="http://schemas.microsoft.com/office/drawing/2014/main" id="{8047C359-4E49-4CC9-A29A-ABF0487CF5A6}"/>
                      </a:ext>
                    </a:extLst>
                  </p:cNvPr>
                  <p:cNvGrpSpPr/>
                  <p:nvPr/>
                </p:nvGrpSpPr>
                <p:grpSpPr>
                  <a:xfrm>
                    <a:off x="9514209" y="1606543"/>
                    <a:ext cx="35959" cy="33624"/>
                    <a:chOff x="8529523" y="2998430"/>
                    <a:chExt cx="35959" cy="33624"/>
                  </a:xfrm>
                </p:grpSpPr>
                <p:sp>
                  <p:nvSpPr>
                    <p:cNvPr id="2246" name="Line 36">
                      <a:extLst>
                        <a:ext uri="{FF2B5EF4-FFF2-40B4-BE49-F238E27FC236}">
                          <a16:creationId xmlns:a16="http://schemas.microsoft.com/office/drawing/2014/main" id="{ECE1490D-6C1E-4614-9FE9-6D3DCA1B96F3}"/>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47" name="Line 37">
                      <a:extLst>
                        <a:ext uri="{FF2B5EF4-FFF2-40B4-BE49-F238E27FC236}">
                          <a16:creationId xmlns:a16="http://schemas.microsoft.com/office/drawing/2014/main" id="{E188EAFB-124D-4B4C-BA7D-6FAF1FF1A30E}"/>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48" name="Group 2247">
                    <a:extLst>
                      <a:ext uri="{FF2B5EF4-FFF2-40B4-BE49-F238E27FC236}">
                        <a16:creationId xmlns:a16="http://schemas.microsoft.com/office/drawing/2014/main" id="{64008C82-4BBC-45B5-9F9F-9B9B58D9B21F}"/>
                      </a:ext>
                    </a:extLst>
                  </p:cNvPr>
                  <p:cNvGrpSpPr/>
                  <p:nvPr/>
                </p:nvGrpSpPr>
                <p:grpSpPr>
                  <a:xfrm>
                    <a:off x="10139562" y="1885503"/>
                    <a:ext cx="35959" cy="33624"/>
                    <a:chOff x="8529523" y="2998430"/>
                    <a:chExt cx="35959" cy="33624"/>
                  </a:xfrm>
                </p:grpSpPr>
                <p:sp>
                  <p:nvSpPr>
                    <p:cNvPr id="2249" name="Line 36">
                      <a:extLst>
                        <a:ext uri="{FF2B5EF4-FFF2-40B4-BE49-F238E27FC236}">
                          <a16:creationId xmlns:a16="http://schemas.microsoft.com/office/drawing/2014/main" id="{B4661C15-7E4E-44BB-8EF8-C1B63BBF2274}"/>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50" name="Line 37">
                      <a:extLst>
                        <a:ext uri="{FF2B5EF4-FFF2-40B4-BE49-F238E27FC236}">
                          <a16:creationId xmlns:a16="http://schemas.microsoft.com/office/drawing/2014/main" id="{6D0452CF-8522-418F-9360-4C019D60922A}"/>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51" name="Group 2250">
                    <a:extLst>
                      <a:ext uri="{FF2B5EF4-FFF2-40B4-BE49-F238E27FC236}">
                        <a16:creationId xmlns:a16="http://schemas.microsoft.com/office/drawing/2014/main" id="{009A31B7-AF8F-4AED-9FEE-334F92688095}"/>
                      </a:ext>
                    </a:extLst>
                  </p:cNvPr>
                  <p:cNvGrpSpPr/>
                  <p:nvPr/>
                </p:nvGrpSpPr>
                <p:grpSpPr>
                  <a:xfrm>
                    <a:off x="10076062" y="1885503"/>
                    <a:ext cx="35959" cy="33624"/>
                    <a:chOff x="8529523" y="2998430"/>
                    <a:chExt cx="35959" cy="33624"/>
                  </a:xfrm>
                </p:grpSpPr>
                <p:sp>
                  <p:nvSpPr>
                    <p:cNvPr id="2252" name="Line 36">
                      <a:extLst>
                        <a:ext uri="{FF2B5EF4-FFF2-40B4-BE49-F238E27FC236}">
                          <a16:creationId xmlns:a16="http://schemas.microsoft.com/office/drawing/2014/main" id="{6EC42EB2-1231-401A-90B9-7F3ADDF9C756}"/>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53" name="Line 37">
                      <a:extLst>
                        <a:ext uri="{FF2B5EF4-FFF2-40B4-BE49-F238E27FC236}">
                          <a16:creationId xmlns:a16="http://schemas.microsoft.com/office/drawing/2014/main" id="{7B7E537E-02A9-4A68-ABB9-3EDFE2DA3A2D}"/>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57" name="Group 2256">
                    <a:extLst>
                      <a:ext uri="{FF2B5EF4-FFF2-40B4-BE49-F238E27FC236}">
                        <a16:creationId xmlns:a16="http://schemas.microsoft.com/office/drawing/2014/main" id="{89F74849-3520-434C-804B-FC7E19E06E18}"/>
                      </a:ext>
                    </a:extLst>
                  </p:cNvPr>
                  <p:cNvGrpSpPr/>
                  <p:nvPr/>
                </p:nvGrpSpPr>
                <p:grpSpPr>
                  <a:xfrm>
                    <a:off x="10480284" y="2109574"/>
                    <a:ext cx="35959" cy="33624"/>
                    <a:chOff x="8529523" y="2998430"/>
                    <a:chExt cx="35959" cy="33624"/>
                  </a:xfrm>
                </p:grpSpPr>
                <p:sp>
                  <p:nvSpPr>
                    <p:cNvPr id="2258" name="Line 36">
                      <a:extLst>
                        <a:ext uri="{FF2B5EF4-FFF2-40B4-BE49-F238E27FC236}">
                          <a16:creationId xmlns:a16="http://schemas.microsoft.com/office/drawing/2014/main" id="{B43AC922-C1C9-4D96-828B-D51F799191CF}"/>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59" name="Line 37">
                      <a:extLst>
                        <a:ext uri="{FF2B5EF4-FFF2-40B4-BE49-F238E27FC236}">
                          <a16:creationId xmlns:a16="http://schemas.microsoft.com/office/drawing/2014/main" id="{9FCB58FB-E83F-4DF1-89FE-559CF1BE618D}"/>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63" name="Group 2262">
                    <a:extLst>
                      <a:ext uri="{FF2B5EF4-FFF2-40B4-BE49-F238E27FC236}">
                        <a16:creationId xmlns:a16="http://schemas.microsoft.com/office/drawing/2014/main" id="{F54DA4BA-0E68-4794-A752-20C373242726}"/>
                      </a:ext>
                    </a:extLst>
                  </p:cNvPr>
                  <p:cNvGrpSpPr/>
                  <p:nvPr/>
                </p:nvGrpSpPr>
                <p:grpSpPr>
                  <a:xfrm>
                    <a:off x="10393288" y="2109574"/>
                    <a:ext cx="35959" cy="33624"/>
                    <a:chOff x="8529523" y="2998430"/>
                    <a:chExt cx="35959" cy="33624"/>
                  </a:xfrm>
                </p:grpSpPr>
                <p:sp>
                  <p:nvSpPr>
                    <p:cNvPr id="2264" name="Line 36">
                      <a:extLst>
                        <a:ext uri="{FF2B5EF4-FFF2-40B4-BE49-F238E27FC236}">
                          <a16:creationId xmlns:a16="http://schemas.microsoft.com/office/drawing/2014/main" id="{923751FC-B7C4-425A-8D71-BF8899C91CD6}"/>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65" name="Line 37">
                      <a:extLst>
                        <a:ext uri="{FF2B5EF4-FFF2-40B4-BE49-F238E27FC236}">
                          <a16:creationId xmlns:a16="http://schemas.microsoft.com/office/drawing/2014/main" id="{53B28672-39E8-4D31-ABCB-22B7048299C8}"/>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66" name="Group 2265">
                    <a:extLst>
                      <a:ext uri="{FF2B5EF4-FFF2-40B4-BE49-F238E27FC236}">
                        <a16:creationId xmlns:a16="http://schemas.microsoft.com/office/drawing/2014/main" id="{2AB37037-8E48-45C2-8A44-D39DE077F113}"/>
                      </a:ext>
                    </a:extLst>
                  </p:cNvPr>
                  <p:cNvGrpSpPr/>
                  <p:nvPr/>
                </p:nvGrpSpPr>
                <p:grpSpPr>
                  <a:xfrm>
                    <a:off x="11628133" y="2394466"/>
                    <a:ext cx="35959" cy="33624"/>
                    <a:chOff x="8529523" y="2998430"/>
                    <a:chExt cx="35959" cy="33624"/>
                  </a:xfrm>
                </p:grpSpPr>
                <p:sp>
                  <p:nvSpPr>
                    <p:cNvPr id="2267" name="Line 36">
                      <a:extLst>
                        <a:ext uri="{FF2B5EF4-FFF2-40B4-BE49-F238E27FC236}">
                          <a16:creationId xmlns:a16="http://schemas.microsoft.com/office/drawing/2014/main" id="{78142022-364A-42F7-B409-8D1A6FA9F5B3}"/>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68" name="Line 37">
                      <a:extLst>
                        <a:ext uri="{FF2B5EF4-FFF2-40B4-BE49-F238E27FC236}">
                          <a16:creationId xmlns:a16="http://schemas.microsoft.com/office/drawing/2014/main" id="{750141CB-5D4E-4B66-970A-06743B0F20CB}"/>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69" name="Group 2268">
                    <a:extLst>
                      <a:ext uri="{FF2B5EF4-FFF2-40B4-BE49-F238E27FC236}">
                        <a16:creationId xmlns:a16="http://schemas.microsoft.com/office/drawing/2014/main" id="{8A2BEEBA-A7CC-4859-A3CD-68D5ECF74913}"/>
                      </a:ext>
                    </a:extLst>
                  </p:cNvPr>
                  <p:cNvGrpSpPr/>
                  <p:nvPr/>
                </p:nvGrpSpPr>
                <p:grpSpPr>
                  <a:xfrm>
                    <a:off x="11547925" y="2394466"/>
                    <a:ext cx="35959" cy="33624"/>
                    <a:chOff x="8529523" y="2998430"/>
                    <a:chExt cx="35959" cy="33624"/>
                  </a:xfrm>
                </p:grpSpPr>
                <p:sp>
                  <p:nvSpPr>
                    <p:cNvPr id="2270" name="Line 36">
                      <a:extLst>
                        <a:ext uri="{FF2B5EF4-FFF2-40B4-BE49-F238E27FC236}">
                          <a16:creationId xmlns:a16="http://schemas.microsoft.com/office/drawing/2014/main" id="{018B1A2C-2FE1-4647-BD74-2DD357921549}"/>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71" name="Line 37">
                      <a:extLst>
                        <a:ext uri="{FF2B5EF4-FFF2-40B4-BE49-F238E27FC236}">
                          <a16:creationId xmlns:a16="http://schemas.microsoft.com/office/drawing/2014/main" id="{CD3C590E-5363-47E5-900A-3147478C567C}"/>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75" name="Group 2274">
                    <a:extLst>
                      <a:ext uri="{FF2B5EF4-FFF2-40B4-BE49-F238E27FC236}">
                        <a16:creationId xmlns:a16="http://schemas.microsoft.com/office/drawing/2014/main" id="{0EF9B2CF-05AB-4766-B34E-99985E59BC61}"/>
                      </a:ext>
                    </a:extLst>
                  </p:cNvPr>
                  <p:cNvGrpSpPr/>
                  <p:nvPr/>
                </p:nvGrpSpPr>
                <p:grpSpPr>
                  <a:xfrm>
                    <a:off x="11407547" y="2394466"/>
                    <a:ext cx="35959" cy="33624"/>
                    <a:chOff x="8529523" y="2998430"/>
                    <a:chExt cx="35959" cy="33624"/>
                  </a:xfrm>
                </p:grpSpPr>
                <p:sp>
                  <p:nvSpPr>
                    <p:cNvPr id="2276" name="Line 36">
                      <a:extLst>
                        <a:ext uri="{FF2B5EF4-FFF2-40B4-BE49-F238E27FC236}">
                          <a16:creationId xmlns:a16="http://schemas.microsoft.com/office/drawing/2014/main" id="{3F5961B2-CECB-4C68-8C6B-104F5090771E}"/>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77" name="Line 37">
                      <a:extLst>
                        <a:ext uri="{FF2B5EF4-FFF2-40B4-BE49-F238E27FC236}">
                          <a16:creationId xmlns:a16="http://schemas.microsoft.com/office/drawing/2014/main" id="{264B9B0B-34BC-4355-BA3B-8DC0F7D32C07}"/>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81" name="Group 2280">
                    <a:extLst>
                      <a:ext uri="{FF2B5EF4-FFF2-40B4-BE49-F238E27FC236}">
                        <a16:creationId xmlns:a16="http://schemas.microsoft.com/office/drawing/2014/main" id="{72B98C09-8888-4A25-BE49-E6E2FE1DDE67}"/>
                      </a:ext>
                    </a:extLst>
                  </p:cNvPr>
                  <p:cNvGrpSpPr/>
                  <p:nvPr/>
                </p:nvGrpSpPr>
                <p:grpSpPr>
                  <a:xfrm>
                    <a:off x="11125102" y="2394466"/>
                    <a:ext cx="35959" cy="33624"/>
                    <a:chOff x="8529523" y="2998430"/>
                    <a:chExt cx="35959" cy="33624"/>
                  </a:xfrm>
                </p:grpSpPr>
                <p:sp>
                  <p:nvSpPr>
                    <p:cNvPr id="2282" name="Line 36">
                      <a:extLst>
                        <a:ext uri="{FF2B5EF4-FFF2-40B4-BE49-F238E27FC236}">
                          <a16:creationId xmlns:a16="http://schemas.microsoft.com/office/drawing/2014/main" id="{2E2B476E-1555-4872-B34D-4CDFBBD1E0F2}"/>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83" name="Line 37">
                      <a:extLst>
                        <a:ext uri="{FF2B5EF4-FFF2-40B4-BE49-F238E27FC236}">
                          <a16:creationId xmlns:a16="http://schemas.microsoft.com/office/drawing/2014/main" id="{29947E81-86B1-4873-94DA-D4A48E2BE5E7}"/>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84" name="Group 2283">
                    <a:extLst>
                      <a:ext uri="{FF2B5EF4-FFF2-40B4-BE49-F238E27FC236}">
                        <a16:creationId xmlns:a16="http://schemas.microsoft.com/office/drawing/2014/main" id="{DE3A8F97-42DB-429F-A54D-611CE9B88F5E}"/>
                      </a:ext>
                    </a:extLst>
                  </p:cNvPr>
                  <p:cNvGrpSpPr/>
                  <p:nvPr/>
                </p:nvGrpSpPr>
                <p:grpSpPr>
                  <a:xfrm>
                    <a:off x="11239503" y="2394466"/>
                    <a:ext cx="35959" cy="33624"/>
                    <a:chOff x="8529523" y="2998430"/>
                    <a:chExt cx="35959" cy="33624"/>
                  </a:xfrm>
                </p:grpSpPr>
                <p:sp>
                  <p:nvSpPr>
                    <p:cNvPr id="2285" name="Line 36">
                      <a:extLst>
                        <a:ext uri="{FF2B5EF4-FFF2-40B4-BE49-F238E27FC236}">
                          <a16:creationId xmlns:a16="http://schemas.microsoft.com/office/drawing/2014/main" id="{B10CE775-7146-43A9-BF28-0DC2D72D2701}"/>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86" name="Line 37">
                      <a:extLst>
                        <a:ext uri="{FF2B5EF4-FFF2-40B4-BE49-F238E27FC236}">
                          <a16:creationId xmlns:a16="http://schemas.microsoft.com/office/drawing/2014/main" id="{249CE19E-807E-44D8-835E-9D79FE67D782}"/>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87" name="Group 2286">
                    <a:extLst>
                      <a:ext uri="{FF2B5EF4-FFF2-40B4-BE49-F238E27FC236}">
                        <a16:creationId xmlns:a16="http://schemas.microsoft.com/office/drawing/2014/main" id="{74F62C7B-64E0-478B-8C38-B6E20999F9CC}"/>
                      </a:ext>
                    </a:extLst>
                  </p:cNvPr>
                  <p:cNvGrpSpPr/>
                  <p:nvPr/>
                </p:nvGrpSpPr>
                <p:grpSpPr>
                  <a:xfrm>
                    <a:off x="11319396" y="2394466"/>
                    <a:ext cx="35959" cy="33624"/>
                    <a:chOff x="8529523" y="2998430"/>
                    <a:chExt cx="35959" cy="33624"/>
                  </a:xfrm>
                </p:grpSpPr>
                <p:sp>
                  <p:nvSpPr>
                    <p:cNvPr id="2288" name="Line 36">
                      <a:extLst>
                        <a:ext uri="{FF2B5EF4-FFF2-40B4-BE49-F238E27FC236}">
                          <a16:creationId xmlns:a16="http://schemas.microsoft.com/office/drawing/2014/main" id="{17B97DED-E94D-4B63-B254-16B61F0D5A17}"/>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89" name="Line 37">
                      <a:extLst>
                        <a:ext uri="{FF2B5EF4-FFF2-40B4-BE49-F238E27FC236}">
                          <a16:creationId xmlns:a16="http://schemas.microsoft.com/office/drawing/2014/main" id="{70A38D19-AD85-4292-8816-2DD4AE71AF02}"/>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90" name="Group 2289">
                    <a:extLst>
                      <a:ext uri="{FF2B5EF4-FFF2-40B4-BE49-F238E27FC236}">
                        <a16:creationId xmlns:a16="http://schemas.microsoft.com/office/drawing/2014/main" id="{DFFC5FE7-7A38-4E93-81A9-95D081EAB344}"/>
                      </a:ext>
                    </a:extLst>
                  </p:cNvPr>
                  <p:cNvGrpSpPr/>
                  <p:nvPr/>
                </p:nvGrpSpPr>
                <p:grpSpPr>
                  <a:xfrm>
                    <a:off x="10758194" y="2239274"/>
                    <a:ext cx="35959" cy="33624"/>
                    <a:chOff x="8529523" y="2998430"/>
                    <a:chExt cx="35959" cy="33624"/>
                  </a:xfrm>
                </p:grpSpPr>
                <p:sp>
                  <p:nvSpPr>
                    <p:cNvPr id="2291" name="Line 36">
                      <a:extLst>
                        <a:ext uri="{FF2B5EF4-FFF2-40B4-BE49-F238E27FC236}">
                          <a16:creationId xmlns:a16="http://schemas.microsoft.com/office/drawing/2014/main" id="{F1C6FC8D-74D6-4231-B5B4-1ABF07E0DAF5}"/>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92" name="Line 37">
                      <a:extLst>
                        <a:ext uri="{FF2B5EF4-FFF2-40B4-BE49-F238E27FC236}">
                          <a16:creationId xmlns:a16="http://schemas.microsoft.com/office/drawing/2014/main" id="{565DFB03-0C44-40A8-9DED-17A5B674906D}"/>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93" name="Group 2292">
                    <a:extLst>
                      <a:ext uri="{FF2B5EF4-FFF2-40B4-BE49-F238E27FC236}">
                        <a16:creationId xmlns:a16="http://schemas.microsoft.com/office/drawing/2014/main" id="{AD5F94FD-6BCC-4DE3-B505-20F4967E27AB}"/>
                      </a:ext>
                    </a:extLst>
                  </p:cNvPr>
                  <p:cNvGrpSpPr/>
                  <p:nvPr/>
                </p:nvGrpSpPr>
                <p:grpSpPr>
                  <a:xfrm>
                    <a:off x="10806556" y="2239274"/>
                    <a:ext cx="35959" cy="33624"/>
                    <a:chOff x="8529523" y="2998430"/>
                    <a:chExt cx="35959" cy="33624"/>
                  </a:xfrm>
                </p:grpSpPr>
                <p:sp>
                  <p:nvSpPr>
                    <p:cNvPr id="2294" name="Line 36">
                      <a:extLst>
                        <a:ext uri="{FF2B5EF4-FFF2-40B4-BE49-F238E27FC236}">
                          <a16:creationId xmlns:a16="http://schemas.microsoft.com/office/drawing/2014/main" id="{8D5DC63D-5E20-404D-A808-45BA764C0B0C}"/>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95" name="Line 37">
                      <a:extLst>
                        <a:ext uri="{FF2B5EF4-FFF2-40B4-BE49-F238E27FC236}">
                          <a16:creationId xmlns:a16="http://schemas.microsoft.com/office/drawing/2014/main" id="{249C95AA-A2C7-46C8-ACC5-58BDF9B236B9}"/>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296" name="Group 2295">
                    <a:extLst>
                      <a:ext uri="{FF2B5EF4-FFF2-40B4-BE49-F238E27FC236}">
                        <a16:creationId xmlns:a16="http://schemas.microsoft.com/office/drawing/2014/main" id="{E185BD33-77C8-4497-B5F7-B6FBFF913113}"/>
                      </a:ext>
                    </a:extLst>
                  </p:cNvPr>
                  <p:cNvGrpSpPr/>
                  <p:nvPr/>
                </p:nvGrpSpPr>
                <p:grpSpPr>
                  <a:xfrm>
                    <a:off x="10945007" y="2321251"/>
                    <a:ext cx="35959" cy="33624"/>
                    <a:chOff x="8529523" y="2998430"/>
                    <a:chExt cx="35959" cy="33624"/>
                  </a:xfrm>
                </p:grpSpPr>
                <p:sp>
                  <p:nvSpPr>
                    <p:cNvPr id="2297" name="Line 36">
                      <a:extLst>
                        <a:ext uri="{FF2B5EF4-FFF2-40B4-BE49-F238E27FC236}">
                          <a16:creationId xmlns:a16="http://schemas.microsoft.com/office/drawing/2014/main" id="{503EEB3E-6EA4-46F3-870A-74F75CEE9E2A}"/>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298" name="Line 37">
                      <a:extLst>
                        <a:ext uri="{FF2B5EF4-FFF2-40B4-BE49-F238E27FC236}">
                          <a16:creationId xmlns:a16="http://schemas.microsoft.com/office/drawing/2014/main" id="{DEB2825F-9661-4EF1-AC90-77C8452E4922}"/>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02" name="Group 2301">
                    <a:extLst>
                      <a:ext uri="{FF2B5EF4-FFF2-40B4-BE49-F238E27FC236}">
                        <a16:creationId xmlns:a16="http://schemas.microsoft.com/office/drawing/2014/main" id="{77D4C0C4-966F-4FF5-B7D9-2C34CE90DE80}"/>
                      </a:ext>
                    </a:extLst>
                  </p:cNvPr>
                  <p:cNvGrpSpPr/>
                  <p:nvPr/>
                </p:nvGrpSpPr>
                <p:grpSpPr>
                  <a:xfrm>
                    <a:off x="10262003" y="2059351"/>
                    <a:ext cx="35959" cy="33624"/>
                    <a:chOff x="8529523" y="2998430"/>
                    <a:chExt cx="35959" cy="33624"/>
                  </a:xfrm>
                </p:grpSpPr>
                <p:sp>
                  <p:nvSpPr>
                    <p:cNvPr id="2303" name="Line 36">
                      <a:extLst>
                        <a:ext uri="{FF2B5EF4-FFF2-40B4-BE49-F238E27FC236}">
                          <a16:creationId xmlns:a16="http://schemas.microsoft.com/office/drawing/2014/main" id="{524AEAF6-2FF6-4A33-84F7-1EF3F28E335D}"/>
                        </a:ext>
                      </a:extLst>
                    </p:cNvPr>
                    <p:cNvSpPr>
                      <a:spLocks noChangeShapeType="1"/>
                    </p:cNvSpPr>
                    <p:nvPr/>
                  </p:nvSpPr>
                  <p:spPr bwMode="auto">
                    <a:xfrm>
                      <a:off x="8529523" y="3015784"/>
                      <a:ext cx="35959" cy="0"/>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04" name="Line 37">
                      <a:extLst>
                        <a:ext uri="{FF2B5EF4-FFF2-40B4-BE49-F238E27FC236}">
                          <a16:creationId xmlns:a16="http://schemas.microsoft.com/office/drawing/2014/main" id="{53ABC289-3E74-4CC6-9C06-F1809EB5A29E}"/>
                        </a:ext>
                      </a:extLst>
                    </p:cNvPr>
                    <p:cNvSpPr>
                      <a:spLocks noChangeShapeType="1"/>
                    </p:cNvSpPr>
                    <p:nvPr/>
                  </p:nvSpPr>
                  <p:spPr bwMode="auto">
                    <a:xfrm>
                      <a:off x="8546922" y="2998430"/>
                      <a:ext cx="0" cy="33624"/>
                    </a:xfrm>
                    <a:prstGeom prst="line">
                      <a:avLst/>
                    </a:prstGeom>
                    <a:noFill/>
                    <a:ln w="19050" cap="sq">
                      <a:solidFill>
                        <a:schemeClr val="accent6">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grpSp>
      </p:grpSp>
      <p:grpSp>
        <p:nvGrpSpPr>
          <p:cNvPr id="7" name="Group 6">
            <a:extLst>
              <a:ext uri="{FF2B5EF4-FFF2-40B4-BE49-F238E27FC236}">
                <a16:creationId xmlns:a16="http://schemas.microsoft.com/office/drawing/2014/main" id="{116B39EA-7B0E-4B1C-858A-8C32964AE1E6}"/>
              </a:ext>
            </a:extLst>
          </p:cNvPr>
          <p:cNvGrpSpPr/>
          <p:nvPr/>
        </p:nvGrpSpPr>
        <p:grpSpPr>
          <a:xfrm>
            <a:off x="4386040" y="2414221"/>
            <a:ext cx="1307148" cy="243797"/>
            <a:chOff x="4386040" y="2478019"/>
            <a:chExt cx="1307148" cy="243797"/>
          </a:xfrm>
        </p:grpSpPr>
        <p:grpSp>
          <p:nvGrpSpPr>
            <p:cNvPr id="1474" name="Group 1473">
              <a:extLst>
                <a:ext uri="{FF2B5EF4-FFF2-40B4-BE49-F238E27FC236}">
                  <a16:creationId xmlns:a16="http://schemas.microsoft.com/office/drawing/2014/main" id="{BA26462B-E5CD-4FFE-B098-A87B94A398B6}"/>
                </a:ext>
              </a:extLst>
            </p:cNvPr>
            <p:cNvGrpSpPr/>
            <p:nvPr/>
          </p:nvGrpSpPr>
          <p:grpSpPr>
            <a:xfrm>
              <a:off x="5664157" y="2690530"/>
              <a:ext cx="22103" cy="22103"/>
              <a:chOff x="8638477" y="2567967"/>
              <a:chExt cx="72000" cy="72000"/>
            </a:xfrm>
          </p:grpSpPr>
          <p:cxnSp>
            <p:nvCxnSpPr>
              <p:cNvPr id="1475" name="Straight Connector 1474">
                <a:extLst>
                  <a:ext uri="{FF2B5EF4-FFF2-40B4-BE49-F238E27FC236}">
                    <a16:creationId xmlns:a16="http://schemas.microsoft.com/office/drawing/2014/main" id="{6BC15B59-BDF0-4F08-B334-43BA9F574C14}"/>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476" name="Straight Connector 1475">
                <a:extLst>
                  <a:ext uri="{FF2B5EF4-FFF2-40B4-BE49-F238E27FC236}">
                    <a16:creationId xmlns:a16="http://schemas.microsoft.com/office/drawing/2014/main" id="{9D5E94CE-AE8F-4A15-B88A-271D77D6346D}"/>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477" name="Group 1476">
              <a:extLst>
                <a:ext uri="{FF2B5EF4-FFF2-40B4-BE49-F238E27FC236}">
                  <a16:creationId xmlns:a16="http://schemas.microsoft.com/office/drawing/2014/main" id="{DC0992FC-6C60-4282-8BC6-E15E14361C1A}"/>
                </a:ext>
              </a:extLst>
            </p:cNvPr>
            <p:cNvGrpSpPr/>
            <p:nvPr/>
          </p:nvGrpSpPr>
          <p:grpSpPr>
            <a:xfrm>
              <a:off x="5607007" y="2690530"/>
              <a:ext cx="22103" cy="22103"/>
              <a:chOff x="8638477" y="2567967"/>
              <a:chExt cx="72000" cy="72000"/>
            </a:xfrm>
          </p:grpSpPr>
          <p:cxnSp>
            <p:nvCxnSpPr>
              <p:cNvPr id="1478" name="Straight Connector 1477">
                <a:extLst>
                  <a:ext uri="{FF2B5EF4-FFF2-40B4-BE49-F238E27FC236}">
                    <a16:creationId xmlns:a16="http://schemas.microsoft.com/office/drawing/2014/main" id="{C11B7A62-6341-4E1E-86BD-DEF797573060}"/>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479" name="Straight Connector 1478">
                <a:extLst>
                  <a:ext uri="{FF2B5EF4-FFF2-40B4-BE49-F238E27FC236}">
                    <a16:creationId xmlns:a16="http://schemas.microsoft.com/office/drawing/2014/main" id="{5A57D134-AB9C-40AF-B365-9BD0A7B0A7EE}"/>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480" name="Group 1479">
              <a:extLst>
                <a:ext uri="{FF2B5EF4-FFF2-40B4-BE49-F238E27FC236}">
                  <a16:creationId xmlns:a16="http://schemas.microsoft.com/office/drawing/2014/main" id="{87CEB519-DD71-459F-8725-3585C00C8B5C}"/>
                </a:ext>
              </a:extLst>
            </p:cNvPr>
            <p:cNvGrpSpPr/>
            <p:nvPr/>
          </p:nvGrpSpPr>
          <p:grpSpPr>
            <a:xfrm>
              <a:off x="5590357" y="2690530"/>
              <a:ext cx="22103" cy="22103"/>
              <a:chOff x="8638477" y="2567967"/>
              <a:chExt cx="72000" cy="72000"/>
            </a:xfrm>
          </p:grpSpPr>
          <p:cxnSp>
            <p:nvCxnSpPr>
              <p:cNvPr id="1481" name="Straight Connector 1480">
                <a:extLst>
                  <a:ext uri="{FF2B5EF4-FFF2-40B4-BE49-F238E27FC236}">
                    <a16:creationId xmlns:a16="http://schemas.microsoft.com/office/drawing/2014/main" id="{323DE20C-402F-492B-959D-F701AAA65E7C}"/>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482" name="Straight Connector 1481">
                <a:extLst>
                  <a:ext uri="{FF2B5EF4-FFF2-40B4-BE49-F238E27FC236}">
                    <a16:creationId xmlns:a16="http://schemas.microsoft.com/office/drawing/2014/main" id="{54A8CECF-3943-4FEA-A0FF-73910459A6FE}"/>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483" name="Group 1482">
              <a:extLst>
                <a:ext uri="{FF2B5EF4-FFF2-40B4-BE49-F238E27FC236}">
                  <a16:creationId xmlns:a16="http://schemas.microsoft.com/office/drawing/2014/main" id="{2A290541-768C-42A3-9E97-94E8D783CCB1}"/>
                </a:ext>
              </a:extLst>
            </p:cNvPr>
            <p:cNvGrpSpPr/>
            <p:nvPr/>
          </p:nvGrpSpPr>
          <p:grpSpPr>
            <a:xfrm>
              <a:off x="5568963" y="2690530"/>
              <a:ext cx="22103" cy="22103"/>
              <a:chOff x="8638477" y="2567967"/>
              <a:chExt cx="72000" cy="72000"/>
            </a:xfrm>
          </p:grpSpPr>
          <p:cxnSp>
            <p:nvCxnSpPr>
              <p:cNvPr id="1484" name="Straight Connector 1483">
                <a:extLst>
                  <a:ext uri="{FF2B5EF4-FFF2-40B4-BE49-F238E27FC236}">
                    <a16:creationId xmlns:a16="http://schemas.microsoft.com/office/drawing/2014/main" id="{9EC2957E-6594-4DDF-9E67-E33BA9E8E865}"/>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485" name="Straight Connector 1484">
                <a:extLst>
                  <a:ext uri="{FF2B5EF4-FFF2-40B4-BE49-F238E27FC236}">
                    <a16:creationId xmlns:a16="http://schemas.microsoft.com/office/drawing/2014/main" id="{0574745C-71AD-4334-A359-B71E3FC64559}"/>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486" name="Group 1485">
              <a:extLst>
                <a:ext uri="{FF2B5EF4-FFF2-40B4-BE49-F238E27FC236}">
                  <a16:creationId xmlns:a16="http://schemas.microsoft.com/office/drawing/2014/main" id="{5BFDF9A1-2D71-4781-A01B-1C36A3F5E843}"/>
                </a:ext>
              </a:extLst>
            </p:cNvPr>
            <p:cNvGrpSpPr/>
            <p:nvPr/>
          </p:nvGrpSpPr>
          <p:grpSpPr>
            <a:xfrm>
              <a:off x="5553896" y="2690530"/>
              <a:ext cx="22103" cy="22103"/>
              <a:chOff x="8638477" y="2567967"/>
              <a:chExt cx="72000" cy="72000"/>
            </a:xfrm>
          </p:grpSpPr>
          <p:cxnSp>
            <p:nvCxnSpPr>
              <p:cNvPr id="1487" name="Straight Connector 1486">
                <a:extLst>
                  <a:ext uri="{FF2B5EF4-FFF2-40B4-BE49-F238E27FC236}">
                    <a16:creationId xmlns:a16="http://schemas.microsoft.com/office/drawing/2014/main" id="{95382DED-D56C-4236-A241-AB741DABBCCC}"/>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488" name="Straight Connector 1487">
                <a:extLst>
                  <a:ext uri="{FF2B5EF4-FFF2-40B4-BE49-F238E27FC236}">
                    <a16:creationId xmlns:a16="http://schemas.microsoft.com/office/drawing/2014/main" id="{B9E0A8EA-7D26-45F5-9B25-3CBF08443796}"/>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489" name="Group 1488">
              <a:extLst>
                <a:ext uri="{FF2B5EF4-FFF2-40B4-BE49-F238E27FC236}">
                  <a16:creationId xmlns:a16="http://schemas.microsoft.com/office/drawing/2014/main" id="{D47B1812-E9B1-4591-A696-F4D4672874C6}"/>
                </a:ext>
              </a:extLst>
            </p:cNvPr>
            <p:cNvGrpSpPr/>
            <p:nvPr/>
          </p:nvGrpSpPr>
          <p:grpSpPr>
            <a:xfrm>
              <a:off x="5465035" y="2690530"/>
              <a:ext cx="22103" cy="22103"/>
              <a:chOff x="8638477" y="2567967"/>
              <a:chExt cx="72000" cy="72000"/>
            </a:xfrm>
          </p:grpSpPr>
          <p:cxnSp>
            <p:nvCxnSpPr>
              <p:cNvPr id="1490" name="Straight Connector 1489">
                <a:extLst>
                  <a:ext uri="{FF2B5EF4-FFF2-40B4-BE49-F238E27FC236}">
                    <a16:creationId xmlns:a16="http://schemas.microsoft.com/office/drawing/2014/main" id="{BA7936BF-7C6D-4C7A-805C-A41A609A6A9E}"/>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491" name="Straight Connector 1490">
                <a:extLst>
                  <a:ext uri="{FF2B5EF4-FFF2-40B4-BE49-F238E27FC236}">
                    <a16:creationId xmlns:a16="http://schemas.microsoft.com/office/drawing/2014/main" id="{9AE1864F-823E-48D0-A472-87A630D0BC59}"/>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492" name="Group 1491">
              <a:extLst>
                <a:ext uri="{FF2B5EF4-FFF2-40B4-BE49-F238E27FC236}">
                  <a16:creationId xmlns:a16="http://schemas.microsoft.com/office/drawing/2014/main" id="{552CDF73-9A41-497F-A6DF-8539DC077221}"/>
                </a:ext>
              </a:extLst>
            </p:cNvPr>
            <p:cNvGrpSpPr/>
            <p:nvPr/>
          </p:nvGrpSpPr>
          <p:grpSpPr>
            <a:xfrm>
              <a:off x="5446051" y="2690530"/>
              <a:ext cx="22103" cy="22103"/>
              <a:chOff x="8638477" y="2567967"/>
              <a:chExt cx="72000" cy="72000"/>
            </a:xfrm>
          </p:grpSpPr>
          <p:cxnSp>
            <p:nvCxnSpPr>
              <p:cNvPr id="1493" name="Straight Connector 1492">
                <a:extLst>
                  <a:ext uri="{FF2B5EF4-FFF2-40B4-BE49-F238E27FC236}">
                    <a16:creationId xmlns:a16="http://schemas.microsoft.com/office/drawing/2014/main" id="{7E2542AE-481F-4942-84B3-5069D83EE6BD}"/>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494" name="Straight Connector 1493">
                <a:extLst>
                  <a:ext uri="{FF2B5EF4-FFF2-40B4-BE49-F238E27FC236}">
                    <a16:creationId xmlns:a16="http://schemas.microsoft.com/office/drawing/2014/main" id="{D628DC14-34DF-4387-8A03-778FDAD074BB}"/>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495" name="Group 1494">
              <a:extLst>
                <a:ext uri="{FF2B5EF4-FFF2-40B4-BE49-F238E27FC236}">
                  <a16:creationId xmlns:a16="http://schemas.microsoft.com/office/drawing/2014/main" id="{F380489E-1265-4DBD-AEE2-3C9CDA806A74}"/>
                </a:ext>
              </a:extLst>
            </p:cNvPr>
            <p:cNvGrpSpPr/>
            <p:nvPr/>
          </p:nvGrpSpPr>
          <p:grpSpPr>
            <a:xfrm>
              <a:off x="5432399" y="2690530"/>
              <a:ext cx="22103" cy="22103"/>
              <a:chOff x="8638477" y="2567967"/>
              <a:chExt cx="72000" cy="72000"/>
            </a:xfrm>
          </p:grpSpPr>
          <p:cxnSp>
            <p:nvCxnSpPr>
              <p:cNvPr id="1496" name="Straight Connector 1495">
                <a:extLst>
                  <a:ext uri="{FF2B5EF4-FFF2-40B4-BE49-F238E27FC236}">
                    <a16:creationId xmlns:a16="http://schemas.microsoft.com/office/drawing/2014/main" id="{990D56A8-FB11-4479-900B-04FC45184B78}"/>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497" name="Straight Connector 1496">
                <a:extLst>
                  <a:ext uri="{FF2B5EF4-FFF2-40B4-BE49-F238E27FC236}">
                    <a16:creationId xmlns:a16="http://schemas.microsoft.com/office/drawing/2014/main" id="{726FB997-4796-4598-8FDB-6753CC40AA42}"/>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498" name="Group 1497">
              <a:extLst>
                <a:ext uri="{FF2B5EF4-FFF2-40B4-BE49-F238E27FC236}">
                  <a16:creationId xmlns:a16="http://schemas.microsoft.com/office/drawing/2014/main" id="{0D8046E2-A87A-4A9B-9734-8E43EAB8C14A}"/>
                </a:ext>
              </a:extLst>
            </p:cNvPr>
            <p:cNvGrpSpPr/>
            <p:nvPr/>
          </p:nvGrpSpPr>
          <p:grpSpPr>
            <a:xfrm>
              <a:off x="5268820" y="2690530"/>
              <a:ext cx="22103" cy="22103"/>
              <a:chOff x="8638477" y="2567967"/>
              <a:chExt cx="72000" cy="72000"/>
            </a:xfrm>
          </p:grpSpPr>
          <p:cxnSp>
            <p:nvCxnSpPr>
              <p:cNvPr id="1499" name="Straight Connector 1498">
                <a:extLst>
                  <a:ext uri="{FF2B5EF4-FFF2-40B4-BE49-F238E27FC236}">
                    <a16:creationId xmlns:a16="http://schemas.microsoft.com/office/drawing/2014/main" id="{74CA6265-3CFC-479C-A94E-B6B9EF7D860E}"/>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00" name="Straight Connector 1499">
                <a:extLst>
                  <a:ext uri="{FF2B5EF4-FFF2-40B4-BE49-F238E27FC236}">
                    <a16:creationId xmlns:a16="http://schemas.microsoft.com/office/drawing/2014/main" id="{FA6A2794-3B39-4D61-A3D8-62DC1D74B831}"/>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01" name="Group 1500">
              <a:extLst>
                <a:ext uri="{FF2B5EF4-FFF2-40B4-BE49-F238E27FC236}">
                  <a16:creationId xmlns:a16="http://schemas.microsoft.com/office/drawing/2014/main" id="{93610EE2-DBE0-4698-8F25-681E2551D38C}"/>
                </a:ext>
              </a:extLst>
            </p:cNvPr>
            <p:cNvGrpSpPr/>
            <p:nvPr/>
          </p:nvGrpSpPr>
          <p:grpSpPr>
            <a:xfrm>
              <a:off x="5337877" y="2690530"/>
              <a:ext cx="22103" cy="22103"/>
              <a:chOff x="8638477" y="2567967"/>
              <a:chExt cx="72000" cy="72000"/>
            </a:xfrm>
          </p:grpSpPr>
          <p:cxnSp>
            <p:nvCxnSpPr>
              <p:cNvPr id="1502" name="Straight Connector 1501">
                <a:extLst>
                  <a:ext uri="{FF2B5EF4-FFF2-40B4-BE49-F238E27FC236}">
                    <a16:creationId xmlns:a16="http://schemas.microsoft.com/office/drawing/2014/main" id="{333B3246-2C25-400B-8C10-1E83E9017E27}"/>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03" name="Straight Connector 1502">
                <a:extLst>
                  <a:ext uri="{FF2B5EF4-FFF2-40B4-BE49-F238E27FC236}">
                    <a16:creationId xmlns:a16="http://schemas.microsoft.com/office/drawing/2014/main" id="{C4DA99F9-88D8-40FF-B9AE-BF5719ECC781}"/>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04" name="Group 1503">
              <a:extLst>
                <a:ext uri="{FF2B5EF4-FFF2-40B4-BE49-F238E27FC236}">
                  <a16:creationId xmlns:a16="http://schemas.microsoft.com/office/drawing/2014/main" id="{882F335F-9181-4841-9ED8-F046C96B3F2B}"/>
                </a:ext>
              </a:extLst>
            </p:cNvPr>
            <p:cNvGrpSpPr/>
            <p:nvPr/>
          </p:nvGrpSpPr>
          <p:grpSpPr>
            <a:xfrm>
              <a:off x="5383121" y="2690530"/>
              <a:ext cx="22103" cy="22103"/>
              <a:chOff x="8638477" y="2567967"/>
              <a:chExt cx="72000" cy="72000"/>
            </a:xfrm>
          </p:grpSpPr>
          <p:cxnSp>
            <p:nvCxnSpPr>
              <p:cNvPr id="1505" name="Straight Connector 1504">
                <a:extLst>
                  <a:ext uri="{FF2B5EF4-FFF2-40B4-BE49-F238E27FC236}">
                    <a16:creationId xmlns:a16="http://schemas.microsoft.com/office/drawing/2014/main" id="{468A031E-F557-4298-9926-751E47D7D09A}"/>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06" name="Straight Connector 1505">
                <a:extLst>
                  <a:ext uri="{FF2B5EF4-FFF2-40B4-BE49-F238E27FC236}">
                    <a16:creationId xmlns:a16="http://schemas.microsoft.com/office/drawing/2014/main" id="{3F336F2F-7E23-4406-8D14-1145C8C34B28}"/>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07" name="Group 1506">
              <a:extLst>
                <a:ext uri="{FF2B5EF4-FFF2-40B4-BE49-F238E27FC236}">
                  <a16:creationId xmlns:a16="http://schemas.microsoft.com/office/drawing/2014/main" id="{F00513FE-B998-4060-928D-BEBF4EC86FC3}"/>
                </a:ext>
              </a:extLst>
            </p:cNvPr>
            <p:cNvGrpSpPr/>
            <p:nvPr/>
          </p:nvGrpSpPr>
          <p:grpSpPr>
            <a:xfrm>
              <a:off x="5233148" y="2656330"/>
              <a:ext cx="22103" cy="22103"/>
              <a:chOff x="8638477" y="2567967"/>
              <a:chExt cx="72000" cy="72000"/>
            </a:xfrm>
          </p:grpSpPr>
          <p:cxnSp>
            <p:nvCxnSpPr>
              <p:cNvPr id="1508" name="Straight Connector 1507">
                <a:extLst>
                  <a:ext uri="{FF2B5EF4-FFF2-40B4-BE49-F238E27FC236}">
                    <a16:creationId xmlns:a16="http://schemas.microsoft.com/office/drawing/2014/main" id="{B8F57E87-ECB7-4E6F-87A0-22CF1905A28B}"/>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09" name="Straight Connector 1508">
                <a:extLst>
                  <a:ext uri="{FF2B5EF4-FFF2-40B4-BE49-F238E27FC236}">
                    <a16:creationId xmlns:a16="http://schemas.microsoft.com/office/drawing/2014/main" id="{2FDB519E-4D08-456F-89F3-D91A098151D4}"/>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10" name="Group 1509">
              <a:extLst>
                <a:ext uri="{FF2B5EF4-FFF2-40B4-BE49-F238E27FC236}">
                  <a16:creationId xmlns:a16="http://schemas.microsoft.com/office/drawing/2014/main" id="{FD2CE5D2-9007-4429-9819-638C9346A907}"/>
                </a:ext>
              </a:extLst>
            </p:cNvPr>
            <p:cNvGrpSpPr/>
            <p:nvPr/>
          </p:nvGrpSpPr>
          <p:grpSpPr>
            <a:xfrm>
              <a:off x="5220403" y="2656330"/>
              <a:ext cx="22103" cy="22103"/>
              <a:chOff x="8638477" y="2567967"/>
              <a:chExt cx="72000" cy="72000"/>
            </a:xfrm>
          </p:grpSpPr>
          <p:cxnSp>
            <p:nvCxnSpPr>
              <p:cNvPr id="1511" name="Straight Connector 1510">
                <a:extLst>
                  <a:ext uri="{FF2B5EF4-FFF2-40B4-BE49-F238E27FC236}">
                    <a16:creationId xmlns:a16="http://schemas.microsoft.com/office/drawing/2014/main" id="{BF35D6C3-D735-4F92-8202-AD156A7B2FA2}"/>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12" name="Straight Connector 1511">
                <a:extLst>
                  <a:ext uri="{FF2B5EF4-FFF2-40B4-BE49-F238E27FC236}">
                    <a16:creationId xmlns:a16="http://schemas.microsoft.com/office/drawing/2014/main" id="{BA1C101F-038C-4D29-A812-9C5A879D5E5E}"/>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13" name="Group 1512">
              <a:extLst>
                <a:ext uri="{FF2B5EF4-FFF2-40B4-BE49-F238E27FC236}">
                  <a16:creationId xmlns:a16="http://schemas.microsoft.com/office/drawing/2014/main" id="{DA595626-AAA3-44F0-BDDD-8072C1872960}"/>
                </a:ext>
              </a:extLst>
            </p:cNvPr>
            <p:cNvGrpSpPr/>
            <p:nvPr/>
          </p:nvGrpSpPr>
          <p:grpSpPr>
            <a:xfrm>
              <a:off x="5053715" y="2629465"/>
              <a:ext cx="22103" cy="22103"/>
              <a:chOff x="8638477" y="2567967"/>
              <a:chExt cx="72000" cy="72000"/>
            </a:xfrm>
          </p:grpSpPr>
          <p:cxnSp>
            <p:nvCxnSpPr>
              <p:cNvPr id="1514" name="Straight Connector 1513">
                <a:extLst>
                  <a:ext uri="{FF2B5EF4-FFF2-40B4-BE49-F238E27FC236}">
                    <a16:creationId xmlns:a16="http://schemas.microsoft.com/office/drawing/2014/main" id="{93ECDD06-9FFA-454B-A6A0-C5E10A2823C2}"/>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15" name="Straight Connector 1514">
                <a:extLst>
                  <a:ext uri="{FF2B5EF4-FFF2-40B4-BE49-F238E27FC236}">
                    <a16:creationId xmlns:a16="http://schemas.microsoft.com/office/drawing/2014/main" id="{220A094F-308B-48CB-8330-309487A92C2D}"/>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16" name="Group 1515">
              <a:extLst>
                <a:ext uri="{FF2B5EF4-FFF2-40B4-BE49-F238E27FC236}">
                  <a16:creationId xmlns:a16="http://schemas.microsoft.com/office/drawing/2014/main" id="{96F8A6C1-1506-4BEA-BA88-53880A28D77D}"/>
                </a:ext>
              </a:extLst>
            </p:cNvPr>
            <p:cNvGrpSpPr/>
            <p:nvPr/>
          </p:nvGrpSpPr>
          <p:grpSpPr>
            <a:xfrm>
              <a:off x="5001327" y="2629465"/>
              <a:ext cx="22103" cy="22103"/>
              <a:chOff x="8638477" y="2567967"/>
              <a:chExt cx="72000" cy="72000"/>
            </a:xfrm>
          </p:grpSpPr>
          <p:cxnSp>
            <p:nvCxnSpPr>
              <p:cNvPr id="1517" name="Straight Connector 1516">
                <a:extLst>
                  <a:ext uri="{FF2B5EF4-FFF2-40B4-BE49-F238E27FC236}">
                    <a16:creationId xmlns:a16="http://schemas.microsoft.com/office/drawing/2014/main" id="{643C2FB6-651F-4381-A9B8-D64432FF756D}"/>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18" name="Straight Connector 1517">
                <a:extLst>
                  <a:ext uri="{FF2B5EF4-FFF2-40B4-BE49-F238E27FC236}">
                    <a16:creationId xmlns:a16="http://schemas.microsoft.com/office/drawing/2014/main" id="{CF993BB5-5967-41CF-9492-4978ECF128DC}"/>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19" name="Group 1518">
              <a:extLst>
                <a:ext uri="{FF2B5EF4-FFF2-40B4-BE49-F238E27FC236}">
                  <a16:creationId xmlns:a16="http://schemas.microsoft.com/office/drawing/2014/main" id="{DFF44D8A-3B6B-4873-AD1D-3A9EF1B0071A}"/>
                </a:ext>
              </a:extLst>
            </p:cNvPr>
            <p:cNvGrpSpPr/>
            <p:nvPr/>
          </p:nvGrpSpPr>
          <p:grpSpPr>
            <a:xfrm>
              <a:off x="4988597" y="2629465"/>
              <a:ext cx="22103" cy="22103"/>
              <a:chOff x="8638477" y="2567967"/>
              <a:chExt cx="72000" cy="72000"/>
            </a:xfrm>
          </p:grpSpPr>
          <p:cxnSp>
            <p:nvCxnSpPr>
              <p:cNvPr id="1520" name="Straight Connector 1519">
                <a:extLst>
                  <a:ext uri="{FF2B5EF4-FFF2-40B4-BE49-F238E27FC236}">
                    <a16:creationId xmlns:a16="http://schemas.microsoft.com/office/drawing/2014/main" id="{1984A4B7-93AE-4AB3-90D6-6B044AB42F3B}"/>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21" name="Straight Connector 1520">
                <a:extLst>
                  <a:ext uri="{FF2B5EF4-FFF2-40B4-BE49-F238E27FC236}">
                    <a16:creationId xmlns:a16="http://schemas.microsoft.com/office/drawing/2014/main" id="{DC36FB68-D8C7-44B1-B25C-6DDFB4F26733}"/>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22" name="Group 1521">
              <a:extLst>
                <a:ext uri="{FF2B5EF4-FFF2-40B4-BE49-F238E27FC236}">
                  <a16:creationId xmlns:a16="http://schemas.microsoft.com/office/drawing/2014/main" id="{2AB814CF-322F-4A2D-A4F5-5E6341A87345}"/>
                </a:ext>
              </a:extLst>
            </p:cNvPr>
            <p:cNvGrpSpPr/>
            <p:nvPr/>
          </p:nvGrpSpPr>
          <p:grpSpPr>
            <a:xfrm>
              <a:off x="4975043" y="2629465"/>
              <a:ext cx="22103" cy="22103"/>
              <a:chOff x="8638477" y="2567967"/>
              <a:chExt cx="72000" cy="72000"/>
            </a:xfrm>
          </p:grpSpPr>
          <p:cxnSp>
            <p:nvCxnSpPr>
              <p:cNvPr id="1523" name="Straight Connector 1522">
                <a:extLst>
                  <a:ext uri="{FF2B5EF4-FFF2-40B4-BE49-F238E27FC236}">
                    <a16:creationId xmlns:a16="http://schemas.microsoft.com/office/drawing/2014/main" id="{D373A888-6FAC-4340-9511-73627B64BDAC}"/>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24" name="Straight Connector 1523">
                <a:extLst>
                  <a:ext uri="{FF2B5EF4-FFF2-40B4-BE49-F238E27FC236}">
                    <a16:creationId xmlns:a16="http://schemas.microsoft.com/office/drawing/2014/main" id="{8CA08E8E-FFFD-42F5-9402-37787BCB6EE4}"/>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25" name="Group 1524">
              <a:extLst>
                <a:ext uri="{FF2B5EF4-FFF2-40B4-BE49-F238E27FC236}">
                  <a16:creationId xmlns:a16="http://schemas.microsoft.com/office/drawing/2014/main" id="{745F32AC-80FD-4FDF-8895-2753348AE354}"/>
                </a:ext>
              </a:extLst>
            </p:cNvPr>
            <p:cNvGrpSpPr/>
            <p:nvPr/>
          </p:nvGrpSpPr>
          <p:grpSpPr>
            <a:xfrm>
              <a:off x="4956535" y="2629465"/>
              <a:ext cx="22103" cy="22103"/>
              <a:chOff x="8638477" y="2567967"/>
              <a:chExt cx="72000" cy="72000"/>
            </a:xfrm>
          </p:grpSpPr>
          <p:cxnSp>
            <p:nvCxnSpPr>
              <p:cNvPr id="1526" name="Straight Connector 1525">
                <a:extLst>
                  <a:ext uri="{FF2B5EF4-FFF2-40B4-BE49-F238E27FC236}">
                    <a16:creationId xmlns:a16="http://schemas.microsoft.com/office/drawing/2014/main" id="{EEBBFE40-1E35-447F-91AB-07ACB1AA842C}"/>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27" name="Straight Connector 1526">
                <a:extLst>
                  <a:ext uri="{FF2B5EF4-FFF2-40B4-BE49-F238E27FC236}">
                    <a16:creationId xmlns:a16="http://schemas.microsoft.com/office/drawing/2014/main" id="{0882A27B-343F-403B-A0DF-7D68264AAF8B}"/>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28" name="Group 1527">
              <a:extLst>
                <a:ext uri="{FF2B5EF4-FFF2-40B4-BE49-F238E27FC236}">
                  <a16:creationId xmlns:a16="http://schemas.microsoft.com/office/drawing/2014/main" id="{BE468A8C-65B7-4C9C-8BA2-FD5F55296387}"/>
                </a:ext>
              </a:extLst>
            </p:cNvPr>
            <p:cNvGrpSpPr/>
            <p:nvPr/>
          </p:nvGrpSpPr>
          <p:grpSpPr>
            <a:xfrm>
              <a:off x="4969054" y="2629465"/>
              <a:ext cx="22103" cy="22103"/>
              <a:chOff x="8638477" y="2567967"/>
              <a:chExt cx="72000" cy="72000"/>
            </a:xfrm>
          </p:grpSpPr>
          <p:cxnSp>
            <p:nvCxnSpPr>
              <p:cNvPr id="1529" name="Straight Connector 1528">
                <a:extLst>
                  <a:ext uri="{FF2B5EF4-FFF2-40B4-BE49-F238E27FC236}">
                    <a16:creationId xmlns:a16="http://schemas.microsoft.com/office/drawing/2014/main" id="{C146E0FE-70F8-4785-AF3F-2559896879D5}"/>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30" name="Straight Connector 1529">
                <a:extLst>
                  <a:ext uri="{FF2B5EF4-FFF2-40B4-BE49-F238E27FC236}">
                    <a16:creationId xmlns:a16="http://schemas.microsoft.com/office/drawing/2014/main" id="{6AAD2896-3D17-4B99-876C-A6367315D58D}"/>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31" name="Group 1530">
              <a:extLst>
                <a:ext uri="{FF2B5EF4-FFF2-40B4-BE49-F238E27FC236}">
                  <a16:creationId xmlns:a16="http://schemas.microsoft.com/office/drawing/2014/main" id="{742CD5A7-28F5-4618-8722-E770A89E82C1}"/>
                </a:ext>
              </a:extLst>
            </p:cNvPr>
            <p:cNvGrpSpPr/>
            <p:nvPr/>
          </p:nvGrpSpPr>
          <p:grpSpPr>
            <a:xfrm>
              <a:off x="4914853" y="2629465"/>
              <a:ext cx="22103" cy="22103"/>
              <a:chOff x="8638477" y="2567967"/>
              <a:chExt cx="72000" cy="72000"/>
            </a:xfrm>
          </p:grpSpPr>
          <p:cxnSp>
            <p:nvCxnSpPr>
              <p:cNvPr id="1532" name="Straight Connector 1531">
                <a:extLst>
                  <a:ext uri="{FF2B5EF4-FFF2-40B4-BE49-F238E27FC236}">
                    <a16:creationId xmlns:a16="http://schemas.microsoft.com/office/drawing/2014/main" id="{75E6120A-467A-4EDD-AD6A-72CA0B1D5848}"/>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33" name="Straight Connector 1532">
                <a:extLst>
                  <a:ext uri="{FF2B5EF4-FFF2-40B4-BE49-F238E27FC236}">
                    <a16:creationId xmlns:a16="http://schemas.microsoft.com/office/drawing/2014/main" id="{C914E132-005E-4FA5-9318-0CC0B9F77BA7}"/>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34" name="Group 1533">
              <a:extLst>
                <a:ext uri="{FF2B5EF4-FFF2-40B4-BE49-F238E27FC236}">
                  <a16:creationId xmlns:a16="http://schemas.microsoft.com/office/drawing/2014/main" id="{8F767AC1-69D2-436A-BDD1-7AA21888C6B7}"/>
                </a:ext>
              </a:extLst>
            </p:cNvPr>
            <p:cNvGrpSpPr/>
            <p:nvPr/>
          </p:nvGrpSpPr>
          <p:grpSpPr>
            <a:xfrm>
              <a:off x="4892782" y="2629465"/>
              <a:ext cx="22103" cy="22103"/>
              <a:chOff x="8638477" y="2567967"/>
              <a:chExt cx="72000" cy="72000"/>
            </a:xfrm>
          </p:grpSpPr>
          <p:cxnSp>
            <p:nvCxnSpPr>
              <p:cNvPr id="1535" name="Straight Connector 1534">
                <a:extLst>
                  <a:ext uri="{FF2B5EF4-FFF2-40B4-BE49-F238E27FC236}">
                    <a16:creationId xmlns:a16="http://schemas.microsoft.com/office/drawing/2014/main" id="{CFB2FCC3-B77D-469F-826F-E077CCBD1EF3}"/>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36" name="Straight Connector 1535">
                <a:extLst>
                  <a:ext uri="{FF2B5EF4-FFF2-40B4-BE49-F238E27FC236}">
                    <a16:creationId xmlns:a16="http://schemas.microsoft.com/office/drawing/2014/main" id="{1CC577D7-B24B-4FFF-B336-1BB4092567B9}"/>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40" name="Group 1539">
              <a:extLst>
                <a:ext uri="{FF2B5EF4-FFF2-40B4-BE49-F238E27FC236}">
                  <a16:creationId xmlns:a16="http://schemas.microsoft.com/office/drawing/2014/main" id="{57C7C5A2-0671-4A45-846C-6E44E5D5D2D6}"/>
                </a:ext>
              </a:extLst>
            </p:cNvPr>
            <p:cNvGrpSpPr/>
            <p:nvPr/>
          </p:nvGrpSpPr>
          <p:grpSpPr>
            <a:xfrm>
              <a:off x="4876282" y="2629465"/>
              <a:ext cx="22103" cy="22103"/>
              <a:chOff x="8638477" y="2567967"/>
              <a:chExt cx="72000" cy="72000"/>
            </a:xfrm>
          </p:grpSpPr>
          <p:cxnSp>
            <p:nvCxnSpPr>
              <p:cNvPr id="1541" name="Straight Connector 1540">
                <a:extLst>
                  <a:ext uri="{FF2B5EF4-FFF2-40B4-BE49-F238E27FC236}">
                    <a16:creationId xmlns:a16="http://schemas.microsoft.com/office/drawing/2014/main" id="{420F9904-2B0D-41FF-A70B-A13E9C7049BF}"/>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42" name="Straight Connector 1541">
                <a:extLst>
                  <a:ext uri="{FF2B5EF4-FFF2-40B4-BE49-F238E27FC236}">
                    <a16:creationId xmlns:a16="http://schemas.microsoft.com/office/drawing/2014/main" id="{5BB9561D-7EB6-47E1-B9AE-C9C7CF604E4C}"/>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43" name="Group 1542">
              <a:extLst>
                <a:ext uri="{FF2B5EF4-FFF2-40B4-BE49-F238E27FC236}">
                  <a16:creationId xmlns:a16="http://schemas.microsoft.com/office/drawing/2014/main" id="{FEA84767-C383-4FF7-8A4D-A3EFF17BF59C}"/>
                </a:ext>
              </a:extLst>
            </p:cNvPr>
            <p:cNvGrpSpPr/>
            <p:nvPr/>
          </p:nvGrpSpPr>
          <p:grpSpPr>
            <a:xfrm>
              <a:off x="4831038" y="2629465"/>
              <a:ext cx="22103" cy="22103"/>
              <a:chOff x="8638477" y="2567967"/>
              <a:chExt cx="72000" cy="72000"/>
            </a:xfrm>
          </p:grpSpPr>
          <p:cxnSp>
            <p:nvCxnSpPr>
              <p:cNvPr id="1544" name="Straight Connector 1543">
                <a:extLst>
                  <a:ext uri="{FF2B5EF4-FFF2-40B4-BE49-F238E27FC236}">
                    <a16:creationId xmlns:a16="http://schemas.microsoft.com/office/drawing/2014/main" id="{C7D1D185-6BB0-4861-9111-74696D6AE89D}"/>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45" name="Straight Connector 1544">
                <a:extLst>
                  <a:ext uri="{FF2B5EF4-FFF2-40B4-BE49-F238E27FC236}">
                    <a16:creationId xmlns:a16="http://schemas.microsoft.com/office/drawing/2014/main" id="{D6044FDD-22D0-4E37-B65B-0B7798DC0177}"/>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46" name="Group 1545">
              <a:extLst>
                <a:ext uri="{FF2B5EF4-FFF2-40B4-BE49-F238E27FC236}">
                  <a16:creationId xmlns:a16="http://schemas.microsoft.com/office/drawing/2014/main" id="{1C21831E-E3CC-47AA-929D-C261AC4A7574}"/>
                </a:ext>
              </a:extLst>
            </p:cNvPr>
            <p:cNvGrpSpPr/>
            <p:nvPr/>
          </p:nvGrpSpPr>
          <p:grpSpPr>
            <a:xfrm>
              <a:off x="4843099" y="2629465"/>
              <a:ext cx="22103" cy="22103"/>
              <a:chOff x="8638477" y="2567967"/>
              <a:chExt cx="72000" cy="72000"/>
            </a:xfrm>
          </p:grpSpPr>
          <p:cxnSp>
            <p:nvCxnSpPr>
              <p:cNvPr id="1547" name="Straight Connector 1546">
                <a:extLst>
                  <a:ext uri="{FF2B5EF4-FFF2-40B4-BE49-F238E27FC236}">
                    <a16:creationId xmlns:a16="http://schemas.microsoft.com/office/drawing/2014/main" id="{3D3E8C82-E3D3-4A82-8C85-C908B2B1E1F2}"/>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48" name="Straight Connector 1547">
                <a:extLst>
                  <a:ext uri="{FF2B5EF4-FFF2-40B4-BE49-F238E27FC236}">
                    <a16:creationId xmlns:a16="http://schemas.microsoft.com/office/drawing/2014/main" id="{5FE3C433-B1DA-4BAF-BA0F-B64278D6D240}"/>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49" name="Group 1548">
              <a:extLst>
                <a:ext uri="{FF2B5EF4-FFF2-40B4-BE49-F238E27FC236}">
                  <a16:creationId xmlns:a16="http://schemas.microsoft.com/office/drawing/2014/main" id="{764163E9-FC5B-4F6E-BBFC-19465758D858}"/>
                </a:ext>
              </a:extLst>
            </p:cNvPr>
            <p:cNvGrpSpPr/>
            <p:nvPr/>
          </p:nvGrpSpPr>
          <p:grpSpPr>
            <a:xfrm>
              <a:off x="4801792" y="2612605"/>
              <a:ext cx="22103" cy="22103"/>
              <a:chOff x="8638477" y="2567967"/>
              <a:chExt cx="72000" cy="72000"/>
            </a:xfrm>
          </p:grpSpPr>
          <p:cxnSp>
            <p:nvCxnSpPr>
              <p:cNvPr id="1550" name="Straight Connector 1549">
                <a:extLst>
                  <a:ext uri="{FF2B5EF4-FFF2-40B4-BE49-F238E27FC236}">
                    <a16:creationId xmlns:a16="http://schemas.microsoft.com/office/drawing/2014/main" id="{802C0A95-7DD6-4D62-8AFC-97243B9ABE35}"/>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51" name="Straight Connector 1550">
                <a:extLst>
                  <a:ext uri="{FF2B5EF4-FFF2-40B4-BE49-F238E27FC236}">
                    <a16:creationId xmlns:a16="http://schemas.microsoft.com/office/drawing/2014/main" id="{D726898A-B7F9-4642-A36E-37B9843F6260}"/>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52" name="Group 1551">
              <a:extLst>
                <a:ext uri="{FF2B5EF4-FFF2-40B4-BE49-F238E27FC236}">
                  <a16:creationId xmlns:a16="http://schemas.microsoft.com/office/drawing/2014/main" id="{8D907A15-1CCA-4AD4-9D24-1295A111F342}"/>
                </a:ext>
              </a:extLst>
            </p:cNvPr>
            <p:cNvGrpSpPr/>
            <p:nvPr/>
          </p:nvGrpSpPr>
          <p:grpSpPr>
            <a:xfrm>
              <a:off x="4788697" y="2612605"/>
              <a:ext cx="22103" cy="22103"/>
              <a:chOff x="8638477" y="2567967"/>
              <a:chExt cx="72000" cy="72000"/>
            </a:xfrm>
          </p:grpSpPr>
          <p:cxnSp>
            <p:nvCxnSpPr>
              <p:cNvPr id="1553" name="Straight Connector 1552">
                <a:extLst>
                  <a:ext uri="{FF2B5EF4-FFF2-40B4-BE49-F238E27FC236}">
                    <a16:creationId xmlns:a16="http://schemas.microsoft.com/office/drawing/2014/main" id="{81EA9516-B2E0-4569-B182-865B926E20B6}"/>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54" name="Straight Connector 1553">
                <a:extLst>
                  <a:ext uri="{FF2B5EF4-FFF2-40B4-BE49-F238E27FC236}">
                    <a16:creationId xmlns:a16="http://schemas.microsoft.com/office/drawing/2014/main" id="{8CD254ED-A349-4257-A6DD-A307286CAFF3}"/>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55" name="Group 1554">
              <a:extLst>
                <a:ext uri="{FF2B5EF4-FFF2-40B4-BE49-F238E27FC236}">
                  <a16:creationId xmlns:a16="http://schemas.microsoft.com/office/drawing/2014/main" id="{0D7E4855-70E9-4A8D-BCBA-B927F0E2BC58}"/>
                </a:ext>
              </a:extLst>
            </p:cNvPr>
            <p:cNvGrpSpPr/>
            <p:nvPr/>
          </p:nvGrpSpPr>
          <p:grpSpPr>
            <a:xfrm>
              <a:off x="4751641" y="2601553"/>
              <a:ext cx="22103" cy="22103"/>
              <a:chOff x="8638477" y="2567967"/>
              <a:chExt cx="72000" cy="72000"/>
            </a:xfrm>
          </p:grpSpPr>
          <p:cxnSp>
            <p:nvCxnSpPr>
              <p:cNvPr id="1556" name="Straight Connector 1555">
                <a:extLst>
                  <a:ext uri="{FF2B5EF4-FFF2-40B4-BE49-F238E27FC236}">
                    <a16:creationId xmlns:a16="http://schemas.microsoft.com/office/drawing/2014/main" id="{81355F70-6636-4BB9-AF08-1810DB687736}"/>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57" name="Straight Connector 1556">
                <a:extLst>
                  <a:ext uri="{FF2B5EF4-FFF2-40B4-BE49-F238E27FC236}">
                    <a16:creationId xmlns:a16="http://schemas.microsoft.com/office/drawing/2014/main" id="{FF12EDED-F680-46C5-8992-C18EA985846B}"/>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58" name="Group 1557">
              <a:extLst>
                <a:ext uri="{FF2B5EF4-FFF2-40B4-BE49-F238E27FC236}">
                  <a16:creationId xmlns:a16="http://schemas.microsoft.com/office/drawing/2014/main" id="{CC1F3E45-E453-410A-B534-5CDAAE839295}"/>
                </a:ext>
              </a:extLst>
            </p:cNvPr>
            <p:cNvGrpSpPr/>
            <p:nvPr/>
          </p:nvGrpSpPr>
          <p:grpSpPr>
            <a:xfrm>
              <a:off x="4751641" y="2607362"/>
              <a:ext cx="22103" cy="22103"/>
              <a:chOff x="8638477" y="2567967"/>
              <a:chExt cx="72000" cy="72000"/>
            </a:xfrm>
          </p:grpSpPr>
          <p:cxnSp>
            <p:nvCxnSpPr>
              <p:cNvPr id="1559" name="Straight Connector 1558">
                <a:extLst>
                  <a:ext uri="{FF2B5EF4-FFF2-40B4-BE49-F238E27FC236}">
                    <a16:creationId xmlns:a16="http://schemas.microsoft.com/office/drawing/2014/main" id="{B61D51C5-6FED-437D-9CF8-E4DE3908EF77}"/>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a:extLst>
                  <a:ext uri="{FF2B5EF4-FFF2-40B4-BE49-F238E27FC236}">
                    <a16:creationId xmlns:a16="http://schemas.microsoft.com/office/drawing/2014/main" id="{8506EDB4-AD86-4E2C-B1A9-9562E95CBA9E}"/>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61" name="Group 1560">
              <a:extLst>
                <a:ext uri="{FF2B5EF4-FFF2-40B4-BE49-F238E27FC236}">
                  <a16:creationId xmlns:a16="http://schemas.microsoft.com/office/drawing/2014/main" id="{83D8FCC6-F736-41C6-8B94-059B31FBBD1E}"/>
                </a:ext>
              </a:extLst>
            </p:cNvPr>
            <p:cNvGrpSpPr/>
            <p:nvPr/>
          </p:nvGrpSpPr>
          <p:grpSpPr>
            <a:xfrm>
              <a:off x="4749453" y="2579450"/>
              <a:ext cx="22103" cy="22103"/>
              <a:chOff x="8638477" y="2567967"/>
              <a:chExt cx="72000" cy="72000"/>
            </a:xfrm>
          </p:grpSpPr>
          <p:cxnSp>
            <p:nvCxnSpPr>
              <p:cNvPr id="1562" name="Straight Connector 1561">
                <a:extLst>
                  <a:ext uri="{FF2B5EF4-FFF2-40B4-BE49-F238E27FC236}">
                    <a16:creationId xmlns:a16="http://schemas.microsoft.com/office/drawing/2014/main" id="{0C259940-B944-497D-A9F0-97E8FED4805B}"/>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a:extLst>
                  <a:ext uri="{FF2B5EF4-FFF2-40B4-BE49-F238E27FC236}">
                    <a16:creationId xmlns:a16="http://schemas.microsoft.com/office/drawing/2014/main" id="{F6D7EB40-56B1-426C-991E-0285EAE0511A}"/>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64" name="Group 1563">
              <a:extLst>
                <a:ext uri="{FF2B5EF4-FFF2-40B4-BE49-F238E27FC236}">
                  <a16:creationId xmlns:a16="http://schemas.microsoft.com/office/drawing/2014/main" id="{931ABF2B-38E0-40D7-AFFB-B6831479B8EB}"/>
                </a:ext>
              </a:extLst>
            </p:cNvPr>
            <p:cNvGrpSpPr/>
            <p:nvPr/>
          </p:nvGrpSpPr>
          <p:grpSpPr>
            <a:xfrm>
              <a:off x="4749453" y="2573880"/>
              <a:ext cx="22103" cy="22103"/>
              <a:chOff x="8638477" y="2567967"/>
              <a:chExt cx="72000" cy="72000"/>
            </a:xfrm>
          </p:grpSpPr>
          <p:cxnSp>
            <p:nvCxnSpPr>
              <p:cNvPr id="1565" name="Straight Connector 1564">
                <a:extLst>
                  <a:ext uri="{FF2B5EF4-FFF2-40B4-BE49-F238E27FC236}">
                    <a16:creationId xmlns:a16="http://schemas.microsoft.com/office/drawing/2014/main" id="{C90CF78F-6E85-4E2D-A8C3-95DFD15125BE}"/>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a:extLst>
                  <a:ext uri="{FF2B5EF4-FFF2-40B4-BE49-F238E27FC236}">
                    <a16:creationId xmlns:a16="http://schemas.microsoft.com/office/drawing/2014/main" id="{5777E4DF-0163-44EE-861B-BD222F039590}"/>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67" name="Group 1566">
              <a:extLst>
                <a:ext uri="{FF2B5EF4-FFF2-40B4-BE49-F238E27FC236}">
                  <a16:creationId xmlns:a16="http://schemas.microsoft.com/office/drawing/2014/main" id="{5B7E5B22-8EB7-411A-B102-2FA0E205CDFD}"/>
                </a:ext>
              </a:extLst>
            </p:cNvPr>
            <p:cNvGrpSpPr/>
            <p:nvPr/>
          </p:nvGrpSpPr>
          <p:grpSpPr>
            <a:xfrm>
              <a:off x="4644026" y="2573880"/>
              <a:ext cx="22103" cy="22103"/>
              <a:chOff x="8638477" y="2567967"/>
              <a:chExt cx="72000" cy="72000"/>
            </a:xfrm>
          </p:grpSpPr>
          <p:cxnSp>
            <p:nvCxnSpPr>
              <p:cNvPr id="1568" name="Straight Connector 1567">
                <a:extLst>
                  <a:ext uri="{FF2B5EF4-FFF2-40B4-BE49-F238E27FC236}">
                    <a16:creationId xmlns:a16="http://schemas.microsoft.com/office/drawing/2014/main" id="{05D001D5-D42B-4379-B898-7F9EE7611EFF}"/>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69" name="Straight Connector 1568">
                <a:extLst>
                  <a:ext uri="{FF2B5EF4-FFF2-40B4-BE49-F238E27FC236}">
                    <a16:creationId xmlns:a16="http://schemas.microsoft.com/office/drawing/2014/main" id="{7FFE16CE-E53A-4361-B69E-9E5A0DA86075}"/>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70" name="Group 1569">
              <a:extLst>
                <a:ext uri="{FF2B5EF4-FFF2-40B4-BE49-F238E27FC236}">
                  <a16:creationId xmlns:a16="http://schemas.microsoft.com/office/drawing/2014/main" id="{CD93886A-618B-4979-A822-868929E42714}"/>
                </a:ext>
              </a:extLst>
            </p:cNvPr>
            <p:cNvGrpSpPr/>
            <p:nvPr/>
          </p:nvGrpSpPr>
          <p:grpSpPr>
            <a:xfrm>
              <a:off x="4658719" y="2573880"/>
              <a:ext cx="22103" cy="22103"/>
              <a:chOff x="8638477" y="2567967"/>
              <a:chExt cx="72000" cy="72000"/>
            </a:xfrm>
          </p:grpSpPr>
          <p:cxnSp>
            <p:nvCxnSpPr>
              <p:cNvPr id="1571" name="Straight Connector 1570">
                <a:extLst>
                  <a:ext uri="{FF2B5EF4-FFF2-40B4-BE49-F238E27FC236}">
                    <a16:creationId xmlns:a16="http://schemas.microsoft.com/office/drawing/2014/main" id="{7CA4ABD2-892F-433C-9CE9-8D51BD1C0F65}"/>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72" name="Straight Connector 1571">
                <a:extLst>
                  <a:ext uri="{FF2B5EF4-FFF2-40B4-BE49-F238E27FC236}">
                    <a16:creationId xmlns:a16="http://schemas.microsoft.com/office/drawing/2014/main" id="{9A592E08-3157-4F81-947F-BD8735DCB22B}"/>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73" name="Group 1572">
              <a:extLst>
                <a:ext uri="{FF2B5EF4-FFF2-40B4-BE49-F238E27FC236}">
                  <a16:creationId xmlns:a16="http://schemas.microsoft.com/office/drawing/2014/main" id="{AC885B64-CCB5-4D36-AE51-725514C9E8F4}"/>
                </a:ext>
              </a:extLst>
            </p:cNvPr>
            <p:cNvGrpSpPr/>
            <p:nvPr/>
          </p:nvGrpSpPr>
          <p:grpSpPr>
            <a:xfrm>
              <a:off x="4632974" y="2573880"/>
              <a:ext cx="22103" cy="22103"/>
              <a:chOff x="8638477" y="2567967"/>
              <a:chExt cx="72000" cy="72000"/>
            </a:xfrm>
          </p:grpSpPr>
          <p:cxnSp>
            <p:nvCxnSpPr>
              <p:cNvPr id="1574" name="Straight Connector 1573">
                <a:extLst>
                  <a:ext uri="{FF2B5EF4-FFF2-40B4-BE49-F238E27FC236}">
                    <a16:creationId xmlns:a16="http://schemas.microsoft.com/office/drawing/2014/main" id="{D8F4F1F9-5E0D-4210-9F1B-CFFD766673ED}"/>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75" name="Straight Connector 1574">
                <a:extLst>
                  <a:ext uri="{FF2B5EF4-FFF2-40B4-BE49-F238E27FC236}">
                    <a16:creationId xmlns:a16="http://schemas.microsoft.com/office/drawing/2014/main" id="{85A48EAE-22EA-459B-AB24-B566ED9629DD}"/>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76" name="Group 1575">
              <a:extLst>
                <a:ext uri="{FF2B5EF4-FFF2-40B4-BE49-F238E27FC236}">
                  <a16:creationId xmlns:a16="http://schemas.microsoft.com/office/drawing/2014/main" id="{AFCFF201-6CF9-4881-9091-F98D08A3714F}"/>
                </a:ext>
              </a:extLst>
            </p:cNvPr>
            <p:cNvGrpSpPr/>
            <p:nvPr/>
          </p:nvGrpSpPr>
          <p:grpSpPr>
            <a:xfrm>
              <a:off x="4606697" y="2573880"/>
              <a:ext cx="22103" cy="22103"/>
              <a:chOff x="8638477" y="2567967"/>
              <a:chExt cx="72000" cy="72000"/>
            </a:xfrm>
          </p:grpSpPr>
          <p:cxnSp>
            <p:nvCxnSpPr>
              <p:cNvPr id="1577" name="Straight Connector 1576">
                <a:extLst>
                  <a:ext uri="{FF2B5EF4-FFF2-40B4-BE49-F238E27FC236}">
                    <a16:creationId xmlns:a16="http://schemas.microsoft.com/office/drawing/2014/main" id="{F2DCD2EC-E25F-4493-831D-954D2E64B53E}"/>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78" name="Straight Connector 1577">
                <a:extLst>
                  <a:ext uri="{FF2B5EF4-FFF2-40B4-BE49-F238E27FC236}">
                    <a16:creationId xmlns:a16="http://schemas.microsoft.com/office/drawing/2014/main" id="{43657D69-9AFE-4225-A4BE-53CA77D2F1D6}"/>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79" name="Group 1578">
              <a:extLst>
                <a:ext uri="{FF2B5EF4-FFF2-40B4-BE49-F238E27FC236}">
                  <a16:creationId xmlns:a16="http://schemas.microsoft.com/office/drawing/2014/main" id="{D41C9C68-D6EC-4E5C-9E4E-1B4F05182B9B}"/>
                </a:ext>
              </a:extLst>
            </p:cNvPr>
            <p:cNvGrpSpPr/>
            <p:nvPr/>
          </p:nvGrpSpPr>
          <p:grpSpPr>
            <a:xfrm>
              <a:off x="4580337" y="2554158"/>
              <a:ext cx="22103" cy="22103"/>
              <a:chOff x="8638477" y="2567967"/>
              <a:chExt cx="72000" cy="72000"/>
            </a:xfrm>
          </p:grpSpPr>
          <p:cxnSp>
            <p:nvCxnSpPr>
              <p:cNvPr id="1580" name="Straight Connector 1579">
                <a:extLst>
                  <a:ext uri="{FF2B5EF4-FFF2-40B4-BE49-F238E27FC236}">
                    <a16:creationId xmlns:a16="http://schemas.microsoft.com/office/drawing/2014/main" id="{939112CB-C757-427B-925F-45DD7BF66878}"/>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81" name="Straight Connector 1580">
                <a:extLst>
                  <a:ext uri="{FF2B5EF4-FFF2-40B4-BE49-F238E27FC236}">
                    <a16:creationId xmlns:a16="http://schemas.microsoft.com/office/drawing/2014/main" id="{7852821B-DC56-4FBF-B48B-C6C9272D8F73}"/>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82" name="Group 1581">
              <a:extLst>
                <a:ext uri="{FF2B5EF4-FFF2-40B4-BE49-F238E27FC236}">
                  <a16:creationId xmlns:a16="http://schemas.microsoft.com/office/drawing/2014/main" id="{47B08CE0-3AF5-468C-AC2B-A069B087B9A9}"/>
                </a:ext>
              </a:extLst>
            </p:cNvPr>
            <p:cNvGrpSpPr/>
            <p:nvPr/>
          </p:nvGrpSpPr>
          <p:grpSpPr>
            <a:xfrm>
              <a:off x="4540142" y="2554158"/>
              <a:ext cx="22103" cy="22103"/>
              <a:chOff x="8638477" y="2567967"/>
              <a:chExt cx="72000" cy="72000"/>
            </a:xfrm>
          </p:grpSpPr>
          <p:cxnSp>
            <p:nvCxnSpPr>
              <p:cNvPr id="1583" name="Straight Connector 1582">
                <a:extLst>
                  <a:ext uri="{FF2B5EF4-FFF2-40B4-BE49-F238E27FC236}">
                    <a16:creationId xmlns:a16="http://schemas.microsoft.com/office/drawing/2014/main" id="{7DCD0A39-C581-4595-96DD-F3E6F5D057FE}"/>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84" name="Straight Connector 1583">
                <a:extLst>
                  <a:ext uri="{FF2B5EF4-FFF2-40B4-BE49-F238E27FC236}">
                    <a16:creationId xmlns:a16="http://schemas.microsoft.com/office/drawing/2014/main" id="{C94EDC67-3589-4258-B57D-3202D73A64BD}"/>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85" name="Group 1584">
              <a:extLst>
                <a:ext uri="{FF2B5EF4-FFF2-40B4-BE49-F238E27FC236}">
                  <a16:creationId xmlns:a16="http://schemas.microsoft.com/office/drawing/2014/main" id="{91661E0F-5448-43A8-BD3C-79AC87181552}"/>
                </a:ext>
              </a:extLst>
            </p:cNvPr>
            <p:cNvGrpSpPr/>
            <p:nvPr/>
          </p:nvGrpSpPr>
          <p:grpSpPr>
            <a:xfrm>
              <a:off x="4555623" y="2554158"/>
              <a:ext cx="22103" cy="22103"/>
              <a:chOff x="8638477" y="2567967"/>
              <a:chExt cx="72000" cy="72000"/>
            </a:xfrm>
          </p:grpSpPr>
          <p:cxnSp>
            <p:nvCxnSpPr>
              <p:cNvPr id="1586" name="Straight Connector 1585">
                <a:extLst>
                  <a:ext uri="{FF2B5EF4-FFF2-40B4-BE49-F238E27FC236}">
                    <a16:creationId xmlns:a16="http://schemas.microsoft.com/office/drawing/2014/main" id="{CEDF59DE-499B-41C0-9E99-2D94826B4AF2}"/>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87" name="Straight Connector 1586">
                <a:extLst>
                  <a:ext uri="{FF2B5EF4-FFF2-40B4-BE49-F238E27FC236}">
                    <a16:creationId xmlns:a16="http://schemas.microsoft.com/office/drawing/2014/main" id="{D1691BBB-CF3F-4FB2-AC5F-52746017644C}"/>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88" name="Group 1587">
              <a:extLst>
                <a:ext uri="{FF2B5EF4-FFF2-40B4-BE49-F238E27FC236}">
                  <a16:creationId xmlns:a16="http://schemas.microsoft.com/office/drawing/2014/main" id="{3401AF3F-C6E1-45B6-8822-4A5D9F014909}"/>
                </a:ext>
              </a:extLst>
            </p:cNvPr>
            <p:cNvGrpSpPr/>
            <p:nvPr/>
          </p:nvGrpSpPr>
          <p:grpSpPr>
            <a:xfrm>
              <a:off x="4486567" y="2540726"/>
              <a:ext cx="22103" cy="22103"/>
              <a:chOff x="8638477" y="2567967"/>
              <a:chExt cx="72000" cy="72000"/>
            </a:xfrm>
          </p:grpSpPr>
          <p:cxnSp>
            <p:nvCxnSpPr>
              <p:cNvPr id="1589" name="Straight Connector 1588">
                <a:extLst>
                  <a:ext uri="{FF2B5EF4-FFF2-40B4-BE49-F238E27FC236}">
                    <a16:creationId xmlns:a16="http://schemas.microsoft.com/office/drawing/2014/main" id="{7E315E81-61A7-419F-8B64-B068D90440DA}"/>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90" name="Straight Connector 1589">
                <a:extLst>
                  <a:ext uri="{FF2B5EF4-FFF2-40B4-BE49-F238E27FC236}">
                    <a16:creationId xmlns:a16="http://schemas.microsoft.com/office/drawing/2014/main" id="{051E0BB2-8BCD-41FE-850A-E09C469A2101}"/>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91" name="Group 1590">
              <a:extLst>
                <a:ext uri="{FF2B5EF4-FFF2-40B4-BE49-F238E27FC236}">
                  <a16:creationId xmlns:a16="http://schemas.microsoft.com/office/drawing/2014/main" id="{DF74DC19-AB8E-4496-AEFA-6DA419A37BB9}"/>
                </a:ext>
              </a:extLst>
            </p:cNvPr>
            <p:cNvGrpSpPr/>
            <p:nvPr/>
          </p:nvGrpSpPr>
          <p:grpSpPr>
            <a:xfrm>
              <a:off x="4497619" y="2540726"/>
              <a:ext cx="22103" cy="22103"/>
              <a:chOff x="8638477" y="2567967"/>
              <a:chExt cx="72000" cy="72000"/>
            </a:xfrm>
          </p:grpSpPr>
          <p:cxnSp>
            <p:nvCxnSpPr>
              <p:cNvPr id="1592" name="Straight Connector 1591">
                <a:extLst>
                  <a:ext uri="{FF2B5EF4-FFF2-40B4-BE49-F238E27FC236}">
                    <a16:creationId xmlns:a16="http://schemas.microsoft.com/office/drawing/2014/main" id="{DDA0B0CD-154E-4E7B-A31C-BD0F7E9FCFCD}"/>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93" name="Straight Connector 1592">
                <a:extLst>
                  <a:ext uri="{FF2B5EF4-FFF2-40B4-BE49-F238E27FC236}">
                    <a16:creationId xmlns:a16="http://schemas.microsoft.com/office/drawing/2014/main" id="{AE549DBD-E85D-47AB-936A-E4646042B62A}"/>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94" name="Group 1593">
              <a:extLst>
                <a:ext uri="{FF2B5EF4-FFF2-40B4-BE49-F238E27FC236}">
                  <a16:creationId xmlns:a16="http://schemas.microsoft.com/office/drawing/2014/main" id="{9842E0D0-E06F-470A-8531-4F0BE04B6483}"/>
                </a:ext>
              </a:extLst>
            </p:cNvPr>
            <p:cNvGrpSpPr/>
            <p:nvPr/>
          </p:nvGrpSpPr>
          <p:grpSpPr>
            <a:xfrm>
              <a:off x="4508671" y="2540726"/>
              <a:ext cx="22103" cy="22103"/>
              <a:chOff x="8638477" y="2567967"/>
              <a:chExt cx="72000" cy="72000"/>
            </a:xfrm>
          </p:grpSpPr>
          <p:cxnSp>
            <p:nvCxnSpPr>
              <p:cNvPr id="1595" name="Straight Connector 1594">
                <a:extLst>
                  <a:ext uri="{FF2B5EF4-FFF2-40B4-BE49-F238E27FC236}">
                    <a16:creationId xmlns:a16="http://schemas.microsoft.com/office/drawing/2014/main" id="{9608E212-E1F9-4408-B30B-742B97E784A7}"/>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96" name="Straight Connector 1595">
                <a:extLst>
                  <a:ext uri="{FF2B5EF4-FFF2-40B4-BE49-F238E27FC236}">
                    <a16:creationId xmlns:a16="http://schemas.microsoft.com/office/drawing/2014/main" id="{D2C2F2A8-4E08-4647-8695-FB50EC913715}"/>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597" name="Group 1596">
              <a:extLst>
                <a:ext uri="{FF2B5EF4-FFF2-40B4-BE49-F238E27FC236}">
                  <a16:creationId xmlns:a16="http://schemas.microsoft.com/office/drawing/2014/main" id="{77B79FEE-3104-4D16-8F1A-CBB723A99F08}"/>
                </a:ext>
              </a:extLst>
            </p:cNvPr>
            <p:cNvGrpSpPr/>
            <p:nvPr/>
          </p:nvGrpSpPr>
          <p:grpSpPr>
            <a:xfrm>
              <a:off x="4448087" y="2513578"/>
              <a:ext cx="22103" cy="22103"/>
              <a:chOff x="8638477" y="2567967"/>
              <a:chExt cx="72000" cy="72000"/>
            </a:xfrm>
          </p:grpSpPr>
          <p:cxnSp>
            <p:nvCxnSpPr>
              <p:cNvPr id="1598" name="Straight Connector 1597">
                <a:extLst>
                  <a:ext uri="{FF2B5EF4-FFF2-40B4-BE49-F238E27FC236}">
                    <a16:creationId xmlns:a16="http://schemas.microsoft.com/office/drawing/2014/main" id="{A96ED15E-F0E1-47A6-AD60-B7C777945E27}"/>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599" name="Straight Connector 1598">
                <a:extLst>
                  <a:ext uri="{FF2B5EF4-FFF2-40B4-BE49-F238E27FC236}">
                    <a16:creationId xmlns:a16="http://schemas.microsoft.com/office/drawing/2014/main" id="{7C09CC69-637F-4F0C-90C2-2822BD73E5A9}"/>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1600" name="Group 1599">
              <a:extLst>
                <a:ext uri="{FF2B5EF4-FFF2-40B4-BE49-F238E27FC236}">
                  <a16:creationId xmlns:a16="http://schemas.microsoft.com/office/drawing/2014/main" id="{ADDA89A3-92F0-4B9B-B10B-8137A9DA4ABB}"/>
                </a:ext>
              </a:extLst>
            </p:cNvPr>
            <p:cNvGrpSpPr/>
            <p:nvPr/>
          </p:nvGrpSpPr>
          <p:grpSpPr>
            <a:xfrm>
              <a:off x="4393308" y="2486647"/>
              <a:ext cx="22103" cy="22103"/>
              <a:chOff x="8638477" y="2567967"/>
              <a:chExt cx="72000" cy="72000"/>
            </a:xfrm>
          </p:grpSpPr>
          <p:cxnSp>
            <p:nvCxnSpPr>
              <p:cNvPr id="1601" name="Straight Connector 1600">
                <a:extLst>
                  <a:ext uri="{FF2B5EF4-FFF2-40B4-BE49-F238E27FC236}">
                    <a16:creationId xmlns:a16="http://schemas.microsoft.com/office/drawing/2014/main" id="{383C98C3-9AE5-4AB4-844C-F5B17CB2EABA}"/>
                  </a:ext>
                </a:extLst>
              </p:cNvPr>
              <p:cNvCxnSpPr>
                <a:cxnSpLocks/>
              </p:cNvCxnSpPr>
              <p:nvPr/>
            </p:nvCxnSpPr>
            <p:spPr>
              <a:xfrm>
                <a:off x="8674477" y="2567967"/>
                <a:ext cx="0" cy="7200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cxnSp>
            <p:nvCxnSpPr>
              <p:cNvPr id="1602" name="Straight Connector 1601">
                <a:extLst>
                  <a:ext uri="{FF2B5EF4-FFF2-40B4-BE49-F238E27FC236}">
                    <a16:creationId xmlns:a16="http://schemas.microsoft.com/office/drawing/2014/main" id="{6A2947EB-8348-4CB1-BAC2-102A457C527C}"/>
                  </a:ext>
                </a:extLst>
              </p:cNvPr>
              <p:cNvCxnSpPr>
                <a:cxnSpLocks/>
              </p:cNvCxnSpPr>
              <p:nvPr/>
            </p:nvCxnSpPr>
            <p:spPr>
              <a:xfrm>
                <a:off x="8638477" y="2603967"/>
                <a:ext cx="72000" cy="0"/>
              </a:xfrm>
              <a:prstGeom prst="line">
                <a:avLst/>
              </a:prstGeom>
              <a:ln>
                <a:solidFill>
                  <a:srgbClr val="800080"/>
                </a:solidFill>
              </a:ln>
            </p:spPr>
            <p:style>
              <a:lnRef idx="1">
                <a:schemeClr val="accent1"/>
              </a:lnRef>
              <a:fillRef idx="0">
                <a:schemeClr val="accent1"/>
              </a:fillRef>
              <a:effectRef idx="0">
                <a:schemeClr val="accent1"/>
              </a:effectRef>
              <a:fontRef idx="minor">
                <a:schemeClr val="tx1"/>
              </a:fontRef>
            </p:style>
          </p:cxnSp>
        </p:grpSp>
        <p:grpSp>
          <p:nvGrpSpPr>
            <p:cNvPr id="2305" name="Group 2304">
              <a:extLst>
                <a:ext uri="{FF2B5EF4-FFF2-40B4-BE49-F238E27FC236}">
                  <a16:creationId xmlns:a16="http://schemas.microsoft.com/office/drawing/2014/main" id="{0BC9D66E-4662-4205-B6B6-867B48EB30C6}"/>
                </a:ext>
              </a:extLst>
            </p:cNvPr>
            <p:cNvGrpSpPr/>
            <p:nvPr/>
          </p:nvGrpSpPr>
          <p:grpSpPr>
            <a:xfrm>
              <a:off x="5562035" y="2688192"/>
              <a:ext cx="35959" cy="33624"/>
              <a:chOff x="8529523" y="2998430"/>
              <a:chExt cx="35959" cy="33624"/>
            </a:xfrm>
          </p:grpSpPr>
          <p:sp>
            <p:nvSpPr>
              <p:cNvPr id="2306" name="Line 36">
                <a:extLst>
                  <a:ext uri="{FF2B5EF4-FFF2-40B4-BE49-F238E27FC236}">
                    <a16:creationId xmlns:a16="http://schemas.microsoft.com/office/drawing/2014/main" id="{80A39929-EFE0-48D9-8977-15956C6E1632}"/>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07" name="Line 37">
                <a:extLst>
                  <a:ext uri="{FF2B5EF4-FFF2-40B4-BE49-F238E27FC236}">
                    <a16:creationId xmlns:a16="http://schemas.microsoft.com/office/drawing/2014/main" id="{EA059A87-ACFE-414D-B473-FF4B698273D9}"/>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08" name="Group 2307">
              <a:extLst>
                <a:ext uri="{FF2B5EF4-FFF2-40B4-BE49-F238E27FC236}">
                  <a16:creationId xmlns:a16="http://schemas.microsoft.com/office/drawing/2014/main" id="{612CECF0-1CB6-494B-97CA-BB1ADE73FC7A}"/>
                </a:ext>
              </a:extLst>
            </p:cNvPr>
            <p:cNvGrpSpPr/>
            <p:nvPr/>
          </p:nvGrpSpPr>
          <p:grpSpPr>
            <a:xfrm>
              <a:off x="5657229" y="2688192"/>
              <a:ext cx="35959" cy="33624"/>
              <a:chOff x="8529523" y="2998430"/>
              <a:chExt cx="35959" cy="33624"/>
            </a:xfrm>
          </p:grpSpPr>
          <p:sp>
            <p:nvSpPr>
              <p:cNvPr id="2309" name="Line 36">
                <a:extLst>
                  <a:ext uri="{FF2B5EF4-FFF2-40B4-BE49-F238E27FC236}">
                    <a16:creationId xmlns:a16="http://schemas.microsoft.com/office/drawing/2014/main" id="{5B91C57D-D268-4DB5-A909-B599E00ADEC9}"/>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10" name="Line 37">
                <a:extLst>
                  <a:ext uri="{FF2B5EF4-FFF2-40B4-BE49-F238E27FC236}">
                    <a16:creationId xmlns:a16="http://schemas.microsoft.com/office/drawing/2014/main" id="{CAF22B87-7B18-4B92-947C-3E42A45F3DA6}"/>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11" name="Group 2310">
              <a:extLst>
                <a:ext uri="{FF2B5EF4-FFF2-40B4-BE49-F238E27FC236}">
                  <a16:creationId xmlns:a16="http://schemas.microsoft.com/office/drawing/2014/main" id="{17AFDF36-A98D-465F-9F4C-E70BCC750436}"/>
                </a:ext>
              </a:extLst>
            </p:cNvPr>
            <p:cNvGrpSpPr/>
            <p:nvPr/>
          </p:nvGrpSpPr>
          <p:grpSpPr>
            <a:xfrm>
              <a:off x="5600079" y="2688192"/>
              <a:ext cx="35959" cy="33624"/>
              <a:chOff x="8529523" y="2998430"/>
              <a:chExt cx="35959" cy="33624"/>
            </a:xfrm>
          </p:grpSpPr>
          <p:sp>
            <p:nvSpPr>
              <p:cNvPr id="2312" name="Line 36">
                <a:extLst>
                  <a:ext uri="{FF2B5EF4-FFF2-40B4-BE49-F238E27FC236}">
                    <a16:creationId xmlns:a16="http://schemas.microsoft.com/office/drawing/2014/main" id="{FA47AC54-0391-4173-AE97-F33EB1DDB03F}"/>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13" name="Line 37">
                <a:extLst>
                  <a:ext uri="{FF2B5EF4-FFF2-40B4-BE49-F238E27FC236}">
                    <a16:creationId xmlns:a16="http://schemas.microsoft.com/office/drawing/2014/main" id="{B2F05362-58AC-43FD-B38B-BF3E9D0BC108}"/>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14" name="Group 2313">
              <a:extLst>
                <a:ext uri="{FF2B5EF4-FFF2-40B4-BE49-F238E27FC236}">
                  <a16:creationId xmlns:a16="http://schemas.microsoft.com/office/drawing/2014/main" id="{225FF338-9D8F-4B9C-B69C-857B12B60BD7}"/>
                </a:ext>
              </a:extLst>
            </p:cNvPr>
            <p:cNvGrpSpPr/>
            <p:nvPr/>
          </p:nvGrpSpPr>
          <p:grpSpPr>
            <a:xfrm>
              <a:off x="5540040" y="2688192"/>
              <a:ext cx="35959" cy="33624"/>
              <a:chOff x="8529523" y="2998430"/>
              <a:chExt cx="35959" cy="33624"/>
            </a:xfrm>
          </p:grpSpPr>
          <p:sp>
            <p:nvSpPr>
              <p:cNvPr id="2315" name="Line 36">
                <a:extLst>
                  <a:ext uri="{FF2B5EF4-FFF2-40B4-BE49-F238E27FC236}">
                    <a16:creationId xmlns:a16="http://schemas.microsoft.com/office/drawing/2014/main" id="{6C819E2D-2B9D-4677-A326-A52428B49CAB}"/>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16" name="Line 37">
                <a:extLst>
                  <a:ext uri="{FF2B5EF4-FFF2-40B4-BE49-F238E27FC236}">
                    <a16:creationId xmlns:a16="http://schemas.microsoft.com/office/drawing/2014/main" id="{5A7403C8-6A6E-4673-8615-43FEED2DDDAE}"/>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17" name="Group 2316">
              <a:extLst>
                <a:ext uri="{FF2B5EF4-FFF2-40B4-BE49-F238E27FC236}">
                  <a16:creationId xmlns:a16="http://schemas.microsoft.com/office/drawing/2014/main" id="{ADCBFCB4-E83E-428A-9632-FC7F6B4CE3A2}"/>
                </a:ext>
              </a:extLst>
            </p:cNvPr>
            <p:cNvGrpSpPr/>
            <p:nvPr/>
          </p:nvGrpSpPr>
          <p:grpSpPr>
            <a:xfrm>
              <a:off x="5465035" y="2688192"/>
              <a:ext cx="35959" cy="33624"/>
              <a:chOff x="8529523" y="2998430"/>
              <a:chExt cx="35959" cy="33624"/>
            </a:xfrm>
          </p:grpSpPr>
          <p:sp>
            <p:nvSpPr>
              <p:cNvPr id="2318" name="Line 36">
                <a:extLst>
                  <a:ext uri="{FF2B5EF4-FFF2-40B4-BE49-F238E27FC236}">
                    <a16:creationId xmlns:a16="http://schemas.microsoft.com/office/drawing/2014/main" id="{04B6B75F-157A-487F-A836-C257C6BA9677}"/>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19" name="Line 37">
                <a:extLst>
                  <a:ext uri="{FF2B5EF4-FFF2-40B4-BE49-F238E27FC236}">
                    <a16:creationId xmlns:a16="http://schemas.microsoft.com/office/drawing/2014/main" id="{566424ED-0643-44DF-BF42-A76E98F0FF89}"/>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20" name="Group 2319">
              <a:extLst>
                <a:ext uri="{FF2B5EF4-FFF2-40B4-BE49-F238E27FC236}">
                  <a16:creationId xmlns:a16="http://schemas.microsoft.com/office/drawing/2014/main" id="{46A30C41-2F3B-4067-83B7-5083C07281AF}"/>
                </a:ext>
              </a:extLst>
            </p:cNvPr>
            <p:cNvGrpSpPr/>
            <p:nvPr/>
          </p:nvGrpSpPr>
          <p:grpSpPr>
            <a:xfrm>
              <a:off x="5451179" y="2688192"/>
              <a:ext cx="35959" cy="33624"/>
              <a:chOff x="8529523" y="2998430"/>
              <a:chExt cx="35959" cy="33624"/>
            </a:xfrm>
          </p:grpSpPr>
          <p:sp>
            <p:nvSpPr>
              <p:cNvPr id="2321" name="Line 36">
                <a:extLst>
                  <a:ext uri="{FF2B5EF4-FFF2-40B4-BE49-F238E27FC236}">
                    <a16:creationId xmlns:a16="http://schemas.microsoft.com/office/drawing/2014/main" id="{73B6F09E-772F-461A-9D67-FC9FB255CBFD}"/>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22" name="Line 37">
                <a:extLst>
                  <a:ext uri="{FF2B5EF4-FFF2-40B4-BE49-F238E27FC236}">
                    <a16:creationId xmlns:a16="http://schemas.microsoft.com/office/drawing/2014/main" id="{9092863B-2B28-49A3-A649-EF16CCB366CD}"/>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23" name="Group 2322">
              <a:extLst>
                <a:ext uri="{FF2B5EF4-FFF2-40B4-BE49-F238E27FC236}">
                  <a16:creationId xmlns:a16="http://schemas.microsoft.com/office/drawing/2014/main" id="{B04FC2D7-A4DF-48EB-8150-DF8B3FDF5627}"/>
                </a:ext>
              </a:extLst>
            </p:cNvPr>
            <p:cNvGrpSpPr/>
            <p:nvPr/>
          </p:nvGrpSpPr>
          <p:grpSpPr>
            <a:xfrm>
              <a:off x="5418543" y="2688192"/>
              <a:ext cx="35959" cy="33624"/>
              <a:chOff x="8529523" y="2998430"/>
              <a:chExt cx="35959" cy="33624"/>
            </a:xfrm>
          </p:grpSpPr>
          <p:sp>
            <p:nvSpPr>
              <p:cNvPr id="2324" name="Line 36">
                <a:extLst>
                  <a:ext uri="{FF2B5EF4-FFF2-40B4-BE49-F238E27FC236}">
                    <a16:creationId xmlns:a16="http://schemas.microsoft.com/office/drawing/2014/main" id="{E70E2956-7592-489A-ADC6-EC15EB6A521D}"/>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25" name="Line 37">
                <a:extLst>
                  <a:ext uri="{FF2B5EF4-FFF2-40B4-BE49-F238E27FC236}">
                    <a16:creationId xmlns:a16="http://schemas.microsoft.com/office/drawing/2014/main" id="{1B6B4AF1-AA3E-4ABF-96CE-6DB9002A6689}"/>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26" name="Group 2325">
              <a:extLst>
                <a:ext uri="{FF2B5EF4-FFF2-40B4-BE49-F238E27FC236}">
                  <a16:creationId xmlns:a16="http://schemas.microsoft.com/office/drawing/2014/main" id="{BF26A847-F7E3-4DDA-8066-AD2E9ECCF87E}"/>
                </a:ext>
              </a:extLst>
            </p:cNvPr>
            <p:cNvGrpSpPr/>
            <p:nvPr/>
          </p:nvGrpSpPr>
          <p:grpSpPr>
            <a:xfrm>
              <a:off x="5382584" y="2688192"/>
              <a:ext cx="35959" cy="33624"/>
              <a:chOff x="8529523" y="2998430"/>
              <a:chExt cx="35959" cy="33624"/>
            </a:xfrm>
          </p:grpSpPr>
          <p:sp>
            <p:nvSpPr>
              <p:cNvPr id="2327" name="Line 36">
                <a:extLst>
                  <a:ext uri="{FF2B5EF4-FFF2-40B4-BE49-F238E27FC236}">
                    <a16:creationId xmlns:a16="http://schemas.microsoft.com/office/drawing/2014/main" id="{1161C487-F557-4BFA-AF93-C04B37BA66D6}"/>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28" name="Line 37">
                <a:extLst>
                  <a:ext uri="{FF2B5EF4-FFF2-40B4-BE49-F238E27FC236}">
                    <a16:creationId xmlns:a16="http://schemas.microsoft.com/office/drawing/2014/main" id="{2A68409B-9587-4BA0-AC53-60274D6E700C}"/>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29" name="Group 2328">
              <a:extLst>
                <a:ext uri="{FF2B5EF4-FFF2-40B4-BE49-F238E27FC236}">
                  <a16:creationId xmlns:a16="http://schemas.microsoft.com/office/drawing/2014/main" id="{FFA5CB93-5606-485E-B19D-58167989E867}"/>
                </a:ext>
              </a:extLst>
            </p:cNvPr>
            <p:cNvGrpSpPr/>
            <p:nvPr/>
          </p:nvGrpSpPr>
          <p:grpSpPr>
            <a:xfrm>
              <a:off x="5337663" y="2688192"/>
              <a:ext cx="35959" cy="33624"/>
              <a:chOff x="8529523" y="2998430"/>
              <a:chExt cx="35959" cy="33624"/>
            </a:xfrm>
          </p:grpSpPr>
          <p:sp>
            <p:nvSpPr>
              <p:cNvPr id="2330" name="Line 36">
                <a:extLst>
                  <a:ext uri="{FF2B5EF4-FFF2-40B4-BE49-F238E27FC236}">
                    <a16:creationId xmlns:a16="http://schemas.microsoft.com/office/drawing/2014/main" id="{06C0DFDE-C94C-4BC5-8751-07418AE4A7F5}"/>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31" name="Line 37">
                <a:extLst>
                  <a:ext uri="{FF2B5EF4-FFF2-40B4-BE49-F238E27FC236}">
                    <a16:creationId xmlns:a16="http://schemas.microsoft.com/office/drawing/2014/main" id="{6CCEC531-0A9E-400C-969D-F09B5C1C1BB8}"/>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32" name="Group 2331">
              <a:extLst>
                <a:ext uri="{FF2B5EF4-FFF2-40B4-BE49-F238E27FC236}">
                  <a16:creationId xmlns:a16="http://schemas.microsoft.com/office/drawing/2014/main" id="{BBED4F54-1563-468B-B19A-D0980BE94C51}"/>
                </a:ext>
              </a:extLst>
            </p:cNvPr>
            <p:cNvGrpSpPr/>
            <p:nvPr/>
          </p:nvGrpSpPr>
          <p:grpSpPr>
            <a:xfrm>
              <a:off x="5266303" y="2688192"/>
              <a:ext cx="35959" cy="33624"/>
              <a:chOff x="8529523" y="2998430"/>
              <a:chExt cx="35959" cy="33624"/>
            </a:xfrm>
          </p:grpSpPr>
          <p:sp>
            <p:nvSpPr>
              <p:cNvPr id="2333" name="Line 36">
                <a:extLst>
                  <a:ext uri="{FF2B5EF4-FFF2-40B4-BE49-F238E27FC236}">
                    <a16:creationId xmlns:a16="http://schemas.microsoft.com/office/drawing/2014/main" id="{E54AE3C1-9DFE-46C1-B6D6-0AC7F0D2FB16}"/>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34" name="Line 37">
                <a:extLst>
                  <a:ext uri="{FF2B5EF4-FFF2-40B4-BE49-F238E27FC236}">
                    <a16:creationId xmlns:a16="http://schemas.microsoft.com/office/drawing/2014/main" id="{F563B8A1-F35E-428D-A895-A94592A66507}"/>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35" name="Group 2334">
              <a:extLst>
                <a:ext uri="{FF2B5EF4-FFF2-40B4-BE49-F238E27FC236}">
                  <a16:creationId xmlns:a16="http://schemas.microsoft.com/office/drawing/2014/main" id="{5DE564EF-F911-4B3F-82A8-DD7C2FA9CB1C}"/>
                </a:ext>
              </a:extLst>
            </p:cNvPr>
            <p:cNvGrpSpPr/>
            <p:nvPr/>
          </p:nvGrpSpPr>
          <p:grpSpPr>
            <a:xfrm>
              <a:off x="5226220" y="2654568"/>
              <a:ext cx="35959" cy="33624"/>
              <a:chOff x="8529523" y="2998430"/>
              <a:chExt cx="35959" cy="33624"/>
            </a:xfrm>
          </p:grpSpPr>
          <p:sp>
            <p:nvSpPr>
              <p:cNvPr id="2336" name="Line 36">
                <a:extLst>
                  <a:ext uri="{FF2B5EF4-FFF2-40B4-BE49-F238E27FC236}">
                    <a16:creationId xmlns:a16="http://schemas.microsoft.com/office/drawing/2014/main" id="{5440B115-2D96-4CC0-94F6-96F10ED0C34B}"/>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37" name="Line 37">
                <a:extLst>
                  <a:ext uri="{FF2B5EF4-FFF2-40B4-BE49-F238E27FC236}">
                    <a16:creationId xmlns:a16="http://schemas.microsoft.com/office/drawing/2014/main" id="{6F2D848F-171A-44BA-A795-BFEE7484B34A}"/>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38" name="Group 2337">
              <a:extLst>
                <a:ext uri="{FF2B5EF4-FFF2-40B4-BE49-F238E27FC236}">
                  <a16:creationId xmlns:a16="http://schemas.microsoft.com/office/drawing/2014/main" id="{F5FBE673-1C72-4804-A733-3ADB42459A0A}"/>
                </a:ext>
              </a:extLst>
            </p:cNvPr>
            <p:cNvGrpSpPr/>
            <p:nvPr/>
          </p:nvGrpSpPr>
          <p:grpSpPr>
            <a:xfrm>
              <a:off x="5046787" y="2623656"/>
              <a:ext cx="35959" cy="33624"/>
              <a:chOff x="8529523" y="2998430"/>
              <a:chExt cx="35959" cy="33624"/>
            </a:xfrm>
          </p:grpSpPr>
          <p:sp>
            <p:nvSpPr>
              <p:cNvPr id="2339" name="Line 36">
                <a:extLst>
                  <a:ext uri="{FF2B5EF4-FFF2-40B4-BE49-F238E27FC236}">
                    <a16:creationId xmlns:a16="http://schemas.microsoft.com/office/drawing/2014/main" id="{4AEA0415-DCE8-4525-BFD6-EFCC992FD25C}"/>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40" name="Line 37">
                <a:extLst>
                  <a:ext uri="{FF2B5EF4-FFF2-40B4-BE49-F238E27FC236}">
                    <a16:creationId xmlns:a16="http://schemas.microsoft.com/office/drawing/2014/main" id="{CCEC3C6D-3432-4FA3-9974-2F342ADB90BD}"/>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41" name="Group 2340">
              <a:extLst>
                <a:ext uri="{FF2B5EF4-FFF2-40B4-BE49-F238E27FC236}">
                  <a16:creationId xmlns:a16="http://schemas.microsoft.com/office/drawing/2014/main" id="{D0A8C1FE-DD44-4EF0-93AE-44275A375D39}"/>
                </a:ext>
              </a:extLst>
            </p:cNvPr>
            <p:cNvGrpSpPr/>
            <p:nvPr/>
          </p:nvGrpSpPr>
          <p:grpSpPr>
            <a:xfrm>
              <a:off x="4987469" y="2623656"/>
              <a:ext cx="35959" cy="33624"/>
              <a:chOff x="8529523" y="2998430"/>
              <a:chExt cx="35959" cy="33624"/>
            </a:xfrm>
          </p:grpSpPr>
          <p:sp>
            <p:nvSpPr>
              <p:cNvPr id="2342" name="Line 36">
                <a:extLst>
                  <a:ext uri="{FF2B5EF4-FFF2-40B4-BE49-F238E27FC236}">
                    <a16:creationId xmlns:a16="http://schemas.microsoft.com/office/drawing/2014/main" id="{727541CE-4655-4C49-BF64-D4832CD4B86C}"/>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43" name="Line 37">
                <a:extLst>
                  <a:ext uri="{FF2B5EF4-FFF2-40B4-BE49-F238E27FC236}">
                    <a16:creationId xmlns:a16="http://schemas.microsoft.com/office/drawing/2014/main" id="{E181CAF4-6117-4EFA-B84F-8BB66CEDCC3B}"/>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44" name="Group 2343">
              <a:extLst>
                <a:ext uri="{FF2B5EF4-FFF2-40B4-BE49-F238E27FC236}">
                  <a16:creationId xmlns:a16="http://schemas.microsoft.com/office/drawing/2014/main" id="{E9EF671D-FA52-4C69-8D90-636370E84FB9}"/>
                </a:ext>
              </a:extLst>
            </p:cNvPr>
            <p:cNvGrpSpPr/>
            <p:nvPr/>
          </p:nvGrpSpPr>
          <p:grpSpPr>
            <a:xfrm>
              <a:off x="4970617" y="2623656"/>
              <a:ext cx="35959" cy="33624"/>
              <a:chOff x="8529523" y="2998430"/>
              <a:chExt cx="35959" cy="33624"/>
            </a:xfrm>
          </p:grpSpPr>
          <p:sp>
            <p:nvSpPr>
              <p:cNvPr id="2345" name="Line 36">
                <a:extLst>
                  <a:ext uri="{FF2B5EF4-FFF2-40B4-BE49-F238E27FC236}">
                    <a16:creationId xmlns:a16="http://schemas.microsoft.com/office/drawing/2014/main" id="{939822EA-0D75-4973-8BA2-FD7CA7D5ADF8}"/>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46" name="Line 37">
                <a:extLst>
                  <a:ext uri="{FF2B5EF4-FFF2-40B4-BE49-F238E27FC236}">
                    <a16:creationId xmlns:a16="http://schemas.microsoft.com/office/drawing/2014/main" id="{E9A49AE8-3E14-482A-999B-8076C1F367E3}"/>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47" name="Group 2346">
              <a:extLst>
                <a:ext uri="{FF2B5EF4-FFF2-40B4-BE49-F238E27FC236}">
                  <a16:creationId xmlns:a16="http://schemas.microsoft.com/office/drawing/2014/main" id="{613916E1-ABD3-4CC9-BE6B-A2770E0D9E19}"/>
                </a:ext>
              </a:extLst>
            </p:cNvPr>
            <p:cNvGrpSpPr/>
            <p:nvPr/>
          </p:nvGrpSpPr>
          <p:grpSpPr>
            <a:xfrm>
              <a:off x="4939141" y="2623656"/>
              <a:ext cx="35959" cy="33624"/>
              <a:chOff x="8529523" y="2998430"/>
              <a:chExt cx="35959" cy="33624"/>
            </a:xfrm>
          </p:grpSpPr>
          <p:sp>
            <p:nvSpPr>
              <p:cNvPr id="2348" name="Line 36">
                <a:extLst>
                  <a:ext uri="{FF2B5EF4-FFF2-40B4-BE49-F238E27FC236}">
                    <a16:creationId xmlns:a16="http://schemas.microsoft.com/office/drawing/2014/main" id="{7739C1F2-F8AC-442C-B55B-307627C27099}"/>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49" name="Line 37">
                <a:extLst>
                  <a:ext uri="{FF2B5EF4-FFF2-40B4-BE49-F238E27FC236}">
                    <a16:creationId xmlns:a16="http://schemas.microsoft.com/office/drawing/2014/main" id="{2C26E8A2-51A9-4B2C-8764-24E196BAA94E}"/>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50" name="Group 2349">
              <a:extLst>
                <a:ext uri="{FF2B5EF4-FFF2-40B4-BE49-F238E27FC236}">
                  <a16:creationId xmlns:a16="http://schemas.microsoft.com/office/drawing/2014/main" id="{A247B570-C5BA-4D31-8782-F376D5BE3898}"/>
                </a:ext>
              </a:extLst>
            </p:cNvPr>
            <p:cNvGrpSpPr/>
            <p:nvPr/>
          </p:nvGrpSpPr>
          <p:grpSpPr>
            <a:xfrm>
              <a:off x="4876618" y="2623656"/>
              <a:ext cx="35959" cy="33624"/>
              <a:chOff x="8529523" y="2998430"/>
              <a:chExt cx="35959" cy="33624"/>
            </a:xfrm>
          </p:grpSpPr>
          <p:sp>
            <p:nvSpPr>
              <p:cNvPr id="2351" name="Line 36">
                <a:extLst>
                  <a:ext uri="{FF2B5EF4-FFF2-40B4-BE49-F238E27FC236}">
                    <a16:creationId xmlns:a16="http://schemas.microsoft.com/office/drawing/2014/main" id="{4916BD17-2D53-4A79-AF54-C17D301A0C53}"/>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52" name="Line 37">
                <a:extLst>
                  <a:ext uri="{FF2B5EF4-FFF2-40B4-BE49-F238E27FC236}">
                    <a16:creationId xmlns:a16="http://schemas.microsoft.com/office/drawing/2014/main" id="{3A92A202-82BB-4BD9-9189-CFF728C7088E}"/>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53" name="Group 2352">
              <a:extLst>
                <a:ext uri="{FF2B5EF4-FFF2-40B4-BE49-F238E27FC236}">
                  <a16:creationId xmlns:a16="http://schemas.microsoft.com/office/drawing/2014/main" id="{345CFC0B-278E-422B-95F9-1950C2FD1E45}"/>
                </a:ext>
              </a:extLst>
            </p:cNvPr>
            <p:cNvGrpSpPr/>
            <p:nvPr/>
          </p:nvGrpSpPr>
          <p:grpSpPr>
            <a:xfrm>
              <a:off x="4898158" y="2623656"/>
              <a:ext cx="35959" cy="33624"/>
              <a:chOff x="8529523" y="2998430"/>
              <a:chExt cx="35959" cy="33624"/>
            </a:xfrm>
          </p:grpSpPr>
          <p:sp>
            <p:nvSpPr>
              <p:cNvPr id="2354" name="Line 36">
                <a:extLst>
                  <a:ext uri="{FF2B5EF4-FFF2-40B4-BE49-F238E27FC236}">
                    <a16:creationId xmlns:a16="http://schemas.microsoft.com/office/drawing/2014/main" id="{F572876F-798A-4D51-AE93-C098A6982BDB}"/>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55" name="Line 37">
                <a:extLst>
                  <a:ext uri="{FF2B5EF4-FFF2-40B4-BE49-F238E27FC236}">
                    <a16:creationId xmlns:a16="http://schemas.microsoft.com/office/drawing/2014/main" id="{7B7F135E-5002-4250-A393-22E523A517A3}"/>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56" name="Group 2355">
              <a:extLst>
                <a:ext uri="{FF2B5EF4-FFF2-40B4-BE49-F238E27FC236}">
                  <a16:creationId xmlns:a16="http://schemas.microsoft.com/office/drawing/2014/main" id="{8ECFFAB1-817C-4B13-9806-22CC28CB8F86}"/>
                </a:ext>
              </a:extLst>
            </p:cNvPr>
            <p:cNvGrpSpPr/>
            <p:nvPr/>
          </p:nvGrpSpPr>
          <p:grpSpPr>
            <a:xfrm>
              <a:off x="4845863" y="2623656"/>
              <a:ext cx="35959" cy="33624"/>
              <a:chOff x="8529523" y="2998430"/>
              <a:chExt cx="35959" cy="33624"/>
            </a:xfrm>
          </p:grpSpPr>
          <p:sp>
            <p:nvSpPr>
              <p:cNvPr id="2357" name="Line 36">
                <a:extLst>
                  <a:ext uri="{FF2B5EF4-FFF2-40B4-BE49-F238E27FC236}">
                    <a16:creationId xmlns:a16="http://schemas.microsoft.com/office/drawing/2014/main" id="{9E092961-F1F8-49B5-A2F2-A95919D32A08}"/>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58" name="Line 37">
                <a:extLst>
                  <a:ext uri="{FF2B5EF4-FFF2-40B4-BE49-F238E27FC236}">
                    <a16:creationId xmlns:a16="http://schemas.microsoft.com/office/drawing/2014/main" id="{22FD0F1C-AC90-474B-A4F0-183FE42606D3}"/>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59" name="Group 2358">
              <a:extLst>
                <a:ext uri="{FF2B5EF4-FFF2-40B4-BE49-F238E27FC236}">
                  <a16:creationId xmlns:a16="http://schemas.microsoft.com/office/drawing/2014/main" id="{AEFAF554-632C-4183-8BFA-954AFE336707}"/>
                </a:ext>
              </a:extLst>
            </p:cNvPr>
            <p:cNvGrpSpPr/>
            <p:nvPr/>
          </p:nvGrpSpPr>
          <p:grpSpPr>
            <a:xfrm>
              <a:off x="4829243" y="2623656"/>
              <a:ext cx="35959" cy="33624"/>
              <a:chOff x="8529523" y="2998430"/>
              <a:chExt cx="35959" cy="33624"/>
            </a:xfrm>
          </p:grpSpPr>
          <p:sp>
            <p:nvSpPr>
              <p:cNvPr id="2360" name="Line 36">
                <a:extLst>
                  <a:ext uri="{FF2B5EF4-FFF2-40B4-BE49-F238E27FC236}">
                    <a16:creationId xmlns:a16="http://schemas.microsoft.com/office/drawing/2014/main" id="{FBE55825-AADE-444F-BA07-65D9F215523D}"/>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61" name="Line 37">
                <a:extLst>
                  <a:ext uri="{FF2B5EF4-FFF2-40B4-BE49-F238E27FC236}">
                    <a16:creationId xmlns:a16="http://schemas.microsoft.com/office/drawing/2014/main" id="{1F64D2D0-85E8-48EC-8221-90E5128A170C}"/>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62" name="Group 2361">
              <a:extLst>
                <a:ext uri="{FF2B5EF4-FFF2-40B4-BE49-F238E27FC236}">
                  <a16:creationId xmlns:a16="http://schemas.microsoft.com/office/drawing/2014/main" id="{DFE8B35F-1918-48F5-A39F-94A247020E0F}"/>
                </a:ext>
              </a:extLst>
            </p:cNvPr>
            <p:cNvGrpSpPr/>
            <p:nvPr/>
          </p:nvGrpSpPr>
          <p:grpSpPr>
            <a:xfrm>
              <a:off x="4793496" y="2614173"/>
              <a:ext cx="35959" cy="33624"/>
              <a:chOff x="8529523" y="2998430"/>
              <a:chExt cx="35959" cy="33624"/>
            </a:xfrm>
          </p:grpSpPr>
          <p:sp>
            <p:nvSpPr>
              <p:cNvPr id="2363" name="Line 36">
                <a:extLst>
                  <a:ext uri="{FF2B5EF4-FFF2-40B4-BE49-F238E27FC236}">
                    <a16:creationId xmlns:a16="http://schemas.microsoft.com/office/drawing/2014/main" id="{88DECD0C-E1C6-45F5-AEF7-B083CEC40CE1}"/>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64" name="Line 37">
                <a:extLst>
                  <a:ext uri="{FF2B5EF4-FFF2-40B4-BE49-F238E27FC236}">
                    <a16:creationId xmlns:a16="http://schemas.microsoft.com/office/drawing/2014/main" id="{10EC52AA-942B-414B-8D0A-C3C0D096CC78}"/>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65" name="Group 2364">
              <a:extLst>
                <a:ext uri="{FF2B5EF4-FFF2-40B4-BE49-F238E27FC236}">
                  <a16:creationId xmlns:a16="http://schemas.microsoft.com/office/drawing/2014/main" id="{CD970396-0612-43B4-AD33-FBB112FB4F57}"/>
                </a:ext>
              </a:extLst>
            </p:cNvPr>
            <p:cNvGrpSpPr/>
            <p:nvPr/>
          </p:nvGrpSpPr>
          <p:grpSpPr>
            <a:xfrm>
              <a:off x="4658719" y="2573690"/>
              <a:ext cx="35959" cy="33624"/>
              <a:chOff x="8529523" y="2998430"/>
              <a:chExt cx="35959" cy="33624"/>
            </a:xfrm>
          </p:grpSpPr>
          <p:sp>
            <p:nvSpPr>
              <p:cNvPr id="2366" name="Line 36">
                <a:extLst>
                  <a:ext uri="{FF2B5EF4-FFF2-40B4-BE49-F238E27FC236}">
                    <a16:creationId xmlns:a16="http://schemas.microsoft.com/office/drawing/2014/main" id="{E3C7396F-6A01-4872-B7F0-ED8DDBFCA9F2}"/>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67" name="Line 37">
                <a:extLst>
                  <a:ext uri="{FF2B5EF4-FFF2-40B4-BE49-F238E27FC236}">
                    <a16:creationId xmlns:a16="http://schemas.microsoft.com/office/drawing/2014/main" id="{4326E867-7D44-434D-8DE0-FC66FA04F7AC}"/>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68" name="Group 2367">
              <a:extLst>
                <a:ext uri="{FF2B5EF4-FFF2-40B4-BE49-F238E27FC236}">
                  <a16:creationId xmlns:a16="http://schemas.microsoft.com/office/drawing/2014/main" id="{C820C86C-ED97-43FC-9E97-E6AED53E680B}"/>
                </a:ext>
              </a:extLst>
            </p:cNvPr>
            <p:cNvGrpSpPr/>
            <p:nvPr/>
          </p:nvGrpSpPr>
          <p:grpSpPr>
            <a:xfrm>
              <a:off x="4630170" y="2573690"/>
              <a:ext cx="35959" cy="33624"/>
              <a:chOff x="8529523" y="2998430"/>
              <a:chExt cx="35959" cy="33624"/>
            </a:xfrm>
          </p:grpSpPr>
          <p:sp>
            <p:nvSpPr>
              <p:cNvPr id="2369" name="Line 36">
                <a:extLst>
                  <a:ext uri="{FF2B5EF4-FFF2-40B4-BE49-F238E27FC236}">
                    <a16:creationId xmlns:a16="http://schemas.microsoft.com/office/drawing/2014/main" id="{1BFF2C6A-EDA6-4ADA-A844-CBAE89C5CA26}"/>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70" name="Line 37">
                <a:extLst>
                  <a:ext uri="{FF2B5EF4-FFF2-40B4-BE49-F238E27FC236}">
                    <a16:creationId xmlns:a16="http://schemas.microsoft.com/office/drawing/2014/main" id="{380DBA47-7B77-45DC-8120-CC5F80661EA8}"/>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71" name="Group 2370">
              <a:extLst>
                <a:ext uri="{FF2B5EF4-FFF2-40B4-BE49-F238E27FC236}">
                  <a16:creationId xmlns:a16="http://schemas.microsoft.com/office/drawing/2014/main" id="{7500E3A3-8CD7-4A47-A932-F52960CE6F15}"/>
                </a:ext>
              </a:extLst>
            </p:cNvPr>
            <p:cNvGrpSpPr/>
            <p:nvPr/>
          </p:nvGrpSpPr>
          <p:grpSpPr>
            <a:xfrm>
              <a:off x="4560901" y="2550582"/>
              <a:ext cx="35959" cy="33624"/>
              <a:chOff x="8529523" y="2998430"/>
              <a:chExt cx="35959" cy="33624"/>
            </a:xfrm>
          </p:grpSpPr>
          <p:sp>
            <p:nvSpPr>
              <p:cNvPr id="2372" name="Line 36">
                <a:extLst>
                  <a:ext uri="{FF2B5EF4-FFF2-40B4-BE49-F238E27FC236}">
                    <a16:creationId xmlns:a16="http://schemas.microsoft.com/office/drawing/2014/main" id="{A3CEE893-7F23-4E16-93AD-F950AF5CCFD1}"/>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73" name="Line 37">
                <a:extLst>
                  <a:ext uri="{FF2B5EF4-FFF2-40B4-BE49-F238E27FC236}">
                    <a16:creationId xmlns:a16="http://schemas.microsoft.com/office/drawing/2014/main" id="{389CB0F7-5545-45F1-8541-DA297F362371}"/>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74" name="Group 2373">
              <a:extLst>
                <a:ext uri="{FF2B5EF4-FFF2-40B4-BE49-F238E27FC236}">
                  <a16:creationId xmlns:a16="http://schemas.microsoft.com/office/drawing/2014/main" id="{B93821AA-8F00-4A17-8FD9-A2B2E0781B60}"/>
                </a:ext>
              </a:extLst>
            </p:cNvPr>
            <p:cNvGrpSpPr/>
            <p:nvPr/>
          </p:nvGrpSpPr>
          <p:grpSpPr>
            <a:xfrm>
              <a:off x="4497388" y="2535970"/>
              <a:ext cx="35959" cy="33624"/>
              <a:chOff x="8529523" y="2998430"/>
              <a:chExt cx="35959" cy="33624"/>
            </a:xfrm>
          </p:grpSpPr>
          <p:sp>
            <p:nvSpPr>
              <p:cNvPr id="2375" name="Line 36">
                <a:extLst>
                  <a:ext uri="{FF2B5EF4-FFF2-40B4-BE49-F238E27FC236}">
                    <a16:creationId xmlns:a16="http://schemas.microsoft.com/office/drawing/2014/main" id="{D9897E36-6429-4FB7-87CE-6B701BD12133}"/>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76" name="Line 37">
                <a:extLst>
                  <a:ext uri="{FF2B5EF4-FFF2-40B4-BE49-F238E27FC236}">
                    <a16:creationId xmlns:a16="http://schemas.microsoft.com/office/drawing/2014/main" id="{B6F645B1-3726-42CE-AF6A-AB90B7610BDB}"/>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77" name="Group 2376">
              <a:extLst>
                <a:ext uri="{FF2B5EF4-FFF2-40B4-BE49-F238E27FC236}">
                  <a16:creationId xmlns:a16="http://schemas.microsoft.com/office/drawing/2014/main" id="{DEBDA21F-63CF-420E-A9CD-F34DEE63CE8A}"/>
                </a:ext>
              </a:extLst>
            </p:cNvPr>
            <p:cNvGrpSpPr/>
            <p:nvPr/>
          </p:nvGrpSpPr>
          <p:grpSpPr>
            <a:xfrm>
              <a:off x="4386040" y="2478019"/>
              <a:ext cx="35959" cy="33624"/>
              <a:chOff x="8529523" y="2998430"/>
              <a:chExt cx="35959" cy="33624"/>
            </a:xfrm>
          </p:grpSpPr>
          <p:sp>
            <p:nvSpPr>
              <p:cNvPr id="2378" name="Line 36">
                <a:extLst>
                  <a:ext uri="{FF2B5EF4-FFF2-40B4-BE49-F238E27FC236}">
                    <a16:creationId xmlns:a16="http://schemas.microsoft.com/office/drawing/2014/main" id="{7C40C06B-1539-42EE-83C5-5FB803769EC5}"/>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79" name="Line 37">
                <a:extLst>
                  <a:ext uri="{FF2B5EF4-FFF2-40B4-BE49-F238E27FC236}">
                    <a16:creationId xmlns:a16="http://schemas.microsoft.com/office/drawing/2014/main" id="{C4BD6583-BC78-4415-BE5B-8C8E34674A15}"/>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80" name="Group 2379">
              <a:extLst>
                <a:ext uri="{FF2B5EF4-FFF2-40B4-BE49-F238E27FC236}">
                  <a16:creationId xmlns:a16="http://schemas.microsoft.com/office/drawing/2014/main" id="{0A0887B7-472C-47AC-B8EC-A93FF766E28F}"/>
                </a:ext>
              </a:extLst>
            </p:cNvPr>
            <p:cNvGrpSpPr/>
            <p:nvPr/>
          </p:nvGrpSpPr>
          <p:grpSpPr>
            <a:xfrm>
              <a:off x="4447630" y="2511643"/>
              <a:ext cx="35959" cy="33624"/>
              <a:chOff x="8529523" y="2998430"/>
              <a:chExt cx="35959" cy="33624"/>
            </a:xfrm>
          </p:grpSpPr>
          <p:sp>
            <p:nvSpPr>
              <p:cNvPr id="2381" name="Line 36">
                <a:extLst>
                  <a:ext uri="{FF2B5EF4-FFF2-40B4-BE49-F238E27FC236}">
                    <a16:creationId xmlns:a16="http://schemas.microsoft.com/office/drawing/2014/main" id="{7A60D3F2-FD8D-42BD-8EB1-9D677522DC4B}"/>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82" name="Line 37">
                <a:extLst>
                  <a:ext uri="{FF2B5EF4-FFF2-40B4-BE49-F238E27FC236}">
                    <a16:creationId xmlns:a16="http://schemas.microsoft.com/office/drawing/2014/main" id="{A530B314-0164-4B9B-933A-56AF8C3C8CB2}"/>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83" name="Group 2382">
              <a:extLst>
                <a:ext uri="{FF2B5EF4-FFF2-40B4-BE49-F238E27FC236}">
                  <a16:creationId xmlns:a16="http://schemas.microsoft.com/office/drawing/2014/main" id="{91035F1C-18B7-4B68-866D-FDF32ED77CA5}"/>
                </a:ext>
              </a:extLst>
            </p:cNvPr>
            <p:cNvGrpSpPr/>
            <p:nvPr/>
          </p:nvGrpSpPr>
          <p:grpSpPr>
            <a:xfrm>
              <a:off x="4749453" y="2563443"/>
              <a:ext cx="35959" cy="33624"/>
              <a:chOff x="8529523" y="2998430"/>
              <a:chExt cx="35959" cy="33624"/>
            </a:xfrm>
          </p:grpSpPr>
          <p:sp>
            <p:nvSpPr>
              <p:cNvPr id="2384" name="Line 36">
                <a:extLst>
                  <a:ext uri="{FF2B5EF4-FFF2-40B4-BE49-F238E27FC236}">
                    <a16:creationId xmlns:a16="http://schemas.microsoft.com/office/drawing/2014/main" id="{103B217B-09DA-47F2-A243-16747C3577DB}"/>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85" name="Line 37">
                <a:extLst>
                  <a:ext uri="{FF2B5EF4-FFF2-40B4-BE49-F238E27FC236}">
                    <a16:creationId xmlns:a16="http://schemas.microsoft.com/office/drawing/2014/main" id="{72C6333C-0696-44C5-82B8-C31F008C2D41}"/>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86" name="Group 2385">
              <a:extLst>
                <a:ext uri="{FF2B5EF4-FFF2-40B4-BE49-F238E27FC236}">
                  <a16:creationId xmlns:a16="http://schemas.microsoft.com/office/drawing/2014/main" id="{98000539-2251-4F5C-AD4C-A1551DFD9ECB}"/>
                </a:ext>
              </a:extLst>
            </p:cNvPr>
            <p:cNvGrpSpPr/>
            <p:nvPr/>
          </p:nvGrpSpPr>
          <p:grpSpPr>
            <a:xfrm>
              <a:off x="4751641" y="2592067"/>
              <a:ext cx="35959" cy="33624"/>
              <a:chOff x="8529523" y="2998430"/>
              <a:chExt cx="35959" cy="33624"/>
            </a:xfrm>
          </p:grpSpPr>
          <p:sp>
            <p:nvSpPr>
              <p:cNvPr id="2387" name="Line 36">
                <a:extLst>
                  <a:ext uri="{FF2B5EF4-FFF2-40B4-BE49-F238E27FC236}">
                    <a16:creationId xmlns:a16="http://schemas.microsoft.com/office/drawing/2014/main" id="{3083B244-025C-4149-8CB5-583682FAAED2}"/>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88" name="Line 37">
                <a:extLst>
                  <a:ext uri="{FF2B5EF4-FFF2-40B4-BE49-F238E27FC236}">
                    <a16:creationId xmlns:a16="http://schemas.microsoft.com/office/drawing/2014/main" id="{F65AD2BC-6B54-4976-AF25-FF4A17E7714E}"/>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89" name="Group 2388">
              <a:extLst>
                <a:ext uri="{FF2B5EF4-FFF2-40B4-BE49-F238E27FC236}">
                  <a16:creationId xmlns:a16="http://schemas.microsoft.com/office/drawing/2014/main" id="{1A58F370-38C3-4828-A927-49DC8312C2CD}"/>
                </a:ext>
              </a:extLst>
            </p:cNvPr>
            <p:cNvGrpSpPr/>
            <p:nvPr/>
          </p:nvGrpSpPr>
          <p:grpSpPr>
            <a:xfrm>
              <a:off x="4602440" y="2572887"/>
              <a:ext cx="35959" cy="33624"/>
              <a:chOff x="8529523" y="2998430"/>
              <a:chExt cx="35959" cy="33624"/>
            </a:xfrm>
          </p:grpSpPr>
          <p:sp>
            <p:nvSpPr>
              <p:cNvPr id="2390" name="Line 36">
                <a:extLst>
                  <a:ext uri="{FF2B5EF4-FFF2-40B4-BE49-F238E27FC236}">
                    <a16:creationId xmlns:a16="http://schemas.microsoft.com/office/drawing/2014/main" id="{3BE3A3F1-268C-4494-A92C-A5A01A4F9284}"/>
                  </a:ext>
                </a:extLst>
              </p:cNvPr>
              <p:cNvSpPr>
                <a:spLocks noChangeShapeType="1"/>
              </p:cNvSpPr>
              <p:nvPr/>
            </p:nvSpPr>
            <p:spPr bwMode="auto">
              <a:xfrm>
                <a:off x="8529523" y="3015784"/>
                <a:ext cx="35959" cy="0"/>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91" name="Line 37">
                <a:extLst>
                  <a:ext uri="{FF2B5EF4-FFF2-40B4-BE49-F238E27FC236}">
                    <a16:creationId xmlns:a16="http://schemas.microsoft.com/office/drawing/2014/main" id="{4E3EF897-3DBC-46AC-A589-F4867F7D1233}"/>
                  </a:ext>
                </a:extLst>
              </p:cNvPr>
              <p:cNvSpPr>
                <a:spLocks noChangeShapeType="1"/>
              </p:cNvSpPr>
              <p:nvPr/>
            </p:nvSpPr>
            <p:spPr bwMode="auto">
              <a:xfrm>
                <a:off x="8546922" y="2998430"/>
                <a:ext cx="0" cy="33624"/>
              </a:xfrm>
              <a:prstGeom prst="line">
                <a:avLst/>
              </a:prstGeom>
              <a:noFill/>
              <a:ln w="19050" cap="sq">
                <a:solidFill>
                  <a:srgbClr val="80008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nvGrpSpPr>
          <p:cNvPr id="5" name="Group 4">
            <a:extLst>
              <a:ext uri="{FF2B5EF4-FFF2-40B4-BE49-F238E27FC236}">
                <a16:creationId xmlns:a16="http://schemas.microsoft.com/office/drawing/2014/main" id="{959BB3B8-A583-48FF-93C7-59DCE8773D61}"/>
              </a:ext>
            </a:extLst>
          </p:cNvPr>
          <p:cNvGrpSpPr/>
          <p:nvPr/>
        </p:nvGrpSpPr>
        <p:grpSpPr>
          <a:xfrm>
            <a:off x="3598069" y="1484015"/>
            <a:ext cx="1921669" cy="1574006"/>
            <a:chOff x="3598069" y="1547813"/>
            <a:chExt cx="1921669" cy="1574006"/>
          </a:xfrm>
        </p:grpSpPr>
        <p:sp>
          <p:nvSpPr>
            <p:cNvPr id="1466" name="Freeform: Shape 1465">
              <a:extLst>
                <a:ext uri="{FF2B5EF4-FFF2-40B4-BE49-F238E27FC236}">
                  <a16:creationId xmlns:a16="http://schemas.microsoft.com/office/drawing/2014/main" id="{3697648C-6CBD-49B9-AA0A-3D7EA4254B38}"/>
                </a:ext>
              </a:extLst>
            </p:cNvPr>
            <p:cNvSpPr/>
            <p:nvPr/>
          </p:nvSpPr>
          <p:spPr bwMode="auto">
            <a:xfrm>
              <a:off x="3598069" y="1547813"/>
              <a:ext cx="1921669" cy="1574006"/>
            </a:xfrm>
            <a:custGeom>
              <a:avLst/>
              <a:gdLst>
                <a:gd name="connsiteX0" fmla="*/ 1921669 w 1921669"/>
                <a:gd name="connsiteY0" fmla="*/ 1574006 h 1574006"/>
                <a:gd name="connsiteX1" fmla="*/ 1921669 w 1921669"/>
                <a:gd name="connsiteY1" fmla="*/ 1390650 h 1574006"/>
                <a:gd name="connsiteX2" fmla="*/ 1416844 w 1921669"/>
                <a:gd name="connsiteY2" fmla="*/ 1390650 h 1574006"/>
                <a:gd name="connsiteX3" fmla="*/ 1416844 w 1921669"/>
                <a:gd name="connsiteY3" fmla="*/ 1354931 h 1574006"/>
                <a:gd name="connsiteX4" fmla="*/ 1343025 w 1921669"/>
                <a:gd name="connsiteY4" fmla="*/ 1354931 h 1574006"/>
                <a:gd name="connsiteX5" fmla="*/ 1343025 w 1921669"/>
                <a:gd name="connsiteY5" fmla="*/ 1331118 h 1574006"/>
                <a:gd name="connsiteX6" fmla="*/ 1195387 w 1921669"/>
                <a:gd name="connsiteY6" fmla="*/ 1331118 h 1574006"/>
                <a:gd name="connsiteX7" fmla="*/ 1195387 w 1921669"/>
                <a:gd name="connsiteY7" fmla="*/ 1304925 h 1574006"/>
                <a:gd name="connsiteX8" fmla="*/ 1073944 w 1921669"/>
                <a:gd name="connsiteY8" fmla="*/ 1304925 h 1574006"/>
                <a:gd name="connsiteX9" fmla="*/ 1073944 w 1921669"/>
                <a:gd name="connsiteY9" fmla="*/ 1250156 h 1574006"/>
                <a:gd name="connsiteX10" fmla="*/ 957262 w 1921669"/>
                <a:gd name="connsiteY10" fmla="*/ 1250156 h 1574006"/>
                <a:gd name="connsiteX11" fmla="*/ 957262 w 1921669"/>
                <a:gd name="connsiteY11" fmla="*/ 1212056 h 1574006"/>
                <a:gd name="connsiteX12" fmla="*/ 871537 w 1921669"/>
                <a:gd name="connsiteY12" fmla="*/ 1212056 h 1574006"/>
                <a:gd name="connsiteX13" fmla="*/ 871537 w 1921669"/>
                <a:gd name="connsiteY13" fmla="*/ 1185862 h 1574006"/>
                <a:gd name="connsiteX14" fmla="*/ 809625 w 1921669"/>
                <a:gd name="connsiteY14" fmla="*/ 1185862 h 1574006"/>
                <a:gd name="connsiteX15" fmla="*/ 809625 w 1921669"/>
                <a:gd name="connsiteY15" fmla="*/ 1157287 h 1574006"/>
                <a:gd name="connsiteX16" fmla="*/ 750094 w 1921669"/>
                <a:gd name="connsiteY16" fmla="*/ 1157287 h 1574006"/>
                <a:gd name="connsiteX17" fmla="*/ 750094 w 1921669"/>
                <a:gd name="connsiteY17" fmla="*/ 1128712 h 1574006"/>
                <a:gd name="connsiteX18" fmla="*/ 688181 w 1921669"/>
                <a:gd name="connsiteY18" fmla="*/ 1128712 h 1574006"/>
                <a:gd name="connsiteX19" fmla="*/ 688181 w 1921669"/>
                <a:gd name="connsiteY19" fmla="*/ 1095375 h 1574006"/>
                <a:gd name="connsiteX20" fmla="*/ 647700 w 1921669"/>
                <a:gd name="connsiteY20" fmla="*/ 1095375 h 1574006"/>
                <a:gd name="connsiteX21" fmla="*/ 647700 w 1921669"/>
                <a:gd name="connsiteY21" fmla="*/ 1071562 h 1574006"/>
                <a:gd name="connsiteX22" fmla="*/ 616744 w 1921669"/>
                <a:gd name="connsiteY22" fmla="*/ 1071562 h 1574006"/>
                <a:gd name="connsiteX23" fmla="*/ 616744 w 1921669"/>
                <a:gd name="connsiteY23" fmla="*/ 1035843 h 1574006"/>
                <a:gd name="connsiteX24" fmla="*/ 590550 w 1921669"/>
                <a:gd name="connsiteY24" fmla="*/ 1035843 h 1574006"/>
                <a:gd name="connsiteX25" fmla="*/ 590550 w 1921669"/>
                <a:gd name="connsiteY25" fmla="*/ 1004887 h 1574006"/>
                <a:gd name="connsiteX26" fmla="*/ 552450 w 1921669"/>
                <a:gd name="connsiteY26" fmla="*/ 1004887 h 1574006"/>
                <a:gd name="connsiteX27" fmla="*/ 552450 w 1921669"/>
                <a:gd name="connsiteY27" fmla="*/ 973931 h 1574006"/>
                <a:gd name="connsiteX28" fmla="*/ 519112 w 1921669"/>
                <a:gd name="connsiteY28" fmla="*/ 973931 h 1574006"/>
                <a:gd name="connsiteX29" fmla="*/ 519112 w 1921669"/>
                <a:gd name="connsiteY29" fmla="*/ 950118 h 1574006"/>
                <a:gd name="connsiteX30" fmla="*/ 492919 w 1921669"/>
                <a:gd name="connsiteY30" fmla="*/ 950118 h 1574006"/>
                <a:gd name="connsiteX31" fmla="*/ 492919 w 1921669"/>
                <a:gd name="connsiteY31" fmla="*/ 907256 h 1574006"/>
                <a:gd name="connsiteX32" fmla="*/ 473869 w 1921669"/>
                <a:gd name="connsiteY32" fmla="*/ 907256 h 1574006"/>
                <a:gd name="connsiteX33" fmla="*/ 473869 w 1921669"/>
                <a:gd name="connsiteY33" fmla="*/ 859631 h 1574006"/>
                <a:gd name="connsiteX34" fmla="*/ 442912 w 1921669"/>
                <a:gd name="connsiteY34" fmla="*/ 859631 h 1574006"/>
                <a:gd name="connsiteX35" fmla="*/ 442912 w 1921669"/>
                <a:gd name="connsiteY35" fmla="*/ 831056 h 1574006"/>
                <a:gd name="connsiteX36" fmla="*/ 407194 w 1921669"/>
                <a:gd name="connsiteY36" fmla="*/ 831056 h 1574006"/>
                <a:gd name="connsiteX37" fmla="*/ 407194 w 1921669"/>
                <a:gd name="connsiteY37" fmla="*/ 800100 h 1574006"/>
                <a:gd name="connsiteX38" fmla="*/ 369094 w 1921669"/>
                <a:gd name="connsiteY38" fmla="*/ 800100 h 1574006"/>
                <a:gd name="connsiteX39" fmla="*/ 369094 w 1921669"/>
                <a:gd name="connsiteY39" fmla="*/ 769143 h 1574006"/>
                <a:gd name="connsiteX40" fmla="*/ 347662 w 1921669"/>
                <a:gd name="connsiteY40" fmla="*/ 769143 h 1574006"/>
                <a:gd name="connsiteX41" fmla="*/ 347662 w 1921669"/>
                <a:gd name="connsiteY41" fmla="*/ 723900 h 1574006"/>
                <a:gd name="connsiteX42" fmla="*/ 328612 w 1921669"/>
                <a:gd name="connsiteY42" fmla="*/ 723900 h 1574006"/>
                <a:gd name="connsiteX43" fmla="*/ 328612 w 1921669"/>
                <a:gd name="connsiteY43" fmla="*/ 664368 h 1574006"/>
                <a:gd name="connsiteX44" fmla="*/ 304800 w 1921669"/>
                <a:gd name="connsiteY44" fmla="*/ 664368 h 1574006"/>
                <a:gd name="connsiteX45" fmla="*/ 304800 w 1921669"/>
                <a:gd name="connsiteY45" fmla="*/ 647700 h 1574006"/>
                <a:gd name="connsiteX46" fmla="*/ 304800 w 1921669"/>
                <a:gd name="connsiteY46" fmla="*/ 647700 h 1574006"/>
                <a:gd name="connsiteX47" fmla="*/ 280987 w 1921669"/>
                <a:gd name="connsiteY47" fmla="*/ 623887 h 1574006"/>
                <a:gd name="connsiteX48" fmla="*/ 261937 w 1921669"/>
                <a:gd name="connsiteY48" fmla="*/ 604837 h 1574006"/>
                <a:gd name="connsiteX49" fmla="*/ 261937 w 1921669"/>
                <a:gd name="connsiteY49" fmla="*/ 569118 h 1574006"/>
                <a:gd name="connsiteX50" fmla="*/ 228600 w 1921669"/>
                <a:gd name="connsiteY50" fmla="*/ 569118 h 1574006"/>
                <a:gd name="connsiteX51" fmla="*/ 228600 w 1921669"/>
                <a:gd name="connsiteY51" fmla="*/ 533400 h 1574006"/>
                <a:gd name="connsiteX52" fmla="*/ 211931 w 1921669"/>
                <a:gd name="connsiteY52" fmla="*/ 533400 h 1574006"/>
                <a:gd name="connsiteX53" fmla="*/ 211931 w 1921669"/>
                <a:gd name="connsiteY53" fmla="*/ 476250 h 1574006"/>
                <a:gd name="connsiteX54" fmla="*/ 195262 w 1921669"/>
                <a:gd name="connsiteY54" fmla="*/ 476250 h 1574006"/>
                <a:gd name="connsiteX55" fmla="*/ 195262 w 1921669"/>
                <a:gd name="connsiteY55" fmla="*/ 438150 h 1574006"/>
                <a:gd name="connsiteX56" fmla="*/ 171450 w 1921669"/>
                <a:gd name="connsiteY56" fmla="*/ 438150 h 1574006"/>
                <a:gd name="connsiteX57" fmla="*/ 171450 w 1921669"/>
                <a:gd name="connsiteY57" fmla="*/ 414337 h 1574006"/>
                <a:gd name="connsiteX58" fmla="*/ 159544 w 1921669"/>
                <a:gd name="connsiteY58" fmla="*/ 414337 h 1574006"/>
                <a:gd name="connsiteX59" fmla="*/ 159544 w 1921669"/>
                <a:gd name="connsiteY59" fmla="*/ 376237 h 1574006"/>
                <a:gd name="connsiteX60" fmla="*/ 140494 w 1921669"/>
                <a:gd name="connsiteY60" fmla="*/ 376237 h 1574006"/>
                <a:gd name="connsiteX61" fmla="*/ 140494 w 1921669"/>
                <a:gd name="connsiteY61" fmla="*/ 335756 h 1574006"/>
                <a:gd name="connsiteX62" fmla="*/ 126206 w 1921669"/>
                <a:gd name="connsiteY62" fmla="*/ 335756 h 1574006"/>
                <a:gd name="connsiteX63" fmla="*/ 126206 w 1921669"/>
                <a:gd name="connsiteY63" fmla="*/ 288131 h 1574006"/>
                <a:gd name="connsiteX64" fmla="*/ 102394 w 1921669"/>
                <a:gd name="connsiteY64" fmla="*/ 288131 h 1574006"/>
                <a:gd name="connsiteX65" fmla="*/ 102394 w 1921669"/>
                <a:gd name="connsiteY65" fmla="*/ 228600 h 1574006"/>
                <a:gd name="connsiteX66" fmla="*/ 83344 w 1921669"/>
                <a:gd name="connsiteY66" fmla="*/ 228600 h 1574006"/>
                <a:gd name="connsiteX67" fmla="*/ 83344 w 1921669"/>
                <a:gd name="connsiteY67" fmla="*/ 166687 h 1574006"/>
                <a:gd name="connsiteX68" fmla="*/ 64294 w 1921669"/>
                <a:gd name="connsiteY68" fmla="*/ 166687 h 1574006"/>
                <a:gd name="connsiteX69" fmla="*/ 64294 w 1921669"/>
                <a:gd name="connsiteY69" fmla="*/ 119062 h 1574006"/>
                <a:gd name="connsiteX70" fmla="*/ 64294 w 1921669"/>
                <a:gd name="connsiteY70" fmla="*/ 119062 h 1574006"/>
                <a:gd name="connsiteX71" fmla="*/ 64294 w 1921669"/>
                <a:gd name="connsiteY71" fmla="*/ 119062 h 1574006"/>
                <a:gd name="connsiteX72" fmla="*/ 47625 w 1921669"/>
                <a:gd name="connsiteY72" fmla="*/ 119062 h 1574006"/>
                <a:gd name="connsiteX73" fmla="*/ 47625 w 1921669"/>
                <a:gd name="connsiteY73" fmla="*/ 38100 h 1574006"/>
                <a:gd name="connsiteX74" fmla="*/ 30956 w 1921669"/>
                <a:gd name="connsiteY74" fmla="*/ 38100 h 1574006"/>
                <a:gd name="connsiteX75" fmla="*/ 30956 w 1921669"/>
                <a:gd name="connsiteY75" fmla="*/ 0 h 1574006"/>
                <a:gd name="connsiteX76" fmla="*/ 0 w 1921669"/>
                <a:gd name="connsiteY76" fmla="*/ 0 h 1574006"/>
                <a:gd name="connsiteX0" fmla="*/ 1921669 w 1921669"/>
                <a:gd name="connsiteY0" fmla="*/ 1574006 h 1574006"/>
                <a:gd name="connsiteX1" fmla="*/ 1921669 w 1921669"/>
                <a:gd name="connsiteY1" fmla="*/ 1390650 h 1574006"/>
                <a:gd name="connsiteX2" fmla="*/ 1416844 w 1921669"/>
                <a:gd name="connsiteY2" fmla="*/ 1390650 h 1574006"/>
                <a:gd name="connsiteX3" fmla="*/ 1416844 w 1921669"/>
                <a:gd name="connsiteY3" fmla="*/ 1354931 h 1574006"/>
                <a:gd name="connsiteX4" fmla="*/ 1343025 w 1921669"/>
                <a:gd name="connsiteY4" fmla="*/ 1354931 h 1574006"/>
                <a:gd name="connsiteX5" fmla="*/ 1343025 w 1921669"/>
                <a:gd name="connsiteY5" fmla="*/ 1331118 h 1574006"/>
                <a:gd name="connsiteX6" fmla="*/ 1195387 w 1921669"/>
                <a:gd name="connsiteY6" fmla="*/ 1331118 h 1574006"/>
                <a:gd name="connsiteX7" fmla="*/ 1195387 w 1921669"/>
                <a:gd name="connsiteY7" fmla="*/ 1304925 h 1574006"/>
                <a:gd name="connsiteX8" fmla="*/ 1073944 w 1921669"/>
                <a:gd name="connsiteY8" fmla="*/ 1304925 h 1574006"/>
                <a:gd name="connsiteX9" fmla="*/ 1073944 w 1921669"/>
                <a:gd name="connsiteY9" fmla="*/ 1250156 h 1574006"/>
                <a:gd name="connsiteX10" fmla="*/ 957262 w 1921669"/>
                <a:gd name="connsiteY10" fmla="*/ 1250156 h 1574006"/>
                <a:gd name="connsiteX11" fmla="*/ 957262 w 1921669"/>
                <a:gd name="connsiteY11" fmla="*/ 1212056 h 1574006"/>
                <a:gd name="connsiteX12" fmla="*/ 871537 w 1921669"/>
                <a:gd name="connsiteY12" fmla="*/ 1212056 h 1574006"/>
                <a:gd name="connsiteX13" fmla="*/ 871537 w 1921669"/>
                <a:gd name="connsiteY13" fmla="*/ 1185862 h 1574006"/>
                <a:gd name="connsiteX14" fmla="*/ 809625 w 1921669"/>
                <a:gd name="connsiteY14" fmla="*/ 1185862 h 1574006"/>
                <a:gd name="connsiteX15" fmla="*/ 809625 w 1921669"/>
                <a:gd name="connsiteY15" fmla="*/ 1157287 h 1574006"/>
                <a:gd name="connsiteX16" fmla="*/ 750094 w 1921669"/>
                <a:gd name="connsiteY16" fmla="*/ 1157287 h 1574006"/>
                <a:gd name="connsiteX17" fmla="*/ 750094 w 1921669"/>
                <a:gd name="connsiteY17" fmla="*/ 1128712 h 1574006"/>
                <a:gd name="connsiteX18" fmla="*/ 688181 w 1921669"/>
                <a:gd name="connsiteY18" fmla="*/ 1128712 h 1574006"/>
                <a:gd name="connsiteX19" fmla="*/ 688181 w 1921669"/>
                <a:gd name="connsiteY19" fmla="*/ 1095375 h 1574006"/>
                <a:gd name="connsiteX20" fmla="*/ 647700 w 1921669"/>
                <a:gd name="connsiteY20" fmla="*/ 1095375 h 1574006"/>
                <a:gd name="connsiteX21" fmla="*/ 647700 w 1921669"/>
                <a:gd name="connsiteY21" fmla="*/ 1071562 h 1574006"/>
                <a:gd name="connsiteX22" fmla="*/ 616744 w 1921669"/>
                <a:gd name="connsiteY22" fmla="*/ 1071562 h 1574006"/>
                <a:gd name="connsiteX23" fmla="*/ 616744 w 1921669"/>
                <a:gd name="connsiteY23" fmla="*/ 1035843 h 1574006"/>
                <a:gd name="connsiteX24" fmla="*/ 590550 w 1921669"/>
                <a:gd name="connsiteY24" fmla="*/ 1035843 h 1574006"/>
                <a:gd name="connsiteX25" fmla="*/ 590550 w 1921669"/>
                <a:gd name="connsiteY25" fmla="*/ 1004887 h 1574006"/>
                <a:gd name="connsiteX26" fmla="*/ 552450 w 1921669"/>
                <a:gd name="connsiteY26" fmla="*/ 1004887 h 1574006"/>
                <a:gd name="connsiteX27" fmla="*/ 552450 w 1921669"/>
                <a:gd name="connsiteY27" fmla="*/ 973931 h 1574006"/>
                <a:gd name="connsiteX28" fmla="*/ 519112 w 1921669"/>
                <a:gd name="connsiteY28" fmla="*/ 973931 h 1574006"/>
                <a:gd name="connsiteX29" fmla="*/ 519112 w 1921669"/>
                <a:gd name="connsiteY29" fmla="*/ 950118 h 1574006"/>
                <a:gd name="connsiteX30" fmla="*/ 492919 w 1921669"/>
                <a:gd name="connsiteY30" fmla="*/ 950118 h 1574006"/>
                <a:gd name="connsiteX31" fmla="*/ 492919 w 1921669"/>
                <a:gd name="connsiteY31" fmla="*/ 907256 h 1574006"/>
                <a:gd name="connsiteX32" fmla="*/ 473869 w 1921669"/>
                <a:gd name="connsiteY32" fmla="*/ 907256 h 1574006"/>
                <a:gd name="connsiteX33" fmla="*/ 473869 w 1921669"/>
                <a:gd name="connsiteY33" fmla="*/ 859631 h 1574006"/>
                <a:gd name="connsiteX34" fmla="*/ 442912 w 1921669"/>
                <a:gd name="connsiteY34" fmla="*/ 859631 h 1574006"/>
                <a:gd name="connsiteX35" fmla="*/ 442912 w 1921669"/>
                <a:gd name="connsiteY35" fmla="*/ 831056 h 1574006"/>
                <a:gd name="connsiteX36" fmla="*/ 407194 w 1921669"/>
                <a:gd name="connsiteY36" fmla="*/ 831056 h 1574006"/>
                <a:gd name="connsiteX37" fmla="*/ 407194 w 1921669"/>
                <a:gd name="connsiteY37" fmla="*/ 800100 h 1574006"/>
                <a:gd name="connsiteX38" fmla="*/ 369094 w 1921669"/>
                <a:gd name="connsiteY38" fmla="*/ 800100 h 1574006"/>
                <a:gd name="connsiteX39" fmla="*/ 369094 w 1921669"/>
                <a:gd name="connsiteY39" fmla="*/ 769143 h 1574006"/>
                <a:gd name="connsiteX40" fmla="*/ 347662 w 1921669"/>
                <a:gd name="connsiteY40" fmla="*/ 769143 h 1574006"/>
                <a:gd name="connsiteX41" fmla="*/ 347662 w 1921669"/>
                <a:gd name="connsiteY41" fmla="*/ 723900 h 1574006"/>
                <a:gd name="connsiteX42" fmla="*/ 328612 w 1921669"/>
                <a:gd name="connsiteY42" fmla="*/ 723900 h 1574006"/>
                <a:gd name="connsiteX43" fmla="*/ 328612 w 1921669"/>
                <a:gd name="connsiteY43" fmla="*/ 664368 h 1574006"/>
                <a:gd name="connsiteX44" fmla="*/ 304800 w 1921669"/>
                <a:gd name="connsiteY44" fmla="*/ 664368 h 1574006"/>
                <a:gd name="connsiteX45" fmla="*/ 304800 w 1921669"/>
                <a:gd name="connsiteY45" fmla="*/ 647700 h 1574006"/>
                <a:gd name="connsiteX46" fmla="*/ 304800 w 1921669"/>
                <a:gd name="connsiteY46" fmla="*/ 647700 h 1574006"/>
                <a:gd name="connsiteX47" fmla="*/ 178594 w 1921669"/>
                <a:gd name="connsiteY47" fmla="*/ 792956 h 1574006"/>
                <a:gd name="connsiteX48" fmla="*/ 261937 w 1921669"/>
                <a:gd name="connsiteY48" fmla="*/ 604837 h 1574006"/>
                <a:gd name="connsiteX49" fmla="*/ 261937 w 1921669"/>
                <a:gd name="connsiteY49" fmla="*/ 569118 h 1574006"/>
                <a:gd name="connsiteX50" fmla="*/ 228600 w 1921669"/>
                <a:gd name="connsiteY50" fmla="*/ 569118 h 1574006"/>
                <a:gd name="connsiteX51" fmla="*/ 228600 w 1921669"/>
                <a:gd name="connsiteY51" fmla="*/ 533400 h 1574006"/>
                <a:gd name="connsiteX52" fmla="*/ 211931 w 1921669"/>
                <a:gd name="connsiteY52" fmla="*/ 533400 h 1574006"/>
                <a:gd name="connsiteX53" fmla="*/ 211931 w 1921669"/>
                <a:gd name="connsiteY53" fmla="*/ 476250 h 1574006"/>
                <a:gd name="connsiteX54" fmla="*/ 195262 w 1921669"/>
                <a:gd name="connsiteY54" fmla="*/ 476250 h 1574006"/>
                <a:gd name="connsiteX55" fmla="*/ 195262 w 1921669"/>
                <a:gd name="connsiteY55" fmla="*/ 438150 h 1574006"/>
                <a:gd name="connsiteX56" fmla="*/ 171450 w 1921669"/>
                <a:gd name="connsiteY56" fmla="*/ 438150 h 1574006"/>
                <a:gd name="connsiteX57" fmla="*/ 171450 w 1921669"/>
                <a:gd name="connsiteY57" fmla="*/ 414337 h 1574006"/>
                <a:gd name="connsiteX58" fmla="*/ 159544 w 1921669"/>
                <a:gd name="connsiteY58" fmla="*/ 414337 h 1574006"/>
                <a:gd name="connsiteX59" fmla="*/ 159544 w 1921669"/>
                <a:gd name="connsiteY59" fmla="*/ 376237 h 1574006"/>
                <a:gd name="connsiteX60" fmla="*/ 140494 w 1921669"/>
                <a:gd name="connsiteY60" fmla="*/ 376237 h 1574006"/>
                <a:gd name="connsiteX61" fmla="*/ 140494 w 1921669"/>
                <a:gd name="connsiteY61" fmla="*/ 335756 h 1574006"/>
                <a:gd name="connsiteX62" fmla="*/ 126206 w 1921669"/>
                <a:gd name="connsiteY62" fmla="*/ 335756 h 1574006"/>
                <a:gd name="connsiteX63" fmla="*/ 126206 w 1921669"/>
                <a:gd name="connsiteY63" fmla="*/ 288131 h 1574006"/>
                <a:gd name="connsiteX64" fmla="*/ 102394 w 1921669"/>
                <a:gd name="connsiteY64" fmla="*/ 288131 h 1574006"/>
                <a:gd name="connsiteX65" fmla="*/ 102394 w 1921669"/>
                <a:gd name="connsiteY65" fmla="*/ 228600 h 1574006"/>
                <a:gd name="connsiteX66" fmla="*/ 83344 w 1921669"/>
                <a:gd name="connsiteY66" fmla="*/ 228600 h 1574006"/>
                <a:gd name="connsiteX67" fmla="*/ 83344 w 1921669"/>
                <a:gd name="connsiteY67" fmla="*/ 166687 h 1574006"/>
                <a:gd name="connsiteX68" fmla="*/ 64294 w 1921669"/>
                <a:gd name="connsiteY68" fmla="*/ 166687 h 1574006"/>
                <a:gd name="connsiteX69" fmla="*/ 64294 w 1921669"/>
                <a:gd name="connsiteY69" fmla="*/ 119062 h 1574006"/>
                <a:gd name="connsiteX70" fmla="*/ 64294 w 1921669"/>
                <a:gd name="connsiteY70" fmla="*/ 119062 h 1574006"/>
                <a:gd name="connsiteX71" fmla="*/ 64294 w 1921669"/>
                <a:gd name="connsiteY71" fmla="*/ 119062 h 1574006"/>
                <a:gd name="connsiteX72" fmla="*/ 47625 w 1921669"/>
                <a:gd name="connsiteY72" fmla="*/ 119062 h 1574006"/>
                <a:gd name="connsiteX73" fmla="*/ 47625 w 1921669"/>
                <a:gd name="connsiteY73" fmla="*/ 38100 h 1574006"/>
                <a:gd name="connsiteX74" fmla="*/ 30956 w 1921669"/>
                <a:gd name="connsiteY74" fmla="*/ 38100 h 1574006"/>
                <a:gd name="connsiteX75" fmla="*/ 30956 w 1921669"/>
                <a:gd name="connsiteY75" fmla="*/ 0 h 1574006"/>
                <a:gd name="connsiteX76" fmla="*/ 0 w 1921669"/>
                <a:gd name="connsiteY76" fmla="*/ 0 h 1574006"/>
                <a:gd name="connsiteX0" fmla="*/ 1921669 w 1921669"/>
                <a:gd name="connsiteY0" fmla="*/ 1574006 h 1574006"/>
                <a:gd name="connsiteX1" fmla="*/ 1921669 w 1921669"/>
                <a:gd name="connsiteY1" fmla="*/ 1390650 h 1574006"/>
                <a:gd name="connsiteX2" fmla="*/ 1416844 w 1921669"/>
                <a:gd name="connsiteY2" fmla="*/ 1390650 h 1574006"/>
                <a:gd name="connsiteX3" fmla="*/ 1416844 w 1921669"/>
                <a:gd name="connsiteY3" fmla="*/ 1354931 h 1574006"/>
                <a:gd name="connsiteX4" fmla="*/ 1343025 w 1921669"/>
                <a:gd name="connsiteY4" fmla="*/ 1354931 h 1574006"/>
                <a:gd name="connsiteX5" fmla="*/ 1343025 w 1921669"/>
                <a:gd name="connsiteY5" fmla="*/ 1331118 h 1574006"/>
                <a:gd name="connsiteX6" fmla="*/ 1195387 w 1921669"/>
                <a:gd name="connsiteY6" fmla="*/ 1331118 h 1574006"/>
                <a:gd name="connsiteX7" fmla="*/ 1195387 w 1921669"/>
                <a:gd name="connsiteY7" fmla="*/ 1304925 h 1574006"/>
                <a:gd name="connsiteX8" fmla="*/ 1073944 w 1921669"/>
                <a:gd name="connsiteY8" fmla="*/ 1304925 h 1574006"/>
                <a:gd name="connsiteX9" fmla="*/ 1073944 w 1921669"/>
                <a:gd name="connsiteY9" fmla="*/ 1250156 h 1574006"/>
                <a:gd name="connsiteX10" fmla="*/ 957262 w 1921669"/>
                <a:gd name="connsiteY10" fmla="*/ 1250156 h 1574006"/>
                <a:gd name="connsiteX11" fmla="*/ 957262 w 1921669"/>
                <a:gd name="connsiteY11" fmla="*/ 1212056 h 1574006"/>
                <a:gd name="connsiteX12" fmla="*/ 871537 w 1921669"/>
                <a:gd name="connsiteY12" fmla="*/ 1212056 h 1574006"/>
                <a:gd name="connsiteX13" fmla="*/ 871537 w 1921669"/>
                <a:gd name="connsiteY13" fmla="*/ 1185862 h 1574006"/>
                <a:gd name="connsiteX14" fmla="*/ 809625 w 1921669"/>
                <a:gd name="connsiteY14" fmla="*/ 1185862 h 1574006"/>
                <a:gd name="connsiteX15" fmla="*/ 809625 w 1921669"/>
                <a:gd name="connsiteY15" fmla="*/ 1157287 h 1574006"/>
                <a:gd name="connsiteX16" fmla="*/ 750094 w 1921669"/>
                <a:gd name="connsiteY16" fmla="*/ 1157287 h 1574006"/>
                <a:gd name="connsiteX17" fmla="*/ 750094 w 1921669"/>
                <a:gd name="connsiteY17" fmla="*/ 1128712 h 1574006"/>
                <a:gd name="connsiteX18" fmla="*/ 688181 w 1921669"/>
                <a:gd name="connsiteY18" fmla="*/ 1128712 h 1574006"/>
                <a:gd name="connsiteX19" fmla="*/ 688181 w 1921669"/>
                <a:gd name="connsiteY19" fmla="*/ 1095375 h 1574006"/>
                <a:gd name="connsiteX20" fmla="*/ 647700 w 1921669"/>
                <a:gd name="connsiteY20" fmla="*/ 1095375 h 1574006"/>
                <a:gd name="connsiteX21" fmla="*/ 647700 w 1921669"/>
                <a:gd name="connsiteY21" fmla="*/ 1071562 h 1574006"/>
                <a:gd name="connsiteX22" fmla="*/ 616744 w 1921669"/>
                <a:gd name="connsiteY22" fmla="*/ 1071562 h 1574006"/>
                <a:gd name="connsiteX23" fmla="*/ 616744 w 1921669"/>
                <a:gd name="connsiteY23" fmla="*/ 1035843 h 1574006"/>
                <a:gd name="connsiteX24" fmla="*/ 590550 w 1921669"/>
                <a:gd name="connsiteY24" fmla="*/ 1035843 h 1574006"/>
                <a:gd name="connsiteX25" fmla="*/ 590550 w 1921669"/>
                <a:gd name="connsiteY25" fmla="*/ 1004887 h 1574006"/>
                <a:gd name="connsiteX26" fmla="*/ 552450 w 1921669"/>
                <a:gd name="connsiteY26" fmla="*/ 1004887 h 1574006"/>
                <a:gd name="connsiteX27" fmla="*/ 552450 w 1921669"/>
                <a:gd name="connsiteY27" fmla="*/ 973931 h 1574006"/>
                <a:gd name="connsiteX28" fmla="*/ 519112 w 1921669"/>
                <a:gd name="connsiteY28" fmla="*/ 973931 h 1574006"/>
                <a:gd name="connsiteX29" fmla="*/ 519112 w 1921669"/>
                <a:gd name="connsiteY29" fmla="*/ 950118 h 1574006"/>
                <a:gd name="connsiteX30" fmla="*/ 492919 w 1921669"/>
                <a:gd name="connsiteY30" fmla="*/ 950118 h 1574006"/>
                <a:gd name="connsiteX31" fmla="*/ 492919 w 1921669"/>
                <a:gd name="connsiteY31" fmla="*/ 907256 h 1574006"/>
                <a:gd name="connsiteX32" fmla="*/ 473869 w 1921669"/>
                <a:gd name="connsiteY32" fmla="*/ 907256 h 1574006"/>
                <a:gd name="connsiteX33" fmla="*/ 473869 w 1921669"/>
                <a:gd name="connsiteY33" fmla="*/ 859631 h 1574006"/>
                <a:gd name="connsiteX34" fmla="*/ 442912 w 1921669"/>
                <a:gd name="connsiteY34" fmla="*/ 859631 h 1574006"/>
                <a:gd name="connsiteX35" fmla="*/ 442912 w 1921669"/>
                <a:gd name="connsiteY35" fmla="*/ 831056 h 1574006"/>
                <a:gd name="connsiteX36" fmla="*/ 407194 w 1921669"/>
                <a:gd name="connsiteY36" fmla="*/ 831056 h 1574006"/>
                <a:gd name="connsiteX37" fmla="*/ 407194 w 1921669"/>
                <a:gd name="connsiteY37" fmla="*/ 800100 h 1574006"/>
                <a:gd name="connsiteX38" fmla="*/ 369094 w 1921669"/>
                <a:gd name="connsiteY38" fmla="*/ 800100 h 1574006"/>
                <a:gd name="connsiteX39" fmla="*/ 369094 w 1921669"/>
                <a:gd name="connsiteY39" fmla="*/ 769143 h 1574006"/>
                <a:gd name="connsiteX40" fmla="*/ 347662 w 1921669"/>
                <a:gd name="connsiteY40" fmla="*/ 769143 h 1574006"/>
                <a:gd name="connsiteX41" fmla="*/ 347662 w 1921669"/>
                <a:gd name="connsiteY41" fmla="*/ 723900 h 1574006"/>
                <a:gd name="connsiteX42" fmla="*/ 328612 w 1921669"/>
                <a:gd name="connsiteY42" fmla="*/ 723900 h 1574006"/>
                <a:gd name="connsiteX43" fmla="*/ 328612 w 1921669"/>
                <a:gd name="connsiteY43" fmla="*/ 664368 h 1574006"/>
                <a:gd name="connsiteX44" fmla="*/ 304800 w 1921669"/>
                <a:gd name="connsiteY44" fmla="*/ 664368 h 1574006"/>
                <a:gd name="connsiteX45" fmla="*/ 304800 w 1921669"/>
                <a:gd name="connsiteY45" fmla="*/ 647700 h 1574006"/>
                <a:gd name="connsiteX46" fmla="*/ 304800 w 1921669"/>
                <a:gd name="connsiteY46" fmla="*/ 647700 h 1574006"/>
                <a:gd name="connsiteX47" fmla="*/ 269082 w 1921669"/>
                <a:gd name="connsiteY47" fmla="*/ 654843 h 1574006"/>
                <a:gd name="connsiteX48" fmla="*/ 261937 w 1921669"/>
                <a:gd name="connsiteY48" fmla="*/ 604837 h 1574006"/>
                <a:gd name="connsiteX49" fmla="*/ 261937 w 1921669"/>
                <a:gd name="connsiteY49" fmla="*/ 569118 h 1574006"/>
                <a:gd name="connsiteX50" fmla="*/ 228600 w 1921669"/>
                <a:gd name="connsiteY50" fmla="*/ 569118 h 1574006"/>
                <a:gd name="connsiteX51" fmla="*/ 228600 w 1921669"/>
                <a:gd name="connsiteY51" fmla="*/ 533400 h 1574006"/>
                <a:gd name="connsiteX52" fmla="*/ 211931 w 1921669"/>
                <a:gd name="connsiteY52" fmla="*/ 533400 h 1574006"/>
                <a:gd name="connsiteX53" fmla="*/ 211931 w 1921669"/>
                <a:gd name="connsiteY53" fmla="*/ 476250 h 1574006"/>
                <a:gd name="connsiteX54" fmla="*/ 195262 w 1921669"/>
                <a:gd name="connsiteY54" fmla="*/ 476250 h 1574006"/>
                <a:gd name="connsiteX55" fmla="*/ 195262 w 1921669"/>
                <a:gd name="connsiteY55" fmla="*/ 438150 h 1574006"/>
                <a:gd name="connsiteX56" fmla="*/ 171450 w 1921669"/>
                <a:gd name="connsiteY56" fmla="*/ 438150 h 1574006"/>
                <a:gd name="connsiteX57" fmla="*/ 171450 w 1921669"/>
                <a:gd name="connsiteY57" fmla="*/ 414337 h 1574006"/>
                <a:gd name="connsiteX58" fmla="*/ 159544 w 1921669"/>
                <a:gd name="connsiteY58" fmla="*/ 414337 h 1574006"/>
                <a:gd name="connsiteX59" fmla="*/ 159544 w 1921669"/>
                <a:gd name="connsiteY59" fmla="*/ 376237 h 1574006"/>
                <a:gd name="connsiteX60" fmla="*/ 140494 w 1921669"/>
                <a:gd name="connsiteY60" fmla="*/ 376237 h 1574006"/>
                <a:gd name="connsiteX61" fmla="*/ 140494 w 1921669"/>
                <a:gd name="connsiteY61" fmla="*/ 335756 h 1574006"/>
                <a:gd name="connsiteX62" fmla="*/ 126206 w 1921669"/>
                <a:gd name="connsiteY62" fmla="*/ 335756 h 1574006"/>
                <a:gd name="connsiteX63" fmla="*/ 126206 w 1921669"/>
                <a:gd name="connsiteY63" fmla="*/ 288131 h 1574006"/>
                <a:gd name="connsiteX64" fmla="*/ 102394 w 1921669"/>
                <a:gd name="connsiteY64" fmla="*/ 288131 h 1574006"/>
                <a:gd name="connsiteX65" fmla="*/ 102394 w 1921669"/>
                <a:gd name="connsiteY65" fmla="*/ 228600 h 1574006"/>
                <a:gd name="connsiteX66" fmla="*/ 83344 w 1921669"/>
                <a:gd name="connsiteY66" fmla="*/ 228600 h 1574006"/>
                <a:gd name="connsiteX67" fmla="*/ 83344 w 1921669"/>
                <a:gd name="connsiteY67" fmla="*/ 166687 h 1574006"/>
                <a:gd name="connsiteX68" fmla="*/ 64294 w 1921669"/>
                <a:gd name="connsiteY68" fmla="*/ 166687 h 1574006"/>
                <a:gd name="connsiteX69" fmla="*/ 64294 w 1921669"/>
                <a:gd name="connsiteY69" fmla="*/ 119062 h 1574006"/>
                <a:gd name="connsiteX70" fmla="*/ 64294 w 1921669"/>
                <a:gd name="connsiteY70" fmla="*/ 119062 h 1574006"/>
                <a:gd name="connsiteX71" fmla="*/ 64294 w 1921669"/>
                <a:gd name="connsiteY71" fmla="*/ 119062 h 1574006"/>
                <a:gd name="connsiteX72" fmla="*/ 47625 w 1921669"/>
                <a:gd name="connsiteY72" fmla="*/ 119062 h 1574006"/>
                <a:gd name="connsiteX73" fmla="*/ 47625 w 1921669"/>
                <a:gd name="connsiteY73" fmla="*/ 38100 h 1574006"/>
                <a:gd name="connsiteX74" fmla="*/ 30956 w 1921669"/>
                <a:gd name="connsiteY74" fmla="*/ 38100 h 1574006"/>
                <a:gd name="connsiteX75" fmla="*/ 30956 w 1921669"/>
                <a:gd name="connsiteY75" fmla="*/ 0 h 1574006"/>
                <a:gd name="connsiteX76" fmla="*/ 0 w 1921669"/>
                <a:gd name="connsiteY76" fmla="*/ 0 h 1574006"/>
                <a:gd name="connsiteX0" fmla="*/ 1921669 w 1921669"/>
                <a:gd name="connsiteY0" fmla="*/ 1574006 h 1574006"/>
                <a:gd name="connsiteX1" fmla="*/ 1921669 w 1921669"/>
                <a:gd name="connsiteY1" fmla="*/ 1390650 h 1574006"/>
                <a:gd name="connsiteX2" fmla="*/ 1416844 w 1921669"/>
                <a:gd name="connsiteY2" fmla="*/ 1390650 h 1574006"/>
                <a:gd name="connsiteX3" fmla="*/ 1416844 w 1921669"/>
                <a:gd name="connsiteY3" fmla="*/ 1354931 h 1574006"/>
                <a:gd name="connsiteX4" fmla="*/ 1343025 w 1921669"/>
                <a:gd name="connsiteY4" fmla="*/ 1354931 h 1574006"/>
                <a:gd name="connsiteX5" fmla="*/ 1343025 w 1921669"/>
                <a:gd name="connsiteY5" fmla="*/ 1331118 h 1574006"/>
                <a:gd name="connsiteX6" fmla="*/ 1195387 w 1921669"/>
                <a:gd name="connsiteY6" fmla="*/ 1331118 h 1574006"/>
                <a:gd name="connsiteX7" fmla="*/ 1195387 w 1921669"/>
                <a:gd name="connsiteY7" fmla="*/ 1304925 h 1574006"/>
                <a:gd name="connsiteX8" fmla="*/ 1073944 w 1921669"/>
                <a:gd name="connsiteY8" fmla="*/ 1304925 h 1574006"/>
                <a:gd name="connsiteX9" fmla="*/ 1073944 w 1921669"/>
                <a:gd name="connsiteY9" fmla="*/ 1250156 h 1574006"/>
                <a:gd name="connsiteX10" fmla="*/ 957262 w 1921669"/>
                <a:gd name="connsiteY10" fmla="*/ 1250156 h 1574006"/>
                <a:gd name="connsiteX11" fmla="*/ 957262 w 1921669"/>
                <a:gd name="connsiteY11" fmla="*/ 1212056 h 1574006"/>
                <a:gd name="connsiteX12" fmla="*/ 871537 w 1921669"/>
                <a:gd name="connsiteY12" fmla="*/ 1212056 h 1574006"/>
                <a:gd name="connsiteX13" fmla="*/ 871537 w 1921669"/>
                <a:gd name="connsiteY13" fmla="*/ 1185862 h 1574006"/>
                <a:gd name="connsiteX14" fmla="*/ 809625 w 1921669"/>
                <a:gd name="connsiteY14" fmla="*/ 1185862 h 1574006"/>
                <a:gd name="connsiteX15" fmla="*/ 809625 w 1921669"/>
                <a:gd name="connsiteY15" fmla="*/ 1157287 h 1574006"/>
                <a:gd name="connsiteX16" fmla="*/ 750094 w 1921669"/>
                <a:gd name="connsiteY16" fmla="*/ 1157287 h 1574006"/>
                <a:gd name="connsiteX17" fmla="*/ 750094 w 1921669"/>
                <a:gd name="connsiteY17" fmla="*/ 1128712 h 1574006"/>
                <a:gd name="connsiteX18" fmla="*/ 688181 w 1921669"/>
                <a:gd name="connsiteY18" fmla="*/ 1128712 h 1574006"/>
                <a:gd name="connsiteX19" fmla="*/ 688181 w 1921669"/>
                <a:gd name="connsiteY19" fmla="*/ 1095375 h 1574006"/>
                <a:gd name="connsiteX20" fmla="*/ 647700 w 1921669"/>
                <a:gd name="connsiteY20" fmla="*/ 1095375 h 1574006"/>
                <a:gd name="connsiteX21" fmla="*/ 647700 w 1921669"/>
                <a:gd name="connsiteY21" fmla="*/ 1071562 h 1574006"/>
                <a:gd name="connsiteX22" fmla="*/ 616744 w 1921669"/>
                <a:gd name="connsiteY22" fmla="*/ 1071562 h 1574006"/>
                <a:gd name="connsiteX23" fmla="*/ 616744 w 1921669"/>
                <a:gd name="connsiteY23" fmla="*/ 1035843 h 1574006"/>
                <a:gd name="connsiteX24" fmla="*/ 590550 w 1921669"/>
                <a:gd name="connsiteY24" fmla="*/ 1035843 h 1574006"/>
                <a:gd name="connsiteX25" fmla="*/ 590550 w 1921669"/>
                <a:gd name="connsiteY25" fmla="*/ 1004887 h 1574006"/>
                <a:gd name="connsiteX26" fmla="*/ 552450 w 1921669"/>
                <a:gd name="connsiteY26" fmla="*/ 1004887 h 1574006"/>
                <a:gd name="connsiteX27" fmla="*/ 552450 w 1921669"/>
                <a:gd name="connsiteY27" fmla="*/ 973931 h 1574006"/>
                <a:gd name="connsiteX28" fmla="*/ 519112 w 1921669"/>
                <a:gd name="connsiteY28" fmla="*/ 973931 h 1574006"/>
                <a:gd name="connsiteX29" fmla="*/ 519112 w 1921669"/>
                <a:gd name="connsiteY29" fmla="*/ 950118 h 1574006"/>
                <a:gd name="connsiteX30" fmla="*/ 492919 w 1921669"/>
                <a:gd name="connsiteY30" fmla="*/ 950118 h 1574006"/>
                <a:gd name="connsiteX31" fmla="*/ 492919 w 1921669"/>
                <a:gd name="connsiteY31" fmla="*/ 907256 h 1574006"/>
                <a:gd name="connsiteX32" fmla="*/ 473869 w 1921669"/>
                <a:gd name="connsiteY32" fmla="*/ 907256 h 1574006"/>
                <a:gd name="connsiteX33" fmla="*/ 473869 w 1921669"/>
                <a:gd name="connsiteY33" fmla="*/ 859631 h 1574006"/>
                <a:gd name="connsiteX34" fmla="*/ 442912 w 1921669"/>
                <a:gd name="connsiteY34" fmla="*/ 859631 h 1574006"/>
                <a:gd name="connsiteX35" fmla="*/ 442912 w 1921669"/>
                <a:gd name="connsiteY35" fmla="*/ 831056 h 1574006"/>
                <a:gd name="connsiteX36" fmla="*/ 407194 w 1921669"/>
                <a:gd name="connsiteY36" fmla="*/ 831056 h 1574006"/>
                <a:gd name="connsiteX37" fmla="*/ 407194 w 1921669"/>
                <a:gd name="connsiteY37" fmla="*/ 800100 h 1574006"/>
                <a:gd name="connsiteX38" fmla="*/ 369094 w 1921669"/>
                <a:gd name="connsiteY38" fmla="*/ 800100 h 1574006"/>
                <a:gd name="connsiteX39" fmla="*/ 369094 w 1921669"/>
                <a:gd name="connsiteY39" fmla="*/ 769143 h 1574006"/>
                <a:gd name="connsiteX40" fmla="*/ 347662 w 1921669"/>
                <a:gd name="connsiteY40" fmla="*/ 769143 h 1574006"/>
                <a:gd name="connsiteX41" fmla="*/ 347662 w 1921669"/>
                <a:gd name="connsiteY41" fmla="*/ 723900 h 1574006"/>
                <a:gd name="connsiteX42" fmla="*/ 328612 w 1921669"/>
                <a:gd name="connsiteY42" fmla="*/ 723900 h 1574006"/>
                <a:gd name="connsiteX43" fmla="*/ 328612 w 1921669"/>
                <a:gd name="connsiteY43" fmla="*/ 664368 h 1574006"/>
                <a:gd name="connsiteX44" fmla="*/ 304800 w 1921669"/>
                <a:gd name="connsiteY44" fmla="*/ 664368 h 1574006"/>
                <a:gd name="connsiteX45" fmla="*/ 304800 w 1921669"/>
                <a:gd name="connsiteY45" fmla="*/ 647700 h 1574006"/>
                <a:gd name="connsiteX46" fmla="*/ 304800 w 1921669"/>
                <a:gd name="connsiteY46" fmla="*/ 647700 h 1574006"/>
                <a:gd name="connsiteX47" fmla="*/ 292894 w 1921669"/>
                <a:gd name="connsiteY47" fmla="*/ 631030 h 1574006"/>
                <a:gd name="connsiteX48" fmla="*/ 261937 w 1921669"/>
                <a:gd name="connsiteY48" fmla="*/ 604837 h 1574006"/>
                <a:gd name="connsiteX49" fmla="*/ 261937 w 1921669"/>
                <a:gd name="connsiteY49" fmla="*/ 569118 h 1574006"/>
                <a:gd name="connsiteX50" fmla="*/ 228600 w 1921669"/>
                <a:gd name="connsiteY50" fmla="*/ 569118 h 1574006"/>
                <a:gd name="connsiteX51" fmla="*/ 228600 w 1921669"/>
                <a:gd name="connsiteY51" fmla="*/ 533400 h 1574006"/>
                <a:gd name="connsiteX52" fmla="*/ 211931 w 1921669"/>
                <a:gd name="connsiteY52" fmla="*/ 533400 h 1574006"/>
                <a:gd name="connsiteX53" fmla="*/ 211931 w 1921669"/>
                <a:gd name="connsiteY53" fmla="*/ 476250 h 1574006"/>
                <a:gd name="connsiteX54" fmla="*/ 195262 w 1921669"/>
                <a:gd name="connsiteY54" fmla="*/ 476250 h 1574006"/>
                <a:gd name="connsiteX55" fmla="*/ 195262 w 1921669"/>
                <a:gd name="connsiteY55" fmla="*/ 438150 h 1574006"/>
                <a:gd name="connsiteX56" fmla="*/ 171450 w 1921669"/>
                <a:gd name="connsiteY56" fmla="*/ 438150 h 1574006"/>
                <a:gd name="connsiteX57" fmla="*/ 171450 w 1921669"/>
                <a:gd name="connsiteY57" fmla="*/ 414337 h 1574006"/>
                <a:gd name="connsiteX58" fmla="*/ 159544 w 1921669"/>
                <a:gd name="connsiteY58" fmla="*/ 414337 h 1574006"/>
                <a:gd name="connsiteX59" fmla="*/ 159544 w 1921669"/>
                <a:gd name="connsiteY59" fmla="*/ 376237 h 1574006"/>
                <a:gd name="connsiteX60" fmla="*/ 140494 w 1921669"/>
                <a:gd name="connsiteY60" fmla="*/ 376237 h 1574006"/>
                <a:gd name="connsiteX61" fmla="*/ 140494 w 1921669"/>
                <a:gd name="connsiteY61" fmla="*/ 335756 h 1574006"/>
                <a:gd name="connsiteX62" fmla="*/ 126206 w 1921669"/>
                <a:gd name="connsiteY62" fmla="*/ 335756 h 1574006"/>
                <a:gd name="connsiteX63" fmla="*/ 126206 w 1921669"/>
                <a:gd name="connsiteY63" fmla="*/ 288131 h 1574006"/>
                <a:gd name="connsiteX64" fmla="*/ 102394 w 1921669"/>
                <a:gd name="connsiteY64" fmla="*/ 288131 h 1574006"/>
                <a:gd name="connsiteX65" fmla="*/ 102394 w 1921669"/>
                <a:gd name="connsiteY65" fmla="*/ 228600 h 1574006"/>
                <a:gd name="connsiteX66" fmla="*/ 83344 w 1921669"/>
                <a:gd name="connsiteY66" fmla="*/ 228600 h 1574006"/>
                <a:gd name="connsiteX67" fmla="*/ 83344 w 1921669"/>
                <a:gd name="connsiteY67" fmla="*/ 166687 h 1574006"/>
                <a:gd name="connsiteX68" fmla="*/ 64294 w 1921669"/>
                <a:gd name="connsiteY68" fmla="*/ 166687 h 1574006"/>
                <a:gd name="connsiteX69" fmla="*/ 64294 w 1921669"/>
                <a:gd name="connsiteY69" fmla="*/ 119062 h 1574006"/>
                <a:gd name="connsiteX70" fmla="*/ 64294 w 1921669"/>
                <a:gd name="connsiteY70" fmla="*/ 119062 h 1574006"/>
                <a:gd name="connsiteX71" fmla="*/ 64294 w 1921669"/>
                <a:gd name="connsiteY71" fmla="*/ 119062 h 1574006"/>
                <a:gd name="connsiteX72" fmla="*/ 47625 w 1921669"/>
                <a:gd name="connsiteY72" fmla="*/ 119062 h 1574006"/>
                <a:gd name="connsiteX73" fmla="*/ 47625 w 1921669"/>
                <a:gd name="connsiteY73" fmla="*/ 38100 h 1574006"/>
                <a:gd name="connsiteX74" fmla="*/ 30956 w 1921669"/>
                <a:gd name="connsiteY74" fmla="*/ 38100 h 1574006"/>
                <a:gd name="connsiteX75" fmla="*/ 30956 w 1921669"/>
                <a:gd name="connsiteY75" fmla="*/ 0 h 1574006"/>
                <a:gd name="connsiteX76" fmla="*/ 0 w 1921669"/>
                <a:gd name="connsiteY76" fmla="*/ 0 h 1574006"/>
                <a:gd name="connsiteX0" fmla="*/ 1921669 w 1921669"/>
                <a:gd name="connsiteY0" fmla="*/ 1574006 h 1574006"/>
                <a:gd name="connsiteX1" fmla="*/ 1921669 w 1921669"/>
                <a:gd name="connsiteY1" fmla="*/ 1390650 h 1574006"/>
                <a:gd name="connsiteX2" fmla="*/ 1416844 w 1921669"/>
                <a:gd name="connsiteY2" fmla="*/ 1390650 h 1574006"/>
                <a:gd name="connsiteX3" fmla="*/ 1416844 w 1921669"/>
                <a:gd name="connsiteY3" fmla="*/ 1354931 h 1574006"/>
                <a:gd name="connsiteX4" fmla="*/ 1343025 w 1921669"/>
                <a:gd name="connsiteY4" fmla="*/ 1354931 h 1574006"/>
                <a:gd name="connsiteX5" fmla="*/ 1343025 w 1921669"/>
                <a:gd name="connsiteY5" fmla="*/ 1331118 h 1574006"/>
                <a:gd name="connsiteX6" fmla="*/ 1195387 w 1921669"/>
                <a:gd name="connsiteY6" fmla="*/ 1331118 h 1574006"/>
                <a:gd name="connsiteX7" fmla="*/ 1195387 w 1921669"/>
                <a:gd name="connsiteY7" fmla="*/ 1304925 h 1574006"/>
                <a:gd name="connsiteX8" fmla="*/ 1073944 w 1921669"/>
                <a:gd name="connsiteY8" fmla="*/ 1304925 h 1574006"/>
                <a:gd name="connsiteX9" fmla="*/ 1073944 w 1921669"/>
                <a:gd name="connsiteY9" fmla="*/ 1250156 h 1574006"/>
                <a:gd name="connsiteX10" fmla="*/ 957262 w 1921669"/>
                <a:gd name="connsiteY10" fmla="*/ 1250156 h 1574006"/>
                <a:gd name="connsiteX11" fmla="*/ 957262 w 1921669"/>
                <a:gd name="connsiteY11" fmla="*/ 1212056 h 1574006"/>
                <a:gd name="connsiteX12" fmla="*/ 871537 w 1921669"/>
                <a:gd name="connsiteY12" fmla="*/ 1212056 h 1574006"/>
                <a:gd name="connsiteX13" fmla="*/ 871537 w 1921669"/>
                <a:gd name="connsiteY13" fmla="*/ 1185862 h 1574006"/>
                <a:gd name="connsiteX14" fmla="*/ 809625 w 1921669"/>
                <a:gd name="connsiteY14" fmla="*/ 1185862 h 1574006"/>
                <a:gd name="connsiteX15" fmla="*/ 809625 w 1921669"/>
                <a:gd name="connsiteY15" fmla="*/ 1157287 h 1574006"/>
                <a:gd name="connsiteX16" fmla="*/ 750094 w 1921669"/>
                <a:gd name="connsiteY16" fmla="*/ 1157287 h 1574006"/>
                <a:gd name="connsiteX17" fmla="*/ 750094 w 1921669"/>
                <a:gd name="connsiteY17" fmla="*/ 1128712 h 1574006"/>
                <a:gd name="connsiteX18" fmla="*/ 688181 w 1921669"/>
                <a:gd name="connsiteY18" fmla="*/ 1128712 h 1574006"/>
                <a:gd name="connsiteX19" fmla="*/ 688181 w 1921669"/>
                <a:gd name="connsiteY19" fmla="*/ 1095375 h 1574006"/>
                <a:gd name="connsiteX20" fmla="*/ 647700 w 1921669"/>
                <a:gd name="connsiteY20" fmla="*/ 1095375 h 1574006"/>
                <a:gd name="connsiteX21" fmla="*/ 647700 w 1921669"/>
                <a:gd name="connsiteY21" fmla="*/ 1071562 h 1574006"/>
                <a:gd name="connsiteX22" fmla="*/ 616744 w 1921669"/>
                <a:gd name="connsiteY22" fmla="*/ 1071562 h 1574006"/>
                <a:gd name="connsiteX23" fmla="*/ 616744 w 1921669"/>
                <a:gd name="connsiteY23" fmla="*/ 1035843 h 1574006"/>
                <a:gd name="connsiteX24" fmla="*/ 590550 w 1921669"/>
                <a:gd name="connsiteY24" fmla="*/ 1035843 h 1574006"/>
                <a:gd name="connsiteX25" fmla="*/ 590550 w 1921669"/>
                <a:gd name="connsiteY25" fmla="*/ 1004887 h 1574006"/>
                <a:gd name="connsiteX26" fmla="*/ 552450 w 1921669"/>
                <a:gd name="connsiteY26" fmla="*/ 1004887 h 1574006"/>
                <a:gd name="connsiteX27" fmla="*/ 552450 w 1921669"/>
                <a:gd name="connsiteY27" fmla="*/ 973931 h 1574006"/>
                <a:gd name="connsiteX28" fmla="*/ 519112 w 1921669"/>
                <a:gd name="connsiteY28" fmla="*/ 973931 h 1574006"/>
                <a:gd name="connsiteX29" fmla="*/ 519112 w 1921669"/>
                <a:gd name="connsiteY29" fmla="*/ 950118 h 1574006"/>
                <a:gd name="connsiteX30" fmla="*/ 492919 w 1921669"/>
                <a:gd name="connsiteY30" fmla="*/ 950118 h 1574006"/>
                <a:gd name="connsiteX31" fmla="*/ 492919 w 1921669"/>
                <a:gd name="connsiteY31" fmla="*/ 907256 h 1574006"/>
                <a:gd name="connsiteX32" fmla="*/ 473869 w 1921669"/>
                <a:gd name="connsiteY32" fmla="*/ 907256 h 1574006"/>
                <a:gd name="connsiteX33" fmla="*/ 473869 w 1921669"/>
                <a:gd name="connsiteY33" fmla="*/ 859631 h 1574006"/>
                <a:gd name="connsiteX34" fmla="*/ 442912 w 1921669"/>
                <a:gd name="connsiteY34" fmla="*/ 859631 h 1574006"/>
                <a:gd name="connsiteX35" fmla="*/ 442912 w 1921669"/>
                <a:gd name="connsiteY35" fmla="*/ 831056 h 1574006"/>
                <a:gd name="connsiteX36" fmla="*/ 407194 w 1921669"/>
                <a:gd name="connsiteY36" fmla="*/ 831056 h 1574006"/>
                <a:gd name="connsiteX37" fmla="*/ 407194 w 1921669"/>
                <a:gd name="connsiteY37" fmla="*/ 800100 h 1574006"/>
                <a:gd name="connsiteX38" fmla="*/ 369094 w 1921669"/>
                <a:gd name="connsiteY38" fmla="*/ 800100 h 1574006"/>
                <a:gd name="connsiteX39" fmla="*/ 369094 w 1921669"/>
                <a:gd name="connsiteY39" fmla="*/ 769143 h 1574006"/>
                <a:gd name="connsiteX40" fmla="*/ 347662 w 1921669"/>
                <a:gd name="connsiteY40" fmla="*/ 769143 h 1574006"/>
                <a:gd name="connsiteX41" fmla="*/ 347662 w 1921669"/>
                <a:gd name="connsiteY41" fmla="*/ 723900 h 1574006"/>
                <a:gd name="connsiteX42" fmla="*/ 328612 w 1921669"/>
                <a:gd name="connsiteY42" fmla="*/ 723900 h 1574006"/>
                <a:gd name="connsiteX43" fmla="*/ 328612 w 1921669"/>
                <a:gd name="connsiteY43" fmla="*/ 664368 h 1574006"/>
                <a:gd name="connsiteX44" fmla="*/ 304800 w 1921669"/>
                <a:gd name="connsiteY44" fmla="*/ 664368 h 1574006"/>
                <a:gd name="connsiteX45" fmla="*/ 304800 w 1921669"/>
                <a:gd name="connsiteY45" fmla="*/ 647700 h 1574006"/>
                <a:gd name="connsiteX46" fmla="*/ 304800 w 1921669"/>
                <a:gd name="connsiteY46" fmla="*/ 647700 h 1574006"/>
                <a:gd name="connsiteX47" fmla="*/ 261937 w 1921669"/>
                <a:gd name="connsiteY47" fmla="*/ 604837 h 1574006"/>
                <a:gd name="connsiteX48" fmla="*/ 261937 w 1921669"/>
                <a:gd name="connsiteY48" fmla="*/ 569118 h 1574006"/>
                <a:gd name="connsiteX49" fmla="*/ 228600 w 1921669"/>
                <a:gd name="connsiteY49" fmla="*/ 569118 h 1574006"/>
                <a:gd name="connsiteX50" fmla="*/ 228600 w 1921669"/>
                <a:gd name="connsiteY50" fmla="*/ 533400 h 1574006"/>
                <a:gd name="connsiteX51" fmla="*/ 211931 w 1921669"/>
                <a:gd name="connsiteY51" fmla="*/ 533400 h 1574006"/>
                <a:gd name="connsiteX52" fmla="*/ 211931 w 1921669"/>
                <a:gd name="connsiteY52" fmla="*/ 476250 h 1574006"/>
                <a:gd name="connsiteX53" fmla="*/ 195262 w 1921669"/>
                <a:gd name="connsiteY53" fmla="*/ 476250 h 1574006"/>
                <a:gd name="connsiteX54" fmla="*/ 195262 w 1921669"/>
                <a:gd name="connsiteY54" fmla="*/ 438150 h 1574006"/>
                <a:gd name="connsiteX55" fmla="*/ 171450 w 1921669"/>
                <a:gd name="connsiteY55" fmla="*/ 438150 h 1574006"/>
                <a:gd name="connsiteX56" fmla="*/ 171450 w 1921669"/>
                <a:gd name="connsiteY56" fmla="*/ 414337 h 1574006"/>
                <a:gd name="connsiteX57" fmla="*/ 159544 w 1921669"/>
                <a:gd name="connsiteY57" fmla="*/ 414337 h 1574006"/>
                <a:gd name="connsiteX58" fmla="*/ 159544 w 1921669"/>
                <a:gd name="connsiteY58" fmla="*/ 376237 h 1574006"/>
                <a:gd name="connsiteX59" fmla="*/ 140494 w 1921669"/>
                <a:gd name="connsiteY59" fmla="*/ 376237 h 1574006"/>
                <a:gd name="connsiteX60" fmla="*/ 140494 w 1921669"/>
                <a:gd name="connsiteY60" fmla="*/ 335756 h 1574006"/>
                <a:gd name="connsiteX61" fmla="*/ 126206 w 1921669"/>
                <a:gd name="connsiteY61" fmla="*/ 335756 h 1574006"/>
                <a:gd name="connsiteX62" fmla="*/ 126206 w 1921669"/>
                <a:gd name="connsiteY62" fmla="*/ 288131 h 1574006"/>
                <a:gd name="connsiteX63" fmla="*/ 102394 w 1921669"/>
                <a:gd name="connsiteY63" fmla="*/ 288131 h 1574006"/>
                <a:gd name="connsiteX64" fmla="*/ 102394 w 1921669"/>
                <a:gd name="connsiteY64" fmla="*/ 228600 h 1574006"/>
                <a:gd name="connsiteX65" fmla="*/ 83344 w 1921669"/>
                <a:gd name="connsiteY65" fmla="*/ 228600 h 1574006"/>
                <a:gd name="connsiteX66" fmla="*/ 83344 w 1921669"/>
                <a:gd name="connsiteY66" fmla="*/ 166687 h 1574006"/>
                <a:gd name="connsiteX67" fmla="*/ 64294 w 1921669"/>
                <a:gd name="connsiteY67" fmla="*/ 166687 h 1574006"/>
                <a:gd name="connsiteX68" fmla="*/ 64294 w 1921669"/>
                <a:gd name="connsiteY68" fmla="*/ 119062 h 1574006"/>
                <a:gd name="connsiteX69" fmla="*/ 64294 w 1921669"/>
                <a:gd name="connsiteY69" fmla="*/ 119062 h 1574006"/>
                <a:gd name="connsiteX70" fmla="*/ 64294 w 1921669"/>
                <a:gd name="connsiteY70" fmla="*/ 119062 h 1574006"/>
                <a:gd name="connsiteX71" fmla="*/ 47625 w 1921669"/>
                <a:gd name="connsiteY71" fmla="*/ 119062 h 1574006"/>
                <a:gd name="connsiteX72" fmla="*/ 47625 w 1921669"/>
                <a:gd name="connsiteY72" fmla="*/ 38100 h 1574006"/>
                <a:gd name="connsiteX73" fmla="*/ 30956 w 1921669"/>
                <a:gd name="connsiteY73" fmla="*/ 38100 h 1574006"/>
                <a:gd name="connsiteX74" fmla="*/ 30956 w 1921669"/>
                <a:gd name="connsiteY74" fmla="*/ 0 h 1574006"/>
                <a:gd name="connsiteX75" fmla="*/ 0 w 1921669"/>
                <a:gd name="connsiteY75" fmla="*/ 0 h 1574006"/>
                <a:gd name="connsiteX0" fmla="*/ 1921669 w 1921669"/>
                <a:gd name="connsiteY0" fmla="*/ 1574006 h 1574006"/>
                <a:gd name="connsiteX1" fmla="*/ 1921669 w 1921669"/>
                <a:gd name="connsiteY1" fmla="*/ 1390650 h 1574006"/>
                <a:gd name="connsiteX2" fmla="*/ 1416844 w 1921669"/>
                <a:gd name="connsiteY2" fmla="*/ 1390650 h 1574006"/>
                <a:gd name="connsiteX3" fmla="*/ 1416844 w 1921669"/>
                <a:gd name="connsiteY3" fmla="*/ 1354931 h 1574006"/>
                <a:gd name="connsiteX4" fmla="*/ 1343025 w 1921669"/>
                <a:gd name="connsiteY4" fmla="*/ 1354931 h 1574006"/>
                <a:gd name="connsiteX5" fmla="*/ 1343025 w 1921669"/>
                <a:gd name="connsiteY5" fmla="*/ 1331118 h 1574006"/>
                <a:gd name="connsiteX6" fmla="*/ 1195387 w 1921669"/>
                <a:gd name="connsiteY6" fmla="*/ 1331118 h 1574006"/>
                <a:gd name="connsiteX7" fmla="*/ 1195387 w 1921669"/>
                <a:gd name="connsiteY7" fmla="*/ 1304925 h 1574006"/>
                <a:gd name="connsiteX8" fmla="*/ 1073944 w 1921669"/>
                <a:gd name="connsiteY8" fmla="*/ 1304925 h 1574006"/>
                <a:gd name="connsiteX9" fmla="*/ 1073944 w 1921669"/>
                <a:gd name="connsiteY9" fmla="*/ 1250156 h 1574006"/>
                <a:gd name="connsiteX10" fmla="*/ 957262 w 1921669"/>
                <a:gd name="connsiteY10" fmla="*/ 1250156 h 1574006"/>
                <a:gd name="connsiteX11" fmla="*/ 957262 w 1921669"/>
                <a:gd name="connsiteY11" fmla="*/ 1212056 h 1574006"/>
                <a:gd name="connsiteX12" fmla="*/ 871537 w 1921669"/>
                <a:gd name="connsiteY12" fmla="*/ 1212056 h 1574006"/>
                <a:gd name="connsiteX13" fmla="*/ 871537 w 1921669"/>
                <a:gd name="connsiteY13" fmla="*/ 1185862 h 1574006"/>
                <a:gd name="connsiteX14" fmla="*/ 809625 w 1921669"/>
                <a:gd name="connsiteY14" fmla="*/ 1185862 h 1574006"/>
                <a:gd name="connsiteX15" fmla="*/ 809625 w 1921669"/>
                <a:gd name="connsiteY15" fmla="*/ 1157287 h 1574006"/>
                <a:gd name="connsiteX16" fmla="*/ 750094 w 1921669"/>
                <a:gd name="connsiteY16" fmla="*/ 1157287 h 1574006"/>
                <a:gd name="connsiteX17" fmla="*/ 750094 w 1921669"/>
                <a:gd name="connsiteY17" fmla="*/ 1128712 h 1574006"/>
                <a:gd name="connsiteX18" fmla="*/ 688181 w 1921669"/>
                <a:gd name="connsiteY18" fmla="*/ 1128712 h 1574006"/>
                <a:gd name="connsiteX19" fmla="*/ 688181 w 1921669"/>
                <a:gd name="connsiteY19" fmla="*/ 1095375 h 1574006"/>
                <a:gd name="connsiteX20" fmla="*/ 647700 w 1921669"/>
                <a:gd name="connsiteY20" fmla="*/ 1095375 h 1574006"/>
                <a:gd name="connsiteX21" fmla="*/ 647700 w 1921669"/>
                <a:gd name="connsiteY21" fmla="*/ 1071562 h 1574006"/>
                <a:gd name="connsiteX22" fmla="*/ 616744 w 1921669"/>
                <a:gd name="connsiteY22" fmla="*/ 1071562 h 1574006"/>
                <a:gd name="connsiteX23" fmla="*/ 616744 w 1921669"/>
                <a:gd name="connsiteY23" fmla="*/ 1035843 h 1574006"/>
                <a:gd name="connsiteX24" fmla="*/ 590550 w 1921669"/>
                <a:gd name="connsiteY24" fmla="*/ 1035843 h 1574006"/>
                <a:gd name="connsiteX25" fmla="*/ 590550 w 1921669"/>
                <a:gd name="connsiteY25" fmla="*/ 1004887 h 1574006"/>
                <a:gd name="connsiteX26" fmla="*/ 552450 w 1921669"/>
                <a:gd name="connsiteY26" fmla="*/ 1004887 h 1574006"/>
                <a:gd name="connsiteX27" fmla="*/ 552450 w 1921669"/>
                <a:gd name="connsiteY27" fmla="*/ 973931 h 1574006"/>
                <a:gd name="connsiteX28" fmla="*/ 519112 w 1921669"/>
                <a:gd name="connsiteY28" fmla="*/ 973931 h 1574006"/>
                <a:gd name="connsiteX29" fmla="*/ 519112 w 1921669"/>
                <a:gd name="connsiteY29" fmla="*/ 950118 h 1574006"/>
                <a:gd name="connsiteX30" fmla="*/ 492919 w 1921669"/>
                <a:gd name="connsiteY30" fmla="*/ 950118 h 1574006"/>
                <a:gd name="connsiteX31" fmla="*/ 492919 w 1921669"/>
                <a:gd name="connsiteY31" fmla="*/ 907256 h 1574006"/>
                <a:gd name="connsiteX32" fmla="*/ 473869 w 1921669"/>
                <a:gd name="connsiteY32" fmla="*/ 907256 h 1574006"/>
                <a:gd name="connsiteX33" fmla="*/ 473869 w 1921669"/>
                <a:gd name="connsiteY33" fmla="*/ 859631 h 1574006"/>
                <a:gd name="connsiteX34" fmla="*/ 442912 w 1921669"/>
                <a:gd name="connsiteY34" fmla="*/ 859631 h 1574006"/>
                <a:gd name="connsiteX35" fmla="*/ 442912 w 1921669"/>
                <a:gd name="connsiteY35" fmla="*/ 831056 h 1574006"/>
                <a:gd name="connsiteX36" fmla="*/ 407194 w 1921669"/>
                <a:gd name="connsiteY36" fmla="*/ 831056 h 1574006"/>
                <a:gd name="connsiteX37" fmla="*/ 407194 w 1921669"/>
                <a:gd name="connsiteY37" fmla="*/ 800100 h 1574006"/>
                <a:gd name="connsiteX38" fmla="*/ 369094 w 1921669"/>
                <a:gd name="connsiteY38" fmla="*/ 800100 h 1574006"/>
                <a:gd name="connsiteX39" fmla="*/ 369094 w 1921669"/>
                <a:gd name="connsiteY39" fmla="*/ 769143 h 1574006"/>
                <a:gd name="connsiteX40" fmla="*/ 347662 w 1921669"/>
                <a:gd name="connsiteY40" fmla="*/ 769143 h 1574006"/>
                <a:gd name="connsiteX41" fmla="*/ 347662 w 1921669"/>
                <a:gd name="connsiteY41" fmla="*/ 723900 h 1574006"/>
                <a:gd name="connsiteX42" fmla="*/ 328612 w 1921669"/>
                <a:gd name="connsiteY42" fmla="*/ 723900 h 1574006"/>
                <a:gd name="connsiteX43" fmla="*/ 328612 w 1921669"/>
                <a:gd name="connsiteY43" fmla="*/ 664368 h 1574006"/>
                <a:gd name="connsiteX44" fmla="*/ 304800 w 1921669"/>
                <a:gd name="connsiteY44" fmla="*/ 664368 h 1574006"/>
                <a:gd name="connsiteX45" fmla="*/ 304800 w 1921669"/>
                <a:gd name="connsiteY45" fmla="*/ 647700 h 1574006"/>
                <a:gd name="connsiteX46" fmla="*/ 304800 w 1921669"/>
                <a:gd name="connsiteY46" fmla="*/ 647700 h 1574006"/>
                <a:gd name="connsiteX47" fmla="*/ 264319 w 1921669"/>
                <a:gd name="connsiteY47" fmla="*/ 657225 h 1574006"/>
                <a:gd name="connsiteX48" fmla="*/ 261937 w 1921669"/>
                <a:gd name="connsiteY48" fmla="*/ 569118 h 1574006"/>
                <a:gd name="connsiteX49" fmla="*/ 228600 w 1921669"/>
                <a:gd name="connsiteY49" fmla="*/ 569118 h 1574006"/>
                <a:gd name="connsiteX50" fmla="*/ 228600 w 1921669"/>
                <a:gd name="connsiteY50" fmla="*/ 533400 h 1574006"/>
                <a:gd name="connsiteX51" fmla="*/ 211931 w 1921669"/>
                <a:gd name="connsiteY51" fmla="*/ 533400 h 1574006"/>
                <a:gd name="connsiteX52" fmla="*/ 211931 w 1921669"/>
                <a:gd name="connsiteY52" fmla="*/ 476250 h 1574006"/>
                <a:gd name="connsiteX53" fmla="*/ 195262 w 1921669"/>
                <a:gd name="connsiteY53" fmla="*/ 476250 h 1574006"/>
                <a:gd name="connsiteX54" fmla="*/ 195262 w 1921669"/>
                <a:gd name="connsiteY54" fmla="*/ 438150 h 1574006"/>
                <a:gd name="connsiteX55" fmla="*/ 171450 w 1921669"/>
                <a:gd name="connsiteY55" fmla="*/ 438150 h 1574006"/>
                <a:gd name="connsiteX56" fmla="*/ 171450 w 1921669"/>
                <a:gd name="connsiteY56" fmla="*/ 414337 h 1574006"/>
                <a:gd name="connsiteX57" fmla="*/ 159544 w 1921669"/>
                <a:gd name="connsiteY57" fmla="*/ 414337 h 1574006"/>
                <a:gd name="connsiteX58" fmla="*/ 159544 w 1921669"/>
                <a:gd name="connsiteY58" fmla="*/ 376237 h 1574006"/>
                <a:gd name="connsiteX59" fmla="*/ 140494 w 1921669"/>
                <a:gd name="connsiteY59" fmla="*/ 376237 h 1574006"/>
                <a:gd name="connsiteX60" fmla="*/ 140494 w 1921669"/>
                <a:gd name="connsiteY60" fmla="*/ 335756 h 1574006"/>
                <a:gd name="connsiteX61" fmla="*/ 126206 w 1921669"/>
                <a:gd name="connsiteY61" fmla="*/ 335756 h 1574006"/>
                <a:gd name="connsiteX62" fmla="*/ 126206 w 1921669"/>
                <a:gd name="connsiteY62" fmla="*/ 288131 h 1574006"/>
                <a:gd name="connsiteX63" fmla="*/ 102394 w 1921669"/>
                <a:gd name="connsiteY63" fmla="*/ 288131 h 1574006"/>
                <a:gd name="connsiteX64" fmla="*/ 102394 w 1921669"/>
                <a:gd name="connsiteY64" fmla="*/ 228600 h 1574006"/>
                <a:gd name="connsiteX65" fmla="*/ 83344 w 1921669"/>
                <a:gd name="connsiteY65" fmla="*/ 228600 h 1574006"/>
                <a:gd name="connsiteX66" fmla="*/ 83344 w 1921669"/>
                <a:gd name="connsiteY66" fmla="*/ 166687 h 1574006"/>
                <a:gd name="connsiteX67" fmla="*/ 64294 w 1921669"/>
                <a:gd name="connsiteY67" fmla="*/ 166687 h 1574006"/>
                <a:gd name="connsiteX68" fmla="*/ 64294 w 1921669"/>
                <a:gd name="connsiteY68" fmla="*/ 119062 h 1574006"/>
                <a:gd name="connsiteX69" fmla="*/ 64294 w 1921669"/>
                <a:gd name="connsiteY69" fmla="*/ 119062 h 1574006"/>
                <a:gd name="connsiteX70" fmla="*/ 64294 w 1921669"/>
                <a:gd name="connsiteY70" fmla="*/ 119062 h 1574006"/>
                <a:gd name="connsiteX71" fmla="*/ 47625 w 1921669"/>
                <a:gd name="connsiteY71" fmla="*/ 119062 h 1574006"/>
                <a:gd name="connsiteX72" fmla="*/ 47625 w 1921669"/>
                <a:gd name="connsiteY72" fmla="*/ 38100 h 1574006"/>
                <a:gd name="connsiteX73" fmla="*/ 30956 w 1921669"/>
                <a:gd name="connsiteY73" fmla="*/ 38100 h 1574006"/>
                <a:gd name="connsiteX74" fmla="*/ 30956 w 1921669"/>
                <a:gd name="connsiteY74" fmla="*/ 0 h 1574006"/>
                <a:gd name="connsiteX75" fmla="*/ 0 w 1921669"/>
                <a:gd name="connsiteY75" fmla="*/ 0 h 1574006"/>
                <a:gd name="connsiteX0" fmla="*/ 1921669 w 1921669"/>
                <a:gd name="connsiteY0" fmla="*/ 1574006 h 1574006"/>
                <a:gd name="connsiteX1" fmla="*/ 1921669 w 1921669"/>
                <a:gd name="connsiteY1" fmla="*/ 1390650 h 1574006"/>
                <a:gd name="connsiteX2" fmla="*/ 1416844 w 1921669"/>
                <a:gd name="connsiteY2" fmla="*/ 1390650 h 1574006"/>
                <a:gd name="connsiteX3" fmla="*/ 1416844 w 1921669"/>
                <a:gd name="connsiteY3" fmla="*/ 1354931 h 1574006"/>
                <a:gd name="connsiteX4" fmla="*/ 1343025 w 1921669"/>
                <a:gd name="connsiteY4" fmla="*/ 1354931 h 1574006"/>
                <a:gd name="connsiteX5" fmla="*/ 1343025 w 1921669"/>
                <a:gd name="connsiteY5" fmla="*/ 1331118 h 1574006"/>
                <a:gd name="connsiteX6" fmla="*/ 1195387 w 1921669"/>
                <a:gd name="connsiteY6" fmla="*/ 1331118 h 1574006"/>
                <a:gd name="connsiteX7" fmla="*/ 1195387 w 1921669"/>
                <a:gd name="connsiteY7" fmla="*/ 1304925 h 1574006"/>
                <a:gd name="connsiteX8" fmla="*/ 1073944 w 1921669"/>
                <a:gd name="connsiteY8" fmla="*/ 1304925 h 1574006"/>
                <a:gd name="connsiteX9" fmla="*/ 1073944 w 1921669"/>
                <a:gd name="connsiteY9" fmla="*/ 1250156 h 1574006"/>
                <a:gd name="connsiteX10" fmla="*/ 957262 w 1921669"/>
                <a:gd name="connsiteY10" fmla="*/ 1250156 h 1574006"/>
                <a:gd name="connsiteX11" fmla="*/ 957262 w 1921669"/>
                <a:gd name="connsiteY11" fmla="*/ 1212056 h 1574006"/>
                <a:gd name="connsiteX12" fmla="*/ 871537 w 1921669"/>
                <a:gd name="connsiteY12" fmla="*/ 1212056 h 1574006"/>
                <a:gd name="connsiteX13" fmla="*/ 871537 w 1921669"/>
                <a:gd name="connsiteY13" fmla="*/ 1185862 h 1574006"/>
                <a:gd name="connsiteX14" fmla="*/ 809625 w 1921669"/>
                <a:gd name="connsiteY14" fmla="*/ 1185862 h 1574006"/>
                <a:gd name="connsiteX15" fmla="*/ 809625 w 1921669"/>
                <a:gd name="connsiteY15" fmla="*/ 1157287 h 1574006"/>
                <a:gd name="connsiteX16" fmla="*/ 750094 w 1921669"/>
                <a:gd name="connsiteY16" fmla="*/ 1157287 h 1574006"/>
                <a:gd name="connsiteX17" fmla="*/ 750094 w 1921669"/>
                <a:gd name="connsiteY17" fmla="*/ 1128712 h 1574006"/>
                <a:gd name="connsiteX18" fmla="*/ 688181 w 1921669"/>
                <a:gd name="connsiteY18" fmla="*/ 1128712 h 1574006"/>
                <a:gd name="connsiteX19" fmla="*/ 688181 w 1921669"/>
                <a:gd name="connsiteY19" fmla="*/ 1095375 h 1574006"/>
                <a:gd name="connsiteX20" fmla="*/ 647700 w 1921669"/>
                <a:gd name="connsiteY20" fmla="*/ 1095375 h 1574006"/>
                <a:gd name="connsiteX21" fmla="*/ 647700 w 1921669"/>
                <a:gd name="connsiteY21" fmla="*/ 1071562 h 1574006"/>
                <a:gd name="connsiteX22" fmla="*/ 616744 w 1921669"/>
                <a:gd name="connsiteY22" fmla="*/ 1071562 h 1574006"/>
                <a:gd name="connsiteX23" fmla="*/ 616744 w 1921669"/>
                <a:gd name="connsiteY23" fmla="*/ 1035843 h 1574006"/>
                <a:gd name="connsiteX24" fmla="*/ 590550 w 1921669"/>
                <a:gd name="connsiteY24" fmla="*/ 1035843 h 1574006"/>
                <a:gd name="connsiteX25" fmla="*/ 590550 w 1921669"/>
                <a:gd name="connsiteY25" fmla="*/ 1004887 h 1574006"/>
                <a:gd name="connsiteX26" fmla="*/ 552450 w 1921669"/>
                <a:gd name="connsiteY26" fmla="*/ 1004887 h 1574006"/>
                <a:gd name="connsiteX27" fmla="*/ 552450 w 1921669"/>
                <a:gd name="connsiteY27" fmla="*/ 973931 h 1574006"/>
                <a:gd name="connsiteX28" fmla="*/ 519112 w 1921669"/>
                <a:gd name="connsiteY28" fmla="*/ 973931 h 1574006"/>
                <a:gd name="connsiteX29" fmla="*/ 519112 w 1921669"/>
                <a:gd name="connsiteY29" fmla="*/ 950118 h 1574006"/>
                <a:gd name="connsiteX30" fmla="*/ 492919 w 1921669"/>
                <a:gd name="connsiteY30" fmla="*/ 950118 h 1574006"/>
                <a:gd name="connsiteX31" fmla="*/ 492919 w 1921669"/>
                <a:gd name="connsiteY31" fmla="*/ 907256 h 1574006"/>
                <a:gd name="connsiteX32" fmla="*/ 473869 w 1921669"/>
                <a:gd name="connsiteY32" fmla="*/ 907256 h 1574006"/>
                <a:gd name="connsiteX33" fmla="*/ 473869 w 1921669"/>
                <a:gd name="connsiteY33" fmla="*/ 859631 h 1574006"/>
                <a:gd name="connsiteX34" fmla="*/ 442912 w 1921669"/>
                <a:gd name="connsiteY34" fmla="*/ 859631 h 1574006"/>
                <a:gd name="connsiteX35" fmla="*/ 442912 w 1921669"/>
                <a:gd name="connsiteY35" fmla="*/ 831056 h 1574006"/>
                <a:gd name="connsiteX36" fmla="*/ 407194 w 1921669"/>
                <a:gd name="connsiteY36" fmla="*/ 831056 h 1574006"/>
                <a:gd name="connsiteX37" fmla="*/ 407194 w 1921669"/>
                <a:gd name="connsiteY37" fmla="*/ 800100 h 1574006"/>
                <a:gd name="connsiteX38" fmla="*/ 369094 w 1921669"/>
                <a:gd name="connsiteY38" fmla="*/ 800100 h 1574006"/>
                <a:gd name="connsiteX39" fmla="*/ 369094 w 1921669"/>
                <a:gd name="connsiteY39" fmla="*/ 769143 h 1574006"/>
                <a:gd name="connsiteX40" fmla="*/ 347662 w 1921669"/>
                <a:gd name="connsiteY40" fmla="*/ 769143 h 1574006"/>
                <a:gd name="connsiteX41" fmla="*/ 347662 w 1921669"/>
                <a:gd name="connsiteY41" fmla="*/ 723900 h 1574006"/>
                <a:gd name="connsiteX42" fmla="*/ 328612 w 1921669"/>
                <a:gd name="connsiteY42" fmla="*/ 723900 h 1574006"/>
                <a:gd name="connsiteX43" fmla="*/ 328612 w 1921669"/>
                <a:gd name="connsiteY43" fmla="*/ 664368 h 1574006"/>
                <a:gd name="connsiteX44" fmla="*/ 304800 w 1921669"/>
                <a:gd name="connsiteY44" fmla="*/ 664368 h 1574006"/>
                <a:gd name="connsiteX45" fmla="*/ 304800 w 1921669"/>
                <a:gd name="connsiteY45" fmla="*/ 647700 h 1574006"/>
                <a:gd name="connsiteX46" fmla="*/ 304800 w 1921669"/>
                <a:gd name="connsiteY46" fmla="*/ 647700 h 1574006"/>
                <a:gd name="connsiteX47" fmla="*/ 266700 w 1921669"/>
                <a:gd name="connsiteY47" fmla="*/ 645319 h 1574006"/>
                <a:gd name="connsiteX48" fmla="*/ 261937 w 1921669"/>
                <a:gd name="connsiteY48" fmla="*/ 569118 h 1574006"/>
                <a:gd name="connsiteX49" fmla="*/ 228600 w 1921669"/>
                <a:gd name="connsiteY49" fmla="*/ 569118 h 1574006"/>
                <a:gd name="connsiteX50" fmla="*/ 228600 w 1921669"/>
                <a:gd name="connsiteY50" fmla="*/ 533400 h 1574006"/>
                <a:gd name="connsiteX51" fmla="*/ 211931 w 1921669"/>
                <a:gd name="connsiteY51" fmla="*/ 533400 h 1574006"/>
                <a:gd name="connsiteX52" fmla="*/ 211931 w 1921669"/>
                <a:gd name="connsiteY52" fmla="*/ 476250 h 1574006"/>
                <a:gd name="connsiteX53" fmla="*/ 195262 w 1921669"/>
                <a:gd name="connsiteY53" fmla="*/ 476250 h 1574006"/>
                <a:gd name="connsiteX54" fmla="*/ 195262 w 1921669"/>
                <a:gd name="connsiteY54" fmla="*/ 438150 h 1574006"/>
                <a:gd name="connsiteX55" fmla="*/ 171450 w 1921669"/>
                <a:gd name="connsiteY55" fmla="*/ 438150 h 1574006"/>
                <a:gd name="connsiteX56" fmla="*/ 171450 w 1921669"/>
                <a:gd name="connsiteY56" fmla="*/ 414337 h 1574006"/>
                <a:gd name="connsiteX57" fmla="*/ 159544 w 1921669"/>
                <a:gd name="connsiteY57" fmla="*/ 414337 h 1574006"/>
                <a:gd name="connsiteX58" fmla="*/ 159544 w 1921669"/>
                <a:gd name="connsiteY58" fmla="*/ 376237 h 1574006"/>
                <a:gd name="connsiteX59" fmla="*/ 140494 w 1921669"/>
                <a:gd name="connsiteY59" fmla="*/ 376237 h 1574006"/>
                <a:gd name="connsiteX60" fmla="*/ 140494 w 1921669"/>
                <a:gd name="connsiteY60" fmla="*/ 335756 h 1574006"/>
                <a:gd name="connsiteX61" fmla="*/ 126206 w 1921669"/>
                <a:gd name="connsiteY61" fmla="*/ 335756 h 1574006"/>
                <a:gd name="connsiteX62" fmla="*/ 126206 w 1921669"/>
                <a:gd name="connsiteY62" fmla="*/ 288131 h 1574006"/>
                <a:gd name="connsiteX63" fmla="*/ 102394 w 1921669"/>
                <a:gd name="connsiteY63" fmla="*/ 288131 h 1574006"/>
                <a:gd name="connsiteX64" fmla="*/ 102394 w 1921669"/>
                <a:gd name="connsiteY64" fmla="*/ 228600 h 1574006"/>
                <a:gd name="connsiteX65" fmla="*/ 83344 w 1921669"/>
                <a:gd name="connsiteY65" fmla="*/ 228600 h 1574006"/>
                <a:gd name="connsiteX66" fmla="*/ 83344 w 1921669"/>
                <a:gd name="connsiteY66" fmla="*/ 166687 h 1574006"/>
                <a:gd name="connsiteX67" fmla="*/ 64294 w 1921669"/>
                <a:gd name="connsiteY67" fmla="*/ 166687 h 1574006"/>
                <a:gd name="connsiteX68" fmla="*/ 64294 w 1921669"/>
                <a:gd name="connsiteY68" fmla="*/ 119062 h 1574006"/>
                <a:gd name="connsiteX69" fmla="*/ 64294 w 1921669"/>
                <a:gd name="connsiteY69" fmla="*/ 119062 h 1574006"/>
                <a:gd name="connsiteX70" fmla="*/ 64294 w 1921669"/>
                <a:gd name="connsiteY70" fmla="*/ 119062 h 1574006"/>
                <a:gd name="connsiteX71" fmla="*/ 47625 w 1921669"/>
                <a:gd name="connsiteY71" fmla="*/ 119062 h 1574006"/>
                <a:gd name="connsiteX72" fmla="*/ 47625 w 1921669"/>
                <a:gd name="connsiteY72" fmla="*/ 38100 h 1574006"/>
                <a:gd name="connsiteX73" fmla="*/ 30956 w 1921669"/>
                <a:gd name="connsiteY73" fmla="*/ 38100 h 1574006"/>
                <a:gd name="connsiteX74" fmla="*/ 30956 w 1921669"/>
                <a:gd name="connsiteY74" fmla="*/ 0 h 1574006"/>
                <a:gd name="connsiteX75" fmla="*/ 0 w 1921669"/>
                <a:gd name="connsiteY75" fmla="*/ 0 h 1574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921669" h="1574006">
                  <a:moveTo>
                    <a:pt x="1921669" y="1574006"/>
                  </a:moveTo>
                  <a:lnTo>
                    <a:pt x="1921669" y="1390650"/>
                  </a:lnTo>
                  <a:lnTo>
                    <a:pt x="1416844" y="1390650"/>
                  </a:lnTo>
                  <a:lnTo>
                    <a:pt x="1416844" y="1354931"/>
                  </a:lnTo>
                  <a:lnTo>
                    <a:pt x="1343025" y="1354931"/>
                  </a:lnTo>
                  <a:lnTo>
                    <a:pt x="1343025" y="1331118"/>
                  </a:lnTo>
                  <a:lnTo>
                    <a:pt x="1195387" y="1331118"/>
                  </a:lnTo>
                  <a:lnTo>
                    <a:pt x="1195387" y="1304925"/>
                  </a:lnTo>
                  <a:lnTo>
                    <a:pt x="1073944" y="1304925"/>
                  </a:lnTo>
                  <a:lnTo>
                    <a:pt x="1073944" y="1250156"/>
                  </a:lnTo>
                  <a:lnTo>
                    <a:pt x="957262" y="1250156"/>
                  </a:lnTo>
                  <a:lnTo>
                    <a:pt x="957262" y="1212056"/>
                  </a:lnTo>
                  <a:lnTo>
                    <a:pt x="871537" y="1212056"/>
                  </a:lnTo>
                  <a:lnTo>
                    <a:pt x="871537" y="1185862"/>
                  </a:lnTo>
                  <a:lnTo>
                    <a:pt x="809625" y="1185862"/>
                  </a:lnTo>
                  <a:lnTo>
                    <a:pt x="809625" y="1157287"/>
                  </a:lnTo>
                  <a:lnTo>
                    <a:pt x="750094" y="1157287"/>
                  </a:lnTo>
                  <a:lnTo>
                    <a:pt x="750094" y="1128712"/>
                  </a:lnTo>
                  <a:lnTo>
                    <a:pt x="688181" y="1128712"/>
                  </a:lnTo>
                  <a:lnTo>
                    <a:pt x="688181" y="1095375"/>
                  </a:lnTo>
                  <a:lnTo>
                    <a:pt x="647700" y="1095375"/>
                  </a:lnTo>
                  <a:lnTo>
                    <a:pt x="647700" y="1071562"/>
                  </a:lnTo>
                  <a:lnTo>
                    <a:pt x="616744" y="1071562"/>
                  </a:lnTo>
                  <a:lnTo>
                    <a:pt x="616744" y="1035843"/>
                  </a:lnTo>
                  <a:lnTo>
                    <a:pt x="590550" y="1035843"/>
                  </a:lnTo>
                  <a:lnTo>
                    <a:pt x="590550" y="1004887"/>
                  </a:lnTo>
                  <a:lnTo>
                    <a:pt x="552450" y="1004887"/>
                  </a:lnTo>
                  <a:lnTo>
                    <a:pt x="552450" y="973931"/>
                  </a:lnTo>
                  <a:lnTo>
                    <a:pt x="519112" y="973931"/>
                  </a:lnTo>
                  <a:lnTo>
                    <a:pt x="519112" y="950118"/>
                  </a:lnTo>
                  <a:lnTo>
                    <a:pt x="492919" y="950118"/>
                  </a:lnTo>
                  <a:lnTo>
                    <a:pt x="492919" y="907256"/>
                  </a:lnTo>
                  <a:lnTo>
                    <a:pt x="473869" y="907256"/>
                  </a:lnTo>
                  <a:lnTo>
                    <a:pt x="473869" y="859631"/>
                  </a:lnTo>
                  <a:lnTo>
                    <a:pt x="442912" y="859631"/>
                  </a:lnTo>
                  <a:lnTo>
                    <a:pt x="442912" y="831056"/>
                  </a:lnTo>
                  <a:lnTo>
                    <a:pt x="407194" y="831056"/>
                  </a:lnTo>
                  <a:lnTo>
                    <a:pt x="407194" y="800100"/>
                  </a:lnTo>
                  <a:lnTo>
                    <a:pt x="369094" y="800100"/>
                  </a:lnTo>
                  <a:lnTo>
                    <a:pt x="369094" y="769143"/>
                  </a:lnTo>
                  <a:lnTo>
                    <a:pt x="347662" y="769143"/>
                  </a:lnTo>
                  <a:lnTo>
                    <a:pt x="347662" y="723900"/>
                  </a:lnTo>
                  <a:lnTo>
                    <a:pt x="328612" y="723900"/>
                  </a:lnTo>
                  <a:lnTo>
                    <a:pt x="328612" y="664368"/>
                  </a:lnTo>
                  <a:lnTo>
                    <a:pt x="304800" y="664368"/>
                  </a:lnTo>
                  <a:lnTo>
                    <a:pt x="304800" y="647700"/>
                  </a:lnTo>
                  <a:lnTo>
                    <a:pt x="304800" y="647700"/>
                  </a:lnTo>
                  <a:lnTo>
                    <a:pt x="266700" y="645319"/>
                  </a:lnTo>
                  <a:lnTo>
                    <a:pt x="261937" y="569118"/>
                  </a:lnTo>
                  <a:lnTo>
                    <a:pt x="228600" y="569118"/>
                  </a:lnTo>
                  <a:lnTo>
                    <a:pt x="228600" y="533400"/>
                  </a:lnTo>
                  <a:lnTo>
                    <a:pt x="211931" y="533400"/>
                  </a:lnTo>
                  <a:lnTo>
                    <a:pt x="211931" y="476250"/>
                  </a:lnTo>
                  <a:lnTo>
                    <a:pt x="195262" y="476250"/>
                  </a:lnTo>
                  <a:lnTo>
                    <a:pt x="195262" y="438150"/>
                  </a:lnTo>
                  <a:lnTo>
                    <a:pt x="171450" y="438150"/>
                  </a:lnTo>
                  <a:lnTo>
                    <a:pt x="171450" y="414337"/>
                  </a:lnTo>
                  <a:lnTo>
                    <a:pt x="159544" y="414337"/>
                  </a:lnTo>
                  <a:lnTo>
                    <a:pt x="159544" y="376237"/>
                  </a:lnTo>
                  <a:lnTo>
                    <a:pt x="140494" y="376237"/>
                  </a:lnTo>
                  <a:lnTo>
                    <a:pt x="140494" y="335756"/>
                  </a:lnTo>
                  <a:lnTo>
                    <a:pt x="126206" y="335756"/>
                  </a:lnTo>
                  <a:lnTo>
                    <a:pt x="126206" y="288131"/>
                  </a:lnTo>
                  <a:lnTo>
                    <a:pt x="102394" y="288131"/>
                  </a:lnTo>
                  <a:lnTo>
                    <a:pt x="102394" y="228600"/>
                  </a:lnTo>
                  <a:lnTo>
                    <a:pt x="83344" y="228600"/>
                  </a:lnTo>
                  <a:lnTo>
                    <a:pt x="83344" y="166687"/>
                  </a:lnTo>
                  <a:lnTo>
                    <a:pt x="64294" y="166687"/>
                  </a:lnTo>
                  <a:lnTo>
                    <a:pt x="64294" y="119062"/>
                  </a:lnTo>
                  <a:lnTo>
                    <a:pt x="64294" y="119062"/>
                  </a:lnTo>
                  <a:lnTo>
                    <a:pt x="64294" y="119062"/>
                  </a:lnTo>
                  <a:lnTo>
                    <a:pt x="47625" y="119062"/>
                  </a:lnTo>
                  <a:lnTo>
                    <a:pt x="47625" y="38100"/>
                  </a:lnTo>
                  <a:lnTo>
                    <a:pt x="30956" y="38100"/>
                  </a:lnTo>
                  <a:lnTo>
                    <a:pt x="30956" y="0"/>
                  </a:lnTo>
                  <a:lnTo>
                    <a:pt x="0" y="0"/>
                  </a:lnTo>
                </a:path>
              </a:pathLst>
            </a:custGeom>
            <a:noFill/>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08" name="Group 1607">
              <a:extLst>
                <a:ext uri="{FF2B5EF4-FFF2-40B4-BE49-F238E27FC236}">
                  <a16:creationId xmlns:a16="http://schemas.microsoft.com/office/drawing/2014/main" id="{67492F89-6AA6-41FE-B3CA-FFE647BBC07D}"/>
                </a:ext>
              </a:extLst>
            </p:cNvPr>
            <p:cNvGrpSpPr/>
            <p:nvPr/>
          </p:nvGrpSpPr>
          <p:grpSpPr>
            <a:xfrm>
              <a:off x="5487138" y="2925699"/>
              <a:ext cx="22103" cy="22103"/>
              <a:chOff x="5410296" y="2867992"/>
              <a:chExt cx="22103" cy="22103"/>
            </a:xfrm>
          </p:grpSpPr>
          <p:cxnSp>
            <p:nvCxnSpPr>
              <p:cNvPr id="1604" name="Straight Connector 1603">
                <a:extLst>
                  <a:ext uri="{FF2B5EF4-FFF2-40B4-BE49-F238E27FC236}">
                    <a16:creationId xmlns:a16="http://schemas.microsoft.com/office/drawing/2014/main" id="{A5047886-493E-4646-BD6A-B01CC4F5F61D}"/>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05" name="Straight Connector 1604">
                <a:extLst>
                  <a:ext uri="{FF2B5EF4-FFF2-40B4-BE49-F238E27FC236}">
                    <a16:creationId xmlns:a16="http://schemas.microsoft.com/office/drawing/2014/main" id="{FF48A8A9-9C5B-41A8-A5A2-3391CFAD81E1}"/>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09" name="Group 1608">
              <a:extLst>
                <a:ext uri="{FF2B5EF4-FFF2-40B4-BE49-F238E27FC236}">
                  <a16:creationId xmlns:a16="http://schemas.microsoft.com/office/drawing/2014/main" id="{F17E36F9-1247-45CE-98C1-22218BCEFC02}"/>
                </a:ext>
              </a:extLst>
            </p:cNvPr>
            <p:cNvGrpSpPr/>
            <p:nvPr/>
          </p:nvGrpSpPr>
          <p:grpSpPr>
            <a:xfrm>
              <a:off x="5315774" y="2925699"/>
              <a:ext cx="22103" cy="22103"/>
              <a:chOff x="5410296" y="2867992"/>
              <a:chExt cx="22103" cy="22103"/>
            </a:xfrm>
          </p:grpSpPr>
          <p:cxnSp>
            <p:nvCxnSpPr>
              <p:cNvPr id="1610" name="Straight Connector 1609">
                <a:extLst>
                  <a:ext uri="{FF2B5EF4-FFF2-40B4-BE49-F238E27FC236}">
                    <a16:creationId xmlns:a16="http://schemas.microsoft.com/office/drawing/2014/main" id="{B0A3BBD6-041D-4A26-8E74-BFDB18C1FD02}"/>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1" name="Straight Connector 1610">
                <a:extLst>
                  <a:ext uri="{FF2B5EF4-FFF2-40B4-BE49-F238E27FC236}">
                    <a16:creationId xmlns:a16="http://schemas.microsoft.com/office/drawing/2014/main" id="{E0B85F98-FBF5-4E4A-B879-F44CA59FE7F8}"/>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12" name="Group 1611">
              <a:extLst>
                <a:ext uri="{FF2B5EF4-FFF2-40B4-BE49-F238E27FC236}">
                  <a16:creationId xmlns:a16="http://schemas.microsoft.com/office/drawing/2014/main" id="{5D98AC78-3DA8-4CD8-B627-FB5A2A4B3914}"/>
                </a:ext>
              </a:extLst>
            </p:cNvPr>
            <p:cNvGrpSpPr/>
            <p:nvPr/>
          </p:nvGrpSpPr>
          <p:grpSpPr>
            <a:xfrm>
              <a:off x="5244200" y="2925699"/>
              <a:ext cx="22103" cy="22103"/>
              <a:chOff x="5410296" y="2867992"/>
              <a:chExt cx="22103" cy="22103"/>
            </a:xfrm>
          </p:grpSpPr>
          <p:cxnSp>
            <p:nvCxnSpPr>
              <p:cNvPr id="1613" name="Straight Connector 1612">
                <a:extLst>
                  <a:ext uri="{FF2B5EF4-FFF2-40B4-BE49-F238E27FC236}">
                    <a16:creationId xmlns:a16="http://schemas.microsoft.com/office/drawing/2014/main" id="{5D8A8846-63B0-47F4-8E99-1835A6543BE7}"/>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4" name="Straight Connector 1613">
                <a:extLst>
                  <a:ext uri="{FF2B5EF4-FFF2-40B4-BE49-F238E27FC236}">
                    <a16:creationId xmlns:a16="http://schemas.microsoft.com/office/drawing/2014/main" id="{66C02DAA-A07C-4EAF-AF4B-6E79C96F655D}"/>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15" name="Group 1614">
              <a:extLst>
                <a:ext uri="{FF2B5EF4-FFF2-40B4-BE49-F238E27FC236}">
                  <a16:creationId xmlns:a16="http://schemas.microsoft.com/office/drawing/2014/main" id="{14C9A6BA-F28F-44E5-BB20-663BED9D97E1}"/>
                </a:ext>
              </a:extLst>
            </p:cNvPr>
            <p:cNvGrpSpPr/>
            <p:nvPr/>
          </p:nvGrpSpPr>
          <p:grpSpPr>
            <a:xfrm>
              <a:off x="5198300" y="2925699"/>
              <a:ext cx="22103" cy="22103"/>
              <a:chOff x="5410296" y="2867992"/>
              <a:chExt cx="22103" cy="22103"/>
            </a:xfrm>
          </p:grpSpPr>
          <p:cxnSp>
            <p:nvCxnSpPr>
              <p:cNvPr id="1616" name="Straight Connector 1615">
                <a:extLst>
                  <a:ext uri="{FF2B5EF4-FFF2-40B4-BE49-F238E27FC236}">
                    <a16:creationId xmlns:a16="http://schemas.microsoft.com/office/drawing/2014/main" id="{78DAB2FD-AB6B-477C-9F45-A2009B369C3D}"/>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17" name="Straight Connector 1616">
                <a:extLst>
                  <a:ext uri="{FF2B5EF4-FFF2-40B4-BE49-F238E27FC236}">
                    <a16:creationId xmlns:a16="http://schemas.microsoft.com/office/drawing/2014/main" id="{AAA81220-A9D2-4E1C-94D7-572C6AECE1D3}"/>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18" name="Group 1617">
              <a:extLst>
                <a:ext uri="{FF2B5EF4-FFF2-40B4-BE49-F238E27FC236}">
                  <a16:creationId xmlns:a16="http://schemas.microsoft.com/office/drawing/2014/main" id="{51A2F6D1-9375-415F-875A-B612218ABFDC}"/>
                </a:ext>
              </a:extLst>
            </p:cNvPr>
            <p:cNvGrpSpPr/>
            <p:nvPr/>
          </p:nvGrpSpPr>
          <p:grpSpPr>
            <a:xfrm>
              <a:off x="5176197" y="2925699"/>
              <a:ext cx="22103" cy="22103"/>
              <a:chOff x="5410296" y="2867992"/>
              <a:chExt cx="22103" cy="22103"/>
            </a:xfrm>
          </p:grpSpPr>
          <p:cxnSp>
            <p:nvCxnSpPr>
              <p:cNvPr id="1619" name="Straight Connector 1618">
                <a:extLst>
                  <a:ext uri="{FF2B5EF4-FFF2-40B4-BE49-F238E27FC236}">
                    <a16:creationId xmlns:a16="http://schemas.microsoft.com/office/drawing/2014/main" id="{006F3890-2420-498E-98BC-84868FA56CFC}"/>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0" name="Straight Connector 1619">
                <a:extLst>
                  <a:ext uri="{FF2B5EF4-FFF2-40B4-BE49-F238E27FC236}">
                    <a16:creationId xmlns:a16="http://schemas.microsoft.com/office/drawing/2014/main" id="{966069D3-C8BD-4CC6-A6A1-0E590894E4CA}"/>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21" name="Group 1620">
              <a:extLst>
                <a:ext uri="{FF2B5EF4-FFF2-40B4-BE49-F238E27FC236}">
                  <a16:creationId xmlns:a16="http://schemas.microsoft.com/office/drawing/2014/main" id="{7AADB1D4-3446-4AC9-9DA8-E7D422139904}"/>
                </a:ext>
              </a:extLst>
            </p:cNvPr>
            <p:cNvGrpSpPr/>
            <p:nvPr/>
          </p:nvGrpSpPr>
          <p:grpSpPr>
            <a:xfrm>
              <a:off x="5053715" y="2925699"/>
              <a:ext cx="22103" cy="22103"/>
              <a:chOff x="5410296" y="2867992"/>
              <a:chExt cx="22103" cy="22103"/>
            </a:xfrm>
          </p:grpSpPr>
          <p:cxnSp>
            <p:nvCxnSpPr>
              <p:cNvPr id="1622" name="Straight Connector 1621">
                <a:extLst>
                  <a:ext uri="{FF2B5EF4-FFF2-40B4-BE49-F238E27FC236}">
                    <a16:creationId xmlns:a16="http://schemas.microsoft.com/office/drawing/2014/main" id="{2B51F36E-A420-4993-BBB3-8EEBCA3DA04B}"/>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3" name="Straight Connector 1622">
                <a:extLst>
                  <a:ext uri="{FF2B5EF4-FFF2-40B4-BE49-F238E27FC236}">
                    <a16:creationId xmlns:a16="http://schemas.microsoft.com/office/drawing/2014/main" id="{BADD53A5-7E55-4331-820D-C6AB3EB3D819}"/>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24" name="Group 1623">
              <a:extLst>
                <a:ext uri="{FF2B5EF4-FFF2-40B4-BE49-F238E27FC236}">
                  <a16:creationId xmlns:a16="http://schemas.microsoft.com/office/drawing/2014/main" id="{F9FC57E5-259B-4D1A-81E9-8B27D0BCB2A7}"/>
                </a:ext>
              </a:extLst>
            </p:cNvPr>
            <p:cNvGrpSpPr/>
            <p:nvPr/>
          </p:nvGrpSpPr>
          <p:grpSpPr>
            <a:xfrm>
              <a:off x="4991157" y="2889421"/>
              <a:ext cx="22103" cy="22103"/>
              <a:chOff x="5410296" y="2867992"/>
              <a:chExt cx="22103" cy="22103"/>
            </a:xfrm>
          </p:grpSpPr>
          <p:cxnSp>
            <p:nvCxnSpPr>
              <p:cNvPr id="1625" name="Straight Connector 1624">
                <a:extLst>
                  <a:ext uri="{FF2B5EF4-FFF2-40B4-BE49-F238E27FC236}">
                    <a16:creationId xmlns:a16="http://schemas.microsoft.com/office/drawing/2014/main" id="{DD44E81F-6EBE-45BD-9034-B3E1566FEEA6}"/>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6" name="Straight Connector 1625">
                <a:extLst>
                  <a:ext uri="{FF2B5EF4-FFF2-40B4-BE49-F238E27FC236}">
                    <a16:creationId xmlns:a16="http://schemas.microsoft.com/office/drawing/2014/main" id="{DFA42D99-AEDE-4A0F-8A40-EDA169F78B16}"/>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27" name="Group 1626">
              <a:extLst>
                <a:ext uri="{FF2B5EF4-FFF2-40B4-BE49-F238E27FC236}">
                  <a16:creationId xmlns:a16="http://schemas.microsoft.com/office/drawing/2014/main" id="{53B28D98-1CA5-4CE1-A0AF-3C75D13439F7}"/>
                </a:ext>
              </a:extLst>
            </p:cNvPr>
            <p:cNvGrpSpPr/>
            <p:nvPr/>
          </p:nvGrpSpPr>
          <p:grpSpPr>
            <a:xfrm>
              <a:off x="4912014" y="2867992"/>
              <a:ext cx="22103" cy="22103"/>
              <a:chOff x="5410296" y="2867992"/>
              <a:chExt cx="22103" cy="22103"/>
            </a:xfrm>
          </p:grpSpPr>
          <p:cxnSp>
            <p:nvCxnSpPr>
              <p:cNvPr id="1628" name="Straight Connector 1627">
                <a:extLst>
                  <a:ext uri="{FF2B5EF4-FFF2-40B4-BE49-F238E27FC236}">
                    <a16:creationId xmlns:a16="http://schemas.microsoft.com/office/drawing/2014/main" id="{EEA1A0F7-5C47-47E0-B091-C4572947C8EB}"/>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29" name="Straight Connector 1628">
                <a:extLst>
                  <a:ext uri="{FF2B5EF4-FFF2-40B4-BE49-F238E27FC236}">
                    <a16:creationId xmlns:a16="http://schemas.microsoft.com/office/drawing/2014/main" id="{BC6F6614-2376-48A2-817E-21A67D5053BF}"/>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30" name="Group 1629">
              <a:extLst>
                <a:ext uri="{FF2B5EF4-FFF2-40B4-BE49-F238E27FC236}">
                  <a16:creationId xmlns:a16="http://schemas.microsoft.com/office/drawing/2014/main" id="{DC8FA118-5280-448F-A3FD-0D3A05729F2E}"/>
                </a:ext>
              </a:extLst>
            </p:cNvPr>
            <p:cNvGrpSpPr/>
            <p:nvPr/>
          </p:nvGrpSpPr>
          <p:grpSpPr>
            <a:xfrm>
              <a:off x="4863843" y="2867992"/>
              <a:ext cx="22103" cy="22103"/>
              <a:chOff x="5410296" y="2867992"/>
              <a:chExt cx="22103" cy="22103"/>
            </a:xfrm>
          </p:grpSpPr>
          <p:cxnSp>
            <p:nvCxnSpPr>
              <p:cNvPr id="1631" name="Straight Connector 1630">
                <a:extLst>
                  <a:ext uri="{FF2B5EF4-FFF2-40B4-BE49-F238E27FC236}">
                    <a16:creationId xmlns:a16="http://schemas.microsoft.com/office/drawing/2014/main" id="{368D115D-BB6E-4DDB-B918-EA06E2ADF68F}"/>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2" name="Straight Connector 1631">
                <a:extLst>
                  <a:ext uri="{FF2B5EF4-FFF2-40B4-BE49-F238E27FC236}">
                    <a16:creationId xmlns:a16="http://schemas.microsoft.com/office/drawing/2014/main" id="{513BB953-8E23-4840-8441-CD5617D0E339}"/>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33" name="Group 1632">
              <a:extLst>
                <a:ext uri="{FF2B5EF4-FFF2-40B4-BE49-F238E27FC236}">
                  <a16:creationId xmlns:a16="http://schemas.microsoft.com/office/drawing/2014/main" id="{989F81EE-4E66-4888-9608-E8F0C65D2BA0}"/>
                </a:ext>
              </a:extLst>
            </p:cNvPr>
            <p:cNvGrpSpPr/>
            <p:nvPr/>
          </p:nvGrpSpPr>
          <p:grpSpPr>
            <a:xfrm>
              <a:off x="4832048" y="2867992"/>
              <a:ext cx="22103" cy="22103"/>
              <a:chOff x="5410296" y="2867992"/>
              <a:chExt cx="22103" cy="22103"/>
            </a:xfrm>
          </p:grpSpPr>
          <p:cxnSp>
            <p:nvCxnSpPr>
              <p:cNvPr id="1634" name="Straight Connector 1633">
                <a:extLst>
                  <a:ext uri="{FF2B5EF4-FFF2-40B4-BE49-F238E27FC236}">
                    <a16:creationId xmlns:a16="http://schemas.microsoft.com/office/drawing/2014/main" id="{A655566D-9ABC-4113-990F-0ABC3B2AFDB1}"/>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5" name="Straight Connector 1634">
                <a:extLst>
                  <a:ext uri="{FF2B5EF4-FFF2-40B4-BE49-F238E27FC236}">
                    <a16:creationId xmlns:a16="http://schemas.microsoft.com/office/drawing/2014/main" id="{7011934C-C6E0-45FD-B2BC-BC32900E90DA}"/>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36" name="Group 1635">
              <a:extLst>
                <a:ext uri="{FF2B5EF4-FFF2-40B4-BE49-F238E27FC236}">
                  <a16:creationId xmlns:a16="http://schemas.microsoft.com/office/drawing/2014/main" id="{15871523-8826-421F-B15A-9F9005C75C66}"/>
                </a:ext>
              </a:extLst>
            </p:cNvPr>
            <p:cNvGrpSpPr/>
            <p:nvPr/>
          </p:nvGrpSpPr>
          <p:grpSpPr>
            <a:xfrm>
              <a:off x="4843100" y="2867992"/>
              <a:ext cx="22103" cy="22103"/>
              <a:chOff x="5410296" y="2867992"/>
              <a:chExt cx="22103" cy="22103"/>
            </a:xfrm>
          </p:grpSpPr>
          <p:cxnSp>
            <p:nvCxnSpPr>
              <p:cNvPr id="1637" name="Straight Connector 1636">
                <a:extLst>
                  <a:ext uri="{FF2B5EF4-FFF2-40B4-BE49-F238E27FC236}">
                    <a16:creationId xmlns:a16="http://schemas.microsoft.com/office/drawing/2014/main" id="{E71332E7-1CF6-49D6-BE36-5180EBAB72C1}"/>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38" name="Straight Connector 1637">
                <a:extLst>
                  <a:ext uri="{FF2B5EF4-FFF2-40B4-BE49-F238E27FC236}">
                    <a16:creationId xmlns:a16="http://schemas.microsoft.com/office/drawing/2014/main" id="{1A5B32B0-1303-4264-A5FF-FE64C42321BF}"/>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39" name="Group 1638">
              <a:extLst>
                <a:ext uri="{FF2B5EF4-FFF2-40B4-BE49-F238E27FC236}">
                  <a16:creationId xmlns:a16="http://schemas.microsoft.com/office/drawing/2014/main" id="{55FCB436-1AFE-4DB1-8B5A-51D29BCBE02B}"/>
                </a:ext>
              </a:extLst>
            </p:cNvPr>
            <p:cNvGrpSpPr/>
            <p:nvPr/>
          </p:nvGrpSpPr>
          <p:grpSpPr>
            <a:xfrm>
              <a:off x="4777456" y="2841551"/>
              <a:ext cx="22103" cy="22103"/>
              <a:chOff x="5410296" y="2867992"/>
              <a:chExt cx="22103" cy="22103"/>
            </a:xfrm>
          </p:grpSpPr>
          <p:cxnSp>
            <p:nvCxnSpPr>
              <p:cNvPr id="1640" name="Straight Connector 1639">
                <a:extLst>
                  <a:ext uri="{FF2B5EF4-FFF2-40B4-BE49-F238E27FC236}">
                    <a16:creationId xmlns:a16="http://schemas.microsoft.com/office/drawing/2014/main" id="{314A6134-8605-4513-964B-D9D45DB44494}"/>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1" name="Straight Connector 1640">
                <a:extLst>
                  <a:ext uri="{FF2B5EF4-FFF2-40B4-BE49-F238E27FC236}">
                    <a16:creationId xmlns:a16="http://schemas.microsoft.com/office/drawing/2014/main" id="{E070164E-90DF-49AF-B044-4782E92D0344}"/>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42" name="Group 1641">
              <a:extLst>
                <a:ext uri="{FF2B5EF4-FFF2-40B4-BE49-F238E27FC236}">
                  <a16:creationId xmlns:a16="http://schemas.microsoft.com/office/drawing/2014/main" id="{B4C2B2E3-BE79-42A6-B673-735B75A32AD1}"/>
                </a:ext>
              </a:extLst>
            </p:cNvPr>
            <p:cNvGrpSpPr/>
            <p:nvPr/>
          </p:nvGrpSpPr>
          <p:grpSpPr>
            <a:xfrm>
              <a:off x="4704715" y="2841551"/>
              <a:ext cx="22103" cy="22103"/>
              <a:chOff x="5410296" y="2867992"/>
              <a:chExt cx="22103" cy="22103"/>
            </a:xfrm>
          </p:grpSpPr>
          <p:cxnSp>
            <p:nvCxnSpPr>
              <p:cNvPr id="1643" name="Straight Connector 1642">
                <a:extLst>
                  <a:ext uri="{FF2B5EF4-FFF2-40B4-BE49-F238E27FC236}">
                    <a16:creationId xmlns:a16="http://schemas.microsoft.com/office/drawing/2014/main" id="{83016AC7-94B4-4B97-A8CC-BFA08BA54E64}"/>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4" name="Straight Connector 1643">
                <a:extLst>
                  <a:ext uri="{FF2B5EF4-FFF2-40B4-BE49-F238E27FC236}">
                    <a16:creationId xmlns:a16="http://schemas.microsoft.com/office/drawing/2014/main" id="{6C6EC798-BA5D-4325-99F5-06FAC3FF0690}"/>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45" name="Group 1644">
              <a:extLst>
                <a:ext uri="{FF2B5EF4-FFF2-40B4-BE49-F238E27FC236}">
                  <a16:creationId xmlns:a16="http://schemas.microsoft.com/office/drawing/2014/main" id="{1DB27870-74D4-4E6F-BE88-D14E4096B8F5}"/>
                </a:ext>
              </a:extLst>
            </p:cNvPr>
            <p:cNvGrpSpPr/>
            <p:nvPr/>
          </p:nvGrpSpPr>
          <p:grpSpPr>
            <a:xfrm>
              <a:off x="4642537" y="2791250"/>
              <a:ext cx="22103" cy="22103"/>
              <a:chOff x="5410296" y="2867992"/>
              <a:chExt cx="22103" cy="22103"/>
            </a:xfrm>
          </p:grpSpPr>
          <p:cxnSp>
            <p:nvCxnSpPr>
              <p:cNvPr id="1646" name="Straight Connector 1645">
                <a:extLst>
                  <a:ext uri="{FF2B5EF4-FFF2-40B4-BE49-F238E27FC236}">
                    <a16:creationId xmlns:a16="http://schemas.microsoft.com/office/drawing/2014/main" id="{ABB74032-2A80-4EE0-B252-5DB8CD36C5AA}"/>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47" name="Straight Connector 1646">
                <a:extLst>
                  <a:ext uri="{FF2B5EF4-FFF2-40B4-BE49-F238E27FC236}">
                    <a16:creationId xmlns:a16="http://schemas.microsoft.com/office/drawing/2014/main" id="{86C67651-0412-4980-9239-8EE62EF2FBB1}"/>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48" name="Group 1647">
              <a:extLst>
                <a:ext uri="{FF2B5EF4-FFF2-40B4-BE49-F238E27FC236}">
                  <a16:creationId xmlns:a16="http://schemas.microsoft.com/office/drawing/2014/main" id="{CCA624AE-FC60-45A2-A455-548938F5583F}"/>
                </a:ext>
              </a:extLst>
            </p:cNvPr>
            <p:cNvGrpSpPr/>
            <p:nvPr/>
          </p:nvGrpSpPr>
          <p:grpSpPr>
            <a:xfrm>
              <a:off x="4585220" y="2791250"/>
              <a:ext cx="22103" cy="22103"/>
              <a:chOff x="5410296" y="2867992"/>
              <a:chExt cx="22103" cy="22103"/>
            </a:xfrm>
          </p:grpSpPr>
          <p:cxnSp>
            <p:nvCxnSpPr>
              <p:cNvPr id="1649" name="Straight Connector 1648">
                <a:extLst>
                  <a:ext uri="{FF2B5EF4-FFF2-40B4-BE49-F238E27FC236}">
                    <a16:creationId xmlns:a16="http://schemas.microsoft.com/office/drawing/2014/main" id="{3479E3CF-CF71-4E54-BF81-66D2D2B9D788}"/>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0" name="Straight Connector 1649">
                <a:extLst>
                  <a:ext uri="{FF2B5EF4-FFF2-40B4-BE49-F238E27FC236}">
                    <a16:creationId xmlns:a16="http://schemas.microsoft.com/office/drawing/2014/main" id="{FB873177-D65D-4F6A-B456-4935AC590944}"/>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54" name="Group 1653">
              <a:extLst>
                <a:ext uri="{FF2B5EF4-FFF2-40B4-BE49-F238E27FC236}">
                  <a16:creationId xmlns:a16="http://schemas.microsoft.com/office/drawing/2014/main" id="{E8A803DE-5AE6-4272-A242-8C515725D720}"/>
                </a:ext>
              </a:extLst>
            </p:cNvPr>
            <p:cNvGrpSpPr/>
            <p:nvPr/>
          </p:nvGrpSpPr>
          <p:grpSpPr>
            <a:xfrm>
              <a:off x="4569285" y="2791250"/>
              <a:ext cx="22103" cy="22103"/>
              <a:chOff x="5410296" y="2867992"/>
              <a:chExt cx="22103" cy="22103"/>
            </a:xfrm>
          </p:grpSpPr>
          <p:cxnSp>
            <p:nvCxnSpPr>
              <p:cNvPr id="1655" name="Straight Connector 1654">
                <a:extLst>
                  <a:ext uri="{FF2B5EF4-FFF2-40B4-BE49-F238E27FC236}">
                    <a16:creationId xmlns:a16="http://schemas.microsoft.com/office/drawing/2014/main" id="{82B34DB9-FF9B-4528-9B99-A0FE6513A257}"/>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6" name="Straight Connector 1655">
                <a:extLst>
                  <a:ext uri="{FF2B5EF4-FFF2-40B4-BE49-F238E27FC236}">
                    <a16:creationId xmlns:a16="http://schemas.microsoft.com/office/drawing/2014/main" id="{24EF0869-889C-40B0-9A8B-5739E774EA0A}"/>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57" name="Group 1656">
              <a:extLst>
                <a:ext uri="{FF2B5EF4-FFF2-40B4-BE49-F238E27FC236}">
                  <a16:creationId xmlns:a16="http://schemas.microsoft.com/office/drawing/2014/main" id="{D73BA5C0-31C2-42BE-9BEE-318E9CF7D763}"/>
                </a:ext>
              </a:extLst>
            </p:cNvPr>
            <p:cNvGrpSpPr/>
            <p:nvPr/>
          </p:nvGrpSpPr>
          <p:grpSpPr>
            <a:xfrm>
              <a:off x="4552908" y="2791250"/>
              <a:ext cx="22103" cy="22103"/>
              <a:chOff x="5410296" y="2867992"/>
              <a:chExt cx="22103" cy="22103"/>
            </a:xfrm>
          </p:grpSpPr>
          <p:cxnSp>
            <p:nvCxnSpPr>
              <p:cNvPr id="1658" name="Straight Connector 1657">
                <a:extLst>
                  <a:ext uri="{FF2B5EF4-FFF2-40B4-BE49-F238E27FC236}">
                    <a16:creationId xmlns:a16="http://schemas.microsoft.com/office/drawing/2014/main" id="{BD585131-21E6-4CB9-BDAC-4ED9B2012368}"/>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59" name="Straight Connector 1658">
                <a:extLst>
                  <a:ext uri="{FF2B5EF4-FFF2-40B4-BE49-F238E27FC236}">
                    <a16:creationId xmlns:a16="http://schemas.microsoft.com/office/drawing/2014/main" id="{0553C9DD-5B8C-4B53-8EDF-04891A32B57E}"/>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60" name="Group 1659">
              <a:extLst>
                <a:ext uri="{FF2B5EF4-FFF2-40B4-BE49-F238E27FC236}">
                  <a16:creationId xmlns:a16="http://schemas.microsoft.com/office/drawing/2014/main" id="{CC4AC773-D0D5-4A9F-9BF6-9B04E979D2AB}"/>
                </a:ext>
              </a:extLst>
            </p:cNvPr>
            <p:cNvGrpSpPr/>
            <p:nvPr/>
          </p:nvGrpSpPr>
          <p:grpSpPr>
            <a:xfrm>
              <a:off x="4497618" y="2743062"/>
              <a:ext cx="22103" cy="22103"/>
              <a:chOff x="5410296" y="2867992"/>
              <a:chExt cx="22103" cy="22103"/>
            </a:xfrm>
          </p:grpSpPr>
          <p:cxnSp>
            <p:nvCxnSpPr>
              <p:cNvPr id="1661" name="Straight Connector 1660">
                <a:extLst>
                  <a:ext uri="{FF2B5EF4-FFF2-40B4-BE49-F238E27FC236}">
                    <a16:creationId xmlns:a16="http://schemas.microsoft.com/office/drawing/2014/main" id="{C0A58B66-69DA-4F04-8336-B51199C78432}"/>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62" name="Straight Connector 1661">
                <a:extLst>
                  <a:ext uri="{FF2B5EF4-FFF2-40B4-BE49-F238E27FC236}">
                    <a16:creationId xmlns:a16="http://schemas.microsoft.com/office/drawing/2014/main" id="{D9D1C695-1618-48FB-A683-8FCAD605C8F8}"/>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69" name="Group 1668">
              <a:extLst>
                <a:ext uri="{FF2B5EF4-FFF2-40B4-BE49-F238E27FC236}">
                  <a16:creationId xmlns:a16="http://schemas.microsoft.com/office/drawing/2014/main" id="{578CBFF8-2ADC-429F-B86C-00EFA59C8ED3}"/>
                </a:ext>
              </a:extLst>
            </p:cNvPr>
            <p:cNvGrpSpPr/>
            <p:nvPr/>
          </p:nvGrpSpPr>
          <p:grpSpPr>
            <a:xfrm>
              <a:off x="4475516" y="2743062"/>
              <a:ext cx="22103" cy="22103"/>
              <a:chOff x="5410296" y="2867992"/>
              <a:chExt cx="22103" cy="22103"/>
            </a:xfrm>
          </p:grpSpPr>
          <p:cxnSp>
            <p:nvCxnSpPr>
              <p:cNvPr id="1670" name="Straight Connector 1669">
                <a:extLst>
                  <a:ext uri="{FF2B5EF4-FFF2-40B4-BE49-F238E27FC236}">
                    <a16:creationId xmlns:a16="http://schemas.microsoft.com/office/drawing/2014/main" id="{86C17E84-E832-40F9-AEA4-E83F89E0872B}"/>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1" name="Straight Connector 1670">
                <a:extLst>
                  <a:ext uri="{FF2B5EF4-FFF2-40B4-BE49-F238E27FC236}">
                    <a16:creationId xmlns:a16="http://schemas.microsoft.com/office/drawing/2014/main" id="{3BFF4B1D-D891-4B4D-BBF1-E5F3184F5338}"/>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72" name="Group 1671">
              <a:extLst>
                <a:ext uri="{FF2B5EF4-FFF2-40B4-BE49-F238E27FC236}">
                  <a16:creationId xmlns:a16="http://schemas.microsoft.com/office/drawing/2014/main" id="{15A26E11-D98E-4AB8-A9CA-9B410072DB77}"/>
                </a:ext>
              </a:extLst>
            </p:cNvPr>
            <p:cNvGrpSpPr/>
            <p:nvPr/>
          </p:nvGrpSpPr>
          <p:grpSpPr>
            <a:xfrm>
              <a:off x="4454558" y="2721816"/>
              <a:ext cx="22103" cy="22103"/>
              <a:chOff x="5410296" y="2867992"/>
              <a:chExt cx="22103" cy="22103"/>
            </a:xfrm>
          </p:grpSpPr>
          <p:cxnSp>
            <p:nvCxnSpPr>
              <p:cNvPr id="1673" name="Straight Connector 1672">
                <a:extLst>
                  <a:ext uri="{FF2B5EF4-FFF2-40B4-BE49-F238E27FC236}">
                    <a16:creationId xmlns:a16="http://schemas.microsoft.com/office/drawing/2014/main" id="{698EE560-9CAA-4A01-A21F-92B917BD9073}"/>
                  </a:ext>
                </a:extLst>
              </p:cNvPr>
              <p:cNvCxnSpPr>
                <a:cxnSpLocks/>
              </p:cNvCxnSpPr>
              <p:nvPr/>
            </p:nvCxnSpPr>
            <p:spPr>
              <a:xfrm>
                <a:off x="5421348" y="2867992"/>
                <a:ext cx="0" cy="2210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74" name="Straight Connector 1673">
                <a:extLst>
                  <a:ext uri="{FF2B5EF4-FFF2-40B4-BE49-F238E27FC236}">
                    <a16:creationId xmlns:a16="http://schemas.microsoft.com/office/drawing/2014/main" id="{EB641B8D-FD56-45B3-8546-EA440116B22C}"/>
                  </a:ext>
                </a:extLst>
              </p:cNvPr>
              <p:cNvCxnSpPr>
                <a:cxnSpLocks/>
              </p:cNvCxnSpPr>
              <p:nvPr/>
            </p:nvCxnSpPr>
            <p:spPr>
              <a:xfrm>
                <a:off x="5410296" y="2879044"/>
                <a:ext cx="2210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92" name="Group 2391">
              <a:extLst>
                <a:ext uri="{FF2B5EF4-FFF2-40B4-BE49-F238E27FC236}">
                  <a16:creationId xmlns:a16="http://schemas.microsoft.com/office/drawing/2014/main" id="{1E8C5499-E9D7-4483-8AA8-01D5993E0358}"/>
                </a:ext>
              </a:extLst>
            </p:cNvPr>
            <p:cNvGrpSpPr/>
            <p:nvPr/>
          </p:nvGrpSpPr>
          <p:grpSpPr>
            <a:xfrm>
              <a:off x="5476301" y="2919939"/>
              <a:ext cx="35959" cy="33624"/>
              <a:chOff x="8529523" y="2998430"/>
              <a:chExt cx="35959" cy="33624"/>
            </a:xfrm>
          </p:grpSpPr>
          <p:sp>
            <p:nvSpPr>
              <p:cNvPr id="2393" name="Line 36">
                <a:extLst>
                  <a:ext uri="{FF2B5EF4-FFF2-40B4-BE49-F238E27FC236}">
                    <a16:creationId xmlns:a16="http://schemas.microsoft.com/office/drawing/2014/main" id="{E5423A64-C0C9-4847-BB6E-58E08E297531}"/>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94" name="Line 37">
                <a:extLst>
                  <a:ext uri="{FF2B5EF4-FFF2-40B4-BE49-F238E27FC236}">
                    <a16:creationId xmlns:a16="http://schemas.microsoft.com/office/drawing/2014/main" id="{3FD4A6D3-62F9-475F-B27D-41AB09BB49C2}"/>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95" name="Group 2394">
              <a:extLst>
                <a:ext uri="{FF2B5EF4-FFF2-40B4-BE49-F238E27FC236}">
                  <a16:creationId xmlns:a16="http://schemas.microsoft.com/office/drawing/2014/main" id="{CB5007F0-5E5A-476E-AC4C-0F70A235D835}"/>
                </a:ext>
              </a:extLst>
            </p:cNvPr>
            <p:cNvGrpSpPr/>
            <p:nvPr/>
          </p:nvGrpSpPr>
          <p:grpSpPr>
            <a:xfrm>
              <a:off x="5317028" y="2919939"/>
              <a:ext cx="35959" cy="33624"/>
              <a:chOff x="8529523" y="2998430"/>
              <a:chExt cx="35959" cy="33624"/>
            </a:xfrm>
          </p:grpSpPr>
          <p:sp>
            <p:nvSpPr>
              <p:cNvPr id="2396" name="Line 36">
                <a:extLst>
                  <a:ext uri="{FF2B5EF4-FFF2-40B4-BE49-F238E27FC236}">
                    <a16:creationId xmlns:a16="http://schemas.microsoft.com/office/drawing/2014/main" id="{000B4939-189F-43E7-A750-CC4035C85A58}"/>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397" name="Line 37">
                <a:extLst>
                  <a:ext uri="{FF2B5EF4-FFF2-40B4-BE49-F238E27FC236}">
                    <a16:creationId xmlns:a16="http://schemas.microsoft.com/office/drawing/2014/main" id="{9361670A-3D75-4AD9-8E7E-E959D756B6A8}"/>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398" name="Group 2397">
              <a:extLst>
                <a:ext uri="{FF2B5EF4-FFF2-40B4-BE49-F238E27FC236}">
                  <a16:creationId xmlns:a16="http://schemas.microsoft.com/office/drawing/2014/main" id="{EFF91000-F488-4F55-A9B8-6AAB0914E854}"/>
                </a:ext>
              </a:extLst>
            </p:cNvPr>
            <p:cNvGrpSpPr/>
            <p:nvPr/>
          </p:nvGrpSpPr>
          <p:grpSpPr>
            <a:xfrm>
              <a:off x="5233148" y="2919939"/>
              <a:ext cx="35959" cy="33624"/>
              <a:chOff x="8529523" y="2998430"/>
              <a:chExt cx="35959" cy="33624"/>
            </a:xfrm>
          </p:grpSpPr>
          <p:sp>
            <p:nvSpPr>
              <p:cNvPr id="2399" name="Line 36">
                <a:extLst>
                  <a:ext uri="{FF2B5EF4-FFF2-40B4-BE49-F238E27FC236}">
                    <a16:creationId xmlns:a16="http://schemas.microsoft.com/office/drawing/2014/main" id="{0A4EEC15-0BF5-4874-884E-3874D6839748}"/>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00" name="Line 37">
                <a:extLst>
                  <a:ext uri="{FF2B5EF4-FFF2-40B4-BE49-F238E27FC236}">
                    <a16:creationId xmlns:a16="http://schemas.microsoft.com/office/drawing/2014/main" id="{3AB14781-25D7-4E5B-AC6C-8C8193C7D4E9}"/>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01" name="Group 2400">
              <a:extLst>
                <a:ext uri="{FF2B5EF4-FFF2-40B4-BE49-F238E27FC236}">
                  <a16:creationId xmlns:a16="http://schemas.microsoft.com/office/drawing/2014/main" id="{89CB9552-2B64-447A-909D-51EBE040057E}"/>
                </a:ext>
              </a:extLst>
            </p:cNvPr>
            <p:cNvGrpSpPr/>
            <p:nvPr/>
          </p:nvGrpSpPr>
          <p:grpSpPr>
            <a:xfrm>
              <a:off x="5197189" y="2919939"/>
              <a:ext cx="35959" cy="33624"/>
              <a:chOff x="8529523" y="2998430"/>
              <a:chExt cx="35959" cy="33624"/>
            </a:xfrm>
          </p:grpSpPr>
          <p:sp>
            <p:nvSpPr>
              <p:cNvPr id="2402" name="Line 36">
                <a:extLst>
                  <a:ext uri="{FF2B5EF4-FFF2-40B4-BE49-F238E27FC236}">
                    <a16:creationId xmlns:a16="http://schemas.microsoft.com/office/drawing/2014/main" id="{50BB165B-212E-4E34-B2C2-A000C00BBA85}"/>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03" name="Line 37">
                <a:extLst>
                  <a:ext uri="{FF2B5EF4-FFF2-40B4-BE49-F238E27FC236}">
                    <a16:creationId xmlns:a16="http://schemas.microsoft.com/office/drawing/2014/main" id="{728546A9-331F-4EFA-B0F6-65ED01468937}"/>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04" name="Group 2403">
              <a:extLst>
                <a:ext uri="{FF2B5EF4-FFF2-40B4-BE49-F238E27FC236}">
                  <a16:creationId xmlns:a16="http://schemas.microsoft.com/office/drawing/2014/main" id="{2140EF7C-B733-4158-9580-8D085FA3766A}"/>
                </a:ext>
              </a:extLst>
            </p:cNvPr>
            <p:cNvGrpSpPr/>
            <p:nvPr/>
          </p:nvGrpSpPr>
          <p:grpSpPr>
            <a:xfrm>
              <a:off x="5169269" y="2919939"/>
              <a:ext cx="35959" cy="33624"/>
              <a:chOff x="8529523" y="2998430"/>
              <a:chExt cx="35959" cy="33624"/>
            </a:xfrm>
          </p:grpSpPr>
          <p:sp>
            <p:nvSpPr>
              <p:cNvPr id="2405" name="Line 36">
                <a:extLst>
                  <a:ext uri="{FF2B5EF4-FFF2-40B4-BE49-F238E27FC236}">
                    <a16:creationId xmlns:a16="http://schemas.microsoft.com/office/drawing/2014/main" id="{9123EC4D-0147-4CA3-B460-9553DFC08B73}"/>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06" name="Line 37">
                <a:extLst>
                  <a:ext uri="{FF2B5EF4-FFF2-40B4-BE49-F238E27FC236}">
                    <a16:creationId xmlns:a16="http://schemas.microsoft.com/office/drawing/2014/main" id="{E879AA22-2525-4D30-97F5-08193760B2AF}"/>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07" name="Group 2406">
              <a:extLst>
                <a:ext uri="{FF2B5EF4-FFF2-40B4-BE49-F238E27FC236}">
                  <a16:creationId xmlns:a16="http://schemas.microsoft.com/office/drawing/2014/main" id="{78FB52C9-5D80-4E35-B23F-2D9D950D49E6}"/>
                </a:ext>
              </a:extLst>
            </p:cNvPr>
            <p:cNvGrpSpPr/>
            <p:nvPr/>
          </p:nvGrpSpPr>
          <p:grpSpPr>
            <a:xfrm>
              <a:off x="5043542" y="2919939"/>
              <a:ext cx="35959" cy="33624"/>
              <a:chOff x="8529523" y="2998430"/>
              <a:chExt cx="35959" cy="33624"/>
            </a:xfrm>
          </p:grpSpPr>
          <p:sp>
            <p:nvSpPr>
              <p:cNvPr id="2408" name="Line 36">
                <a:extLst>
                  <a:ext uri="{FF2B5EF4-FFF2-40B4-BE49-F238E27FC236}">
                    <a16:creationId xmlns:a16="http://schemas.microsoft.com/office/drawing/2014/main" id="{F5F7AF06-84E6-4C3A-B03A-929A0C608B9D}"/>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09" name="Line 37">
                <a:extLst>
                  <a:ext uri="{FF2B5EF4-FFF2-40B4-BE49-F238E27FC236}">
                    <a16:creationId xmlns:a16="http://schemas.microsoft.com/office/drawing/2014/main" id="{05293E6A-235B-43EA-8218-148E8B12196C}"/>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10" name="Group 2409">
              <a:extLst>
                <a:ext uri="{FF2B5EF4-FFF2-40B4-BE49-F238E27FC236}">
                  <a16:creationId xmlns:a16="http://schemas.microsoft.com/office/drawing/2014/main" id="{0E1E6B95-9280-47AB-AFC4-0EE07E607E23}"/>
                </a:ext>
              </a:extLst>
            </p:cNvPr>
            <p:cNvGrpSpPr/>
            <p:nvPr/>
          </p:nvGrpSpPr>
          <p:grpSpPr>
            <a:xfrm>
              <a:off x="4986095" y="2886315"/>
              <a:ext cx="35959" cy="33624"/>
              <a:chOff x="8529523" y="2998430"/>
              <a:chExt cx="35959" cy="33624"/>
            </a:xfrm>
          </p:grpSpPr>
          <p:sp>
            <p:nvSpPr>
              <p:cNvPr id="2411" name="Line 36">
                <a:extLst>
                  <a:ext uri="{FF2B5EF4-FFF2-40B4-BE49-F238E27FC236}">
                    <a16:creationId xmlns:a16="http://schemas.microsoft.com/office/drawing/2014/main" id="{9F0ED925-6139-47ED-908B-7E2197408775}"/>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12" name="Line 37">
                <a:extLst>
                  <a:ext uri="{FF2B5EF4-FFF2-40B4-BE49-F238E27FC236}">
                    <a16:creationId xmlns:a16="http://schemas.microsoft.com/office/drawing/2014/main" id="{48EF98AC-DF93-4C71-BBFF-34F82DC75678}"/>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13" name="Group 2412">
              <a:extLst>
                <a:ext uri="{FF2B5EF4-FFF2-40B4-BE49-F238E27FC236}">
                  <a16:creationId xmlns:a16="http://schemas.microsoft.com/office/drawing/2014/main" id="{497CDCF0-056D-47FE-BC3F-F453FEBB6843}"/>
                </a:ext>
              </a:extLst>
            </p:cNvPr>
            <p:cNvGrpSpPr/>
            <p:nvPr/>
          </p:nvGrpSpPr>
          <p:grpSpPr>
            <a:xfrm>
              <a:off x="4907925" y="2862232"/>
              <a:ext cx="35959" cy="33624"/>
              <a:chOff x="8529523" y="2998430"/>
              <a:chExt cx="35959" cy="33624"/>
            </a:xfrm>
          </p:grpSpPr>
          <p:sp>
            <p:nvSpPr>
              <p:cNvPr id="2414" name="Line 36">
                <a:extLst>
                  <a:ext uri="{FF2B5EF4-FFF2-40B4-BE49-F238E27FC236}">
                    <a16:creationId xmlns:a16="http://schemas.microsoft.com/office/drawing/2014/main" id="{A845BEFC-D523-414B-96E8-D353BEC86383}"/>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15" name="Line 37">
                <a:extLst>
                  <a:ext uri="{FF2B5EF4-FFF2-40B4-BE49-F238E27FC236}">
                    <a16:creationId xmlns:a16="http://schemas.microsoft.com/office/drawing/2014/main" id="{20A861EA-B418-431B-9530-8A3643C07066}"/>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16" name="Group 2415">
              <a:extLst>
                <a:ext uri="{FF2B5EF4-FFF2-40B4-BE49-F238E27FC236}">
                  <a16:creationId xmlns:a16="http://schemas.microsoft.com/office/drawing/2014/main" id="{ED4B62CF-CE79-424B-BCA1-48AF4739AF57}"/>
                </a:ext>
              </a:extLst>
            </p:cNvPr>
            <p:cNvGrpSpPr/>
            <p:nvPr/>
          </p:nvGrpSpPr>
          <p:grpSpPr>
            <a:xfrm>
              <a:off x="4865202" y="2862232"/>
              <a:ext cx="35959" cy="33624"/>
              <a:chOff x="8529523" y="2998430"/>
              <a:chExt cx="35959" cy="33624"/>
            </a:xfrm>
          </p:grpSpPr>
          <p:sp>
            <p:nvSpPr>
              <p:cNvPr id="2417" name="Line 36">
                <a:extLst>
                  <a:ext uri="{FF2B5EF4-FFF2-40B4-BE49-F238E27FC236}">
                    <a16:creationId xmlns:a16="http://schemas.microsoft.com/office/drawing/2014/main" id="{55859C5A-AE8B-4D94-AAA2-AD840D21F6EC}"/>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18" name="Line 37">
                <a:extLst>
                  <a:ext uri="{FF2B5EF4-FFF2-40B4-BE49-F238E27FC236}">
                    <a16:creationId xmlns:a16="http://schemas.microsoft.com/office/drawing/2014/main" id="{037FD6C8-7A2A-4B6A-8D4F-7E890B92ECF5}"/>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19" name="Group 2418">
              <a:extLst>
                <a:ext uri="{FF2B5EF4-FFF2-40B4-BE49-F238E27FC236}">
                  <a16:creationId xmlns:a16="http://schemas.microsoft.com/office/drawing/2014/main" id="{088918E0-A390-41F5-9410-C4FA7E548615}"/>
                </a:ext>
              </a:extLst>
            </p:cNvPr>
            <p:cNvGrpSpPr/>
            <p:nvPr/>
          </p:nvGrpSpPr>
          <p:grpSpPr>
            <a:xfrm>
              <a:off x="4838936" y="2862232"/>
              <a:ext cx="35959" cy="33624"/>
              <a:chOff x="8529523" y="2998430"/>
              <a:chExt cx="35959" cy="33624"/>
            </a:xfrm>
          </p:grpSpPr>
          <p:sp>
            <p:nvSpPr>
              <p:cNvPr id="2420" name="Line 36">
                <a:extLst>
                  <a:ext uri="{FF2B5EF4-FFF2-40B4-BE49-F238E27FC236}">
                    <a16:creationId xmlns:a16="http://schemas.microsoft.com/office/drawing/2014/main" id="{78EFC104-D655-4C16-9D97-D9C19594B865}"/>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21" name="Line 37">
                <a:extLst>
                  <a:ext uri="{FF2B5EF4-FFF2-40B4-BE49-F238E27FC236}">
                    <a16:creationId xmlns:a16="http://schemas.microsoft.com/office/drawing/2014/main" id="{C6A1F92A-FA01-4270-A37F-C71EB762D6F3}"/>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22" name="Group 2421">
              <a:extLst>
                <a:ext uri="{FF2B5EF4-FFF2-40B4-BE49-F238E27FC236}">
                  <a16:creationId xmlns:a16="http://schemas.microsoft.com/office/drawing/2014/main" id="{38FCE4C0-8B81-41EB-BAE1-B38BA1343F7F}"/>
                </a:ext>
              </a:extLst>
            </p:cNvPr>
            <p:cNvGrpSpPr/>
            <p:nvPr/>
          </p:nvGrpSpPr>
          <p:grpSpPr>
            <a:xfrm>
              <a:off x="4829455" y="2862232"/>
              <a:ext cx="35959" cy="33624"/>
              <a:chOff x="8529523" y="2998430"/>
              <a:chExt cx="35959" cy="33624"/>
            </a:xfrm>
          </p:grpSpPr>
          <p:sp>
            <p:nvSpPr>
              <p:cNvPr id="2423" name="Line 36">
                <a:extLst>
                  <a:ext uri="{FF2B5EF4-FFF2-40B4-BE49-F238E27FC236}">
                    <a16:creationId xmlns:a16="http://schemas.microsoft.com/office/drawing/2014/main" id="{59826E47-7EC3-4D78-923C-67D6DD876061}"/>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24" name="Line 37">
                <a:extLst>
                  <a:ext uri="{FF2B5EF4-FFF2-40B4-BE49-F238E27FC236}">
                    <a16:creationId xmlns:a16="http://schemas.microsoft.com/office/drawing/2014/main" id="{F1885182-09AC-4471-8D4D-4BC0B3D0B2CC}"/>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25" name="Group 2424">
              <a:extLst>
                <a:ext uri="{FF2B5EF4-FFF2-40B4-BE49-F238E27FC236}">
                  <a16:creationId xmlns:a16="http://schemas.microsoft.com/office/drawing/2014/main" id="{E687B83C-8A6E-465C-908B-C6EAB514CB0E}"/>
                </a:ext>
              </a:extLst>
            </p:cNvPr>
            <p:cNvGrpSpPr/>
            <p:nvPr/>
          </p:nvGrpSpPr>
          <p:grpSpPr>
            <a:xfrm>
              <a:off x="4698709" y="2835791"/>
              <a:ext cx="35959" cy="33624"/>
              <a:chOff x="8529523" y="2998430"/>
              <a:chExt cx="35959" cy="33624"/>
            </a:xfrm>
          </p:grpSpPr>
          <p:sp>
            <p:nvSpPr>
              <p:cNvPr id="2426" name="Line 36">
                <a:extLst>
                  <a:ext uri="{FF2B5EF4-FFF2-40B4-BE49-F238E27FC236}">
                    <a16:creationId xmlns:a16="http://schemas.microsoft.com/office/drawing/2014/main" id="{CEBE9A3E-121C-4808-8922-61E8D5017DB0}"/>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27" name="Line 37">
                <a:extLst>
                  <a:ext uri="{FF2B5EF4-FFF2-40B4-BE49-F238E27FC236}">
                    <a16:creationId xmlns:a16="http://schemas.microsoft.com/office/drawing/2014/main" id="{B39B3A2A-0FD3-4250-9D4F-078E37FDF2F3}"/>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28" name="Group 2427">
              <a:extLst>
                <a:ext uri="{FF2B5EF4-FFF2-40B4-BE49-F238E27FC236}">
                  <a16:creationId xmlns:a16="http://schemas.microsoft.com/office/drawing/2014/main" id="{3885C186-4A21-45BE-9976-FCAB2D1B5A8D}"/>
                </a:ext>
              </a:extLst>
            </p:cNvPr>
            <p:cNvGrpSpPr/>
            <p:nvPr/>
          </p:nvGrpSpPr>
          <p:grpSpPr>
            <a:xfrm>
              <a:off x="4770125" y="2835791"/>
              <a:ext cx="35959" cy="33624"/>
              <a:chOff x="8529523" y="2998430"/>
              <a:chExt cx="35959" cy="33624"/>
            </a:xfrm>
          </p:grpSpPr>
          <p:sp>
            <p:nvSpPr>
              <p:cNvPr id="2429" name="Line 36">
                <a:extLst>
                  <a:ext uri="{FF2B5EF4-FFF2-40B4-BE49-F238E27FC236}">
                    <a16:creationId xmlns:a16="http://schemas.microsoft.com/office/drawing/2014/main" id="{06DC69F4-9C9A-4244-B640-556AEDD6F711}"/>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30" name="Line 37">
                <a:extLst>
                  <a:ext uri="{FF2B5EF4-FFF2-40B4-BE49-F238E27FC236}">
                    <a16:creationId xmlns:a16="http://schemas.microsoft.com/office/drawing/2014/main" id="{42C97976-D4BC-4C17-8D4B-BC0516DFEC03}"/>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31" name="Group 2430">
              <a:extLst>
                <a:ext uri="{FF2B5EF4-FFF2-40B4-BE49-F238E27FC236}">
                  <a16:creationId xmlns:a16="http://schemas.microsoft.com/office/drawing/2014/main" id="{FD5CE459-6C30-4D9E-8E6A-4C41E1306D47}"/>
                </a:ext>
              </a:extLst>
            </p:cNvPr>
            <p:cNvGrpSpPr/>
            <p:nvPr/>
          </p:nvGrpSpPr>
          <p:grpSpPr>
            <a:xfrm>
              <a:off x="4638446" y="2783671"/>
              <a:ext cx="35959" cy="33624"/>
              <a:chOff x="8529523" y="2998430"/>
              <a:chExt cx="35959" cy="33624"/>
            </a:xfrm>
          </p:grpSpPr>
          <p:sp>
            <p:nvSpPr>
              <p:cNvPr id="2432" name="Line 36">
                <a:extLst>
                  <a:ext uri="{FF2B5EF4-FFF2-40B4-BE49-F238E27FC236}">
                    <a16:creationId xmlns:a16="http://schemas.microsoft.com/office/drawing/2014/main" id="{31B9F21E-71F2-4D92-88F4-F3863043ABBC}"/>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33" name="Line 37">
                <a:extLst>
                  <a:ext uri="{FF2B5EF4-FFF2-40B4-BE49-F238E27FC236}">
                    <a16:creationId xmlns:a16="http://schemas.microsoft.com/office/drawing/2014/main" id="{183A26E4-9D2B-4B9B-88E9-837C0342A860}"/>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34" name="Group 2433">
              <a:extLst>
                <a:ext uri="{FF2B5EF4-FFF2-40B4-BE49-F238E27FC236}">
                  <a16:creationId xmlns:a16="http://schemas.microsoft.com/office/drawing/2014/main" id="{8648530D-6832-4565-BC9A-68EF9D411733}"/>
                </a:ext>
              </a:extLst>
            </p:cNvPr>
            <p:cNvGrpSpPr/>
            <p:nvPr/>
          </p:nvGrpSpPr>
          <p:grpSpPr>
            <a:xfrm>
              <a:off x="4585220" y="2783671"/>
              <a:ext cx="35959" cy="33624"/>
              <a:chOff x="8529523" y="2998430"/>
              <a:chExt cx="35959" cy="33624"/>
            </a:xfrm>
          </p:grpSpPr>
          <p:sp>
            <p:nvSpPr>
              <p:cNvPr id="2435" name="Line 36">
                <a:extLst>
                  <a:ext uri="{FF2B5EF4-FFF2-40B4-BE49-F238E27FC236}">
                    <a16:creationId xmlns:a16="http://schemas.microsoft.com/office/drawing/2014/main" id="{7CAE3167-D590-44F7-9898-F5E5A7501EA5}"/>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36" name="Line 37">
                <a:extLst>
                  <a:ext uri="{FF2B5EF4-FFF2-40B4-BE49-F238E27FC236}">
                    <a16:creationId xmlns:a16="http://schemas.microsoft.com/office/drawing/2014/main" id="{5573CC38-F813-4D8A-9349-02AE077D8236}"/>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37" name="Group 2436">
              <a:extLst>
                <a:ext uri="{FF2B5EF4-FFF2-40B4-BE49-F238E27FC236}">
                  <a16:creationId xmlns:a16="http://schemas.microsoft.com/office/drawing/2014/main" id="{23B28FDC-0278-46AF-B204-1EF3FFD68236}"/>
                </a:ext>
              </a:extLst>
            </p:cNvPr>
            <p:cNvGrpSpPr/>
            <p:nvPr/>
          </p:nvGrpSpPr>
          <p:grpSpPr>
            <a:xfrm>
              <a:off x="4563960" y="2783671"/>
              <a:ext cx="35959" cy="33624"/>
              <a:chOff x="8529523" y="2998430"/>
              <a:chExt cx="35959" cy="33624"/>
            </a:xfrm>
          </p:grpSpPr>
          <p:sp>
            <p:nvSpPr>
              <p:cNvPr id="2438" name="Line 36">
                <a:extLst>
                  <a:ext uri="{FF2B5EF4-FFF2-40B4-BE49-F238E27FC236}">
                    <a16:creationId xmlns:a16="http://schemas.microsoft.com/office/drawing/2014/main" id="{EA8D6B1D-26BE-4482-895F-72771EA0A1B5}"/>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39" name="Line 37">
                <a:extLst>
                  <a:ext uri="{FF2B5EF4-FFF2-40B4-BE49-F238E27FC236}">
                    <a16:creationId xmlns:a16="http://schemas.microsoft.com/office/drawing/2014/main" id="{4C21A8B4-A4B0-46D9-8371-EC74E3DA76FE}"/>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40" name="Group 2439">
              <a:extLst>
                <a:ext uri="{FF2B5EF4-FFF2-40B4-BE49-F238E27FC236}">
                  <a16:creationId xmlns:a16="http://schemas.microsoft.com/office/drawing/2014/main" id="{D2E51991-7E37-4567-A83A-3B1180A3D5F6}"/>
                </a:ext>
              </a:extLst>
            </p:cNvPr>
            <p:cNvGrpSpPr/>
            <p:nvPr/>
          </p:nvGrpSpPr>
          <p:grpSpPr>
            <a:xfrm>
              <a:off x="4546996" y="2783671"/>
              <a:ext cx="35959" cy="33624"/>
              <a:chOff x="8529523" y="2998430"/>
              <a:chExt cx="35959" cy="33624"/>
            </a:xfrm>
          </p:grpSpPr>
          <p:sp>
            <p:nvSpPr>
              <p:cNvPr id="2441" name="Line 36">
                <a:extLst>
                  <a:ext uri="{FF2B5EF4-FFF2-40B4-BE49-F238E27FC236}">
                    <a16:creationId xmlns:a16="http://schemas.microsoft.com/office/drawing/2014/main" id="{7336C60C-02FF-4E26-84AB-D14B251E26D7}"/>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42" name="Line 37">
                <a:extLst>
                  <a:ext uri="{FF2B5EF4-FFF2-40B4-BE49-F238E27FC236}">
                    <a16:creationId xmlns:a16="http://schemas.microsoft.com/office/drawing/2014/main" id="{A7DCB7DF-F553-4110-B2DF-0A38E0CA76B7}"/>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43" name="Group 2442">
              <a:extLst>
                <a:ext uri="{FF2B5EF4-FFF2-40B4-BE49-F238E27FC236}">
                  <a16:creationId xmlns:a16="http://schemas.microsoft.com/office/drawing/2014/main" id="{4F228EEE-02FC-490A-BC48-59902313F743}"/>
                </a:ext>
              </a:extLst>
            </p:cNvPr>
            <p:cNvGrpSpPr/>
            <p:nvPr/>
          </p:nvGrpSpPr>
          <p:grpSpPr>
            <a:xfrm>
              <a:off x="4490690" y="2741054"/>
              <a:ext cx="35959" cy="33624"/>
              <a:chOff x="8529523" y="2998430"/>
              <a:chExt cx="35959" cy="33624"/>
            </a:xfrm>
          </p:grpSpPr>
          <p:sp>
            <p:nvSpPr>
              <p:cNvPr id="2444" name="Line 36">
                <a:extLst>
                  <a:ext uri="{FF2B5EF4-FFF2-40B4-BE49-F238E27FC236}">
                    <a16:creationId xmlns:a16="http://schemas.microsoft.com/office/drawing/2014/main" id="{D61393F2-9149-4C35-987C-F70B7184F50E}"/>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45" name="Line 37">
                <a:extLst>
                  <a:ext uri="{FF2B5EF4-FFF2-40B4-BE49-F238E27FC236}">
                    <a16:creationId xmlns:a16="http://schemas.microsoft.com/office/drawing/2014/main" id="{F7D769D0-51AD-4AA3-999F-AAD12DFCA3ED}"/>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46" name="Group 2445">
              <a:extLst>
                <a:ext uri="{FF2B5EF4-FFF2-40B4-BE49-F238E27FC236}">
                  <a16:creationId xmlns:a16="http://schemas.microsoft.com/office/drawing/2014/main" id="{D4AFF519-F822-4F5A-AABA-3F2F443E0696}"/>
                </a:ext>
              </a:extLst>
            </p:cNvPr>
            <p:cNvGrpSpPr/>
            <p:nvPr/>
          </p:nvGrpSpPr>
          <p:grpSpPr>
            <a:xfrm>
              <a:off x="4476661" y="2741054"/>
              <a:ext cx="35959" cy="33624"/>
              <a:chOff x="8529523" y="2998430"/>
              <a:chExt cx="35959" cy="33624"/>
            </a:xfrm>
          </p:grpSpPr>
          <p:sp>
            <p:nvSpPr>
              <p:cNvPr id="2447" name="Line 36">
                <a:extLst>
                  <a:ext uri="{FF2B5EF4-FFF2-40B4-BE49-F238E27FC236}">
                    <a16:creationId xmlns:a16="http://schemas.microsoft.com/office/drawing/2014/main" id="{884CD4E1-CDAA-4F6D-BD42-7E510FDB4EF6}"/>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48" name="Line 37">
                <a:extLst>
                  <a:ext uri="{FF2B5EF4-FFF2-40B4-BE49-F238E27FC236}">
                    <a16:creationId xmlns:a16="http://schemas.microsoft.com/office/drawing/2014/main" id="{E1D251D5-4A68-4507-BA6D-9316033A9DC5}"/>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449" name="Group 2448">
              <a:extLst>
                <a:ext uri="{FF2B5EF4-FFF2-40B4-BE49-F238E27FC236}">
                  <a16:creationId xmlns:a16="http://schemas.microsoft.com/office/drawing/2014/main" id="{A32594A9-5910-4389-AF84-2B99A98E5524}"/>
                </a:ext>
              </a:extLst>
            </p:cNvPr>
            <p:cNvGrpSpPr/>
            <p:nvPr/>
          </p:nvGrpSpPr>
          <p:grpSpPr>
            <a:xfrm>
              <a:off x="4448087" y="2724242"/>
              <a:ext cx="35959" cy="33624"/>
              <a:chOff x="8529523" y="2998430"/>
              <a:chExt cx="35959" cy="33624"/>
            </a:xfrm>
          </p:grpSpPr>
          <p:sp>
            <p:nvSpPr>
              <p:cNvPr id="2450" name="Line 36">
                <a:extLst>
                  <a:ext uri="{FF2B5EF4-FFF2-40B4-BE49-F238E27FC236}">
                    <a16:creationId xmlns:a16="http://schemas.microsoft.com/office/drawing/2014/main" id="{C8211649-1E61-4CF1-ADF7-E7DA44EC8FCD}"/>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451" name="Line 37">
                <a:extLst>
                  <a:ext uri="{FF2B5EF4-FFF2-40B4-BE49-F238E27FC236}">
                    <a16:creationId xmlns:a16="http://schemas.microsoft.com/office/drawing/2014/main" id="{B160C4FA-9ACE-472D-A564-48C9096D158F}"/>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sp>
        <p:nvSpPr>
          <p:cNvPr id="2462" name="TextBox 2461">
            <a:extLst>
              <a:ext uri="{FF2B5EF4-FFF2-40B4-BE49-F238E27FC236}">
                <a16:creationId xmlns:a16="http://schemas.microsoft.com/office/drawing/2014/main" id="{87EA6F0C-65D9-4D27-87C2-C4C9FB5339DC}"/>
              </a:ext>
            </a:extLst>
          </p:cNvPr>
          <p:cNvSpPr txBox="1"/>
          <p:nvPr/>
        </p:nvSpPr>
        <p:spPr>
          <a:xfrm>
            <a:off x="10097633" y="2214010"/>
            <a:ext cx="1254633"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AZA, n=33: </a:t>
            </a:r>
            <a:br>
              <a:rPr kumimoji="0" lang="en-GB" sz="1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22.3 months</a:t>
            </a: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p:txBody>
      </p:sp>
      <p:sp>
        <p:nvSpPr>
          <p:cNvPr id="2463" name="TextBox 2462">
            <a:extLst>
              <a:ext uri="{FF2B5EF4-FFF2-40B4-BE49-F238E27FC236}">
                <a16:creationId xmlns:a16="http://schemas.microsoft.com/office/drawing/2014/main" id="{35F44580-97F9-4F78-84CC-3C5C6F599CA9}"/>
              </a:ext>
            </a:extLst>
          </p:cNvPr>
          <p:cNvSpPr txBox="1"/>
          <p:nvPr/>
        </p:nvSpPr>
        <p:spPr>
          <a:xfrm>
            <a:off x="10097633" y="1463007"/>
            <a:ext cx="1289136"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ENA + AZA, n=68: </a:t>
            </a:r>
            <a:r>
              <a:rPr kumimoji="0" lang="en-GB" sz="12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22.0 months</a:t>
            </a:r>
          </a:p>
        </p:txBody>
      </p:sp>
      <p:cxnSp>
        <p:nvCxnSpPr>
          <p:cNvPr id="2837" name="Straight Connector 2836">
            <a:extLst>
              <a:ext uri="{FF2B5EF4-FFF2-40B4-BE49-F238E27FC236}">
                <a16:creationId xmlns:a16="http://schemas.microsoft.com/office/drawing/2014/main" id="{267BB1A3-6D08-4672-982D-1C98CDEA7D6A}"/>
              </a:ext>
            </a:extLst>
          </p:cNvPr>
          <p:cNvCxnSpPr>
            <a:cxnSpLocks/>
          </p:cNvCxnSpPr>
          <p:nvPr/>
        </p:nvCxnSpPr>
        <p:spPr bwMode="auto">
          <a:xfrm>
            <a:off x="9394327" y="3982815"/>
            <a:ext cx="0" cy="1613588"/>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48" name="Straight Connector 2847">
            <a:extLst>
              <a:ext uri="{FF2B5EF4-FFF2-40B4-BE49-F238E27FC236}">
                <a16:creationId xmlns:a16="http://schemas.microsoft.com/office/drawing/2014/main" id="{77777AE8-F8D6-4644-884E-7EFF319919D7}"/>
              </a:ext>
            </a:extLst>
          </p:cNvPr>
          <p:cNvCxnSpPr>
            <a:cxnSpLocks/>
          </p:cNvCxnSpPr>
          <p:nvPr/>
        </p:nvCxnSpPr>
        <p:spPr bwMode="auto">
          <a:xfrm>
            <a:off x="9341721" y="5279399"/>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49" name="Straight Connector 2848">
            <a:extLst>
              <a:ext uri="{FF2B5EF4-FFF2-40B4-BE49-F238E27FC236}">
                <a16:creationId xmlns:a16="http://schemas.microsoft.com/office/drawing/2014/main" id="{768C267F-525A-4693-BD4E-EFC84BBA9378}"/>
              </a:ext>
            </a:extLst>
          </p:cNvPr>
          <p:cNvCxnSpPr>
            <a:cxnSpLocks/>
          </p:cNvCxnSpPr>
          <p:nvPr/>
        </p:nvCxnSpPr>
        <p:spPr bwMode="auto">
          <a:xfrm>
            <a:off x="9341721" y="4955253"/>
            <a:ext cx="50400" cy="0"/>
          </a:xfrm>
          <a:prstGeom prst="line">
            <a:avLst/>
          </a:prstGeom>
          <a:solidFill>
            <a:schemeClr val="tx2"/>
          </a:solidFill>
          <a:ln w="12700" cap="sq" cmpd="sng" algn="ctr">
            <a:solidFill>
              <a:schemeClr val="tx1"/>
            </a:solidFill>
            <a:prstDash val="solid"/>
            <a:miter lim="800000"/>
            <a:headEnd type="none" w="med" len="med"/>
            <a:tailEnd type="none" w="med" len="med"/>
          </a:ln>
          <a:effectLst/>
        </p:spPr>
      </p:cxnSp>
      <p:cxnSp>
        <p:nvCxnSpPr>
          <p:cNvPr id="2850" name="Straight Connector 2849">
            <a:extLst>
              <a:ext uri="{FF2B5EF4-FFF2-40B4-BE49-F238E27FC236}">
                <a16:creationId xmlns:a16="http://schemas.microsoft.com/office/drawing/2014/main" id="{D5AB349D-48BE-441E-968B-507A1FBCA4B2}"/>
              </a:ext>
            </a:extLst>
          </p:cNvPr>
          <p:cNvCxnSpPr>
            <a:cxnSpLocks/>
          </p:cNvCxnSpPr>
          <p:nvPr/>
        </p:nvCxnSpPr>
        <p:spPr bwMode="auto">
          <a:xfrm>
            <a:off x="9341721" y="4631107"/>
            <a:ext cx="50400" cy="0"/>
          </a:xfrm>
          <a:prstGeom prst="line">
            <a:avLst/>
          </a:prstGeom>
          <a:solidFill>
            <a:schemeClr val="tx2"/>
          </a:solidFill>
          <a:ln w="12700" cap="sq" cmpd="sng" algn="ctr">
            <a:solidFill>
              <a:schemeClr val="tx1"/>
            </a:solidFill>
            <a:prstDash val="solid"/>
            <a:miter lim="800000"/>
            <a:headEnd type="none" w="med" len="med"/>
            <a:tailEnd type="none" w="med" len="med"/>
          </a:ln>
          <a:effectLst/>
        </p:spPr>
      </p:cxnSp>
      <p:cxnSp>
        <p:nvCxnSpPr>
          <p:cNvPr id="2851" name="Straight Connector 2850">
            <a:extLst>
              <a:ext uri="{FF2B5EF4-FFF2-40B4-BE49-F238E27FC236}">
                <a16:creationId xmlns:a16="http://schemas.microsoft.com/office/drawing/2014/main" id="{B7A5F40E-DE50-4B4C-8B8E-F10DF85AECE3}"/>
              </a:ext>
            </a:extLst>
          </p:cNvPr>
          <p:cNvCxnSpPr>
            <a:cxnSpLocks/>
          </p:cNvCxnSpPr>
          <p:nvPr/>
        </p:nvCxnSpPr>
        <p:spPr bwMode="auto">
          <a:xfrm>
            <a:off x="9341721" y="4306961"/>
            <a:ext cx="50400" cy="0"/>
          </a:xfrm>
          <a:prstGeom prst="line">
            <a:avLst/>
          </a:prstGeom>
          <a:solidFill>
            <a:schemeClr val="tx2"/>
          </a:solidFill>
          <a:ln w="12700" cap="sq" cmpd="sng" algn="ctr">
            <a:solidFill>
              <a:schemeClr val="tx1"/>
            </a:solidFill>
            <a:prstDash val="solid"/>
            <a:miter lim="800000"/>
            <a:headEnd type="none" w="med" len="med"/>
            <a:tailEnd type="none" w="med" len="med"/>
          </a:ln>
          <a:effectLst/>
        </p:spPr>
      </p:cxnSp>
      <p:cxnSp>
        <p:nvCxnSpPr>
          <p:cNvPr id="2852" name="Straight Connector 2851">
            <a:extLst>
              <a:ext uri="{FF2B5EF4-FFF2-40B4-BE49-F238E27FC236}">
                <a16:creationId xmlns:a16="http://schemas.microsoft.com/office/drawing/2014/main" id="{3EA3D614-F9EC-4A2E-A0E8-FD74A533172F}"/>
              </a:ext>
            </a:extLst>
          </p:cNvPr>
          <p:cNvCxnSpPr>
            <a:cxnSpLocks/>
          </p:cNvCxnSpPr>
          <p:nvPr/>
        </p:nvCxnSpPr>
        <p:spPr bwMode="auto">
          <a:xfrm>
            <a:off x="9341721" y="3982815"/>
            <a:ext cx="50400" cy="0"/>
          </a:xfrm>
          <a:prstGeom prst="line">
            <a:avLst/>
          </a:prstGeom>
          <a:solidFill>
            <a:schemeClr val="tx2"/>
          </a:solidFill>
          <a:ln w="12700" cap="sq" cmpd="sng" algn="ctr">
            <a:solidFill>
              <a:schemeClr val="tx1"/>
            </a:solidFill>
            <a:prstDash val="solid"/>
            <a:miter lim="800000"/>
            <a:headEnd type="none" w="med" len="med"/>
            <a:tailEnd type="none" w="med" len="med"/>
          </a:ln>
          <a:effectLst/>
        </p:spPr>
      </p:cxnSp>
      <p:sp>
        <p:nvSpPr>
          <p:cNvPr id="2853" name="TextBox 2852">
            <a:extLst>
              <a:ext uri="{FF2B5EF4-FFF2-40B4-BE49-F238E27FC236}">
                <a16:creationId xmlns:a16="http://schemas.microsoft.com/office/drawing/2014/main" id="{3C32E3F5-101F-4B03-97E4-0AE6B300AB8A}"/>
              </a:ext>
            </a:extLst>
          </p:cNvPr>
          <p:cNvSpPr txBox="1"/>
          <p:nvPr/>
        </p:nvSpPr>
        <p:spPr>
          <a:xfrm>
            <a:off x="9041665" y="5156288"/>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0.2</a:t>
            </a:r>
          </a:p>
        </p:txBody>
      </p:sp>
      <p:sp>
        <p:nvSpPr>
          <p:cNvPr id="2859" name="Freeform 71">
            <a:extLst>
              <a:ext uri="{FF2B5EF4-FFF2-40B4-BE49-F238E27FC236}">
                <a16:creationId xmlns:a16="http://schemas.microsoft.com/office/drawing/2014/main" id="{F83862D1-8947-4D7F-ABF1-AB239AE310C9}"/>
              </a:ext>
            </a:extLst>
          </p:cNvPr>
          <p:cNvSpPr>
            <a:spLocks/>
          </p:cNvSpPr>
          <p:nvPr/>
        </p:nvSpPr>
        <p:spPr bwMode="auto">
          <a:xfrm>
            <a:off x="9416469" y="3995132"/>
            <a:ext cx="1930231" cy="1601271"/>
          </a:xfrm>
          <a:custGeom>
            <a:avLst/>
            <a:gdLst>
              <a:gd name="T0" fmla="*/ 21 w 2654"/>
              <a:gd name="T1" fmla="*/ 7 h 1045"/>
              <a:gd name="T2" fmla="*/ 32 w 2654"/>
              <a:gd name="T3" fmla="*/ 22 h 1045"/>
              <a:gd name="T4" fmla="*/ 51 w 2654"/>
              <a:gd name="T5" fmla="*/ 36 h 1045"/>
              <a:gd name="T6" fmla="*/ 62 w 2654"/>
              <a:gd name="T7" fmla="*/ 58 h 1045"/>
              <a:gd name="T8" fmla="*/ 102 w 2654"/>
              <a:gd name="T9" fmla="*/ 73 h 1045"/>
              <a:gd name="T10" fmla="*/ 113 w 2654"/>
              <a:gd name="T11" fmla="*/ 87 h 1045"/>
              <a:gd name="T12" fmla="*/ 120 w 2654"/>
              <a:gd name="T13" fmla="*/ 102 h 1045"/>
              <a:gd name="T14" fmla="*/ 138 w 2654"/>
              <a:gd name="T15" fmla="*/ 117 h 1045"/>
              <a:gd name="T16" fmla="*/ 149 w 2654"/>
              <a:gd name="T17" fmla="*/ 138 h 1045"/>
              <a:gd name="T18" fmla="*/ 160 w 2654"/>
              <a:gd name="T19" fmla="*/ 160 h 1045"/>
              <a:gd name="T20" fmla="*/ 193 w 2654"/>
              <a:gd name="T21" fmla="*/ 175 h 1045"/>
              <a:gd name="T22" fmla="*/ 204 w 2654"/>
              <a:gd name="T23" fmla="*/ 189 h 1045"/>
              <a:gd name="T24" fmla="*/ 212 w 2654"/>
              <a:gd name="T25" fmla="*/ 211 h 1045"/>
              <a:gd name="T26" fmla="*/ 226 w 2654"/>
              <a:gd name="T27" fmla="*/ 226 h 1045"/>
              <a:gd name="T28" fmla="*/ 252 w 2654"/>
              <a:gd name="T29" fmla="*/ 241 h 1045"/>
              <a:gd name="T30" fmla="*/ 288 w 2654"/>
              <a:gd name="T31" fmla="*/ 255 h 1045"/>
              <a:gd name="T32" fmla="*/ 332 w 2654"/>
              <a:gd name="T33" fmla="*/ 270 h 1045"/>
              <a:gd name="T34" fmla="*/ 358 w 2654"/>
              <a:gd name="T35" fmla="*/ 292 h 1045"/>
              <a:gd name="T36" fmla="*/ 383 w 2654"/>
              <a:gd name="T37" fmla="*/ 306 h 1045"/>
              <a:gd name="T38" fmla="*/ 431 w 2654"/>
              <a:gd name="T39" fmla="*/ 328 h 1045"/>
              <a:gd name="T40" fmla="*/ 493 w 2654"/>
              <a:gd name="T41" fmla="*/ 350 h 1045"/>
              <a:gd name="T42" fmla="*/ 511 w 2654"/>
              <a:gd name="T43" fmla="*/ 365 h 1045"/>
              <a:gd name="T44" fmla="*/ 558 w 2654"/>
              <a:gd name="T45" fmla="*/ 379 h 1045"/>
              <a:gd name="T46" fmla="*/ 579 w 2654"/>
              <a:gd name="T47" fmla="*/ 394 h 1045"/>
              <a:gd name="T48" fmla="*/ 623 w 2654"/>
              <a:gd name="T49" fmla="*/ 408 h 1045"/>
              <a:gd name="T50" fmla="*/ 649 w 2654"/>
              <a:gd name="T51" fmla="*/ 423 h 1045"/>
              <a:gd name="T52" fmla="*/ 704 w 2654"/>
              <a:gd name="T53" fmla="*/ 436 h 1045"/>
              <a:gd name="T54" fmla="*/ 759 w 2654"/>
              <a:gd name="T55" fmla="*/ 451 h 1045"/>
              <a:gd name="T56" fmla="*/ 777 w 2654"/>
              <a:gd name="T57" fmla="*/ 465 h 1045"/>
              <a:gd name="T58" fmla="*/ 795 w 2654"/>
              <a:gd name="T59" fmla="*/ 480 h 1045"/>
              <a:gd name="T60" fmla="*/ 857 w 2654"/>
              <a:gd name="T61" fmla="*/ 502 h 1045"/>
              <a:gd name="T62" fmla="*/ 886 w 2654"/>
              <a:gd name="T63" fmla="*/ 516 h 1045"/>
              <a:gd name="T64" fmla="*/ 978 w 2654"/>
              <a:gd name="T65" fmla="*/ 535 h 1045"/>
              <a:gd name="T66" fmla="*/ 1018 w 2654"/>
              <a:gd name="T67" fmla="*/ 557 h 1045"/>
              <a:gd name="T68" fmla="*/ 1047 w 2654"/>
              <a:gd name="T69" fmla="*/ 571 h 1045"/>
              <a:gd name="T70" fmla="*/ 1139 w 2654"/>
              <a:gd name="T71" fmla="*/ 589 h 1045"/>
              <a:gd name="T72" fmla="*/ 1171 w 2654"/>
              <a:gd name="T73" fmla="*/ 604 h 1045"/>
              <a:gd name="T74" fmla="*/ 1193 w 2654"/>
              <a:gd name="T75" fmla="*/ 630 h 1045"/>
              <a:gd name="T76" fmla="*/ 1201 w 2654"/>
              <a:gd name="T77" fmla="*/ 644 h 1045"/>
              <a:gd name="T78" fmla="*/ 1223 w 2654"/>
              <a:gd name="T79" fmla="*/ 662 h 1045"/>
              <a:gd name="T80" fmla="*/ 1267 w 2654"/>
              <a:gd name="T81" fmla="*/ 677 h 1045"/>
              <a:gd name="T82" fmla="*/ 1358 w 2654"/>
              <a:gd name="T83" fmla="*/ 695 h 1045"/>
              <a:gd name="T84" fmla="*/ 1391 w 2654"/>
              <a:gd name="T85" fmla="*/ 713 h 1045"/>
              <a:gd name="T86" fmla="*/ 1460 w 2654"/>
              <a:gd name="T87" fmla="*/ 732 h 1045"/>
              <a:gd name="T88" fmla="*/ 1544 w 2654"/>
              <a:gd name="T89" fmla="*/ 750 h 1045"/>
              <a:gd name="T90" fmla="*/ 1617 w 2654"/>
              <a:gd name="T91" fmla="*/ 768 h 1045"/>
              <a:gd name="T92" fmla="*/ 1755 w 2654"/>
              <a:gd name="T93" fmla="*/ 786 h 1045"/>
              <a:gd name="T94" fmla="*/ 2069 w 2654"/>
              <a:gd name="T95" fmla="*/ 812 h 1045"/>
              <a:gd name="T96" fmla="*/ 2285 w 2654"/>
              <a:gd name="T97" fmla="*/ 856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4" h="1045">
                <a:moveTo>
                  <a:pt x="0" y="0"/>
                </a:moveTo>
                <a:lnTo>
                  <a:pt x="14" y="0"/>
                </a:lnTo>
                <a:lnTo>
                  <a:pt x="14" y="7"/>
                </a:lnTo>
                <a:lnTo>
                  <a:pt x="21" y="7"/>
                </a:lnTo>
                <a:lnTo>
                  <a:pt x="21" y="14"/>
                </a:lnTo>
                <a:lnTo>
                  <a:pt x="25" y="14"/>
                </a:lnTo>
                <a:lnTo>
                  <a:pt x="25" y="22"/>
                </a:lnTo>
                <a:lnTo>
                  <a:pt x="32" y="22"/>
                </a:lnTo>
                <a:lnTo>
                  <a:pt x="32" y="29"/>
                </a:lnTo>
                <a:lnTo>
                  <a:pt x="36" y="29"/>
                </a:lnTo>
                <a:lnTo>
                  <a:pt x="36" y="36"/>
                </a:lnTo>
                <a:lnTo>
                  <a:pt x="51" y="36"/>
                </a:lnTo>
                <a:lnTo>
                  <a:pt x="51" y="51"/>
                </a:lnTo>
                <a:lnTo>
                  <a:pt x="58" y="51"/>
                </a:lnTo>
                <a:lnTo>
                  <a:pt x="58" y="58"/>
                </a:lnTo>
                <a:lnTo>
                  <a:pt x="62" y="58"/>
                </a:lnTo>
                <a:lnTo>
                  <a:pt x="62" y="65"/>
                </a:lnTo>
                <a:lnTo>
                  <a:pt x="98" y="65"/>
                </a:lnTo>
                <a:lnTo>
                  <a:pt x="98" y="73"/>
                </a:lnTo>
                <a:lnTo>
                  <a:pt x="102" y="73"/>
                </a:lnTo>
                <a:lnTo>
                  <a:pt x="102" y="80"/>
                </a:lnTo>
                <a:lnTo>
                  <a:pt x="109" y="80"/>
                </a:lnTo>
                <a:lnTo>
                  <a:pt x="109" y="87"/>
                </a:lnTo>
                <a:lnTo>
                  <a:pt x="113" y="87"/>
                </a:lnTo>
                <a:lnTo>
                  <a:pt x="113" y="95"/>
                </a:lnTo>
                <a:lnTo>
                  <a:pt x="117" y="95"/>
                </a:lnTo>
                <a:lnTo>
                  <a:pt x="117" y="102"/>
                </a:lnTo>
                <a:lnTo>
                  <a:pt x="120" y="102"/>
                </a:lnTo>
                <a:lnTo>
                  <a:pt x="120" y="109"/>
                </a:lnTo>
                <a:lnTo>
                  <a:pt x="124" y="109"/>
                </a:lnTo>
                <a:lnTo>
                  <a:pt x="124" y="117"/>
                </a:lnTo>
                <a:lnTo>
                  <a:pt x="138" y="117"/>
                </a:lnTo>
                <a:lnTo>
                  <a:pt x="138" y="131"/>
                </a:lnTo>
                <a:lnTo>
                  <a:pt x="142" y="131"/>
                </a:lnTo>
                <a:lnTo>
                  <a:pt x="142" y="138"/>
                </a:lnTo>
                <a:lnTo>
                  <a:pt x="149" y="138"/>
                </a:lnTo>
                <a:lnTo>
                  <a:pt x="149" y="146"/>
                </a:lnTo>
                <a:lnTo>
                  <a:pt x="153" y="146"/>
                </a:lnTo>
                <a:lnTo>
                  <a:pt x="153" y="160"/>
                </a:lnTo>
                <a:lnTo>
                  <a:pt x="160" y="160"/>
                </a:lnTo>
                <a:lnTo>
                  <a:pt x="160" y="168"/>
                </a:lnTo>
                <a:lnTo>
                  <a:pt x="175" y="168"/>
                </a:lnTo>
                <a:lnTo>
                  <a:pt x="175" y="175"/>
                </a:lnTo>
                <a:lnTo>
                  <a:pt x="193" y="175"/>
                </a:lnTo>
                <a:lnTo>
                  <a:pt x="193" y="182"/>
                </a:lnTo>
                <a:lnTo>
                  <a:pt x="197" y="182"/>
                </a:lnTo>
                <a:lnTo>
                  <a:pt x="197" y="189"/>
                </a:lnTo>
                <a:lnTo>
                  <a:pt x="204" y="189"/>
                </a:lnTo>
                <a:lnTo>
                  <a:pt x="204" y="197"/>
                </a:lnTo>
                <a:lnTo>
                  <a:pt x="208" y="197"/>
                </a:lnTo>
                <a:lnTo>
                  <a:pt x="208" y="211"/>
                </a:lnTo>
                <a:lnTo>
                  <a:pt x="212" y="211"/>
                </a:lnTo>
                <a:lnTo>
                  <a:pt x="212" y="219"/>
                </a:lnTo>
                <a:lnTo>
                  <a:pt x="215" y="219"/>
                </a:lnTo>
                <a:lnTo>
                  <a:pt x="215" y="226"/>
                </a:lnTo>
                <a:lnTo>
                  <a:pt x="226" y="226"/>
                </a:lnTo>
                <a:lnTo>
                  <a:pt x="226" y="233"/>
                </a:lnTo>
                <a:lnTo>
                  <a:pt x="241" y="233"/>
                </a:lnTo>
                <a:lnTo>
                  <a:pt x="241" y="241"/>
                </a:lnTo>
                <a:lnTo>
                  <a:pt x="252" y="241"/>
                </a:lnTo>
                <a:lnTo>
                  <a:pt x="252" y="248"/>
                </a:lnTo>
                <a:lnTo>
                  <a:pt x="266" y="248"/>
                </a:lnTo>
                <a:lnTo>
                  <a:pt x="266" y="255"/>
                </a:lnTo>
                <a:lnTo>
                  <a:pt x="288" y="255"/>
                </a:lnTo>
                <a:lnTo>
                  <a:pt x="288" y="262"/>
                </a:lnTo>
                <a:lnTo>
                  <a:pt x="314" y="262"/>
                </a:lnTo>
                <a:lnTo>
                  <a:pt x="314" y="270"/>
                </a:lnTo>
                <a:lnTo>
                  <a:pt x="332" y="270"/>
                </a:lnTo>
                <a:lnTo>
                  <a:pt x="332" y="284"/>
                </a:lnTo>
                <a:lnTo>
                  <a:pt x="350" y="284"/>
                </a:lnTo>
                <a:lnTo>
                  <a:pt x="350" y="292"/>
                </a:lnTo>
                <a:lnTo>
                  <a:pt x="358" y="292"/>
                </a:lnTo>
                <a:lnTo>
                  <a:pt x="358" y="299"/>
                </a:lnTo>
                <a:lnTo>
                  <a:pt x="365" y="299"/>
                </a:lnTo>
                <a:lnTo>
                  <a:pt x="365" y="306"/>
                </a:lnTo>
                <a:lnTo>
                  <a:pt x="383" y="306"/>
                </a:lnTo>
                <a:lnTo>
                  <a:pt x="383" y="313"/>
                </a:lnTo>
                <a:lnTo>
                  <a:pt x="383" y="321"/>
                </a:lnTo>
                <a:lnTo>
                  <a:pt x="431" y="321"/>
                </a:lnTo>
                <a:lnTo>
                  <a:pt x="431" y="328"/>
                </a:lnTo>
                <a:lnTo>
                  <a:pt x="453" y="328"/>
                </a:lnTo>
                <a:lnTo>
                  <a:pt x="453" y="343"/>
                </a:lnTo>
                <a:lnTo>
                  <a:pt x="493" y="343"/>
                </a:lnTo>
                <a:lnTo>
                  <a:pt x="493" y="350"/>
                </a:lnTo>
                <a:lnTo>
                  <a:pt x="500" y="350"/>
                </a:lnTo>
                <a:lnTo>
                  <a:pt x="500" y="357"/>
                </a:lnTo>
                <a:lnTo>
                  <a:pt x="511" y="357"/>
                </a:lnTo>
                <a:lnTo>
                  <a:pt x="511" y="365"/>
                </a:lnTo>
                <a:lnTo>
                  <a:pt x="544" y="365"/>
                </a:lnTo>
                <a:lnTo>
                  <a:pt x="544" y="372"/>
                </a:lnTo>
                <a:lnTo>
                  <a:pt x="544" y="379"/>
                </a:lnTo>
                <a:lnTo>
                  <a:pt x="558" y="379"/>
                </a:lnTo>
                <a:lnTo>
                  <a:pt x="558" y="386"/>
                </a:lnTo>
                <a:lnTo>
                  <a:pt x="561" y="386"/>
                </a:lnTo>
                <a:lnTo>
                  <a:pt x="561" y="394"/>
                </a:lnTo>
                <a:lnTo>
                  <a:pt x="579" y="394"/>
                </a:lnTo>
                <a:lnTo>
                  <a:pt x="579" y="401"/>
                </a:lnTo>
                <a:lnTo>
                  <a:pt x="612" y="401"/>
                </a:lnTo>
                <a:lnTo>
                  <a:pt x="612" y="408"/>
                </a:lnTo>
                <a:lnTo>
                  <a:pt x="623" y="408"/>
                </a:lnTo>
                <a:lnTo>
                  <a:pt x="623" y="416"/>
                </a:lnTo>
                <a:lnTo>
                  <a:pt x="627" y="416"/>
                </a:lnTo>
                <a:lnTo>
                  <a:pt x="627" y="423"/>
                </a:lnTo>
                <a:lnTo>
                  <a:pt x="649" y="423"/>
                </a:lnTo>
                <a:lnTo>
                  <a:pt x="649" y="429"/>
                </a:lnTo>
                <a:lnTo>
                  <a:pt x="685" y="429"/>
                </a:lnTo>
                <a:lnTo>
                  <a:pt x="685" y="436"/>
                </a:lnTo>
                <a:lnTo>
                  <a:pt x="704" y="436"/>
                </a:lnTo>
                <a:lnTo>
                  <a:pt x="704" y="444"/>
                </a:lnTo>
                <a:lnTo>
                  <a:pt x="726" y="444"/>
                </a:lnTo>
                <a:lnTo>
                  <a:pt x="726" y="451"/>
                </a:lnTo>
                <a:lnTo>
                  <a:pt x="759" y="451"/>
                </a:lnTo>
                <a:lnTo>
                  <a:pt x="759" y="458"/>
                </a:lnTo>
                <a:lnTo>
                  <a:pt x="769" y="458"/>
                </a:lnTo>
                <a:lnTo>
                  <a:pt x="769" y="465"/>
                </a:lnTo>
                <a:lnTo>
                  <a:pt x="777" y="465"/>
                </a:lnTo>
                <a:lnTo>
                  <a:pt x="777" y="473"/>
                </a:lnTo>
                <a:lnTo>
                  <a:pt x="780" y="473"/>
                </a:lnTo>
                <a:lnTo>
                  <a:pt x="780" y="480"/>
                </a:lnTo>
                <a:lnTo>
                  <a:pt x="795" y="480"/>
                </a:lnTo>
                <a:lnTo>
                  <a:pt x="795" y="487"/>
                </a:lnTo>
                <a:lnTo>
                  <a:pt x="839" y="487"/>
                </a:lnTo>
                <a:lnTo>
                  <a:pt x="839" y="502"/>
                </a:lnTo>
                <a:lnTo>
                  <a:pt x="857" y="502"/>
                </a:lnTo>
                <a:lnTo>
                  <a:pt x="857" y="509"/>
                </a:lnTo>
                <a:lnTo>
                  <a:pt x="879" y="509"/>
                </a:lnTo>
                <a:lnTo>
                  <a:pt x="879" y="516"/>
                </a:lnTo>
                <a:lnTo>
                  <a:pt x="886" y="516"/>
                </a:lnTo>
                <a:lnTo>
                  <a:pt x="886" y="527"/>
                </a:lnTo>
                <a:lnTo>
                  <a:pt x="927" y="527"/>
                </a:lnTo>
                <a:lnTo>
                  <a:pt x="927" y="535"/>
                </a:lnTo>
                <a:lnTo>
                  <a:pt x="978" y="535"/>
                </a:lnTo>
                <a:lnTo>
                  <a:pt x="978" y="549"/>
                </a:lnTo>
                <a:lnTo>
                  <a:pt x="989" y="549"/>
                </a:lnTo>
                <a:lnTo>
                  <a:pt x="989" y="557"/>
                </a:lnTo>
                <a:lnTo>
                  <a:pt x="1018" y="557"/>
                </a:lnTo>
                <a:lnTo>
                  <a:pt x="1018" y="564"/>
                </a:lnTo>
                <a:lnTo>
                  <a:pt x="1044" y="564"/>
                </a:lnTo>
                <a:lnTo>
                  <a:pt x="1044" y="571"/>
                </a:lnTo>
                <a:lnTo>
                  <a:pt x="1047" y="571"/>
                </a:lnTo>
                <a:lnTo>
                  <a:pt x="1047" y="578"/>
                </a:lnTo>
                <a:lnTo>
                  <a:pt x="1095" y="578"/>
                </a:lnTo>
                <a:lnTo>
                  <a:pt x="1095" y="589"/>
                </a:lnTo>
                <a:lnTo>
                  <a:pt x="1139" y="589"/>
                </a:lnTo>
                <a:lnTo>
                  <a:pt x="1139" y="597"/>
                </a:lnTo>
                <a:lnTo>
                  <a:pt x="1142" y="597"/>
                </a:lnTo>
                <a:lnTo>
                  <a:pt x="1142" y="604"/>
                </a:lnTo>
                <a:lnTo>
                  <a:pt x="1171" y="604"/>
                </a:lnTo>
                <a:lnTo>
                  <a:pt x="1171" y="619"/>
                </a:lnTo>
                <a:lnTo>
                  <a:pt x="1179" y="619"/>
                </a:lnTo>
                <a:lnTo>
                  <a:pt x="1179" y="630"/>
                </a:lnTo>
                <a:lnTo>
                  <a:pt x="1193" y="630"/>
                </a:lnTo>
                <a:lnTo>
                  <a:pt x="1193" y="637"/>
                </a:lnTo>
                <a:lnTo>
                  <a:pt x="1197" y="637"/>
                </a:lnTo>
                <a:lnTo>
                  <a:pt x="1197" y="644"/>
                </a:lnTo>
                <a:lnTo>
                  <a:pt x="1201" y="644"/>
                </a:lnTo>
                <a:lnTo>
                  <a:pt x="1201" y="651"/>
                </a:lnTo>
                <a:lnTo>
                  <a:pt x="1212" y="651"/>
                </a:lnTo>
                <a:lnTo>
                  <a:pt x="1212" y="662"/>
                </a:lnTo>
                <a:lnTo>
                  <a:pt x="1223" y="662"/>
                </a:lnTo>
                <a:lnTo>
                  <a:pt x="1223" y="670"/>
                </a:lnTo>
                <a:lnTo>
                  <a:pt x="1241" y="670"/>
                </a:lnTo>
                <a:lnTo>
                  <a:pt x="1241" y="677"/>
                </a:lnTo>
                <a:lnTo>
                  <a:pt x="1267" y="677"/>
                </a:lnTo>
                <a:lnTo>
                  <a:pt x="1267" y="688"/>
                </a:lnTo>
                <a:lnTo>
                  <a:pt x="1336" y="688"/>
                </a:lnTo>
                <a:lnTo>
                  <a:pt x="1336" y="695"/>
                </a:lnTo>
                <a:lnTo>
                  <a:pt x="1358" y="695"/>
                </a:lnTo>
                <a:lnTo>
                  <a:pt x="1358" y="706"/>
                </a:lnTo>
                <a:lnTo>
                  <a:pt x="1380" y="706"/>
                </a:lnTo>
                <a:lnTo>
                  <a:pt x="1380" y="713"/>
                </a:lnTo>
                <a:lnTo>
                  <a:pt x="1391" y="713"/>
                </a:lnTo>
                <a:lnTo>
                  <a:pt x="1391" y="721"/>
                </a:lnTo>
                <a:lnTo>
                  <a:pt x="1402" y="721"/>
                </a:lnTo>
                <a:lnTo>
                  <a:pt x="1402" y="732"/>
                </a:lnTo>
                <a:lnTo>
                  <a:pt x="1460" y="732"/>
                </a:lnTo>
                <a:lnTo>
                  <a:pt x="1460" y="739"/>
                </a:lnTo>
                <a:lnTo>
                  <a:pt x="1515" y="739"/>
                </a:lnTo>
                <a:lnTo>
                  <a:pt x="1515" y="750"/>
                </a:lnTo>
                <a:lnTo>
                  <a:pt x="1544" y="750"/>
                </a:lnTo>
                <a:lnTo>
                  <a:pt x="1544" y="757"/>
                </a:lnTo>
                <a:lnTo>
                  <a:pt x="1606" y="757"/>
                </a:lnTo>
                <a:lnTo>
                  <a:pt x="1606" y="768"/>
                </a:lnTo>
                <a:lnTo>
                  <a:pt x="1617" y="768"/>
                </a:lnTo>
                <a:lnTo>
                  <a:pt x="1617" y="775"/>
                </a:lnTo>
                <a:lnTo>
                  <a:pt x="1722" y="775"/>
                </a:lnTo>
                <a:lnTo>
                  <a:pt x="1722" y="786"/>
                </a:lnTo>
                <a:lnTo>
                  <a:pt x="1755" y="786"/>
                </a:lnTo>
                <a:lnTo>
                  <a:pt x="1755" y="794"/>
                </a:lnTo>
                <a:lnTo>
                  <a:pt x="1868" y="794"/>
                </a:lnTo>
                <a:lnTo>
                  <a:pt x="1868" y="812"/>
                </a:lnTo>
                <a:lnTo>
                  <a:pt x="2069" y="812"/>
                </a:lnTo>
                <a:lnTo>
                  <a:pt x="2069" y="830"/>
                </a:lnTo>
                <a:lnTo>
                  <a:pt x="2157" y="830"/>
                </a:lnTo>
                <a:lnTo>
                  <a:pt x="2157" y="856"/>
                </a:lnTo>
                <a:lnTo>
                  <a:pt x="2285" y="856"/>
                </a:lnTo>
                <a:lnTo>
                  <a:pt x="2285" y="903"/>
                </a:lnTo>
                <a:lnTo>
                  <a:pt x="2654" y="903"/>
                </a:lnTo>
                <a:lnTo>
                  <a:pt x="2654" y="1045"/>
                </a:lnTo>
              </a:path>
            </a:pathLst>
          </a:custGeom>
          <a:noFill/>
          <a:ln w="1270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860" name="Freeform 72">
            <a:extLst>
              <a:ext uri="{FF2B5EF4-FFF2-40B4-BE49-F238E27FC236}">
                <a16:creationId xmlns:a16="http://schemas.microsoft.com/office/drawing/2014/main" id="{EAEB8922-DD0D-4065-A2C1-52DDEFF7DCF3}"/>
              </a:ext>
            </a:extLst>
          </p:cNvPr>
          <p:cNvSpPr>
            <a:spLocks/>
          </p:cNvSpPr>
          <p:nvPr/>
        </p:nvSpPr>
        <p:spPr bwMode="auto">
          <a:xfrm>
            <a:off x="9416469" y="3995132"/>
            <a:ext cx="2060416" cy="1048104"/>
          </a:xfrm>
          <a:custGeom>
            <a:avLst/>
            <a:gdLst>
              <a:gd name="T0" fmla="*/ 25 w 2833"/>
              <a:gd name="T1" fmla="*/ 14 h 684"/>
              <a:gd name="T2" fmla="*/ 36 w 2833"/>
              <a:gd name="T3" fmla="*/ 29 h 684"/>
              <a:gd name="T4" fmla="*/ 51 w 2833"/>
              <a:gd name="T5" fmla="*/ 40 h 684"/>
              <a:gd name="T6" fmla="*/ 62 w 2833"/>
              <a:gd name="T7" fmla="*/ 55 h 684"/>
              <a:gd name="T8" fmla="*/ 80 w 2833"/>
              <a:gd name="T9" fmla="*/ 62 h 684"/>
              <a:gd name="T10" fmla="*/ 95 w 2833"/>
              <a:gd name="T11" fmla="*/ 80 h 684"/>
              <a:gd name="T12" fmla="*/ 113 w 2833"/>
              <a:gd name="T13" fmla="*/ 87 h 684"/>
              <a:gd name="T14" fmla="*/ 124 w 2833"/>
              <a:gd name="T15" fmla="*/ 106 h 684"/>
              <a:gd name="T16" fmla="*/ 135 w 2833"/>
              <a:gd name="T17" fmla="*/ 120 h 684"/>
              <a:gd name="T18" fmla="*/ 153 w 2833"/>
              <a:gd name="T19" fmla="*/ 131 h 684"/>
              <a:gd name="T20" fmla="*/ 168 w 2833"/>
              <a:gd name="T21" fmla="*/ 142 h 684"/>
              <a:gd name="T22" fmla="*/ 197 w 2833"/>
              <a:gd name="T23" fmla="*/ 160 h 684"/>
              <a:gd name="T24" fmla="*/ 204 w 2833"/>
              <a:gd name="T25" fmla="*/ 175 h 684"/>
              <a:gd name="T26" fmla="*/ 219 w 2833"/>
              <a:gd name="T27" fmla="*/ 193 h 684"/>
              <a:gd name="T28" fmla="*/ 241 w 2833"/>
              <a:gd name="T29" fmla="*/ 204 h 684"/>
              <a:gd name="T30" fmla="*/ 270 w 2833"/>
              <a:gd name="T31" fmla="*/ 219 h 684"/>
              <a:gd name="T32" fmla="*/ 310 w 2833"/>
              <a:gd name="T33" fmla="*/ 226 h 684"/>
              <a:gd name="T34" fmla="*/ 328 w 2833"/>
              <a:gd name="T35" fmla="*/ 244 h 684"/>
              <a:gd name="T36" fmla="*/ 383 w 2833"/>
              <a:gd name="T37" fmla="*/ 255 h 684"/>
              <a:gd name="T38" fmla="*/ 449 w 2833"/>
              <a:gd name="T39" fmla="*/ 266 h 684"/>
              <a:gd name="T40" fmla="*/ 482 w 2833"/>
              <a:gd name="T41" fmla="*/ 273 h 684"/>
              <a:gd name="T42" fmla="*/ 511 w 2833"/>
              <a:gd name="T43" fmla="*/ 288 h 684"/>
              <a:gd name="T44" fmla="*/ 561 w 2833"/>
              <a:gd name="T45" fmla="*/ 295 h 684"/>
              <a:gd name="T46" fmla="*/ 583 w 2833"/>
              <a:gd name="T47" fmla="*/ 306 h 684"/>
              <a:gd name="T48" fmla="*/ 601 w 2833"/>
              <a:gd name="T49" fmla="*/ 317 h 684"/>
              <a:gd name="T50" fmla="*/ 645 w 2833"/>
              <a:gd name="T51" fmla="*/ 328 h 684"/>
              <a:gd name="T52" fmla="*/ 671 w 2833"/>
              <a:gd name="T53" fmla="*/ 339 h 684"/>
              <a:gd name="T54" fmla="*/ 696 w 2833"/>
              <a:gd name="T55" fmla="*/ 346 h 684"/>
              <a:gd name="T56" fmla="*/ 726 w 2833"/>
              <a:gd name="T57" fmla="*/ 357 h 684"/>
              <a:gd name="T58" fmla="*/ 740 w 2833"/>
              <a:gd name="T59" fmla="*/ 368 h 684"/>
              <a:gd name="T60" fmla="*/ 769 w 2833"/>
              <a:gd name="T61" fmla="*/ 379 h 684"/>
              <a:gd name="T62" fmla="*/ 817 w 2833"/>
              <a:gd name="T63" fmla="*/ 390 h 684"/>
              <a:gd name="T64" fmla="*/ 868 w 2833"/>
              <a:gd name="T65" fmla="*/ 401 h 684"/>
              <a:gd name="T66" fmla="*/ 897 w 2833"/>
              <a:gd name="T67" fmla="*/ 408 h 684"/>
              <a:gd name="T68" fmla="*/ 916 w 2833"/>
              <a:gd name="T69" fmla="*/ 423 h 684"/>
              <a:gd name="T70" fmla="*/ 960 w 2833"/>
              <a:gd name="T71" fmla="*/ 429 h 684"/>
              <a:gd name="T72" fmla="*/ 981 w 2833"/>
              <a:gd name="T73" fmla="*/ 440 h 684"/>
              <a:gd name="T74" fmla="*/ 1036 w 2833"/>
              <a:gd name="T75" fmla="*/ 451 h 684"/>
              <a:gd name="T76" fmla="*/ 1102 w 2833"/>
              <a:gd name="T77" fmla="*/ 462 h 684"/>
              <a:gd name="T78" fmla="*/ 1131 w 2833"/>
              <a:gd name="T79" fmla="*/ 469 h 684"/>
              <a:gd name="T80" fmla="*/ 1157 w 2833"/>
              <a:gd name="T81" fmla="*/ 484 h 684"/>
              <a:gd name="T82" fmla="*/ 1186 w 2833"/>
              <a:gd name="T83" fmla="*/ 495 h 684"/>
              <a:gd name="T84" fmla="*/ 1245 w 2833"/>
              <a:gd name="T85" fmla="*/ 509 h 684"/>
              <a:gd name="T86" fmla="*/ 1310 w 2833"/>
              <a:gd name="T87" fmla="*/ 516 h 684"/>
              <a:gd name="T88" fmla="*/ 1369 w 2833"/>
              <a:gd name="T89" fmla="*/ 527 h 684"/>
              <a:gd name="T90" fmla="*/ 1405 w 2833"/>
              <a:gd name="T91" fmla="*/ 538 h 684"/>
              <a:gd name="T92" fmla="*/ 1497 w 2833"/>
              <a:gd name="T93" fmla="*/ 553 h 684"/>
              <a:gd name="T94" fmla="*/ 1566 w 2833"/>
              <a:gd name="T95" fmla="*/ 560 h 684"/>
              <a:gd name="T96" fmla="*/ 1625 w 2833"/>
              <a:gd name="T97" fmla="*/ 575 h 684"/>
              <a:gd name="T98" fmla="*/ 1777 w 2833"/>
              <a:gd name="T99" fmla="*/ 593 h 684"/>
              <a:gd name="T100" fmla="*/ 1919 w 2833"/>
              <a:gd name="T101" fmla="*/ 604 h 684"/>
              <a:gd name="T102" fmla="*/ 1949 w 2833"/>
              <a:gd name="T103" fmla="*/ 630 h 684"/>
              <a:gd name="T104" fmla="*/ 2168 w 2833"/>
              <a:gd name="T105" fmla="*/ 651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3" h="684">
                <a:moveTo>
                  <a:pt x="0" y="0"/>
                </a:moveTo>
                <a:lnTo>
                  <a:pt x="18" y="0"/>
                </a:lnTo>
                <a:lnTo>
                  <a:pt x="18" y="3"/>
                </a:lnTo>
                <a:lnTo>
                  <a:pt x="25" y="3"/>
                </a:lnTo>
                <a:lnTo>
                  <a:pt x="25" y="14"/>
                </a:lnTo>
                <a:lnTo>
                  <a:pt x="29" y="14"/>
                </a:lnTo>
                <a:lnTo>
                  <a:pt x="29" y="22"/>
                </a:lnTo>
                <a:lnTo>
                  <a:pt x="32" y="22"/>
                </a:lnTo>
                <a:lnTo>
                  <a:pt x="32" y="29"/>
                </a:lnTo>
                <a:lnTo>
                  <a:pt x="36" y="29"/>
                </a:lnTo>
                <a:lnTo>
                  <a:pt x="36" y="33"/>
                </a:lnTo>
                <a:lnTo>
                  <a:pt x="43" y="33"/>
                </a:lnTo>
                <a:lnTo>
                  <a:pt x="43" y="36"/>
                </a:lnTo>
                <a:lnTo>
                  <a:pt x="43" y="40"/>
                </a:lnTo>
                <a:lnTo>
                  <a:pt x="51" y="40"/>
                </a:lnTo>
                <a:lnTo>
                  <a:pt x="51" y="44"/>
                </a:lnTo>
                <a:lnTo>
                  <a:pt x="54" y="44"/>
                </a:lnTo>
                <a:lnTo>
                  <a:pt x="54" y="47"/>
                </a:lnTo>
                <a:lnTo>
                  <a:pt x="62" y="47"/>
                </a:lnTo>
                <a:lnTo>
                  <a:pt x="62" y="55"/>
                </a:lnTo>
                <a:lnTo>
                  <a:pt x="65" y="55"/>
                </a:lnTo>
                <a:lnTo>
                  <a:pt x="65" y="58"/>
                </a:lnTo>
                <a:lnTo>
                  <a:pt x="69" y="58"/>
                </a:lnTo>
                <a:lnTo>
                  <a:pt x="69" y="62"/>
                </a:lnTo>
                <a:lnTo>
                  <a:pt x="80" y="62"/>
                </a:lnTo>
                <a:lnTo>
                  <a:pt x="80" y="65"/>
                </a:lnTo>
                <a:lnTo>
                  <a:pt x="91" y="65"/>
                </a:lnTo>
                <a:lnTo>
                  <a:pt x="91" y="69"/>
                </a:lnTo>
                <a:lnTo>
                  <a:pt x="95" y="69"/>
                </a:lnTo>
                <a:lnTo>
                  <a:pt x="95" y="80"/>
                </a:lnTo>
                <a:lnTo>
                  <a:pt x="102" y="80"/>
                </a:lnTo>
                <a:lnTo>
                  <a:pt x="102" y="84"/>
                </a:lnTo>
                <a:lnTo>
                  <a:pt x="106" y="84"/>
                </a:lnTo>
                <a:lnTo>
                  <a:pt x="106" y="87"/>
                </a:lnTo>
                <a:lnTo>
                  <a:pt x="113" y="87"/>
                </a:lnTo>
                <a:lnTo>
                  <a:pt x="113" y="95"/>
                </a:lnTo>
                <a:lnTo>
                  <a:pt x="113" y="102"/>
                </a:lnTo>
                <a:lnTo>
                  <a:pt x="117" y="102"/>
                </a:lnTo>
                <a:lnTo>
                  <a:pt x="117" y="106"/>
                </a:lnTo>
                <a:lnTo>
                  <a:pt x="124" y="106"/>
                </a:lnTo>
                <a:lnTo>
                  <a:pt x="124" y="109"/>
                </a:lnTo>
                <a:lnTo>
                  <a:pt x="131" y="109"/>
                </a:lnTo>
                <a:lnTo>
                  <a:pt x="131" y="117"/>
                </a:lnTo>
                <a:lnTo>
                  <a:pt x="131" y="120"/>
                </a:lnTo>
                <a:lnTo>
                  <a:pt x="135" y="120"/>
                </a:lnTo>
                <a:lnTo>
                  <a:pt x="135" y="124"/>
                </a:lnTo>
                <a:lnTo>
                  <a:pt x="149" y="124"/>
                </a:lnTo>
                <a:lnTo>
                  <a:pt x="149" y="127"/>
                </a:lnTo>
                <a:lnTo>
                  <a:pt x="153" y="127"/>
                </a:lnTo>
                <a:lnTo>
                  <a:pt x="153" y="131"/>
                </a:lnTo>
                <a:lnTo>
                  <a:pt x="164" y="131"/>
                </a:lnTo>
                <a:lnTo>
                  <a:pt x="164" y="135"/>
                </a:lnTo>
                <a:lnTo>
                  <a:pt x="168" y="135"/>
                </a:lnTo>
                <a:lnTo>
                  <a:pt x="168" y="138"/>
                </a:lnTo>
                <a:lnTo>
                  <a:pt x="168" y="142"/>
                </a:lnTo>
                <a:lnTo>
                  <a:pt x="171" y="142"/>
                </a:lnTo>
                <a:lnTo>
                  <a:pt x="171" y="153"/>
                </a:lnTo>
                <a:lnTo>
                  <a:pt x="179" y="153"/>
                </a:lnTo>
                <a:lnTo>
                  <a:pt x="179" y="160"/>
                </a:lnTo>
                <a:lnTo>
                  <a:pt x="197" y="160"/>
                </a:lnTo>
                <a:lnTo>
                  <a:pt x="197" y="164"/>
                </a:lnTo>
                <a:lnTo>
                  <a:pt x="201" y="164"/>
                </a:lnTo>
                <a:lnTo>
                  <a:pt x="201" y="171"/>
                </a:lnTo>
                <a:lnTo>
                  <a:pt x="204" y="171"/>
                </a:lnTo>
                <a:lnTo>
                  <a:pt x="204" y="175"/>
                </a:lnTo>
                <a:lnTo>
                  <a:pt x="204" y="179"/>
                </a:lnTo>
                <a:lnTo>
                  <a:pt x="215" y="179"/>
                </a:lnTo>
                <a:lnTo>
                  <a:pt x="215" y="189"/>
                </a:lnTo>
                <a:lnTo>
                  <a:pt x="219" y="189"/>
                </a:lnTo>
                <a:lnTo>
                  <a:pt x="219" y="193"/>
                </a:lnTo>
                <a:lnTo>
                  <a:pt x="222" y="193"/>
                </a:lnTo>
                <a:lnTo>
                  <a:pt x="222" y="200"/>
                </a:lnTo>
                <a:lnTo>
                  <a:pt x="237" y="200"/>
                </a:lnTo>
                <a:lnTo>
                  <a:pt x="237" y="204"/>
                </a:lnTo>
                <a:lnTo>
                  <a:pt x="241" y="204"/>
                </a:lnTo>
                <a:lnTo>
                  <a:pt x="241" y="208"/>
                </a:lnTo>
                <a:lnTo>
                  <a:pt x="259" y="208"/>
                </a:lnTo>
                <a:lnTo>
                  <a:pt x="259" y="215"/>
                </a:lnTo>
                <a:lnTo>
                  <a:pt x="270" y="215"/>
                </a:lnTo>
                <a:lnTo>
                  <a:pt x="270" y="219"/>
                </a:lnTo>
                <a:lnTo>
                  <a:pt x="277" y="219"/>
                </a:lnTo>
                <a:lnTo>
                  <a:pt x="277" y="222"/>
                </a:lnTo>
                <a:lnTo>
                  <a:pt x="292" y="222"/>
                </a:lnTo>
                <a:lnTo>
                  <a:pt x="292" y="226"/>
                </a:lnTo>
                <a:lnTo>
                  <a:pt x="310" y="226"/>
                </a:lnTo>
                <a:lnTo>
                  <a:pt x="310" y="233"/>
                </a:lnTo>
                <a:lnTo>
                  <a:pt x="314" y="233"/>
                </a:lnTo>
                <a:lnTo>
                  <a:pt x="314" y="241"/>
                </a:lnTo>
                <a:lnTo>
                  <a:pt x="328" y="241"/>
                </a:lnTo>
                <a:lnTo>
                  <a:pt x="328" y="244"/>
                </a:lnTo>
                <a:lnTo>
                  <a:pt x="347" y="244"/>
                </a:lnTo>
                <a:lnTo>
                  <a:pt x="347" y="248"/>
                </a:lnTo>
                <a:lnTo>
                  <a:pt x="361" y="248"/>
                </a:lnTo>
                <a:lnTo>
                  <a:pt x="361" y="255"/>
                </a:lnTo>
                <a:lnTo>
                  <a:pt x="383" y="255"/>
                </a:lnTo>
                <a:lnTo>
                  <a:pt x="383" y="259"/>
                </a:lnTo>
                <a:lnTo>
                  <a:pt x="442" y="259"/>
                </a:lnTo>
                <a:lnTo>
                  <a:pt x="442" y="262"/>
                </a:lnTo>
                <a:lnTo>
                  <a:pt x="449" y="262"/>
                </a:lnTo>
                <a:lnTo>
                  <a:pt x="449" y="266"/>
                </a:lnTo>
                <a:lnTo>
                  <a:pt x="464" y="266"/>
                </a:lnTo>
                <a:lnTo>
                  <a:pt x="464" y="270"/>
                </a:lnTo>
                <a:lnTo>
                  <a:pt x="471" y="270"/>
                </a:lnTo>
                <a:lnTo>
                  <a:pt x="471" y="273"/>
                </a:lnTo>
                <a:lnTo>
                  <a:pt x="482" y="273"/>
                </a:lnTo>
                <a:lnTo>
                  <a:pt x="482" y="277"/>
                </a:lnTo>
                <a:lnTo>
                  <a:pt x="493" y="277"/>
                </a:lnTo>
                <a:lnTo>
                  <a:pt x="493" y="284"/>
                </a:lnTo>
                <a:lnTo>
                  <a:pt x="511" y="284"/>
                </a:lnTo>
                <a:lnTo>
                  <a:pt x="511" y="288"/>
                </a:lnTo>
                <a:lnTo>
                  <a:pt x="522" y="288"/>
                </a:lnTo>
                <a:lnTo>
                  <a:pt x="522" y="292"/>
                </a:lnTo>
                <a:lnTo>
                  <a:pt x="537" y="292"/>
                </a:lnTo>
                <a:lnTo>
                  <a:pt x="537" y="295"/>
                </a:lnTo>
                <a:lnTo>
                  <a:pt x="561" y="295"/>
                </a:lnTo>
                <a:lnTo>
                  <a:pt x="561" y="299"/>
                </a:lnTo>
                <a:lnTo>
                  <a:pt x="561" y="303"/>
                </a:lnTo>
                <a:lnTo>
                  <a:pt x="572" y="303"/>
                </a:lnTo>
                <a:lnTo>
                  <a:pt x="572" y="306"/>
                </a:lnTo>
                <a:lnTo>
                  <a:pt x="583" y="306"/>
                </a:lnTo>
                <a:lnTo>
                  <a:pt x="583" y="310"/>
                </a:lnTo>
                <a:lnTo>
                  <a:pt x="594" y="310"/>
                </a:lnTo>
                <a:lnTo>
                  <a:pt x="594" y="313"/>
                </a:lnTo>
                <a:lnTo>
                  <a:pt x="601" y="313"/>
                </a:lnTo>
                <a:lnTo>
                  <a:pt x="601" y="317"/>
                </a:lnTo>
                <a:lnTo>
                  <a:pt x="612" y="317"/>
                </a:lnTo>
                <a:lnTo>
                  <a:pt x="612" y="324"/>
                </a:lnTo>
                <a:lnTo>
                  <a:pt x="631" y="324"/>
                </a:lnTo>
                <a:lnTo>
                  <a:pt x="631" y="328"/>
                </a:lnTo>
                <a:lnTo>
                  <a:pt x="645" y="328"/>
                </a:lnTo>
                <a:lnTo>
                  <a:pt x="645" y="332"/>
                </a:lnTo>
                <a:lnTo>
                  <a:pt x="656" y="332"/>
                </a:lnTo>
                <a:lnTo>
                  <a:pt x="656" y="335"/>
                </a:lnTo>
                <a:lnTo>
                  <a:pt x="671" y="335"/>
                </a:lnTo>
                <a:lnTo>
                  <a:pt x="671" y="339"/>
                </a:lnTo>
                <a:lnTo>
                  <a:pt x="682" y="339"/>
                </a:lnTo>
                <a:lnTo>
                  <a:pt x="682" y="343"/>
                </a:lnTo>
                <a:lnTo>
                  <a:pt x="685" y="343"/>
                </a:lnTo>
                <a:lnTo>
                  <a:pt x="685" y="346"/>
                </a:lnTo>
                <a:lnTo>
                  <a:pt x="696" y="346"/>
                </a:lnTo>
                <a:lnTo>
                  <a:pt x="696" y="350"/>
                </a:lnTo>
                <a:lnTo>
                  <a:pt x="700" y="350"/>
                </a:lnTo>
                <a:lnTo>
                  <a:pt x="700" y="354"/>
                </a:lnTo>
                <a:lnTo>
                  <a:pt x="726" y="354"/>
                </a:lnTo>
                <a:lnTo>
                  <a:pt x="726" y="357"/>
                </a:lnTo>
                <a:lnTo>
                  <a:pt x="729" y="357"/>
                </a:lnTo>
                <a:lnTo>
                  <a:pt x="729" y="365"/>
                </a:lnTo>
                <a:lnTo>
                  <a:pt x="733" y="365"/>
                </a:lnTo>
                <a:lnTo>
                  <a:pt x="733" y="368"/>
                </a:lnTo>
                <a:lnTo>
                  <a:pt x="740" y="368"/>
                </a:lnTo>
                <a:lnTo>
                  <a:pt x="740" y="372"/>
                </a:lnTo>
                <a:lnTo>
                  <a:pt x="759" y="372"/>
                </a:lnTo>
                <a:lnTo>
                  <a:pt x="759" y="375"/>
                </a:lnTo>
                <a:lnTo>
                  <a:pt x="769" y="375"/>
                </a:lnTo>
                <a:lnTo>
                  <a:pt x="769" y="379"/>
                </a:lnTo>
                <a:lnTo>
                  <a:pt x="777" y="379"/>
                </a:lnTo>
                <a:lnTo>
                  <a:pt x="777" y="386"/>
                </a:lnTo>
                <a:lnTo>
                  <a:pt x="780" y="386"/>
                </a:lnTo>
                <a:lnTo>
                  <a:pt x="780" y="390"/>
                </a:lnTo>
                <a:lnTo>
                  <a:pt x="817" y="390"/>
                </a:lnTo>
                <a:lnTo>
                  <a:pt x="817" y="394"/>
                </a:lnTo>
                <a:lnTo>
                  <a:pt x="861" y="394"/>
                </a:lnTo>
                <a:lnTo>
                  <a:pt x="861" y="397"/>
                </a:lnTo>
                <a:lnTo>
                  <a:pt x="868" y="397"/>
                </a:lnTo>
                <a:lnTo>
                  <a:pt x="868" y="401"/>
                </a:lnTo>
                <a:lnTo>
                  <a:pt x="886" y="401"/>
                </a:lnTo>
                <a:lnTo>
                  <a:pt x="886" y="405"/>
                </a:lnTo>
                <a:lnTo>
                  <a:pt x="890" y="405"/>
                </a:lnTo>
                <a:lnTo>
                  <a:pt x="890" y="408"/>
                </a:lnTo>
                <a:lnTo>
                  <a:pt x="897" y="408"/>
                </a:lnTo>
                <a:lnTo>
                  <a:pt x="897" y="416"/>
                </a:lnTo>
                <a:lnTo>
                  <a:pt x="908" y="416"/>
                </a:lnTo>
                <a:lnTo>
                  <a:pt x="908" y="419"/>
                </a:lnTo>
                <a:lnTo>
                  <a:pt x="916" y="419"/>
                </a:lnTo>
                <a:lnTo>
                  <a:pt x="916" y="423"/>
                </a:lnTo>
                <a:lnTo>
                  <a:pt x="938" y="423"/>
                </a:lnTo>
                <a:lnTo>
                  <a:pt x="938" y="425"/>
                </a:lnTo>
                <a:lnTo>
                  <a:pt x="941" y="425"/>
                </a:lnTo>
                <a:lnTo>
                  <a:pt x="941" y="429"/>
                </a:lnTo>
                <a:lnTo>
                  <a:pt x="960" y="429"/>
                </a:lnTo>
                <a:lnTo>
                  <a:pt x="960" y="433"/>
                </a:lnTo>
                <a:lnTo>
                  <a:pt x="978" y="433"/>
                </a:lnTo>
                <a:lnTo>
                  <a:pt x="978" y="436"/>
                </a:lnTo>
                <a:lnTo>
                  <a:pt x="981" y="436"/>
                </a:lnTo>
                <a:lnTo>
                  <a:pt x="981" y="440"/>
                </a:lnTo>
                <a:lnTo>
                  <a:pt x="992" y="440"/>
                </a:lnTo>
                <a:lnTo>
                  <a:pt x="992" y="444"/>
                </a:lnTo>
                <a:lnTo>
                  <a:pt x="1025" y="444"/>
                </a:lnTo>
                <a:lnTo>
                  <a:pt x="1025" y="451"/>
                </a:lnTo>
                <a:lnTo>
                  <a:pt x="1036" y="451"/>
                </a:lnTo>
                <a:lnTo>
                  <a:pt x="1036" y="454"/>
                </a:lnTo>
                <a:lnTo>
                  <a:pt x="1066" y="454"/>
                </a:lnTo>
                <a:lnTo>
                  <a:pt x="1066" y="458"/>
                </a:lnTo>
                <a:lnTo>
                  <a:pt x="1102" y="458"/>
                </a:lnTo>
                <a:lnTo>
                  <a:pt x="1102" y="462"/>
                </a:lnTo>
                <a:lnTo>
                  <a:pt x="1120" y="462"/>
                </a:lnTo>
                <a:lnTo>
                  <a:pt x="1120" y="465"/>
                </a:lnTo>
                <a:lnTo>
                  <a:pt x="1124" y="465"/>
                </a:lnTo>
                <a:lnTo>
                  <a:pt x="1124" y="469"/>
                </a:lnTo>
                <a:lnTo>
                  <a:pt x="1131" y="469"/>
                </a:lnTo>
                <a:lnTo>
                  <a:pt x="1131" y="473"/>
                </a:lnTo>
                <a:lnTo>
                  <a:pt x="1146" y="473"/>
                </a:lnTo>
                <a:lnTo>
                  <a:pt x="1146" y="476"/>
                </a:lnTo>
                <a:lnTo>
                  <a:pt x="1157" y="476"/>
                </a:lnTo>
                <a:lnTo>
                  <a:pt x="1157" y="484"/>
                </a:lnTo>
                <a:lnTo>
                  <a:pt x="1164" y="484"/>
                </a:lnTo>
                <a:lnTo>
                  <a:pt x="1164" y="487"/>
                </a:lnTo>
                <a:lnTo>
                  <a:pt x="1168" y="487"/>
                </a:lnTo>
                <a:lnTo>
                  <a:pt x="1168" y="495"/>
                </a:lnTo>
                <a:lnTo>
                  <a:pt x="1186" y="495"/>
                </a:lnTo>
                <a:lnTo>
                  <a:pt x="1186" y="498"/>
                </a:lnTo>
                <a:lnTo>
                  <a:pt x="1226" y="498"/>
                </a:lnTo>
                <a:lnTo>
                  <a:pt x="1226" y="502"/>
                </a:lnTo>
                <a:lnTo>
                  <a:pt x="1245" y="502"/>
                </a:lnTo>
                <a:lnTo>
                  <a:pt x="1245" y="509"/>
                </a:lnTo>
                <a:lnTo>
                  <a:pt x="1299" y="509"/>
                </a:lnTo>
                <a:lnTo>
                  <a:pt x="1299" y="513"/>
                </a:lnTo>
                <a:lnTo>
                  <a:pt x="1303" y="513"/>
                </a:lnTo>
                <a:lnTo>
                  <a:pt x="1303" y="516"/>
                </a:lnTo>
                <a:lnTo>
                  <a:pt x="1310" y="516"/>
                </a:lnTo>
                <a:lnTo>
                  <a:pt x="1310" y="520"/>
                </a:lnTo>
                <a:lnTo>
                  <a:pt x="1354" y="520"/>
                </a:lnTo>
                <a:lnTo>
                  <a:pt x="1354" y="524"/>
                </a:lnTo>
                <a:lnTo>
                  <a:pt x="1369" y="524"/>
                </a:lnTo>
                <a:lnTo>
                  <a:pt x="1369" y="527"/>
                </a:lnTo>
                <a:lnTo>
                  <a:pt x="1380" y="527"/>
                </a:lnTo>
                <a:lnTo>
                  <a:pt x="1380" y="535"/>
                </a:lnTo>
                <a:lnTo>
                  <a:pt x="1398" y="535"/>
                </a:lnTo>
                <a:lnTo>
                  <a:pt x="1398" y="538"/>
                </a:lnTo>
                <a:lnTo>
                  <a:pt x="1405" y="538"/>
                </a:lnTo>
                <a:lnTo>
                  <a:pt x="1405" y="542"/>
                </a:lnTo>
                <a:lnTo>
                  <a:pt x="1460" y="542"/>
                </a:lnTo>
                <a:lnTo>
                  <a:pt x="1460" y="546"/>
                </a:lnTo>
                <a:lnTo>
                  <a:pt x="1497" y="546"/>
                </a:lnTo>
                <a:lnTo>
                  <a:pt x="1497" y="553"/>
                </a:lnTo>
                <a:lnTo>
                  <a:pt x="1515" y="553"/>
                </a:lnTo>
                <a:lnTo>
                  <a:pt x="1515" y="557"/>
                </a:lnTo>
                <a:lnTo>
                  <a:pt x="1548" y="557"/>
                </a:lnTo>
                <a:lnTo>
                  <a:pt x="1548" y="560"/>
                </a:lnTo>
                <a:lnTo>
                  <a:pt x="1566" y="560"/>
                </a:lnTo>
                <a:lnTo>
                  <a:pt x="1566" y="564"/>
                </a:lnTo>
                <a:lnTo>
                  <a:pt x="1584" y="564"/>
                </a:lnTo>
                <a:lnTo>
                  <a:pt x="1584" y="571"/>
                </a:lnTo>
                <a:lnTo>
                  <a:pt x="1625" y="571"/>
                </a:lnTo>
                <a:lnTo>
                  <a:pt x="1625" y="575"/>
                </a:lnTo>
                <a:lnTo>
                  <a:pt x="1625" y="578"/>
                </a:lnTo>
                <a:lnTo>
                  <a:pt x="1726" y="578"/>
                </a:lnTo>
                <a:lnTo>
                  <a:pt x="1726" y="589"/>
                </a:lnTo>
                <a:lnTo>
                  <a:pt x="1777" y="589"/>
                </a:lnTo>
                <a:lnTo>
                  <a:pt x="1777" y="593"/>
                </a:lnTo>
                <a:lnTo>
                  <a:pt x="1795" y="593"/>
                </a:lnTo>
                <a:lnTo>
                  <a:pt x="1795" y="600"/>
                </a:lnTo>
                <a:lnTo>
                  <a:pt x="1828" y="600"/>
                </a:lnTo>
                <a:lnTo>
                  <a:pt x="1828" y="604"/>
                </a:lnTo>
                <a:lnTo>
                  <a:pt x="1919" y="604"/>
                </a:lnTo>
                <a:lnTo>
                  <a:pt x="1919" y="611"/>
                </a:lnTo>
                <a:lnTo>
                  <a:pt x="1945" y="611"/>
                </a:lnTo>
                <a:lnTo>
                  <a:pt x="1945" y="619"/>
                </a:lnTo>
                <a:lnTo>
                  <a:pt x="1949" y="619"/>
                </a:lnTo>
                <a:lnTo>
                  <a:pt x="1949" y="630"/>
                </a:lnTo>
                <a:lnTo>
                  <a:pt x="2007" y="630"/>
                </a:lnTo>
                <a:lnTo>
                  <a:pt x="2007" y="637"/>
                </a:lnTo>
                <a:lnTo>
                  <a:pt x="2161" y="637"/>
                </a:lnTo>
                <a:lnTo>
                  <a:pt x="2161" y="651"/>
                </a:lnTo>
                <a:lnTo>
                  <a:pt x="2168" y="651"/>
                </a:lnTo>
                <a:lnTo>
                  <a:pt x="2168" y="666"/>
                </a:lnTo>
                <a:lnTo>
                  <a:pt x="2248" y="666"/>
                </a:lnTo>
                <a:lnTo>
                  <a:pt x="2248" y="684"/>
                </a:lnTo>
                <a:lnTo>
                  <a:pt x="2833" y="684"/>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61" name="Line 73">
            <a:extLst>
              <a:ext uri="{FF2B5EF4-FFF2-40B4-BE49-F238E27FC236}">
                <a16:creationId xmlns:a16="http://schemas.microsoft.com/office/drawing/2014/main" id="{796C97E7-6426-4058-B4DD-3D5C730C6AB5}"/>
              </a:ext>
            </a:extLst>
          </p:cNvPr>
          <p:cNvSpPr>
            <a:spLocks noChangeShapeType="1"/>
          </p:cNvSpPr>
          <p:nvPr/>
        </p:nvSpPr>
        <p:spPr bwMode="auto">
          <a:xfrm>
            <a:off x="11476886" y="5043235"/>
            <a:ext cx="0" cy="0"/>
          </a:xfrm>
          <a:prstGeom prst="line">
            <a:avLst/>
          </a:prstGeom>
          <a:noFill/>
          <a:ln w="190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62" name="Line 74">
            <a:extLst>
              <a:ext uri="{FF2B5EF4-FFF2-40B4-BE49-F238E27FC236}">
                <a16:creationId xmlns:a16="http://schemas.microsoft.com/office/drawing/2014/main" id="{9D4EAE5D-0D13-4E93-AD5C-9CBAC60C127A}"/>
              </a:ext>
            </a:extLst>
          </p:cNvPr>
          <p:cNvSpPr>
            <a:spLocks noChangeShapeType="1"/>
          </p:cNvSpPr>
          <p:nvPr/>
        </p:nvSpPr>
        <p:spPr bwMode="auto">
          <a:xfrm>
            <a:off x="9501824" y="4174412"/>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63" name="Line 75">
            <a:extLst>
              <a:ext uri="{FF2B5EF4-FFF2-40B4-BE49-F238E27FC236}">
                <a16:creationId xmlns:a16="http://schemas.microsoft.com/office/drawing/2014/main" id="{4E106B9D-71D3-4720-9080-26544B51C9C6}"/>
              </a:ext>
            </a:extLst>
          </p:cNvPr>
          <p:cNvSpPr>
            <a:spLocks noChangeShapeType="1"/>
          </p:cNvSpPr>
          <p:nvPr/>
        </p:nvSpPr>
        <p:spPr bwMode="auto">
          <a:xfrm>
            <a:off x="9511745" y="4151251"/>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764891A5-3ECC-45FA-989C-1734CE3AEA9F}"/>
              </a:ext>
            </a:extLst>
          </p:cNvPr>
          <p:cNvGrpSpPr/>
          <p:nvPr/>
        </p:nvGrpSpPr>
        <p:grpSpPr>
          <a:xfrm>
            <a:off x="9867307" y="4623126"/>
            <a:ext cx="1322038" cy="776590"/>
            <a:chOff x="9867307" y="4686924"/>
            <a:chExt cx="1322038" cy="776590"/>
          </a:xfrm>
        </p:grpSpPr>
        <p:sp>
          <p:nvSpPr>
            <p:cNvPr id="2864" name="Line 76">
              <a:extLst>
                <a:ext uri="{FF2B5EF4-FFF2-40B4-BE49-F238E27FC236}">
                  <a16:creationId xmlns:a16="http://schemas.microsoft.com/office/drawing/2014/main" id="{0FA78F1D-E2EC-44C2-B713-6507917E6D05}"/>
                </a:ext>
              </a:extLst>
            </p:cNvPr>
            <p:cNvSpPr>
              <a:spLocks noChangeShapeType="1"/>
            </p:cNvSpPr>
            <p:nvPr/>
          </p:nvSpPr>
          <p:spPr bwMode="auto">
            <a:xfrm>
              <a:off x="9867307" y="4707099"/>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65" name="Line 77">
              <a:extLst>
                <a:ext uri="{FF2B5EF4-FFF2-40B4-BE49-F238E27FC236}">
                  <a16:creationId xmlns:a16="http://schemas.microsoft.com/office/drawing/2014/main" id="{DC2551F3-5861-4F33-86F6-BDFD88249DC5}"/>
                </a:ext>
              </a:extLst>
            </p:cNvPr>
            <p:cNvSpPr>
              <a:spLocks noChangeShapeType="1"/>
            </p:cNvSpPr>
            <p:nvPr/>
          </p:nvSpPr>
          <p:spPr bwMode="auto">
            <a:xfrm>
              <a:off x="9877573" y="4686924"/>
              <a:ext cx="0" cy="38819"/>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66" name="Line 78">
              <a:extLst>
                <a:ext uri="{FF2B5EF4-FFF2-40B4-BE49-F238E27FC236}">
                  <a16:creationId xmlns:a16="http://schemas.microsoft.com/office/drawing/2014/main" id="{937D91F6-7DDF-4141-8BCC-975C39776AD7}"/>
                </a:ext>
              </a:extLst>
            </p:cNvPr>
            <p:cNvSpPr>
              <a:spLocks noChangeShapeType="1"/>
            </p:cNvSpPr>
            <p:nvPr/>
          </p:nvSpPr>
          <p:spPr bwMode="auto">
            <a:xfrm>
              <a:off x="9896398" y="4716293"/>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67" name="Line 79">
              <a:extLst>
                <a:ext uri="{FF2B5EF4-FFF2-40B4-BE49-F238E27FC236}">
                  <a16:creationId xmlns:a16="http://schemas.microsoft.com/office/drawing/2014/main" id="{86137108-37F7-4102-A600-C623FCE6AB59}"/>
                </a:ext>
              </a:extLst>
            </p:cNvPr>
            <p:cNvSpPr>
              <a:spLocks noChangeShapeType="1"/>
            </p:cNvSpPr>
            <p:nvPr/>
          </p:nvSpPr>
          <p:spPr bwMode="auto">
            <a:xfrm>
              <a:off x="9906664" y="4697649"/>
              <a:ext cx="0" cy="38819"/>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68" name="Line 80">
              <a:extLst>
                <a:ext uri="{FF2B5EF4-FFF2-40B4-BE49-F238E27FC236}">
                  <a16:creationId xmlns:a16="http://schemas.microsoft.com/office/drawing/2014/main" id="{73BD2A56-30A7-42FA-9620-A4C29DCF8E84}"/>
                </a:ext>
              </a:extLst>
            </p:cNvPr>
            <p:cNvSpPr>
              <a:spLocks noChangeShapeType="1"/>
            </p:cNvSpPr>
            <p:nvPr/>
          </p:nvSpPr>
          <p:spPr bwMode="auto">
            <a:xfrm>
              <a:off x="9978583" y="4794441"/>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69" name="Line 81">
              <a:extLst>
                <a:ext uri="{FF2B5EF4-FFF2-40B4-BE49-F238E27FC236}">
                  <a16:creationId xmlns:a16="http://schemas.microsoft.com/office/drawing/2014/main" id="{375C7AD5-8FB6-457B-814D-45FCC4229C78}"/>
                </a:ext>
              </a:extLst>
            </p:cNvPr>
            <p:cNvSpPr>
              <a:spLocks noChangeShapeType="1"/>
            </p:cNvSpPr>
            <p:nvPr/>
          </p:nvSpPr>
          <p:spPr bwMode="auto">
            <a:xfrm>
              <a:off x="9989576" y="4773538"/>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70" name="Line 82">
              <a:extLst>
                <a:ext uri="{FF2B5EF4-FFF2-40B4-BE49-F238E27FC236}">
                  <a16:creationId xmlns:a16="http://schemas.microsoft.com/office/drawing/2014/main" id="{32823206-76E2-49D6-BF86-1B76A12800AE}"/>
                </a:ext>
              </a:extLst>
            </p:cNvPr>
            <p:cNvSpPr>
              <a:spLocks noChangeShapeType="1"/>
            </p:cNvSpPr>
            <p:nvPr/>
          </p:nvSpPr>
          <p:spPr bwMode="auto">
            <a:xfrm>
              <a:off x="10032746" y="4838879"/>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71" name="Line 83">
              <a:extLst>
                <a:ext uri="{FF2B5EF4-FFF2-40B4-BE49-F238E27FC236}">
                  <a16:creationId xmlns:a16="http://schemas.microsoft.com/office/drawing/2014/main" id="{8B0ADDC2-EF3A-463B-B706-6E879629E31F}"/>
                </a:ext>
              </a:extLst>
            </p:cNvPr>
            <p:cNvSpPr>
              <a:spLocks noChangeShapeType="1"/>
            </p:cNvSpPr>
            <p:nvPr/>
          </p:nvSpPr>
          <p:spPr bwMode="auto">
            <a:xfrm>
              <a:off x="10042668" y="4817976"/>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72" name="Line 84">
              <a:extLst>
                <a:ext uri="{FF2B5EF4-FFF2-40B4-BE49-F238E27FC236}">
                  <a16:creationId xmlns:a16="http://schemas.microsoft.com/office/drawing/2014/main" id="{1B32D1C1-361E-4203-A891-8C4F6FCF34F0}"/>
                </a:ext>
              </a:extLst>
            </p:cNvPr>
            <p:cNvSpPr>
              <a:spLocks noChangeShapeType="1"/>
            </p:cNvSpPr>
            <p:nvPr/>
          </p:nvSpPr>
          <p:spPr bwMode="auto">
            <a:xfrm>
              <a:off x="10037837" y="4838879"/>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73" name="Line 85">
              <a:extLst>
                <a:ext uri="{FF2B5EF4-FFF2-40B4-BE49-F238E27FC236}">
                  <a16:creationId xmlns:a16="http://schemas.microsoft.com/office/drawing/2014/main" id="{1302067A-256E-4D64-8AF6-474B6BFEB1CC}"/>
                </a:ext>
              </a:extLst>
            </p:cNvPr>
            <p:cNvSpPr>
              <a:spLocks noChangeShapeType="1"/>
            </p:cNvSpPr>
            <p:nvPr/>
          </p:nvSpPr>
          <p:spPr bwMode="auto">
            <a:xfrm>
              <a:off x="10047759" y="4817976"/>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74" name="Line 86">
              <a:extLst>
                <a:ext uri="{FF2B5EF4-FFF2-40B4-BE49-F238E27FC236}">
                  <a16:creationId xmlns:a16="http://schemas.microsoft.com/office/drawing/2014/main" id="{1C898E55-0FAB-48F4-9631-9AC7E97839CA}"/>
                </a:ext>
              </a:extLst>
            </p:cNvPr>
            <p:cNvSpPr>
              <a:spLocks noChangeShapeType="1"/>
            </p:cNvSpPr>
            <p:nvPr/>
          </p:nvSpPr>
          <p:spPr bwMode="auto">
            <a:xfrm>
              <a:off x="10224023" y="4961465"/>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75" name="Line 87">
              <a:extLst>
                <a:ext uri="{FF2B5EF4-FFF2-40B4-BE49-F238E27FC236}">
                  <a16:creationId xmlns:a16="http://schemas.microsoft.com/office/drawing/2014/main" id="{163C9AD8-9C4E-4035-B9C1-D0EFF0C7F570}"/>
                </a:ext>
              </a:extLst>
            </p:cNvPr>
            <p:cNvSpPr>
              <a:spLocks noChangeShapeType="1"/>
            </p:cNvSpPr>
            <p:nvPr/>
          </p:nvSpPr>
          <p:spPr bwMode="auto">
            <a:xfrm>
              <a:off x="10233945" y="4939836"/>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76" name="Line 88">
              <a:extLst>
                <a:ext uri="{FF2B5EF4-FFF2-40B4-BE49-F238E27FC236}">
                  <a16:creationId xmlns:a16="http://schemas.microsoft.com/office/drawing/2014/main" id="{14590A4A-A5EE-4593-996F-2FFC23320C97}"/>
                </a:ext>
              </a:extLst>
            </p:cNvPr>
            <p:cNvSpPr>
              <a:spLocks noChangeShapeType="1"/>
            </p:cNvSpPr>
            <p:nvPr/>
          </p:nvSpPr>
          <p:spPr bwMode="auto">
            <a:xfrm>
              <a:off x="10236771" y="4984448"/>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77" name="Line 89">
              <a:extLst>
                <a:ext uri="{FF2B5EF4-FFF2-40B4-BE49-F238E27FC236}">
                  <a16:creationId xmlns:a16="http://schemas.microsoft.com/office/drawing/2014/main" id="{C34100FB-AF03-4855-9B7A-6D5BC97F024F}"/>
                </a:ext>
              </a:extLst>
            </p:cNvPr>
            <p:cNvSpPr>
              <a:spLocks noChangeShapeType="1"/>
            </p:cNvSpPr>
            <p:nvPr/>
          </p:nvSpPr>
          <p:spPr bwMode="auto">
            <a:xfrm>
              <a:off x="10247037" y="4963545"/>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78" name="Line 90">
              <a:extLst>
                <a:ext uri="{FF2B5EF4-FFF2-40B4-BE49-F238E27FC236}">
                  <a16:creationId xmlns:a16="http://schemas.microsoft.com/office/drawing/2014/main" id="{2886628D-4E8C-4D63-83C5-AAE22C45F48B}"/>
                </a:ext>
              </a:extLst>
            </p:cNvPr>
            <p:cNvSpPr>
              <a:spLocks noChangeShapeType="1"/>
            </p:cNvSpPr>
            <p:nvPr/>
          </p:nvSpPr>
          <p:spPr bwMode="auto">
            <a:xfrm>
              <a:off x="10273863" y="5024290"/>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79" name="Line 91">
              <a:extLst>
                <a:ext uri="{FF2B5EF4-FFF2-40B4-BE49-F238E27FC236}">
                  <a16:creationId xmlns:a16="http://schemas.microsoft.com/office/drawing/2014/main" id="{FEE794D2-BF7E-484D-AAD0-3E31C1585A10}"/>
                </a:ext>
              </a:extLst>
            </p:cNvPr>
            <p:cNvSpPr>
              <a:spLocks noChangeShapeType="1"/>
            </p:cNvSpPr>
            <p:nvPr/>
          </p:nvSpPr>
          <p:spPr bwMode="auto">
            <a:xfrm>
              <a:off x="10284128" y="5001129"/>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80" name="Line 92">
              <a:extLst>
                <a:ext uri="{FF2B5EF4-FFF2-40B4-BE49-F238E27FC236}">
                  <a16:creationId xmlns:a16="http://schemas.microsoft.com/office/drawing/2014/main" id="{B040B755-938F-4E75-BD78-CC231C26BCF5}"/>
                </a:ext>
              </a:extLst>
            </p:cNvPr>
            <p:cNvSpPr>
              <a:spLocks noChangeShapeType="1"/>
            </p:cNvSpPr>
            <p:nvPr/>
          </p:nvSpPr>
          <p:spPr bwMode="auto">
            <a:xfrm>
              <a:off x="10277116" y="5045741"/>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81" name="Line 93">
              <a:extLst>
                <a:ext uri="{FF2B5EF4-FFF2-40B4-BE49-F238E27FC236}">
                  <a16:creationId xmlns:a16="http://schemas.microsoft.com/office/drawing/2014/main" id="{35B59AD3-CAB4-40CA-9E2E-4A4541373CDC}"/>
                </a:ext>
              </a:extLst>
            </p:cNvPr>
            <p:cNvSpPr>
              <a:spLocks noChangeShapeType="1"/>
            </p:cNvSpPr>
            <p:nvPr/>
          </p:nvSpPr>
          <p:spPr bwMode="auto">
            <a:xfrm>
              <a:off x="10287037" y="5024838"/>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82" name="Line 94">
              <a:extLst>
                <a:ext uri="{FF2B5EF4-FFF2-40B4-BE49-F238E27FC236}">
                  <a16:creationId xmlns:a16="http://schemas.microsoft.com/office/drawing/2014/main" id="{E0B0AA41-55FD-4FB9-B65E-43BB1157DE2B}"/>
                </a:ext>
              </a:extLst>
            </p:cNvPr>
            <p:cNvSpPr>
              <a:spLocks noChangeShapeType="1"/>
            </p:cNvSpPr>
            <p:nvPr/>
          </p:nvSpPr>
          <p:spPr bwMode="auto">
            <a:xfrm>
              <a:off x="10317117" y="5096307"/>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83" name="Line 95">
              <a:extLst>
                <a:ext uri="{FF2B5EF4-FFF2-40B4-BE49-F238E27FC236}">
                  <a16:creationId xmlns:a16="http://schemas.microsoft.com/office/drawing/2014/main" id="{9C5B2BDE-C42C-41AE-A0D1-5B734676CDBE}"/>
                </a:ext>
              </a:extLst>
            </p:cNvPr>
            <p:cNvSpPr>
              <a:spLocks noChangeShapeType="1"/>
            </p:cNvSpPr>
            <p:nvPr/>
          </p:nvSpPr>
          <p:spPr bwMode="auto">
            <a:xfrm>
              <a:off x="10327038" y="5075405"/>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84" name="Line 96">
              <a:extLst>
                <a:ext uri="{FF2B5EF4-FFF2-40B4-BE49-F238E27FC236}">
                  <a16:creationId xmlns:a16="http://schemas.microsoft.com/office/drawing/2014/main" id="{F95C32E7-225D-4831-A0E5-7086C9B17046}"/>
                </a:ext>
              </a:extLst>
            </p:cNvPr>
            <p:cNvSpPr>
              <a:spLocks noChangeShapeType="1"/>
            </p:cNvSpPr>
            <p:nvPr/>
          </p:nvSpPr>
          <p:spPr bwMode="auto">
            <a:xfrm>
              <a:off x="10318954" y="5096307"/>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85" name="Line 97">
              <a:extLst>
                <a:ext uri="{FF2B5EF4-FFF2-40B4-BE49-F238E27FC236}">
                  <a16:creationId xmlns:a16="http://schemas.microsoft.com/office/drawing/2014/main" id="{0E4C0620-488D-455C-9E3B-4530573EBB65}"/>
                </a:ext>
              </a:extLst>
            </p:cNvPr>
            <p:cNvSpPr>
              <a:spLocks noChangeShapeType="1"/>
            </p:cNvSpPr>
            <p:nvPr/>
          </p:nvSpPr>
          <p:spPr bwMode="auto">
            <a:xfrm>
              <a:off x="10329948" y="5075405"/>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86" name="Line 98">
              <a:extLst>
                <a:ext uri="{FF2B5EF4-FFF2-40B4-BE49-F238E27FC236}">
                  <a16:creationId xmlns:a16="http://schemas.microsoft.com/office/drawing/2014/main" id="{6166AA6E-5A8F-4F6E-B56A-CA1C6AFFAD0E}"/>
                </a:ext>
              </a:extLst>
            </p:cNvPr>
            <p:cNvSpPr>
              <a:spLocks noChangeShapeType="1"/>
            </p:cNvSpPr>
            <p:nvPr/>
          </p:nvSpPr>
          <p:spPr bwMode="auto">
            <a:xfrm>
              <a:off x="10449140" y="5180586"/>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87" name="Line 99">
              <a:extLst>
                <a:ext uri="{FF2B5EF4-FFF2-40B4-BE49-F238E27FC236}">
                  <a16:creationId xmlns:a16="http://schemas.microsoft.com/office/drawing/2014/main" id="{0262CDAB-01F5-42BC-BFF7-A05D4E625167}"/>
                </a:ext>
              </a:extLst>
            </p:cNvPr>
            <p:cNvSpPr>
              <a:spLocks noChangeShapeType="1"/>
            </p:cNvSpPr>
            <p:nvPr/>
          </p:nvSpPr>
          <p:spPr bwMode="auto">
            <a:xfrm>
              <a:off x="10460132" y="5157425"/>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88" name="Line 100">
              <a:extLst>
                <a:ext uri="{FF2B5EF4-FFF2-40B4-BE49-F238E27FC236}">
                  <a16:creationId xmlns:a16="http://schemas.microsoft.com/office/drawing/2014/main" id="{00EE52AB-AEB8-40B2-8955-16CFAC015179}"/>
                </a:ext>
              </a:extLst>
            </p:cNvPr>
            <p:cNvSpPr>
              <a:spLocks noChangeShapeType="1"/>
            </p:cNvSpPr>
            <p:nvPr/>
          </p:nvSpPr>
          <p:spPr bwMode="auto">
            <a:xfrm>
              <a:off x="10656762" y="5246474"/>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89" name="Line 101">
              <a:extLst>
                <a:ext uri="{FF2B5EF4-FFF2-40B4-BE49-F238E27FC236}">
                  <a16:creationId xmlns:a16="http://schemas.microsoft.com/office/drawing/2014/main" id="{8101E41F-D32A-44E7-A8EC-8A8CDB2965FB}"/>
                </a:ext>
              </a:extLst>
            </p:cNvPr>
            <p:cNvSpPr>
              <a:spLocks noChangeShapeType="1"/>
            </p:cNvSpPr>
            <p:nvPr/>
          </p:nvSpPr>
          <p:spPr bwMode="auto">
            <a:xfrm>
              <a:off x="10665956" y="5224846"/>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90" name="Line 102">
              <a:extLst>
                <a:ext uri="{FF2B5EF4-FFF2-40B4-BE49-F238E27FC236}">
                  <a16:creationId xmlns:a16="http://schemas.microsoft.com/office/drawing/2014/main" id="{6ED18AA8-CA1B-4D41-8D07-756685DFD9E7}"/>
                </a:ext>
              </a:extLst>
            </p:cNvPr>
            <p:cNvSpPr>
              <a:spLocks noChangeShapeType="1"/>
            </p:cNvSpPr>
            <p:nvPr/>
          </p:nvSpPr>
          <p:spPr bwMode="auto">
            <a:xfrm>
              <a:off x="10660781" y="5263330"/>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91" name="Line 103">
              <a:extLst>
                <a:ext uri="{FF2B5EF4-FFF2-40B4-BE49-F238E27FC236}">
                  <a16:creationId xmlns:a16="http://schemas.microsoft.com/office/drawing/2014/main" id="{985ECF76-E0DF-4828-882A-75D8CEC35BFC}"/>
                </a:ext>
              </a:extLst>
            </p:cNvPr>
            <p:cNvSpPr>
              <a:spLocks noChangeShapeType="1"/>
            </p:cNvSpPr>
            <p:nvPr/>
          </p:nvSpPr>
          <p:spPr bwMode="auto">
            <a:xfrm>
              <a:off x="10671774" y="5241702"/>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92" name="Line 104">
              <a:extLst>
                <a:ext uri="{FF2B5EF4-FFF2-40B4-BE49-F238E27FC236}">
                  <a16:creationId xmlns:a16="http://schemas.microsoft.com/office/drawing/2014/main" id="{AF5533E9-A019-4308-9E5C-93DA27C0BB66}"/>
                </a:ext>
              </a:extLst>
            </p:cNvPr>
            <p:cNvSpPr>
              <a:spLocks noChangeShapeType="1"/>
            </p:cNvSpPr>
            <p:nvPr/>
          </p:nvSpPr>
          <p:spPr bwMode="auto">
            <a:xfrm>
              <a:off x="10663690" y="5263330"/>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93" name="Line 105">
              <a:extLst>
                <a:ext uri="{FF2B5EF4-FFF2-40B4-BE49-F238E27FC236}">
                  <a16:creationId xmlns:a16="http://schemas.microsoft.com/office/drawing/2014/main" id="{2549909B-50FC-4AC7-8B1E-91059825192A}"/>
                </a:ext>
              </a:extLst>
            </p:cNvPr>
            <p:cNvSpPr>
              <a:spLocks noChangeShapeType="1"/>
            </p:cNvSpPr>
            <p:nvPr/>
          </p:nvSpPr>
          <p:spPr bwMode="auto">
            <a:xfrm>
              <a:off x="10673957" y="5241702"/>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94" name="Line 106">
              <a:extLst>
                <a:ext uri="{FF2B5EF4-FFF2-40B4-BE49-F238E27FC236}">
                  <a16:creationId xmlns:a16="http://schemas.microsoft.com/office/drawing/2014/main" id="{5C78872D-33CF-41D1-8D2A-7928F687BC70}"/>
                </a:ext>
              </a:extLst>
            </p:cNvPr>
            <p:cNvSpPr>
              <a:spLocks noChangeShapeType="1"/>
            </p:cNvSpPr>
            <p:nvPr/>
          </p:nvSpPr>
          <p:spPr bwMode="auto">
            <a:xfrm>
              <a:off x="10708783" y="5275588"/>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95" name="Line 107">
              <a:extLst>
                <a:ext uri="{FF2B5EF4-FFF2-40B4-BE49-F238E27FC236}">
                  <a16:creationId xmlns:a16="http://schemas.microsoft.com/office/drawing/2014/main" id="{C8365878-2D3A-492B-A982-0E54C9DD9D79}"/>
                </a:ext>
              </a:extLst>
            </p:cNvPr>
            <p:cNvSpPr>
              <a:spLocks noChangeShapeType="1"/>
            </p:cNvSpPr>
            <p:nvPr/>
          </p:nvSpPr>
          <p:spPr bwMode="auto">
            <a:xfrm>
              <a:off x="10719776" y="5252428"/>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96" name="Line 108">
              <a:extLst>
                <a:ext uri="{FF2B5EF4-FFF2-40B4-BE49-F238E27FC236}">
                  <a16:creationId xmlns:a16="http://schemas.microsoft.com/office/drawing/2014/main" id="{3FE5E7E7-9B9C-45C7-AC23-A9DA459F845F}"/>
                </a:ext>
              </a:extLst>
            </p:cNvPr>
            <p:cNvSpPr>
              <a:spLocks noChangeShapeType="1"/>
            </p:cNvSpPr>
            <p:nvPr/>
          </p:nvSpPr>
          <p:spPr bwMode="auto">
            <a:xfrm>
              <a:off x="10716783" y="5275588"/>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97" name="Line 109">
              <a:extLst>
                <a:ext uri="{FF2B5EF4-FFF2-40B4-BE49-F238E27FC236}">
                  <a16:creationId xmlns:a16="http://schemas.microsoft.com/office/drawing/2014/main" id="{B74C58A4-DC1D-4A8B-80A1-7A729F1DAF9E}"/>
                </a:ext>
              </a:extLst>
            </p:cNvPr>
            <p:cNvSpPr>
              <a:spLocks noChangeShapeType="1"/>
            </p:cNvSpPr>
            <p:nvPr/>
          </p:nvSpPr>
          <p:spPr bwMode="auto">
            <a:xfrm>
              <a:off x="10727776" y="5252428"/>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98" name="Line 110">
              <a:extLst>
                <a:ext uri="{FF2B5EF4-FFF2-40B4-BE49-F238E27FC236}">
                  <a16:creationId xmlns:a16="http://schemas.microsoft.com/office/drawing/2014/main" id="{AD4907E6-288E-4EA6-9C89-801D5F364CF2}"/>
                </a:ext>
              </a:extLst>
            </p:cNvPr>
            <p:cNvSpPr>
              <a:spLocks noChangeShapeType="1"/>
            </p:cNvSpPr>
            <p:nvPr/>
          </p:nvSpPr>
          <p:spPr bwMode="auto">
            <a:xfrm>
              <a:off x="10716783" y="5275588"/>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899" name="Line 111">
              <a:extLst>
                <a:ext uri="{FF2B5EF4-FFF2-40B4-BE49-F238E27FC236}">
                  <a16:creationId xmlns:a16="http://schemas.microsoft.com/office/drawing/2014/main" id="{0E9D5766-1C5A-403B-8505-D0920A83CDE3}"/>
                </a:ext>
              </a:extLst>
            </p:cNvPr>
            <p:cNvSpPr>
              <a:spLocks noChangeShapeType="1"/>
            </p:cNvSpPr>
            <p:nvPr/>
          </p:nvSpPr>
          <p:spPr bwMode="auto">
            <a:xfrm>
              <a:off x="10727776" y="5252428"/>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00" name="Line 112">
              <a:extLst>
                <a:ext uri="{FF2B5EF4-FFF2-40B4-BE49-F238E27FC236}">
                  <a16:creationId xmlns:a16="http://schemas.microsoft.com/office/drawing/2014/main" id="{6F3D982F-431E-4E89-BB63-E88257F8D842}"/>
                </a:ext>
              </a:extLst>
            </p:cNvPr>
            <p:cNvSpPr>
              <a:spLocks noChangeShapeType="1"/>
            </p:cNvSpPr>
            <p:nvPr/>
          </p:nvSpPr>
          <p:spPr bwMode="auto">
            <a:xfrm>
              <a:off x="10722946" y="5275588"/>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01" name="Line 113">
              <a:extLst>
                <a:ext uri="{FF2B5EF4-FFF2-40B4-BE49-F238E27FC236}">
                  <a16:creationId xmlns:a16="http://schemas.microsoft.com/office/drawing/2014/main" id="{78F8AA18-0759-48F2-9104-FA2375064E18}"/>
                </a:ext>
              </a:extLst>
            </p:cNvPr>
            <p:cNvSpPr>
              <a:spLocks noChangeShapeType="1"/>
            </p:cNvSpPr>
            <p:nvPr/>
          </p:nvSpPr>
          <p:spPr bwMode="auto">
            <a:xfrm>
              <a:off x="10732868" y="5252428"/>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02" name="Line 114">
              <a:extLst>
                <a:ext uri="{FF2B5EF4-FFF2-40B4-BE49-F238E27FC236}">
                  <a16:creationId xmlns:a16="http://schemas.microsoft.com/office/drawing/2014/main" id="{88C282C6-4069-40F6-B113-5B6DE2DD8FA6}"/>
                </a:ext>
              </a:extLst>
            </p:cNvPr>
            <p:cNvSpPr>
              <a:spLocks noChangeShapeType="1"/>
            </p:cNvSpPr>
            <p:nvPr/>
          </p:nvSpPr>
          <p:spPr bwMode="auto">
            <a:xfrm>
              <a:off x="10729874" y="5275588"/>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03" name="Line 115">
              <a:extLst>
                <a:ext uri="{FF2B5EF4-FFF2-40B4-BE49-F238E27FC236}">
                  <a16:creationId xmlns:a16="http://schemas.microsoft.com/office/drawing/2014/main" id="{7D9759BA-7E11-48C3-9C88-DA4E6B06A390}"/>
                </a:ext>
              </a:extLst>
            </p:cNvPr>
            <p:cNvSpPr>
              <a:spLocks noChangeShapeType="1"/>
            </p:cNvSpPr>
            <p:nvPr/>
          </p:nvSpPr>
          <p:spPr bwMode="auto">
            <a:xfrm>
              <a:off x="10740867" y="5252428"/>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04" name="Line 116">
              <a:extLst>
                <a:ext uri="{FF2B5EF4-FFF2-40B4-BE49-F238E27FC236}">
                  <a16:creationId xmlns:a16="http://schemas.microsoft.com/office/drawing/2014/main" id="{7CDBADBB-A830-4864-B7CF-70E4F393175E}"/>
                </a:ext>
              </a:extLst>
            </p:cNvPr>
            <p:cNvSpPr>
              <a:spLocks noChangeShapeType="1"/>
            </p:cNvSpPr>
            <p:nvPr/>
          </p:nvSpPr>
          <p:spPr bwMode="auto">
            <a:xfrm>
              <a:off x="10736037" y="5275588"/>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05" name="Line 117">
              <a:extLst>
                <a:ext uri="{FF2B5EF4-FFF2-40B4-BE49-F238E27FC236}">
                  <a16:creationId xmlns:a16="http://schemas.microsoft.com/office/drawing/2014/main" id="{581FF811-BC9F-4892-B64C-B731B83CA6EC}"/>
                </a:ext>
              </a:extLst>
            </p:cNvPr>
            <p:cNvSpPr>
              <a:spLocks noChangeShapeType="1"/>
            </p:cNvSpPr>
            <p:nvPr/>
          </p:nvSpPr>
          <p:spPr bwMode="auto">
            <a:xfrm>
              <a:off x="10745959" y="5252428"/>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06" name="Line 118">
              <a:extLst>
                <a:ext uri="{FF2B5EF4-FFF2-40B4-BE49-F238E27FC236}">
                  <a16:creationId xmlns:a16="http://schemas.microsoft.com/office/drawing/2014/main" id="{5C41EE07-003E-4C7B-8865-6711DCA2BB08}"/>
                </a:ext>
              </a:extLst>
            </p:cNvPr>
            <p:cNvSpPr>
              <a:spLocks noChangeShapeType="1"/>
            </p:cNvSpPr>
            <p:nvPr/>
          </p:nvSpPr>
          <p:spPr bwMode="auto">
            <a:xfrm>
              <a:off x="10737875" y="5275588"/>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07" name="Line 119">
              <a:extLst>
                <a:ext uri="{FF2B5EF4-FFF2-40B4-BE49-F238E27FC236}">
                  <a16:creationId xmlns:a16="http://schemas.microsoft.com/office/drawing/2014/main" id="{2E660523-36AD-40CF-8D47-A893E1BBDC6F}"/>
                </a:ext>
              </a:extLst>
            </p:cNvPr>
            <p:cNvSpPr>
              <a:spLocks noChangeShapeType="1"/>
            </p:cNvSpPr>
            <p:nvPr/>
          </p:nvSpPr>
          <p:spPr bwMode="auto">
            <a:xfrm>
              <a:off x="10748868" y="5252428"/>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08" name="Line 120">
              <a:extLst>
                <a:ext uri="{FF2B5EF4-FFF2-40B4-BE49-F238E27FC236}">
                  <a16:creationId xmlns:a16="http://schemas.microsoft.com/office/drawing/2014/main" id="{146D73C5-D981-4A0C-A000-2A7E59FAF9E0}"/>
                </a:ext>
              </a:extLst>
            </p:cNvPr>
            <p:cNvSpPr>
              <a:spLocks noChangeShapeType="1"/>
            </p:cNvSpPr>
            <p:nvPr/>
          </p:nvSpPr>
          <p:spPr bwMode="auto">
            <a:xfrm>
              <a:off x="10761875" y="5275588"/>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09" name="Line 121">
              <a:extLst>
                <a:ext uri="{FF2B5EF4-FFF2-40B4-BE49-F238E27FC236}">
                  <a16:creationId xmlns:a16="http://schemas.microsoft.com/office/drawing/2014/main" id="{0CA575BA-BEED-4B06-81BF-C0156FC4E933}"/>
                </a:ext>
              </a:extLst>
            </p:cNvPr>
            <p:cNvSpPr>
              <a:spLocks noChangeShapeType="1"/>
            </p:cNvSpPr>
            <p:nvPr/>
          </p:nvSpPr>
          <p:spPr bwMode="auto">
            <a:xfrm>
              <a:off x="10772868" y="5252428"/>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10" name="Line 122">
              <a:extLst>
                <a:ext uri="{FF2B5EF4-FFF2-40B4-BE49-F238E27FC236}">
                  <a16:creationId xmlns:a16="http://schemas.microsoft.com/office/drawing/2014/main" id="{3F63C72D-4AAD-45E5-8DA5-3659C6C41651}"/>
                </a:ext>
              </a:extLst>
            </p:cNvPr>
            <p:cNvSpPr>
              <a:spLocks noChangeShapeType="1"/>
            </p:cNvSpPr>
            <p:nvPr/>
          </p:nvSpPr>
          <p:spPr bwMode="auto">
            <a:xfrm>
              <a:off x="10761875" y="5275588"/>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11" name="Line 123">
              <a:extLst>
                <a:ext uri="{FF2B5EF4-FFF2-40B4-BE49-F238E27FC236}">
                  <a16:creationId xmlns:a16="http://schemas.microsoft.com/office/drawing/2014/main" id="{689FBB0D-4D38-4693-B2E6-F5AADF461C55}"/>
                </a:ext>
              </a:extLst>
            </p:cNvPr>
            <p:cNvSpPr>
              <a:spLocks noChangeShapeType="1"/>
            </p:cNvSpPr>
            <p:nvPr/>
          </p:nvSpPr>
          <p:spPr bwMode="auto">
            <a:xfrm>
              <a:off x="10772868" y="5252428"/>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912" name="Line 124">
              <a:extLst>
                <a:ext uri="{FF2B5EF4-FFF2-40B4-BE49-F238E27FC236}">
                  <a16:creationId xmlns:a16="http://schemas.microsoft.com/office/drawing/2014/main" id="{3EBE6EED-7AFA-4541-B917-F512292880EA}"/>
                </a:ext>
              </a:extLst>
            </p:cNvPr>
            <p:cNvSpPr>
              <a:spLocks noChangeShapeType="1"/>
            </p:cNvSpPr>
            <p:nvPr/>
          </p:nvSpPr>
          <p:spPr bwMode="auto">
            <a:xfrm>
              <a:off x="10780785" y="5303171"/>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13" name="Line 125">
              <a:extLst>
                <a:ext uri="{FF2B5EF4-FFF2-40B4-BE49-F238E27FC236}">
                  <a16:creationId xmlns:a16="http://schemas.microsoft.com/office/drawing/2014/main" id="{3BA49919-3963-4AA6-B20C-643BC467E859}"/>
                </a:ext>
              </a:extLst>
            </p:cNvPr>
            <p:cNvSpPr>
              <a:spLocks noChangeShapeType="1"/>
            </p:cNvSpPr>
            <p:nvPr/>
          </p:nvSpPr>
          <p:spPr bwMode="auto">
            <a:xfrm>
              <a:off x="10791051" y="5282268"/>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14" name="Line 126">
              <a:extLst>
                <a:ext uri="{FF2B5EF4-FFF2-40B4-BE49-F238E27FC236}">
                  <a16:creationId xmlns:a16="http://schemas.microsoft.com/office/drawing/2014/main" id="{757A730C-BADE-4030-A9C5-E001E64CEC9D}"/>
                </a:ext>
              </a:extLst>
            </p:cNvPr>
            <p:cNvSpPr>
              <a:spLocks noChangeShapeType="1"/>
            </p:cNvSpPr>
            <p:nvPr/>
          </p:nvSpPr>
          <p:spPr bwMode="auto">
            <a:xfrm>
              <a:off x="10814968" y="5303171"/>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15" name="Line 127">
              <a:extLst>
                <a:ext uri="{FF2B5EF4-FFF2-40B4-BE49-F238E27FC236}">
                  <a16:creationId xmlns:a16="http://schemas.microsoft.com/office/drawing/2014/main" id="{293484DD-FB02-4C40-A302-4D42036D8BF1}"/>
                </a:ext>
              </a:extLst>
            </p:cNvPr>
            <p:cNvSpPr>
              <a:spLocks noChangeShapeType="1"/>
            </p:cNvSpPr>
            <p:nvPr/>
          </p:nvSpPr>
          <p:spPr bwMode="auto">
            <a:xfrm>
              <a:off x="10825961" y="5282268"/>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16" name="Line 128">
              <a:extLst>
                <a:ext uri="{FF2B5EF4-FFF2-40B4-BE49-F238E27FC236}">
                  <a16:creationId xmlns:a16="http://schemas.microsoft.com/office/drawing/2014/main" id="{8A7D22F8-24DE-43C0-820D-6EF7A99799C2}"/>
                </a:ext>
              </a:extLst>
            </p:cNvPr>
            <p:cNvSpPr>
              <a:spLocks noChangeShapeType="1"/>
            </p:cNvSpPr>
            <p:nvPr/>
          </p:nvSpPr>
          <p:spPr bwMode="auto">
            <a:xfrm>
              <a:off x="10882223" y="5303171"/>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17" name="Line 129">
              <a:extLst>
                <a:ext uri="{FF2B5EF4-FFF2-40B4-BE49-F238E27FC236}">
                  <a16:creationId xmlns:a16="http://schemas.microsoft.com/office/drawing/2014/main" id="{75BDCBB3-CB5F-4F1E-B9F3-061897085E8F}"/>
                </a:ext>
              </a:extLst>
            </p:cNvPr>
            <p:cNvSpPr>
              <a:spLocks noChangeShapeType="1"/>
            </p:cNvSpPr>
            <p:nvPr/>
          </p:nvSpPr>
          <p:spPr bwMode="auto">
            <a:xfrm>
              <a:off x="10892144" y="5282268"/>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18" name="Line 130">
              <a:extLst>
                <a:ext uri="{FF2B5EF4-FFF2-40B4-BE49-F238E27FC236}">
                  <a16:creationId xmlns:a16="http://schemas.microsoft.com/office/drawing/2014/main" id="{783A430F-BDE9-403C-BBA4-1098085B138F}"/>
                </a:ext>
              </a:extLst>
            </p:cNvPr>
            <p:cNvSpPr>
              <a:spLocks noChangeShapeType="1"/>
            </p:cNvSpPr>
            <p:nvPr/>
          </p:nvSpPr>
          <p:spPr bwMode="auto">
            <a:xfrm>
              <a:off x="10910970" y="5330752"/>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19" name="Line 131">
              <a:extLst>
                <a:ext uri="{FF2B5EF4-FFF2-40B4-BE49-F238E27FC236}">
                  <a16:creationId xmlns:a16="http://schemas.microsoft.com/office/drawing/2014/main" id="{C5CCDA38-5F9E-4896-8A18-92CAE2A7BEC1}"/>
                </a:ext>
              </a:extLst>
            </p:cNvPr>
            <p:cNvSpPr>
              <a:spLocks noChangeShapeType="1"/>
            </p:cNvSpPr>
            <p:nvPr/>
          </p:nvSpPr>
          <p:spPr bwMode="auto">
            <a:xfrm>
              <a:off x="10921235" y="5309849"/>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20" name="Line 132">
              <a:extLst>
                <a:ext uri="{FF2B5EF4-FFF2-40B4-BE49-F238E27FC236}">
                  <a16:creationId xmlns:a16="http://schemas.microsoft.com/office/drawing/2014/main" id="{1F2C2FED-54A1-4BC5-BF42-19E160D8A327}"/>
                </a:ext>
              </a:extLst>
            </p:cNvPr>
            <p:cNvSpPr>
              <a:spLocks noChangeShapeType="1"/>
            </p:cNvSpPr>
            <p:nvPr/>
          </p:nvSpPr>
          <p:spPr bwMode="auto">
            <a:xfrm>
              <a:off x="10926971" y="5330752"/>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21" name="Line 133">
              <a:extLst>
                <a:ext uri="{FF2B5EF4-FFF2-40B4-BE49-F238E27FC236}">
                  <a16:creationId xmlns:a16="http://schemas.microsoft.com/office/drawing/2014/main" id="{92E427E5-3002-4A78-90F4-286419F1BAAC}"/>
                </a:ext>
              </a:extLst>
            </p:cNvPr>
            <p:cNvSpPr>
              <a:spLocks noChangeShapeType="1"/>
            </p:cNvSpPr>
            <p:nvPr/>
          </p:nvSpPr>
          <p:spPr bwMode="auto">
            <a:xfrm>
              <a:off x="10937236" y="5309849"/>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22" name="Line 134">
              <a:extLst>
                <a:ext uri="{FF2B5EF4-FFF2-40B4-BE49-F238E27FC236}">
                  <a16:creationId xmlns:a16="http://schemas.microsoft.com/office/drawing/2014/main" id="{4E4C5B25-F682-4246-85F0-298CBEF266D9}"/>
                </a:ext>
              </a:extLst>
            </p:cNvPr>
            <p:cNvSpPr>
              <a:spLocks noChangeShapeType="1"/>
            </p:cNvSpPr>
            <p:nvPr/>
          </p:nvSpPr>
          <p:spPr bwMode="auto">
            <a:xfrm>
              <a:off x="10977154" y="5370593"/>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23" name="Line 135">
              <a:extLst>
                <a:ext uri="{FF2B5EF4-FFF2-40B4-BE49-F238E27FC236}">
                  <a16:creationId xmlns:a16="http://schemas.microsoft.com/office/drawing/2014/main" id="{D6FCCB9A-21DF-4B7B-895E-6E789609AEA5}"/>
                </a:ext>
              </a:extLst>
            </p:cNvPr>
            <p:cNvSpPr>
              <a:spLocks noChangeShapeType="1"/>
            </p:cNvSpPr>
            <p:nvPr/>
          </p:nvSpPr>
          <p:spPr bwMode="auto">
            <a:xfrm>
              <a:off x="10988146" y="5347432"/>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24" name="Line 136">
              <a:extLst>
                <a:ext uri="{FF2B5EF4-FFF2-40B4-BE49-F238E27FC236}">
                  <a16:creationId xmlns:a16="http://schemas.microsoft.com/office/drawing/2014/main" id="{78587D03-7D64-4514-BA85-A8AA522EDACF}"/>
                </a:ext>
              </a:extLst>
            </p:cNvPr>
            <p:cNvSpPr>
              <a:spLocks noChangeShapeType="1"/>
            </p:cNvSpPr>
            <p:nvPr/>
          </p:nvSpPr>
          <p:spPr bwMode="auto">
            <a:xfrm>
              <a:off x="10991316" y="5370593"/>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25" name="Line 137">
              <a:extLst>
                <a:ext uri="{FF2B5EF4-FFF2-40B4-BE49-F238E27FC236}">
                  <a16:creationId xmlns:a16="http://schemas.microsoft.com/office/drawing/2014/main" id="{EE69DBF2-186F-4C90-9AC3-7829DAA90F9C}"/>
                </a:ext>
              </a:extLst>
            </p:cNvPr>
            <p:cNvSpPr>
              <a:spLocks noChangeShapeType="1"/>
            </p:cNvSpPr>
            <p:nvPr/>
          </p:nvSpPr>
          <p:spPr bwMode="auto">
            <a:xfrm>
              <a:off x="11001237" y="5347432"/>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26" name="Line 138">
              <a:extLst>
                <a:ext uri="{FF2B5EF4-FFF2-40B4-BE49-F238E27FC236}">
                  <a16:creationId xmlns:a16="http://schemas.microsoft.com/office/drawing/2014/main" id="{086060A1-B281-4DDD-9AAB-FDBA993A3CC9}"/>
                </a:ext>
              </a:extLst>
            </p:cNvPr>
            <p:cNvSpPr>
              <a:spLocks noChangeShapeType="1"/>
            </p:cNvSpPr>
            <p:nvPr/>
          </p:nvSpPr>
          <p:spPr bwMode="auto">
            <a:xfrm>
              <a:off x="11001154" y="5370593"/>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27" name="Line 139">
              <a:extLst>
                <a:ext uri="{FF2B5EF4-FFF2-40B4-BE49-F238E27FC236}">
                  <a16:creationId xmlns:a16="http://schemas.microsoft.com/office/drawing/2014/main" id="{5DB334FB-6AA5-4A7E-831B-C156E1FED721}"/>
                </a:ext>
              </a:extLst>
            </p:cNvPr>
            <p:cNvSpPr>
              <a:spLocks noChangeShapeType="1"/>
            </p:cNvSpPr>
            <p:nvPr/>
          </p:nvSpPr>
          <p:spPr bwMode="auto">
            <a:xfrm>
              <a:off x="11012148" y="5347432"/>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28" name="Line 140">
              <a:extLst>
                <a:ext uri="{FF2B5EF4-FFF2-40B4-BE49-F238E27FC236}">
                  <a16:creationId xmlns:a16="http://schemas.microsoft.com/office/drawing/2014/main" id="{703B8796-F794-43DB-A202-E7B89D32D858}"/>
                </a:ext>
              </a:extLst>
            </p:cNvPr>
            <p:cNvSpPr>
              <a:spLocks noChangeShapeType="1"/>
            </p:cNvSpPr>
            <p:nvPr/>
          </p:nvSpPr>
          <p:spPr bwMode="auto">
            <a:xfrm>
              <a:off x="11028409" y="5370593"/>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29" name="Line 141">
              <a:extLst>
                <a:ext uri="{FF2B5EF4-FFF2-40B4-BE49-F238E27FC236}">
                  <a16:creationId xmlns:a16="http://schemas.microsoft.com/office/drawing/2014/main" id="{B57303CC-2E6F-4432-9A74-27EDA9B24197}"/>
                </a:ext>
              </a:extLst>
            </p:cNvPr>
            <p:cNvSpPr>
              <a:spLocks noChangeShapeType="1"/>
            </p:cNvSpPr>
            <p:nvPr/>
          </p:nvSpPr>
          <p:spPr bwMode="auto">
            <a:xfrm>
              <a:off x="11038329" y="5347432"/>
              <a:ext cx="0" cy="44788"/>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30" name="Line 142">
              <a:extLst>
                <a:ext uri="{FF2B5EF4-FFF2-40B4-BE49-F238E27FC236}">
                  <a16:creationId xmlns:a16="http://schemas.microsoft.com/office/drawing/2014/main" id="{B2561606-F849-474A-9D66-BFC907AE9BDF}"/>
                </a:ext>
              </a:extLst>
            </p:cNvPr>
            <p:cNvSpPr>
              <a:spLocks noChangeShapeType="1"/>
            </p:cNvSpPr>
            <p:nvPr/>
          </p:nvSpPr>
          <p:spPr bwMode="auto">
            <a:xfrm>
              <a:off x="11134248" y="5442611"/>
              <a:ext cx="21258"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31" name="Line 143">
              <a:extLst>
                <a:ext uri="{FF2B5EF4-FFF2-40B4-BE49-F238E27FC236}">
                  <a16:creationId xmlns:a16="http://schemas.microsoft.com/office/drawing/2014/main" id="{1C10CC89-6C17-4253-81FF-CF5C90CBEFDE}"/>
                </a:ext>
              </a:extLst>
            </p:cNvPr>
            <p:cNvSpPr>
              <a:spLocks noChangeShapeType="1"/>
            </p:cNvSpPr>
            <p:nvPr/>
          </p:nvSpPr>
          <p:spPr bwMode="auto">
            <a:xfrm>
              <a:off x="11144514" y="5421709"/>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32" name="Line 144">
              <a:extLst>
                <a:ext uri="{FF2B5EF4-FFF2-40B4-BE49-F238E27FC236}">
                  <a16:creationId xmlns:a16="http://schemas.microsoft.com/office/drawing/2014/main" id="{777BACE2-E206-4228-AD31-6AD5966E2D42}"/>
                </a:ext>
              </a:extLst>
            </p:cNvPr>
            <p:cNvSpPr>
              <a:spLocks noChangeShapeType="1"/>
            </p:cNvSpPr>
            <p:nvPr/>
          </p:nvSpPr>
          <p:spPr bwMode="auto">
            <a:xfrm>
              <a:off x="11169502" y="5442611"/>
              <a:ext cx="19843"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33" name="Line 145">
              <a:extLst>
                <a:ext uri="{FF2B5EF4-FFF2-40B4-BE49-F238E27FC236}">
                  <a16:creationId xmlns:a16="http://schemas.microsoft.com/office/drawing/2014/main" id="{9622DFF7-8264-4A04-B1F3-3313B5224FD1}"/>
                </a:ext>
              </a:extLst>
            </p:cNvPr>
            <p:cNvSpPr>
              <a:spLocks noChangeShapeType="1"/>
            </p:cNvSpPr>
            <p:nvPr/>
          </p:nvSpPr>
          <p:spPr bwMode="auto">
            <a:xfrm>
              <a:off x="11179424" y="5421709"/>
              <a:ext cx="0" cy="41805"/>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grpSp>
      <p:sp>
        <p:nvSpPr>
          <p:cNvPr id="2934" name="Line 146">
            <a:extLst>
              <a:ext uri="{FF2B5EF4-FFF2-40B4-BE49-F238E27FC236}">
                <a16:creationId xmlns:a16="http://schemas.microsoft.com/office/drawing/2014/main" id="{4AF508E2-453D-4909-A08C-07FBA1CCA6AC}"/>
              </a:ext>
            </a:extLst>
          </p:cNvPr>
          <p:cNvSpPr>
            <a:spLocks noChangeShapeType="1"/>
          </p:cNvSpPr>
          <p:nvPr/>
        </p:nvSpPr>
        <p:spPr bwMode="auto">
          <a:xfrm>
            <a:off x="9408386" y="3995132"/>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35" name="Line 147">
            <a:extLst>
              <a:ext uri="{FF2B5EF4-FFF2-40B4-BE49-F238E27FC236}">
                <a16:creationId xmlns:a16="http://schemas.microsoft.com/office/drawing/2014/main" id="{63797D7F-592A-44B8-AFAA-D493CAAAE19E}"/>
              </a:ext>
            </a:extLst>
          </p:cNvPr>
          <p:cNvSpPr>
            <a:spLocks noChangeShapeType="1"/>
          </p:cNvSpPr>
          <p:nvPr/>
        </p:nvSpPr>
        <p:spPr bwMode="auto">
          <a:xfrm>
            <a:off x="9418651" y="3974230"/>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36" name="Line 148">
            <a:extLst>
              <a:ext uri="{FF2B5EF4-FFF2-40B4-BE49-F238E27FC236}">
                <a16:creationId xmlns:a16="http://schemas.microsoft.com/office/drawing/2014/main" id="{FA203EA9-E31A-4300-81B7-90B84CE876F0}"/>
              </a:ext>
            </a:extLst>
          </p:cNvPr>
          <p:cNvSpPr>
            <a:spLocks noChangeShapeType="1"/>
          </p:cNvSpPr>
          <p:nvPr/>
        </p:nvSpPr>
        <p:spPr bwMode="auto">
          <a:xfrm>
            <a:off x="9506570" y="4185142"/>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37" name="Line 149">
            <a:extLst>
              <a:ext uri="{FF2B5EF4-FFF2-40B4-BE49-F238E27FC236}">
                <a16:creationId xmlns:a16="http://schemas.microsoft.com/office/drawing/2014/main" id="{BE6A4E22-A532-4D3C-87EA-E421810A76E8}"/>
              </a:ext>
            </a:extLst>
          </p:cNvPr>
          <p:cNvSpPr>
            <a:spLocks noChangeShapeType="1"/>
          </p:cNvSpPr>
          <p:nvPr/>
        </p:nvSpPr>
        <p:spPr bwMode="auto">
          <a:xfrm>
            <a:off x="9516836" y="4164240"/>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38" name="Line 150">
            <a:extLst>
              <a:ext uri="{FF2B5EF4-FFF2-40B4-BE49-F238E27FC236}">
                <a16:creationId xmlns:a16="http://schemas.microsoft.com/office/drawing/2014/main" id="{E57AFEDC-3CF4-4A97-BEB9-656383621378}"/>
              </a:ext>
            </a:extLst>
          </p:cNvPr>
          <p:cNvSpPr>
            <a:spLocks noChangeShapeType="1"/>
          </p:cNvSpPr>
          <p:nvPr/>
        </p:nvSpPr>
        <p:spPr bwMode="auto">
          <a:xfrm>
            <a:off x="9525824" y="4201999"/>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39" name="Line 151">
            <a:extLst>
              <a:ext uri="{FF2B5EF4-FFF2-40B4-BE49-F238E27FC236}">
                <a16:creationId xmlns:a16="http://schemas.microsoft.com/office/drawing/2014/main" id="{2D244F91-C511-4301-81DC-69D2F590ADDB}"/>
              </a:ext>
            </a:extLst>
          </p:cNvPr>
          <p:cNvSpPr>
            <a:spLocks noChangeShapeType="1"/>
          </p:cNvSpPr>
          <p:nvPr/>
        </p:nvSpPr>
        <p:spPr bwMode="auto">
          <a:xfrm>
            <a:off x="9535746" y="4178840"/>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40" name="Line 152">
            <a:extLst>
              <a:ext uri="{FF2B5EF4-FFF2-40B4-BE49-F238E27FC236}">
                <a16:creationId xmlns:a16="http://schemas.microsoft.com/office/drawing/2014/main" id="{1CC1D1EE-09E1-450A-B4E4-11143BF65902}"/>
              </a:ext>
            </a:extLst>
          </p:cNvPr>
          <p:cNvSpPr>
            <a:spLocks noChangeShapeType="1"/>
          </p:cNvSpPr>
          <p:nvPr/>
        </p:nvSpPr>
        <p:spPr bwMode="auto">
          <a:xfrm>
            <a:off x="9530571" y="422958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41" name="Line 153">
            <a:extLst>
              <a:ext uri="{FF2B5EF4-FFF2-40B4-BE49-F238E27FC236}">
                <a16:creationId xmlns:a16="http://schemas.microsoft.com/office/drawing/2014/main" id="{87787F19-7AB3-46CC-91BA-685C329B2AEA}"/>
              </a:ext>
            </a:extLst>
          </p:cNvPr>
          <p:cNvSpPr>
            <a:spLocks noChangeShapeType="1"/>
          </p:cNvSpPr>
          <p:nvPr/>
        </p:nvSpPr>
        <p:spPr bwMode="auto">
          <a:xfrm>
            <a:off x="9540836" y="420868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42" name="Line 154">
            <a:extLst>
              <a:ext uri="{FF2B5EF4-FFF2-40B4-BE49-F238E27FC236}">
                <a16:creationId xmlns:a16="http://schemas.microsoft.com/office/drawing/2014/main" id="{0614A4B6-BCD5-4638-805E-1F07FD4FB4AE}"/>
              </a:ext>
            </a:extLst>
          </p:cNvPr>
          <p:cNvSpPr>
            <a:spLocks noChangeShapeType="1"/>
          </p:cNvSpPr>
          <p:nvPr/>
        </p:nvSpPr>
        <p:spPr bwMode="auto">
          <a:xfrm>
            <a:off x="9535661" y="4240309"/>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43" name="Line 155">
            <a:extLst>
              <a:ext uri="{FF2B5EF4-FFF2-40B4-BE49-F238E27FC236}">
                <a16:creationId xmlns:a16="http://schemas.microsoft.com/office/drawing/2014/main" id="{599B96E3-A5BF-4933-9FA1-A6988F47D53C}"/>
              </a:ext>
            </a:extLst>
          </p:cNvPr>
          <p:cNvSpPr>
            <a:spLocks noChangeShapeType="1"/>
          </p:cNvSpPr>
          <p:nvPr/>
        </p:nvSpPr>
        <p:spPr bwMode="auto">
          <a:xfrm>
            <a:off x="9546655" y="4218678"/>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44" name="Line 156">
            <a:extLst>
              <a:ext uri="{FF2B5EF4-FFF2-40B4-BE49-F238E27FC236}">
                <a16:creationId xmlns:a16="http://schemas.microsoft.com/office/drawing/2014/main" id="{1E5C230D-CC02-492B-874B-DE042B5C587D}"/>
              </a:ext>
            </a:extLst>
          </p:cNvPr>
          <p:cNvSpPr>
            <a:spLocks noChangeShapeType="1"/>
          </p:cNvSpPr>
          <p:nvPr/>
        </p:nvSpPr>
        <p:spPr bwMode="auto">
          <a:xfrm>
            <a:off x="9535661" y="4240307"/>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45" name="Line 157">
            <a:extLst>
              <a:ext uri="{FF2B5EF4-FFF2-40B4-BE49-F238E27FC236}">
                <a16:creationId xmlns:a16="http://schemas.microsoft.com/office/drawing/2014/main" id="{9E0E60F1-DA16-4F1D-965C-833A73396433}"/>
              </a:ext>
            </a:extLst>
          </p:cNvPr>
          <p:cNvSpPr>
            <a:spLocks noChangeShapeType="1"/>
          </p:cNvSpPr>
          <p:nvPr/>
        </p:nvSpPr>
        <p:spPr bwMode="auto">
          <a:xfrm>
            <a:off x="9546655" y="4218681"/>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46" name="Line 158">
            <a:extLst>
              <a:ext uri="{FF2B5EF4-FFF2-40B4-BE49-F238E27FC236}">
                <a16:creationId xmlns:a16="http://schemas.microsoft.com/office/drawing/2014/main" id="{800C2E25-E047-40A1-AC1B-7CB5D9CC89ED}"/>
              </a:ext>
            </a:extLst>
          </p:cNvPr>
          <p:cNvSpPr>
            <a:spLocks noChangeShapeType="1"/>
          </p:cNvSpPr>
          <p:nvPr/>
        </p:nvSpPr>
        <p:spPr bwMode="auto">
          <a:xfrm>
            <a:off x="9607664" y="4335313"/>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47" name="Line 159">
            <a:extLst>
              <a:ext uri="{FF2B5EF4-FFF2-40B4-BE49-F238E27FC236}">
                <a16:creationId xmlns:a16="http://schemas.microsoft.com/office/drawing/2014/main" id="{579B8DE6-E34D-421C-A370-B12A33FCD08B}"/>
              </a:ext>
            </a:extLst>
          </p:cNvPr>
          <p:cNvSpPr>
            <a:spLocks noChangeShapeType="1"/>
          </p:cNvSpPr>
          <p:nvPr/>
        </p:nvSpPr>
        <p:spPr bwMode="auto">
          <a:xfrm>
            <a:off x="9617929" y="4313681"/>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48" name="Line 160">
            <a:extLst>
              <a:ext uri="{FF2B5EF4-FFF2-40B4-BE49-F238E27FC236}">
                <a16:creationId xmlns:a16="http://schemas.microsoft.com/office/drawing/2014/main" id="{C82BC44E-3E4D-458A-A548-20AD6B550460}"/>
              </a:ext>
            </a:extLst>
          </p:cNvPr>
          <p:cNvSpPr>
            <a:spLocks noChangeShapeType="1"/>
          </p:cNvSpPr>
          <p:nvPr/>
        </p:nvSpPr>
        <p:spPr bwMode="auto">
          <a:xfrm>
            <a:off x="9684757" y="439200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49" name="Line 161">
            <a:extLst>
              <a:ext uri="{FF2B5EF4-FFF2-40B4-BE49-F238E27FC236}">
                <a16:creationId xmlns:a16="http://schemas.microsoft.com/office/drawing/2014/main" id="{B0D1B58F-0DE9-4144-9E12-F3E0E266D6B5}"/>
              </a:ext>
            </a:extLst>
          </p:cNvPr>
          <p:cNvSpPr>
            <a:spLocks noChangeShapeType="1"/>
          </p:cNvSpPr>
          <p:nvPr/>
        </p:nvSpPr>
        <p:spPr bwMode="auto">
          <a:xfrm>
            <a:off x="9695022" y="4368848"/>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50" name="Line 162">
            <a:extLst>
              <a:ext uri="{FF2B5EF4-FFF2-40B4-BE49-F238E27FC236}">
                <a16:creationId xmlns:a16="http://schemas.microsoft.com/office/drawing/2014/main" id="{F07158B9-D4F1-4AC4-8779-4A9F29CCE5D0}"/>
              </a:ext>
            </a:extLst>
          </p:cNvPr>
          <p:cNvSpPr>
            <a:spLocks noChangeShapeType="1"/>
          </p:cNvSpPr>
          <p:nvPr/>
        </p:nvSpPr>
        <p:spPr bwMode="auto">
          <a:xfrm>
            <a:off x="9781104" y="4436447"/>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51" name="Line 163">
            <a:extLst>
              <a:ext uri="{FF2B5EF4-FFF2-40B4-BE49-F238E27FC236}">
                <a16:creationId xmlns:a16="http://schemas.microsoft.com/office/drawing/2014/main" id="{A12B05DC-7EBD-49DB-BB64-5BBE6BA73252}"/>
              </a:ext>
            </a:extLst>
          </p:cNvPr>
          <p:cNvSpPr>
            <a:spLocks noChangeShapeType="1"/>
          </p:cNvSpPr>
          <p:nvPr/>
        </p:nvSpPr>
        <p:spPr bwMode="auto">
          <a:xfrm>
            <a:off x="9791025" y="4415542"/>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52" name="Line 164">
            <a:extLst>
              <a:ext uri="{FF2B5EF4-FFF2-40B4-BE49-F238E27FC236}">
                <a16:creationId xmlns:a16="http://schemas.microsoft.com/office/drawing/2014/main" id="{F5217762-E89A-4ADF-9F09-BAAE62735AA3}"/>
              </a:ext>
            </a:extLst>
          </p:cNvPr>
          <p:cNvSpPr>
            <a:spLocks noChangeShapeType="1"/>
          </p:cNvSpPr>
          <p:nvPr/>
        </p:nvSpPr>
        <p:spPr bwMode="auto">
          <a:xfrm>
            <a:off x="9888399" y="450846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53" name="Line 165">
            <a:extLst>
              <a:ext uri="{FF2B5EF4-FFF2-40B4-BE49-F238E27FC236}">
                <a16:creationId xmlns:a16="http://schemas.microsoft.com/office/drawing/2014/main" id="{60F68867-4D4A-4329-9396-71E8F77F84D6}"/>
              </a:ext>
            </a:extLst>
          </p:cNvPr>
          <p:cNvSpPr>
            <a:spLocks noChangeShapeType="1"/>
          </p:cNvSpPr>
          <p:nvPr/>
        </p:nvSpPr>
        <p:spPr bwMode="auto">
          <a:xfrm>
            <a:off x="9898664" y="4486837"/>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54" name="Line 166">
            <a:extLst>
              <a:ext uri="{FF2B5EF4-FFF2-40B4-BE49-F238E27FC236}">
                <a16:creationId xmlns:a16="http://schemas.microsoft.com/office/drawing/2014/main" id="{FD1A25C5-E546-4126-B05C-4828B5D02816}"/>
              </a:ext>
            </a:extLst>
          </p:cNvPr>
          <p:cNvSpPr>
            <a:spLocks noChangeShapeType="1"/>
          </p:cNvSpPr>
          <p:nvPr/>
        </p:nvSpPr>
        <p:spPr bwMode="auto">
          <a:xfrm>
            <a:off x="9891652" y="450846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55" name="Line 167">
            <a:extLst>
              <a:ext uri="{FF2B5EF4-FFF2-40B4-BE49-F238E27FC236}">
                <a16:creationId xmlns:a16="http://schemas.microsoft.com/office/drawing/2014/main" id="{7EBDB3FA-B820-4CD3-BECA-C8819468668E}"/>
              </a:ext>
            </a:extLst>
          </p:cNvPr>
          <p:cNvSpPr>
            <a:spLocks noChangeShapeType="1"/>
          </p:cNvSpPr>
          <p:nvPr/>
        </p:nvSpPr>
        <p:spPr bwMode="auto">
          <a:xfrm>
            <a:off x="9901573" y="448683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56" name="Line 168">
            <a:extLst>
              <a:ext uri="{FF2B5EF4-FFF2-40B4-BE49-F238E27FC236}">
                <a16:creationId xmlns:a16="http://schemas.microsoft.com/office/drawing/2014/main" id="{8114999D-FA0B-470E-B857-EC3777EC8E1A}"/>
              </a:ext>
            </a:extLst>
          </p:cNvPr>
          <p:cNvSpPr>
            <a:spLocks noChangeShapeType="1"/>
          </p:cNvSpPr>
          <p:nvPr/>
        </p:nvSpPr>
        <p:spPr bwMode="auto">
          <a:xfrm>
            <a:off x="9917490" y="4537577"/>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57" name="Line 169">
            <a:extLst>
              <a:ext uri="{FF2B5EF4-FFF2-40B4-BE49-F238E27FC236}">
                <a16:creationId xmlns:a16="http://schemas.microsoft.com/office/drawing/2014/main" id="{2B4BB1A3-0779-4F5D-93A3-AD9E6C4DEB65}"/>
              </a:ext>
            </a:extLst>
          </p:cNvPr>
          <p:cNvSpPr>
            <a:spLocks noChangeShapeType="1"/>
          </p:cNvSpPr>
          <p:nvPr/>
        </p:nvSpPr>
        <p:spPr bwMode="auto">
          <a:xfrm>
            <a:off x="9928483" y="4514417"/>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58" name="Line 170">
            <a:extLst>
              <a:ext uri="{FF2B5EF4-FFF2-40B4-BE49-F238E27FC236}">
                <a16:creationId xmlns:a16="http://schemas.microsoft.com/office/drawing/2014/main" id="{9F60210A-64AE-427A-B89D-72B4B046EA38}"/>
              </a:ext>
            </a:extLst>
          </p:cNvPr>
          <p:cNvSpPr>
            <a:spLocks noChangeShapeType="1"/>
          </p:cNvSpPr>
          <p:nvPr/>
        </p:nvSpPr>
        <p:spPr bwMode="auto">
          <a:xfrm>
            <a:off x="9920399" y="4537577"/>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59" name="Line 171">
            <a:extLst>
              <a:ext uri="{FF2B5EF4-FFF2-40B4-BE49-F238E27FC236}">
                <a16:creationId xmlns:a16="http://schemas.microsoft.com/office/drawing/2014/main" id="{0F5FAF4E-B8CA-4255-8982-7AEB15106800}"/>
              </a:ext>
            </a:extLst>
          </p:cNvPr>
          <p:cNvSpPr>
            <a:spLocks noChangeShapeType="1"/>
          </p:cNvSpPr>
          <p:nvPr/>
        </p:nvSpPr>
        <p:spPr bwMode="auto">
          <a:xfrm>
            <a:off x="9930665" y="4514414"/>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60" name="Line 172">
            <a:extLst>
              <a:ext uri="{FF2B5EF4-FFF2-40B4-BE49-F238E27FC236}">
                <a16:creationId xmlns:a16="http://schemas.microsoft.com/office/drawing/2014/main" id="{E5D86068-F6E7-439B-9DD0-61E08FDDC297}"/>
              </a:ext>
            </a:extLst>
          </p:cNvPr>
          <p:cNvSpPr>
            <a:spLocks noChangeShapeType="1"/>
          </p:cNvSpPr>
          <p:nvPr/>
        </p:nvSpPr>
        <p:spPr bwMode="auto">
          <a:xfrm>
            <a:off x="10024746" y="4598866"/>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61" name="Line 173">
            <a:extLst>
              <a:ext uri="{FF2B5EF4-FFF2-40B4-BE49-F238E27FC236}">
                <a16:creationId xmlns:a16="http://schemas.microsoft.com/office/drawing/2014/main" id="{0DDF1D0A-A4CF-496D-A3F2-A2715F0A8595}"/>
              </a:ext>
            </a:extLst>
          </p:cNvPr>
          <p:cNvSpPr>
            <a:spLocks noChangeShapeType="1"/>
          </p:cNvSpPr>
          <p:nvPr/>
        </p:nvSpPr>
        <p:spPr bwMode="auto">
          <a:xfrm>
            <a:off x="10034667" y="4575707"/>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62" name="Line 174">
            <a:extLst>
              <a:ext uri="{FF2B5EF4-FFF2-40B4-BE49-F238E27FC236}">
                <a16:creationId xmlns:a16="http://schemas.microsoft.com/office/drawing/2014/main" id="{931AA327-7517-43D8-BD45-4EDB5FE958D7}"/>
              </a:ext>
            </a:extLst>
          </p:cNvPr>
          <p:cNvSpPr>
            <a:spLocks noChangeShapeType="1"/>
          </p:cNvSpPr>
          <p:nvPr/>
        </p:nvSpPr>
        <p:spPr bwMode="auto">
          <a:xfrm>
            <a:off x="10024746" y="4598866"/>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63" name="Line 175">
            <a:extLst>
              <a:ext uri="{FF2B5EF4-FFF2-40B4-BE49-F238E27FC236}">
                <a16:creationId xmlns:a16="http://schemas.microsoft.com/office/drawing/2014/main" id="{BC530FBA-194E-4E92-B0E7-3DF65F8BBC74}"/>
              </a:ext>
            </a:extLst>
          </p:cNvPr>
          <p:cNvSpPr>
            <a:spLocks noChangeShapeType="1"/>
          </p:cNvSpPr>
          <p:nvPr/>
        </p:nvSpPr>
        <p:spPr bwMode="auto">
          <a:xfrm>
            <a:off x="10034667" y="4575707"/>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64" name="Line 176">
            <a:extLst>
              <a:ext uri="{FF2B5EF4-FFF2-40B4-BE49-F238E27FC236}">
                <a16:creationId xmlns:a16="http://schemas.microsoft.com/office/drawing/2014/main" id="{91479D7D-3A13-4EE5-BED2-46F3F2D8CE43}"/>
              </a:ext>
            </a:extLst>
          </p:cNvPr>
          <p:cNvSpPr>
            <a:spLocks noChangeShapeType="1"/>
          </p:cNvSpPr>
          <p:nvPr/>
        </p:nvSpPr>
        <p:spPr bwMode="auto">
          <a:xfrm>
            <a:off x="10026584" y="4598866"/>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65" name="Line 177">
            <a:extLst>
              <a:ext uri="{FF2B5EF4-FFF2-40B4-BE49-F238E27FC236}">
                <a16:creationId xmlns:a16="http://schemas.microsoft.com/office/drawing/2014/main" id="{9CBCEA98-42EC-48DB-9785-66341E34AFAA}"/>
              </a:ext>
            </a:extLst>
          </p:cNvPr>
          <p:cNvSpPr>
            <a:spLocks noChangeShapeType="1"/>
          </p:cNvSpPr>
          <p:nvPr/>
        </p:nvSpPr>
        <p:spPr bwMode="auto">
          <a:xfrm>
            <a:off x="10037576" y="4575702"/>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66" name="Line 178">
            <a:extLst>
              <a:ext uri="{FF2B5EF4-FFF2-40B4-BE49-F238E27FC236}">
                <a16:creationId xmlns:a16="http://schemas.microsoft.com/office/drawing/2014/main" id="{E5EF7A8C-6F39-4DCB-9DE2-7233978385C0}"/>
              </a:ext>
            </a:extLst>
          </p:cNvPr>
          <p:cNvSpPr>
            <a:spLocks noChangeShapeType="1"/>
          </p:cNvSpPr>
          <p:nvPr/>
        </p:nvSpPr>
        <p:spPr bwMode="auto">
          <a:xfrm>
            <a:off x="10034584" y="4603458"/>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67" name="Line 179">
            <a:extLst>
              <a:ext uri="{FF2B5EF4-FFF2-40B4-BE49-F238E27FC236}">
                <a16:creationId xmlns:a16="http://schemas.microsoft.com/office/drawing/2014/main" id="{E96276B4-2EF5-4CCC-BC8E-760F43FB57C8}"/>
              </a:ext>
            </a:extLst>
          </p:cNvPr>
          <p:cNvSpPr>
            <a:spLocks noChangeShapeType="1"/>
          </p:cNvSpPr>
          <p:nvPr/>
        </p:nvSpPr>
        <p:spPr bwMode="auto">
          <a:xfrm>
            <a:off x="10044850" y="4581827"/>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68" name="Line 180">
            <a:extLst>
              <a:ext uri="{FF2B5EF4-FFF2-40B4-BE49-F238E27FC236}">
                <a16:creationId xmlns:a16="http://schemas.microsoft.com/office/drawing/2014/main" id="{8AFD9503-445B-4FBF-8D0B-A5B2603D6B60}"/>
              </a:ext>
            </a:extLst>
          </p:cNvPr>
          <p:cNvSpPr>
            <a:spLocks noChangeShapeType="1"/>
          </p:cNvSpPr>
          <p:nvPr/>
        </p:nvSpPr>
        <p:spPr bwMode="auto">
          <a:xfrm>
            <a:off x="10039675" y="460958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69" name="Line 181">
            <a:extLst>
              <a:ext uri="{FF2B5EF4-FFF2-40B4-BE49-F238E27FC236}">
                <a16:creationId xmlns:a16="http://schemas.microsoft.com/office/drawing/2014/main" id="{398938F4-90D1-4C6C-B3C4-75A0DB939705}"/>
              </a:ext>
            </a:extLst>
          </p:cNvPr>
          <p:cNvSpPr>
            <a:spLocks noChangeShapeType="1"/>
          </p:cNvSpPr>
          <p:nvPr/>
        </p:nvSpPr>
        <p:spPr bwMode="auto">
          <a:xfrm>
            <a:off x="10050668" y="458868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70" name="Line 182">
            <a:extLst>
              <a:ext uri="{FF2B5EF4-FFF2-40B4-BE49-F238E27FC236}">
                <a16:creationId xmlns:a16="http://schemas.microsoft.com/office/drawing/2014/main" id="{9E077E52-4DDC-4534-AD60-CA3433AFF227}"/>
              </a:ext>
            </a:extLst>
          </p:cNvPr>
          <p:cNvSpPr>
            <a:spLocks noChangeShapeType="1"/>
          </p:cNvSpPr>
          <p:nvPr/>
        </p:nvSpPr>
        <p:spPr bwMode="auto">
          <a:xfrm>
            <a:off x="10050585" y="4615712"/>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71" name="Line 183">
            <a:extLst>
              <a:ext uri="{FF2B5EF4-FFF2-40B4-BE49-F238E27FC236}">
                <a16:creationId xmlns:a16="http://schemas.microsoft.com/office/drawing/2014/main" id="{718F71E5-E2AE-49FC-85AC-37FC0B86CBB2}"/>
              </a:ext>
            </a:extLst>
          </p:cNvPr>
          <p:cNvSpPr>
            <a:spLocks noChangeShapeType="1"/>
          </p:cNvSpPr>
          <p:nvPr/>
        </p:nvSpPr>
        <p:spPr bwMode="auto">
          <a:xfrm>
            <a:off x="10060850" y="4592555"/>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72" name="Line 184">
            <a:extLst>
              <a:ext uri="{FF2B5EF4-FFF2-40B4-BE49-F238E27FC236}">
                <a16:creationId xmlns:a16="http://schemas.microsoft.com/office/drawing/2014/main" id="{F2C5EFC1-709D-4BF5-907F-193D1D2115CF}"/>
              </a:ext>
            </a:extLst>
          </p:cNvPr>
          <p:cNvSpPr>
            <a:spLocks noChangeShapeType="1"/>
          </p:cNvSpPr>
          <p:nvPr/>
        </p:nvSpPr>
        <p:spPr bwMode="auto">
          <a:xfrm>
            <a:off x="10066584" y="4637169"/>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73" name="Line 185">
            <a:extLst>
              <a:ext uri="{FF2B5EF4-FFF2-40B4-BE49-F238E27FC236}">
                <a16:creationId xmlns:a16="http://schemas.microsoft.com/office/drawing/2014/main" id="{06DE8491-A986-4517-A935-0B66E310D09B}"/>
              </a:ext>
            </a:extLst>
          </p:cNvPr>
          <p:cNvSpPr>
            <a:spLocks noChangeShapeType="1"/>
          </p:cNvSpPr>
          <p:nvPr/>
        </p:nvSpPr>
        <p:spPr bwMode="auto">
          <a:xfrm>
            <a:off x="10076851" y="461554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74" name="Line 186">
            <a:extLst>
              <a:ext uri="{FF2B5EF4-FFF2-40B4-BE49-F238E27FC236}">
                <a16:creationId xmlns:a16="http://schemas.microsoft.com/office/drawing/2014/main" id="{A6FDCC0B-83D8-4ECB-B102-9C871F96F9E8}"/>
              </a:ext>
            </a:extLst>
          </p:cNvPr>
          <p:cNvSpPr>
            <a:spLocks noChangeShapeType="1"/>
          </p:cNvSpPr>
          <p:nvPr/>
        </p:nvSpPr>
        <p:spPr bwMode="auto">
          <a:xfrm>
            <a:off x="10208023" y="4703065"/>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75" name="Line 187">
            <a:extLst>
              <a:ext uri="{FF2B5EF4-FFF2-40B4-BE49-F238E27FC236}">
                <a16:creationId xmlns:a16="http://schemas.microsoft.com/office/drawing/2014/main" id="{FD6EDA97-8FB5-48BE-A338-4A27AF6FA287}"/>
              </a:ext>
            </a:extLst>
          </p:cNvPr>
          <p:cNvSpPr>
            <a:spLocks noChangeShapeType="1"/>
          </p:cNvSpPr>
          <p:nvPr/>
        </p:nvSpPr>
        <p:spPr bwMode="auto">
          <a:xfrm>
            <a:off x="10217945" y="4679897"/>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76" name="Line 188">
            <a:extLst>
              <a:ext uri="{FF2B5EF4-FFF2-40B4-BE49-F238E27FC236}">
                <a16:creationId xmlns:a16="http://schemas.microsoft.com/office/drawing/2014/main" id="{EF9CA20C-B852-45B8-A7DE-59E35BE8E77A}"/>
              </a:ext>
            </a:extLst>
          </p:cNvPr>
          <p:cNvSpPr>
            <a:spLocks noChangeShapeType="1"/>
          </p:cNvSpPr>
          <p:nvPr/>
        </p:nvSpPr>
        <p:spPr bwMode="auto">
          <a:xfrm>
            <a:off x="10209861" y="4703059"/>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77" name="Line 189">
            <a:extLst>
              <a:ext uri="{FF2B5EF4-FFF2-40B4-BE49-F238E27FC236}">
                <a16:creationId xmlns:a16="http://schemas.microsoft.com/office/drawing/2014/main" id="{BA0F656B-33B5-40A4-A110-179F2D3C5269}"/>
              </a:ext>
            </a:extLst>
          </p:cNvPr>
          <p:cNvSpPr>
            <a:spLocks noChangeShapeType="1"/>
          </p:cNvSpPr>
          <p:nvPr/>
        </p:nvSpPr>
        <p:spPr bwMode="auto">
          <a:xfrm>
            <a:off x="10220854" y="4679900"/>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78" name="Line 190">
            <a:extLst>
              <a:ext uri="{FF2B5EF4-FFF2-40B4-BE49-F238E27FC236}">
                <a16:creationId xmlns:a16="http://schemas.microsoft.com/office/drawing/2014/main" id="{AC361C37-06F5-4951-AD1F-9837A4C878E0}"/>
              </a:ext>
            </a:extLst>
          </p:cNvPr>
          <p:cNvSpPr>
            <a:spLocks noChangeShapeType="1"/>
          </p:cNvSpPr>
          <p:nvPr/>
        </p:nvSpPr>
        <p:spPr bwMode="auto">
          <a:xfrm>
            <a:off x="10244771" y="472451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79" name="Line 191">
            <a:extLst>
              <a:ext uri="{FF2B5EF4-FFF2-40B4-BE49-F238E27FC236}">
                <a16:creationId xmlns:a16="http://schemas.microsoft.com/office/drawing/2014/main" id="{B11AA3BD-35C6-430A-8424-CF8BF664CE58}"/>
              </a:ext>
            </a:extLst>
          </p:cNvPr>
          <p:cNvSpPr>
            <a:spLocks noChangeShapeType="1"/>
          </p:cNvSpPr>
          <p:nvPr/>
        </p:nvSpPr>
        <p:spPr bwMode="auto">
          <a:xfrm>
            <a:off x="10255036" y="4702892"/>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80" name="Line 192">
            <a:extLst>
              <a:ext uri="{FF2B5EF4-FFF2-40B4-BE49-F238E27FC236}">
                <a16:creationId xmlns:a16="http://schemas.microsoft.com/office/drawing/2014/main" id="{6551919B-3EF0-47DF-A984-DE98404387A4}"/>
              </a:ext>
            </a:extLst>
          </p:cNvPr>
          <p:cNvSpPr>
            <a:spLocks noChangeShapeType="1"/>
          </p:cNvSpPr>
          <p:nvPr/>
        </p:nvSpPr>
        <p:spPr bwMode="auto">
          <a:xfrm>
            <a:off x="10269116" y="4758232"/>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81" name="Line 193">
            <a:extLst>
              <a:ext uri="{FF2B5EF4-FFF2-40B4-BE49-F238E27FC236}">
                <a16:creationId xmlns:a16="http://schemas.microsoft.com/office/drawing/2014/main" id="{EB86A6D0-E35E-4FF5-A1B5-2A7B34A22BD9}"/>
              </a:ext>
            </a:extLst>
          </p:cNvPr>
          <p:cNvSpPr>
            <a:spLocks noChangeShapeType="1"/>
          </p:cNvSpPr>
          <p:nvPr/>
        </p:nvSpPr>
        <p:spPr bwMode="auto">
          <a:xfrm>
            <a:off x="10279038" y="4736604"/>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82" name="Line 194">
            <a:extLst>
              <a:ext uri="{FF2B5EF4-FFF2-40B4-BE49-F238E27FC236}">
                <a16:creationId xmlns:a16="http://schemas.microsoft.com/office/drawing/2014/main" id="{CB160332-9D17-4A80-8F1B-22037548E581}"/>
              </a:ext>
            </a:extLst>
          </p:cNvPr>
          <p:cNvSpPr>
            <a:spLocks noChangeShapeType="1"/>
          </p:cNvSpPr>
          <p:nvPr/>
        </p:nvSpPr>
        <p:spPr bwMode="auto">
          <a:xfrm>
            <a:off x="10270954" y="4758232"/>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83" name="Line 195">
            <a:extLst>
              <a:ext uri="{FF2B5EF4-FFF2-40B4-BE49-F238E27FC236}">
                <a16:creationId xmlns:a16="http://schemas.microsoft.com/office/drawing/2014/main" id="{4EF885F7-A3EE-4CAD-ABD2-7491CF6092FD}"/>
              </a:ext>
            </a:extLst>
          </p:cNvPr>
          <p:cNvSpPr>
            <a:spLocks noChangeShapeType="1"/>
          </p:cNvSpPr>
          <p:nvPr/>
        </p:nvSpPr>
        <p:spPr bwMode="auto">
          <a:xfrm>
            <a:off x="10281947" y="4736604"/>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84" name="Line 196">
            <a:extLst>
              <a:ext uri="{FF2B5EF4-FFF2-40B4-BE49-F238E27FC236}">
                <a16:creationId xmlns:a16="http://schemas.microsoft.com/office/drawing/2014/main" id="{F5B14914-C63D-48CE-82C0-6DA52E8F7E0B}"/>
              </a:ext>
            </a:extLst>
          </p:cNvPr>
          <p:cNvSpPr>
            <a:spLocks noChangeShapeType="1"/>
          </p:cNvSpPr>
          <p:nvPr/>
        </p:nvSpPr>
        <p:spPr bwMode="auto">
          <a:xfrm>
            <a:off x="10281863" y="4758232"/>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85" name="Line 197">
            <a:extLst>
              <a:ext uri="{FF2B5EF4-FFF2-40B4-BE49-F238E27FC236}">
                <a16:creationId xmlns:a16="http://schemas.microsoft.com/office/drawing/2014/main" id="{7E65B219-708D-4ED0-BE82-D3A9BFE6E923}"/>
              </a:ext>
            </a:extLst>
          </p:cNvPr>
          <p:cNvSpPr>
            <a:spLocks noChangeShapeType="1"/>
          </p:cNvSpPr>
          <p:nvPr/>
        </p:nvSpPr>
        <p:spPr bwMode="auto">
          <a:xfrm>
            <a:off x="10292128" y="4736597"/>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86" name="Line 198">
            <a:extLst>
              <a:ext uri="{FF2B5EF4-FFF2-40B4-BE49-F238E27FC236}">
                <a16:creationId xmlns:a16="http://schemas.microsoft.com/office/drawing/2014/main" id="{F2AA890B-707A-454C-ABE8-772EAA888A9D}"/>
              </a:ext>
            </a:extLst>
          </p:cNvPr>
          <p:cNvSpPr>
            <a:spLocks noChangeShapeType="1"/>
          </p:cNvSpPr>
          <p:nvPr/>
        </p:nvSpPr>
        <p:spPr bwMode="auto">
          <a:xfrm>
            <a:off x="10285117" y="4758226"/>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87" name="Line 199">
            <a:extLst>
              <a:ext uri="{FF2B5EF4-FFF2-40B4-BE49-F238E27FC236}">
                <a16:creationId xmlns:a16="http://schemas.microsoft.com/office/drawing/2014/main" id="{16C828E2-FA0F-4265-96FB-E0A2CB4D2476}"/>
              </a:ext>
            </a:extLst>
          </p:cNvPr>
          <p:cNvSpPr>
            <a:spLocks noChangeShapeType="1"/>
          </p:cNvSpPr>
          <p:nvPr/>
        </p:nvSpPr>
        <p:spPr bwMode="auto">
          <a:xfrm>
            <a:off x="10295037" y="4736600"/>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88" name="Line 200">
            <a:extLst>
              <a:ext uri="{FF2B5EF4-FFF2-40B4-BE49-F238E27FC236}">
                <a16:creationId xmlns:a16="http://schemas.microsoft.com/office/drawing/2014/main" id="{ED82703A-E09A-43A5-849A-C802BEBB31DA}"/>
              </a:ext>
            </a:extLst>
          </p:cNvPr>
          <p:cNvSpPr>
            <a:spLocks noChangeShapeType="1"/>
          </p:cNvSpPr>
          <p:nvPr/>
        </p:nvSpPr>
        <p:spPr bwMode="auto">
          <a:xfrm>
            <a:off x="10297863" y="4764358"/>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89" name="Line 201">
            <a:extLst>
              <a:ext uri="{FF2B5EF4-FFF2-40B4-BE49-F238E27FC236}">
                <a16:creationId xmlns:a16="http://schemas.microsoft.com/office/drawing/2014/main" id="{74B49434-F1B6-4426-AB2D-D73C6278B569}"/>
              </a:ext>
            </a:extLst>
          </p:cNvPr>
          <p:cNvSpPr>
            <a:spLocks noChangeShapeType="1"/>
          </p:cNvSpPr>
          <p:nvPr/>
        </p:nvSpPr>
        <p:spPr bwMode="auto">
          <a:xfrm>
            <a:off x="10308129" y="4743449"/>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90" name="Line 202">
            <a:extLst>
              <a:ext uri="{FF2B5EF4-FFF2-40B4-BE49-F238E27FC236}">
                <a16:creationId xmlns:a16="http://schemas.microsoft.com/office/drawing/2014/main" id="{0216C628-C201-48D6-A3A4-B3B9815C0F84}"/>
              </a:ext>
            </a:extLst>
          </p:cNvPr>
          <p:cNvSpPr>
            <a:spLocks noChangeShapeType="1"/>
          </p:cNvSpPr>
          <p:nvPr/>
        </p:nvSpPr>
        <p:spPr bwMode="auto">
          <a:xfrm>
            <a:off x="10354209" y="4785805"/>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91" name="Line 203">
            <a:extLst>
              <a:ext uri="{FF2B5EF4-FFF2-40B4-BE49-F238E27FC236}">
                <a16:creationId xmlns:a16="http://schemas.microsoft.com/office/drawing/2014/main" id="{EA66E639-74ED-4641-A254-B1F0786EEE05}"/>
              </a:ext>
            </a:extLst>
          </p:cNvPr>
          <p:cNvSpPr>
            <a:spLocks noChangeShapeType="1"/>
          </p:cNvSpPr>
          <p:nvPr/>
        </p:nvSpPr>
        <p:spPr bwMode="auto">
          <a:xfrm>
            <a:off x="10364130" y="4764178"/>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92" name="Line 204">
            <a:extLst>
              <a:ext uri="{FF2B5EF4-FFF2-40B4-BE49-F238E27FC236}">
                <a16:creationId xmlns:a16="http://schemas.microsoft.com/office/drawing/2014/main" id="{E4F15428-30A0-4EFA-A3CE-3965AEB11D72}"/>
              </a:ext>
            </a:extLst>
          </p:cNvPr>
          <p:cNvSpPr>
            <a:spLocks noChangeShapeType="1"/>
          </p:cNvSpPr>
          <p:nvPr/>
        </p:nvSpPr>
        <p:spPr bwMode="auto">
          <a:xfrm>
            <a:off x="10362210" y="4791935"/>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93" name="Line 205">
            <a:extLst>
              <a:ext uri="{FF2B5EF4-FFF2-40B4-BE49-F238E27FC236}">
                <a16:creationId xmlns:a16="http://schemas.microsoft.com/office/drawing/2014/main" id="{51CF0F8C-3A60-42EC-A145-D3FA81077007}"/>
              </a:ext>
            </a:extLst>
          </p:cNvPr>
          <p:cNvSpPr>
            <a:spLocks noChangeShapeType="1"/>
          </p:cNvSpPr>
          <p:nvPr/>
        </p:nvSpPr>
        <p:spPr bwMode="auto">
          <a:xfrm>
            <a:off x="10372131" y="4771028"/>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94" name="Line 206">
            <a:extLst>
              <a:ext uri="{FF2B5EF4-FFF2-40B4-BE49-F238E27FC236}">
                <a16:creationId xmlns:a16="http://schemas.microsoft.com/office/drawing/2014/main" id="{509148F5-FF43-45D4-9955-6484D594BED3}"/>
              </a:ext>
            </a:extLst>
          </p:cNvPr>
          <p:cNvSpPr>
            <a:spLocks noChangeShapeType="1"/>
          </p:cNvSpPr>
          <p:nvPr/>
        </p:nvSpPr>
        <p:spPr bwMode="auto">
          <a:xfrm>
            <a:off x="10444049" y="482564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95" name="Line 207">
            <a:extLst>
              <a:ext uri="{FF2B5EF4-FFF2-40B4-BE49-F238E27FC236}">
                <a16:creationId xmlns:a16="http://schemas.microsoft.com/office/drawing/2014/main" id="{1D628C3E-16CA-44C1-98FE-70627CBB41C3}"/>
              </a:ext>
            </a:extLst>
          </p:cNvPr>
          <p:cNvSpPr>
            <a:spLocks noChangeShapeType="1"/>
          </p:cNvSpPr>
          <p:nvPr/>
        </p:nvSpPr>
        <p:spPr bwMode="auto">
          <a:xfrm>
            <a:off x="10454314" y="4804729"/>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96" name="Line 208">
            <a:extLst>
              <a:ext uri="{FF2B5EF4-FFF2-40B4-BE49-F238E27FC236}">
                <a16:creationId xmlns:a16="http://schemas.microsoft.com/office/drawing/2014/main" id="{7400F0EE-932F-46B0-8BEB-A61C19B131DD}"/>
              </a:ext>
            </a:extLst>
          </p:cNvPr>
          <p:cNvSpPr>
            <a:spLocks noChangeShapeType="1"/>
          </p:cNvSpPr>
          <p:nvPr/>
        </p:nvSpPr>
        <p:spPr bwMode="auto">
          <a:xfrm>
            <a:off x="10497141" y="4842486"/>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97" name="Line 209">
            <a:extLst>
              <a:ext uri="{FF2B5EF4-FFF2-40B4-BE49-F238E27FC236}">
                <a16:creationId xmlns:a16="http://schemas.microsoft.com/office/drawing/2014/main" id="{C13955FA-1473-4CF3-ACBE-5EC765059357}"/>
              </a:ext>
            </a:extLst>
          </p:cNvPr>
          <p:cNvSpPr>
            <a:spLocks noChangeShapeType="1"/>
          </p:cNvSpPr>
          <p:nvPr/>
        </p:nvSpPr>
        <p:spPr bwMode="auto">
          <a:xfrm>
            <a:off x="10507407" y="4821585"/>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98" name="Line 210">
            <a:extLst>
              <a:ext uri="{FF2B5EF4-FFF2-40B4-BE49-F238E27FC236}">
                <a16:creationId xmlns:a16="http://schemas.microsoft.com/office/drawing/2014/main" id="{D0B60800-6544-4104-B581-D7C83EE3F9EB}"/>
              </a:ext>
            </a:extLst>
          </p:cNvPr>
          <p:cNvSpPr>
            <a:spLocks noChangeShapeType="1"/>
          </p:cNvSpPr>
          <p:nvPr/>
        </p:nvSpPr>
        <p:spPr bwMode="auto">
          <a:xfrm>
            <a:off x="10505141" y="4842486"/>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2999" name="Line 211">
            <a:extLst>
              <a:ext uri="{FF2B5EF4-FFF2-40B4-BE49-F238E27FC236}">
                <a16:creationId xmlns:a16="http://schemas.microsoft.com/office/drawing/2014/main" id="{CB308D8F-5D86-4F6E-BDC6-428BEF67A2BC}"/>
              </a:ext>
            </a:extLst>
          </p:cNvPr>
          <p:cNvSpPr>
            <a:spLocks noChangeShapeType="1"/>
          </p:cNvSpPr>
          <p:nvPr/>
        </p:nvSpPr>
        <p:spPr bwMode="auto">
          <a:xfrm>
            <a:off x="10515407" y="4821579"/>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00" name="Line 212">
            <a:extLst>
              <a:ext uri="{FF2B5EF4-FFF2-40B4-BE49-F238E27FC236}">
                <a16:creationId xmlns:a16="http://schemas.microsoft.com/office/drawing/2014/main" id="{1F2833A2-C628-45C5-A731-618B3CA656D6}"/>
              </a:ext>
            </a:extLst>
          </p:cNvPr>
          <p:cNvSpPr>
            <a:spLocks noChangeShapeType="1"/>
          </p:cNvSpPr>
          <p:nvPr/>
        </p:nvSpPr>
        <p:spPr bwMode="auto">
          <a:xfrm>
            <a:off x="10521142" y="4848609"/>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01" name="Line 213">
            <a:extLst>
              <a:ext uri="{FF2B5EF4-FFF2-40B4-BE49-F238E27FC236}">
                <a16:creationId xmlns:a16="http://schemas.microsoft.com/office/drawing/2014/main" id="{20457235-4844-4AD6-92D0-E1E7E5D0BFDD}"/>
              </a:ext>
            </a:extLst>
          </p:cNvPr>
          <p:cNvSpPr>
            <a:spLocks noChangeShapeType="1"/>
          </p:cNvSpPr>
          <p:nvPr/>
        </p:nvSpPr>
        <p:spPr bwMode="auto">
          <a:xfrm>
            <a:off x="10531407" y="4825445"/>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02" name="Line 214">
            <a:extLst>
              <a:ext uri="{FF2B5EF4-FFF2-40B4-BE49-F238E27FC236}">
                <a16:creationId xmlns:a16="http://schemas.microsoft.com/office/drawing/2014/main" id="{D07844A4-CA6D-4A48-8C04-E0AB88240A58}"/>
              </a:ext>
            </a:extLst>
          </p:cNvPr>
          <p:cNvSpPr>
            <a:spLocks noChangeShapeType="1"/>
          </p:cNvSpPr>
          <p:nvPr/>
        </p:nvSpPr>
        <p:spPr bwMode="auto">
          <a:xfrm>
            <a:off x="10561487" y="4870058"/>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03" name="Line 215">
            <a:extLst>
              <a:ext uri="{FF2B5EF4-FFF2-40B4-BE49-F238E27FC236}">
                <a16:creationId xmlns:a16="http://schemas.microsoft.com/office/drawing/2014/main" id="{F29CBF15-9C6D-4D9C-B147-E5B42F7639F9}"/>
              </a:ext>
            </a:extLst>
          </p:cNvPr>
          <p:cNvSpPr>
            <a:spLocks noChangeShapeType="1"/>
          </p:cNvSpPr>
          <p:nvPr/>
        </p:nvSpPr>
        <p:spPr bwMode="auto">
          <a:xfrm>
            <a:off x="10571408" y="4849167"/>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04" name="Line 216">
            <a:extLst>
              <a:ext uri="{FF2B5EF4-FFF2-40B4-BE49-F238E27FC236}">
                <a16:creationId xmlns:a16="http://schemas.microsoft.com/office/drawing/2014/main" id="{3E738FDD-7574-4E9F-AD77-86E657BE2D0E}"/>
              </a:ext>
            </a:extLst>
          </p:cNvPr>
          <p:cNvSpPr>
            <a:spLocks noChangeShapeType="1"/>
          </p:cNvSpPr>
          <p:nvPr/>
        </p:nvSpPr>
        <p:spPr bwMode="auto">
          <a:xfrm>
            <a:off x="10598235" y="4880797"/>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05" name="Line 217">
            <a:extLst>
              <a:ext uri="{FF2B5EF4-FFF2-40B4-BE49-F238E27FC236}">
                <a16:creationId xmlns:a16="http://schemas.microsoft.com/office/drawing/2014/main" id="{4D83C3E9-27FE-43F0-ACF6-D0B7D50F6A06}"/>
              </a:ext>
            </a:extLst>
          </p:cNvPr>
          <p:cNvSpPr>
            <a:spLocks noChangeShapeType="1"/>
          </p:cNvSpPr>
          <p:nvPr/>
        </p:nvSpPr>
        <p:spPr bwMode="auto">
          <a:xfrm>
            <a:off x="10608501" y="4859169"/>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06" name="Line 218">
            <a:extLst>
              <a:ext uri="{FF2B5EF4-FFF2-40B4-BE49-F238E27FC236}">
                <a16:creationId xmlns:a16="http://schemas.microsoft.com/office/drawing/2014/main" id="{F5C26B1D-CC29-4367-BEBD-3F9DC18B5420}"/>
              </a:ext>
            </a:extLst>
          </p:cNvPr>
          <p:cNvSpPr>
            <a:spLocks noChangeShapeType="1"/>
          </p:cNvSpPr>
          <p:nvPr/>
        </p:nvSpPr>
        <p:spPr bwMode="auto">
          <a:xfrm>
            <a:off x="10625489" y="4880797"/>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07" name="Line 219">
            <a:extLst>
              <a:ext uri="{FF2B5EF4-FFF2-40B4-BE49-F238E27FC236}">
                <a16:creationId xmlns:a16="http://schemas.microsoft.com/office/drawing/2014/main" id="{BD7F5D7D-6ACA-49E6-B8C6-444CC474EE86}"/>
              </a:ext>
            </a:extLst>
          </p:cNvPr>
          <p:cNvSpPr>
            <a:spLocks noChangeShapeType="1"/>
          </p:cNvSpPr>
          <p:nvPr/>
        </p:nvSpPr>
        <p:spPr bwMode="auto">
          <a:xfrm>
            <a:off x="10635410" y="4859169"/>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08" name="Line 220">
            <a:extLst>
              <a:ext uri="{FF2B5EF4-FFF2-40B4-BE49-F238E27FC236}">
                <a16:creationId xmlns:a16="http://schemas.microsoft.com/office/drawing/2014/main" id="{65271BE5-9B22-47ED-AC37-5410F0D6420A}"/>
              </a:ext>
            </a:extLst>
          </p:cNvPr>
          <p:cNvSpPr>
            <a:spLocks noChangeShapeType="1"/>
          </p:cNvSpPr>
          <p:nvPr/>
        </p:nvSpPr>
        <p:spPr bwMode="auto">
          <a:xfrm>
            <a:off x="10638580" y="4880797"/>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09" name="Line 221">
            <a:extLst>
              <a:ext uri="{FF2B5EF4-FFF2-40B4-BE49-F238E27FC236}">
                <a16:creationId xmlns:a16="http://schemas.microsoft.com/office/drawing/2014/main" id="{7CE46C38-A96A-43F9-9F20-0FDC6454BF6E}"/>
              </a:ext>
            </a:extLst>
          </p:cNvPr>
          <p:cNvSpPr>
            <a:spLocks noChangeShapeType="1"/>
          </p:cNvSpPr>
          <p:nvPr/>
        </p:nvSpPr>
        <p:spPr bwMode="auto">
          <a:xfrm>
            <a:off x="10648501" y="4859169"/>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10" name="Line 222">
            <a:extLst>
              <a:ext uri="{FF2B5EF4-FFF2-40B4-BE49-F238E27FC236}">
                <a16:creationId xmlns:a16="http://schemas.microsoft.com/office/drawing/2014/main" id="{E11FBDF7-98D7-4A9B-91B2-946E55376B9F}"/>
              </a:ext>
            </a:extLst>
          </p:cNvPr>
          <p:cNvSpPr>
            <a:spLocks noChangeShapeType="1"/>
          </p:cNvSpPr>
          <p:nvPr/>
        </p:nvSpPr>
        <p:spPr bwMode="auto">
          <a:xfrm>
            <a:off x="10648418" y="4880797"/>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11" name="Line 223">
            <a:extLst>
              <a:ext uri="{FF2B5EF4-FFF2-40B4-BE49-F238E27FC236}">
                <a16:creationId xmlns:a16="http://schemas.microsoft.com/office/drawing/2014/main" id="{23CC6B98-410E-4175-BC49-C72CF1C984B2}"/>
              </a:ext>
            </a:extLst>
          </p:cNvPr>
          <p:cNvSpPr>
            <a:spLocks noChangeShapeType="1"/>
          </p:cNvSpPr>
          <p:nvPr/>
        </p:nvSpPr>
        <p:spPr bwMode="auto">
          <a:xfrm>
            <a:off x="10659410" y="4859169"/>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12" name="Line 224">
            <a:extLst>
              <a:ext uri="{FF2B5EF4-FFF2-40B4-BE49-F238E27FC236}">
                <a16:creationId xmlns:a16="http://schemas.microsoft.com/office/drawing/2014/main" id="{2F394BE4-277D-44BB-949F-F7296800D496}"/>
              </a:ext>
            </a:extLst>
          </p:cNvPr>
          <p:cNvSpPr>
            <a:spLocks noChangeShapeType="1"/>
          </p:cNvSpPr>
          <p:nvPr/>
        </p:nvSpPr>
        <p:spPr bwMode="auto">
          <a:xfrm>
            <a:off x="10652016" y="4880797"/>
            <a:ext cx="18425"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13" name="Line 225">
            <a:extLst>
              <a:ext uri="{FF2B5EF4-FFF2-40B4-BE49-F238E27FC236}">
                <a16:creationId xmlns:a16="http://schemas.microsoft.com/office/drawing/2014/main" id="{70D1E491-27E0-464C-A1F5-FFB4F9B16CDA}"/>
              </a:ext>
            </a:extLst>
          </p:cNvPr>
          <p:cNvSpPr>
            <a:spLocks noChangeShapeType="1"/>
          </p:cNvSpPr>
          <p:nvPr/>
        </p:nvSpPr>
        <p:spPr bwMode="auto">
          <a:xfrm>
            <a:off x="10661592" y="4859167"/>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14" name="Line 226">
            <a:extLst>
              <a:ext uri="{FF2B5EF4-FFF2-40B4-BE49-F238E27FC236}">
                <a16:creationId xmlns:a16="http://schemas.microsoft.com/office/drawing/2014/main" id="{67D6799C-538E-4EB0-82A9-1B89B34BE5DC}"/>
              </a:ext>
            </a:extLst>
          </p:cNvPr>
          <p:cNvSpPr>
            <a:spLocks noChangeShapeType="1"/>
          </p:cNvSpPr>
          <p:nvPr/>
        </p:nvSpPr>
        <p:spPr bwMode="auto">
          <a:xfrm>
            <a:off x="10666944" y="4897651"/>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15" name="Line 227">
            <a:extLst>
              <a:ext uri="{FF2B5EF4-FFF2-40B4-BE49-F238E27FC236}">
                <a16:creationId xmlns:a16="http://schemas.microsoft.com/office/drawing/2014/main" id="{93D0C469-A893-4711-BFF8-5F0F456E959B}"/>
              </a:ext>
            </a:extLst>
          </p:cNvPr>
          <p:cNvSpPr>
            <a:spLocks noChangeShapeType="1"/>
          </p:cNvSpPr>
          <p:nvPr/>
        </p:nvSpPr>
        <p:spPr bwMode="auto">
          <a:xfrm>
            <a:off x="10676866" y="487602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16" name="Line 228">
            <a:extLst>
              <a:ext uri="{FF2B5EF4-FFF2-40B4-BE49-F238E27FC236}">
                <a16:creationId xmlns:a16="http://schemas.microsoft.com/office/drawing/2014/main" id="{2C8611C0-9FF3-4ECF-9AB6-F14028978C9F}"/>
              </a:ext>
            </a:extLst>
          </p:cNvPr>
          <p:cNvSpPr>
            <a:spLocks noChangeShapeType="1"/>
          </p:cNvSpPr>
          <p:nvPr/>
        </p:nvSpPr>
        <p:spPr bwMode="auto">
          <a:xfrm>
            <a:off x="10668782" y="4897651"/>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17" name="Line 229">
            <a:extLst>
              <a:ext uri="{FF2B5EF4-FFF2-40B4-BE49-F238E27FC236}">
                <a16:creationId xmlns:a16="http://schemas.microsoft.com/office/drawing/2014/main" id="{5BF63F08-25C0-4970-9888-5469EA5EE8CB}"/>
              </a:ext>
            </a:extLst>
          </p:cNvPr>
          <p:cNvSpPr>
            <a:spLocks noChangeShapeType="1"/>
          </p:cNvSpPr>
          <p:nvPr/>
        </p:nvSpPr>
        <p:spPr bwMode="auto">
          <a:xfrm>
            <a:off x="10679775" y="487602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18" name="Line 230">
            <a:extLst>
              <a:ext uri="{FF2B5EF4-FFF2-40B4-BE49-F238E27FC236}">
                <a16:creationId xmlns:a16="http://schemas.microsoft.com/office/drawing/2014/main" id="{4225342E-9A55-48E8-930A-1D125FB28E34}"/>
              </a:ext>
            </a:extLst>
          </p:cNvPr>
          <p:cNvSpPr>
            <a:spLocks noChangeShapeType="1"/>
          </p:cNvSpPr>
          <p:nvPr/>
        </p:nvSpPr>
        <p:spPr bwMode="auto">
          <a:xfrm>
            <a:off x="10671691" y="4897651"/>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19" name="Line 231">
            <a:extLst>
              <a:ext uri="{FF2B5EF4-FFF2-40B4-BE49-F238E27FC236}">
                <a16:creationId xmlns:a16="http://schemas.microsoft.com/office/drawing/2014/main" id="{C63C8276-0F84-44C6-9965-AFFCBFF7A775}"/>
              </a:ext>
            </a:extLst>
          </p:cNvPr>
          <p:cNvSpPr>
            <a:spLocks noChangeShapeType="1"/>
          </p:cNvSpPr>
          <p:nvPr/>
        </p:nvSpPr>
        <p:spPr bwMode="auto">
          <a:xfrm>
            <a:off x="10681957" y="487602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20" name="Line 232">
            <a:extLst>
              <a:ext uri="{FF2B5EF4-FFF2-40B4-BE49-F238E27FC236}">
                <a16:creationId xmlns:a16="http://schemas.microsoft.com/office/drawing/2014/main" id="{D0FE9677-B62E-41A2-9861-D79926364214}"/>
              </a:ext>
            </a:extLst>
          </p:cNvPr>
          <p:cNvSpPr>
            <a:spLocks noChangeShapeType="1"/>
          </p:cNvSpPr>
          <p:nvPr/>
        </p:nvSpPr>
        <p:spPr bwMode="auto">
          <a:xfrm>
            <a:off x="10682945" y="4897651"/>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21" name="Line 233">
            <a:extLst>
              <a:ext uri="{FF2B5EF4-FFF2-40B4-BE49-F238E27FC236}">
                <a16:creationId xmlns:a16="http://schemas.microsoft.com/office/drawing/2014/main" id="{43522946-3CBC-48D5-BFA3-1EA23FEE121C}"/>
              </a:ext>
            </a:extLst>
          </p:cNvPr>
          <p:cNvSpPr>
            <a:spLocks noChangeShapeType="1"/>
          </p:cNvSpPr>
          <p:nvPr/>
        </p:nvSpPr>
        <p:spPr bwMode="auto">
          <a:xfrm>
            <a:off x="10692866" y="487602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22" name="Line 234">
            <a:extLst>
              <a:ext uri="{FF2B5EF4-FFF2-40B4-BE49-F238E27FC236}">
                <a16:creationId xmlns:a16="http://schemas.microsoft.com/office/drawing/2014/main" id="{F61D9A71-C76F-4F83-B307-35F9DC02BA2C}"/>
              </a:ext>
            </a:extLst>
          </p:cNvPr>
          <p:cNvSpPr>
            <a:spLocks noChangeShapeType="1"/>
          </p:cNvSpPr>
          <p:nvPr/>
        </p:nvSpPr>
        <p:spPr bwMode="auto">
          <a:xfrm>
            <a:off x="10687691" y="4897651"/>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23" name="Line 235">
            <a:extLst>
              <a:ext uri="{FF2B5EF4-FFF2-40B4-BE49-F238E27FC236}">
                <a16:creationId xmlns:a16="http://schemas.microsoft.com/office/drawing/2014/main" id="{C2BDC6D3-687A-495E-BC89-DF6D59B36737}"/>
              </a:ext>
            </a:extLst>
          </p:cNvPr>
          <p:cNvSpPr>
            <a:spLocks noChangeShapeType="1"/>
          </p:cNvSpPr>
          <p:nvPr/>
        </p:nvSpPr>
        <p:spPr bwMode="auto">
          <a:xfrm>
            <a:off x="10697957" y="487602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24" name="Line 236">
            <a:extLst>
              <a:ext uri="{FF2B5EF4-FFF2-40B4-BE49-F238E27FC236}">
                <a16:creationId xmlns:a16="http://schemas.microsoft.com/office/drawing/2014/main" id="{895AEE39-B249-475B-99A7-9D2CB7C92EB0}"/>
              </a:ext>
            </a:extLst>
          </p:cNvPr>
          <p:cNvSpPr>
            <a:spLocks noChangeShapeType="1"/>
          </p:cNvSpPr>
          <p:nvPr/>
        </p:nvSpPr>
        <p:spPr bwMode="auto">
          <a:xfrm>
            <a:off x="10687691" y="4897651"/>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25" name="Line 237">
            <a:extLst>
              <a:ext uri="{FF2B5EF4-FFF2-40B4-BE49-F238E27FC236}">
                <a16:creationId xmlns:a16="http://schemas.microsoft.com/office/drawing/2014/main" id="{AE613126-3AE3-46A9-B468-039CADCD8EEE}"/>
              </a:ext>
            </a:extLst>
          </p:cNvPr>
          <p:cNvSpPr>
            <a:spLocks noChangeShapeType="1"/>
          </p:cNvSpPr>
          <p:nvPr/>
        </p:nvSpPr>
        <p:spPr bwMode="auto">
          <a:xfrm>
            <a:off x="10697957" y="487602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26" name="Line 238">
            <a:extLst>
              <a:ext uri="{FF2B5EF4-FFF2-40B4-BE49-F238E27FC236}">
                <a16:creationId xmlns:a16="http://schemas.microsoft.com/office/drawing/2014/main" id="{7177FC47-AA7B-4560-8255-2C9CEF854963}"/>
              </a:ext>
            </a:extLst>
          </p:cNvPr>
          <p:cNvSpPr>
            <a:spLocks noChangeShapeType="1"/>
          </p:cNvSpPr>
          <p:nvPr/>
        </p:nvSpPr>
        <p:spPr bwMode="auto">
          <a:xfrm>
            <a:off x="10695691" y="4897651"/>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27" name="Line 239">
            <a:extLst>
              <a:ext uri="{FF2B5EF4-FFF2-40B4-BE49-F238E27FC236}">
                <a16:creationId xmlns:a16="http://schemas.microsoft.com/office/drawing/2014/main" id="{FA429B0B-FBFB-430A-98F2-D0C18663967F}"/>
              </a:ext>
            </a:extLst>
          </p:cNvPr>
          <p:cNvSpPr>
            <a:spLocks noChangeShapeType="1"/>
          </p:cNvSpPr>
          <p:nvPr/>
        </p:nvSpPr>
        <p:spPr bwMode="auto">
          <a:xfrm>
            <a:off x="10705957" y="487602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28" name="Line 240">
            <a:extLst>
              <a:ext uri="{FF2B5EF4-FFF2-40B4-BE49-F238E27FC236}">
                <a16:creationId xmlns:a16="http://schemas.microsoft.com/office/drawing/2014/main" id="{B4A996A9-D0CE-41B4-BA9C-4D4D2CF7CE53}"/>
              </a:ext>
            </a:extLst>
          </p:cNvPr>
          <p:cNvSpPr>
            <a:spLocks noChangeShapeType="1"/>
          </p:cNvSpPr>
          <p:nvPr/>
        </p:nvSpPr>
        <p:spPr bwMode="auto">
          <a:xfrm>
            <a:off x="10695691" y="4897651"/>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29" name="Line 241">
            <a:extLst>
              <a:ext uri="{FF2B5EF4-FFF2-40B4-BE49-F238E27FC236}">
                <a16:creationId xmlns:a16="http://schemas.microsoft.com/office/drawing/2014/main" id="{0A752F2D-2EF0-4197-B744-D26DDF6B60BA}"/>
              </a:ext>
            </a:extLst>
          </p:cNvPr>
          <p:cNvSpPr>
            <a:spLocks noChangeShapeType="1"/>
          </p:cNvSpPr>
          <p:nvPr/>
        </p:nvSpPr>
        <p:spPr bwMode="auto">
          <a:xfrm>
            <a:off x="10705957" y="487602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30" name="Line 242">
            <a:extLst>
              <a:ext uri="{FF2B5EF4-FFF2-40B4-BE49-F238E27FC236}">
                <a16:creationId xmlns:a16="http://schemas.microsoft.com/office/drawing/2014/main" id="{839A981B-8C1A-4195-A4F7-B9C0F70AB365}"/>
              </a:ext>
            </a:extLst>
          </p:cNvPr>
          <p:cNvSpPr>
            <a:spLocks noChangeShapeType="1"/>
          </p:cNvSpPr>
          <p:nvPr/>
        </p:nvSpPr>
        <p:spPr bwMode="auto">
          <a:xfrm>
            <a:off x="10695691" y="4897651"/>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31" name="Line 243">
            <a:extLst>
              <a:ext uri="{FF2B5EF4-FFF2-40B4-BE49-F238E27FC236}">
                <a16:creationId xmlns:a16="http://schemas.microsoft.com/office/drawing/2014/main" id="{E9054DBA-3E29-44D6-90B6-C6563D3C1983}"/>
              </a:ext>
            </a:extLst>
          </p:cNvPr>
          <p:cNvSpPr>
            <a:spLocks noChangeShapeType="1"/>
          </p:cNvSpPr>
          <p:nvPr/>
        </p:nvSpPr>
        <p:spPr bwMode="auto">
          <a:xfrm>
            <a:off x="10705957" y="487601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32" name="Line 244">
            <a:extLst>
              <a:ext uri="{FF2B5EF4-FFF2-40B4-BE49-F238E27FC236}">
                <a16:creationId xmlns:a16="http://schemas.microsoft.com/office/drawing/2014/main" id="{98574FD8-43A2-4B46-979B-7D16C8249BB4}"/>
              </a:ext>
            </a:extLst>
          </p:cNvPr>
          <p:cNvSpPr>
            <a:spLocks noChangeShapeType="1"/>
          </p:cNvSpPr>
          <p:nvPr/>
        </p:nvSpPr>
        <p:spPr bwMode="auto">
          <a:xfrm>
            <a:off x="10703692" y="4903769"/>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33" name="Line 245">
            <a:extLst>
              <a:ext uri="{FF2B5EF4-FFF2-40B4-BE49-F238E27FC236}">
                <a16:creationId xmlns:a16="http://schemas.microsoft.com/office/drawing/2014/main" id="{0C9E142F-A0A3-4E87-B008-ABD62F76973A}"/>
              </a:ext>
            </a:extLst>
          </p:cNvPr>
          <p:cNvSpPr>
            <a:spLocks noChangeShapeType="1"/>
          </p:cNvSpPr>
          <p:nvPr/>
        </p:nvSpPr>
        <p:spPr bwMode="auto">
          <a:xfrm>
            <a:off x="10713958" y="4882874"/>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34" name="Line 246">
            <a:extLst>
              <a:ext uri="{FF2B5EF4-FFF2-40B4-BE49-F238E27FC236}">
                <a16:creationId xmlns:a16="http://schemas.microsoft.com/office/drawing/2014/main" id="{641EAF92-131B-44B3-AF8E-D03156559CF9}"/>
              </a:ext>
            </a:extLst>
          </p:cNvPr>
          <p:cNvSpPr>
            <a:spLocks noChangeShapeType="1"/>
          </p:cNvSpPr>
          <p:nvPr/>
        </p:nvSpPr>
        <p:spPr bwMode="auto">
          <a:xfrm>
            <a:off x="10714945" y="491450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35" name="Line 247">
            <a:extLst>
              <a:ext uri="{FF2B5EF4-FFF2-40B4-BE49-F238E27FC236}">
                <a16:creationId xmlns:a16="http://schemas.microsoft.com/office/drawing/2014/main" id="{DB7D85FD-4831-4811-A8EB-A3F79F936D0E}"/>
              </a:ext>
            </a:extLst>
          </p:cNvPr>
          <p:cNvSpPr>
            <a:spLocks noChangeShapeType="1"/>
          </p:cNvSpPr>
          <p:nvPr/>
        </p:nvSpPr>
        <p:spPr bwMode="auto">
          <a:xfrm>
            <a:off x="10724866" y="4892875"/>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36" name="Line 248">
            <a:extLst>
              <a:ext uri="{FF2B5EF4-FFF2-40B4-BE49-F238E27FC236}">
                <a16:creationId xmlns:a16="http://schemas.microsoft.com/office/drawing/2014/main" id="{1884C7BD-8AC3-435E-A04F-408893DF4959}"/>
              </a:ext>
            </a:extLst>
          </p:cNvPr>
          <p:cNvSpPr>
            <a:spLocks noChangeShapeType="1"/>
          </p:cNvSpPr>
          <p:nvPr/>
        </p:nvSpPr>
        <p:spPr bwMode="auto">
          <a:xfrm>
            <a:off x="10729874" y="4914503"/>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37" name="Line 249">
            <a:extLst>
              <a:ext uri="{FF2B5EF4-FFF2-40B4-BE49-F238E27FC236}">
                <a16:creationId xmlns:a16="http://schemas.microsoft.com/office/drawing/2014/main" id="{4F67291F-FDCE-4B92-A025-5D6C806AFC48}"/>
              </a:ext>
            </a:extLst>
          </p:cNvPr>
          <p:cNvSpPr>
            <a:spLocks noChangeShapeType="1"/>
          </p:cNvSpPr>
          <p:nvPr/>
        </p:nvSpPr>
        <p:spPr bwMode="auto">
          <a:xfrm>
            <a:off x="10740867" y="4892875"/>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38" name="Line 250">
            <a:extLst>
              <a:ext uri="{FF2B5EF4-FFF2-40B4-BE49-F238E27FC236}">
                <a16:creationId xmlns:a16="http://schemas.microsoft.com/office/drawing/2014/main" id="{038609B2-C63F-4DFE-9724-63C373D02243}"/>
              </a:ext>
            </a:extLst>
          </p:cNvPr>
          <p:cNvSpPr>
            <a:spLocks noChangeShapeType="1"/>
          </p:cNvSpPr>
          <p:nvPr/>
        </p:nvSpPr>
        <p:spPr bwMode="auto">
          <a:xfrm>
            <a:off x="10732783" y="4914503"/>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39" name="Line 251">
            <a:extLst>
              <a:ext uri="{FF2B5EF4-FFF2-40B4-BE49-F238E27FC236}">
                <a16:creationId xmlns:a16="http://schemas.microsoft.com/office/drawing/2014/main" id="{6437832B-BB96-40A6-9F2D-5F0B034BD909}"/>
              </a:ext>
            </a:extLst>
          </p:cNvPr>
          <p:cNvSpPr>
            <a:spLocks noChangeShapeType="1"/>
          </p:cNvSpPr>
          <p:nvPr/>
        </p:nvSpPr>
        <p:spPr bwMode="auto">
          <a:xfrm>
            <a:off x="10743050" y="4892859"/>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40" name="Line 252">
            <a:extLst>
              <a:ext uri="{FF2B5EF4-FFF2-40B4-BE49-F238E27FC236}">
                <a16:creationId xmlns:a16="http://schemas.microsoft.com/office/drawing/2014/main" id="{AC59907E-247F-4EAE-8F41-7E472409AAAC}"/>
              </a:ext>
            </a:extLst>
          </p:cNvPr>
          <p:cNvSpPr>
            <a:spLocks noChangeShapeType="1"/>
          </p:cNvSpPr>
          <p:nvPr/>
        </p:nvSpPr>
        <p:spPr bwMode="auto">
          <a:xfrm>
            <a:off x="10737875" y="4920616"/>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41" name="Line 253">
            <a:extLst>
              <a:ext uri="{FF2B5EF4-FFF2-40B4-BE49-F238E27FC236}">
                <a16:creationId xmlns:a16="http://schemas.microsoft.com/office/drawing/2014/main" id="{05FDA879-83D9-4718-8DE6-34B9C0314FEA}"/>
              </a:ext>
            </a:extLst>
          </p:cNvPr>
          <p:cNvSpPr>
            <a:spLocks noChangeShapeType="1"/>
          </p:cNvSpPr>
          <p:nvPr/>
        </p:nvSpPr>
        <p:spPr bwMode="auto">
          <a:xfrm>
            <a:off x="1074886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42" name="Line 254">
            <a:extLst>
              <a:ext uri="{FF2B5EF4-FFF2-40B4-BE49-F238E27FC236}">
                <a16:creationId xmlns:a16="http://schemas.microsoft.com/office/drawing/2014/main" id="{0BE10FE4-8891-42C8-A8FA-5F2F868A6DC2}"/>
              </a:ext>
            </a:extLst>
          </p:cNvPr>
          <p:cNvSpPr>
            <a:spLocks noChangeShapeType="1"/>
          </p:cNvSpPr>
          <p:nvPr/>
        </p:nvSpPr>
        <p:spPr bwMode="auto">
          <a:xfrm>
            <a:off x="10744037" y="4920616"/>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43" name="Line 255">
            <a:extLst>
              <a:ext uri="{FF2B5EF4-FFF2-40B4-BE49-F238E27FC236}">
                <a16:creationId xmlns:a16="http://schemas.microsoft.com/office/drawing/2014/main" id="{8901D45B-5CDE-4960-855E-5C7DB11CBC6B}"/>
              </a:ext>
            </a:extLst>
          </p:cNvPr>
          <p:cNvSpPr>
            <a:spLocks noChangeShapeType="1"/>
          </p:cNvSpPr>
          <p:nvPr/>
        </p:nvSpPr>
        <p:spPr bwMode="auto">
          <a:xfrm>
            <a:off x="1075395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44" name="Line 256">
            <a:extLst>
              <a:ext uri="{FF2B5EF4-FFF2-40B4-BE49-F238E27FC236}">
                <a16:creationId xmlns:a16="http://schemas.microsoft.com/office/drawing/2014/main" id="{50076C3B-AE1D-437D-9173-7BB847630A02}"/>
              </a:ext>
            </a:extLst>
          </p:cNvPr>
          <p:cNvSpPr>
            <a:spLocks noChangeShapeType="1"/>
          </p:cNvSpPr>
          <p:nvPr/>
        </p:nvSpPr>
        <p:spPr bwMode="auto">
          <a:xfrm>
            <a:off x="10744037" y="4920616"/>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45" name="Line 257">
            <a:extLst>
              <a:ext uri="{FF2B5EF4-FFF2-40B4-BE49-F238E27FC236}">
                <a16:creationId xmlns:a16="http://schemas.microsoft.com/office/drawing/2014/main" id="{B52096C6-A4F5-462B-9051-EBC7901F2009}"/>
              </a:ext>
            </a:extLst>
          </p:cNvPr>
          <p:cNvSpPr>
            <a:spLocks noChangeShapeType="1"/>
          </p:cNvSpPr>
          <p:nvPr/>
        </p:nvSpPr>
        <p:spPr bwMode="auto">
          <a:xfrm>
            <a:off x="1075395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46" name="Line 258">
            <a:extLst>
              <a:ext uri="{FF2B5EF4-FFF2-40B4-BE49-F238E27FC236}">
                <a16:creationId xmlns:a16="http://schemas.microsoft.com/office/drawing/2014/main" id="{65377446-CFB7-49F1-AFB1-238AFE0EC180}"/>
              </a:ext>
            </a:extLst>
          </p:cNvPr>
          <p:cNvSpPr>
            <a:spLocks noChangeShapeType="1"/>
          </p:cNvSpPr>
          <p:nvPr/>
        </p:nvSpPr>
        <p:spPr bwMode="auto">
          <a:xfrm>
            <a:off x="10744037" y="4920616"/>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47" name="Line 259">
            <a:extLst>
              <a:ext uri="{FF2B5EF4-FFF2-40B4-BE49-F238E27FC236}">
                <a16:creationId xmlns:a16="http://schemas.microsoft.com/office/drawing/2014/main" id="{08234B6A-4EE3-40C1-B72C-9A2B4B8EC624}"/>
              </a:ext>
            </a:extLst>
          </p:cNvPr>
          <p:cNvSpPr>
            <a:spLocks noChangeShapeType="1"/>
          </p:cNvSpPr>
          <p:nvPr/>
        </p:nvSpPr>
        <p:spPr bwMode="auto">
          <a:xfrm>
            <a:off x="1075395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48" name="Line 260">
            <a:extLst>
              <a:ext uri="{FF2B5EF4-FFF2-40B4-BE49-F238E27FC236}">
                <a16:creationId xmlns:a16="http://schemas.microsoft.com/office/drawing/2014/main" id="{A84C34F7-9A1A-4002-9F61-1611BF722189}"/>
              </a:ext>
            </a:extLst>
          </p:cNvPr>
          <p:cNvSpPr>
            <a:spLocks noChangeShapeType="1"/>
          </p:cNvSpPr>
          <p:nvPr/>
        </p:nvSpPr>
        <p:spPr bwMode="auto">
          <a:xfrm>
            <a:off x="10745875" y="4920616"/>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49" name="Line 261">
            <a:extLst>
              <a:ext uri="{FF2B5EF4-FFF2-40B4-BE49-F238E27FC236}">
                <a16:creationId xmlns:a16="http://schemas.microsoft.com/office/drawing/2014/main" id="{ADEE9832-4F87-44E3-B118-8CDB0BF55AA4}"/>
              </a:ext>
            </a:extLst>
          </p:cNvPr>
          <p:cNvSpPr>
            <a:spLocks noChangeShapeType="1"/>
          </p:cNvSpPr>
          <p:nvPr/>
        </p:nvSpPr>
        <p:spPr bwMode="auto">
          <a:xfrm>
            <a:off x="1075686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50" name="Line 262">
            <a:extLst>
              <a:ext uri="{FF2B5EF4-FFF2-40B4-BE49-F238E27FC236}">
                <a16:creationId xmlns:a16="http://schemas.microsoft.com/office/drawing/2014/main" id="{444B6B50-DB90-4518-B53D-A864D241D987}"/>
              </a:ext>
            </a:extLst>
          </p:cNvPr>
          <p:cNvSpPr>
            <a:spLocks noChangeShapeType="1"/>
          </p:cNvSpPr>
          <p:nvPr/>
        </p:nvSpPr>
        <p:spPr bwMode="auto">
          <a:xfrm>
            <a:off x="10748784" y="4920616"/>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51" name="Line 263">
            <a:extLst>
              <a:ext uri="{FF2B5EF4-FFF2-40B4-BE49-F238E27FC236}">
                <a16:creationId xmlns:a16="http://schemas.microsoft.com/office/drawing/2014/main" id="{64AF7E79-A342-43AA-B58A-9A09DB4B9818}"/>
              </a:ext>
            </a:extLst>
          </p:cNvPr>
          <p:cNvSpPr>
            <a:spLocks noChangeShapeType="1"/>
          </p:cNvSpPr>
          <p:nvPr/>
        </p:nvSpPr>
        <p:spPr bwMode="auto">
          <a:xfrm>
            <a:off x="10759049"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52" name="Line 264">
            <a:extLst>
              <a:ext uri="{FF2B5EF4-FFF2-40B4-BE49-F238E27FC236}">
                <a16:creationId xmlns:a16="http://schemas.microsoft.com/office/drawing/2014/main" id="{407EDB8F-CF9E-4C29-9024-FAFC712AED0C}"/>
              </a:ext>
            </a:extLst>
          </p:cNvPr>
          <p:cNvSpPr>
            <a:spLocks noChangeShapeType="1"/>
          </p:cNvSpPr>
          <p:nvPr/>
        </p:nvSpPr>
        <p:spPr bwMode="auto">
          <a:xfrm>
            <a:off x="10748784" y="4920616"/>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53" name="Line 265">
            <a:extLst>
              <a:ext uri="{FF2B5EF4-FFF2-40B4-BE49-F238E27FC236}">
                <a16:creationId xmlns:a16="http://schemas.microsoft.com/office/drawing/2014/main" id="{A5CB42DE-F742-4845-B9BF-278822E3D2A7}"/>
              </a:ext>
            </a:extLst>
          </p:cNvPr>
          <p:cNvSpPr>
            <a:spLocks noChangeShapeType="1"/>
          </p:cNvSpPr>
          <p:nvPr/>
        </p:nvSpPr>
        <p:spPr bwMode="auto">
          <a:xfrm>
            <a:off x="10759049"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54" name="Line 266">
            <a:extLst>
              <a:ext uri="{FF2B5EF4-FFF2-40B4-BE49-F238E27FC236}">
                <a16:creationId xmlns:a16="http://schemas.microsoft.com/office/drawing/2014/main" id="{12917940-1B18-47A7-943E-91534D2B63C0}"/>
              </a:ext>
            </a:extLst>
          </p:cNvPr>
          <p:cNvSpPr>
            <a:spLocks noChangeShapeType="1"/>
          </p:cNvSpPr>
          <p:nvPr/>
        </p:nvSpPr>
        <p:spPr bwMode="auto">
          <a:xfrm>
            <a:off x="10748784" y="4920616"/>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55" name="Line 267">
            <a:extLst>
              <a:ext uri="{FF2B5EF4-FFF2-40B4-BE49-F238E27FC236}">
                <a16:creationId xmlns:a16="http://schemas.microsoft.com/office/drawing/2014/main" id="{4CEF56C6-6639-41A1-80BE-1252E9B16482}"/>
              </a:ext>
            </a:extLst>
          </p:cNvPr>
          <p:cNvSpPr>
            <a:spLocks noChangeShapeType="1"/>
          </p:cNvSpPr>
          <p:nvPr/>
        </p:nvSpPr>
        <p:spPr bwMode="auto">
          <a:xfrm>
            <a:off x="10759049"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56" name="Line 268">
            <a:extLst>
              <a:ext uri="{FF2B5EF4-FFF2-40B4-BE49-F238E27FC236}">
                <a16:creationId xmlns:a16="http://schemas.microsoft.com/office/drawing/2014/main" id="{713E8ED0-AD7D-479E-B6FD-4FBEEDDEF434}"/>
              </a:ext>
            </a:extLst>
          </p:cNvPr>
          <p:cNvSpPr>
            <a:spLocks noChangeShapeType="1"/>
          </p:cNvSpPr>
          <p:nvPr/>
        </p:nvSpPr>
        <p:spPr bwMode="auto">
          <a:xfrm>
            <a:off x="10752038" y="4920616"/>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57" name="Line 269">
            <a:extLst>
              <a:ext uri="{FF2B5EF4-FFF2-40B4-BE49-F238E27FC236}">
                <a16:creationId xmlns:a16="http://schemas.microsoft.com/office/drawing/2014/main" id="{072DAE0E-D7E8-4AB2-86B9-4A0EC344266B}"/>
              </a:ext>
            </a:extLst>
          </p:cNvPr>
          <p:cNvSpPr>
            <a:spLocks noChangeShapeType="1"/>
          </p:cNvSpPr>
          <p:nvPr/>
        </p:nvSpPr>
        <p:spPr bwMode="auto">
          <a:xfrm>
            <a:off x="1076195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58" name="Line 270">
            <a:extLst>
              <a:ext uri="{FF2B5EF4-FFF2-40B4-BE49-F238E27FC236}">
                <a16:creationId xmlns:a16="http://schemas.microsoft.com/office/drawing/2014/main" id="{EF236FB3-A8BE-4758-AA8A-C45CAA08B570}"/>
              </a:ext>
            </a:extLst>
          </p:cNvPr>
          <p:cNvSpPr>
            <a:spLocks noChangeShapeType="1"/>
          </p:cNvSpPr>
          <p:nvPr/>
        </p:nvSpPr>
        <p:spPr bwMode="auto">
          <a:xfrm>
            <a:off x="10753875" y="4920616"/>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59" name="Line 272">
            <a:extLst>
              <a:ext uri="{FF2B5EF4-FFF2-40B4-BE49-F238E27FC236}">
                <a16:creationId xmlns:a16="http://schemas.microsoft.com/office/drawing/2014/main" id="{4E924186-76F0-437C-B209-CA39BA47E112}"/>
              </a:ext>
            </a:extLst>
          </p:cNvPr>
          <p:cNvSpPr>
            <a:spLocks noChangeShapeType="1"/>
          </p:cNvSpPr>
          <p:nvPr/>
        </p:nvSpPr>
        <p:spPr bwMode="auto">
          <a:xfrm>
            <a:off x="1076486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60" name="Line 273">
            <a:extLst>
              <a:ext uri="{FF2B5EF4-FFF2-40B4-BE49-F238E27FC236}">
                <a16:creationId xmlns:a16="http://schemas.microsoft.com/office/drawing/2014/main" id="{AFCEA8F0-DD02-4486-B2B9-671C9164F3E0}"/>
              </a:ext>
            </a:extLst>
          </p:cNvPr>
          <p:cNvSpPr>
            <a:spLocks noChangeShapeType="1"/>
          </p:cNvSpPr>
          <p:nvPr/>
        </p:nvSpPr>
        <p:spPr bwMode="auto">
          <a:xfrm>
            <a:off x="10753875" y="492061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61" name="Line 274">
            <a:extLst>
              <a:ext uri="{FF2B5EF4-FFF2-40B4-BE49-F238E27FC236}">
                <a16:creationId xmlns:a16="http://schemas.microsoft.com/office/drawing/2014/main" id="{76DFD58E-C826-40FC-B440-38C5AF3ADAA7}"/>
              </a:ext>
            </a:extLst>
          </p:cNvPr>
          <p:cNvSpPr>
            <a:spLocks noChangeShapeType="1"/>
          </p:cNvSpPr>
          <p:nvPr/>
        </p:nvSpPr>
        <p:spPr bwMode="auto">
          <a:xfrm>
            <a:off x="1076486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62" name="Line 275">
            <a:extLst>
              <a:ext uri="{FF2B5EF4-FFF2-40B4-BE49-F238E27FC236}">
                <a16:creationId xmlns:a16="http://schemas.microsoft.com/office/drawing/2014/main" id="{3743BC9A-1BB7-4015-9BE8-AABF039ACC99}"/>
              </a:ext>
            </a:extLst>
          </p:cNvPr>
          <p:cNvSpPr>
            <a:spLocks noChangeShapeType="1"/>
          </p:cNvSpPr>
          <p:nvPr/>
        </p:nvSpPr>
        <p:spPr bwMode="auto">
          <a:xfrm>
            <a:off x="10753875" y="492061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63" name="Line 276">
            <a:extLst>
              <a:ext uri="{FF2B5EF4-FFF2-40B4-BE49-F238E27FC236}">
                <a16:creationId xmlns:a16="http://schemas.microsoft.com/office/drawing/2014/main" id="{69E84042-E322-435A-B6F7-6CE6962D896A}"/>
              </a:ext>
            </a:extLst>
          </p:cNvPr>
          <p:cNvSpPr>
            <a:spLocks noChangeShapeType="1"/>
          </p:cNvSpPr>
          <p:nvPr/>
        </p:nvSpPr>
        <p:spPr bwMode="auto">
          <a:xfrm>
            <a:off x="1076486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64" name="Line 277">
            <a:extLst>
              <a:ext uri="{FF2B5EF4-FFF2-40B4-BE49-F238E27FC236}">
                <a16:creationId xmlns:a16="http://schemas.microsoft.com/office/drawing/2014/main" id="{98F9A263-E938-41DD-85B2-9C2FF3DD99BC}"/>
              </a:ext>
            </a:extLst>
          </p:cNvPr>
          <p:cNvSpPr>
            <a:spLocks noChangeShapeType="1"/>
          </p:cNvSpPr>
          <p:nvPr/>
        </p:nvSpPr>
        <p:spPr bwMode="auto">
          <a:xfrm>
            <a:off x="10753875" y="492061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65" name="Line 278">
            <a:extLst>
              <a:ext uri="{FF2B5EF4-FFF2-40B4-BE49-F238E27FC236}">
                <a16:creationId xmlns:a16="http://schemas.microsoft.com/office/drawing/2014/main" id="{88A5101E-F26F-4FC2-83F5-E75CFF7F1B2D}"/>
              </a:ext>
            </a:extLst>
          </p:cNvPr>
          <p:cNvSpPr>
            <a:spLocks noChangeShapeType="1"/>
          </p:cNvSpPr>
          <p:nvPr/>
        </p:nvSpPr>
        <p:spPr bwMode="auto">
          <a:xfrm>
            <a:off x="1076486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66" name="Line 279">
            <a:extLst>
              <a:ext uri="{FF2B5EF4-FFF2-40B4-BE49-F238E27FC236}">
                <a16:creationId xmlns:a16="http://schemas.microsoft.com/office/drawing/2014/main" id="{F1F0003F-9263-44C1-9440-2794E8438422}"/>
              </a:ext>
            </a:extLst>
          </p:cNvPr>
          <p:cNvSpPr>
            <a:spLocks noChangeShapeType="1"/>
          </p:cNvSpPr>
          <p:nvPr/>
        </p:nvSpPr>
        <p:spPr bwMode="auto">
          <a:xfrm>
            <a:off x="10756784" y="492061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67" name="Line 280">
            <a:extLst>
              <a:ext uri="{FF2B5EF4-FFF2-40B4-BE49-F238E27FC236}">
                <a16:creationId xmlns:a16="http://schemas.microsoft.com/office/drawing/2014/main" id="{2E942364-B021-47FD-A902-E10FAB7C2171}"/>
              </a:ext>
            </a:extLst>
          </p:cNvPr>
          <p:cNvSpPr>
            <a:spLocks noChangeShapeType="1"/>
          </p:cNvSpPr>
          <p:nvPr/>
        </p:nvSpPr>
        <p:spPr bwMode="auto">
          <a:xfrm>
            <a:off x="10767050"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68" name="Line 281">
            <a:extLst>
              <a:ext uri="{FF2B5EF4-FFF2-40B4-BE49-F238E27FC236}">
                <a16:creationId xmlns:a16="http://schemas.microsoft.com/office/drawing/2014/main" id="{7A028190-4170-4B59-BC63-22E10A7F0365}"/>
              </a:ext>
            </a:extLst>
          </p:cNvPr>
          <p:cNvSpPr>
            <a:spLocks noChangeShapeType="1"/>
          </p:cNvSpPr>
          <p:nvPr/>
        </p:nvSpPr>
        <p:spPr bwMode="auto">
          <a:xfrm>
            <a:off x="10764784" y="492061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69" name="Line 282">
            <a:extLst>
              <a:ext uri="{FF2B5EF4-FFF2-40B4-BE49-F238E27FC236}">
                <a16:creationId xmlns:a16="http://schemas.microsoft.com/office/drawing/2014/main" id="{3C2F350E-DCE2-4700-BFA9-DB09FC0F3E69}"/>
              </a:ext>
            </a:extLst>
          </p:cNvPr>
          <p:cNvSpPr>
            <a:spLocks noChangeShapeType="1"/>
          </p:cNvSpPr>
          <p:nvPr/>
        </p:nvSpPr>
        <p:spPr bwMode="auto">
          <a:xfrm>
            <a:off x="10775050"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70" name="Line 283">
            <a:extLst>
              <a:ext uri="{FF2B5EF4-FFF2-40B4-BE49-F238E27FC236}">
                <a16:creationId xmlns:a16="http://schemas.microsoft.com/office/drawing/2014/main" id="{48316B3D-3262-4463-A95A-D9B23F7C07A5}"/>
              </a:ext>
            </a:extLst>
          </p:cNvPr>
          <p:cNvSpPr>
            <a:spLocks noChangeShapeType="1"/>
          </p:cNvSpPr>
          <p:nvPr/>
        </p:nvSpPr>
        <p:spPr bwMode="auto">
          <a:xfrm>
            <a:off x="10768037" y="4920615"/>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71" name="Line 284">
            <a:extLst>
              <a:ext uri="{FF2B5EF4-FFF2-40B4-BE49-F238E27FC236}">
                <a16:creationId xmlns:a16="http://schemas.microsoft.com/office/drawing/2014/main" id="{1DE73887-3246-40D4-94BB-30CBEC93C753}"/>
              </a:ext>
            </a:extLst>
          </p:cNvPr>
          <p:cNvSpPr>
            <a:spLocks noChangeShapeType="1"/>
          </p:cNvSpPr>
          <p:nvPr/>
        </p:nvSpPr>
        <p:spPr bwMode="auto">
          <a:xfrm>
            <a:off x="10777959"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72" name="Line 285">
            <a:extLst>
              <a:ext uri="{FF2B5EF4-FFF2-40B4-BE49-F238E27FC236}">
                <a16:creationId xmlns:a16="http://schemas.microsoft.com/office/drawing/2014/main" id="{444F6CAF-73E4-40D6-8A8A-F153EE2CA60E}"/>
              </a:ext>
            </a:extLst>
          </p:cNvPr>
          <p:cNvSpPr>
            <a:spLocks noChangeShapeType="1"/>
          </p:cNvSpPr>
          <p:nvPr/>
        </p:nvSpPr>
        <p:spPr bwMode="auto">
          <a:xfrm>
            <a:off x="10769875" y="492061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73" name="Line 286">
            <a:extLst>
              <a:ext uri="{FF2B5EF4-FFF2-40B4-BE49-F238E27FC236}">
                <a16:creationId xmlns:a16="http://schemas.microsoft.com/office/drawing/2014/main" id="{354973B6-9CA1-4CE3-93B2-0C2198781E26}"/>
              </a:ext>
            </a:extLst>
          </p:cNvPr>
          <p:cNvSpPr>
            <a:spLocks noChangeShapeType="1"/>
          </p:cNvSpPr>
          <p:nvPr/>
        </p:nvSpPr>
        <p:spPr bwMode="auto">
          <a:xfrm>
            <a:off x="10780868"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74" name="Line 287">
            <a:extLst>
              <a:ext uri="{FF2B5EF4-FFF2-40B4-BE49-F238E27FC236}">
                <a16:creationId xmlns:a16="http://schemas.microsoft.com/office/drawing/2014/main" id="{9BD67FDB-0369-472B-95AB-E473710E1F26}"/>
              </a:ext>
            </a:extLst>
          </p:cNvPr>
          <p:cNvSpPr>
            <a:spLocks noChangeShapeType="1"/>
          </p:cNvSpPr>
          <p:nvPr/>
        </p:nvSpPr>
        <p:spPr bwMode="auto">
          <a:xfrm>
            <a:off x="10793876" y="492061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75" name="Line 288">
            <a:extLst>
              <a:ext uri="{FF2B5EF4-FFF2-40B4-BE49-F238E27FC236}">
                <a16:creationId xmlns:a16="http://schemas.microsoft.com/office/drawing/2014/main" id="{3252D4EB-0A7B-4C7B-809C-A21CEBA68709}"/>
              </a:ext>
            </a:extLst>
          </p:cNvPr>
          <p:cNvSpPr>
            <a:spLocks noChangeShapeType="1"/>
          </p:cNvSpPr>
          <p:nvPr/>
        </p:nvSpPr>
        <p:spPr bwMode="auto">
          <a:xfrm>
            <a:off x="10804869"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76" name="Line 289">
            <a:extLst>
              <a:ext uri="{FF2B5EF4-FFF2-40B4-BE49-F238E27FC236}">
                <a16:creationId xmlns:a16="http://schemas.microsoft.com/office/drawing/2014/main" id="{0F9BA8E7-FBEA-4952-8D69-FFD82FB4A4F3}"/>
              </a:ext>
            </a:extLst>
          </p:cNvPr>
          <p:cNvSpPr>
            <a:spLocks noChangeShapeType="1"/>
          </p:cNvSpPr>
          <p:nvPr/>
        </p:nvSpPr>
        <p:spPr bwMode="auto">
          <a:xfrm>
            <a:off x="10797129" y="4920615"/>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77" name="Line 290">
            <a:extLst>
              <a:ext uri="{FF2B5EF4-FFF2-40B4-BE49-F238E27FC236}">
                <a16:creationId xmlns:a16="http://schemas.microsoft.com/office/drawing/2014/main" id="{0B437E91-6BFB-4D44-8B26-0283F4926D34}"/>
              </a:ext>
            </a:extLst>
          </p:cNvPr>
          <p:cNvSpPr>
            <a:spLocks noChangeShapeType="1"/>
          </p:cNvSpPr>
          <p:nvPr/>
        </p:nvSpPr>
        <p:spPr bwMode="auto">
          <a:xfrm>
            <a:off x="10807051" y="489971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78" name="Line 291">
            <a:extLst>
              <a:ext uri="{FF2B5EF4-FFF2-40B4-BE49-F238E27FC236}">
                <a16:creationId xmlns:a16="http://schemas.microsoft.com/office/drawing/2014/main" id="{A24B8929-A98A-46DE-8DE8-125842472BAF}"/>
              </a:ext>
            </a:extLst>
          </p:cNvPr>
          <p:cNvSpPr>
            <a:spLocks noChangeShapeType="1"/>
          </p:cNvSpPr>
          <p:nvPr/>
        </p:nvSpPr>
        <p:spPr bwMode="auto">
          <a:xfrm>
            <a:off x="10800039" y="4920615"/>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79" name="Line 292">
            <a:extLst>
              <a:ext uri="{FF2B5EF4-FFF2-40B4-BE49-F238E27FC236}">
                <a16:creationId xmlns:a16="http://schemas.microsoft.com/office/drawing/2014/main" id="{9E9EF293-C71D-472E-B407-8C2DCDD958D5}"/>
              </a:ext>
            </a:extLst>
          </p:cNvPr>
          <p:cNvSpPr>
            <a:spLocks noChangeShapeType="1"/>
          </p:cNvSpPr>
          <p:nvPr/>
        </p:nvSpPr>
        <p:spPr bwMode="auto">
          <a:xfrm>
            <a:off x="10809960" y="4899696"/>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80" name="Line 293">
            <a:extLst>
              <a:ext uri="{FF2B5EF4-FFF2-40B4-BE49-F238E27FC236}">
                <a16:creationId xmlns:a16="http://schemas.microsoft.com/office/drawing/2014/main" id="{CD64073F-B94D-4AD6-9F4A-30F5C4117207}"/>
              </a:ext>
            </a:extLst>
          </p:cNvPr>
          <p:cNvSpPr>
            <a:spLocks noChangeShapeType="1"/>
          </p:cNvSpPr>
          <p:nvPr/>
        </p:nvSpPr>
        <p:spPr bwMode="auto">
          <a:xfrm>
            <a:off x="10800039" y="4920598"/>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81" name="Line 294">
            <a:extLst>
              <a:ext uri="{FF2B5EF4-FFF2-40B4-BE49-F238E27FC236}">
                <a16:creationId xmlns:a16="http://schemas.microsoft.com/office/drawing/2014/main" id="{3547B018-4B03-4A8B-825A-93A98B5D5321}"/>
              </a:ext>
            </a:extLst>
          </p:cNvPr>
          <p:cNvSpPr>
            <a:spLocks noChangeShapeType="1"/>
          </p:cNvSpPr>
          <p:nvPr/>
        </p:nvSpPr>
        <p:spPr bwMode="auto">
          <a:xfrm>
            <a:off x="10809960" y="4899709"/>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82" name="Line 295">
            <a:extLst>
              <a:ext uri="{FF2B5EF4-FFF2-40B4-BE49-F238E27FC236}">
                <a16:creationId xmlns:a16="http://schemas.microsoft.com/office/drawing/2014/main" id="{5BC54188-DDAA-402F-BDAE-5F5161A66F7B}"/>
              </a:ext>
            </a:extLst>
          </p:cNvPr>
          <p:cNvSpPr>
            <a:spLocks noChangeShapeType="1"/>
          </p:cNvSpPr>
          <p:nvPr/>
        </p:nvSpPr>
        <p:spPr bwMode="auto">
          <a:xfrm>
            <a:off x="10805130" y="4931337"/>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83" name="Line 296">
            <a:extLst>
              <a:ext uri="{FF2B5EF4-FFF2-40B4-BE49-F238E27FC236}">
                <a16:creationId xmlns:a16="http://schemas.microsoft.com/office/drawing/2014/main" id="{96AFFA87-1723-4B02-B6F9-9C8E55F793AD}"/>
              </a:ext>
            </a:extLst>
          </p:cNvPr>
          <p:cNvSpPr>
            <a:spLocks noChangeShapeType="1"/>
          </p:cNvSpPr>
          <p:nvPr/>
        </p:nvSpPr>
        <p:spPr bwMode="auto">
          <a:xfrm>
            <a:off x="10815050" y="4909709"/>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84" name="Line 297">
            <a:extLst>
              <a:ext uri="{FF2B5EF4-FFF2-40B4-BE49-F238E27FC236}">
                <a16:creationId xmlns:a16="http://schemas.microsoft.com/office/drawing/2014/main" id="{4644F58C-0C4A-4B12-8667-529A6052447E}"/>
              </a:ext>
            </a:extLst>
          </p:cNvPr>
          <p:cNvSpPr>
            <a:spLocks noChangeShapeType="1"/>
          </p:cNvSpPr>
          <p:nvPr/>
        </p:nvSpPr>
        <p:spPr bwMode="auto">
          <a:xfrm>
            <a:off x="10805130" y="4931337"/>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85" name="Line 298">
            <a:extLst>
              <a:ext uri="{FF2B5EF4-FFF2-40B4-BE49-F238E27FC236}">
                <a16:creationId xmlns:a16="http://schemas.microsoft.com/office/drawing/2014/main" id="{0FE606F0-6690-4F18-8E02-E49D8A8EC482}"/>
              </a:ext>
            </a:extLst>
          </p:cNvPr>
          <p:cNvSpPr>
            <a:spLocks noChangeShapeType="1"/>
          </p:cNvSpPr>
          <p:nvPr/>
        </p:nvSpPr>
        <p:spPr bwMode="auto">
          <a:xfrm>
            <a:off x="10815050" y="4909709"/>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86" name="Line 299">
            <a:extLst>
              <a:ext uri="{FF2B5EF4-FFF2-40B4-BE49-F238E27FC236}">
                <a16:creationId xmlns:a16="http://schemas.microsoft.com/office/drawing/2014/main" id="{5D7906B7-C46F-4029-806A-19FF1EE9546C}"/>
              </a:ext>
            </a:extLst>
          </p:cNvPr>
          <p:cNvSpPr>
            <a:spLocks noChangeShapeType="1"/>
          </p:cNvSpPr>
          <p:nvPr/>
        </p:nvSpPr>
        <p:spPr bwMode="auto">
          <a:xfrm>
            <a:off x="10806967" y="4931337"/>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87" name="Line 300">
            <a:extLst>
              <a:ext uri="{FF2B5EF4-FFF2-40B4-BE49-F238E27FC236}">
                <a16:creationId xmlns:a16="http://schemas.microsoft.com/office/drawing/2014/main" id="{8B957D55-E139-4760-9A40-2FF43C273E55}"/>
              </a:ext>
            </a:extLst>
          </p:cNvPr>
          <p:cNvSpPr>
            <a:spLocks noChangeShapeType="1"/>
          </p:cNvSpPr>
          <p:nvPr/>
        </p:nvSpPr>
        <p:spPr bwMode="auto">
          <a:xfrm>
            <a:off x="10817960" y="4909692"/>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88" name="Line 301">
            <a:extLst>
              <a:ext uri="{FF2B5EF4-FFF2-40B4-BE49-F238E27FC236}">
                <a16:creationId xmlns:a16="http://schemas.microsoft.com/office/drawing/2014/main" id="{1BFCEB67-BB7A-4915-9E9A-6B89C27A8EB5}"/>
              </a:ext>
            </a:extLst>
          </p:cNvPr>
          <p:cNvSpPr>
            <a:spLocks noChangeShapeType="1"/>
          </p:cNvSpPr>
          <p:nvPr/>
        </p:nvSpPr>
        <p:spPr bwMode="auto">
          <a:xfrm>
            <a:off x="10833877" y="496043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89" name="Line 302">
            <a:extLst>
              <a:ext uri="{FF2B5EF4-FFF2-40B4-BE49-F238E27FC236}">
                <a16:creationId xmlns:a16="http://schemas.microsoft.com/office/drawing/2014/main" id="{7AF134D3-38FA-4F4D-BBC9-EDEED882A227}"/>
              </a:ext>
            </a:extLst>
          </p:cNvPr>
          <p:cNvSpPr>
            <a:spLocks noChangeShapeType="1"/>
          </p:cNvSpPr>
          <p:nvPr/>
        </p:nvSpPr>
        <p:spPr bwMode="auto">
          <a:xfrm>
            <a:off x="10844142" y="4937273"/>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90" name="Line 303">
            <a:extLst>
              <a:ext uri="{FF2B5EF4-FFF2-40B4-BE49-F238E27FC236}">
                <a16:creationId xmlns:a16="http://schemas.microsoft.com/office/drawing/2014/main" id="{2B047778-76C3-44E0-B1CB-B702FAFFDDD5}"/>
              </a:ext>
            </a:extLst>
          </p:cNvPr>
          <p:cNvSpPr>
            <a:spLocks noChangeShapeType="1"/>
          </p:cNvSpPr>
          <p:nvPr/>
        </p:nvSpPr>
        <p:spPr bwMode="auto">
          <a:xfrm>
            <a:off x="10845131" y="496043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91" name="Line 304">
            <a:extLst>
              <a:ext uri="{FF2B5EF4-FFF2-40B4-BE49-F238E27FC236}">
                <a16:creationId xmlns:a16="http://schemas.microsoft.com/office/drawing/2014/main" id="{1AF823E3-FE2C-4C42-B441-CF4204C2B1FB}"/>
              </a:ext>
            </a:extLst>
          </p:cNvPr>
          <p:cNvSpPr>
            <a:spLocks noChangeShapeType="1"/>
          </p:cNvSpPr>
          <p:nvPr/>
        </p:nvSpPr>
        <p:spPr bwMode="auto">
          <a:xfrm>
            <a:off x="10855052" y="4937254"/>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92" name="Line 305">
            <a:extLst>
              <a:ext uri="{FF2B5EF4-FFF2-40B4-BE49-F238E27FC236}">
                <a16:creationId xmlns:a16="http://schemas.microsoft.com/office/drawing/2014/main" id="{D1D7870F-2DEA-43CE-85D3-E21AC93185F0}"/>
              </a:ext>
            </a:extLst>
          </p:cNvPr>
          <p:cNvSpPr>
            <a:spLocks noChangeShapeType="1"/>
          </p:cNvSpPr>
          <p:nvPr/>
        </p:nvSpPr>
        <p:spPr bwMode="auto">
          <a:xfrm>
            <a:off x="10854969" y="496041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93" name="Line 306">
            <a:extLst>
              <a:ext uri="{FF2B5EF4-FFF2-40B4-BE49-F238E27FC236}">
                <a16:creationId xmlns:a16="http://schemas.microsoft.com/office/drawing/2014/main" id="{40DA9316-9682-4D99-889C-1FE12E7111A2}"/>
              </a:ext>
            </a:extLst>
          </p:cNvPr>
          <p:cNvSpPr>
            <a:spLocks noChangeShapeType="1"/>
          </p:cNvSpPr>
          <p:nvPr/>
        </p:nvSpPr>
        <p:spPr bwMode="auto">
          <a:xfrm>
            <a:off x="10865961" y="4937258"/>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94" name="Line 307">
            <a:extLst>
              <a:ext uri="{FF2B5EF4-FFF2-40B4-BE49-F238E27FC236}">
                <a16:creationId xmlns:a16="http://schemas.microsoft.com/office/drawing/2014/main" id="{10D256B5-F522-4A13-A2EF-89793718BD29}"/>
              </a:ext>
            </a:extLst>
          </p:cNvPr>
          <p:cNvSpPr>
            <a:spLocks noChangeShapeType="1"/>
          </p:cNvSpPr>
          <p:nvPr/>
        </p:nvSpPr>
        <p:spPr bwMode="auto">
          <a:xfrm>
            <a:off x="10876060" y="497114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95" name="Line 308">
            <a:extLst>
              <a:ext uri="{FF2B5EF4-FFF2-40B4-BE49-F238E27FC236}">
                <a16:creationId xmlns:a16="http://schemas.microsoft.com/office/drawing/2014/main" id="{381F008E-E0E8-4A54-8933-E7B31E4566E5}"/>
              </a:ext>
            </a:extLst>
          </p:cNvPr>
          <p:cNvSpPr>
            <a:spLocks noChangeShapeType="1"/>
          </p:cNvSpPr>
          <p:nvPr/>
        </p:nvSpPr>
        <p:spPr bwMode="auto">
          <a:xfrm>
            <a:off x="10887053"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96" name="Line 309">
            <a:extLst>
              <a:ext uri="{FF2B5EF4-FFF2-40B4-BE49-F238E27FC236}">
                <a16:creationId xmlns:a16="http://schemas.microsoft.com/office/drawing/2014/main" id="{38426AB0-5EFA-460D-A046-AA869AD9FF85}"/>
              </a:ext>
            </a:extLst>
          </p:cNvPr>
          <p:cNvSpPr>
            <a:spLocks noChangeShapeType="1"/>
          </p:cNvSpPr>
          <p:nvPr/>
        </p:nvSpPr>
        <p:spPr bwMode="auto">
          <a:xfrm>
            <a:off x="10878969" y="497114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97" name="Line 310">
            <a:extLst>
              <a:ext uri="{FF2B5EF4-FFF2-40B4-BE49-F238E27FC236}">
                <a16:creationId xmlns:a16="http://schemas.microsoft.com/office/drawing/2014/main" id="{A73898B7-1966-40DE-99D9-EB9895B74F54}"/>
              </a:ext>
            </a:extLst>
          </p:cNvPr>
          <p:cNvSpPr>
            <a:spLocks noChangeShapeType="1"/>
          </p:cNvSpPr>
          <p:nvPr/>
        </p:nvSpPr>
        <p:spPr bwMode="auto">
          <a:xfrm>
            <a:off x="10889235"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98" name="Line 311">
            <a:extLst>
              <a:ext uri="{FF2B5EF4-FFF2-40B4-BE49-F238E27FC236}">
                <a16:creationId xmlns:a16="http://schemas.microsoft.com/office/drawing/2014/main" id="{A38C0826-5BB3-4ABD-8EA0-3D9D69A2AB07}"/>
              </a:ext>
            </a:extLst>
          </p:cNvPr>
          <p:cNvSpPr>
            <a:spLocks noChangeShapeType="1"/>
          </p:cNvSpPr>
          <p:nvPr/>
        </p:nvSpPr>
        <p:spPr bwMode="auto">
          <a:xfrm>
            <a:off x="10882223" y="497114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099" name="Line 312">
            <a:extLst>
              <a:ext uri="{FF2B5EF4-FFF2-40B4-BE49-F238E27FC236}">
                <a16:creationId xmlns:a16="http://schemas.microsoft.com/office/drawing/2014/main" id="{3790B0F4-B6E9-40C2-B697-64F08E1AAA72}"/>
              </a:ext>
            </a:extLst>
          </p:cNvPr>
          <p:cNvSpPr>
            <a:spLocks noChangeShapeType="1"/>
          </p:cNvSpPr>
          <p:nvPr/>
        </p:nvSpPr>
        <p:spPr bwMode="auto">
          <a:xfrm>
            <a:off x="10892144"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00" name="Line 313">
            <a:extLst>
              <a:ext uri="{FF2B5EF4-FFF2-40B4-BE49-F238E27FC236}">
                <a16:creationId xmlns:a16="http://schemas.microsoft.com/office/drawing/2014/main" id="{3F1FA8F7-1C5B-426A-8C2D-8FE1AFB3237E}"/>
              </a:ext>
            </a:extLst>
          </p:cNvPr>
          <p:cNvSpPr>
            <a:spLocks noChangeShapeType="1"/>
          </p:cNvSpPr>
          <p:nvPr/>
        </p:nvSpPr>
        <p:spPr bwMode="auto">
          <a:xfrm>
            <a:off x="10890223" y="497114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01" name="Line 314">
            <a:extLst>
              <a:ext uri="{FF2B5EF4-FFF2-40B4-BE49-F238E27FC236}">
                <a16:creationId xmlns:a16="http://schemas.microsoft.com/office/drawing/2014/main" id="{408EFAB8-5FDA-47A4-9134-99B2E7FD00FA}"/>
              </a:ext>
            </a:extLst>
          </p:cNvPr>
          <p:cNvSpPr>
            <a:spLocks noChangeShapeType="1"/>
          </p:cNvSpPr>
          <p:nvPr/>
        </p:nvSpPr>
        <p:spPr bwMode="auto">
          <a:xfrm>
            <a:off x="10900144"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02" name="Line 315">
            <a:extLst>
              <a:ext uri="{FF2B5EF4-FFF2-40B4-BE49-F238E27FC236}">
                <a16:creationId xmlns:a16="http://schemas.microsoft.com/office/drawing/2014/main" id="{3806609C-80AD-4456-8997-5507ECCFE701}"/>
              </a:ext>
            </a:extLst>
          </p:cNvPr>
          <p:cNvSpPr>
            <a:spLocks noChangeShapeType="1"/>
          </p:cNvSpPr>
          <p:nvPr/>
        </p:nvSpPr>
        <p:spPr bwMode="auto">
          <a:xfrm>
            <a:off x="10894969" y="497114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03" name="Line 316">
            <a:extLst>
              <a:ext uri="{FF2B5EF4-FFF2-40B4-BE49-F238E27FC236}">
                <a16:creationId xmlns:a16="http://schemas.microsoft.com/office/drawing/2014/main" id="{79C71427-4772-4266-8DA4-9519D85497E1}"/>
              </a:ext>
            </a:extLst>
          </p:cNvPr>
          <p:cNvSpPr>
            <a:spLocks noChangeShapeType="1"/>
          </p:cNvSpPr>
          <p:nvPr/>
        </p:nvSpPr>
        <p:spPr bwMode="auto">
          <a:xfrm>
            <a:off x="10905235"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04" name="Line 317">
            <a:extLst>
              <a:ext uri="{FF2B5EF4-FFF2-40B4-BE49-F238E27FC236}">
                <a16:creationId xmlns:a16="http://schemas.microsoft.com/office/drawing/2014/main" id="{419CAB98-1396-427D-B778-F06125D0665D}"/>
              </a:ext>
            </a:extLst>
          </p:cNvPr>
          <p:cNvSpPr>
            <a:spLocks noChangeShapeType="1"/>
          </p:cNvSpPr>
          <p:nvPr/>
        </p:nvSpPr>
        <p:spPr bwMode="auto">
          <a:xfrm>
            <a:off x="10894969" y="497114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05" name="Line 318">
            <a:extLst>
              <a:ext uri="{FF2B5EF4-FFF2-40B4-BE49-F238E27FC236}">
                <a16:creationId xmlns:a16="http://schemas.microsoft.com/office/drawing/2014/main" id="{5C1D21B7-3C7A-429E-8399-5E65B194CA95}"/>
              </a:ext>
            </a:extLst>
          </p:cNvPr>
          <p:cNvSpPr>
            <a:spLocks noChangeShapeType="1"/>
          </p:cNvSpPr>
          <p:nvPr/>
        </p:nvSpPr>
        <p:spPr bwMode="auto">
          <a:xfrm>
            <a:off x="10905235"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06" name="Line 319">
            <a:extLst>
              <a:ext uri="{FF2B5EF4-FFF2-40B4-BE49-F238E27FC236}">
                <a16:creationId xmlns:a16="http://schemas.microsoft.com/office/drawing/2014/main" id="{A647806A-9583-461D-A577-93B9D04431E9}"/>
              </a:ext>
            </a:extLst>
          </p:cNvPr>
          <p:cNvSpPr>
            <a:spLocks noChangeShapeType="1"/>
          </p:cNvSpPr>
          <p:nvPr/>
        </p:nvSpPr>
        <p:spPr bwMode="auto">
          <a:xfrm>
            <a:off x="10902969" y="497114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07" name="Line 320">
            <a:extLst>
              <a:ext uri="{FF2B5EF4-FFF2-40B4-BE49-F238E27FC236}">
                <a16:creationId xmlns:a16="http://schemas.microsoft.com/office/drawing/2014/main" id="{605725B6-EB6F-455A-91C2-46FCEA4ECBB0}"/>
              </a:ext>
            </a:extLst>
          </p:cNvPr>
          <p:cNvSpPr>
            <a:spLocks noChangeShapeType="1"/>
          </p:cNvSpPr>
          <p:nvPr/>
        </p:nvSpPr>
        <p:spPr bwMode="auto">
          <a:xfrm>
            <a:off x="10913236"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08" name="Line 321">
            <a:extLst>
              <a:ext uri="{FF2B5EF4-FFF2-40B4-BE49-F238E27FC236}">
                <a16:creationId xmlns:a16="http://schemas.microsoft.com/office/drawing/2014/main" id="{77A38575-E9D5-4953-9B0D-85A88FF1BC1F}"/>
              </a:ext>
            </a:extLst>
          </p:cNvPr>
          <p:cNvSpPr>
            <a:spLocks noChangeShapeType="1"/>
          </p:cNvSpPr>
          <p:nvPr/>
        </p:nvSpPr>
        <p:spPr bwMode="auto">
          <a:xfrm>
            <a:off x="10906223" y="497114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09" name="Line 322">
            <a:extLst>
              <a:ext uri="{FF2B5EF4-FFF2-40B4-BE49-F238E27FC236}">
                <a16:creationId xmlns:a16="http://schemas.microsoft.com/office/drawing/2014/main" id="{4EF4E15C-BC3A-41B1-9B95-2BF3B501D35D}"/>
              </a:ext>
            </a:extLst>
          </p:cNvPr>
          <p:cNvSpPr>
            <a:spLocks noChangeShapeType="1"/>
          </p:cNvSpPr>
          <p:nvPr/>
        </p:nvSpPr>
        <p:spPr bwMode="auto">
          <a:xfrm>
            <a:off x="10916145"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10" name="Line 323">
            <a:extLst>
              <a:ext uri="{FF2B5EF4-FFF2-40B4-BE49-F238E27FC236}">
                <a16:creationId xmlns:a16="http://schemas.microsoft.com/office/drawing/2014/main" id="{C615A1A3-E0D6-4FD9-BBD6-D4D51477B7C4}"/>
              </a:ext>
            </a:extLst>
          </p:cNvPr>
          <p:cNvSpPr>
            <a:spLocks noChangeShapeType="1"/>
          </p:cNvSpPr>
          <p:nvPr/>
        </p:nvSpPr>
        <p:spPr bwMode="auto">
          <a:xfrm>
            <a:off x="10906223" y="497114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11" name="Line 324">
            <a:extLst>
              <a:ext uri="{FF2B5EF4-FFF2-40B4-BE49-F238E27FC236}">
                <a16:creationId xmlns:a16="http://schemas.microsoft.com/office/drawing/2014/main" id="{25E01E4D-4C93-4FDB-B92C-283AC4D44A63}"/>
              </a:ext>
            </a:extLst>
          </p:cNvPr>
          <p:cNvSpPr>
            <a:spLocks noChangeShapeType="1"/>
          </p:cNvSpPr>
          <p:nvPr/>
        </p:nvSpPr>
        <p:spPr bwMode="auto">
          <a:xfrm>
            <a:off x="10916145"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12" name="Line 325">
            <a:extLst>
              <a:ext uri="{FF2B5EF4-FFF2-40B4-BE49-F238E27FC236}">
                <a16:creationId xmlns:a16="http://schemas.microsoft.com/office/drawing/2014/main" id="{E947B4C8-0022-40CA-BE3C-8F00FDC9D521}"/>
              </a:ext>
            </a:extLst>
          </p:cNvPr>
          <p:cNvSpPr>
            <a:spLocks noChangeShapeType="1"/>
          </p:cNvSpPr>
          <p:nvPr/>
        </p:nvSpPr>
        <p:spPr bwMode="auto">
          <a:xfrm>
            <a:off x="10926971" y="497114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13" name="Line 326">
            <a:extLst>
              <a:ext uri="{FF2B5EF4-FFF2-40B4-BE49-F238E27FC236}">
                <a16:creationId xmlns:a16="http://schemas.microsoft.com/office/drawing/2014/main" id="{7D4B9D40-F060-4778-8F6A-76A709513F7E}"/>
              </a:ext>
            </a:extLst>
          </p:cNvPr>
          <p:cNvSpPr>
            <a:spLocks noChangeShapeType="1"/>
          </p:cNvSpPr>
          <p:nvPr/>
        </p:nvSpPr>
        <p:spPr bwMode="auto">
          <a:xfrm>
            <a:off x="10937236"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14" name="Line 327">
            <a:extLst>
              <a:ext uri="{FF2B5EF4-FFF2-40B4-BE49-F238E27FC236}">
                <a16:creationId xmlns:a16="http://schemas.microsoft.com/office/drawing/2014/main" id="{0B4A4612-876D-4D9C-9D9F-39F6D3374609}"/>
              </a:ext>
            </a:extLst>
          </p:cNvPr>
          <p:cNvSpPr>
            <a:spLocks noChangeShapeType="1"/>
          </p:cNvSpPr>
          <p:nvPr/>
        </p:nvSpPr>
        <p:spPr bwMode="auto">
          <a:xfrm>
            <a:off x="10938224" y="497114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15" name="Line 328">
            <a:extLst>
              <a:ext uri="{FF2B5EF4-FFF2-40B4-BE49-F238E27FC236}">
                <a16:creationId xmlns:a16="http://schemas.microsoft.com/office/drawing/2014/main" id="{461493C1-73FA-45F4-B092-C29BD60824FC}"/>
              </a:ext>
            </a:extLst>
          </p:cNvPr>
          <p:cNvSpPr>
            <a:spLocks noChangeShapeType="1"/>
          </p:cNvSpPr>
          <p:nvPr/>
        </p:nvSpPr>
        <p:spPr bwMode="auto">
          <a:xfrm>
            <a:off x="10948145"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16" name="Line 329">
            <a:extLst>
              <a:ext uri="{FF2B5EF4-FFF2-40B4-BE49-F238E27FC236}">
                <a16:creationId xmlns:a16="http://schemas.microsoft.com/office/drawing/2014/main" id="{504385AE-A491-450D-8440-968E27758E74}"/>
              </a:ext>
            </a:extLst>
          </p:cNvPr>
          <p:cNvSpPr>
            <a:spLocks noChangeShapeType="1"/>
          </p:cNvSpPr>
          <p:nvPr/>
        </p:nvSpPr>
        <p:spPr bwMode="auto">
          <a:xfrm>
            <a:off x="10951315" y="497114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17" name="Line 330">
            <a:extLst>
              <a:ext uri="{FF2B5EF4-FFF2-40B4-BE49-F238E27FC236}">
                <a16:creationId xmlns:a16="http://schemas.microsoft.com/office/drawing/2014/main" id="{40A2D988-7180-4151-BE6D-045A22C224AA}"/>
              </a:ext>
            </a:extLst>
          </p:cNvPr>
          <p:cNvSpPr>
            <a:spLocks noChangeShapeType="1"/>
          </p:cNvSpPr>
          <p:nvPr/>
        </p:nvSpPr>
        <p:spPr bwMode="auto">
          <a:xfrm>
            <a:off x="10961236"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18" name="Line 331">
            <a:extLst>
              <a:ext uri="{FF2B5EF4-FFF2-40B4-BE49-F238E27FC236}">
                <a16:creationId xmlns:a16="http://schemas.microsoft.com/office/drawing/2014/main" id="{01EE8600-EFAB-4961-9A2E-BD61FBD593E2}"/>
              </a:ext>
            </a:extLst>
          </p:cNvPr>
          <p:cNvSpPr>
            <a:spLocks noChangeShapeType="1"/>
          </p:cNvSpPr>
          <p:nvPr/>
        </p:nvSpPr>
        <p:spPr bwMode="auto">
          <a:xfrm>
            <a:off x="10951315" y="497114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19" name="Line 332">
            <a:extLst>
              <a:ext uri="{FF2B5EF4-FFF2-40B4-BE49-F238E27FC236}">
                <a16:creationId xmlns:a16="http://schemas.microsoft.com/office/drawing/2014/main" id="{F8130A3E-9695-4C49-A15A-A4C902E37E29}"/>
              </a:ext>
            </a:extLst>
          </p:cNvPr>
          <p:cNvSpPr>
            <a:spLocks noChangeShapeType="1"/>
          </p:cNvSpPr>
          <p:nvPr/>
        </p:nvSpPr>
        <p:spPr bwMode="auto">
          <a:xfrm>
            <a:off x="10961236"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20" name="Line 333">
            <a:extLst>
              <a:ext uri="{FF2B5EF4-FFF2-40B4-BE49-F238E27FC236}">
                <a16:creationId xmlns:a16="http://schemas.microsoft.com/office/drawing/2014/main" id="{9E505EE1-F54C-43E1-9CAD-7CE463C06F70}"/>
              </a:ext>
            </a:extLst>
          </p:cNvPr>
          <p:cNvSpPr>
            <a:spLocks noChangeShapeType="1"/>
          </p:cNvSpPr>
          <p:nvPr/>
        </p:nvSpPr>
        <p:spPr bwMode="auto">
          <a:xfrm>
            <a:off x="10953153" y="497114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21" name="Line 334">
            <a:extLst>
              <a:ext uri="{FF2B5EF4-FFF2-40B4-BE49-F238E27FC236}">
                <a16:creationId xmlns:a16="http://schemas.microsoft.com/office/drawing/2014/main" id="{79B2F8DE-1100-4AF7-AFC6-F7F54695F084}"/>
              </a:ext>
            </a:extLst>
          </p:cNvPr>
          <p:cNvSpPr>
            <a:spLocks noChangeShapeType="1"/>
          </p:cNvSpPr>
          <p:nvPr/>
        </p:nvSpPr>
        <p:spPr bwMode="auto">
          <a:xfrm>
            <a:off x="10964146"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22" name="Line 335">
            <a:extLst>
              <a:ext uri="{FF2B5EF4-FFF2-40B4-BE49-F238E27FC236}">
                <a16:creationId xmlns:a16="http://schemas.microsoft.com/office/drawing/2014/main" id="{67C6CDE2-4E14-4EDB-BE18-B1A798A4A4C2}"/>
              </a:ext>
            </a:extLst>
          </p:cNvPr>
          <p:cNvSpPr>
            <a:spLocks noChangeShapeType="1"/>
          </p:cNvSpPr>
          <p:nvPr/>
        </p:nvSpPr>
        <p:spPr bwMode="auto">
          <a:xfrm>
            <a:off x="10964062" y="4971144"/>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23" name="Line 336">
            <a:extLst>
              <a:ext uri="{FF2B5EF4-FFF2-40B4-BE49-F238E27FC236}">
                <a16:creationId xmlns:a16="http://schemas.microsoft.com/office/drawing/2014/main" id="{89EF3672-1E5F-46C3-971D-9E6F97543C60}"/>
              </a:ext>
            </a:extLst>
          </p:cNvPr>
          <p:cNvSpPr>
            <a:spLocks noChangeShapeType="1"/>
          </p:cNvSpPr>
          <p:nvPr/>
        </p:nvSpPr>
        <p:spPr bwMode="auto">
          <a:xfrm>
            <a:off x="10974328"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24" name="Line 337">
            <a:extLst>
              <a:ext uri="{FF2B5EF4-FFF2-40B4-BE49-F238E27FC236}">
                <a16:creationId xmlns:a16="http://schemas.microsoft.com/office/drawing/2014/main" id="{135C9183-E785-4C58-A997-92C9E5DE8FB6}"/>
              </a:ext>
            </a:extLst>
          </p:cNvPr>
          <p:cNvSpPr>
            <a:spLocks noChangeShapeType="1"/>
          </p:cNvSpPr>
          <p:nvPr/>
        </p:nvSpPr>
        <p:spPr bwMode="auto">
          <a:xfrm>
            <a:off x="10967315" y="497114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25" name="Line 338">
            <a:extLst>
              <a:ext uri="{FF2B5EF4-FFF2-40B4-BE49-F238E27FC236}">
                <a16:creationId xmlns:a16="http://schemas.microsoft.com/office/drawing/2014/main" id="{F2AC13EA-5ACC-48BC-A51D-A48C7F3FC174}"/>
              </a:ext>
            </a:extLst>
          </p:cNvPr>
          <p:cNvSpPr>
            <a:spLocks noChangeShapeType="1"/>
          </p:cNvSpPr>
          <p:nvPr/>
        </p:nvSpPr>
        <p:spPr bwMode="auto">
          <a:xfrm>
            <a:off x="10977237" y="4950221"/>
            <a:ext cx="0" cy="41804"/>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26" name="Line 339">
            <a:extLst>
              <a:ext uri="{FF2B5EF4-FFF2-40B4-BE49-F238E27FC236}">
                <a16:creationId xmlns:a16="http://schemas.microsoft.com/office/drawing/2014/main" id="{9CD777B7-6202-44F4-B59C-0346419D3CA4}"/>
              </a:ext>
            </a:extLst>
          </p:cNvPr>
          <p:cNvSpPr>
            <a:spLocks noChangeShapeType="1"/>
          </p:cNvSpPr>
          <p:nvPr/>
        </p:nvSpPr>
        <p:spPr bwMode="auto">
          <a:xfrm>
            <a:off x="10967315" y="497112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27" name="Line 340">
            <a:extLst>
              <a:ext uri="{FF2B5EF4-FFF2-40B4-BE49-F238E27FC236}">
                <a16:creationId xmlns:a16="http://schemas.microsoft.com/office/drawing/2014/main" id="{B91EC783-A9E4-4DEF-A74F-F39E2ECE78CE}"/>
              </a:ext>
            </a:extLst>
          </p:cNvPr>
          <p:cNvSpPr>
            <a:spLocks noChangeShapeType="1"/>
          </p:cNvSpPr>
          <p:nvPr/>
        </p:nvSpPr>
        <p:spPr bwMode="auto">
          <a:xfrm>
            <a:off x="10977237" y="495024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28" name="Line 341">
            <a:extLst>
              <a:ext uri="{FF2B5EF4-FFF2-40B4-BE49-F238E27FC236}">
                <a16:creationId xmlns:a16="http://schemas.microsoft.com/office/drawing/2014/main" id="{D3522230-2823-488F-9A8B-211AFA63334C}"/>
              </a:ext>
            </a:extLst>
          </p:cNvPr>
          <p:cNvSpPr>
            <a:spLocks noChangeShapeType="1"/>
          </p:cNvSpPr>
          <p:nvPr/>
        </p:nvSpPr>
        <p:spPr bwMode="auto">
          <a:xfrm>
            <a:off x="10975316" y="4971144"/>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29" name="Line 342">
            <a:extLst>
              <a:ext uri="{FF2B5EF4-FFF2-40B4-BE49-F238E27FC236}">
                <a16:creationId xmlns:a16="http://schemas.microsoft.com/office/drawing/2014/main" id="{7E6343D0-7691-48BF-8E17-389FF9544D46}"/>
              </a:ext>
            </a:extLst>
          </p:cNvPr>
          <p:cNvSpPr>
            <a:spLocks noChangeShapeType="1"/>
          </p:cNvSpPr>
          <p:nvPr/>
        </p:nvSpPr>
        <p:spPr bwMode="auto">
          <a:xfrm>
            <a:off x="10985237" y="4950246"/>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30" name="Line 343">
            <a:extLst>
              <a:ext uri="{FF2B5EF4-FFF2-40B4-BE49-F238E27FC236}">
                <a16:creationId xmlns:a16="http://schemas.microsoft.com/office/drawing/2014/main" id="{E2F5C80C-FDD6-4EA0-B36D-9F9DE8BDBE51}"/>
              </a:ext>
            </a:extLst>
          </p:cNvPr>
          <p:cNvSpPr>
            <a:spLocks noChangeShapeType="1"/>
          </p:cNvSpPr>
          <p:nvPr/>
        </p:nvSpPr>
        <p:spPr bwMode="auto">
          <a:xfrm>
            <a:off x="11001154" y="501558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31" name="Line 344">
            <a:extLst>
              <a:ext uri="{FF2B5EF4-FFF2-40B4-BE49-F238E27FC236}">
                <a16:creationId xmlns:a16="http://schemas.microsoft.com/office/drawing/2014/main" id="{26D9C734-B608-4D9A-A1A5-7D989D542E84}"/>
              </a:ext>
            </a:extLst>
          </p:cNvPr>
          <p:cNvSpPr>
            <a:spLocks noChangeShapeType="1"/>
          </p:cNvSpPr>
          <p:nvPr/>
        </p:nvSpPr>
        <p:spPr bwMode="auto">
          <a:xfrm>
            <a:off x="11012148" y="499468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32" name="Line 345">
            <a:extLst>
              <a:ext uri="{FF2B5EF4-FFF2-40B4-BE49-F238E27FC236}">
                <a16:creationId xmlns:a16="http://schemas.microsoft.com/office/drawing/2014/main" id="{44A24ABF-7790-41AD-9CB5-C6B265E3B57A}"/>
              </a:ext>
            </a:extLst>
          </p:cNvPr>
          <p:cNvSpPr>
            <a:spLocks noChangeShapeType="1"/>
          </p:cNvSpPr>
          <p:nvPr/>
        </p:nvSpPr>
        <p:spPr bwMode="auto">
          <a:xfrm>
            <a:off x="11001154" y="501558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33" name="Line 346">
            <a:extLst>
              <a:ext uri="{FF2B5EF4-FFF2-40B4-BE49-F238E27FC236}">
                <a16:creationId xmlns:a16="http://schemas.microsoft.com/office/drawing/2014/main" id="{A7B1B416-7E19-46FD-A39D-B01C5D0EE7F4}"/>
              </a:ext>
            </a:extLst>
          </p:cNvPr>
          <p:cNvSpPr>
            <a:spLocks noChangeShapeType="1"/>
          </p:cNvSpPr>
          <p:nvPr/>
        </p:nvSpPr>
        <p:spPr bwMode="auto">
          <a:xfrm>
            <a:off x="11012148" y="4994683"/>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34" name="Line 347">
            <a:extLst>
              <a:ext uri="{FF2B5EF4-FFF2-40B4-BE49-F238E27FC236}">
                <a16:creationId xmlns:a16="http://schemas.microsoft.com/office/drawing/2014/main" id="{62C8DF14-7673-4874-9117-394119710E35}"/>
              </a:ext>
            </a:extLst>
          </p:cNvPr>
          <p:cNvSpPr>
            <a:spLocks noChangeShapeType="1"/>
          </p:cNvSpPr>
          <p:nvPr/>
        </p:nvSpPr>
        <p:spPr bwMode="auto">
          <a:xfrm>
            <a:off x="11004063" y="5015585"/>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35" name="Line 348">
            <a:extLst>
              <a:ext uri="{FF2B5EF4-FFF2-40B4-BE49-F238E27FC236}">
                <a16:creationId xmlns:a16="http://schemas.microsoft.com/office/drawing/2014/main" id="{D61F5E9B-9E8B-4E13-85C9-DF3FD3C8762A}"/>
              </a:ext>
            </a:extLst>
          </p:cNvPr>
          <p:cNvSpPr>
            <a:spLocks noChangeShapeType="1"/>
          </p:cNvSpPr>
          <p:nvPr/>
        </p:nvSpPr>
        <p:spPr bwMode="auto">
          <a:xfrm>
            <a:off x="11014328" y="4994655"/>
            <a:ext cx="0" cy="41804"/>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36" name="Line 349">
            <a:extLst>
              <a:ext uri="{FF2B5EF4-FFF2-40B4-BE49-F238E27FC236}">
                <a16:creationId xmlns:a16="http://schemas.microsoft.com/office/drawing/2014/main" id="{40DE80BB-4027-45BB-99CE-56EF22005B3D}"/>
              </a:ext>
            </a:extLst>
          </p:cNvPr>
          <p:cNvSpPr>
            <a:spLocks noChangeShapeType="1"/>
          </p:cNvSpPr>
          <p:nvPr/>
        </p:nvSpPr>
        <p:spPr bwMode="auto">
          <a:xfrm>
            <a:off x="11004063" y="5015558"/>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37" name="Line 350">
            <a:extLst>
              <a:ext uri="{FF2B5EF4-FFF2-40B4-BE49-F238E27FC236}">
                <a16:creationId xmlns:a16="http://schemas.microsoft.com/office/drawing/2014/main" id="{B925B12F-A9CB-48AD-94B1-813A82499562}"/>
              </a:ext>
            </a:extLst>
          </p:cNvPr>
          <p:cNvSpPr>
            <a:spLocks noChangeShapeType="1"/>
          </p:cNvSpPr>
          <p:nvPr/>
        </p:nvSpPr>
        <p:spPr bwMode="auto">
          <a:xfrm>
            <a:off x="11014328" y="4994691"/>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38" name="Line 351">
            <a:extLst>
              <a:ext uri="{FF2B5EF4-FFF2-40B4-BE49-F238E27FC236}">
                <a16:creationId xmlns:a16="http://schemas.microsoft.com/office/drawing/2014/main" id="{B4D4C6BA-5F26-481B-B5BE-B1A92A932196}"/>
              </a:ext>
            </a:extLst>
          </p:cNvPr>
          <p:cNvSpPr>
            <a:spLocks noChangeShapeType="1"/>
          </p:cNvSpPr>
          <p:nvPr/>
        </p:nvSpPr>
        <p:spPr bwMode="auto">
          <a:xfrm>
            <a:off x="11015317" y="501559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39" name="Line 352">
            <a:extLst>
              <a:ext uri="{FF2B5EF4-FFF2-40B4-BE49-F238E27FC236}">
                <a16:creationId xmlns:a16="http://schemas.microsoft.com/office/drawing/2014/main" id="{3F510F41-40A8-41C0-9579-6866D5B844B5}"/>
              </a:ext>
            </a:extLst>
          </p:cNvPr>
          <p:cNvSpPr>
            <a:spLocks noChangeShapeType="1"/>
          </p:cNvSpPr>
          <p:nvPr/>
        </p:nvSpPr>
        <p:spPr bwMode="auto">
          <a:xfrm>
            <a:off x="11025238" y="4994696"/>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40" name="Line 353">
            <a:extLst>
              <a:ext uri="{FF2B5EF4-FFF2-40B4-BE49-F238E27FC236}">
                <a16:creationId xmlns:a16="http://schemas.microsoft.com/office/drawing/2014/main" id="{0D47DAB8-8752-4231-AE73-F9AB27F3C3A1}"/>
              </a:ext>
            </a:extLst>
          </p:cNvPr>
          <p:cNvSpPr>
            <a:spLocks noChangeShapeType="1"/>
          </p:cNvSpPr>
          <p:nvPr/>
        </p:nvSpPr>
        <p:spPr bwMode="auto">
          <a:xfrm>
            <a:off x="11023317" y="5015599"/>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41" name="Line 354">
            <a:extLst>
              <a:ext uri="{FF2B5EF4-FFF2-40B4-BE49-F238E27FC236}">
                <a16:creationId xmlns:a16="http://schemas.microsoft.com/office/drawing/2014/main" id="{511AC131-1355-436F-9803-AAF33DDE6262}"/>
              </a:ext>
            </a:extLst>
          </p:cNvPr>
          <p:cNvSpPr>
            <a:spLocks noChangeShapeType="1"/>
          </p:cNvSpPr>
          <p:nvPr/>
        </p:nvSpPr>
        <p:spPr bwMode="auto">
          <a:xfrm>
            <a:off x="11033238" y="4994729"/>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42" name="Line 355">
            <a:extLst>
              <a:ext uri="{FF2B5EF4-FFF2-40B4-BE49-F238E27FC236}">
                <a16:creationId xmlns:a16="http://schemas.microsoft.com/office/drawing/2014/main" id="{F5DCC081-B21A-42BE-AC64-10D30E2EB52E}"/>
              </a:ext>
            </a:extLst>
          </p:cNvPr>
          <p:cNvSpPr>
            <a:spLocks noChangeShapeType="1"/>
          </p:cNvSpPr>
          <p:nvPr/>
        </p:nvSpPr>
        <p:spPr bwMode="auto">
          <a:xfrm>
            <a:off x="11028409" y="5015631"/>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43" name="Line 356">
            <a:extLst>
              <a:ext uri="{FF2B5EF4-FFF2-40B4-BE49-F238E27FC236}">
                <a16:creationId xmlns:a16="http://schemas.microsoft.com/office/drawing/2014/main" id="{D0A6B95E-D54F-4A85-B79B-9D3417D9EC98}"/>
              </a:ext>
            </a:extLst>
          </p:cNvPr>
          <p:cNvSpPr>
            <a:spLocks noChangeShapeType="1"/>
          </p:cNvSpPr>
          <p:nvPr/>
        </p:nvSpPr>
        <p:spPr bwMode="auto">
          <a:xfrm>
            <a:off x="11038329" y="4994750"/>
            <a:ext cx="0" cy="41805"/>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44" name="Line 357">
            <a:extLst>
              <a:ext uri="{FF2B5EF4-FFF2-40B4-BE49-F238E27FC236}">
                <a16:creationId xmlns:a16="http://schemas.microsoft.com/office/drawing/2014/main" id="{F110CDC9-BAEB-4DCF-9232-64CC016531E0}"/>
              </a:ext>
            </a:extLst>
          </p:cNvPr>
          <p:cNvSpPr>
            <a:spLocks noChangeShapeType="1"/>
          </p:cNvSpPr>
          <p:nvPr/>
        </p:nvSpPr>
        <p:spPr bwMode="auto">
          <a:xfrm>
            <a:off x="11044408" y="504323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45" name="Line 358">
            <a:extLst>
              <a:ext uri="{FF2B5EF4-FFF2-40B4-BE49-F238E27FC236}">
                <a16:creationId xmlns:a16="http://schemas.microsoft.com/office/drawing/2014/main" id="{1B3D79A8-539C-4462-BEDB-FCAECC8E8471}"/>
              </a:ext>
            </a:extLst>
          </p:cNvPr>
          <p:cNvSpPr>
            <a:spLocks noChangeShapeType="1"/>
          </p:cNvSpPr>
          <p:nvPr/>
        </p:nvSpPr>
        <p:spPr bwMode="auto">
          <a:xfrm>
            <a:off x="11054330"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46" name="Line 359">
            <a:extLst>
              <a:ext uri="{FF2B5EF4-FFF2-40B4-BE49-F238E27FC236}">
                <a16:creationId xmlns:a16="http://schemas.microsoft.com/office/drawing/2014/main" id="{C2D30043-89B9-4C7B-8124-4D4093CEB23A}"/>
              </a:ext>
            </a:extLst>
          </p:cNvPr>
          <p:cNvSpPr>
            <a:spLocks noChangeShapeType="1"/>
          </p:cNvSpPr>
          <p:nvPr/>
        </p:nvSpPr>
        <p:spPr bwMode="auto">
          <a:xfrm>
            <a:off x="11068409" y="504323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47" name="Line 360">
            <a:extLst>
              <a:ext uri="{FF2B5EF4-FFF2-40B4-BE49-F238E27FC236}">
                <a16:creationId xmlns:a16="http://schemas.microsoft.com/office/drawing/2014/main" id="{350500CE-D410-42AC-8866-CE616F0A9598}"/>
              </a:ext>
            </a:extLst>
          </p:cNvPr>
          <p:cNvSpPr>
            <a:spLocks noChangeShapeType="1"/>
          </p:cNvSpPr>
          <p:nvPr/>
        </p:nvSpPr>
        <p:spPr bwMode="auto">
          <a:xfrm>
            <a:off x="11078330"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48" name="Line 361">
            <a:extLst>
              <a:ext uri="{FF2B5EF4-FFF2-40B4-BE49-F238E27FC236}">
                <a16:creationId xmlns:a16="http://schemas.microsoft.com/office/drawing/2014/main" id="{286CBFFB-7DA9-49C4-9D47-F4EB6964E503}"/>
              </a:ext>
            </a:extLst>
          </p:cNvPr>
          <p:cNvSpPr>
            <a:spLocks noChangeShapeType="1"/>
          </p:cNvSpPr>
          <p:nvPr/>
        </p:nvSpPr>
        <p:spPr bwMode="auto">
          <a:xfrm>
            <a:off x="11089501" y="504323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49" name="Line 362">
            <a:extLst>
              <a:ext uri="{FF2B5EF4-FFF2-40B4-BE49-F238E27FC236}">
                <a16:creationId xmlns:a16="http://schemas.microsoft.com/office/drawing/2014/main" id="{74B4880C-0A16-4376-A153-C2A2267CBADA}"/>
              </a:ext>
            </a:extLst>
          </p:cNvPr>
          <p:cNvSpPr>
            <a:spLocks noChangeShapeType="1"/>
          </p:cNvSpPr>
          <p:nvPr/>
        </p:nvSpPr>
        <p:spPr bwMode="auto">
          <a:xfrm>
            <a:off x="11099422"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50" name="Line 363">
            <a:extLst>
              <a:ext uri="{FF2B5EF4-FFF2-40B4-BE49-F238E27FC236}">
                <a16:creationId xmlns:a16="http://schemas.microsoft.com/office/drawing/2014/main" id="{4933D8C6-782D-4CD0-B225-EBD3064416F7}"/>
              </a:ext>
            </a:extLst>
          </p:cNvPr>
          <p:cNvSpPr>
            <a:spLocks noChangeShapeType="1"/>
          </p:cNvSpPr>
          <p:nvPr/>
        </p:nvSpPr>
        <p:spPr bwMode="auto">
          <a:xfrm>
            <a:off x="11094247" y="5043233"/>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51" name="Line 364">
            <a:extLst>
              <a:ext uri="{FF2B5EF4-FFF2-40B4-BE49-F238E27FC236}">
                <a16:creationId xmlns:a16="http://schemas.microsoft.com/office/drawing/2014/main" id="{93B7BFB8-382C-4832-936C-730B03BCBB4B}"/>
              </a:ext>
            </a:extLst>
          </p:cNvPr>
          <p:cNvSpPr>
            <a:spLocks noChangeShapeType="1"/>
          </p:cNvSpPr>
          <p:nvPr/>
        </p:nvSpPr>
        <p:spPr bwMode="auto">
          <a:xfrm>
            <a:off x="11104513"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52" name="Line 365">
            <a:extLst>
              <a:ext uri="{FF2B5EF4-FFF2-40B4-BE49-F238E27FC236}">
                <a16:creationId xmlns:a16="http://schemas.microsoft.com/office/drawing/2014/main" id="{21716021-C498-4A96-B67E-B52346C1EC53}"/>
              </a:ext>
            </a:extLst>
          </p:cNvPr>
          <p:cNvSpPr>
            <a:spLocks noChangeShapeType="1"/>
          </p:cNvSpPr>
          <p:nvPr/>
        </p:nvSpPr>
        <p:spPr bwMode="auto">
          <a:xfrm>
            <a:off x="11094247" y="5043233"/>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53" name="Line 366">
            <a:extLst>
              <a:ext uri="{FF2B5EF4-FFF2-40B4-BE49-F238E27FC236}">
                <a16:creationId xmlns:a16="http://schemas.microsoft.com/office/drawing/2014/main" id="{B4F5583F-06FF-415A-BC0C-3F454E737D23}"/>
              </a:ext>
            </a:extLst>
          </p:cNvPr>
          <p:cNvSpPr>
            <a:spLocks noChangeShapeType="1"/>
          </p:cNvSpPr>
          <p:nvPr/>
        </p:nvSpPr>
        <p:spPr bwMode="auto">
          <a:xfrm>
            <a:off x="11104513"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54" name="Line 367">
            <a:extLst>
              <a:ext uri="{FF2B5EF4-FFF2-40B4-BE49-F238E27FC236}">
                <a16:creationId xmlns:a16="http://schemas.microsoft.com/office/drawing/2014/main" id="{C1EE8169-B8E3-4CB4-A20F-6E2129E6EB85}"/>
              </a:ext>
            </a:extLst>
          </p:cNvPr>
          <p:cNvSpPr>
            <a:spLocks noChangeShapeType="1"/>
          </p:cNvSpPr>
          <p:nvPr/>
        </p:nvSpPr>
        <p:spPr bwMode="auto">
          <a:xfrm>
            <a:off x="11097501" y="504323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55" name="Line 368">
            <a:extLst>
              <a:ext uri="{FF2B5EF4-FFF2-40B4-BE49-F238E27FC236}">
                <a16:creationId xmlns:a16="http://schemas.microsoft.com/office/drawing/2014/main" id="{91DB9049-930E-492B-8DDD-061B70865CC3}"/>
              </a:ext>
            </a:extLst>
          </p:cNvPr>
          <p:cNvSpPr>
            <a:spLocks noChangeShapeType="1"/>
          </p:cNvSpPr>
          <p:nvPr/>
        </p:nvSpPr>
        <p:spPr bwMode="auto">
          <a:xfrm>
            <a:off x="11107422"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56" name="Line 369">
            <a:extLst>
              <a:ext uri="{FF2B5EF4-FFF2-40B4-BE49-F238E27FC236}">
                <a16:creationId xmlns:a16="http://schemas.microsoft.com/office/drawing/2014/main" id="{08381C18-9D53-4768-AA9B-D75FBB58E089}"/>
              </a:ext>
            </a:extLst>
          </p:cNvPr>
          <p:cNvSpPr>
            <a:spLocks noChangeShapeType="1"/>
          </p:cNvSpPr>
          <p:nvPr/>
        </p:nvSpPr>
        <p:spPr bwMode="auto">
          <a:xfrm>
            <a:off x="11110248" y="5043233"/>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57" name="Line 370">
            <a:extLst>
              <a:ext uri="{FF2B5EF4-FFF2-40B4-BE49-F238E27FC236}">
                <a16:creationId xmlns:a16="http://schemas.microsoft.com/office/drawing/2014/main" id="{F8B816E8-18E8-49DC-8306-D1BFF06E4F47}"/>
              </a:ext>
            </a:extLst>
          </p:cNvPr>
          <p:cNvSpPr>
            <a:spLocks noChangeShapeType="1"/>
          </p:cNvSpPr>
          <p:nvPr/>
        </p:nvSpPr>
        <p:spPr bwMode="auto">
          <a:xfrm>
            <a:off x="11120513"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58" name="Line 371">
            <a:extLst>
              <a:ext uri="{FF2B5EF4-FFF2-40B4-BE49-F238E27FC236}">
                <a16:creationId xmlns:a16="http://schemas.microsoft.com/office/drawing/2014/main" id="{6D155DCC-8904-4F76-B827-99F420FDC359}"/>
              </a:ext>
            </a:extLst>
          </p:cNvPr>
          <p:cNvSpPr>
            <a:spLocks noChangeShapeType="1"/>
          </p:cNvSpPr>
          <p:nvPr/>
        </p:nvSpPr>
        <p:spPr bwMode="auto">
          <a:xfrm>
            <a:off x="11113501" y="504323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59" name="Line 372">
            <a:extLst>
              <a:ext uri="{FF2B5EF4-FFF2-40B4-BE49-F238E27FC236}">
                <a16:creationId xmlns:a16="http://schemas.microsoft.com/office/drawing/2014/main" id="{4270D270-A699-4933-AC7A-947B802C4F6F}"/>
              </a:ext>
            </a:extLst>
          </p:cNvPr>
          <p:cNvSpPr>
            <a:spLocks noChangeShapeType="1"/>
          </p:cNvSpPr>
          <p:nvPr/>
        </p:nvSpPr>
        <p:spPr bwMode="auto">
          <a:xfrm>
            <a:off x="11123422"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60" name="Line 373">
            <a:extLst>
              <a:ext uri="{FF2B5EF4-FFF2-40B4-BE49-F238E27FC236}">
                <a16:creationId xmlns:a16="http://schemas.microsoft.com/office/drawing/2014/main" id="{53F533EF-F48C-4C13-B9C0-287ECB15C7ED}"/>
              </a:ext>
            </a:extLst>
          </p:cNvPr>
          <p:cNvSpPr>
            <a:spLocks noChangeShapeType="1"/>
          </p:cNvSpPr>
          <p:nvPr/>
        </p:nvSpPr>
        <p:spPr bwMode="auto">
          <a:xfrm>
            <a:off x="11121502" y="504323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61" name="Line 374">
            <a:extLst>
              <a:ext uri="{FF2B5EF4-FFF2-40B4-BE49-F238E27FC236}">
                <a16:creationId xmlns:a16="http://schemas.microsoft.com/office/drawing/2014/main" id="{28D9ACDB-98D5-43CD-AB00-39F900AE5F3B}"/>
              </a:ext>
            </a:extLst>
          </p:cNvPr>
          <p:cNvSpPr>
            <a:spLocks noChangeShapeType="1"/>
          </p:cNvSpPr>
          <p:nvPr/>
        </p:nvSpPr>
        <p:spPr bwMode="auto">
          <a:xfrm>
            <a:off x="11131422"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62" name="Line 375">
            <a:extLst>
              <a:ext uri="{FF2B5EF4-FFF2-40B4-BE49-F238E27FC236}">
                <a16:creationId xmlns:a16="http://schemas.microsoft.com/office/drawing/2014/main" id="{CB93E363-F14B-49B1-9E62-EB9B7184414B}"/>
              </a:ext>
            </a:extLst>
          </p:cNvPr>
          <p:cNvSpPr>
            <a:spLocks noChangeShapeType="1"/>
          </p:cNvSpPr>
          <p:nvPr/>
        </p:nvSpPr>
        <p:spPr bwMode="auto">
          <a:xfrm>
            <a:off x="11121502" y="504323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63" name="Line 376">
            <a:extLst>
              <a:ext uri="{FF2B5EF4-FFF2-40B4-BE49-F238E27FC236}">
                <a16:creationId xmlns:a16="http://schemas.microsoft.com/office/drawing/2014/main" id="{DE0F4B0F-D828-4C32-9A02-C8004501F92F}"/>
              </a:ext>
            </a:extLst>
          </p:cNvPr>
          <p:cNvSpPr>
            <a:spLocks noChangeShapeType="1"/>
          </p:cNvSpPr>
          <p:nvPr/>
        </p:nvSpPr>
        <p:spPr bwMode="auto">
          <a:xfrm>
            <a:off x="11131422"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64" name="Line 377">
            <a:extLst>
              <a:ext uri="{FF2B5EF4-FFF2-40B4-BE49-F238E27FC236}">
                <a16:creationId xmlns:a16="http://schemas.microsoft.com/office/drawing/2014/main" id="{6CFE1768-0AFC-49E2-B3A9-AEAD1F12B1A3}"/>
              </a:ext>
            </a:extLst>
          </p:cNvPr>
          <p:cNvSpPr>
            <a:spLocks noChangeShapeType="1"/>
          </p:cNvSpPr>
          <p:nvPr/>
        </p:nvSpPr>
        <p:spPr bwMode="auto">
          <a:xfrm>
            <a:off x="11126248" y="5043233"/>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65" name="Line 378">
            <a:extLst>
              <a:ext uri="{FF2B5EF4-FFF2-40B4-BE49-F238E27FC236}">
                <a16:creationId xmlns:a16="http://schemas.microsoft.com/office/drawing/2014/main" id="{9CA5223A-EA34-4EF6-AD40-4796AC0BAA7F}"/>
              </a:ext>
            </a:extLst>
          </p:cNvPr>
          <p:cNvSpPr>
            <a:spLocks noChangeShapeType="1"/>
          </p:cNvSpPr>
          <p:nvPr/>
        </p:nvSpPr>
        <p:spPr bwMode="auto">
          <a:xfrm>
            <a:off x="11136514"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66" name="Line 379">
            <a:extLst>
              <a:ext uri="{FF2B5EF4-FFF2-40B4-BE49-F238E27FC236}">
                <a16:creationId xmlns:a16="http://schemas.microsoft.com/office/drawing/2014/main" id="{F9112CED-843A-4358-90E4-DE3CA4AD1CB6}"/>
              </a:ext>
            </a:extLst>
          </p:cNvPr>
          <p:cNvSpPr>
            <a:spLocks noChangeShapeType="1"/>
          </p:cNvSpPr>
          <p:nvPr/>
        </p:nvSpPr>
        <p:spPr bwMode="auto">
          <a:xfrm>
            <a:off x="11134248" y="5043233"/>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67" name="Line 380">
            <a:extLst>
              <a:ext uri="{FF2B5EF4-FFF2-40B4-BE49-F238E27FC236}">
                <a16:creationId xmlns:a16="http://schemas.microsoft.com/office/drawing/2014/main" id="{0F326147-FE9E-4745-85B2-E0275D1B55A1}"/>
              </a:ext>
            </a:extLst>
          </p:cNvPr>
          <p:cNvSpPr>
            <a:spLocks noChangeShapeType="1"/>
          </p:cNvSpPr>
          <p:nvPr/>
        </p:nvSpPr>
        <p:spPr bwMode="auto">
          <a:xfrm>
            <a:off x="11144514" y="5021606"/>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68" name="Line 381">
            <a:extLst>
              <a:ext uri="{FF2B5EF4-FFF2-40B4-BE49-F238E27FC236}">
                <a16:creationId xmlns:a16="http://schemas.microsoft.com/office/drawing/2014/main" id="{D6EBDCAD-ED2D-41F8-9195-1AD34E6A75F6}"/>
              </a:ext>
            </a:extLst>
          </p:cNvPr>
          <p:cNvSpPr>
            <a:spLocks noChangeShapeType="1"/>
          </p:cNvSpPr>
          <p:nvPr/>
        </p:nvSpPr>
        <p:spPr bwMode="auto">
          <a:xfrm>
            <a:off x="11161503" y="5043233"/>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69" name="Line 382">
            <a:extLst>
              <a:ext uri="{FF2B5EF4-FFF2-40B4-BE49-F238E27FC236}">
                <a16:creationId xmlns:a16="http://schemas.microsoft.com/office/drawing/2014/main" id="{EDF66D3B-C5B3-4E90-BB91-191D71299A18}"/>
              </a:ext>
            </a:extLst>
          </p:cNvPr>
          <p:cNvSpPr>
            <a:spLocks noChangeShapeType="1"/>
          </p:cNvSpPr>
          <p:nvPr/>
        </p:nvSpPr>
        <p:spPr bwMode="auto">
          <a:xfrm>
            <a:off x="11171423" y="5021564"/>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70" name="Line 383">
            <a:extLst>
              <a:ext uri="{FF2B5EF4-FFF2-40B4-BE49-F238E27FC236}">
                <a16:creationId xmlns:a16="http://schemas.microsoft.com/office/drawing/2014/main" id="{C15943B3-BC8D-4DFE-AA87-77B73DF10E56}"/>
              </a:ext>
            </a:extLst>
          </p:cNvPr>
          <p:cNvSpPr>
            <a:spLocks noChangeShapeType="1"/>
          </p:cNvSpPr>
          <p:nvPr/>
        </p:nvSpPr>
        <p:spPr bwMode="auto">
          <a:xfrm>
            <a:off x="11166593" y="5043192"/>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71" name="Line 384">
            <a:extLst>
              <a:ext uri="{FF2B5EF4-FFF2-40B4-BE49-F238E27FC236}">
                <a16:creationId xmlns:a16="http://schemas.microsoft.com/office/drawing/2014/main" id="{3145BF53-2081-4688-B6E0-CB691040995A}"/>
              </a:ext>
            </a:extLst>
          </p:cNvPr>
          <p:cNvSpPr>
            <a:spLocks noChangeShapeType="1"/>
          </p:cNvSpPr>
          <p:nvPr/>
        </p:nvSpPr>
        <p:spPr bwMode="auto">
          <a:xfrm>
            <a:off x="11176515" y="5021625"/>
            <a:ext cx="0" cy="44788"/>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72" name="Line 385">
            <a:extLst>
              <a:ext uri="{FF2B5EF4-FFF2-40B4-BE49-F238E27FC236}">
                <a16:creationId xmlns:a16="http://schemas.microsoft.com/office/drawing/2014/main" id="{5980D525-15A8-4BC6-9E3B-324F7C7EF969}"/>
              </a:ext>
            </a:extLst>
          </p:cNvPr>
          <p:cNvSpPr>
            <a:spLocks noChangeShapeType="1"/>
          </p:cNvSpPr>
          <p:nvPr/>
        </p:nvSpPr>
        <p:spPr bwMode="auto">
          <a:xfrm>
            <a:off x="11187341" y="5043252"/>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73" name="Line 386">
            <a:extLst>
              <a:ext uri="{FF2B5EF4-FFF2-40B4-BE49-F238E27FC236}">
                <a16:creationId xmlns:a16="http://schemas.microsoft.com/office/drawing/2014/main" id="{14817E7C-FF10-4CC7-AF8C-FBE78ECD7A72}"/>
              </a:ext>
            </a:extLst>
          </p:cNvPr>
          <p:cNvSpPr>
            <a:spLocks noChangeShapeType="1"/>
          </p:cNvSpPr>
          <p:nvPr/>
        </p:nvSpPr>
        <p:spPr bwMode="auto">
          <a:xfrm>
            <a:off x="11197606" y="5021680"/>
            <a:ext cx="0" cy="44789"/>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74" name="Line 387">
            <a:extLst>
              <a:ext uri="{FF2B5EF4-FFF2-40B4-BE49-F238E27FC236}">
                <a16:creationId xmlns:a16="http://schemas.microsoft.com/office/drawing/2014/main" id="{DCA839D3-906C-47C1-80CB-A39332D85F90}"/>
              </a:ext>
            </a:extLst>
          </p:cNvPr>
          <p:cNvSpPr>
            <a:spLocks noChangeShapeType="1"/>
          </p:cNvSpPr>
          <p:nvPr/>
        </p:nvSpPr>
        <p:spPr bwMode="auto">
          <a:xfrm>
            <a:off x="11238596" y="5043307"/>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75" name="Line 388">
            <a:extLst>
              <a:ext uri="{FF2B5EF4-FFF2-40B4-BE49-F238E27FC236}">
                <a16:creationId xmlns:a16="http://schemas.microsoft.com/office/drawing/2014/main" id="{D1E04AF1-0669-4C84-8DD1-7F00B6A01FFE}"/>
              </a:ext>
            </a:extLst>
          </p:cNvPr>
          <p:cNvSpPr>
            <a:spLocks noChangeShapeType="1"/>
          </p:cNvSpPr>
          <p:nvPr/>
        </p:nvSpPr>
        <p:spPr bwMode="auto">
          <a:xfrm>
            <a:off x="11248517" y="5021727"/>
            <a:ext cx="0" cy="44789"/>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76" name="Line 389">
            <a:extLst>
              <a:ext uri="{FF2B5EF4-FFF2-40B4-BE49-F238E27FC236}">
                <a16:creationId xmlns:a16="http://schemas.microsoft.com/office/drawing/2014/main" id="{78749F14-F22F-4FB1-8580-CEE7C24783A7}"/>
              </a:ext>
            </a:extLst>
          </p:cNvPr>
          <p:cNvSpPr>
            <a:spLocks noChangeShapeType="1"/>
          </p:cNvSpPr>
          <p:nvPr/>
        </p:nvSpPr>
        <p:spPr bwMode="auto">
          <a:xfrm>
            <a:off x="11402618" y="5043353"/>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77" name="Line 390">
            <a:extLst>
              <a:ext uri="{FF2B5EF4-FFF2-40B4-BE49-F238E27FC236}">
                <a16:creationId xmlns:a16="http://schemas.microsoft.com/office/drawing/2014/main" id="{54CCF609-C7EA-40B0-92A2-48288761D831}"/>
              </a:ext>
            </a:extLst>
          </p:cNvPr>
          <p:cNvSpPr>
            <a:spLocks noChangeShapeType="1"/>
          </p:cNvSpPr>
          <p:nvPr/>
        </p:nvSpPr>
        <p:spPr bwMode="auto">
          <a:xfrm>
            <a:off x="11412884" y="5021740"/>
            <a:ext cx="0" cy="44789"/>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78" name="Line 391">
            <a:extLst>
              <a:ext uri="{FF2B5EF4-FFF2-40B4-BE49-F238E27FC236}">
                <a16:creationId xmlns:a16="http://schemas.microsoft.com/office/drawing/2014/main" id="{B1F07395-467F-4416-8FC4-B7E07BDD82DA}"/>
              </a:ext>
            </a:extLst>
          </p:cNvPr>
          <p:cNvSpPr>
            <a:spLocks noChangeShapeType="1"/>
          </p:cNvSpPr>
          <p:nvPr/>
        </p:nvSpPr>
        <p:spPr bwMode="auto">
          <a:xfrm>
            <a:off x="11423710" y="5043368"/>
            <a:ext cx="21258"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79" name="Line 392">
            <a:extLst>
              <a:ext uri="{FF2B5EF4-FFF2-40B4-BE49-F238E27FC236}">
                <a16:creationId xmlns:a16="http://schemas.microsoft.com/office/drawing/2014/main" id="{9B2269AE-9970-4213-909D-E6D3B1ADAF8B}"/>
              </a:ext>
            </a:extLst>
          </p:cNvPr>
          <p:cNvSpPr>
            <a:spLocks noChangeShapeType="1"/>
          </p:cNvSpPr>
          <p:nvPr/>
        </p:nvSpPr>
        <p:spPr bwMode="auto">
          <a:xfrm>
            <a:off x="11434703" y="5021781"/>
            <a:ext cx="0" cy="4479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80" name="Line 393">
            <a:extLst>
              <a:ext uri="{FF2B5EF4-FFF2-40B4-BE49-F238E27FC236}">
                <a16:creationId xmlns:a16="http://schemas.microsoft.com/office/drawing/2014/main" id="{B41BFC1E-5E75-4DF6-8FA0-8BAF8B138EDC}"/>
              </a:ext>
            </a:extLst>
          </p:cNvPr>
          <p:cNvSpPr>
            <a:spLocks noChangeShapeType="1"/>
          </p:cNvSpPr>
          <p:nvPr/>
        </p:nvSpPr>
        <p:spPr bwMode="auto">
          <a:xfrm>
            <a:off x="11429872" y="5043409"/>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81" name="Line 394">
            <a:extLst>
              <a:ext uri="{FF2B5EF4-FFF2-40B4-BE49-F238E27FC236}">
                <a16:creationId xmlns:a16="http://schemas.microsoft.com/office/drawing/2014/main" id="{76CBCD0A-6558-4736-B9BA-B561B86726CA}"/>
              </a:ext>
            </a:extLst>
          </p:cNvPr>
          <p:cNvSpPr>
            <a:spLocks noChangeShapeType="1"/>
          </p:cNvSpPr>
          <p:nvPr/>
        </p:nvSpPr>
        <p:spPr bwMode="auto">
          <a:xfrm>
            <a:off x="11439794" y="5021841"/>
            <a:ext cx="0" cy="4479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sp>
        <p:nvSpPr>
          <p:cNvPr id="3182" name="Line 395">
            <a:extLst>
              <a:ext uri="{FF2B5EF4-FFF2-40B4-BE49-F238E27FC236}">
                <a16:creationId xmlns:a16="http://schemas.microsoft.com/office/drawing/2014/main" id="{853AB5A8-7AB0-45E4-8066-F14D64ECFE62}"/>
              </a:ext>
            </a:extLst>
          </p:cNvPr>
          <p:cNvSpPr>
            <a:spLocks noChangeShapeType="1"/>
          </p:cNvSpPr>
          <p:nvPr/>
        </p:nvSpPr>
        <p:spPr bwMode="auto">
          <a:xfrm>
            <a:off x="11466964" y="5043470"/>
            <a:ext cx="19843" cy="0"/>
          </a:xfrm>
          <a:prstGeom prst="line">
            <a:avLst/>
          </a:prstGeom>
          <a:noFill/>
          <a:ln w="19050" cap="sq">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srgbClr val="2D2926"/>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F66189AD-E454-40F1-BFD3-62CD03A056BF}"/>
              </a:ext>
            </a:extLst>
          </p:cNvPr>
          <p:cNvGrpSpPr/>
          <p:nvPr/>
        </p:nvGrpSpPr>
        <p:grpSpPr>
          <a:xfrm>
            <a:off x="9341721" y="5596403"/>
            <a:ext cx="2463697" cy="246221"/>
            <a:chOff x="9341721" y="5660201"/>
            <a:chExt cx="2463697" cy="246221"/>
          </a:xfrm>
        </p:grpSpPr>
        <p:cxnSp>
          <p:nvCxnSpPr>
            <p:cNvPr id="2838" name="Straight Connector 2837">
              <a:extLst>
                <a:ext uri="{FF2B5EF4-FFF2-40B4-BE49-F238E27FC236}">
                  <a16:creationId xmlns:a16="http://schemas.microsoft.com/office/drawing/2014/main" id="{231E6DE0-AC08-45A9-8213-18898E7E856E}"/>
                </a:ext>
              </a:extLst>
            </p:cNvPr>
            <p:cNvCxnSpPr>
              <a:cxnSpLocks/>
            </p:cNvCxnSpPr>
            <p:nvPr/>
          </p:nvCxnSpPr>
          <p:spPr bwMode="auto">
            <a:xfrm flipH="1">
              <a:off x="9394328" y="5666950"/>
              <a:ext cx="2250952"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39" name="Straight Connector 2838">
              <a:extLst>
                <a:ext uri="{FF2B5EF4-FFF2-40B4-BE49-F238E27FC236}">
                  <a16:creationId xmlns:a16="http://schemas.microsoft.com/office/drawing/2014/main" id="{9C38CF57-52D3-4ED6-A54A-A1FFD386EB0A}"/>
                </a:ext>
              </a:extLst>
            </p:cNvPr>
            <p:cNvCxnSpPr>
              <a:cxnSpLocks/>
            </p:cNvCxnSpPr>
            <p:nvPr/>
          </p:nvCxnSpPr>
          <p:spPr bwMode="auto">
            <a:xfrm>
              <a:off x="9394452"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40" name="Straight Connector 2839">
              <a:extLst>
                <a:ext uri="{FF2B5EF4-FFF2-40B4-BE49-F238E27FC236}">
                  <a16:creationId xmlns:a16="http://schemas.microsoft.com/office/drawing/2014/main" id="{07AA342E-B01F-4093-B022-A7237821CDA9}"/>
                </a:ext>
              </a:extLst>
            </p:cNvPr>
            <p:cNvCxnSpPr>
              <a:cxnSpLocks/>
            </p:cNvCxnSpPr>
            <p:nvPr/>
          </p:nvCxnSpPr>
          <p:spPr bwMode="auto">
            <a:xfrm>
              <a:off x="9803844"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41" name="Straight Connector 2840">
              <a:extLst>
                <a:ext uri="{FF2B5EF4-FFF2-40B4-BE49-F238E27FC236}">
                  <a16:creationId xmlns:a16="http://schemas.microsoft.com/office/drawing/2014/main" id="{778ED69E-89F8-415C-874A-9B218152DFE1}"/>
                </a:ext>
              </a:extLst>
            </p:cNvPr>
            <p:cNvCxnSpPr>
              <a:cxnSpLocks/>
            </p:cNvCxnSpPr>
            <p:nvPr/>
          </p:nvCxnSpPr>
          <p:spPr bwMode="auto">
            <a:xfrm>
              <a:off x="10213236"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42" name="Straight Connector 2841">
              <a:extLst>
                <a:ext uri="{FF2B5EF4-FFF2-40B4-BE49-F238E27FC236}">
                  <a16:creationId xmlns:a16="http://schemas.microsoft.com/office/drawing/2014/main" id="{E21DCED9-AB53-4C96-95E7-C0BCB4D7265C}"/>
                </a:ext>
              </a:extLst>
            </p:cNvPr>
            <p:cNvCxnSpPr>
              <a:cxnSpLocks/>
            </p:cNvCxnSpPr>
            <p:nvPr/>
          </p:nvCxnSpPr>
          <p:spPr bwMode="auto">
            <a:xfrm>
              <a:off x="10622628"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43" name="Straight Connector 2842">
              <a:extLst>
                <a:ext uri="{FF2B5EF4-FFF2-40B4-BE49-F238E27FC236}">
                  <a16:creationId xmlns:a16="http://schemas.microsoft.com/office/drawing/2014/main" id="{EE7AB476-E96A-4292-9D1D-F6B0EF9D38AE}"/>
                </a:ext>
              </a:extLst>
            </p:cNvPr>
            <p:cNvCxnSpPr>
              <a:cxnSpLocks/>
            </p:cNvCxnSpPr>
            <p:nvPr/>
          </p:nvCxnSpPr>
          <p:spPr bwMode="auto">
            <a:xfrm>
              <a:off x="11032020"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44" name="Straight Connector 2843">
              <a:extLst>
                <a:ext uri="{FF2B5EF4-FFF2-40B4-BE49-F238E27FC236}">
                  <a16:creationId xmlns:a16="http://schemas.microsoft.com/office/drawing/2014/main" id="{11DA57E6-7221-47A4-B9E2-31C36FC8AC7F}"/>
                </a:ext>
              </a:extLst>
            </p:cNvPr>
            <p:cNvCxnSpPr>
              <a:cxnSpLocks/>
            </p:cNvCxnSpPr>
            <p:nvPr/>
          </p:nvCxnSpPr>
          <p:spPr bwMode="auto">
            <a:xfrm>
              <a:off x="11236716"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45" name="Straight Connector 2844">
              <a:extLst>
                <a:ext uri="{FF2B5EF4-FFF2-40B4-BE49-F238E27FC236}">
                  <a16:creationId xmlns:a16="http://schemas.microsoft.com/office/drawing/2014/main" id="{CD9E1980-CDE2-445A-B3BD-B5255A345B9A}"/>
                </a:ext>
              </a:extLst>
            </p:cNvPr>
            <p:cNvCxnSpPr>
              <a:cxnSpLocks/>
            </p:cNvCxnSpPr>
            <p:nvPr/>
          </p:nvCxnSpPr>
          <p:spPr bwMode="auto">
            <a:xfrm>
              <a:off x="11441412"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46" name="Straight Connector 2845">
              <a:extLst>
                <a:ext uri="{FF2B5EF4-FFF2-40B4-BE49-F238E27FC236}">
                  <a16:creationId xmlns:a16="http://schemas.microsoft.com/office/drawing/2014/main" id="{23F6973B-4049-4235-B441-E4811D3F337C}"/>
                </a:ext>
              </a:extLst>
            </p:cNvPr>
            <p:cNvCxnSpPr>
              <a:cxnSpLocks/>
            </p:cNvCxnSpPr>
            <p:nvPr/>
          </p:nvCxnSpPr>
          <p:spPr bwMode="auto">
            <a:xfrm>
              <a:off x="11646113"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847" name="Straight Connector 2846">
              <a:extLst>
                <a:ext uri="{FF2B5EF4-FFF2-40B4-BE49-F238E27FC236}">
                  <a16:creationId xmlns:a16="http://schemas.microsoft.com/office/drawing/2014/main" id="{CD6CAE56-A0B9-4FA0-8E85-85223E5121F1}"/>
                </a:ext>
              </a:extLst>
            </p:cNvPr>
            <p:cNvCxnSpPr>
              <a:cxnSpLocks/>
            </p:cNvCxnSpPr>
            <p:nvPr/>
          </p:nvCxnSpPr>
          <p:spPr bwMode="auto">
            <a:xfrm>
              <a:off x="9341721" y="5667344"/>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3184" name="TextBox 3183">
              <a:extLst>
                <a:ext uri="{FF2B5EF4-FFF2-40B4-BE49-F238E27FC236}">
                  <a16:creationId xmlns:a16="http://schemas.microsoft.com/office/drawing/2014/main" id="{8239A805-1298-4F6D-A3AE-653223854A27}"/>
                </a:ext>
              </a:extLst>
            </p:cNvPr>
            <p:cNvSpPr txBox="1"/>
            <p:nvPr/>
          </p:nvSpPr>
          <p:spPr>
            <a:xfrm>
              <a:off x="9348261" y="5660201"/>
              <a:ext cx="9238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cxnSp>
          <p:nvCxnSpPr>
            <p:cNvPr id="3185" name="Straight Connector 3184">
              <a:extLst>
                <a:ext uri="{FF2B5EF4-FFF2-40B4-BE49-F238E27FC236}">
                  <a16:creationId xmlns:a16="http://schemas.microsoft.com/office/drawing/2014/main" id="{C49A03DC-4BBC-4D96-A4B7-58552255332E}"/>
                </a:ext>
              </a:extLst>
            </p:cNvPr>
            <p:cNvCxnSpPr>
              <a:cxnSpLocks/>
            </p:cNvCxnSpPr>
            <p:nvPr/>
          </p:nvCxnSpPr>
          <p:spPr bwMode="auto">
            <a:xfrm>
              <a:off x="9599148"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186" name="Straight Connector 3185">
              <a:extLst>
                <a:ext uri="{FF2B5EF4-FFF2-40B4-BE49-F238E27FC236}">
                  <a16:creationId xmlns:a16="http://schemas.microsoft.com/office/drawing/2014/main" id="{7593FA99-1B75-4FDF-8A3A-46832ED4DE1C}"/>
                </a:ext>
              </a:extLst>
            </p:cNvPr>
            <p:cNvCxnSpPr>
              <a:cxnSpLocks/>
            </p:cNvCxnSpPr>
            <p:nvPr/>
          </p:nvCxnSpPr>
          <p:spPr bwMode="auto">
            <a:xfrm>
              <a:off x="10008540"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187" name="Straight Connector 3186">
              <a:extLst>
                <a:ext uri="{FF2B5EF4-FFF2-40B4-BE49-F238E27FC236}">
                  <a16:creationId xmlns:a16="http://schemas.microsoft.com/office/drawing/2014/main" id="{3F4E30EB-1903-490A-80FB-86D7DCEB083B}"/>
                </a:ext>
              </a:extLst>
            </p:cNvPr>
            <p:cNvCxnSpPr>
              <a:cxnSpLocks/>
            </p:cNvCxnSpPr>
            <p:nvPr/>
          </p:nvCxnSpPr>
          <p:spPr bwMode="auto">
            <a:xfrm>
              <a:off x="10417932"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188" name="Straight Connector 3187">
              <a:extLst>
                <a:ext uri="{FF2B5EF4-FFF2-40B4-BE49-F238E27FC236}">
                  <a16:creationId xmlns:a16="http://schemas.microsoft.com/office/drawing/2014/main" id="{FB319EC5-1A00-4BD1-A1A8-CD8BCCA41250}"/>
                </a:ext>
              </a:extLst>
            </p:cNvPr>
            <p:cNvCxnSpPr>
              <a:cxnSpLocks/>
            </p:cNvCxnSpPr>
            <p:nvPr/>
          </p:nvCxnSpPr>
          <p:spPr bwMode="auto">
            <a:xfrm>
              <a:off x="10827324"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3189" name="TextBox 3188">
              <a:extLst>
                <a:ext uri="{FF2B5EF4-FFF2-40B4-BE49-F238E27FC236}">
                  <a16:creationId xmlns:a16="http://schemas.microsoft.com/office/drawing/2014/main" id="{C9A536EC-D534-4966-94D9-C8CE6D096B0C}"/>
                </a:ext>
              </a:extLst>
            </p:cNvPr>
            <p:cNvSpPr txBox="1"/>
            <p:nvPr/>
          </p:nvSpPr>
          <p:spPr>
            <a:xfrm>
              <a:off x="9644438"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3190" name="TextBox 3189">
              <a:extLst>
                <a:ext uri="{FF2B5EF4-FFF2-40B4-BE49-F238E27FC236}">
                  <a16:creationId xmlns:a16="http://schemas.microsoft.com/office/drawing/2014/main" id="{8E4A453F-0810-4E82-B4DF-CF51C6589C3F}"/>
                </a:ext>
              </a:extLst>
            </p:cNvPr>
            <p:cNvSpPr txBox="1"/>
            <p:nvPr/>
          </p:nvSpPr>
          <p:spPr>
            <a:xfrm>
              <a:off x="9441305"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3191" name="TextBox 3190">
              <a:extLst>
                <a:ext uri="{FF2B5EF4-FFF2-40B4-BE49-F238E27FC236}">
                  <a16:creationId xmlns:a16="http://schemas.microsoft.com/office/drawing/2014/main" id="{4D08D1BD-CA80-4DAC-B9CE-B0DAFF407484}"/>
                </a:ext>
              </a:extLst>
            </p:cNvPr>
            <p:cNvSpPr txBox="1"/>
            <p:nvPr/>
          </p:nvSpPr>
          <p:spPr>
            <a:xfrm>
              <a:off x="9851815"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
          <p:nvSpPr>
            <p:cNvPr id="3192" name="TextBox 3191">
              <a:extLst>
                <a:ext uri="{FF2B5EF4-FFF2-40B4-BE49-F238E27FC236}">
                  <a16:creationId xmlns:a16="http://schemas.microsoft.com/office/drawing/2014/main" id="{D3839B87-C50F-4AF5-A68B-F957AC6C8644}"/>
                </a:ext>
              </a:extLst>
            </p:cNvPr>
            <p:cNvSpPr txBox="1"/>
            <p:nvPr/>
          </p:nvSpPr>
          <p:spPr>
            <a:xfrm>
              <a:off x="10053930"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3193" name="TextBox 3192">
              <a:extLst>
                <a:ext uri="{FF2B5EF4-FFF2-40B4-BE49-F238E27FC236}">
                  <a16:creationId xmlns:a16="http://schemas.microsoft.com/office/drawing/2014/main" id="{7A6795F7-AFE3-40F9-93EB-A9FA7D4120A7}"/>
                </a:ext>
              </a:extLst>
            </p:cNvPr>
            <p:cNvSpPr txBox="1"/>
            <p:nvPr/>
          </p:nvSpPr>
          <p:spPr>
            <a:xfrm>
              <a:off x="10263605"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3194" name="TextBox 3193">
              <a:extLst>
                <a:ext uri="{FF2B5EF4-FFF2-40B4-BE49-F238E27FC236}">
                  <a16:creationId xmlns:a16="http://schemas.microsoft.com/office/drawing/2014/main" id="{C505F332-930E-4FF0-ABE2-0060751E0D93}"/>
                </a:ext>
              </a:extLst>
            </p:cNvPr>
            <p:cNvSpPr txBox="1"/>
            <p:nvPr/>
          </p:nvSpPr>
          <p:spPr>
            <a:xfrm>
              <a:off x="10468300"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3195" name="TextBox 3194">
              <a:extLst>
                <a:ext uri="{FF2B5EF4-FFF2-40B4-BE49-F238E27FC236}">
                  <a16:creationId xmlns:a16="http://schemas.microsoft.com/office/drawing/2014/main" id="{7A1998A0-403E-42E1-867F-C8A8958E061C}"/>
                </a:ext>
              </a:extLst>
            </p:cNvPr>
            <p:cNvSpPr txBox="1"/>
            <p:nvPr/>
          </p:nvSpPr>
          <p:spPr>
            <a:xfrm>
              <a:off x="10668163"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3196" name="TextBox 3195">
              <a:extLst>
                <a:ext uri="{FF2B5EF4-FFF2-40B4-BE49-F238E27FC236}">
                  <a16:creationId xmlns:a16="http://schemas.microsoft.com/office/drawing/2014/main" id="{7CDB1067-A181-49B9-AACC-AF65EDE3A9B0}"/>
                </a:ext>
              </a:extLst>
            </p:cNvPr>
            <p:cNvSpPr txBox="1"/>
            <p:nvPr/>
          </p:nvSpPr>
          <p:spPr>
            <a:xfrm>
              <a:off x="10879080"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3197" name="TextBox 3196">
              <a:extLst>
                <a:ext uri="{FF2B5EF4-FFF2-40B4-BE49-F238E27FC236}">
                  <a16:creationId xmlns:a16="http://schemas.microsoft.com/office/drawing/2014/main" id="{1C9C712B-C051-4CC8-BE7A-307D6ED5F96E}"/>
                </a:ext>
              </a:extLst>
            </p:cNvPr>
            <p:cNvSpPr txBox="1"/>
            <p:nvPr/>
          </p:nvSpPr>
          <p:spPr>
            <a:xfrm>
              <a:off x="11083474"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27</a:t>
              </a:r>
            </a:p>
          </p:txBody>
        </p:sp>
        <p:sp>
          <p:nvSpPr>
            <p:cNvPr id="3198" name="TextBox 3197">
              <a:extLst>
                <a:ext uri="{FF2B5EF4-FFF2-40B4-BE49-F238E27FC236}">
                  <a16:creationId xmlns:a16="http://schemas.microsoft.com/office/drawing/2014/main" id="{E5F520D5-22E1-457F-8E4B-D55F0D30C891}"/>
                </a:ext>
              </a:extLst>
            </p:cNvPr>
            <p:cNvSpPr txBox="1"/>
            <p:nvPr/>
          </p:nvSpPr>
          <p:spPr>
            <a:xfrm>
              <a:off x="11284200"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
          <p:nvSpPr>
            <p:cNvPr id="3199" name="TextBox 3198">
              <a:extLst>
                <a:ext uri="{FF2B5EF4-FFF2-40B4-BE49-F238E27FC236}">
                  <a16:creationId xmlns:a16="http://schemas.microsoft.com/office/drawing/2014/main" id="{EDADECDF-5F39-4E03-8D60-BB3B2B49C5EE}"/>
                </a:ext>
              </a:extLst>
            </p:cNvPr>
            <p:cNvSpPr txBox="1"/>
            <p:nvPr/>
          </p:nvSpPr>
          <p:spPr>
            <a:xfrm>
              <a:off x="11486807"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33</a:t>
              </a:r>
            </a:p>
          </p:txBody>
        </p:sp>
      </p:grpSp>
      <p:sp>
        <p:nvSpPr>
          <p:cNvPr id="3201" name="TextBox 3200">
            <a:extLst>
              <a:ext uri="{FF2B5EF4-FFF2-40B4-BE49-F238E27FC236}">
                <a16:creationId xmlns:a16="http://schemas.microsoft.com/office/drawing/2014/main" id="{13C9A4CF-97D1-462D-8C48-A45A54B16087}"/>
              </a:ext>
            </a:extLst>
          </p:cNvPr>
          <p:cNvSpPr txBox="1"/>
          <p:nvPr/>
        </p:nvSpPr>
        <p:spPr>
          <a:xfrm>
            <a:off x="9193293" y="5730775"/>
            <a:ext cx="27001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Time (months)</a:t>
            </a:r>
          </a:p>
        </p:txBody>
      </p:sp>
      <p:sp>
        <p:nvSpPr>
          <p:cNvPr id="3202" name="TextBox 3201">
            <a:extLst>
              <a:ext uri="{FF2B5EF4-FFF2-40B4-BE49-F238E27FC236}">
                <a16:creationId xmlns:a16="http://schemas.microsoft.com/office/drawing/2014/main" id="{009BDED9-863D-420D-B77C-0572C4EFED6B}"/>
              </a:ext>
            </a:extLst>
          </p:cNvPr>
          <p:cNvSpPr txBox="1"/>
          <p:nvPr/>
        </p:nvSpPr>
        <p:spPr>
          <a:xfrm rot="16200000">
            <a:off x="8240001" y="4681633"/>
            <a:ext cx="16033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Survival (probability)</a:t>
            </a:r>
          </a:p>
        </p:txBody>
      </p:sp>
      <p:sp>
        <p:nvSpPr>
          <p:cNvPr id="3203" name="TextBox 3202">
            <a:extLst>
              <a:ext uri="{FF2B5EF4-FFF2-40B4-BE49-F238E27FC236}">
                <a16:creationId xmlns:a16="http://schemas.microsoft.com/office/drawing/2014/main" id="{8BE7B5D6-681B-4FF6-82E7-C3F25F08DCB3}"/>
              </a:ext>
            </a:extLst>
          </p:cNvPr>
          <p:cNvSpPr txBox="1"/>
          <p:nvPr/>
        </p:nvSpPr>
        <p:spPr>
          <a:xfrm>
            <a:off x="9041665" y="5480041"/>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0.0</a:t>
            </a:r>
          </a:p>
        </p:txBody>
      </p:sp>
      <p:sp>
        <p:nvSpPr>
          <p:cNvPr id="3206" name="TextBox 3205">
            <a:extLst>
              <a:ext uri="{FF2B5EF4-FFF2-40B4-BE49-F238E27FC236}">
                <a16:creationId xmlns:a16="http://schemas.microsoft.com/office/drawing/2014/main" id="{F16C9DAC-3033-490B-A4D8-DF744F53D618}"/>
              </a:ext>
            </a:extLst>
          </p:cNvPr>
          <p:cNvSpPr txBox="1"/>
          <p:nvPr/>
        </p:nvSpPr>
        <p:spPr>
          <a:xfrm>
            <a:off x="10283006" y="4010928"/>
            <a:ext cx="1223925"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solidFill>
                <a:effectLst/>
                <a:uLnTx/>
                <a:uFillTx/>
                <a:latin typeface="Calibri" panose="020F0502020204030204"/>
                <a:ea typeface="+mn-ea"/>
                <a:cs typeface="+mn-cs"/>
              </a:rPr>
              <a:t>Ven + AZA, n=286: </a:t>
            </a:r>
            <a:br>
              <a:rPr kumimoji="0" lang="en-GB" sz="1200" b="1" i="0" u="none" strike="noStrike" kern="1200" cap="none" spc="0" normalizeH="0" baseline="0" noProof="0" dirty="0">
                <a:ln>
                  <a:noFill/>
                </a:ln>
                <a:solidFill>
                  <a:srgbClr val="4472C4"/>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srgbClr val="4472C4"/>
                </a:solidFill>
                <a:effectLst/>
                <a:uLnTx/>
                <a:uFillTx/>
                <a:latin typeface="Calibri" panose="020F0502020204030204"/>
                <a:ea typeface="+mn-ea"/>
                <a:cs typeface="+mn-cs"/>
              </a:rPr>
              <a:t>14.7 months</a:t>
            </a:r>
          </a:p>
        </p:txBody>
      </p:sp>
      <p:sp>
        <p:nvSpPr>
          <p:cNvPr id="3207" name="TextBox 3206">
            <a:extLst>
              <a:ext uri="{FF2B5EF4-FFF2-40B4-BE49-F238E27FC236}">
                <a16:creationId xmlns:a16="http://schemas.microsoft.com/office/drawing/2014/main" id="{DED8C958-9A28-4539-A955-78113B6BCF7B}"/>
              </a:ext>
            </a:extLst>
          </p:cNvPr>
          <p:cNvSpPr txBox="1"/>
          <p:nvPr/>
        </p:nvSpPr>
        <p:spPr>
          <a:xfrm>
            <a:off x="10277116" y="4380260"/>
            <a:ext cx="1459567"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7F7F7F"/>
                </a:solidFill>
                <a:effectLst/>
                <a:uLnTx/>
                <a:uFillTx/>
                <a:latin typeface="Calibri" panose="020F0502020204030204"/>
                <a:ea typeface="+mn-ea"/>
                <a:cs typeface="+mn-cs"/>
              </a:rPr>
              <a:t>Placebo + AZA, n=145: </a:t>
            </a:r>
            <a:br>
              <a:rPr kumimoji="0" lang="en-GB" sz="1200" b="1" i="0" u="none" strike="noStrike" kern="1200" cap="none" spc="0" normalizeH="0" baseline="0" noProof="0" dirty="0">
                <a:ln>
                  <a:noFill/>
                </a:ln>
                <a:solidFill>
                  <a:srgbClr val="7F7F7F"/>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srgbClr val="7F7F7F"/>
                </a:solidFill>
                <a:effectLst/>
                <a:uLnTx/>
                <a:uFillTx/>
                <a:latin typeface="Calibri" panose="020F0502020204030204"/>
                <a:ea typeface="+mn-ea"/>
                <a:cs typeface="+mn-cs"/>
              </a:rPr>
              <a:t>9.6 months</a:t>
            </a:r>
          </a:p>
        </p:txBody>
      </p:sp>
      <p:sp>
        <p:nvSpPr>
          <p:cNvPr id="1894" name="TextBox 1893">
            <a:extLst>
              <a:ext uri="{FF2B5EF4-FFF2-40B4-BE49-F238E27FC236}">
                <a16:creationId xmlns:a16="http://schemas.microsoft.com/office/drawing/2014/main" id="{10C40435-2B39-48A8-A18F-C144A3B3C2F6}"/>
              </a:ext>
            </a:extLst>
          </p:cNvPr>
          <p:cNvSpPr txBox="1"/>
          <p:nvPr/>
        </p:nvSpPr>
        <p:spPr>
          <a:xfrm>
            <a:off x="9206628" y="2950879"/>
            <a:ext cx="13814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grpSp>
        <p:nvGrpSpPr>
          <p:cNvPr id="1903" name="Group 1902">
            <a:extLst>
              <a:ext uri="{FF2B5EF4-FFF2-40B4-BE49-F238E27FC236}">
                <a16:creationId xmlns:a16="http://schemas.microsoft.com/office/drawing/2014/main" id="{3F28BDE9-36F9-41FA-8E3B-AC942D108CBA}"/>
              </a:ext>
            </a:extLst>
          </p:cNvPr>
          <p:cNvGrpSpPr/>
          <p:nvPr/>
        </p:nvGrpSpPr>
        <p:grpSpPr>
          <a:xfrm>
            <a:off x="3601488" y="3976617"/>
            <a:ext cx="2194442" cy="1533668"/>
            <a:chOff x="5749925" y="4055269"/>
            <a:chExt cx="2194442" cy="1533668"/>
          </a:xfrm>
        </p:grpSpPr>
        <p:sp>
          <p:nvSpPr>
            <p:cNvPr id="1904" name="Freeform: Shape 1903">
              <a:extLst>
                <a:ext uri="{FF2B5EF4-FFF2-40B4-BE49-F238E27FC236}">
                  <a16:creationId xmlns:a16="http://schemas.microsoft.com/office/drawing/2014/main" id="{A6119465-FCCC-4F45-BBB1-1CCB8CF595F0}"/>
                </a:ext>
              </a:extLst>
            </p:cNvPr>
            <p:cNvSpPr/>
            <p:nvPr/>
          </p:nvSpPr>
          <p:spPr bwMode="auto">
            <a:xfrm>
              <a:off x="5749925" y="4055269"/>
              <a:ext cx="2176463" cy="1516856"/>
            </a:xfrm>
            <a:custGeom>
              <a:avLst/>
              <a:gdLst>
                <a:gd name="connsiteX0" fmla="*/ 2176463 w 2176463"/>
                <a:gd name="connsiteY0" fmla="*/ 1516856 h 1516856"/>
                <a:gd name="connsiteX1" fmla="*/ 2012156 w 2176463"/>
                <a:gd name="connsiteY1" fmla="*/ 1516856 h 1516856"/>
                <a:gd name="connsiteX2" fmla="*/ 2012156 w 2176463"/>
                <a:gd name="connsiteY2" fmla="*/ 1412081 h 1516856"/>
                <a:gd name="connsiteX3" fmla="*/ 1683544 w 2176463"/>
                <a:gd name="connsiteY3" fmla="*/ 1412081 h 1516856"/>
                <a:gd name="connsiteX4" fmla="*/ 1683544 w 2176463"/>
                <a:gd name="connsiteY4" fmla="*/ 1376362 h 1516856"/>
                <a:gd name="connsiteX5" fmla="*/ 1650206 w 2176463"/>
                <a:gd name="connsiteY5" fmla="*/ 1376362 h 1516856"/>
                <a:gd name="connsiteX6" fmla="*/ 1650206 w 2176463"/>
                <a:gd name="connsiteY6" fmla="*/ 1316831 h 1516856"/>
                <a:gd name="connsiteX7" fmla="*/ 1385888 w 2176463"/>
                <a:gd name="connsiteY7" fmla="*/ 1316831 h 1516856"/>
                <a:gd name="connsiteX8" fmla="*/ 1385888 w 2176463"/>
                <a:gd name="connsiteY8" fmla="*/ 1295400 h 1516856"/>
                <a:gd name="connsiteX9" fmla="*/ 1347788 w 2176463"/>
                <a:gd name="connsiteY9" fmla="*/ 1295400 h 1516856"/>
                <a:gd name="connsiteX10" fmla="*/ 1347788 w 2176463"/>
                <a:gd name="connsiteY10" fmla="*/ 1233487 h 1516856"/>
                <a:gd name="connsiteX11" fmla="*/ 1288256 w 2176463"/>
                <a:gd name="connsiteY11" fmla="*/ 1233487 h 1516856"/>
                <a:gd name="connsiteX12" fmla="*/ 1288256 w 2176463"/>
                <a:gd name="connsiteY12" fmla="*/ 1204912 h 1516856"/>
                <a:gd name="connsiteX13" fmla="*/ 1171575 w 2176463"/>
                <a:gd name="connsiteY13" fmla="*/ 1204912 h 1516856"/>
                <a:gd name="connsiteX14" fmla="*/ 1171575 w 2176463"/>
                <a:gd name="connsiteY14" fmla="*/ 1173956 h 1516856"/>
                <a:gd name="connsiteX15" fmla="*/ 1057275 w 2176463"/>
                <a:gd name="connsiteY15" fmla="*/ 1173956 h 1516856"/>
                <a:gd name="connsiteX16" fmla="*/ 1057275 w 2176463"/>
                <a:gd name="connsiteY16" fmla="*/ 1131094 h 1516856"/>
                <a:gd name="connsiteX17" fmla="*/ 1016794 w 2176463"/>
                <a:gd name="connsiteY17" fmla="*/ 1131094 h 1516856"/>
                <a:gd name="connsiteX18" fmla="*/ 1016794 w 2176463"/>
                <a:gd name="connsiteY18" fmla="*/ 1100137 h 1516856"/>
                <a:gd name="connsiteX19" fmla="*/ 973931 w 2176463"/>
                <a:gd name="connsiteY19" fmla="*/ 1100137 h 1516856"/>
                <a:gd name="connsiteX20" fmla="*/ 973931 w 2176463"/>
                <a:gd name="connsiteY20" fmla="*/ 1066800 h 1516856"/>
                <a:gd name="connsiteX21" fmla="*/ 904875 w 2176463"/>
                <a:gd name="connsiteY21" fmla="*/ 1066800 h 1516856"/>
                <a:gd name="connsiteX22" fmla="*/ 904875 w 2176463"/>
                <a:gd name="connsiteY22" fmla="*/ 1035844 h 1516856"/>
                <a:gd name="connsiteX23" fmla="*/ 835819 w 2176463"/>
                <a:gd name="connsiteY23" fmla="*/ 1035844 h 1516856"/>
                <a:gd name="connsiteX24" fmla="*/ 835819 w 2176463"/>
                <a:gd name="connsiteY24" fmla="*/ 1012031 h 1516856"/>
                <a:gd name="connsiteX25" fmla="*/ 771525 w 2176463"/>
                <a:gd name="connsiteY25" fmla="*/ 1012031 h 1516856"/>
                <a:gd name="connsiteX26" fmla="*/ 771525 w 2176463"/>
                <a:gd name="connsiteY26" fmla="*/ 966787 h 1516856"/>
                <a:gd name="connsiteX27" fmla="*/ 735806 w 2176463"/>
                <a:gd name="connsiteY27" fmla="*/ 966787 h 1516856"/>
                <a:gd name="connsiteX28" fmla="*/ 735806 w 2176463"/>
                <a:gd name="connsiteY28" fmla="*/ 923925 h 1516856"/>
                <a:gd name="connsiteX29" fmla="*/ 707231 w 2176463"/>
                <a:gd name="connsiteY29" fmla="*/ 923925 h 1516856"/>
                <a:gd name="connsiteX30" fmla="*/ 707231 w 2176463"/>
                <a:gd name="connsiteY30" fmla="*/ 842962 h 1516856"/>
                <a:gd name="connsiteX31" fmla="*/ 645319 w 2176463"/>
                <a:gd name="connsiteY31" fmla="*/ 842962 h 1516856"/>
                <a:gd name="connsiteX32" fmla="*/ 645319 w 2176463"/>
                <a:gd name="connsiteY32" fmla="*/ 792956 h 1516856"/>
                <a:gd name="connsiteX33" fmla="*/ 602456 w 2176463"/>
                <a:gd name="connsiteY33" fmla="*/ 792956 h 1516856"/>
                <a:gd name="connsiteX34" fmla="*/ 602456 w 2176463"/>
                <a:gd name="connsiteY34" fmla="*/ 745331 h 1516856"/>
                <a:gd name="connsiteX35" fmla="*/ 528638 w 2176463"/>
                <a:gd name="connsiteY35" fmla="*/ 745331 h 1516856"/>
                <a:gd name="connsiteX36" fmla="*/ 528638 w 2176463"/>
                <a:gd name="connsiteY36" fmla="*/ 692944 h 1516856"/>
                <a:gd name="connsiteX37" fmla="*/ 481013 w 2176463"/>
                <a:gd name="connsiteY37" fmla="*/ 692944 h 1516856"/>
                <a:gd name="connsiteX38" fmla="*/ 481013 w 2176463"/>
                <a:gd name="connsiteY38" fmla="*/ 647700 h 1516856"/>
                <a:gd name="connsiteX39" fmla="*/ 445294 w 2176463"/>
                <a:gd name="connsiteY39" fmla="*/ 647700 h 1516856"/>
                <a:gd name="connsiteX40" fmla="*/ 445294 w 2176463"/>
                <a:gd name="connsiteY40" fmla="*/ 578644 h 1516856"/>
                <a:gd name="connsiteX41" fmla="*/ 411956 w 2176463"/>
                <a:gd name="connsiteY41" fmla="*/ 578644 h 1516856"/>
                <a:gd name="connsiteX42" fmla="*/ 411956 w 2176463"/>
                <a:gd name="connsiteY42" fmla="*/ 540544 h 1516856"/>
                <a:gd name="connsiteX43" fmla="*/ 369094 w 2176463"/>
                <a:gd name="connsiteY43" fmla="*/ 540544 h 1516856"/>
                <a:gd name="connsiteX44" fmla="*/ 369094 w 2176463"/>
                <a:gd name="connsiteY44" fmla="*/ 500062 h 1516856"/>
                <a:gd name="connsiteX45" fmla="*/ 342900 w 2176463"/>
                <a:gd name="connsiteY45" fmla="*/ 500062 h 1516856"/>
                <a:gd name="connsiteX46" fmla="*/ 342900 w 2176463"/>
                <a:gd name="connsiteY46" fmla="*/ 469106 h 1516856"/>
                <a:gd name="connsiteX47" fmla="*/ 304800 w 2176463"/>
                <a:gd name="connsiteY47" fmla="*/ 469106 h 1516856"/>
                <a:gd name="connsiteX48" fmla="*/ 304800 w 2176463"/>
                <a:gd name="connsiteY48" fmla="*/ 400050 h 1516856"/>
                <a:gd name="connsiteX49" fmla="*/ 269081 w 2176463"/>
                <a:gd name="connsiteY49" fmla="*/ 400050 h 1516856"/>
                <a:gd name="connsiteX50" fmla="*/ 269081 w 2176463"/>
                <a:gd name="connsiteY50" fmla="*/ 321469 h 1516856"/>
                <a:gd name="connsiteX51" fmla="*/ 233363 w 2176463"/>
                <a:gd name="connsiteY51" fmla="*/ 321469 h 1516856"/>
                <a:gd name="connsiteX52" fmla="*/ 233363 w 2176463"/>
                <a:gd name="connsiteY52" fmla="*/ 278606 h 1516856"/>
                <a:gd name="connsiteX53" fmla="*/ 202406 w 2176463"/>
                <a:gd name="connsiteY53" fmla="*/ 278606 h 1516856"/>
                <a:gd name="connsiteX54" fmla="*/ 202406 w 2176463"/>
                <a:gd name="connsiteY54" fmla="*/ 223837 h 1516856"/>
                <a:gd name="connsiteX55" fmla="*/ 166688 w 2176463"/>
                <a:gd name="connsiteY55" fmla="*/ 223837 h 1516856"/>
                <a:gd name="connsiteX56" fmla="*/ 166688 w 2176463"/>
                <a:gd name="connsiteY56" fmla="*/ 150019 h 1516856"/>
                <a:gd name="connsiteX57" fmla="*/ 142875 w 2176463"/>
                <a:gd name="connsiteY57" fmla="*/ 150019 h 1516856"/>
                <a:gd name="connsiteX58" fmla="*/ 142875 w 2176463"/>
                <a:gd name="connsiteY58" fmla="*/ 109537 h 1516856"/>
                <a:gd name="connsiteX59" fmla="*/ 104775 w 2176463"/>
                <a:gd name="connsiteY59" fmla="*/ 109537 h 1516856"/>
                <a:gd name="connsiteX60" fmla="*/ 104775 w 2176463"/>
                <a:gd name="connsiteY60" fmla="*/ 66675 h 1516856"/>
                <a:gd name="connsiteX61" fmla="*/ 66675 w 2176463"/>
                <a:gd name="connsiteY61" fmla="*/ 66675 h 1516856"/>
                <a:gd name="connsiteX62" fmla="*/ 66675 w 2176463"/>
                <a:gd name="connsiteY62" fmla="*/ 26194 h 1516856"/>
                <a:gd name="connsiteX63" fmla="*/ 21431 w 2176463"/>
                <a:gd name="connsiteY63" fmla="*/ 26194 h 1516856"/>
                <a:gd name="connsiteX64" fmla="*/ 21431 w 2176463"/>
                <a:gd name="connsiteY64" fmla="*/ 0 h 1516856"/>
                <a:gd name="connsiteX65" fmla="*/ 0 w 2176463"/>
                <a:gd name="connsiteY65" fmla="*/ 0 h 151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76463" h="1516856">
                  <a:moveTo>
                    <a:pt x="2176463" y="1516856"/>
                  </a:moveTo>
                  <a:lnTo>
                    <a:pt x="2012156" y="1516856"/>
                  </a:lnTo>
                  <a:lnTo>
                    <a:pt x="2012156" y="1412081"/>
                  </a:lnTo>
                  <a:lnTo>
                    <a:pt x="1683544" y="1412081"/>
                  </a:lnTo>
                  <a:lnTo>
                    <a:pt x="1683544" y="1376362"/>
                  </a:lnTo>
                  <a:lnTo>
                    <a:pt x="1650206" y="1376362"/>
                  </a:lnTo>
                  <a:lnTo>
                    <a:pt x="1650206" y="1316831"/>
                  </a:lnTo>
                  <a:lnTo>
                    <a:pt x="1385888" y="1316831"/>
                  </a:lnTo>
                  <a:lnTo>
                    <a:pt x="1385888" y="1295400"/>
                  </a:lnTo>
                  <a:lnTo>
                    <a:pt x="1347788" y="1295400"/>
                  </a:lnTo>
                  <a:lnTo>
                    <a:pt x="1347788" y="1233487"/>
                  </a:lnTo>
                  <a:lnTo>
                    <a:pt x="1288256" y="1233487"/>
                  </a:lnTo>
                  <a:lnTo>
                    <a:pt x="1288256" y="1204912"/>
                  </a:lnTo>
                  <a:lnTo>
                    <a:pt x="1171575" y="1204912"/>
                  </a:lnTo>
                  <a:lnTo>
                    <a:pt x="1171575" y="1173956"/>
                  </a:lnTo>
                  <a:lnTo>
                    <a:pt x="1057275" y="1173956"/>
                  </a:lnTo>
                  <a:lnTo>
                    <a:pt x="1057275" y="1131094"/>
                  </a:lnTo>
                  <a:lnTo>
                    <a:pt x="1016794" y="1131094"/>
                  </a:lnTo>
                  <a:lnTo>
                    <a:pt x="1016794" y="1100137"/>
                  </a:lnTo>
                  <a:lnTo>
                    <a:pt x="973931" y="1100137"/>
                  </a:lnTo>
                  <a:lnTo>
                    <a:pt x="973931" y="1066800"/>
                  </a:lnTo>
                  <a:lnTo>
                    <a:pt x="904875" y="1066800"/>
                  </a:lnTo>
                  <a:lnTo>
                    <a:pt x="904875" y="1035844"/>
                  </a:lnTo>
                  <a:lnTo>
                    <a:pt x="835819" y="1035844"/>
                  </a:lnTo>
                  <a:lnTo>
                    <a:pt x="835819" y="1012031"/>
                  </a:lnTo>
                  <a:lnTo>
                    <a:pt x="771525" y="1012031"/>
                  </a:lnTo>
                  <a:lnTo>
                    <a:pt x="771525" y="966787"/>
                  </a:lnTo>
                  <a:lnTo>
                    <a:pt x="735806" y="966787"/>
                  </a:lnTo>
                  <a:lnTo>
                    <a:pt x="735806" y="923925"/>
                  </a:lnTo>
                  <a:lnTo>
                    <a:pt x="707231" y="923925"/>
                  </a:lnTo>
                  <a:lnTo>
                    <a:pt x="707231" y="842962"/>
                  </a:lnTo>
                  <a:lnTo>
                    <a:pt x="645319" y="842962"/>
                  </a:lnTo>
                  <a:lnTo>
                    <a:pt x="645319" y="792956"/>
                  </a:lnTo>
                  <a:lnTo>
                    <a:pt x="602456" y="792956"/>
                  </a:lnTo>
                  <a:lnTo>
                    <a:pt x="602456" y="745331"/>
                  </a:lnTo>
                  <a:lnTo>
                    <a:pt x="528638" y="745331"/>
                  </a:lnTo>
                  <a:lnTo>
                    <a:pt x="528638" y="692944"/>
                  </a:lnTo>
                  <a:lnTo>
                    <a:pt x="481013" y="692944"/>
                  </a:lnTo>
                  <a:lnTo>
                    <a:pt x="481013" y="647700"/>
                  </a:lnTo>
                  <a:lnTo>
                    <a:pt x="445294" y="647700"/>
                  </a:lnTo>
                  <a:lnTo>
                    <a:pt x="445294" y="578644"/>
                  </a:lnTo>
                  <a:lnTo>
                    <a:pt x="411956" y="578644"/>
                  </a:lnTo>
                  <a:lnTo>
                    <a:pt x="411956" y="540544"/>
                  </a:lnTo>
                  <a:lnTo>
                    <a:pt x="369094" y="540544"/>
                  </a:lnTo>
                  <a:lnTo>
                    <a:pt x="369094" y="500062"/>
                  </a:lnTo>
                  <a:lnTo>
                    <a:pt x="342900" y="500062"/>
                  </a:lnTo>
                  <a:lnTo>
                    <a:pt x="342900" y="469106"/>
                  </a:lnTo>
                  <a:lnTo>
                    <a:pt x="304800" y="469106"/>
                  </a:lnTo>
                  <a:lnTo>
                    <a:pt x="304800" y="400050"/>
                  </a:lnTo>
                  <a:lnTo>
                    <a:pt x="269081" y="400050"/>
                  </a:lnTo>
                  <a:lnTo>
                    <a:pt x="269081" y="321469"/>
                  </a:lnTo>
                  <a:lnTo>
                    <a:pt x="233363" y="321469"/>
                  </a:lnTo>
                  <a:lnTo>
                    <a:pt x="233363" y="278606"/>
                  </a:lnTo>
                  <a:lnTo>
                    <a:pt x="202406" y="278606"/>
                  </a:lnTo>
                  <a:lnTo>
                    <a:pt x="202406" y="223837"/>
                  </a:lnTo>
                  <a:lnTo>
                    <a:pt x="166688" y="223837"/>
                  </a:lnTo>
                  <a:lnTo>
                    <a:pt x="166688" y="150019"/>
                  </a:lnTo>
                  <a:lnTo>
                    <a:pt x="142875" y="150019"/>
                  </a:lnTo>
                  <a:lnTo>
                    <a:pt x="142875" y="109537"/>
                  </a:lnTo>
                  <a:lnTo>
                    <a:pt x="104775" y="109537"/>
                  </a:lnTo>
                  <a:lnTo>
                    <a:pt x="104775" y="66675"/>
                  </a:lnTo>
                  <a:lnTo>
                    <a:pt x="66675" y="66675"/>
                  </a:lnTo>
                  <a:lnTo>
                    <a:pt x="66675" y="26194"/>
                  </a:lnTo>
                  <a:lnTo>
                    <a:pt x="21431" y="26194"/>
                  </a:lnTo>
                  <a:lnTo>
                    <a:pt x="21431" y="0"/>
                  </a:lnTo>
                  <a:lnTo>
                    <a:pt x="0" y="0"/>
                  </a:lnTo>
                </a:path>
              </a:pathLst>
            </a:custGeom>
            <a:noFill/>
            <a:ln>
              <a:solidFill>
                <a:srgbClr val="FF996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05" name="Group 1904">
              <a:extLst>
                <a:ext uri="{FF2B5EF4-FFF2-40B4-BE49-F238E27FC236}">
                  <a16:creationId xmlns:a16="http://schemas.microsoft.com/office/drawing/2014/main" id="{2D9A925A-508A-47A7-AF58-31AF3E6D605A}"/>
                </a:ext>
              </a:extLst>
            </p:cNvPr>
            <p:cNvGrpSpPr/>
            <p:nvPr/>
          </p:nvGrpSpPr>
          <p:grpSpPr>
            <a:xfrm>
              <a:off x="5957229" y="4319066"/>
              <a:ext cx="1987138" cy="1269871"/>
              <a:chOff x="5957229" y="4319066"/>
              <a:chExt cx="1987138" cy="1269871"/>
            </a:xfrm>
          </p:grpSpPr>
          <p:grpSp>
            <p:nvGrpSpPr>
              <p:cNvPr id="1906" name="Group 1905">
                <a:extLst>
                  <a:ext uri="{FF2B5EF4-FFF2-40B4-BE49-F238E27FC236}">
                    <a16:creationId xmlns:a16="http://schemas.microsoft.com/office/drawing/2014/main" id="{FB815D6D-DAB1-45F4-BF74-05955FFCFCE6}"/>
                  </a:ext>
                </a:extLst>
              </p:cNvPr>
              <p:cNvGrpSpPr/>
              <p:nvPr/>
            </p:nvGrpSpPr>
            <p:grpSpPr>
              <a:xfrm>
                <a:off x="7610208" y="5447114"/>
                <a:ext cx="35959" cy="33624"/>
                <a:chOff x="8529523" y="2998430"/>
                <a:chExt cx="35959" cy="33624"/>
              </a:xfrm>
            </p:grpSpPr>
            <p:sp>
              <p:nvSpPr>
                <p:cNvPr id="1967" name="Line 36">
                  <a:extLst>
                    <a:ext uri="{FF2B5EF4-FFF2-40B4-BE49-F238E27FC236}">
                      <a16:creationId xmlns:a16="http://schemas.microsoft.com/office/drawing/2014/main" id="{B385A97B-1056-4F10-B5C5-5E5B435FBE59}"/>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68" name="Line 37">
                  <a:extLst>
                    <a:ext uri="{FF2B5EF4-FFF2-40B4-BE49-F238E27FC236}">
                      <a16:creationId xmlns:a16="http://schemas.microsoft.com/office/drawing/2014/main" id="{EEBFFADE-2235-4043-9F4C-D3EDB5BD90ED}"/>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07" name="Group 1906">
                <a:extLst>
                  <a:ext uri="{FF2B5EF4-FFF2-40B4-BE49-F238E27FC236}">
                    <a16:creationId xmlns:a16="http://schemas.microsoft.com/office/drawing/2014/main" id="{C69A275D-15CE-4F92-B44F-22E4C1EC4D62}"/>
                  </a:ext>
                </a:extLst>
              </p:cNvPr>
              <p:cNvGrpSpPr/>
              <p:nvPr/>
            </p:nvGrpSpPr>
            <p:grpSpPr>
              <a:xfrm>
                <a:off x="7486383" y="5447114"/>
                <a:ext cx="35959" cy="33624"/>
                <a:chOff x="8529523" y="2998430"/>
                <a:chExt cx="35959" cy="33624"/>
              </a:xfrm>
            </p:grpSpPr>
            <p:sp>
              <p:nvSpPr>
                <p:cNvPr id="1965" name="Line 36">
                  <a:extLst>
                    <a:ext uri="{FF2B5EF4-FFF2-40B4-BE49-F238E27FC236}">
                      <a16:creationId xmlns:a16="http://schemas.microsoft.com/office/drawing/2014/main" id="{822A063F-264F-4F21-AF65-6284B820EA26}"/>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66" name="Line 37">
                  <a:extLst>
                    <a:ext uri="{FF2B5EF4-FFF2-40B4-BE49-F238E27FC236}">
                      <a16:creationId xmlns:a16="http://schemas.microsoft.com/office/drawing/2014/main" id="{354625F0-69E4-4FB1-8AC3-7EAFC61EAEE9}"/>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08" name="Group 1907">
                <a:extLst>
                  <a:ext uri="{FF2B5EF4-FFF2-40B4-BE49-F238E27FC236}">
                    <a16:creationId xmlns:a16="http://schemas.microsoft.com/office/drawing/2014/main" id="{2BB6E82C-0C4E-421A-93C1-6D8EEB00FB80}"/>
                  </a:ext>
                </a:extLst>
              </p:cNvPr>
              <p:cNvGrpSpPr/>
              <p:nvPr/>
            </p:nvGrpSpPr>
            <p:grpSpPr>
              <a:xfrm>
                <a:off x="7430306" y="5447114"/>
                <a:ext cx="35959" cy="33624"/>
                <a:chOff x="8529523" y="2998430"/>
                <a:chExt cx="35959" cy="33624"/>
              </a:xfrm>
            </p:grpSpPr>
            <p:sp>
              <p:nvSpPr>
                <p:cNvPr id="1963" name="Line 36">
                  <a:extLst>
                    <a:ext uri="{FF2B5EF4-FFF2-40B4-BE49-F238E27FC236}">
                      <a16:creationId xmlns:a16="http://schemas.microsoft.com/office/drawing/2014/main" id="{1B960B38-1E42-42EB-8D09-303F35802956}"/>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64" name="Line 37">
                  <a:extLst>
                    <a:ext uri="{FF2B5EF4-FFF2-40B4-BE49-F238E27FC236}">
                      <a16:creationId xmlns:a16="http://schemas.microsoft.com/office/drawing/2014/main" id="{433D4B79-C3F0-4C3A-93CC-94ACA9E375AB}"/>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09" name="Group 1908">
                <a:extLst>
                  <a:ext uri="{FF2B5EF4-FFF2-40B4-BE49-F238E27FC236}">
                    <a16:creationId xmlns:a16="http://schemas.microsoft.com/office/drawing/2014/main" id="{9E2144AF-6679-4292-9123-78BB3F7F1357}"/>
                  </a:ext>
                </a:extLst>
              </p:cNvPr>
              <p:cNvGrpSpPr/>
              <p:nvPr/>
            </p:nvGrpSpPr>
            <p:grpSpPr>
              <a:xfrm>
                <a:off x="7908408" y="5555313"/>
                <a:ext cx="35959" cy="33624"/>
                <a:chOff x="8529523" y="2998430"/>
                <a:chExt cx="35959" cy="33624"/>
              </a:xfrm>
            </p:grpSpPr>
            <p:sp>
              <p:nvSpPr>
                <p:cNvPr id="1961" name="Line 36">
                  <a:extLst>
                    <a:ext uri="{FF2B5EF4-FFF2-40B4-BE49-F238E27FC236}">
                      <a16:creationId xmlns:a16="http://schemas.microsoft.com/office/drawing/2014/main" id="{755638C7-998F-4855-ACEA-CC7E019219B2}"/>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62" name="Line 37">
                  <a:extLst>
                    <a:ext uri="{FF2B5EF4-FFF2-40B4-BE49-F238E27FC236}">
                      <a16:creationId xmlns:a16="http://schemas.microsoft.com/office/drawing/2014/main" id="{F07E6557-66E1-4F7A-9AAE-0A1B3D3BA6B6}"/>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10" name="Group 1909">
                <a:extLst>
                  <a:ext uri="{FF2B5EF4-FFF2-40B4-BE49-F238E27FC236}">
                    <a16:creationId xmlns:a16="http://schemas.microsoft.com/office/drawing/2014/main" id="{87539596-189C-4359-8107-5853F299ACE7}"/>
                  </a:ext>
                </a:extLst>
              </p:cNvPr>
              <p:cNvGrpSpPr/>
              <p:nvPr/>
            </p:nvGrpSpPr>
            <p:grpSpPr>
              <a:xfrm>
                <a:off x="7396265" y="5413490"/>
                <a:ext cx="35959" cy="33624"/>
                <a:chOff x="8529523" y="2998430"/>
                <a:chExt cx="35959" cy="33624"/>
              </a:xfrm>
            </p:grpSpPr>
            <p:sp>
              <p:nvSpPr>
                <p:cNvPr id="1959" name="Line 36">
                  <a:extLst>
                    <a:ext uri="{FF2B5EF4-FFF2-40B4-BE49-F238E27FC236}">
                      <a16:creationId xmlns:a16="http://schemas.microsoft.com/office/drawing/2014/main" id="{2959F5B1-AD06-459C-B09F-29D8F0E1D358}"/>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60" name="Line 37">
                  <a:extLst>
                    <a:ext uri="{FF2B5EF4-FFF2-40B4-BE49-F238E27FC236}">
                      <a16:creationId xmlns:a16="http://schemas.microsoft.com/office/drawing/2014/main" id="{335EF5D6-6454-41D0-9EBD-64FB55E80D93}"/>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11" name="Group 1910">
                <a:extLst>
                  <a:ext uri="{FF2B5EF4-FFF2-40B4-BE49-F238E27FC236}">
                    <a16:creationId xmlns:a16="http://schemas.microsoft.com/office/drawing/2014/main" id="{09C5E903-6022-4932-9590-0960342523BE}"/>
                  </a:ext>
                </a:extLst>
              </p:cNvPr>
              <p:cNvGrpSpPr/>
              <p:nvPr/>
            </p:nvGrpSpPr>
            <p:grpSpPr>
              <a:xfrm>
                <a:off x="7335524" y="5356964"/>
                <a:ext cx="35959" cy="33624"/>
                <a:chOff x="8529523" y="2998430"/>
                <a:chExt cx="35959" cy="33624"/>
              </a:xfrm>
            </p:grpSpPr>
            <p:sp>
              <p:nvSpPr>
                <p:cNvPr id="1957" name="Line 36">
                  <a:extLst>
                    <a:ext uri="{FF2B5EF4-FFF2-40B4-BE49-F238E27FC236}">
                      <a16:creationId xmlns:a16="http://schemas.microsoft.com/office/drawing/2014/main" id="{2852BE41-F318-4C42-B22C-07D3C164F291}"/>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58" name="Line 37">
                  <a:extLst>
                    <a:ext uri="{FF2B5EF4-FFF2-40B4-BE49-F238E27FC236}">
                      <a16:creationId xmlns:a16="http://schemas.microsoft.com/office/drawing/2014/main" id="{8D863709-4D20-4009-BD1C-E9A5F7500CC4}"/>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12" name="Group 1911">
                <a:extLst>
                  <a:ext uri="{FF2B5EF4-FFF2-40B4-BE49-F238E27FC236}">
                    <a16:creationId xmlns:a16="http://schemas.microsoft.com/office/drawing/2014/main" id="{7DE86052-3D7F-4A67-ABD5-F8CBC41F4998}"/>
                  </a:ext>
                </a:extLst>
              </p:cNvPr>
              <p:cNvGrpSpPr/>
              <p:nvPr/>
            </p:nvGrpSpPr>
            <p:grpSpPr>
              <a:xfrm>
                <a:off x="7219579" y="5356964"/>
                <a:ext cx="35959" cy="33624"/>
                <a:chOff x="8529523" y="2998430"/>
                <a:chExt cx="35959" cy="33624"/>
              </a:xfrm>
            </p:grpSpPr>
            <p:sp>
              <p:nvSpPr>
                <p:cNvPr id="1955" name="Line 36">
                  <a:extLst>
                    <a:ext uri="{FF2B5EF4-FFF2-40B4-BE49-F238E27FC236}">
                      <a16:creationId xmlns:a16="http://schemas.microsoft.com/office/drawing/2014/main" id="{1A948CAE-BD54-45EC-A037-342EB4C60720}"/>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56" name="Line 37">
                  <a:extLst>
                    <a:ext uri="{FF2B5EF4-FFF2-40B4-BE49-F238E27FC236}">
                      <a16:creationId xmlns:a16="http://schemas.microsoft.com/office/drawing/2014/main" id="{B8437D8A-FBA1-473A-A58E-65724F33C055}"/>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13" name="Group 1912">
                <a:extLst>
                  <a:ext uri="{FF2B5EF4-FFF2-40B4-BE49-F238E27FC236}">
                    <a16:creationId xmlns:a16="http://schemas.microsoft.com/office/drawing/2014/main" id="{210CA6E6-598A-44A1-AA9E-367B74ED61BA}"/>
                  </a:ext>
                </a:extLst>
              </p:cNvPr>
              <p:cNvGrpSpPr/>
              <p:nvPr/>
            </p:nvGrpSpPr>
            <p:grpSpPr>
              <a:xfrm>
                <a:off x="7192607" y="5356964"/>
                <a:ext cx="35959" cy="33624"/>
                <a:chOff x="8529523" y="2998430"/>
                <a:chExt cx="35959" cy="33624"/>
              </a:xfrm>
            </p:grpSpPr>
            <p:sp>
              <p:nvSpPr>
                <p:cNvPr id="1953" name="Line 36">
                  <a:extLst>
                    <a:ext uri="{FF2B5EF4-FFF2-40B4-BE49-F238E27FC236}">
                      <a16:creationId xmlns:a16="http://schemas.microsoft.com/office/drawing/2014/main" id="{CE0AAEFE-652A-4708-9A25-DA51E9BB61CB}"/>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54" name="Line 37">
                  <a:extLst>
                    <a:ext uri="{FF2B5EF4-FFF2-40B4-BE49-F238E27FC236}">
                      <a16:creationId xmlns:a16="http://schemas.microsoft.com/office/drawing/2014/main" id="{4519088C-9B4A-4B2D-8C53-B1349A6119EB}"/>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14" name="Group 1913">
                <a:extLst>
                  <a:ext uri="{FF2B5EF4-FFF2-40B4-BE49-F238E27FC236}">
                    <a16:creationId xmlns:a16="http://schemas.microsoft.com/office/drawing/2014/main" id="{B6838789-6810-4FAD-A956-2476A0565FAB}"/>
                  </a:ext>
                </a:extLst>
              </p:cNvPr>
              <p:cNvGrpSpPr/>
              <p:nvPr/>
            </p:nvGrpSpPr>
            <p:grpSpPr>
              <a:xfrm>
                <a:off x="7140115" y="5356964"/>
                <a:ext cx="35959" cy="33624"/>
                <a:chOff x="8529523" y="2998430"/>
                <a:chExt cx="35959" cy="33624"/>
              </a:xfrm>
            </p:grpSpPr>
            <p:sp>
              <p:nvSpPr>
                <p:cNvPr id="1951" name="Line 36">
                  <a:extLst>
                    <a:ext uri="{FF2B5EF4-FFF2-40B4-BE49-F238E27FC236}">
                      <a16:creationId xmlns:a16="http://schemas.microsoft.com/office/drawing/2014/main" id="{67175F95-E202-4DA0-9263-D13F949DE2BA}"/>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52" name="Line 37">
                  <a:extLst>
                    <a:ext uri="{FF2B5EF4-FFF2-40B4-BE49-F238E27FC236}">
                      <a16:creationId xmlns:a16="http://schemas.microsoft.com/office/drawing/2014/main" id="{AC94767B-A933-4697-A115-38C6D9F186DA}"/>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15" name="Group 1914">
                <a:extLst>
                  <a:ext uri="{FF2B5EF4-FFF2-40B4-BE49-F238E27FC236}">
                    <a16:creationId xmlns:a16="http://schemas.microsoft.com/office/drawing/2014/main" id="{03410AA3-BAF9-41F9-A22E-687AD1AE67A0}"/>
                  </a:ext>
                </a:extLst>
              </p:cNvPr>
              <p:cNvGrpSpPr/>
              <p:nvPr/>
            </p:nvGrpSpPr>
            <p:grpSpPr>
              <a:xfrm>
                <a:off x="7066296" y="5278383"/>
                <a:ext cx="35959" cy="33624"/>
                <a:chOff x="8529523" y="2998430"/>
                <a:chExt cx="35959" cy="33624"/>
              </a:xfrm>
            </p:grpSpPr>
            <p:sp>
              <p:nvSpPr>
                <p:cNvPr id="1949" name="Line 36">
                  <a:extLst>
                    <a:ext uri="{FF2B5EF4-FFF2-40B4-BE49-F238E27FC236}">
                      <a16:creationId xmlns:a16="http://schemas.microsoft.com/office/drawing/2014/main" id="{35BD827B-A2F6-48D2-9378-E3C54E149D7C}"/>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50" name="Line 37">
                  <a:extLst>
                    <a:ext uri="{FF2B5EF4-FFF2-40B4-BE49-F238E27FC236}">
                      <a16:creationId xmlns:a16="http://schemas.microsoft.com/office/drawing/2014/main" id="{CC0A40A3-3125-4B87-B55D-5148F62C49F5}"/>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16" name="Group 1915">
                <a:extLst>
                  <a:ext uri="{FF2B5EF4-FFF2-40B4-BE49-F238E27FC236}">
                    <a16:creationId xmlns:a16="http://schemas.microsoft.com/office/drawing/2014/main" id="{4943E171-B914-4C6D-8767-D573300CBE93}"/>
                  </a:ext>
                </a:extLst>
              </p:cNvPr>
              <p:cNvGrpSpPr/>
              <p:nvPr/>
            </p:nvGrpSpPr>
            <p:grpSpPr>
              <a:xfrm>
                <a:off x="6988097" y="5244759"/>
                <a:ext cx="35959" cy="33624"/>
                <a:chOff x="8529523" y="2998430"/>
                <a:chExt cx="35959" cy="33624"/>
              </a:xfrm>
            </p:grpSpPr>
            <p:sp>
              <p:nvSpPr>
                <p:cNvPr id="1947" name="Line 36">
                  <a:extLst>
                    <a:ext uri="{FF2B5EF4-FFF2-40B4-BE49-F238E27FC236}">
                      <a16:creationId xmlns:a16="http://schemas.microsoft.com/office/drawing/2014/main" id="{4B3AB6B0-48D7-4E1D-B08E-86402B7A87C4}"/>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48" name="Line 37">
                  <a:extLst>
                    <a:ext uri="{FF2B5EF4-FFF2-40B4-BE49-F238E27FC236}">
                      <a16:creationId xmlns:a16="http://schemas.microsoft.com/office/drawing/2014/main" id="{6FE0A5AA-BCBC-4241-A69D-38A30FD823DB}"/>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17" name="Group 1916">
                <a:extLst>
                  <a:ext uri="{FF2B5EF4-FFF2-40B4-BE49-F238E27FC236}">
                    <a16:creationId xmlns:a16="http://schemas.microsoft.com/office/drawing/2014/main" id="{1517515C-78C0-4181-9A8D-56DBBE2EFBAA}"/>
                  </a:ext>
                </a:extLst>
              </p:cNvPr>
              <p:cNvGrpSpPr/>
              <p:nvPr/>
            </p:nvGrpSpPr>
            <p:grpSpPr>
              <a:xfrm>
                <a:off x="6949757" y="5247537"/>
                <a:ext cx="35959" cy="33624"/>
                <a:chOff x="8529523" y="2998430"/>
                <a:chExt cx="35959" cy="33624"/>
              </a:xfrm>
            </p:grpSpPr>
            <p:sp>
              <p:nvSpPr>
                <p:cNvPr id="1945" name="Line 36">
                  <a:extLst>
                    <a:ext uri="{FF2B5EF4-FFF2-40B4-BE49-F238E27FC236}">
                      <a16:creationId xmlns:a16="http://schemas.microsoft.com/office/drawing/2014/main" id="{76AA7974-A0B2-4245-9CF0-E636233943E3}"/>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46" name="Line 37">
                  <a:extLst>
                    <a:ext uri="{FF2B5EF4-FFF2-40B4-BE49-F238E27FC236}">
                      <a16:creationId xmlns:a16="http://schemas.microsoft.com/office/drawing/2014/main" id="{5FE1E8E7-67FF-4F8B-99CE-2E46714EE0FF}"/>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18" name="Group 1917">
                <a:extLst>
                  <a:ext uri="{FF2B5EF4-FFF2-40B4-BE49-F238E27FC236}">
                    <a16:creationId xmlns:a16="http://schemas.microsoft.com/office/drawing/2014/main" id="{95CEFFCB-1435-46B7-96C6-C65C0DB66E5A}"/>
                  </a:ext>
                </a:extLst>
              </p:cNvPr>
              <p:cNvGrpSpPr/>
              <p:nvPr/>
            </p:nvGrpSpPr>
            <p:grpSpPr>
              <a:xfrm>
                <a:off x="6732723" y="5142161"/>
                <a:ext cx="35959" cy="33624"/>
                <a:chOff x="8529523" y="2998430"/>
                <a:chExt cx="35959" cy="33624"/>
              </a:xfrm>
            </p:grpSpPr>
            <p:sp>
              <p:nvSpPr>
                <p:cNvPr id="1943" name="Line 36">
                  <a:extLst>
                    <a:ext uri="{FF2B5EF4-FFF2-40B4-BE49-F238E27FC236}">
                      <a16:creationId xmlns:a16="http://schemas.microsoft.com/office/drawing/2014/main" id="{DF748EB1-1D93-45BA-ABC8-2F21614AEF68}"/>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44" name="Line 37">
                  <a:extLst>
                    <a:ext uri="{FF2B5EF4-FFF2-40B4-BE49-F238E27FC236}">
                      <a16:creationId xmlns:a16="http://schemas.microsoft.com/office/drawing/2014/main" id="{6ED7DA1F-D4AD-4F12-B63A-5B14BC3D5A73}"/>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19" name="Group 1918">
                <a:extLst>
                  <a:ext uri="{FF2B5EF4-FFF2-40B4-BE49-F238E27FC236}">
                    <a16:creationId xmlns:a16="http://schemas.microsoft.com/office/drawing/2014/main" id="{0C3F8D0C-80FC-4045-9676-BB9EA833135D}"/>
                  </a:ext>
                </a:extLst>
              </p:cNvPr>
              <p:cNvGrpSpPr/>
              <p:nvPr/>
            </p:nvGrpSpPr>
            <p:grpSpPr>
              <a:xfrm>
                <a:off x="6612355" y="5075486"/>
                <a:ext cx="35959" cy="33624"/>
                <a:chOff x="8529523" y="2998430"/>
                <a:chExt cx="35959" cy="33624"/>
              </a:xfrm>
            </p:grpSpPr>
            <p:sp>
              <p:nvSpPr>
                <p:cNvPr id="1941" name="Line 36">
                  <a:extLst>
                    <a:ext uri="{FF2B5EF4-FFF2-40B4-BE49-F238E27FC236}">
                      <a16:creationId xmlns:a16="http://schemas.microsoft.com/office/drawing/2014/main" id="{4EA12500-18D0-4204-83E5-14695E6FD8BD}"/>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42" name="Line 37">
                  <a:extLst>
                    <a:ext uri="{FF2B5EF4-FFF2-40B4-BE49-F238E27FC236}">
                      <a16:creationId xmlns:a16="http://schemas.microsoft.com/office/drawing/2014/main" id="{3978EB10-B367-4DD5-A5EF-ED94EC34AAD3}"/>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20" name="Group 1919">
                <a:extLst>
                  <a:ext uri="{FF2B5EF4-FFF2-40B4-BE49-F238E27FC236}">
                    <a16:creationId xmlns:a16="http://schemas.microsoft.com/office/drawing/2014/main" id="{1060FAD7-A4FB-469B-B0EB-3920B91A991D}"/>
                  </a:ext>
                </a:extLst>
              </p:cNvPr>
              <p:cNvGrpSpPr/>
              <p:nvPr/>
            </p:nvGrpSpPr>
            <p:grpSpPr>
              <a:xfrm>
                <a:off x="6685332" y="5108537"/>
                <a:ext cx="35959" cy="33624"/>
                <a:chOff x="8529523" y="2998430"/>
                <a:chExt cx="35959" cy="33624"/>
              </a:xfrm>
            </p:grpSpPr>
            <p:sp>
              <p:nvSpPr>
                <p:cNvPr id="1939" name="Line 36">
                  <a:extLst>
                    <a:ext uri="{FF2B5EF4-FFF2-40B4-BE49-F238E27FC236}">
                      <a16:creationId xmlns:a16="http://schemas.microsoft.com/office/drawing/2014/main" id="{70AC5D1D-2F0B-4DE1-A784-DCFB04B143E4}"/>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40" name="Line 37">
                  <a:extLst>
                    <a:ext uri="{FF2B5EF4-FFF2-40B4-BE49-F238E27FC236}">
                      <a16:creationId xmlns:a16="http://schemas.microsoft.com/office/drawing/2014/main" id="{26AD5EE8-C3CE-48ED-A999-83FED094661C}"/>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21" name="Group 1920">
                <a:extLst>
                  <a:ext uri="{FF2B5EF4-FFF2-40B4-BE49-F238E27FC236}">
                    <a16:creationId xmlns:a16="http://schemas.microsoft.com/office/drawing/2014/main" id="{A949A1ED-2AE2-4EDB-9185-F59B47C41182}"/>
                  </a:ext>
                </a:extLst>
              </p:cNvPr>
              <p:cNvGrpSpPr/>
              <p:nvPr/>
            </p:nvGrpSpPr>
            <p:grpSpPr>
              <a:xfrm>
                <a:off x="6535730" y="5053715"/>
                <a:ext cx="35959" cy="33624"/>
                <a:chOff x="8529523" y="2998430"/>
                <a:chExt cx="35959" cy="33624"/>
              </a:xfrm>
            </p:grpSpPr>
            <p:sp>
              <p:nvSpPr>
                <p:cNvPr id="1937" name="Line 36">
                  <a:extLst>
                    <a:ext uri="{FF2B5EF4-FFF2-40B4-BE49-F238E27FC236}">
                      <a16:creationId xmlns:a16="http://schemas.microsoft.com/office/drawing/2014/main" id="{0DA0CBC7-CB23-4AB7-817F-83553A55FC9F}"/>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38" name="Line 37">
                  <a:extLst>
                    <a:ext uri="{FF2B5EF4-FFF2-40B4-BE49-F238E27FC236}">
                      <a16:creationId xmlns:a16="http://schemas.microsoft.com/office/drawing/2014/main" id="{E731A659-1299-4D7D-BE05-387CD72FC8D3}"/>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22" name="Group 1921">
                <a:extLst>
                  <a:ext uri="{FF2B5EF4-FFF2-40B4-BE49-F238E27FC236}">
                    <a16:creationId xmlns:a16="http://schemas.microsoft.com/office/drawing/2014/main" id="{60FA3469-A631-4039-85E1-79E086EFF61C}"/>
                  </a:ext>
                </a:extLst>
              </p:cNvPr>
              <p:cNvGrpSpPr/>
              <p:nvPr/>
            </p:nvGrpSpPr>
            <p:grpSpPr>
              <a:xfrm>
                <a:off x="6311799" y="4784391"/>
                <a:ext cx="35959" cy="33624"/>
                <a:chOff x="8529523" y="2998430"/>
                <a:chExt cx="35959" cy="33624"/>
              </a:xfrm>
            </p:grpSpPr>
            <p:sp>
              <p:nvSpPr>
                <p:cNvPr id="1935" name="Line 36">
                  <a:extLst>
                    <a:ext uri="{FF2B5EF4-FFF2-40B4-BE49-F238E27FC236}">
                      <a16:creationId xmlns:a16="http://schemas.microsoft.com/office/drawing/2014/main" id="{F13F92CB-2760-45A4-8DF6-679E00DC286B}"/>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36" name="Line 37">
                  <a:extLst>
                    <a:ext uri="{FF2B5EF4-FFF2-40B4-BE49-F238E27FC236}">
                      <a16:creationId xmlns:a16="http://schemas.microsoft.com/office/drawing/2014/main" id="{E7E8A7E0-D35A-44D0-B118-0EE12B1769AC}"/>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23" name="Group 1922">
                <a:extLst>
                  <a:ext uri="{FF2B5EF4-FFF2-40B4-BE49-F238E27FC236}">
                    <a16:creationId xmlns:a16="http://schemas.microsoft.com/office/drawing/2014/main" id="{D49890D9-20C2-4773-87C0-A830C868CABF}"/>
                  </a:ext>
                </a:extLst>
              </p:cNvPr>
              <p:cNvGrpSpPr/>
              <p:nvPr/>
            </p:nvGrpSpPr>
            <p:grpSpPr>
              <a:xfrm>
                <a:off x="6228456" y="4731719"/>
                <a:ext cx="35959" cy="33624"/>
                <a:chOff x="8529523" y="2998430"/>
                <a:chExt cx="35959" cy="33624"/>
              </a:xfrm>
            </p:grpSpPr>
            <p:sp>
              <p:nvSpPr>
                <p:cNvPr id="1933" name="Line 36">
                  <a:extLst>
                    <a:ext uri="{FF2B5EF4-FFF2-40B4-BE49-F238E27FC236}">
                      <a16:creationId xmlns:a16="http://schemas.microsoft.com/office/drawing/2014/main" id="{B84E8145-1BEB-4CFE-BD34-84D2FE77B0CC}"/>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34" name="Line 37">
                  <a:extLst>
                    <a:ext uri="{FF2B5EF4-FFF2-40B4-BE49-F238E27FC236}">
                      <a16:creationId xmlns:a16="http://schemas.microsoft.com/office/drawing/2014/main" id="{2ABE1B50-922C-4A84-B3E3-94BAB7EC7D14}"/>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24" name="Group 1923">
                <a:extLst>
                  <a:ext uri="{FF2B5EF4-FFF2-40B4-BE49-F238E27FC236}">
                    <a16:creationId xmlns:a16="http://schemas.microsoft.com/office/drawing/2014/main" id="{4F24E97D-5835-424D-BEA7-D4D9ABAA477A}"/>
                  </a:ext>
                </a:extLst>
              </p:cNvPr>
              <p:cNvGrpSpPr/>
              <p:nvPr/>
            </p:nvGrpSpPr>
            <p:grpSpPr>
              <a:xfrm>
                <a:off x="6402680" y="4879128"/>
                <a:ext cx="35959" cy="33624"/>
                <a:chOff x="8529523" y="2998430"/>
                <a:chExt cx="35959" cy="33624"/>
              </a:xfrm>
            </p:grpSpPr>
            <p:sp>
              <p:nvSpPr>
                <p:cNvPr id="1931" name="Line 36">
                  <a:extLst>
                    <a:ext uri="{FF2B5EF4-FFF2-40B4-BE49-F238E27FC236}">
                      <a16:creationId xmlns:a16="http://schemas.microsoft.com/office/drawing/2014/main" id="{3A6BE384-CAE6-4269-B96A-CC45D5738BFE}"/>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32" name="Line 37">
                  <a:extLst>
                    <a:ext uri="{FF2B5EF4-FFF2-40B4-BE49-F238E27FC236}">
                      <a16:creationId xmlns:a16="http://schemas.microsoft.com/office/drawing/2014/main" id="{331E55A6-9865-40E3-AC39-1D228FD38137}"/>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25" name="Group 1924">
                <a:extLst>
                  <a:ext uri="{FF2B5EF4-FFF2-40B4-BE49-F238E27FC236}">
                    <a16:creationId xmlns:a16="http://schemas.microsoft.com/office/drawing/2014/main" id="{9C7E3819-CB24-4E0D-B9E5-526DF198B74B}"/>
                  </a:ext>
                </a:extLst>
              </p:cNvPr>
              <p:cNvGrpSpPr/>
              <p:nvPr/>
            </p:nvGrpSpPr>
            <p:grpSpPr>
              <a:xfrm>
                <a:off x="6473432" y="4997723"/>
                <a:ext cx="35959" cy="33624"/>
                <a:chOff x="8529523" y="2998430"/>
                <a:chExt cx="35959" cy="33624"/>
              </a:xfrm>
            </p:grpSpPr>
            <p:sp>
              <p:nvSpPr>
                <p:cNvPr id="1929" name="Line 36">
                  <a:extLst>
                    <a:ext uri="{FF2B5EF4-FFF2-40B4-BE49-F238E27FC236}">
                      <a16:creationId xmlns:a16="http://schemas.microsoft.com/office/drawing/2014/main" id="{CD17C380-8C75-4391-9645-72442BE6AE0C}"/>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30" name="Line 37">
                  <a:extLst>
                    <a:ext uri="{FF2B5EF4-FFF2-40B4-BE49-F238E27FC236}">
                      <a16:creationId xmlns:a16="http://schemas.microsoft.com/office/drawing/2014/main" id="{42510611-B25F-4EE4-B92B-626FB5AE83C0}"/>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1926" name="Group 1925">
                <a:extLst>
                  <a:ext uri="{FF2B5EF4-FFF2-40B4-BE49-F238E27FC236}">
                    <a16:creationId xmlns:a16="http://schemas.microsoft.com/office/drawing/2014/main" id="{FB0E97DE-60E0-40FB-A6E3-0143F3B5A795}"/>
                  </a:ext>
                </a:extLst>
              </p:cNvPr>
              <p:cNvGrpSpPr/>
              <p:nvPr/>
            </p:nvGrpSpPr>
            <p:grpSpPr>
              <a:xfrm>
                <a:off x="5957229" y="4319066"/>
                <a:ext cx="35959" cy="33624"/>
                <a:chOff x="8529523" y="2998430"/>
                <a:chExt cx="35959" cy="33624"/>
              </a:xfrm>
            </p:grpSpPr>
            <p:sp>
              <p:nvSpPr>
                <p:cNvPr id="1927" name="Line 36">
                  <a:extLst>
                    <a:ext uri="{FF2B5EF4-FFF2-40B4-BE49-F238E27FC236}">
                      <a16:creationId xmlns:a16="http://schemas.microsoft.com/office/drawing/2014/main" id="{4BF01046-FAFE-4809-A0FD-5B32C3BC5C7A}"/>
                    </a:ext>
                  </a:extLst>
                </p:cNvPr>
                <p:cNvSpPr>
                  <a:spLocks noChangeShapeType="1"/>
                </p:cNvSpPr>
                <p:nvPr/>
              </p:nvSpPr>
              <p:spPr bwMode="auto">
                <a:xfrm>
                  <a:off x="8529523" y="3015784"/>
                  <a:ext cx="35959" cy="0"/>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1928" name="Line 37">
                  <a:extLst>
                    <a:ext uri="{FF2B5EF4-FFF2-40B4-BE49-F238E27FC236}">
                      <a16:creationId xmlns:a16="http://schemas.microsoft.com/office/drawing/2014/main" id="{71F934EE-8316-4509-9105-9F2FCFB77262}"/>
                    </a:ext>
                  </a:extLst>
                </p:cNvPr>
                <p:cNvSpPr>
                  <a:spLocks noChangeShapeType="1"/>
                </p:cNvSpPr>
                <p:nvPr/>
              </p:nvSpPr>
              <p:spPr bwMode="auto">
                <a:xfrm>
                  <a:off x="8546922" y="2998430"/>
                  <a:ext cx="0" cy="33624"/>
                </a:xfrm>
                <a:prstGeom prst="line">
                  <a:avLst/>
                </a:prstGeom>
                <a:noFill/>
                <a:ln w="19050" cap="sq">
                  <a:solidFill>
                    <a:srgbClr val="FF99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sp>
        <p:nvSpPr>
          <p:cNvPr id="2480" name="TextBox 2479">
            <a:extLst>
              <a:ext uri="{FF2B5EF4-FFF2-40B4-BE49-F238E27FC236}">
                <a16:creationId xmlns:a16="http://schemas.microsoft.com/office/drawing/2014/main" id="{02B74715-004B-4FF1-AD62-4E6CEF420E03}"/>
              </a:ext>
            </a:extLst>
          </p:cNvPr>
          <p:cNvSpPr txBox="1"/>
          <p:nvPr/>
        </p:nvSpPr>
        <p:spPr>
          <a:xfrm>
            <a:off x="3293941" y="5730775"/>
            <a:ext cx="27001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Time (months)</a:t>
            </a:r>
          </a:p>
        </p:txBody>
      </p:sp>
      <p:sp>
        <p:nvSpPr>
          <p:cNvPr id="12" name="TextBox 11">
            <a:extLst>
              <a:ext uri="{FF2B5EF4-FFF2-40B4-BE49-F238E27FC236}">
                <a16:creationId xmlns:a16="http://schemas.microsoft.com/office/drawing/2014/main" id="{506B5B34-C255-4027-ACFE-89B780E531CF}"/>
              </a:ext>
            </a:extLst>
          </p:cNvPr>
          <p:cNvSpPr txBox="1"/>
          <p:nvPr/>
        </p:nvSpPr>
        <p:spPr>
          <a:xfrm>
            <a:off x="4350511" y="4054473"/>
            <a:ext cx="1280882"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9966"/>
                </a:solidFill>
                <a:effectLst/>
                <a:uLnTx/>
                <a:uFillTx/>
                <a:latin typeface="Calibri" panose="020F0502020204030204"/>
                <a:ea typeface="+mn-ea"/>
                <a:cs typeface="+mn-cs"/>
              </a:rPr>
              <a:t>Gilteritinib, n=247: </a:t>
            </a:r>
            <a:r>
              <a:rPr kumimoji="0" lang="en-US" sz="1200" b="0" i="0" u="none" strike="noStrike" kern="1200" cap="none" spc="0" normalizeH="0" baseline="0" noProof="0" dirty="0">
                <a:ln>
                  <a:noFill/>
                </a:ln>
                <a:solidFill>
                  <a:srgbClr val="FF9966"/>
                </a:solidFill>
                <a:effectLst/>
                <a:uLnTx/>
                <a:uFillTx/>
                <a:latin typeface="Calibri" panose="020F0502020204030204"/>
                <a:ea typeface="+mn-ea"/>
                <a:cs typeface="+mn-cs"/>
              </a:rPr>
              <a:t>9.3 months</a:t>
            </a:r>
          </a:p>
        </p:txBody>
      </p:sp>
      <p:sp>
        <p:nvSpPr>
          <p:cNvPr id="13" name="TextBox 12">
            <a:extLst>
              <a:ext uri="{FF2B5EF4-FFF2-40B4-BE49-F238E27FC236}">
                <a16:creationId xmlns:a16="http://schemas.microsoft.com/office/drawing/2014/main" id="{B08680C7-2AE9-421D-8CD9-4205A8F347DF}"/>
              </a:ext>
            </a:extLst>
          </p:cNvPr>
          <p:cNvSpPr txBox="1"/>
          <p:nvPr/>
        </p:nvSpPr>
        <p:spPr>
          <a:xfrm>
            <a:off x="4355434" y="4400067"/>
            <a:ext cx="148448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Salvage chemo, n=124: </a:t>
            </a: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5.6 months</a:t>
            </a:r>
          </a:p>
        </p:txBody>
      </p:sp>
      <p:grpSp>
        <p:nvGrpSpPr>
          <p:cNvPr id="2511" name="Group 2510">
            <a:extLst>
              <a:ext uri="{FF2B5EF4-FFF2-40B4-BE49-F238E27FC236}">
                <a16:creationId xmlns:a16="http://schemas.microsoft.com/office/drawing/2014/main" id="{4CD288AF-53C1-4ACC-BC8F-92282689BAFD}"/>
              </a:ext>
            </a:extLst>
          </p:cNvPr>
          <p:cNvGrpSpPr/>
          <p:nvPr/>
        </p:nvGrpSpPr>
        <p:grpSpPr>
          <a:xfrm>
            <a:off x="3556524" y="5596096"/>
            <a:ext cx="2457157" cy="246221"/>
            <a:chOff x="9348261" y="5660201"/>
            <a:chExt cx="2457157" cy="246221"/>
          </a:xfrm>
        </p:grpSpPr>
        <p:cxnSp>
          <p:nvCxnSpPr>
            <p:cNvPr id="2512" name="Straight Connector 2511">
              <a:extLst>
                <a:ext uri="{FF2B5EF4-FFF2-40B4-BE49-F238E27FC236}">
                  <a16:creationId xmlns:a16="http://schemas.microsoft.com/office/drawing/2014/main" id="{CEB58A60-6A0A-416F-90B8-D82BC511C34E}"/>
                </a:ext>
              </a:extLst>
            </p:cNvPr>
            <p:cNvCxnSpPr>
              <a:cxnSpLocks/>
            </p:cNvCxnSpPr>
            <p:nvPr/>
          </p:nvCxnSpPr>
          <p:spPr bwMode="auto">
            <a:xfrm flipH="1">
              <a:off x="9394328" y="5666950"/>
              <a:ext cx="2250952"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13" name="Straight Connector 2512">
              <a:extLst>
                <a:ext uri="{FF2B5EF4-FFF2-40B4-BE49-F238E27FC236}">
                  <a16:creationId xmlns:a16="http://schemas.microsoft.com/office/drawing/2014/main" id="{2041C0FA-ED51-4B27-94FA-BFDFC2B89E6A}"/>
                </a:ext>
              </a:extLst>
            </p:cNvPr>
            <p:cNvCxnSpPr>
              <a:cxnSpLocks/>
            </p:cNvCxnSpPr>
            <p:nvPr/>
          </p:nvCxnSpPr>
          <p:spPr bwMode="auto">
            <a:xfrm>
              <a:off x="9394452"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14" name="Straight Connector 2513">
              <a:extLst>
                <a:ext uri="{FF2B5EF4-FFF2-40B4-BE49-F238E27FC236}">
                  <a16:creationId xmlns:a16="http://schemas.microsoft.com/office/drawing/2014/main" id="{333AFB8D-7C37-48A7-8A38-C81A290AF6F3}"/>
                </a:ext>
              </a:extLst>
            </p:cNvPr>
            <p:cNvCxnSpPr>
              <a:cxnSpLocks/>
            </p:cNvCxnSpPr>
            <p:nvPr/>
          </p:nvCxnSpPr>
          <p:spPr bwMode="auto">
            <a:xfrm>
              <a:off x="9803844"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15" name="Straight Connector 2514">
              <a:extLst>
                <a:ext uri="{FF2B5EF4-FFF2-40B4-BE49-F238E27FC236}">
                  <a16:creationId xmlns:a16="http://schemas.microsoft.com/office/drawing/2014/main" id="{2F1C1ECC-E5F6-4A62-9D10-89F1252481F4}"/>
                </a:ext>
              </a:extLst>
            </p:cNvPr>
            <p:cNvCxnSpPr>
              <a:cxnSpLocks/>
            </p:cNvCxnSpPr>
            <p:nvPr/>
          </p:nvCxnSpPr>
          <p:spPr bwMode="auto">
            <a:xfrm>
              <a:off x="10213236"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16" name="Straight Connector 2515">
              <a:extLst>
                <a:ext uri="{FF2B5EF4-FFF2-40B4-BE49-F238E27FC236}">
                  <a16:creationId xmlns:a16="http://schemas.microsoft.com/office/drawing/2014/main" id="{4693BAEB-3A91-4FED-B6C4-611CE5CAC7FF}"/>
                </a:ext>
              </a:extLst>
            </p:cNvPr>
            <p:cNvCxnSpPr>
              <a:cxnSpLocks/>
            </p:cNvCxnSpPr>
            <p:nvPr/>
          </p:nvCxnSpPr>
          <p:spPr bwMode="auto">
            <a:xfrm>
              <a:off x="10622628"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17" name="Straight Connector 2516">
              <a:extLst>
                <a:ext uri="{FF2B5EF4-FFF2-40B4-BE49-F238E27FC236}">
                  <a16:creationId xmlns:a16="http://schemas.microsoft.com/office/drawing/2014/main" id="{1940CF09-B92F-4F19-9BDD-097DDD0123A8}"/>
                </a:ext>
              </a:extLst>
            </p:cNvPr>
            <p:cNvCxnSpPr>
              <a:cxnSpLocks/>
            </p:cNvCxnSpPr>
            <p:nvPr/>
          </p:nvCxnSpPr>
          <p:spPr bwMode="auto">
            <a:xfrm>
              <a:off x="11032020"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18" name="Straight Connector 2517">
              <a:extLst>
                <a:ext uri="{FF2B5EF4-FFF2-40B4-BE49-F238E27FC236}">
                  <a16:creationId xmlns:a16="http://schemas.microsoft.com/office/drawing/2014/main" id="{490312DC-B041-450C-9616-6977E854384B}"/>
                </a:ext>
              </a:extLst>
            </p:cNvPr>
            <p:cNvCxnSpPr>
              <a:cxnSpLocks/>
            </p:cNvCxnSpPr>
            <p:nvPr/>
          </p:nvCxnSpPr>
          <p:spPr bwMode="auto">
            <a:xfrm>
              <a:off x="11236716"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19" name="Straight Connector 2518">
              <a:extLst>
                <a:ext uri="{FF2B5EF4-FFF2-40B4-BE49-F238E27FC236}">
                  <a16:creationId xmlns:a16="http://schemas.microsoft.com/office/drawing/2014/main" id="{33BA42C4-AB93-42FA-9D74-342712C1F79B}"/>
                </a:ext>
              </a:extLst>
            </p:cNvPr>
            <p:cNvCxnSpPr>
              <a:cxnSpLocks/>
            </p:cNvCxnSpPr>
            <p:nvPr/>
          </p:nvCxnSpPr>
          <p:spPr bwMode="auto">
            <a:xfrm>
              <a:off x="11441412"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20" name="Straight Connector 2519">
              <a:extLst>
                <a:ext uri="{FF2B5EF4-FFF2-40B4-BE49-F238E27FC236}">
                  <a16:creationId xmlns:a16="http://schemas.microsoft.com/office/drawing/2014/main" id="{4AF5D1A7-CE9F-4ABA-BEC0-20B446723B20}"/>
                </a:ext>
              </a:extLst>
            </p:cNvPr>
            <p:cNvCxnSpPr>
              <a:cxnSpLocks/>
            </p:cNvCxnSpPr>
            <p:nvPr/>
          </p:nvCxnSpPr>
          <p:spPr bwMode="auto">
            <a:xfrm>
              <a:off x="11646113"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2522" name="TextBox 2521">
              <a:extLst>
                <a:ext uri="{FF2B5EF4-FFF2-40B4-BE49-F238E27FC236}">
                  <a16:creationId xmlns:a16="http://schemas.microsoft.com/office/drawing/2014/main" id="{A223170E-E138-4E9D-AC7C-2381A5EC54AB}"/>
                </a:ext>
              </a:extLst>
            </p:cNvPr>
            <p:cNvSpPr txBox="1"/>
            <p:nvPr/>
          </p:nvSpPr>
          <p:spPr>
            <a:xfrm>
              <a:off x="9348261" y="5660201"/>
              <a:ext cx="9238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cxnSp>
          <p:nvCxnSpPr>
            <p:cNvPr id="2523" name="Straight Connector 2522">
              <a:extLst>
                <a:ext uri="{FF2B5EF4-FFF2-40B4-BE49-F238E27FC236}">
                  <a16:creationId xmlns:a16="http://schemas.microsoft.com/office/drawing/2014/main" id="{C1AD50C8-9701-4C06-9F0B-186FBB49E857}"/>
                </a:ext>
              </a:extLst>
            </p:cNvPr>
            <p:cNvCxnSpPr>
              <a:cxnSpLocks/>
            </p:cNvCxnSpPr>
            <p:nvPr/>
          </p:nvCxnSpPr>
          <p:spPr bwMode="auto">
            <a:xfrm>
              <a:off x="9599148"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24" name="Straight Connector 2523">
              <a:extLst>
                <a:ext uri="{FF2B5EF4-FFF2-40B4-BE49-F238E27FC236}">
                  <a16:creationId xmlns:a16="http://schemas.microsoft.com/office/drawing/2014/main" id="{FE9E8F41-7DFB-4EDC-BC52-BD0A91D265FD}"/>
                </a:ext>
              </a:extLst>
            </p:cNvPr>
            <p:cNvCxnSpPr>
              <a:cxnSpLocks/>
            </p:cNvCxnSpPr>
            <p:nvPr/>
          </p:nvCxnSpPr>
          <p:spPr bwMode="auto">
            <a:xfrm>
              <a:off x="10008540"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25" name="Straight Connector 2524">
              <a:extLst>
                <a:ext uri="{FF2B5EF4-FFF2-40B4-BE49-F238E27FC236}">
                  <a16:creationId xmlns:a16="http://schemas.microsoft.com/office/drawing/2014/main" id="{061C9519-128C-4F0F-9C41-41A2A3F225DF}"/>
                </a:ext>
              </a:extLst>
            </p:cNvPr>
            <p:cNvCxnSpPr>
              <a:cxnSpLocks/>
            </p:cNvCxnSpPr>
            <p:nvPr/>
          </p:nvCxnSpPr>
          <p:spPr bwMode="auto">
            <a:xfrm>
              <a:off x="10417932"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26" name="Straight Connector 2525">
              <a:extLst>
                <a:ext uri="{FF2B5EF4-FFF2-40B4-BE49-F238E27FC236}">
                  <a16:creationId xmlns:a16="http://schemas.microsoft.com/office/drawing/2014/main" id="{016F2F21-16F1-4444-9CBA-A0DA94E822B7}"/>
                </a:ext>
              </a:extLst>
            </p:cNvPr>
            <p:cNvCxnSpPr>
              <a:cxnSpLocks/>
            </p:cNvCxnSpPr>
            <p:nvPr/>
          </p:nvCxnSpPr>
          <p:spPr bwMode="auto">
            <a:xfrm>
              <a:off x="10827324" y="5667344"/>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2527" name="TextBox 2526">
              <a:extLst>
                <a:ext uri="{FF2B5EF4-FFF2-40B4-BE49-F238E27FC236}">
                  <a16:creationId xmlns:a16="http://schemas.microsoft.com/office/drawing/2014/main" id="{010677B7-C36C-4EC3-9678-BE84C0337402}"/>
                </a:ext>
              </a:extLst>
            </p:cNvPr>
            <p:cNvSpPr txBox="1"/>
            <p:nvPr/>
          </p:nvSpPr>
          <p:spPr>
            <a:xfrm>
              <a:off x="9644438"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2528" name="TextBox 2527">
              <a:extLst>
                <a:ext uri="{FF2B5EF4-FFF2-40B4-BE49-F238E27FC236}">
                  <a16:creationId xmlns:a16="http://schemas.microsoft.com/office/drawing/2014/main" id="{D03B4E2E-D585-48DF-A89E-E5C2B7CD64AD}"/>
                </a:ext>
              </a:extLst>
            </p:cNvPr>
            <p:cNvSpPr txBox="1"/>
            <p:nvPr/>
          </p:nvSpPr>
          <p:spPr>
            <a:xfrm>
              <a:off x="9441305"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2529" name="TextBox 2528">
              <a:extLst>
                <a:ext uri="{FF2B5EF4-FFF2-40B4-BE49-F238E27FC236}">
                  <a16:creationId xmlns:a16="http://schemas.microsoft.com/office/drawing/2014/main" id="{12F21003-4BFD-4A64-A26B-0DDDFD98377E}"/>
                </a:ext>
              </a:extLst>
            </p:cNvPr>
            <p:cNvSpPr txBox="1"/>
            <p:nvPr/>
          </p:nvSpPr>
          <p:spPr>
            <a:xfrm>
              <a:off x="9851815"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
          <p:nvSpPr>
            <p:cNvPr id="2530" name="TextBox 2529">
              <a:extLst>
                <a:ext uri="{FF2B5EF4-FFF2-40B4-BE49-F238E27FC236}">
                  <a16:creationId xmlns:a16="http://schemas.microsoft.com/office/drawing/2014/main" id="{809DF174-F66B-4751-9B83-CEE48851D896}"/>
                </a:ext>
              </a:extLst>
            </p:cNvPr>
            <p:cNvSpPr txBox="1"/>
            <p:nvPr/>
          </p:nvSpPr>
          <p:spPr>
            <a:xfrm>
              <a:off x="10053930"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2531" name="TextBox 2530">
              <a:extLst>
                <a:ext uri="{FF2B5EF4-FFF2-40B4-BE49-F238E27FC236}">
                  <a16:creationId xmlns:a16="http://schemas.microsoft.com/office/drawing/2014/main" id="{46DC3AC3-8709-47B3-A3F4-18760E8DAD5C}"/>
                </a:ext>
              </a:extLst>
            </p:cNvPr>
            <p:cNvSpPr txBox="1"/>
            <p:nvPr/>
          </p:nvSpPr>
          <p:spPr>
            <a:xfrm>
              <a:off x="10263605"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15</a:t>
              </a:r>
            </a:p>
          </p:txBody>
        </p:sp>
        <p:sp>
          <p:nvSpPr>
            <p:cNvPr id="2532" name="TextBox 2531">
              <a:extLst>
                <a:ext uri="{FF2B5EF4-FFF2-40B4-BE49-F238E27FC236}">
                  <a16:creationId xmlns:a16="http://schemas.microsoft.com/office/drawing/2014/main" id="{109EAC24-ABC6-4EF8-A0CB-412A292C98D5}"/>
                </a:ext>
              </a:extLst>
            </p:cNvPr>
            <p:cNvSpPr txBox="1"/>
            <p:nvPr/>
          </p:nvSpPr>
          <p:spPr>
            <a:xfrm>
              <a:off x="10468300"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2533" name="TextBox 2532">
              <a:extLst>
                <a:ext uri="{FF2B5EF4-FFF2-40B4-BE49-F238E27FC236}">
                  <a16:creationId xmlns:a16="http://schemas.microsoft.com/office/drawing/2014/main" id="{1610A4E7-424E-4705-9318-8DF476693B05}"/>
                </a:ext>
              </a:extLst>
            </p:cNvPr>
            <p:cNvSpPr txBox="1"/>
            <p:nvPr/>
          </p:nvSpPr>
          <p:spPr>
            <a:xfrm>
              <a:off x="10668163"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21</a:t>
              </a:r>
            </a:p>
          </p:txBody>
        </p:sp>
        <p:sp>
          <p:nvSpPr>
            <p:cNvPr id="2534" name="TextBox 2533">
              <a:extLst>
                <a:ext uri="{FF2B5EF4-FFF2-40B4-BE49-F238E27FC236}">
                  <a16:creationId xmlns:a16="http://schemas.microsoft.com/office/drawing/2014/main" id="{1C485C68-FE60-4768-9A29-132065E70763}"/>
                </a:ext>
              </a:extLst>
            </p:cNvPr>
            <p:cNvSpPr txBox="1"/>
            <p:nvPr/>
          </p:nvSpPr>
          <p:spPr>
            <a:xfrm>
              <a:off x="10879080"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2535" name="TextBox 2534">
              <a:extLst>
                <a:ext uri="{FF2B5EF4-FFF2-40B4-BE49-F238E27FC236}">
                  <a16:creationId xmlns:a16="http://schemas.microsoft.com/office/drawing/2014/main" id="{CB471B28-EE7E-421A-A5D6-7170C8874591}"/>
                </a:ext>
              </a:extLst>
            </p:cNvPr>
            <p:cNvSpPr txBox="1"/>
            <p:nvPr/>
          </p:nvSpPr>
          <p:spPr>
            <a:xfrm>
              <a:off x="11083474"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27</a:t>
              </a:r>
            </a:p>
          </p:txBody>
        </p:sp>
        <p:sp>
          <p:nvSpPr>
            <p:cNvPr id="2536" name="TextBox 2535">
              <a:extLst>
                <a:ext uri="{FF2B5EF4-FFF2-40B4-BE49-F238E27FC236}">
                  <a16:creationId xmlns:a16="http://schemas.microsoft.com/office/drawing/2014/main" id="{1F563739-674D-45C0-B686-FA4D91572DDB}"/>
                </a:ext>
              </a:extLst>
            </p:cNvPr>
            <p:cNvSpPr txBox="1"/>
            <p:nvPr/>
          </p:nvSpPr>
          <p:spPr>
            <a:xfrm>
              <a:off x="11284200"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
          <p:nvSpPr>
            <p:cNvPr id="2537" name="TextBox 2536">
              <a:extLst>
                <a:ext uri="{FF2B5EF4-FFF2-40B4-BE49-F238E27FC236}">
                  <a16:creationId xmlns:a16="http://schemas.microsoft.com/office/drawing/2014/main" id="{A9D80FFB-F0E4-474B-A9DA-B622936EBC08}"/>
                </a:ext>
              </a:extLst>
            </p:cNvPr>
            <p:cNvSpPr txBox="1"/>
            <p:nvPr/>
          </p:nvSpPr>
          <p:spPr>
            <a:xfrm>
              <a:off x="11486807" y="5660201"/>
              <a:ext cx="31861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33</a:t>
              </a:r>
            </a:p>
          </p:txBody>
        </p:sp>
      </p:grpSp>
      <p:sp>
        <p:nvSpPr>
          <p:cNvPr id="16" name="TextBox 15">
            <a:extLst>
              <a:ext uri="{FF2B5EF4-FFF2-40B4-BE49-F238E27FC236}">
                <a16:creationId xmlns:a16="http://schemas.microsoft.com/office/drawing/2014/main" id="{4A3293D7-721F-47EA-AE51-586F0D00504F}"/>
              </a:ext>
            </a:extLst>
          </p:cNvPr>
          <p:cNvSpPr txBox="1"/>
          <p:nvPr/>
        </p:nvSpPr>
        <p:spPr>
          <a:xfrm>
            <a:off x="3657911" y="5416232"/>
            <a:ext cx="1976503"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HR=0.64 (95% CI=0.49–0.83); </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p&lt;0.001</a:t>
            </a:r>
          </a:p>
        </p:txBody>
      </p:sp>
      <p:cxnSp>
        <p:nvCxnSpPr>
          <p:cNvPr id="2539" name="Straight Connector 2538">
            <a:extLst>
              <a:ext uri="{FF2B5EF4-FFF2-40B4-BE49-F238E27FC236}">
                <a16:creationId xmlns:a16="http://schemas.microsoft.com/office/drawing/2014/main" id="{FDBA4D79-A855-4AA5-AF11-8EB9AC3632A5}"/>
              </a:ext>
            </a:extLst>
          </p:cNvPr>
          <p:cNvCxnSpPr>
            <a:cxnSpLocks/>
          </p:cNvCxnSpPr>
          <p:nvPr/>
        </p:nvCxnSpPr>
        <p:spPr bwMode="auto">
          <a:xfrm>
            <a:off x="6501333" y="3982815"/>
            <a:ext cx="0" cy="1613588"/>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40" name="Straight Connector 2539">
            <a:extLst>
              <a:ext uri="{FF2B5EF4-FFF2-40B4-BE49-F238E27FC236}">
                <a16:creationId xmlns:a16="http://schemas.microsoft.com/office/drawing/2014/main" id="{4E67B84F-C522-4343-B8FA-7C6F27F5B60F}"/>
              </a:ext>
            </a:extLst>
          </p:cNvPr>
          <p:cNvCxnSpPr>
            <a:cxnSpLocks/>
          </p:cNvCxnSpPr>
          <p:nvPr/>
        </p:nvCxnSpPr>
        <p:spPr bwMode="auto">
          <a:xfrm flipH="1">
            <a:off x="6501334" y="5603152"/>
            <a:ext cx="2250952"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41" name="Straight Connector 2540">
            <a:extLst>
              <a:ext uri="{FF2B5EF4-FFF2-40B4-BE49-F238E27FC236}">
                <a16:creationId xmlns:a16="http://schemas.microsoft.com/office/drawing/2014/main" id="{DC181D8D-5AD2-43FF-A344-1EE8A1BADF5F}"/>
              </a:ext>
            </a:extLst>
          </p:cNvPr>
          <p:cNvCxnSpPr>
            <a:cxnSpLocks/>
          </p:cNvCxnSpPr>
          <p:nvPr/>
        </p:nvCxnSpPr>
        <p:spPr bwMode="auto">
          <a:xfrm>
            <a:off x="6501458"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42" name="Straight Connector 2541">
            <a:extLst>
              <a:ext uri="{FF2B5EF4-FFF2-40B4-BE49-F238E27FC236}">
                <a16:creationId xmlns:a16="http://schemas.microsoft.com/office/drawing/2014/main" id="{F4D82F34-75C0-4F1D-B12A-2A7B4C93CCC6}"/>
              </a:ext>
            </a:extLst>
          </p:cNvPr>
          <p:cNvCxnSpPr>
            <a:cxnSpLocks/>
          </p:cNvCxnSpPr>
          <p:nvPr/>
        </p:nvCxnSpPr>
        <p:spPr bwMode="auto">
          <a:xfrm>
            <a:off x="6847868"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43" name="Straight Connector 2542">
            <a:extLst>
              <a:ext uri="{FF2B5EF4-FFF2-40B4-BE49-F238E27FC236}">
                <a16:creationId xmlns:a16="http://schemas.microsoft.com/office/drawing/2014/main" id="{C804B101-4D3B-4755-8304-3871B045C32E}"/>
              </a:ext>
            </a:extLst>
          </p:cNvPr>
          <p:cNvCxnSpPr>
            <a:cxnSpLocks/>
          </p:cNvCxnSpPr>
          <p:nvPr/>
        </p:nvCxnSpPr>
        <p:spPr bwMode="auto">
          <a:xfrm>
            <a:off x="7194278"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44" name="Straight Connector 2543">
            <a:extLst>
              <a:ext uri="{FF2B5EF4-FFF2-40B4-BE49-F238E27FC236}">
                <a16:creationId xmlns:a16="http://schemas.microsoft.com/office/drawing/2014/main" id="{C3E9AAF9-795E-49DE-BE89-DCA5DA753947}"/>
              </a:ext>
            </a:extLst>
          </p:cNvPr>
          <p:cNvCxnSpPr>
            <a:cxnSpLocks/>
          </p:cNvCxnSpPr>
          <p:nvPr/>
        </p:nvCxnSpPr>
        <p:spPr bwMode="auto">
          <a:xfrm>
            <a:off x="7540688"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45" name="Straight Connector 2544">
            <a:extLst>
              <a:ext uri="{FF2B5EF4-FFF2-40B4-BE49-F238E27FC236}">
                <a16:creationId xmlns:a16="http://schemas.microsoft.com/office/drawing/2014/main" id="{A2DC3A10-263E-4145-B1AD-B09D0CD93B64}"/>
              </a:ext>
            </a:extLst>
          </p:cNvPr>
          <p:cNvCxnSpPr>
            <a:cxnSpLocks/>
          </p:cNvCxnSpPr>
          <p:nvPr/>
        </p:nvCxnSpPr>
        <p:spPr bwMode="auto">
          <a:xfrm>
            <a:off x="8060303"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46" name="Straight Connector 2545">
            <a:extLst>
              <a:ext uri="{FF2B5EF4-FFF2-40B4-BE49-F238E27FC236}">
                <a16:creationId xmlns:a16="http://schemas.microsoft.com/office/drawing/2014/main" id="{0005137B-E9AA-4C92-A265-DB96EAD63557}"/>
              </a:ext>
            </a:extLst>
          </p:cNvPr>
          <p:cNvCxnSpPr>
            <a:cxnSpLocks/>
          </p:cNvCxnSpPr>
          <p:nvPr/>
        </p:nvCxnSpPr>
        <p:spPr bwMode="auto">
          <a:xfrm>
            <a:off x="8579918"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47" name="Straight Connector 2546">
            <a:extLst>
              <a:ext uri="{FF2B5EF4-FFF2-40B4-BE49-F238E27FC236}">
                <a16:creationId xmlns:a16="http://schemas.microsoft.com/office/drawing/2014/main" id="{EA3F3A45-90EE-4897-8E5B-D16665A69254}"/>
              </a:ext>
            </a:extLst>
          </p:cNvPr>
          <p:cNvCxnSpPr>
            <a:cxnSpLocks/>
          </p:cNvCxnSpPr>
          <p:nvPr/>
        </p:nvCxnSpPr>
        <p:spPr bwMode="auto">
          <a:xfrm>
            <a:off x="8753119"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48" name="Straight Connector 2547">
            <a:extLst>
              <a:ext uri="{FF2B5EF4-FFF2-40B4-BE49-F238E27FC236}">
                <a16:creationId xmlns:a16="http://schemas.microsoft.com/office/drawing/2014/main" id="{991D44BE-C9ED-4E50-976E-3FB8DABD46CA}"/>
              </a:ext>
            </a:extLst>
          </p:cNvPr>
          <p:cNvCxnSpPr>
            <a:cxnSpLocks/>
          </p:cNvCxnSpPr>
          <p:nvPr/>
        </p:nvCxnSpPr>
        <p:spPr bwMode="auto">
          <a:xfrm>
            <a:off x="6448727" y="5603546"/>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2549" name="TextBox 2548">
            <a:extLst>
              <a:ext uri="{FF2B5EF4-FFF2-40B4-BE49-F238E27FC236}">
                <a16:creationId xmlns:a16="http://schemas.microsoft.com/office/drawing/2014/main" id="{A9073E3F-B65F-4197-BDBC-298B6404CA2A}"/>
              </a:ext>
            </a:extLst>
          </p:cNvPr>
          <p:cNvSpPr txBox="1"/>
          <p:nvPr/>
        </p:nvSpPr>
        <p:spPr>
          <a:xfrm>
            <a:off x="6148671" y="5156288"/>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2550" name="TextBox 2549">
            <a:extLst>
              <a:ext uri="{FF2B5EF4-FFF2-40B4-BE49-F238E27FC236}">
                <a16:creationId xmlns:a16="http://schemas.microsoft.com/office/drawing/2014/main" id="{41B2E7FE-BD7D-493B-ABCD-732892212E04}"/>
              </a:ext>
            </a:extLst>
          </p:cNvPr>
          <p:cNvSpPr txBox="1"/>
          <p:nvPr/>
        </p:nvSpPr>
        <p:spPr>
          <a:xfrm>
            <a:off x="6148671" y="4832142"/>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2551" name="TextBox 2550">
            <a:extLst>
              <a:ext uri="{FF2B5EF4-FFF2-40B4-BE49-F238E27FC236}">
                <a16:creationId xmlns:a16="http://schemas.microsoft.com/office/drawing/2014/main" id="{E9E351B9-CB7E-4009-8F2C-DED1BE3EA9A9}"/>
              </a:ext>
            </a:extLst>
          </p:cNvPr>
          <p:cNvSpPr txBox="1"/>
          <p:nvPr/>
        </p:nvSpPr>
        <p:spPr>
          <a:xfrm>
            <a:off x="6148671" y="4507996"/>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2552" name="TextBox 2551">
            <a:extLst>
              <a:ext uri="{FF2B5EF4-FFF2-40B4-BE49-F238E27FC236}">
                <a16:creationId xmlns:a16="http://schemas.microsoft.com/office/drawing/2014/main" id="{711A55B0-5C76-432E-A93F-2DC3AB20908F}"/>
              </a:ext>
            </a:extLst>
          </p:cNvPr>
          <p:cNvSpPr txBox="1"/>
          <p:nvPr/>
        </p:nvSpPr>
        <p:spPr>
          <a:xfrm>
            <a:off x="6148671" y="4183850"/>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2553" name="TextBox 2552">
            <a:extLst>
              <a:ext uri="{FF2B5EF4-FFF2-40B4-BE49-F238E27FC236}">
                <a16:creationId xmlns:a16="http://schemas.microsoft.com/office/drawing/2014/main" id="{1BDC3721-1D20-4C58-A2BD-F8A557442195}"/>
              </a:ext>
            </a:extLst>
          </p:cNvPr>
          <p:cNvSpPr txBox="1"/>
          <p:nvPr/>
        </p:nvSpPr>
        <p:spPr>
          <a:xfrm>
            <a:off x="6148671" y="3859704"/>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cxnSp>
        <p:nvCxnSpPr>
          <p:cNvPr id="2554" name="Straight Connector 2553">
            <a:extLst>
              <a:ext uri="{FF2B5EF4-FFF2-40B4-BE49-F238E27FC236}">
                <a16:creationId xmlns:a16="http://schemas.microsoft.com/office/drawing/2014/main" id="{2CE0050A-925B-4005-9DF9-EFF4FDC8D16D}"/>
              </a:ext>
            </a:extLst>
          </p:cNvPr>
          <p:cNvCxnSpPr>
            <a:cxnSpLocks/>
          </p:cNvCxnSpPr>
          <p:nvPr/>
        </p:nvCxnSpPr>
        <p:spPr bwMode="auto">
          <a:xfrm>
            <a:off x="6674663"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55" name="Straight Connector 2554">
            <a:extLst>
              <a:ext uri="{FF2B5EF4-FFF2-40B4-BE49-F238E27FC236}">
                <a16:creationId xmlns:a16="http://schemas.microsoft.com/office/drawing/2014/main" id="{29169DFB-AB2B-4E95-8BF8-D01AA28BCA89}"/>
              </a:ext>
            </a:extLst>
          </p:cNvPr>
          <p:cNvCxnSpPr>
            <a:cxnSpLocks/>
          </p:cNvCxnSpPr>
          <p:nvPr/>
        </p:nvCxnSpPr>
        <p:spPr bwMode="auto">
          <a:xfrm>
            <a:off x="8406713"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56" name="Straight Connector 2555">
            <a:extLst>
              <a:ext uri="{FF2B5EF4-FFF2-40B4-BE49-F238E27FC236}">
                <a16:creationId xmlns:a16="http://schemas.microsoft.com/office/drawing/2014/main" id="{F95D44ED-833E-40C6-AD2E-FB549D2BAEBA}"/>
              </a:ext>
            </a:extLst>
          </p:cNvPr>
          <p:cNvCxnSpPr>
            <a:cxnSpLocks/>
          </p:cNvCxnSpPr>
          <p:nvPr/>
        </p:nvCxnSpPr>
        <p:spPr bwMode="auto">
          <a:xfrm>
            <a:off x="7713893"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57" name="Straight Connector 2556">
            <a:extLst>
              <a:ext uri="{FF2B5EF4-FFF2-40B4-BE49-F238E27FC236}">
                <a16:creationId xmlns:a16="http://schemas.microsoft.com/office/drawing/2014/main" id="{73B4AAE1-7AB0-4787-AF21-4811C366B7E1}"/>
              </a:ext>
            </a:extLst>
          </p:cNvPr>
          <p:cNvCxnSpPr>
            <a:cxnSpLocks/>
          </p:cNvCxnSpPr>
          <p:nvPr/>
        </p:nvCxnSpPr>
        <p:spPr bwMode="auto">
          <a:xfrm>
            <a:off x="7887098"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58" name="Straight Connector 2557">
            <a:extLst>
              <a:ext uri="{FF2B5EF4-FFF2-40B4-BE49-F238E27FC236}">
                <a16:creationId xmlns:a16="http://schemas.microsoft.com/office/drawing/2014/main" id="{865E9D5F-6BB8-493E-84DB-A859830B0A81}"/>
              </a:ext>
            </a:extLst>
          </p:cNvPr>
          <p:cNvCxnSpPr>
            <a:cxnSpLocks/>
          </p:cNvCxnSpPr>
          <p:nvPr/>
        </p:nvCxnSpPr>
        <p:spPr bwMode="auto">
          <a:xfrm>
            <a:off x="7021073"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59" name="Straight Connector 2558">
            <a:extLst>
              <a:ext uri="{FF2B5EF4-FFF2-40B4-BE49-F238E27FC236}">
                <a16:creationId xmlns:a16="http://schemas.microsoft.com/office/drawing/2014/main" id="{2F8190E0-5A22-4BF4-9067-44A5460B8C36}"/>
              </a:ext>
            </a:extLst>
          </p:cNvPr>
          <p:cNvCxnSpPr>
            <a:cxnSpLocks/>
          </p:cNvCxnSpPr>
          <p:nvPr/>
        </p:nvCxnSpPr>
        <p:spPr bwMode="auto">
          <a:xfrm>
            <a:off x="7367483"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60" name="Straight Connector 2559">
            <a:extLst>
              <a:ext uri="{FF2B5EF4-FFF2-40B4-BE49-F238E27FC236}">
                <a16:creationId xmlns:a16="http://schemas.microsoft.com/office/drawing/2014/main" id="{34A97417-89A7-42D3-8121-76782B908241}"/>
              </a:ext>
            </a:extLst>
          </p:cNvPr>
          <p:cNvCxnSpPr>
            <a:cxnSpLocks/>
          </p:cNvCxnSpPr>
          <p:nvPr/>
        </p:nvCxnSpPr>
        <p:spPr bwMode="auto">
          <a:xfrm>
            <a:off x="8233508" y="5603546"/>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2561" name="TextBox 2560">
            <a:extLst>
              <a:ext uri="{FF2B5EF4-FFF2-40B4-BE49-F238E27FC236}">
                <a16:creationId xmlns:a16="http://schemas.microsoft.com/office/drawing/2014/main" id="{F7A44C65-7215-488D-9B4C-4D328C6F8C5F}"/>
              </a:ext>
            </a:extLst>
          </p:cNvPr>
          <p:cNvSpPr txBox="1"/>
          <p:nvPr/>
        </p:nvSpPr>
        <p:spPr>
          <a:xfrm>
            <a:off x="6317529"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562" name="TextBox 2561">
            <a:extLst>
              <a:ext uri="{FF2B5EF4-FFF2-40B4-BE49-F238E27FC236}">
                <a16:creationId xmlns:a16="http://schemas.microsoft.com/office/drawing/2014/main" id="{3D277D51-5D8C-4675-98F0-CE63629FC609}"/>
              </a:ext>
            </a:extLst>
          </p:cNvPr>
          <p:cNvSpPr txBox="1"/>
          <p:nvPr/>
        </p:nvSpPr>
        <p:spPr>
          <a:xfrm>
            <a:off x="6196086" y="5480435"/>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2563" name="TextBox 2562">
            <a:extLst>
              <a:ext uri="{FF2B5EF4-FFF2-40B4-BE49-F238E27FC236}">
                <a16:creationId xmlns:a16="http://schemas.microsoft.com/office/drawing/2014/main" id="{5E516446-E802-4B28-904C-8E803CFF5131}"/>
              </a:ext>
            </a:extLst>
          </p:cNvPr>
          <p:cNvSpPr txBox="1"/>
          <p:nvPr/>
        </p:nvSpPr>
        <p:spPr>
          <a:xfrm>
            <a:off x="6490670"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2564" name="TextBox 2563">
            <a:extLst>
              <a:ext uri="{FF2B5EF4-FFF2-40B4-BE49-F238E27FC236}">
                <a16:creationId xmlns:a16="http://schemas.microsoft.com/office/drawing/2014/main" id="{05E92AEE-4840-4035-B6E0-BA3D00D013D1}"/>
              </a:ext>
            </a:extLst>
          </p:cNvPr>
          <p:cNvSpPr txBox="1"/>
          <p:nvPr/>
        </p:nvSpPr>
        <p:spPr>
          <a:xfrm>
            <a:off x="6663811"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2565" name="TextBox 2564">
            <a:extLst>
              <a:ext uri="{FF2B5EF4-FFF2-40B4-BE49-F238E27FC236}">
                <a16:creationId xmlns:a16="http://schemas.microsoft.com/office/drawing/2014/main" id="{720DDCA6-3631-49BF-A97B-249218E6604C}"/>
              </a:ext>
            </a:extLst>
          </p:cNvPr>
          <p:cNvSpPr txBox="1"/>
          <p:nvPr/>
        </p:nvSpPr>
        <p:spPr>
          <a:xfrm>
            <a:off x="6836952"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2566" name="TextBox 2565">
            <a:extLst>
              <a:ext uri="{FF2B5EF4-FFF2-40B4-BE49-F238E27FC236}">
                <a16:creationId xmlns:a16="http://schemas.microsoft.com/office/drawing/2014/main" id="{F2E7EB31-0DE4-4896-B4D1-42CD5F7EFD83}"/>
              </a:ext>
            </a:extLst>
          </p:cNvPr>
          <p:cNvSpPr txBox="1"/>
          <p:nvPr/>
        </p:nvSpPr>
        <p:spPr>
          <a:xfrm>
            <a:off x="7010093"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2567" name="TextBox 2566">
            <a:extLst>
              <a:ext uri="{FF2B5EF4-FFF2-40B4-BE49-F238E27FC236}">
                <a16:creationId xmlns:a16="http://schemas.microsoft.com/office/drawing/2014/main" id="{6B611ABB-7205-4A31-8BD5-2CBC3F482973}"/>
              </a:ext>
            </a:extLst>
          </p:cNvPr>
          <p:cNvSpPr txBox="1"/>
          <p:nvPr/>
        </p:nvSpPr>
        <p:spPr>
          <a:xfrm>
            <a:off x="7183234"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
        <p:nvSpPr>
          <p:cNvPr id="2568" name="TextBox 2567">
            <a:extLst>
              <a:ext uri="{FF2B5EF4-FFF2-40B4-BE49-F238E27FC236}">
                <a16:creationId xmlns:a16="http://schemas.microsoft.com/office/drawing/2014/main" id="{E8B671FB-75DD-4422-9C11-DD1A78EC22D0}"/>
              </a:ext>
            </a:extLst>
          </p:cNvPr>
          <p:cNvSpPr txBox="1"/>
          <p:nvPr/>
        </p:nvSpPr>
        <p:spPr>
          <a:xfrm>
            <a:off x="7356375"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36</a:t>
            </a:r>
          </a:p>
        </p:txBody>
      </p:sp>
      <p:sp>
        <p:nvSpPr>
          <p:cNvPr id="2569" name="TextBox 2568">
            <a:extLst>
              <a:ext uri="{FF2B5EF4-FFF2-40B4-BE49-F238E27FC236}">
                <a16:creationId xmlns:a16="http://schemas.microsoft.com/office/drawing/2014/main" id="{83B939FA-6886-47FB-94E9-8BA4A18EF1F6}"/>
              </a:ext>
            </a:extLst>
          </p:cNvPr>
          <p:cNvSpPr txBox="1"/>
          <p:nvPr/>
        </p:nvSpPr>
        <p:spPr>
          <a:xfrm>
            <a:off x="7529516"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42</a:t>
            </a:r>
          </a:p>
        </p:txBody>
      </p:sp>
      <p:sp>
        <p:nvSpPr>
          <p:cNvPr id="2570" name="TextBox 2569">
            <a:extLst>
              <a:ext uri="{FF2B5EF4-FFF2-40B4-BE49-F238E27FC236}">
                <a16:creationId xmlns:a16="http://schemas.microsoft.com/office/drawing/2014/main" id="{6EB7C418-F4CC-46E6-902D-AC9F4468B143}"/>
              </a:ext>
            </a:extLst>
          </p:cNvPr>
          <p:cNvSpPr txBox="1"/>
          <p:nvPr/>
        </p:nvSpPr>
        <p:spPr>
          <a:xfrm>
            <a:off x="7702657"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48</a:t>
            </a:r>
          </a:p>
        </p:txBody>
      </p:sp>
      <p:sp>
        <p:nvSpPr>
          <p:cNvPr id="2571" name="TextBox 2570">
            <a:extLst>
              <a:ext uri="{FF2B5EF4-FFF2-40B4-BE49-F238E27FC236}">
                <a16:creationId xmlns:a16="http://schemas.microsoft.com/office/drawing/2014/main" id="{6949EF1B-8EEE-476F-ADFC-16DE4A77B2CC}"/>
              </a:ext>
            </a:extLst>
          </p:cNvPr>
          <p:cNvSpPr txBox="1"/>
          <p:nvPr/>
        </p:nvSpPr>
        <p:spPr>
          <a:xfrm>
            <a:off x="7875798"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54</a:t>
            </a:r>
          </a:p>
        </p:txBody>
      </p:sp>
      <p:sp>
        <p:nvSpPr>
          <p:cNvPr id="2572" name="TextBox 2571">
            <a:extLst>
              <a:ext uri="{FF2B5EF4-FFF2-40B4-BE49-F238E27FC236}">
                <a16:creationId xmlns:a16="http://schemas.microsoft.com/office/drawing/2014/main" id="{04875D9E-8082-4FB0-8C8E-2391A2318FB7}"/>
              </a:ext>
            </a:extLst>
          </p:cNvPr>
          <p:cNvSpPr txBox="1"/>
          <p:nvPr/>
        </p:nvSpPr>
        <p:spPr>
          <a:xfrm>
            <a:off x="8048939"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2573" name="TextBox 2572">
            <a:extLst>
              <a:ext uri="{FF2B5EF4-FFF2-40B4-BE49-F238E27FC236}">
                <a16:creationId xmlns:a16="http://schemas.microsoft.com/office/drawing/2014/main" id="{51973889-FEAF-4AE6-9438-27ED0252149A}"/>
              </a:ext>
            </a:extLst>
          </p:cNvPr>
          <p:cNvSpPr txBox="1"/>
          <p:nvPr/>
        </p:nvSpPr>
        <p:spPr>
          <a:xfrm>
            <a:off x="8222080"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66</a:t>
            </a:r>
          </a:p>
        </p:txBody>
      </p:sp>
      <p:sp>
        <p:nvSpPr>
          <p:cNvPr id="2574" name="TextBox 2573">
            <a:extLst>
              <a:ext uri="{FF2B5EF4-FFF2-40B4-BE49-F238E27FC236}">
                <a16:creationId xmlns:a16="http://schemas.microsoft.com/office/drawing/2014/main" id="{FC22248E-DD6C-4631-A49F-1E5E0804D806}"/>
              </a:ext>
            </a:extLst>
          </p:cNvPr>
          <p:cNvSpPr txBox="1"/>
          <p:nvPr/>
        </p:nvSpPr>
        <p:spPr>
          <a:xfrm>
            <a:off x="8395221" y="5596403"/>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72</a:t>
            </a:r>
          </a:p>
        </p:txBody>
      </p:sp>
      <p:cxnSp>
        <p:nvCxnSpPr>
          <p:cNvPr id="2575" name="Straight Connector 2574">
            <a:extLst>
              <a:ext uri="{FF2B5EF4-FFF2-40B4-BE49-F238E27FC236}">
                <a16:creationId xmlns:a16="http://schemas.microsoft.com/office/drawing/2014/main" id="{8C09AD1A-4C8F-4712-AF78-F2E8A097BC0A}"/>
              </a:ext>
            </a:extLst>
          </p:cNvPr>
          <p:cNvCxnSpPr>
            <a:cxnSpLocks/>
          </p:cNvCxnSpPr>
          <p:nvPr/>
        </p:nvCxnSpPr>
        <p:spPr bwMode="auto">
          <a:xfrm>
            <a:off x="6448727" y="5279399"/>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76" name="Straight Connector 2575">
            <a:extLst>
              <a:ext uri="{FF2B5EF4-FFF2-40B4-BE49-F238E27FC236}">
                <a16:creationId xmlns:a16="http://schemas.microsoft.com/office/drawing/2014/main" id="{180D5D8C-53D9-4641-A68C-BA6234F6CD29}"/>
              </a:ext>
            </a:extLst>
          </p:cNvPr>
          <p:cNvCxnSpPr>
            <a:cxnSpLocks/>
          </p:cNvCxnSpPr>
          <p:nvPr/>
        </p:nvCxnSpPr>
        <p:spPr bwMode="auto">
          <a:xfrm>
            <a:off x="6448727" y="4955253"/>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77" name="Straight Connector 2576">
            <a:extLst>
              <a:ext uri="{FF2B5EF4-FFF2-40B4-BE49-F238E27FC236}">
                <a16:creationId xmlns:a16="http://schemas.microsoft.com/office/drawing/2014/main" id="{8372752C-E85B-4C58-936D-68ED5B15F78E}"/>
              </a:ext>
            </a:extLst>
          </p:cNvPr>
          <p:cNvCxnSpPr>
            <a:cxnSpLocks/>
          </p:cNvCxnSpPr>
          <p:nvPr/>
        </p:nvCxnSpPr>
        <p:spPr bwMode="auto">
          <a:xfrm>
            <a:off x="6448727" y="4631107"/>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78" name="Straight Connector 2577">
            <a:extLst>
              <a:ext uri="{FF2B5EF4-FFF2-40B4-BE49-F238E27FC236}">
                <a16:creationId xmlns:a16="http://schemas.microsoft.com/office/drawing/2014/main" id="{98B0BC93-432D-432E-BE65-8CC9ED57746C}"/>
              </a:ext>
            </a:extLst>
          </p:cNvPr>
          <p:cNvCxnSpPr>
            <a:cxnSpLocks/>
          </p:cNvCxnSpPr>
          <p:nvPr/>
        </p:nvCxnSpPr>
        <p:spPr bwMode="auto">
          <a:xfrm>
            <a:off x="6448727" y="4306961"/>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2579" name="Straight Connector 2578">
            <a:extLst>
              <a:ext uri="{FF2B5EF4-FFF2-40B4-BE49-F238E27FC236}">
                <a16:creationId xmlns:a16="http://schemas.microsoft.com/office/drawing/2014/main" id="{1976AD31-3388-40FE-8262-504264ADE2FB}"/>
              </a:ext>
            </a:extLst>
          </p:cNvPr>
          <p:cNvCxnSpPr>
            <a:cxnSpLocks/>
          </p:cNvCxnSpPr>
          <p:nvPr/>
        </p:nvCxnSpPr>
        <p:spPr bwMode="auto">
          <a:xfrm>
            <a:off x="6448727" y="3982815"/>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grpSp>
        <p:nvGrpSpPr>
          <p:cNvPr id="2580" name="Group 2579">
            <a:extLst>
              <a:ext uri="{FF2B5EF4-FFF2-40B4-BE49-F238E27FC236}">
                <a16:creationId xmlns:a16="http://schemas.microsoft.com/office/drawing/2014/main" id="{9848CCED-3D53-4750-B1AC-1F2DE6BF6553}"/>
              </a:ext>
            </a:extLst>
          </p:cNvPr>
          <p:cNvGrpSpPr/>
          <p:nvPr/>
        </p:nvGrpSpPr>
        <p:grpSpPr>
          <a:xfrm>
            <a:off x="6503419" y="3963421"/>
            <a:ext cx="2146816" cy="1353943"/>
            <a:chOff x="6646682" y="1497663"/>
            <a:chExt cx="2146816" cy="1353943"/>
          </a:xfrm>
        </p:grpSpPr>
        <p:grpSp>
          <p:nvGrpSpPr>
            <p:cNvPr id="2581" name="Group 2580">
              <a:extLst>
                <a:ext uri="{FF2B5EF4-FFF2-40B4-BE49-F238E27FC236}">
                  <a16:creationId xmlns:a16="http://schemas.microsoft.com/office/drawing/2014/main" id="{6D0ECDB6-8DAD-4D5C-8339-D8C0E8FD3D5C}"/>
                </a:ext>
              </a:extLst>
            </p:cNvPr>
            <p:cNvGrpSpPr/>
            <p:nvPr/>
          </p:nvGrpSpPr>
          <p:grpSpPr>
            <a:xfrm>
              <a:off x="6646682" y="1497663"/>
              <a:ext cx="2146816" cy="1353943"/>
              <a:chOff x="6646682" y="1497663"/>
              <a:chExt cx="2146816" cy="1353943"/>
            </a:xfrm>
          </p:grpSpPr>
          <p:grpSp>
            <p:nvGrpSpPr>
              <p:cNvPr id="2585" name="Group 2584">
                <a:extLst>
                  <a:ext uri="{FF2B5EF4-FFF2-40B4-BE49-F238E27FC236}">
                    <a16:creationId xmlns:a16="http://schemas.microsoft.com/office/drawing/2014/main" id="{231E8852-BAAF-4F6B-9E1F-ED390C9FE717}"/>
                  </a:ext>
                </a:extLst>
              </p:cNvPr>
              <p:cNvGrpSpPr/>
              <p:nvPr/>
            </p:nvGrpSpPr>
            <p:grpSpPr>
              <a:xfrm>
                <a:off x="6646682" y="1497663"/>
                <a:ext cx="2146816" cy="1353943"/>
                <a:chOff x="6646682" y="1497663"/>
                <a:chExt cx="2146816" cy="1353943"/>
              </a:xfrm>
            </p:grpSpPr>
            <p:grpSp>
              <p:nvGrpSpPr>
                <p:cNvPr id="2595" name="Group 2594">
                  <a:extLst>
                    <a:ext uri="{FF2B5EF4-FFF2-40B4-BE49-F238E27FC236}">
                      <a16:creationId xmlns:a16="http://schemas.microsoft.com/office/drawing/2014/main" id="{F9C1C49F-4DFA-4B77-89BA-C333B7BCAE26}"/>
                    </a:ext>
                  </a:extLst>
                </p:cNvPr>
                <p:cNvGrpSpPr/>
                <p:nvPr/>
              </p:nvGrpSpPr>
              <p:grpSpPr>
                <a:xfrm>
                  <a:off x="6646682" y="1497663"/>
                  <a:ext cx="2146816" cy="1353943"/>
                  <a:chOff x="6646682" y="1497663"/>
                  <a:chExt cx="2146816" cy="1353943"/>
                </a:xfrm>
              </p:grpSpPr>
              <p:sp>
                <p:nvSpPr>
                  <p:cNvPr id="2608" name="Freeform: Shape 2607">
                    <a:extLst>
                      <a:ext uri="{FF2B5EF4-FFF2-40B4-BE49-F238E27FC236}">
                        <a16:creationId xmlns:a16="http://schemas.microsoft.com/office/drawing/2014/main" id="{08E91BB6-A189-4354-ADC1-74FBB643AC8D}"/>
                      </a:ext>
                    </a:extLst>
                  </p:cNvPr>
                  <p:cNvSpPr/>
                  <p:nvPr/>
                </p:nvSpPr>
                <p:spPr bwMode="auto">
                  <a:xfrm>
                    <a:off x="6646682" y="1519237"/>
                    <a:ext cx="2128837" cy="1316832"/>
                  </a:xfrm>
                  <a:custGeom>
                    <a:avLst/>
                    <a:gdLst>
                      <a:gd name="connsiteX0" fmla="*/ 2128837 w 2128837"/>
                      <a:gd name="connsiteY0" fmla="*/ 1316832 h 1316832"/>
                      <a:gd name="connsiteX1" fmla="*/ 1824037 w 2128837"/>
                      <a:gd name="connsiteY1" fmla="*/ 1316832 h 1316832"/>
                      <a:gd name="connsiteX2" fmla="*/ 1824037 w 2128837"/>
                      <a:gd name="connsiteY2" fmla="*/ 1281113 h 1316832"/>
                      <a:gd name="connsiteX3" fmla="*/ 1809750 w 2128837"/>
                      <a:gd name="connsiteY3" fmla="*/ 1281113 h 1316832"/>
                      <a:gd name="connsiteX4" fmla="*/ 1809750 w 2128837"/>
                      <a:gd name="connsiteY4" fmla="*/ 1240632 h 1316832"/>
                      <a:gd name="connsiteX5" fmla="*/ 1559718 w 2128837"/>
                      <a:gd name="connsiteY5" fmla="*/ 1240632 h 1316832"/>
                      <a:gd name="connsiteX6" fmla="*/ 1559718 w 2128837"/>
                      <a:gd name="connsiteY6" fmla="*/ 1219201 h 1316832"/>
                      <a:gd name="connsiteX7" fmla="*/ 1512093 w 2128837"/>
                      <a:gd name="connsiteY7" fmla="*/ 1219201 h 1316832"/>
                      <a:gd name="connsiteX8" fmla="*/ 1512093 w 2128837"/>
                      <a:gd name="connsiteY8" fmla="*/ 1197769 h 1316832"/>
                      <a:gd name="connsiteX9" fmla="*/ 1402556 w 2128837"/>
                      <a:gd name="connsiteY9" fmla="*/ 1197769 h 1316832"/>
                      <a:gd name="connsiteX10" fmla="*/ 1402556 w 2128837"/>
                      <a:gd name="connsiteY10" fmla="*/ 1181101 h 1316832"/>
                      <a:gd name="connsiteX11" fmla="*/ 1362075 w 2128837"/>
                      <a:gd name="connsiteY11" fmla="*/ 1181101 h 1316832"/>
                      <a:gd name="connsiteX12" fmla="*/ 1362075 w 2128837"/>
                      <a:gd name="connsiteY12" fmla="*/ 1147763 h 1316832"/>
                      <a:gd name="connsiteX13" fmla="*/ 1328737 w 2128837"/>
                      <a:gd name="connsiteY13" fmla="*/ 1147763 h 1316832"/>
                      <a:gd name="connsiteX14" fmla="*/ 1328737 w 2128837"/>
                      <a:gd name="connsiteY14" fmla="*/ 1123951 h 1316832"/>
                      <a:gd name="connsiteX15" fmla="*/ 1240631 w 2128837"/>
                      <a:gd name="connsiteY15" fmla="*/ 1123951 h 1316832"/>
                      <a:gd name="connsiteX16" fmla="*/ 1240631 w 2128837"/>
                      <a:gd name="connsiteY16" fmla="*/ 1102519 h 1316832"/>
                      <a:gd name="connsiteX17" fmla="*/ 1181100 w 2128837"/>
                      <a:gd name="connsiteY17" fmla="*/ 1102519 h 1316832"/>
                      <a:gd name="connsiteX18" fmla="*/ 1181100 w 2128837"/>
                      <a:gd name="connsiteY18" fmla="*/ 1076326 h 1316832"/>
                      <a:gd name="connsiteX19" fmla="*/ 1112043 w 2128837"/>
                      <a:gd name="connsiteY19" fmla="*/ 1076326 h 1316832"/>
                      <a:gd name="connsiteX20" fmla="*/ 1112043 w 2128837"/>
                      <a:gd name="connsiteY20" fmla="*/ 1054894 h 1316832"/>
                      <a:gd name="connsiteX21" fmla="*/ 1071562 w 2128837"/>
                      <a:gd name="connsiteY21" fmla="*/ 1054894 h 1316832"/>
                      <a:gd name="connsiteX22" fmla="*/ 1071562 w 2128837"/>
                      <a:gd name="connsiteY22" fmla="*/ 1031082 h 1316832"/>
                      <a:gd name="connsiteX23" fmla="*/ 1019175 w 2128837"/>
                      <a:gd name="connsiteY23" fmla="*/ 1031082 h 1316832"/>
                      <a:gd name="connsiteX24" fmla="*/ 1019175 w 2128837"/>
                      <a:gd name="connsiteY24" fmla="*/ 1004888 h 1316832"/>
                      <a:gd name="connsiteX25" fmla="*/ 983456 w 2128837"/>
                      <a:gd name="connsiteY25" fmla="*/ 1004888 h 1316832"/>
                      <a:gd name="connsiteX26" fmla="*/ 983456 w 2128837"/>
                      <a:gd name="connsiteY26" fmla="*/ 964407 h 1316832"/>
                      <a:gd name="connsiteX27" fmla="*/ 921543 w 2128837"/>
                      <a:gd name="connsiteY27" fmla="*/ 964407 h 1316832"/>
                      <a:gd name="connsiteX28" fmla="*/ 921543 w 2128837"/>
                      <a:gd name="connsiteY28" fmla="*/ 916782 h 1316832"/>
                      <a:gd name="connsiteX29" fmla="*/ 866775 w 2128837"/>
                      <a:gd name="connsiteY29" fmla="*/ 916782 h 1316832"/>
                      <a:gd name="connsiteX30" fmla="*/ 866775 w 2128837"/>
                      <a:gd name="connsiteY30" fmla="*/ 871538 h 1316832"/>
                      <a:gd name="connsiteX31" fmla="*/ 728662 w 2128837"/>
                      <a:gd name="connsiteY31" fmla="*/ 871538 h 1316832"/>
                      <a:gd name="connsiteX32" fmla="*/ 728662 w 2128837"/>
                      <a:gd name="connsiteY32" fmla="*/ 807244 h 1316832"/>
                      <a:gd name="connsiteX33" fmla="*/ 702468 w 2128837"/>
                      <a:gd name="connsiteY33" fmla="*/ 807244 h 1316832"/>
                      <a:gd name="connsiteX34" fmla="*/ 702468 w 2128837"/>
                      <a:gd name="connsiteY34" fmla="*/ 788194 h 1316832"/>
                      <a:gd name="connsiteX35" fmla="*/ 640556 w 2128837"/>
                      <a:gd name="connsiteY35" fmla="*/ 788194 h 1316832"/>
                      <a:gd name="connsiteX36" fmla="*/ 640556 w 2128837"/>
                      <a:gd name="connsiteY36" fmla="*/ 766763 h 1316832"/>
                      <a:gd name="connsiteX37" fmla="*/ 602456 w 2128837"/>
                      <a:gd name="connsiteY37" fmla="*/ 766763 h 1316832"/>
                      <a:gd name="connsiteX38" fmla="*/ 602456 w 2128837"/>
                      <a:gd name="connsiteY38" fmla="*/ 742951 h 1316832"/>
                      <a:gd name="connsiteX39" fmla="*/ 576262 w 2128837"/>
                      <a:gd name="connsiteY39" fmla="*/ 742951 h 1316832"/>
                      <a:gd name="connsiteX40" fmla="*/ 576262 w 2128837"/>
                      <a:gd name="connsiteY40" fmla="*/ 716757 h 1316832"/>
                      <a:gd name="connsiteX41" fmla="*/ 542925 w 2128837"/>
                      <a:gd name="connsiteY41" fmla="*/ 716757 h 1316832"/>
                      <a:gd name="connsiteX42" fmla="*/ 542925 w 2128837"/>
                      <a:gd name="connsiteY42" fmla="*/ 685801 h 1316832"/>
                      <a:gd name="connsiteX43" fmla="*/ 516731 w 2128837"/>
                      <a:gd name="connsiteY43" fmla="*/ 685801 h 1316832"/>
                      <a:gd name="connsiteX44" fmla="*/ 516731 w 2128837"/>
                      <a:gd name="connsiteY44" fmla="*/ 623888 h 1316832"/>
                      <a:gd name="connsiteX45" fmla="*/ 466725 w 2128837"/>
                      <a:gd name="connsiteY45" fmla="*/ 623888 h 1316832"/>
                      <a:gd name="connsiteX46" fmla="*/ 466725 w 2128837"/>
                      <a:gd name="connsiteY46" fmla="*/ 569119 h 1316832"/>
                      <a:gd name="connsiteX47" fmla="*/ 421481 w 2128837"/>
                      <a:gd name="connsiteY47" fmla="*/ 569119 h 1316832"/>
                      <a:gd name="connsiteX48" fmla="*/ 421481 w 2128837"/>
                      <a:gd name="connsiteY48" fmla="*/ 504826 h 1316832"/>
                      <a:gd name="connsiteX49" fmla="*/ 388143 w 2128837"/>
                      <a:gd name="connsiteY49" fmla="*/ 504826 h 1316832"/>
                      <a:gd name="connsiteX50" fmla="*/ 388143 w 2128837"/>
                      <a:gd name="connsiteY50" fmla="*/ 447676 h 1316832"/>
                      <a:gd name="connsiteX51" fmla="*/ 350043 w 2128837"/>
                      <a:gd name="connsiteY51" fmla="*/ 447676 h 1316832"/>
                      <a:gd name="connsiteX52" fmla="*/ 350043 w 2128837"/>
                      <a:gd name="connsiteY52" fmla="*/ 392907 h 1316832"/>
                      <a:gd name="connsiteX53" fmla="*/ 323850 w 2128837"/>
                      <a:gd name="connsiteY53" fmla="*/ 392907 h 1316832"/>
                      <a:gd name="connsiteX54" fmla="*/ 323850 w 2128837"/>
                      <a:gd name="connsiteY54" fmla="*/ 347663 h 1316832"/>
                      <a:gd name="connsiteX55" fmla="*/ 300037 w 2128837"/>
                      <a:gd name="connsiteY55" fmla="*/ 347663 h 1316832"/>
                      <a:gd name="connsiteX56" fmla="*/ 300037 w 2128837"/>
                      <a:gd name="connsiteY56" fmla="*/ 304801 h 1316832"/>
                      <a:gd name="connsiteX57" fmla="*/ 264318 w 2128837"/>
                      <a:gd name="connsiteY57" fmla="*/ 304801 h 1316832"/>
                      <a:gd name="connsiteX58" fmla="*/ 264318 w 2128837"/>
                      <a:gd name="connsiteY58" fmla="*/ 264319 h 1316832"/>
                      <a:gd name="connsiteX59" fmla="*/ 245268 w 2128837"/>
                      <a:gd name="connsiteY59" fmla="*/ 264319 h 1316832"/>
                      <a:gd name="connsiteX60" fmla="*/ 245268 w 2128837"/>
                      <a:gd name="connsiteY60" fmla="*/ 230982 h 1316832"/>
                      <a:gd name="connsiteX61" fmla="*/ 226218 w 2128837"/>
                      <a:gd name="connsiteY61" fmla="*/ 230982 h 1316832"/>
                      <a:gd name="connsiteX62" fmla="*/ 226218 w 2128837"/>
                      <a:gd name="connsiteY62" fmla="*/ 183357 h 1316832"/>
                      <a:gd name="connsiteX63" fmla="*/ 200025 w 2128837"/>
                      <a:gd name="connsiteY63" fmla="*/ 183357 h 1316832"/>
                      <a:gd name="connsiteX64" fmla="*/ 200025 w 2128837"/>
                      <a:gd name="connsiteY64" fmla="*/ 142876 h 1316832"/>
                      <a:gd name="connsiteX65" fmla="*/ 180975 w 2128837"/>
                      <a:gd name="connsiteY65" fmla="*/ 142876 h 1316832"/>
                      <a:gd name="connsiteX66" fmla="*/ 180975 w 2128837"/>
                      <a:gd name="connsiteY66" fmla="*/ 116682 h 1316832"/>
                      <a:gd name="connsiteX67" fmla="*/ 150018 w 2128837"/>
                      <a:gd name="connsiteY67" fmla="*/ 116682 h 1316832"/>
                      <a:gd name="connsiteX68" fmla="*/ 150018 w 2128837"/>
                      <a:gd name="connsiteY68" fmla="*/ 85726 h 1316832"/>
                      <a:gd name="connsiteX69" fmla="*/ 130968 w 2128837"/>
                      <a:gd name="connsiteY69" fmla="*/ 85726 h 1316832"/>
                      <a:gd name="connsiteX70" fmla="*/ 130968 w 2128837"/>
                      <a:gd name="connsiteY70" fmla="*/ 59532 h 1316832"/>
                      <a:gd name="connsiteX71" fmla="*/ 107156 w 2128837"/>
                      <a:gd name="connsiteY71" fmla="*/ 59532 h 1316832"/>
                      <a:gd name="connsiteX72" fmla="*/ 107156 w 2128837"/>
                      <a:gd name="connsiteY72" fmla="*/ 28576 h 1316832"/>
                      <a:gd name="connsiteX73" fmla="*/ 83343 w 2128837"/>
                      <a:gd name="connsiteY73" fmla="*/ 28576 h 1316832"/>
                      <a:gd name="connsiteX74" fmla="*/ 83343 w 2128837"/>
                      <a:gd name="connsiteY74" fmla="*/ 7144 h 1316832"/>
                      <a:gd name="connsiteX75" fmla="*/ 47625 w 2128837"/>
                      <a:gd name="connsiteY75" fmla="*/ 7144 h 1316832"/>
                      <a:gd name="connsiteX76" fmla="*/ 40481 w 2128837"/>
                      <a:gd name="connsiteY76" fmla="*/ 0 h 1316832"/>
                      <a:gd name="connsiteX77" fmla="*/ 0 w 2128837"/>
                      <a:gd name="connsiteY77" fmla="*/ 0 h 131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128837" h="1316832">
                        <a:moveTo>
                          <a:pt x="2128837" y="1316832"/>
                        </a:moveTo>
                        <a:lnTo>
                          <a:pt x="1824037" y="1316832"/>
                        </a:lnTo>
                        <a:lnTo>
                          <a:pt x="1824037" y="1281113"/>
                        </a:lnTo>
                        <a:lnTo>
                          <a:pt x="1809750" y="1281113"/>
                        </a:lnTo>
                        <a:lnTo>
                          <a:pt x="1809750" y="1240632"/>
                        </a:lnTo>
                        <a:lnTo>
                          <a:pt x="1559718" y="1240632"/>
                        </a:lnTo>
                        <a:lnTo>
                          <a:pt x="1559718" y="1219201"/>
                        </a:lnTo>
                        <a:lnTo>
                          <a:pt x="1512093" y="1219201"/>
                        </a:lnTo>
                        <a:lnTo>
                          <a:pt x="1512093" y="1197769"/>
                        </a:lnTo>
                        <a:lnTo>
                          <a:pt x="1402556" y="1197769"/>
                        </a:lnTo>
                        <a:lnTo>
                          <a:pt x="1402556" y="1181101"/>
                        </a:lnTo>
                        <a:lnTo>
                          <a:pt x="1362075" y="1181101"/>
                        </a:lnTo>
                        <a:lnTo>
                          <a:pt x="1362075" y="1147763"/>
                        </a:lnTo>
                        <a:lnTo>
                          <a:pt x="1328737" y="1147763"/>
                        </a:lnTo>
                        <a:lnTo>
                          <a:pt x="1328737" y="1123951"/>
                        </a:lnTo>
                        <a:lnTo>
                          <a:pt x="1240631" y="1123951"/>
                        </a:lnTo>
                        <a:lnTo>
                          <a:pt x="1240631" y="1102519"/>
                        </a:lnTo>
                        <a:lnTo>
                          <a:pt x="1181100" y="1102519"/>
                        </a:lnTo>
                        <a:lnTo>
                          <a:pt x="1181100" y="1076326"/>
                        </a:lnTo>
                        <a:lnTo>
                          <a:pt x="1112043" y="1076326"/>
                        </a:lnTo>
                        <a:lnTo>
                          <a:pt x="1112043" y="1054894"/>
                        </a:lnTo>
                        <a:lnTo>
                          <a:pt x="1071562" y="1054894"/>
                        </a:lnTo>
                        <a:lnTo>
                          <a:pt x="1071562" y="1031082"/>
                        </a:lnTo>
                        <a:lnTo>
                          <a:pt x="1019175" y="1031082"/>
                        </a:lnTo>
                        <a:lnTo>
                          <a:pt x="1019175" y="1004888"/>
                        </a:lnTo>
                        <a:lnTo>
                          <a:pt x="983456" y="1004888"/>
                        </a:lnTo>
                        <a:lnTo>
                          <a:pt x="983456" y="964407"/>
                        </a:lnTo>
                        <a:lnTo>
                          <a:pt x="921543" y="964407"/>
                        </a:lnTo>
                        <a:lnTo>
                          <a:pt x="921543" y="916782"/>
                        </a:lnTo>
                        <a:lnTo>
                          <a:pt x="866775" y="916782"/>
                        </a:lnTo>
                        <a:lnTo>
                          <a:pt x="866775" y="871538"/>
                        </a:lnTo>
                        <a:lnTo>
                          <a:pt x="728662" y="871538"/>
                        </a:lnTo>
                        <a:lnTo>
                          <a:pt x="728662" y="807244"/>
                        </a:lnTo>
                        <a:lnTo>
                          <a:pt x="702468" y="807244"/>
                        </a:lnTo>
                        <a:lnTo>
                          <a:pt x="702468" y="788194"/>
                        </a:lnTo>
                        <a:lnTo>
                          <a:pt x="640556" y="788194"/>
                        </a:lnTo>
                        <a:lnTo>
                          <a:pt x="640556" y="766763"/>
                        </a:lnTo>
                        <a:lnTo>
                          <a:pt x="602456" y="766763"/>
                        </a:lnTo>
                        <a:lnTo>
                          <a:pt x="602456" y="742951"/>
                        </a:lnTo>
                        <a:lnTo>
                          <a:pt x="576262" y="742951"/>
                        </a:lnTo>
                        <a:lnTo>
                          <a:pt x="576262" y="716757"/>
                        </a:lnTo>
                        <a:lnTo>
                          <a:pt x="542925" y="716757"/>
                        </a:lnTo>
                        <a:lnTo>
                          <a:pt x="542925" y="685801"/>
                        </a:lnTo>
                        <a:lnTo>
                          <a:pt x="516731" y="685801"/>
                        </a:lnTo>
                        <a:lnTo>
                          <a:pt x="516731" y="623888"/>
                        </a:lnTo>
                        <a:lnTo>
                          <a:pt x="466725" y="623888"/>
                        </a:lnTo>
                        <a:lnTo>
                          <a:pt x="466725" y="569119"/>
                        </a:lnTo>
                        <a:lnTo>
                          <a:pt x="421481" y="569119"/>
                        </a:lnTo>
                        <a:lnTo>
                          <a:pt x="421481" y="504826"/>
                        </a:lnTo>
                        <a:lnTo>
                          <a:pt x="388143" y="504826"/>
                        </a:lnTo>
                        <a:lnTo>
                          <a:pt x="388143" y="447676"/>
                        </a:lnTo>
                        <a:lnTo>
                          <a:pt x="350043" y="447676"/>
                        </a:lnTo>
                        <a:lnTo>
                          <a:pt x="350043" y="392907"/>
                        </a:lnTo>
                        <a:lnTo>
                          <a:pt x="323850" y="392907"/>
                        </a:lnTo>
                        <a:lnTo>
                          <a:pt x="323850" y="347663"/>
                        </a:lnTo>
                        <a:lnTo>
                          <a:pt x="300037" y="347663"/>
                        </a:lnTo>
                        <a:lnTo>
                          <a:pt x="300037" y="304801"/>
                        </a:lnTo>
                        <a:lnTo>
                          <a:pt x="264318" y="304801"/>
                        </a:lnTo>
                        <a:lnTo>
                          <a:pt x="264318" y="264319"/>
                        </a:lnTo>
                        <a:lnTo>
                          <a:pt x="245268" y="264319"/>
                        </a:lnTo>
                        <a:lnTo>
                          <a:pt x="245268" y="230982"/>
                        </a:lnTo>
                        <a:lnTo>
                          <a:pt x="226218" y="230982"/>
                        </a:lnTo>
                        <a:lnTo>
                          <a:pt x="226218" y="183357"/>
                        </a:lnTo>
                        <a:lnTo>
                          <a:pt x="200025" y="183357"/>
                        </a:lnTo>
                        <a:lnTo>
                          <a:pt x="200025" y="142876"/>
                        </a:lnTo>
                        <a:lnTo>
                          <a:pt x="180975" y="142876"/>
                        </a:lnTo>
                        <a:lnTo>
                          <a:pt x="180975" y="116682"/>
                        </a:lnTo>
                        <a:lnTo>
                          <a:pt x="150018" y="116682"/>
                        </a:lnTo>
                        <a:lnTo>
                          <a:pt x="150018" y="85726"/>
                        </a:lnTo>
                        <a:lnTo>
                          <a:pt x="130968" y="85726"/>
                        </a:lnTo>
                        <a:lnTo>
                          <a:pt x="130968" y="59532"/>
                        </a:lnTo>
                        <a:lnTo>
                          <a:pt x="107156" y="59532"/>
                        </a:lnTo>
                        <a:lnTo>
                          <a:pt x="107156" y="28576"/>
                        </a:lnTo>
                        <a:lnTo>
                          <a:pt x="83343" y="28576"/>
                        </a:lnTo>
                        <a:lnTo>
                          <a:pt x="83343" y="7144"/>
                        </a:lnTo>
                        <a:lnTo>
                          <a:pt x="47625" y="7144"/>
                        </a:lnTo>
                        <a:lnTo>
                          <a:pt x="40481" y="0"/>
                        </a:lnTo>
                        <a:lnTo>
                          <a:pt x="0" y="0"/>
                        </a:lnTo>
                      </a:path>
                    </a:pathLst>
                  </a:custGeom>
                  <a:noFill/>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09" name="Group 2608">
                    <a:extLst>
                      <a:ext uri="{FF2B5EF4-FFF2-40B4-BE49-F238E27FC236}">
                        <a16:creationId xmlns:a16="http://schemas.microsoft.com/office/drawing/2014/main" id="{B114AED7-E932-4CC4-8A03-A78E1798A037}"/>
                      </a:ext>
                    </a:extLst>
                  </p:cNvPr>
                  <p:cNvGrpSpPr/>
                  <p:nvPr/>
                </p:nvGrpSpPr>
                <p:grpSpPr>
                  <a:xfrm>
                    <a:off x="8757539" y="2817982"/>
                    <a:ext cx="35959" cy="33624"/>
                    <a:chOff x="8529523" y="2998430"/>
                    <a:chExt cx="35959" cy="33624"/>
                  </a:xfrm>
                </p:grpSpPr>
                <p:sp>
                  <p:nvSpPr>
                    <p:cNvPr id="2709" name="Line 36">
                      <a:extLst>
                        <a:ext uri="{FF2B5EF4-FFF2-40B4-BE49-F238E27FC236}">
                          <a16:creationId xmlns:a16="http://schemas.microsoft.com/office/drawing/2014/main" id="{61044F3B-5A52-4877-8E8A-89D59ECD6C74}"/>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10" name="Line 37">
                      <a:extLst>
                        <a:ext uri="{FF2B5EF4-FFF2-40B4-BE49-F238E27FC236}">
                          <a16:creationId xmlns:a16="http://schemas.microsoft.com/office/drawing/2014/main" id="{2A625358-101B-4048-848F-1EEA3AAB25C7}"/>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10" name="Group 2609">
                    <a:extLst>
                      <a:ext uri="{FF2B5EF4-FFF2-40B4-BE49-F238E27FC236}">
                        <a16:creationId xmlns:a16="http://schemas.microsoft.com/office/drawing/2014/main" id="{3A3039EB-FA47-4BCB-98A2-D512275EA9FF}"/>
                      </a:ext>
                    </a:extLst>
                  </p:cNvPr>
                  <p:cNvGrpSpPr/>
                  <p:nvPr/>
                </p:nvGrpSpPr>
                <p:grpSpPr>
                  <a:xfrm>
                    <a:off x="8697241" y="2817982"/>
                    <a:ext cx="35959" cy="33624"/>
                    <a:chOff x="8529523" y="2998430"/>
                    <a:chExt cx="35959" cy="33624"/>
                  </a:xfrm>
                </p:grpSpPr>
                <p:sp>
                  <p:nvSpPr>
                    <p:cNvPr id="2707" name="Line 36">
                      <a:extLst>
                        <a:ext uri="{FF2B5EF4-FFF2-40B4-BE49-F238E27FC236}">
                          <a16:creationId xmlns:a16="http://schemas.microsoft.com/office/drawing/2014/main" id="{B1132CED-BD17-41F5-8243-F7BAB6E5BD32}"/>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08" name="Line 37">
                      <a:extLst>
                        <a:ext uri="{FF2B5EF4-FFF2-40B4-BE49-F238E27FC236}">
                          <a16:creationId xmlns:a16="http://schemas.microsoft.com/office/drawing/2014/main" id="{2D07A1D1-CF33-4AC1-83A2-3B9604E8B50E}"/>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11" name="Group 2610">
                    <a:extLst>
                      <a:ext uri="{FF2B5EF4-FFF2-40B4-BE49-F238E27FC236}">
                        <a16:creationId xmlns:a16="http://schemas.microsoft.com/office/drawing/2014/main" id="{7FB791BF-3905-45C4-8277-BDCE0780E83A}"/>
                      </a:ext>
                    </a:extLst>
                  </p:cNvPr>
                  <p:cNvGrpSpPr/>
                  <p:nvPr/>
                </p:nvGrpSpPr>
                <p:grpSpPr>
                  <a:xfrm>
                    <a:off x="8606513" y="2817982"/>
                    <a:ext cx="35959" cy="33624"/>
                    <a:chOff x="8529523" y="2998430"/>
                    <a:chExt cx="35959" cy="33624"/>
                  </a:xfrm>
                </p:grpSpPr>
                <p:sp>
                  <p:nvSpPr>
                    <p:cNvPr id="2705" name="Line 36">
                      <a:extLst>
                        <a:ext uri="{FF2B5EF4-FFF2-40B4-BE49-F238E27FC236}">
                          <a16:creationId xmlns:a16="http://schemas.microsoft.com/office/drawing/2014/main" id="{D317E508-42B1-40D3-8E90-F46F4B47F996}"/>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06" name="Line 37">
                      <a:extLst>
                        <a:ext uri="{FF2B5EF4-FFF2-40B4-BE49-F238E27FC236}">
                          <a16:creationId xmlns:a16="http://schemas.microsoft.com/office/drawing/2014/main" id="{1B2187A0-21AA-4C0D-8D88-9EBD5118B887}"/>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12" name="Group 2611">
                    <a:extLst>
                      <a:ext uri="{FF2B5EF4-FFF2-40B4-BE49-F238E27FC236}">
                        <a16:creationId xmlns:a16="http://schemas.microsoft.com/office/drawing/2014/main" id="{64B97EDB-64EC-4FE9-AC48-D3FF86812E87}"/>
                      </a:ext>
                    </a:extLst>
                  </p:cNvPr>
                  <p:cNvGrpSpPr/>
                  <p:nvPr/>
                </p:nvGrpSpPr>
                <p:grpSpPr>
                  <a:xfrm>
                    <a:off x="8594121" y="2817982"/>
                    <a:ext cx="35959" cy="33624"/>
                    <a:chOff x="8529523" y="2998430"/>
                    <a:chExt cx="35959" cy="33624"/>
                  </a:xfrm>
                </p:grpSpPr>
                <p:sp>
                  <p:nvSpPr>
                    <p:cNvPr id="2703" name="Line 36">
                      <a:extLst>
                        <a:ext uri="{FF2B5EF4-FFF2-40B4-BE49-F238E27FC236}">
                          <a16:creationId xmlns:a16="http://schemas.microsoft.com/office/drawing/2014/main" id="{4D73715D-9E34-48C0-84F4-0BBD3C7192B8}"/>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04" name="Line 37">
                      <a:extLst>
                        <a:ext uri="{FF2B5EF4-FFF2-40B4-BE49-F238E27FC236}">
                          <a16:creationId xmlns:a16="http://schemas.microsoft.com/office/drawing/2014/main" id="{E7367A33-628B-4D29-B833-99939E377A52}"/>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13" name="Group 2612">
                    <a:extLst>
                      <a:ext uri="{FF2B5EF4-FFF2-40B4-BE49-F238E27FC236}">
                        <a16:creationId xmlns:a16="http://schemas.microsoft.com/office/drawing/2014/main" id="{855309CE-1E21-47D3-85CA-A89E32A2FD98}"/>
                      </a:ext>
                    </a:extLst>
                  </p:cNvPr>
                  <p:cNvGrpSpPr/>
                  <p:nvPr/>
                </p:nvGrpSpPr>
                <p:grpSpPr>
                  <a:xfrm>
                    <a:off x="8477492" y="2817982"/>
                    <a:ext cx="35959" cy="33624"/>
                    <a:chOff x="8529523" y="2998430"/>
                    <a:chExt cx="35959" cy="33624"/>
                  </a:xfrm>
                </p:grpSpPr>
                <p:sp>
                  <p:nvSpPr>
                    <p:cNvPr id="2701" name="Line 36">
                      <a:extLst>
                        <a:ext uri="{FF2B5EF4-FFF2-40B4-BE49-F238E27FC236}">
                          <a16:creationId xmlns:a16="http://schemas.microsoft.com/office/drawing/2014/main" id="{016CA979-806A-449F-ABFE-D7B26BC23D49}"/>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02" name="Line 37">
                      <a:extLst>
                        <a:ext uri="{FF2B5EF4-FFF2-40B4-BE49-F238E27FC236}">
                          <a16:creationId xmlns:a16="http://schemas.microsoft.com/office/drawing/2014/main" id="{5B51FE49-3218-4C51-A1C4-E506DD71F067}"/>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14" name="Group 2613">
                    <a:extLst>
                      <a:ext uri="{FF2B5EF4-FFF2-40B4-BE49-F238E27FC236}">
                        <a16:creationId xmlns:a16="http://schemas.microsoft.com/office/drawing/2014/main" id="{CEB91C43-687E-4B11-B353-8D9C888391D5}"/>
                      </a:ext>
                    </a:extLst>
                  </p:cNvPr>
                  <p:cNvGrpSpPr/>
                  <p:nvPr/>
                </p:nvGrpSpPr>
                <p:grpSpPr>
                  <a:xfrm>
                    <a:off x="8456793" y="2817982"/>
                    <a:ext cx="35959" cy="33624"/>
                    <a:chOff x="8529523" y="2998430"/>
                    <a:chExt cx="35959" cy="33624"/>
                  </a:xfrm>
                </p:grpSpPr>
                <p:sp>
                  <p:nvSpPr>
                    <p:cNvPr id="2699" name="Line 36">
                      <a:extLst>
                        <a:ext uri="{FF2B5EF4-FFF2-40B4-BE49-F238E27FC236}">
                          <a16:creationId xmlns:a16="http://schemas.microsoft.com/office/drawing/2014/main" id="{F3C4586C-9E42-4D3A-B786-C5C22B2015CE}"/>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00" name="Line 37">
                      <a:extLst>
                        <a:ext uri="{FF2B5EF4-FFF2-40B4-BE49-F238E27FC236}">
                          <a16:creationId xmlns:a16="http://schemas.microsoft.com/office/drawing/2014/main" id="{913ED193-9A86-4AF0-8754-C17D8528D432}"/>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15" name="Group 2614">
                    <a:extLst>
                      <a:ext uri="{FF2B5EF4-FFF2-40B4-BE49-F238E27FC236}">
                        <a16:creationId xmlns:a16="http://schemas.microsoft.com/office/drawing/2014/main" id="{AE06116E-CB43-4206-9D4A-8DBCD4BC4175}"/>
                      </a:ext>
                    </a:extLst>
                  </p:cNvPr>
                  <p:cNvGrpSpPr/>
                  <p:nvPr/>
                </p:nvGrpSpPr>
                <p:grpSpPr>
                  <a:xfrm>
                    <a:off x="8399893" y="2745816"/>
                    <a:ext cx="35959" cy="33624"/>
                    <a:chOff x="8529523" y="2998430"/>
                    <a:chExt cx="35959" cy="33624"/>
                  </a:xfrm>
                </p:grpSpPr>
                <p:sp>
                  <p:nvSpPr>
                    <p:cNvPr id="2697" name="Line 36">
                      <a:extLst>
                        <a:ext uri="{FF2B5EF4-FFF2-40B4-BE49-F238E27FC236}">
                          <a16:creationId xmlns:a16="http://schemas.microsoft.com/office/drawing/2014/main" id="{3EDB2B52-A6BB-4B2C-9220-109F801A8152}"/>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98" name="Line 37">
                      <a:extLst>
                        <a:ext uri="{FF2B5EF4-FFF2-40B4-BE49-F238E27FC236}">
                          <a16:creationId xmlns:a16="http://schemas.microsoft.com/office/drawing/2014/main" id="{8F0E2390-D47A-45C2-86B1-35F045576F4F}"/>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16" name="Group 2615">
                    <a:extLst>
                      <a:ext uri="{FF2B5EF4-FFF2-40B4-BE49-F238E27FC236}">
                        <a16:creationId xmlns:a16="http://schemas.microsoft.com/office/drawing/2014/main" id="{EE7E7512-68DB-4500-9F00-28B0063175B6}"/>
                      </a:ext>
                    </a:extLst>
                  </p:cNvPr>
                  <p:cNvGrpSpPr/>
                  <p:nvPr/>
                </p:nvGrpSpPr>
                <p:grpSpPr>
                  <a:xfrm>
                    <a:off x="8363934" y="2745816"/>
                    <a:ext cx="35959" cy="33624"/>
                    <a:chOff x="8529523" y="2998430"/>
                    <a:chExt cx="35959" cy="33624"/>
                  </a:xfrm>
                </p:grpSpPr>
                <p:sp>
                  <p:nvSpPr>
                    <p:cNvPr id="2695" name="Line 36">
                      <a:extLst>
                        <a:ext uri="{FF2B5EF4-FFF2-40B4-BE49-F238E27FC236}">
                          <a16:creationId xmlns:a16="http://schemas.microsoft.com/office/drawing/2014/main" id="{4CDD7C0E-1637-4E64-BAC0-79E981DBD24F}"/>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96" name="Line 37">
                      <a:extLst>
                        <a:ext uri="{FF2B5EF4-FFF2-40B4-BE49-F238E27FC236}">
                          <a16:creationId xmlns:a16="http://schemas.microsoft.com/office/drawing/2014/main" id="{C85F3567-D759-49D3-A6F2-9739C720DC08}"/>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17" name="Group 2616">
                    <a:extLst>
                      <a:ext uri="{FF2B5EF4-FFF2-40B4-BE49-F238E27FC236}">
                        <a16:creationId xmlns:a16="http://schemas.microsoft.com/office/drawing/2014/main" id="{02D652AC-6611-47ED-97BD-8DEAAC0DF99A}"/>
                      </a:ext>
                    </a:extLst>
                  </p:cNvPr>
                  <p:cNvGrpSpPr/>
                  <p:nvPr/>
                </p:nvGrpSpPr>
                <p:grpSpPr>
                  <a:xfrm>
                    <a:off x="8350959" y="2745816"/>
                    <a:ext cx="35959" cy="33624"/>
                    <a:chOff x="8529523" y="2998430"/>
                    <a:chExt cx="35959" cy="33624"/>
                  </a:xfrm>
                </p:grpSpPr>
                <p:sp>
                  <p:nvSpPr>
                    <p:cNvPr id="2693" name="Line 36">
                      <a:extLst>
                        <a:ext uri="{FF2B5EF4-FFF2-40B4-BE49-F238E27FC236}">
                          <a16:creationId xmlns:a16="http://schemas.microsoft.com/office/drawing/2014/main" id="{96DBCF48-D0D2-4DA0-AE8D-CC771E8FFCAE}"/>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94" name="Line 37">
                      <a:extLst>
                        <a:ext uri="{FF2B5EF4-FFF2-40B4-BE49-F238E27FC236}">
                          <a16:creationId xmlns:a16="http://schemas.microsoft.com/office/drawing/2014/main" id="{6637588A-D228-4C06-B178-21D293597472}"/>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18" name="Group 2617">
                    <a:extLst>
                      <a:ext uri="{FF2B5EF4-FFF2-40B4-BE49-F238E27FC236}">
                        <a16:creationId xmlns:a16="http://schemas.microsoft.com/office/drawing/2014/main" id="{190A8063-07F9-4E26-87DC-1AB1CF63EA48}"/>
                      </a:ext>
                    </a:extLst>
                  </p:cNvPr>
                  <p:cNvGrpSpPr/>
                  <p:nvPr/>
                </p:nvGrpSpPr>
                <p:grpSpPr>
                  <a:xfrm>
                    <a:off x="8243802" y="2745816"/>
                    <a:ext cx="35959" cy="33624"/>
                    <a:chOff x="8529523" y="2998430"/>
                    <a:chExt cx="35959" cy="33624"/>
                  </a:xfrm>
                </p:grpSpPr>
                <p:sp>
                  <p:nvSpPr>
                    <p:cNvPr id="2691" name="Line 36">
                      <a:extLst>
                        <a:ext uri="{FF2B5EF4-FFF2-40B4-BE49-F238E27FC236}">
                          <a16:creationId xmlns:a16="http://schemas.microsoft.com/office/drawing/2014/main" id="{01271062-16B2-4BFC-8D90-578DCC9FBC94}"/>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92" name="Line 37">
                      <a:extLst>
                        <a:ext uri="{FF2B5EF4-FFF2-40B4-BE49-F238E27FC236}">
                          <a16:creationId xmlns:a16="http://schemas.microsoft.com/office/drawing/2014/main" id="{0C3716FE-3563-4752-B43D-B6CC41A1DEBB}"/>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19" name="Group 2618">
                    <a:extLst>
                      <a:ext uri="{FF2B5EF4-FFF2-40B4-BE49-F238E27FC236}">
                        <a16:creationId xmlns:a16="http://schemas.microsoft.com/office/drawing/2014/main" id="{3DDE58D9-3BE7-4189-B94A-D99BAAA2C39F}"/>
                      </a:ext>
                    </a:extLst>
                  </p:cNvPr>
                  <p:cNvGrpSpPr/>
                  <p:nvPr/>
                </p:nvGrpSpPr>
                <p:grpSpPr>
                  <a:xfrm>
                    <a:off x="8185586" y="2724386"/>
                    <a:ext cx="35959" cy="33624"/>
                    <a:chOff x="8529523" y="2998430"/>
                    <a:chExt cx="35959" cy="33624"/>
                  </a:xfrm>
                </p:grpSpPr>
                <p:sp>
                  <p:nvSpPr>
                    <p:cNvPr id="2689" name="Line 36">
                      <a:extLst>
                        <a:ext uri="{FF2B5EF4-FFF2-40B4-BE49-F238E27FC236}">
                          <a16:creationId xmlns:a16="http://schemas.microsoft.com/office/drawing/2014/main" id="{9A8F02E3-6A22-446B-84CB-BB5724AE4F06}"/>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90" name="Line 37">
                      <a:extLst>
                        <a:ext uri="{FF2B5EF4-FFF2-40B4-BE49-F238E27FC236}">
                          <a16:creationId xmlns:a16="http://schemas.microsoft.com/office/drawing/2014/main" id="{7BC7C1A4-EE89-4FE9-A482-1D88618A2094}"/>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20" name="Group 2619">
                    <a:extLst>
                      <a:ext uri="{FF2B5EF4-FFF2-40B4-BE49-F238E27FC236}">
                        <a16:creationId xmlns:a16="http://schemas.microsoft.com/office/drawing/2014/main" id="{DEAB4C8A-AF2F-4851-8785-21087FFECDEA}"/>
                      </a:ext>
                    </a:extLst>
                  </p:cNvPr>
                  <p:cNvGrpSpPr/>
                  <p:nvPr/>
                </p:nvGrpSpPr>
                <p:grpSpPr>
                  <a:xfrm>
                    <a:off x="8174222" y="2724386"/>
                    <a:ext cx="35959" cy="33624"/>
                    <a:chOff x="8529523" y="2998430"/>
                    <a:chExt cx="35959" cy="33624"/>
                  </a:xfrm>
                </p:grpSpPr>
                <p:sp>
                  <p:nvSpPr>
                    <p:cNvPr id="2687" name="Line 36">
                      <a:extLst>
                        <a:ext uri="{FF2B5EF4-FFF2-40B4-BE49-F238E27FC236}">
                          <a16:creationId xmlns:a16="http://schemas.microsoft.com/office/drawing/2014/main" id="{7EDD0174-D00C-4736-8EE2-788AF2E278E0}"/>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88" name="Line 37">
                      <a:extLst>
                        <a:ext uri="{FF2B5EF4-FFF2-40B4-BE49-F238E27FC236}">
                          <a16:creationId xmlns:a16="http://schemas.microsoft.com/office/drawing/2014/main" id="{5C770996-5B79-4955-AD72-8576FA024BAC}"/>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21" name="Group 2620">
                    <a:extLst>
                      <a:ext uri="{FF2B5EF4-FFF2-40B4-BE49-F238E27FC236}">
                        <a16:creationId xmlns:a16="http://schemas.microsoft.com/office/drawing/2014/main" id="{9C0F6CB0-80AF-452E-9758-31B042735190}"/>
                      </a:ext>
                    </a:extLst>
                  </p:cNvPr>
                  <p:cNvGrpSpPr/>
                  <p:nvPr/>
                </p:nvGrpSpPr>
                <p:grpSpPr>
                  <a:xfrm>
                    <a:off x="8074210" y="2700972"/>
                    <a:ext cx="35959" cy="33624"/>
                    <a:chOff x="8529523" y="2998430"/>
                    <a:chExt cx="35959" cy="33624"/>
                  </a:xfrm>
                </p:grpSpPr>
                <p:sp>
                  <p:nvSpPr>
                    <p:cNvPr id="2685" name="Line 36">
                      <a:extLst>
                        <a:ext uri="{FF2B5EF4-FFF2-40B4-BE49-F238E27FC236}">
                          <a16:creationId xmlns:a16="http://schemas.microsoft.com/office/drawing/2014/main" id="{C01DE0C8-9FFA-49DC-AD3F-8667328A59B2}"/>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86" name="Line 37">
                      <a:extLst>
                        <a:ext uri="{FF2B5EF4-FFF2-40B4-BE49-F238E27FC236}">
                          <a16:creationId xmlns:a16="http://schemas.microsoft.com/office/drawing/2014/main" id="{F50C426D-966C-4608-84B9-2E64DF9250FB}"/>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22" name="Group 2621">
                    <a:extLst>
                      <a:ext uri="{FF2B5EF4-FFF2-40B4-BE49-F238E27FC236}">
                        <a16:creationId xmlns:a16="http://schemas.microsoft.com/office/drawing/2014/main" id="{240CE9E2-22AE-43C1-A21D-7E05E6BEEE01}"/>
                      </a:ext>
                    </a:extLst>
                  </p:cNvPr>
                  <p:cNvGrpSpPr/>
                  <p:nvPr/>
                </p:nvGrpSpPr>
                <p:grpSpPr>
                  <a:xfrm>
                    <a:off x="8022656" y="2685633"/>
                    <a:ext cx="35959" cy="33624"/>
                    <a:chOff x="8529523" y="2998430"/>
                    <a:chExt cx="35959" cy="33624"/>
                  </a:xfrm>
                </p:grpSpPr>
                <p:sp>
                  <p:nvSpPr>
                    <p:cNvPr id="2683" name="Line 36">
                      <a:extLst>
                        <a:ext uri="{FF2B5EF4-FFF2-40B4-BE49-F238E27FC236}">
                          <a16:creationId xmlns:a16="http://schemas.microsoft.com/office/drawing/2014/main" id="{89D89F52-68B8-4D7D-A2D5-B1469EB66F53}"/>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84" name="Line 37">
                      <a:extLst>
                        <a:ext uri="{FF2B5EF4-FFF2-40B4-BE49-F238E27FC236}">
                          <a16:creationId xmlns:a16="http://schemas.microsoft.com/office/drawing/2014/main" id="{EB77E478-6B7D-4449-A910-8BCF33BACD8C}"/>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23" name="Group 2622">
                    <a:extLst>
                      <a:ext uri="{FF2B5EF4-FFF2-40B4-BE49-F238E27FC236}">
                        <a16:creationId xmlns:a16="http://schemas.microsoft.com/office/drawing/2014/main" id="{6389544D-B875-4C18-8B2C-ABA53CE1F55E}"/>
                      </a:ext>
                    </a:extLst>
                  </p:cNvPr>
                  <p:cNvGrpSpPr/>
                  <p:nvPr/>
                </p:nvGrpSpPr>
                <p:grpSpPr>
                  <a:xfrm>
                    <a:off x="7975114" y="2651568"/>
                    <a:ext cx="35959" cy="33624"/>
                    <a:chOff x="8529523" y="2998430"/>
                    <a:chExt cx="35959" cy="33624"/>
                  </a:xfrm>
                </p:grpSpPr>
                <p:sp>
                  <p:nvSpPr>
                    <p:cNvPr id="2681" name="Line 36">
                      <a:extLst>
                        <a:ext uri="{FF2B5EF4-FFF2-40B4-BE49-F238E27FC236}">
                          <a16:creationId xmlns:a16="http://schemas.microsoft.com/office/drawing/2014/main" id="{4C16313E-D1A6-4F08-8BF6-B6AE66E6ABAE}"/>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82" name="Line 37">
                      <a:extLst>
                        <a:ext uri="{FF2B5EF4-FFF2-40B4-BE49-F238E27FC236}">
                          <a16:creationId xmlns:a16="http://schemas.microsoft.com/office/drawing/2014/main" id="{BEE35EFF-145B-4AC3-A9EA-6A361CBE4C9C}"/>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24" name="Group 2623">
                    <a:extLst>
                      <a:ext uri="{FF2B5EF4-FFF2-40B4-BE49-F238E27FC236}">
                        <a16:creationId xmlns:a16="http://schemas.microsoft.com/office/drawing/2014/main" id="{7A0223C3-8CF0-467C-93F9-A2D0ADF564EF}"/>
                      </a:ext>
                    </a:extLst>
                  </p:cNvPr>
                  <p:cNvGrpSpPr/>
                  <p:nvPr/>
                </p:nvGrpSpPr>
                <p:grpSpPr>
                  <a:xfrm>
                    <a:off x="7922726" y="2625895"/>
                    <a:ext cx="35959" cy="33624"/>
                    <a:chOff x="8529523" y="2998430"/>
                    <a:chExt cx="35959" cy="33624"/>
                  </a:xfrm>
                </p:grpSpPr>
                <p:sp>
                  <p:nvSpPr>
                    <p:cNvPr id="2679" name="Line 36">
                      <a:extLst>
                        <a:ext uri="{FF2B5EF4-FFF2-40B4-BE49-F238E27FC236}">
                          <a16:creationId xmlns:a16="http://schemas.microsoft.com/office/drawing/2014/main" id="{F4DD068B-B35C-44A8-A6CF-5460697D14D4}"/>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80" name="Line 37">
                      <a:extLst>
                        <a:ext uri="{FF2B5EF4-FFF2-40B4-BE49-F238E27FC236}">
                          <a16:creationId xmlns:a16="http://schemas.microsoft.com/office/drawing/2014/main" id="{8AF6C584-8CC5-4377-A0B3-A8175109B840}"/>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25" name="Group 2624">
                    <a:extLst>
                      <a:ext uri="{FF2B5EF4-FFF2-40B4-BE49-F238E27FC236}">
                        <a16:creationId xmlns:a16="http://schemas.microsoft.com/office/drawing/2014/main" id="{9CB6BCEE-D165-40F6-9908-2792583C74D7}"/>
                      </a:ext>
                    </a:extLst>
                  </p:cNvPr>
                  <p:cNvGrpSpPr/>
                  <p:nvPr/>
                </p:nvGrpSpPr>
                <p:grpSpPr>
                  <a:xfrm>
                    <a:off x="7853431" y="2607765"/>
                    <a:ext cx="35959" cy="33624"/>
                    <a:chOff x="8529523" y="2998430"/>
                    <a:chExt cx="35959" cy="33624"/>
                  </a:xfrm>
                </p:grpSpPr>
                <p:sp>
                  <p:nvSpPr>
                    <p:cNvPr id="2677" name="Line 36">
                      <a:extLst>
                        <a:ext uri="{FF2B5EF4-FFF2-40B4-BE49-F238E27FC236}">
                          <a16:creationId xmlns:a16="http://schemas.microsoft.com/office/drawing/2014/main" id="{28BC0478-DB6A-40A5-8C11-7AD4056CBF80}"/>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78" name="Line 37">
                      <a:extLst>
                        <a:ext uri="{FF2B5EF4-FFF2-40B4-BE49-F238E27FC236}">
                          <a16:creationId xmlns:a16="http://schemas.microsoft.com/office/drawing/2014/main" id="{5AA746CC-3311-4DE9-A573-DEA06DDCFCE0}"/>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26" name="Group 2625">
                    <a:extLst>
                      <a:ext uri="{FF2B5EF4-FFF2-40B4-BE49-F238E27FC236}">
                        <a16:creationId xmlns:a16="http://schemas.microsoft.com/office/drawing/2014/main" id="{0997CFB8-EB38-435B-9C7B-51CFEB4A16DF}"/>
                      </a:ext>
                    </a:extLst>
                  </p:cNvPr>
                  <p:cNvGrpSpPr/>
                  <p:nvPr/>
                </p:nvGrpSpPr>
                <p:grpSpPr>
                  <a:xfrm>
                    <a:off x="7830907" y="2607765"/>
                    <a:ext cx="35959" cy="33624"/>
                    <a:chOff x="8529523" y="2998430"/>
                    <a:chExt cx="35959" cy="33624"/>
                  </a:xfrm>
                </p:grpSpPr>
                <p:sp>
                  <p:nvSpPr>
                    <p:cNvPr id="2675" name="Line 36">
                      <a:extLst>
                        <a:ext uri="{FF2B5EF4-FFF2-40B4-BE49-F238E27FC236}">
                          <a16:creationId xmlns:a16="http://schemas.microsoft.com/office/drawing/2014/main" id="{34E9A5AB-7A87-4BF0-AE09-3AE5DA2ED882}"/>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76" name="Line 37">
                      <a:extLst>
                        <a:ext uri="{FF2B5EF4-FFF2-40B4-BE49-F238E27FC236}">
                          <a16:creationId xmlns:a16="http://schemas.microsoft.com/office/drawing/2014/main" id="{83070969-F135-47A7-BCB4-CE309030FC95}"/>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27" name="Group 2626">
                    <a:extLst>
                      <a:ext uri="{FF2B5EF4-FFF2-40B4-BE49-F238E27FC236}">
                        <a16:creationId xmlns:a16="http://schemas.microsoft.com/office/drawing/2014/main" id="{CEDDBEA7-9BD3-4DD2-AA4E-3C04A78BFA1F}"/>
                      </a:ext>
                    </a:extLst>
                  </p:cNvPr>
                  <p:cNvGrpSpPr/>
                  <p:nvPr/>
                </p:nvGrpSpPr>
                <p:grpSpPr>
                  <a:xfrm>
                    <a:off x="7715887" y="2560171"/>
                    <a:ext cx="35959" cy="33624"/>
                    <a:chOff x="8529523" y="2998430"/>
                    <a:chExt cx="35959" cy="33624"/>
                  </a:xfrm>
                </p:grpSpPr>
                <p:sp>
                  <p:nvSpPr>
                    <p:cNvPr id="2673" name="Line 36">
                      <a:extLst>
                        <a:ext uri="{FF2B5EF4-FFF2-40B4-BE49-F238E27FC236}">
                          <a16:creationId xmlns:a16="http://schemas.microsoft.com/office/drawing/2014/main" id="{CE1460EC-077E-407C-9E48-729CD54FC63F}"/>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74" name="Line 37">
                      <a:extLst>
                        <a:ext uri="{FF2B5EF4-FFF2-40B4-BE49-F238E27FC236}">
                          <a16:creationId xmlns:a16="http://schemas.microsoft.com/office/drawing/2014/main" id="{4AFD58A7-67AB-457D-A163-1CBCCF2C6897}"/>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28" name="Group 2627">
                    <a:extLst>
                      <a:ext uri="{FF2B5EF4-FFF2-40B4-BE49-F238E27FC236}">
                        <a16:creationId xmlns:a16="http://schemas.microsoft.com/office/drawing/2014/main" id="{141651CA-BA27-484D-913B-C8B453AE5AC5}"/>
                      </a:ext>
                    </a:extLst>
                  </p:cNvPr>
                  <p:cNvGrpSpPr/>
                  <p:nvPr/>
                </p:nvGrpSpPr>
                <p:grpSpPr>
                  <a:xfrm>
                    <a:off x="7394508" y="2373527"/>
                    <a:ext cx="35959" cy="33624"/>
                    <a:chOff x="8529523" y="2998430"/>
                    <a:chExt cx="35959" cy="33624"/>
                  </a:xfrm>
                </p:grpSpPr>
                <p:sp>
                  <p:nvSpPr>
                    <p:cNvPr id="2671" name="Line 36">
                      <a:extLst>
                        <a:ext uri="{FF2B5EF4-FFF2-40B4-BE49-F238E27FC236}">
                          <a16:creationId xmlns:a16="http://schemas.microsoft.com/office/drawing/2014/main" id="{6490505A-B67D-43B4-AC05-E5E50CF7848F}"/>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72" name="Line 37">
                      <a:extLst>
                        <a:ext uri="{FF2B5EF4-FFF2-40B4-BE49-F238E27FC236}">
                          <a16:creationId xmlns:a16="http://schemas.microsoft.com/office/drawing/2014/main" id="{41C1BD16-FE99-4CC6-A6E0-E68DAF73E161}"/>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29" name="Group 2628">
                    <a:extLst>
                      <a:ext uri="{FF2B5EF4-FFF2-40B4-BE49-F238E27FC236}">
                        <a16:creationId xmlns:a16="http://schemas.microsoft.com/office/drawing/2014/main" id="{32683500-BF50-4455-B5F3-482B0E21EAA7}"/>
                      </a:ext>
                    </a:extLst>
                  </p:cNvPr>
                  <p:cNvGrpSpPr/>
                  <p:nvPr/>
                </p:nvGrpSpPr>
                <p:grpSpPr>
                  <a:xfrm>
                    <a:off x="7411907" y="2373527"/>
                    <a:ext cx="35959" cy="33624"/>
                    <a:chOff x="8529523" y="2998430"/>
                    <a:chExt cx="35959" cy="33624"/>
                  </a:xfrm>
                </p:grpSpPr>
                <p:sp>
                  <p:nvSpPr>
                    <p:cNvPr id="2669" name="Line 36">
                      <a:extLst>
                        <a:ext uri="{FF2B5EF4-FFF2-40B4-BE49-F238E27FC236}">
                          <a16:creationId xmlns:a16="http://schemas.microsoft.com/office/drawing/2014/main" id="{7E4DB89D-3097-4BC0-AF32-DA11E2F3BE28}"/>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70" name="Line 37">
                      <a:extLst>
                        <a:ext uri="{FF2B5EF4-FFF2-40B4-BE49-F238E27FC236}">
                          <a16:creationId xmlns:a16="http://schemas.microsoft.com/office/drawing/2014/main" id="{E30F19E7-7C79-4E47-ADC3-A02956CFCAF8}"/>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30" name="Group 2629">
                    <a:extLst>
                      <a:ext uri="{FF2B5EF4-FFF2-40B4-BE49-F238E27FC236}">
                        <a16:creationId xmlns:a16="http://schemas.microsoft.com/office/drawing/2014/main" id="{12E0BCE5-65B8-4715-9D7C-9FF60884F85F}"/>
                      </a:ext>
                    </a:extLst>
                  </p:cNvPr>
                  <p:cNvGrpSpPr/>
                  <p:nvPr/>
                </p:nvGrpSpPr>
                <p:grpSpPr>
                  <a:xfrm>
                    <a:off x="7430467" y="2373527"/>
                    <a:ext cx="35959" cy="33624"/>
                    <a:chOff x="8529523" y="2998430"/>
                    <a:chExt cx="35959" cy="33624"/>
                  </a:xfrm>
                </p:grpSpPr>
                <p:sp>
                  <p:nvSpPr>
                    <p:cNvPr id="2667" name="Line 36">
                      <a:extLst>
                        <a:ext uri="{FF2B5EF4-FFF2-40B4-BE49-F238E27FC236}">
                          <a16:creationId xmlns:a16="http://schemas.microsoft.com/office/drawing/2014/main" id="{B696A722-996C-4C45-A7B6-3514A2B2096A}"/>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68" name="Line 37">
                      <a:extLst>
                        <a:ext uri="{FF2B5EF4-FFF2-40B4-BE49-F238E27FC236}">
                          <a16:creationId xmlns:a16="http://schemas.microsoft.com/office/drawing/2014/main" id="{03DC7189-22F3-470E-84A2-900D0DD33BFF}"/>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31" name="Group 2630">
                    <a:extLst>
                      <a:ext uri="{FF2B5EF4-FFF2-40B4-BE49-F238E27FC236}">
                        <a16:creationId xmlns:a16="http://schemas.microsoft.com/office/drawing/2014/main" id="{FB81DF5F-19FF-4CA5-8724-123AFA2CB4C3}"/>
                      </a:ext>
                    </a:extLst>
                  </p:cNvPr>
                  <p:cNvGrpSpPr/>
                  <p:nvPr/>
                </p:nvGrpSpPr>
                <p:grpSpPr>
                  <a:xfrm>
                    <a:off x="7448446" y="2373527"/>
                    <a:ext cx="35959" cy="33624"/>
                    <a:chOff x="8529523" y="2998430"/>
                    <a:chExt cx="35959" cy="33624"/>
                  </a:xfrm>
                </p:grpSpPr>
                <p:sp>
                  <p:nvSpPr>
                    <p:cNvPr id="2665" name="Line 36">
                      <a:extLst>
                        <a:ext uri="{FF2B5EF4-FFF2-40B4-BE49-F238E27FC236}">
                          <a16:creationId xmlns:a16="http://schemas.microsoft.com/office/drawing/2014/main" id="{4F7EF1FB-71D3-4F93-A4B7-D1E65C8EE4D8}"/>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66" name="Line 37">
                      <a:extLst>
                        <a:ext uri="{FF2B5EF4-FFF2-40B4-BE49-F238E27FC236}">
                          <a16:creationId xmlns:a16="http://schemas.microsoft.com/office/drawing/2014/main" id="{65078EF2-714B-48F9-8C34-E8C23D8C6B0D}"/>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32" name="Group 2631">
                    <a:extLst>
                      <a:ext uri="{FF2B5EF4-FFF2-40B4-BE49-F238E27FC236}">
                        <a16:creationId xmlns:a16="http://schemas.microsoft.com/office/drawing/2014/main" id="{8B8DB1C6-C9D7-4BA7-B212-1379D3055A9D}"/>
                      </a:ext>
                    </a:extLst>
                  </p:cNvPr>
                  <p:cNvGrpSpPr/>
                  <p:nvPr/>
                </p:nvGrpSpPr>
                <p:grpSpPr>
                  <a:xfrm>
                    <a:off x="7476936" y="2373527"/>
                    <a:ext cx="35959" cy="33624"/>
                    <a:chOff x="8529523" y="2998430"/>
                    <a:chExt cx="35959" cy="33624"/>
                  </a:xfrm>
                </p:grpSpPr>
                <p:sp>
                  <p:nvSpPr>
                    <p:cNvPr id="2663" name="Line 36">
                      <a:extLst>
                        <a:ext uri="{FF2B5EF4-FFF2-40B4-BE49-F238E27FC236}">
                          <a16:creationId xmlns:a16="http://schemas.microsoft.com/office/drawing/2014/main" id="{7D4E803B-D306-482F-A509-BC729467F20A}"/>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64" name="Line 37">
                      <a:extLst>
                        <a:ext uri="{FF2B5EF4-FFF2-40B4-BE49-F238E27FC236}">
                          <a16:creationId xmlns:a16="http://schemas.microsoft.com/office/drawing/2014/main" id="{AA4385F4-F759-4EA8-8AA6-5292F470C8B1}"/>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33" name="Group 2632">
                    <a:extLst>
                      <a:ext uri="{FF2B5EF4-FFF2-40B4-BE49-F238E27FC236}">
                        <a16:creationId xmlns:a16="http://schemas.microsoft.com/office/drawing/2014/main" id="{F4A38D65-893C-4CFD-8E7B-10A0C3227F03}"/>
                      </a:ext>
                    </a:extLst>
                  </p:cNvPr>
                  <p:cNvGrpSpPr/>
                  <p:nvPr/>
                </p:nvGrpSpPr>
                <p:grpSpPr>
                  <a:xfrm>
                    <a:off x="7575873" y="2467921"/>
                    <a:ext cx="35959" cy="33624"/>
                    <a:chOff x="8529523" y="2998430"/>
                    <a:chExt cx="35959" cy="33624"/>
                  </a:xfrm>
                </p:grpSpPr>
                <p:sp>
                  <p:nvSpPr>
                    <p:cNvPr id="2661" name="Line 36">
                      <a:extLst>
                        <a:ext uri="{FF2B5EF4-FFF2-40B4-BE49-F238E27FC236}">
                          <a16:creationId xmlns:a16="http://schemas.microsoft.com/office/drawing/2014/main" id="{BB866266-5216-4934-A0B3-0339A1051DD6}"/>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62" name="Line 37">
                      <a:extLst>
                        <a:ext uri="{FF2B5EF4-FFF2-40B4-BE49-F238E27FC236}">
                          <a16:creationId xmlns:a16="http://schemas.microsoft.com/office/drawing/2014/main" id="{7F9C2E75-8B12-496F-BD28-A1A357B665F9}"/>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34" name="Group 2633">
                    <a:extLst>
                      <a:ext uri="{FF2B5EF4-FFF2-40B4-BE49-F238E27FC236}">
                        <a16:creationId xmlns:a16="http://schemas.microsoft.com/office/drawing/2014/main" id="{21784F08-CD59-48C1-8FB5-C0A06E4E4266}"/>
                      </a:ext>
                    </a:extLst>
                  </p:cNvPr>
                  <p:cNvGrpSpPr/>
                  <p:nvPr/>
                </p:nvGrpSpPr>
                <p:grpSpPr>
                  <a:xfrm>
                    <a:off x="7592248" y="2467921"/>
                    <a:ext cx="35959" cy="33624"/>
                    <a:chOff x="8529523" y="2998430"/>
                    <a:chExt cx="35959" cy="33624"/>
                  </a:xfrm>
                </p:grpSpPr>
                <p:sp>
                  <p:nvSpPr>
                    <p:cNvPr id="2659" name="Line 36">
                      <a:extLst>
                        <a:ext uri="{FF2B5EF4-FFF2-40B4-BE49-F238E27FC236}">
                          <a16:creationId xmlns:a16="http://schemas.microsoft.com/office/drawing/2014/main" id="{7DA53245-1BBB-4BFF-B176-08B539099D33}"/>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60" name="Line 37">
                      <a:extLst>
                        <a:ext uri="{FF2B5EF4-FFF2-40B4-BE49-F238E27FC236}">
                          <a16:creationId xmlns:a16="http://schemas.microsoft.com/office/drawing/2014/main" id="{8EE3A116-9693-4F64-84C5-97A7900B8A9E}"/>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35" name="Group 2634">
                    <a:extLst>
                      <a:ext uri="{FF2B5EF4-FFF2-40B4-BE49-F238E27FC236}">
                        <a16:creationId xmlns:a16="http://schemas.microsoft.com/office/drawing/2014/main" id="{170EBE06-0246-4DC4-BEE0-54A42630979C}"/>
                      </a:ext>
                    </a:extLst>
                  </p:cNvPr>
                  <p:cNvGrpSpPr/>
                  <p:nvPr/>
                </p:nvGrpSpPr>
                <p:grpSpPr>
                  <a:xfrm>
                    <a:off x="7628207" y="2510653"/>
                    <a:ext cx="35959" cy="33624"/>
                    <a:chOff x="8529523" y="2998430"/>
                    <a:chExt cx="35959" cy="33624"/>
                  </a:xfrm>
                </p:grpSpPr>
                <p:sp>
                  <p:nvSpPr>
                    <p:cNvPr id="2657" name="Line 36">
                      <a:extLst>
                        <a:ext uri="{FF2B5EF4-FFF2-40B4-BE49-F238E27FC236}">
                          <a16:creationId xmlns:a16="http://schemas.microsoft.com/office/drawing/2014/main" id="{A7838483-7396-4EEE-9EE9-07997A3BF976}"/>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58" name="Line 37">
                      <a:extLst>
                        <a:ext uri="{FF2B5EF4-FFF2-40B4-BE49-F238E27FC236}">
                          <a16:creationId xmlns:a16="http://schemas.microsoft.com/office/drawing/2014/main" id="{9D612FCC-F5B5-474B-AB41-64346BEFFB0D}"/>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36" name="Group 2635">
                    <a:extLst>
                      <a:ext uri="{FF2B5EF4-FFF2-40B4-BE49-F238E27FC236}">
                        <a16:creationId xmlns:a16="http://schemas.microsoft.com/office/drawing/2014/main" id="{361ED0F3-0AD2-4257-BB11-D994C52A5A45}"/>
                      </a:ext>
                    </a:extLst>
                  </p:cNvPr>
                  <p:cNvGrpSpPr/>
                  <p:nvPr/>
                </p:nvGrpSpPr>
                <p:grpSpPr>
                  <a:xfrm>
                    <a:off x="7292919" y="2293221"/>
                    <a:ext cx="35959" cy="33624"/>
                    <a:chOff x="8529523" y="2998430"/>
                    <a:chExt cx="35959" cy="33624"/>
                  </a:xfrm>
                </p:grpSpPr>
                <p:sp>
                  <p:nvSpPr>
                    <p:cNvPr id="2655" name="Line 36">
                      <a:extLst>
                        <a:ext uri="{FF2B5EF4-FFF2-40B4-BE49-F238E27FC236}">
                          <a16:creationId xmlns:a16="http://schemas.microsoft.com/office/drawing/2014/main" id="{CF47E28B-574A-4BBD-BFAC-E49B27BA6622}"/>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56" name="Line 37">
                      <a:extLst>
                        <a:ext uri="{FF2B5EF4-FFF2-40B4-BE49-F238E27FC236}">
                          <a16:creationId xmlns:a16="http://schemas.microsoft.com/office/drawing/2014/main" id="{26BBD229-31C0-40D6-80CD-F274900E3AF0}"/>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37" name="Group 2636">
                    <a:extLst>
                      <a:ext uri="{FF2B5EF4-FFF2-40B4-BE49-F238E27FC236}">
                        <a16:creationId xmlns:a16="http://schemas.microsoft.com/office/drawing/2014/main" id="{9AD99FE1-6171-4899-AC87-23598A95C621}"/>
                      </a:ext>
                    </a:extLst>
                  </p:cNvPr>
                  <p:cNvGrpSpPr/>
                  <p:nvPr/>
                </p:nvGrpSpPr>
                <p:grpSpPr>
                  <a:xfrm>
                    <a:off x="6771115" y="1585410"/>
                    <a:ext cx="35959" cy="33624"/>
                    <a:chOff x="8529523" y="2998430"/>
                    <a:chExt cx="35959" cy="33624"/>
                  </a:xfrm>
                </p:grpSpPr>
                <p:sp>
                  <p:nvSpPr>
                    <p:cNvPr id="2653" name="Line 36">
                      <a:extLst>
                        <a:ext uri="{FF2B5EF4-FFF2-40B4-BE49-F238E27FC236}">
                          <a16:creationId xmlns:a16="http://schemas.microsoft.com/office/drawing/2014/main" id="{1D30ECD6-5860-409F-8429-B3EFBD909FFE}"/>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54" name="Line 37">
                      <a:extLst>
                        <a:ext uri="{FF2B5EF4-FFF2-40B4-BE49-F238E27FC236}">
                          <a16:creationId xmlns:a16="http://schemas.microsoft.com/office/drawing/2014/main" id="{8CA11232-B227-41ED-80F0-B7DE1C3DA39D}"/>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38" name="Group 2637">
                    <a:extLst>
                      <a:ext uri="{FF2B5EF4-FFF2-40B4-BE49-F238E27FC236}">
                        <a16:creationId xmlns:a16="http://schemas.microsoft.com/office/drawing/2014/main" id="{5F170987-700A-4C10-B24D-4CFDA405D313}"/>
                      </a:ext>
                    </a:extLst>
                  </p:cNvPr>
                  <p:cNvGrpSpPr/>
                  <p:nvPr/>
                </p:nvGrpSpPr>
                <p:grpSpPr>
                  <a:xfrm>
                    <a:off x="6735156" y="1551786"/>
                    <a:ext cx="35959" cy="33624"/>
                    <a:chOff x="8529523" y="2998430"/>
                    <a:chExt cx="35959" cy="33624"/>
                  </a:xfrm>
                </p:grpSpPr>
                <p:sp>
                  <p:nvSpPr>
                    <p:cNvPr id="2651" name="Line 36">
                      <a:extLst>
                        <a:ext uri="{FF2B5EF4-FFF2-40B4-BE49-F238E27FC236}">
                          <a16:creationId xmlns:a16="http://schemas.microsoft.com/office/drawing/2014/main" id="{ABC38F62-D584-41F7-A56A-0D56A6636127}"/>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52" name="Line 37">
                      <a:extLst>
                        <a:ext uri="{FF2B5EF4-FFF2-40B4-BE49-F238E27FC236}">
                          <a16:creationId xmlns:a16="http://schemas.microsoft.com/office/drawing/2014/main" id="{8B1171D8-F957-433B-99DA-E0CFA44B4DD9}"/>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39" name="Group 2638">
                    <a:extLst>
                      <a:ext uri="{FF2B5EF4-FFF2-40B4-BE49-F238E27FC236}">
                        <a16:creationId xmlns:a16="http://schemas.microsoft.com/office/drawing/2014/main" id="{67D05ABC-165B-4414-AF20-7BA66FD36FD2}"/>
                      </a:ext>
                    </a:extLst>
                  </p:cNvPr>
                  <p:cNvGrpSpPr/>
                  <p:nvPr/>
                </p:nvGrpSpPr>
                <p:grpSpPr>
                  <a:xfrm>
                    <a:off x="6689226" y="1514475"/>
                    <a:ext cx="35959" cy="33624"/>
                    <a:chOff x="8529523" y="2998430"/>
                    <a:chExt cx="35959" cy="33624"/>
                  </a:xfrm>
                </p:grpSpPr>
                <p:sp>
                  <p:nvSpPr>
                    <p:cNvPr id="2649" name="Line 36">
                      <a:extLst>
                        <a:ext uri="{FF2B5EF4-FFF2-40B4-BE49-F238E27FC236}">
                          <a16:creationId xmlns:a16="http://schemas.microsoft.com/office/drawing/2014/main" id="{5D60F103-33FB-475E-80F3-FD7C3B35D330}"/>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50" name="Line 37">
                      <a:extLst>
                        <a:ext uri="{FF2B5EF4-FFF2-40B4-BE49-F238E27FC236}">
                          <a16:creationId xmlns:a16="http://schemas.microsoft.com/office/drawing/2014/main" id="{396CC973-658F-4163-BCAD-46AD029EB658}"/>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40" name="Group 2639">
                    <a:extLst>
                      <a:ext uri="{FF2B5EF4-FFF2-40B4-BE49-F238E27FC236}">
                        <a16:creationId xmlns:a16="http://schemas.microsoft.com/office/drawing/2014/main" id="{79DC96BB-649F-4D02-B4D0-75B6493EB0F2}"/>
                      </a:ext>
                    </a:extLst>
                  </p:cNvPr>
                  <p:cNvGrpSpPr/>
                  <p:nvPr/>
                </p:nvGrpSpPr>
                <p:grpSpPr>
                  <a:xfrm>
                    <a:off x="6667509" y="1497663"/>
                    <a:ext cx="35959" cy="33624"/>
                    <a:chOff x="8529523" y="2998430"/>
                    <a:chExt cx="35959" cy="33624"/>
                  </a:xfrm>
                </p:grpSpPr>
                <p:sp>
                  <p:nvSpPr>
                    <p:cNvPr id="2647" name="Line 36">
                      <a:extLst>
                        <a:ext uri="{FF2B5EF4-FFF2-40B4-BE49-F238E27FC236}">
                          <a16:creationId xmlns:a16="http://schemas.microsoft.com/office/drawing/2014/main" id="{B3CE422C-183A-4EE7-B2A2-58D575BFA12A}"/>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48" name="Line 37">
                      <a:extLst>
                        <a:ext uri="{FF2B5EF4-FFF2-40B4-BE49-F238E27FC236}">
                          <a16:creationId xmlns:a16="http://schemas.microsoft.com/office/drawing/2014/main" id="{132A221C-AF2D-45C1-B2F4-3468F54244FD}"/>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41" name="Group 2640">
                    <a:extLst>
                      <a:ext uri="{FF2B5EF4-FFF2-40B4-BE49-F238E27FC236}">
                        <a16:creationId xmlns:a16="http://schemas.microsoft.com/office/drawing/2014/main" id="{7F89D7D4-98C0-4F10-9FDC-4CDD75EA7E43}"/>
                      </a:ext>
                    </a:extLst>
                  </p:cNvPr>
                  <p:cNvGrpSpPr/>
                  <p:nvPr/>
                </p:nvGrpSpPr>
                <p:grpSpPr>
                  <a:xfrm>
                    <a:off x="6646682" y="1497663"/>
                    <a:ext cx="35959" cy="33624"/>
                    <a:chOff x="8529523" y="2998430"/>
                    <a:chExt cx="35959" cy="33624"/>
                  </a:xfrm>
                </p:grpSpPr>
                <p:sp>
                  <p:nvSpPr>
                    <p:cNvPr id="2645" name="Line 36">
                      <a:extLst>
                        <a:ext uri="{FF2B5EF4-FFF2-40B4-BE49-F238E27FC236}">
                          <a16:creationId xmlns:a16="http://schemas.microsoft.com/office/drawing/2014/main" id="{2F888023-7C14-43A8-A4FB-84C035EA784F}"/>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46" name="Line 37">
                      <a:extLst>
                        <a:ext uri="{FF2B5EF4-FFF2-40B4-BE49-F238E27FC236}">
                          <a16:creationId xmlns:a16="http://schemas.microsoft.com/office/drawing/2014/main" id="{91DD4702-3936-43AD-B3B6-9E5D05C8EF06}"/>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642" name="Group 2641">
                    <a:extLst>
                      <a:ext uri="{FF2B5EF4-FFF2-40B4-BE49-F238E27FC236}">
                        <a16:creationId xmlns:a16="http://schemas.microsoft.com/office/drawing/2014/main" id="{E3F86428-6C9D-4C6E-A459-C93A02B25D5A}"/>
                      </a:ext>
                    </a:extLst>
                  </p:cNvPr>
                  <p:cNvGrpSpPr/>
                  <p:nvPr/>
                </p:nvGrpSpPr>
                <p:grpSpPr>
                  <a:xfrm>
                    <a:off x="7184455" y="2218947"/>
                    <a:ext cx="35959" cy="33624"/>
                    <a:chOff x="8529523" y="2998430"/>
                    <a:chExt cx="35959" cy="33624"/>
                  </a:xfrm>
                </p:grpSpPr>
                <p:sp>
                  <p:nvSpPr>
                    <p:cNvPr id="2643" name="Line 36">
                      <a:extLst>
                        <a:ext uri="{FF2B5EF4-FFF2-40B4-BE49-F238E27FC236}">
                          <a16:creationId xmlns:a16="http://schemas.microsoft.com/office/drawing/2014/main" id="{9506ABEC-8A4B-4896-B90B-E1506050E52D}"/>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44" name="Line 37">
                      <a:extLst>
                        <a:ext uri="{FF2B5EF4-FFF2-40B4-BE49-F238E27FC236}">
                          <a16:creationId xmlns:a16="http://schemas.microsoft.com/office/drawing/2014/main" id="{3968A869-BD91-4597-9AC2-E928E654A31A}"/>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nvGrpSpPr>
                <p:cNvPr id="2596" name="Group 2595">
                  <a:extLst>
                    <a:ext uri="{FF2B5EF4-FFF2-40B4-BE49-F238E27FC236}">
                      <a16:creationId xmlns:a16="http://schemas.microsoft.com/office/drawing/2014/main" id="{6B87C881-AFAB-475C-B9C7-D4341B68EF2F}"/>
                    </a:ext>
                  </a:extLst>
                </p:cNvPr>
                <p:cNvGrpSpPr/>
                <p:nvPr/>
              </p:nvGrpSpPr>
              <p:grpSpPr>
                <a:xfrm>
                  <a:off x="8040636" y="2700972"/>
                  <a:ext cx="35959" cy="33624"/>
                  <a:chOff x="8529523" y="2998430"/>
                  <a:chExt cx="35959" cy="33624"/>
                </a:xfrm>
              </p:grpSpPr>
              <p:sp>
                <p:nvSpPr>
                  <p:cNvPr id="2606" name="Line 36">
                    <a:extLst>
                      <a:ext uri="{FF2B5EF4-FFF2-40B4-BE49-F238E27FC236}">
                        <a16:creationId xmlns:a16="http://schemas.microsoft.com/office/drawing/2014/main" id="{EFEB2058-112E-44BA-AAE2-B76F0A69640F}"/>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07" name="Line 37">
                    <a:extLst>
                      <a:ext uri="{FF2B5EF4-FFF2-40B4-BE49-F238E27FC236}">
                        <a16:creationId xmlns:a16="http://schemas.microsoft.com/office/drawing/2014/main" id="{D96042AD-6672-4F5F-B5C8-BF59AA149625}"/>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597" name="Group 2596">
                  <a:extLst>
                    <a:ext uri="{FF2B5EF4-FFF2-40B4-BE49-F238E27FC236}">
                      <a16:creationId xmlns:a16="http://schemas.microsoft.com/office/drawing/2014/main" id="{EA3082F5-D966-4103-917B-DCE192046741}"/>
                    </a:ext>
                  </a:extLst>
                </p:cNvPr>
                <p:cNvGrpSpPr/>
                <p:nvPr/>
              </p:nvGrpSpPr>
              <p:grpSpPr>
                <a:xfrm>
                  <a:off x="7787805" y="2581362"/>
                  <a:ext cx="35959" cy="33624"/>
                  <a:chOff x="8529523" y="2998430"/>
                  <a:chExt cx="35959" cy="33624"/>
                </a:xfrm>
              </p:grpSpPr>
              <p:sp>
                <p:nvSpPr>
                  <p:cNvPr id="2604" name="Line 36">
                    <a:extLst>
                      <a:ext uri="{FF2B5EF4-FFF2-40B4-BE49-F238E27FC236}">
                        <a16:creationId xmlns:a16="http://schemas.microsoft.com/office/drawing/2014/main" id="{1042BD4B-14E5-4786-B2FA-51C584C25F1F}"/>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05" name="Line 37">
                    <a:extLst>
                      <a:ext uri="{FF2B5EF4-FFF2-40B4-BE49-F238E27FC236}">
                        <a16:creationId xmlns:a16="http://schemas.microsoft.com/office/drawing/2014/main" id="{03C8BFAF-CB4F-4D25-9D66-4DBFCDD4C0A3}"/>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598" name="Group 2597">
                  <a:extLst>
                    <a:ext uri="{FF2B5EF4-FFF2-40B4-BE49-F238E27FC236}">
                      <a16:creationId xmlns:a16="http://schemas.microsoft.com/office/drawing/2014/main" id="{BD807872-4227-4A0D-AEF2-C756FCAFB116}"/>
                    </a:ext>
                  </a:extLst>
                </p:cNvPr>
                <p:cNvGrpSpPr/>
                <p:nvPr/>
              </p:nvGrpSpPr>
              <p:grpSpPr>
                <a:xfrm>
                  <a:off x="7670733" y="2532158"/>
                  <a:ext cx="35959" cy="33624"/>
                  <a:chOff x="8529523" y="2998430"/>
                  <a:chExt cx="35959" cy="33624"/>
                </a:xfrm>
              </p:grpSpPr>
              <p:sp>
                <p:nvSpPr>
                  <p:cNvPr id="2602" name="Line 36">
                    <a:extLst>
                      <a:ext uri="{FF2B5EF4-FFF2-40B4-BE49-F238E27FC236}">
                        <a16:creationId xmlns:a16="http://schemas.microsoft.com/office/drawing/2014/main" id="{7EAA89EA-BECA-406B-86CB-E587E4262EE6}"/>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03" name="Line 37">
                    <a:extLst>
                      <a:ext uri="{FF2B5EF4-FFF2-40B4-BE49-F238E27FC236}">
                        <a16:creationId xmlns:a16="http://schemas.microsoft.com/office/drawing/2014/main" id="{667EF3BD-5FE3-4735-AD92-E0586A708DE5}"/>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599" name="Group 2598">
                  <a:extLst>
                    <a:ext uri="{FF2B5EF4-FFF2-40B4-BE49-F238E27FC236}">
                      <a16:creationId xmlns:a16="http://schemas.microsoft.com/office/drawing/2014/main" id="{3E23B797-090F-4064-BD76-83F7035D578D}"/>
                    </a:ext>
                  </a:extLst>
                </p:cNvPr>
                <p:cNvGrpSpPr/>
                <p:nvPr/>
              </p:nvGrpSpPr>
              <p:grpSpPr>
                <a:xfrm>
                  <a:off x="7526259" y="2420391"/>
                  <a:ext cx="35959" cy="33624"/>
                  <a:chOff x="8529523" y="2998430"/>
                  <a:chExt cx="35959" cy="33624"/>
                </a:xfrm>
              </p:grpSpPr>
              <p:sp>
                <p:nvSpPr>
                  <p:cNvPr id="2600" name="Line 36">
                    <a:extLst>
                      <a:ext uri="{FF2B5EF4-FFF2-40B4-BE49-F238E27FC236}">
                        <a16:creationId xmlns:a16="http://schemas.microsoft.com/office/drawing/2014/main" id="{A792AF83-C0F0-4541-ACCC-134CE8992E53}"/>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601" name="Line 37">
                    <a:extLst>
                      <a:ext uri="{FF2B5EF4-FFF2-40B4-BE49-F238E27FC236}">
                        <a16:creationId xmlns:a16="http://schemas.microsoft.com/office/drawing/2014/main" id="{4F41526D-D509-4AA1-93D0-71F4317D7846}"/>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nvGrpSpPr>
              <p:cNvPr id="2586" name="Group 2585">
                <a:extLst>
                  <a:ext uri="{FF2B5EF4-FFF2-40B4-BE49-F238E27FC236}">
                    <a16:creationId xmlns:a16="http://schemas.microsoft.com/office/drawing/2014/main" id="{70E65940-71FD-4C93-AC9D-178AC395B41D}"/>
                  </a:ext>
                </a:extLst>
              </p:cNvPr>
              <p:cNvGrpSpPr/>
              <p:nvPr/>
            </p:nvGrpSpPr>
            <p:grpSpPr>
              <a:xfrm>
                <a:off x="8537023" y="2817982"/>
                <a:ext cx="35959" cy="33624"/>
                <a:chOff x="8529523" y="2998430"/>
                <a:chExt cx="35959" cy="33624"/>
              </a:xfrm>
            </p:grpSpPr>
            <p:sp>
              <p:nvSpPr>
                <p:cNvPr id="2593" name="Line 36">
                  <a:extLst>
                    <a:ext uri="{FF2B5EF4-FFF2-40B4-BE49-F238E27FC236}">
                      <a16:creationId xmlns:a16="http://schemas.microsoft.com/office/drawing/2014/main" id="{0D892220-7D0A-4A96-9D54-467798C7BCB0}"/>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594" name="Line 37">
                  <a:extLst>
                    <a:ext uri="{FF2B5EF4-FFF2-40B4-BE49-F238E27FC236}">
                      <a16:creationId xmlns:a16="http://schemas.microsoft.com/office/drawing/2014/main" id="{276F0A87-A7E7-4BC6-9A34-BB5341997BEA}"/>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587" name="Group 2586">
                <a:extLst>
                  <a:ext uri="{FF2B5EF4-FFF2-40B4-BE49-F238E27FC236}">
                    <a16:creationId xmlns:a16="http://schemas.microsoft.com/office/drawing/2014/main" id="{77DAB557-2E4B-4561-B565-7069BEE1791C}"/>
                  </a:ext>
                </a:extLst>
              </p:cNvPr>
              <p:cNvGrpSpPr/>
              <p:nvPr/>
            </p:nvGrpSpPr>
            <p:grpSpPr>
              <a:xfrm>
                <a:off x="8418453" y="2745816"/>
                <a:ext cx="35959" cy="33624"/>
                <a:chOff x="8529523" y="2998430"/>
                <a:chExt cx="35959" cy="33624"/>
              </a:xfrm>
            </p:grpSpPr>
            <p:sp>
              <p:nvSpPr>
                <p:cNvPr id="2591" name="Line 36">
                  <a:extLst>
                    <a:ext uri="{FF2B5EF4-FFF2-40B4-BE49-F238E27FC236}">
                      <a16:creationId xmlns:a16="http://schemas.microsoft.com/office/drawing/2014/main" id="{5E11020C-F9D9-42B2-9A44-937B22E5FEB3}"/>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592" name="Line 37">
                  <a:extLst>
                    <a:ext uri="{FF2B5EF4-FFF2-40B4-BE49-F238E27FC236}">
                      <a16:creationId xmlns:a16="http://schemas.microsoft.com/office/drawing/2014/main" id="{CD4BBA92-16FB-4572-9EBE-4506233A3128}"/>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588" name="Group 2587">
                <a:extLst>
                  <a:ext uri="{FF2B5EF4-FFF2-40B4-BE49-F238E27FC236}">
                    <a16:creationId xmlns:a16="http://schemas.microsoft.com/office/drawing/2014/main" id="{A5797848-2435-4B99-AB8D-69B75E1F31AA}"/>
                  </a:ext>
                </a:extLst>
              </p:cNvPr>
              <p:cNvGrpSpPr/>
              <p:nvPr/>
            </p:nvGrpSpPr>
            <p:grpSpPr>
              <a:xfrm>
                <a:off x="7751846" y="2581362"/>
                <a:ext cx="35959" cy="33624"/>
                <a:chOff x="8529523" y="2998430"/>
                <a:chExt cx="35959" cy="33624"/>
              </a:xfrm>
            </p:grpSpPr>
            <p:sp>
              <p:nvSpPr>
                <p:cNvPr id="2589" name="Line 36">
                  <a:extLst>
                    <a:ext uri="{FF2B5EF4-FFF2-40B4-BE49-F238E27FC236}">
                      <a16:creationId xmlns:a16="http://schemas.microsoft.com/office/drawing/2014/main" id="{46FFAB2E-6FF3-4A12-827C-0AA48B95DD57}"/>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590" name="Line 37">
                  <a:extLst>
                    <a:ext uri="{FF2B5EF4-FFF2-40B4-BE49-F238E27FC236}">
                      <a16:creationId xmlns:a16="http://schemas.microsoft.com/office/drawing/2014/main" id="{1F8B2036-DE55-41A8-B02A-F034610CBE61}"/>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nvGrpSpPr>
            <p:cNvPr id="2582" name="Group 2581">
              <a:extLst>
                <a:ext uri="{FF2B5EF4-FFF2-40B4-BE49-F238E27FC236}">
                  <a16:creationId xmlns:a16="http://schemas.microsoft.com/office/drawing/2014/main" id="{413EF5DE-F896-47D3-B518-AC36D844AFC3}"/>
                </a:ext>
              </a:extLst>
            </p:cNvPr>
            <p:cNvGrpSpPr/>
            <p:nvPr/>
          </p:nvGrpSpPr>
          <p:grpSpPr>
            <a:xfrm>
              <a:off x="8642472" y="2817982"/>
              <a:ext cx="35959" cy="33624"/>
              <a:chOff x="8529523" y="2998430"/>
              <a:chExt cx="35959" cy="33624"/>
            </a:xfrm>
          </p:grpSpPr>
          <p:sp>
            <p:nvSpPr>
              <p:cNvPr id="2583" name="Line 36">
                <a:extLst>
                  <a:ext uri="{FF2B5EF4-FFF2-40B4-BE49-F238E27FC236}">
                    <a16:creationId xmlns:a16="http://schemas.microsoft.com/office/drawing/2014/main" id="{C57F7E7F-AF5B-4DB8-B43E-C4754A1E3E90}"/>
                  </a:ext>
                </a:extLst>
              </p:cNvPr>
              <p:cNvSpPr>
                <a:spLocks noChangeShapeType="1"/>
              </p:cNvSpPr>
              <p:nvPr/>
            </p:nvSpPr>
            <p:spPr bwMode="auto">
              <a:xfrm>
                <a:off x="8529523" y="3015784"/>
                <a:ext cx="35959" cy="0"/>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584" name="Line 37">
                <a:extLst>
                  <a:ext uri="{FF2B5EF4-FFF2-40B4-BE49-F238E27FC236}">
                    <a16:creationId xmlns:a16="http://schemas.microsoft.com/office/drawing/2014/main" id="{74C072A3-753E-4324-8EC0-CAE0486E8BA7}"/>
                  </a:ext>
                </a:extLst>
              </p:cNvPr>
              <p:cNvSpPr>
                <a:spLocks noChangeShapeType="1"/>
              </p:cNvSpPr>
              <p:nvPr/>
            </p:nvSpPr>
            <p:spPr bwMode="auto">
              <a:xfrm>
                <a:off x="8546922" y="2998430"/>
                <a:ext cx="0" cy="33624"/>
              </a:xfrm>
              <a:prstGeom prst="line">
                <a:avLst/>
              </a:prstGeom>
              <a:noFill/>
              <a:ln w="19050" cap="sq">
                <a:solidFill>
                  <a:srgbClr val="C0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nvGrpSpPr>
          <p:cNvPr id="2711" name="Group 2710">
            <a:extLst>
              <a:ext uri="{FF2B5EF4-FFF2-40B4-BE49-F238E27FC236}">
                <a16:creationId xmlns:a16="http://schemas.microsoft.com/office/drawing/2014/main" id="{A0043E66-2337-48C7-ADFD-3D7E703DAA66}"/>
              </a:ext>
            </a:extLst>
          </p:cNvPr>
          <p:cNvGrpSpPr/>
          <p:nvPr/>
        </p:nvGrpSpPr>
        <p:grpSpPr>
          <a:xfrm>
            <a:off x="6508181" y="3980233"/>
            <a:ext cx="2144159" cy="1374125"/>
            <a:chOff x="6651444" y="1514475"/>
            <a:chExt cx="2144159" cy="1374125"/>
          </a:xfrm>
        </p:grpSpPr>
        <p:sp>
          <p:nvSpPr>
            <p:cNvPr id="2712" name="Freeform: Shape 2711">
              <a:extLst>
                <a:ext uri="{FF2B5EF4-FFF2-40B4-BE49-F238E27FC236}">
                  <a16:creationId xmlns:a16="http://schemas.microsoft.com/office/drawing/2014/main" id="{B6B2B190-5137-4B3D-ADFB-3E8A7F5182AF}"/>
                </a:ext>
              </a:extLst>
            </p:cNvPr>
            <p:cNvSpPr/>
            <p:nvPr/>
          </p:nvSpPr>
          <p:spPr bwMode="auto">
            <a:xfrm>
              <a:off x="6651444" y="1514475"/>
              <a:ext cx="2124075" cy="1357313"/>
            </a:xfrm>
            <a:custGeom>
              <a:avLst/>
              <a:gdLst>
                <a:gd name="connsiteX0" fmla="*/ 2124075 w 2124075"/>
                <a:gd name="connsiteY0" fmla="*/ 1357313 h 1357313"/>
                <a:gd name="connsiteX1" fmla="*/ 1797844 w 2124075"/>
                <a:gd name="connsiteY1" fmla="*/ 1357313 h 1357313"/>
                <a:gd name="connsiteX2" fmla="*/ 1797844 w 2124075"/>
                <a:gd name="connsiteY2" fmla="*/ 1331119 h 1357313"/>
                <a:gd name="connsiteX3" fmla="*/ 1683544 w 2124075"/>
                <a:gd name="connsiteY3" fmla="*/ 1331119 h 1357313"/>
                <a:gd name="connsiteX4" fmla="*/ 1683544 w 2124075"/>
                <a:gd name="connsiteY4" fmla="*/ 1302544 h 1357313"/>
                <a:gd name="connsiteX5" fmla="*/ 1659731 w 2124075"/>
                <a:gd name="connsiteY5" fmla="*/ 1302544 h 1357313"/>
                <a:gd name="connsiteX6" fmla="*/ 1659731 w 2124075"/>
                <a:gd name="connsiteY6" fmla="*/ 1278731 h 1357313"/>
                <a:gd name="connsiteX7" fmla="*/ 1466850 w 2124075"/>
                <a:gd name="connsiteY7" fmla="*/ 1278731 h 1357313"/>
                <a:gd name="connsiteX8" fmla="*/ 1466850 w 2124075"/>
                <a:gd name="connsiteY8" fmla="*/ 1254919 h 1357313"/>
                <a:gd name="connsiteX9" fmla="*/ 1269206 w 2124075"/>
                <a:gd name="connsiteY9" fmla="*/ 1254919 h 1357313"/>
                <a:gd name="connsiteX10" fmla="*/ 1269206 w 2124075"/>
                <a:gd name="connsiteY10" fmla="*/ 1223963 h 1357313"/>
                <a:gd name="connsiteX11" fmla="*/ 1133475 w 2124075"/>
                <a:gd name="connsiteY11" fmla="*/ 1223963 h 1357313"/>
                <a:gd name="connsiteX12" fmla="*/ 1133475 w 2124075"/>
                <a:gd name="connsiteY12" fmla="*/ 1202531 h 1357313"/>
                <a:gd name="connsiteX13" fmla="*/ 1112044 w 2124075"/>
                <a:gd name="connsiteY13" fmla="*/ 1202531 h 1357313"/>
                <a:gd name="connsiteX14" fmla="*/ 1112044 w 2124075"/>
                <a:gd name="connsiteY14" fmla="*/ 1188244 h 1357313"/>
                <a:gd name="connsiteX15" fmla="*/ 1062038 w 2124075"/>
                <a:gd name="connsiteY15" fmla="*/ 1188244 h 1357313"/>
                <a:gd name="connsiteX16" fmla="*/ 1062038 w 2124075"/>
                <a:gd name="connsiteY16" fmla="*/ 1188244 h 1357313"/>
                <a:gd name="connsiteX17" fmla="*/ 966788 w 2124075"/>
                <a:gd name="connsiteY17" fmla="*/ 1188244 h 1357313"/>
                <a:gd name="connsiteX18" fmla="*/ 966788 w 2124075"/>
                <a:gd name="connsiteY18" fmla="*/ 1154906 h 1357313"/>
                <a:gd name="connsiteX19" fmla="*/ 940594 w 2124075"/>
                <a:gd name="connsiteY19" fmla="*/ 1154906 h 1357313"/>
                <a:gd name="connsiteX20" fmla="*/ 940594 w 2124075"/>
                <a:gd name="connsiteY20" fmla="*/ 1112044 h 1357313"/>
                <a:gd name="connsiteX21" fmla="*/ 850106 w 2124075"/>
                <a:gd name="connsiteY21" fmla="*/ 1112044 h 1357313"/>
                <a:gd name="connsiteX22" fmla="*/ 850106 w 2124075"/>
                <a:gd name="connsiteY22" fmla="*/ 1088231 h 1357313"/>
                <a:gd name="connsiteX23" fmla="*/ 778669 w 2124075"/>
                <a:gd name="connsiteY23" fmla="*/ 1088231 h 1357313"/>
                <a:gd name="connsiteX24" fmla="*/ 778669 w 2124075"/>
                <a:gd name="connsiteY24" fmla="*/ 1064419 h 1357313"/>
                <a:gd name="connsiteX25" fmla="*/ 704850 w 2124075"/>
                <a:gd name="connsiteY25" fmla="*/ 1064419 h 1357313"/>
                <a:gd name="connsiteX26" fmla="*/ 704850 w 2124075"/>
                <a:gd name="connsiteY26" fmla="*/ 1021556 h 1357313"/>
                <a:gd name="connsiteX27" fmla="*/ 676275 w 2124075"/>
                <a:gd name="connsiteY27" fmla="*/ 1021556 h 1357313"/>
                <a:gd name="connsiteX28" fmla="*/ 676275 w 2124075"/>
                <a:gd name="connsiteY28" fmla="*/ 1000125 h 1357313"/>
                <a:gd name="connsiteX29" fmla="*/ 642938 w 2124075"/>
                <a:gd name="connsiteY29" fmla="*/ 1000125 h 1357313"/>
                <a:gd name="connsiteX30" fmla="*/ 642938 w 2124075"/>
                <a:gd name="connsiteY30" fmla="*/ 969169 h 1357313"/>
                <a:gd name="connsiteX31" fmla="*/ 576263 w 2124075"/>
                <a:gd name="connsiteY31" fmla="*/ 969169 h 1357313"/>
                <a:gd name="connsiteX32" fmla="*/ 576263 w 2124075"/>
                <a:gd name="connsiteY32" fmla="*/ 945356 h 1357313"/>
                <a:gd name="connsiteX33" fmla="*/ 519113 w 2124075"/>
                <a:gd name="connsiteY33" fmla="*/ 945356 h 1357313"/>
                <a:gd name="connsiteX34" fmla="*/ 519113 w 2124075"/>
                <a:gd name="connsiteY34" fmla="*/ 921544 h 1357313"/>
                <a:gd name="connsiteX35" fmla="*/ 495300 w 2124075"/>
                <a:gd name="connsiteY35" fmla="*/ 921544 h 1357313"/>
                <a:gd name="connsiteX36" fmla="*/ 495300 w 2124075"/>
                <a:gd name="connsiteY36" fmla="*/ 897731 h 1357313"/>
                <a:gd name="connsiteX37" fmla="*/ 461963 w 2124075"/>
                <a:gd name="connsiteY37" fmla="*/ 897731 h 1357313"/>
                <a:gd name="connsiteX38" fmla="*/ 461963 w 2124075"/>
                <a:gd name="connsiteY38" fmla="*/ 876300 h 1357313"/>
                <a:gd name="connsiteX39" fmla="*/ 442913 w 2124075"/>
                <a:gd name="connsiteY39" fmla="*/ 876300 h 1357313"/>
                <a:gd name="connsiteX40" fmla="*/ 442913 w 2124075"/>
                <a:gd name="connsiteY40" fmla="*/ 838200 h 1357313"/>
                <a:gd name="connsiteX41" fmla="*/ 421481 w 2124075"/>
                <a:gd name="connsiteY41" fmla="*/ 838200 h 1357313"/>
                <a:gd name="connsiteX42" fmla="*/ 421481 w 2124075"/>
                <a:gd name="connsiteY42" fmla="*/ 773906 h 1357313"/>
                <a:gd name="connsiteX43" fmla="*/ 381000 w 2124075"/>
                <a:gd name="connsiteY43" fmla="*/ 773906 h 1357313"/>
                <a:gd name="connsiteX44" fmla="*/ 381000 w 2124075"/>
                <a:gd name="connsiteY44" fmla="*/ 733425 h 1357313"/>
                <a:gd name="connsiteX45" fmla="*/ 335756 w 2124075"/>
                <a:gd name="connsiteY45" fmla="*/ 733425 h 1357313"/>
                <a:gd name="connsiteX46" fmla="*/ 335756 w 2124075"/>
                <a:gd name="connsiteY46" fmla="*/ 666750 h 1357313"/>
                <a:gd name="connsiteX47" fmla="*/ 309563 w 2124075"/>
                <a:gd name="connsiteY47" fmla="*/ 666750 h 1357313"/>
                <a:gd name="connsiteX48" fmla="*/ 309563 w 2124075"/>
                <a:gd name="connsiteY48" fmla="*/ 602456 h 1357313"/>
                <a:gd name="connsiteX49" fmla="*/ 283369 w 2124075"/>
                <a:gd name="connsiteY49" fmla="*/ 602456 h 1357313"/>
                <a:gd name="connsiteX50" fmla="*/ 283369 w 2124075"/>
                <a:gd name="connsiteY50" fmla="*/ 538163 h 1357313"/>
                <a:gd name="connsiteX51" fmla="*/ 247650 w 2124075"/>
                <a:gd name="connsiteY51" fmla="*/ 538163 h 1357313"/>
                <a:gd name="connsiteX52" fmla="*/ 247650 w 2124075"/>
                <a:gd name="connsiteY52" fmla="*/ 483394 h 1357313"/>
                <a:gd name="connsiteX53" fmla="*/ 221456 w 2124075"/>
                <a:gd name="connsiteY53" fmla="*/ 483394 h 1357313"/>
                <a:gd name="connsiteX54" fmla="*/ 221456 w 2124075"/>
                <a:gd name="connsiteY54" fmla="*/ 423863 h 1357313"/>
                <a:gd name="connsiteX55" fmla="*/ 197644 w 2124075"/>
                <a:gd name="connsiteY55" fmla="*/ 423863 h 1357313"/>
                <a:gd name="connsiteX56" fmla="*/ 197644 w 2124075"/>
                <a:gd name="connsiteY56" fmla="*/ 364331 h 1357313"/>
                <a:gd name="connsiteX57" fmla="*/ 176213 w 2124075"/>
                <a:gd name="connsiteY57" fmla="*/ 364331 h 1357313"/>
                <a:gd name="connsiteX58" fmla="*/ 176213 w 2124075"/>
                <a:gd name="connsiteY58" fmla="*/ 314325 h 1357313"/>
                <a:gd name="connsiteX59" fmla="*/ 150019 w 2124075"/>
                <a:gd name="connsiteY59" fmla="*/ 314325 h 1357313"/>
                <a:gd name="connsiteX60" fmla="*/ 150019 w 2124075"/>
                <a:gd name="connsiteY60" fmla="*/ 250031 h 1357313"/>
                <a:gd name="connsiteX61" fmla="*/ 121444 w 2124075"/>
                <a:gd name="connsiteY61" fmla="*/ 250031 h 1357313"/>
                <a:gd name="connsiteX62" fmla="*/ 121444 w 2124075"/>
                <a:gd name="connsiteY62" fmla="*/ 190500 h 1357313"/>
                <a:gd name="connsiteX63" fmla="*/ 100013 w 2124075"/>
                <a:gd name="connsiteY63" fmla="*/ 190500 h 1357313"/>
                <a:gd name="connsiteX64" fmla="*/ 100013 w 2124075"/>
                <a:gd name="connsiteY64" fmla="*/ 135731 h 1357313"/>
                <a:gd name="connsiteX65" fmla="*/ 73819 w 2124075"/>
                <a:gd name="connsiteY65" fmla="*/ 135731 h 1357313"/>
                <a:gd name="connsiteX66" fmla="*/ 73819 w 2124075"/>
                <a:gd name="connsiteY66" fmla="*/ 45244 h 1357313"/>
                <a:gd name="connsiteX67" fmla="*/ 38100 w 2124075"/>
                <a:gd name="connsiteY67" fmla="*/ 45244 h 1357313"/>
                <a:gd name="connsiteX68" fmla="*/ 38100 w 2124075"/>
                <a:gd name="connsiteY68" fmla="*/ 0 h 1357313"/>
                <a:gd name="connsiteX69" fmla="*/ 0 w 2124075"/>
                <a:gd name="connsiteY69" fmla="*/ 0 h 135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124075" h="1357313">
                  <a:moveTo>
                    <a:pt x="2124075" y="1357313"/>
                  </a:moveTo>
                  <a:lnTo>
                    <a:pt x="1797844" y="1357313"/>
                  </a:lnTo>
                  <a:lnTo>
                    <a:pt x="1797844" y="1331119"/>
                  </a:lnTo>
                  <a:lnTo>
                    <a:pt x="1683544" y="1331119"/>
                  </a:lnTo>
                  <a:lnTo>
                    <a:pt x="1683544" y="1302544"/>
                  </a:lnTo>
                  <a:lnTo>
                    <a:pt x="1659731" y="1302544"/>
                  </a:lnTo>
                  <a:lnTo>
                    <a:pt x="1659731" y="1278731"/>
                  </a:lnTo>
                  <a:lnTo>
                    <a:pt x="1466850" y="1278731"/>
                  </a:lnTo>
                  <a:lnTo>
                    <a:pt x="1466850" y="1254919"/>
                  </a:lnTo>
                  <a:lnTo>
                    <a:pt x="1269206" y="1254919"/>
                  </a:lnTo>
                  <a:lnTo>
                    <a:pt x="1269206" y="1223963"/>
                  </a:lnTo>
                  <a:lnTo>
                    <a:pt x="1133475" y="1223963"/>
                  </a:lnTo>
                  <a:lnTo>
                    <a:pt x="1133475" y="1202531"/>
                  </a:lnTo>
                  <a:lnTo>
                    <a:pt x="1112044" y="1202531"/>
                  </a:lnTo>
                  <a:lnTo>
                    <a:pt x="1112044" y="1188244"/>
                  </a:lnTo>
                  <a:lnTo>
                    <a:pt x="1062038" y="1188244"/>
                  </a:lnTo>
                  <a:lnTo>
                    <a:pt x="1062038" y="1188244"/>
                  </a:lnTo>
                  <a:lnTo>
                    <a:pt x="966788" y="1188244"/>
                  </a:lnTo>
                  <a:lnTo>
                    <a:pt x="966788" y="1154906"/>
                  </a:lnTo>
                  <a:lnTo>
                    <a:pt x="940594" y="1154906"/>
                  </a:lnTo>
                  <a:lnTo>
                    <a:pt x="940594" y="1112044"/>
                  </a:lnTo>
                  <a:lnTo>
                    <a:pt x="850106" y="1112044"/>
                  </a:lnTo>
                  <a:lnTo>
                    <a:pt x="850106" y="1088231"/>
                  </a:lnTo>
                  <a:lnTo>
                    <a:pt x="778669" y="1088231"/>
                  </a:lnTo>
                  <a:lnTo>
                    <a:pt x="778669" y="1064419"/>
                  </a:lnTo>
                  <a:lnTo>
                    <a:pt x="704850" y="1064419"/>
                  </a:lnTo>
                  <a:lnTo>
                    <a:pt x="704850" y="1021556"/>
                  </a:lnTo>
                  <a:lnTo>
                    <a:pt x="676275" y="1021556"/>
                  </a:lnTo>
                  <a:lnTo>
                    <a:pt x="676275" y="1000125"/>
                  </a:lnTo>
                  <a:lnTo>
                    <a:pt x="642938" y="1000125"/>
                  </a:lnTo>
                  <a:lnTo>
                    <a:pt x="642938" y="969169"/>
                  </a:lnTo>
                  <a:lnTo>
                    <a:pt x="576263" y="969169"/>
                  </a:lnTo>
                  <a:lnTo>
                    <a:pt x="576263" y="945356"/>
                  </a:lnTo>
                  <a:lnTo>
                    <a:pt x="519113" y="945356"/>
                  </a:lnTo>
                  <a:lnTo>
                    <a:pt x="519113" y="921544"/>
                  </a:lnTo>
                  <a:lnTo>
                    <a:pt x="495300" y="921544"/>
                  </a:lnTo>
                  <a:lnTo>
                    <a:pt x="495300" y="897731"/>
                  </a:lnTo>
                  <a:lnTo>
                    <a:pt x="461963" y="897731"/>
                  </a:lnTo>
                  <a:lnTo>
                    <a:pt x="461963" y="876300"/>
                  </a:lnTo>
                  <a:lnTo>
                    <a:pt x="442913" y="876300"/>
                  </a:lnTo>
                  <a:lnTo>
                    <a:pt x="442913" y="838200"/>
                  </a:lnTo>
                  <a:lnTo>
                    <a:pt x="421481" y="838200"/>
                  </a:lnTo>
                  <a:lnTo>
                    <a:pt x="421481" y="773906"/>
                  </a:lnTo>
                  <a:lnTo>
                    <a:pt x="381000" y="773906"/>
                  </a:lnTo>
                  <a:lnTo>
                    <a:pt x="381000" y="733425"/>
                  </a:lnTo>
                  <a:lnTo>
                    <a:pt x="335756" y="733425"/>
                  </a:lnTo>
                  <a:lnTo>
                    <a:pt x="335756" y="666750"/>
                  </a:lnTo>
                  <a:lnTo>
                    <a:pt x="309563" y="666750"/>
                  </a:lnTo>
                  <a:lnTo>
                    <a:pt x="309563" y="602456"/>
                  </a:lnTo>
                  <a:lnTo>
                    <a:pt x="283369" y="602456"/>
                  </a:lnTo>
                  <a:lnTo>
                    <a:pt x="283369" y="538163"/>
                  </a:lnTo>
                  <a:lnTo>
                    <a:pt x="247650" y="538163"/>
                  </a:lnTo>
                  <a:lnTo>
                    <a:pt x="247650" y="483394"/>
                  </a:lnTo>
                  <a:lnTo>
                    <a:pt x="221456" y="483394"/>
                  </a:lnTo>
                  <a:lnTo>
                    <a:pt x="221456" y="423863"/>
                  </a:lnTo>
                  <a:lnTo>
                    <a:pt x="197644" y="423863"/>
                  </a:lnTo>
                  <a:lnTo>
                    <a:pt x="197644" y="364331"/>
                  </a:lnTo>
                  <a:lnTo>
                    <a:pt x="176213" y="364331"/>
                  </a:lnTo>
                  <a:lnTo>
                    <a:pt x="176213" y="314325"/>
                  </a:lnTo>
                  <a:lnTo>
                    <a:pt x="150019" y="314325"/>
                  </a:lnTo>
                  <a:lnTo>
                    <a:pt x="150019" y="250031"/>
                  </a:lnTo>
                  <a:lnTo>
                    <a:pt x="121444" y="250031"/>
                  </a:lnTo>
                  <a:lnTo>
                    <a:pt x="121444" y="190500"/>
                  </a:lnTo>
                  <a:lnTo>
                    <a:pt x="100013" y="190500"/>
                  </a:lnTo>
                  <a:lnTo>
                    <a:pt x="100013" y="135731"/>
                  </a:lnTo>
                  <a:lnTo>
                    <a:pt x="73819" y="135731"/>
                  </a:lnTo>
                  <a:lnTo>
                    <a:pt x="73819" y="45244"/>
                  </a:lnTo>
                  <a:lnTo>
                    <a:pt x="38100" y="45244"/>
                  </a:lnTo>
                  <a:lnTo>
                    <a:pt x="38100" y="0"/>
                  </a:lnTo>
                  <a:lnTo>
                    <a:pt x="0" y="0"/>
                  </a:lnTo>
                </a:path>
              </a:pathLst>
            </a:custGeom>
            <a:noFill/>
            <a:ln>
              <a:solidFill>
                <a:srgbClr val="7F7F7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713" name="Group 2712">
              <a:extLst>
                <a:ext uri="{FF2B5EF4-FFF2-40B4-BE49-F238E27FC236}">
                  <a16:creationId xmlns:a16="http://schemas.microsoft.com/office/drawing/2014/main" id="{8A3C6578-B4B5-4C46-8363-9C2DBA452E71}"/>
                </a:ext>
              </a:extLst>
            </p:cNvPr>
            <p:cNvGrpSpPr/>
            <p:nvPr/>
          </p:nvGrpSpPr>
          <p:grpSpPr>
            <a:xfrm>
              <a:off x="8759644" y="2854976"/>
              <a:ext cx="35959" cy="33624"/>
              <a:chOff x="8529523" y="2998430"/>
              <a:chExt cx="35959" cy="33624"/>
            </a:xfrm>
          </p:grpSpPr>
          <p:sp>
            <p:nvSpPr>
              <p:cNvPr id="2807" name="Line 36">
                <a:extLst>
                  <a:ext uri="{FF2B5EF4-FFF2-40B4-BE49-F238E27FC236}">
                    <a16:creationId xmlns:a16="http://schemas.microsoft.com/office/drawing/2014/main" id="{D6B94A2A-E6BA-4B46-B389-EAB81F9E1B5D}"/>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808" name="Line 37">
                <a:extLst>
                  <a:ext uri="{FF2B5EF4-FFF2-40B4-BE49-F238E27FC236}">
                    <a16:creationId xmlns:a16="http://schemas.microsoft.com/office/drawing/2014/main" id="{63285F2D-9E87-4284-8A8C-382AE73DA369}"/>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14" name="Group 2713">
              <a:extLst>
                <a:ext uri="{FF2B5EF4-FFF2-40B4-BE49-F238E27FC236}">
                  <a16:creationId xmlns:a16="http://schemas.microsoft.com/office/drawing/2014/main" id="{1C03529C-A5F4-42C0-AC27-52F7A80BCC51}"/>
                </a:ext>
              </a:extLst>
            </p:cNvPr>
            <p:cNvGrpSpPr/>
            <p:nvPr/>
          </p:nvGrpSpPr>
          <p:grpSpPr>
            <a:xfrm>
              <a:off x="8693640" y="2854976"/>
              <a:ext cx="35959" cy="33624"/>
              <a:chOff x="8529523" y="2998430"/>
              <a:chExt cx="35959" cy="33624"/>
            </a:xfrm>
          </p:grpSpPr>
          <p:sp>
            <p:nvSpPr>
              <p:cNvPr id="2805" name="Line 36">
                <a:extLst>
                  <a:ext uri="{FF2B5EF4-FFF2-40B4-BE49-F238E27FC236}">
                    <a16:creationId xmlns:a16="http://schemas.microsoft.com/office/drawing/2014/main" id="{A5DFD7DD-B9C6-46F2-B48E-8A8A2B5D2673}"/>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806" name="Line 37">
                <a:extLst>
                  <a:ext uri="{FF2B5EF4-FFF2-40B4-BE49-F238E27FC236}">
                    <a16:creationId xmlns:a16="http://schemas.microsoft.com/office/drawing/2014/main" id="{2120DB7D-706A-4E23-862E-3EC17EF99532}"/>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15" name="Group 2714">
              <a:extLst>
                <a:ext uri="{FF2B5EF4-FFF2-40B4-BE49-F238E27FC236}">
                  <a16:creationId xmlns:a16="http://schemas.microsoft.com/office/drawing/2014/main" id="{DB847AEF-08C0-439F-9563-9096DE057EA7}"/>
                </a:ext>
              </a:extLst>
            </p:cNvPr>
            <p:cNvGrpSpPr/>
            <p:nvPr/>
          </p:nvGrpSpPr>
          <p:grpSpPr>
            <a:xfrm>
              <a:off x="8624492" y="2854976"/>
              <a:ext cx="35959" cy="33624"/>
              <a:chOff x="8529523" y="2998430"/>
              <a:chExt cx="35959" cy="33624"/>
            </a:xfrm>
          </p:grpSpPr>
          <p:sp>
            <p:nvSpPr>
              <p:cNvPr id="2803" name="Line 36">
                <a:extLst>
                  <a:ext uri="{FF2B5EF4-FFF2-40B4-BE49-F238E27FC236}">
                    <a16:creationId xmlns:a16="http://schemas.microsoft.com/office/drawing/2014/main" id="{CF40A1B2-FD85-4146-AFA9-F495914730D7}"/>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804" name="Line 37">
                <a:extLst>
                  <a:ext uri="{FF2B5EF4-FFF2-40B4-BE49-F238E27FC236}">
                    <a16:creationId xmlns:a16="http://schemas.microsoft.com/office/drawing/2014/main" id="{5B5D843E-D843-491C-A5AF-64035072075B}"/>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16" name="Group 2715">
              <a:extLst>
                <a:ext uri="{FF2B5EF4-FFF2-40B4-BE49-F238E27FC236}">
                  <a16:creationId xmlns:a16="http://schemas.microsoft.com/office/drawing/2014/main" id="{FDBCF22B-5AAD-42F4-B0A6-8FD95AF7D79F}"/>
                </a:ext>
              </a:extLst>
            </p:cNvPr>
            <p:cNvGrpSpPr/>
            <p:nvPr/>
          </p:nvGrpSpPr>
          <p:grpSpPr>
            <a:xfrm>
              <a:off x="8604466" y="2854976"/>
              <a:ext cx="35959" cy="33624"/>
              <a:chOff x="8529523" y="2998430"/>
              <a:chExt cx="35959" cy="33624"/>
            </a:xfrm>
          </p:grpSpPr>
          <p:sp>
            <p:nvSpPr>
              <p:cNvPr id="2801" name="Line 36">
                <a:extLst>
                  <a:ext uri="{FF2B5EF4-FFF2-40B4-BE49-F238E27FC236}">
                    <a16:creationId xmlns:a16="http://schemas.microsoft.com/office/drawing/2014/main" id="{484D6470-AFFD-4964-91AD-598D251DEC27}"/>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802" name="Line 37">
                <a:extLst>
                  <a:ext uri="{FF2B5EF4-FFF2-40B4-BE49-F238E27FC236}">
                    <a16:creationId xmlns:a16="http://schemas.microsoft.com/office/drawing/2014/main" id="{203AEB33-8B7F-4416-A527-CEE4C53A64DB}"/>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17" name="Group 2716">
              <a:extLst>
                <a:ext uri="{FF2B5EF4-FFF2-40B4-BE49-F238E27FC236}">
                  <a16:creationId xmlns:a16="http://schemas.microsoft.com/office/drawing/2014/main" id="{2F5416DA-E725-40D0-9486-8FE0ED7F02C4}"/>
                </a:ext>
              </a:extLst>
            </p:cNvPr>
            <p:cNvGrpSpPr/>
            <p:nvPr/>
          </p:nvGrpSpPr>
          <p:grpSpPr>
            <a:xfrm>
              <a:off x="8587953" y="2854976"/>
              <a:ext cx="35959" cy="33624"/>
              <a:chOff x="8529523" y="2998430"/>
              <a:chExt cx="35959" cy="33624"/>
            </a:xfrm>
          </p:grpSpPr>
          <p:sp>
            <p:nvSpPr>
              <p:cNvPr id="2799" name="Line 36">
                <a:extLst>
                  <a:ext uri="{FF2B5EF4-FFF2-40B4-BE49-F238E27FC236}">
                    <a16:creationId xmlns:a16="http://schemas.microsoft.com/office/drawing/2014/main" id="{3CEB88E8-11F6-4D38-ACCF-AA4B1020AC63}"/>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800" name="Line 37">
                <a:extLst>
                  <a:ext uri="{FF2B5EF4-FFF2-40B4-BE49-F238E27FC236}">
                    <a16:creationId xmlns:a16="http://schemas.microsoft.com/office/drawing/2014/main" id="{F465E098-346A-4F71-B561-D54583F17233}"/>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18" name="Group 2717">
              <a:extLst>
                <a:ext uri="{FF2B5EF4-FFF2-40B4-BE49-F238E27FC236}">
                  <a16:creationId xmlns:a16="http://schemas.microsoft.com/office/drawing/2014/main" id="{1E084275-94E3-4F09-ABD0-2FEB5055663E}"/>
                </a:ext>
              </a:extLst>
            </p:cNvPr>
            <p:cNvGrpSpPr/>
            <p:nvPr/>
          </p:nvGrpSpPr>
          <p:grpSpPr>
            <a:xfrm>
              <a:off x="8494891" y="2854976"/>
              <a:ext cx="35959" cy="33624"/>
              <a:chOff x="8529523" y="2998430"/>
              <a:chExt cx="35959" cy="33624"/>
            </a:xfrm>
          </p:grpSpPr>
          <p:sp>
            <p:nvSpPr>
              <p:cNvPr id="2797" name="Line 36">
                <a:extLst>
                  <a:ext uri="{FF2B5EF4-FFF2-40B4-BE49-F238E27FC236}">
                    <a16:creationId xmlns:a16="http://schemas.microsoft.com/office/drawing/2014/main" id="{45D6BCAC-D9ED-437A-BCDA-E44E53EB2EAF}"/>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98" name="Line 37">
                <a:extLst>
                  <a:ext uri="{FF2B5EF4-FFF2-40B4-BE49-F238E27FC236}">
                    <a16:creationId xmlns:a16="http://schemas.microsoft.com/office/drawing/2014/main" id="{6B9430C4-D423-4AD4-A54C-81EB7CB9C35F}"/>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19" name="Group 2718">
              <a:extLst>
                <a:ext uri="{FF2B5EF4-FFF2-40B4-BE49-F238E27FC236}">
                  <a16:creationId xmlns:a16="http://schemas.microsoft.com/office/drawing/2014/main" id="{FB857FB0-AEAD-4EFE-AE62-34D9A3B46FB6}"/>
                </a:ext>
              </a:extLst>
            </p:cNvPr>
            <p:cNvGrpSpPr/>
            <p:nvPr/>
          </p:nvGrpSpPr>
          <p:grpSpPr>
            <a:xfrm>
              <a:off x="8450132" y="2854976"/>
              <a:ext cx="35959" cy="33624"/>
              <a:chOff x="8529523" y="2998430"/>
              <a:chExt cx="35959" cy="33624"/>
            </a:xfrm>
          </p:grpSpPr>
          <p:sp>
            <p:nvSpPr>
              <p:cNvPr id="2795" name="Line 36">
                <a:extLst>
                  <a:ext uri="{FF2B5EF4-FFF2-40B4-BE49-F238E27FC236}">
                    <a16:creationId xmlns:a16="http://schemas.microsoft.com/office/drawing/2014/main" id="{9BA3BF9B-39D2-458E-A9C1-B985DE899C0C}"/>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96" name="Line 37">
                <a:extLst>
                  <a:ext uri="{FF2B5EF4-FFF2-40B4-BE49-F238E27FC236}">
                    <a16:creationId xmlns:a16="http://schemas.microsoft.com/office/drawing/2014/main" id="{8BCF10F5-7E70-4519-85B8-DCA1F74F0248}"/>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20" name="Group 2719">
              <a:extLst>
                <a:ext uri="{FF2B5EF4-FFF2-40B4-BE49-F238E27FC236}">
                  <a16:creationId xmlns:a16="http://schemas.microsoft.com/office/drawing/2014/main" id="{266D137E-AEF9-497E-BE3E-8BE430F6FD81}"/>
                </a:ext>
              </a:extLst>
            </p:cNvPr>
            <p:cNvGrpSpPr/>
            <p:nvPr/>
          </p:nvGrpSpPr>
          <p:grpSpPr>
            <a:xfrm>
              <a:off x="8410875" y="2828518"/>
              <a:ext cx="35959" cy="33624"/>
              <a:chOff x="8529523" y="2998430"/>
              <a:chExt cx="35959" cy="33624"/>
            </a:xfrm>
          </p:grpSpPr>
          <p:sp>
            <p:nvSpPr>
              <p:cNvPr id="2793" name="Line 36">
                <a:extLst>
                  <a:ext uri="{FF2B5EF4-FFF2-40B4-BE49-F238E27FC236}">
                    <a16:creationId xmlns:a16="http://schemas.microsoft.com/office/drawing/2014/main" id="{40221AAF-4474-4024-BBE7-5FEFD12F82E2}"/>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94" name="Line 37">
                <a:extLst>
                  <a:ext uri="{FF2B5EF4-FFF2-40B4-BE49-F238E27FC236}">
                    <a16:creationId xmlns:a16="http://schemas.microsoft.com/office/drawing/2014/main" id="{D11EA8EC-94D4-4CEC-B612-2770F254E382}"/>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21" name="Group 2720">
              <a:extLst>
                <a:ext uri="{FF2B5EF4-FFF2-40B4-BE49-F238E27FC236}">
                  <a16:creationId xmlns:a16="http://schemas.microsoft.com/office/drawing/2014/main" id="{BFBDE197-F460-429C-BD9D-31B4EE883E01}"/>
                </a:ext>
              </a:extLst>
            </p:cNvPr>
            <p:cNvGrpSpPr/>
            <p:nvPr/>
          </p:nvGrpSpPr>
          <p:grpSpPr>
            <a:xfrm>
              <a:off x="8349267" y="2828518"/>
              <a:ext cx="35959" cy="33624"/>
              <a:chOff x="8529523" y="2998430"/>
              <a:chExt cx="35959" cy="33624"/>
            </a:xfrm>
          </p:grpSpPr>
          <p:sp>
            <p:nvSpPr>
              <p:cNvPr id="2791" name="Line 36">
                <a:extLst>
                  <a:ext uri="{FF2B5EF4-FFF2-40B4-BE49-F238E27FC236}">
                    <a16:creationId xmlns:a16="http://schemas.microsoft.com/office/drawing/2014/main" id="{F54DBA6D-6BDB-4112-9260-F70B5D5F6680}"/>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92" name="Line 37">
                <a:extLst>
                  <a:ext uri="{FF2B5EF4-FFF2-40B4-BE49-F238E27FC236}">
                    <a16:creationId xmlns:a16="http://schemas.microsoft.com/office/drawing/2014/main" id="{0F39AB97-71C6-487C-B773-09AE5741F2CE}"/>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22" name="Group 2721">
              <a:extLst>
                <a:ext uri="{FF2B5EF4-FFF2-40B4-BE49-F238E27FC236}">
                  <a16:creationId xmlns:a16="http://schemas.microsoft.com/office/drawing/2014/main" id="{CF354410-316C-45F6-A7FC-2C4DB7FCB66C}"/>
                </a:ext>
              </a:extLst>
            </p:cNvPr>
            <p:cNvGrpSpPr/>
            <p:nvPr/>
          </p:nvGrpSpPr>
          <p:grpSpPr>
            <a:xfrm>
              <a:off x="8158624" y="2777059"/>
              <a:ext cx="35959" cy="33624"/>
              <a:chOff x="8529523" y="2998430"/>
              <a:chExt cx="35959" cy="33624"/>
            </a:xfrm>
          </p:grpSpPr>
          <p:sp>
            <p:nvSpPr>
              <p:cNvPr id="2789" name="Line 36">
                <a:extLst>
                  <a:ext uri="{FF2B5EF4-FFF2-40B4-BE49-F238E27FC236}">
                    <a16:creationId xmlns:a16="http://schemas.microsoft.com/office/drawing/2014/main" id="{14579E5D-B56B-473C-B1F1-830F3A8F43AE}"/>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90" name="Line 37">
                <a:extLst>
                  <a:ext uri="{FF2B5EF4-FFF2-40B4-BE49-F238E27FC236}">
                    <a16:creationId xmlns:a16="http://schemas.microsoft.com/office/drawing/2014/main" id="{E2B603B3-34D3-4190-876F-5BC5C93FFFD5}"/>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23" name="Group 2722">
              <a:extLst>
                <a:ext uri="{FF2B5EF4-FFF2-40B4-BE49-F238E27FC236}">
                  <a16:creationId xmlns:a16="http://schemas.microsoft.com/office/drawing/2014/main" id="{D3E2D2FA-3048-4D34-881A-743B8285A507}"/>
                </a:ext>
              </a:extLst>
            </p:cNvPr>
            <p:cNvGrpSpPr/>
            <p:nvPr/>
          </p:nvGrpSpPr>
          <p:grpSpPr>
            <a:xfrm>
              <a:off x="8045398" y="2753248"/>
              <a:ext cx="35959" cy="33624"/>
              <a:chOff x="8529523" y="2998430"/>
              <a:chExt cx="35959" cy="33624"/>
            </a:xfrm>
          </p:grpSpPr>
          <p:sp>
            <p:nvSpPr>
              <p:cNvPr id="2787" name="Line 36">
                <a:extLst>
                  <a:ext uri="{FF2B5EF4-FFF2-40B4-BE49-F238E27FC236}">
                    <a16:creationId xmlns:a16="http://schemas.microsoft.com/office/drawing/2014/main" id="{CDB6B59B-42C4-467C-B5AC-052685C00DF6}"/>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88" name="Line 37">
                <a:extLst>
                  <a:ext uri="{FF2B5EF4-FFF2-40B4-BE49-F238E27FC236}">
                    <a16:creationId xmlns:a16="http://schemas.microsoft.com/office/drawing/2014/main" id="{208BE3FE-7407-48A5-A0DF-DAB2F62588D9}"/>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24" name="Group 2723">
              <a:extLst>
                <a:ext uri="{FF2B5EF4-FFF2-40B4-BE49-F238E27FC236}">
                  <a16:creationId xmlns:a16="http://schemas.microsoft.com/office/drawing/2014/main" id="{AC745A91-2552-4064-A301-5C146330D327}"/>
                </a:ext>
              </a:extLst>
            </p:cNvPr>
            <p:cNvGrpSpPr/>
            <p:nvPr/>
          </p:nvGrpSpPr>
          <p:grpSpPr>
            <a:xfrm>
              <a:off x="7990016" y="2753248"/>
              <a:ext cx="35959" cy="33624"/>
              <a:chOff x="8529523" y="2998430"/>
              <a:chExt cx="35959" cy="33624"/>
            </a:xfrm>
          </p:grpSpPr>
          <p:sp>
            <p:nvSpPr>
              <p:cNvPr id="2785" name="Line 36">
                <a:extLst>
                  <a:ext uri="{FF2B5EF4-FFF2-40B4-BE49-F238E27FC236}">
                    <a16:creationId xmlns:a16="http://schemas.microsoft.com/office/drawing/2014/main" id="{39F6ED82-0FC1-4368-8E84-B5424320E137}"/>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86" name="Line 37">
                <a:extLst>
                  <a:ext uri="{FF2B5EF4-FFF2-40B4-BE49-F238E27FC236}">
                    <a16:creationId xmlns:a16="http://schemas.microsoft.com/office/drawing/2014/main" id="{852D3BEB-8D7D-4C1B-904F-88AC988D4786}"/>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25" name="Group 2724">
              <a:extLst>
                <a:ext uri="{FF2B5EF4-FFF2-40B4-BE49-F238E27FC236}">
                  <a16:creationId xmlns:a16="http://schemas.microsoft.com/office/drawing/2014/main" id="{6C05F9AD-1E39-4FF7-8537-9A5DF969FCE6}"/>
                </a:ext>
              </a:extLst>
            </p:cNvPr>
            <p:cNvGrpSpPr/>
            <p:nvPr/>
          </p:nvGrpSpPr>
          <p:grpSpPr>
            <a:xfrm>
              <a:off x="7938426" y="2753248"/>
              <a:ext cx="35959" cy="33624"/>
              <a:chOff x="8529523" y="2998430"/>
              <a:chExt cx="35959" cy="33624"/>
            </a:xfrm>
          </p:grpSpPr>
          <p:sp>
            <p:nvSpPr>
              <p:cNvPr id="2783" name="Line 36">
                <a:extLst>
                  <a:ext uri="{FF2B5EF4-FFF2-40B4-BE49-F238E27FC236}">
                    <a16:creationId xmlns:a16="http://schemas.microsoft.com/office/drawing/2014/main" id="{D107A476-3061-41D7-907E-033CAC074082}"/>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84" name="Line 37">
                <a:extLst>
                  <a:ext uri="{FF2B5EF4-FFF2-40B4-BE49-F238E27FC236}">
                    <a16:creationId xmlns:a16="http://schemas.microsoft.com/office/drawing/2014/main" id="{DC366ADC-F541-4C9F-9741-957996B5951F}"/>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26" name="Group 2725">
              <a:extLst>
                <a:ext uri="{FF2B5EF4-FFF2-40B4-BE49-F238E27FC236}">
                  <a16:creationId xmlns:a16="http://schemas.microsoft.com/office/drawing/2014/main" id="{46C6303D-1D13-4CDD-A614-1C68342E36F1}"/>
                </a:ext>
              </a:extLst>
            </p:cNvPr>
            <p:cNvGrpSpPr/>
            <p:nvPr/>
          </p:nvGrpSpPr>
          <p:grpSpPr>
            <a:xfrm>
              <a:off x="7925176" y="2753248"/>
              <a:ext cx="35959" cy="33624"/>
              <a:chOff x="8529523" y="2998430"/>
              <a:chExt cx="35959" cy="33624"/>
            </a:xfrm>
          </p:grpSpPr>
          <p:sp>
            <p:nvSpPr>
              <p:cNvPr id="2781" name="Line 36">
                <a:extLst>
                  <a:ext uri="{FF2B5EF4-FFF2-40B4-BE49-F238E27FC236}">
                    <a16:creationId xmlns:a16="http://schemas.microsoft.com/office/drawing/2014/main" id="{7994BA35-5DA6-4B82-8F58-C378081E0EE0}"/>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82" name="Line 37">
                <a:extLst>
                  <a:ext uri="{FF2B5EF4-FFF2-40B4-BE49-F238E27FC236}">
                    <a16:creationId xmlns:a16="http://schemas.microsoft.com/office/drawing/2014/main" id="{1FD0BE12-4B82-4E86-A1C7-99FCF2A8B085}"/>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27" name="Group 2726">
              <a:extLst>
                <a:ext uri="{FF2B5EF4-FFF2-40B4-BE49-F238E27FC236}">
                  <a16:creationId xmlns:a16="http://schemas.microsoft.com/office/drawing/2014/main" id="{79DD1749-E794-49E2-AA5C-EA82ADBBBB96}"/>
                </a:ext>
              </a:extLst>
            </p:cNvPr>
            <p:cNvGrpSpPr/>
            <p:nvPr/>
          </p:nvGrpSpPr>
          <p:grpSpPr>
            <a:xfrm>
              <a:off x="7889390" y="2724529"/>
              <a:ext cx="35959" cy="33624"/>
              <a:chOff x="8529523" y="2998430"/>
              <a:chExt cx="35959" cy="33624"/>
            </a:xfrm>
          </p:grpSpPr>
          <p:sp>
            <p:nvSpPr>
              <p:cNvPr id="2779" name="Line 36">
                <a:extLst>
                  <a:ext uri="{FF2B5EF4-FFF2-40B4-BE49-F238E27FC236}">
                    <a16:creationId xmlns:a16="http://schemas.microsoft.com/office/drawing/2014/main" id="{3EB3322E-2772-457F-878E-E86664DFC335}"/>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80" name="Line 37">
                <a:extLst>
                  <a:ext uri="{FF2B5EF4-FFF2-40B4-BE49-F238E27FC236}">
                    <a16:creationId xmlns:a16="http://schemas.microsoft.com/office/drawing/2014/main" id="{CDE6F540-A084-46A6-8D45-DFD2B05C954E}"/>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28" name="Group 2727">
              <a:extLst>
                <a:ext uri="{FF2B5EF4-FFF2-40B4-BE49-F238E27FC236}">
                  <a16:creationId xmlns:a16="http://schemas.microsoft.com/office/drawing/2014/main" id="{B852C5F9-11C8-4D20-A291-6A25057E488D}"/>
                </a:ext>
              </a:extLst>
            </p:cNvPr>
            <p:cNvGrpSpPr/>
            <p:nvPr/>
          </p:nvGrpSpPr>
          <p:grpSpPr>
            <a:xfrm>
              <a:off x="7821197" y="2724529"/>
              <a:ext cx="35959" cy="33624"/>
              <a:chOff x="8529523" y="2998430"/>
              <a:chExt cx="35959" cy="33624"/>
            </a:xfrm>
          </p:grpSpPr>
          <p:sp>
            <p:nvSpPr>
              <p:cNvPr id="2777" name="Line 36">
                <a:extLst>
                  <a:ext uri="{FF2B5EF4-FFF2-40B4-BE49-F238E27FC236}">
                    <a16:creationId xmlns:a16="http://schemas.microsoft.com/office/drawing/2014/main" id="{01741D7D-A404-4769-8AC5-BFBB0FB0BB23}"/>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78" name="Line 37">
                <a:extLst>
                  <a:ext uri="{FF2B5EF4-FFF2-40B4-BE49-F238E27FC236}">
                    <a16:creationId xmlns:a16="http://schemas.microsoft.com/office/drawing/2014/main" id="{7F4F1D53-8476-47DF-B3D1-DDC9E0440A59}"/>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29" name="Group 2728">
              <a:extLst>
                <a:ext uri="{FF2B5EF4-FFF2-40B4-BE49-F238E27FC236}">
                  <a16:creationId xmlns:a16="http://schemas.microsoft.com/office/drawing/2014/main" id="{88FBCDEF-00C4-402C-BF9B-54241D1B0B28}"/>
                </a:ext>
              </a:extLst>
            </p:cNvPr>
            <p:cNvGrpSpPr/>
            <p:nvPr/>
          </p:nvGrpSpPr>
          <p:grpSpPr>
            <a:xfrm>
              <a:off x="7676374" y="2688403"/>
              <a:ext cx="35959" cy="33624"/>
              <a:chOff x="8529523" y="2998430"/>
              <a:chExt cx="35959" cy="33624"/>
            </a:xfrm>
          </p:grpSpPr>
          <p:sp>
            <p:nvSpPr>
              <p:cNvPr id="2775" name="Line 36">
                <a:extLst>
                  <a:ext uri="{FF2B5EF4-FFF2-40B4-BE49-F238E27FC236}">
                    <a16:creationId xmlns:a16="http://schemas.microsoft.com/office/drawing/2014/main" id="{FC8FD10E-DB17-4DDA-90E6-91C5B7D3386C}"/>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76" name="Line 37">
                <a:extLst>
                  <a:ext uri="{FF2B5EF4-FFF2-40B4-BE49-F238E27FC236}">
                    <a16:creationId xmlns:a16="http://schemas.microsoft.com/office/drawing/2014/main" id="{EDB57381-905E-45E6-BDEA-6434F0866096}"/>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30" name="Group 2729">
              <a:extLst>
                <a:ext uri="{FF2B5EF4-FFF2-40B4-BE49-F238E27FC236}">
                  <a16:creationId xmlns:a16="http://schemas.microsoft.com/office/drawing/2014/main" id="{FB5D2A67-2EAF-4DC4-9CD3-23053DF9E9A0}"/>
                </a:ext>
              </a:extLst>
            </p:cNvPr>
            <p:cNvGrpSpPr/>
            <p:nvPr/>
          </p:nvGrpSpPr>
          <p:grpSpPr>
            <a:xfrm>
              <a:off x="7663242" y="2688403"/>
              <a:ext cx="35959" cy="33624"/>
              <a:chOff x="8529523" y="2998430"/>
              <a:chExt cx="35959" cy="33624"/>
            </a:xfrm>
          </p:grpSpPr>
          <p:sp>
            <p:nvSpPr>
              <p:cNvPr id="2773" name="Line 36">
                <a:extLst>
                  <a:ext uri="{FF2B5EF4-FFF2-40B4-BE49-F238E27FC236}">
                    <a16:creationId xmlns:a16="http://schemas.microsoft.com/office/drawing/2014/main" id="{376CF826-5189-4D8A-A1CD-C53E57603643}"/>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74" name="Line 37">
                <a:extLst>
                  <a:ext uri="{FF2B5EF4-FFF2-40B4-BE49-F238E27FC236}">
                    <a16:creationId xmlns:a16="http://schemas.microsoft.com/office/drawing/2014/main" id="{F024A0AB-3D88-4463-B598-361A7E27187B}"/>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31" name="Group 2730">
              <a:extLst>
                <a:ext uri="{FF2B5EF4-FFF2-40B4-BE49-F238E27FC236}">
                  <a16:creationId xmlns:a16="http://schemas.microsoft.com/office/drawing/2014/main" id="{600B3C6A-3FBA-43DC-B5F5-C0A81AD11E79}"/>
                </a:ext>
              </a:extLst>
            </p:cNvPr>
            <p:cNvGrpSpPr/>
            <p:nvPr/>
          </p:nvGrpSpPr>
          <p:grpSpPr>
            <a:xfrm>
              <a:off x="7641525" y="2688403"/>
              <a:ext cx="35959" cy="33624"/>
              <a:chOff x="8529523" y="2998430"/>
              <a:chExt cx="35959" cy="33624"/>
            </a:xfrm>
          </p:grpSpPr>
          <p:sp>
            <p:nvSpPr>
              <p:cNvPr id="2771" name="Line 36">
                <a:extLst>
                  <a:ext uri="{FF2B5EF4-FFF2-40B4-BE49-F238E27FC236}">
                    <a16:creationId xmlns:a16="http://schemas.microsoft.com/office/drawing/2014/main" id="{005FF306-31C5-4BF8-BC85-20AD9672B164}"/>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72" name="Line 37">
                <a:extLst>
                  <a:ext uri="{FF2B5EF4-FFF2-40B4-BE49-F238E27FC236}">
                    <a16:creationId xmlns:a16="http://schemas.microsoft.com/office/drawing/2014/main" id="{5D93459E-8ACA-4701-A78A-465087D5AC63}"/>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32" name="Group 2731">
              <a:extLst>
                <a:ext uri="{FF2B5EF4-FFF2-40B4-BE49-F238E27FC236}">
                  <a16:creationId xmlns:a16="http://schemas.microsoft.com/office/drawing/2014/main" id="{C75A77C5-C2D4-4CA1-8A9A-D12FEFE89A22}"/>
                </a:ext>
              </a:extLst>
            </p:cNvPr>
            <p:cNvGrpSpPr/>
            <p:nvPr/>
          </p:nvGrpSpPr>
          <p:grpSpPr>
            <a:xfrm>
              <a:off x="7625726" y="2688403"/>
              <a:ext cx="35959" cy="33624"/>
              <a:chOff x="8529523" y="2998430"/>
              <a:chExt cx="35959" cy="33624"/>
            </a:xfrm>
          </p:grpSpPr>
          <p:sp>
            <p:nvSpPr>
              <p:cNvPr id="2769" name="Line 36">
                <a:extLst>
                  <a:ext uri="{FF2B5EF4-FFF2-40B4-BE49-F238E27FC236}">
                    <a16:creationId xmlns:a16="http://schemas.microsoft.com/office/drawing/2014/main" id="{52B43C48-F3EC-4F6B-8898-A38339A283C9}"/>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70" name="Line 37">
                <a:extLst>
                  <a:ext uri="{FF2B5EF4-FFF2-40B4-BE49-F238E27FC236}">
                    <a16:creationId xmlns:a16="http://schemas.microsoft.com/office/drawing/2014/main" id="{6DC86DCF-3D11-400D-9885-AB2146E812F1}"/>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33" name="Group 2732">
              <a:extLst>
                <a:ext uri="{FF2B5EF4-FFF2-40B4-BE49-F238E27FC236}">
                  <a16:creationId xmlns:a16="http://schemas.microsoft.com/office/drawing/2014/main" id="{F95DCFD5-3CB4-4A62-A8F5-7AF99AC367FF}"/>
                </a:ext>
              </a:extLst>
            </p:cNvPr>
            <p:cNvGrpSpPr/>
            <p:nvPr/>
          </p:nvGrpSpPr>
          <p:grpSpPr>
            <a:xfrm>
              <a:off x="7611144" y="2688403"/>
              <a:ext cx="35959" cy="33624"/>
              <a:chOff x="8529523" y="2998430"/>
              <a:chExt cx="35959" cy="33624"/>
            </a:xfrm>
          </p:grpSpPr>
          <p:sp>
            <p:nvSpPr>
              <p:cNvPr id="2767" name="Line 36">
                <a:extLst>
                  <a:ext uri="{FF2B5EF4-FFF2-40B4-BE49-F238E27FC236}">
                    <a16:creationId xmlns:a16="http://schemas.microsoft.com/office/drawing/2014/main" id="{6D61CEBD-958D-449E-A9C9-316916EB53B4}"/>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68" name="Line 37">
                <a:extLst>
                  <a:ext uri="{FF2B5EF4-FFF2-40B4-BE49-F238E27FC236}">
                    <a16:creationId xmlns:a16="http://schemas.microsoft.com/office/drawing/2014/main" id="{A9144B5B-D7D2-48B1-8A75-198A1D7603BD}"/>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34" name="Group 2733">
              <a:extLst>
                <a:ext uri="{FF2B5EF4-FFF2-40B4-BE49-F238E27FC236}">
                  <a16:creationId xmlns:a16="http://schemas.microsoft.com/office/drawing/2014/main" id="{316E3723-F87A-4FA4-AC41-8C1B9EDAA0F4}"/>
                </a:ext>
              </a:extLst>
            </p:cNvPr>
            <p:cNvGrpSpPr/>
            <p:nvPr/>
          </p:nvGrpSpPr>
          <p:grpSpPr>
            <a:xfrm>
              <a:off x="7558376" y="2612527"/>
              <a:ext cx="35959" cy="33624"/>
              <a:chOff x="8529523" y="2998430"/>
              <a:chExt cx="35959" cy="33624"/>
            </a:xfrm>
          </p:grpSpPr>
          <p:sp>
            <p:nvSpPr>
              <p:cNvPr id="2765" name="Line 36">
                <a:extLst>
                  <a:ext uri="{FF2B5EF4-FFF2-40B4-BE49-F238E27FC236}">
                    <a16:creationId xmlns:a16="http://schemas.microsoft.com/office/drawing/2014/main" id="{D489A334-911C-41AE-8486-C54A8526D61D}"/>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66" name="Line 37">
                <a:extLst>
                  <a:ext uri="{FF2B5EF4-FFF2-40B4-BE49-F238E27FC236}">
                    <a16:creationId xmlns:a16="http://schemas.microsoft.com/office/drawing/2014/main" id="{977787D1-0D08-4B43-AFE9-DE625B4682A0}"/>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35" name="Group 2734">
              <a:extLst>
                <a:ext uri="{FF2B5EF4-FFF2-40B4-BE49-F238E27FC236}">
                  <a16:creationId xmlns:a16="http://schemas.microsoft.com/office/drawing/2014/main" id="{6FD53B81-40B6-4A3E-9FFE-992D641F404B}"/>
                </a:ext>
              </a:extLst>
            </p:cNvPr>
            <p:cNvGrpSpPr/>
            <p:nvPr/>
          </p:nvGrpSpPr>
          <p:grpSpPr>
            <a:xfrm>
              <a:off x="7527278" y="2612527"/>
              <a:ext cx="35959" cy="33624"/>
              <a:chOff x="8529523" y="2998430"/>
              <a:chExt cx="35959" cy="33624"/>
            </a:xfrm>
          </p:grpSpPr>
          <p:sp>
            <p:nvSpPr>
              <p:cNvPr id="2763" name="Line 36">
                <a:extLst>
                  <a:ext uri="{FF2B5EF4-FFF2-40B4-BE49-F238E27FC236}">
                    <a16:creationId xmlns:a16="http://schemas.microsoft.com/office/drawing/2014/main" id="{9454D6AE-69FB-4641-8675-65A0A431DCD6}"/>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64" name="Line 37">
                <a:extLst>
                  <a:ext uri="{FF2B5EF4-FFF2-40B4-BE49-F238E27FC236}">
                    <a16:creationId xmlns:a16="http://schemas.microsoft.com/office/drawing/2014/main" id="{1447ECED-9B3F-4FAE-903D-18B57B46C459}"/>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36" name="Group 2735">
              <a:extLst>
                <a:ext uri="{FF2B5EF4-FFF2-40B4-BE49-F238E27FC236}">
                  <a16:creationId xmlns:a16="http://schemas.microsoft.com/office/drawing/2014/main" id="{2B14C7C0-FCE5-4D68-B863-5F2BEB159E6A}"/>
                </a:ext>
              </a:extLst>
            </p:cNvPr>
            <p:cNvGrpSpPr/>
            <p:nvPr/>
          </p:nvGrpSpPr>
          <p:grpSpPr>
            <a:xfrm>
              <a:off x="7510746" y="2612527"/>
              <a:ext cx="35959" cy="33624"/>
              <a:chOff x="8529523" y="2998430"/>
              <a:chExt cx="35959" cy="33624"/>
            </a:xfrm>
          </p:grpSpPr>
          <p:sp>
            <p:nvSpPr>
              <p:cNvPr id="2761" name="Line 36">
                <a:extLst>
                  <a:ext uri="{FF2B5EF4-FFF2-40B4-BE49-F238E27FC236}">
                    <a16:creationId xmlns:a16="http://schemas.microsoft.com/office/drawing/2014/main" id="{4372666B-1274-4ABD-BE28-D0390EB265B9}"/>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62" name="Line 37">
                <a:extLst>
                  <a:ext uri="{FF2B5EF4-FFF2-40B4-BE49-F238E27FC236}">
                    <a16:creationId xmlns:a16="http://schemas.microsoft.com/office/drawing/2014/main" id="{9D67F07B-8981-4AF8-A6B9-1ED15F45906C}"/>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37" name="Group 2736">
              <a:extLst>
                <a:ext uri="{FF2B5EF4-FFF2-40B4-BE49-F238E27FC236}">
                  <a16:creationId xmlns:a16="http://schemas.microsoft.com/office/drawing/2014/main" id="{919270F3-94F2-4CE6-AF18-939230C8A385}"/>
                </a:ext>
              </a:extLst>
            </p:cNvPr>
            <p:cNvGrpSpPr/>
            <p:nvPr/>
          </p:nvGrpSpPr>
          <p:grpSpPr>
            <a:xfrm>
              <a:off x="7455995" y="2586124"/>
              <a:ext cx="35959" cy="33624"/>
              <a:chOff x="8529523" y="2998430"/>
              <a:chExt cx="35959" cy="33624"/>
            </a:xfrm>
          </p:grpSpPr>
          <p:sp>
            <p:nvSpPr>
              <p:cNvPr id="2759" name="Line 36">
                <a:extLst>
                  <a:ext uri="{FF2B5EF4-FFF2-40B4-BE49-F238E27FC236}">
                    <a16:creationId xmlns:a16="http://schemas.microsoft.com/office/drawing/2014/main" id="{693092AF-8FF9-426D-B33F-3EE37AA02A32}"/>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60" name="Line 37">
                <a:extLst>
                  <a:ext uri="{FF2B5EF4-FFF2-40B4-BE49-F238E27FC236}">
                    <a16:creationId xmlns:a16="http://schemas.microsoft.com/office/drawing/2014/main" id="{3933B567-EF21-4768-9BC0-258F144511A4}"/>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38" name="Group 2737">
              <a:extLst>
                <a:ext uri="{FF2B5EF4-FFF2-40B4-BE49-F238E27FC236}">
                  <a16:creationId xmlns:a16="http://schemas.microsoft.com/office/drawing/2014/main" id="{E61CF3F2-6B09-4967-B982-AB9CBA51A550}"/>
                </a:ext>
              </a:extLst>
            </p:cNvPr>
            <p:cNvGrpSpPr/>
            <p:nvPr/>
          </p:nvGrpSpPr>
          <p:grpSpPr>
            <a:xfrm>
              <a:off x="7358549" y="2564550"/>
              <a:ext cx="35959" cy="33624"/>
              <a:chOff x="8529523" y="2998430"/>
              <a:chExt cx="35959" cy="33624"/>
            </a:xfrm>
          </p:grpSpPr>
          <p:sp>
            <p:nvSpPr>
              <p:cNvPr id="2757" name="Line 36">
                <a:extLst>
                  <a:ext uri="{FF2B5EF4-FFF2-40B4-BE49-F238E27FC236}">
                    <a16:creationId xmlns:a16="http://schemas.microsoft.com/office/drawing/2014/main" id="{81CAFC0E-907F-4E6C-886B-9A46B5E574C1}"/>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58" name="Line 37">
                <a:extLst>
                  <a:ext uri="{FF2B5EF4-FFF2-40B4-BE49-F238E27FC236}">
                    <a16:creationId xmlns:a16="http://schemas.microsoft.com/office/drawing/2014/main" id="{C9EBADE5-8334-4C60-A48D-EACBD777D3C0}"/>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39" name="Group 2738">
              <a:extLst>
                <a:ext uri="{FF2B5EF4-FFF2-40B4-BE49-F238E27FC236}">
                  <a16:creationId xmlns:a16="http://schemas.microsoft.com/office/drawing/2014/main" id="{73A53863-0188-4651-BE9A-B311581F27EA}"/>
                </a:ext>
              </a:extLst>
            </p:cNvPr>
            <p:cNvGrpSpPr/>
            <p:nvPr/>
          </p:nvGrpSpPr>
          <p:grpSpPr>
            <a:xfrm>
              <a:off x="7392182" y="2564550"/>
              <a:ext cx="35959" cy="33624"/>
              <a:chOff x="8529523" y="2998430"/>
              <a:chExt cx="35959" cy="33624"/>
            </a:xfrm>
          </p:grpSpPr>
          <p:sp>
            <p:nvSpPr>
              <p:cNvPr id="2755" name="Line 36">
                <a:extLst>
                  <a:ext uri="{FF2B5EF4-FFF2-40B4-BE49-F238E27FC236}">
                    <a16:creationId xmlns:a16="http://schemas.microsoft.com/office/drawing/2014/main" id="{E8CF5408-14E5-46FF-A979-91FE3AFAAEB9}"/>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56" name="Line 37">
                <a:extLst>
                  <a:ext uri="{FF2B5EF4-FFF2-40B4-BE49-F238E27FC236}">
                    <a16:creationId xmlns:a16="http://schemas.microsoft.com/office/drawing/2014/main" id="{8D6F0AE3-E330-4AED-9918-2422A83EC1F3}"/>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40" name="Group 2739">
              <a:extLst>
                <a:ext uri="{FF2B5EF4-FFF2-40B4-BE49-F238E27FC236}">
                  <a16:creationId xmlns:a16="http://schemas.microsoft.com/office/drawing/2014/main" id="{5307C0A0-047E-43C4-9910-531644FB9E8A}"/>
                </a:ext>
              </a:extLst>
            </p:cNvPr>
            <p:cNvGrpSpPr/>
            <p:nvPr/>
          </p:nvGrpSpPr>
          <p:grpSpPr>
            <a:xfrm>
              <a:off x="7400783" y="2564550"/>
              <a:ext cx="35959" cy="33624"/>
              <a:chOff x="8529523" y="2998430"/>
              <a:chExt cx="35959" cy="33624"/>
            </a:xfrm>
          </p:grpSpPr>
          <p:sp>
            <p:nvSpPr>
              <p:cNvPr id="2753" name="Line 36">
                <a:extLst>
                  <a:ext uri="{FF2B5EF4-FFF2-40B4-BE49-F238E27FC236}">
                    <a16:creationId xmlns:a16="http://schemas.microsoft.com/office/drawing/2014/main" id="{2ABC9AA2-4990-4D4B-A618-7D15B14D7017}"/>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54" name="Line 37">
                <a:extLst>
                  <a:ext uri="{FF2B5EF4-FFF2-40B4-BE49-F238E27FC236}">
                    <a16:creationId xmlns:a16="http://schemas.microsoft.com/office/drawing/2014/main" id="{7470B14C-B881-4EFD-B894-3362A4D77D38}"/>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41" name="Group 2740">
              <a:extLst>
                <a:ext uri="{FF2B5EF4-FFF2-40B4-BE49-F238E27FC236}">
                  <a16:creationId xmlns:a16="http://schemas.microsoft.com/office/drawing/2014/main" id="{4E1CB100-9756-431C-AB99-EBE1304A36B6}"/>
                </a:ext>
              </a:extLst>
            </p:cNvPr>
            <p:cNvGrpSpPr/>
            <p:nvPr/>
          </p:nvGrpSpPr>
          <p:grpSpPr>
            <a:xfrm>
              <a:off x="7251329" y="2465540"/>
              <a:ext cx="35959" cy="33624"/>
              <a:chOff x="8529523" y="2998430"/>
              <a:chExt cx="35959" cy="33624"/>
            </a:xfrm>
          </p:grpSpPr>
          <p:sp>
            <p:nvSpPr>
              <p:cNvPr id="2751" name="Line 36">
                <a:extLst>
                  <a:ext uri="{FF2B5EF4-FFF2-40B4-BE49-F238E27FC236}">
                    <a16:creationId xmlns:a16="http://schemas.microsoft.com/office/drawing/2014/main" id="{70F490BC-9A43-4EF2-A519-9E2FED4A3E3D}"/>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52" name="Line 37">
                <a:extLst>
                  <a:ext uri="{FF2B5EF4-FFF2-40B4-BE49-F238E27FC236}">
                    <a16:creationId xmlns:a16="http://schemas.microsoft.com/office/drawing/2014/main" id="{4CBB5B71-8D9D-492D-93EB-58C97A33AD57}"/>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42" name="Group 2741">
              <a:extLst>
                <a:ext uri="{FF2B5EF4-FFF2-40B4-BE49-F238E27FC236}">
                  <a16:creationId xmlns:a16="http://schemas.microsoft.com/office/drawing/2014/main" id="{A4A2AB88-4A46-49E1-819F-96DFE1AD1857}"/>
                </a:ext>
              </a:extLst>
            </p:cNvPr>
            <p:cNvGrpSpPr/>
            <p:nvPr/>
          </p:nvGrpSpPr>
          <p:grpSpPr>
            <a:xfrm>
              <a:off x="6983810" y="2233378"/>
              <a:ext cx="35959" cy="33624"/>
              <a:chOff x="8529523" y="2998430"/>
              <a:chExt cx="35959" cy="33624"/>
            </a:xfrm>
          </p:grpSpPr>
          <p:sp>
            <p:nvSpPr>
              <p:cNvPr id="2749" name="Line 36">
                <a:extLst>
                  <a:ext uri="{FF2B5EF4-FFF2-40B4-BE49-F238E27FC236}">
                    <a16:creationId xmlns:a16="http://schemas.microsoft.com/office/drawing/2014/main" id="{A081DC69-289D-43C7-8486-B3F66EA6AB4D}"/>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50" name="Line 37">
                <a:extLst>
                  <a:ext uri="{FF2B5EF4-FFF2-40B4-BE49-F238E27FC236}">
                    <a16:creationId xmlns:a16="http://schemas.microsoft.com/office/drawing/2014/main" id="{BC51B451-0665-460B-81D2-0AB2D6A60BD6}"/>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43" name="Group 2742">
              <a:extLst>
                <a:ext uri="{FF2B5EF4-FFF2-40B4-BE49-F238E27FC236}">
                  <a16:creationId xmlns:a16="http://schemas.microsoft.com/office/drawing/2014/main" id="{2CCCFBBF-F1C2-4BA3-B1F4-8A2F286B905A}"/>
                </a:ext>
              </a:extLst>
            </p:cNvPr>
            <p:cNvGrpSpPr/>
            <p:nvPr/>
          </p:nvGrpSpPr>
          <p:grpSpPr>
            <a:xfrm>
              <a:off x="6876654" y="1986464"/>
              <a:ext cx="35959" cy="33624"/>
              <a:chOff x="8529523" y="2998430"/>
              <a:chExt cx="35959" cy="33624"/>
            </a:xfrm>
          </p:grpSpPr>
          <p:sp>
            <p:nvSpPr>
              <p:cNvPr id="2747" name="Line 36">
                <a:extLst>
                  <a:ext uri="{FF2B5EF4-FFF2-40B4-BE49-F238E27FC236}">
                    <a16:creationId xmlns:a16="http://schemas.microsoft.com/office/drawing/2014/main" id="{0ED389FB-87F2-4409-806B-EEB59B040113}"/>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48" name="Line 37">
                <a:extLst>
                  <a:ext uri="{FF2B5EF4-FFF2-40B4-BE49-F238E27FC236}">
                    <a16:creationId xmlns:a16="http://schemas.microsoft.com/office/drawing/2014/main" id="{F6947889-18B5-4CFE-B95F-3A929A01F971}"/>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2744" name="Group 2743">
              <a:extLst>
                <a:ext uri="{FF2B5EF4-FFF2-40B4-BE49-F238E27FC236}">
                  <a16:creationId xmlns:a16="http://schemas.microsoft.com/office/drawing/2014/main" id="{FD5026A5-A28A-4BAD-85B1-87255204FBBC}"/>
                </a:ext>
              </a:extLst>
            </p:cNvPr>
            <p:cNvGrpSpPr/>
            <p:nvPr/>
          </p:nvGrpSpPr>
          <p:grpSpPr>
            <a:xfrm>
              <a:off x="6770534" y="1745665"/>
              <a:ext cx="35959" cy="33624"/>
              <a:chOff x="8529523" y="2998430"/>
              <a:chExt cx="35959" cy="33624"/>
            </a:xfrm>
          </p:grpSpPr>
          <p:sp>
            <p:nvSpPr>
              <p:cNvPr id="2745" name="Line 36">
                <a:extLst>
                  <a:ext uri="{FF2B5EF4-FFF2-40B4-BE49-F238E27FC236}">
                    <a16:creationId xmlns:a16="http://schemas.microsoft.com/office/drawing/2014/main" id="{1E9FBE37-0D0A-4F59-831A-230AA94648E5}"/>
                  </a:ext>
                </a:extLst>
              </p:cNvPr>
              <p:cNvSpPr>
                <a:spLocks noChangeShapeType="1"/>
              </p:cNvSpPr>
              <p:nvPr/>
            </p:nvSpPr>
            <p:spPr bwMode="auto">
              <a:xfrm>
                <a:off x="8529523" y="3015784"/>
                <a:ext cx="35959" cy="0"/>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2746" name="Line 37">
                <a:extLst>
                  <a:ext uri="{FF2B5EF4-FFF2-40B4-BE49-F238E27FC236}">
                    <a16:creationId xmlns:a16="http://schemas.microsoft.com/office/drawing/2014/main" id="{738D3C7A-0928-402A-A098-1EAA49C8BFBC}"/>
                  </a:ext>
                </a:extLst>
              </p:cNvPr>
              <p:cNvSpPr>
                <a:spLocks noChangeShapeType="1"/>
              </p:cNvSpPr>
              <p:nvPr/>
            </p:nvSpPr>
            <p:spPr bwMode="auto">
              <a:xfrm>
                <a:off x="8546922" y="2998430"/>
                <a:ext cx="0" cy="33624"/>
              </a:xfrm>
              <a:prstGeom prst="line">
                <a:avLst/>
              </a:prstGeom>
              <a:noFill/>
              <a:ln w="19050" cap="sq">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sp>
        <p:nvSpPr>
          <p:cNvPr id="18" name="TextBox 17">
            <a:extLst>
              <a:ext uri="{FF2B5EF4-FFF2-40B4-BE49-F238E27FC236}">
                <a16:creationId xmlns:a16="http://schemas.microsoft.com/office/drawing/2014/main" id="{1498B376-A0B6-4AD2-8400-4E68A4096DAB}"/>
              </a:ext>
            </a:extLst>
          </p:cNvPr>
          <p:cNvSpPr txBox="1"/>
          <p:nvPr/>
        </p:nvSpPr>
        <p:spPr>
          <a:xfrm>
            <a:off x="8567443" y="5596719"/>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78</a:t>
            </a:r>
          </a:p>
        </p:txBody>
      </p:sp>
      <p:sp>
        <p:nvSpPr>
          <p:cNvPr id="2811" name="TextBox 2810">
            <a:extLst>
              <a:ext uri="{FF2B5EF4-FFF2-40B4-BE49-F238E27FC236}">
                <a16:creationId xmlns:a16="http://schemas.microsoft.com/office/drawing/2014/main" id="{65CBB413-9F52-405E-9780-323E967467EA}"/>
              </a:ext>
            </a:extLst>
          </p:cNvPr>
          <p:cNvSpPr txBox="1"/>
          <p:nvPr/>
        </p:nvSpPr>
        <p:spPr>
          <a:xfrm>
            <a:off x="6539277" y="5294306"/>
            <a:ext cx="1487587"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HR=0.69 (95% CI=0.55–0.86)</a:t>
            </a:r>
            <a:b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p=0.0009</a:t>
            </a:r>
          </a:p>
        </p:txBody>
      </p:sp>
      <p:sp>
        <p:nvSpPr>
          <p:cNvPr id="2812" name="TextBox 2811">
            <a:extLst>
              <a:ext uri="{FF2B5EF4-FFF2-40B4-BE49-F238E27FC236}">
                <a16:creationId xmlns:a16="http://schemas.microsoft.com/office/drawing/2014/main" id="{DDF7AB8F-7327-44EA-A68F-E2D659693E7C}"/>
              </a:ext>
            </a:extLst>
          </p:cNvPr>
          <p:cNvSpPr txBox="1"/>
          <p:nvPr/>
        </p:nvSpPr>
        <p:spPr>
          <a:xfrm>
            <a:off x="7234142" y="4074609"/>
            <a:ext cx="13797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Calibri" panose="020F0502020204030204"/>
                <a:ea typeface="+mn-ea"/>
                <a:cs typeface="+mn-cs"/>
              </a:rPr>
              <a:t>CC-486, n=238: </a:t>
            </a:r>
            <a:br>
              <a:rPr kumimoji="0" lang="en-GB" sz="1200" b="1" i="0" u="none" strike="noStrike" kern="1200" cap="none" spc="0" normalizeH="0" baseline="0" noProof="0" dirty="0">
                <a:ln>
                  <a:noFill/>
                </a:ln>
                <a:solidFill>
                  <a:srgbClr val="C00000"/>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srgbClr val="C00000"/>
                </a:solidFill>
                <a:effectLst/>
                <a:uLnTx/>
                <a:uFillTx/>
                <a:latin typeface="Calibri" panose="020F0502020204030204"/>
                <a:ea typeface="+mn-ea"/>
                <a:cs typeface="+mn-cs"/>
              </a:rPr>
              <a:t>24.7 months</a:t>
            </a:r>
          </a:p>
        </p:txBody>
      </p:sp>
      <p:sp>
        <p:nvSpPr>
          <p:cNvPr id="2815" name="TextBox 2814">
            <a:extLst>
              <a:ext uri="{FF2B5EF4-FFF2-40B4-BE49-F238E27FC236}">
                <a16:creationId xmlns:a16="http://schemas.microsoft.com/office/drawing/2014/main" id="{5520B3CE-39AB-44D8-9CC2-35715A08E7AD}"/>
              </a:ext>
            </a:extLst>
          </p:cNvPr>
          <p:cNvSpPr txBox="1"/>
          <p:nvPr/>
        </p:nvSpPr>
        <p:spPr>
          <a:xfrm>
            <a:off x="7244067" y="4420277"/>
            <a:ext cx="13797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srgbClr val="7F7F7F"/>
                </a:solidFill>
                <a:effectLst/>
                <a:uLnTx/>
                <a:uFillTx/>
                <a:latin typeface="Calibri" panose="020F0502020204030204"/>
                <a:ea typeface="+mn-ea"/>
                <a:cs typeface="+mn-cs"/>
              </a:rPr>
              <a:t>Placebo, n=234: </a:t>
            </a:r>
            <a:br>
              <a:rPr kumimoji="0" lang="it-IT" sz="1200" b="1" i="0" u="none" strike="noStrike" kern="1200" cap="none" spc="0" normalizeH="0" baseline="0" noProof="0" dirty="0">
                <a:ln>
                  <a:noFill/>
                </a:ln>
                <a:solidFill>
                  <a:srgbClr val="7F7F7F"/>
                </a:solidFill>
                <a:effectLst/>
                <a:uLnTx/>
                <a:uFillTx/>
                <a:latin typeface="Calibri" panose="020F0502020204030204"/>
                <a:ea typeface="+mn-ea"/>
                <a:cs typeface="+mn-cs"/>
              </a:rPr>
            </a:br>
            <a:r>
              <a:rPr kumimoji="0" lang="it-IT" sz="1200" b="0" i="0" u="none" strike="noStrike" kern="1200" cap="none" spc="0" normalizeH="0" baseline="0" noProof="0" dirty="0">
                <a:ln>
                  <a:noFill/>
                </a:ln>
                <a:solidFill>
                  <a:srgbClr val="7F7F7F"/>
                </a:solidFill>
                <a:effectLst/>
                <a:uLnTx/>
                <a:uFillTx/>
                <a:latin typeface="Calibri" panose="020F0502020204030204"/>
                <a:ea typeface="+mn-ea"/>
                <a:cs typeface="+mn-cs"/>
              </a:rPr>
              <a:t>14.8 months</a:t>
            </a:r>
          </a:p>
        </p:txBody>
      </p:sp>
      <p:sp>
        <p:nvSpPr>
          <p:cNvPr id="2821" name="TextBox 2820">
            <a:extLst>
              <a:ext uri="{FF2B5EF4-FFF2-40B4-BE49-F238E27FC236}">
                <a16:creationId xmlns:a16="http://schemas.microsoft.com/office/drawing/2014/main" id="{4AB3709C-ED5D-4FE6-9409-F34CEEF40C3A}"/>
              </a:ext>
            </a:extLst>
          </p:cNvPr>
          <p:cNvSpPr txBox="1"/>
          <p:nvPr/>
        </p:nvSpPr>
        <p:spPr>
          <a:xfrm>
            <a:off x="6543561" y="5123628"/>
            <a:ext cx="1379779"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Δ</a:t>
            </a: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 9.9</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 months</a:t>
            </a:r>
          </a:p>
        </p:txBody>
      </p:sp>
      <p:sp>
        <p:nvSpPr>
          <p:cNvPr id="3397" name="TextBox 3396">
            <a:extLst>
              <a:ext uri="{FF2B5EF4-FFF2-40B4-BE49-F238E27FC236}">
                <a16:creationId xmlns:a16="http://schemas.microsoft.com/office/drawing/2014/main" id="{15AF47CB-32AB-428B-B2E3-89AD3BFE1DC5}"/>
              </a:ext>
            </a:extLst>
          </p:cNvPr>
          <p:cNvSpPr txBox="1"/>
          <p:nvPr/>
        </p:nvSpPr>
        <p:spPr>
          <a:xfrm>
            <a:off x="402623" y="5481298"/>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3398" name="TextBox 3397">
            <a:extLst>
              <a:ext uri="{FF2B5EF4-FFF2-40B4-BE49-F238E27FC236}">
                <a16:creationId xmlns:a16="http://schemas.microsoft.com/office/drawing/2014/main" id="{BDC7FE76-7011-4963-A1B0-94B7CA140FCE}"/>
              </a:ext>
            </a:extLst>
          </p:cNvPr>
          <p:cNvSpPr txBox="1"/>
          <p:nvPr/>
        </p:nvSpPr>
        <p:spPr>
          <a:xfrm>
            <a:off x="2570276"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cxnSp>
        <p:nvCxnSpPr>
          <p:cNvPr id="3399" name="Straight Connector 3398">
            <a:extLst>
              <a:ext uri="{FF2B5EF4-FFF2-40B4-BE49-F238E27FC236}">
                <a16:creationId xmlns:a16="http://schemas.microsoft.com/office/drawing/2014/main" id="{9FEE66AA-ECD5-48EA-B16F-EF8F83A8ABA7}"/>
              </a:ext>
            </a:extLst>
          </p:cNvPr>
          <p:cNvCxnSpPr>
            <a:cxnSpLocks/>
          </p:cNvCxnSpPr>
          <p:nvPr/>
        </p:nvCxnSpPr>
        <p:spPr bwMode="auto">
          <a:xfrm>
            <a:off x="2958531"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3400" name="TextBox 3399">
            <a:extLst>
              <a:ext uri="{FF2B5EF4-FFF2-40B4-BE49-F238E27FC236}">
                <a16:creationId xmlns:a16="http://schemas.microsoft.com/office/drawing/2014/main" id="{B6BA36FB-292A-4B54-B8E7-2A9CDD3AECB1}"/>
              </a:ext>
            </a:extLst>
          </p:cNvPr>
          <p:cNvSpPr txBox="1"/>
          <p:nvPr/>
        </p:nvSpPr>
        <p:spPr>
          <a:xfrm>
            <a:off x="524066"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3401" name="TextBox 3400">
            <a:extLst>
              <a:ext uri="{FF2B5EF4-FFF2-40B4-BE49-F238E27FC236}">
                <a16:creationId xmlns:a16="http://schemas.microsoft.com/office/drawing/2014/main" id="{9994967B-2BA2-481D-BFF4-90BA22B69548}"/>
              </a:ext>
            </a:extLst>
          </p:cNvPr>
          <p:cNvSpPr txBox="1"/>
          <p:nvPr/>
        </p:nvSpPr>
        <p:spPr>
          <a:xfrm>
            <a:off x="728687"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3402" name="TextBox 3401">
            <a:extLst>
              <a:ext uri="{FF2B5EF4-FFF2-40B4-BE49-F238E27FC236}">
                <a16:creationId xmlns:a16="http://schemas.microsoft.com/office/drawing/2014/main" id="{790565AE-A99E-4717-A5CE-BCB37980FFF6}"/>
              </a:ext>
            </a:extLst>
          </p:cNvPr>
          <p:cNvSpPr txBox="1"/>
          <p:nvPr/>
        </p:nvSpPr>
        <p:spPr>
          <a:xfrm>
            <a:off x="933308"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3403" name="TextBox 3402">
            <a:extLst>
              <a:ext uri="{FF2B5EF4-FFF2-40B4-BE49-F238E27FC236}">
                <a16:creationId xmlns:a16="http://schemas.microsoft.com/office/drawing/2014/main" id="{4DECB45B-A1EE-45F6-9BED-FF6A18C53A6E}"/>
              </a:ext>
            </a:extLst>
          </p:cNvPr>
          <p:cNvSpPr txBox="1"/>
          <p:nvPr/>
        </p:nvSpPr>
        <p:spPr>
          <a:xfrm>
            <a:off x="1137929"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18</a:t>
            </a:r>
          </a:p>
        </p:txBody>
      </p:sp>
      <p:sp>
        <p:nvSpPr>
          <p:cNvPr id="3404" name="TextBox 3403">
            <a:extLst>
              <a:ext uri="{FF2B5EF4-FFF2-40B4-BE49-F238E27FC236}">
                <a16:creationId xmlns:a16="http://schemas.microsoft.com/office/drawing/2014/main" id="{A3CCA461-FDF4-415B-A79C-2D4603DFFB86}"/>
              </a:ext>
            </a:extLst>
          </p:cNvPr>
          <p:cNvSpPr txBox="1"/>
          <p:nvPr/>
        </p:nvSpPr>
        <p:spPr>
          <a:xfrm>
            <a:off x="1342550"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3405" name="TextBox 3404">
            <a:extLst>
              <a:ext uri="{FF2B5EF4-FFF2-40B4-BE49-F238E27FC236}">
                <a16:creationId xmlns:a16="http://schemas.microsoft.com/office/drawing/2014/main" id="{3A9016EF-BBE6-4DE3-B28C-D8205415772B}"/>
              </a:ext>
            </a:extLst>
          </p:cNvPr>
          <p:cNvSpPr txBox="1"/>
          <p:nvPr/>
        </p:nvSpPr>
        <p:spPr>
          <a:xfrm>
            <a:off x="1547171"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30</a:t>
            </a:r>
          </a:p>
        </p:txBody>
      </p:sp>
      <p:sp>
        <p:nvSpPr>
          <p:cNvPr id="3406" name="TextBox 3405">
            <a:extLst>
              <a:ext uri="{FF2B5EF4-FFF2-40B4-BE49-F238E27FC236}">
                <a16:creationId xmlns:a16="http://schemas.microsoft.com/office/drawing/2014/main" id="{7048C99B-32F3-406C-A465-526786C7D7B3}"/>
              </a:ext>
            </a:extLst>
          </p:cNvPr>
          <p:cNvSpPr txBox="1"/>
          <p:nvPr/>
        </p:nvSpPr>
        <p:spPr>
          <a:xfrm>
            <a:off x="1751792"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36</a:t>
            </a:r>
          </a:p>
        </p:txBody>
      </p:sp>
      <p:sp>
        <p:nvSpPr>
          <p:cNvPr id="3407" name="TextBox 3406">
            <a:extLst>
              <a:ext uri="{FF2B5EF4-FFF2-40B4-BE49-F238E27FC236}">
                <a16:creationId xmlns:a16="http://schemas.microsoft.com/office/drawing/2014/main" id="{B4C2D0C8-617B-42BE-AFF5-4428EADCB136}"/>
              </a:ext>
            </a:extLst>
          </p:cNvPr>
          <p:cNvSpPr txBox="1"/>
          <p:nvPr/>
        </p:nvSpPr>
        <p:spPr>
          <a:xfrm>
            <a:off x="1956413"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42</a:t>
            </a:r>
          </a:p>
        </p:txBody>
      </p:sp>
      <p:sp>
        <p:nvSpPr>
          <p:cNvPr id="3408" name="TextBox 3407">
            <a:extLst>
              <a:ext uri="{FF2B5EF4-FFF2-40B4-BE49-F238E27FC236}">
                <a16:creationId xmlns:a16="http://schemas.microsoft.com/office/drawing/2014/main" id="{63577DC1-3031-4CC2-8873-65A56D5282B1}"/>
              </a:ext>
            </a:extLst>
          </p:cNvPr>
          <p:cNvSpPr txBox="1"/>
          <p:nvPr/>
        </p:nvSpPr>
        <p:spPr>
          <a:xfrm>
            <a:off x="2161034"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48</a:t>
            </a:r>
          </a:p>
        </p:txBody>
      </p:sp>
      <p:sp>
        <p:nvSpPr>
          <p:cNvPr id="3409" name="TextBox 3408">
            <a:extLst>
              <a:ext uri="{FF2B5EF4-FFF2-40B4-BE49-F238E27FC236}">
                <a16:creationId xmlns:a16="http://schemas.microsoft.com/office/drawing/2014/main" id="{44C65A18-046A-4978-99F3-AA4AB299573F}"/>
              </a:ext>
            </a:extLst>
          </p:cNvPr>
          <p:cNvSpPr txBox="1"/>
          <p:nvPr/>
        </p:nvSpPr>
        <p:spPr>
          <a:xfrm>
            <a:off x="2365655" y="5597266"/>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54</a:t>
            </a:r>
          </a:p>
        </p:txBody>
      </p:sp>
      <p:cxnSp>
        <p:nvCxnSpPr>
          <p:cNvPr id="3410" name="Straight Connector 3409">
            <a:extLst>
              <a:ext uri="{FF2B5EF4-FFF2-40B4-BE49-F238E27FC236}">
                <a16:creationId xmlns:a16="http://schemas.microsoft.com/office/drawing/2014/main" id="{1951A172-DF60-49AE-A79C-CDA70C85C029}"/>
              </a:ext>
            </a:extLst>
          </p:cNvPr>
          <p:cNvCxnSpPr>
            <a:cxnSpLocks/>
          </p:cNvCxnSpPr>
          <p:nvPr/>
        </p:nvCxnSpPr>
        <p:spPr bwMode="auto">
          <a:xfrm>
            <a:off x="2753935"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11" name="Straight Connector 3410">
            <a:extLst>
              <a:ext uri="{FF2B5EF4-FFF2-40B4-BE49-F238E27FC236}">
                <a16:creationId xmlns:a16="http://schemas.microsoft.com/office/drawing/2014/main" id="{00C7FD3C-09BB-4C7A-B49E-E11C724DBDC4}"/>
              </a:ext>
            </a:extLst>
          </p:cNvPr>
          <p:cNvCxnSpPr>
            <a:cxnSpLocks/>
          </p:cNvCxnSpPr>
          <p:nvPr/>
        </p:nvCxnSpPr>
        <p:spPr bwMode="auto">
          <a:xfrm>
            <a:off x="707870" y="3983678"/>
            <a:ext cx="0" cy="1613588"/>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12" name="Straight Connector 3411">
            <a:extLst>
              <a:ext uri="{FF2B5EF4-FFF2-40B4-BE49-F238E27FC236}">
                <a16:creationId xmlns:a16="http://schemas.microsoft.com/office/drawing/2014/main" id="{53EB4921-238E-4DC4-B647-30405409EABA}"/>
              </a:ext>
            </a:extLst>
          </p:cNvPr>
          <p:cNvCxnSpPr>
            <a:cxnSpLocks/>
          </p:cNvCxnSpPr>
          <p:nvPr/>
        </p:nvCxnSpPr>
        <p:spPr bwMode="auto">
          <a:xfrm flipH="1">
            <a:off x="707871" y="5604015"/>
            <a:ext cx="2250952"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13" name="Straight Connector 3412">
            <a:extLst>
              <a:ext uri="{FF2B5EF4-FFF2-40B4-BE49-F238E27FC236}">
                <a16:creationId xmlns:a16="http://schemas.microsoft.com/office/drawing/2014/main" id="{24B5C02E-DE34-4BE4-BD8C-121F611FAB4E}"/>
              </a:ext>
            </a:extLst>
          </p:cNvPr>
          <p:cNvCxnSpPr>
            <a:cxnSpLocks/>
          </p:cNvCxnSpPr>
          <p:nvPr/>
        </p:nvCxnSpPr>
        <p:spPr bwMode="auto">
          <a:xfrm>
            <a:off x="707995"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14" name="Straight Connector 3413">
            <a:extLst>
              <a:ext uri="{FF2B5EF4-FFF2-40B4-BE49-F238E27FC236}">
                <a16:creationId xmlns:a16="http://schemas.microsoft.com/office/drawing/2014/main" id="{9823FEA2-E5FF-431F-B9C2-140630E7CF9D}"/>
              </a:ext>
            </a:extLst>
          </p:cNvPr>
          <p:cNvCxnSpPr>
            <a:cxnSpLocks/>
          </p:cNvCxnSpPr>
          <p:nvPr/>
        </p:nvCxnSpPr>
        <p:spPr bwMode="auto">
          <a:xfrm>
            <a:off x="1117183"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15" name="Straight Connector 3414">
            <a:extLst>
              <a:ext uri="{FF2B5EF4-FFF2-40B4-BE49-F238E27FC236}">
                <a16:creationId xmlns:a16="http://schemas.microsoft.com/office/drawing/2014/main" id="{03055E5B-FBAD-4386-B6C8-A9D61CAAEAE1}"/>
              </a:ext>
            </a:extLst>
          </p:cNvPr>
          <p:cNvCxnSpPr>
            <a:cxnSpLocks/>
          </p:cNvCxnSpPr>
          <p:nvPr/>
        </p:nvCxnSpPr>
        <p:spPr bwMode="auto">
          <a:xfrm>
            <a:off x="1526371"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16" name="Straight Connector 3415">
            <a:extLst>
              <a:ext uri="{FF2B5EF4-FFF2-40B4-BE49-F238E27FC236}">
                <a16:creationId xmlns:a16="http://schemas.microsoft.com/office/drawing/2014/main" id="{E0F66BC1-1426-480B-A73C-389990F0B12B}"/>
              </a:ext>
            </a:extLst>
          </p:cNvPr>
          <p:cNvCxnSpPr>
            <a:cxnSpLocks/>
          </p:cNvCxnSpPr>
          <p:nvPr/>
        </p:nvCxnSpPr>
        <p:spPr bwMode="auto">
          <a:xfrm>
            <a:off x="1935559"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17" name="Straight Connector 3416">
            <a:extLst>
              <a:ext uri="{FF2B5EF4-FFF2-40B4-BE49-F238E27FC236}">
                <a16:creationId xmlns:a16="http://schemas.microsoft.com/office/drawing/2014/main" id="{7217E727-F50E-47A7-8C61-2EEEDBD1A670}"/>
              </a:ext>
            </a:extLst>
          </p:cNvPr>
          <p:cNvCxnSpPr>
            <a:cxnSpLocks/>
          </p:cNvCxnSpPr>
          <p:nvPr/>
        </p:nvCxnSpPr>
        <p:spPr bwMode="auto">
          <a:xfrm>
            <a:off x="2549341"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18" name="Straight Connector 3417">
            <a:extLst>
              <a:ext uri="{FF2B5EF4-FFF2-40B4-BE49-F238E27FC236}">
                <a16:creationId xmlns:a16="http://schemas.microsoft.com/office/drawing/2014/main" id="{2D7EA093-7213-41BD-869B-7D3B65D2B045}"/>
              </a:ext>
            </a:extLst>
          </p:cNvPr>
          <p:cNvCxnSpPr>
            <a:cxnSpLocks/>
          </p:cNvCxnSpPr>
          <p:nvPr/>
        </p:nvCxnSpPr>
        <p:spPr bwMode="auto">
          <a:xfrm>
            <a:off x="655264" y="5604409"/>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3419" name="TextBox 3418">
            <a:extLst>
              <a:ext uri="{FF2B5EF4-FFF2-40B4-BE49-F238E27FC236}">
                <a16:creationId xmlns:a16="http://schemas.microsoft.com/office/drawing/2014/main" id="{ED3A992C-8C11-4C7B-AA6F-BDFB8FE606E1}"/>
              </a:ext>
            </a:extLst>
          </p:cNvPr>
          <p:cNvSpPr txBox="1"/>
          <p:nvPr/>
        </p:nvSpPr>
        <p:spPr>
          <a:xfrm>
            <a:off x="355208" y="5157151"/>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3420" name="TextBox 3419">
            <a:extLst>
              <a:ext uri="{FF2B5EF4-FFF2-40B4-BE49-F238E27FC236}">
                <a16:creationId xmlns:a16="http://schemas.microsoft.com/office/drawing/2014/main" id="{1CB35E68-461E-4A59-95EA-C2C3B0E39781}"/>
              </a:ext>
            </a:extLst>
          </p:cNvPr>
          <p:cNvSpPr txBox="1"/>
          <p:nvPr/>
        </p:nvSpPr>
        <p:spPr>
          <a:xfrm>
            <a:off x="355208" y="4833005"/>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3421" name="TextBox 3420">
            <a:extLst>
              <a:ext uri="{FF2B5EF4-FFF2-40B4-BE49-F238E27FC236}">
                <a16:creationId xmlns:a16="http://schemas.microsoft.com/office/drawing/2014/main" id="{F25FDC46-2323-40B9-88CF-287533F91CE4}"/>
              </a:ext>
            </a:extLst>
          </p:cNvPr>
          <p:cNvSpPr txBox="1"/>
          <p:nvPr/>
        </p:nvSpPr>
        <p:spPr>
          <a:xfrm>
            <a:off x="355208" y="4508859"/>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3422" name="TextBox 3421">
            <a:extLst>
              <a:ext uri="{FF2B5EF4-FFF2-40B4-BE49-F238E27FC236}">
                <a16:creationId xmlns:a16="http://schemas.microsoft.com/office/drawing/2014/main" id="{AB3CCB14-C65D-4106-9189-4A6DDCD21FF7}"/>
              </a:ext>
            </a:extLst>
          </p:cNvPr>
          <p:cNvSpPr txBox="1"/>
          <p:nvPr/>
        </p:nvSpPr>
        <p:spPr>
          <a:xfrm>
            <a:off x="355208" y="4184713"/>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3423" name="TextBox 3422">
            <a:extLst>
              <a:ext uri="{FF2B5EF4-FFF2-40B4-BE49-F238E27FC236}">
                <a16:creationId xmlns:a16="http://schemas.microsoft.com/office/drawing/2014/main" id="{E9A7B9EF-FFD9-4ACC-8A56-E3AABC8C92C1}"/>
              </a:ext>
            </a:extLst>
          </p:cNvPr>
          <p:cNvSpPr txBox="1"/>
          <p:nvPr/>
        </p:nvSpPr>
        <p:spPr>
          <a:xfrm>
            <a:off x="355208" y="3860567"/>
            <a:ext cx="39897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cxnSp>
        <p:nvCxnSpPr>
          <p:cNvPr id="3424" name="Straight Connector 3423">
            <a:extLst>
              <a:ext uri="{FF2B5EF4-FFF2-40B4-BE49-F238E27FC236}">
                <a16:creationId xmlns:a16="http://schemas.microsoft.com/office/drawing/2014/main" id="{93C56D9D-4343-4F5D-9D3E-518F40F8926A}"/>
              </a:ext>
            </a:extLst>
          </p:cNvPr>
          <p:cNvCxnSpPr>
            <a:cxnSpLocks/>
          </p:cNvCxnSpPr>
          <p:nvPr/>
        </p:nvCxnSpPr>
        <p:spPr bwMode="auto">
          <a:xfrm>
            <a:off x="912589"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25" name="Straight Connector 3424">
            <a:extLst>
              <a:ext uri="{FF2B5EF4-FFF2-40B4-BE49-F238E27FC236}">
                <a16:creationId xmlns:a16="http://schemas.microsoft.com/office/drawing/2014/main" id="{6E973413-EDD6-4552-91FB-9B02846A07F5}"/>
              </a:ext>
            </a:extLst>
          </p:cNvPr>
          <p:cNvCxnSpPr>
            <a:cxnSpLocks/>
          </p:cNvCxnSpPr>
          <p:nvPr/>
        </p:nvCxnSpPr>
        <p:spPr bwMode="auto">
          <a:xfrm>
            <a:off x="2140153"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26" name="Straight Connector 3425">
            <a:extLst>
              <a:ext uri="{FF2B5EF4-FFF2-40B4-BE49-F238E27FC236}">
                <a16:creationId xmlns:a16="http://schemas.microsoft.com/office/drawing/2014/main" id="{B69AF5B0-801A-465D-9644-6C9238A03868}"/>
              </a:ext>
            </a:extLst>
          </p:cNvPr>
          <p:cNvCxnSpPr>
            <a:cxnSpLocks/>
          </p:cNvCxnSpPr>
          <p:nvPr/>
        </p:nvCxnSpPr>
        <p:spPr bwMode="auto">
          <a:xfrm>
            <a:off x="2344747"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27" name="Straight Connector 3426">
            <a:extLst>
              <a:ext uri="{FF2B5EF4-FFF2-40B4-BE49-F238E27FC236}">
                <a16:creationId xmlns:a16="http://schemas.microsoft.com/office/drawing/2014/main" id="{A3529A60-225B-480C-93E9-0C85C9646279}"/>
              </a:ext>
            </a:extLst>
          </p:cNvPr>
          <p:cNvCxnSpPr>
            <a:cxnSpLocks/>
          </p:cNvCxnSpPr>
          <p:nvPr/>
        </p:nvCxnSpPr>
        <p:spPr bwMode="auto">
          <a:xfrm>
            <a:off x="1321777"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28" name="Straight Connector 3427">
            <a:extLst>
              <a:ext uri="{FF2B5EF4-FFF2-40B4-BE49-F238E27FC236}">
                <a16:creationId xmlns:a16="http://schemas.microsoft.com/office/drawing/2014/main" id="{A528917C-F5AB-4E3E-AEAB-10B9DB93C1F3}"/>
              </a:ext>
            </a:extLst>
          </p:cNvPr>
          <p:cNvCxnSpPr>
            <a:cxnSpLocks/>
          </p:cNvCxnSpPr>
          <p:nvPr/>
        </p:nvCxnSpPr>
        <p:spPr bwMode="auto">
          <a:xfrm>
            <a:off x="1730965" y="5604409"/>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29" name="Straight Connector 3428">
            <a:extLst>
              <a:ext uri="{FF2B5EF4-FFF2-40B4-BE49-F238E27FC236}">
                <a16:creationId xmlns:a16="http://schemas.microsoft.com/office/drawing/2014/main" id="{4BCF4DD4-C284-48DC-8521-6D9F48C16A2F}"/>
              </a:ext>
            </a:extLst>
          </p:cNvPr>
          <p:cNvCxnSpPr>
            <a:cxnSpLocks/>
          </p:cNvCxnSpPr>
          <p:nvPr/>
        </p:nvCxnSpPr>
        <p:spPr bwMode="auto">
          <a:xfrm>
            <a:off x="655264" y="5280262"/>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30" name="Straight Connector 3429">
            <a:extLst>
              <a:ext uri="{FF2B5EF4-FFF2-40B4-BE49-F238E27FC236}">
                <a16:creationId xmlns:a16="http://schemas.microsoft.com/office/drawing/2014/main" id="{BEBE66C4-98E9-4DE3-BF8D-324543457CC6}"/>
              </a:ext>
            </a:extLst>
          </p:cNvPr>
          <p:cNvCxnSpPr>
            <a:cxnSpLocks/>
          </p:cNvCxnSpPr>
          <p:nvPr/>
        </p:nvCxnSpPr>
        <p:spPr bwMode="auto">
          <a:xfrm>
            <a:off x="655264" y="4956116"/>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31" name="Straight Connector 3430">
            <a:extLst>
              <a:ext uri="{FF2B5EF4-FFF2-40B4-BE49-F238E27FC236}">
                <a16:creationId xmlns:a16="http://schemas.microsoft.com/office/drawing/2014/main" id="{6EA28B3F-EDA6-4FE0-98BB-41F13A1AE4AC}"/>
              </a:ext>
            </a:extLst>
          </p:cNvPr>
          <p:cNvCxnSpPr>
            <a:cxnSpLocks/>
          </p:cNvCxnSpPr>
          <p:nvPr/>
        </p:nvCxnSpPr>
        <p:spPr bwMode="auto">
          <a:xfrm>
            <a:off x="655264" y="4631970"/>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32" name="Straight Connector 3431">
            <a:extLst>
              <a:ext uri="{FF2B5EF4-FFF2-40B4-BE49-F238E27FC236}">
                <a16:creationId xmlns:a16="http://schemas.microsoft.com/office/drawing/2014/main" id="{67824087-B338-4B7E-8620-0843959E1FB8}"/>
              </a:ext>
            </a:extLst>
          </p:cNvPr>
          <p:cNvCxnSpPr>
            <a:cxnSpLocks/>
          </p:cNvCxnSpPr>
          <p:nvPr/>
        </p:nvCxnSpPr>
        <p:spPr bwMode="auto">
          <a:xfrm>
            <a:off x="655264" y="4307824"/>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3433" name="Straight Connector 3432">
            <a:extLst>
              <a:ext uri="{FF2B5EF4-FFF2-40B4-BE49-F238E27FC236}">
                <a16:creationId xmlns:a16="http://schemas.microsoft.com/office/drawing/2014/main" id="{C003E47E-9342-46D0-A9C8-29DFF753C556}"/>
              </a:ext>
            </a:extLst>
          </p:cNvPr>
          <p:cNvCxnSpPr>
            <a:cxnSpLocks/>
          </p:cNvCxnSpPr>
          <p:nvPr/>
        </p:nvCxnSpPr>
        <p:spPr bwMode="auto">
          <a:xfrm>
            <a:off x="655264" y="3983678"/>
            <a:ext cx="50400"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grpSp>
        <p:nvGrpSpPr>
          <p:cNvPr id="3434" name="Group 3433">
            <a:extLst>
              <a:ext uri="{FF2B5EF4-FFF2-40B4-BE49-F238E27FC236}">
                <a16:creationId xmlns:a16="http://schemas.microsoft.com/office/drawing/2014/main" id="{9A29A782-6A1D-4BF5-A60D-C9288C4A8D06}"/>
              </a:ext>
            </a:extLst>
          </p:cNvPr>
          <p:cNvGrpSpPr/>
          <p:nvPr/>
        </p:nvGrpSpPr>
        <p:grpSpPr>
          <a:xfrm>
            <a:off x="733166" y="4012052"/>
            <a:ext cx="2139673" cy="993125"/>
            <a:chOff x="6669892" y="1545431"/>
            <a:chExt cx="2139673" cy="993125"/>
          </a:xfrm>
        </p:grpSpPr>
        <p:grpSp>
          <p:nvGrpSpPr>
            <p:cNvPr id="3435" name="Group 3434">
              <a:extLst>
                <a:ext uri="{FF2B5EF4-FFF2-40B4-BE49-F238E27FC236}">
                  <a16:creationId xmlns:a16="http://schemas.microsoft.com/office/drawing/2014/main" id="{5CEDED12-EE95-4853-AFA8-33A71A75285B}"/>
                </a:ext>
              </a:extLst>
            </p:cNvPr>
            <p:cNvGrpSpPr/>
            <p:nvPr/>
          </p:nvGrpSpPr>
          <p:grpSpPr>
            <a:xfrm>
              <a:off x="6669892" y="1545431"/>
              <a:ext cx="2121694" cy="976313"/>
              <a:chOff x="6669892" y="1545431"/>
              <a:chExt cx="2121694" cy="976313"/>
            </a:xfrm>
          </p:grpSpPr>
          <p:sp>
            <p:nvSpPr>
              <p:cNvPr id="3518" name="Freeform: Shape 3517">
                <a:extLst>
                  <a:ext uri="{FF2B5EF4-FFF2-40B4-BE49-F238E27FC236}">
                    <a16:creationId xmlns:a16="http://schemas.microsoft.com/office/drawing/2014/main" id="{96C2D0E1-1809-45B6-9305-8DED54B2041A}"/>
                  </a:ext>
                </a:extLst>
              </p:cNvPr>
              <p:cNvSpPr/>
              <p:nvPr/>
            </p:nvSpPr>
            <p:spPr bwMode="auto">
              <a:xfrm>
                <a:off x="6669892" y="1545431"/>
                <a:ext cx="2121694" cy="976313"/>
              </a:xfrm>
              <a:custGeom>
                <a:avLst/>
                <a:gdLst>
                  <a:gd name="connsiteX0" fmla="*/ 2166937 w 2166937"/>
                  <a:gd name="connsiteY0" fmla="*/ 1007269 h 1007269"/>
                  <a:gd name="connsiteX1" fmla="*/ 1581149 w 2166937"/>
                  <a:gd name="connsiteY1" fmla="*/ 1007269 h 1007269"/>
                  <a:gd name="connsiteX2" fmla="*/ 1581149 w 2166937"/>
                  <a:gd name="connsiteY2" fmla="*/ 976312 h 1007269"/>
                  <a:gd name="connsiteX3" fmla="*/ 1559718 w 2166937"/>
                  <a:gd name="connsiteY3" fmla="*/ 976312 h 1007269"/>
                  <a:gd name="connsiteX4" fmla="*/ 1559718 w 2166937"/>
                  <a:gd name="connsiteY4" fmla="*/ 947737 h 1007269"/>
                  <a:gd name="connsiteX5" fmla="*/ 1362074 w 2166937"/>
                  <a:gd name="connsiteY5" fmla="*/ 947737 h 1007269"/>
                  <a:gd name="connsiteX6" fmla="*/ 1362074 w 2166937"/>
                  <a:gd name="connsiteY6" fmla="*/ 912019 h 1007269"/>
                  <a:gd name="connsiteX7" fmla="*/ 1285874 w 2166937"/>
                  <a:gd name="connsiteY7" fmla="*/ 912019 h 1007269"/>
                  <a:gd name="connsiteX8" fmla="*/ 1285874 w 2166937"/>
                  <a:gd name="connsiteY8" fmla="*/ 885825 h 1007269"/>
                  <a:gd name="connsiteX9" fmla="*/ 1164431 w 2166937"/>
                  <a:gd name="connsiteY9" fmla="*/ 885825 h 1007269"/>
                  <a:gd name="connsiteX10" fmla="*/ 1164431 w 2166937"/>
                  <a:gd name="connsiteY10" fmla="*/ 866775 h 1007269"/>
                  <a:gd name="connsiteX11" fmla="*/ 1126331 w 2166937"/>
                  <a:gd name="connsiteY11" fmla="*/ 866775 h 1007269"/>
                  <a:gd name="connsiteX12" fmla="*/ 1126331 w 2166937"/>
                  <a:gd name="connsiteY12" fmla="*/ 850106 h 1007269"/>
                  <a:gd name="connsiteX13" fmla="*/ 1035843 w 2166937"/>
                  <a:gd name="connsiteY13" fmla="*/ 850106 h 1007269"/>
                  <a:gd name="connsiteX14" fmla="*/ 1035843 w 2166937"/>
                  <a:gd name="connsiteY14" fmla="*/ 833437 h 1007269"/>
                  <a:gd name="connsiteX15" fmla="*/ 959643 w 2166937"/>
                  <a:gd name="connsiteY15" fmla="*/ 833437 h 1007269"/>
                  <a:gd name="connsiteX16" fmla="*/ 959643 w 2166937"/>
                  <a:gd name="connsiteY16" fmla="*/ 807244 h 1007269"/>
                  <a:gd name="connsiteX17" fmla="*/ 907256 w 2166937"/>
                  <a:gd name="connsiteY17" fmla="*/ 807244 h 1007269"/>
                  <a:gd name="connsiteX18" fmla="*/ 878681 w 2166937"/>
                  <a:gd name="connsiteY18" fmla="*/ 807244 h 1007269"/>
                  <a:gd name="connsiteX19" fmla="*/ 878681 w 2166937"/>
                  <a:gd name="connsiteY19" fmla="*/ 778669 h 1007269"/>
                  <a:gd name="connsiteX20" fmla="*/ 819149 w 2166937"/>
                  <a:gd name="connsiteY20" fmla="*/ 778669 h 1007269"/>
                  <a:gd name="connsiteX21" fmla="*/ 819149 w 2166937"/>
                  <a:gd name="connsiteY21" fmla="*/ 731044 h 1007269"/>
                  <a:gd name="connsiteX22" fmla="*/ 776287 w 2166937"/>
                  <a:gd name="connsiteY22" fmla="*/ 731044 h 1007269"/>
                  <a:gd name="connsiteX23" fmla="*/ 776287 w 2166937"/>
                  <a:gd name="connsiteY23" fmla="*/ 688181 h 1007269"/>
                  <a:gd name="connsiteX24" fmla="*/ 738187 w 2166937"/>
                  <a:gd name="connsiteY24" fmla="*/ 688181 h 1007269"/>
                  <a:gd name="connsiteX25" fmla="*/ 738187 w 2166937"/>
                  <a:gd name="connsiteY25" fmla="*/ 633412 h 1007269"/>
                  <a:gd name="connsiteX26" fmla="*/ 676274 w 2166937"/>
                  <a:gd name="connsiteY26" fmla="*/ 633412 h 1007269"/>
                  <a:gd name="connsiteX27" fmla="*/ 676274 w 2166937"/>
                  <a:gd name="connsiteY27" fmla="*/ 592931 h 1007269"/>
                  <a:gd name="connsiteX28" fmla="*/ 638174 w 2166937"/>
                  <a:gd name="connsiteY28" fmla="*/ 592931 h 1007269"/>
                  <a:gd name="connsiteX29" fmla="*/ 638174 w 2166937"/>
                  <a:gd name="connsiteY29" fmla="*/ 550069 h 1007269"/>
                  <a:gd name="connsiteX30" fmla="*/ 585787 w 2166937"/>
                  <a:gd name="connsiteY30" fmla="*/ 550069 h 1007269"/>
                  <a:gd name="connsiteX31" fmla="*/ 585787 w 2166937"/>
                  <a:gd name="connsiteY31" fmla="*/ 500062 h 1007269"/>
                  <a:gd name="connsiteX32" fmla="*/ 519112 w 2166937"/>
                  <a:gd name="connsiteY32" fmla="*/ 500062 h 1007269"/>
                  <a:gd name="connsiteX33" fmla="*/ 519112 w 2166937"/>
                  <a:gd name="connsiteY33" fmla="*/ 454819 h 1007269"/>
                  <a:gd name="connsiteX34" fmla="*/ 457199 w 2166937"/>
                  <a:gd name="connsiteY34" fmla="*/ 454819 h 1007269"/>
                  <a:gd name="connsiteX35" fmla="*/ 457199 w 2166937"/>
                  <a:gd name="connsiteY35" fmla="*/ 364331 h 1007269"/>
                  <a:gd name="connsiteX36" fmla="*/ 409574 w 2166937"/>
                  <a:gd name="connsiteY36" fmla="*/ 364331 h 1007269"/>
                  <a:gd name="connsiteX37" fmla="*/ 409574 w 2166937"/>
                  <a:gd name="connsiteY37" fmla="*/ 326231 h 1007269"/>
                  <a:gd name="connsiteX38" fmla="*/ 335756 w 2166937"/>
                  <a:gd name="connsiteY38" fmla="*/ 326231 h 1007269"/>
                  <a:gd name="connsiteX39" fmla="*/ 335756 w 2166937"/>
                  <a:gd name="connsiteY39" fmla="*/ 302419 h 1007269"/>
                  <a:gd name="connsiteX40" fmla="*/ 297656 w 2166937"/>
                  <a:gd name="connsiteY40" fmla="*/ 302419 h 1007269"/>
                  <a:gd name="connsiteX41" fmla="*/ 297656 w 2166937"/>
                  <a:gd name="connsiteY41" fmla="*/ 266700 h 1007269"/>
                  <a:gd name="connsiteX42" fmla="*/ 223837 w 2166937"/>
                  <a:gd name="connsiteY42" fmla="*/ 266700 h 1007269"/>
                  <a:gd name="connsiteX43" fmla="*/ 223837 w 2166937"/>
                  <a:gd name="connsiteY43" fmla="*/ 228600 h 1007269"/>
                  <a:gd name="connsiteX44" fmla="*/ 192881 w 2166937"/>
                  <a:gd name="connsiteY44" fmla="*/ 228600 h 1007269"/>
                  <a:gd name="connsiteX45" fmla="*/ 192881 w 2166937"/>
                  <a:gd name="connsiteY45" fmla="*/ 183356 h 1007269"/>
                  <a:gd name="connsiteX46" fmla="*/ 145256 w 2166937"/>
                  <a:gd name="connsiteY46" fmla="*/ 183356 h 1007269"/>
                  <a:gd name="connsiteX47" fmla="*/ 145256 w 2166937"/>
                  <a:gd name="connsiteY47" fmla="*/ 147637 h 1007269"/>
                  <a:gd name="connsiteX48" fmla="*/ 111918 w 2166937"/>
                  <a:gd name="connsiteY48" fmla="*/ 147637 h 1007269"/>
                  <a:gd name="connsiteX49" fmla="*/ 111918 w 2166937"/>
                  <a:gd name="connsiteY49" fmla="*/ 100012 h 1007269"/>
                  <a:gd name="connsiteX50" fmla="*/ 45243 w 2166937"/>
                  <a:gd name="connsiteY50" fmla="*/ 100012 h 1007269"/>
                  <a:gd name="connsiteX51" fmla="*/ 45243 w 2166937"/>
                  <a:gd name="connsiteY51" fmla="*/ 30956 h 1007269"/>
                  <a:gd name="connsiteX52" fmla="*/ 4762 w 2166937"/>
                  <a:gd name="connsiteY52" fmla="*/ 30956 h 1007269"/>
                  <a:gd name="connsiteX53" fmla="*/ 4762 w 2166937"/>
                  <a:gd name="connsiteY53" fmla="*/ 0 h 1007269"/>
                  <a:gd name="connsiteX54" fmla="*/ 0 w 2166937"/>
                  <a:gd name="connsiteY54" fmla="*/ 4762 h 1007269"/>
                  <a:gd name="connsiteX0" fmla="*/ 2162175 w 2162175"/>
                  <a:gd name="connsiteY0" fmla="*/ 1007269 h 1007269"/>
                  <a:gd name="connsiteX1" fmla="*/ 1576387 w 2162175"/>
                  <a:gd name="connsiteY1" fmla="*/ 1007269 h 1007269"/>
                  <a:gd name="connsiteX2" fmla="*/ 1576387 w 2162175"/>
                  <a:gd name="connsiteY2" fmla="*/ 976312 h 1007269"/>
                  <a:gd name="connsiteX3" fmla="*/ 1554956 w 2162175"/>
                  <a:gd name="connsiteY3" fmla="*/ 976312 h 1007269"/>
                  <a:gd name="connsiteX4" fmla="*/ 1554956 w 2162175"/>
                  <a:gd name="connsiteY4" fmla="*/ 947737 h 1007269"/>
                  <a:gd name="connsiteX5" fmla="*/ 1357312 w 2162175"/>
                  <a:gd name="connsiteY5" fmla="*/ 947737 h 1007269"/>
                  <a:gd name="connsiteX6" fmla="*/ 1357312 w 2162175"/>
                  <a:gd name="connsiteY6" fmla="*/ 912019 h 1007269"/>
                  <a:gd name="connsiteX7" fmla="*/ 1281112 w 2162175"/>
                  <a:gd name="connsiteY7" fmla="*/ 912019 h 1007269"/>
                  <a:gd name="connsiteX8" fmla="*/ 1281112 w 2162175"/>
                  <a:gd name="connsiteY8" fmla="*/ 885825 h 1007269"/>
                  <a:gd name="connsiteX9" fmla="*/ 1159669 w 2162175"/>
                  <a:gd name="connsiteY9" fmla="*/ 885825 h 1007269"/>
                  <a:gd name="connsiteX10" fmla="*/ 1159669 w 2162175"/>
                  <a:gd name="connsiteY10" fmla="*/ 866775 h 1007269"/>
                  <a:gd name="connsiteX11" fmla="*/ 1121569 w 2162175"/>
                  <a:gd name="connsiteY11" fmla="*/ 866775 h 1007269"/>
                  <a:gd name="connsiteX12" fmla="*/ 1121569 w 2162175"/>
                  <a:gd name="connsiteY12" fmla="*/ 850106 h 1007269"/>
                  <a:gd name="connsiteX13" fmla="*/ 1031081 w 2162175"/>
                  <a:gd name="connsiteY13" fmla="*/ 850106 h 1007269"/>
                  <a:gd name="connsiteX14" fmla="*/ 1031081 w 2162175"/>
                  <a:gd name="connsiteY14" fmla="*/ 833437 h 1007269"/>
                  <a:gd name="connsiteX15" fmla="*/ 954881 w 2162175"/>
                  <a:gd name="connsiteY15" fmla="*/ 833437 h 1007269"/>
                  <a:gd name="connsiteX16" fmla="*/ 954881 w 2162175"/>
                  <a:gd name="connsiteY16" fmla="*/ 807244 h 1007269"/>
                  <a:gd name="connsiteX17" fmla="*/ 902494 w 2162175"/>
                  <a:gd name="connsiteY17" fmla="*/ 807244 h 1007269"/>
                  <a:gd name="connsiteX18" fmla="*/ 873919 w 2162175"/>
                  <a:gd name="connsiteY18" fmla="*/ 807244 h 1007269"/>
                  <a:gd name="connsiteX19" fmla="*/ 873919 w 2162175"/>
                  <a:gd name="connsiteY19" fmla="*/ 778669 h 1007269"/>
                  <a:gd name="connsiteX20" fmla="*/ 814387 w 2162175"/>
                  <a:gd name="connsiteY20" fmla="*/ 778669 h 1007269"/>
                  <a:gd name="connsiteX21" fmla="*/ 814387 w 2162175"/>
                  <a:gd name="connsiteY21" fmla="*/ 731044 h 1007269"/>
                  <a:gd name="connsiteX22" fmla="*/ 771525 w 2162175"/>
                  <a:gd name="connsiteY22" fmla="*/ 731044 h 1007269"/>
                  <a:gd name="connsiteX23" fmla="*/ 771525 w 2162175"/>
                  <a:gd name="connsiteY23" fmla="*/ 688181 h 1007269"/>
                  <a:gd name="connsiteX24" fmla="*/ 733425 w 2162175"/>
                  <a:gd name="connsiteY24" fmla="*/ 688181 h 1007269"/>
                  <a:gd name="connsiteX25" fmla="*/ 733425 w 2162175"/>
                  <a:gd name="connsiteY25" fmla="*/ 633412 h 1007269"/>
                  <a:gd name="connsiteX26" fmla="*/ 671512 w 2162175"/>
                  <a:gd name="connsiteY26" fmla="*/ 633412 h 1007269"/>
                  <a:gd name="connsiteX27" fmla="*/ 671512 w 2162175"/>
                  <a:gd name="connsiteY27" fmla="*/ 592931 h 1007269"/>
                  <a:gd name="connsiteX28" fmla="*/ 633412 w 2162175"/>
                  <a:gd name="connsiteY28" fmla="*/ 592931 h 1007269"/>
                  <a:gd name="connsiteX29" fmla="*/ 633412 w 2162175"/>
                  <a:gd name="connsiteY29" fmla="*/ 550069 h 1007269"/>
                  <a:gd name="connsiteX30" fmla="*/ 581025 w 2162175"/>
                  <a:gd name="connsiteY30" fmla="*/ 550069 h 1007269"/>
                  <a:gd name="connsiteX31" fmla="*/ 581025 w 2162175"/>
                  <a:gd name="connsiteY31" fmla="*/ 500062 h 1007269"/>
                  <a:gd name="connsiteX32" fmla="*/ 514350 w 2162175"/>
                  <a:gd name="connsiteY32" fmla="*/ 500062 h 1007269"/>
                  <a:gd name="connsiteX33" fmla="*/ 514350 w 2162175"/>
                  <a:gd name="connsiteY33" fmla="*/ 454819 h 1007269"/>
                  <a:gd name="connsiteX34" fmla="*/ 452437 w 2162175"/>
                  <a:gd name="connsiteY34" fmla="*/ 454819 h 1007269"/>
                  <a:gd name="connsiteX35" fmla="*/ 452437 w 2162175"/>
                  <a:gd name="connsiteY35" fmla="*/ 364331 h 1007269"/>
                  <a:gd name="connsiteX36" fmla="*/ 404812 w 2162175"/>
                  <a:gd name="connsiteY36" fmla="*/ 364331 h 1007269"/>
                  <a:gd name="connsiteX37" fmla="*/ 404812 w 2162175"/>
                  <a:gd name="connsiteY37" fmla="*/ 326231 h 1007269"/>
                  <a:gd name="connsiteX38" fmla="*/ 330994 w 2162175"/>
                  <a:gd name="connsiteY38" fmla="*/ 326231 h 1007269"/>
                  <a:gd name="connsiteX39" fmla="*/ 330994 w 2162175"/>
                  <a:gd name="connsiteY39" fmla="*/ 302419 h 1007269"/>
                  <a:gd name="connsiteX40" fmla="*/ 292894 w 2162175"/>
                  <a:gd name="connsiteY40" fmla="*/ 302419 h 1007269"/>
                  <a:gd name="connsiteX41" fmla="*/ 292894 w 2162175"/>
                  <a:gd name="connsiteY41" fmla="*/ 266700 h 1007269"/>
                  <a:gd name="connsiteX42" fmla="*/ 219075 w 2162175"/>
                  <a:gd name="connsiteY42" fmla="*/ 266700 h 1007269"/>
                  <a:gd name="connsiteX43" fmla="*/ 219075 w 2162175"/>
                  <a:gd name="connsiteY43" fmla="*/ 228600 h 1007269"/>
                  <a:gd name="connsiteX44" fmla="*/ 188119 w 2162175"/>
                  <a:gd name="connsiteY44" fmla="*/ 228600 h 1007269"/>
                  <a:gd name="connsiteX45" fmla="*/ 188119 w 2162175"/>
                  <a:gd name="connsiteY45" fmla="*/ 183356 h 1007269"/>
                  <a:gd name="connsiteX46" fmla="*/ 140494 w 2162175"/>
                  <a:gd name="connsiteY46" fmla="*/ 183356 h 1007269"/>
                  <a:gd name="connsiteX47" fmla="*/ 140494 w 2162175"/>
                  <a:gd name="connsiteY47" fmla="*/ 147637 h 1007269"/>
                  <a:gd name="connsiteX48" fmla="*/ 107156 w 2162175"/>
                  <a:gd name="connsiteY48" fmla="*/ 147637 h 1007269"/>
                  <a:gd name="connsiteX49" fmla="*/ 107156 w 2162175"/>
                  <a:gd name="connsiteY49" fmla="*/ 100012 h 1007269"/>
                  <a:gd name="connsiteX50" fmla="*/ 40481 w 2162175"/>
                  <a:gd name="connsiteY50" fmla="*/ 100012 h 1007269"/>
                  <a:gd name="connsiteX51" fmla="*/ 40481 w 2162175"/>
                  <a:gd name="connsiteY51" fmla="*/ 30956 h 1007269"/>
                  <a:gd name="connsiteX52" fmla="*/ 0 w 2162175"/>
                  <a:gd name="connsiteY52" fmla="*/ 30956 h 1007269"/>
                  <a:gd name="connsiteX53" fmla="*/ 0 w 2162175"/>
                  <a:gd name="connsiteY53" fmla="*/ 0 h 1007269"/>
                  <a:gd name="connsiteX0" fmla="*/ 2162175 w 2162175"/>
                  <a:gd name="connsiteY0" fmla="*/ 1007269 h 1007269"/>
                  <a:gd name="connsiteX1" fmla="*/ 1576387 w 2162175"/>
                  <a:gd name="connsiteY1" fmla="*/ 1007269 h 1007269"/>
                  <a:gd name="connsiteX2" fmla="*/ 1576387 w 2162175"/>
                  <a:gd name="connsiteY2" fmla="*/ 976312 h 1007269"/>
                  <a:gd name="connsiteX3" fmla="*/ 1554956 w 2162175"/>
                  <a:gd name="connsiteY3" fmla="*/ 976312 h 1007269"/>
                  <a:gd name="connsiteX4" fmla="*/ 1554956 w 2162175"/>
                  <a:gd name="connsiteY4" fmla="*/ 947737 h 1007269"/>
                  <a:gd name="connsiteX5" fmla="*/ 1357312 w 2162175"/>
                  <a:gd name="connsiteY5" fmla="*/ 947737 h 1007269"/>
                  <a:gd name="connsiteX6" fmla="*/ 1357312 w 2162175"/>
                  <a:gd name="connsiteY6" fmla="*/ 912019 h 1007269"/>
                  <a:gd name="connsiteX7" fmla="*/ 1281112 w 2162175"/>
                  <a:gd name="connsiteY7" fmla="*/ 912019 h 1007269"/>
                  <a:gd name="connsiteX8" fmla="*/ 1281112 w 2162175"/>
                  <a:gd name="connsiteY8" fmla="*/ 885825 h 1007269"/>
                  <a:gd name="connsiteX9" fmla="*/ 1159669 w 2162175"/>
                  <a:gd name="connsiteY9" fmla="*/ 885825 h 1007269"/>
                  <a:gd name="connsiteX10" fmla="*/ 1159669 w 2162175"/>
                  <a:gd name="connsiteY10" fmla="*/ 866775 h 1007269"/>
                  <a:gd name="connsiteX11" fmla="*/ 1121569 w 2162175"/>
                  <a:gd name="connsiteY11" fmla="*/ 866775 h 1007269"/>
                  <a:gd name="connsiteX12" fmla="*/ 1121569 w 2162175"/>
                  <a:gd name="connsiteY12" fmla="*/ 850106 h 1007269"/>
                  <a:gd name="connsiteX13" fmla="*/ 1031081 w 2162175"/>
                  <a:gd name="connsiteY13" fmla="*/ 850106 h 1007269"/>
                  <a:gd name="connsiteX14" fmla="*/ 1031081 w 2162175"/>
                  <a:gd name="connsiteY14" fmla="*/ 833437 h 1007269"/>
                  <a:gd name="connsiteX15" fmla="*/ 954881 w 2162175"/>
                  <a:gd name="connsiteY15" fmla="*/ 833437 h 1007269"/>
                  <a:gd name="connsiteX16" fmla="*/ 954881 w 2162175"/>
                  <a:gd name="connsiteY16" fmla="*/ 807244 h 1007269"/>
                  <a:gd name="connsiteX17" fmla="*/ 902494 w 2162175"/>
                  <a:gd name="connsiteY17" fmla="*/ 807244 h 1007269"/>
                  <a:gd name="connsiteX18" fmla="*/ 873919 w 2162175"/>
                  <a:gd name="connsiteY18" fmla="*/ 807244 h 1007269"/>
                  <a:gd name="connsiteX19" fmla="*/ 873919 w 2162175"/>
                  <a:gd name="connsiteY19" fmla="*/ 778669 h 1007269"/>
                  <a:gd name="connsiteX20" fmla="*/ 814387 w 2162175"/>
                  <a:gd name="connsiteY20" fmla="*/ 778669 h 1007269"/>
                  <a:gd name="connsiteX21" fmla="*/ 814387 w 2162175"/>
                  <a:gd name="connsiteY21" fmla="*/ 731044 h 1007269"/>
                  <a:gd name="connsiteX22" fmla="*/ 771525 w 2162175"/>
                  <a:gd name="connsiteY22" fmla="*/ 731044 h 1007269"/>
                  <a:gd name="connsiteX23" fmla="*/ 771525 w 2162175"/>
                  <a:gd name="connsiteY23" fmla="*/ 688181 h 1007269"/>
                  <a:gd name="connsiteX24" fmla="*/ 733425 w 2162175"/>
                  <a:gd name="connsiteY24" fmla="*/ 688181 h 1007269"/>
                  <a:gd name="connsiteX25" fmla="*/ 733425 w 2162175"/>
                  <a:gd name="connsiteY25" fmla="*/ 633412 h 1007269"/>
                  <a:gd name="connsiteX26" fmla="*/ 671512 w 2162175"/>
                  <a:gd name="connsiteY26" fmla="*/ 633412 h 1007269"/>
                  <a:gd name="connsiteX27" fmla="*/ 671512 w 2162175"/>
                  <a:gd name="connsiteY27" fmla="*/ 592931 h 1007269"/>
                  <a:gd name="connsiteX28" fmla="*/ 633412 w 2162175"/>
                  <a:gd name="connsiteY28" fmla="*/ 592931 h 1007269"/>
                  <a:gd name="connsiteX29" fmla="*/ 633412 w 2162175"/>
                  <a:gd name="connsiteY29" fmla="*/ 550069 h 1007269"/>
                  <a:gd name="connsiteX30" fmla="*/ 581025 w 2162175"/>
                  <a:gd name="connsiteY30" fmla="*/ 550069 h 1007269"/>
                  <a:gd name="connsiteX31" fmla="*/ 581025 w 2162175"/>
                  <a:gd name="connsiteY31" fmla="*/ 500062 h 1007269"/>
                  <a:gd name="connsiteX32" fmla="*/ 514350 w 2162175"/>
                  <a:gd name="connsiteY32" fmla="*/ 500062 h 1007269"/>
                  <a:gd name="connsiteX33" fmla="*/ 514350 w 2162175"/>
                  <a:gd name="connsiteY33" fmla="*/ 454819 h 1007269"/>
                  <a:gd name="connsiteX34" fmla="*/ 452437 w 2162175"/>
                  <a:gd name="connsiteY34" fmla="*/ 454819 h 1007269"/>
                  <a:gd name="connsiteX35" fmla="*/ 452437 w 2162175"/>
                  <a:gd name="connsiteY35" fmla="*/ 364331 h 1007269"/>
                  <a:gd name="connsiteX36" fmla="*/ 404812 w 2162175"/>
                  <a:gd name="connsiteY36" fmla="*/ 364331 h 1007269"/>
                  <a:gd name="connsiteX37" fmla="*/ 404812 w 2162175"/>
                  <a:gd name="connsiteY37" fmla="*/ 326231 h 1007269"/>
                  <a:gd name="connsiteX38" fmla="*/ 330994 w 2162175"/>
                  <a:gd name="connsiteY38" fmla="*/ 326231 h 1007269"/>
                  <a:gd name="connsiteX39" fmla="*/ 330994 w 2162175"/>
                  <a:gd name="connsiteY39" fmla="*/ 302419 h 1007269"/>
                  <a:gd name="connsiteX40" fmla="*/ 292894 w 2162175"/>
                  <a:gd name="connsiteY40" fmla="*/ 302419 h 1007269"/>
                  <a:gd name="connsiteX41" fmla="*/ 292894 w 2162175"/>
                  <a:gd name="connsiteY41" fmla="*/ 266700 h 1007269"/>
                  <a:gd name="connsiteX42" fmla="*/ 219075 w 2162175"/>
                  <a:gd name="connsiteY42" fmla="*/ 266700 h 1007269"/>
                  <a:gd name="connsiteX43" fmla="*/ 219075 w 2162175"/>
                  <a:gd name="connsiteY43" fmla="*/ 228600 h 1007269"/>
                  <a:gd name="connsiteX44" fmla="*/ 188119 w 2162175"/>
                  <a:gd name="connsiteY44" fmla="*/ 228600 h 1007269"/>
                  <a:gd name="connsiteX45" fmla="*/ 188119 w 2162175"/>
                  <a:gd name="connsiteY45" fmla="*/ 183356 h 1007269"/>
                  <a:gd name="connsiteX46" fmla="*/ 140494 w 2162175"/>
                  <a:gd name="connsiteY46" fmla="*/ 183356 h 1007269"/>
                  <a:gd name="connsiteX47" fmla="*/ 140494 w 2162175"/>
                  <a:gd name="connsiteY47" fmla="*/ 147637 h 1007269"/>
                  <a:gd name="connsiteX48" fmla="*/ 107156 w 2162175"/>
                  <a:gd name="connsiteY48" fmla="*/ 147637 h 1007269"/>
                  <a:gd name="connsiteX49" fmla="*/ 107156 w 2162175"/>
                  <a:gd name="connsiteY49" fmla="*/ 100012 h 1007269"/>
                  <a:gd name="connsiteX50" fmla="*/ 40481 w 2162175"/>
                  <a:gd name="connsiteY50" fmla="*/ 100012 h 1007269"/>
                  <a:gd name="connsiteX51" fmla="*/ 40481 w 2162175"/>
                  <a:gd name="connsiteY51" fmla="*/ 30956 h 1007269"/>
                  <a:gd name="connsiteX52" fmla="*/ 0 w 2162175"/>
                  <a:gd name="connsiteY52" fmla="*/ 0 h 1007269"/>
                  <a:gd name="connsiteX0" fmla="*/ 2121694 w 2121694"/>
                  <a:gd name="connsiteY0" fmla="*/ 976313 h 976313"/>
                  <a:gd name="connsiteX1" fmla="*/ 1535906 w 2121694"/>
                  <a:gd name="connsiteY1" fmla="*/ 976313 h 976313"/>
                  <a:gd name="connsiteX2" fmla="*/ 1535906 w 2121694"/>
                  <a:gd name="connsiteY2" fmla="*/ 945356 h 976313"/>
                  <a:gd name="connsiteX3" fmla="*/ 1514475 w 2121694"/>
                  <a:gd name="connsiteY3" fmla="*/ 945356 h 976313"/>
                  <a:gd name="connsiteX4" fmla="*/ 1514475 w 2121694"/>
                  <a:gd name="connsiteY4" fmla="*/ 916781 h 976313"/>
                  <a:gd name="connsiteX5" fmla="*/ 1316831 w 2121694"/>
                  <a:gd name="connsiteY5" fmla="*/ 916781 h 976313"/>
                  <a:gd name="connsiteX6" fmla="*/ 1316831 w 2121694"/>
                  <a:gd name="connsiteY6" fmla="*/ 881063 h 976313"/>
                  <a:gd name="connsiteX7" fmla="*/ 1240631 w 2121694"/>
                  <a:gd name="connsiteY7" fmla="*/ 881063 h 976313"/>
                  <a:gd name="connsiteX8" fmla="*/ 1240631 w 2121694"/>
                  <a:gd name="connsiteY8" fmla="*/ 854869 h 976313"/>
                  <a:gd name="connsiteX9" fmla="*/ 1119188 w 2121694"/>
                  <a:gd name="connsiteY9" fmla="*/ 854869 h 976313"/>
                  <a:gd name="connsiteX10" fmla="*/ 1119188 w 2121694"/>
                  <a:gd name="connsiteY10" fmla="*/ 835819 h 976313"/>
                  <a:gd name="connsiteX11" fmla="*/ 1081088 w 2121694"/>
                  <a:gd name="connsiteY11" fmla="*/ 835819 h 976313"/>
                  <a:gd name="connsiteX12" fmla="*/ 1081088 w 2121694"/>
                  <a:gd name="connsiteY12" fmla="*/ 819150 h 976313"/>
                  <a:gd name="connsiteX13" fmla="*/ 990600 w 2121694"/>
                  <a:gd name="connsiteY13" fmla="*/ 819150 h 976313"/>
                  <a:gd name="connsiteX14" fmla="*/ 990600 w 2121694"/>
                  <a:gd name="connsiteY14" fmla="*/ 802481 h 976313"/>
                  <a:gd name="connsiteX15" fmla="*/ 914400 w 2121694"/>
                  <a:gd name="connsiteY15" fmla="*/ 802481 h 976313"/>
                  <a:gd name="connsiteX16" fmla="*/ 914400 w 2121694"/>
                  <a:gd name="connsiteY16" fmla="*/ 776288 h 976313"/>
                  <a:gd name="connsiteX17" fmla="*/ 862013 w 2121694"/>
                  <a:gd name="connsiteY17" fmla="*/ 776288 h 976313"/>
                  <a:gd name="connsiteX18" fmla="*/ 833438 w 2121694"/>
                  <a:gd name="connsiteY18" fmla="*/ 776288 h 976313"/>
                  <a:gd name="connsiteX19" fmla="*/ 833438 w 2121694"/>
                  <a:gd name="connsiteY19" fmla="*/ 747713 h 976313"/>
                  <a:gd name="connsiteX20" fmla="*/ 773906 w 2121694"/>
                  <a:gd name="connsiteY20" fmla="*/ 747713 h 976313"/>
                  <a:gd name="connsiteX21" fmla="*/ 773906 w 2121694"/>
                  <a:gd name="connsiteY21" fmla="*/ 700088 h 976313"/>
                  <a:gd name="connsiteX22" fmla="*/ 731044 w 2121694"/>
                  <a:gd name="connsiteY22" fmla="*/ 700088 h 976313"/>
                  <a:gd name="connsiteX23" fmla="*/ 731044 w 2121694"/>
                  <a:gd name="connsiteY23" fmla="*/ 657225 h 976313"/>
                  <a:gd name="connsiteX24" fmla="*/ 692944 w 2121694"/>
                  <a:gd name="connsiteY24" fmla="*/ 657225 h 976313"/>
                  <a:gd name="connsiteX25" fmla="*/ 692944 w 2121694"/>
                  <a:gd name="connsiteY25" fmla="*/ 602456 h 976313"/>
                  <a:gd name="connsiteX26" fmla="*/ 631031 w 2121694"/>
                  <a:gd name="connsiteY26" fmla="*/ 602456 h 976313"/>
                  <a:gd name="connsiteX27" fmla="*/ 631031 w 2121694"/>
                  <a:gd name="connsiteY27" fmla="*/ 561975 h 976313"/>
                  <a:gd name="connsiteX28" fmla="*/ 592931 w 2121694"/>
                  <a:gd name="connsiteY28" fmla="*/ 561975 h 976313"/>
                  <a:gd name="connsiteX29" fmla="*/ 592931 w 2121694"/>
                  <a:gd name="connsiteY29" fmla="*/ 519113 h 976313"/>
                  <a:gd name="connsiteX30" fmla="*/ 540544 w 2121694"/>
                  <a:gd name="connsiteY30" fmla="*/ 519113 h 976313"/>
                  <a:gd name="connsiteX31" fmla="*/ 540544 w 2121694"/>
                  <a:gd name="connsiteY31" fmla="*/ 469106 h 976313"/>
                  <a:gd name="connsiteX32" fmla="*/ 473869 w 2121694"/>
                  <a:gd name="connsiteY32" fmla="*/ 469106 h 976313"/>
                  <a:gd name="connsiteX33" fmla="*/ 473869 w 2121694"/>
                  <a:gd name="connsiteY33" fmla="*/ 423863 h 976313"/>
                  <a:gd name="connsiteX34" fmla="*/ 411956 w 2121694"/>
                  <a:gd name="connsiteY34" fmla="*/ 423863 h 976313"/>
                  <a:gd name="connsiteX35" fmla="*/ 411956 w 2121694"/>
                  <a:gd name="connsiteY35" fmla="*/ 333375 h 976313"/>
                  <a:gd name="connsiteX36" fmla="*/ 364331 w 2121694"/>
                  <a:gd name="connsiteY36" fmla="*/ 333375 h 976313"/>
                  <a:gd name="connsiteX37" fmla="*/ 364331 w 2121694"/>
                  <a:gd name="connsiteY37" fmla="*/ 295275 h 976313"/>
                  <a:gd name="connsiteX38" fmla="*/ 290513 w 2121694"/>
                  <a:gd name="connsiteY38" fmla="*/ 295275 h 976313"/>
                  <a:gd name="connsiteX39" fmla="*/ 290513 w 2121694"/>
                  <a:gd name="connsiteY39" fmla="*/ 271463 h 976313"/>
                  <a:gd name="connsiteX40" fmla="*/ 252413 w 2121694"/>
                  <a:gd name="connsiteY40" fmla="*/ 271463 h 976313"/>
                  <a:gd name="connsiteX41" fmla="*/ 252413 w 2121694"/>
                  <a:gd name="connsiteY41" fmla="*/ 235744 h 976313"/>
                  <a:gd name="connsiteX42" fmla="*/ 178594 w 2121694"/>
                  <a:gd name="connsiteY42" fmla="*/ 235744 h 976313"/>
                  <a:gd name="connsiteX43" fmla="*/ 178594 w 2121694"/>
                  <a:gd name="connsiteY43" fmla="*/ 197644 h 976313"/>
                  <a:gd name="connsiteX44" fmla="*/ 147638 w 2121694"/>
                  <a:gd name="connsiteY44" fmla="*/ 197644 h 976313"/>
                  <a:gd name="connsiteX45" fmla="*/ 147638 w 2121694"/>
                  <a:gd name="connsiteY45" fmla="*/ 152400 h 976313"/>
                  <a:gd name="connsiteX46" fmla="*/ 100013 w 2121694"/>
                  <a:gd name="connsiteY46" fmla="*/ 152400 h 976313"/>
                  <a:gd name="connsiteX47" fmla="*/ 100013 w 2121694"/>
                  <a:gd name="connsiteY47" fmla="*/ 116681 h 976313"/>
                  <a:gd name="connsiteX48" fmla="*/ 66675 w 2121694"/>
                  <a:gd name="connsiteY48" fmla="*/ 116681 h 976313"/>
                  <a:gd name="connsiteX49" fmla="*/ 66675 w 2121694"/>
                  <a:gd name="connsiteY49" fmla="*/ 69056 h 976313"/>
                  <a:gd name="connsiteX50" fmla="*/ 0 w 2121694"/>
                  <a:gd name="connsiteY50" fmla="*/ 69056 h 976313"/>
                  <a:gd name="connsiteX51" fmla="*/ 0 w 2121694"/>
                  <a:gd name="connsiteY51" fmla="*/ 0 h 97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121694" h="976313">
                    <a:moveTo>
                      <a:pt x="2121694" y="976313"/>
                    </a:moveTo>
                    <a:lnTo>
                      <a:pt x="1535906" y="976313"/>
                    </a:lnTo>
                    <a:lnTo>
                      <a:pt x="1535906" y="945356"/>
                    </a:lnTo>
                    <a:lnTo>
                      <a:pt x="1514475" y="945356"/>
                    </a:lnTo>
                    <a:lnTo>
                      <a:pt x="1514475" y="916781"/>
                    </a:lnTo>
                    <a:lnTo>
                      <a:pt x="1316831" y="916781"/>
                    </a:lnTo>
                    <a:lnTo>
                      <a:pt x="1316831" y="881063"/>
                    </a:lnTo>
                    <a:lnTo>
                      <a:pt x="1240631" y="881063"/>
                    </a:lnTo>
                    <a:lnTo>
                      <a:pt x="1240631" y="854869"/>
                    </a:lnTo>
                    <a:lnTo>
                      <a:pt x="1119188" y="854869"/>
                    </a:lnTo>
                    <a:lnTo>
                      <a:pt x="1119188" y="835819"/>
                    </a:lnTo>
                    <a:lnTo>
                      <a:pt x="1081088" y="835819"/>
                    </a:lnTo>
                    <a:lnTo>
                      <a:pt x="1081088" y="819150"/>
                    </a:lnTo>
                    <a:lnTo>
                      <a:pt x="990600" y="819150"/>
                    </a:lnTo>
                    <a:lnTo>
                      <a:pt x="990600" y="802481"/>
                    </a:lnTo>
                    <a:lnTo>
                      <a:pt x="914400" y="802481"/>
                    </a:lnTo>
                    <a:lnTo>
                      <a:pt x="914400" y="776288"/>
                    </a:lnTo>
                    <a:lnTo>
                      <a:pt x="862013" y="776288"/>
                    </a:lnTo>
                    <a:lnTo>
                      <a:pt x="833438" y="776288"/>
                    </a:lnTo>
                    <a:lnTo>
                      <a:pt x="833438" y="747713"/>
                    </a:lnTo>
                    <a:lnTo>
                      <a:pt x="773906" y="747713"/>
                    </a:lnTo>
                    <a:lnTo>
                      <a:pt x="773906" y="700088"/>
                    </a:lnTo>
                    <a:lnTo>
                      <a:pt x="731044" y="700088"/>
                    </a:lnTo>
                    <a:lnTo>
                      <a:pt x="731044" y="657225"/>
                    </a:lnTo>
                    <a:lnTo>
                      <a:pt x="692944" y="657225"/>
                    </a:lnTo>
                    <a:lnTo>
                      <a:pt x="692944" y="602456"/>
                    </a:lnTo>
                    <a:lnTo>
                      <a:pt x="631031" y="602456"/>
                    </a:lnTo>
                    <a:lnTo>
                      <a:pt x="631031" y="561975"/>
                    </a:lnTo>
                    <a:lnTo>
                      <a:pt x="592931" y="561975"/>
                    </a:lnTo>
                    <a:lnTo>
                      <a:pt x="592931" y="519113"/>
                    </a:lnTo>
                    <a:lnTo>
                      <a:pt x="540544" y="519113"/>
                    </a:lnTo>
                    <a:lnTo>
                      <a:pt x="540544" y="469106"/>
                    </a:lnTo>
                    <a:lnTo>
                      <a:pt x="473869" y="469106"/>
                    </a:lnTo>
                    <a:lnTo>
                      <a:pt x="473869" y="423863"/>
                    </a:lnTo>
                    <a:lnTo>
                      <a:pt x="411956" y="423863"/>
                    </a:lnTo>
                    <a:lnTo>
                      <a:pt x="411956" y="333375"/>
                    </a:lnTo>
                    <a:lnTo>
                      <a:pt x="364331" y="333375"/>
                    </a:lnTo>
                    <a:lnTo>
                      <a:pt x="364331" y="295275"/>
                    </a:lnTo>
                    <a:lnTo>
                      <a:pt x="290513" y="295275"/>
                    </a:lnTo>
                    <a:lnTo>
                      <a:pt x="290513" y="271463"/>
                    </a:lnTo>
                    <a:lnTo>
                      <a:pt x="252413" y="271463"/>
                    </a:lnTo>
                    <a:lnTo>
                      <a:pt x="252413" y="235744"/>
                    </a:lnTo>
                    <a:lnTo>
                      <a:pt x="178594" y="235744"/>
                    </a:lnTo>
                    <a:lnTo>
                      <a:pt x="178594" y="197644"/>
                    </a:lnTo>
                    <a:lnTo>
                      <a:pt x="147638" y="197644"/>
                    </a:lnTo>
                    <a:lnTo>
                      <a:pt x="147638" y="152400"/>
                    </a:lnTo>
                    <a:lnTo>
                      <a:pt x="100013" y="152400"/>
                    </a:lnTo>
                    <a:lnTo>
                      <a:pt x="100013" y="116681"/>
                    </a:lnTo>
                    <a:lnTo>
                      <a:pt x="66675" y="116681"/>
                    </a:lnTo>
                    <a:lnTo>
                      <a:pt x="66675" y="69056"/>
                    </a:lnTo>
                    <a:lnTo>
                      <a:pt x="0" y="69056"/>
                    </a:lnTo>
                    <a:lnTo>
                      <a:pt x="0" y="0"/>
                    </a:lnTo>
                  </a:path>
                </a:pathLst>
              </a:custGeom>
              <a:noFill/>
              <a:ln>
                <a:solidFill>
                  <a:srgbClr val="CC006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519" name="Group 3518">
                <a:extLst>
                  <a:ext uri="{FF2B5EF4-FFF2-40B4-BE49-F238E27FC236}">
                    <a16:creationId xmlns:a16="http://schemas.microsoft.com/office/drawing/2014/main" id="{D44A9E35-0755-4395-B7C4-94FDA8E6FC10}"/>
                  </a:ext>
                </a:extLst>
              </p:cNvPr>
              <p:cNvGrpSpPr/>
              <p:nvPr/>
            </p:nvGrpSpPr>
            <p:grpSpPr>
              <a:xfrm>
                <a:off x="8004380" y="2450532"/>
                <a:ext cx="35959" cy="33624"/>
                <a:chOff x="8529523" y="2998430"/>
                <a:chExt cx="35959" cy="33624"/>
              </a:xfrm>
            </p:grpSpPr>
            <p:sp>
              <p:nvSpPr>
                <p:cNvPr id="3520" name="Line 36">
                  <a:extLst>
                    <a:ext uri="{FF2B5EF4-FFF2-40B4-BE49-F238E27FC236}">
                      <a16:creationId xmlns:a16="http://schemas.microsoft.com/office/drawing/2014/main" id="{3C6C9C8E-3F92-4EA4-8A23-ABE49316D7BC}"/>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21" name="Line 37">
                  <a:extLst>
                    <a:ext uri="{FF2B5EF4-FFF2-40B4-BE49-F238E27FC236}">
                      <a16:creationId xmlns:a16="http://schemas.microsoft.com/office/drawing/2014/main" id="{2F6805FC-780B-48CB-A11B-E0096026068A}"/>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nvGrpSpPr>
            <p:cNvPr id="3436" name="Group 3435">
              <a:extLst>
                <a:ext uri="{FF2B5EF4-FFF2-40B4-BE49-F238E27FC236}">
                  <a16:creationId xmlns:a16="http://schemas.microsoft.com/office/drawing/2014/main" id="{937B2F9A-DD73-4CC8-ABDE-CDF729D90537}"/>
                </a:ext>
              </a:extLst>
            </p:cNvPr>
            <p:cNvGrpSpPr/>
            <p:nvPr/>
          </p:nvGrpSpPr>
          <p:grpSpPr>
            <a:xfrm>
              <a:off x="7629153" y="2332750"/>
              <a:ext cx="1180412" cy="205806"/>
              <a:chOff x="7629153" y="2332750"/>
              <a:chExt cx="1180412" cy="205806"/>
            </a:xfrm>
          </p:grpSpPr>
          <p:grpSp>
            <p:nvGrpSpPr>
              <p:cNvPr id="3440" name="Group 3439">
                <a:extLst>
                  <a:ext uri="{FF2B5EF4-FFF2-40B4-BE49-F238E27FC236}">
                    <a16:creationId xmlns:a16="http://schemas.microsoft.com/office/drawing/2014/main" id="{9B44F25A-104D-48AF-81AC-0B92AEA986BE}"/>
                  </a:ext>
                </a:extLst>
              </p:cNvPr>
              <p:cNvGrpSpPr/>
              <p:nvPr/>
            </p:nvGrpSpPr>
            <p:grpSpPr>
              <a:xfrm>
                <a:off x="8773606" y="2504932"/>
                <a:ext cx="35959" cy="33624"/>
                <a:chOff x="8529523" y="2998430"/>
                <a:chExt cx="35959" cy="33624"/>
              </a:xfrm>
            </p:grpSpPr>
            <p:sp>
              <p:nvSpPr>
                <p:cNvPr id="3516" name="Line 36">
                  <a:extLst>
                    <a:ext uri="{FF2B5EF4-FFF2-40B4-BE49-F238E27FC236}">
                      <a16:creationId xmlns:a16="http://schemas.microsoft.com/office/drawing/2014/main" id="{D7505CF9-E80D-4F94-AB70-D13346C416FA}"/>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17" name="Line 37">
                  <a:extLst>
                    <a:ext uri="{FF2B5EF4-FFF2-40B4-BE49-F238E27FC236}">
                      <a16:creationId xmlns:a16="http://schemas.microsoft.com/office/drawing/2014/main" id="{BAA15D13-964D-449D-A983-743BDAB87E37}"/>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41" name="Group 3440">
                <a:extLst>
                  <a:ext uri="{FF2B5EF4-FFF2-40B4-BE49-F238E27FC236}">
                    <a16:creationId xmlns:a16="http://schemas.microsoft.com/office/drawing/2014/main" id="{596010F0-96AE-48C4-9B7C-3EA84FCED676}"/>
                  </a:ext>
                </a:extLst>
              </p:cNvPr>
              <p:cNvGrpSpPr/>
              <p:nvPr/>
            </p:nvGrpSpPr>
            <p:grpSpPr>
              <a:xfrm>
                <a:off x="8690661" y="2504932"/>
                <a:ext cx="35959" cy="33624"/>
                <a:chOff x="8529523" y="2998430"/>
                <a:chExt cx="35959" cy="33624"/>
              </a:xfrm>
            </p:grpSpPr>
            <p:sp>
              <p:nvSpPr>
                <p:cNvPr id="3514" name="Line 36">
                  <a:extLst>
                    <a:ext uri="{FF2B5EF4-FFF2-40B4-BE49-F238E27FC236}">
                      <a16:creationId xmlns:a16="http://schemas.microsoft.com/office/drawing/2014/main" id="{AB9317F7-5D1A-4825-A1EA-95D3F470FA39}"/>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15" name="Line 37">
                  <a:extLst>
                    <a:ext uri="{FF2B5EF4-FFF2-40B4-BE49-F238E27FC236}">
                      <a16:creationId xmlns:a16="http://schemas.microsoft.com/office/drawing/2014/main" id="{4E9E0AEF-97F6-40FF-9712-DF402281D401}"/>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42" name="Group 3441">
                <a:extLst>
                  <a:ext uri="{FF2B5EF4-FFF2-40B4-BE49-F238E27FC236}">
                    <a16:creationId xmlns:a16="http://schemas.microsoft.com/office/drawing/2014/main" id="{5477432A-2B3C-4744-9726-4BA58AC9D96D}"/>
                  </a:ext>
                </a:extLst>
              </p:cNvPr>
              <p:cNvGrpSpPr/>
              <p:nvPr/>
            </p:nvGrpSpPr>
            <p:grpSpPr>
              <a:xfrm>
                <a:off x="8634279" y="2504932"/>
                <a:ext cx="35959" cy="33624"/>
                <a:chOff x="8529523" y="2998430"/>
                <a:chExt cx="35959" cy="33624"/>
              </a:xfrm>
            </p:grpSpPr>
            <p:sp>
              <p:nvSpPr>
                <p:cNvPr id="3512" name="Line 36">
                  <a:extLst>
                    <a:ext uri="{FF2B5EF4-FFF2-40B4-BE49-F238E27FC236}">
                      <a16:creationId xmlns:a16="http://schemas.microsoft.com/office/drawing/2014/main" id="{F41F179D-D547-4484-90B4-D8AAF9C2FE44}"/>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13" name="Line 37">
                  <a:extLst>
                    <a:ext uri="{FF2B5EF4-FFF2-40B4-BE49-F238E27FC236}">
                      <a16:creationId xmlns:a16="http://schemas.microsoft.com/office/drawing/2014/main" id="{DD5701EF-22F4-4A9F-88BF-05AAE6D57141}"/>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43" name="Group 3442">
                <a:extLst>
                  <a:ext uri="{FF2B5EF4-FFF2-40B4-BE49-F238E27FC236}">
                    <a16:creationId xmlns:a16="http://schemas.microsoft.com/office/drawing/2014/main" id="{B3A1135E-D36D-4A29-A895-3CB9D05D3602}"/>
                  </a:ext>
                </a:extLst>
              </p:cNvPr>
              <p:cNvGrpSpPr/>
              <p:nvPr/>
            </p:nvGrpSpPr>
            <p:grpSpPr>
              <a:xfrm>
                <a:off x="8615585" y="2504932"/>
                <a:ext cx="35959" cy="33624"/>
                <a:chOff x="8529523" y="2998430"/>
                <a:chExt cx="35959" cy="33624"/>
              </a:xfrm>
            </p:grpSpPr>
            <p:sp>
              <p:nvSpPr>
                <p:cNvPr id="3510" name="Line 36">
                  <a:extLst>
                    <a:ext uri="{FF2B5EF4-FFF2-40B4-BE49-F238E27FC236}">
                      <a16:creationId xmlns:a16="http://schemas.microsoft.com/office/drawing/2014/main" id="{E393250F-0AA7-476E-82F9-146E23FFCB8A}"/>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11" name="Line 37">
                  <a:extLst>
                    <a:ext uri="{FF2B5EF4-FFF2-40B4-BE49-F238E27FC236}">
                      <a16:creationId xmlns:a16="http://schemas.microsoft.com/office/drawing/2014/main" id="{736FE369-FE37-4EBC-9AC8-C431D369DE5F}"/>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44" name="Group 3443">
                <a:extLst>
                  <a:ext uri="{FF2B5EF4-FFF2-40B4-BE49-F238E27FC236}">
                    <a16:creationId xmlns:a16="http://schemas.microsoft.com/office/drawing/2014/main" id="{F2EA51F7-AD56-426A-95F6-380042E669E3}"/>
                  </a:ext>
                </a:extLst>
              </p:cNvPr>
              <p:cNvGrpSpPr/>
              <p:nvPr/>
            </p:nvGrpSpPr>
            <p:grpSpPr>
              <a:xfrm>
                <a:off x="8579626" y="2504932"/>
                <a:ext cx="35959" cy="33624"/>
                <a:chOff x="8529523" y="2998430"/>
                <a:chExt cx="35959" cy="33624"/>
              </a:xfrm>
            </p:grpSpPr>
            <p:sp>
              <p:nvSpPr>
                <p:cNvPr id="3508" name="Line 36">
                  <a:extLst>
                    <a:ext uri="{FF2B5EF4-FFF2-40B4-BE49-F238E27FC236}">
                      <a16:creationId xmlns:a16="http://schemas.microsoft.com/office/drawing/2014/main" id="{22AF14E2-270C-4891-8A01-9909475438A9}"/>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09" name="Line 37">
                  <a:extLst>
                    <a:ext uri="{FF2B5EF4-FFF2-40B4-BE49-F238E27FC236}">
                      <a16:creationId xmlns:a16="http://schemas.microsoft.com/office/drawing/2014/main" id="{683E1455-2DA9-4461-9056-9FAE16D146A6}"/>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45" name="Group 3444">
                <a:extLst>
                  <a:ext uri="{FF2B5EF4-FFF2-40B4-BE49-F238E27FC236}">
                    <a16:creationId xmlns:a16="http://schemas.microsoft.com/office/drawing/2014/main" id="{6CA83AC7-AB9A-43DF-A04F-EC09CC731A48}"/>
                  </a:ext>
                </a:extLst>
              </p:cNvPr>
              <p:cNvGrpSpPr/>
              <p:nvPr/>
            </p:nvGrpSpPr>
            <p:grpSpPr>
              <a:xfrm>
                <a:off x="8500571" y="2504932"/>
                <a:ext cx="35959" cy="33624"/>
                <a:chOff x="8529523" y="2998430"/>
                <a:chExt cx="35959" cy="33624"/>
              </a:xfrm>
            </p:grpSpPr>
            <p:sp>
              <p:nvSpPr>
                <p:cNvPr id="3506" name="Line 36">
                  <a:extLst>
                    <a:ext uri="{FF2B5EF4-FFF2-40B4-BE49-F238E27FC236}">
                      <a16:creationId xmlns:a16="http://schemas.microsoft.com/office/drawing/2014/main" id="{60203952-6A12-4BC6-A48D-AAAC6D651179}"/>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07" name="Line 37">
                  <a:extLst>
                    <a:ext uri="{FF2B5EF4-FFF2-40B4-BE49-F238E27FC236}">
                      <a16:creationId xmlns:a16="http://schemas.microsoft.com/office/drawing/2014/main" id="{16F37E5F-39EE-41B7-93DC-01390DC7CA10}"/>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46" name="Group 3445">
                <a:extLst>
                  <a:ext uri="{FF2B5EF4-FFF2-40B4-BE49-F238E27FC236}">
                    <a16:creationId xmlns:a16="http://schemas.microsoft.com/office/drawing/2014/main" id="{8915A3A8-B22C-49EC-8B56-361D1279FE80}"/>
                  </a:ext>
                </a:extLst>
              </p:cNvPr>
              <p:cNvGrpSpPr/>
              <p:nvPr/>
            </p:nvGrpSpPr>
            <p:grpSpPr>
              <a:xfrm>
                <a:off x="8471043" y="2504932"/>
                <a:ext cx="35959" cy="33624"/>
                <a:chOff x="8529523" y="2998430"/>
                <a:chExt cx="35959" cy="33624"/>
              </a:xfrm>
            </p:grpSpPr>
            <p:sp>
              <p:nvSpPr>
                <p:cNvPr id="3504" name="Line 36">
                  <a:extLst>
                    <a:ext uri="{FF2B5EF4-FFF2-40B4-BE49-F238E27FC236}">
                      <a16:creationId xmlns:a16="http://schemas.microsoft.com/office/drawing/2014/main" id="{446AD651-3367-4B3B-8241-7CE3EB30AA66}"/>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05" name="Line 37">
                  <a:extLst>
                    <a:ext uri="{FF2B5EF4-FFF2-40B4-BE49-F238E27FC236}">
                      <a16:creationId xmlns:a16="http://schemas.microsoft.com/office/drawing/2014/main" id="{6BB1D791-E5E8-40FE-8B3E-B2C8E0BCBED1}"/>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47" name="Group 3446">
                <a:extLst>
                  <a:ext uri="{FF2B5EF4-FFF2-40B4-BE49-F238E27FC236}">
                    <a16:creationId xmlns:a16="http://schemas.microsoft.com/office/drawing/2014/main" id="{3ED1CCA0-AFBF-4A4C-B914-7B85B3B8E667}"/>
                  </a:ext>
                </a:extLst>
              </p:cNvPr>
              <p:cNvGrpSpPr/>
              <p:nvPr/>
            </p:nvGrpSpPr>
            <p:grpSpPr>
              <a:xfrm>
                <a:off x="8439355" y="2504932"/>
                <a:ext cx="35959" cy="33624"/>
                <a:chOff x="8529523" y="2998430"/>
                <a:chExt cx="35959" cy="33624"/>
              </a:xfrm>
            </p:grpSpPr>
            <p:sp>
              <p:nvSpPr>
                <p:cNvPr id="3502" name="Line 36">
                  <a:extLst>
                    <a:ext uri="{FF2B5EF4-FFF2-40B4-BE49-F238E27FC236}">
                      <a16:creationId xmlns:a16="http://schemas.microsoft.com/office/drawing/2014/main" id="{25E6083D-EC15-447F-8B93-2669DDBA1BFB}"/>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03" name="Line 37">
                  <a:extLst>
                    <a:ext uri="{FF2B5EF4-FFF2-40B4-BE49-F238E27FC236}">
                      <a16:creationId xmlns:a16="http://schemas.microsoft.com/office/drawing/2014/main" id="{944FC77E-4BE4-4AF0-9715-C10EE85F7C00}"/>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48" name="Group 3447">
                <a:extLst>
                  <a:ext uri="{FF2B5EF4-FFF2-40B4-BE49-F238E27FC236}">
                    <a16:creationId xmlns:a16="http://schemas.microsoft.com/office/drawing/2014/main" id="{1CC9D946-7E1F-453F-9507-2B4F159EC754}"/>
                  </a:ext>
                </a:extLst>
              </p:cNvPr>
              <p:cNvGrpSpPr/>
              <p:nvPr/>
            </p:nvGrpSpPr>
            <p:grpSpPr>
              <a:xfrm>
                <a:off x="8420795" y="2504932"/>
                <a:ext cx="35959" cy="33624"/>
                <a:chOff x="8529523" y="2998430"/>
                <a:chExt cx="35959" cy="33624"/>
              </a:xfrm>
            </p:grpSpPr>
            <p:sp>
              <p:nvSpPr>
                <p:cNvPr id="3500" name="Line 36">
                  <a:extLst>
                    <a:ext uri="{FF2B5EF4-FFF2-40B4-BE49-F238E27FC236}">
                      <a16:creationId xmlns:a16="http://schemas.microsoft.com/office/drawing/2014/main" id="{F0DC399B-0BE6-41D7-95DD-5D0148CEF82A}"/>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01" name="Line 37">
                  <a:extLst>
                    <a:ext uri="{FF2B5EF4-FFF2-40B4-BE49-F238E27FC236}">
                      <a16:creationId xmlns:a16="http://schemas.microsoft.com/office/drawing/2014/main" id="{5E34702F-090A-442E-8C85-DC9D39BB98E4}"/>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49" name="Group 3448">
                <a:extLst>
                  <a:ext uri="{FF2B5EF4-FFF2-40B4-BE49-F238E27FC236}">
                    <a16:creationId xmlns:a16="http://schemas.microsoft.com/office/drawing/2014/main" id="{8F46C308-C521-4EDA-98D8-64E578B571E8}"/>
                  </a:ext>
                </a:extLst>
              </p:cNvPr>
              <p:cNvGrpSpPr/>
              <p:nvPr/>
            </p:nvGrpSpPr>
            <p:grpSpPr>
              <a:xfrm>
                <a:off x="8351739" y="2504932"/>
                <a:ext cx="35959" cy="33624"/>
                <a:chOff x="8529523" y="2998430"/>
                <a:chExt cx="35959" cy="33624"/>
              </a:xfrm>
            </p:grpSpPr>
            <p:sp>
              <p:nvSpPr>
                <p:cNvPr id="3498" name="Line 36">
                  <a:extLst>
                    <a:ext uri="{FF2B5EF4-FFF2-40B4-BE49-F238E27FC236}">
                      <a16:creationId xmlns:a16="http://schemas.microsoft.com/office/drawing/2014/main" id="{1338D34E-88EC-49E2-B0F7-BB8455A0F40A}"/>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99" name="Line 37">
                  <a:extLst>
                    <a:ext uri="{FF2B5EF4-FFF2-40B4-BE49-F238E27FC236}">
                      <a16:creationId xmlns:a16="http://schemas.microsoft.com/office/drawing/2014/main" id="{66F54402-B93F-4DBD-8F12-A6F67EB554DC}"/>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50" name="Group 3449">
                <a:extLst>
                  <a:ext uri="{FF2B5EF4-FFF2-40B4-BE49-F238E27FC236}">
                    <a16:creationId xmlns:a16="http://schemas.microsoft.com/office/drawing/2014/main" id="{FA7DE7F2-1BAF-492F-90B4-23BA17633142}"/>
                  </a:ext>
                </a:extLst>
              </p:cNvPr>
              <p:cNvGrpSpPr/>
              <p:nvPr/>
            </p:nvGrpSpPr>
            <p:grpSpPr>
              <a:xfrm>
                <a:off x="8329842" y="2504932"/>
                <a:ext cx="35959" cy="33624"/>
                <a:chOff x="8529523" y="2998430"/>
                <a:chExt cx="35959" cy="33624"/>
              </a:xfrm>
            </p:grpSpPr>
            <p:sp>
              <p:nvSpPr>
                <p:cNvPr id="3496" name="Line 36">
                  <a:extLst>
                    <a:ext uri="{FF2B5EF4-FFF2-40B4-BE49-F238E27FC236}">
                      <a16:creationId xmlns:a16="http://schemas.microsoft.com/office/drawing/2014/main" id="{FAEE91B2-8059-4852-BE42-277EE9C6A4C0}"/>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97" name="Line 37">
                  <a:extLst>
                    <a:ext uri="{FF2B5EF4-FFF2-40B4-BE49-F238E27FC236}">
                      <a16:creationId xmlns:a16="http://schemas.microsoft.com/office/drawing/2014/main" id="{D7F8AD18-6230-458B-BB5F-B8A6464A9286}"/>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51" name="Group 3450">
                <a:extLst>
                  <a:ext uri="{FF2B5EF4-FFF2-40B4-BE49-F238E27FC236}">
                    <a16:creationId xmlns:a16="http://schemas.microsoft.com/office/drawing/2014/main" id="{0CF53F6D-2020-47F5-B22E-54A86C91572C}"/>
                  </a:ext>
                </a:extLst>
              </p:cNvPr>
              <p:cNvGrpSpPr/>
              <p:nvPr/>
            </p:nvGrpSpPr>
            <p:grpSpPr>
              <a:xfrm>
                <a:off x="8284814" y="2504932"/>
                <a:ext cx="35959" cy="33624"/>
                <a:chOff x="8529523" y="2998430"/>
                <a:chExt cx="35959" cy="33624"/>
              </a:xfrm>
            </p:grpSpPr>
            <p:sp>
              <p:nvSpPr>
                <p:cNvPr id="3494" name="Line 36">
                  <a:extLst>
                    <a:ext uri="{FF2B5EF4-FFF2-40B4-BE49-F238E27FC236}">
                      <a16:creationId xmlns:a16="http://schemas.microsoft.com/office/drawing/2014/main" id="{C6936201-BD81-4265-B45E-77EA340477DC}"/>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95" name="Line 37">
                  <a:extLst>
                    <a:ext uri="{FF2B5EF4-FFF2-40B4-BE49-F238E27FC236}">
                      <a16:creationId xmlns:a16="http://schemas.microsoft.com/office/drawing/2014/main" id="{62BB8E7C-17E0-41CC-9B28-86EA4EF7A150}"/>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52" name="Group 3451">
                <a:extLst>
                  <a:ext uri="{FF2B5EF4-FFF2-40B4-BE49-F238E27FC236}">
                    <a16:creationId xmlns:a16="http://schemas.microsoft.com/office/drawing/2014/main" id="{6F5E4B75-D64B-4E7C-BFFF-567F7C6CFC19}"/>
                  </a:ext>
                </a:extLst>
              </p:cNvPr>
              <p:cNvGrpSpPr/>
              <p:nvPr/>
            </p:nvGrpSpPr>
            <p:grpSpPr>
              <a:xfrm>
                <a:off x="8243016" y="2504932"/>
                <a:ext cx="35959" cy="33624"/>
                <a:chOff x="8529523" y="2998430"/>
                <a:chExt cx="35959" cy="33624"/>
              </a:xfrm>
            </p:grpSpPr>
            <p:sp>
              <p:nvSpPr>
                <p:cNvPr id="3492" name="Line 36">
                  <a:extLst>
                    <a:ext uri="{FF2B5EF4-FFF2-40B4-BE49-F238E27FC236}">
                      <a16:creationId xmlns:a16="http://schemas.microsoft.com/office/drawing/2014/main" id="{178EA872-23B6-43A3-90FD-B9E73E6FD25E}"/>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93" name="Line 37">
                  <a:extLst>
                    <a:ext uri="{FF2B5EF4-FFF2-40B4-BE49-F238E27FC236}">
                      <a16:creationId xmlns:a16="http://schemas.microsoft.com/office/drawing/2014/main" id="{5F2BF02E-D746-43C2-AEEB-A8C81BC7D0A9}"/>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53" name="Group 3452">
                <a:extLst>
                  <a:ext uri="{FF2B5EF4-FFF2-40B4-BE49-F238E27FC236}">
                    <a16:creationId xmlns:a16="http://schemas.microsoft.com/office/drawing/2014/main" id="{93832DC5-A415-4C6A-B0DF-6402AC6BDB1A}"/>
                  </a:ext>
                </a:extLst>
              </p:cNvPr>
              <p:cNvGrpSpPr/>
              <p:nvPr/>
            </p:nvGrpSpPr>
            <p:grpSpPr>
              <a:xfrm>
                <a:off x="8211678" y="2504932"/>
                <a:ext cx="35959" cy="33624"/>
                <a:chOff x="8529523" y="2998430"/>
                <a:chExt cx="35959" cy="33624"/>
              </a:xfrm>
            </p:grpSpPr>
            <p:sp>
              <p:nvSpPr>
                <p:cNvPr id="3490" name="Line 36">
                  <a:extLst>
                    <a:ext uri="{FF2B5EF4-FFF2-40B4-BE49-F238E27FC236}">
                      <a16:creationId xmlns:a16="http://schemas.microsoft.com/office/drawing/2014/main" id="{9AF3D21A-017B-4DEB-9811-F2D323CFFDC1}"/>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91" name="Line 37">
                  <a:extLst>
                    <a:ext uri="{FF2B5EF4-FFF2-40B4-BE49-F238E27FC236}">
                      <a16:creationId xmlns:a16="http://schemas.microsoft.com/office/drawing/2014/main" id="{BAF7AC90-E73A-46D5-91FB-3BEB4DDACA28}"/>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54" name="Group 3453">
                <a:extLst>
                  <a:ext uri="{FF2B5EF4-FFF2-40B4-BE49-F238E27FC236}">
                    <a16:creationId xmlns:a16="http://schemas.microsoft.com/office/drawing/2014/main" id="{DAA9DF43-DAF4-40EF-ACF7-9F54AEF7703B}"/>
                  </a:ext>
                </a:extLst>
              </p:cNvPr>
              <p:cNvGrpSpPr/>
              <p:nvPr/>
            </p:nvGrpSpPr>
            <p:grpSpPr>
              <a:xfrm>
                <a:off x="8156910" y="2450532"/>
                <a:ext cx="35959" cy="33624"/>
                <a:chOff x="8529523" y="2998430"/>
                <a:chExt cx="35959" cy="33624"/>
              </a:xfrm>
            </p:grpSpPr>
            <p:sp>
              <p:nvSpPr>
                <p:cNvPr id="3488" name="Line 36">
                  <a:extLst>
                    <a:ext uri="{FF2B5EF4-FFF2-40B4-BE49-F238E27FC236}">
                      <a16:creationId xmlns:a16="http://schemas.microsoft.com/office/drawing/2014/main" id="{C75DE7B2-363F-4133-AAA2-36D56066E041}"/>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89" name="Line 37">
                  <a:extLst>
                    <a:ext uri="{FF2B5EF4-FFF2-40B4-BE49-F238E27FC236}">
                      <a16:creationId xmlns:a16="http://schemas.microsoft.com/office/drawing/2014/main" id="{4C6E4247-D66B-44FB-9271-397195A6D239}"/>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55" name="Group 3454">
                <a:extLst>
                  <a:ext uri="{FF2B5EF4-FFF2-40B4-BE49-F238E27FC236}">
                    <a16:creationId xmlns:a16="http://schemas.microsoft.com/office/drawing/2014/main" id="{1F3F4091-238A-4691-AC18-C8900A60D797}"/>
                  </a:ext>
                </a:extLst>
              </p:cNvPr>
              <p:cNvGrpSpPr/>
              <p:nvPr/>
            </p:nvGrpSpPr>
            <p:grpSpPr>
              <a:xfrm>
                <a:off x="8076357" y="2450532"/>
                <a:ext cx="35959" cy="33624"/>
                <a:chOff x="8529523" y="2998430"/>
                <a:chExt cx="35959" cy="33624"/>
              </a:xfrm>
            </p:grpSpPr>
            <p:sp>
              <p:nvSpPr>
                <p:cNvPr id="3486" name="Line 36">
                  <a:extLst>
                    <a:ext uri="{FF2B5EF4-FFF2-40B4-BE49-F238E27FC236}">
                      <a16:creationId xmlns:a16="http://schemas.microsoft.com/office/drawing/2014/main" id="{330993B6-B4AE-4D98-9018-6FA6CA3C7503}"/>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87" name="Line 37">
                  <a:extLst>
                    <a:ext uri="{FF2B5EF4-FFF2-40B4-BE49-F238E27FC236}">
                      <a16:creationId xmlns:a16="http://schemas.microsoft.com/office/drawing/2014/main" id="{1AB8B110-D5C0-42F0-9AAA-DEE8092FD16F}"/>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56" name="Group 3455">
                <a:extLst>
                  <a:ext uri="{FF2B5EF4-FFF2-40B4-BE49-F238E27FC236}">
                    <a16:creationId xmlns:a16="http://schemas.microsoft.com/office/drawing/2014/main" id="{F26032D7-6379-4AC9-94C3-72041EEE4048}"/>
                  </a:ext>
                </a:extLst>
              </p:cNvPr>
              <p:cNvGrpSpPr/>
              <p:nvPr/>
            </p:nvGrpSpPr>
            <p:grpSpPr>
              <a:xfrm>
                <a:off x="8022940" y="2450532"/>
                <a:ext cx="35959" cy="33624"/>
                <a:chOff x="8529523" y="2998430"/>
                <a:chExt cx="35959" cy="33624"/>
              </a:xfrm>
            </p:grpSpPr>
            <p:sp>
              <p:nvSpPr>
                <p:cNvPr id="3484" name="Line 36">
                  <a:extLst>
                    <a:ext uri="{FF2B5EF4-FFF2-40B4-BE49-F238E27FC236}">
                      <a16:creationId xmlns:a16="http://schemas.microsoft.com/office/drawing/2014/main" id="{35BE06C3-37BC-49C5-99B7-40D0E1CE1D9B}"/>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85" name="Line 37">
                  <a:extLst>
                    <a:ext uri="{FF2B5EF4-FFF2-40B4-BE49-F238E27FC236}">
                      <a16:creationId xmlns:a16="http://schemas.microsoft.com/office/drawing/2014/main" id="{5DD8D38A-C916-4BDA-BB62-00F56F3C9A9A}"/>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57" name="Group 3456">
                <a:extLst>
                  <a:ext uri="{FF2B5EF4-FFF2-40B4-BE49-F238E27FC236}">
                    <a16:creationId xmlns:a16="http://schemas.microsoft.com/office/drawing/2014/main" id="{1459E7A6-4037-4A26-86C3-2477F6F23CF3}"/>
                  </a:ext>
                </a:extLst>
              </p:cNvPr>
              <p:cNvGrpSpPr/>
              <p:nvPr/>
            </p:nvGrpSpPr>
            <p:grpSpPr>
              <a:xfrm>
                <a:off x="7940087" y="2416908"/>
                <a:ext cx="35959" cy="33624"/>
                <a:chOff x="8529523" y="2998430"/>
                <a:chExt cx="35959" cy="33624"/>
              </a:xfrm>
            </p:grpSpPr>
            <p:sp>
              <p:nvSpPr>
                <p:cNvPr id="3482" name="Line 36">
                  <a:extLst>
                    <a:ext uri="{FF2B5EF4-FFF2-40B4-BE49-F238E27FC236}">
                      <a16:creationId xmlns:a16="http://schemas.microsoft.com/office/drawing/2014/main" id="{04ACA136-3C8E-4F54-A013-1777A6D0E1E1}"/>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83" name="Line 37">
                  <a:extLst>
                    <a:ext uri="{FF2B5EF4-FFF2-40B4-BE49-F238E27FC236}">
                      <a16:creationId xmlns:a16="http://schemas.microsoft.com/office/drawing/2014/main" id="{2FFEF804-133A-481F-A3EA-448EA0708C33}"/>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58" name="Group 3457">
                <a:extLst>
                  <a:ext uri="{FF2B5EF4-FFF2-40B4-BE49-F238E27FC236}">
                    <a16:creationId xmlns:a16="http://schemas.microsoft.com/office/drawing/2014/main" id="{07BC1A29-8620-4D4C-BA6B-98611E4CEF4E}"/>
                  </a:ext>
                </a:extLst>
              </p:cNvPr>
              <p:cNvGrpSpPr/>
              <p:nvPr/>
            </p:nvGrpSpPr>
            <p:grpSpPr>
              <a:xfrm>
                <a:off x="7872285" y="2383284"/>
                <a:ext cx="35959" cy="33624"/>
                <a:chOff x="8529523" y="2998430"/>
                <a:chExt cx="35959" cy="33624"/>
              </a:xfrm>
            </p:grpSpPr>
            <p:sp>
              <p:nvSpPr>
                <p:cNvPr id="3480" name="Line 36">
                  <a:extLst>
                    <a:ext uri="{FF2B5EF4-FFF2-40B4-BE49-F238E27FC236}">
                      <a16:creationId xmlns:a16="http://schemas.microsoft.com/office/drawing/2014/main" id="{8895BCC7-54E2-4A32-9356-ACA24ED7722B}"/>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81" name="Line 37">
                  <a:extLst>
                    <a:ext uri="{FF2B5EF4-FFF2-40B4-BE49-F238E27FC236}">
                      <a16:creationId xmlns:a16="http://schemas.microsoft.com/office/drawing/2014/main" id="{C2AC484F-3E58-45EE-A570-6DEF29641D2A}"/>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59" name="Group 3458">
                <a:extLst>
                  <a:ext uri="{FF2B5EF4-FFF2-40B4-BE49-F238E27FC236}">
                    <a16:creationId xmlns:a16="http://schemas.microsoft.com/office/drawing/2014/main" id="{BB5CBEF7-4FAE-4C4F-9510-23585422A475}"/>
                  </a:ext>
                </a:extLst>
              </p:cNvPr>
              <p:cNvGrpSpPr/>
              <p:nvPr/>
            </p:nvGrpSpPr>
            <p:grpSpPr>
              <a:xfrm>
                <a:off x="7839310" y="2383284"/>
                <a:ext cx="35959" cy="33624"/>
                <a:chOff x="8529523" y="2998430"/>
                <a:chExt cx="35959" cy="33624"/>
              </a:xfrm>
            </p:grpSpPr>
            <p:sp>
              <p:nvSpPr>
                <p:cNvPr id="3478" name="Line 36">
                  <a:extLst>
                    <a:ext uri="{FF2B5EF4-FFF2-40B4-BE49-F238E27FC236}">
                      <a16:creationId xmlns:a16="http://schemas.microsoft.com/office/drawing/2014/main" id="{F9801EB0-F4FB-4FEB-A2F0-B302026D24FB}"/>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79" name="Line 37">
                  <a:extLst>
                    <a:ext uri="{FF2B5EF4-FFF2-40B4-BE49-F238E27FC236}">
                      <a16:creationId xmlns:a16="http://schemas.microsoft.com/office/drawing/2014/main" id="{131B7845-AD0D-43C7-8623-90B0741613FE}"/>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60" name="Group 3459">
                <a:extLst>
                  <a:ext uri="{FF2B5EF4-FFF2-40B4-BE49-F238E27FC236}">
                    <a16:creationId xmlns:a16="http://schemas.microsoft.com/office/drawing/2014/main" id="{CA9A1809-A977-4F9D-ABAA-F0A8FB8927C5}"/>
                  </a:ext>
                </a:extLst>
              </p:cNvPr>
              <p:cNvGrpSpPr/>
              <p:nvPr/>
            </p:nvGrpSpPr>
            <p:grpSpPr>
              <a:xfrm>
                <a:off x="7820750" y="2383284"/>
                <a:ext cx="35959" cy="33624"/>
                <a:chOff x="8529523" y="2998430"/>
                <a:chExt cx="35959" cy="33624"/>
              </a:xfrm>
            </p:grpSpPr>
            <p:sp>
              <p:nvSpPr>
                <p:cNvPr id="3476" name="Line 36">
                  <a:extLst>
                    <a:ext uri="{FF2B5EF4-FFF2-40B4-BE49-F238E27FC236}">
                      <a16:creationId xmlns:a16="http://schemas.microsoft.com/office/drawing/2014/main" id="{C8E22AB5-E737-40CE-8BE1-B284A5C38641}"/>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77" name="Line 37">
                  <a:extLst>
                    <a:ext uri="{FF2B5EF4-FFF2-40B4-BE49-F238E27FC236}">
                      <a16:creationId xmlns:a16="http://schemas.microsoft.com/office/drawing/2014/main" id="{E5000C52-EEAB-4E2A-9096-E073EEFA9A02}"/>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61" name="Group 3460">
                <a:extLst>
                  <a:ext uri="{FF2B5EF4-FFF2-40B4-BE49-F238E27FC236}">
                    <a16:creationId xmlns:a16="http://schemas.microsoft.com/office/drawing/2014/main" id="{EEF2AA5F-C36F-4131-B2DD-CDBF73342971}"/>
                  </a:ext>
                </a:extLst>
              </p:cNvPr>
              <p:cNvGrpSpPr/>
              <p:nvPr/>
            </p:nvGrpSpPr>
            <p:grpSpPr>
              <a:xfrm>
                <a:off x="7784791" y="2383284"/>
                <a:ext cx="35959" cy="33624"/>
                <a:chOff x="8529523" y="2998430"/>
                <a:chExt cx="35959" cy="33624"/>
              </a:xfrm>
            </p:grpSpPr>
            <p:sp>
              <p:nvSpPr>
                <p:cNvPr id="3474" name="Line 36">
                  <a:extLst>
                    <a:ext uri="{FF2B5EF4-FFF2-40B4-BE49-F238E27FC236}">
                      <a16:creationId xmlns:a16="http://schemas.microsoft.com/office/drawing/2014/main" id="{D8227BDC-0DC1-4B03-B23E-1B9BB0328A93}"/>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75" name="Line 37">
                  <a:extLst>
                    <a:ext uri="{FF2B5EF4-FFF2-40B4-BE49-F238E27FC236}">
                      <a16:creationId xmlns:a16="http://schemas.microsoft.com/office/drawing/2014/main" id="{4A3D3C8B-C76A-435D-AB3A-DCD9A3D80708}"/>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62" name="Group 3461">
                <a:extLst>
                  <a:ext uri="{FF2B5EF4-FFF2-40B4-BE49-F238E27FC236}">
                    <a16:creationId xmlns:a16="http://schemas.microsoft.com/office/drawing/2014/main" id="{C62DEF01-00AE-4DC7-92FC-8BBBA6DBA8BC}"/>
                  </a:ext>
                </a:extLst>
              </p:cNvPr>
              <p:cNvGrpSpPr/>
              <p:nvPr/>
            </p:nvGrpSpPr>
            <p:grpSpPr>
              <a:xfrm>
                <a:off x="7715734" y="2352379"/>
                <a:ext cx="35959" cy="33624"/>
                <a:chOff x="8529523" y="2998430"/>
                <a:chExt cx="35959" cy="33624"/>
              </a:xfrm>
            </p:grpSpPr>
            <p:sp>
              <p:nvSpPr>
                <p:cNvPr id="3472" name="Line 36">
                  <a:extLst>
                    <a:ext uri="{FF2B5EF4-FFF2-40B4-BE49-F238E27FC236}">
                      <a16:creationId xmlns:a16="http://schemas.microsoft.com/office/drawing/2014/main" id="{C4DCD571-AC31-4916-9601-9EF6FF6CA841}"/>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73" name="Line 37">
                  <a:extLst>
                    <a:ext uri="{FF2B5EF4-FFF2-40B4-BE49-F238E27FC236}">
                      <a16:creationId xmlns:a16="http://schemas.microsoft.com/office/drawing/2014/main" id="{4A57AE7E-7C02-4750-8610-00F5CFF8B080}"/>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63" name="Group 3462">
                <a:extLst>
                  <a:ext uri="{FF2B5EF4-FFF2-40B4-BE49-F238E27FC236}">
                    <a16:creationId xmlns:a16="http://schemas.microsoft.com/office/drawing/2014/main" id="{787486CC-333D-4193-88A0-BC3516E6742D}"/>
                  </a:ext>
                </a:extLst>
              </p:cNvPr>
              <p:cNvGrpSpPr/>
              <p:nvPr/>
            </p:nvGrpSpPr>
            <p:grpSpPr>
              <a:xfrm>
                <a:off x="7700769" y="2352379"/>
                <a:ext cx="35959" cy="33624"/>
                <a:chOff x="8529523" y="2998430"/>
                <a:chExt cx="35959" cy="33624"/>
              </a:xfrm>
            </p:grpSpPr>
            <p:sp>
              <p:nvSpPr>
                <p:cNvPr id="3470" name="Line 36">
                  <a:extLst>
                    <a:ext uri="{FF2B5EF4-FFF2-40B4-BE49-F238E27FC236}">
                      <a16:creationId xmlns:a16="http://schemas.microsoft.com/office/drawing/2014/main" id="{C3D8DA79-69D9-4EBB-8D0B-94806CD189BB}"/>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71" name="Line 37">
                  <a:extLst>
                    <a:ext uri="{FF2B5EF4-FFF2-40B4-BE49-F238E27FC236}">
                      <a16:creationId xmlns:a16="http://schemas.microsoft.com/office/drawing/2014/main" id="{077EEDAA-3886-48C3-8C97-45E11C430DB2}"/>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64" name="Group 3463">
                <a:extLst>
                  <a:ext uri="{FF2B5EF4-FFF2-40B4-BE49-F238E27FC236}">
                    <a16:creationId xmlns:a16="http://schemas.microsoft.com/office/drawing/2014/main" id="{885DD2C5-F80F-4F9E-A0DB-0B5CD49BC236}"/>
                  </a:ext>
                </a:extLst>
              </p:cNvPr>
              <p:cNvGrpSpPr/>
              <p:nvPr/>
            </p:nvGrpSpPr>
            <p:grpSpPr>
              <a:xfrm>
                <a:off x="7679775" y="2352379"/>
                <a:ext cx="35959" cy="33624"/>
                <a:chOff x="8529523" y="2998430"/>
                <a:chExt cx="35959" cy="33624"/>
              </a:xfrm>
            </p:grpSpPr>
            <p:sp>
              <p:nvSpPr>
                <p:cNvPr id="3468" name="Line 36">
                  <a:extLst>
                    <a:ext uri="{FF2B5EF4-FFF2-40B4-BE49-F238E27FC236}">
                      <a16:creationId xmlns:a16="http://schemas.microsoft.com/office/drawing/2014/main" id="{F3E9C039-C59B-4D5F-9F59-CDC03E12B7EB}"/>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69" name="Line 37">
                  <a:extLst>
                    <a:ext uri="{FF2B5EF4-FFF2-40B4-BE49-F238E27FC236}">
                      <a16:creationId xmlns:a16="http://schemas.microsoft.com/office/drawing/2014/main" id="{2D554E99-85D4-4ECB-A899-2C3F9767CF26}"/>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465" name="Group 3464">
                <a:extLst>
                  <a:ext uri="{FF2B5EF4-FFF2-40B4-BE49-F238E27FC236}">
                    <a16:creationId xmlns:a16="http://schemas.microsoft.com/office/drawing/2014/main" id="{B395BDA5-43C9-4977-BBAB-B82B2E15CB33}"/>
                  </a:ext>
                </a:extLst>
              </p:cNvPr>
              <p:cNvGrpSpPr/>
              <p:nvPr/>
            </p:nvGrpSpPr>
            <p:grpSpPr>
              <a:xfrm>
                <a:off x="7629153" y="2332750"/>
                <a:ext cx="35959" cy="33624"/>
                <a:chOff x="8529523" y="2998430"/>
                <a:chExt cx="35959" cy="33624"/>
              </a:xfrm>
            </p:grpSpPr>
            <p:sp>
              <p:nvSpPr>
                <p:cNvPr id="3466" name="Line 36">
                  <a:extLst>
                    <a:ext uri="{FF2B5EF4-FFF2-40B4-BE49-F238E27FC236}">
                      <a16:creationId xmlns:a16="http://schemas.microsoft.com/office/drawing/2014/main" id="{FFF79E02-9249-4C9E-A3A6-017DFF0D45EA}"/>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67" name="Line 37">
                  <a:extLst>
                    <a:ext uri="{FF2B5EF4-FFF2-40B4-BE49-F238E27FC236}">
                      <a16:creationId xmlns:a16="http://schemas.microsoft.com/office/drawing/2014/main" id="{ED761E7F-F72D-44DA-9357-BD21603BAE6B}"/>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nvGrpSpPr>
            <p:cNvPr id="3437" name="Group 3436">
              <a:extLst>
                <a:ext uri="{FF2B5EF4-FFF2-40B4-BE49-F238E27FC236}">
                  <a16:creationId xmlns:a16="http://schemas.microsoft.com/office/drawing/2014/main" id="{0B3FAA69-1D2A-4DD3-9D0E-C865BE6A03B2}"/>
                </a:ext>
              </a:extLst>
            </p:cNvPr>
            <p:cNvGrpSpPr/>
            <p:nvPr/>
          </p:nvGrpSpPr>
          <p:grpSpPr>
            <a:xfrm>
              <a:off x="8040920" y="2450532"/>
              <a:ext cx="35959" cy="33624"/>
              <a:chOff x="8529523" y="2998430"/>
              <a:chExt cx="35959" cy="33624"/>
            </a:xfrm>
          </p:grpSpPr>
          <p:sp>
            <p:nvSpPr>
              <p:cNvPr id="3438" name="Line 36">
                <a:extLst>
                  <a:ext uri="{FF2B5EF4-FFF2-40B4-BE49-F238E27FC236}">
                    <a16:creationId xmlns:a16="http://schemas.microsoft.com/office/drawing/2014/main" id="{2937DFC6-4979-41CF-9BC4-5BD2D7353D2B}"/>
                  </a:ext>
                </a:extLst>
              </p:cNvPr>
              <p:cNvSpPr>
                <a:spLocks noChangeShapeType="1"/>
              </p:cNvSpPr>
              <p:nvPr/>
            </p:nvSpPr>
            <p:spPr bwMode="auto">
              <a:xfrm>
                <a:off x="8529523" y="3015784"/>
                <a:ext cx="35959" cy="0"/>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439" name="Line 37">
                <a:extLst>
                  <a:ext uri="{FF2B5EF4-FFF2-40B4-BE49-F238E27FC236}">
                    <a16:creationId xmlns:a16="http://schemas.microsoft.com/office/drawing/2014/main" id="{7983CDB8-B2F4-4F13-BA33-521159914C2B}"/>
                  </a:ext>
                </a:extLst>
              </p:cNvPr>
              <p:cNvSpPr>
                <a:spLocks noChangeShapeType="1"/>
              </p:cNvSpPr>
              <p:nvPr/>
            </p:nvSpPr>
            <p:spPr bwMode="auto">
              <a:xfrm>
                <a:off x="8546922" y="2998430"/>
                <a:ext cx="0" cy="33624"/>
              </a:xfrm>
              <a:prstGeom prst="line">
                <a:avLst/>
              </a:prstGeom>
              <a:noFill/>
              <a:ln w="19050" cap="sq">
                <a:solidFill>
                  <a:srgbClr val="CC006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grpSp>
        <p:nvGrpSpPr>
          <p:cNvPr id="3522" name="Group 3521">
            <a:extLst>
              <a:ext uri="{FF2B5EF4-FFF2-40B4-BE49-F238E27FC236}">
                <a16:creationId xmlns:a16="http://schemas.microsoft.com/office/drawing/2014/main" id="{2BC7B48B-EC3E-4A5C-8C56-9C4AB366448F}"/>
              </a:ext>
            </a:extLst>
          </p:cNvPr>
          <p:cNvGrpSpPr/>
          <p:nvPr/>
        </p:nvGrpSpPr>
        <p:grpSpPr>
          <a:xfrm>
            <a:off x="711724" y="3985859"/>
            <a:ext cx="2099129" cy="1126991"/>
            <a:chOff x="6648450" y="1519238"/>
            <a:chExt cx="2099129" cy="1126991"/>
          </a:xfrm>
        </p:grpSpPr>
        <p:grpSp>
          <p:nvGrpSpPr>
            <p:cNvPr id="3523" name="Group 3522">
              <a:extLst>
                <a:ext uri="{FF2B5EF4-FFF2-40B4-BE49-F238E27FC236}">
                  <a16:creationId xmlns:a16="http://schemas.microsoft.com/office/drawing/2014/main" id="{7968C6D5-D319-4CCA-B04E-24F1336E4E75}"/>
                </a:ext>
              </a:extLst>
            </p:cNvPr>
            <p:cNvGrpSpPr/>
            <p:nvPr/>
          </p:nvGrpSpPr>
          <p:grpSpPr>
            <a:xfrm>
              <a:off x="7657493" y="2467344"/>
              <a:ext cx="1090086" cy="178885"/>
              <a:chOff x="7657493" y="2467344"/>
              <a:chExt cx="1090086" cy="178885"/>
            </a:xfrm>
          </p:grpSpPr>
          <p:grpSp>
            <p:nvGrpSpPr>
              <p:cNvPr id="3528" name="Group 3527">
                <a:extLst>
                  <a:ext uri="{FF2B5EF4-FFF2-40B4-BE49-F238E27FC236}">
                    <a16:creationId xmlns:a16="http://schemas.microsoft.com/office/drawing/2014/main" id="{546D592E-E670-4DD9-AFFF-84178476023D}"/>
                  </a:ext>
                </a:extLst>
              </p:cNvPr>
              <p:cNvGrpSpPr/>
              <p:nvPr/>
            </p:nvGrpSpPr>
            <p:grpSpPr>
              <a:xfrm>
                <a:off x="8711620" y="2609925"/>
                <a:ext cx="35959" cy="33624"/>
                <a:chOff x="8529523" y="2998430"/>
                <a:chExt cx="35959" cy="33624"/>
              </a:xfrm>
            </p:grpSpPr>
            <p:sp>
              <p:nvSpPr>
                <p:cNvPr id="3601" name="Line 36">
                  <a:extLst>
                    <a:ext uri="{FF2B5EF4-FFF2-40B4-BE49-F238E27FC236}">
                      <a16:creationId xmlns:a16="http://schemas.microsoft.com/office/drawing/2014/main" id="{6435228C-06F8-461C-9F30-FE5842F2E40D}"/>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602" name="Line 37">
                  <a:extLst>
                    <a:ext uri="{FF2B5EF4-FFF2-40B4-BE49-F238E27FC236}">
                      <a16:creationId xmlns:a16="http://schemas.microsoft.com/office/drawing/2014/main" id="{797E33D2-4D9A-4E59-9F6F-96AEFF06841C}"/>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29" name="Group 3528">
                <a:extLst>
                  <a:ext uri="{FF2B5EF4-FFF2-40B4-BE49-F238E27FC236}">
                    <a16:creationId xmlns:a16="http://schemas.microsoft.com/office/drawing/2014/main" id="{0518FE99-CD8A-4EAC-8664-8F79E57D6533}"/>
                  </a:ext>
                </a:extLst>
              </p:cNvPr>
              <p:cNvGrpSpPr/>
              <p:nvPr/>
            </p:nvGrpSpPr>
            <p:grpSpPr>
              <a:xfrm>
                <a:off x="8672681" y="2609925"/>
                <a:ext cx="35959" cy="33624"/>
                <a:chOff x="8529523" y="2998430"/>
                <a:chExt cx="35959" cy="33624"/>
              </a:xfrm>
            </p:grpSpPr>
            <p:sp>
              <p:nvSpPr>
                <p:cNvPr id="3599" name="Line 36">
                  <a:extLst>
                    <a:ext uri="{FF2B5EF4-FFF2-40B4-BE49-F238E27FC236}">
                      <a16:creationId xmlns:a16="http://schemas.microsoft.com/office/drawing/2014/main" id="{79DF32C8-7636-49D0-91C5-4716876F189D}"/>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600" name="Line 37">
                  <a:extLst>
                    <a:ext uri="{FF2B5EF4-FFF2-40B4-BE49-F238E27FC236}">
                      <a16:creationId xmlns:a16="http://schemas.microsoft.com/office/drawing/2014/main" id="{12AEBDA6-609D-4745-BD05-D09EB4BB6AC6}"/>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30" name="Group 3529">
                <a:extLst>
                  <a:ext uri="{FF2B5EF4-FFF2-40B4-BE49-F238E27FC236}">
                    <a16:creationId xmlns:a16="http://schemas.microsoft.com/office/drawing/2014/main" id="{F25094CA-008A-4E8B-B299-667352ADD23E}"/>
                  </a:ext>
                </a:extLst>
              </p:cNvPr>
              <p:cNvGrpSpPr/>
              <p:nvPr/>
            </p:nvGrpSpPr>
            <p:grpSpPr>
              <a:xfrm>
                <a:off x="8651544" y="2609925"/>
                <a:ext cx="35959" cy="33624"/>
                <a:chOff x="8529523" y="2998430"/>
                <a:chExt cx="35959" cy="33624"/>
              </a:xfrm>
            </p:grpSpPr>
            <p:sp>
              <p:nvSpPr>
                <p:cNvPr id="3597" name="Line 36">
                  <a:extLst>
                    <a:ext uri="{FF2B5EF4-FFF2-40B4-BE49-F238E27FC236}">
                      <a16:creationId xmlns:a16="http://schemas.microsoft.com/office/drawing/2014/main" id="{9027FECA-5BC7-4721-BCBE-97D69183566E}"/>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98" name="Line 37">
                  <a:extLst>
                    <a:ext uri="{FF2B5EF4-FFF2-40B4-BE49-F238E27FC236}">
                      <a16:creationId xmlns:a16="http://schemas.microsoft.com/office/drawing/2014/main" id="{B4479DCE-474C-4F88-871D-3B6B0541E6A9}"/>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31" name="Group 3530">
                <a:extLst>
                  <a:ext uri="{FF2B5EF4-FFF2-40B4-BE49-F238E27FC236}">
                    <a16:creationId xmlns:a16="http://schemas.microsoft.com/office/drawing/2014/main" id="{9BB639D1-9735-4B12-AD09-8C5DF5366E14}"/>
                  </a:ext>
                </a:extLst>
              </p:cNvPr>
              <p:cNvGrpSpPr/>
              <p:nvPr/>
            </p:nvGrpSpPr>
            <p:grpSpPr>
              <a:xfrm>
                <a:off x="8616299" y="2609925"/>
                <a:ext cx="35959" cy="33624"/>
                <a:chOff x="8529523" y="2998430"/>
                <a:chExt cx="35959" cy="33624"/>
              </a:xfrm>
            </p:grpSpPr>
            <p:sp>
              <p:nvSpPr>
                <p:cNvPr id="3595" name="Line 36">
                  <a:extLst>
                    <a:ext uri="{FF2B5EF4-FFF2-40B4-BE49-F238E27FC236}">
                      <a16:creationId xmlns:a16="http://schemas.microsoft.com/office/drawing/2014/main" id="{0DAE577A-04D7-41F5-BF4A-23D3B58F3749}"/>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96" name="Line 37">
                  <a:extLst>
                    <a:ext uri="{FF2B5EF4-FFF2-40B4-BE49-F238E27FC236}">
                      <a16:creationId xmlns:a16="http://schemas.microsoft.com/office/drawing/2014/main" id="{261D0E4D-7DFD-42AD-9AE0-19DD32FB6AF4}"/>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32" name="Group 3531">
                <a:extLst>
                  <a:ext uri="{FF2B5EF4-FFF2-40B4-BE49-F238E27FC236}">
                    <a16:creationId xmlns:a16="http://schemas.microsoft.com/office/drawing/2014/main" id="{D94360A3-EB4C-4343-B4B2-3D0294319995}"/>
                  </a:ext>
                </a:extLst>
              </p:cNvPr>
              <p:cNvGrpSpPr/>
              <p:nvPr/>
            </p:nvGrpSpPr>
            <p:grpSpPr>
              <a:xfrm>
                <a:off x="8544620" y="2612605"/>
                <a:ext cx="35959" cy="33624"/>
                <a:chOff x="8529523" y="2998430"/>
                <a:chExt cx="35959" cy="33624"/>
              </a:xfrm>
            </p:grpSpPr>
            <p:sp>
              <p:nvSpPr>
                <p:cNvPr id="3593" name="Line 36">
                  <a:extLst>
                    <a:ext uri="{FF2B5EF4-FFF2-40B4-BE49-F238E27FC236}">
                      <a16:creationId xmlns:a16="http://schemas.microsoft.com/office/drawing/2014/main" id="{EA76981D-9B62-4968-B845-B296EA9283C6}"/>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94" name="Line 37">
                  <a:extLst>
                    <a:ext uri="{FF2B5EF4-FFF2-40B4-BE49-F238E27FC236}">
                      <a16:creationId xmlns:a16="http://schemas.microsoft.com/office/drawing/2014/main" id="{59FCA11D-604A-430B-B6AE-7D513E86D78F}"/>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33" name="Group 3532">
                <a:extLst>
                  <a:ext uri="{FF2B5EF4-FFF2-40B4-BE49-F238E27FC236}">
                    <a16:creationId xmlns:a16="http://schemas.microsoft.com/office/drawing/2014/main" id="{E5CE3F4F-E222-4769-AAFC-C2D12D338D16}"/>
                  </a:ext>
                </a:extLst>
              </p:cNvPr>
              <p:cNvGrpSpPr/>
              <p:nvPr/>
            </p:nvGrpSpPr>
            <p:grpSpPr>
              <a:xfrm>
                <a:off x="8453063" y="2612605"/>
                <a:ext cx="35959" cy="33624"/>
                <a:chOff x="8529523" y="2998430"/>
                <a:chExt cx="35959" cy="33624"/>
              </a:xfrm>
            </p:grpSpPr>
            <p:sp>
              <p:nvSpPr>
                <p:cNvPr id="3591" name="Line 36">
                  <a:extLst>
                    <a:ext uri="{FF2B5EF4-FFF2-40B4-BE49-F238E27FC236}">
                      <a16:creationId xmlns:a16="http://schemas.microsoft.com/office/drawing/2014/main" id="{FF19C80A-46D9-47D3-AEFF-71D1637F9EDA}"/>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92" name="Line 37">
                  <a:extLst>
                    <a:ext uri="{FF2B5EF4-FFF2-40B4-BE49-F238E27FC236}">
                      <a16:creationId xmlns:a16="http://schemas.microsoft.com/office/drawing/2014/main" id="{27BB4410-442D-4730-BB0B-A423ECF37399}"/>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34" name="Group 3533">
                <a:extLst>
                  <a:ext uri="{FF2B5EF4-FFF2-40B4-BE49-F238E27FC236}">
                    <a16:creationId xmlns:a16="http://schemas.microsoft.com/office/drawing/2014/main" id="{ADE76E5F-A8C2-493D-8E99-C1DD57BCE6E7}"/>
                  </a:ext>
                </a:extLst>
              </p:cNvPr>
              <p:cNvGrpSpPr/>
              <p:nvPr/>
            </p:nvGrpSpPr>
            <p:grpSpPr>
              <a:xfrm>
                <a:off x="8414996" y="2612605"/>
                <a:ext cx="35959" cy="33624"/>
                <a:chOff x="8529523" y="2998430"/>
                <a:chExt cx="35959" cy="33624"/>
              </a:xfrm>
            </p:grpSpPr>
            <p:sp>
              <p:nvSpPr>
                <p:cNvPr id="3589" name="Line 36">
                  <a:extLst>
                    <a:ext uri="{FF2B5EF4-FFF2-40B4-BE49-F238E27FC236}">
                      <a16:creationId xmlns:a16="http://schemas.microsoft.com/office/drawing/2014/main" id="{651AF00F-6329-45C4-A1DA-10357C8CE95D}"/>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90" name="Line 37">
                  <a:extLst>
                    <a:ext uri="{FF2B5EF4-FFF2-40B4-BE49-F238E27FC236}">
                      <a16:creationId xmlns:a16="http://schemas.microsoft.com/office/drawing/2014/main" id="{9D936B12-FEE9-49B9-ADC5-7BDEC82070C4}"/>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35" name="Group 3534">
                <a:extLst>
                  <a:ext uri="{FF2B5EF4-FFF2-40B4-BE49-F238E27FC236}">
                    <a16:creationId xmlns:a16="http://schemas.microsoft.com/office/drawing/2014/main" id="{8D6E53A0-109E-49DD-98BB-199D8B38DE75}"/>
                  </a:ext>
                </a:extLst>
              </p:cNvPr>
              <p:cNvGrpSpPr/>
              <p:nvPr/>
            </p:nvGrpSpPr>
            <p:grpSpPr>
              <a:xfrm>
                <a:off x="8384836" y="2612605"/>
                <a:ext cx="35959" cy="33624"/>
                <a:chOff x="8529523" y="2998430"/>
                <a:chExt cx="35959" cy="33624"/>
              </a:xfrm>
            </p:grpSpPr>
            <p:sp>
              <p:nvSpPr>
                <p:cNvPr id="3587" name="Line 36">
                  <a:extLst>
                    <a:ext uri="{FF2B5EF4-FFF2-40B4-BE49-F238E27FC236}">
                      <a16:creationId xmlns:a16="http://schemas.microsoft.com/office/drawing/2014/main" id="{9A4AD07C-0545-4239-AED2-CE34BD0201AD}"/>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88" name="Line 37">
                  <a:extLst>
                    <a:ext uri="{FF2B5EF4-FFF2-40B4-BE49-F238E27FC236}">
                      <a16:creationId xmlns:a16="http://schemas.microsoft.com/office/drawing/2014/main" id="{C8FE2F05-FC09-4BA9-B4EB-97D817B3F317}"/>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36" name="Group 3535">
                <a:extLst>
                  <a:ext uri="{FF2B5EF4-FFF2-40B4-BE49-F238E27FC236}">
                    <a16:creationId xmlns:a16="http://schemas.microsoft.com/office/drawing/2014/main" id="{5F69796C-58FA-40D3-A9F1-604D9443C97B}"/>
                  </a:ext>
                </a:extLst>
              </p:cNvPr>
              <p:cNvGrpSpPr/>
              <p:nvPr/>
            </p:nvGrpSpPr>
            <p:grpSpPr>
              <a:xfrm>
                <a:off x="8287420" y="2612605"/>
                <a:ext cx="35959" cy="33624"/>
                <a:chOff x="8529523" y="2998430"/>
                <a:chExt cx="35959" cy="33624"/>
              </a:xfrm>
            </p:grpSpPr>
            <p:sp>
              <p:nvSpPr>
                <p:cNvPr id="3585" name="Line 36">
                  <a:extLst>
                    <a:ext uri="{FF2B5EF4-FFF2-40B4-BE49-F238E27FC236}">
                      <a16:creationId xmlns:a16="http://schemas.microsoft.com/office/drawing/2014/main" id="{B1EBC2B6-527B-4CF9-B24D-77D3AA8112F4}"/>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86" name="Line 37">
                  <a:extLst>
                    <a:ext uri="{FF2B5EF4-FFF2-40B4-BE49-F238E27FC236}">
                      <a16:creationId xmlns:a16="http://schemas.microsoft.com/office/drawing/2014/main" id="{42242035-505C-4F17-B6B1-9067DB1D42D6}"/>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37" name="Group 3536">
                <a:extLst>
                  <a:ext uri="{FF2B5EF4-FFF2-40B4-BE49-F238E27FC236}">
                    <a16:creationId xmlns:a16="http://schemas.microsoft.com/office/drawing/2014/main" id="{7B0C9E53-3BF9-46E3-A4AB-E4088E00498D}"/>
                  </a:ext>
                </a:extLst>
              </p:cNvPr>
              <p:cNvGrpSpPr/>
              <p:nvPr/>
            </p:nvGrpSpPr>
            <p:grpSpPr>
              <a:xfrm>
                <a:off x="8211678" y="2612605"/>
                <a:ext cx="35959" cy="33624"/>
                <a:chOff x="8529523" y="2998430"/>
                <a:chExt cx="35959" cy="33624"/>
              </a:xfrm>
            </p:grpSpPr>
            <p:sp>
              <p:nvSpPr>
                <p:cNvPr id="3583" name="Line 36">
                  <a:extLst>
                    <a:ext uri="{FF2B5EF4-FFF2-40B4-BE49-F238E27FC236}">
                      <a16:creationId xmlns:a16="http://schemas.microsoft.com/office/drawing/2014/main" id="{7E3612B9-0A1B-421A-BAE8-E9B7B1F96B45}"/>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84" name="Line 37">
                  <a:extLst>
                    <a:ext uri="{FF2B5EF4-FFF2-40B4-BE49-F238E27FC236}">
                      <a16:creationId xmlns:a16="http://schemas.microsoft.com/office/drawing/2014/main" id="{9BBBBCC0-753A-45B7-8417-9BBC6C3913C2}"/>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38" name="Group 3537">
                <a:extLst>
                  <a:ext uri="{FF2B5EF4-FFF2-40B4-BE49-F238E27FC236}">
                    <a16:creationId xmlns:a16="http://schemas.microsoft.com/office/drawing/2014/main" id="{DF338F69-6066-4058-81FE-88284946FC5C}"/>
                  </a:ext>
                </a:extLst>
              </p:cNvPr>
              <p:cNvGrpSpPr/>
              <p:nvPr/>
            </p:nvGrpSpPr>
            <p:grpSpPr>
              <a:xfrm>
                <a:off x="8174309" y="2573919"/>
                <a:ext cx="35959" cy="33624"/>
                <a:chOff x="8529523" y="2998430"/>
                <a:chExt cx="35959" cy="33624"/>
              </a:xfrm>
            </p:grpSpPr>
            <p:sp>
              <p:nvSpPr>
                <p:cNvPr id="3581" name="Line 36">
                  <a:extLst>
                    <a:ext uri="{FF2B5EF4-FFF2-40B4-BE49-F238E27FC236}">
                      <a16:creationId xmlns:a16="http://schemas.microsoft.com/office/drawing/2014/main" id="{BEB9897A-1213-4617-A2A7-ECD09D46F2F0}"/>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82" name="Line 37">
                  <a:extLst>
                    <a:ext uri="{FF2B5EF4-FFF2-40B4-BE49-F238E27FC236}">
                      <a16:creationId xmlns:a16="http://schemas.microsoft.com/office/drawing/2014/main" id="{0496BC91-F4AD-4899-80EE-210806CCE2FD}"/>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39" name="Group 3538">
                <a:extLst>
                  <a:ext uri="{FF2B5EF4-FFF2-40B4-BE49-F238E27FC236}">
                    <a16:creationId xmlns:a16="http://schemas.microsoft.com/office/drawing/2014/main" id="{77AC7B8A-C295-4CDA-85C0-503F66AB6740}"/>
                  </a:ext>
                </a:extLst>
              </p:cNvPr>
              <p:cNvGrpSpPr/>
              <p:nvPr/>
            </p:nvGrpSpPr>
            <p:grpSpPr>
              <a:xfrm>
                <a:off x="8128303" y="2573919"/>
                <a:ext cx="35959" cy="33624"/>
                <a:chOff x="8529523" y="2998430"/>
                <a:chExt cx="35959" cy="33624"/>
              </a:xfrm>
            </p:grpSpPr>
            <p:sp>
              <p:nvSpPr>
                <p:cNvPr id="3579" name="Line 36">
                  <a:extLst>
                    <a:ext uri="{FF2B5EF4-FFF2-40B4-BE49-F238E27FC236}">
                      <a16:creationId xmlns:a16="http://schemas.microsoft.com/office/drawing/2014/main" id="{2704FD87-B9EF-4472-85F2-D9E5136CD331}"/>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80" name="Line 37">
                  <a:extLst>
                    <a:ext uri="{FF2B5EF4-FFF2-40B4-BE49-F238E27FC236}">
                      <a16:creationId xmlns:a16="http://schemas.microsoft.com/office/drawing/2014/main" id="{4EB2C956-AD66-42DB-B3D9-503B8DAD9BDC}"/>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40" name="Group 3539">
                <a:extLst>
                  <a:ext uri="{FF2B5EF4-FFF2-40B4-BE49-F238E27FC236}">
                    <a16:creationId xmlns:a16="http://schemas.microsoft.com/office/drawing/2014/main" id="{A816253D-FED2-49B7-BCF6-475904FD6E57}"/>
                  </a:ext>
                </a:extLst>
              </p:cNvPr>
              <p:cNvGrpSpPr/>
              <p:nvPr/>
            </p:nvGrpSpPr>
            <p:grpSpPr>
              <a:xfrm>
                <a:off x="8082946" y="2573919"/>
                <a:ext cx="35959" cy="33624"/>
                <a:chOff x="8529523" y="2998430"/>
                <a:chExt cx="35959" cy="33624"/>
              </a:xfrm>
            </p:grpSpPr>
            <p:sp>
              <p:nvSpPr>
                <p:cNvPr id="3577" name="Line 36">
                  <a:extLst>
                    <a:ext uri="{FF2B5EF4-FFF2-40B4-BE49-F238E27FC236}">
                      <a16:creationId xmlns:a16="http://schemas.microsoft.com/office/drawing/2014/main" id="{B3A21D11-9203-4B73-8D80-21290FB96467}"/>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78" name="Line 37">
                  <a:extLst>
                    <a:ext uri="{FF2B5EF4-FFF2-40B4-BE49-F238E27FC236}">
                      <a16:creationId xmlns:a16="http://schemas.microsoft.com/office/drawing/2014/main" id="{6C254580-7766-430E-9237-989633BDB24B}"/>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41" name="Group 3540">
                <a:extLst>
                  <a:ext uri="{FF2B5EF4-FFF2-40B4-BE49-F238E27FC236}">
                    <a16:creationId xmlns:a16="http://schemas.microsoft.com/office/drawing/2014/main" id="{D7E3160E-536A-416D-9BE1-6E32939530F4}"/>
                  </a:ext>
                </a:extLst>
              </p:cNvPr>
              <p:cNvGrpSpPr/>
              <p:nvPr/>
            </p:nvGrpSpPr>
            <p:grpSpPr>
              <a:xfrm>
                <a:off x="8020303" y="2573919"/>
                <a:ext cx="35959" cy="33624"/>
                <a:chOff x="8529523" y="2998430"/>
                <a:chExt cx="35959" cy="33624"/>
              </a:xfrm>
            </p:grpSpPr>
            <p:sp>
              <p:nvSpPr>
                <p:cNvPr id="3575" name="Line 36">
                  <a:extLst>
                    <a:ext uri="{FF2B5EF4-FFF2-40B4-BE49-F238E27FC236}">
                      <a16:creationId xmlns:a16="http://schemas.microsoft.com/office/drawing/2014/main" id="{BCDAB1FD-1762-475B-B07A-68AFB6DDF35B}"/>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76" name="Line 37">
                  <a:extLst>
                    <a:ext uri="{FF2B5EF4-FFF2-40B4-BE49-F238E27FC236}">
                      <a16:creationId xmlns:a16="http://schemas.microsoft.com/office/drawing/2014/main" id="{697FCCB1-FF01-4EDC-BEF8-7DBCBDE6DABF}"/>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42" name="Group 3541">
                <a:extLst>
                  <a:ext uri="{FF2B5EF4-FFF2-40B4-BE49-F238E27FC236}">
                    <a16:creationId xmlns:a16="http://schemas.microsoft.com/office/drawing/2014/main" id="{8A000E61-0044-4BB7-A439-B95E98348EE1}"/>
                  </a:ext>
                </a:extLst>
              </p:cNvPr>
              <p:cNvGrpSpPr/>
              <p:nvPr/>
            </p:nvGrpSpPr>
            <p:grpSpPr>
              <a:xfrm>
                <a:off x="7977709" y="2573919"/>
                <a:ext cx="35959" cy="33624"/>
                <a:chOff x="8529523" y="2998430"/>
                <a:chExt cx="35959" cy="33624"/>
              </a:xfrm>
            </p:grpSpPr>
            <p:sp>
              <p:nvSpPr>
                <p:cNvPr id="3573" name="Line 36">
                  <a:extLst>
                    <a:ext uri="{FF2B5EF4-FFF2-40B4-BE49-F238E27FC236}">
                      <a16:creationId xmlns:a16="http://schemas.microsoft.com/office/drawing/2014/main" id="{A97B6E95-43EC-4A52-A26B-51FC103237FC}"/>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74" name="Line 37">
                  <a:extLst>
                    <a:ext uri="{FF2B5EF4-FFF2-40B4-BE49-F238E27FC236}">
                      <a16:creationId xmlns:a16="http://schemas.microsoft.com/office/drawing/2014/main" id="{EFDBA839-DEC2-4ADD-9738-33063485E74D}"/>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43" name="Group 3542">
                <a:extLst>
                  <a:ext uri="{FF2B5EF4-FFF2-40B4-BE49-F238E27FC236}">
                    <a16:creationId xmlns:a16="http://schemas.microsoft.com/office/drawing/2014/main" id="{60431459-B4DE-4C78-B940-FAE4E99AD033}"/>
                  </a:ext>
                </a:extLst>
              </p:cNvPr>
              <p:cNvGrpSpPr/>
              <p:nvPr/>
            </p:nvGrpSpPr>
            <p:grpSpPr>
              <a:xfrm>
                <a:off x="7950145" y="2521744"/>
                <a:ext cx="35959" cy="33624"/>
                <a:chOff x="8529523" y="2998430"/>
                <a:chExt cx="35959" cy="33624"/>
              </a:xfrm>
            </p:grpSpPr>
            <p:sp>
              <p:nvSpPr>
                <p:cNvPr id="3571" name="Line 36">
                  <a:extLst>
                    <a:ext uri="{FF2B5EF4-FFF2-40B4-BE49-F238E27FC236}">
                      <a16:creationId xmlns:a16="http://schemas.microsoft.com/office/drawing/2014/main" id="{E1E7B952-EC09-4602-8D89-681827A6DABC}"/>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72" name="Line 37">
                  <a:extLst>
                    <a:ext uri="{FF2B5EF4-FFF2-40B4-BE49-F238E27FC236}">
                      <a16:creationId xmlns:a16="http://schemas.microsoft.com/office/drawing/2014/main" id="{84C37129-04D3-4193-8006-8920112BB752}"/>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44" name="Group 3543">
                <a:extLst>
                  <a:ext uri="{FF2B5EF4-FFF2-40B4-BE49-F238E27FC236}">
                    <a16:creationId xmlns:a16="http://schemas.microsoft.com/office/drawing/2014/main" id="{F20E9FE0-12F2-427F-B8FF-7EDFA912D866}"/>
                  </a:ext>
                </a:extLst>
              </p:cNvPr>
              <p:cNvGrpSpPr/>
              <p:nvPr/>
            </p:nvGrpSpPr>
            <p:grpSpPr>
              <a:xfrm>
                <a:off x="7895626" y="2521744"/>
                <a:ext cx="35959" cy="33624"/>
                <a:chOff x="8529523" y="2998430"/>
                <a:chExt cx="35959" cy="33624"/>
              </a:xfrm>
            </p:grpSpPr>
            <p:sp>
              <p:nvSpPr>
                <p:cNvPr id="3569" name="Line 36">
                  <a:extLst>
                    <a:ext uri="{FF2B5EF4-FFF2-40B4-BE49-F238E27FC236}">
                      <a16:creationId xmlns:a16="http://schemas.microsoft.com/office/drawing/2014/main" id="{F9FBF819-CDFC-4D31-8C37-FD74CA370AFA}"/>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70" name="Line 37">
                  <a:extLst>
                    <a:ext uri="{FF2B5EF4-FFF2-40B4-BE49-F238E27FC236}">
                      <a16:creationId xmlns:a16="http://schemas.microsoft.com/office/drawing/2014/main" id="{28C91657-9B12-4AD7-A682-0F5031A33DA4}"/>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45" name="Group 3544">
                <a:extLst>
                  <a:ext uri="{FF2B5EF4-FFF2-40B4-BE49-F238E27FC236}">
                    <a16:creationId xmlns:a16="http://schemas.microsoft.com/office/drawing/2014/main" id="{36FDA7F3-3A6A-42DA-B40D-2497AD2EAAF5}"/>
                  </a:ext>
                </a:extLst>
              </p:cNvPr>
              <p:cNvGrpSpPr/>
              <p:nvPr/>
            </p:nvGrpSpPr>
            <p:grpSpPr>
              <a:xfrm>
                <a:off x="7859780" y="2521744"/>
                <a:ext cx="35959" cy="33624"/>
                <a:chOff x="8529523" y="2998430"/>
                <a:chExt cx="35959" cy="33624"/>
              </a:xfrm>
            </p:grpSpPr>
            <p:sp>
              <p:nvSpPr>
                <p:cNvPr id="3567" name="Line 36">
                  <a:extLst>
                    <a:ext uri="{FF2B5EF4-FFF2-40B4-BE49-F238E27FC236}">
                      <a16:creationId xmlns:a16="http://schemas.microsoft.com/office/drawing/2014/main" id="{D5C8DEA8-54F5-474A-A619-124A51759142}"/>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68" name="Line 37">
                  <a:extLst>
                    <a:ext uri="{FF2B5EF4-FFF2-40B4-BE49-F238E27FC236}">
                      <a16:creationId xmlns:a16="http://schemas.microsoft.com/office/drawing/2014/main" id="{1E68817C-2606-4308-BCFF-5780E1115FE5}"/>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46" name="Group 3545">
                <a:extLst>
                  <a:ext uri="{FF2B5EF4-FFF2-40B4-BE49-F238E27FC236}">
                    <a16:creationId xmlns:a16="http://schemas.microsoft.com/office/drawing/2014/main" id="{C586D774-41CE-4240-A27E-B474A0D8A2A1}"/>
                  </a:ext>
                </a:extLst>
              </p:cNvPr>
              <p:cNvGrpSpPr/>
              <p:nvPr/>
            </p:nvGrpSpPr>
            <p:grpSpPr>
              <a:xfrm>
                <a:off x="7784795" y="2489495"/>
                <a:ext cx="35959" cy="33624"/>
                <a:chOff x="8529523" y="2998430"/>
                <a:chExt cx="35959" cy="33624"/>
              </a:xfrm>
            </p:grpSpPr>
            <p:sp>
              <p:nvSpPr>
                <p:cNvPr id="3565" name="Line 36">
                  <a:extLst>
                    <a:ext uri="{FF2B5EF4-FFF2-40B4-BE49-F238E27FC236}">
                      <a16:creationId xmlns:a16="http://schemas.microsoft.com/office/drawing/2014/main" id="{3394AE5F-391B-44B2-A23D-0361F8314820}"/>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66" name="Line 37">
                  <a:extLst>
                    <a:ext uri="{FF2B5EF4-FFF2-40B4-BE49-F238E27FC236}">
                      <a16:creationId xmlns:a16="http://schemas.microsoft.com/office/drawing/2014/main" id="{290843CA-A370-43C1-8692-87960EB106F7}"/>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47" name="Group 3546">
                <a:extLst>
                  <a:ext uri="{FF2B5EF4-FFF2-40B4-BE49-F238E27FC236}">
                    <a16:creationId xmlns:a16="http://schemas.microsoft.com/office/drawing/2014/main" id="{DA06DA5B-FEC4-42F6-B18E-21D1E944B88B}"/>
                  </a:ext>
                </a:extLst>
              </p:cNvPr>
              <p:cNvGrpSpPr/>
              <p:nvPr/>
            </p:nvGrpSpPr>
            <p:grpSpPr>
              <a:xfrm>
                <a:off x="7751693" y="2489495"/>
                <a:ext cx="35959" cy="33624"/>
                <a:chOff x="8529523" y="2998430"/>
                <a:chExt cx="35959" cy="33624"/>
              </a:xfrm>
            </p:grpSpPr>
            <p:sp>
              <p:nvSpPr>
                <p:cNvPr id="3563" name="Line 36">
                  <a:extLst>
                    <a:ext uri="{FF2B5EF4-FFF2-40B4-BE49-F238E27FC236}">
                      <a16:creationId xmlns:a16="http://schemas.microsoft.com/office/drawing/2014/main" id="{AE2320BC-3B60-4F35-806F-4A1FDAE832F8}"/>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64" name="Line 37">
                  <a:extLst>
                    <a:ext uri="{FF2B5EF4-FFF2-40B4-BE49-F238E27FC236}">
                      <a16:creationId xmlns:a16="http://schemas.microsoft.com/office/drawing/2014/main" id="{F59D162D-14E7-41F1-B090-09200917581B}"/>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48" name="Group 3547">
                <a:extLst>
                  <a:ext uri="{FF2B5EF4-FFF2-40B4-BE49-F238E27FC236}">
                    <a16:creationId xmlns:a16="http://schemas.microsoft.com/office/drawing/2014/main" id="{E895944F-674F-4DB9-AD1E-421AB490DAB0}"/>
                  </a:ext>
                </a:extLst>
              </p:cNvPr>
              <p:cNvGrpSpPr/>
              <p:nvPr/>
            </p:nvGrpSpPr>
            <p:grpSpPr>
              <a:xfrm>
                <a:off x="7705772" y="2467344"/>
                <a:ext cx="35959" cy="33624"/>
                <a:chOff x="8529523" y="2998430"/>
                <a:chExt cx="35959" cy="33624"/>
              </a:xfrm>
            </p:grpSpPr>
            <p:sp>
              <p:nvSpPr>
                <p:cNvPr id="3561" name="Line 36">
                  <a:extLst>
                    <a:ext uri="{FF2B5EF4-FFF2-40B4-BE49-F238E27FC236}">
                      <a16:creationId xmlns:a16="http://schemas.microsoft.com/office/drawing/2014/main" id="{7DBFE2E1-14F1-4249-950B-09B83F2862F1}"/>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62" name="Line 37">
                  <a:extLst>
                    <a:ext uri="{FF2B5EF4-FFF2-40B4-BE49-F238E27FC236}">
                      <a16:creationId xmlns:a16="http://schemas.microsoft.com/office/drawing/2014/main" id="{CD725CE0-BAD3-4B23-ACBD-E207F57966B4}"/>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49" name="Group 3548">
                <a:extLst>
                  <a:ext uri="{FF2B5EF4-FFF2-40B4-BE49-F238E27FC236}">
                    <a16:creationId xmlns:a16="http://schemas.microsoft.com/office/drawing/2014/main" id="{DB8F9124-6575-4329-B2C7-813DC0DA175C}"/>
                  </a:ext>
                </a:extLst>
              </p:cNvPr>
              <p:cNvGrpSpPr/>
              <p:nvPr/>
            </p:nvGrpSpPr>
            <p:grpSpPr>
              <a:xfrm>
                <a:off x="7689002" y="2467344"/>
                <a:ext cx="35959" cy="33624"/>
                <a:chOff x="8529523" y="2998430"/>
                <a:chExt cx="35959" cy="33624"/>
              </a:xfrm>
            </p:grpSpPr>
            <p:sp>
              <p:nvSpPr>
                <p:cNvPr id="3559" name="Line 36">
                  <a:extLst>
                    <a:ext uri="{FF2B5EF4-FFF2-40B4-BE49-F238E27FC236}">
                      <a16:creationId xmlns:a16="http://schemas.microsoft.com/office/drawing/2014/main" id="{5BF32E4A-7111-4A71-A868-25839D2BA5F0}"/>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60" name="Line 37">
                  <a:extLst>
                    <a:ext uri="{FF2B5EF4-FFF2-40B4-BE49-F238E27FC236}">
                      <a16:creationId xmlns:a16="http://schemas.microsoft.com/office/drawing/2014/main" id="{D5F6BA4E-14C5-4351-9BD9-9AF4033E4B7E}"/>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50" name="Group 3549">
                <a:extLst>
                  <a:ext uri="{FF2B5EF4-FFF2-40B4-BE49-F238E27FC236}">
                    <a16:creationId xmlns:a16="http://schemas.microsoft.com/office/drawing/2014/main" id="{633881BD-D6A9-4970-B16E-95C62F18895A}"/>
                  </a:ext>
                </a:extLst>
              </p:cNvPr>
              <p:cNvGrpSpPr/>
              <p:nvPr/>
            </p:nvGrpSpPr>
            <p:grpSpPr>
              <a:xfrm>
                <a:off x="7678368" y="2467344"/>
                <a:ext cx="35959" cy="33624"/>
                <a:chOff x="8529523" y="2998430"/>
                <a:chExt cx="35959" cy="33624"/>
              </a:xfrm>
            </p:grpSpPr>
            <p:sp>
              <p:nvSpPr>
                <p:cNvPr id="3557" name="Line 36">
                  <a:extLst>
                    <a:ext uri="{FF2B5EF4-FFF2-40B4-BE49-F238E27FC236}">
                      <a16:creationId xmlns:a16="http://schemas.microsoft.com/office/drawing/2014/main" id="{56E625AB-128E-407F-A1AB-EEC8897B22F5}"/>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58" name="Line 37">
                  <a:extLst>
                    <a:ext uri="{FF2B5EF4-FFF2-40B4-BE49-F238E27FC236}">
                      <a16:creationId xmlns:a16="http://schemas.microsoft.com/office/drawing/2014/main" id="{0F47AF72-DA75-4204-A450-C994A6B46DCD}"/>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51" name="Group 3550">
                <a:extLst>
                  <a:ext uri="{FF2B5EF4-FFF2-40B4-BE49-F238E27FC236}">
                    <a16:creationId xmlns:a16="http://schemas.microsoft.com/office/drawing/2014/main" id="{EF6B5285-83D8-45D7-92FA-64D6F35843AE}"/>
                  </a:ext>
                </a:extLst>
              </p:cNvPr>
              <p:cNvGrpSpPr/>
              <p:nvPr/>
            </p:nvGrpSpPr>
            <p:grpSpPr>
              <a:xfrm>
                <a:off x="7665439" y="2467344"/>
                <a:ext cx="35959" cy="33624"/>
                <a:chOff x="8529523" y="2998430"/>
                <a:chExt cx="35959" cy="33624"/>
              </a:xfrm>
            </p:grpSpPr>
            <p:sp>
              <p:nvSpPr>
                <p:cNvPr id="3555" name="Line 36">
                  <a:extLst>
                    <a:ext uri="{FF2B5EF4-FFF2-40B4-BE49-F238E27FC236}">
                      <a16:creationId xmlns:a16="http://schemas.microsoft.com/office/drawing/2014/main" id="{EE6BEED8-A4D3-4911-AF81-E7C9B1A79A7E}"/>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56" name="Line 37">
                  <a:extLst>
                    <a:ext uri="{FF2B5EF4-FFF2-40B4-BE49-F238E27FC236}">
                      <a16:creationId xmlns:a16="http://schemas.microsoft.com/office/drawing/2014/main" id="{698FF3AB-B701-481D-8E2B-D4A0E771303B}"/>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nvGrpSpPr>
              <p:cNvPr id="3552" name="Group 3551">
                <a:extLst>
                  <a:ext uri="{FF2B5EF4-FFF2-40B4-BE49-F238E27FC236}">
                    <a16:creationId xmlns:a16="http://schemas.microsoft.com/office/drawing/2014/main" id="{B9B4BEEF-FE09-4CFC-B89B-3B3CC5CC8403}"/>
                  </a:ext>
                </a:extLst>
              </p:cNvPr>
              <p:cNvGrpSpPr/>
              <p:nvPr/>
            </p:nvGrpSpPr>
            <p:grpSpPr>
              <a:xfrm>
                <a:off x="7657493" y="2467344"/>
                <a:ext cx="35959" cy="33624"/>
                <a:chOff x="8529523" y="2998430"/>
                <a:chExt cx="35959" cy="33624"/>
              </a:xfrm>
            </p:grpSpPr>
            <p:sp>
              <p:nvSpPr>
                <p:cNvPr id="3553" name="Line 36">
                  <a:extLst>
                    <a:ext uri="{FF2B5EF4-FFF2-40B4-BE49-F238E27FC236}">
                      <a16:creationId xmlns:a16="http://schemas.microsoft.com/office/drawing/2014/main" id="{C4BA43D6-9D58-4E82-A6A7-63B826CD79BA}"/>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54" name="Line 37">
                  <a:extLst>
                    <a:ext uri="{FF2B5EF4-FFF2-40B4-BE49-F238E27FC236}">
                      <a16:creationId xmlns:a16="http://schemas.microsoft.com/office/drawing/2014/main" id="{5C92A414-0214-448E-9D27-A394467093C5}"/>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sp>
          <p:nvSpPr>
            <p:cNvPr id="3524" name="Freeform: Shape 3523">
              <a:extLst>
                <a:ext uri="{FF2B5EF4-FFF2-40B4-BE49-F238E27FC236}">
                  <a16:creationId xmlns:a16="http://schemas.microsoft.com/office/drawing/2014/main" id="{94396AD1-9A4A-4B3B-A9A9-DEFEB0770C6F}"/>
                </a:ext>
              </a:extLst>
            </p:cNvPr>
            <p:cNvSpPr/>
            <p:nvPr/>
          </p:nvSpPr>
          <p:spPr bwMode="auto">
            <a:xfrm>
              <a:off x="6648450" y="1519238"/>
              <a:ext cx="2078831" cy="1102518"/>
            </a:xfrm>
            <a:custGeom>
              <a:avLst/>
              <a:gdLst>
                <a:gd name="connsiteX0" fmla="*/ 2078831 w 2078831"/>
                <a:gd name="connsiteY0" fmla="*/ 1102518 h 1102518"/>
                <a:gd name="connsiteX1" fmla="*/ 1574006 w 2078831"/>
                <a:gd name="connsiteY1" fmla="*/ 1102518 h 1102518"/>
                <a:gd name="connsiteX2" fmla="*/ 1574006 w 2078831"/>
                <a:gd name="connsiteY2" fmla="*/ 1062037 h 1102518"/>
                <a:gd name="connsiteX3" fmla="*/ 1535906 w 2078831"/>
                <a:gd name="connsiteY3" fmla="*/ 1062037 h 1102518"/>
                <a:gd name="connsiteX4" fmla="*/ 1333500 w 2078831"/>
                <a:gd name="connsiteY4" fmla="*/ 1062037 h 1102518"/>
                <a:gd name="connsiteX5" fmla="*/ 1333500 w 2078831"/>
                <a:gd name="connsiteY5" fmla="*/ 1016793 h 1102518"/>
                <a:gd name="connsiteX6" fmla="*/ 1195388 w 2078831"/>
                <a:gd name="connsiteY6" fmla="*/ 1016793 h 1102518"/>
                <a:gd name="connsiteX7" fmla="*/ 1195388 w 2078831"/>
                <a:gd name="connsiteY7" fmla="*/ 983456 h 1102518"/>
                <a:gd name="connsiteX8" fmla="*/ 1095375 w 2078831"/>
                <a:gd name="connsiteY8" fmla="*/ 983456 h 1102518"/>
                <a:gd name="connsiteX9" fmla="*/ 1095375 w 2078831"/>
                <a:gd name="connsiteY9" fmla="*/ 959643 h 1102518"/>
                <a:gd name="connsiteX10" fmla="*/ 921544 w 2078831"/>
                <a:gd name="connsiteY10" fmla="*/ 959643 h 1102518"/>
                <a:gd name="connsiteX11" fmla="*/ 921544 w 2078831"/>
                <a:gd name="connsiteY11" fmla="*/ 921543 h 1102518"/>
                <a:gd name="connsiteX12" fmla="*/ 900113 w 2078831"/>
                <a:gd name="connsiteY12" fmla="*/ 921543 h 1102518"/>
                <a:gd name="connsiteX13" fmla="*/ 900113 w 2078831"/>
                <a:gd name="connsiteY13" fmla="*/ 881062 h 1102518"/>
                <a:gd name="connsiteX14" fmla="*/ 845344 w 2078831"/>
                <a:gd name="connsiteY14" fmla="*/ 881062 h 1102518"/>
                <a:gd name="connsiteX15" fmla="*/ 845344 w 2078831"/>
                <a:gd name="connsiteY15" fmla="*/ 840581 h 1102518"/>
                <a:gd name="connsiteX16" fmla="*/ 747713 w 2078831"/>
                <a:gd name="connsiteY16" fmla="*/ 840581 h 1102518"/>
                <a:gd name="connsiteX17" fmla="*/ 747713 w 2078831"/>
                <a:gd name="connsiteY17" fmla="*/ 804862 h 1102518"/>
                <a:gd name="connsiteX18" fmla="*/ 676275 w 2078831"/>
                <a:gd name="connsiteY18" fmla="*/ 804862 h 1102518"/>
                <a:gd name="connsiteX19" fmla="*/ 676275 w 2078831"/>
                <a:gd name="connsiteY19" fmla="*/ 759618 h 1102518"/>
                <a:gd name="connsiteX20" fmla="*/ 626269 w 2078831"/>
                <a:gd name="connsiteY20" fmla="*/ 759618 h 1102518"/>
                <a:gd name="connsiteX21" fmla="*/ 626269 w 2078831"/>
                <a:gd name="connsiteY21" fmla="*/ 721518 h 1102518"/>
                <a:gd name="connsiteX22" fmla="*/ 571500 w 2078831"/>
                <a:gd name="connsiteY22" fmla="*/ 721518 h 1102518"/>
                <a:gd name="connsiteX23" fmla="*/ 571500 w 2078831"/>
                <a:gd name="connsiteY23" fmla="*/ 685800 h 1102518"/>
                <a:gd name="connsiteX24" fmla="*/ 507206 w 2078831"/>
                <a:gd name="connsiteY24" fmla="*/ 685800 h 1102518"/>
                <a:gd name="connsiteX25" fmla="*/ 507206 w 2078831"/>
                <a:gd name="connsiteY25" fmla="*/ 638175 h 1102518"/>
                <a:gd name="connsiteX26" fmla="*/ 433388 w 2078831"/>
                <a:gd name="connsiteY26" fmla="*/ 638175 h 1102518"/>
                <a:gd name="connsiteX27" fmla="*/ 433388 w 2078831"/>
                <a:gd name="connsiteY27" fmla="*/ 523875 h 1102518"/>
                <a:gd name="connsiteX28" fmla="*/ 376238 w 2078831"/>
                <a:gd name="connsiteY28" fmla="*/ 523875 h 1102518"/>
                <a:gd name="connsiteX29" fmla="*/ 376238 w 2078831"/>
                <a:gd name="connsiteY29" fmla="*/ 454818 h 1102518"/>
                <a:gd name="connsiteX30" fmla="*/ 309563 w 2078831"/>
                <a:gd name="connsiteY30" fmla="*/ 454818 h 1102518"/>
                <a:gd name="connsiteX31" fmla="*/ 309563 w 2078831"/>
                <a:gd name="connsiteY31" fmla="*/ 400050 h 1102518"/>
                <a:gd name="connsiteX32" fmla="*/ 276225 w 2078831"/>
                <a:gd name="connsiteY32" fmla="*/ 400050 h 1102518"/>
                <a:gd name="connsiteX33" fmla="*/ 276225 w 2078831"/>
                <a:gd name="connsiteY33" fmla="*/ 297656 h 1102518"/>
                <a:gd name="connsiteX34" fmla="*/ 214313 w 2078831"/>
                <a:gd name="connsiteY34" fmla="*/ 297656 h 1102518"/>
                <a:gd name="connsiteX35" fmla="*/ 214313 w 2078831"/>
                <a:gd name="connsiteY35" fmla="*/ 219075 h 1102518"/>
                <a:gd name="connsiteX36" fmla="*/ 180975 w 2078831"/>
                <a:gd name="connsiteY36" fmla="*/ 219075 h 1102518"/>
                <a:gd name="connsiteX37" fmla="*/ 180975 w 2078831"/>
                <a:gd name="connsiteY37" fmla="*/ 152400 h 1102518"/>
                <a:gd name="connsiteX38" fmla="*/ 152400 w 2078831"/>
                <a:gd name="connsiteY38" fmla="*/ 152400 h 1102518"/>
                <a:gd name="connsiteX39" fmla="*/ 152400 w 2078831"/>
                <a:gd name="connsiteY39" fmla="*/ 126206 h 1102518"/>
                <a:gd name="connsiteX40" fmla="*/ 107156 w 2078831"/>
                <a:gd name="connsiteY40" fmla="*/ 126206 h 1102518"/>
                <a:gd name="connsiteX41" fmla="*/ 107156 w 2078831"/>
                <a:gd name="connsiteY41" fmla="*/ 95250 h 1102518"/>
                <a:gd name="connsiteX42" fmla="*/ 50006 w 2078831"/>
                <a:gd name="connsiteY42" fmla="*/ 95250 h 1102518"/>
                <a:gd name="connsiteX43" fmla="*/ 50006 w 2078831"/>
                <a:gd name="connsiteY43" fmla="*/ 47625 h 1102518"/>
                <a:gd name="connsiteX44" fmla="*/ 19050 w 2078831"/>
                <a:gd name="connsiteY44" fmla="*/ 47625 h 1102518"/>
                <a:gd name="connsiteX45" fmla="*/ 19050 w 2078831"/>
                <a:gd name="connsiteY45" fmla="*/ 0 h 1102518"/>
                <a:gd name="connsiteX46" fmla="*/ 0 w 2078831"/>
                <a:gd name="connsiteY46" fmla="*/ 0 h 110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78831" h="1102518">
                  <a:moveTo>
                    <a:pt x="2078831" y="1102518"/>
                  </a:moveTo>
                  <a:lnTo>
                    <a:pt x="1574006" y="1102518"/>
                  </a:lnTo>
                  <a:lnTo>
                    <a:pt x="1574006" y="1062037"/>
                  </a:lnTo>
                  <a:lnTo>
                    <a:pt x="1535906" y="1062037"/>
                  </a:lnTo>
                  <a:lnTo>
                    <a:pt x="1333500" y="1062037"/>
                  </a:lnTo>
                  <a:lnTo>
                    <a:pt x="1333500" y="1016793"/>
                  </a:lnTo>
                  <a:lnTo>
                    <a:pt x="1195388" y="1016793"/>
                  </a:lnTo>
                  <a:lnTo>
                    <a:pt x="1195388" y="983456"/>
                  </a:lnTo>
                  <a:lnTo>
                    <a:pt x="1095375" y="983456"/>
                  </a:lnTo>
                  <a:lnTo>
                    <a:pt x="1095375" y="959643"/>
                  </a:lnTo>
                  <a:lnTo>
                    <a:pt x="921544" y="959643"/>
                  </a:lnTo>
                  <a:lnTo>
                    <a:pt x="921544" y="921543"/>
                  </a:lnTo>
                  <a:lnTo>
                    <a:pt x="900113" y="921543"/>
                  </a:lnTo>
                  <a:lnTo>
                    <a:pt x="900113" y="881062"/>
                  </a:lnTo>
                  <a:lnTo>
                    <a:pt x="845344" y="881062"/>
                  </a:lnTo>
                  <a:lnTo>
                    <a:pt x="845344" y="840581"/>
                  </a:lnTo>
                  <a:lnTo>
                    <a:pt x="747713" y="840581"/>
                  </a:lnTo>
                  <a:lnTo>
                    <a:pt x="747713" y="804862"/>
                  </a:lnTo>
                  <a:lnTo>
                    <a:pt x="676275" y="804862"/>
                  </a:lnTo>
                  <a:lnTo>
                    <a:pt x="676275" y="759618"/>
                  </a:lnTo>
                  <a:lnTo>
                    <a:pt x="626269" y="759618"/>
                  </a:lnTo>
                  <a:lnTo>
                    <a:pt x="626269" y="721518"/>
                  </a:lnTo>
                  <a:lnTo>
                    <a:pt x="571500" y="721518"/>
                  </a:lnTo>
                  <a:lnTo>
                    <a:pt x="571500" y="685800"/>
                  </a:lnTo>
                  <a:lnTo>
                    <a:pt x="507206" y="685800"/>
                  </a:lnTo>
                  <a:lnTo>
                    <a:pt x="507206" y="638175"/>
                  </a:lnTo>
                  <a:lnTo>
                    <a:pt x="433388" y="638175"/>
                  </a:lnTo>
                  <a:lnTo>
                    <a:pt x="433388" y="523875"/>
                  </a:lnTo>
                  <a:lnTo>
                    <a:pt x="376238" y="523875"/>
                  </a:lnTo>
                  <a:lnTo>
                    <a:pt x="376238" y="454818"/>
                  </a:lnTo>
                  <a:lnTo>
                    <a:pt x="309563" y="454818"/>
                  </a:lnTo>
                  <a:lnTo>
                    <a:pt x="309563" y="400050"/>
                  </a:lnTo>
                  <a:lnTo>
                    <a:pt x="276225" y="400050"/>
                  </a:lnTo>
                  <a:lnTo>
                    <a:pt x="276225" y="297656"/>
                  </a:lnTo>
                  <a:lnTo>
                    <a:pt x="214313" y="297656"/>
                  </a:lnTo>
                  <a:lnTo>
                    <a:pt x="214313" y="219075"/>
                  </a:lnTo>
                  <a:lnTo>
                    <a:pt x="180975" y="219075"/>
                  </a:lnTo>
                  <a:lnTo>
                    <a:pt x="180975" y="152400"/>
                  </a:lnTo>
                  <a:lnTo>
                    <a:pt x="152400" y="152400"/>
                  </a:lnTo>
                  <a:lnTo>
                    <a:pt x="152400" y="126206"/>
                  </a:lnTo>
                  <a:lnTo>
                    <a:pt x="107156" y="126206"/>
                  </a:lnTo>
                  <a:lnTo>
                    <a:pt x="107156" y="95250"/>
                  </a:lnTo>
                  <a:lnTo>
                    <a:pt x="50006" y="95250"/>
                  </a:lnTo>
                  <a:lnTo>
                    <a:pt x="50006" y="47625"/>
                  </a:lnTo>
                  <a:lnTo>
                    <a:pt x="19050" y="47625"/>
                  </a:lnTo>
                  <a:lnTo>
                    <a:pt x="19050" y="0"/>
                  </a:lnTo>
                  <a:lnTo>
                    <a:pt x="0" y="0"/>
                  </a:lnTo>
                </a:path>
              </a:pathLst>
            </a:custGeom>
            <a:noFill/>
            <a:ln>
              <a:solidFill>
                <a:schemeClr val="bg1">
                  <a:lumMod val="5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525" name="Group 3524">
              <a:extLst>
                <a:ext uri="{FF2B5EF4-FFF2-40B4-BE49-F238E27FC236}">
                  <a16:creationId xmlns:a16="http://schemas.microsoft.com/office/drawing/2014/main" id="{C892756E-0C88-4C99-88A5-02D6A9ED796F}"/>
                </a:ext>
              </a:extLst>
            </p:cNvPr>
            <p:cNvGrpSpPr/>
            <p:nvPr/>
          </p:nvGrpSpPr>
          <p:grpSpPr>
            <a:xfrm>
              <a:off x="7931585" y="2521744"/>
              <a:ext cx="35959" cy="33624"/>
              <a:chOff x="8529523" y="2998430"/>
              <a:chExt cx="35959" cy="33624"/>
            </a:xfrm>
          </p:grpSpPr>
          <p:sp>
            <p:nvSpPr>
              <p:cNvPr id="3526" name="Line 36">
                <a:extLst>
                  <a:ext uri="{FF2B5EF4-FFF2-40B4-BE49-F238E27FC236}">
                    <a16:creationId xmlns:a16="http://schemas.microsoft.com/office/drawing/2014/main" id="{18FD4464-52F4-4A55-A413-170FA9BBD533}"/>
                  </a:ext>
                </a:extLst>
              </p:cNvPr>
              <p:cNvSpPr>
                <a:spLocks noChangeShapeType="1"/>
              </p:cNvSpPr>
              <p:nvPr/>
            </p:nvSpPr>
            <p:spPr bwMode="auto">
              <a:xfrm>
                <a:off x="8529523" y="3015784"/>
                <a:ext cx="35959" cy="0"/>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sp>
            <p:nvSpPr>
              <p:cNvPr id="3527" name="Line 37">
                <a:extLst>
                  <a:ext uri="{FF2B5EF4-FFF2-40B4-BE49-F238E27FC236}">
                    <a16:creationId xmlns:a16="http://schemas.microsoft.com/office/drawing/2014/main" id="{8E8E472A-C2FC-481D-B01A-88932BE068CA}"/>
                  </a:ext>
                </a:extLst>
              </p:cNvPr>
              <p:cNvSpPr>
                <a:spLocks noChangeShapeType="1"/>
              </p:cNvSpPr>
              <p:nvPr/>
            </p:nvSpPr>
            <p:spPr bwMode="auto">
              <a:xfrm>
                <a:off x="8546922" y="2998430"/>
                <a:ext cx="0" cy="33624"/>
              </a:xfrm>
              <a:prstGeom prst="line">
                <a:avLst/>
              </a:prstGeom>
              <a:noFill/>
              <a:ln w="19050" cap="sq">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rgbClr val="2D2926"/>
                  </a:solidFill>
                  <a:effectLst/>
                  <a:uLnTx/>
                  <a:uFillTx/>
                  <a:latin typeface="Calibri" panose="020F0502020204030204"/>
                  <a:ea typeface="+mn-ea"/>
                  <a:cs typeface="+mn-cs"/>
                </a:endParaRPr>
              </a:p>
            </p:txBody>
          </p:sp>
        </p:grpSp>
      </p:grpSp>
      <p:sp>
        <p:nvSpPr>
          <p:cNvPr id="27" name="TextBox 26">
            <a:extLst>
              <a:ext uri="{FF2B5EF4-FFF2-40B4-BE49-F238E27FC236}">
                <a16:creationId xmlns:a16="http://schemas.microsoft.com/office/drawing/2014/main" id="{45C817A9-B4A6-470A-8215-D2115A594154}"/>
              </a:ext>
            </a:extLst>
          </p:cNvPr>
          <p:cNvSpPr txBox="1"/>
          <p:nvPr/>
        </p:nvSpPr>
        <p:spPr>
          <a:xfrm>
            <a:off x="2774022" y="5599429"/>
            <a:ext cx="36785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66</a:t>
            </a:r>
          </a:p>
        </p:txBody>
      </p:sp>
      <p:sp>
        <p:nvSpPr>
          <p:cNvPr id="3604" name="TextBox 3603">
            <a:extLst>
              <a:ext uri="{FF2B5EF4-FFF2-40B4-BE49-F238E27FC236}">
                <a16:creationId xmlns:a16="http://schemas.microsoft.com/office/drawing/2014/main" id="{BB0DEBE2-16A6-4C58-8064-0E55845357BC}"/>
              </a:ext>
            </a:extLst>
          </p:cNvPr>
          <p:cNvSpPr txBox="1"/>
          <p:nvPr/>
        </p:nvSpPr>
        <p:spPr>
          <a:xfrm>
            <a:off x="745500" y="5294306"/>
            <a:ext cx="1521250"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HR=0.81 (95% CI=0.60–1.09)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Two-sided p=0.16</a:t>
            </a:r>
          </a:p>
        </p:txBody>
      </p:sp>
      <p:sp>
        <p:nvSpPr>
          <p:cNvPr id="3605" name="TextBox 3604">
            <a:extLst>
              <a:ext uri="{FF2B5EF4-FFF2-40B4-BE49-F238E27FC236}">
                <a16:creationId xmlns:a16="http://schemas.microsoft.com/office/drawing/2014/main" id="{199D6626-DB36-46B5-93F2-018E43A7F190}"/>
              </a:ext>
            </a:extLst>
          </p:cNvPr>
          <p:cNvSpPr txBox="1"/>
          <p:nvPr/>
        </p:nvSpPr>
        <p:spPr>
          <a:xfrm>
            <a:off x="1616891" y="3978227"/>
            <a:ext cx="157735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C0066"/>
                </a:solidFill>
                <a:effectLst/>
                <a:uLnTx/>
                <a:uFillTx/>
                <a:latin typeface="Calibri" panose="020F0502020204030204"/>
                <a:ea typeface="+mn-ea"/>
                <a:cs typeface="+mn-cs"/>
              </a:rPr>
              <a:t>GO arm, n=135: </a:t>
            </a:r>
            <a:br>
              <a:rPr kumimoji="0" lang="en-GB" sz="1200" b="1" i="0" u="none" strike="noStrike" kern="1200" cap="none" spc="0" normalizeH="0" baseline="0" noProof="0" dirty="0">
                <a:ln>
                  <a:noFill/>
                </a:ln>
                <a:solidFill>
                  <a:srgbClr val="CC0066"/>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srgbClr val="CC0066"/>
                </a:solidFill>
                <a:effectLst/>
                <a:uLnTx/>
                <a:uFillTx/>
                <a:latin typeface="Calibri" panose="020F0502020204030204"/>
                <a:ea typeface="+mn-ea"/>
                <a:cs typeface="+mn-cs"/>
              </a:rPr>
              <a:t>27.5 months</a:t>
            </a:r>
            <a:r>
              <a:rPr kumimoji="0" lang="en-US" sz="1200" b="0" i="0" u="none" strike="noStrike" kern="1200" cap="none" spc="0" normalizeH="0" baseline="0" noProof="0" dirty="0">
                <a:ln>
                  <a:noFill/>
                </a:ln>
                <a:solidFill>
                  <a:srgbClr val="CC0066"/>
                </a:solidFill>
                <a:effectLst/>
                <a:uLnTx/>
                <a:uFillTx/>
                <a:latin typeface="Calibri" panose="020F0502020204030204"/>
                <a:ea typeface="+mn-ea"/>
                <a:cs typeface="+mn-cs"/>
              </a:rPr>
              <a:t> </a:t>
            </a:r>
          </a:p>
        </p:txBody>
      </p:sp>
      <p:sp>
        <p:nvSpPr>
          <p:cNvPr id="3608" name="TextBox 3607">
            <a:extLst>
              <a:ext uri="{FF2B5EF4-FFF2-40B4-BE49-F238E27FC236}">
                <a16:creationId xmlns:a16="http://schemas.microsoft.com/office/drawing/2014/main" id="{F5216D5D-398F-43A4-A64E-F0D63DBE8C30}"/>
              </a:ext>
            </a:extLst>
          </p:cNvPr>
          <p:cNvSpPr txBox="1"/>
          <p:nvPr/>
        </p:nvSpPr>
        <p:spPr>
          <a:xfrm>
            <a:off x="1613083" y="4337221"/>
            <a:ext cx="1413760"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Control arm, n=136: </a:t>
            </a:r>
            <a:r>
              <a:rPr kumimoji="0" lang="en-GB"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21.8 months</a:t>
            </a:r>
            <a:endPar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456" name="TextBox 2455">
            <a:extLst>
              <a:ext uri="{FF2B5EF4-FFF2-40B4-BE49-F238E27FC236}">
                <a16:creationId xmlns:a16="http://schemas.microsoft.com/office/drawing/2014/main" id="{63D6B869-FC57-4D48-8510-D260A4FD7E91}"/>
              </a:ext>
            </a:extLst>
          </p:cNvPr>
          <p:cNvSpPr txBox="1"/>
          <p:nvPr/>
        </p:nvSpPr>
        <p:spPr>
          <a:xfrm rot="16200000">
            <a:off x="-455626" y="4685856"/>
            <a:ext cx="16033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Survival (%)</a:t>
            </a:r>
          </a:p>
        </p:txBody>
      </p:sp>
      <p:sp>
        <p:nvSpPr>
          <p:cNvPr id="15" name="TextBox 14">
            <a:extLst>
              <a:ext uri="{FF2B5EF4-FFF2-40B4-BE49-F238E27FC236}">
                <a16:creationId xmlns:a16="http://schemas.microsoft.com/office/drawing/2014/main" id="{40234CAC-C8B9-48E7-A9A3-85252D695933}"/>
              </a:ext>
            </a:extLst>
          </p:cNvPr>
          <p:cNvSpPr txBox="1"/>
          <p:nvPr/>
        </p:nvSpPr>
        <p:spPr>
          <a:xfrm>
            <a:off x="3573927" y="2740416"/>
            <a:ext cx="117211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HR=0.69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One-sided p=0.003</a:t>
            </a:r>
          </a:p>
        </p:txBody>
      </p:sp>
      <p:sp>
        <p:nvSpPr>
          <p:cNvPr id="2461" name="TextBox 2460">
            <a:extLst>
              <a:ext uri="{FF2B5EF4-FFF2-40B4-BE49-F238E27FC236}">
                <a16:creationId xmlns:a16="http://schemas.microsoft.com/office/drawing/2014/main" id="{A7ADED76-46F5-4955-9CD5-2132476C2764}"/>
              </a:ext>
            </a:extLst>
          </p:cNvPr>
          <p:cNvSpPr txBox="1"/>
          <p:nvPr/>
        </p:nvSpPr>
        <p:spPr>
          <a:xfrm rot="16200000">
            <a:off x="2458642" y="4628434"/>
            <a:ext cx="16033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Survival (%)</a:t>
            </a:r>
          </a:p>
        </p:txBody>
      </p:sp>
      <p:cxnSp>
        <p:nvCxnSpPr>
          <p:cNvPr id="4106" name="Straight Connector 4105">
            <a:extLst>
              <a:ext uri="{FF2B5EF4-FFF2-40B4-BE49-F238E27FC236}">
                <a16:creationId xmlns:a16="http://schemas.microsoft.com/office/drawing/2014/main" id="{5A04DEFD-B49D-4E70-A452-696935731745}"/>
              </a:ext>
            </a:extLst>
          </p:cNvPr>
          <p:cNvCxnSpPr>
            <a:cxnSpLocks/>
          </p:cNvCxnSpPr>
          <p:nvPr/>
        </p:nvCxnSpPr>
        <p:spPr bwMode="auto">
          <a:xfrm>
            <a:off x="698332" y="1453259"/>
            <a:ext cx="0" cy="1613588"/>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07" name="Straight Connector 4106">
            <a:extLst>
              <a:ext uri="{FF2B5EF4-FFF2-40B4-BE49-F238E27FC236}">
                <a16:creationId xmlns:a16="http://schemas.microsoft.com/office/drawing/2014/main" id="{ECAAC7EA-9433-4228-B99B-502275150431}"/>
              </a:ext>
            </a:extLst>
          </p:cNvPr>
          <p:cNvCxnSpPr>
            <a:cxnSpLocks/>
          </p:cNvCxnSpPr>
          <p:nvPr/>
        </p:nvCxnSpPr>
        <p:spPr bwMode="auto">
          <a:xfrm flipH="1">
            <a:off x="698335" y="3071610"/>
            <a:ext cx="2340000" cy="70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08" name="Straight Connector 4107">
            <a:extLst>
              <a:ext uri="{FF2B5EF4-FFF2-40B4-BE49-F238E27FC236}">
                <a16:creationId xmlns:a16="http://schemas.microsoft.com/office/drawing/2014/main" id="{C6597283-0AA7-4AB2-8537-67ED1A1D0935}"/>
              </a:ext>
            </a:extLst>
          </p:cNvPr>
          <p:cNvCxnSpPr>
            <a:cxnSpLocks/>
          </p:cNvCxnSpPr>
          <p:nvPr/>
        </p:nvCxnSpPr>
        <p:spPr bwMode="auto">
          <a:xfrm>
            <a:off x="698455"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09" name="Straight Connector 4108">
            <a:extLst>
              <a:ext uri="{FF2B5EF4-FFF2-40B4-BE49-F238E27FC236}">
                <a16:creationId xmlns:a16="http://schemas.microsoft.com/office/drawing/2014/main" id="{2FAB2E19-487E-4708-A5FC-8909A601F320}"/>
              </a:ext>
            </a:extLst>
          </p:cNvPr>
          <p:cNvCxnSpPr>
            <a:cxnSpLocks/>
          </p:cNvCxnSpPr>
          <p:nvPr/>
        </p:nvCxnSpPr>
        <p:spPr bwMode="auto">
          <a:xfrm>
            <a:off x="981203"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10" name="Straight Connector 4109">
            <a:extLst>
              <a:ext uri="{FF2B5EF4-FFF2-40B4-BE49-F238E27FC236}">
                <a16:creationId xmlns:a16="http://schemas.microsoft.com/office/drawing/2014/main" id="{FE8495A5-66CE-462F-9319-9894E5CC5B36}"/>
              </a:ext>
            </a:extLst>
          </p:cNvPr>
          <p:cNvCxnSpPr>
            <a:cxnSpLocks/>
          </p:cNvCxnSpPr>
          <p:nvPr/>
        </p:nvCxnSpPr>
        <p:spPr bwMode="auto">
          <a:xfrm>
            <a:off x="1297291"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11" name="Straight Connector 4110">
            <a:extLst>
              <a:ext uri="{FF2B5EF4-FFF2-40B4-BE49-F238E27FC236}">
                <a16:creationId xmlns:a16="http://schemas.microsoft.com/office/drawing/2014/main" id="{97C7519B-32E9-4B09-828B-5903C95CEF15}"/>
              </a:ext>
            </a:extLst>
          </p:cNvPr>
          <p:cNvCxnSpPr>
            <a:cxnSpLocks/>
          </p:cNvCxnSpPr>
          <p:nvPr/>
        </p:nvCxnSpPr>
        <p:spPr bwMode="auto">
          <a:xfrm>
            <a:off x="1613379"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12" name="Straight Connector 4111">
            <a:extLst>
              <a:ext uri="{FF2B5EF4-FFF2-40B4-BE49-F238E27FC236}">
                <a16:creationId xmlns:a16="http://schemas.microsoft.com/office/drawing/2014/main" id="{4ABFEBC2-07E3-4E96-A382-3A78CB25DC04}"/>
              </a:ext>
            </a:extLst>
          </p:cNvPr>
          <p:cNvCxnSpPr>
            <a:cxnSpLocks/>
          </p:cNvCxnSpPr>
          <p:nvPr/>
        </p:nvCxnSpPr>
        <p:spPr bwMode="auto">
          <a:xfrm>
            <a:off x="1929468"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13" name="Straight Connector 4112">
            <a:extLst>
              <a:ext uri="{FF2B5EF4-FFF2-40B4-BE49-F238E27FC236}">
                <a16:creationId xmlns:a16="http://schemas.microsoft.com/office/drawing/2014/main" id="{466F1BA2-1478-4728-8376-C515B90A9271}"/>
              </a:ext>
            </a:extLst>
          </p:cNvPr>
          <p:cNvCxnSpPr>
            <a:cxnSpLocks/>
          </p:cNvCxnSpPr>
          <p:nvPr/>
        </p:nvCxnSpPr>
        <p:spPr bwMode="auto">
          <a:xfrm>
            <a:off x="2245556"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14" name="Straight Connector 4113">
            <a:extLst>
              <a:ext uri="{FF2B5EF4-FFF2-40B4-BE49-F238E27FC236}">
                <a16:creationId xmlns:a16="http://schemas.microsoft.com/office/drawing/2014/main" id="{9FA4468F-B7DC-4AC9-935A-1BD9E75F3E22}"/>
              </a:ext>
            </a:extLst>
          </p:cNvPr>
          <p:cNvCxnSpPr>
            <a:cxnSpLocks/>
          </p:cNvCxnSpPr>
          <p:nvPr/>
        </p:nvCxnSpPr>
        <p:spPr bwMode="auto">
          <a:xfrm>
            <a:off x="2561644"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15" name="Straight Connector 4114">
            <a:extLst>
              <a:ext uri="{FF2B5EF4-FFF2-40B4-BE49-F238E27FC236}">
                <a16:creationId xmlns:a16="http://schemas.microsoft.com/office/drawing/2014/main" id="{754F949E-580F-428C-87B1-755329730E1F}"/>
              </a:ext>
            </a:extLst>
          </p:cNvPr>
          <p:cNvCxnSpPr>
            <a:cxnSpLocks/>
          </p:cNvCxnSpPr>
          <p:nvPr/>
        </p:nvCxnSpPr>
        <p:spPr bwMode="auto">
          <a:xfrm>
            <a:off x="2877732"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16" name="Straight Connector 4115">
            <a:extLst>
              <a:ext uri="{FF2B5EF4-FFF2-40B4-BE49-F238E27FC236}">
                <a16:creationId xmlns:a16="http://schemas.microsoft.com/office/drawing/2014/main" id="{468CD282-39DE-40DF-91AC-9DA4F57DAEE7}"/>
              </a:ext>
            </a:extLst>
          </p:cNvPr>
          <p:cNvCxnSpPr>
            <a:cxnSpLocks/>
          </p:cNvCxnSpPr>
          <p:nvPr/>
        </p:nvCxnSpPr>
        <p:spPr bwMode="auto">
          <a:xfrm>
            <a:off x="646638" y="3073990"/>
            <a:ext cx="49526"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17" name="Straight Connector 4116">
            <a:extLst>
              <a:ext uri="{FF2B5EF4-FFF2-40B4-BE49-F238E27FC236}">
                <a16:creationId xmlns:a16="http://schemas.microsoft.com/office/drawing/2014/main" id="{27484351-1B20-45C1-AB69-79ADF6A0BB2E}"/>
              </a:ext>
            </a:extLst>
          </p:cNvPr>
          <p:cNvCxnSpPr>
            <a:cxnSpLocks/>
          </p:cNvCxnSpPr>
          <p:nvPr/>
        </p:nvCxnSpPr>
        <p:spPr bwMode="auto">
          <a:xfrm>
            <a:off x="646638" y="2749843"/>
            <a:ext cx="49526"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18" name="Straight Connector 4117">
            <a:extLst>
              <a:ext uri="{FF2B5EF4-FFF2-40B4-BE49-F238E27FC236}">
                <a16:creationId xmlns:a16="http://schemas.microsoft.com/office/drawing/2014/main" id="{6D7CCFFA-18CF-49FA-80C0-468588FABEDD}"/>
              </a:ext>
            </a:extLst>
          </p:cNvPr>
          <p:cNvCxnSpPr>
            <a:cxnSpLocks/>
          </p:cNvCxnSpPr>
          <p:nvPr/>
        </p:nvCxnSpPr>
        <p:spPr bwMode="auto">
          <a:xfrm>
            <a:off x="646638" y="2425697"/>
            <a:ext cx="49526"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19" name="Straight Connector 4118">
            <a:extLst>
              <a:ext uri="{FF2B5EF4-FFF2-40B4-BE49-F238E27FC236}">
                <a16:creationId xmlns:a16="http://schemas.microsoft.com/office/drawing/2014/main" id="{8E9284C2-644C-4D09-AD8A-ACFA928B2275}"/>
              </a:ext>
            </a:extLst>
          </p:cNvPr>
          <p:cNvCxnSpPr>
            <a:cxnSpLocks/>
          </p:cNvCxnSpPr>
          <p:nvPr/>
        </p:nvCxnSpPr>
        <p:spPr bwMode="auto">
          <a:xfrm>
            <a:off x="646638" y="2101551"/>
            <a:ext cx="49526"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20" name="Straight Connector 4119">
            <a:extLst>
              <a:ext uri="{FF2B5EF4-FFF2-40B4-BE49-F238E27FC236}">
                <a16:creationId xmlns:a16="http://schemas.microsoft.com/office/drawing/2014/main" id="{92962448-D05C-4D7E-BCDB-D3E0F3130848}"/>
              </a:ext>
            </a:extLst>
          </p:cNvPr>
          <p:cNvCxnSpPr>
            <a:cxnSpLocks/>
          </p:cNvCxnSpPr>
          <p:nvPr/>
        </p:nvCxnSpPr>
        <p:spPr bwMode="auto">
          <a:xfrm>
            <a:off x="646638" y="1777405"/>
            <a:ext cx="49526"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21" name="Straight Connector 4120">
            <a:extLst>
              <a:ext uri="{FF2B5EF4-FFF2-40B4-BE49-F238E27FC236}">
                <a16:creationId xmlns:a16="http://schemas.microsoft.com/office/drawing/2014/main" id="{68691F1D-AAB9-427B-AD8C-AD7CAF32CC96}"/>
              </a:ext>
            </a:extLst>
          </p:cNvPr>
          <p:cNvCxnSpPr>
            <a:cxnSpLocks/>
          </p:cNvCxnSpPr>
          <p:nvPr/>
        </p:nvCxnSpPr>
        <p:spPr bwMode="auto">
          <a:xfrm>
            <a:off x="646638" y="1453259"/>
            <a:ext cx="49526" cy="0"/>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4122" name="TextBox 4121">
            <a:extLst>
              <a:ext uri="{FF2B5EF4-FFF2-40B4-BE49-F238E27FC236}">
                <a16:creationId xmlns:a16="http://schemas.microsoft.com/office/drawing/2014/main" id="{14B92202-B91C-470A-8DE6-80E8EC1DB091}"/>
              </a:ext>
            </a:extLst>
          </p:cNvPr>
          <p:cNvSpPr txBox="1"/>
          <p:nvPr/>
        </p:nvSpPr>
        <p:spPr>
          <a:xfrm>
            <a:off x="653065" y="3066847"/>
            <a:ext cx="9077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sp>
        <p:nvSpPr>
          <p:cNvPr id="4123" name="TextBox 4122">
            <a:extLst>
              <a:ext uri="{FF2B5EF4-FFF2-40B4-BE49-F238E27FC236}">
                <a16:creationId xmlns:a16="http://schemas.microsoft.com/office/drawing/2014/main" id="{116B1863-D4D5-468A-92EC-79999136727F}"/>
              </a:ext>
            </a:extLst>
          </p:cNvPr>
          <p:cNvSpPr txBox="1"/>
          <p:nvPr/>
        </p:nvSpPr>
        <p:spPr>
          <a:xfrm>
            <a:off x="833804" y="3066847"/>
            <a:ext cx="36147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4124" name="TextBox 4123">
            <a:extLst>
              <a:ext uri="{FF2B5EF4-FFF2-40B4-BE49-F238E27FC236}">
                <a16:creationId xmlns:a16="http://schemas.microsoft.com/office/drawing/2014/main" id="{E8F10095-3D4C-40F7-8143-9A6B5728C3C4}"/>
              </a:ext>
            </a:extLst>
          </p:cNvPr>
          <p:cNvSpPr txBox="1"/>
          <p:nvPr/>
        </p:nvSpPr>
        <p:spPr>
          <a:xfrm>
            <a:off x="1128363" y="3066847"/>
            <a:ext cx="40453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24</a:t>
            </a:r>
          </a:p>
        </p:txBody>
      </p:sp>
      <p:sp>
        <p:nvSpPr>
          <p:cNvPr id="4125" name="TextBox 4124">
            <a:extLst>
              <a:ext uri="{FF2B5EF4-FFF2-40B4-BE49-F238E27FC236}">
                <a16:creationId xmlns:a16="http://schemas.microsoft.com/office/drawing/2014/main" id="{D039F775-BB1F-4466-96BF-DC361B87241D}"/>
              </a:ext>
            </a:extLst>
          </p:cNvPr>
          <p:cNvSpPr txBox="1"/>
          <p:nvPr/>
        </p:nvSpPr>
        <p:spPr>
          <a:xfrm>
            <a:off x="1465981" y="3066847"/>
            <a:ext cx="36147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36</a:t>
            </a:r>
          </a:p>
        </p:txBody>
      </p:sp>
      <p:sp>
        <p:nvSpPr>
          <p:cNvPr id="4126" name="TextBox 4125">
            <a:extLst>
              <a:ext uri="{FF2B5EF4-FFF2-40B4-BE49-F238E27FC236}">
                <a16:creationId xmlns:a16="http://schemas.microsoft.com/office/drawing/2014/main" id="{790E141E-9601-4CD4-8FF0-E8F9FDEDCC0F}"/>
              </a:ext>
            </a:extLst>
          </p:cNvPr>
          <p:cNvSpPr txBox="1"/>
          <p:nvPr/>
        </p:nvSpPr>
        <p:spPr>
          <a:xfrm>
            <a:off x="1732570" y="3066847"/>
            <a:ext cx="46047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48</a:t>
            </a:r>
          </a:p>
        </p:txBody>
      </p:sp>
      <p:sp>
        <p:nvSpPr>
          <p:cNvPr id="4127" name="TextBox 4126">
            <a:extLst>
              <a:ext uri="{FF2B5EF4-FFF2-40B4-BE49-F238E27FC236}">
                <a16:creationId xmlns:a16="http://schemas.microsoft.com/office/drawing/2014/main" id="{48D80B39-3289-4DB0-AE81-4B5FE523709B}"/>
              </a:ext>
            </a:extLst>
          </p:cNvPr>
          <p:cNvSpPr txBox="1"/>
          <p:nvPr/>
        </p:nvSpPr>
        <p:spPr>
          <a:xfrm>
            <a:off x="2039661" y="3066847"/>
            <a:ext cx="47847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4128" name="TextBox 4127">
            <a:extLst>
              <a:ext uri="{FF2B5EF4-FFF2-40B4-BE49-F238E27FC236}">
                <a16:creationId xmlns:a16="http://schemas.microsoft.com/office/drawing/2014/main" id="{8DEC3B74-194D-4CE4-80DB-86AC2AD497D7}"/>
              </a:ext>
            </a:extLst>
          </p:cNvPr>
          <p:cNvSpPr txBox="1"/>
          <p:nvPr/>
        </p:nvSpPr>
        <p:spPr>
          <a:xfrm>
            <a:off x="2377894" y="3066847"/>
            <a:ext cx="43418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72</a:t>
            </a:r>
          </a:p>
        </p:txBody>
      </p:sp>
      <p:sp>
        <p:nvSpPr>
          <p:cNvPr id="4129" name="TextBox 4128">
            <a:extLst>
              <a:ext uri="{FF2B5EF4-FFF2-40B4-BE49-F238E27FC236}">
                <a16:creationId xmlns:a16="http://schemas.microsoft.com/office/drawing/2014/main" id="{28987A59-0AE2-4216-BEEF-B34E83F10C7D}"/>
              </a:ext>
            </a:extLst>
          </p:cNvPr>
          <p:cNvSpPr txBox="1"/>
          <p:nvPr/>
        </p:nvSpPr>
        <p:spPr>
          <a:xfrm>
            <a:off x="351785" y="2626732"/>
            <a:ext cx="39205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20</a:t>
            </a:r>
          </a:p>
        </p:txBody>
      </p:sp>
      <p:sp>
        <p:nvSpPr>
          <p:cNvPr id="4130" name="TextBox 4129">
            <a:extLst>
              <a:ext uri="{FF2B5EF4-FFF2-40B4-BE49-F238E27FC236}">
                <a16:creationId xmlns:a16="http://schemas.microsoft.com/office/drawing/2014/main" id="{5D8209A8-6749-4211-97F2-DF23D3C62659}"/>
              </a:ext>
            </a:extLst>
          </p:cNvPr>
          <p:cNvSpPr txBox="1"/>
          <p:nvPr/>
        </p:nvSpPr>
        <p:spPr>
          <a:xfrm>
            <a:off x="351785" y="2302586"/>
            <a:ext cx="39205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40</a:t>
            </a:r>
          </a:p>
        </p:txBody>
      </p:sp>
      <p:sp>
        <p:nvSpPr>
          <p:cNvPr id="4131" name="TextBox 4130">
            <a:extLst>
              <a:ext uri="{FF2B5EF4-FFF2-40B4-BE49-F238E27FC236}">
                <a16:creationId xmlns:a16="http://schemas.microsoft.com/office/drawing/2014/main" id="{CA8277C8-AD22-41A2-889E-1C05676F3011}"/>
              </a:ext>
            </a:extLst>
          </p:cNvPr>
          <p:cNvSpPr txBox="1"/>
          <p:nvPr/>
        </p:nvSpPr>
        <p:spPr>
          <a:xfrm>
            <a:off x="351785" y="1978440"/>
            <a:ext cx="39205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60</a:t>
            </a:r>
          </a:p>
        </p:txBody>
      </p:sp>
      <p:sp>
        <p:nvSpPr>
          <p:cNvPr id="4132" name="TextBox 4131">
            <a:extLst>
              <a:ext uri="{FF2B5EF4-FFF2-40B4-BE49-F238E27FC236}">
                <a16:creationId xmlns:a16="http://schemas.microsoft.com/office/drawing/2014/main" id="{6A000EDB-193D-4248-9068-08E9017ABDBC}"/>
              </a:ext>
            </a:extLst>
          </p:cNvPr>
          <p:cNvSpPr txBox="1"/>
          <p:nvPr/>
        </p:nvSpPr>
        <p:spPr>
          <a:xfrm>
            <a:off x="351785" y="1654294"/>
            <a:ext cx="39205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80</a:t>
            </a:r>
          </a:p>
        </p:txBody>
      </p:sp>
      <p:sp>
        <p:nvSpPr>
          <p:cNvPr id="4133" name="TextBox 4132">
            <a:extLst>
              <a:ext uri="{FF2B5EF4-FFF2-40B4-BE49-F238E27FC236}">
                <a16:creationId xmlns:a16="http://schemas.microsoft.com/office/drawing/2014/main" id="{1425D82C-ABB0-402A-9FA7-D3BC68E6BEC0}"/>
              </a:ext>
            </a:extLst>
          </p:cNvPr>
          <p:cNvSpPr txBox="1"/>
          <p:nvPr/>
        </p:nvSpPr>
        <p:spPr>
          <a:xfrm>
            <a:off x="317466" y="1330148"/>
            <a:ext cx="39205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100</a:t>
            </a:r>
          </a:p>
        </p:txBody>
      </p:sp>
      <p:sp>
        <p:nvSpPr>
          <p:cNvPr id="4134" name="TextBox 4133">
            <a:extLst>
              <a:ext uri="{FF2B5EF4-FFF2-40B4-BE49-F238E27FC236}">
                <a16:creationId xmlns:a16="http://schemas.microsoft.com/office/drawing/2014/main" id="{319F1E8E-1B2D-4EC4-B928-26CA79834A40}"/>
              </a:ext>
            </a:extLst>
          </p:cNvPr>
          <p:cNvSpPr txBox="1"/>
          <p:nvPr/>
        </p:nvSpPr>
        <p:spPr>
          <a:xfrm>
            <a:off x="376745" y="2944227"/>
            <a:ext cx="39205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p:cxnSp>
        <p:nvCxnSpPr>
          <p:cNvPr id="4135" name="Straight Connector 4134">
            <a:extLst>
              <a:ext uri="{FF2B5EF4-FFF2-40B4-BE49-F238E27FC236}">
                <a16:creationId xmlns:a16="http://schemas.microsoft.com/office/drawing/2014/main" id="{C1942DAC-1A59-404D-A729-5E2C41B41CCF}"/>
              </a:ext>
            </a:extLst>
          </p:cNvPr>
          <p:cNvCxnSpPr>
            <a:cxnSpLocks/>
          </p:cNvCxnSpPr>
          <p:nvPr/>
        </p:nvCxnSpPr>
        <p:spPr bwMode="auto">
          <a:xfrm>
            <a:off x="3039223"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36" name="Straight Connector 4135">
            <a:extLst>
              <a:ext uri="{FF2B5EF4-FFF2-40B4-BE49-F238E27FC236}">
                <a16:creationId xmlns:a16="http://schemas.microsoft.com/office/drawing/2014/main" id="{96F39B51-2DC0-4AF5-8B41-99AB4A9E7DDF}"/>
              </a:ext>
            </a:extLst>
          </p:cNvPr>
          <p:cNvCxnSpPr>
            <a:cxnSpLocks/>
          </p:cNvCxnSpPr>
          <p:nvPr/>
        </p:nvCxnSpPr>
        <p:spPr bwMode="auto">
          <a:xfrm>
            <a:off x="2560922"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37" name="Straight Connector 4136">
            <a:extLst>
              <a:ext uri="{FF2B5EF4-FFF2-40B4-BE49-F238E27FC236}">
                <a16:creationId xmlns:a16="http://schemas.microsoft.com/office/drawing/2014/main" id="{47EB5714-3360-4A11-8D31-4B05935BF9C1}"/>
              </a:ext>
            </a:extLst>
          </p:cNvPr>
          <p:cNvCxnSpPr>
            <a:cxnSpLocks/>
          </p:cNvCxnSpPr>
          <p:nvPr/>
        </p:nvCxnSpPr>
        <p:spPr bwMode="auto">
          <a:xfrm>
            <a:off x="2878041"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38" name="Straight Connector 4137">
            <a:extLst>
              <a:ext uri="{FF2B5EF4-FFF2-40B4-BE49-F238E27FC236}">
                <a16:creationId xmlns:a16="http://schemas.microsoft.com/office/drawing/2014/main" id="{30FA626C-594E-4BD7-992D-897D04C09FA7}"/>
              </a:ext>
            </a:extLst>
          </p:cNvPr>
          <p:cNvCxnSpPr>
            <a:cxnSpLocks/>
          </p:cNvCxnSpPr>
          <p:nvPr/>
        </p:nvCxnSpPr>
        <p:spPr bwMode="auto">
          <a:xfrm>
            <a:off x="2878745"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cxnSp>
        <p:nvCxnSpPr>
          <p:cNvPr id="4139" name="Straight Connector 4138">
            <a:extLst>
              <a:ext uri="{FF2B5EF4-FFF2-40B4-BE49-F238E27FC236}">
                <a16:creationId xmlns:a16="http://schemas.microsoft.com/office/drawing/2014/main" id="{5820CE70-067E-4226-8EFE-5FE772BD6264}"/>
              </a:ext>
            </a:extLst>
          </p:cNvPr>
          <p:cNvCxnSpPr>
            <a:cxnSpLocks/>
          </p:cNvCxnSpPr>
          <p:nvPr/>
        </p:nvCxnSpPr>
        <p:spPr bwMode="auto">
          <a:xfrm>
            <a:off x="2561069" y="3073990"/>
            <a:ext cx="0" cy="49556"/>
          </a:xfrm>
          <a:prstGeom prst="line">
            <a:avLst/>
          </a:prstGeom>
          <a:solidFill>
            <a:schemeClr val="tx2"/>
          </a:solidFill>
          <a:ln w="12700" cap="sq" cmpd="sng" algn="ctr">
            <a:solidFill>
              <a:schemeClr val="tx1">
                <a:lumMod val="90000"/>
                <a:lumOff val="10000"/>
              </a:schemeClr>
            </a:solidFill>
            <a:prstDash val="solid"/>
            <a:miter lim="800000"/>
            <a:headEnd type="none" w="med" len="med"/>
            <a:tailEnd type="none" w="med" len="med"/>
          </a:ln>
          <a:effectLst/>
        </p:spPr>
      </p:cxnSp>
      <p:sp>
        <p:nvSpPr>
          <p:cNvPr id="4140" name="TextBox 4139">
            <a:extLst>
              <a:ext uri="{FF2B5EF4-FFF2-40B4-BE49-F238E27FC236}">
                <a16:creationId xmlns:a16="http://schemas.microsoft.com/office/drawing/2014/main" id="{3A329A04-9A60-4C4D-98A0-4C7AD1FADF5F}"/>
              </a:ext>
            </a:extLst>
          </p:cNvPr>
          <p:cNvSpPr txBox="1"/>
          <p:nvPr/>
        </p:nvSpPr>
        <p:spPr>
          <a:xfrm>
            <a:off x="2691269" y="3066847"/>
            <a:ext cx="43418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84</a:t>
            </a:r>
          </a:p>
        </p:txBody>
      </p:sp>
      <p:grpSp>
        <p:nvGrpSpPr>
          <p:cNvPr id="4142" name="Group 4141">
            <a:extLst>
              <a:ext uri="{FF2B5EF4-FFF2-40B4-BE49-F238E27FC236}">
                <a16:creationId xmlns:a16="http://schemas.microsoft.com/office/drawing/2014/main" id="{6B907047-4A36-4B7D-9CDD-30C996A0B932}"/>
              </a:ext>
            </a:extLst>
          </p:cNvPr>
          <p:cNvGrpSpPr/>
          <p:nvPr/>
        </p:nvGrpSpPr>
        <p:grpSpPr>
          <a:xfrm>
            <a:off x="708336" y="1458729"/>
            <a:ext cx="2191558" cy="910854"/>
            <a:chOff x="716902" y="1522527"/>
            <a:chExt cx="2230230" cy="910854"/>
          </a:xfrm>
        </p:grpSpPr>
        <p:sp>
          <p:nvSpPr>
            <p:cNvPr id="4143" name="Freeform: Shape 4142">
              <a:extLst>
                <a:ext uri="{FF2B5EF4-FFF2-40B4-BE49-F238E27FC236}">
                  <a16:creationId xmlns:a16="http://schemas.microsoft.com/office/drawing/2014/main" id="{5138958D-0400-40E6-B347-10BC873EE849}"/>
                </a:ext>
              </a:extLst>
            </p:cNvPr>
            <p:cNvSpPr/>
            <p:nvPr/>
          </p:nvSpPr>
          <p:spPr bwMode="auto">
            <a:xfrm>
              <a:off x="716902" y="1522527"/>
              <a:ext cx="2222245" cy="900594"/>
            </a:xfrm>
            <a:custGeom>
              <a:avLst/>
              <a:gdLst>
                <a:gd name="connsiteX0" fmla="*/ 7239000 w 7239000"/>
                <a:gd name="connsiteY0" fmla="*/ 2933700 h 2933700"/>
                <a:gd name="connsiteX1" fmla="*/ 5044440 w 7239000"/>
                <a:gd name="connsiteY1" fmla="*/ 2933700 h 2933700"/>
                <a:gd name="connsiteX2" fmla="*/ 5044440 w 7239000"/>
                <a:gd name="connsiteY2" fmla="*/ 2865120 h 2933700"/>
                <a:gd name="connsiteX3" fmla="*/ 4251960 w 7239000"/>
                <a:gd name="connsiteY3" fmla="*/ 2865120 h 2933700"/>
                <a:gd name="connsiteX4" fmla="*/ 4251960 w 7239000"/>
                <a:gd name="connsiteY4" fmla="*/ 2865120 h 2933700"/>
                <a:gd name="connsiteX5" fmla="*/ 3619500 w 7239000"/>
                <a:gd name="connsiteY5" fmla="*/ 2865120 h 2933700"/>
                <a:gd name="connsiteX6" fmla="*/ 3665220 w 7239000"/>
                <a:gd name="connsiteY6" fmla="*/ 2819400 h 2933700"/>
                <a:gd name="connsiteX7" fmla="*/ 3413760 w 7239000"/>
                <a:gd name="connsiteY7" fmla="*/ 2819400 h 2933700"/>
                <a:gd name="connsiteX8" fmla="*/ 3413760 w 7239000"/>
                <a:gd name="connsiteY8" fmla="*/ 2712720 h 2933700"/>
                <a:gd name="connsiteX9" fmla="*/ 2811780 w 7239000"/>
                <a:gd name="connsiteY9" fmla="*/ 2712720 h 2933700"/>
                <a:gd name="connsiteX10" fmla="*/ 2811780 w 7239000"/>
                <a:gd name="connsiteY10" fmla="*/ 2644140 h 2933700"/>
                <a:gd name="connsiteX11" fmla="*/ 2209800 w 7239000"/>
                <a:gd name="connsiteY11" fmla="*/ 2644140 h 2933700"/>
                <a:gd name="connsiteX12" fmla="*/ 2209800 w 7239000"/>
                <a:gd name="connsiteY12" fmla="*/ 2529840 h 2933700"/>
                <a:gd name="connsiteX13" fmla="*/ 2141220 w 7239000"/>
                <a:gd name="connsiteY13" fmla="*/ 2529840 h 2933700"/>
                <a:gd name="connsiteX14" fmla="*/ 1965960 w 7239000"/>
                <a:gd name="connsiteY14" fmla="*/ 2529840 h 2933700"/>
                <a:gd name="connsiteX15" fmla="*/ 1965960 w 7239000"/>
                <a:gd name="connsiteY15" fmla="*/ 2400300 h 2933700"/>
                <a:gd name="connsiteX16" fmla="*/ 1676400 w 7239000"/>
                <a:gd name="connsiteY16" fmla="*/ 2400300 h 2933700"/>
                <a:gd name="connsiteX17" fmla="*/ 1676400 w 7239000"/>
                <a:gd name="connsiteY17" fmla="*/ 2331720 h 2933700"/>
                <a:gd name="connsiteX18" fmla="*/ 1584960 w 7239000"/>
                <a:gd name="connsiteY18" fmla="*/ 2331720 h 2933700"/>
                <a:gd name="connsiteX19" fmla="*/ 1584960 w 7239000"/>
                <a:gd name="connsiteY19" fmla="*/ 2232660 h 2933700"/>
                <a:gd name="connsiteX20" fmla="*/ 1478280 w 7239000"/>
                <a:gd name="connsiteY20" fmla="*/ 2232660 h 2933700"/>
                <a:gd name="connsiteX21" fmla="*/ 1478280 w 7239000"/>
                <a:gd name="connsiteY21" fmla="*/ 2156460 h 2933700"/>
                <a:gd name="connsiteX22" fmla="*/ 1409700 w 7239000"/>
                <a:gd name="connsiteY22" fmla="*/ 2156460 h 2933700"/>
                <a:gd name="connsiteX23" fmla="*/ 1409700 w 7239000"/>
                <a:gd name="connsiteY23" fmla="*/ 2087880 h 2933700"/>
                <a:gd name="connsiteX24" fmla="*/ 1295400 w 7239000"/>
                <a:gd name="connsiteY24" fmla="*/ 2087880 h 2933700"/>
                <a:gd name="connsiteX25" fmla="*/ 1295400 w 7239000"/>
                <a:gd name="connsiteY25" fmla="*/ 1981200 h 2933700"/>
                <a:gd name="connsiteX26" fmla="*/ 1211580 w 7239000"/>
                <a:gd name="connsiteY26" fmla="*/ 1981200 h 2933700"/>
                <a:gd name="connsiteX27" fmla="*/ 1211580 w 7239000"/>
                <a:gd name="connsiteY27" fmla="*/ 1882140 h 2933700"/>
                <a:gd name="connsiteX28" fmla="*/ 1089660 w 7239000"/>
                <a:gd name="connsiteY28" fmla="*/ 1882140 h 2933700"/>
                <a:gd name="connsiteX29" fmla="*/ 1089660 w 7239000"/>
                <a:gd name="connsiteY29" fmla="*/ 1760220 h 2933700"/>
                <a:gd name="connsiteX30" fmla="*/ 1036320 w 7239000"/>
                <a:gd name="connsiteY30" fmla="*/ 1760220 h 2933700"/>
                <a:gd name="connsiteX31" fmla="*/ 1036320 w 7239000"/>
                <a:gd name="connsiteY31" fmla="*/ 1661160 h 2933700"/>
                <a:gd name="connsiteX32" fmla="*/ 960120 w 7239000"/>
                <a:gd name="connsiteY32" fmla="*/ 1661160 h 2933700"/>
                <a:gd name="connsiteX33" fmla="*/ 960120 w 7239000"/>
                <a:gd name="connsiteY33" fmla="*/ 1493520 h 2933700"/>
                <a:gd name="connsiteX34" fmla="*/ 845820 w 7239000"/>
                <a:gd name="connsiteY34" fmla="*/ 1493520 h 2933700"/>
                <a:gd name="connsiteX35" fmla="*/ 845820 w 7239000"/>
                <a:gd name="connsiteY35" fmla="*/ 1348740 h 2933700"/>
                <a:gd name="connsiteX36" fmla="*/ 762000 w 7239000"/>
                <a:gd name="connsiteY36" fmla="*/ 1348740 h 2933700"/>
                <a:gd name="connsiteX37" fmla="*/ 762000 w 7239000"/>
                <a:gd name="connsiteY37" fmla="*/ 1127760 h 2933700"/>
                <a:gd name="connsiteX38" fmla="*/ 670560 w 7239000"/>
                <a:gd name="connsiteY38" fmla="*/ 1127760 h 2933700"/>
                <a:gd name="connsiteX39" fmla="*/ 670560 w 7239000"/>
                <a:gd name="connsiteY39" fmla="*/ 929640 h 2933700"/>
                <a:gd name="connsiteX40" fmla="*/ 556260 w 7239000"/>
                <a:gd name="connsiteY40" fmla="*/ 929640 h 2933700"/>
                <a:gd name="connsiteX41" fmla="*/ 556260 w 7239000"/>
                <a:gd name="connsiteY41" fmla="*/ 716280 h 2933700"/>
                <a:gd name="connsiteX42" fmla="*/ 441960 w 7239000"/>
                <a:gd name="connsiteY42" fmla="*/ 716280 h 2933700"/>
                <a:gd name="connsiteX43" fmla="*/ 441960 w 7239000"/>
                <a:gd name="connsiteY43" fmla="*/ 548640 h 2933700"/>
                <a:gd name="connsiteX44" fmla="*/ 373380 w 7239000"/>
                <a:gd name="connsiteY44" fmla="*/ 548640 h 2933700"/>
                <a:gd name="connsiteX45" fmla="*/ 373380 w 7239000"/>
                <a:gd name="connsiteY45" fmla="*/ 381000 h 2933700"/>
                <a:gd name="connsiteX46" fmla="*/ 243840 w 7239000"/>
                <a:gd name="connsiteY46" fmla="*/ 381000 h 2933700"/>
                <a:gd name="connsiteX47" fmla="*/ 243840 w 7239000"/>
                <a:gd name="connsiteY47" fmla="*/ 259080 h 2933700"/>
                <a:gd name="connsiteX48" fmla="*/ 129540 w 7239000"/>
                <a:gd name="connsiteY48" fmla="*/ 259080 h 2933700"/>
                <a:gd name="connsiteX49" fmla="*/ 129540 w 7239000"/>
                <a:gd name="connsiteY49" fmla="*/ 152400 h 2933700"/>
                <a:gd name="connsiteX50" fmla="*/ 38100 w 7239000"/>
                <a:gd name="connsiteY50" fmla="*/ 152400 h 2933700"/>
                <a:gd name="connsiteX51" fmla="*/ 38100 w 7239000"/>
                <a:gd name="connsiteY51" fmla="*/ 0 h 2933700"/>
                <a:gd name="connsiteX52" fmla="*/ 0 w 7239000"/>
                <a:gd name="connsiteY52" fmla="*/ 0 h 2933700"/>
                <a:gd name="connsiteX0" fmla="*/ 7239000 w 7239000"/>
                <a:gd name="connsiteY0" fmla="*/ 2933700 h 2933700"/>
                <a:gd name="connsiteX1" fmla="*/ 5044440 w 7239000"/>
                <a:gd name="connsiteY1" fmla="*/ 2933700 h 2933700"/>
                <a:gd name="connsiteX2" fmla="*/ 5044440 w 7239000"/>
                <a:gd name="connsiteY2" fmla="*/ 2865120 h 2933700"/>
                <a:gd name="connsiteX3" fmla="*/ 4251960 w 7239000"/>
                <a:gd name="connsiteY3" fmla="*/ 2865120 h 2933700"/>
                <a:gd name="connsiteX4" fmla="*/ 4251960 w 7239000"/>
                <a:gd name="connsiteY4" fmla="*/ 2865120 h 2933700"/>
                <a:gd name="connsiteX5" fmla="*/ 3619500 w 7239000"/>
                <a:gd name="connsiteY5" fmla="*/ 2865120 h 2933700"/>
                <a:gd name="connsiteX6" fmla="*/ 3617595 w 7239000"/>
                <a:gd name="connsiteY6" fmla="*/ 2814638 h 2933700"/>
                <a:gd name="connsiteX7" fmla="*/ 3413760 w 7239000"/>
                <a:gd name="connsiteY7" fmla="*/ 2819400 h 2933700"/>
                <a:gd name="connsiteX8" fmla="*/ 3413760 w 7239000"/>
                <a:gd name="connsiteY8" fmla="*/ 2712720 h 2933700"/>
                <a:gd name="connsiteX9" fmla="*/ 2811780 w 7239000"/>
                <a:gd name="connsiteY9" fmla="*/ 2712720 h 2933700"/>
                <a:gd name="connsiteX10" fmla="*/ 2811780 w 7239000"/>
                <a:gd name="connsiteY10" fmla="*/ 2644140 h 2933700"/>
                <a:gd name="connsiteX11" fmla="*/ 2209800 w 7239000"/>
                <a:gd name="connsiteY11" fmla="*/ 2644140 h 2933700"/>
                <a:gd name="connsiteX12" fmla="*/ 2209800 w 7239000"/>
                <a:gd name="connsiteY12" fmla="*/ 2529840 h 2933700"/>
                <a:gd name="connsiteX13" fmla="*/ 2141220 w 7239000"/>
                <a:gd name="connsiteY13" fmla="*/ 2529840 h 2933700"/>
                <a:gd name="connsiteX14" fmla="*/ 1965960 w 7239000"/>
                <a:gd name="connsiteY14" fmla="*/ 2529840 h 2933700"/>
                <a:gd name="connsiteX15" fmla="*/ 1965960 w 7239000"/>
                <a:gd name="connsiteY15" fmla="*/ 2400300 h 2933700"/>
                <a:gd name="connsiteX16" fmla="*/ 1676400 w 7239000"/>
                <a:gd name="connsiteY16" fmla="*/ 2400300 h 2933700"/>
                <a:gd name="connsiteX17" fmla="*/ 1676400 w 7239000"/>
                <a:gd name="connsiteY17" fmla="*/ 2331720 h 2933700"/>
                <a:gd name="connsiteX18" fmla="*/ 1584960 w 7239000"/>
                <a:gd name="connsiteY18" fmla="*/ 2331720 h 2933700"/>
                <a:gd name="connsiteX19" fmla="*/ 1584960 w 7239000"/>
                <a:gd name="connsiteY19" fmla="*/ 2232660 h 2933700"/>
                <a:gd name="connsiteX20" fmla="*/ 1478280 w 7239000"/>
                <a:gd name="connsiteY20" fmla="*/ 2232660 h 2933700"/>
                <a:gd name="connsiteX21" fmla="*/ 1478280 w 7239000"/>
                <a:gd name="connsiteY21" fmla="*/ 2156460 h 2933700"/>
                <a:gd name="connsiteX22" fmla="*/ 1409700 w 7239000"/>
                <a:gd name="connsiteY22" fmla="*/ 2156460 h 2933700"/>
                <a:gd name="connsiteX23" fmla="*/ 1409700 w 7239000"/>
                <a:gd name="connsiteY23" fmla="*/ 2087880 h 2933700"/>
                <a:gd name="connsiteX24" fmla="*/ 1295400 w 7239000"/>
                <a:gd name="connsiteY24" fmla="*/ 2087880 h 2933700"/>
                <a:gd name="connsiteX25" fmla="*/ 1295400 w 7239000"/>
                <a:gd name="connsiteY25" fmla="*/ 1981200 h 2933700"/>
                <a:gd name="connsiteX26" fmla="*/ 1211580 w 7239000"/>
                <a:gd name="connsiteY26" fmla="*/ 1981200 h 2933700"/>
                <a:gd name="connsiteX27" fmla="*/ 1211580 w 7239000"/>
                <a:gd name="connsiteY27" fmla="*/ 1882140 h 2933700"/>
                <a:gd name="connsiteX28" fmla="*/ 1089660 w 7239000"/>
                <a:gd name="connsiteY28" fmla="*/ 1882140 h 2933700"/>
                <a:gd name="connsiteX29" fmla="*/ 1089660 w 7239000"/>
                <a:gd name="connsiteY29" fmla="*/ 1760220 h 2933700"/>
                <a:gd name="connsiteX30" fmla="*/ 1036320 w 7239000"/>
                <a:gd name="connsiteY30" fmla="*/ 1760220 h 2933700"/>
                <a:gd name="connsiteX31" fmla="*/ 1036320 w 7239000"/>
                <a:gd name="connsiteY31" fmla="*/ 1661160 h 2933700"/>
                <a:gd name="connsiteX32" fmla="*/ 960120 w 7239000"/>
                <a:gd name="connsiteY32" fmla="*/ 1661160 h 2933700"/>
                <a:gd name="connsiteX33" fmla="*/ 960120 w 7239000"/>
                <a:gd name="connsiteY33" fmla="*/ 1493520 h 2933700"/>
                <a:gd name="connsiteX34" fmla="*/ 845820 w 7239000"/>
                <a:gd name="connsiteY34" fmla="*/ 1493520 h 2933700"/>
                <a:gd name="connsiteX35" fmla="*/ 845820 w 7239000"/>
                <a:gd name="connsiteY35" fmla="*/ 1348740 h 2933700"/>
                <a:gd name="connsiteX36" fmla="*/ 762000 w 7239000"/>
                <a:gd name="connsiteY36" fmla="*/ 1348740 h 2933700"/>
                <a:gd name="connsiteX37" fmla="*/ 762000 w 7239000"/>
                <a:gd name="connsiteY37" fmla="*/ 1127760 h 2933700"/>
                <a:gd name="connsiteX38" fmla="*/ 670560 w 7239000"/>
                <a:gd name="connsiteY38" fmla="*/ 1127760 h 2933700"/>
                <a:gd name="connsiteX39" fmla="*/ 670560 w 7239000"/>
                <a:gd name="connsiteY39" fmla="*/ 929640 h 2933700"/>
                <a:gd name="connsiteX40" fmla="*/ 556260 w 7239000"/>
                <a:gd name="connsiteY40" fmla="*/ 929640 h 2933700"/>
                <a:gd name="connsiteX41" fmla="*/ 556260 w 7239000"/>
                <a:gd name="connsiteY41" fmla="*/ 716280 h 2933700"/>
                <a:gd name="connsiteX42" fmla="*/ 441960 w 7239000"/>
                <a:gd name="connsiteY42" fmla="*/ 716280 h 2933700"/>
                <a:gd name="connsiteX43" fmla="*/ 441960 w 7239000"/>
                <a:gd name="connsiteY43" fmla="*/ 548640 h 2933700"/>
                <a:gd name="connsiteX44" fmla="*/ 373380 w 7239000"/>
                <a:gd name="connsiteY44" fmla="*/ 548640 h 2933700"/>
                <a:gd name="connsiteX45" fmla="*/ 373380 w 7239000"/>
                <a:gd name="connsiteY45" fmla="*/ 381000 h 2933700"/>
                <a:gd name="connsiteX46" fmla="*/ 243840 w 7239000"/>
                <a:gd name="connsiteY46" fmla="*/ 381000 h 2933700"/>
                <a:gd name="connsiteX47" fmla="*/ 243840 w 7239000"/>
                <a:gd name="connsiteY47" fmla="*/ 259080 h 2933700"/>
                <a:gd name="connsiteX48" fmla="*/ 129540 w 7239000"/>
                <a:gd name="connsiteY48" fmla="*/ 259080 h 2933700"/>
                <a:gd name="connsiteX49" fmla="*/ 129540 w 7239000"/>
                <a:gd name="connsiteY49" fmla="*/ 152400 h 2933700"/>
                <a:gd name="connsiteX50" fmla="*/ 38100 w 7239000"/>
                <a:gd name="connsiteY50" fmla="*/ 152400 h 2933700"/>
                <a:gd name="connsiteX51" fmla="*/ 38100 w 7239000"/>
                <a:gd name="connsiteY51" fmla="*/ 0 h 2933700"/>
                <a:gd name="connsiteX52" fmla="*/ 0 w 7239000"/>
                <a:gd name="connsiteY52" fmla="*/ 0 h 29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7239000" h="2933700">
                  <a:moveTo>
                    <a:pt x="7239000" y="2933700"/>
                  </a:moveTo>
                  <a:lnTo>
                    <a:pt x="5044440" y="2933700"/>
                  </a:lnTo>
                  <a:lnTo>
                    <a:pt x="5044440" y="2865120"/>
                  </a:lnTo>
                  <a:lnTo>
                    <a:pt x="4251960" y="2865120"/>
                  </a:lnTo>
                  <a:lnTo>
                    <a:pt x="4251960" y="2865120"/>
                  </a:lnTo>
                  <a:lnTo>
                    <a:pt x="3619500" y="2865120"/>
                  </a:lnTo>
                  <a:lnTo>
                    <a:pt x="3617595" y="2814638"/>
                  </a:lnTo>
                  <a:lnTo>
                    <a:pt x="3413760" y="2819400"/>
                  </a:lnTo>
                  <a:lnTo>
                    <a:pt x="3413760" y="2712720"/>
                  </a:lnTo>
                  <a:lnTo>
                    <a:pt x="2811780" y="2712720"/>
                  </a:lnTo>
                  <a:lnTo>
                    <a:pt x="2811780" y="2644140"/>
                  </a:lnTo>
                  <a:lnTo>
                    <a:pt x="2209800" y="2644140"/>
                  </a:lnTo>
                  <a:lnTo>
                    <a:pt x="2209800" y="2529840"/>
                  </a:lnTo>
                  <a:lnTo>
                    <a:pt x="2141220" y="2529840"/>
                  </a:lnTo>
                  <a:lnTo>
                    <a:pt x="1965960" y="2529840"/>
                  </a:lnTo>
                  <a:lnTo>
                    <a:pt x="1965960" y="2400300"/>
                  </a:lnTo>
                  <a:lnTo>
                    <a:pt x="1676400" y="2400300"/>
                  </a:lnTo>
                  <a:lnTo>
                    <a:pt x="1676400" y="2331720"/>
                  </a:lnTo>
                  <a:lnTo>
                    <a:pt x="1584960" y="2331720"/>
                  </a:lnTo>
                  <a:lnTo>
                    <a:pt x="1584960" y="2232660"/>
                  </a:lnTo>
                  <a:lnTo>
                    <a:pt x="1478280" y="2232660"/>
                  </a:lnTo>
                  <a:lnTo>
                    <a:pt x="1478280" y="2156460"/>
                  </a:lnTo>
                  <a:lnTo>
                    <a:pt x="1409700" y="2156460"/>
                  </a:lnTo>
                  <a:lnTo>
                    <a:pt x="1409700" y="2087880"/>
                  </a:lnTo>
                  <a:lnTo>
                    <a:pt x="1295400" y="2087880"/>
                  </a:lnTo>
                  <a:lnTo>
                    <a:pt x="1295400" y="1981200"/>
                  </a:lnTo>
                  <a:lnTo>
                    <a:pt x="1211580" y="1981200"/>
                  </a:lnTo>
                  <a:lnTo>
                    <a:pt x="1211580" y="1882140"/>
                  </a:lnTo>
                  <a:lnTo>
                    <a:pt x="1089660" y="1882140"/>
                  </a:lnTo>
                  <a:lnTo>
                    <a:pt x="1089660" y="1760220"/>
                  </a:lnTo>
                  <a:lnTo>
                    <a:pt x="1036320" y="1760220"/>
                  </a:lnTo>
                  <a:lnTo>
                    <a:pt x="1036320" y="1661160"/>
                  </a:lnTo>
                  <a:lnTo>
                    <a:pt x="960120" y="1661160"/>
                  </a:lnTo>
                  <a:lnTo>
                    <a:pt x="960120" y="1493520"/>
                  </a:lnTo>
                  <a:lnTo>
                    <a:pt x="845820" y="1493520"/>
                  </a:lnTo>
                  <a:lnTo>
                    <a:pt x="845820" y="1348740"/>
                  </a:lnTo>
                  <a:lnTo>
                    <a:pt x="762000" y="1348740"/>
                  </a:lnTo>
                  <a:lnTo>
                    <a:pt x="762000" y="1127760"/>
                  </a:lnTo>
                  <a:lnTo>
                    <a:pt x="670560" y="1127760"/>
                  </a:lnTo>
                  <a:lnTo>
                    <a:pt x="670560" y="929640"/>
                  </a:lnTo>
                  <a:lnTo>
                    <a:pt x="556260" y="929640"/>
                  </a:lnTo>
                  <a:lnTo>
                    <a:pt x="556260" y="716280"/>
                  </a:lnTo>
                  <a:lnTo>
                    <a:pt x="441960" y="716280"/>
                  </a:lnTo>
                  <a:lnTo>
                    <a:pt x="441960" y="548640"/>
                  </a:lnTo>
                  <a:lnTo>
                    <a:pt x="373380" y="548640"/>
                  </a:lnTo>
                  <a:lnTo>
                    <a:pt x="373380" y="381000"/>
                  </a:lnTo>
                  <a:lnTo>
                    <a:pt x="243840" y="381000"/>
                  </a:lnTo>
                  <a:lnTo>
                    <a:pt x="243840" y="259080"/>
                  </a:lnTo>
                  <a:lnTo>
                    <a:pt x="129540" y="259080"/>
                  </a:lnTo>
                  <a:lnTo>
                    <a:pt x="129540" y="152400"/>
                  </a:lnTo>
                  <a:lnTo>
                    <a:pt x="38100" y="152400"/>
                  </a:lnTo>
                  <a:lnTo>
                    <a:pt x="38100" y="0"/>
                  </a:lnTo>
                  <a:lnTo>
                    <a:pt x="0" y="0"/>
                  </a:lnTo>
                </a:path>
              </a:pathLst>
            </a:custGeom>
            <a:noFill/>
            <a:ln>
              <a:solidFill>
                <a:srgbClr val="7F7F7F"/>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44" name="Group 4143">
              <a:extLst>
                <a:ext uri="{FF2B5EF4-FFF2-40B4-BE49-F238E27FC236}">
                  <a16:creationId xmlns:a16="http://schemas.microsoft.com/office/drawing/2014/main" id="{E54844E4-7B67-4DD3-A697-3ED25212D948}"/>
                </a:ext>
              </a:extLst>
            </p:cNvPr>
            <p:cNvGrpSpPr/>
            <p:nvPr/>
          </p:nvGrpSpPr>
          <p:grpSpPr>
            <a:xfrm>
              <a:off x="2925029" y="2411278"/>
              <a:ext cx="22103" cy="22103"/>
              <a:chOff x="8638477" y="2567967"/>
              <a:chExt cx="72000" cy="72000"/>
            </a:xfrm>
          </p:grpSpPr>
          <p:cxnSp>
            <p:nvCxnSpPr>
              <p:cNvPr id="4388" name="Straight Connector 4387">
                <a:extLst>
                  <a:ext uri="{FF2B5EF4-FFF2-40B4-BE49-F238E27FC236}">
                    <a16:creationId xmlns:a16="http://schemas.microsoft.com/office/drawing/2014/main" id="{05F33017-44A8-4595-9132-D1C81EDBD551}"/>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9" name="Straight Connector 4388">
                <a:extLst>
                  <a:ext uri="{FF2B5EF4-FFF2-40B4-BE49-F238E27FC236}">
                    <a16:creationId xmlns:a16="http://schemas.microsoft.com/office/drawing/2014/main" id="{441C1C84-426B-4143-87BD-8E5498796C6F}"/>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45" name="Group 4144">
              <a:extLst>
                <a:ext uri="{FF2B5EF4-FFF2-40B4-BE49-F238E27FC236}">
                  <a16:creationId xmlns:a16="http://schemas.microsoft.com/office/drawing/2014/main" id="{8F65F7C6-F451-4954-AC96-DAA05284F9A0}"/>
                </a:ext>
              </a:extLst>
            </p:cNvPr>
            <p:cNvGrpSpPr/>
            <p:nvPr/>
          </p:nvGrpSpPr>
          <p:grpSpPr>
            <a:xfrm>
              <a:off x="2822510" y="2411278"/>
              <a:ext cx="22103" cy="22103"/>
              <a:chOff x="8638477" y="2567967"/>
              <a:chExt cx="72000" cy="72000"/>
            </a:xfrm>
          </p:grpSpPr>
          <p:cxnSp>
            <p:nvCxnSpPr>
              <p:cNvPr id="4386" name="Straight Connector 4385">
                <a:extLst>
                  <a:ext uri="{FF2B5EF4-FFF2-40B4-BE49-F238E27FC236}">
                    <a16:creationId xmlns:a16="http://schemas.microsoft.com/office/drawing/2014/main" id="{65BDCC5D-103A-4338-9E25-70852D50EFE8}"/>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7" name="Straight Connector 4386">
                <a:extLst>
                  <a:ext uri="{FF2B5EF4-FFF2-40B4-BE49-F238E27FC236}">
                    <a16:creationId xmlns:a16="http://schemas.microsoft.com/office/drawing/2014/main" id="{DBDFCF18-464A-4FB5-AB65-BDF490E2762D}"/>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46" name="Group 4145">
              <a:extLst>
                <a:ext uri="{FF2B5EF4-FFF2-40B4-BE49-F238E27FC236}">
                  <a16:creationId xmlns:a16="http://schemas.microsoft.com/office/drawing/2014/main" id="{C9AF3BAF-31AA-41F9-B259-05B80A0CAEF8}"/>
                </a:ext>
              </a:extLst>
            </p:cNvPr>
            <p:cNvGrpSpPr/>
            <p:nvPr/>
          </p:nvGrpSpPr>
          <p:grpSpPr>
            <a:xfrm>
              <a:off x="2812778" y="2411278"/>
              <a:ext cx="22103" cy="22103"/>
              <a:chOff x="8638477" y="2567967"/>
              <a:chExt cx="72000" cy="72000"/>
            </a:xfrm>
          </p:grpSpPr>
          <p:cxnSp>
            <p:nvCxnSpPr>
              <p:cNvPr id="4384" name="Straight Connector 4383">
                <a:extLst>
                  <a:ext uri="{FF2B5EF4-FFF2-40B4-BE49-F238E27FC236}">
                    <a16:creationId xmlns:a16="http://schemas.microsoft.com/office/drawing/2014/main" id="{B3A81D90-9EAE-4ADF-8E11-A47C3E64281F}"/>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5" name="Straight Connector 4384">
                <a:extLst>
                  <a:ext uri="{FF2B5EF4-FFF2-40B4-BE49-F238E27FC236}">
                    <a16:creationId xmlns:a16="http://schemas.microsoft.com/office/drawing/2014/main" id="{09E39C32-EBC0-422E-8C44-EE4D11E17F3E}"/>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47" name="Group 4146">
              <a:extLst>
                <a:ext uri="{FF2B5EF4-FFF2-40B4-BE49-F238E27FC236}">
                  <a16:creationId xmlns:a16="http://schemas.microsoft.com/office/drawing/2014/main" id="{CEC770A8-6A13-40FB-932C-7DBA452FFACD}"/>
                </a:ext>
              </a:extLst>
            </p:cNvPr>
            <p:cNvGrpSpPr/>
            <p:nvPr/>
          </p:nvGrpSpPr>
          <p:grpSpPr>
            <a:xfrm>
              <a:off x="2771037" y="2411278"/>
              <a:ext cx="22103" cy="22103"/>
              <a:chOff x="8638477" y="2567967"/>
              <a:chExt cx="72000" cy="72000"/>
            </a:xfrm>
          </p:grpSpPr>
          <p:cxnSp>
            <p:nvCxnSpPr>
              <p:cNvPr id="4382" name="Straight Connector 4381">
                <a:extLst>
                  <a:ext uri="{FF2B5EF4-FFF2-40B4-BE49-F238E27FC236}">
                    <a16:creationId xmlns:a16="http://schemas.microsoft.com/office/drawing/2014/main" id="{12E57FB3-2FAF-4731-B270-195606BC1704}"/>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3" name="Straight Connector 4382">
                <a:extLst>
                  <a:ext uri="{FF2B5EF4-FFF2-40B4-BE49-F238E27FC236}">
                    <a16:creationId xmlns:a16="http://schemas.microsoft.com/office/drawing/2014/main" id="{BD54E976-7974-456F-83EB-672CCC81F986}"/>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48" name="Group 4147">
              <a:extLst>
                <a:ext uri="{FF2B5EF4-FFF2-40B4-BE49-F238E27FC236}">
                  <a16:creationId xmlns:a16="http://schemas.microsoft.com/office/drawing/2014/main" id="{17C904EF-5B3C-47BE-80BE-54DEBA68869D}"/>
                </a:ext>
              </a:extLst>
            </p:cNvPr>
            <p:cNvGrpSpPr/>
            <p:nvPr/>
          </p:nvGrpSpPr>
          <p:grpSpPr>
            <a:xfrm>
              <a:off x="2760874" y="2411278"/>
              <a:ext cx="22103" cy="22103"/>
              <a:chOff x="8638477" y="2567967"/>
              <a:chExt cx="72000" cy="72000"/>
            </a:xfrm>
          </p:grpSpPr>
          <p:cxnSp>
            <p:nvCxnSpPr>
              <p:cNvPr id="4380" name="Straight Connector 4379">
                <a:extLst>
                  <a:ext uri="{FF2B5EF4-FFF2-40B4-BE49-F238E27FC236}">
                    <a16:creationId xmlns:a16="http://schemas.microsoft.com/office/drawing/2014/main" id="{A33EFC38-A5A3-4D47-A080-BD6C896ECBA3}"/>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81" name="Straight Connector 4380">
                <a:extLst>
                  <a:ext uri="{FF2B5EF4-FFF2-40B4-BE49-F238E27FC236}">
                    <a16:creationId xmlns:a16="http://schemas.microsoft.com/office/drawing/2014/main" id="{85A8EEB6-58F7-413E-8C8E-F70BF7BE4AFA}"/>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49" name="Group 4148">
              <a:extLst>
                <a:ext uri="{FF2B5EF4-FFF2-40B4-BE49-F238E27FC236}">
                  <a16:creationId xmlns:a16="http://schemas.microsoft.com/office/drawing/2014/main" id="{89DF314E-75BD-426B-BF97-6147504CAB9F}"/>
                </a:ext>
              </a:extLst>
            </p:cNvPr>
            <p:cNvGrpSpPr/>
            <p:nvPr/>
          </p:nvGrpSpPr>
          <p:grpSpPr>
            <a:xfrm>
              <a:off x="2726832" y="2411278"/>
              <a:ext cx="22103" cy="22103"/>
              <a:chOff x="8638477" y="2567967"/>
              <a:chExt cx="72000" cy="72000"/>
            </a:xfrm>
          </p:grpSpPr>
          <p:cxnSp>
            <p:nvCxnSpPr>
              <p:cNvPr id="4378" name="Straight Connector 4377">
                <a:extLst>
                  <a:ext uri="{FF2B5EF4-FFF2-40B4-BE49-F238E27FC236}">
                    <a16:creationId xmlns:a16="http://schemas.microsoft.com/office/drawing/2014/main" id="{583A9881-EA06-4AE7-84D4-64DD1A9F190F}"/>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9" name="Straight Connector 4378">
                <a:extLst>
                  <a:ext uri="{FF2B5EF4-FFF2-40B4-BE49-F238E27FC236}">
                    <a16:creationId xmlns:a16="http://schemas.microsoft.com/office/drawing/2014/main" id="{94E41E7E-B2D1-42C9-B659-A52B11D70A3F}"/>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50" name="Group 4149">
              <a:extLst>
                <a:ext uri="{FF2B5EF4-FFF2-40B4-BE49-F238E27FC236}">
                  <a16:creationId xmlns:a16="http://schemas.microsoft.com/office/drawing/2014/main" id="{1D7032A6-3167-4F4D-B3C5-361C629A0FC0}"/>
                </a:ext>
              </a:extLst>
            </p:cNvPr>
            <p:cNvGrpSpPr/>
            <p:nvPr/>
          </p:nvGrpSpPr>
          <p:grpSpPr>
            <a:xfrm>
              <a:off x="2719531" y="2411278"/>
              <a:ext cx="22103" cy="22103"/>
              <a:chOff x="8638477" y="2567967"/>
              <a:chExt cx="72000" cy="72000"/>
            </a:xfrm>
          </p:grpSpPr>
          <p:cxnSp>
            <p:nvCxnSpPr>
              <p:cNvPr id="4376" name="Straight Connector 4375">
                <a:extLst>
                  <a:ext uri="{FF2B5EF4-FFF2-40B4-BE49-F238E27FC236}">
                    <a16:creationId xmlns:a16="http://schemas.microsoft.com/office/drawing/2014/main" id="{5B7A112A-3592-45F7-81BE-3AADE18C9E4A}"/>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7" name="Straight Connector 4376">
                <a:extLst>
                  <a:ext uri="{FF2B5EF4-FFF2-40B4-BE49-F238E27FC236}">
                    <a16:creationId xmlns:a16="http://schemas.microsoft.com/office/drawing/2014/main" id="{5A2C4519-8A7D-430E-AC1C-8756C54FFD98}"/>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51" name="Group 4150">
              <a:extLst>
                <a:ext uri="{FF2B5EF4-FFF2-40B4-BE49-F238E27FC236}">
                  <a16:creationId xmlns:a16="http://schemas.microsoft.com/office/drawing/2014/main" id="{DEF98B2E-5ABB-4D5F-A8AE-793F334252F3}"/>
                </a:ext>
              </a:extLst>
            </p:cNvPr>
            <p:cNvGrpSpPr/>
            <p:nvPr/>
          </p:nvGrpSpPr>
          <p:grpSpPr>
            <a:xfrm>
              <a:off x="2712422" y="2411278"/>
              <a:ext cx="22103" cy="22103"/>
              <a:chOff x="8638477" y="2567967"/>
              <a:chExt cx="72000" cy="72000"/>
            </a:xfrm>
          </p:grpSpPr>
          <p:cxnSp>
            <p:nvCxnSpPr>
              <p:cNvPr id="4374" name="Straight Connector 4373">
                <a:extLst>
                  <a:ext uri="{FF2B5EF4-FFF2-40B4-BE49-F238E27FC236}">
                    <a16:creationId xmlns:a16="http://schemas.microsoft.com/office/drawing/2014/main" id="{BACB60E4-BD34-4607-A689-3C85C29D1713}"/>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5" name="Straight Connector 4374">
                <a:extLst>
                  <a:ext uri="{FF2B5EF4-FFF2-40B4-BE49-F238E27FC236}">
                    <a16:creationId xmlns:a16="http://schemas.microsoft.com/office/drawing/2014/main" id="{C81549F6-0FD1-46AA-BA73-4583E46D5457}"/>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52" name="Group 4151">
              <a:extLst>
                <a:ext uri="{FF2B5EF4-FFF2-40B4-BE49-F238E27FC236}">
                  <a16:creationId xmlns:a16="http://schemas.microsoft.com/office/drawing/2014/main" id="{457ED863-C3DF-4308-822B-0923B6B4BADE}"/>
                </a:ext>
              </a:extLst>
            </p:cNvPr>
            <p:cNvGrpSpPr/>
            <p:nvPr/>
          </p:nvGrpSpPr>
          <p:grpSpPr>
            <a:xfrm>
              <a:off x="2705908" y="2411278"/>
              <a:ext cx="22103" cy="22103"/>
              <a:chOff x="8638477" y="2567967"/>
              <a:chExt cx="72000" cy="72000"/>
            </a:xfrm>
          </p:grpSpPr>
          <p:cxnSp>
            <p:nvCxnSpPr>
              <p:cNvPr id="4372" name="Straight Connector 4371">
                <a:extLst>
                  <a:ext uri="{FF2B5EF4-FFF2-40B4-BE49-F238E27FC236}">
                    <a16:creationId xmlns:a16="http://schemas.microsoft.com/office/drawing/2014/main" id="{1EB0926D-70DD-46A7-B379-E395F0B0338A}"/>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3" name="Straight Connector 4372">
                <a:extLst>
                  <a:ext uri="{FF2B5EF4-FFF2-40B4-BE49-F238E27FC236}">
                    <a16:creationId xmlns:a16="http://schemas.microsoft.com/office/drawing/2014/main" id="{24DC7ADC-BA6F-4E9C-B6E5-982C2BBD0EBC}"/>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53" name="Group 4152">
              <a:extLst>
                <a:ext uri="{FF2B5EF4-FFF2-40B4-BE49-F238E27FC236}">
                  <a16:creationId xmlns:a16="http://schemas.microsoft.com/office/drawing/2014/main" id="{C3ADBE39-BE0F-475A-95B1-9D8B99031FB8}"/>
                </a:ext>
              </a:extLst>
            </p:cNvPr>
            <p:cNvGrpSpPr/>
            <p:nvPr/>
          </p:nvGrpSpPr>
          <p:grpSpPr>
            <a:xfrm>
              <a:off x="2700664" y="2411278"/>
              <a:ext cx="22103" cy="22103"/>
              <a:chOff x="8638477" y="2567967"/>
              <a:chExt cx="72000" cy="72000"/>
            </a:xfrm>
          </p:grpSpPr>
          <p:cxnSp>
            <p:nvCxnSpPr>
              <p:cNvPr id="4370" name="Straight Connector 4369">
                <a:extLst>
                  <a:ext uri="{FF2B5EF4-FFF2-40B4-BE49-F238E27FC236}">
                    <a16:creationId xmlns:a16="http://schemas.microsoft.com/office/drawing/2014/main" id="{BAB1491E-77DE-4BE7-B023-7FC1FD59AC09}"/>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71" name="Straight Connector 4370">
                <a:extLst>
                  <a:ext uri="{FF2B5EF4-FFF2-40B4-BE49-F238E27FC236}">
                    <a16:creationId xmlns:a16="http://schemas.microsoft.com/office/drawing/2014/main" id="{2BBFB8F9-ED90-4207-957A-6941EF50B487}"/>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54" name="Group 4153">
              <a:extLst>
                <a:ext uri="{FF2B5EF4-FFF2-40B4-BE49-F238E27FC236}">
                  <a16:creationId xmlns:a16="http://schemas.microsoft.com/office/drawing/2014/main" id="{BA7811E6-5B56-4881-A7E3-E6D454592132}"/>
                </a:ext>
              </a:extLst>
            </p:cNvPr>
            <p:cNvGrpSpPr/>
            <p:nvPr/>
          </p:nvGrpSpPr>
          <p:grpSpPr>
            <a:xfrm>
              <a:off x="2694857" y="2411278"/>
              <a:ext cx="22103" cy="22103"/>
              <a:chOff x="8638477" y="2567967"/>
              <a:chExt cx="72000" cy="72000"/>
            </a:xfrm>
          </p:grpSpPr>
          <p:cxnSp>
            <p:nvCxnSpPr>
              <p:cNvPr id="4368" name="Straight Connector 4367">
                <a:extLst>
                  <a:ext uri="{FF2B5EF4-FFF2-40B4-BE49-F238E27FC236}">
                    <a16:creationId xmlns:a16="http://schemas.microsoft.com/office/drawing/2014/main" id="{DCC4F395-BA2E-4DCA-8720-FD3A13E70068}"/>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9" name="Straight Connector 4368">
                <a:extLst>
                  <a:ext uri="{FF2B5EF4-FFF2-40B4-BE49-F238E27FC236}">
                    <a16:creationId xmlns:a16="http://schemas.microsoft.com/office/drawing/2014/main" id="{45D436BC-507E-4488-A7F1-417366DCA6E6}"/>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55" name="Group 4154">
              <a:extLst>
                <a:ext uri="{FF2B5EF4-FFF2-40B4-BE49-F238E27FC236}">
                  <a16:creationId xmlns:a16="http://schemas.microsoft.com/office/drawing/2014/main" id="{A957F5FC-D32F-44C3-9DF4-6DE692333F77}"/>
                </a:ext>
              </a:extLst>
            </p:cNvPr>
            <p:cNvGrpSpPr/>
            <p:nvPr/>
          </p:nvGrpSpPr>
          <p:grpSpPr>
            <a:xfrm>
              <a:off x="2687146" y="2411278"/>
              <a:ext cx="22103" cy="22103"/>
              <a:chOff x="8638477" y="2567967"/>
              <a:chExt cx="72000" cy="72000"/>
            </a:xfrm>
          </p:grpSpPr>
          <p:cxnSp>
            <p:nvCxnSpPr>
              <p:cNvPr id="4366" name="Straight Connector 4365">
                <a:extLst>
                  <a:ext uri="{FF2B5EF4-FFF2-40B4-BE49-F238E27FC236}">
                    <a16:creationId xmlns:a16="http://schemas.microsoft.com/office/drawing/2014/main" id="{EF91A359-E509-45DF-889B-C34B93B487EA}"/>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7" name="Straight Connector 4366">
                <a:extLst>
                  <a:ext uri="{FF2B5EF4-FFF2-40B4-BE49-F238E27FC236}">
                    <a16:creationId xmlns:a16="http://schemas.microsoft.com/office/drawing/2014/main" id="{75C95BF2-61B9-42E9-896A-16E19C43C0E3}"/>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56" name="Group 4155">
              <a:extLst>
                <a:ext uri="{FF2B5EF4-FFF2-40B4-BE49-F238E27FC236}">
                  <a16:creationId xmlns:a16="http://schemas.microsoft.com/office/drawing/2014/main" id="{65FE0D60-156E-4BA7-9CA0-26BEEE0ADEF4}"/>
                </a:ext>
              </a:extLst>
            </p:cNvPr>
            <p:cNvGrpSpPr/>
            <p:nvPr/>
          </p:nvGrpSpPr>
          <p:grpSpPr>
            <a:xfrm>
              <a:off x="2678562" y="2411278"/>
              <a:ext cx="22103" cy="22103"/>
              <a:chOff x="8638477" y="2567967"/>
              <a:chExt cx="72000" cy="72000"/>
            </a:xfrm>
          </p:grpSpPr>
          <p:cxnSp>
            <p:nvCxnSpPr>
              <p:cNvPr id="4364" name="Straight Connector 4363">
                <a:extLst>
                  <a:ext uri="{FF2B5EF4-FFF2-40B4-BE49-F238E27FC236}">
                    <a16:creationId xmlns:a16="http://schemas.microsoft.com/office/drawing/2014/main" id="{C77A67DA-8371-4186-ACB0-ADF2BE2149AC}"/>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5" name="Straight Connector 4364">
                <a:extLst>
                  <a:ext uri="{FF2B5EF4-FFF2-40B4-BE49-F238E27FC236}">
                    <a16:creationId xmlns:a16="http://schemas.microsoft.com/office/drawing/2014/main" id="{96A6BC5D-98F6-4742-8325-7A0EFB1EA045}"/>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57" name="Group 4156">
              <a:extLst>
                <a:ext uri="{FF2B5EF4-FFF2-40B4-BE49-F238E27FC236}">
                  <a16:creationId xmlns:a16="http://schemas.microsoft.com/office/drawing/2014/main" id="{DDEE4442-8503-478F-8E7E-83DBB0BB0000}"/>
                </a:ext>
              </a:extLst>
            </p:cNvPr>
            <p:cNvGrpSpPr/>
            <p:nvPr/>
          </p:nvGrpSpPr>
          <p:grpSpPr>
            <a:xfrm>
              <a:off x="2672754" y="2411278"/>
              <a:ext cx="22103" cy="22103"/>
              <a:chOff x="8638477" y="2567967"/>
              <a:chExt cx="72000" cy="72000"/>
            </a:xfrm>
          </p:grpSpPr>
          <p:cxnSp>
            <p:nvCxnSpPr>
              <p:cNvPr id="4362" name="Straight Connector 4361">
                <a:extLst>
                  <a:ext uri="{FF2B5EF4-FFF2-40B4-BE49-F238E27FC236}">
                    <a16:creationId xmlns:a16="http://schemas.microsoft.com/office/drawing/2014/main" id="{CD04E960-B771-4529-B2C7-A045A4605A3F}"/>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3" name="Straight Connector 4362">
                <a:extLst>
                  <a:ext uri="{FF2B5EF4-FFF2-40B4-BE49-F238E27FC236}">
                    <a16:creationId xmlns:a16="http://schemas.microsoft.com/office/drawing/2014/main" id="{D0ED7B67-2954-4657-BFCA-77112BB9890E}"/>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58" name="Group 4157">
              <a:extLst>
                <a:ext uri="{FF2B5EF4-FFF2-40B4-BE49-F238E27FC236}">
                  <a16:creationId xmlns:a16="http://schemas.microsoft.com/office/drawing/2014/main" id="{314C1F2B-D777-45BF-86A5-7347E7107D28}"/>
                </a:ext>
              </a:extLst>
            </p:cNvPr>
            <p:cNvGrpSpPr/>
            <p:nvPr/>
          </p:nvGrpSpPr>
          <p:grpSpPr>
            <a:xfrm>
              <a:off x="2649430" y="2411278"/>
              <a:ext cx="22103" cy="22103"/>
              <a:chOff x="8638477" y="2567967"/>
              <a:chExt cx="72000" cy="72000"/>
            </a:xfrm>
          </p:grpSpPr>
          <p:cxnSp>
            <p:nvCxnSpPr>
              <p:cNvPr id="4360" name="Straight Connector 4359">
                <a:extLst>
                  <a:ext uri="{FF2B5EF4-FFF2-40B4-BE49-F238E27FC236}">
                    <a16:creationId xmlns:a16="http://schemas.microsoft.com/office/drawing/2014/main" id="{F5337169-C667-4CD4-9EE1-A40E8DBB1224}"/>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61" name="Straight Connector 4360">
                <a:extLst>
                  <a:ext uri="{FF2B5EF4-FFF2-40B4-BE49-F238E27FC236}">
                    <a16:creationId xmlns:a16="http://schemas.microsoft.com/office/drawing/2014/main" id="{AF76FB62-7A89-4429-9F1E-687DF57A2E4A}"/>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59" name="Group 4158">
              <a:extLst>
                <a:ext uri="{FF2B5EF4-FFF2-40B4-BE49-F238E27FC236}">
                  <a16:creationId xmlns:a16="http://schemas.microsoft.com/office/drawing/2014/main" id="{A1A055B4-4232-435B-A0B7-43FBA64F5283}"/>
                </a:ext>
              </a:extLst>
            </p:cNvPr>
            <p:cNvGrpSpPr/>
            <p:nvPr/>
          </p:nvGrpSpPr>
          <p:grpSpPr>
            <a:xfrm>
              <a:off x="2640255" y="2411278"/>
              <a:ext cx="22103" cy="22103"/>
              <a:chOff x="8638477" y="2567967"/>
              <a:chExt cx="72000" cy="72000"/>
            </a:xfrm>
          </p:grpSpPr>
          <p:cxnSp>
            <p:nvCxnSpPr>
              <p:cNvPr id="4358" name="Straight Connector 4357">
                <a:extLst>
                  <a:ext uri="{FF2B5EF4-FFF2-40B4-BE49-F238E27FC236}">
                    <a16:creationId xmlns:a16="http://schemas.microsoft.com/office/drawing/2014/main" id="{54FD29FC-C42A-4330-B102-6A2A3C97627B}"/>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9" name="Straight Connector 4358">
                <a:extLst>
                  <a:ext uri="{FF2B5EF4-FFF2-40B4-BE49-F238E27FC236}">
                    <a16:creationId xmlns:a16="http://schemas.microsoft.com/office/drawing/2014/main" id="{1B615714-959E-464D-8383-368991932534}"/>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60" name="Group 4159">
              <a:extLst>
                <a:ext uri="{FF2B5EF4-FFF2-40B4-BE49-F238E27FC236}">
                  <a16:creationId xmlns:a16="http://schemas.microsoft.com/office/drawing/2014/main" id="{1B47F3AB-C737-45FC-A59C-E13B6335BCF3}"/>
                </a:ext>
              </a:extLst>
            </p:cNvPr>
            <p:cNvGrpSpPr/>
            <p:nvPr/>
          </p:nvGrpSpPr>
          <p:grpSpPr>
            <a:xfrm>
              <a:off x="2635513" y="2411278"/>
              <a:ext cx="22103" cy="22103"/>
              <a:chOff x="8638477" y="2567967"/>
              <a:chExt cx="72000" cy="72000"/>
            </a:xfrm>
          </p:grpSpPr>
          <p:cxnSp>
            <p:nvCxnSpPr>
              <p:cNvPr id="4356" name="Straight Connector 4355">
                <a:extLst>
                  <a:ext uri="{FF2B5EF4-FFF2-40B4-BE49-F238E27FC236}">
                    <a16:creationId xmlns:a16="http://schemas.microsoft.com/office/drawing/2014/main" id="{1A1F7A5D-1D1D-41CA-85B4-5488647AEA11}"/>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7" name="Straight Connector 4356">
                <a:extLst>
                  <a:ext uri="{FF2B5EF4-FFF2-40B4-BE49-F238E27FC236}">
                    <a16:creationId xmlns:a16="http://schemas.microsoft.com/office/drawing/2014/main" id="{0053A100-8859-4AAA-B12A-D58E56EBD5F4}"/>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61" name="Group 4160">
              <a:extLst>
                <a:ext uri="{FF2B5EF4-FFF2-40B4-BE49-F238E27FC236}">
                  <a16:creationId xmlns:a16="http://schemas.microsoft.com/office/drawing/2014/main" id="{D26E846D-5386-4AB7-8FB2-A84E4CB43718}"/>
                </a:ext>
              </a:extLst>
            </p:cNvPr>
            <p:cNvGrpSpPr/>
            <p:nvPr/>
          </p:nvGrpSpPr>
          <p:grpSpPr>
            <a:xfrm>
              <a:off x="2611742" y="2411278"/>
              <a:ext cx="22103" cy="22103"/>
              <a:chOff x="8638477" y="2567967"/>
              <a:chExt cx="72000" cy="72000"/>
            </a:xfrm>
          </p:grpSpPr>
          <p:cxnSp>
            <p:nvCxnSpPr>
              <p:cNvPr id="4354" name="Straight Connector 4353">
                <a:extLst>
                  <a:ext uri="{FF2B5EF4-FFF2-40B4-BE49-F238E27FC236}">
                    <a16:creationId xmlns:a16="http://schemas.microsoft.com/office/drawing/2014/main" id="{33A2BDB3-C02B-44E5-85FB-DEC3CD92E991}"/>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5" name="Straight Connector 4354">
                <a:extLst>
                  <a:ext uri="{FF2B5EF4-FFF2-40B4-BE49-F238E27FC236}">
                    <a16:creationId xmlns:a16="http://schemas.microsoft.com/office/drawing/2014/main" id="{8F4E4261-0E3E-40A8-A682-C4103A5951BD}"/>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62" name="Group 4161">
              <a:extLst>
                <a:ext uri="{FF2B5EF4-FFF2-40B4-BE49-F238E27FC236}">
                  <a16:creationId xmlns:a16="http://schemas.microsoft.com/office/drawing/2014/main" id="{5DE5ED60-2D2E-4AE4-965F-E96FEFE71C93}"/>
                </a:ext>
              </a:extLst>
            </p:cNvPr>
            <p:cNvGrpSpPr/>
            <p:nvPr/>
          </p:nvGrpSpPr>
          <p:grpSpPr>
            <a:xfrm>
              <a:off x="2608112" y="2411278"/>
              <a:ext cx="22103" cy="22103"/>
              <a:chOff x="8638477" y="2567967"/>
              <a:chExt cx="72000" cy="72000"/>
            </a:xfrm>
          </p:grpSpPr>
          <p:cxnSp>
            <p:nvCxnSpPr>
              <p:cNvPr id="4352" name="Straight Connector 4351">
                <a:extLst>
                  <a:ext uri="{FF2B5EF4-FFF2-40B4-BE49-F238E27FC236}">
                    <a16:creationId xmlns:a16="http://schemas.microsoft.com/office/drawing/2014/main" id="{8AA42A03-4008-499F-9EAA-C2480F160952}"/>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3" name="Straight Connector 4352">
                <a:extLst>
                  <a:ext uri="{FF2B5EF4-FFF2-40B4-BE49-F238E27FC236}">
                    <a16:creationId xmlns:a16="http://schemas.microsoft.com/office/drawing/2014/main" id="{0870D34D-2F12-46A7-BA28-B82500BE56EE}"/>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63" name="Group 4162">
              <a:extLst>
                <a:ext uri="{FF2B5EF4-FFF2-40B4-BE49-F238E27FC236}">
                  <a16:creationId xmlns:a16="http://schemas.microsoft.com/office/drawing/2014/main" id="{75235269-B129-44B4-81D1-671A5215FF26}"/>
                </a:ext>
              </a:extLst>
            </p:cNvPr>
            <p:cNvGrpSpPr/>
            <p:nvPr/>
          </p:nvGrpSpPr>
          <p:grpSpPr>
            <a:xfrm>
              <a:off x="2599242" y="2411278"/>
              <a:ext cx="22103" cy="22103"/>
              <a:chOff x="8638477" y="2567967"/>
              <a:chExt cx="72000" cy="72000"/>
            </a:xfrm>
          </p:grpSpPr>
          <p:cxnSp>
            <p:nvCxnSpPr>
              <p:cNvPr id="4350" name="Straight Connector 4349">
                <a:extLst>
                  <a:ext uri="{FF2B5EF4-FFF2-40B4-BE49-F238E27FC236}">
                    <a16:creationId xmlns:a16="http://schemas.microsoft.com/office/drawing/2014/main" id="{11E641B3-63FC-444A-9794-D9670FF954CE}"/>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51" name="Straight Connector 4350">
                <a:extLst>
                  <a:ext uri="{FF2B5EF4-FFF2-40B4-BE49-F238E27FC236}">
                    <a16:creationId xmlns:a16="http://schemas.microsoft.com/office/drawing/2014/main" id="{3F9DC8E4-0E8C-405B-8B1C-2C0109CEAA51}"/>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64" name="Group 4163">
              <a:extLst>
                <a:ext uri="{FF2B5EF4-FFF2-40B4-BE49-F238E27FC236}">
                  <a16:creationId xmlns:a16="http://schemas.microsoft.com/office/drawing/2014/main" id="{6FFC046A-4625-441A-9E48-0E850D63CC3C}"/>
                </a:ext>
              </a:extLst>
            </p:cNvPr>
            <p:cNvGrpSpPr/>
            <p:nvPr/>
          </p:nvGrpSpPr>
          <p:grpSpPr>
            <a:xfrm>
              <a:off x="2578117" y="2411278"/>
              <a:ext cx="22103" cy="22103"/>
              <a:chOff x="8638477" y="2567967"/>
              <a:chExt cx="72000" cy="72000"/>
            </a:xfrm>
          </p:grpSpPr>
          <p:cxnSp>
            <p:nvCxnSpPr>
              <p:cNvPr id="4348" name="Straight Connector 4347">
                <a:extLst>
                  <a:ext uri="{FF2B5EF4-FFF2-40B4-BE49-F238E27FC236}">
                    <a16:creationId xmlns:a16="http://schemas.microsoft.com/office/drawing/2014/main" id="{342F6307-07A7-4656-92DE-F12ED3B0989F}"/>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49" name="Straight Connector 4348">
                <a:extLst>
                  <a:ext uri="{FF2B5EF4-FFF2-40B4-BE49-F238E27FC236}">
                    <a16:creationId xmlns:a16="http://schemas.microsoft.com/office/drawing/2014/main" id="{CACAEC5C-0C0F-4E4F-BDC0-7A189F321EE5}"/>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65" name="Group 4164">
              <a:extLst>
                <a:ext uri="{FF2B5EF4-FFF2-40B4-BE49-F238E27FC236}">
                  <a16:creationId xmlns:a16="http://schemas.microsoft.com/office/drawing/2014/main" id="{91B67547-BADE-4E8B-91D2-8B4C37F675E7}"/>
                </a:ext>
              </a:extLst>
            </p:cNvPr>
            <p:cNvGrpSpPr/>
            <p:nvPr/>
          </p:nvGrpSpPr>
          <p:grpSpPr>
            <a:xfrm>
              <a:off x="2571184" y="2411278"/>
              <a:ext cx="22103" cy="22103"/>
              <a:chOff x="8638477" y="2567967"/>
              <a:chExt cx="72000" cy="72000"/>
            </a:xfrm>
          </p:grpSpPr>
          <p:cxnSp>
            <p:nvCxnSpPr>
              <p:cNvPr id="4346" name="Straight Connector 4345">
                <a:extLst>
                  <a:ext uri="{FF2B5EF4-FFF2-40B4-BE49-F238E27FC236}">
                    <a16:creationId xmlns:a16="http://schemas.microsoft.com/office/drawing/2014/main" id="{22412D74-45B5-4E28-9B5C-C1B2612CEDA0}"/>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47" name="Straight Connector 4346">
                <a:extLst>
                  <a:ext uri="{FF2B5EF4-FFF2-40B4-BE49-F238E27FC236}">
                    <a16:creationId xmlns:a16="http://schemas.microsoft.com/office/drawing/2014/main" id="{09171304-E977-4E9A-BA36-2F24BDB678C4}"/>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66" name="Group 4165">
              <a:extLst>
                <a:ext uri="{FF2B5EF4-FFF2-40B4-BE49-F238E27FC236}">
                  <a16:creationId xmlns:a16="http://schemas.microsoft.com/office/drawing/2014/main" id="{0C1935F0-1159-4491-8471-687B6C094958}"/>
                </a:ext>
              </a:extLst>
            </p:cNvPr>
            <p:cNvGrpSpPr/>
            <p:nvPr/>
          </p:nvGrpSpPr>
          <p:grpSpPr>
            <a:xfrm>
              <a:off x="2560133" y="2411278"/>
              <a:ext cx="22103" cy="22103"/>
              <a:chOff x="8638477" y="2567967"/>
              <a:chExt cx="72000" cy="72000"/>
            </a:xfrm>
          </p:grpSpPr>
          <p:cxnSp>
            <p:nvCxnSpPr>
              <p:cNvPr id="4344" name="Straight Connector 4343">
                <a:extLst>
                  <a:ext uri="{FF2B5EF4-FFF2-40B4-BE49-F238E27FC236}">
                    <a16:creationId xmlns:a16="http://schemas.microsoft.com/office/drawing/2014/main" id="{E5FCADD2-0904-423A-87C7-F68F2E3DCA61}"/>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45" name="Straight Connector 4344">
                <a:extLst>
                  <a:ext uri="{FF2B5EF4-FFF2-40B4-BE49-F238E27FC236}">
                    <a16:creationId xmlns:a16="http://schemas.microsoft.com/office/drawing/2014/main" id="{22C242A2-34D1-498F-B1DB-51523B8BAAD5}"/>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67" name="Group 4166">
              <a:extLst>
                <a:ext uri="{FF2B5EF4-FFF2-40B4-BE49-F238E27FC236}">
                  <a16:creationId xmlns:a16="http://schemas.microsoft.com/office/drawing/2014/main" id="{D5E647F5-D541-4A56-A3D9-A6135303B4B1}"/>
                </a:ext>
              </a:extLst>
            </p:cNvPr>
            <p:cNvGrpSpPr/>
            <p:nvPr/>
          </p:nvGrpSpPr>
          <p:grpSpPr>
            <a:xfrm>
              <a:off x="2549189" y="2411278"/>
              <a:ext cx="22103" cy="22103"/>
              <a:chOff x="8638477" y="2567967"/>
              <a:chExt cx="72000" cy="72000"/>
            </a:xfrm>
          </p:grpSpPr>
          <p:cxnSp>
            <p:nvCxnSpPr>
              <p:cNvPr id="4342" name="Straight Connector 4341">
                <a:extLst>
                  <a:ext uri="{FF2B5EF4-FFF2-40B4-BE49-F238E27FC236}">
                    <a16:creationId xmlns:a16="http://schemas.microsoft.com/office/drawing/2014/main" id="{D4E1CB22-871C-4FA3-963C-C3B3AE53C603}"/>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43" name="Straight Connector 4342">
                <a:extLst>
                  <a:ext uri="{FF2B5EF4-FFF2-40B4-BE49-F238E27FC236}">
                    <a16:creationId xmlns:a16="http://schemas.microsoft.com/office/drawing/2014/main" id="{9398CE09-3986-4EBA-B190-F751FD4411F9}"/>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68" name="Group 4167">
              <a:extLst>
                <a:ext uri="{FF2B5EF4-FFF2-40B4-BE49-F238E27FC236}">
                  <a16:creationId xmlns:a16="http://schemas.microsoft.com/office/drawing/2014/main" id="{F4D11843-A424-47D2-A65B-D56CFA178A40}"/>
                </a:ext>
              </a:extLst>
            </p:cNvPr>
            <p:cNvGrpSpPr/>
            <p:nvPr/>
          </p:nvGrpSpPr>
          <p:grpSpPr>
            <a:xfrm>
              <a:off x="2531814" y="2411278"/>
              <a:ext cx="22103" cy="22103"/>
              <a:chOff x="8638477" y="2567967"/>
              <a:chExt cx="72000" cy="72000"/>
            </a:xfrm>
          </p:grpSpPr>
          <p:cxnSp>
            <p:nvCxnSpPr>
              <p:cNvPr id="4340" name="Straight Connector 4339">
                <a:extLst>
                  <a:ext uri="{FF2B5EF4-FFF2-40B4-BE49-F238E27FC236}">
                    <a16:creationId xmlns:a16="http://schemas.microsoft.com/office/drawing/2014/main" id="{DD909A05-B45F-425D-B13F-7051B2F3E06B}"/>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41" name="Straight Connector 4340">
                <a:extLst>
                  <a:ext uri="{FF2B5EF4-FFF2-40B4-BE49-F238E27FC236}">
                    <a16:creationId xmlns:a16="http://schemas.microsoft.com/office/drawing/2014/main" id="{107A7074-B431-4731-B6B3-4594465F0F9D}"/>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69" name="Group 4168">
              <a:extLst>
                <a:ext uri="{FF2B5EF4-FFF2-40B4-BE49-F238E27FC236}">
                  <a16:creationId xmlns:a16="http://schemas.microsoft.com/office/drawing/2014/main" id="{B6FF5CC7-05DF-438C-A063-C3058D4C2CBE}"/>
                </a:ext>
              </a:extLst>
            </p:cNvPr>
            <p:cNvGrpSpPr/>
            <p:nvPr/>
          </p:nvGrpSpPr>
          <p:grpSpPr>
            <a:xfrm>
              <a:off x="2511625" y="2411278"/>
              <a:ext cx="22103" cy="22103"/>
              <a:chOff x="8638477" y="2567967"/>
              <a:chExt cx="72000" cy="72000"/>
            </a:xfrm>
          </p:grpSpPr>
          <p:cxnSp>
            <p:nvCxnSpPr>
              <p:cNvPr id="4338" name="Straight Connector 4337">
                <a:extLst>
                  <a:ext uri="{FF2B5EF4-FFF2-40B4-BE49-F238E27FC236}">
                    <a16:creationId xmlns:a16="http://schemas.microsoft.com/office/drawing/2014/main" id="{65EDBB74-3099-4F43-8DEA-31E4E932386D}"/>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39" name="Straight Connector 4338">
                <a:extLst>
                  <a:ext uri="{FF2B5EF4-FFF2-40B4-BE49-F238E27FC236}">
                    <a16:creationId xmlns:a16="http://schemas.microsoft.com/office/drawing/2014/main" id="{45C2BA9E-4732-45E3-9363-0B4A4377F2C6}"/>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70" name="Group 4169">
              <a:extLst>
                <a:ext uri="{FF2B5EF4-FFF2-40B4-BE49-F238E27FC236}">
                  <a16:creationId xmlns:a16="http://schemas.microsoft.com/office/drawing/2014/main" id="{8DE76B3A-91F5-463A-B282-DB24F2A926E3}"/>
                </a:ext>
              </a:extLst>
            </p:cNvPr>
            <p:cNvGrpSpPr/>
            <p:nvPr/>
          </p:nvGrpSpPr>
          <p:grpSpPr>
            <a:xfrm>
              <a:off x="2497111" y="2411278"/>
              <a:ext cx="22103" cy="22103"/>
              <a:chOff x="8638477" y="2567967"/>
              <a:chExt cx="72000" cy="72000"/>
            </a:xfrm>
          </p:grpSpPr>
          <p:cxnSp>
            <p:nvCxnSpPr>
              <p:cNvPr id="4336" name="Straight Connector 4335">
                <a:extLst>
                  <a:ext uri="{FF2B5EF4-FFF2-40B4-BE49-F238E27FC236}">
                    <a16:creationId xmlns:a16="http://schemas.microsoft.com/office/drawing/2014/main" id="{239F95EA-7993-4BFF-A610-C675E9505342}"/>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37" name="Straight Connector 4336">
                <a:extLst>
                  <a:ext uri="{FF2B5EF4-FFF2-40B4-BE49-F238E27FC236}">
                    <a16:creationId xmlns:a16="http://schemas.microsoft.com/office/drawing/2014/main" id="{EF874EA3-49E9-43A3-833F-06B88DE3E159}"/>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71" name="Group 4170">
              <a:extLst>
                <a:ext uri="{FF2B5EF4-FFF2-40B4-BE49-F238E27FC236}">
                  <a16:creationId xmlns:a16="http://schemas.microsoft.com/office/drawing/2014/main" id="{1171B6BF-91B2-4B9D-B51E-23391BEA796A}"/>
                </a:ext>
              </a:extLst>
            </p:cNvPr>
            <p:cNvGrpSpPr/>
            <p:nvPr/>
          </p:nvGrpSpPr>
          <p:grpSpPr>
            <a:xfrm>
              <a:off x="2486060" y="2411278"/>
              <a:ext cx="22103" cy="22103"/>
              <a:chOff x="8638477" y="2567967"/>
              <a:chExt cx="72000" cy="72000"/>
            </a:xfrm>
          </p:grpSpPr>
          <p:cxnSp>
            <p:nvCxnSpPr>
              <p:cNvPr id="4334" name="Straight Connector 4333">
                <a:extLst>
                  <a:ext uri="{FF2B5EF4-FFF2-40B4-BE49-F238E27FC236}">
                    <a16:creationId xmlns:a16="http://schemas.microsoft.com/office/drawing/2014/main" id="{CB8F95B7-E819-4B57-A5D8-BBE0D2697AEB}"/>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35" name="Straight Connector 4334">
                <a:extLst>
                  <a:ext uri="{FF2B5EF4-FFF2-40B4-BE49-F238E27FC236}">
                    <a16:creationId xmlns:a16="http://schemas.microsoft.com/office/drawing/2014/main" id="{CC81D477-ADC5-475C-8C5A-DD112351755C}"/>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72" name="Group 4171">
              <a:extLst>
                <a:ext uri="{FF2B5EF4-FFF2-40B4-BE49-F238E27FC236}">
                  <a16:creationId xmlns:a16="http://schemas.microsoft.com/office/drawing/2014/main" id="{A1996716-AF52-4FB5-A66B-F46E61867FF3}"/>
                </a:ext>
              </a:extLst>
            </p:cNvPr>
            <p:cNvGrpSpPr/>
            <p:nvPr/>
          </p:nvGrpSpPr>
          <p:grpSpPr>
            <a:xfrm>
              <a:off x="2478491" y="2411278"/>
              <a:ext cx="22103" cy="22103"/>
              <a:chOff x="8638477" y="2567967"/>
              <a:chExt cx="72000" cy="72000"/>
            </a:xfrm>
          </p:grpSpPr>
          <p:cxnSp>
            <p:nvCxnSpPr>
              <p:cNvPr id="4332" name="Straight Connector 4331">
                <a:extLst>
                  <a:ext uri="{FF2B5EF4-FFF2-40B4-BE49-F238E27FC236}">
                    <a16:creationId xmlns:a16="http://schemas.microsoft.com/office/drawing/2014/main" id="{94A9A153-1394-4AAC-A514-0E8F3816C29C}"/>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33" name="Straight Connector 4332">
                <a:extLst>
                  <a:ext uri="{FF2B5EF4-FFF2-40B4-BE49-F238E27FC236}">
                    <a16:creationId xmlns:a16="http://schemas.microsoft.com/office/drawing/2014/main" id="{DF76ADE1-DA0C-4DF4-AAE1-B3C8EB6AAB9F}"/>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73" name="Group 4172">
              <a:extLst>
                <a:ext uri="{FF2B5EF4-FFF2-40B4-BE49-F238E27FC236}">
                  <a16:creationId xmlns:a16="http://schemas.microsoft.com/office/drawing/2014/main" id="{E562C2F7-3547-4757-A5FA-B0CFBFDEA844}"/>
                </a:ext>
              </a:extLst>
            </p:cNvPr>
            <p:cNvGrpSpPr/>
            <p:nvPr/>
          </p:nvGrpSpPr>
          <p:grpSpPr>
            <a:xfrm>
              <a:off x="2472469" y="2411278"/>
              <a:ext cx="22103" cy="22103"/>
              <a:chOff x="8638477" y="2567967"/>
              <a:chExt cx="72000" cy="72000"/>
            </a:xfrm>
          </p:grpSpPr>
          <p:cxnSp>
            <p:nvCxnSpPr>
              <p:cNvPr id="4330" name="Straight Connector 4329">
                <a:extLst>
                  <a:ext uri="{FF2B5EF4-FFF2-40B4-BE49-F238E27FC236}">
                    <a16:creationId xmlns:a16="http://schemas.microsoft.com/office/drawing/2014/main" id="{E51EB424-9194-4A07-8504-893870AFBC68}"/>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31" name="Straight Connector 4330">
                <a:extLst>
                  <a:ext uri="{FF2B5EF4-FFF2-40B4-BE49-F238E27FC236}">
                    <a16:creationId xmlns:a16="http://schemas.microsoft.com/office/drawing/2014/main" id="{F263F576-0611-4DC0-9540-07C307410C62}"/>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74" name="Group 4173">
              <a:extLst>
                <a:ext uri="{FF2B5EF4-FFF2-40B4-BE49-F238E27FC236}">
                  <a16:creationId xmlns:a16="http://schemas.microsoft.com/office/drawing/2014/main" id="{E465FBF6-BB41-4168-90F2-8DFF35E40E5F}"/>
                </a:ext>
              </a:extLst>
            </p:cNvPr>
            <p:cNvGrpSpPr/>
            <p:nvPr/>
          </p:nvGrpSpPr>
          <p:grpSpPr>
            <a:xfrm>
              <a:off x="2464010" y="2411278"/>
              <a:ext cx="22103" cy="22103"/>
              <a:chOff x="8638477" y="2567967"/>
              <a:chExt cx="72000" cy="72000"/>
            </a:xfrm>
          </p:grpSpPr>
          <p:cxnSp>
            <p:nvCxnSpPr>
              <p:cNvPr id="4328" name="Straight Connector 4327">
                <a:extLst>
                  <a:ext uri="{FF2B5EF4-FFF2-40B4-BE49-F238E27FC236}">
                    <a16:creationId xmlns:a16="http://schemas.microsoft.com/office/drawing/2014/main" id="{8336CE97-AB73-4E68-BF57-9DB77034FFAC}"/>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29" name="Straight Connector 4328">
                <a:extLst>
                  <a:ext uri="{FF2B5EF4-FFF2-40B4-BE49-F238E27FC236}">
                    <a16:creationId xmlns:a16="http://schemas.microsoft.com/office/drawing/2014/main" id="{92185708-A7DA-4070-A714-BC6B61D8A53F}"/>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75" name="Group 4174">
              <a:extLst>
                <a:ext uri="{FF2B5EF4-FFF2-40B4-BE49-F238E27FC236}">
                  <a16:creationId xmlns:a16="http://schemas.microsoft.com/office/drawing/2014/main" id="{C5E4DE36-B88D-4491-B786-CAB717D4D381}"/>
                </a:ext>
              </a:extLst>
            </p:cNvPr>
            <p:cNvGrpSpPr/>
            <p:nvPr/>
          </p:nvGrpSpPr>
          <p:grpSpPr>
            <a:xfrm>
              <a:off x="2455328" y="2411278"/>
              <a:ext cx="22103" cy="22103"/>
              <a:chOff x="8638477" y="2567967"/>
              <a:chExt cx="72000" cy="72000"/>
            </a:xfrm>
          </p:grpSpPr>
          <p:cxnSp>
            <p:nvCxnSpPr>
              <p:cNvPr id="4326" name="Straight Connector 4325">
                <a:extLst>
                  <a:ext uri="{FF2B5EF4-FFF2-40B4-BE49-F238E27FC236}">
                    <a16:creationId xmlns:a16="http://schemas.microsoft.com/office/drawing/2014/main" id="{F3611180-895D-496F-B848-6BC10CC4810F}"/>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27" name="Straight Connector 4326">
                <a:extLst>
                  <a:ext uri="{FF2B5EF4-FFF2-40B4-BE49-F238E27FC236}">
                    <a16:creationId xmlns:a16="http://schemas.microsoft.com/office/drawing/2014/main" id="{444FBB5C-BD4E-4E55-BF0D-B63E8984FC19}"/>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76" name="Group 4175">
              <a:extLst>
                <a:ext uri="{FF2B5EF4-FFF2-40B4-BE49-F238E27FC236}">
                  <a16:creationId xmlns:a16="http://schemas.microsoft.com/office/drawing/2014/main" id="{552ADB92-E9C3-4FA5-84F1-708743149BAA}"/>
                </a:ext>
              </a:extLst>
            </p:cNvPr>
            <p:cNvGrpSpPr/>
            <p:nvPr/>
          </p:nvGrpSpPr>
          <p:grpSpPr>
            <a:xfrm>
              <a:off x="2445343" y="2411278"/>
              <a:ext cx="22103" cy="22103"/>
              <a:chOff x="8638477" y="2567967"/>
              <a:chExt cx="72000" cy="72000"/>
            </a:xfrm>
          </p:grpSpPr>
          <p:cxnSp>
            <p:nvCxnSpPr>
              <p:cNvPr id="4324" name="Straight Connector 4323">
                <a:extLst>
                  <a:ext uri="{FF2B5EF4-FFF2-40B4-BE49-F238E27FC236}">
                    <a16:creationId xmlns:a16="http://schemas.microsoft.com/office/drawing/2014/main" id="{1C795BAE-AF98-4AAC-B936-5A24984254C3}"/>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25" name="Straight Connector 4324">
                <a:extLst>
                  <a:ext uri="{FF2B5EF4-FFF2-40B4-BE49-F238E27FC236}">
                    <a16:creationId xmlns:a16="http://schemas.microsoft.com/office/drawing/2014/main" id="{D2B9B617-953D-4E39-A512-FB2D0C35C133}"/>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77" name="Group 4176">
              <a:extLst>
                <a:ext uri="{FF2B5EF4-FFF2-40B4-BE49-F238E27FC236}">
                  <a16:creationId xmlns:a16="http://schemas.microsoft.com/office/drawing/2014/main" id="{098D51F2-28CF-40A3-A193-033282777C1F}"/>
                </a:ext>
              </a:extLst>
            </p:cNvPr>
            <p:cNvGrpSpPr/>
            <p:nvPr/>
          </p:nvGrpSpPr>
          <p:grpSpPr>
            <a:xfrm>
              <a:off x="2408740" y="2411278"/>
              <a:ext cx="22103" cy="22103"/>
              <a:chOff x="8638477" y="2567967"/>
              <a:chExt cx="72000" cy="72000"/>
            </a:xfrm>
          </p:grpSpPr>
          <p:cxnSp>
            <p:nvCxnSpPr>
              <p:cNvPr id="4322" name="Straight Connector 4321">
                <a:extLst>
                  <a:ext uri="{FF2B5EF4-FFF2-40B4-BE49-F238E27FC236}">
                    <a16:creationId xmlns:a16="http://schemas.microsoft.com/office/drawing/2014/main" id="{26F53154-17A2-4115-8A6C-33CC80B517BE}"/>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23" name="Straight Connector 4322">
                <a:extLst>
                  <a:ext uri="{FF2B5EF4-FFF2-40B4-BE49-F238E27FC236}">
                    <a16:creationId xmlns:a16="http://schemas.microsoft.com/office/drawing/2014/main" id="{EBE92133-CAD1-4B5C-A935-B699F0A62760}"/>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78" name="Group 4177">
              <a:extLst>
                <a:ext uri="{FF2B5EF4-FFF2-40B4-BE49-F238E27FC236}">
                  <a16:creationId xmlns:a16="http://schemas.microsoft.com/office/drawing/2014/main" id="{537B7C3F-D77E-4E7E-B51E-241B7ECDEEB2}"/>
                </a:ext>
              </a:extLst>
            </p:cNvPr>
            <p:cNvGrpSpPr/>
            <p:nvPr/>
          </p:nvGrpSpPr>
          <p:grpSpPr>
            <a:xfrm>
              <a:off x="2400624" y="2411278"/>
              <a:ext cx="22103" cy="22103"/>
              <a:chOff x="8638477" y="2567967"/>
              <a:chExt cx="72000" cy="72000"/>
            </a:xfrm>
          </p:grpSpPr>
          <p:cxnSp>
            <p:nvCxnSpPr>
              <p:cNvPr id="4320" name="Straight Connector 4319">
                <a:extLst>
                  <a:ext uri="{FF2B5EF4-FFF2-40B4-BE49-F238E27FC236}">
                    <a16:creationId xmlns:a16="http://schemas.microsoft.com/office/drawing/2014/main" id="{EC34FB7C-D82B-4AB4-A6D0-10648201229C}"/>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21" name="Straight Connector 4320">
                <a:extLst>
                  <a:ext uri="{FF2B5EF4-FFF2-40B4-BE49-F238E27FC236}">
                    <a16:creationId xmlns:a16="http://schemas.microsoft.com/office/drawing/2014/main" id="{57D4D2D0-EDF7-46C9-AFB5-F7A18860BB8B}"/>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79" name="Group 4178">
              <a:extLst>
                <a:ext uri="{FF2B5EF4-FFF2-40B4-BE49-F238E27FC236}">
                  <a16:creationId xmlns:a16="http://schemas.microsoft.com/office/drawing/2014/main" id="{34580860-78A1-470E-A072-076898D25741}"/>
                </a:ext>
              </a:extLst>
            </p:cNvPr>
            <p:cNvGrpSpPr/>
            <p:nvPr/>
          </p:nvGrpSpPr>
          <p:grpSpPr>
            <a:xfrm>
              <a:off x="2393123" y="2411278"/>
              <a:ext cx="22103" cy="22103"/>
              <a:chOff x="8638477" y="2567967"/>
              <a:chExt cx="72000" cy="72000"/>
            </a:xfrm>
          </p:grpSpPr>
          <p:cxnSp>
            <p:nvCxnSpPr>
              <p:cNvPr id="4318" name="Straight Connector 4317">
                <a:extLst>
                  <a:ext uri="{FF2B5EF4-FFF2-40B4-BE49-F238E27FC236}">
                    <a16:creationId xmlns:a16="http://schemas.microsoft.com/office/drawing/2014/main" id="{9D1C6D5A-A29A-4B9B-99A8-7B5900109C0D}"/>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19" name="Straight Connector 4318">
                <a:extLst>
                  <a:ext uri="{FF2B5EF4-FFF2-40B4-BE49-F238E27FC236}">
                    <a16:creationId xmlns:a16="http://schemas.microsoft.com/office/drawing/2014/main" id="{8DED9826-CADB-4AC8-B442-E795BAB1D757}"/>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80" name="Group 4179">
              <a:extLst>
                <a:ext uri="{FF2B5EF4-FFF2-40B4-BE49-F238E27FC236}">
                  <a16:creationId xmlns:a16="http://schemas.microsoft.com/office/drawing/2014/main" id="{29A814DB-B59E-4351-A357-2C88CDCEEAF7}"/>
                </a:ext>
              </a:extLst>
            </p:cNvPr>
            <p:cNvGrpSpPr/>
            <p:nvPr/>
          </p:nvGrpSpPr>
          <p:grpSpPr>
            <a:xfrm>
              <a:off x="2385829" y="2411278"/>
              <a:ext cx="22103" cy="22103"/>
              <a:chOff x="8638477" y="2567967"/>
              <a:chExt cx="72000" cy="72000"/>
            </a:xfrm>
          </p:grpSpPr>
          <p:cxnSp>
            <p:nvCxnSpPr>
              <p:cNvPr id="4316" name="Straight Connector 4315">
                <a:extLst>
                  <a:ext uri="{FF2B5EF4-FFF2-40B4-BE49-F238E27FC236}">
                    <a16:creationId xmlns:a16="http://schemas.microsoft.com/office/drawing/2014/main" id="{4C28AF4F-8DE2-43E9-A450-3FE8D0D336E4}"/>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17" name="Straight Connector 4316">
                <a:extLst>
                  <a:ext uri="{FF2B5EF4-FFF2-40B4-BE49-F238E27FC236}">
                    <a16:creationId xmlns:a16="http://schemas.microsoft.com/office/drawing/2014/main" id="{715DE079-96E8-40E5-A9B0-534C62A52081}"/>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81" name="Group 4180">
              <a:extLst>
                <a:ext uri="{FF2B5EF4-FFF2-40B4-BE49-F238E27FC236}">
                  <a16:creationId xmlns:a16="http://schemas.microsoft.com/office/drawing/2014/main" id="{53EE6CCE-DDF9-47D9-97F8-F554141ABDE6}"/>
                </a:ext>
              </a:extLst>
            </p:cNvPr>
            <p:cNvGrpSpPr/>
            <p:nvPr/>
          </p:nvGrpSpPr>
          <p:grpSpPr>
            <a:xfrm>
              <a:off x="2377971" y="2411278"/>
              <a:ext cx="22103" cy="22103"/>
              <a:chOff x="8638477" y="2567967"/>
              <a:chExt cx="72000" cy="72000"/>
            </a:xfrm>
          </p:grpSpPr>
          <p:cxnSp>
            <p:nvCxnSpPr>
              <p:cNvPr id="4314" name="Straight Connector 4313">
                <a:extLst>
                  <a:ext uri="{FF2B5EF4-FFF2-40B4-BE49-F238E27FC236}">
                    <a16:creationId xmlns:a16="http://schemas.microsoft.com/office/drawing/2014/main" id="{2294ABFF-018C-4583-A05B-17204DDD89F5}"/>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15" name="Straight Connector 4314">
                <a:extLst>
                  <a:ext uri="{FF2B5EF4-FFF2-40B4-BE49-F238E27FC236}">
                    <a16:creationId xmlns:a16="http://schemas.microsoft.com/office/drawing/2014/main" id="{8395446A-AE31-44ED-80EA-5CD59E6FBD88}"/>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82" name="Group 4181">
              <a:extLst>
                <a:ext uri="{FF2B5EF4-FFF2-40B4-BE49-F238E27FC236}">
                  <a16:creationId xmlns:a16="http://schemas.microsoft.com/office/drawing/2014/main" id="{A5125736-0E99-49B3-A401-00488ACCDE9E}"/>
                </a:ext>
              </a:extLst>
            </p:cNvPr>
            <p:cNvGrpSpPr/>
            <p:nvPr/>
          </p:nvGrpSpPr>
          <p:grpSpPr>
            <a:xfrm>
              <a:off x="2370562" y="2411278"/>
              <a:ext cx="22103" cy="22103"/>
              <a:chOff x="8638477" y="2567967"/>
              <a:chExt cx="72000" cy="72000"/>
            </a:xfrm>
          </p:grpSpPr>
          <p:cxnSp>
            <p:nvCxnSpPr>
              <p:cNvPr id="4312" name="Straight Connector 4311">
                <a:extLst>
                  <a:ext uri="{FF2B5EF4-FFF2-40B4-BE49-F238E27FC236}">
                    <a16:creationId xmlns:a16="http://schemas.microsoft.com/office/drawing/2014/main" id="{9EBD0897-193E-4C67-BFA0-BFE354EB082C}"/>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13" name="Straight Connector 4312">
                <a:extLst>
                  <a:ext uri="{FF2B5EF4-FFF2-40B4-BE49-F238E27FC236}">
                    <a16:creationId xmlns:a16="http://schemas.microsoft.com/office/drawing/2014/main" id="{333DCD4B-49D3-442E-AF55-8CF521391627}"/>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83" name="Group 4182">
              <a:extLst>
                <a:ext uri="{FF2B5EF4-FFF2-40B4-BE49-F238E27FC236}">
                  <a16:creationId xmlns:a16="http://schemas.microsoft.com/office/drawing/2014/main" id="{047A4645-6292-4214-9D13-14111F59B397}"/>
                </a:ext>
              </a:extLst>
            </p:cNvPr>
            <p:cNvGrpSpPr/>
            <p:nvPr/>
          </p:nvGrpSpPr>
          <p:grpSpPr>
            <a:xfrm>
              <a:off x="2344377" y="2411278"/>
              <a:ext cx="22103" cy="22103"/>
              <a:chOff x="8638477" y="2567967"/>
              <a:chExt cx="72000" cy="72000"/>
            </a:xfrm>
          </p:grpSpPr>
          <p:cxnSp>
            <p:nvCxnSpPr>
              <p:cNvPr id="4310" name="Straight Connector 4309">
                <a:extLst>
                  <a:ext uri="{FF2B5EF4-FFF2-40B4-BE49-F238E27FC236}">
                    <a16:creationId xmlns:a16="http://schemas.microsoft.com/office/drawing/2014/main" id="{AC3F0042-C0FC-4DC8-827B-141581BEE531}"/>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11" name="Straight Connector 4310">
                <a:extLst>
                  <a:ext uri="{FF2B5EF4-FFF2-40B4-BE49-F238E27FC236}">
                    <a16:creationId xmlns:a16="http://schemas.microsoft.com/office/drawing/2014/main" id="{816A3C61-EB27-4E94-AEAA-BDF3E69BBE88}"/>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84" name="Group 4183">
              <a:extLst>
                <a:ext uri="{FF2B5EF4-FFF2-40B4-BE49-F238E27FC236}">
                  <a16:creationId xmlns:a16="http://schemas.microsoft.com/office/drawing/2014/main" id="{7257C857-CD75-4476-BE73-AA6A7594D924}"/>
                </a:ext>
              </a:extLst>
            </p:cNvPr>
            <p:cNvGrpSpPr/>
            <p:nvPr/>
          </p:nvGrpSpPr>
          <p:grpSpPr>
            <a:xfrm>
              <a:off x="2333225" y="2411278"/>
              <a:ext cx="22103" cy="22103"/>
              <a:chOff x="8638477" y="2567967"/>
              <a:chExt cx="72000" cy="72000"/>
            </a:xfrm>
          </p:grpSpPr>
          <p:cxnSp>
            <p:nvCxnSpPr>
              <p:cNvPr id="4308" name="Straight Connector 4307">
                <a:extLst>
                  <a:ext uri="{FF2B5EF4-FFF2-40B4-BE49-F238E27FC236}">
                    <a16:creationId xmlns:a16="http://schemas.microsoft.com/office/drawing/2014/main" id="{7054E93B-1D10-4092-BCB4-798BEF1A66C3}"/>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09" name="Straight Connector 4308">
                <a:extLst>
                  <a:ext uri="{FF2B5EF4-FFF2-40B4-BE49-F238E27FC236}">
                    <a16:creationId xmlns:a16="http://schemas.microsoft.com/office/drawing/2014/main" id="{5E88F463-827F-422A-BECF-987BC0685F60}"/>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85" name="Group 4184">
              <a:extLst>
                <a:ext uri="{FF2B5EF4-FFF2-40B4-BE49-F238E27FC236}">
                  <a16:creationId xmlns:a16="http://schemas.microsoft.com/office/drawing/2014/main" id="{E01E51F2-6F60-4C90-9B6C-77BF2F4E6F0B}"/>
                </a:ext>
              </a:extLst>
            </p:cNvPr>
            <p:cNvGrpSpPr/>
            <p:nvPr/>
          </p:nvGrpSpPr>
          <p:grpSpPr>
            <a:xfrm>
              <a:off x="2313814" y="2411278"/>
              <a:ext cx="22103" cy="22103"/>
              <a:chOff x="8638477" y="2567967"/>
              <a:chExt cx="72000" cy="72000"/>
            </a:xfrm>
          </p:grpSpPr>
          <p:cxnSp>
            <p:nvCxnSpPr>
              <p:cNvPr id="4306" name="Straight Connector 4305">
                <a:extLst>
                  <a:ext uri="{FF2B5EF4-FFF2-40B4-BE49-F238E27FC236}">
                    <a16:creationId xmlns:a16="http://schemas.microsoft.com/office/drawing/2014/main" id="{6007740A-23A1-4CA9-9FE4-E1A796336607}"/>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07" name="Straight Connector 4306">
                <a:extLst>
                  <a:ext uri="{FF2B5EF4-FFF2-40B4-BE49-F238E27FC236}">
                    <a16:creationId xmlns:a16="http://schemas.microsoft.com/office/drawing/2014/main" id="{6AB3BD5F-6939-457F-B99E-110D1D40E7CE}"/>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86" name="Group 4185">
              <a:extLst>
                <a:ext uri="{FF2B5EF4-FFF2-40B4-BE49-F238E27FC236}">
                  <a16:creationId xmlns:a16="http://schemas.microsoft.com/office/drawing/2014/main" id="{28EF0D1E-DE21-41F0-A750-7F94D3871246}"/>
                </a:ext>
              </a:extLst>
            </p:cNvPr>
            <p:cNvGrpSpPr/>
            <p:nvPr/>
          </p:nvGrpSpPr>
          <p:grpSpPr>
            <a:xfrm>
              <a:off x="2309152" y="2411278"/>
              <a:ext cx="22103" cy="22103"/>
              <a:chOff x="8638477" y="2567967"/>
              <a:chExt cx="72000" cy="72000"/>
            </a:xfrm>
          </p:grpSpPr>
          <p:cxnSp>
            <p:nvCxnSpPr>
              <p:cNvPr id="4304" name="Straight Connector 4303">
                <a:extLst>
                  <a:ext uri="{FF2B5EF4-FFF2-40B4-BE49-F238E27FC236}">
                    <a16:creationId xmlns:a16="http://schemas.microsoft.com/office/drawing/2014/main" id="{A3FFDAAC-3DBF-40ED-8FEE-6AD17EE8B192}"/>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05" name="Straight Connector 4304">
                <a:extLst>
                  <a:ext uri="{FF2B5EF4-FFF2-40B4-BE49-F238E27FC236}">
                    <a16:creationId xmlns:a16="http://schemas.microsoft.com/office/drawing/2014/main" id="{05903F6E-6547-4DDA-8D0F-5F3BDE0EB9D5}"/>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87" name="Group 4186">
              <a:extLst>
                <a:ext uri="{FF2B5EF4-FFF2-40B4-BE49-F238E27FC236}">
                  <a16:creationId xmlns:a16="http://schemas.microsoft.com/office/drawing/2014/main" id="{12B081CF-5809-457E-9D4C-9611072B7162}"/>
                </a:ext>
              </a:extLst>
            </p:cNvPr>
            <p:cNvGrpSpPr/>
            <p:nvPr/>
          </p:nvGrpSpPr>
          <p:grpSpPr>
            <a:xfrm>
              <a:off x="2301254" y="2411278"/>
              <a:ext cx="22103" cy="22103"/>
              <a:chOff x="8638477" y="2567967"/>
              <a:chExt cx="72000" cy="72000"/>
            </a:xfrm>
          </p:grpSpPr>
          <p:cxnSp>
            <p:nvCxnSpPr>
              <p:cNvPr id="4302" name="Straight Connector 4301">
                <a:extLst>
                  <a:ext uri="{FF2B5EF4-FFF2-40B4-BE49-F238E27FC236}">
                    <a16:creationId xmlns:a16="http://schemas.microsoft.com/office/drawing/2014/main" id="{021E1681-2DD9-4FBD-9CCC-28F38C764424}"/>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03" name="Straight Connector 4302">
                <a:extLst>
                  <a:ext uri="{FF2B5EF4-FFF2-40B4-BE49-F238E27FC236}">
                    <a16:creationId xmlns:a16="http://schemas.microsoft.com/office/drawing/2014/main" id="{5BE98370-14E5-4B3F-9643-BB1BDA4768A8}"/>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88" name="Group 4187">
              <a:extLst>
                <a:ext uri="{FF2B5EF4-FFF2-40B4-BE49-F238E27FC236}">
                  <a16:creationId xmlns:a16="http://schemas.microsoft.com/office/drawing/2014/main" id="{A5D0DF5A-9E05-4F65-B4D1-E8C8203640A4}"/>
                </a:ext>
              </a:extLst>
            </p:cNvPr>
            <p:cNvGrpSpPr/>
            <p:nvPr/>
          </p:nvGrpSpPr>
          <p:grpSpPr>
            <a:xfrm>
              <a:off x="2296138" y="2411278"/>
              <a:ext cx="22103" cy="22103"/>
              <a:chOff x="8638477" y="2567967"/>
              <a:chExt cx="72000" cy="72000"/>
            </a:xfrm>
          </p:grpSpPr>
          <p:cxnSp>
            <p:nvCxnSpPr>
              <p:cNvPr id="4300" name="Straight Connector 4299">
                <a:extLst>
                  <a:ext uri="{FF2B5EF4-FFF2-40B4-BE49-F238E27FC236}">
                    <a16:creationId xmlns:a16="http://schemas.microsoft.com/office/drawing/2014/main" id="{819BEF83-0CEE-48CE-9FF5-90DBCE6837B0}"/>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301" name="Straight Connector 4300">
                <a:extLst>
                  <a:ext uri="{FF2B5EF4-FFF2-40B4-BE49-F238E27FC236}">
                    <a16:creationId xmlns:a16="http://schemas.microsoft.com/office/drawing/2014/main" id="{28A75E39-B202-476B-B180-24F70C359397}"/>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89" name="Group 4188">
              <a:extLst>
                <a:ext uri="{FF2B5EF4-FFF2-40B4-BE49-F238E27FC236}">
                  <a16:creationId xmlns:a16="http://schemas.microsoft.com/office/drawing/2014/main" id="{5D5E3044-BEEA-4135-9C94-6C63ED520DA9}"/>
                </a:ext>
              </a:extLst>
            </p:cNvPr>
            <p:cNvGrpSpPr/>
            <p:nvPr/>
          </p:nvGrpSpPr>
          <p:grpSpPr>
            <a:xfrm>
              <a:off x="2266233" y="2411278"/>
              <a:ext cx="22103" cy="22103"/>
              <a:chOff x="8638477" y="2567967"/>
              <a:chExt cx="72000" cy="72000"/>
            </a:xfrm>
          </p:grpSpPr>
          <p:cxnSp>
            <p:nvCxnSpPr>
              <p:cNvPr id="4298" name="Straight Connector 4297">
                <a:extLst>
                  <a:ext uri="{FF2B5EF4-FFF2-40B4-BE49-F238E27FC236}">
                    <a16:creationId xmlns:a16="http://schemas.microsoft.com/office/drawing/2014/main" id="{9A4F3921-8FB4-4CC6-B4E4-3F285D609BF1}"/>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99" name="Straight Connector 4298">
                <a:extLst>
                  <a:ext uri="{FF2B5EF4-FFF2-40B4-BE49-F238E27FC236}">
                    <a16:creationId xmlns:a16="http://schemas.microsoft.com/office/drawing/2014/main" id="{A76BD764-85E6-420A-8287-79457D028F30}"/>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90" name="Group 4189">
              <a:extLst>
                <a:ext uri="{FF2B5EF4-FFF2-40B4-BE49-F238E27FC236}">
                  <a16:creationId xmlns:a16="http://schemas.microsoft.com/office/drawing/2014/main" id="{FB8760C4-19F1-4DD4-84B9-943CE32D5EEB}"/>
                </a:ext>
              </a:extLst>
            </p:cNvPr>
            <p:cNvGrpSpPr/>
            <p:nvPr/>
          </p:nvGrpSpPr>
          <p:grpSpPr>
            <a:xfrm>
              <a:off x="2272364" y="2411278"/>
              <a:ext cx="22103" cy="22103"/>
              <a:chOff x="8638477" y="2567967"/>
              <a:chExt cx="72000" cy="72000"/>
            </a:xfrm>
          </p:grpSpPr>
          <p:cxnSp>
            <p:nvCxnSpPr>
              <p:cNvPr id="4296" name="Straight Connector 4295">
                <a:extLst>
                  <a:ext uri="{FF2B5EF4-FFF2-40B4-BE49-F238E27FC236}">
                    <a16:creationId xmlns:a16="http://schemas.microsoft.com/office/drawing/2014/main" id="{F5AEE973-E5B4-45AD-8CEC-B0F3637A2694}"/>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97" name="Straight Connector 4296">
                <a:extLst>
                  <a:ext uri="{FF2B5EF4-FFF2-40B4-BE49-F238E27FC236}">
                    <a16:creationId xmlns:a16="http://schemas.microsoft.com/office/drawing/2014/main" id="{4DA36A03-42E2-4B39-8197-7331B2C4C2DE}"/>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91" name="Group 4190">
              <a:extLst>
                <a:ext uri="{FF2B5EF4-FFF2-40B4-BE49-F238E27FC236}">
                  <a16:creationId xmlns:a16="http://schemas.microsoft.com/office/drawing/2014/main" id="{5BB00DCD-80BF-436A-AD10-D55F5F6477C9}"/>
                </a:ext>
              </a:extLst>
            </p:cNvPr>
            <p:cNvGrpSpPr/>
            <p:nvPr/>
          </p:nvGrpSpPr>
          <p:grpSpPr>
            <a:xfrm>
              <a:off x="2235102" y="2391292"/>
              <a:ext cx="22103" cy="22103"/>
              <a:chOff x="8638477" y="2567967"/>
              <a:chExt cx="72000" cy="72000"/>
            </a:xfrm>
          </p:grpSpPr>
          <p:cxnSp>
            <p:nvCxnSpPr>
              <p:cNvPr id="4294" name="Straight Connector 4293">
                <a:extLst>
                  <a:ext uri="{FF2B5EF4-FFF2-40B4-BE49-F238E27FC236}">
                    <a16:creationId xmlns:a16="http://schemas.microsoft.com/office/drawing/2014/main" id="{7E6C81BF-ABE5-4428-9699-54FB330AA3A0}"/>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95" name="Straight Connector 4294">
                <a:extLst>
                  <a:ext uri="{FF2B5EF4-FFF2-40B4-BE49-F238E27FC236}">
                    <a16:creationId xmlns:a16="http://schemas.microsoft.com/office/drawing/2014/main" id="{A6390641-C5C5-4B4A-AD99-B0BE22563BDB}"/>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92" name="Group 4191">
              <a:extLst>
                <a:ext uri="{FF2B5EF4-FFF2-40B4-BE49-F238E27FC236}">
                  <a16:creationId xmlns:a16="http://schemas.microsoft.com/office/drawing/2014/main" id="{28730E1A-E825-4824-A75F-C19EDB9FC037}"/>
                </a:ext>
              </a:extLst>
            </p:cNvPr>
            <p:cNvGrpSpPr/>
            <p:nvPr/>
          </p:nvGrpSpPr>
          <p:grpSpPr>
            <a:xfrm>
              <a:off x="2218216" y="2391292"/>
              <a:ext cx="22103" cy="22103"/>
              <a:chOff x="8638477" y="2567967"/>
              <a:chExt cx="72000" cy="72000"/>
            </a:xfrm>
          </p:grpSpPr>
          <p:cxnSp>
            <p:nvCxnSpPr>
              <p:cNvPr id="4292" name="Straight Connector 4291">
                <a:extLst>
                  <a:ext uri="{FF2B5EF4-FFF2-40B4-BE49-F238E27FC236}">
                    <a16:creationId xmlns:a16="http://schemas.microsoft.com/office/drawing/2014/main" id="{FD39A90B-0CCF-48C8-9D66-66F078578F32}"/>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93" name="Straight Connector 4292">
                <a:extLst>
                  <a:ext uri="{FF2B5EF4-FFF2-40B4-BE49-F238E27FC236}">
                    <a16:creationId xmlns:a16="http://schemas.microsoft.com/office/drawing/2014/main" id="{605A5C1C-D0ED-4444-B6A5-8D7E7D5C7854}"/>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93" name="Group 4192">
              <a:extLst>
                <a:ext uri="{FF2B5EF4-FFF2-40B4-BE49-F238E27FC236}">
                  <a16:creationId xmlns:a16="http://schemas.microsoft.com/office/drawing/2014/main" id="{59C7EE1F-A230-444F-9E1A-6E1EC9F006C6}"/>
                </a:ext>
              </a:extLst>
            </p:cNvPr>
            <p:cNvGrpSpPr/>
            <p:nvPr/>
          </p:nvGrpSpPr>
          <p:grpSpPr>
            <a:xfrm>
              <a:off x="2214355" y="2391292"/>
              <a:ext cx="22103" cy="22103"/>
              <a:chOff x="8638477" y="2567967"/>
              <a:chExt cx="72000" cy="72000"/>
            </a:xfrm>
          </p:grpSpPr>
          <p:cxnSp>
            <p:nvCxnSpPr>
              <p:cNvPr id="4290" name="Straight Connector 4289">
                <a:extLst>
                  <a:ext uri="{FF2B5EF4-FFF2-40B4-BE49-F238E27FC236}">
                    <a16:creationId xmlns:a16="http://schemas.microsoft.com/office/drawing/2014/main" id="{E5F1CDD7-8023-46F4-BF58-649FAAA95B71}"/>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91" name="Straight Connector 4290">
                <a:extLst>
                  <a:ext uri="{FF2B5EF4-FFF2-40B4-BE49-F238E27FC236}">
                    <a16:creationId xmlns:a16="http://schemas.microsoft.com/office/drawing/2014/main" id="{DC34F93E-EA2E-4B82-8ACB-A39962B433DF}"/>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94" name="Group 4193">
              <a:extLst>
                <a:ext uri="{FF2B5EF4-FFF2-40B4-BE49-F238E27FC236}">
                  <a16:creationId xmlns:a16="http://schemas.microsoft.com/office/drawing/2014/main" id="{2633C436-344D-416D-9623-0F6A54426394}"/>
                </a:ext>
              </a:extLst>
            </p:cNvPr>
            <p:cNvGrpSpPr/>
            <p:nvPr/>
          </p:nvGrpSpPr>
          <p:grpSpPr>
            <a:xfrm>
              <a:off x="2185679" y="2391292"/>
              <a:ext cx="22103" cy="22103"/>
              <a:chOff x="8638477" y="2567967"/>
              <a:chExt cx="72000" cy="72000"/>
            </a:xfrm>
          </p:grpSpPr>
          <p:cxnSp>
            <p:nvCxnSpPr>
              <p:cNvPr id="4288" name="Straight Connector 4287">
                <a:extLst>
                  <a:ext uri="{FF2B5EF4-FFF2-40B4-BE49-F238E27FC236}">
                    <a16:creationId xmlns:a16="http://schemas.microsoft.com/office/drawing/2014/main" id="{420D8E5E-4FF9-4FC4-9FA1-9138EBED0DA9}"/>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89" name="Straight Connector 4288">
                <a:extLst>
                  <a:ext uri="{FF2B5EF4-FFF2-40B4-BE49-F238E27FC236}">
                    <a16:creationId xmlns:a16="http://schemas.microsoft.com/office/drawing/2014/main" id="{037E9821-7D75-495C-8F4F-449E0FB14AC8}"/>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95" name="Group 4194">
              <a:extLst>
                <a:ext uri="{FF2B5EF4-FFF2-40B4-BE49-F238E27FC236}">
                  <a16:creationId xmlns:a16="http://schemas.microsoft.com/office/drawing/2014/main" id="{55F3E016-ECBF-4CD5-B3CB-499A251FA221}"/>
                </a:ext>
              </a:extLst>
            </p:cNvPr>
            <p:cNvGrpSpPr/>
            <p:nvPr/>
          </p:nvGrpSpPr>
          <p:grpSpPr>
            <a:xfrm>
              <a:off x="2177654" y="2391292"/>
              <a:ext cx="22103" cy="22103"/>
              <a:chOff x="8638477" y="2567967"/>
              <a:chExt cx="72000" cy="72000"/>
            </a:xfrm>
          </p:grpSpPr>
          <p:cxnSp>
            <p:nvCxnSpPr>
              <p:cNvPr id="4286" name="Straight Connector 4285">
                <a:extLst>
                  <a:ext uri="{FF2B5EF4-FFF2-40B4-BE49-F238E27FC236}">
                    <a16:creationId xmlns:a16="http://schemas.microsoft.com/office/drawing/2014/main" id="{457F7C79-1897-4683-B506-972B7274043D}"/>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87" name="Straight Connector 4286">
                <a:extLst>
                  <a:ext uri="{FF2B5EF4-FFF2-40B4-BE49-F238E27FC236}">
                    <a16:creationId xmlns:a16="http://schemas.microsoft.com/office/drawing/2014/main" id="{F5D37A72-09F7-42EC-A3F2-FFC5B1BB59CE}"/>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96" name="Group 4195">
              <a:extLst>
                <a:ext uri="{FF2B5EF4-FFF2-40B4-BE49-F238E27FC236}">
                  <a16:creationId xmlns:a16="http://schemas.microsoft.com/office/drawing/2014/main" id="{433314B5-CA7D-4A93-B29C-8E68DF2B0ED9}"/>
                </a:ext>
              </a:extLst>
            </p:cNvPr>
            <p:cNvGrpSpPr/>
            <p:nvPr/>
          </p:nvGrpSpPr>
          <p:grpSpPr>
            <a:xfrm>
              <a:off x="2168902" y="2391292"/>
              <a:ext cx="22103" cy="22103"/>
              <a:chOff x="8638477" y="2567967"/>
              <a:chExt cx="72000" cy="72000"/>
            </a:xfrm>
          </p:grpSpPr>
          <p:cxnSp>
            <p:nvCxnSpPr>
              <p:cNvPr id="4284" name="Straight Connector 4283">
                <a:extLst>
                  <a:ext uri="{FF2B5EF4-FFF2-40B4-BE49-F238E27FC236}">
                    <a16:creationId xmlns:a16="http://schemas.microsoft.com/office/drawing/2014/main" id="{18B3EFE5-2D4C-4C5F-9ECA-5ECA91F33BE7}"/>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85" name="Straight Connector 4284">
                <a:extLst>
                  <a:ext uri="{FF2B5EF4-FFF2-40B4-BE49-F238E27FC236}">
                    <a16:creationId xmlns:a16="http://schemas.microsoft.com/office/drawing/2014/main" id="{2B4FA88D-5454-44E4-B9DA-CE7566EAD917}"/>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97" name="Group 4196">
              <a:extLst>
                <a:ext uri="{FF2B5EF4-FFF2-40B4-BE49-F238E27FC236}">
                  <a16:creationId xmlns:a16="http://schemas.microsoft.com/office/drawing/2014/main" id="{42CF0D1B-8DF0-4553-B4C0-3623C8BE7503}"/>
                </a:ext>
              </a:extLst>
            </p:cNvPr>
            <p:cNvGrpSpPr/>
            <p:nvPr/>
          </p:nvGrpSpPr>
          <p:grpSpPr>
            <a:xfrm>
              <a:off x="2162031" y="2391292"/>
              <a:ext cx="22103" cy="22103"/>
              <a:chOff x="8638477" y="2567967"/>
              <a:chExt cx="72000" cy="72000"/>
            </a:xfrm>
          </p:grpSpPr>
          <p:cxnSp>
            <p:nvCxnSpPr>
              <p:cNvPr id="4282" name="Straight Connector 4281">
                <a:extLst>
                  <a:ext uri="{FF2B5EF4-FFF2-40B4-BE49-F238E27FC236}">
                    <a16:creationId xmlns:a16="http://schemas.microsoft.com/office/drawing/2014/main" id="{07464283-0A39-4A7A-8940-9087F530C645}"/>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83" name="Straight Connector 4282">
                <a:extLst>
                  <a:ext uri="{FF2B5EF4-FFF2-40B4-BE49-F238E27FC236}">
                    <a16:creationId xmlns:a16="http://schemas.microsoft.com/office/drawing/2014/main" id="{03E6093F-6FB2-4335-A439-8A9F0ABB94D8}"/>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98" name="Group 4197">
              <a:extLst>
                <a:ext uri="{FF2B5EF4-FFF2-40B4-BE49-F238E27FC236}">
                  <a16:creationId xmlns:a16="http://schemas.microsoft.com/office/drawing/2014/main" id="{5AEBE4B6-AB60-41FA-AAAA-BA703413FCA1}"/>
                </a:ext>
              </a:extLst>
            </p:cNvPr>
            <p:cNvGrpSpPr/>
            <p:nvPr/>
          </p:nvGrpSpPr>
          <p:grpSpPr>
            <a:xfrm>
              <a:off x="2141474" y="2391292"/>
              <a:ext cx="22103" cy="22103"/>
              <a:chOff x="8638477" y="2567967"/>
              <a:chExt cx="72000" cy="72000"/>
            </a:xfrm>
          </p:grpSpPr>
          <p:cxnSp>
            <p:nvCxnSpPr>
              <p:cNvPr id="4280" name="Straight Connector 4279">
                <a:extLst>
                  <a:ext uri="{FF2B5EF4-FFF2-40B4-BE49-F238E27FC236}">
                    <a16:creationId xmlns:a16="http://schemas.microsoft.com/office/drawing/2014/main" id="{0E2FA3EC-E92D-4BC8-B5E1-817360CFBDEC}"/>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81" name="Straight Connector 4280">
                <a:extLst>
                  <a:ext uri="{FF2B5EF4-FFF2-40B4-BE49-F238E27FC236}">
                    <a16:creationId xmlns:a16="http://schemas.microsoft.com/office/drawing/2014/main" id="{AEDEB781-7FBF-4F94-9AAB-E0D0A8E0005B}"/>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199" name="Group 4198">
              <a:extLst>
                <a:ext uri="{FF2B5EF4-FFF2-40B4-BE49-F238E27FC236}">
                  <a16:creationId xmlns:a16="http://schemas.microsoft.com/office/drawing/2014/main" id="{D36A9A4E-BBD4-414E-907A-C73305D07A08}"/>
                </a:ext>
              </a:extLst>
            </p:cNvPr>
            <p:cNvGrpSpPr/>
            <p:nvPr/>
          </p:nvGrpSpPr>
          <p:grpSpPr>
            <a:xfrm>
              <a:off x="2125800" y="2391292"/>
              <a:ext cx="22103" cy="22103"/>
              <a:chOff x="8638477" y="2567967"/>
              <a:chExt cx="72000" cy="72000"/>
            </a:xfrm>
          </p:grpSpPr>
          <p:cxnSp>
            <p:nvCxnSpPr>
              <p:cNvPr id="4278" name="Straight Connector 4277">
                <a:extLst>
                  <a:ext uri="{FF2B5EF4-FFF2-40B4-BE49-F238E27FC236}">
                    <a16:creationId xmlns:a16="http://schemas.microsoft.com/office/drawing/2014/main" id="{6E52A65A-79FB-416B-BD70-BA77CCB35948}"/>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79" name="Straight Connector 4278">
                <a:extLst>
                  <a:ext uri="{FF2B5EF4-FFF2-40B4-BE49-F238E27FC236}">
                    <a16:creationId xmlns:a16="http://schemas.microsoft.com/office/drawing/2014/main" id="{82ADDEA5-6612-4EE9-A74B-66A374B83E15}"/>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00" name="Group 4199">
              <a:extLst>
                <a:ext uri="{FF2B5EF4-FFF2-40B4-BE49-F238E27FC236}">
                  <a16:creationId xmlns:a16="http://schemas.microsoft.com/office/drawing/2014/main" id="{20B66ABB-6560-4F02-981F-D263EA29DA5B}"/>
                </a:ext>
              </a:extLst>
            </p:cNvPr>
            <p:cNvGrpSpPr/>
            <p:nvPr/>
          </p:nvGrpSpPr>
          <p:grpSpPr>
            <a:xfrm>
              <a:off x="2119780" y="2391292"/>
              <a:ext cx="22103" cy="22103"/>
              <a:chOff x="8638477" y="2567967"/>
              <a:chExt cx="72000" cy="72000"/>
            </a:xfrm>
          </p:grpSpPr>
          <p:cxnSp>
            <p:nvCxnSpPr>
              <p:cNvPr id="4276" name="Straight Connector 4275">
                <a:extLst>
                  <a:ext uri="{FF2B5EF4-FFF2-40B4-BE49-F238E27FC236}">
                    <a16:creationId xmlns:a16="http://schemas.microsoft.com/office/drawing/2014/main" id="{BF882229-1B2B-4F49-8D94-0FB4445327FE}"/>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77" name="Straight Connector 4276">
                <a:extLst>
                  <a:ext uri="{FF2B5EF4-FFF2-40B4-BE49-F238E27FC236}">
                    <a16:creationId xmlns:a16="http://schemas.microsoft.com/office/drawing/2014/main" id="{EA8A97A7-C12D-4141-B139-BBD0B23A66F6}"/>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01" name="Group 4200">
              <a:extLst>
                <a:ext uri="{FF2B5EF4-FFF2-40B4-BE49-F238E27FC236}">
                  <a16:creationId xmlns:a16="http://schemas.microsoft.com/office/drawing/2014/main" id="{6AB8B618-F2D4-4A75-9705-5F651D256864}"/>
                </a:ext>
              </a:extLst>
            </p:cNvPr>
            <p:cNvGrpSpPr/>
            <p:nvPr/>
          </p:nvGrpSpPr>
          <p:grpSpPr>
            <a:xfrm>
              <a:off x="2097677" y="2391292"/>
              <a:ext cx="22103" cy="22103"/>
              <a:chOff x="8638477" y="2567967"/>
              <a:chExt cx="72000" cy="72000"/>
            </a:xfrm>
          </p:grpSpPr>
          <p:cxnSp>
            <p:nvCxnSpPr>
              <p:cNvPr id="4274" name="Straight Connector 4273">
                <a:extLst>
                  <a:ext uri="{FF2B5EF4-FFF2-40B4-BE49-F238E27FC236}">
                    <a16:creationId xmlns:a16="http://schemas.microsoft.com/office/drawing/2014/main" id="{98CC5F02-5E86-445E-9581-2C6871F133C6}"/>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75" name="Straight Connector 4274">
                <a:extLst>
                  <a:ext uri="{FF2B5EF4-FFF2-40B4-BE49-F238E27FC236}">
                    <a16:creationId xmlns:a16="http://schemas.microsoft.com/office/drawing/2014/main" id="{21F9E425-0E75-4C23-BADD-63E7FC18FE01}"/>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02" name="Group 4201">
              <a:extLst>
                <a:ext uri="{FF2B5EF4-FFF2-40B4-BE49-F238E27FC236}">
                  <a16:creationId xmlns:a16="http://schemas.microsoft.com/office/drawing/2014/main" id="{D6694F28-F0A7-495E-8001-9653E6C18ADB}"/>
                </a:ext>
              </a:extLst>
            </p:cNvPr>
            <p:cNvGrpSpPr/>
            <p:nvPr/>
          </p:nvGrpSpPr>
          <p:grpSpPr>
            <a:xfrm>
              <a:off x="2086625" y="2391292"/>
              <a:ext cx="22103" cy="22103"/>
              <a:chOff x="8638477" y="2567967"/>
              <a:chExt cx="72000" cy="72000"/>
            </a:xfrm>
          </p:grpSpPr>
          <p:cxnSp>
            <p:nvCxnSpPr>
              <p:cNvPr id="4272" name="Straight Connector 4271">
                <a:extLst>
                  <a:ext uri="{FF2B5EF4-FFF2-40B4-BE49-F238E27FC236}">
                    <a16:creationId xmlns:a16="http://schemas.microsoft.com/office/drawing/2014/main" id="{68BB5007-6193-475A-B25A-065CDA53AC13}"/>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73" name="Straight Connector 4272">
                <a:extLst>
                  <a:ext uri="{FF2B5EF4-FFF2-40B4-BE49-F238E27FC236}">
                    <a16:creationId xmlns:a16="http://schemas.microsoft.com/office/drawing/2014/main" id="{EAC34CA6-DFBA-4CC6-B9F6-17180039BF02}"/>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03" name="Group 4202">
              <a:extLst>
                <a:ext uri="{FF2B5EF4-FFF2-40B4-BE49-F238E27FC236}">
                  <a16:creationId xmlns:a16="http://schemas.microsoft.com/office/drawing/2014/main" id="{12A54CF1-6DBB-4976-85E7-C9C4539AA392}"/>
                </a:ext>
              </a:extLst>
            </p:cNvPr>
            <p:cNvGrpSpPr/>
            <p:nvPr/>
          </p:nvGrpSpPr>
          <p:grpSpPr>
            <a:xfrm>
              <a:off x="2079105" y="2391292"/>
              <a:ext cx="22103" cy="22103"/>
              <a:chOff x="8638477" y="2567967"/>
              <a:chExt cx="72000" cy="72000"/>
            </a:xfrm>
          </p:grpSpPr>
          <p:cxnSp>
            <p:nvCxnSpPr>
              <p:cNvPr id="4270" name="Straight Connector 4269">
                <a:extLst>
                  <a:ext uri="{FF2B5EF4-FFF2-40B4-BE49-F238E27FC236}">
                    <a16:creationId xmlns:a16="http://schemas.microsoft.com/office/drawing/2014/main" id="{FBAAD620-E37B-4195-AA2E-C9F760121C81}"/>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71" name="Straight Connector 4270">
                <a:extLst>
                  <a:ext uri="{FF2B5EF4-FFF2-40B4-BE49-F238E27FC236}">
                    <a16:creationId xmlns:a16="http://schemas.microsoft.com/office/drawing/2014/main" id="{31F65F02-D7C8-4936-949A-34611C040373}"/>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04" name="Group 4203">
              <a:extLst>
                <a:ext uri="{FF2B5EF4-FFF2-40B4-BE49-F238E27FC236}">
                  <a16:creationId xmlns:a16="http://schemas.microsoft.com/office/drawing/2014/main" id="{806AF225-791D-4BA0-AE2C-536902A57105}"/>
                </a:ext>
              </a:extLst>
            </p:cNvPr>
            <p:cNvGrpSpPr/>
            <p:nvPr/>
          </p:nvGrpSpPr>
          <p:grpSpPr>
            <a:xfrm>
              <a:off x="2058321" y="2391292"/>
              <a:ext cx="22103" cy="22103"/>
              <a:chOff x="8638477" y="2567967"/>
              <a:chExt cx="72000" cy="72000"/>
            </a:xfrm>
          </p:grpSpPr>
          <p:cxnSp>
            <p:nvCxnSpPr>
              <p:cNvPr id="4268" name="Straight Connector 4267">
                <a:extLst>
                  <a:ext uri="{FF2B5EF4-FFF2-40B4-BE49-F238E27FC236}">
                    <a16:creationId xmlns:a16="http://schemas.microsoft.com/office/drawing/2014/main" id="{5743BCFB-8378-4C53-A672-91B69AB8E0DF}"/>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69" name="Straight Connector 4268">
                <a:extLst>
                  <a:ext uri="{FF2B5EF4-FFF2-40B4-BE49-F238E27FC236}">
                    <a16:creationId xmlns:a16="http://schemas.microsoft.com/office/drawing/2014/main" id="{FBAB62D3-89C7-440D-BCE5-79116B9B6CD6}"/>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05" name="Group 4204">
              <a:extLst>
                <a:ext uri="{FF2B5EF4-FFF2-40B4-BE49-F238E27FC236}">
                  <a16:creationId xmlns:a16="http://schemas.microsoft.com/office/drawing/2014/main" id="{FDF2EFC2-1499-4835-91A1-8F50ED9583A4}"/>
                </a:ext>
              </a:extLst>
            </p:cNvPr>
            <p:cNvGrpSpPr/>
            <p:nvPr/>
          </p:nvGrpSpPr>
          <p:grpSpPr>
            <a:xfrm>
              <a:off x="2036218" y="2391292"/>
              <a:ext cx="22103" cy="22103"/>
              <a:chOff x="8638477" y="2567967"/>
              <a:chExt cx="72000" cy="72000"/>
            </a:xfrm>
          </p:grpSpPr>
          <p:cxnSp>
            <p:nvCxnSpPr>
              <p:cNvPr id="4266" name="Straight Connector 4265">
                <a:extLst>
                  <a:ext uri="{FF2B5EF4-FFF2-40B4-BE49-F238E27FC236}">
                    <a16:creationId xmlns:a16="http://schemas.microsoft.com/office/drawing/2014/main" id="{08240C15-22A0-43F8-821A-61F13CE3ABCE}"/>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67" name="Straight Connector 4266">
                <a:extLst>
                  <a:ext uri="{FF2B5EF4-FFF2-40B4-BE49-F238E27FC236}">
                    <a16:creationId xmlns:a16="http://schemas.microsoft.com/office/drawing/2014/main" id="{5EB059F8-08AF-4610-9FA8-C0019AF8E305}"/>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06" name="Group 4205">
              <a:extLst>
                <a:ext uri="{FF2B5EF4-FFF2-40B4-BE49-F238E27FC236}">
                  <a16:creationId xmlns:a16="http://schemas.microsoft.com/office/drawing/2014/main" id="{61DEF19A-7DD2-4BD8-8A84-784A583B18B2}"/>
                </a:ext>
              </a:extLst>
            </p:cNvPr>
            <p:cNvGrpSpPr/>
            <p:nvPr/>
          </p:nvGrpSpPr>
          <p:grpSpPr>
            <a:xfrm>
              <a:off x="2025257" y="2391292"/>
              <a:ext cx="22103" cy="22103"/>
              <a:chOff x="8638477" y="2567967"/>
              <a:chExt cx="72000" cy="72000"/>
            </a:xfrm>
          </p:grpSpPr>
          <p:cxnSp>
            <p:nvCxnSpPr>
              <p:cNvPr id="4264" name="Straight Connector 4263">
                <a:extLst>
                  <a:ext uri="{FF2B5EF4-FFF2-40B4-BE49-F238E27FC236}">
                    <a16:creationId xmlns:a16="http://schemas.microsoft.com/office/drawing/2014/main" id="{189C4C9C-4582-4145-94D3-92BDE29D2165}"/>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65" name="Straight Connector 4264">
                <a:extLst>
                  <a:ext uri="{FF2B5EF4-FFF2-40B4-BE49-F238E27FC236}">
                    <a16:creationId xmlns:a16="http://schemas.microsoft.com/office/drawing/2014/main" id="{DD8BBDBA-669D-4436-8C95-26859F9F2755}"/>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07" name="Group 4206">
              <a:extLst>
                <a:ext uri="{FF2B5EF4-FFF2-40B4-BE49-F238E27FC236}">
                  <a16:creationId xmlns:a16="http://schemas.microsoft.com/office/drawing/2014/main" id="{6F444A15-FFFC-436C-874A-DB1C0BA0966E}"/>
                </a:ext>
              </a:extLst>
            </p:cNvPr>
            <p:cNvGrpSpPr/>
            <p:nvPr/>
          </p:nvGrpSpPr>
          <p:grpSpPr>
            <a:xfrm>
              <a:off x="2014206" y="2391292"/>
              <a:ext cx="22103" cy="22103"/>
              <a:chOff x="8638477" y="2567967"/>
              <a:chExt cx="72000" cy="72000"/>
            </a:xfrm>
          </p:grpSpPr>
          <p:cxnSp>
            <p:nvCxnSpPr>
              <p:cNvPr id="4262" name="Straight Connector 4261">
                <a:extLst>
                  <a:ext uri="{FF2B5EF4-FFF2-40B4-BE49-F238E27FC236}">
                    <a16:creationId xmlns:a16="http://schemas.microsoft.com/office/drawing/2014/main" id="{8D6A19B4-5689-4E2F-AAB2-0AD47A92C175}"/>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63" name="Straight Connector 4262">
                <a:extLst>
                  <a:ext uri="{FF2B5EF4-FFF2-40B4-BE49-F238E27FC236}">
                    <a16:creationId xmlns:a16="http://schemas.microsoft.com/office/drawing/2014/main" id="{02340517-8B54-4295-ACCC-EEC287B64BDB}"/>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08" name="Group 4207">
              <a:extLst>
                <a:ext uri="{FF2B5EF4-FFF2-40B4-BE49-F238E27FC236}">
                  <a16:creationId xmlns:a16="http://schemas.microsoft.com/office/drawing/2014/main" id="{F5EC0A16-2193-421B-B51F-5E2EC4CBDF15}"/>
                </a:ext>
              </a:extLst>
            </p:cNvPr>
            <p:cNvGrpSpPr/>
            <p:nvPr/>
          </p:nvGrpSpPr>
          <p:grpSpPr>
            <a:xfrm>
              <a:off x="2003154" y="2391292"/>
              <a:ext cx="22103" cy="22103"/>
              <a:chOff x="8638477" y="2567967"/>
              <a:chExt cx="72000" cy="72000"/>
            </a:xfrm>
          </p:grpSpPr>
          <p:cxnSp>
            <p:nvCxnSpPr>
              <p:cNvPr id="4260" name="Straight Connector 4259">
                <a:extLst>
                  <a:ext uri="{FF2B5EF4-FFF2-40B4-BE49-F238E27FC236}">
                    <a16:creationId xmlns:a16="http://schemas.microsoft.com/office/drawing/2014/main" id="{60D8FF6A-1690-4C15-82A1-6C98ED1B9176}"/>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61" name="Straight Connector 4260">
                <a:extLst>
                  <a:ext uri="{FF2B5EF4-FFF2-40B4-BE49-F238E27FC236}">
                    <a16:creationId xmlns:a16="http://schemas.microsoft.com/office/drawing/2014/main" id="{0987A82E-AE4F-4518-A922-DBF12BEA0983}"/>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09" name="Group 4208">
              <a:extLst>
                <a:ext uri="{FF2B5EF4-FFF2-40B4-BE49-F238E27FC236}">
                  <a16:creationId xmlns:a16="http://schemas.microsoft.com/office/drawing/2014/main" id="{5CF90F23-090A-48C0-AD20-A4D694718482}"/>
                </a:ext>
              </a:extLst>
            </p:cNvPr>
            <p:cNvGrpSpPr/>
            <p:nvPr/>
          </p:nvGrpSpPr>
          <p:grpSpPr>
            <a:xfrm>
              <a:off x="1997701" y="2391292"/>
              <a:ext cx="22103" cy="22103"/>
              <a:chOff x="8638477" y="2567967"/>
              <a:chExt cx="72000" cy="72000"/>
            </a:xfrm>
          </p:grpSpPr>
          <p:cxnSp>
            <p:nvCxnSpPr>
              <p:cNvPr id="4258" name="Straight Connector 4257">
                <a:extLst>
                  <a:ext uri="{FF2B5EF4-FFF2-40B4-BE49-F238E27FC236}">
                    <a16:creationId xmlns:a16="http://schemas.microsoft.com/office/drawing/2014/main" id="{92EEE8EF-E408-46B2-BCFF-6AD2B7641FCF}"/>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59" name="Straight Connector 4258">
                <a:extLst>
                  <a:ext uri="{FF2B5EF4-FFF2-40B4-BE49-F238E27FC236}">
                    <a16:creationId xmlns:a16="http://schemas.microsoft.com/office/drawing/2014/main" id="{C2ED4884-1A80-4B2B-A26B-7CB471F4551D}"/>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10" name="Group 4209">
              <a:extLst>
                <a:ext uri="{FF2B5EF4-FFF2-40B4-BE49-F238E27FC236}">
                  <a16:creationId xmlns:a16="http://schemas.microsoft.com/office/drawing/2014/main" id="{B2E44576-465A-4FF7-890F-249EFF29F0B7}"/>
                </a:ext>
              </a:extLst>
            </p:cNvPr>
            <p:cNvGrpSpPr/>
            <p:nvPr/>
          </p:nvGrpSpPr>
          <p:grpSpPr>
            <a:xfrm>
              <a:off x="1990459" y="2391292"/>
              <a:ext cx="22103" cy="22103"/>
              <a:chOff x="8638477" y="2567967"/>
              <a:chExt cx="72000" cy="72000"/>
            </a:xfrm>
          </p:grpSpPr>
          <p:cxnSp>
            <p:nvCxnSpPr>
              <p:cNvPr id="4256" name="Straight Connector 4255">
                <a:extLst>
                  <a:ext uri="{FF2B5EF4-FFF2-40B4-BE49-F238E27FC236}">
                    <a16:creationId xmlns:a16="http://schemas.microsoft.com/office/drawing/2014/main" id="{56868672-2BAB-4BAD-9BB8-77283653C5AB}"/>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57" name="Straight Connector 4256">
                <a:extLst>
                  <a:ext uri="{FF2B5EF4-FFF2-40B4-BE49-F238E27FC236}">
                    <a16:creationId xmlns:a16="http://schemas.microsoft.com/office/drawing/2014/main" id="{654D7A7E-2A3D-49B5-BC2A-D83DEAA7E340}"/>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11" name="Group 4210">
              <a:extLst>
                <a:ext uri="{FF2B5EF4-FFF2-40B4-BE49-F238E27FC236}">
                  <a16:creationId xmlns:a16="http://schemas.microsoft.com/office/drawing/2014/main" id="{D5889580-11DC-42D9-B5FB-4338562984D9}"/>
                </a:ext>
              </a:extLst>
            </p:cNvPr>
            <p:cNvGrpSpPr/>
            <p:nvPr/>
          </p:nvGrpSpPr>
          <p:grpSpPr>
            <a:xfrm>
              <a:off x="1981052" y="2391292"/>
              <a:ext cx="22103" cy="22103"/>
              <a:chOff x="8638477" y="2567967"/>
              <a:chExt cx="72000" cy="72000"/>
            </a:xfrm>
          </p:grpSpPr>
          <p:cxnSp>
            <p:nvCxnSpPr>
              <p:cNvPr id="4254" name="Straight Connector 4253">
                <a:extLst>
                  <a:ext uri="{FF2B5EF4-FFF2-40B4-BE49-F238E27FC236}">
                    <a16:creationId xmlns:a16="http://schemas.microsoft.com/office/drawing/2014/main" id="{99F6A50A-5260-4875-8611-A8D9AAD59E03}"/>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55" name="Straight Connector 4254">
                <a:extLst>
                  <a:ext uri="{FF2B5EF4-FFF2-40B4-BE49-F238E27FC236}">
                    <a16:creationId xmlns:a16="http://schemas.microsoft.com/office/drawing/2014/main" id="{52AE6616-DE60-45CA-B051-07B72D4BC22A}"/>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12" name="Group 4211">
              <a:extLst>
                <a:ext uri="{FF2B5EF4-FFF2-40B4-BE49-F238E27FC236}">
                  <a16:creationId xmlns:a16="http://schemas.microsoft.com/office/drawing/2014/main" id="{C5BD662A-8662-45E1-BEF4-86DECC9B6CFE}"/>
                </a:ext>
              </a:extLst>
            </p:cNvPr>
            <p:cNvGrpSpPr/>
            <p:nvPr/>
          </p:nvGrpSpPr>
          <p:grpSpPr>
            <a:xfrm>
              <a:off x="1969260" y="2391292"/>
              <a:ext cx="22103" cy="22103"/>
              <a:chOff x="8638477" y="2567967"/>
              <a:chExt cx="72000" cy="72000"/>
            </a:xfrm>
          </p:grpSpPr>
          <p:cxnSp>
            <p:nvCxnSpPr>
              <p:cNvPr id="4252" name="Straight Connector 4251">
                <a:extLst>
                  <a:ext uri="{FF2B5EF4-FFF2-40B4-BE49-F238E27FC236}">
                    <a16:creationId xmlns:a16="http://schemas.microsoft.com/office/drawing/2014/main" id="{E56D3470-9E63-4FD1-9A70-AC592DD6C95D}"/>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53" name="Straight Connector 4252">
                <a:extLst>
                  <a:ext uri="{FF2B5EF4-FFF2-40B4-BE49-F238E27FC236}">
                    <a16:creationId xmlns:a16="http://schemas.microsoft.com/office/drawing/2014/main" id="{CDF39AFE-2B67-46B7-907A-2BE82919BEAA}"/>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13" name="Group 4212">
              <a:extLst>
                <a:ext uri="{FF2B5EF4-FFF2-40B4-BE49-F238E27FC236}">
                  <a16:creationId xmlns:a16="http://schemas.microsoft.com/office/drawing/2014/main" id="{9F5DDF68-B91B-4AA2-B0B1-2C91180EC4EF}"/>
                </a:ext>
              </a:extLst>
            </p:cNvPr>
            <p:cNvGrpSpPr/>
            <p:nvPr/>
          </p:nvGrpSpPr>
          <p:grpSpPr>
            <a:xfrm>
              <a:off x="1954218" y="2391292"/>
              <a:ext cx="22103" cy="22103"/>
              <a:chOff x="8638477" y="2567967"/>
              <a:chExt cx="72000" cy="72000"/>
            </a:xfrm>
          </p:grpSpPr>
          <p:cxnSp>
            <p:nvCxnSpPr>
              <p:cNvPr id="4250" name="Straight Connector 4249">
                <a:extLst>
                  <a:ext uri="{FF2B5EF4-FFF2-40B4-BE49-F238E27FC236}">
                    <a16:creationId xmlns:a16="http://schemas.microsoft.com/office/drawing/2014/main" id="{CA7C3664-B2CE-440D-8C9C-21956E0AD509}"/>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51" name="Straight Connector 4250">
                <a:extLst>
                  <a:ext uri="{FF2B5EF4-FFF2-40B4-BE49-F238E27FC236}">
                    <a16:creationId xmlns:a16="http://schemas.microsoft.com/office/drawing/2014/main" id="{0D4D6BA1-D5E1-4896-B8AD-BC2CD4EFA7D3}"/>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14" name="Group 4213">
              <a:extLst>
                <a:ext uri="{FF2B5EF4-FFF2-40B4-BE49-F238E27FC236}">
                  <a16:creationId xmlns:a16="http://schemas.microsoft.com/office/drawing/2014/main" id="{17058320-CFAF-4B27-891B-C56B85CF68D8}"/>
                </a:ext>
              </a:extLst>
            </p:cNvPr>
            <p:cNvGrpSpPr/>
            <p:nvPr/>
          </p:nvGrpSpPr>
          <p:grpSpPr>
            <a:xfrm>
              <a:off x="1945166" y="2391292"/>
              <a:ext cx="22103" cy="22103"/>
              <a:chOff x="8638477" y="2567967"/>
              <a:chExt cx="72000" cy="72000"/>
            </a:xfrm>
          </p:grpSpPr>
          <p:cxnSp>
            <p:nvCxnSpPr>
              <p:cNvPr id="4248" name="Straight Connector 4247">
                <a:extLst>
                  <a:ext uri="{FF2B5EF4-FFF2-40B4-BE49-F238E27FC236}">
                    <a16:creationId xmlns:a16="http://schemas.microsoft.com/office/drawing/2014/main" id="{91B403BD-220E-4F60-9022-238530490666}"/>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49" name="Straight Connector 4248">
                <a:extLst>
                  <a:ext uri="{FF2B5EF4-FFF2-40B4-BE49-F238E27FC236}">
                    <a16:creationId xmlns:a16="http://schemas.microsoft.com/office/drawing/2014/main" id="{87310944-D6A3-4292-9CD4-63A8C148C05F}"/>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15" name="Group 4214">
              <a:extLst>
                <a:ext uri="{FF2B5EF4-FFF2-40B4-BE49-F238E27FC236}">
                  <a16:creationId xmlns:a16="http://schemas.microsoft.com/office/drawing/2014/main" id="{2EB5210B-CAD7-4E80-86AD-2E1F1824E875}"/>
                </a:ext>
              </a:extLst>
            </p:cNvPr>
            <p:cNvGrpSpPr/>
            <p:nvPr/>
          </p:nvGrpSpPr>
          <p:grpSpPr>
            <a:xfrm>
              <a:off x="1937659" y="2391292"/>
              <a:ext cx="22103" cy="22103"/>
              <a:chOff x="8638477" y="2567967"/>
              <a:chExt cx="72000" cy="72000"/>
            </a:xfrm>
          </p:grpSpPr>
          <p:cxnSp>
            <p:nvCxnSpPr>
              <p:cNvPr id="4246" name="Straight Connector 4245">
                <a:extLst>
                  <a:ext uri="{FF2B5EF4-FFF2-40B4-BE49-F238E27FC236}">
                    <a16:creationId xmlns:a16="http://schemas.microsoft.com/office/drawing/2014/main" id="{B7EB70DE-5DB0-4E61-AD20-5428210C93C4}"/>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47" name="Straight Connector 4246">
                <a:extLst>
                  <a:ext uri="{FF2B5EF4-FFF2-40B4-BE49-F238E27FC236}">
                    <a16:creationId xmlns:a16="http://schemas.microsoft.com/office/drawing/2014/main" id="{199D4A52-0D2D-40D5-B571-FAEE0A595479}"/>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16" name="Group 4215">
              <a:extLst>
                <a:ext uri="{FF2B5EF4-FFF2-40B4-BE49-F238E27FC236}">
                  <a16:creationId xmlns:a16="http://schemas.microsoft.com/office/drawing/2014/main" id="{1CF33824-4576-408B-A5D9-2DCB7F08FBA0}"/>
                </a:ext>
              </a:extLst>
            </p:cNvPr>
            <p:cNvGrpSpPr/>
            <p:nvPr/>
          </p:nvGrpSpPr>
          <p:grpSpPr>
            <a:xfrm>
              <a:off x="1926327" y="2391292"/>
              <a:ext cx="22103" cy="22103"/>
              <a:chOff x="8638477" y="2567967"/>
              <a:chExt cx="72000" cy="72000"/>
            </a:xfrm>
          </p:grpSpPr>
          <p:cxnSp>
            <p:nvCxnSpPr>
              <p:cNvPr id="4244" name="Straight Connector 4243">
                <a:extLst>
                  <a:ext uri="{FF2B5EF4-FFF2-40B4-BE49-F238E27FC236}">
                    <a16:creationId xmlns:a16="http://schemas.microsoft.com/office/drawing/2014/main" id="{D97AE11D-EA04-4968-8D87-84A2D3A5D50C}"/>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45" name="Straight Connector 4244">
                <a:extLst>
                  <a:ext uri="{FF2B5EF4-FFF2-40B4-BE49-F238E27FC236}">
                    <a16:creationId xmlns:a16="http://schemas.microsoft.com/office/drawing/2014/main" id="{C146BF56-584D-4917-9129-DA0978074FE7}"/>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17" name="Group 4216">
              <a:extLst>
                <a:ext uri="{FF2B5EF4-FFF2-40B4-BE49-F238E27FC236}">
                  <a16:creationId xmlns:a16="http://schemas.microsoft.com/office/drawing/2014/main" id="{2F299F8C-39B5-426F-80F9-73A700D24EBD}"/>
                </a:ext>
              </a:extLst>
            </p:cNvPr>
            <p:cNvGrpSpPr/>
            <p:nvPr/>
          </p:nvGrpSpPr>
          <p:grpSpPr>
            <a:xfrm>
              <a:off x="1904225" y="2391292"/>
              <a:ext cx="22103" cy="22103"/>
              <a:chOff x="8638477" y="2567967"/>
              <a:chExt cx="72000" cy="72000"/>
            </a:xfrm>
          </p:grpSpPr>
          <p:cxnSp>
            <p:nvCxnSpPr>
              <p:cNvPr id="4242" name="Straight Connector 4241">
                <a:extLst>
                  <a:ext uri="{FF2B5EF4-FFF2-40B4-BE49-F238E27FC236}">
                    <a16:creationId xmlns:a16="http://schemas.microsoft.com/office/drawing/2014/main" id="{55029582-3FA7-4F49-BF44-48CED2F5049A}"/>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43" name="Straight Connector 4242">
                <a:extLst>
                  <a:ext uri="{FF2B5EF4-FFF2-40B4-BE49-F238E27FC236}">
                    <a16:creationId xmlns:a16="http://schemas.microsoft.com/office/drawing/2014/main" id="{75092DA5-18A0-4477-AC0B-53E5BB6B0FB4}"/>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18" name="Group 4217">
              <a:extLst>
                <a:ext uri="{FF2B5EF4-FFF2-40B4-BE49-F238E27FC236}">
                  <a16:creationId xmlns:a16="http://schemas.microsoft.com/office/drawing/2014/main" id="{EACEE90D-46E5-4ACA-8CCD-807D4163F9E9}"/>
                </a:ext>
              </a:extLst>
            </p:cNvPr>
            <p:cNvGrpSpPr/>
            <p:nvPr/>
          </p:nvGrpSpPr>
          <p:grpSpPr>
            <a:xfrm>
              <a:off x="1882122" y="2391292"/>
              <a:ext cx="22103" cy="22103"/>
              <a:chOff x="8638477" y="2567967"/>
              <a:chExt cx="72000" cy="72000"/>
            </a:xfrm>
          </p:grpSpPr>
          <p:cxnSp>
            <p:nvCxnSpPr>
              <p:cNvPr id="4240" name="Straight Connector 4239">
                <a:extLst>
                  <a:ext uri="{FF2B5EF4-FFF2-40B4-BE49-F238E27FC236}">
                    <a16:creationId xmlns:a16="http://schemas.microsoft.com/office/drawing/2014/main" id="{9232B17E-94D0-4EB9-8BE4-AFF4862EEC6B}"/>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41" name="Straight Connector 4240">
                <a:extLst>
                  <a:ext uri="{FF2B5EF4-FFF2-40B4-BE49-F238E27FC236}">
                    <a16:creationId xmlns:a16="http://schemas.microsoft.com/office/drawing/2014/main" id="{6F2E4E91-8022-4775-A27D-5D6785FC5655}"/>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19" name="Group 4218">
              <a:extLst>
                <a:ext uri="{FF2B5EF4-FFF2-40B4-BE49-F238E27FC236}">
                  <a16:creationId xmlns:a16="http://schemas.microsoft.com/office/drawing/2014/main" id="{15A8CF25-9D60-4FE1-92B0-6FE4FC65C345}"/>
                </a:ext>
              </a:extLst>
            </p:cNvPr>
            <p:cNvGrpSpPr/>
            <p:nvPr/>
          </p:nvGrpSpPr>
          <p:grpSpPr>
            <a:xfrm>
              <a:off x="1877859" y="2391292"/>
              <a:ext cx="22103" cy="22103"/>
              <a:chOff x="8638477" y="2567967"/>
              <a:chExt cx="72000" cy="72000"/>
            </a:xfrm>
          </p:grpSpPr>
          <p:cxnSp>
            <p:nvCxnSpPr>
              <p:cNvPr id="4238" name="Straight Connector 4237">
                <a:extLst>
                  <a:ext uri="{FF2B5EF4-FFF2-40B4-BE49-F238E27FC236}">
                    <a16:creationId xmlns:a16="http://schemas.microsoft.com/office/drawing/2014/main" id="{43D48DD9-8899-4079-A9CC-C52EE1F36000}"/>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39" name="Straight Connector 4238">
                <a:extLst>
                  <a:ext uri="{FF2B5EF4-FFF2-40B4-BE49-F238E27FC236}">
                    <a16:creationId xmlns:a16="http://schemas.microsoft.com/office/drawing/2014/main" id="{3AA09914-5D6A-4538-90E5-DAA08F6E8738}"/>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20" name="Group 4219">
              <a:extLst>
                <a:ext uri="{FF2B5EF4-FFF2-40B4-BE49-F238E27FC236}">
                  <a16:creationId xmlns:a16="http://schemas.microsoft.com/office/drawing/2014/main" id="{3FBD0D24-5DEA-4752-B90E-3F52EF5D1B17}"/>
                </a:ext>
              </a:extLst>
            </p:cNvPr>
            <p:cNvGrpSpPr/>
            <p:nvPr/>
          </p:nvGrpSpPr>
          <p:grpSpPr>
            <a:xfrm>
              <a:off x="1860502" y="2391292"/>
              <a:ext cx="22103" cy="22103"/>
              <a:chOff x="8638477" y="2567967"/>
              <a:chExt cx="72000" cy="72000"/>
            </a:xfrm>
          </p:grpSpPr>
          <p:cxnSp>
            <p:nvCxnSpPr>
              <p:cNvPr id="4236" name="Straight Connector 4235">
                <a:extLst>
                  <a:ext uri="{FF2B5EF4-FFF2-40B4-BE49-F238E27FC236}">
                    <a16:creationId xmlns:a16="http://schemas.microsoft.com/office/drawing/2014/main" id="{7B0B725F-A3A0-422E-B417-0ED33C4A9D83}"/>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37" name="Straight Connector 4236">
                <a:extLst>
                  <a:ext uri="{FF2B5EF4-FFF2-40B4-BE49-F238E27FC236}">
                    <a16:creationId xmlns:a16="http://schemas.microsoft.com/office/drawing/2014/main" id="{3C96DD35-A093-479F-AFA3-C17E83949B19}"/>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21" name="Group 4220">
              <a:extLst>
                <a:ext uri="{FF2B5EF4-FFF2-40B4-BE49-F238E27FC236}">
                  <a16:creationId xmlns:a16="http://schemas.microsoft.com/office/drawing/2014/main" id="{8A97FEBF-4BC2-4337-882A-6E875DA770B9}"/>
                </a:ext>
              </a:extLst>
            </p:cNvPr>
            <p:cNvGrpSpPr/>
            <p:nvPr/>
          </p:nvGrpSpPr>
          <p:grpSpPr>
            <a:xfrm>
              <a:off x="1824318" y="2391292"/>
              <a:ext cx="22103" cy="22103"/>
              <a:chOff x="8638477" y="2567967"/>
              <a:chExt cx="72000" cy="72000"/>
            </a:xfrm>
          </p:grpSpPr>
          <p:cxnSp>
            <p:nvCxnSpPr>
              <p:cNvPr id="4234" name="Straight Connector 4233">
                <a:extLst>
                  <a:ext uri="{FF2B5EF4-FFF2-40B4-BE49-F238E27FC236}">
                    <a16:creationId xmlns:a16="http://schemas.microsoft.com/office/drawing/2014/main" id="{A9C6A5D3-1313-4589-B196-56A198E9AF85}"/>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35" name="Straight Connector 4234">
                <a:extLst>
                  <a:ext uri="{FF2B5EF4-FFF2-40B4-BE49-F238E27FC236}">
                    <a16:creationId xmlns:a16="http://schemas.microsoft.com/office/drawing/2014/main" id="{A7ACD3AC-B5EA-4CA8-8CAF-17DE2A8DDEBD}"/>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22" name="Group 4221">
              <a:extLst>
                <a:ext uri="{FF2B5EF4-FFF2-40B4-BE49-F238E27FC236}">
                  <a16:creationId xmlns:a16="http://schemas.microsoft.com/office/drawing/2014/main" id="{1CBE375F-7594-4E4A-BB85-0E0EB72588E0}"/>
                </a:ext>
              </a:extLst>
            </p:cNvPr>
            <p:cNvGrpSpPr/>
            <p:nvPr/>
          </p:nvGrpSpPr>
          <p:grpSpPr>
            <a:xfrm>
              <a:off x="1716945" y="2343025"/>
              <a:ext cx="22103" cy="22103"/>
              <a:chOff x="8638477" y="2567967"/>
              <a:chExt cx="72000" cy="72000"/>
            </a:xfrm>
          </p:grpSpPr>
          <p:cxnSp>
            <p:nvCxnSpPr>
              <p:cNvPr id="4232" name="Straight Connector 4231">
                <a:extLst>
                  <a:ext uri="{FF2B5EF4-FFF2-40B4-BE49-F238E27FC236}">
                    <a16:creationId xmlns:a16="http://schemas.microsoft.com/office/drawing/2014/main" id="{AAF6218B-C739-4DAA-9EF1-79067A1B70F5}"/>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33" name="Straight Connector 4232">
                <a:extLst>
                  <a:ext uri="{FF2B5EF4-FFF2-40B4-BE49-F238E27FC236}">
                    <a16:creationId xmlns:a16="http://schemas.microsoft.com/office/drawing/2014/main" id="{60BA1CB9-37B5-4195-83D2-23DC4C89974F}"/>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23" name="Group 4222">
              <a:extLst>
                <a:ext uri="{FF2B5EF4-FFF2-40B4-BE49-F238E27FC236}">
                  <a16:creationId xmlns:a16="http://schemas.microsoft.com/office/drawing/2014/main" id="{98730AA7-4653-4B29-B0F8-3A78C9789A76}"/>
                </a:ext>
              </a:extLst>
            </p:cNvPr>
            <p:cNvGrpSpPr/>
            <p:nvPr/>
          </p:nvGrpSpPr>
          <p:grpSpPr>
            <a:xfrm>
              <a:off x="1631152" y="2343025"/>
              <a:ext cx="22103" cy="22103"/>
              <a:chOff x="8638477" y="2567967"/>
              <a:chExt cx="72000" cy="72000"/>
            </a:xfrm>
          </p:grpSpPr>
          <p:cxnSp>
            <p:nvCxnSpPr>
              <p:cNvPr id="4230" name="Straight Connector 4229">
                <a:extLst>
                  <a:ext uri="{FF2B5EF4-FFF2-40B4-BE49-F238E27FC236}">
                    <a16:creationId xmlns:a16="http://schemas.microsoft.com/office/drawing/2014/main" id="{9B67516E-3647-4C95-838F-CFFC52A573DA}"/>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31" name="Straight Connector 4230">
                <a:extLst>
                  <a:ext uri="{FF2B5EF4-FFF2-40B4-BE49-F238E27FC236}">
                    <a16:creationId xmlns:a16="http://schemas.microsoft.com/office/drawing/2014/main" id="{31595C71-927D-4C48-AE55-2D2B3E143779}"/>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24" name="Group 4223">
              <a:extLst>
                <a:ext uri="{FF2B5EF4-FFF2-40B4-BE49-F238E27FC236}">
                  <a16:creationId xmlns:a16="http://schemas.microsoft.com/office/drawing/2014/main" id="{E78B1B6C-74FA-44B8-9126-62B7D1AF47EF}"/>
                </a:ext>
              </a:extLst>
            </p:cNvPr>
            <p:cNvGrpSpPr/>
            <p:nvPr/>
          </p:nvGrpSpPr>
          <p:grpSpPr>
            <a:xfrm>
              <a:off x="1623171" y="2343025"/>
              <a:ext cx="22103" cy="22103"/>
              <a:chOff x="8638477" y="2567967"/>
              <a:chExt cx="72000" cy="72000"/>
            </a:xfrm>
          </p:grpSpPr>
          <p:cxnSp>
            <p:nvCxnSpPr>
              <p:cNvPr id="4228" name="Straight Connector 4227">
                <a:extLst>
                  <a:ext uri="{FF2B5EF4-FFF2-40B4-BE49-F238E27FC236}">
                    <a16:creationId xmlns:a16="http://schemas.microsoft.com/office/drawing/2014/main" id="{57ACB8D1-0746-4667-BF22-AF364BC33F06}"/>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29" name="Straight Connector 4228">
                <a:extLst>
                  <a:ext uri="{FF2B5EF4-FFF2-40B4-BE49-F238E27FC236}">
                    <a16:creationId xmlns:a16="http://schemas.microsoft.com/office/drawing/2014/main" id="{A7526C0E-1176-4C9B-B63E-46B3822B3F32}"/>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nvGrpSpPr>
            <p:cNvPr id="4225" name="Group 4224">
              <a:extLst>
                <a:ext uri="{FF2B5EF4-FFF2-40B4-BE49-F238E27FC236}">
                  <a16:creationId xmlns:a16="http://schemas.microsoft.com/office/drawing/2014/main" id="{6E4D9C63-2519-41CE-A5B3-94ED3022EC4B}"/>
                </a:ext>
              </a:extLst>
            </p:cNvPr>
            <p:cNvGrpSpPr/>
            <p:nvPr/>
          </p:nvGrpSpPr>
          <p:grpSpPr>
            <a:xfrm>
              <a:off x="1056186" y="2086399"/>
              <a:ext cx="22103" cy="22103"/>
              <a:chOff x="8638477" y="2567967"/>
              <a:chExt cx="72000" cy="72000"/>
            </a:xfrm>
          </p:grpSpPr>
          <p:cxnSp>
            <p:nvCxnSpPr>
              <p:cNvPr id="4226" name="Straight Connector 4225">
                <a:extLst>
                  <a:ext uri="{FF2B5EF4-FFF2-40B4-BE49-F238E27FC236}">
                    <a16:creationId xmlns:a16="http://schemas.microsoft.com/office/drawing/2014/main" id="{B32CB7AF-B1B1-46A8-B1E6-9BEBD858ACBE}"/>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227" name="Straight Connector 4226">
                <a:extLst>
                  <a:ext uri="{FF2B5EF4-FFF2-40B4-BE49-F238E27FC236}">
                    <a16:creationId xmlns:a16="http://schemas.microsoft.com/office/drawing/2014/main" id="{A9DE69B6-F19B-4816-B262-7F8B015394BD}"/>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grpSp>
      <p:grpSp>
        <p:nvGrpSpPr>
          <p:cNvPr id="20" name="Group 19">
            <a:extLst>
              <a:ext uri="{FF2B5EF4-FFF2-40B4-BE49-F238E27FC236}">
                <a16:creationId xmlns:a16="http://schemas.microsoft.com/office/drawing/2014/main" id="{A91AEB0E-D912-4D10-BF04-547FD937A2BF}"/>
              </a:ext>
            </a:extLst>
          </p:cNvPr>
          <p:cNvGrpSpPr/>
          <p:nvPr/>
        </p:nvGrpSpPr>
        <p:grpSpPr>
          <a:xfrm>
            <a:off x="701439" y="1453259"/>
            <a:ext cx="2252039" cy="855505"/>
            <a:chOff x="701439" y="1453259"/>
            <a:chExt cx="2252039" cy="855505"/>
          </a:xfrm>
        </p:grpSpPr>
        <p:sp>
          <p:nvSpPr>
            <p:cNvPr id="4390" name="Freeform: Shape 4389">
              <a:extLst>
                <a:ext uri="{FF2B5EF4-FFF2-40B4-BE49-F238E27FC236}">
                  <a16:creationId xmlns:a16="http://schemas.microsoft.com/office/drawing/2014/main" id="{A37D2C88-24FE-49A2-A18C-57F38065C843}"/>
                </a:ext>
              </a:extLst>
            </p:cNvPr>
            <p:cNvSpPr/>
            <p:nvPr/>
          </p:nvSpPr>
          <p:spPr bwMode="auto">
            <a:xfrm>
              <a:off x="701439" y="1453259"/>
              <a:ext cx="2241179" cy="844453"/>
            </a:xfrm>
            <a:custGeom>
              <a:avLst/>
              <a:gdLst>
                <a:gd name="connsiteX0" fmla="*/ 7429500 w 7429500"/>
                <a:gd name="connsiteY0" fmla="*/ 2750820 h 2750820"/>
                <a:gd name="connsiteX1" fmla="*/ 6423660 w 7429500"/>
                <a:gd name="connsiteY1" fmla="*/ 2750820 h 2750820"/>
                <a:gd name="connsiteX2" fmla="*/ 6423660 w 7429500"/>
                <a:gd name="connsiteY2" fmla="*/ 2628900 h 2750820"/>
                <a:gd name="connsiteX3" fmla="*/ 6309360 w 7429500"/>
                <a:gd name="connsiteY3" fmla="*/ 2628900 h 2750820"/>
                <a:gd name="connsiteX4" fmla="*/ 6309360 w 7429500"/>
                <a:gd name="connsiteY4" fmla="*/ 2506980 h 2750820"/>
                <a:gd name="connsiteX5" fmla="*/ 3901440 w 7429500"/>
                <a:gd name="connsiteY5" fmla="*/ 2506980 h 2750820"/>
                <a:gd name="connsiteX6" fmla="*/ 3901440 w 7429500"/>
                <a:gd name="connsiteY6" fmla="*/ 2438400 h 2750820"/>
                <a:gd name="connsiteX7" fmla="*/ 3810000 w 7429500"/>
                <a:gd name="connsiteY7" fmla="*/ 2438400 h 2750820"/>
                <a:gd name="connsiteX8" fmla="*/ 3810000 w 7429500"/>
                <a:gd name="connsiteY8" fmla="*/ 2407920 h 2750820"/>
                <a:gd name="connsiteX9" fmla="*/ 3390900 w 7429500"/>
                <a:gd name="connsiteY9" fmla="*/ 2407920 h 2750820"/>
                <a:gd name="connsiteX10" fmla="*/ 3390900 w 7429500"/>
                <a:gd name="connsiteY10" fmla="*/ 2407920 h 2750820"/>
                <a:gd name="connsiteX11" fmla="*/ 3177540 w 7429500"/>
                <a:gd name="connsiteY11" fmla="*/ 2407920 h 2750820"/>
                <a:gd name="connsiteX12" fmla="*/ 3177540 w 7429500"/>
                <a:gd name="connsiteY12" fmla="*/ 2346960 h 2750820"/>
                <a:gd name="connsiteX13" fmla="*/ 2827020 w 7429500"/>
                <a:gd name="connsiteY13" fmla="*/ 2346960 h 2750820"/>
                <a:gd name="connsiteX14" fmla="*/ 2827020 w 7429500"/>
                <a:gd name="connsiteY14" fmla="*/ 2346960 h 2750820"/>
                <a:gd name="connsiteX15" fmla="*/ 2827020 w 7429500"/>
                <a:gd name="connsiteY15" fmla="*/ 2278380 h 2750820"/>
                <a:gd name="connsiteX16" fmla="*/ 2705100 w 7429500"/>
                <a:gd name="connsiteY16" fmla="*/ 2278380 h 2750820"/>
                <a:gd name="connsiteX17" fmla="*/ 2476500 w 7429500"/>
                <a:gd name="connsiteY17" fmla="*/ 2278380 h 2750820"/>
                <a:gd name="connsiteX18" fmla="*/ 2476500 w 7429500"/>
                <a:gd name="connsiteY18" fmla="*/ 2186940 h 2750820"/>
                <a:gd name="connsiteX19" fmla="*/ 2301240 w 7429500"/>
                <a:gd name="connsiteY19" fmla="*/ 2186940 h 2750820"/>
                <a:gd name="connsiteX20" fmla="*/ 2301240 w 7429500"/>
                <a:gd name="connsiteY20" fmla="*/ 2103120 h 2750820"/>
                <a:gd name="connsiteX21" fmla="*/ 2125980 w 7429500"/>
                <a:gd name="connsiteY21" fmla="*/ 2103120 h 2750820"/>
                <a:gd name="connsiteX22" fmla="*/ 2125980 w 7429500"/>
                <a:gd name="connsiteY22" fmla="*/ 1988820 h 2750820"/>
                <a:gd name="connsiteX23" fmla="*/ 1950720 w 7429500"/>
                <a:gd name="connsiteY23" fmla="*/ 1988820 h 2750820"/>
                <a:gd name="connsiteX24" fmla="*/ 1950720 w 7429500"/>
                <a:gd name="connsiteY24" fmla="*/ 1905000 h 2750820"/>
                <a:gd name="connsiteX25" fmla="*/ 1714500 w 7429500"/>
                <a:gd name="connsiteY25" fmla="*/ 1905000 h 2750820"/>
                <a:gd name="connsiteX26" fmla="*/ 1714500 w 7429500"/>
                <a:gd name="connsiteY26" fmla="*/ 1783080 h 2750820"/>
                <a:gd name="connsiteX27" fmla="*/ 1584960 w 7429500"/>
                <a:gd name="connsiteY27" fmla="*/ 1783080 h 2750820"/>
                <a:gd name="connsiteX28" fmla="*/ 1584960 w 7429500"/>
                <a:gd name="connsiteY28" fmla="*/ 1668780 h 2750820"/>
                <a:gd name="connsiteX29" fmla="*/ 1447800 w 7429500"/>
                <a:gd name="connsiteY29" fmla="*/ 1668780 h 2750820"/>
                <a:gd name="connsiteX30" fmla="*/ 1447800 w 7429500"/>
                <a:gd name="connsiteY30" fmla="*/ 1554480 h 2750820"/>
                <a:gd name="connsiteX31" fmla="*/ 1272540 w 7429500"/>
                <a:gd name="connsiteY31" fmla="*/ 1554480 h 2750820"/>
                <a:gd name="connsiteX32" fmla="*/ 1272540 w 7429500"/>
                <a:gd name="connsiteY32" fmla="*/ 1455420 h 2750820"/>
                <a:gd name="connsiteX33" fmla="*/ 1158240 w 7429500"/>
                <a:gd name="connsiteY33" fmla="*/ 1455420 h 2750820"/>
                <a:gd name="connsiteX34" fmla="*/ 1158240 w 7429500"/>
                <a:gd name="connsiteY34" fmla="*/ 1295400 h 2750820"/>
                <a:gd name="connsiteX35" fmla="*/ 1082040 w 7429500"/>
                <a:gd name="connsiteY35" fmla="*/ 1295400 h 2750820"/>
                <a:gd name="connsiteX36" fmla="*/ 1082040 w 7429500"/>
                <a:gd name="connsiteY36" fmla="*/ 1203960 h 2750820"/>
                <a:gd name="connsiteX37" fmla="*/ 975360 w 7429500"/>
                <a:gd name="connsiteY37" fmla="*/ 1203960 h 2750820"/>
                <a:gd name="connsiteX38" fmla="*/ 975360 w 7429500"/>
                <a:gd name="connsiteY38" fmla="*/ 1082040 h 2750820"/>
                <a:gd name="connsiteX39" fmla="*/ 906780 w 7429500"/>
                <a:gd name="connsiteY39" fmla="*/ 1082040 h 2750820"/>
                <a:gd name="connsiteX40" fmla="*/ 906780 w 7429500"/>
                <a:gd name="connsiteY40" fmla="*/ 982980 h 2750820"/>
                <a:gd name="connsiteX41" fmla="*/ 815340 w 7429500"/>
                <a:gd name="connsiteY41" fmla="*/ 982980 h 2750820"/>
                <a:gd name="connsiteX42" fmla="*/ 815340 w 7429500"/>
                <a:gd name="connsiteY42" fmla="*/ 876300 h 2750820"/>
                <a:gd name="connsiteX43" fmla="*/ 746760 w 7429500"/>
                <a:gd name="connsiteY43" fmla="*/ 876300 h 2750820"/>
                <a:gd name="connsiteX44" fmla="*/ 746760 w 7429500"/>
                <a:gd name="connsiteY44" fmla="*/ 777240 h 2750820"/>
                <a:gd name="connsiteX45" fmla="*/ 746760 w 7429500"/>
                <a:gd name="connsiteY45" fmla="*/ 777240 h 2750820"/>
                <a:gd name="connsiteX46" fmla="*/ 685800 w 7429500"/>
                <a:gd name="connsiteY46" fmla="*/ 777240 h 2750820"/>
                <a:gd name="connsiteX47" fmla="*/ 685800 w 7429500"/>
                <a:gd name="connsiteY47" fmla="*/ 647700 h 2750820"/>
                <a:gd name="connsiteX48" fmla="*/ 609600 w 7429500"/>
                <a:gd name="connsiteY48" fmla="*/ 647700 h 2750820"/>
                <a:gd name="connsiteX49" fmla="*/ 609600 w 7429500"/>
                <a:gd name="connsiteY49" fmla="*/ 647700 h 2750820"/>
                <a:gd name="connsiteX50" fmla="*/ 609600 w 7429500"/>
                <a:gd name="connsiteY50" fmla="*/ 563880 h 2750820"/>
                <a:gd name="connsiteX51" fmla="*/ 518160 w 7429500"/>
                <a:gd name="connsiteY51" fmla="*/ 563880 h 2750820"/>
                <a:gd name="connsiteX52" fmla="*/ 518160 w 7429500"/>
                <a:gd name="connsiteY52" fmla="*/ 472440 h 2750820"/>
                <a:gd name="connsiteX53" fmla="*/ 426720 w 7429500"/>
                <a:gd name="connsiteY53" fmla="*/ 472440 h 2750820"/>
                <a:gd name="connsiteX54" fmla="*/ 426720 w 7429500"/>
                <a:gd name="connsiteY54" fmla="*/ 403860 h 2750820"/>
                <a:gd name="connsiteX55" fmla="*/ 236220 w 7429500"/>
                <a:gd name="connsiteY55" fmla="*/ 403860 h 2750820"/>
                <a:gd name="connsiteX56" fmla="*/ 236220 w 7429500"/>
                <a:gd name="connsiteY56" fmla="*/ 281940 h 2750820"/>
                <a:gd name="connsiteX57" fmla="*/ 129540 w 7429500"/>
                <a:gd name="connsiteY57" fmla="*/ 281940 h 2750820"/>
                <a:gd name="connsiteX58" fmla="*/ 129540 w 7429500"/>
                <a:gd name="connsiteY58" fmla="*/ 175260 h 2750820"/>
                <a:gd name="connsiteX59" fmla="*/ 60960 w 7429500"/>
                <a:gd name="connsiteY59" fmla="*/ 175260 h 2750820"/>
                <a:gd name="connsiteX60" fmla="*/ 60960 w 7429500"/>
                <a:gd name="connsiteY60" fmla="*/ 0 h 2750820"/>
                <a:gd name="connsiteX61" fmla="*/ 0 w 7429500"/>
                <a:gd name="connsiteY61" fmla="*/ 0 h 27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429500" h="2750820">
                  <a:moveTo>
                    <a:pt x="7429500" y="2750820"/>
                  </a:moveTo>
                  <a:lnTo>
                    <a:pt x="6423660" y="2750820"/>
                  </a:lnTo>
                  <a:lnTo>
                    <a:pt x="6423660" y="2628900"/>
                  </a:lnTo>
                  <a:lnTo>
                    <a:pt x="6309360" y="2628900"/>
                  </a:lnTo>
                  <a:lnTo>
                    <a:pt x="6309360" y="2506980"/>
                  </a:lnTo>
                  <a:lnTo>
                    <a:pt x="3901440" y="2506980"/>
                  </a:lnTo>
                  <a:lnTo>
                    <a:pt x="3901440" y="2438400"/>
                  </a:lnTo>
                  <a:lnTo>
                    <a:pt x="3810000" y="2438400"/>
                  </a:lnTo>
                  <a:lnTo>
                    <a:pt x="3810000" y="2407920"/>
                  </a:lnTo>
                  <a:lnTo>
                    <a:pt x="3390900" y="2407920"/>
                  </a:lnTo>
                  <a:lnTo>
                    <a:pt x="3390900" y="2407920"/>
                  </a:lnTo>
                  <a:lnTo>
                    <a:pt x="3177540" y="2407920"/>
                  </a:lnTo>
                  <a:lnTo>
                    <a:pt x="3177540" y="2346960"/>
                  </a:lnTo>
                  <a:lnTo>
                    <a:pt x="2827020" y="2346960"/>
                  </a:lnTo>
                  <a:lnTo>
                    <a:pt x="2827020" y="2346960"/>
                  </a:lnTo>
                  <a:lnTo>
                    <a:pt x="2827020" y="2278380"/>
                  </a:lnTo>
                  <a:lnTo>
                    <a:pt x="2705100" y="2278380"/>
                  </a:lnTo>
                  <a:lnTo>
                    <a:pt x="2476500" y="2278380"/>
                  </a:lnTo>
                  <a:lnTo>
                    <a:pt x="2476500" y="2186940"/>
                  </a:lnTo>
                  <a:lnTo>
                    <a:pt x="2301240" y="2186940"/>
                  </a:lnTo>
                  <a:lnTo>
                    <a:pt x="2301240" y="2103120"/>
                  </a:lnTo>
                  <a:lnTo>
                    <a:pt x="2125980" y="2103120"/>
                  </a:lnTo>
                  <a:lnTo>
                    <a:pt x="2125980" y="1988820"/>
                  </a:lnTo>
                  <a:lnTo>
                    <a:pt x="1950720" y="1988820"/>
                  </a:lnTo>
                  <a:lnTo>
                    <a:pt x="1950720" y="1905000"/>
                  </a:lnTo>
                  <a:lnTo>
                    <a:pt x="1714500" y="1905000"/>
                  </a:lnTo>
                  <a:lnTo>
                    <a:pt x="1714500" y="1783080"/>
                  </a:lnTo>
                  <a:lnTo>
                    <a:pt x="1584960" y="1783080"/>
                  </a:lnTo>
                  <a:lnTo>
                    <a:pt x="1584960" y="1668780"/>
                  </a:lnTo>
                  <a:lnTo>
                    <a:pt x="1447800" y="1668780"/>
                  </a:lnTo>
                  <a:lnTo>
                    <a:pt x="1447800" y="1554480"/>
                  </a:lnTo>
                  <a:lnTo>
                    <a:pt x="1272540" y="1554480"/>
                  </a:lnTo>
                  <a:lnTo>
                    <a:pt x="1272540" y="1455420"/>
                  </a:lnTo>
                  <a:lnTo>
                    <a:pt x="1158240" y="1455420"/>
                  </a:lnTo>
                  <a:lnTo>
                    <a:pt x="1158240" y="1295400"/>
                  </a:lnTo>
                  <a:lnTo>
                    <a:pt x="1082040" y="1295400"/>
                  </a:lnTo>
                  <a:lnTo>
                    <a:pt x="1082040" y="1203960"/>
                  </a:lnTo>
                  <a:lnTo>
                    <a:pt x="975360" y="1203960"/>
                  </a:lnTo>
                  <a:lnTo>
                    <a:pt x="975360" y="1082040"/>
                  </a:lnTo>
                  <a:lnTo>
                    <a:pt x="906780" y="1082040"/>
                  </a:lnTo>
                  <a:lnTo>
                    <a:pt x="906780" y="982980"/>
                  </a:lnTo>
                  <a:lnTo>
                    <a:pt x="815340" y="982980"/>
                  </a:lnTo>
                  <a:lnTo>
                    <a:pt x="815340" y="876300"/>
                  </a:lnTo>
                  <a:lnTo>
                    <a:pt x="746760" y="876300"/>
                  </a:lnTo>
                  <a:lnTo>
                    <a:pt x="746760" y="777240"/>
                  </a:lnTo>
                  <a:lnTo>
                    <a:pt x="746760" y="777240"/>
                  </a:lnTo>
                  <a:lnTo>
                    <a:pt x="685800" y="777240"/>
                  </a:lnTo>
                  <a:lnTo>
                    <a:pt x="685800" y="647700"/>
                  </a:lnTo>
                  <a:lnTo>
                    <a:pt x="609600" y="647700"/>
                  </a:lnTo>
                  <a:lnTo>
                    <a:pt x="609600" y="647700"/>
                  </a:lnTo>
                  <a:lnTo>
                    <a:pt x="609600" y="563880"/>
                  </a:lnTo>
                  <a:lnTo>
                    <a:pt x="518160" y="563880"/>
                  </a:lnTo>
                  <a:lnTo>
                    <a:pt x="518160" y="472440"/>
                  </a:lnTo>
                  <a:lnTo>
                    <a:pt x="426720" y="472440"/>
                  </a:lnTo>
                  <a:lnTo>
                    <a:pt x="426720" y="403860"/>
                  </a:lnTo>
                  <a:lnTo>
                    <a:pt x="236220" y="403860"/>
                  </a:lnTo>
                  <a:lnTo>
                    <a:pt x="236220" y="281940"/>
                  </a:lnTo>
                  <a:lnTo>
                    <a:pt x="129540" y="281940"/>
                  </a:lnTo>
                  <a:lnTo>
                    <a:pt x="129540" y="175260"/>
                  </a:lnTo>
                  <a:lnTo>
                    <a:pt x="60960" y="175260"/>
                  </a:lnTo>
                  <a:lnTo>
                    <a:pt x="60960" y="0"/>
                  </a:lnTo>
                  <a:lnTo>
                    <a:pt x="0" y="0"/>
                  </a:lnTo>
                </a:path>
              </a:pathLst>
            </a:custGeom>
            <a:noFill/>
            <a:ln w="12700">
              <a:solidFill>
                <a:srgbClr val="FF66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5E7FC04C-8A18-4A93-94D8-665E202114E1}"/>
                </a:ext>
              </a:extLst>
            </p:cNvPr>
            <p:cNvGrpSpPr/>
            <p:nvPr/>
          </p:nvGrpSpPr>
          <p:grpSpPr>
            <a:xfrm>
              <a:off x="1178784" y="1990262"/>
              <a:ext cx="1774694" cy="318502"/>
              <a:chOff x="1178784" y="1990262"/>
              <a:chExt cx="1774694" cy="318502"/>
            </a:xfrm>
          </p:grpSpPr>
          <p:grpSp>
            <p:nvGrpSpPr>
              <p:cNvPr id="4391" name="Group 4390">
                <a:extLst>
                  <a:ext uri="{FF2B5EF4-FFF2-40B4-BE49-F238E27FC236}">
                    <a16:creationId xmlns:a16="http://schemas.microsoft.com/office/drawing/2014/main" id="{7146031C-5FBC-4DE7-B2E2-8374EACF0E6D}"/>
                  </a:ext>
                </a:extLst>
              </p:cNvPr>
              <p:cNvGrpSpPr/>
              <p:nvPr/>
            </p:nvGrpSpPr>
            <p:grpSpPr>
              <a:xfrm>
                <a:off x="2931758" y="2286661"/>
                <a:ext cx="21720" cy="22103"/>
                <a:chOff x="8638477" y="2567967"/>
                <a:chExt cx="72000" cy="72000"/>
              </a:xfrm>
            </p:grpSpPr>
            <p:cxnSp>
              <p:nvCxnSpPr>
                <p:cNvPr id="4392" name="Straight Connector 4391">
                  <a:extLst>
                    <a:ext uri="{FF2B5EF4-FFF2-40B4-BE49-F238E27FC236}">
                      <a16:creationId xmlns:a16="http://schemas.microsoft.com/office/drawing/2014/main" id="{9B4BD6C7-49BC-4827-BB82-B94173401FA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393" name="Straight Connector 4392">
                  <a:extLst>
                    <a:ext uri="{FF2B5EF4-FFF2-40B4-BE49-F238E27FC236}">
                      <a16:creationId xmlns:a16="http://schemas.microsoft.com/office/drawing/2014/main" id="{AD62C706-DC90-4A4F-B9D5-17514E7E1732}"/>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394" name="Group 4393">
                <a:extLst>
                  <a:ext uri="{FF2B5EF4-FFF2-40B4-BE49-F238E27FC236}">
                    <a16:creationId xmlns:a16="http://schemas.microsoft.com/office/drawing/2014/main" id="{6DF0022C-A7A5-4E04-A89D-FA49A3A07FBC}"/>
                  </a:ext>
                </a:extLst>
              </p:cNvPr>
              <p:cNvGrpSpPr/>
              <p:nvPr/>
            </p:nvGrpSpPr>
            <p:grpSpPr>
              <a:xfrm>
                <a:off x="2787144" y="2286661"/>
                <a:ext cx="21720" cy="22103"/>
                <a:chOff x="8638477" y="2567967"/>
                <a:chExt cx="72000" cy="72000"/>
              </a:xfrm>
            </p:grpSpPr>
            <p:cxnSp>
              <p:nvCxnSpPr>
                <p:cNvPr id="4395" name="Straight Connector 4394">
                  <a:extLst>
                    <a:ext uri="{FF2B5EF4-FFF2-40B4-BE49-F238E27FC236}">
                      <a16:creationId xmlns:a16="http://schemas.microsoft.com/office/drawing/2014/main" id="{4120ED43-A211-454C-90DD-C9FA82F2C82A}"/>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396" name="Straight Connector 4395">
                  <a:extLst>
                    <a:ext uri="{FF2B5EF4-FFF2-40B4-BE49-F238E27FC236}">
                      <a16:creationId xmlns:a16="http://schemas.microsoft.com/office/drawing/2014/main" id="{39F2E7D2-0863-4FBA-A58D-7C4139E127EF}"/>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397" name="Group 4396">
                <a:extLst>
                  <a:ext uri="{FF2B5EF4-FFF2-40B4-BE49-F238E27FC236}">
                    <a16:creationId xmlns:a16="http://schemas.microsoft.com/office/drawing/2014/main" id="{9115BFB3-E71A-4389-A71A-559C2A2176D6}"/>
                  </a:ext>
                </a:extLst>
              </p:cNvPr>
              <p:cNvGrpSpPr/>
              <p:nvPr/>
            </p:nvGrpSpPr>
            <p:grpSpPr>
              <a:xfrm>
                <a:off x="2778008" y="2286661"/>
                <a:ext cx="21720" cy="22103"/>
                <a:chOff x="8638477" y="2567967"/>
                <a:chExt cx="72000" cy="72000"/>
              </a:xfrm>
            </p:grpSpPr>
            <p:cxnSp>
              <p:nvCxnSpPr>
                <p:cNvPr id="4398" name="Straight Connector 4397">
                  <a:extLst>
                    <a:ext uri="{FF2B5EF4-FFF2-40B4-BE49-F238E27FC236}">
                      <a16:creationId xmlns:a16="http://schemas.microsoft.com/office/drawing/2014/main" id="{7F2A5762-E7F2-42EB-BE48-3503664C644D}"/>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399" name="Straight Connector 4398">
                  <a:extLst>
                    <a:ext uri="{FF2B5EF4-FFF2-40B4-BE49-F238E27FC236}">
                      <a16:creationId xmlns:a16="http://schemas.microsoft.com/office/drawing/2014/main" id="{B22A073C-EB1A-4A97-BEB3-6409047E497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00" name="Group 4399">
                <a:extLst>
                  <a:ext uri="{FF2B5EF4-FFF2-40B4-BE49-F238E27FC236}">
                    <a16:creationId xmlns:a16="http://schemas.microsoft.com/office/drawing/2014/main" id="{34F963C9-1185-4496-B9F5-028475B50F31}"/>
                  </a:ext>
                </a:extLst>
              </p:cNvPr>
              <p:cNvGrpSpPr/>
              <p:nvPr/>
            </p:nvGrpSpPr>
            <p:grpSpPr>
              <a:xfrm>
                <a:off x="2767148" y="2286661"/>
                <a:ext cx="21720" cy="22103"/>
                <a:chOff x="8638477" y="2567967"/>
                <a:chExt cx="72001" cy="72000"/>
              </a:xfrm>
            </p:grpSpPr>
            <p:cxnSp>
              <p:nvCxnSpPr>
                <p:cNvPr id="4401" name="Straight Connector 4400">
                  <a:extLst>
                    <a:ext uri="{FF2B5EF4-FFF2-40B4-BE49-F238E27FC236}">
                      <a16:creationId xmlns:a16="http://schemas.microsoft.com/office/drawing/2014/main" id="{341B010D-07A5-48C2-B190-98FC63204C90}"/>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02" name="Straight Connector 4401">
                  <a:extLst>
                    <a:ext uri="{FF2B5EF4-FFF2-40B4-BE49-F238E27FC236}">
                      <a16:creationId xmlns:a16="http://schemas.microsoft.com/office/drawing/2014/main" id="{3FCA40BB-407A-493B-A176-6E9909EF06E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03" name="Group 4402">
                <a:extLst>
                  <a:ext uri="{FF2B5EF4-FFF2-40B4-BE49-F238E27FC236}">
                    <a16:creationId xmlns:a16="http://schemas.microsoft.com/office/drawing/2014/main" id="{E696486D-FD6D-492D-A05E-409C826BA1EF}"/>
                  </a:ext>
                </a:extLst>
              </p:cNvPr>
              <p:cNvGrpSpPr/>
              <p:nvPr/>
            </p:nvGrpSpPr>
            <p:grpSpPr>
              <a:xfrm>
                <a:off x="2716866" y="2286661"/>
                <a:ext cx="21720" cy="22103"/>
                <a:chOff x="8638477" y="2567967"/>
                <a:chExt cx="72000" cy="72000"/>
              </a:xfrm>
            </p:grpSpPr>
            <p:cxnSp>
              <p:nvCxnSpPr>
                <p:cNvPr id="4404" name="Straight Connector 4403">
                  <a:extLst>
                    <a:ext uri="{FF2B5EF4-FFF2-40B4-BE49-F238E27FC236}">
                      <a16:creationId xmlns:a16="http://schemas.microsoft.com/office/drawing/2014/main" id="{2879ABD7-5272-47C7-9587-9A207E4BBA5E}"/>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05" name="Straight Connector 4404">
                  <a:extLst>
                    <a:ext uri="{FF2B5EF4-FFF2-40B4-BE49-F238E27FC236}">
                      <a16:creationId xmlns:a16="http://schemas.microsoft.com/office/drawing/2014/main" id="{F8083AB2-0EED-4CE8-B321-3CED04DDC5A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06" name="Group 4405">
                <a:extLst>
                  <a:ext uri="{FF2B5EF4-FFF2-40B4-BE49-F238E27FC236}">
                    <a16:creationId xmlns:a16="http://schemas.microsoft.com/office/drawing/2014/main" id="{8B240A67-D36A-44F2-869C-B51406FE4E42}"/>
                  </a:ext>
                </a:extLst>
              </p:cNvPr>
              <p:cNvGrpSpPr/>
              <p:nvPr/>
            </p:nvGrpSpPr>
            <p:grpSpPr>
              <a:xfrm>
                <a:off x="2711365" y="2286661"/>
                <a:ext cx="21720" cy="22103"/>
                <a:chOff x="8638477" y="2567967"/>
                <a:chExt cx="72000" cy="72000"/>
              </a:xfrm>
            </p:grpSpPr>
            <p:cxnSp>
              <p:nvCxnSpPr>
                <p:cNvPr id="4407" name="Straight Connector 4406">
                  <a:extLst>
                    <a:ext uri="{FF2B5EF4-FFF2-40B4-BE49-F238E27FC236}">
                      <a16:creationId xmlns:a16="http://schemas.microsoft.com/office/drawing/2014/main" id="{DADB637F-C63F-4243-B5B8-59905BB8A99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08" name="Straight Connector 4407">
                  <a:extLst>
                    <a:ext uri="{FF2B5EF4-FFF2-40B4-BE49-F238E27FC236}">
                      <a16:creationId xmlns:a16="http://schemas.microsoft.com/office/drawing/2014/main" id="{9C125DE0-D0F9-480C-8BEA-92F6A9162D3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09" name="Group 4408">
                <a:extLst>
                  <a:ext uri="{FF2B5EF4-FFF2-40B4-BE49-F238E27FC236}">
                    <a16:creationId xmlns:a16="http://schemas.microsoft.com/office/drawing/2014/main" id="{591CB0F2-598E-4396-B46F-C9FAF81B67D6}"/>
                  </a:ext>
                </a:extLst>
              </p:cNvPr>
              <p:cNvGrpSpPr/>
              <p:nvPr/>
            </p:nvGrpSpPr>
            <p:grpSpPr>
              <a:xfrm>
                <a:off x="2705133" y="2286661"/>
                <a:ext cx="21720" cy="22103"/>
                <a:chOff x="8638477" y="2567967"/>
                <a:chExt cx="72000" cy="72000"/>
              </a:xfrm>
            </p:grpSpPr>
            <p:cxnSp>
              <p:nvCxnSpPr>
                <p:cNvPr id="4410" name="Straight Connector 4409">
                  <a:extLst>
                    <a:ext uri="{FF2B5EF4-FFF2-40B4-BE49-F238E27FC236}">
                      <a16:creationId xmlns:a16="http://schemas.microsoft.com/office/drawing/2014/main" id="{E3343818-4B7C-40E2-BC80-E0AC1895969E}"/>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11" name="Straight Connector 4410">
                  <a:extLst>
                    <a:ext uri="{FF2B5EF4-FFF2-40B4-BE49-F238E27FC236}">
                      <a16:creationId xmlns:a16="http://schemas.microsoft.com/office/drawing/2014/main" id="{0F022993-A7D1-4F99-B56B-DDA5D6098DBA}"/>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12" name="Group 4411">
                <a:extLst>
                  <a:ext uri="{FF2B5EF4-FFF2-40B4-BE49-F238E27FC236}">
                    <a16:creationId xmlns:a16="http://schemas.microsoft.com/office/drawing/2014/main" id="{3FB0DB13-52BD-473D-82C0-F23BC226C16B}"/>
                  </a:ext>
                </a:extLst>
              </p:cNvPr>
              <p:cNvGrpSpPr/>
              <p:nvPr/>
            </p:nvGrpSpPr>
            <p:grpSpPr>
              <a:xfrm>
                <a:off x="2689645" y="2286661"/>
                <a:ext cx="21720" cy="22103"/>
                <a:chOff x="8638477" y="2567967"/>
                <a:chExt cx="72000" cy="72000"/>
              </a:xfrm>
            </p:grpSpPr>
            <p:cxnSp>
              <p:nvCxnSpPr>
                <p:cNvPr id="4413" name="Straight Connector 4412">
                  <a:extLst>
                    <a:ext uri="{FF2B5EF4-FFF2-40B4-BE49-F238E27FC236}">
                      <a16:creationId xmlns:a16="http://schemas.microsoft.com/office/drawing/2014/main" id="{87022AB2-1D94-4B74-86FA-BD5713A7EEF6}"/>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14" name="Straight Connector 4413">
                  <a:extLst>
                    <a:ext uri="{FF2B5EF4-FFF2-40B4-BE49-F238E27FC236}">
                      <a16:creationId xmlns:a16="http://schemas.microsoft.com/office/drawing/2014/main" id="{152C5FBB-A555-4018-B8DE-045FD2D05C0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15" name="Group 4414">
                <a:extLst>
                  <a:ext uri="{FF2B5EF4-FFF2-40B4-BE49-F238E27FC236}">
                    <a16:creationId xmlns:a16="http://schemas.microsoft.com/office/drawing/2014/main" id="{1587004A-A450-45AA-91E8-F5F37D1D18A4}"/>
                  </a:ext>
                </a:extLst>
              </p:cNvPr>
              <p:cNvGrpSpPr/>
              <p:nvPr/>
            </p:nvGrpSpPr>
            <p:grpSpPr>
              <a:xfrm>
                <a:off x="2700505" y="2286661"/>
                <a:ext cx="21720" cy="22103"/>
                <a:chOff x="8638477" y="2567967"/>
                <a:chExt cx="72000" cy="72000"/>
              </a:xfrm>
            </p:grpSpPr>
            <p:cxnSp>
              <p:nvCxnSpPr>
                <p:cNvPr id="4416" name="Straight Connector 4415">
                  <a:extLst>
                    <a:ext uri="{FF2B5EF4-FFF2-40B4-BE49-F238E27FC236}">
                      <a16:creationId xmlns:a16="http://schemas.microsoft.com/office/drawing/2014/main" id="{C20E40AE-04C0-4F11-A31D-86228F43BE6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17" name="Straight Connector 4416">
                  <a:extLst>
                    <a:ext uri="{FF2B5EF4-FFF2-40B4-BE49-F238E27FC236}">
                      <a16:creationId xmlns:a16="http://schemas.microsoft.com/office/drawing/2014/main" id="{9E736E1B-E457-4E2A-85CF-9C209B73A99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18" name="Group 4417">
                <a:extLst>
                  <a:ext uri="{FF2B5EF4-FFF2-40B4-BE49-F238E27FC236}">
                    <a16:creationId xmlns:a16="http://schemas.microsoft.com/office/drawing/2014/main" id="{007A7253-2B6B-4F00-951F-FB33E4FED464}"/>
                  </a:ext>
                </a:extLst>
              </p:cNvPr>
              <p:cNvGrpSpPr/>
              <p:nvPr/>
            </p:nvGrpSpPr>
            <p:grpSpPr>
              <a:xfrm>
                <a:off x="2695146" y="2286661"/>
                <a:ext cx="21720" cy="22103"/>
                <a:chOff x="8638477" y="2567967"/>
                <a:chExt cx="72000" cy="72000"/>
              </a:xfrm>
            </p:grpSpPr>
            <p:cxnSp>
              <p:nvCxnSpPr>
                <p:cNvPr id="4419" name="Straight Connector 4418">
                  <a:extLst>
                    <a:ext uri="{FF2B5EF4-FFF2-40B4-BE49-F238E27FC236}">
                      <a16:creationId xmlns:a16="http://schemas.microsoft.com/office/drawing/2014/main" id="{DAD1752A-CEF0-4B8C-9F37-5E9CCB0BB8A6}"/>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20" name="Straight Connector 4419">
                  <a:extLst>
                    <a:ext uri="{FF2B5EF4-FFF2-40B4-BE49-F238E27FC236}">
                      <a16:creationId xmlns:a16="http://schemas.microsoft.com/office/drawing/2014/main" id="{B2FB3D88-AE6A-4E11-9A67-60A421A683A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21" name="Group 4420">
                <a:extLst>
                  <a:ext uri="{FF2B5EF4-FFF2-40B4-BE49-F238E27FC236}">
                    <a16:creationId xmlns:a16="http://schemas.microsoft.com/office/drawing/2014/main" id="{0C95171E-FF6E-4EEC-A366-A238D4571EBE}"/>
                  </a:ext>
                </a:extLst>
              </p:cNvPr>
              <p:cNvGrpSpPr/>
              <p:nvPr/>
            </p:nvGrpSpPr>
            <p:grpSpPr>
              <a:xfrm>
                <a:off x="2674857" y="2286661"/>
                <a:ext cx="21720" cy="22103"/>
                <a:chOff x="8638477" y="2567967"/>
                <a:chExt cx="72000" cy="72000"/>
              </a:xfrm>
            </p:grpSpPr>
            <p:cxnSp>
              <p:nvCxnSpPr>
                <p:cNvPr id="4422" name="Straight Connector 4421">
                  <a:extLst>
                    <a:ext uri="{FF2B5EF4-FFF2-40B4-BE49-F238E27FC236}">
                      <a16:creationId xmlns:a16="http://schemas.microsoft.com/office/drawing/2014/main" id="{EC28CABC-7596-4F57-B7F1-3171BA7EF87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23" name="Straight Connector 4422">
                  <a:extLst>
                    <a:ext uri="{FF2B5EF4-FFF2-40B4-BE49-F238E27FC236}">
                      <a16:creationId xmlns:a16="http://schemas.microsoft.com/office/drawing/2014/main" id="{FF3FE4AD-483E-461C-B6B5-698D81A4890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24" name="Group 4423">
                <a:extLst>
                  <a:ext uri="{FF2B5EF4-FFF2-40B4-BE49-F238E27FC236}">
                    <a16:creationId xmlns:a16="http://schemas.microsoft.com/office/drawing/2014/main" id="{6612AC27-6CAE-4486-ABE3-0C84C0A04355}"/>
                  </a:ext>
                </a:extLst>
              </p:cNvPr>
              <p:cNvGrpSpPr/>
              <p:nvPr/>
            </p:nvGrpSpPr>
            <p:grpSpPr>
              <a:xfrm>
                <a:off x="2670054" y="2286661"/>
                <a:ext cx="21720" cy="22103"/>
                <a:chOff x="8638477" y="2567967"/>
                <a:chExt cx="72000" cy="72000"/>
              </a:xfrm>
            </p:grpSpPr>
            <p:cxnSp>
              <p:nvCxnSpPr>
                <p:cNvPr id="4425" name="Straight Connector 4424">
                  <a:extLst>
                    <a:ext uri="{FF2B5EF4-FFF2-40B4-BE49-F238E27FC236}">
                      <a16:creationId xmlns:a16="http://schemas.microsoft.com/office/drawing/2014/main" id="{2C9DA2DE-D31A-40A9-A047-9C2C0BC2E2F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26" name="Straight Connector 4425">
                  <a:extLst>
                    <a:ext uri="{FF2B5EF4-FFF2-40B4-BE49-F238E27FC236}">
                      <a16:creationId xmlns:a16="http://schemas.microsoft.com/office/drawing/2014/main" id="{716B9E67-26CF-48B1-AFD0-874567612CF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27" name="Group 4426">
                <a:extLst>
                  <a:ext uri="{FF2B5EF4-FFF2-40B4-BE49-F238E27FC236}">
                    <a16:creationId xmlns:a16="http://schemas.microsoft.com/office/drawing/2014/main" id="{C386CE57-140E-485C-8FF7-222AC4704CB7}"/>
                  </a:ext>
                </a:extLst>
              </p:cNvPr>
              <p:cNvGrpSpPr/>
              <p:nvPr/>
            </p:nvGrpSpPr>
            <p:grpSpPr>
              <a:xfrm>
                <a:off x="2663998" y="2286661"/>
                <a:ext cx="21720" cy="22103"/>
                <a:chOff x="8638477" y="2567967"/>
                <a:chExt cx="72000" cy="72000"/>
              </a:xfrm>
            </p:grpSpPr>
            <p:cxnSp>
              <p:nvCxnSpPr>
                <p:cNvPr id="4428" name="Straight Connector 4427">
                  <a:extLst>
                    <a:ext uri="{FF2B5EF4-FFF2-40B4-BE49-F238E27FC236}">
                      <a16:creationId xmlns:a16="http://schemas.microsoft.com/office/drawing/2014/main" id="{BD0ECB95-B285-425A-AC5B-FA1E956EA5E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29" name="Straight Connector 4428">
                  <a:extLst>
                    <a:ext uri="{FF2B5EF4-FFF2-40B4-BE49-F238E27FC236}">
                      <a16:creationId xmlns:a16="http://schemas.microsoft.com/office/drawing/2014/main" id="{7DB32368-54E8-4714-BA01-94CD59E8767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30" name="Group 4429">
                <a:extLst>
                  <a:ext uri="{FF2B5EF4-FFF2-40B4-BE49-F238E27FC236}">
                    <a16:creationId xmlns:a16="http://schemas.microsoft.com/office/drawing/2014/main" id="{0F590E57-C0E8-4F7C-AB2C-69AEC7F9F457}"/>
                  </a:ext>
                </a:extLst>
              </p:cNvPr>
              <p:cNvGrpSpPr/>
              <p:nvPr/>
            </p:nvGrpSpPr>
            <p:grpSpPr>
              <a:xfrm>
                <a:off x="2655181" y="2286661"/>
                <a:ext cx="21720" cy="22103"/>
                <a:chOff x="8638477" y="2567967"/>
                <a:chExt cx="72000" cy="72000"/>
              </a:xfrm>
            </p:grpSpPr>
            <p:cxnSp>
              <p:nvCxnSpPr>
                <p:cNvPr id="4431" name="Straight Connector 4430">
                  <a:extLst>
                    <a:ext uri="{FF2B5EF4-FFF2-40B4-BE49-F238E27FC236}">
                      <a16:creationId xmlns:a16="http://schemas.microsoft.com/office/drawing/2014/main" id="{11ADB423-5F78-41CC-A8EB-3B5929DBD47D}"/>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32" name="Straight Connector 4431">
                  <a:extLst>
                    <a:ext uri="{FF2B5EF4-FFF2-40B4-BE49-F238E27FC236}">
                      <a16:creationId xmlns:a16="http://schemas.microsoft.com/office/drawing/2014/main" id="{47D7CA23-0DBA-4158-AB58-0805577171C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33" name="Group 4432">
                <a:extLst>
                  <a:ext uri="{FF2B5EF4-FFF2-40B4-BE49-F238E27FC236}">
                    <a16:creationId xmlns:a16="http://schemas.microsoft.com/office/drawing/2014/main" id="{8CB97F31-4244-4C41-BC54-BF40154927F8}"/>
                  </a:ext>
                </a:extLst>
              </p:cNvPr>
              <p:cNvGrpSpPr/>
              <p:nvPr/>
            </p:nvGrpSpPr>
            <p:grpSpPr>
              <a:xfrm>
                <a:off x="2648334" y="2286661"/>
                <a:ext cx="21720" cy="22103"/>
                <a:chOff x="8638477" y="2567967"/>
                <a:chExt cx="72000" cy="72000"/>
              </a:xfrm>
            </p:grpSpPr>
            <p:cxnSp>
              <p:nvCxnSpPr>
                <p:cNvPr id="4434" name="Straight Connector 4433">
                  <a:extLst>
                    <a:ext uri="{FF2B5EF4-FFF2-40B4-BE49-F238E27FC236}">
                      <a16:creationId xmlns:a16="http://schemas.microsoft.com/office/drawing/2014/main" id="{DBC52C62-1CF4-4420-90F2-6A796991500E}"/>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35" name="Straight Connector 4434">
                  <a:extLst>
                    <a:ext uri="{FF2B5EF4-FFF2-40B4-BE49-F238E27FC236}">
                      <a16:creationId xmlns:a16="http://schemas.microsoft.com/office/drawing/2014/main" id="{22B5B655-CF67-464C-A70F-E2140CA316D0}"/>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36" name="Group 4435">
                <a:extLst>
                  <a:ext uri="{FF2B5EF4-FFF2-40B4-BE49-F238E27FC236}">
                    <a16:creationId xmlns:a16="http://schemas.microsoft.com/office/drawing/2014/main" id="{5CABF760-E36A-4623-A7F0-47FB97199E9C}"/>
                  </a:ext>
                </a:extLst>
              </p:cNvPr>
              <p:cNvGrpSpPr/>
              <p:nvPr/>
            </p:nvGrpSpPr>
            <p:grpSpPr>
              <a:xfrm>
                <a:off x="2641133" y="2286661"/>
                <a:ext cx="21720" cy="22103"/>
                <a:chOff x="8638477" y="2567967"/>
                <a:chExt cx="72000" cy="72000"/>
              </a:xfrm>
            </p:grpSpPr>
            <p:cxnSp>
              <p:nvCxnSpPr>
                <p:cNvPr id="4437" name="Straight Connector 4436">
                  <a:extLst>
                    <a:ext uri="{FF2B5EF4-FFF2-40B4-BE49-F238E27FC236}">
                      <a16:creationId xmlns:a16="http://schemas.microsoft.com/office/drawing/2014/main" id="{B2294AF7-050F-4103-AFF3-FAFCD1A0B737}"/>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38" name="Straight Connector 4437">
                  <a:extLst>
                    <a:ext uri="{FF2B5EF4-FFF2-40B4-BE49-F238E27FC236}">
                      <a16:creationId xmlns:a16="http://schemas.microsoft.com/office/drawing/2014/main" id="{7F8CD3F7-3587-4586-87A7-FB2BC62E4DF3}"/>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39" name="Group 4438">
                <a:extLst>
                  <a:ext uri="{FF2B5EF4-FFF2-40B4-BE49-F238E27FC236}">
                    <a16:creationId xmlns:a16="http://schemas.microsoft.com/office/drawing/2014/main" id="{8D6A2E85-0E88-4468-9485-9518D7D76EAC}"/>
                  </a:ext>
                </a:extLst>
              </p:cNvPr>
              <p:cNvGrpSpPr/>
              <p:nvPr/>
            </p:nvGrpSpPr>
            <p:grpSpPr>
              <a:xfrm>
                <a:off x="2635981" y="2286661"/>
                <a:ext cx="21720" cy="22103"/>
                <a:chOff x="8638477" y="2567967"/>
                <a:chExt cx="72000" cy="72000"/>
              </a:xfrm>
            </p:grpSpPr>
            <p:cxnSp>
              <p:nvCxnSpPr>
                <p:cNvPr id="4440" name="Straight Connector 4439">
                  <a:extLst>
                    <a:ext uri="{FF2B5EF4-FFF2-40B4-BE49-F238E27FC236}">
                      <a16:creationId xmlns:a16="http://schemas.microsoft.com/office/drawing/2014/main" id="{2EEBCEEA-E272-48E6-81F5-CE53C09DFC2D}"/>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41" name="Straight Connector 4440">
                  <a:extLst>
                    <a:ext uri="{FF2B5EF4-FFF2-40B4-BE49-F238E27FC236}">
                      <a16:creationId xmlns:a16="http://schemas.microsoft.com/office/drawing/2014/main" id="{BF00665E-8A53-4E15-981B-245B6FDC11A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42" name="Group 4441">
                <a:extLst>
                  <a:ext uri="{FF2B5EF4-FFF2-40B4-BE49-F238E27FC236}">
                    <a16:creationId xmlns:a16="http://schemas.microsoft.com/office/drawing/2014/main" id="{C137E68F-C0AD-4141-90B9-2C0D4713B386}"/>
                  </a:ext>
                </a:extLst>
              </p:cNvPr>
              <p:cNvGrpSpPr/>
              <p:nvPr/>
            </p:nvGrpSpPr>
            <p:grpSpPr>
              <a:xfrm>
                <a:off x="2628762" y="2286661"/>
                <a:ext cx="21720" cy="22103"/>
                <a:chOff x="8638477" y="2567967"/>
                <a:chExt cx="72000" cy="72000"/>
              </a:xfrm>
            </p:grpSpPr>
            <p:cxnSp>
              <p:nvCxnSpPr>
                <p:cNvPr id="4443" name="Straight Connector 4442">
                  <a:extLst>
                    <a:ext uri="{FF2B5EF4-FFF2-40B4-BE49-F238E27FC236}">
                      <a16:creationId xmlns:a16="http://schemas.microsoft.com/office/drawing/2014/main" id="{23C3D7EF-7736-46A6-ABEF-248873337C5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44" name="Straight Connector 4443">
                  <a:extLst>
                    <a:ext uri="{FF2B5EF4-FFF2-40B4-BE49-F238E27FC236}">
                      <a16:creationId xmlns:a16="http://schemas.microsoft.com/office/drawing/2014/main" id="{7A744C53-3B1C-4A1C-952A-02F8F163C12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45" name="Group 4444">
                <a:extLst>
                  <a:ext uri="{FF2B5EF4-FFF2-40B4-BE49-F238E27FC236}">
                    <a16:creationId xmlns:a16="http://schemas.microsoft.com/office/drawing/2014/main" id="{E8A3C344-64A3-4105-9FDF-53012E5962C4}"/>
                  </a:ext>
                </a:extLst>
              </p:cNvPr>
              <p:cNvGrpSpPr/>
              <p:nvPr/>
            </p:nvGrpSpPr>
            <p:grpSpPr>
              <a:xfrm>
                <a:off x="2620058" y="2251420"/>
                <a:ext cx="21720" cy="22103"/>
                <a:chOff x="8638477" y="2567967"/>
                <a:chExt cx="72000" cy="72000"/>
              </a:xfrm>
            </p:grpSpPr>
            <p:cxnSp>
              <p:nvCxnSpPr>
                <p:cNvPr id="4446" name="Straight Connector 4445">
                  <a:extLst>
                    <a:ext uri="{FF2B5EF4-FFF2-40B4-BE49-F238E27FC236}">
                      <a16:creationId xmlns:a16="http://schemas.microsoft.com/office/drawing/2014/main" id="{8FA59042-72E3-42A6-B3B3-14BDB5674F6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47" name="Straight Connector 4446">
                  <a:extLst>
                    <a:ext uri="{FF2B5EF4-FFF2-40B4-BE49-F238E27FC236}">
                      <a16:creationId xmlns:a16="http://schemas.microsoft.com/office/drawing/2014/main" id="{1A756383-05BA-47D1-95D6-CC2E1D26797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48" name="Group 4447">
                <a:extLst>
                  <a:ext uri="{FF2B5EF4-FFF2-40B4-BE49-F238E27FC236}">
                    <a16:creationId xmlns:a16="http://schemas.microsoft.com/office/drawing/2014/main" id="{24760AFA-2B5B-4A16-995F-31FBBD739F79}"/>
                  </a:ext>
                </a:extLst>
              </p:cNvPr>
              <p:cNvGrpSpPr/>
              <p:nvPr/>
            </p:nvGrpSpPr>
            <p:grpSpPr>
              <a:xfrm>
                <a:off x="2598338" y="2251420"/>
                <a:ext cx="21720" cy="22103"/>
                <a:chOff x="8638477" y="2567967"/>
                <a:chExt cx="72000" cy="72000"/>
              </a:xfrm>
            </p:grpSpPr>
            <p:cxnSp>
              <p:nvCxnSpPr>
                <p:cNvPr id="4449" name="Straight Connector 4448">
                  <a:extLst>
                    <a:ext uri="{FF2B5EF4-FFF2-40B4-BE49-F238E27FC236}">
                      <a16:creationId xmlns:a16="http://schemas.microsoft.com/office/drawing/2014/main" id="{EC3C223D-A961-4486-9838-FF02DCFDEAC3}"/>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50" name="Straight Connector 4449">
                  <a:extLst>
                    <a:ext uri="{FF2B5EF4-FFF2-40B4-BE49-F238E27FC236}">
                      <a16:creationId xmlns:a16="http://schemas.microsoft.com/office/drawing/2014/main" id="{D1BDD199-F19A-440B-B5C2-14419C48475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51" name="Group 4450">
                <a:extLst>
                  <a:ext uri="{FF2B5EF4-FFF2-40B4-BE49-F238E27FC236}">
                    <a16:creationId xmlns:a16="http://schemas.microsoft.com/office/drawing/2014/main" id="{A07E1213-1B9F-42E1-A946-14A55E673E31}"/>
                  </a:ext>
                </a:extLst>
              </p:cNvPr>
              <p:cNvGrpSpPr/>
              <p:nvPr/>
            </p:nvGrpSpPr>
            <p:grpSpPr>
              <a:xfrm>
                <a:off x="2592039" y="2212583"/>
                <a:ext cx="21720" cy="22103"/>
                <a:chOff x="8638477" y="2567967"/>
                <a:chExt cx="72000" cy="72000"/>
              </a:xfrm>
            </p:grpSpPr>
            <p:cxnSp>
              <p:nvCxnSpPr>
                <p:cNvPr id="4452" name="Straight Connector 4451">
                  <a:extLst>
                    <a:ext uri="{FF2B5EF4-FFF2-40B4-BE49-F238E27FC236}">
                      <a16:creationId xmlns:a16="http://schemas.microsoft.com/office/drawing/2014/main" id="{45AD9139-BC58-41D1-B5BE-46DF845817F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53" name="Straight Connector 4452">
                  <a:extLst>
                    <a:ext uri="{FF2B5EF4-FFF2-40B4-BE49-F238E27FC236}">
                      <a16:creationId xmlns:a16="http://schemas.microsoft.com/office/drawing/2014/main" id="{B9966C2E-0361-4EE2-98BD-F0479A95DE0F}"/>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54" name="Group 4453">
                <a:extLst>
                  <a:ext uri="{FF2B5EF4-FFF2-40B4-BE49-F238E27FC236}">
                    <a16:creationId xmlns:a16="http://schemas.microsoft.com/office/drawing/2014/main" id="{F08EB791-411F-4AA6-B309-EA1C39A980D3}"/>
                  </a:ext>
                </a:extLst>
              </p:cNvPr>
              <p:cNvGrpSpPr/>
              <p:nvPr/>
            </p:nvGrpSpPr>
            <p:grpSpPr>
              <a:xfrm>
                <a:off x="2581180" y="2212583"/>
                <a:ext cx="21720" cy="22103"/>
                <a:chOff x="8638477" y="2567967"/>
                <a:chExt cx="72000" cy="72000"/>
              </a:xfrm>
            </p:grpSpPr>
            <p:cxnSp>
              <p:nvCxnSpPr>
                <p:cNvPr id="4455" name="Straight Connector 4454">
                  <a:extLst>
                    <a:ext uri="{FF2B5EF4-FFF2-40B4-BE49-F238E27FC236}">
                      <a16:creationId xmlns:a16="http://schemas.microsoft.com/office/drawing/2014/main" id="{2644C15D-318B-4414-88DE-C8D6141707C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56" name="Straight Connector 4455">
                  <a:extLst>
                    <a:ext uri="{FF2B5EF4-FFF2-40B4-BE49-F238E27FC236}">
                      <a16:creationId xmlns:a16="http://schemas.microsoft.com/office/drawing/2014/main" id="{BD8F9D67-DA60-4190-9F6D-F8E04CCBE23F}"/>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57" name="Group 4456">
                <a:extLst>
                  <a:ext uri="{FF2B5EF4-FFF2-40B4-BE49-F238E27FC236}">
                    <a16:creationId xmlns:a16="http://schemas.microsoft.com/office/drawing/2014/main" id="{E65BECA7-D6AD-4B13-8D85-70A2E19F7DB1}"/>
                  </a:ext>
                </a:extLst>
              </p:cNvPr>
              <p:cNvGrpSpPr/>
              <p:nvPr/>
            </p:nvGrpSpPr>
            <p:grpSpPr>
              <a:xfrm>
                <a:off x="2570320" y="2212583"/>
                <a:ext cx="21720" cy="22103"/>
                <a:chOff x="8638477" y="2567967"/>
                <a:chExt cx="72000" cy="72000"/>
              </a:xfrm>
            </p:grpSpPr>
            <p:cxnSp>
              <p:nvCxnSpPr>
                <p:cNvPr id="4458" name="Straight Connector 4457">
                  <a:extLst>
                    <a:ext uri="{FF2B5EF4-FFF2-40B4-BE49-F238E27FC236}">
                      <a16:creationId xmlns:a16="http://schemas.microsoft.com/office/drawing/2014/main" id="{ADF295D5-D57A-4603-A48B-561D5BAA6D2F}"/>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59" name="Straight Connector 4458">
                  <a:extLst>
                    <a:ext uri="{FF2B5EF4-FFF2-40B4-BE49-F238E27FC236}">
                      <a16:creationId xmlns:a16="http://schemas.microsoft.com/office/drawing/2014/main" id="{353720EA-FF88-48A9-BBC3-D6A9B358E7F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60" name="Group 4459">
                <a:extLst>
                  <a:ext uri="{FF2B5EF4-FFF2-40B4-BE49-F238E27FC236}">
                    <a16:creationId xmlns:a16="http://schemas.microsoft.com/office/drawing/2014/main" id="{A05CCCFA-6497-493F-9D09-D043E3A7353A}"/>
                  </a:ext>
                </a:extLst>
              </p:cNvPr>
              <p:cNvGrpSpPr/>
              <p:nvPr/>
            </p:nvGrpSpPr>
            <p:grpSpPr>
              <a:xfrm>
                <a:off x="2576618" y="2212583"/>
                <a:ext cx="21720" cy="22103"/>
                <a:chOff x="8638477" y="2567967"/>
                <a:chExt cx="72000" cy="72000"/>
              </a:xfrm>
            </p:grpSpPr>
            <p:cxnSp>
              <p:nvCxnSpPr>
                <p:cNvPr id="4461" name="Straight Connector 4460">
                  <a:extLst>
                    <a:ext uri="{FF2B5EF4-FFF2-40B4-BE49-F238E27FC236}">
                      <a16:creationId xmlns:a16="http://schemas.microsoft.com/office/drawing/2014/main" id="{3954F1AF-7F1D-44B4-85DF-3C23DDEC60D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62" name="Straight Connector 4461">
                  <a:extLst>
                    <a:ext uri="{FF2B5EF4-FFF2-40B4-BE49-F238E27FC236}">
                      <a16:creationId xmlns:a16="http://schemas.microsoft.com/office/drawing/2014/main" id="{B26F39BF-2163-453D-BEFE-C67F4CA8B320}"/>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63" name="Group 4462">
                <a:extLst>
                  <a:ext uri="{FF2B5EF4-FFF2-40B4-BE49-F238E27FC236}">
                    <a16:creationId xmlns:a16="http://schemas.microsoft.com/office/drawing/2014/main" id="{1E46B436-F031-4010-ADF8-CAF59B3CC6A0}"/>
                  </a:ext>
                </a:extLst>
              </p:cNvPr>
              <p:cNvGrpSpPr/>
              <p:nvPr/>
            </p:nvGrpSpPr>
            <p:grpSpPr>
              <a:xfrm>
                <a:off x="2585634" y="2212583"/>
                <a:ext cx="21720" cy="22103"/>
                <a:chOff x="8638477" y="2567967"/>
                <a:chExt cx="72000" cy="72000"/>
              </a:xfrm>
            </p:grpSpPr>
            <p:cxnSp>
              <p:nvCxnSpPr>
                <p:cNvPr id="4464" name="Straight Connector 4463">
                  <a:extLst>
                    <a:ext uri="{FF2B5EF4-FFF2-40B4-BE49-F238E27FC236}">
                      <a16:creationId xmlns:a16="http://schemas.microsoft.com/office/drawing/2014/main" id="{5AE279A9-3436-45E4-A8E6-971B0D4AF5B7}"/>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65" name="Straight Connector 4464">
                  <a:extLst>
                    <a:ext uri="{FF2B5EF4-FFF2-40B4-BE49-F238E27FC236}">
                      <a16:creationId xmlns:a16="http://schemas.microsoft.com/office/drawing/2014/main" id="{3DA76571-939B-4A4B-8AC6-84684D44F330}"/>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66" name="Group 4465">
                <a:extLst>
                  <a:ext uri="{FF2B5EF4-FFF2-40B4-BE49-F238E27FC236}">
                    <a16:creationId xmlns:a16="http://schemas.microsoft.com/office/drawing/2014/main" id="{74D74A4D-1F85-4418-908E-2A5C6ADC0AA6}"/>
                  </a:ext>
                </a:extLst>
              </p:cNvPr>
              <p:cNvGrpSpPr/>
              <p:nvPr/>
            </p:nvGrpSpPr>
            <p:grpSpPr>
              <a:xfrm>
                <a:off x="2580858" y="2212583"/>
                <a:ext cx="21720" cy="22103"/>
                <a:chOff x="8638477" y="2567967"/>
                <a:chExt cx="72000" cy="72000"/>
              </a:xfrm>
            </p:grpSpPr>
            <p:cxnSp>
              <p:nvCxnSpPr>
                <p:cNvPr id="4467" name="Straight Connector 4466">
                  <a:extLst>
                    <a:ext uri="{FF2B5EF4-FFF2-40B4-BE49-F238E27FC236}">
                      <a16:creationId xmlns:a16="http://schemas.microsoft.com/office/drawing/2014/main" id="{E2FA2CB4-B4FA-4AA8-8A55-19AAE7795CA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68" name="Straight Connector 4467">
                  <a:extLst>
                    <a:ext uri="{FF2B5EF4-FFF2-40B4-BE49-F238E27FC236}">
                      <a16:creationId xmlns:a16="http://schemas.microsoft.com/office/drawing/2014/main" id="{8543E762-7F1F-4601-BAF5-DFD39652613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69" name="Group 4468">
                <a:extLst>
                  <a:ext uri="{FF2B5EF4-FFF2-40B4-BE49-F238E27FC236}">
                    <a16:creationId xmlns:a16="http://schemas.microsoft.com/office/drawing/2014/main" id="{49E1FBF4-5C3F-47AF-801D-FB35A741650E}"/>
                  </a:ext>
                </a:extLst>
              </p:cNvPr>
              <p:cNvGrpSpPr/>
              <p:nvPr/>
            </p:nvGrpSpPr>
            <p:grpSpPr>
              <a:xfrm>
                <a:off x="2563916" y="2212583"/>
                <a:ext cx="21720" cy="22103"/>
                <a:chOff x="8638477" y="2567967"/>
                <a:chExt cx="72000" cy="72000"/>
              </a:xfrm>
            </p:grpSpPr>
            <p:cxnSp>
              <p:nvCxnSpPr>
                <p:cNvPr id="4470" name="Straight Connector 4469">
                  <a:extLst>
                    <a:ext uri="{FF2B5EF4-FFF2-40B4-BE49-F238E27FC236}">
                      <a16:creationId xmlns:a16="http://schemas.microsoft.com/office/drawing/2014/main" id="{B4EDB24D-EBCA-4DF3-953E-36EAD289FC86}"/>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71" name="Straight Connector 4470">
                  <a:extLst>
                    <a:ext uri="{FF2B5EF4-FFF2-40B4-BE49-F238E27FC236}">
                      <a16:creationId xmlns:a16="http://schemas.microsoft.com/office/drawing/2014/main" id="{6710AB14-8428-459C-B924-4A4DA69F6A6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72" name="Group 4471">
                <a:extLst>
                  <a:ext uri="{FF2B5EF4-FFF2-40B4-BE49-F238E27FC236}">
                    <a16:creationId xmlns:a16="http://schemas.microsoft.com/office/drawing/2014/main" id="{AF8A8694-C24A-4D0D-969B-F8195BB8B42E}"/>
                  </a:ext>
                </a:extLst>
              </p:cNvPr>
              <p:cNvGrpSpPr/>
              <p:nvPr/>
            </p:nvGrpSpPr>
            <p:grpSpPr>
              <a:xfrm>
                <a:off x="2559138" y="2212583"/>
                <a:ext cx="21720" cy="22103"/>
                <a:chOff x="8638477" y="2567967"/>
                <a:chExt cx="72000" cy="72000"/>
              </a:xfrm>
            </p:grpSpPr>
            <p:cxnSp>
              <p:nvCxnSpPr>
                <p:cNvPr id="4473" name="Straight Connector 4472">
                  <a:extLst>
                    <a:ext uri="{FF2B5EF4-FFF2-40B4-BE49-F238E27FC236}">
                      <a16:creationId xmlns:a16="http://schemas.microsoft.com/office/drawing/2014/main" id="{E8F640FA-8804-4446-A384-F44A36A72D63}"/>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74" name="Straight Connector 4473">
                  <a:extLst>
                    <a:ext uri="{FF2B5EF4-FFF2-40B4-BE49-F238E27FC236}">
                      <a16:creationId xmlns:a16="http://schemas.microsoft.com/office/drawing/2014/main" id="{55CB8BC1-B968-412A-A992-F2476CFC8682}"/>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75" name="Group 4474">
                <a:extLst>
                  <a:ext uri="{FF2B5EF4-FFF2-40B4-BE49-F238E27FC236}">
                    <a16:creationId xmlns:a16="http://schemas.microsoft.com/office/drawing/2014/main" id="{85E7FA64-42AE-433B-B723-1D5515E8F127}"/>
                  </a:ext>
                </a:extLst>
              </p:cNvPr>
              <p:cNvGrpSpPr/>
              <p:nvPr/>
            </p:nvGrpSpPr>
            <p:grpSpPr>
              <a:xfrm>
                <a:off x="2554467" y="2212583"/>
                <a:ext cx="21720" cy="22103"/>
                <a:chOff x="8638477" y="2567967"/>
                <a:chExt cx="72000" cy="72000"/>
              </a:xfrm>
            </p:grpSpPr>
            <p:cxnSp>
              <p:nvCxnSpPr>
                <p:cNvPr id="4476" name="Straight Connector 4475">
                  <a:extLst>
                    <a:ext uri="{FF2B5EF4-FFF2-40B4-BE49-F238E27FC236}">
                      <a16:creationId xmlns:a16="http://schemas.microsoft.com/office/drawing/2014/main" id="{B930F09F-4633-48E0-BC34-336AF327975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77" name="Straight Connector 4476">
                  <a:extLst>
                    <a:ext uri="{FF2B5EF4-FFF2-40B4-BE49-F238E27FC236}">
                      <a16:creationId xmlns:a16="http://schemas.microsoft.com/office/drawing/2014/main" id="{67FACA12-67B3-4A6C-A722-B6550A33208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78" name="Group 4477">
                <a:extLst>
                  <a:ext uri="{FF2B5EF4-FFF2-40B4-BE49-F238E27FC236}">
                    <a16:creationId xmlns:a16="http://schemas.microsoft.com/office/drawing/2014/main" id="{D87F8261-623C-4D3A-81C8-293CA9B4BF51}"/>
                  </a:ext>
                </a:extLst>
              </p:cNvPr>
              <p:cNvGrpSpPr/>
              <p:nvPr/>
            </p:nvGrpSpPr>
            <p:grpSpPr>
              <a:xfrm>
                <a:off x="2552874" y="2212583"/>
                <a:ext cx="21720" cy="22103"/>
                <a:chOff x="8638477" y="2567967"/>
                <a:chExt cx="72000" cy="72000"/>
              </a:xfrm>
            </p:grpSpPr>
            <p:cxnSp>
              <p:nvCxnSpPr>
                <p:cNvPr id="4479" name="Straight Connector 4478">
                  <a:extLst>
                    <a:ext uri="{FF2B5EF4-FFF2-40B4-BE49-F238E27FC236}">
                      <a16:creationId xmlns:a16="http://schemas.microsoft.com/office/drawing/2014/main" id="{81DDD5D0-A54D-4718-802C-B30B286D97F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80" name="Straight Connector 4479">
                  <a:extLst>
                    <a:ext uri="{FF2B5EF4-FFF2-40B4-BE49-F238E27FC236}">
                      <a16:creationId xmlns:a16="http://schemas.microsoft.com/office/drawing/2014/main" id="{9EEFF491-5D90-4ECF-A310-53A8A952532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81" name="Group 4480">
                <a:extLst>
                  <a:ext uri="{FF2B5EF4-FFF2-40B4-BE49-F238E27FC236}">
                    <a16:creationId xmlns:a16="http://schemas.microsoft.com/office/drawing/2014/main" id="{2A1305DD-2E57-4264-BBD2-339213B25883}"/>
                  </a:ext>
                </a:extLst>
              </p:cNvPr>
              <p:cNvGrpSpPr/>
              <p:nvPr/>
            </p:nvGrpSpPr>
            <p:grpSpPr>
              <a:xfrm>
                <a:off x="2548601" y="2212583"/>
                <a:ext cx="21720" cy="22103"/>
                <a:chOff x="8638477" y="2567967"/>
                <a:chExt cx="72000" cy="72000"/>
              </a:xfrm>
            </p:grpSpPr>
            <p:cxnSp>
              <p:nvCxnSpPr>
                <p:cNvPr id="4482" name="Straight Connector 4481">
                  <a:extLst>
                    <a:ext uri="{FF2B5EF4-FFF2-40B4-BE49-F238E27FC236}">
                      <a16:creationId xmlns:a16="http://schemas.microsoft.com/office/drawing/2014/main" id="{A8321002-3F12-4FDB-BC08-BBECFBD19A36}"/>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83" name="Straight Connector 4482">
                  <a:extLst>
                    <a:ext uri="{FF2B5EF4-FFF2-40B4-BE49-F238E27FC236}">
                      <a16:creationId xmlns:a16="http://schemas.microsoft.com/office/drawing/2014/main" id="{F4D725F3-9A36-4070-908C-559569E20B2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84" name="Group 4483">
                <a:extLst>
                  <a:ext uri="{FF2B5EF4-FFF2-40B4-BE49-F238E27FC236}">
                    <a16:creationId xmlns:a16="http://schemas.microsoft.com/office/drawing/2014/main" id="{6C2D7A4C-B70F-4E8E-88FC-EDA28474E726}"/>
                  </a:ext>
                </a:extLst>
              </p:cNvPr>
              <p:cNvGrpSpPr/>
              <p:nvPr/>
            </p:nvGrpSpPr>
            <p:grpSpPr>
              <a:xfrm>
                <a:off x="2537740" y="2212583"/>
                <a:ext cx="21720" cy="22103"/>
                <a:chOff x="8638477" y="2567967"/>
                <a:chExt cx="72000" cy="72000"/>
              </a:xfrm>
            </p:grpSpPr>
            <p:cxnSp>
              <p:nvCxnSpPr>
                <p:cNvPr id="4485" name="Straight Connector 4484">
                  <a:extLst>
                    <a:ext uri="{FF2B5EF4-FFF2-40B4-BE49-F238E27FC236}">
                      <a16:creationId xmlns:a16="http://schemas.microsoft.com/office/drawing/2014/main" id="{3BB680FC-6863-4B1C-B6F4-8A94E61ACA2A}"/>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86" name="Straight Connector 4485">
                  <a:extLst>
                    <a:ext uri="{FF2B5EF4-FFF2-40B4-BE49-F238E27FC236}">
                      <a16:creationId xmlns:a16="http://schemas.microsoft.com/office/drawing/2014/main" id="{A99DE74A-9501-452D-A576-ADA9531CD83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87" name="Group 4486">
                <a:extLst>
                  <a:ext uri="{FF2B5EF4-FFF2-40B4-BE49-F238E27FC236}">
                    <a16:creationId xmlns:a16="http://schemas.microsoft.com/office/drawing/2014/main" id="{84902735-EDDA-4219-8911-22B97CFB7585}"/>
                  </a:ext>
                </a:extLst>
              </p:cNvPr>
              <p:cNvGrpSpPr/>
              <p:nvPr/>
            </p:nvGrpSpPr>
            <p:grpSpPr>
              <a:xfrm>
                <a:off x="2545699" y="2212583"/>
                <a:ext cx="21720" cy="22103"/>
                <a:chOff x="8638477" y="2567967"/>
                <a:chExt cx="72000" cy="72000"/>
              </a:xfrm>
            </p:grpSpPr>
            <p:cxnSp>
              <p:nvCxnSpPr>
                <p:cNvPr id="4488" name="Straight Connector 4487">
                  <a:extLst>
                    <a:ext uri="{FF2B5EF4-FFF2-40B4-BE49-F238E27FC236}">
                      <a16:creationId xmlns:a16="http://schemas.microsoft.com/office/drawing/2014/main" id="{0BB35FD9-DA67-4068-B1DB-FCE34F146DA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89" name="Straight Connector 4488">
                  <a:extLst>
                    <a:ext uri="{FF2B5EF4-FFF2-40B4-BE49-F238E27FC236}">
                      <a16:creationId xmlns:a16="http://schemas.microsoft.com/office/drawing/2014/main" id="{B0D4EADD-6B30-499C-B73B-7CD92702B03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90" name="Group 4489">
                <a:extLst>
                  <a:ext uri="{FF2B5EF4-FFF2-40B4-BE49-F238E27FC236}">
                    <a16:creationId xmlns:a16="http://schemas.microsoft.com/office/drawing/2014/main" id="{0DC66EBB-6B61-44AF-ACBE-DEC6B2DBB18F}"/>
                  </a:ext>
                </a:extLst>
              </p:cNvPr>
              <p:cNvGrpSpPr/>
              <p:nvPr/>
            </p:nvGrpSpPr>
            <p:grpSpPr>
              <a:xfrm>
                <a:off x="2542390" y="2212583"/>
                <a:ext cx="21720" cy="22103"/>
                <a:chOff x="8638477" y="2567967"/>
                <a:chExt cx="72000" cy="72000"/>
              </a:xfrm>
            </p:grpSpPr>
            <p:cxnSp>
              <p:nvCxnSpPr>
                <p:cNvPr id="4491" name="Straight Connector 4490">
                  <a:extLst>
                    <a:ext uri="{FF2B5EF4-FFF2-40B4-BE49-F238E27FC236}">
                      <a16:creationId xmlns:a16="http://schemas.microsoft.com/office/drawing/2014/main" id="{77A55131-CBC7-4D78-83DF-F622400CA8F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92" name="Straight Connector 4491">
                  <a:extLst>
                    <a:ext uri="{FF2B5EF4-FFF2-40B4-BE49-F238E27FC236}">
                      <a16:creationId xmlns:a16="http://schemas.microsoft.com/office/drawing/2014/main" id="{DF48BFED-D44C-4D03-B852-D4D46B847BB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93" name="Group 4492">
                <a:extLst>
                  <a:ext uri="{FF2B5EF4-FFF2-40B4-BE49-F238E27FC236}">
                    <a16:creationId xmlns:a16="http://schemas.microsoft.com/office/drawing/2014/main" id="{36A0DB44-2637-42CA-8779-DC5439617B74}"/>
                  </a:ext>
                </a:extLst>
              </p:cNvPr>
              <p:cNvGrpSpPr/>
              <p:nvPr/>
            </p:nvGrpSpPr>
            <p:grpSpPr>
              <a:xfrm>
                <a:off x="2537769" y="2212583"/>
                <a:ext cx="21720" cy="22103"/>
                <a:chOff x="8638477" y="2567967"/>
                <a:chExt cx="72000" cy="72000"/>
              </a:xfrm>
            </p:grpSpPr>
            <p:cxnSp>
              <p:nvCxnSpPr>
                <p:cNvPr id="4494" name="Straight Connector 4493">
                  <a:extLst>
                    <a:ext uri="{FF2B5EF4-FFF2-40B4-BE49-F238E27FC236}">
                      <a16:creationId xmlns:a16="http://schemas.microsoft.com/office/drawing/2014/main" id="{1ACE0139-53B9-401C-A64E-A9312650EF4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95" name="Straight Connector 4494">
                  <a:extLst>
                    <a:ext uri="{FF2B5EF4-FFF2-40B4-BE49-F238E27FC236}">
                      <a16:creationId xmlns:a16="http://schemas.microsoft.com/office/drawing/2014/main" id="{3C30DC2D-167E-4FDA-BC84-6070E286D2D5}"/>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96" name="Group 4495">
                <a:extLst>
                  <a:ext uri="{FF2B5EF4-FFF2-40B4-BE49-F238E27FC236}">
                    <a16:creationId xmlns:a16="http://schemas.microsoft.com/office/drawing/2014/main" id="{DCAB05E4-40D4-4377-B196-73A2FD2F81F1}"/>
                  </a:ext>
                </a:extLst>
              </p:cNvPr>
              <p:cNvGrpSpPr/>
              <p:nvPr/>
            </p:nvGrpSpPr>
            <p:grpSpPr>
              <a:xfrm>
                <a:off x="2526474" y="2212583"/>
                <a:ext cx="21720" cy="22103"/>
                <a:chOff x="8638477" y="2567967"/>
                <a:chExt cx="72000" cy="72000"/>
              </a:xfrm>
            </p:grpSpPr>
            <p:cxnSp>
              <p:nvCxnSpPr>
                <p:cNvPr id="4497" name="Straight Connector 4496">
                  <a:extLst>
                    <a:ext uri="{FF2B5EF4-FFF2-40B4-BE49-F238E27FC236}">
                      <a16:creationId xmlns:a16="http://schemas.microsoft.com/office/drawing/2014/main" id="{2BA22DDE-E645-4912-B1EF-4E61FC0AEE67}"/>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498" name="Straight Connector 4497">
                  <a:extLst>
                    <a:ext uri="{FF2B5EF4-FFF2-40B4-BE49-F238E27FC236}">
                      <a16:creationId xmlns:a16="http://schemas.microsoft.com/office/drawing/2014/main" id="{61C68F37-FB08-46F8-9615-7D60591D9B26}"/>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499" name="Group 4498">
                <a:extLst>
                  <a:ext uri="{FF2B5EF4-FFF2-40B4-BE49-F238E27FC236}">
                    <a16:creationId xmlns:a16="http://schemas.microsoft.com/office/drawing/2014/main" id="{BF2A50CB-9F58-4FDF-9379-6E9B8D0EA29F}"/>
                  </a:ext>
                </a:extLst>
              </p:cNvPr>
              <p:cNvGrpSpPr/>
              <p:nvPr/>
            </p:nvGrpSpPr>
            <p:grpSpPr>
              <a:xfrm>
                <a:off x="2522364" y="2212583"/>
                <a:ext cx="21720" cy="22103"/>
                <a:chOff x="8638477" y="2567967"/>
                <a:chExt cx="72000" cy="72000"/>
              </a:xfrm>
            </p:grpSpPr>
            <p:cxnSp>
              <p:nvCxnSpPr>
                <p:cNvPr id="4500" name="Straight Connector 4499">
                  <a:extLst>
                    <a:ext uri="{FF2B5EF4-FFF2-40B4-BE49-F238E27FC236}">
                      <a16:creationId xmlns:a16="http://schemas.microsoft.com/office/drawing/2014/main" id="{B4561175-F9AE-4011-AEE1-AB36DAB2CE5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01" name="Straight Connector 4500">
                  <a:extLst>
                    <a:ext uri="{FF2B5EF4-FFF2-40B4-BE49-F238E27FC236}">
                      <a16:creationId xmlns:a16="http://schemas.microsoft.com/office/drawing/2014/main" id="{554F6002-ACC2-4D99-A1BB-F999D188DF1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02" name="Group 4501">
                <a:extLst>
                  <a:ext uri="{FF2B5EF4-FFF2-40B4-BE49-F238E27FC236}">
                    <a16:creationId xmlns:a16="http://schemas.microsoft.com/office/drawing/2014/main" id="{8CF03940-D571-4ABB-B75F-60A98773C904}"/>
                  </a:ext>
                </a:extLst>
              </p:cNvPr>
              <p:cNvGrpSpPr/>
              <p:nvPr/>
            </p:nvGrpSpPr>
            <p:grpSpPr>
              <a:xfrm>
                <a:off x="2525671" y="2212583"/>
                <a:ext cx="21720" cy="22103"/>
                <a:chOff x="8638477" y="2567967"/>
                <a:chExt cx="72000" cy="72000"/>
              </a:xfrm>
            </p:grpSpPr>
            <p:cxnSp>
              <p:nvCxnSpPr>
                <p:cNvPr id="4503" name="Straight Connector 4502">
                  <a:extLst>
                    <a:ext uri="{FF2B5EF4-FFF2-40B4-BE49-F238E27FC236}">
                      <a16:creationId xmlns:a16="http://schemas.microsoft.com/office/drawing/2014/main" id="{B8897A0B-D5F8-4AF7-8AC7-90FEAA35B09D}"/>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04" name="Straight Connector 4503">
                  <a:extLst>
                    <a:ext uri="{FF2B5EF4-FFF2-40B4-BE49-F238E27FC236}">
                      <a16:creationId xmlns:a16="http://schemas.microsoft.com/office/drawing/2014/main" id="{C6E385FA-B0E3-48DF-83A5-4BCDC17C75E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05" name="Group 4504">
                <a:extLst>
                  <a:ext uri="{FF2B5EF4-FFF2-40B4-BE49-F238E27FC236}">
                    <a16:creationId xmlns:a16="http://schemas.microsoft.com/office/drawing/2014/main" id="{CA7A7E21-3081-4968-AB42-3CF77CFCAC23}"/>
                  </a:ext>
                </a:extLst>
              </p:cNvPr>
              <p:cNvGrpSpPr/>
              <p:nvPr/>
            </p:nvGrpSpPr>
            <p:grpSpPr>
              <a:xfrm>
                <a:off x="2515615" y="2212583"/>
                <a:ext cx="21720" cy="22103"/>
                <a:chOff x="8638477" y="2567967"/>
                <a:chExt cx="72000" cy="72000"/>
              </a:xfrm>
            </p:grpSpPr>
            <p:cxnSp>
              <p:nvCxnSpPr>
                <p:cNvPr id="4506" name="Straight Connector 4505">
                  <a:extLst>
                    <a:ext uri="{FF2B5EF4-FFF2-40B4-BE49-F238E27FC236}">
                      <a16:creationId xmlns:a16="http://schemas.microsoft.com/office/drawing/2014/main" id="{CD26131E-E4E6-4499-97F1-007C752C0E33}"/>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07" name="Straight Connector 4506">
                  <a:extLst>
                    <a:ext uri="{FF2B5EF4-FFF2-40B4-BE49-F238E27FC236}">
                      <a16:creationId xmlns:a16="http://schemas.microsoft.com/office/drawing/2014/main" id="{65F55DFF-DA23-400E-846F-DCDDA3A6C1C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08" name="Group 4507">
                <a:extLst>
                  <a:ext uri="{FF2B5EF4-FFF2-40B4-BE49-F238E27FC236}">
                    <a16:creationId xmlns:a16="http://schemas.microsoft.com/office/drawing/2014/main" id="{3AE57027-4E33-4FBC-A965-A8B95EC1AE80}"/>
                  </a:ext>
                </a:extLst>
              </p:cNvPr>
              <p:cNvGrpSpPr/>
              <p:nvPr/>
            </p:nvGrpSpPr>
            <p:grpSpPr>
              <a:xfrm>
                <a:off x="2516769" y="2212583"/>
                <a:ext cx="21720" cy="22103"/>
                <a:chOff x="8638477" y="2567967"/>
                <a:chExt cx="72000" cy="72000"/>
              </a:xfrm>
            </p:grpSpPr>
            <p:cxnSp>
              <p:nvCxnSpPr>
                <p:cNvPr id="4509" name="Straight Connector 4508">
                  <a:extLst>
                    <a:ext uri="{FF2B5EF4-FFF2-40B4-BE49-F238E27FC236}">
                      <a16:creationId xmlns:a16="http://schemas.microsoft.com/office/drawing/2014/main" id="{22D8F6F0-01D8-49AE-B3F9-B3F17F6C6F5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10" name="Straight Connector 4509">
                  <a:extLst>
                    <a:ext uri="{FF2B5EF4-FFF2-40B4-BE49-F238E27FC236}">
                      <a16:creationId xmlns:a16="http://schemas.microsoft.com/office/drawing/2014/main" id="{8987031C-891E-41A6-A102-ED9B3516F7A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11" name="Group 4510">
                <a:extLst>
                  <a:ext uri="{FF2B5EF4-FFF2-40B4-BE49-F238E27FC236}">
                    <a16:creationId xmlns:a16="http://schemas.microsoft.com/office/drawing/2014/main" id="{C9994B2D-F985-4FCC-B23F-78CFAA98C262}"/>
                  </a:ext>
                </a:extLst>
              </p:cNvPr>
              <p:cNvGrpSpPr/>
              <p:nvPr/>
            </p:nvGrpSpPr>
            <p:grpSpPr>
              <a:xfrm>
                <a:off x="2494095" y="2212583"/>
                <a:ext cx="21720" cy="22103"/>
                <a:chOff x="8638477" y="2567967"/>
                <a:chExt cx="72000" cy="72000"/>
              </a:xfrm>
            </p:grpSpPr>
            <p:cxnSp>
              <p:nvCxnSpPr>
                <p:cNvPr id="4512" name="Straight Connector 4511">
                  <a:extLst>
                    <a:ext uri="{FF2B5EF4-FFF2-40B4-BE49-F238E27FC236}">
                      <a16:creationId xmlns:a16="http://schemas.microsoft.com/office/drawing/2014/main" id="{7048C5E7-D33C-4EDD-8399-6FC3B688B22F}"/>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13" name="Straight Connector 4512">
                  <a:extLst>
                    <a:ext uri="{FF2B5EF4-FFF2-40B4-BE49-F238E27FC236}">
                      <a16:creationId xmlns:a16="http://schemas.microsoft.com/office/drawing/2014/main" id="{E41EDFB3-460C-4E15-8763-151D1B5CAB3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14" name="Group 4513">
                <a:extLst>
                  <a:ext uri="{FF2B5EF4-FFF2-40B4-BE49-F238E27FC236}">
                    <a16:creationId xmlns:a16="http://schemas.microsoft.com/office/drawing/2014/main" id="{4DE8E0FE-3612-48BD-BB77-0619E1B11285}"/>
                  </a:ext>
                </a:extLst>
              </p:cNvPr>
              <p:cNvGrpSpPr/>
              <p:nvPr/>
            </p:nvGrpSpPr>
            <p:grpSpPr>
              <a:xfrm>
                <a:off x="2494095" y="2211639"/>
                <a:ext cx="21720" cy="22103"/>
                <a:chOff x="8638477" y="2567967"/>
                <a:chExt cx="72000" cy="72000"/>
              </a:xfrm>
            </p:grpSpPr>
            <p:cxnSp>
              <p:nvCxnSpPr>
                <p:cNvPr id="4515" name="Straight Connector 4514">
                  <a:extLst>
                    <a:ext uri="{FF2B5EF4-FFF2-40B4-BE49-F238E27FC236}">
                      <a16:creationId xmlns:a16="http://schemas.microsoft.com/office/drawing/2014/main" id="{321229D8-C383-4237-820F-5A3492DBA83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16" name="Straight Connector 4515">
                  <a:extLst>
                    <a:ext uri="{FF2B5EF4-FFF2-40B4-BE49-F238E27FC236}">
                      <a16:creationId xmlns:a16="http://schemas.microsoft.com/office/drawing/2014/main" id="{895AEE78-C723-4BE4-9ED9-B074942193B0}"/>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17" name="Group 4516">
                <a:extLst>
                  <a:ext uri="{FF2B5EF4-FFF2-40B4-BE49-F238E27FC236}">
                    <a16:creationId xmlns:a16="http://schemas.microsoft.com/office/drawing/2014/main" id="{24BE01CA-EEA9-4527-BE1B-1D6F1D0667FF}"/>
                  </a:ext>
                </a:extLst>
              </p:cNvPr>
              <p:cNvGrpSpPr/>
              <p:nvPr/>
            </p:nvGrpSpPr>
            <p:grpSpPr>
              <a:xfrm>
                <a:off x="2483234" y="2211639"/>
                <a:ext cx="21720" cy="22103"/>
                <a:chOff x="8638477" y="2567967"/>
                <a:chExt cx="72000" cy="72000"/>
              </a:xfrm>
            </p:grpSpPr>
            <p:cxnSp>
              <p:nvCxnSpPr>
                <p:cNvPr id="4518" name="Straight Connector 4517">
                  <a:extLst>
                    <a:ext uri="{FF2B5EF4-FFF2-40B4-BE49-F238E27FC236}">
                      <a16:creationId xmlns:a16="http://schemas.microsoft.com/office/drawing/2014/main" id="{FC7E6FFB-BEE1-4A02-8980-4B07FF17890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19" name="Straight Connector 4518">
                  <a:extLst>
                    <a:ext uri="{FF2B5EF4-FFF2-40B4-BE49-F238E27FC236}">
                      <a16:creationId xmlns:a16="http://schemas.microsoft.com/office/drawing/2014/main" id="{A5C4591D-9ED9-4D10-89B9-8F8002FFF53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20" name="Group 4519">
                <a:extLst>
                  <a:ext uri="{FF2B5EF4-FFF2-40B4-BE49-F238E27FC236}">
                    <a16:creationId xmlns:a16="http://schemas.microsoft.com/office/drawing/2014/main" id="{B7B5FF8D-128D-4770-8675-FA28BC6E482D}"/>
                  </a:ext>
                </a:extLst>
              </p:cNvPr>
              <p:cNvGrpSpPr/>
              <p:nvPr/>
            </p:nvGrpSpPr>
            <p:grpSpPr>
              <a:xfrm>
                <a:off x="2475472" y="2211639"/>
                <a:ext cx="21720" cy="22103"/>
                <a:chOff x="8638477" y="2567967"/>
                <a:chExt cx="72000" cy="72000"/>
              </a:xfrm>
            </p:grpSpPr>
            <p:cxnSp>
              <p:nvCxnSpPr>
                <p:cNvPr id="4521" name="Straight Connector 4520">
                  <a:extLst>
                    <a:ext uri="{FF2B5EF4-FFF2-40B4-BE49-F238E27FC236}">
                      <a16:creationId xmlns:a16="http://schemas.microsoft.com/office/drawing/2014/main" id="{908F6F12-67D8-4ACC-AFCA-BD39EAF55B5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22" name="Straight Connector 4521">
                  <a:extLst>
                    <a:ext uri="{FF2B5EF4-FFF2-40B4-BE49-F238E27FC236}">
                      <a16:creationId xmlns:a16="http://schemas.microsoft.com/office/drawing/2014/main" id="{10D840FB-1D4A-4D3B-BED4-764134F9248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23" name="Group 4522">
                <a:extLst>
                  <a:ext uri="{FF2B5EF4-FFF2-40B4-BE49-F238E27FC236}">
                    <a16:creationId xmlns:a16="http://schemas.microsoft.com/office/drawing/2014/main" id="{987CC10F-B88F-4BB6-B823-9E24C7065527}"/>
                  </a:ext>
                </a:extLst>
              </p:cNvPr>
              <p:cNvGrpSpPr/>
              <p:nvPr/>
            </p:nvGrpSpPr>
            <p:grpSpPr>
              <a:xfrm>
                <a:off x="2471939" y="2211639"/>
                <a:ext cx="21720" cy="22103"/>
                <a:chOff x="8638477" y="2567967"/>
                <a:chExt cx="72000" cy="72000"/>
              </a:xfrm>
            </p:grpSpPr>
            <p:cxnSp>
              <p:nvCxnSpPr>
                <p:cNvPr id="4524" name="Straight Connector 4523">
                  <a:extLst>
                    <a:ext uri="{FF2B5EF4-FFF2-40B4-BE49-F238E27FC236}">
                      <a16:creationId xmlns:a16="http://schemas.microsoft.com/office/drawing/2014/main" id="{5E858208-4182-412A-8889-78BD534BAB3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25" name="Straight Connector 4524">
                  <a:extLst>
                    <a:ext uri="{FF2B5EF4-FFF2-40B4-BE49-F238E27FC236}">
                      <a16:creationId xmlns:a16="http://schemas.microsoft.com/office/drawing/2014/main" id="{58B89890-2F31-4EC7-B9A5-D51D7CD1ECB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26" name="Group 4525">
                <a:extLst>
                  <a:ext uri="{FF2B5EF4-FFF2-40B4-BE49-F238E27FC236}">
                    <a16:creationId xmlns:a16="http://schemas.microsoft.com/office/drawing/2014/main" id="{DF3CFE3D-232F-499C-8407-A0E0E5181FC7}"/>
                  </a:ext>
                </a:extLst>
              </p:cNvPr>
              <p:cNvGrpSpPr/>
              <p:nvPr/>
            </p:nvGrpSpPr>
            <p:grpSpPr>
              <a:xfrm>
                <a:off x="2466041" y="2211639"/>
                <a:ext cx="21720" cy="22103"/>
                <a:chOff x="8638477" y="2567967"/>
                <a:chExt cx="72000" cy="72000"/>
              </a:xfrm>
            </p:grpSpPr>
            <p:cxnSp>
              <p:nvCxnSpPr>
                <p:cNvPr id="4527" name="Straight Connector 4526">
                  <a:extLst>
                    <a:ext uri="{FF2B5EF4-FFF2-40B4-BE49-F238E27FC236}">
                      <a16:creationId xmlns:a16="http://schemas.microsoft.com/office/drawing/2014/main" id="{76F25C17-60A6-449C-8345-6B21FCB8FAE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28" name="Straight Connector 4527">
                  <a:extLst>
                    <a:ext uri="{FF2B5EF4-FFF2-40B4-BE49-F238E27FC236}">
                      <a16:creationId xmlns:a16="http://schemas.microsoft.com/office/drawing/2014/main" id="{C3DA6DFF-C3CF-4654-B56D-F438C267E3E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29" name="Group 4528">
                <a:extLst>
                  <a:ext uri="{FF2B5EF4-FFF2-40B4-BE49-F238E27FC236}">
                    <a16:creationId xmlns:a16="http://schemas.microsoft.com/office/drawing/2014/main" id="{959FACFB-40AC-4C19-9F5B-6A8D0B026C1E}"/>
                  </a:ext>
                </a:extLst>
              </p:cNvPr>
              <p:cNvGrpSpPr/>
              <p:nvPr/>
            </p:nvGrpSpPr>
            <p:grpSpPr>
              <a:xfrm>
                <a:off x="2462713" y="2211639"/>
                <a:ext cx="21720" cy="22103"/>
                <a:chOff x="8638477" y="2567967"/>
                <a:chExt cx="72000" cy="72000"/>
              </a:xfrm>
            </p:grpSpPr>
            <p:cxnSp>
              <p:nvCxnSpPr>
                <p:cNvPr id="4530" name="Straight Connector 4529">
                  <a:extLst>
                    <a:ext uri="{FF2B5EF4-FFF2-40B4-BE49-F238E27FC236}">
                      <a16:creationId xmlns:a16="http://schemas.microsoft.com/office/drawing/2014/main" id="{F6BAD907-2396-427D-81EE-B20B786DB925}"/>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31" name="Straight Connector 4530">
                  <a:extLst>
                    <a:ext uri="{FF2B5EF4-FFF2-40B4-BE49-F238E27FC236}">
                      <a16:creationId xmlns:a16="http://schemas.microsoft.com/office/drawing/2014/main" id="{C577AAEF-B94A-4E55-B6F0-45C7C7227EA7}"/>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32" name="Group 4531">
                <a:extLst>
                  <a:ext uri="{FF2B5EF4-FFF2-40B4-BE49-F238E27FC236}">
                    <a16:creationId xmlns:a16="http://schemas.microsoft.com/office/drawing/2014/main" id="{DAE2CF6B-A692-4998-874E-A79BCB102466}"/>
                  </a:ext>
                </a:extLst>
              </p:cNvPr>
              <p:cNvGrpSpPr/>
              <p:nvPr/>
            </p:nvGrpSpPr>
            <p:grpSpPr>
              <a:xfrm>
                <a:off x="2471939" y="2211639"/>
                <a:ext cx="21720" cy="22103"/>
                <a:chOff x="8638477" y="2567967"/>
                <a:chExt cx="72000" cy="72000"/>
              </a:xfrm>
            </p:grpSpPr>
            <p:cxnSp>
              <p:nvCxnSpPr>
                <p:cNvPr id="4533" name="Straight Connector 4532">
                  <a:extLst>
                    <a:ext uri="{FF2B5EF4-FFF2-40B4-BE49-F238E27FC236}">
                      <a16:creationId xmlns:a16="http://schemas.microsoft.com/office/drawing/2014/main" id="{94232DAF-8E6B-4E4C-B672-E341064F72E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34" name="Straight Connector 4533">
                  <a:extLst>
                    <a:ext uri="{FF2B5EF4-FFF2-40B4-BE49-F238E27FC236}">
                      <a16:creationId xmlns:a16="http://schemas.microsoft.com/office/drawing/2014/main" id="{27C9C64C-CDD4-4210-9A13-CC54F64E06E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35" name="Group 4534">
                <a:extLst>
                  <a:ext uri="{FF2B5EF4-FFF2-40B4-BE49-F238E27FC236}">
                    <a16:creationId xmlns:a16="http://schemas.microsoft.com/office/drawing/2014/main" id="{7AD8011A-AF9B-4A17-9CD3-4177574442A0}"/>
                  </a:ext>
                </a:extLst>
              </p:cNvPr>
              <p:cNvGrpSpPr/>
              <p:nvPr/>
            </p:nvGrpSpPr>
            <p:grpSpPr>
              <a:xfrm>
                <a:off x="2476900" y="2211639"/>
                <a:ext cx="21720" cy="22103"/>
                <a:chOff x="8638477" y="2567967"/>
                <a:chExt cx="72000" cy="72000"/>
              </a:xfrm>
            </p:grpSpPr>
            <p:cxnSp>
              <p:nvCxnSpPr>
                <p:cNvPr id="4536" name="Straight Connector 4535">
                  <a:extLst>
                    <a:ext uri="{FF2B5EF4-FFF2-40B4-BE49-F238E27FC236}">
                      <a16:creationId xmlns:a16="http://schemas.microsoft.com/office/drawing/2014/main" id="{3395DA0B-06F5-410A-81DA-926EE0B9245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37" name="Straight Connector 4536">
                  <a:extLst>
                    <a:ext uri="{FF2B5EF4-FFF2-40B4-BE49-F238E27FC236}">
                      <a16:creationId xmlns:a16="http://schemas.microsoft.com/office/drawing/2014/main" id="{9632FB11-2261-495B-8A3B-D02F7EB96B16}"/>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38" name="Group 4537">
                <a:extLst>
                  <a:ext uri="{FF2B5EF4-FFF2-40B4-BE49-F238E27FC236}">
                    <a16:creationId xmlns:a16="http://schemas.microsoft.com/office/drawing/2014/main" id="{CEFFC89D-5C4B-4690-9500-6D33000D6A77}"/>
                  </a:ext>
                </a:extLst>
              </p:cNvPr>
              <p:cNvGrpSpPr/>
              <p:nvPr/>
            </p:nvGrpSpPr>
            <p:grpSpPr>
              <a:xfrm>
                <a:off x="2482799" y="2211639"/>
                <a:ext cx="21720" cy="22103"/>
                <a:chOff x="8638477" y="2567967"/>
                <a:chExt cx="72000" cy="72000"/>
              </a:xfrm>
            </p:grpSpPr>
            <p:cxnSp>
              <p:nvCxnSpPr>
                <p:cNvPr id="4539" name="Straight Connector 4538">
                  <a:extLst>
                    <a:ext uri="{FF2B5EF4-FFF2-40B4-BE49-F238E27FC236}">
                      <a16:creationId xmlns:a16="http://schemas.microsoft.com/office/drawing/2014/main" id="{7F4952B6-3A6D-4A65-B7E8-1EF330C4C2A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40" name="Straight Connector 4539">
                  <a:extLst>
                    <a:ext uri="{FF2B5EF4-FFF2-40B4-BE49-F238E27FC236}">
                      <a16:creationId xmlns:a16="http://schemas.microsoft.com/office/drawing/2014/main" id="{0562931C-594C-4C11-84A0-42DFFA6F44F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41" name="Group 4540">
                <a:extLst>
                  <a:ext uri="{FF2B5EF4-FFF2-40B4-BE49-F238E27FC236}">
                    <a16:creationId xmlns:a16="http://schemas.microsoft.com/office/drawing/2014/main" id="{DA06F565-190E-40E0-936A-7C7E0AABE5CE}"/>
                  </a:ext>
                </a:extLst>
              </p:cNvPr>
              <p:cNvGrpSpPr/>
              <p:nvPr/>
            </p:nvGrpSpPr>
            <p:grpSpPr>
              <a:xfrm>
                <a:off x="2491778" y="2211639"/>
                <a:ext cx="21720" cy="22103"/>
                <a:chOff x="8638477" y="2567967"/>
                <a:chExt cx="72000" cy="72000"/>
              </a:xfrm>
            </p:grpSpPr>
            <p:cxnSp>
              <p:nvCxnSpPr>
                <p:cNvPr id="4542" name="Straight Connector 4541">
                  <a:extLst>
                    <a:ext uri="{FF2B5EF4-FFF2-40B4-BE49-F238E27FC236}">
                      <a16:creationId xmlns:a16="http://schemas.microsoft.com/office/drawing/2014/main" id="{D449FC7A-00F1-4E1D-ACA1-BF32A641C583}"/>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43" name="Straight Connector 4542">
                  <a:extLst>
                    <a:ext uri="{FF2B5EF4-FFF2-40B4-BE49-F238E27FC236}">
                      <a16:creationId xmlns:a16="http://schemas.microsoft.com/office/drawing/2014/main" id="{249FB3AD-C2EF-42BA-B7A6-ECE297D5DB9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44" name="Group 4543">
                <a:extLst>
                  <a:ext uri="{FF2B5EF4-FFF2-40B4-BE49-F238E27FC236}">
                    <a16:creationId xmlns:a16="http://schemas.microsoft.com/office/drawing/2014/main" id="{5FD20E62-E31D-4A70-ABC5-869F6C20C27C}"/>
                  </a:ext>
                </a:extLst>
              </p:cNvPr>
              <p:cNvGrpSpPr/>
              <p:nvPr/>
            </p:nvGrpSpPr>
            <p:grpSpPr>
              <a:xfrm>
                <a:off x="2497991" y="2211639"/>
                <a:ext cx="21720" cy="22103"/>
                <a:chOff x="8638477" y="2567967"/>
                <a:chExt cx="72000" cy="72000"/>
              </a:xfrm>
            </p:grpSpPr>
            <p:cxnSp>
              <p:nvCxnSpPr>
                <p:cNvPr id="4545" name="Straight Connector 4544">
                  <a:extLst>
                    <a:ext uri="{FF2B5EF4-FFF2-40B4-BE49-F238E27FC236}">
                      <a16:creationId xmlns:a16="http://schemas.microsoft.com/office/drawing/2014/main" id="{F832D391-B788-4804-A53D-98B3A15C7C0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46" name="Straight Connector 4545">
                  <a:extLst>
                    <a:ext uri="{FF2B5EF4-FFF2-40B4-BE49-F238E27FC236}">
                      <a16:creationId xmlns:a16="http://schemas.microsoft.com/office/drawing/2014/main" id="{E647A270-E480-43CC-ACE9-59559E0D04A6}"/>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47" name="Group 4546">
                <a:extLst>
                  <a:ext uri="{FF2B5EF4-FFF2-40B4-BE49-F238E27FC236}">
                    <a16:creationId xmlns:a16="http://schemas.microsoft.com/office/drawing/2014/main" id="{FDC10970-D736-4AEA-BCDB-4997D852B84C}"/>
                  </a:ext>
                </a:extLst>
              </p:cNvPr>
              <p:cNvGrpSpPr/>
              <p:nvPr/>
            </p:nvGrpSpPr>
            <p:grpSpPr>
              <a:xfrm>
                <a:off x="2485679" y="2211639"/>
                <a:ext cx="21720" cy="22103"/>
                <a:chOff x="8638477" y="2567967"/>
                <a:chExt cx="72000" cy="72000"/>
              </a:xfrm>
            </p:grpSpPr>
            <p:cxnSp>
              <p:nvCxnSpPr>
                <p:cNvPr id="4548" name="Straight Connector 4547">
                  <a:extLst>
                    <a:ext uri="{FF2B5EF4-FFF2-40B4-BE49-F238E27FC236}">
                      <a16:creationId xmlns:a16="http://schemas.microsoft.com/office/drawing/2014/main" id="{5ECE0DAF-A31A-4B54-9BF0-00B3F1E9C22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49" name="Straight Connector 4548">
                  <a:extLst>
                    <a:ext uri="{FF2B5EF4-FFF2-40B4-BE49-F238E27FC236}">
                      <a16:creationId xmlns:a16="http://schemas.microsoft.com/office/drawing/2014/main" id="{FD9D0787-AE93-4F28-A2AB-3C9E3A52291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50" name="Group 4549">
                <a:extLst>
                  <a:ext uri="{FF2B5EF4-FFF2-40B4-BE49-F238E27FC236}">
                    <a16:creationId xmlns:a16="http://schemas.microsoft.com/office/drawing/2014/main" id="{A2756A42-2968-496A-86B6-AE67C9BD6792}"/>
                  </a:ext>
                </a:extLst>
              </p:cNvPr>
              <p:cNvGrpSpPr/>
              <p:nvPr/>
            </p:nvGrpSpPr>
            <p:grpSpPr>
              <a:xfrm>
                <a:off x="2477600" y="2211639"/>
                <a:ext cx="21720" cy="22103"/>
                <a:chOff x="8638477" y="2567967"/>
                <a:chExt cx="72000" cy="72000"/>
              </a:xfrm>
            </p:grpSpPr>
            <p:cxnSp>
              <p:nvCxnSpPr>
                <p:cNvPr id="4551" name="Straight Connector 4550">
                  <a:extLst>
                    <a:ext uri="{FF2B5EF4-FFF2-40B4-BE49-F238E27FC236}">
                      <a16:creationId xmlns:a16="http://schemas.microsoft.com/office/drawing/2014/main" id="{8565A519-A882-4338-AA0A-E3F19DF5D38F}"/>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52" name="Straight Connector 4551">
                  <a:extLst>
                    <a:ext uri="{FF2B5EF4-FFF2-40B4-BE49-F238E27FC236}">
                      <a16:creationId xmlns:a16="http://schemas.microsoft.com/office/drawing/2014/main" id="{FA0CE3BC-0F0A-45F3-B5CF-78577A6676B3}"/>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53" name="Group 4552">
                <a:extLst>
                  <a:ext uri="{FF2B5EF4-FFF2-40B4-BE49-F238E27FC236}">
                    <a16:creationId xmlns:a16="http://schemas.microsoft.com/office/drawing/2014/main" id="{ADEEEA9B-5328-406B-81A9-F3CB400A8613}"/>
                  </a:ext>
                </a:extLst>
              </p:cNvPr>
              <p:cNvGrpSpPr/>
              <p:nvPr/>
            </p:nvGrpSpPr>
            <p:grpSpPr>
              <a:xfrm>
                <a:off x="2453753" y="2211639"/>
                <a:ext cx="21720" cy="22103"/>
                <a:chOff x="8638477" y="2567967"/>
                <a:chExt cx="72000" cy="72000"/>
              </a:xfrm>
            </p:grpSpPr>
            <p:cxnSp>
              <p:nvCxnSpPr>
                <p:cNvPr id="4554" name="Straight Connector 4553">
                  <a:extLst>
                    <a:ext uri="{FF2B5EF4-FFF2-40B4-BE49-F238E27FC236}">
                      <a16:creationId xmlns:a16="http://schemas.microsoft.com/office/drawing/2014/main" id="{5DE82ED9-4693-46CE-B72B-1C8A769E23D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55" name="Straight Connector 4554">
                  <a:extLst>
                    <a:ext uri="{FF2B5EF4-FFF2-40B4-BE49-F238E27FC236}">
                      <a16:creationId xmlns:a16="http://schemas.microsoft.com/office/drawing/2014/main" id="{605E16BA-8B98-4AE3-9898-5FC5404F1B6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56" name="Group 4555">
                <a:extLst>
                  <a:ext uri="{FF2B5EF4-FFF2-40B4-BE49-F238E27FC236}">
                    <a16:creationId xmlns:a16="http://schemas.microsoft.com/office/drawing/2014/main" id="{47692E62-E144-4103-B59E-3608B9E6FDEB}"/>
                  </a:ext>
                </a:extLst>
              </p:cNvPr>
              <p:cNvGrpSpPr/>
              <p:nvPr/>
            </p:nvGrpSpPr>
            <p:grpSpPr>
              <a:xfrm>
                <a:off x="2450220" y="2211639"/>
                <a:ext cx="21720" cy="22103"/>
                <a:chOff x="8638477" y="2567967"/>
                <a:chExt cx="72000" cy="72000"/>
              </a:xfrm>
            </p:grpSpPr>
            <p:cxnSp>
              <p:nvCxnSpPr>
                <p:cNvPr id="4557" name="Straight Connector 4556">
                  <a:extLst>
                    <a:ext uri="{FF2B5EF4-FFF2-40B4-BE49-F238E27FC236}">
                      <a16:creationId xmlns:a16="http://schemas.microsoft.com/office/drawing/2014/main" id="{F004C97B-7982-4EB5-9141-A2D380B38A9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58" name="Straight Connector 4557">
                  <a:extLst>
                    <a:ext uri="{FF2B5EF4-FFF2-40B4-BE49-F238E27FC236}">
                      <a16:creationId xmlns:a16="http://schemas.microsoft.com/office/drawing/2014/main" id="{786253E6-ABD9-42D6-BA07-F43E86C26FB5}"/>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59" name="Group 4558">
                <a:extLst>
                  <a:ext uri="{FF2B5EF4-FFF2-40B4-BE49-F238E27FC236}">
                    <a16:creationId xmlns:a16="http://schemas.microsoft.com/office/drawing/2014/main" id="{09BD49FB-9143-482D-B885-6071515CE336}"/>
                  </a:ext>
                </a:extLst>
              </p:cNvPr>
              <p:cNvGrpSpPr/>
              <p:nvPr/>
            </p:nvGrpSpPr>
            <p:grpSpPr>
              <a:xfrm>
                <a:off x="2444321" y="2211639"/>
                <a:ext cx="21720" cy="22103"/>
                <a:chOff x="8638477" y="2567967"/>
                <a:chExt cx="72000" cy="72000"/>
              </a:xfrm>
            </p:grpSpPr>
            <p:cxnSp>
              <p:nvCxnSpPr>
                <p:cNvPr id="4560" name="Straight Connector 4559">
                  <a:extLst>
                    <a:ext uri="{FF2B5EF4-FFF2-40B4-BE49-F238E27FC236}">
                      <a16:creationId xmlns:a16="http://schemas.microsoft.com/office/drawing/2014/main" id="{C8E7CBD1-BC9C-4E77-B400-1CF47002230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61" name="Straight Connector 4560">
                  <a:extLst>
                    <a:ext uri="{FF2B5EF4-FFF2-40B4-BE49-F238E27FC236}">
                      <a16:creationId xmlns:a16="http://schemas.microsoft.com/office/drawing/2014/main" id="{B61204AA-B0A6-4D7A-8A20-54B8A91DB97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62" name="Group 4561">
                <a:extLst>
                  <a:ext uri="{FF2B5EF4-FFF2-40B4-BE49-F238E27FC236}">
                    <a16:creationId xmlns:a16="http://schemas.microsoft.com/office/drawing/2014/main" id="{397BFF02-8BB4-4100-9DD4-9E426ECE9AD1}"/>
                  </a:ext>
                </a:extLst>
              </p:cNvPr>
              <p:cNvGrpSpPr/>
              <p:nvPr/>
            </p:nvGrpSpPr>
            <p:grpSpPr>
              <a:xfrm>
                <a:off x="2433462" y="2212370"/>
                <a:ext cx="21720" cy="22103"/>
                <a:chOff x="8638477" y="2567967"/>
                <a:chExt cx="72000" cy="72000"/>
              </a:xfrm>
            </p:grpSpPr>
            <p:cxnSp>
              <p:nvCxnSpPr>
                <p:cNvPr id="4563" name="Straight Connector 4562">
                  <a:extLst>
                    <a:ext uri="{FF2B5EF4-FFF2-40B4-BE49-F238E27FC236}">
                      <a16:creationId xmlns:a16="http://schemas.microsoft.com/office/drawing/2014/main" id="{35E1194E-0546-4386-A340-B2656EAF1775}"/>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64" name="Straight Connector 4563">
                  <a:extLst>
                    <a:ext uri="{FF2B5EF4-FFF2-40B4-BE49-F238E27FC236}">
                      <a16:creationId xmlns:a16="http://schemas.microsoft.com/office/drawing/2014/main" id="{786CC59A-B6AC-4014-93EB-E7D365B88675}"/>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65" name="Group 4564">
                <a:extLst>
                  <a:ext uri="{FF2B5EF4-FFF2-40B4-BE49-F238E27FC236}">
                    <a16:creationId xmlns:a16="http://schemas.microsoft.com/office/drawing/2014/main" id="{9A7FA2DE-418A-4E8D-A7BE-6E49AB72D010}"/>
                  </a:ext>
                </a:extLst>
              </p:cNvPr>
              <p:cNvGrpSpPr/>
              <p:nvPr/>
            </p:nvGrpSpPr>
            <p:grpSpPr>
              <a:xfrm>
                <a:off x="2420563" y="2212370"/>
                <a:ext cx="21720" cy="22103"/>
                <a:chOff x="8638477" y="2567967"/>
                <a:chExt cx="72000" cy="72000"/>
              </a:xfrm>
            </p:grpSpPr>
            <p:cxnSp>
              <p:nvCxnSpPr>
                <p:cNvPr id="4566" name="Straight Connector 4565">
                  <a:extLst>
                    <a:ext uri="{FF2B5EF4-FFF2-40B4-BE49-F238E27FC236}">
                      <a16:creationId xmlns:a16="http://schemas.microsoft.com/office/drawing/2014/main" id="{637C5347-2768-4FE6-9753-6E8C2AB4E7BD}"/>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67" name="Straight Connector 4566">
                  <a:extLst>
                    <a:ext uri="{FF2B5EF4-FFF2-40B4-BE49-F238E27FC236}">
                      <a16:creationId xmlns:a16="http://schemas.microsoft.com/office/drawing/2014/main" id="{65A47723-322A-4543-86E9-1F063C438E0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68" name="Group 4567">
                <a:extLst>
                  <a:ext uri="{FF2B5EF4-FFF2-40B4-BE49-F238E27FC236}">
                    <a16:creationId xmlns:a16="http://schemas.microsoft.com/office/drawing/2014/main" id="{357FC960-5005-405C-849A-7B3A0856C3B0}"/>
                  </a:ext>
                </a:extLst>
              </p:cNvPr>
              <p:cNvGrpSpPr/>
              <p:nvPr/>
            </p:nvGrpSpPr>
            <p:grpSpPr>
              <a:xfrm>
                <a:off x="2416854" y="2212370"/>
                <a:ext cx="21720" cy="22103"/>
                <a:chOff x="8638477" y="2567967"/>
                <a:chExt cx="72000" cy="72000"/>
              </a:xfrm>
            </p:grpSpPr>
            <p:cxnSp>
              <p:nvCxnSpPr>
                <p:cNvPr id="4569" name="Straight Connector 4568">
                  <a:extLst>
                    <a:ext uri="{FF2B5EF4-FFF2-40B4-BE49-F238E27FC236}">
                      <a16:creationId xmlns:a16="http://schemas.microsoft.com/office/drawing/2014/main" id="{FC645B7A-7832-4055-ABCF-3FE10F7351E5}"/>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70" name="Straight Connector 4569">
                  <a:extLst>
                    <a:ext uri="{FF2B5EF4-FFF2-40B4-BE49-F238E27FC236}">
                      <a16:creationId xmlns:a16="http://schemas.microsoft.com/office/drawing/2014/main" id="{A254C3EA-950F-434E-950C-B2F2F449E29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71" name="Group 4570">
                <a:extLst>
                  <a:ext uri="{FF2B5EF4-FFF2-40B4-BE49-F238E27FC236}">
                    <a16:creationId xmlns:a16="http://schemas.microsoft.com/office/drawing/2014/main" id="{D7DBCCD4-A84E-4B3A-A1DF-F836C9A226E4}"/>
                  </a:ext>
                </a:extLst>
              </p:cNvPr>
              <p:cNvGrpSpPr/>
              <p:nvPr/>
            </p:nvGrpSpPr>
            <p:grpSpPr>
              <a:xfrm>
                <a:off x="2410906" y="2212370"/>
                <a:ext cx="21720" cy="22103"/>
                <a:chOff x="8638477" y="2567967"/>
                <a:chExt cx="72000" cy="72000"/>
              </a:xfrm>
            </p:grpSpPr>
            <p:cxnSp>
              <p:nvCxnSpPr>
                <p:cNvPr id="4572" name="Straight Connector 4571">
                  <a:extLst>
                    <a:ext uri="{FF2B5EF4-FFF2-40B4-BE49-F238E27FC236}">
                      <a16:creationId xmlns:a16="http://schemas.microsoft.com/office/drawing/2014/main" id="{B88CF060-7797-46C5-AB1B-098012E62AC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73" name="Straight Connector 4572">
                  <a:extLst>
                    <a:ext uri="{FF2B5EF4-FFF2-40B4-BE49-F238E27FC236}">
                      <a16:creationId xmlns:a16="http://schemas.microsoft.com/office/drawing/2014/main" id="{A18891D3-518C-4C3E-B026-825681881C12}"/>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74" name="Group 4573">
                <a:extLst>
                  <a:ext uri="{FF2B5EF4-FFF2-40B4-BE49-F238E27FC236}">
                    <a16:creationId xmlns:a16="http://schemas.microsoft.com/office/drawing/2014/main" id="{974FDBB9-017F-4C19-9D42-0EE8BC22B3CD}"/>
                  </a:ext>
                </a:extLst>
              </p:cNvPr>
              <p:cNvGrpSpPr/>
              <p:nvPr/>
            </p:nvGrpSpPr>
            <p:grpSpPr>
              <a:xfrm>
                <a:off x="2405757" y="2212370"/>
                <a:ext cx="21720" cy="22103"/>
                <a:chOff x="8638477" y="2567967"/>
                <a:chExt cx="72000" cy="72000"/>
              </a:xfrm>
            </p:grpSpPr>
            <p:cxnSp>
              <p:nvCxnSpPr>
                <p:cNvPr id="4575" name="Straight Connector 4574">
                  <a:extLst>
                    <a:ext uri="{FF2B5EF4-FFF2-40B4-BE49-F238E27FC236}">
                      <a16:creationId xmlns:a16="http://schemas.microsoft.com/office/drawing/2014/main" id="{5E441B80-CC56-4134-B90A-1DF7A280F4B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76" name="Straight Connector 4575">
                  <a:extLst>
                    <a:ext uri="{FF2B5EF4-FFF2-40B4-BE49-F238E27FC236}">
                      <a16:creationId xmlns:a16="http://schemas.microsoft.com/office/drawing/2014/main" id="{A17542FB-2934-4145-AEC8-8782256FFFD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77" name="Group 4576">
                <a:extLst>
                  <a:ext uri="{FF2B5EF4-FFF2-40B4-BE49-F238E27FC236}">
                    <a16:creationId xmlns:a16="http://schemas.microsoft.com/office/drawing/2014/main" id="{7897A8F0-5D6D-40B4-88F6-7181CF3CEE93}"/>
                  </a:ext>
                </a:extLst>
              </p:cNvPr>
              <p:cNvGrpSpPr/>
              <p:nvPr/>
            </p:nvGrpSpPr>
            <p:grpSpPr>
              <a:xfrm>
                <a:off x="2398844" y="2212370"/>
                <a:ext cx="21720" cy="22103"/>
                <a:chOff x="8638477" y="2567967"/>
                <a:chExt cx="72000" cy="72000"/>
              </a:xfrm>
            </p:grpSpPr>
            <p:cxnSp>
              <p:nvCxnSpPr>
                <p:cNvPr id="4578" name="Straight Connector 4577">
                  <a:extLst>
                    <a:ext uri="{FF2B5EF4-FFF2-40B4-BE49-F238E27FC236}">
                      <a16:creationId xmlns:a16="http://schemas.microsoft.com/office/drawing/2014/main" id="{8DDC966B-F48C-4D0E-A0CF-6834D748AD8E}"/>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79" name="Straight Connector 4578">
                  <a:extLst>
                    <a:ext uri="{FF2B5EF4-FFF2-40B4-BE49-F238E27FC236}">
                      <a16:creationId xmlns:a16="http://schemas.microsoft.com/office/drawing/2014/main" id="{AB17FD0D-30AB-4493-90A2-603CE02DE585}"/>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80" name="Group 4579">
                <a:extLst>
                  <a:ext uri="{FF2B5EF4-FFF2-40B4-BE49-F238E27FC236}">
                    <a16:creationId xmlns:a16="http://schemas.microsoft.com/office/drawing/2014/main" id="{51C9F3C7-5CAB-4414-AE28-D6B02C40EEA5}"/>
                  </a:ext>
                </a:extLst>
              </p:cNvPr>
              <p:cNvGrpSpPr/>
              <p:nvPr/>
            </p:nvGrpSpPr>
            <p:grpSpPr>
              <a:xfrm>
                <a:off x="2395134" y="2212370"/>
                <a:ext cx="21720" cy="22103"/>
                <a:chOff x="8638477" y="2567967"/>
                <a:chExt cx="72000" cy="72000"/>
              </a:xfrm>
            </p:grpSpPr>
            <p:cxnSp>
              <p:nvCxnSpPr>
                <p:cNvPr id="4581" name="Straight Connector 4580">
                  <a:extLst>
                    <a:ext uri="{FF2B5EF4-FFF2-40B4-BE49-F238E27FC236}">
                      <a16:creationId xmlns:a16="http://schemas.microsoft.com/office/drawing/2014/main" id="{2C93B9D9-A4FC-4A41-B142-3845387B015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82" name="Straight Connector 4581">
                  <a:extLst>
                    <a:ext uri="{FF2B5EF4-FFF2-40B4-BE49-F238E27FC236}">
                      <a16:creationId xmlns:a16="http://schemas.microsoft.com/office/drawing/2014/main" id="{94306ED1-DC90-460E-BF4C-A3C875A24547}"/>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83" name="Group 4582">
                <a:extLst>
                  <a:ext uri="{FF2B5EF4-FFF2-40B4-BE49-F238E27FC236}">
                    <a16:creationId xmlns:a16="http://schemas.microsoft.com/office/drawing/2014/main" id="{B8CBC2EC-E85C-4846-A0FA-2EF4FB712510}"/>
                  </a:ext>
                </a:extLst>
              </p:cNvPr>
              <p:cNvGrpSpPr/>
              <p:nvPr/>
            </p:nvGrpSpPr>
            <p:grpSpPr>
              <a:xfrm>
                <a:off x="2386945" y="2212370"/>
                <a:ext cx="21720" cy="22103"/>
                <a:chOff x="8638477" y="2567967"/>
                <a:chExt cx="72000" cy="72000"/>
              </a:xfrm>
            </p:grpSpPr>
            <p:cxnSp>
              <p:nvCxnSpPr>
                <p:cNvPr id="4584" name="Straight Connector 4583">
                  <a:extLst>
                    <a:ext uri="{FF2B5EF4-FFF2-40B4-BE49-F238E27FC236}">
                      <a16:creationId xmlns:a16="http://schemas.microsoft.com/office/drawing/2014/main" id="{AE365CAE-7ED6-4980-B178-FBB05D09BCEE}"/>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85" name="Straight Connector 4584">
                  <a:extLst>
                    <a:ext uri="{FF2B5EF4-FFF2-40B4-BE49-F238E27FC236}">
                      <a16:creationId xmlns:a16="http://schemas.microsoft.com/office/drawing/2014/main" id="{04F90726-3A7A-4155-9BA8-2AB278CED296}"/>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86" name="Group 4585">
                <a:extLst>
                  <a:ext uri="{FF2B5EF4-FFF2-40B4-BE49-F238E27FC236}">
                    <a16:creationId xmlns:a16="http://schemas.microsoft.com/office/drawing/2014/main" id="{796DE43D-0FAB-44B5-BB7B-D1D6F3924580}"/>
                  </a:ext>
                </a:extLst>
              </p:cNvPr>
              <p:cNvGrpSpPr/>
              <p:nvPr/>
            </p:nvGrpSpPr>
            <p:grpSpPr>
              <a:xfrm>
                <a:off x="2379445" y="2212370"/>
                <a:ext cx="21720" cy="22103"/>
                <a:chOff x="8638477" y="2567967"/>
                <a:chExt cx="72000" cy="72000"/>
              </a:xfrm>
            </p:grpSpPr>
            <p:cxnSp>
              <p:nvCxnSpPr>
                <p:cNvPr id="4587" name="Straight Connector 4586">
                  <a:extLst>
                    <a:ext uri="{FF2B5EF4-FFF2-40B4-BE49-F238E27FC236}">
                      <a16:creationId xmlns:a16="http://schemas.microsoft.com/office/drawing/2014/main" id="{AEED12AE-3E43-46A2-862E-A9667C175400}"/>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88" name="Straight Connector 4587">
                  <a:extLst>
                    <a:ext uri="{FF2B5EF4-FFF2-40B4-BE49-F238E27FC236}">
                      <a16:creationId xmlns:a16="http://schemas.microsoft.com/office/drawing/2014/main" id="{372C9677-D333-48B3-96E6-39BDF12C1C47}"/>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89" name="Group 4588">
                <a:extLst>
                  <a:ext uri="{FF2B5EF4-FFF2-40B4-BE49-F238E27FC236}">
                    <a16:creationId xmlns:a16="http://schemas.microsoft.com/office/drawing/2014/main" id="{A31CD2E7-473B-474C-A3F1-520102EB52F8}"/>
                  </a:ext>
                </a:extLst>
              </p:cNvPr>
              <p:cNvGrpSpPr/>
              <p:nvPr/>
            </p:nvGrpSpPr>
            <p:grpSpPr>
              <a:xfrm>
                <a:off x="2373723" y="2212370"/>
                <a:ext cx="21720" cy="22103"/>
                <a:chOff x="8638477" y="2567967"/>
                <a:chExt cx="72000" cy="72000"/>
              </a:xfrm>
            </p:grpSpPr>
            <p:cxnSp>
              <p:nvCxnSpPr>
                <p:cNvPr id="4590" name="Straight Connector 4589">
                  <a:extLst>
                    <a:ext uri="{FF2B5EF4-FFF2-40B4-BE49-F238E27FC236}">
                      <a16:creationId xmlns:a16="http://schemas.microsoft.com/office/drawing/2014/main" id="{29105637-C9D5-456C-ABA8-1CB13CED672A}"/>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91" name="Straight Connector 4590">
                  <a:extLst>
                    <a:ext uri="{FF2B5EF4-FFF2-40B4-BE49-F238E27FC236}">
                      <a16:creationId xmlns:a16="http://schemas.microsoft.com/office/drawing/2014/main" id="{7C5A52BC-4390-4325-B30F-793DD4013A2A}"/>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92" name="Group 4591">
                <a:extLst>
                  <a:ext uri="{FF2B5EF4-FFF2-40B4-BE49-F238E27FC236}">
                    <a16:creationId xmlns:a16="http://schemas.microsoft.com/office/drawing/2014/main" id="{E2EE2AEC-9EA1-44EF-9F4A-075E73AFB98B}"/>
                  </a:ext>
                </a:extLst>
              </p:cNvPr>
              <p:cNvGrpSpPr/>
              <p:nvPr/>
            </p:nvGrpSpPr>
            <p:grpSpPr>
              <a:xfrm>
                <a:off x="2365250" y="2212370"/>
                <a:ext cx="21720" cy="22103"/>
                <a:chOff x="8638477" y="2567967"/>
                <a:chExt cx="72000" cy="72000"/>
              </a:xfrm>
            </p:grpSpPr>
            <p:cxnSp>
              <p:nvCxnSpPr>
                <p:cNvPr id="4593" name="Straight Connector 4592">
                  <a:extLst>
                    <a:ext uri="{FF2B5EF4-FFF2-40B4-BE49-F238E27FC236}">
                      <a16:creationId xmlns:a16="http://schemas.microsoft.com/office/drawing/2014/main" id="{453A81AD-1774-43E0-90CE-7CAC0BAEB48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94" name="Straight Connector 4593">
                  <a:extLst>
                    <a:ext uri="{FF2B5EF4-FFF2-40B4-BE49-F238E27FC236}">
                      <a16:creationId xmlns:a16="http://schemas.microsoft.com/office/drawing/2014/main" id="{BD9E90F0-E45E-472F-B015-C4462C79F98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95" name="Group 4594">
                <a:extLst>
                  <a:ext uri="{FF2B5EF4-FFF2-40B4-BE49-F238E27FC236}">
                    <a16:creationId xmlns:a16="http://schemas.microsoft.com/office/drawing/2014/main" id="{66C27DC2-1612-4380-89B6-9E890A0E5080}"/>
                  </a:ext>
                </a:extLst>
              </p:cNvPr>
              <p:cNvGrpSpPr/>
              <p:nvPr/>
            </p:nvGrpSpPr>
            <p:grpSpPr>
              <a:xfrm>
                <a:off x="2359378" y="2212370"/>
                <a:ext cx="21720" cy="22103"/>
                <a:chOff x="8638477" y="2567967"/>
                <a:chExt cx="72000" cy="72000"/>
              </a:xfrm>
            </p:grpSpPr>
            <p:cxnSp>
              <p:nvCxnSpPr>
                <p:cNvPr id="4596" name="Straight Connector 4595">
                  <a:extLst>
                    <a:ext uri="{FF2B5EF4-FFF2-40B4-BE49-F238E27FC236}">
                      <a16:creationId xmlns:a16="http://schemas.microsoft.com/office/drawing/2014/main" id="{697E51E4-040E-4534-9C0D-BFF6A26954A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597" name="Straight Connector 4596">
                  <a:extLst>
                    <a:ext uri="{FF2B5EF4-FFF2-40B4-BE49-F238E27FC236}">
                      <a16:creationId xmlns:a16="http://schemas.microsoft.com/office/drawing/2014/main" id="{AF016799-E432-428A-8F29-7B819C781ACF}"/>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598" name="Group 4597">
                <a:extLst>
                  <a:ext uri="{FF2B5EF4-FFF2-40B4-BE49-F238E27FC236}">
                    <a16:creationId xmlns:a16="http://schemas.microsoft.com/office/drawing/2014/main" id="{14616C35-8FB1-4C28-87B8-A907D848F11A}"/>
                  </a:ext>
                </a:extLst>
              </p:cNvPr>
              <p:cNvGrpSpPr/>
              <p:nvPr/>
            </p:nvGrpSpPr>
            <p:grpSpPr>
              <a:xfrm>
                <a:off x="2352003" y="2212370"/>
                <a:ext cx="21720" cy="22103"/>
                <a:chOff x="8638477" y="2567967"/>
                <a:chExt cx="72000" cy="72000"/>
              </a:xfrm>
            </p:grpSpPr>
            <p:cxnSp>
              <p:nvCxnSpPr>
                <p:cNvPr id="4599" name="Straight Connector 4598">
                  <a:extLst>
                    <a:ext uri="{FF2B5EF4-FFF2-40B4-BE49-F238E27FC236}">
                      <a16:creationId xmlns:a16="http://schemas.microsoft.com/office/drawing/2014/main" id="{871D2DCF-2DF0-45A5-9C50-97A5960CC133}"/>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00" name="Straight Connector 4599">
                  <a:extLst>
                    <a:ext uri="{FF2B5EF4-FFF2-40B4-BE49-F238E27FC236}">
                      <a16:creationId xmlns:a16="http://schemas.microsoft.com/office/drawing/2014/main" id="{E16E5366-2D03-4F0C-A738-F784A2AD2FD5}"/>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01" name="Group 4600">
                <a:extLst>
                  <a:ext uri="{FF2B5EF4-FFF2-40B4-BE49-F238E27FC236}">
                    <a16:creationId xmlns:a16="http://schemas.microsoft.com/office/drawing/2014/main" id="{68778748-1936-44C0-8881-D3088E24A814}"/>
                  </a:ext>
                </a:extLst>
              </p:cNvPr>
              <p:cNvGrpSpPr/>
              <p:nvPr/>
            </p:nvGrpSpPr>
            <p:grpSpPr>
              <a:xfrm>
                <a:off x="2347446" y="2212370"/>
                <a:ext cx="21720" cy="22103"/>
                <a:chOff x="8638477" y="2567967"/>
                <a:chExt cx="72000" cy="72000"/>
              </a:xfrm>
            </p:grpSpPr>
            <p:cxnSp>
              <p:nvCxnSpPr>
                <p:cNvPr id="4602" name="Straight Connector 4601">
                  <a:extLst>
                    <a:ext uri="{FF2B5EF4-FFF2-40B4-BE49-F238E27FC236}">
                      <a16:creationId xmlns:a16="http://schemas.microsoft.com/office/drawing/2014/main" id="{A9134137-2B6D-4506-A475-7F8EC31E2830}"/>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03" name="Straight Connector 4602">
                  <a:extLst>
                    <a:ext uri="{FF2B5EF4-FFF2-40B4-BE49-F238E27FC236}">
                      <a16:creationId xmlns:a16="http://schemas.microsoft.com/office/drawing/2014/main" id="{A4799C87-EB83-4DB9-9296-631945C8D036}"/>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04" name="Group 4603">
                <a:extLst>
                  <a:ext uri="{FF2B5EF4-FFF2-40B4-BE49-F238E27FC236}">
                    <a16:creationId xmlns:a16="http://schemas.microsoft.com/office/drawing/2014/main" id="{EF997E40-77D3-45C4-86DB-30E40323A34B}"/>
                  </a:ext>
                </a:extLst>
              </p:cNvPr>
              <p:cNvGrpSpPr/>
              <p:nvPr/>
            </p:nvGrpSpPr>
            <p:grpSpPr>
              <a:xfrm>
                <a:off x="2343530" y="2212370"/>
                <a:ext cx="21720" cy="22103"/>
                <a:chOff x="8638477" y="2567967"/>
                <a:chExt cx="72000" cy="72000"/>
              </a:xfrm>
            </p:grpSpPr>
            <p:cxnSp>
              <p:nvCxnSpPr>
                <p:cNvPr id="4605" name="Straight Connector 4604">
                  <a:extLst>
                    <a:ext uri="{FF2B5EF4-FFF2-40B4-BE49-F238E27FC236}">
                      <a16:creationId xmlns:a16="http://schemas.microsoft.com/office/drawing/2014/main" id="{9F87A07A-D241-4D7B-B0E9-FA1AAB097A5A}"/>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06" name="Straight Connector 4605">
                  <a:extLst>
                    <a:ext uri="{FF2B5EF4-FFF2-40B4-BE49-F238E27FC236}">
                      <a16:creationId xmlns:a16="http://schemas.microsoft.com/office/drawing/2014/main" id="{807992DF-B164-459A-9806-3C9A53328213}"/>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07" name="Group 4606">
                <a:extLst>
                  <a:ext uri="{FF2B5EF4-FFF2-40B4-BE49-F238E27FC236}">
                    <a16:creationId xmlns:a16="http://schemas.microsoft.com/office/drawing/2014/main" id="{E128D6A6-6275-4A55-AB8A-EDD093E236C1}"/>
                  </a:ext>
                </a:extLst>
              </p:cNvPr>
              <p:cNvGrpSpPr/>
              <p:nvPr/>
            </p:nvGrpSpPr>
            <p:grpSpPr>
              <a:xfrm>
                <a:off x="2338641" y="2212370"/>
                <a:ext cx="21720" cy="22103"/>
                <a:chOff x="8638477" y="2567967"/>
                <a:chExt cx="72000" cy="72000"/>
              </a:xfrm>
            </p:grpSpPr>
            <p:cxnSp>
              <p:nvCxnSpPr>
                <p:cNvPr id="4608" name="Straight Connector 4607">
                  <a:extLst>
                    <a:ext uri="{FF2B5EF4-FFF2-40B4-BE49-F238E27FC236}">
                      <a16:creationId xmlns:a16="http://schemas.microsoft.com/office/drawing/2014/main" id="{89CBB18E-86DB-4153-961C-8AE3EA1CC286}"/>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09" name="Straight Connector 4608">
                  <a:extLst>
                    <a:ext uri="{FF2B5EF4-FFF2-40B4-BE49-F238E27FC236}">
                      <a16:creationId xmlns:a16="http://schemas.microsoft.com/office/drawing/2014/main" id="{EE291310-10B4-4DE0-B130-2E7AFA88353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10" name="Group 4609">
                <a:extLst>
                  <a:ext uri="{FF2B5EF4-FFF2-40B4-BE49-F238E27FC236}">
                    <a16:creationId xmlns:a16="http://schemas.microsoft.com/office/drawing/2014/main" id="{48C5F985-E4FA-40FD-B2F0-2BF3C10F0A22}"/>
                  </a:ext>
                </a:extLst>
              </p:cNvPr>
              <p:cNvGrpSpPr/>
              <p:nvPr/>
            </p:nvGrpSpPr>
            <p:grpSpPr>
              <a:xfrm>
                <a:off x="2333322" y="2212370"/>
                <a:ext cx="21720" cy="22103"/>
                <a:chOff x="8638477" y="2567967"/>
                <a:chExt cx="72000" cy="72000"/>
              </a:xfrm>
            </p:grpSpPr>
            <p:cxnSp>
              <p:nvCxnSpPr>
                <p:cNvPr id="4611" name="Straight Connector 4610">
                  <a:extLst>
                    <a:ext uri="{FF2B5EF4-FFF2-40B4-BE49-F238E27FC236}">
                      <a16:creationId xmlns:a16="http://schemas.microsoft.com/office/drawing/2014/main" id="{3B19E6C7-9C2B-47AE-A0AC-87D1A63738D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12" name="Straight Connector 4611">
                  <a:extLst>
                    <a:ext uri="{FF2B5EF4-FFF2-40B4-BE49-F238E27FC236}">
                      <a16:creationId xmlns:a16="http://schemas.microsoft.com/office/drawing/2014/main" id="{6AE3B4F0-216E-4F7C-876B-9415ABFB8413}"/>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13" name="Group 4612">
                <a:extLst>
                  <a:ext uri="{FF2B5EF4-FFF2-40B4-BE49-F238E27FC236}">
                    <a16:creationId xmlns:a16="http://schemas.microsoft.com/office/drawing/2014/main" id="{F92E5AD2-6F8F-4582-90B1-894DB10B3D57}"/>
                  </a:ext>
                </a:extLst>
              </p:cNvPr>
              <p:cNvGrpSpPr/>
              <p:nvPr/>
            </p:nvGrpSpPr>
            <p:grpSpPr>
              <a:xfrm>
                <a:off x="2316563" y="2212370"/>
                <a:ext cx="21720" cy="22103"/>
                <a:chOff x="8638477" y="2567967"/>
                <a:chExt cx="72000" cy="72000"/>
              </a:xfrm>
            </p:grpSpPr>
            <p:cxnSp>
              <p:nvCxnSpPr>
                <p:cNvPr id="4614" name="Straight Connector 4613">
                  <a:extLst>
                    <a:ext uri="{FF2B5EF4-FFF2-40B4-BE49-F238E27FC236}">
                      <a16:creationId xmlns:a16="http://schemas.microsoft.com/office/drawing/2014/main" id="{3B7CDED6-EE83-4BDE-A70B-6FBCFC48E1D3}"/>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15" name="Straight Connector 4614">
                  <a:extLst>
                    <a:ext uri="{FF2B5EF4-FFF2-40B4-BE49-F238E27FC236}">
                      <a16:creationId xmlns:a16="http://schemas.microsoft.com/office/drawing/2014/main" id="{17E03AC4-A3D4-4DCC-B5E5-741203722930}"/>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16" name="Group 4615">
                <a:extLst>
                  <a:ext uri="{FF2B5EF4-FFF2-40B4-BE49-F238E27FC236}">
                    <a16:creationId xmlns:a16="http://schemas.microsoft.com/office/drawing/2014/main" id="{624A4682-C377-4092-AB8D-1C427755E667}"/>
                  </a:ext>
                </a:extLst>
              </p:cNvPr>
              <p:cNvGrpSpPr/>
              <p:nvPr/>
            </p:nvGrpSpPr>
            <p:grpSpPr>
              <a:xfrm>
                <a:off x="2299277" y="2212370"/>
                <a:ext cx="21720" cy="22103"/>
                <a:chOff x="8638477" y="2567967"/>
                <a:chExt cx="72000" cy="72000"/>
              </a:xfrm>
            </p:grpSpPr>
            <p:cxnSp>
              <p:nvCxnSpPr>
                <p:cNvPr id="4617" name="Straight Connector 4616">
                  <a:extLst>
                    <a:ext uri="{FF2B5EF4-FFF2-40B4-BE49-F238E27FC236}">
                      <a16:creationId xmlns:a16="http://schemas.microsoft.com/office/drawing/2014/main" id="{A77B26DD-69B6-4EB7-991B-9B6802BC540D}"/>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18" name="Straight Connector 4617">
                  <a:extLst>
                    <a:ext uri="{FF2B5EF4-FFF2-40B4-BE49-F238E27FC236}">
                      <a16:creationId xmlns:a16="http://schemas.microsoft.com/office/drawing/2014/main" id="{70B3FBEA-5685-4BFC-9040-17EE25A43F4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19" name="Group 4618">
                <a:extLst>
                  <a:ext uri="{FF2B5EF4-FFF2-40B4-BE49-F238E27FC236}">
                    <a16:creationId xmlns:a16="http://schemas.microsoft.com/office/drawing/2014/main" id="{9D47D6AB-CE06-472F-857D-E403AC597591}"/>
                  </a:ext>
                </a:extLst>
              </p:cNvPr>
              <p:cNvGrpSpPr/>
              <p:nvPr/>
            </p:nvGrpSpPr>
            <p:grpSpPr>
              <a:xfrm>
                <a:off x="2303059" y="2212370"/>
                <a:ext cx="21720" cy="22103"/>
                <a:chOff x="8638477" y="2567967"/>
                <a:chExt cx="72000" cy="72000"/>
              </a:xfrm>
            </p:grpSpPr>
            <p:cxnSp>
              <p:nvCxnSpPr>
                <p:cNvPr id="4620" name="Straight Connector 4619">
                  <a:extLst>
                    <a:ext uri="{FF2B5EF4-FFF2-40B4-BE49-F238E27FC236}">
                      <a16:creationId xmlns:a16="http://schemas.microsoft.com/office/drawing/2014/main" id="{128497A7-D78E-485F-86A5-FBC84C8284B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21" name="Straight Connector 4620">
                  <a:extLst>
                    <a:ext uri="{FF2B5EF4-FFF2-40B4-BE49-F238E27FC236}">
                      <a16:creationId xmlns:a16="http://schemas.microsoft.com/office/drawing/2014/main" id="{13BABFCE-20A1-4357-81A8-8EB672518E9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22" name="Group 4621">
                <a:extLst>
                  <a:ext uri="{FF2B5EF4-FFF2-40B4-BE49-F238E27FC236}">
                    <a16:creationId xmlns:a16="http://schemas.microsoft.com/office/drawing/2014/main" id="{3E9D5C9C-F842-4F5A-97BC-4FA67B06BD07}"/>
                  </a:ext>
                </a:extLst>
              </p:cNvPr>
              <p:cNvGrpSpPr/>
              <p:nvPr/>
            </p:nvGrpSpPr>
            <p:grpSpPr>
              <a:xfrm>
                <a:off x="2305704" y="2212370"/>
                <a:ext cx="21720" cy="22103"/>
                <a:chOff x="8638477" y="2567967"/>
                <a:chExt cx="72000" cy="72000"/>
              </a:xfrm>
            </p:grpSpPr>
            <p:cxnSp>
              <p:nvCxnSpPr>
                <p:cNvPr id="4623" name="Straight Connector 4622">
                  <a:extLst>
                    <a:ext uri="{FF2B5EF4-FFF2-40B4-BE49-F238E27FC236}">
                      <a16:creationId xmlns:a16="http://schemas.microsoft.com/office/drawing/2014/main" id="{1AF6776D-6C5D-4BF7-8C57-DEED670D91D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24" name="Straight Connector 4623">
                  <a:extLst>
                    <a:ext uri="{FF2B5EF4-FFF2-40B4-BE49-F238E27FC236}">
                      <a16:creationId xmlns:a16="http://schemas.microsoft.com/office/drawing/2014/main" id="{8B729BF4-2D6C-491D-ADB2-57797A5CEB3F}"/>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25" name="Group 4624">
                <a:extLst>
                  <a:ext uri="{FF2B5EF4-FFF2-40B4-BE49-F238E27FC236}">
                    <a16:creationId xmlns:a16="http://schemas.microsoft.com/office/drawing/2014/main" id="{7DC23393-99CB-4216-92C5-520A43391B59}"/>
                  </a:ext>
                </a:extLst>
              </p:cNvPr>
              <p:cNvGrpSpPr/>
              <p:nvPr/>
            </p:nvGrpSpPr>
            <p:grpSpPr>
              <a:xfrm>
                <a:off x="2310137" y="2212370"/>
                <a:ext cx="21720" cy="22103"/>
                <a:chOff x="8638477" y="2567967"/>
                <a:chExt cx="72000" cy="72000"/>
              </a:xfrm>
            </p:grpSpPr>
            <p:cxnSp>
              <p:nvCxnSpPr>
                <p:cNvPr id="4626" name="Straight Connector 4625">
                  <a:extLst>
                    <a:ext uri="{FF2B5EF4-FFF2-40B4-BE49-F238E27FC236}">
                      <a16:creationId xmlns:a16="http://schemas.microsoft.com/office/drawing/2014/main" id="{8B33A066-6D63-4E24-83BD-190FDF764C9A}"/>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27" name="Straight Connector 4626">
                  <a:extLst>
                    <a:ext uri="{FF2B5EF4-FFF2-40B4-BE49-F238E27FC236}">
                      <a16:creationId xmlns:a16="http://schemas.microsoft.com/office/drawing/2014/main" id="{22352A72-496E-4F53-BB13-085AE1FDD6A3}"/>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28" name="Group 4627">
                <a:extLst>
                  <a:ext uri="{FF2B5EF4-FFF2-40B4-BE49-F238E27FC236}">
                    <a16:creationId xmlns:a16="http://schemas.microsoft.com/office/drawing/2014/main" id="{846B3588-2F37-4CE9-842E-861D723AA4A0}"/>
                  </a:ext>
                </a:extLst>
              </p:cNvPr>
              <p:cNvGrpSpPr/>
              <p:nvPr/>
            </p:nvGrpSpPr>
            <p:grpSpPr>
              <a:xfrm>
                <a:off x="2293269" y="2212370"/>
                <a:ext cx="21720" cy="22103"/>
                <a:chOff x="8638477" y="2567967"/>
                <a:chExt cx="72000" cy="72000"/>
              </a:xfrm>
            </p:grpSpPr>
            <p:cxnSp>
              <p:nvCxnSpPr>
                <p:cNvPr id="4629" name="Straight Connector 4628">
                  <a:extLst>
                    <a:ext uri="{FF2B5EF4-FFF2-40B4-BE49-F238E27FC236}">
                      <a16:creationId xmlns:a16="http://schemas.microsoft.com/office/drawing/2014/main" id="{B3CDEE24-6848-48B6-A791-97709AD26EC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30" name="Straight Connector 4629">
                  <a:extLst>
                    <a:ext uri="{FF2B5EF4-FFF2-40B4-BE49-F238E27FC236}">
                      <a16:creationId xmlns:a16="http://schemas.microsoft.com/office/drawing/2014/main" id="{42B8D70B-F4FE-462B-9721-23A34091266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31" name="Group 4630">
                <a:extLst>
                  <a:ext uri="{FF2B5EF4-FFF2-40B4-BE49-F238E27FC236}">
                    <a16:creationId xmlns:a16="http://schemas.microsoft.com/office/drawing/2014/main" id="{A74501B9-EA44-47BE-847B-3A5979A42E55}"/>
                  </a:ext>
                </a:extLst>
              </p:cNvPr>
              <p:cNvGrpSpPr/>
              <p:nvPr/>
            </p:nvGrpSpPr>
            <p:grpSpPr>
              <a:xfrm>
                <a:off x="2286935" y="2212370"/>
                <a:ext cx="21720" cy="22103"/>
                <a:chOff x="8638477" y="2567967"/>
                <a:chExt cx="72000" cy="72000"/>
              </a:xfrm>
            </p:grpSpPr>
            <p:cxnSp>
              <p:nvCxnSpPr>
                <p:cNvPr id="4632" name="Straight Connector 4631">
                  <a:extLst>
                    <a:ext uri="{FF2B5EF4-FFF2-40B4-BE49-F238E27FC236}">
                      <a16:creationId xmlns:a16="http://schemas.microsoft.com/office/drawing/2014/main" id="{8B001B92-C710-4EF9-812F-E9FF00E1EC90}"/>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33" name="Straight Connector 4632">
                  <a:extLst>
                    <a:ext uri="{FF2B5EF4-FFF2-40B4-BE49-F238E27FC236}">
                      <a16:creationId xmlns:a16="http://schemas.microsoft.com/office/drawing/2014/main" id="{949F477D-46A8-4553-8D1E-7757692BE2E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34" name="Group 4633">
                <a:extLst>
                  <a:ext uri="{FF2B5EF4-FFF2-40B4-BE49-F238E27FC236}">
                    <a16:creationId xmlns:a16="http://schemas.microsoft.com/office/drawing/2014/main" id="{85100861-5141-4CC3-A9F8-000B19223AB3}"/>
                  </a:ext>
                </a:extLst>
              </p:cNvPr>
              <p:cNvGrpSpPr/>
              <p:nvPr/>
            </p:nvGrpSpPr>
            <p:grpSpPr>
              <a:xfrm>
                <a:off x="2283600" y="2212370"/>
                <a:ext cx="21720" cy="22103"/>
                <a:chOff x="8638477" y="2567967"/>
                <a:chExt cx="72000" cy="72000"/>
              </a:xfrm>
            </p:grpSpPr>
            <p:cxnSp>
              <p:nvCxnSpPr>
                <p:cNvPr id="4635" name="Straight Connector 4634">
                  <a:extLst>
                    <a:ext uri="{FF2B5EF4-FFF2-40B4-BE49-F238E27FC236}">
                      <a16:creationId xmlns:a16="http://schemas.microsoft.com/office/drawing/2014/main" id="{0BBC7A81-BA4A-4488-825C-7B6CAD8202B7}"/>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36" name="Straight Connector 4635">
                  <a:extLst>
                    <a:ext uri="{FF2B5EF4-FFF2-40B4-BE49-F238E27FC236}">
                      <a16:creationId xmlns:a16="http://schemas.microsoft.com/office/drawing/2014/main" id="{36E22532-B3AC-4110-A287-07FFEF559D7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37" name="Group 4636">
                <a:extLst>
                  <a:ext uri="{FF2B5EF4-FFF2-40B4-BE49-F238E27FC236}">
                    <a16:creationId xmlns:a16="http://schemas.microsoft.com/office/drawing/2014/main" id="{BFDDBDF6-CA10-44AD-9735-FAE839009ACA}"/>
                  </a:ext>
                </a:extLst>
              </p:cNvPr>
              <p:cNvGrpSpPr/>
              <p:nvPr/>
            </p:nvGrpSpPr>
            <p:grpSpPr>
              <a:xfrm>
                <a:off x="2271497" y="2212370"/>
                <a:ext cx="21720" cy="22103"/>
                <a:chOff x="8638477" y="2567967"/>
                <a:chExt cx="72000" cy="72000"/>
              </a:xfrm>
            </p:grpSpPr>
            <p:cxnSp>
              <p:nvCxnSpPr>
                <p:cNvPr id="4638" name="Straight Connector 4637">
                  <a:extLst>
                    <a:ext uri="{FF2B5EF4-FFF2-40B4-BE49-F238E27FC236}">
                      <a16:creationId xmlns:a16="http://schemas.microsoft.com/office/drawing/2014/main" id="{A7F597B3-1846-471D-87D6-18E83BA05E53}"/>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39" name="Straight Connector 4638">
                  <a:extLst>
                    <a:ext uri="{FF2B5EF4-FFF2-40B4-BE49-F238E27FC236}">
                      <a16:creationId xmlns:a16="http://schemas.microsoft.com/office/drawing/2014/main" id="{1199FA15-6A70-4871-909D-7A14CC61F367}"/>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40" name="Group 4639">
                <a:extLst>
                  <a:ext uri="{FF2B5EF4-FFF2-40B4-BE49-F238E27FC236}">
                    <a16:creationId xmlns:a16="http://schemas.microsoft.com/office/drawing/2014/main" id="{BFEDD982-BAC1-407E-9EA4-622A89F517E8}"/>
                  </a:ext>
                </a:extLst>
              </p:cNvPr>
              <p:cNvGrpSpPr/>
              <p:nvPr/>
            </p:nvGrpSpPr>
            <p:grpSpPr>
              <a:xfrm>
                <a:off x="2261998" y="2212370"/>
                <a:ext cx="21720" cy="22103"/>
                <a:chOff x="8638477" y="2567967"/>
                <a:chExt cx="72000" cy="72000"/>
              </a:xfrm>
            </p:grpSpPr>
            <p:cxnSp>
              <p:nvCxnSpPr>
                <p:cNvPr id="4641" name="Straight Connector 4640">
                  <a:extLst>
                    <a:ext uri="{FF2B5EF4-FFF2-40B4-BE49-F238E27FC236}">
                      <a16:creationId xmlns:a16="http://schemas.microsoft.com/office/drawing/2014/main" id="{A791BD75-2E24-44F1-AC89-24489EEE7CF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42" name="Straight Connector 4641">
                  <a:extLst>
                    <a:ext uri="{FF2B5EF4-FFF2-40B4-BE49-F238E27FC236}">
                      <a16:creationId xmlns:a16="http://schemas.microsoft.com/office/drawing/2014/main" id="{5E0632F4-E282-4D46-82ED-BC1F5244B6D7}"/>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43" name="Group 4642">
                <a:extLst>
                  <a:ext uri="{FF2B5EF4-FFF2-40B4-BE49-F238E27FC236}">
                    <a16:creationId xmlns:a16="http://schemas.microsoft.com/office/drawing/2014/main" id="{17C9D113-5B81-4A38-95A9-E1FE29B7A2B6}"/>
                  </a:ext>
                </a:extLst>
              </p:cNvPr>
              <p:cNvGrpSpPr/>
              <p:nvPr/>
            </p:nvGrpSpPr>
            <p:grpSpPr>
              <a:xfrm>
                <a:off x="2251139" y="2212370"/>
                <a:ext cx="21720" cy="22103"/>
                <a:chOff x="8638477" y="2567967"/>
                <a:chExt cx="72000" cy="72000"/>
              </a:xfrm>
            </p:grpSpPr>
            <p:cxnSp>
              <p:nvCxnSpPr>
                <p:cNvPr id="4644" name="Straight Connector 4643">
                  <a:extLst>
                    <a:ext uri="{FF2B5EF4-FFF2-40B4-BE49-F238E27FC236}">
                      <a16:creationId xmlns:a16="http://schemas.microsoft.com/office/drawing/2014/main" id="{B342C4DD-F694-45CD-8D60-03992F49F03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45" name="Straight Connector 4644">
                  <a:extLst>
                    <a:ext uri="{FF2B5EF4-FFF2-40B4-BE49-F238E27FC236}">
                      <a16:creationId xmlns:a16="http://schemas.microsoft.com/office/drawing/2014/main" id="{A3B80915-6DF4-4EE7-A8EB-B3EA10E7B7F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46" name="Group 4645">
                <a:extLst>
                  <a:ext uri="{FF2B5EF4-FFF2-40B4-BE49-F238E27FC236}">
                    <a16:creationId xmlns:a16="http://schemas.microsoft.com/office/drawing/2014/main" id="{F9AC7988-D8DD-43D2-B6F6-7B0736DD51F5}"/>
                  </a:ext>
                </a:extLst>
              </p:cNvPr>
              <p:cNvGrpSpPr/>
              <p:nvPr/>
            </p:nvGrpSpPr>
            <p:grpSpPr>
              <a:xfrm>
                <a:off x="2254797" y="2212370"/>
                <a:ext cx="21720" cy="22103"/>
                <a:chOff x="8638477" y="2567967"/>
                <a:chExt cx="72000" cy="72000"/>
              </a:xfrm>
            </p:grpSpPr>
            <p:cxnSp>
              <p:nvCxnSpPr>
                <p:cNvPr id="4648" name="Straight Connector 4647">
                  <a:extLst>
                    <a:ext uri="{FF2B5EF4-FFF2-40B4-BE49-F238E27FC236}">
                      <a16:creationId xmlns:a16="http://schemas.microsoft.com/office/drawing/2014/main" id="{FB5E84C8-15AE-4645-BA2C-9D94409008D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47" name="Straight Connector 4646">
                  <a:extLst>
                    <a:ext uri="{FF2B5EF4-FFF2-40B4-BE49-F238E27FC236}">
                      <a16:creationId xmlns:a16="http://schemas.microsoft.com/office/drawing/2014/main" id="{8FA2DD49-9C51-4A34-B779-2528FA4508DE}"/>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49" name="Group 4648">
                <a:extLst>
                  <a:ext uri="{FF2B5EF4-FFF2-40B4-BE49-F238E27FC236}">
                    <a16:creationId xmlns:a16="http://schemas.microsoft.com/office/drawing/2014/main" id="{6BA03721-DC23-4E31-AA22-271AAF3A277D}"/>
                  </a:ext>
                </a:extLst>
              </p:cNvPr>
              <p:cNvGrpSpPr/>
              <p:nvPr/>
            </p:nvGrpSpPr>
            <p:grpSpPr>
              <a:xfrm>
                <a:off x="2260637" y="2212370"/>
                <a:ext cx="21720" cy="22103"/>
                <a:chOff x="8638477" y="2567967"/>
                <a:chExt cx="72000" cy="72000"/>
              </a:xfrm>
            </p:grpSpPr>
            <p:cxnSp>
              <p:nvCxnSpPr>
                <p:cNvPr id="4650" name="Straight Connector 4649">
                  <a:extLst>
                    <a:ext uri="{FF2B5EF4-FFF2-40B4-BE49-F238E27FC236}">
                      <a16:creationId xmlns:a16="http://schemas.microsoft.com/office/drawing/2014/main" id="{026C71B1-0E55-491E-BD7E-AE816B93E9A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51" name="Straight Connector 4650">
                  <a:extLst>
                    <a:ext uri="{FF2B5EF4-FFF2-40B4-BE49-F238E27FC236}">
                      <a16:creationId xmlns:a16="http://schemas.microsoft.com/office/drawing/2014/main" id="{A8861E8F-1A1F-402E-ADE3-6D12F88A114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52" name="Group 4651">
                <a:extLst>
                  <a:ext uri="{FF2B5EF4-FFF2-40B4-BE49-F238E27FC236}">
                    <a16:creationId xmlns:a16="http://schemas.microsoft.com/office/drawing/2014/main" id="{C6B3BE49-3EFC-4EB5-80AA-1437DD80D8A5}"/>
                  </a:ext>
                </a:extLst>
              </p:cNvPr>
              <p:cNvGrpSpPr/>
              <p:nvPr/>
            </p:nvGrpSpPr>
            <p:grpSpPr>
              <a:xfrm>
                <a:off x="2265657" y="2212370"/>
                <a:ext cx="21720" cy="22103"/>
                <a:chOff x="8638477" y="2567967"/>
                <a:chExt cx="72000" cy="72000"/>
              </a:xfrm>
            </p:grpSpPr>
            <p:cxnSp>
              <p:nvCxnSpPr>
                <p:cNvPr id="4653" name="Straight Connector 4652">
                  <a:extLst>
                    <a:ext uri="{FF2B5EF4-FFF2-40B4-BE49-F238E27FC236}">
                      <a16:creationId xmlns:a16="http://schemas.microsoft.com/office/drawing/2014/main" id="{DEE04C2F-8E28-4503-9A04-6D00426E4CC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54" name="Straight Connector 4653">
                  <a:extLst>
                    <a:ext uri="{FF2B5EF4-FFF2-40B4-BE49-F238E27FC236}">
                      <a16:creationId xmlns:a16="http://schemas.microsoft.com/office/drawing/2014/main" id="{03D73C07-9FA6-436A-AF3D-6D7EFA986A8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55" name="Group 4654">
                <a:extLst>
                  <a:ext uri="{FF2B5EF4-FFF2-40B4-BE49-F238E27FC236}">
                    <a16:creationId xmlns:a16="http://schemas.microsoft.com/office/drawing/2014/main" id="{9A97D9B2-699A-4096-A630-4C27C018C1A4}"/>
                  </a:ext>
                </a:extLst>
              </p:cNvPr>
              <p:cNvGrpSpPr/>
              <p:nvPr/>
            </p:nvGrpSpPr>
            <p:grpSpPr>
              <a:xfrm>
                <a:off x="2246931" y="2212370"/>
                <a:ext cx="21720" cy="22103"/>
                <a:chOff x="8638477" y="2567967"/>
                <a:chExt cx="72000" cy="72000"/>
              </a:xfrm>
            </p:grpSpPr>
            <p:cxnSp>
              <p:nvCxnSpPr>
                <p:cNvPr id="4656" name="Straight Connector 4655">
                  <a:extLst>
                    <a:ext uri="{FF2B5EF4-FFF2-40B4-BE49-F238E27FC236}">
                      <a16:creationId xmlns:a16="http://schemas.microsoft.com/office/drawing/2014/main" id="{4EFEE154-198F-4826-8C10-76DB2EACFA5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57" name="Straight Connector 4656">
                  <a:extLst>
                    <a:ext uri="{FF2B5EF4-FFF2-40B4-BE49-F238E27FC236}">
                      <a16:creationId xmlns:a16="http://schemas.microsoft.com/office/drawing/2014/main" id="{4E6B42ED-CE5F-403C-8A1C-0AF7F2C03CEF}"/>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58" name="Group 4657">
                <a:extLst>
                  <a:ext uri="{FF2B5EF4-FFF2-40B4-BE49-F238E27FC236}">
                    <a16:creationId xmlns:a16="http://schemas.microsoft.com/office/drawing/2014/main" id="{81C8B4CE-4604-4C24-9E0F-0109498A97E9}"/>
                  </a:ext>
                </a:extLst>
              </p:cNvPr>
              <p:cNvGrpSpPr/>
              <p:nvPr/>
            </p:nvGrpSpPr>
            <p:grpSpPr>
              <a:xfrm>
                <a:off x="2240279" y="2212370"/>
                <a:ext cx="21720" cy="22103"/>
                <a:chOff x="8638477" y="2567967"/>
                <a:chExt cx="72000" cy="72000"/>
              </a:xfrm>
            </p:grpSpPr>
            <p:cxnSp>
              <p:nvCxnSpPr>
                <p:cNvPr id="4659" name="Straight Connector 4658">
                  <a:extLst>
                    <a:ext uri="{FF2B5EF4-FFF2-40B4-BE49-F238E27FC236}">
                      <a16:creationId xmlns:a16="http://schemas.microsoft.com/office/drawing/2014/main" id="{3E337840-2638-40F0-89E4-6CD7880EAA4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60" name="Straight Connector 4659">
                  <a:extLst>
                    <a:ext uri="{FF2B5EF4-FFF2-40B4-BE49-F238E27FC236}">
                      <a16:creationId xmlns:a16="http://schemas.microsoft.com/office/drawing/2014/main" id="{57DD403E-CFF7-42F2-A1A8-A20FD3FC0452}"/>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61" name="Group 4660">
                <a:extLst>
                  <a:ext uri="{FF2B5EF4-FFF2-40B4-BE49-F238E27FC236}">
                    <a16:creationId xmlns:a16="http://schemas.microsoft.com/office/drawing/2014/main" id="{CDEA6CEA-2060-4432-80AC-9DD955EC47ED}"/>
                  </a:ext>
                </a:extLst>
              </p:cNvPr>
              <p:cNvGrpSpPr/>
              <p:nvPr/>
            </p:nvGrpSpPr>
            <p:grpSpPr>
              <a:xfrm>
                <a:off x="2234496" y="2212370"/>
                <a:ext cx="21720" cy="22103"/>
                <a:chOff x="8638477" y="2567967"/>
                <a:chExt cx="72000" cy="72000"/>
              </a:xfrm>
            </p:grpSpPr>
            <p:cxnSp>
              <p:nvCxnSpPr>
                <p:cNvPr id="4662" name="Straight Connector 4661">
                  <a:extLst>
                    <a:ext uri="{FF2B5EF4-FFF2-40B4-BE49-F238E27FC236}">
                      <a16:creationId xmlns:a16="http://schemas.microsoft.com/office/drawing/2014/main" id="{FF9735F7-6B2C-4F73-8E9C-A12FD59E6487}"/>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63" name="Straight Connector 4662">
                  <a:extLst>
                    <a:ext uri="{FF2B5EF4-FFF2-40B4-BE49-F238E27FC236}">
                      <a16:creationId xmlns:a16="http://schemas.microsoft.com/office/drawing/2014/main" id="{946CCF38-054E-4F5D-9A7F-3F1F79BFA8D0}"/>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64" name="Group 4663">
                <a:extLst>
                  <a:ext uri="{FF2B5EF4-FFF2-40B4-BE49-F238E27FC236}">
                    <a16:creationId xmlns:a16="http://schemas.microsoft.com/office/drawing/2014/main" id="{C7A1858A-F694-4E38-A17B-9B5CF42BEE53}"/>
                  </a:ext>
                </a:extLst>
              </p:cNvPr>
              <p:cNvGrpSpPr/>
              <p:nvPr/>
            </p:nvGrpSpPr>
            <p:grpSpPr>
              <a:xfrm>
                <a:off x="2230802" y="2212370"/>
                <a:ext cx="21720" cy="22103"/>
                <a:chOff x="8638477" y="2567967"/>
                <a:chExt cx="72000" cy="72000"/>
              </a:xfrm>
            </p:grpSpPr>
            <p:cxnSp>
              <p:nvCxnSpPr>
                <p:cNvPr id="4665" name="Straight Connector 4664">
                  <a:extLst>
                    <a:ext uri="{FF2B5EF4-FFF2-40B4-BE49-F238E27FC236}">
                      <a16:creationId xmlns:a16="http://schemas.microsoft.com/office/drawing/2014/main" id="{F31F9C99-00E1-4BCB-87E0-7EB4FC52950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66" name="Straight Connector 4665">
                  <a:extLst>
                    <a:ext uri="{FF2B5EF4-FFF2-40B4-BE49-F238E27FC236}">
                      <a16:creationId xmlns:a16="http://schemas.microsoft.com/office/drawing/2014/main" id="{FE95F7A3-E64B-45C0-A893-24D90B5E9FF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67" name="Group 4666">
                <a:extLst>
                  <a:ext uri="{FF2B5EF4-FFF2-40B4-BE49-F238E27FC236}">
                    <a16:creationId xmlns:a16="http://schemas.microsoft.com/office/drawing/2014/main" id="{052D6484-14EB-47AB-9A72-D4F805550F37}"/>
                  </a:ext>
                </a:extLst>
              </p:cNvPr>
              <p:cNvGrpSpPr/>
              <p:nvPr/>
            </p:nvGrpSpPr>
            <p:grpSpPr>
              <a:xfrm>
                <a:off x="2224252" y="2212370"/>
                <a:ext cx="21720" cy="22103"/>
                <a:chOff x="8638477" y="2567967"/>
                <a:chExt cx="72000" cy="72000"/>
              </a:xfrm>
            </p:grpSpPr>
            <p:cxnSp>
              <p:nvCxnSpPr>
                <p:cNvPr id="4668" name="Straight Connector 4667">
                  <a:extLst>
                    <a:ext uri="{FF2B5EF4-FFF2-40B4-BE49-F238E27FC236}">
                      <a16:creationId xmlns:a16="http://schemas.microsoft.com/office/drawing/2014/main" id="{B9C6E168-2166-4160-B99F-F41945A92F3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69" name="Straight Connector 4668">
                  <a:extLst>
                    <a:ext uri="{FF2B5EF4-FFF2-40B4-BE49-F238E27FC236}">
                      <a16:creationId xmlns:a16="http://schemas.microsoft.com/office/drawing/2014/main" id="{AD5FCDE3-5281-4134-8336-2FB40211FDB0}"/>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70" name="Group 4669">
                <a:extLst>
                  <a:ext uri="{FF2B5EF4-FFF2-40B4-BE49-F238E27FC236}">
                    <a16:creationId xmlns:a16="http://schemas.microsoft.com/office/drawing/2014/main" id="{C40E9C9B-32F3-4300-89F8-6137D0D8C8E2}"/>
                  </a:ext>
                </a:extLst>
              </p:cNvPr>
              <p:cNvGrpSpPr/>
              <p:nvPr/>
            </p:nvGrpSpPr>
            <p:grpSpPr>
              <a:xfrm>
                <a:off x="2218922" y="2212370"/>
                <a:ext cx="21720" cy="22103"/>
                <a:chOff x="8638477" y="2567967"/>
                <a:chExt cx="72000" cy="72000"/>
              </a:xfrm>
            </p:grpSpPr>
            <p:cxnSp>
              <p:nvCxnSpPr>
                <p:cNvPr id="4671" name="Straight Connector 4670">
                  <a:extLst>
                    <a:ext uri="{FF2B5EF4-FFF2-40B4-BE49-F238E27FC236}">
                      <a16:creationId xmlns:a16="http://schemas.microsoft.com/office/drawing/2014/main" id="{3D88D0D2-2532-49A7-98F5-DA52F3C6F520}"/>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72" name="Straight Connector 4671">
                  <a:extLst>
                    <a:ext uri="{FF2B5EF4-FFF2-40B4-BE49-F238E27FC236}">
                      <a16:creationId xmlns:a16="http://schemas.microsoft.com/office/drawing/2014/main" id="{35F200F5-C334-481B-8CC7-2A987B86DD7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73" name="Group 4672">
                <a:extLst>
                  <a:ext uri="{FF2B5EF4-FFF2-40B4-BE49-F238E27FC236}">
                    <a16:creationId xmlns:a16="http://schemas.microsoft.com/office/drawing/2014/main" id="{1AE0A9C2-5D1A-4293-9004-4DBC17029E08}"/>
                  </a:ext>
                </a:extLst>
              </p:cNvPr>
              <p:cNvGrpSpPr/>
              <p:nvPr/>
            </p:nvGrpSpPr>
            <p:grpSpPr>
              <a:xfrm>
                <a:off x="2215107" y="2212370"/>
                <a:ext cx="21720" cy="22103"/>
                <a:chOff x="8638477" y="2567967"/>
                <a:chExt cx="72000" cy="72000"/>
              </a:xfrm>
            </p:grpSpPr>
            <p:cxnSp>
              <p:nvCxnSpPr>
                <p:cNvPr id="4674" name="Straight Connector 4673">
                  <a:extLst>
                    <a:ext uri="{FF2B5EF4-FFF2-40B4-BE49-F238E27FC236}">
                      <a16:creationId xmlns:a16="http://schemas.microsoft.com/office/drawing/2014/main" id="{BE14CA91-222D-45BA-B801-E35B8F44BEA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75" name="Straight Connector 4674">
                  <a:extLst>
                    <a:ext uri="{FF2B5EF4-FFF2-40B4-BE49-F238E27FC236}">
                      <a16:creationId xmlns:a16="http://schemas.microsoft.com/office/drawing/2014/main" id="{8ED51E21-EA01-4507-A0B9-6151BCD6226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76" name="Group 4675">
                <a:extLst>
                  <a:ext uri="{FF2B5EF4-FFF2-40B4-BE49-F238E27FC236}">
                    <a16:creationId xmlns:a16="http://schemas.microsoft.com/office/drawing/2014/main" id="{12F04200-837E-4F19-9911-35F1D416C7D8}"/>
                  </a:ext>
                </a:extLst>
              </p:cNvPr>
              <p:cNvGrpSpPr/>
              <p:nvPr/>
            </p:nvGrpSpPr>
            <p:grpSpPr>
              <a:xfrm>
                <a:off x="2203643" y="2212370"/>
                <a:ext cx="21720" cy="22103"/>
                <a:chOff x="8638477" y="2567967"/>
                <a:chExt cx="72000" cy="72000"/>
              </a:xfrm>
            </p:grpSpPr>
            <p:cxnSp>
              <p:nvCxnSpPr>
                <p:cNvPr id="4677" name="Straight Connector 4676">
                  <a:extLst>
                    <a:ext uri="{FF2B5EF4-FFF2-40B4-BE49-F238E27FC236}">
                      <a16:creationId xmlns:a16="http://schemas.microsoft.com/office/drawing/2014/main" id="{8A0AC002-2310-4836-9054-BC55810DFB3E}"/>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78" name="Straight Connector 4677">
                  <a:extLst>
                    <a:ext uri="{FF2B5EF4-FFF2-40B4-BE49-F238E27FC236}">
                      <a16:creationId xmlns:a16="http://schemas.microsoft.com/office/drawing/2014/main" id="{C62729B5-B6C3-4084-B05F-167779300CAA}"/>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79" name="Group 4678">
                <a:extLst>
                  <a:ext uri="{FF2B5EF4-FFF2-40B4-BE49-F238E27FC236}">
                    <a16:creationId xmlns:a16="http://schemas.microsoft.com/office/drawing/2014/main" id="{FA899EE3-B47D-4D77-8AE1-AF087418F17D}"/>
                  </a:ext>
                </a:extLst>
              </p:cNvPr>
              <p:cNvGrpSpPr/>
              <p:nvPr/>
            </p:nvGrpSpPr>
            <p:grpSpPr>
              <a:xfrm>
                <a:off x="2195769" y="2212370"/>
                <a:ext cx="21720" cy="22103"/>
                <a:chOff x="8638477" y="2567967"/>
                <a:chExt cx="72000" cy="72000"/>
              </a:xfrm>
            </p:grpSpPr>
            <p:cxnSp>
              <p:nvCxnSpPr>
                <p:cNvPr id="4680" name="Straight Connector 4679">
                  <a:extLst>
                    <a:ext uri="{FF2B5EF4-FFF2-40B4-BE49-F238E27FC236}">
                      <a16:creationId xmlns:a16="http://schemas.microsoft.com/office/drawing/2014/main" id="{23DA640B-CCD9-4E55-8D92-8DCB39C9D03A}"/>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81" name="Straight Connector 4680">
                  <a:extLst>
                    <a:ext uri="{FF2B5EF4-FFF2-40B4-BE49-F238E27FC236}">
                      <a16:creationId xmlns:a16="http://schemas.microsoft.com/office/drawing/2014/main" id="{98E97E0D-D9ED-41F3-9C85-1849F15A07B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82" name="Group 4681">
                <a:extLst>
                  <a:ext uri="{FF2B5EF4-FFF2-40B4-BE49-F238E27FC236}">
                    <a16:creationId xmlns:a16="http://schemas.microsoft.com/office/drawing/2014/main" id="{1213A422-C8D8-4AB8-8A6E-C4E3B68A94E5}"/>
                  </a:ext>
                </a:extLst>
              </p:cNvPr>
              <p:cNvGrpSpPr/>
              <p:nvPr/>
            </p:nvGrpSpPr>
            <p:grpSpPr>
              <a:xfrm>
                <a:off x="2187932" y="2212370"/>
                <a:ext cx="21720" cy="22103"/>
                <a:chOff x="8638477" y="2567967"/>
                <a:chExt cx="72000" cy="72000"/>
              </a:xfrm>
            </p:grpSpPr>
            <p:cxnSp>
              <p:nvCxnSpPr>
                <p:cNvPr id="4683" name="Straight Connector 4682">
                  <a:extLst>
                    <a:ext uri="{FF2B5EF4-FFF2-40B4-BE49-F238E27FC236}">
                      <a16:creationId xmlns:a16="http://schemas.microsoft.com/office/drawing/2014/main" id="{68268617-6CA5-4030-BA94-B32C4B654FF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84" name="Straight Connector 4683">
                  <a:extLst>
                    <a:ext uri="{FF2B5EF4-FFF2-40B4-BE49-F238E27FC236}">
                      <a16:creationId xmlns:a16="http://schemas.microsoft.com/office/drawing/2014/main" id="{7A8706CF-48E8-47E2-B666-C3127A63F1A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85" name="Group 4684">
                <a:extLst>
                  <a:ext uri="{FF2B5EF4-FFF2-40B4-BE49-F238E27FC236}">
                    <a16:creationId xmlns:a16="http://schemas.microsoft.com/office/drawing/2014/main" id="{3F5A8159-7616-4E38-9175-15579736A545}"/>
                  </a:ext>
                </a:extLst>
              </p:cNvPr>
              <p:cNvGrpSpPr/>
              <p:nvPr/>
            </p:nvGrpSpPr>
            <p:grpSpPr>
              <a:xfrm>
                <a:off x="2190759" y="2212370"/>
                <a:ext cx="21720" cy="22103"/>
                <a:chOff x="8638477" y="2567967"/>
                <a:chExt cx="72000" cy="72000"/>
              </a:xfrm>
            </p:grpSpPr>
            <p:cxnSp>
              <p:nvCxnSpPr>
                <p:cNvPr id="4686" name="Straight Connector 4685">
                  <a:extLst>
                    <a:ext uri="{FF2B5EF4-FFF2-40B4-BE49-F238E27FC236}">
                      <a16:creationId xmlns:a16="http://schemas.microsoft.com/office/drawing/2014/main" id="{2F166B95-08F5-4D57-9CDB-4B2A7B4DD71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87" name="Straight Connector 4686">
                  <a:extLst>
                    <a:ext uri="{FF2B5EF4-FFF2-40B4-BE49-F238E27FC236}">
                      <a16:creationId xmlns:a16="http://schemas.microsoft.com/office/drawing/2014/main" id="{3C06B588-5574-40E3-81C7-D9CFB1AE54F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88" name="Group 4687">
                <a:extLst>
                  <a:ext uri="{FF2B5EF4-FFF2-40B4-BE49-F238E27FC236}">
                    <a16:creationId xmlns:a16="http://schemas.microsoft.com/office/drawing/2014/main" id="{96CD5D15-A2CD-42D0-AD6E-148F73646D07}"/>
                  </a:ext>
                </a:extLst>
              </p:cNvPr>
              <p:cNvGrpSpPr/>
              <p:nvPr/>
            </p:nvGrpSpPr>
            <p:grpSpPr>
              <a:xfrm>
                <a:off x="2199659" y="2212370"/>
                <a:ext cx="21720" cy="22103"/>
                <a:chOff x="8638477" y="2567967"/>
                <a:chExt cx="72000" cy="72000"/>
              </a:xfrm>
            </p:grpSpPr>
            <p:cxnSp>
              <p:nvCxnSpPr>
                <p:cNvPr id="4689" name="Straight Connector 4688">
                  <a:extLst>
                    <a:ext uri="{FF2B5EF4-FFF2-40B4-BE49-F238E27FC236}">
                      <a16:creationId xmlns:a16="http://schemas.microsoft.com/office/drawing/2014/main" id="{43397153-4AB2-43D6-B459-C072D30AE43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90" name="Straight Connector 4689">
                  <a:extLst>
                    <a:ext uri="{FF2B5EF4-FFF2-40B4-BE49-F238E27FC236}">
                      <a16:creationId xmlns:a16="http://schemas.microsoft.com/office/drawing/2014/main" id="{7DABC770-166E-49EF-BD64-1080E6CB415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91" name="Group 4690">
                <a:extLst>
                  <a:ext uri="{FF2B5EF4-FFF2-40B4-BE49-F238E27FC236}">
                    <a16:creationId xmlns:a16="http://schemas.microsoft.com/office/drawing/2014/main" id="{F84A6A79-45C8-4AE0-B4C8-D93CC81C8B49}"/>
                  </a:ext>
                </a:extLst>
              </p:cNvPr>
              <p:cNvGrpSpPr/>
              <p:nvPr/>
            </p:nvGrpSpPr>
            <p:grpSpPr>
              <a:xfrm>
                <a:off x="2184225" y="2212370"/>
                <a:ext cx="21720" cy="22103"/>
                <a:chOff x="8638477" y="2567967"/>
                <a:chExt cx="72000" cy="72000"/>
              </a:xfrm>
            </p:grpSpPr>
            <p:cxnSp>
              <p:nvCxnSpPr>
                <p:cNvPr id="4692" name="Straight Connector 4691">
                  <a:extLst>
                    <a:ext uri="{FF2B5EF4-FFF2-40B4-BE49-F238E27FC236}">
                      <a16:creationId xmlns:a16="http://schemas.microsoft.com/office/drawing/2014/main" id="{E5775F47-2480-49A3-B482-498B8A1B576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93" name="Straight Connector 4692">
                  <a:extLst>
                    <a:ext uri="{FF2B5EF4-FFF2-40B4-BE49-F238E27FC236}">
                      <a16:creationId xmlns:a16="http://schemas.microsoft.com/office/drawing/2014/main" id="{BCDC6898-F5D0-48C5-B18C-68FB417E4712}"/>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94" name="Group 4693">
                <a:extLst>
                  <a:ext uri="{FF2B5EF4-FFF2-40B4-BE49-F238E27FC236}">
                    <a16:creationId xmlns:a16="http://schemas.microsoft.com/office/drawing/2014/main" id="{6E8CCBE6-145F-45AC-ACA7-C11C08D1CC95}"/>
                  </a:ext>
                </a:extLst>
              </p:cNvPr>
              <p:cNvGrpSpPr/>
              <p:nvPr/>
            </p:nvGrpSpPr>
            <p:grpSpPr>
              <a:xfrm>
                <a:off x="2166212" y="2212370"/>
                <a:ext cx="21720" cy="22103"/>
                <a:chOff x="8638477" y="2567967"/>
                <a:chExt cx="72000" cy="72000"/>
              </a:xfrm>
            </p:grpSpPr>
            <p:cxnSp>
              <p:nvCxnSpPr>
                <p:cNvPr id="4695" name="Straight Connector 4694">
                  <a:extLst>
                    <a:ext uri="{FF2B5EF4-FFF2-40B4-BE49-F238E27FC236}">
                      <a16:creationId xmlns:a16="http://schemas.microsoft.com/office/drawing/2014/main" id="{57C7A04D-463F-4563-B92C-C1F2D896F56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96" name="Straight Connector 4695">
                  <a:extLst>
                    <a:ext uri="{FF2B5EF4-FFF2-40B4-BE49-F238E27FC236}">
                      <a16:creationId xmlns:a16="http://schemas.microsoft.com/office/drawing/2014/main" id="{B242379E-E981-428E-9279-6AF2E08025F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697" name="Group 4696">
                <a:extLst>
                  <a:ext uri="{FF2B5EF4-FFF2-40B4-BE49-F238E27FC236}">
                    <a16:creationId xmlns:a16="http://schemas.microsoft.com/office/drawing/2014/main" id="{7D08C169-CAEC-4422-972E-44D91F56EA1E}"/>
                  </a:ext>
                </a:extLst>
              </p:cNvPr>
              <p:cNvGrpSpPr/>
              <p:nvPr/>
            </p:nvGrpSpPr>
            <p:grpSpPr>
              <a:xfrm>
                <a:off x="2162505" y="2212370"/>
                <a:ext cx="21720" cy="22103"/>
                <a:chOff x="8638477" y="2567967"/>
                <a:chExt cx="72000" cy="72000"/>
              </a:xfrm>
            </p:grpSpPr>
            <p:cxnSp>
              <p:nvCxnSpPr>
                <p:cNvPr id="4698" name="Straight Connector 4697">
                  <a:extLst>
                    <a:ext uri="{FF2B5EF4-FFF2-40B4-BE49-F238E27FC236}">
                      <a16:creationId xmlns:a16="http://schemas.microsoft.com/office/drawing/2014/main" id="{2740E25D-240C-49A0-87EC-010C2125BCBF}"/>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99" name="Straight Connector 4698">
                  <a:extLst>
                    <a:ext uri="{FF2B5EF4-FFF2-40B4-BE49-F238E27FC236}">
                      <a16:creationId xmlns:a16="http://schemas.microsoft.com/office/drawing/2014/main" id="{FE5A425B-138B-4FEE-A7E5-D53E2BA3E20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00" name="Group 4699">
                <a:extLst>
                  <a:ext uri="{FF2B5EF4-FFF2-40B4-BE49-F238E27FC236}">
                    <a16:creationId xmlns:a16="http://schemas.microsoft.com/office/drawing/2014/main" id="{B2A159A7-A129-49F0-8457-1D7E120C6436}"/>
                  </a:ext>
                </a:extLst>
              </p:cNvPr>
              <p:cNvGrpSpPr/>
              <p:nvPr/>
            </p:nvGrpSpPr>
            <p:grpSpPr>
              <a:xfrm>
                <a:off x="2155353" y="2212370"/>
                <a:ext cx="21720" cy="22103"/>
                <a:chOff x="8638477" y="2567967"/>
                <a:chExt cx="72000" cy="72000"/>
              </a:xfrm>
            </p:grpSpPr>
            <p:cxnSp>
              <p:nvCxnSpPr>
                <p:cNvPr id="4701" name="Straight Connector 4700">
                  <a:extLst>
                    <a:ext uri="{FF2B5EF4-FFF2-40B4-BE49-F238E27FC236}">
                      <a16:creationId xmlns:a16="http://schemas.microsoft.com/office/drawing/2014/main" id="{4775C54E-C2E7-4E25-8A58-18CB4A7C4A47}"/>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02" name="Straight Connector 4701">
                  <a:extLst>
                    <a:ext uri="{FF2B5EF4-FFF2-40B4-BE49-F238E27FC236}">
                      <a16:creationId xmlns:a16="http://schemas.microsoft.com/office/drawing/2014/main" id="{1C3A499C-C480-4A65-9916-341B01AE90E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03" name="Group 4702">
                <a:extLst>
                  <a:ext uri="{FF2B5EF4-FFF2-40B4-BE49-F238E27FC236}">
                    <a16:creationId xmlns:a16="http://schemas.microsoft.com/office/drawing/2014/main" id="{8748A67B-28AB-43F2-897C-F7D49ADBAB6C}"/>
                  </a:ext>
                </a:extLst>
              </p:cNvPr>
              <p:cNvGrpSpPr/>
              <p:nvPr/>
            </p:nvGrpSpPr>
            <p:grpSpPr>
              <a:xfrm>
                <a:off x="2151644" y="2212370"/>
                <a:ext cx="21720" cy="22103"/>
                <a:chOff x="8638477" y="2567967"/>
                <a:chExt cx="72000" cy="72000"/>
              </a:xfrm>
            </p:grpSpPr>
            <p:cxnSp>
              <p:nvCxnSpPr>
                <p:cNvPr id="4704" name="Straight Connector 4703">
                  <a:extLst>
                    <a:ext uri="{FF2B5EF4-FFF2-40B4-BE49-F238E27FC236}">
                      <a16:creationId xmlns:a16="http://schemas.microsoft.com/office/drawing/2014/main" id="{439818D1-0FB5-4B12-B9E6-8E76325325F0}"/>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05" name="Straight Connector 4704">
                  <a:extLst>
                    <a:ext uri="{FF2B5EF4-FFF2-40B4-BE49-F238E27FC236}">
                      <a16:creationId xmlns:a16="http://schemas.microsoft.com/office/drawing/2014/main" id="{4E240D4A-91B1-47E6-BE33-8AFDCF4729B5}"/>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06" name="Group 4705">
                <a:extLst>
                  <a:ext uri="{FF2B5EF4-FFF2-40B4-BE49-F238E27FC236}">
                    <a16:creationId xmlns:a16="http://schemas.microsoft.com/office/drawing/2014/main" id="{7BE382C0-AEDC-458A-BE36-A9E2F39E6C79}"/>
                  </a:ext>
                </a:extLst>
              </p:cNvPr>
              <p:cNvGrpSpPr/>
              <p:nvPr/>
            </p:nvGrpSpPr>
            <p:grpSpPr>
              <a:xfrm>
                <a:off x="2145748" y="2212370"/>
                <a:ext cx="21720" cy="22103"/>
                <a:chOff x="8638477" y="2567967"/>
                <a:chExt cx="72000" cy="72000"/>
              </a:xfrm>
            </p:grpSpPr>
            <p:cxnSp>
              <p:nvCxnSpPr>
                <p:cNvPr id="4707" name="Straight Connector 4706">
                  <a:extLst>
                    <a:ext uri="{FF2B5EF4-FFF2-40B4-BE49-F238E27FC236}">
                      <a16:creationId xmlns:a16="http://schemas.microsoft.com/office/drawing/2014/main" id="{ABD49E0F-FC6D-480E-9C00-C36630A42D3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08" name="Straight Connector 4707">
                  <a:extLst>
                    <a:ext uri="{FF2B5EF4-FFF2-40B4-BE49-F238E27FC236}">
                      <a16:creationId xmlns:a16="http://schemas.microsoft.com/office/drawing/2014/main" id="{57023D16-0C5B-4562-9C45-D3ADC6E1633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09" name="Group 4708">
                <a:extLst>
                  <a:ext uri="{FF2B5EF4-FFF2-40B4-BE49-F238E27FC236}">
                    <a16:creationId xmlns:a16="http://schemas.microsoft.com/office/drawing/2014/main" id="{D3EDC07B-1409-46E0-9B4C-DA68642381DB}"/>
                  </a:ext>
                </a:extLst>
              </p:cNvPr>
              <p:cNvGrpSpPr/>
              <p:nvPr/>
            </p:nvGrpSpPr>
            <p:grpSpPr>
              <a:xfrm>
                <a:off x="2140785" y="2212370"/>
                <a:ext cx="21720" cy="22103"/>
                <a:chOff x="8638477" y="2567967"/>
                <a:chExt cx="72000" cy="72000"/>
              </a:xfrm>
            </p:grpSpPr>
            <p:cxnSp>
              <p:nvCxnSpPr>
                <p:cNvPr id="4710" name="Straight Connector 4709">
                  <a:extLst>
                    <a:ext uri="{FF2B5EF4-FFF2-40B4-BE49-F238E27FC236}">
                      <a16:creationId xmlns:a16="http://schemas.microsoft.com/office/drawing/2014/main" id="{AA542EDC-910E-4606-9B4E-2657B55B0C5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11" name="Straight Connector 4710">
                  <a:extLst>
                    <a:ext uri="{FF2B5EF4-FFF2-40B4-BE49-F238E27FC236}">
                      <a16:creationId xmlns:a16="http://schemas.microsoft.com/office/drawing/2014/main" id="{B89FF5AA-7735-4D03-BFA5-6BCD875DFFE3}"/>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12" name="Group 4711">
                <a:extLst>
                  <a:ext uri="{FF2B5EF4-FFF2-40B4-BE49-F238E27FC236}">
                    <a16:creationId xmlns:a16="http://schemas.microsoft.com/office/drawing/2014/main" id="{9AC70E34-8C6A-4100-8B2D-7ECC2F1F1E42}"/>
                  </a:ext>
                </a:extLst>
              </p:cNvPr>
              <p:cNvGrpSpPr/>
              <p:nvPr/>
            </p:nvGrpSpPr>
            <p:grpSpPr>
              <a:xfrm>
                <a:off x="2135158" y="2212370"/>
                <a:ext cx="21720" cy="22103"/>
                <a:chOff x="8638477" y="2567967"/>
                <a:chExt cx="72000" cy="72000"/>
              </a:xfrm>
            </p:grpSpPr>
            <p:cxnSp>
              <p:nvCxnSpPr>
                <p:cNvPr id="4713" name="Straight Connector 4712">
                  <a:extLst>
                    <a:ext uri="{FF2B5EF4-FFF2-40B4-BE49-F238E27FC236}">
                      <a16:creationId xmlns:a16="http://schemas.microsoft.com/office/drawing/2014/main" id="{33E05262-D68C-4664-AA71-C5E2453249D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14" name="Straight Connector 4713">
                  <a:extLst>
                    <a:ext uri="{FF2B5EF4-FFF2-40B4-BE49-F238E27FC236}">
                      <a16:creationId xmlns:a16="http://schemas.microsoft.com/office/drawing/2014/main" id="{369E7E08-29F5-48C9-B60E-C7C99B43DAC2}"/>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15" name="Group 4714">
                <a:extLst>
                  <a:ext uri="{FF2B5EF4-FFF2-40B4-BE49-F238E27FC236}">
                    <a16:creationId xmlns:a16="http://schemas.microsoft.com/office/drawing/2014/main" id="{CDD71FD6-9FFA-407F-AAA4-263191EE75E0}"/>
                  </a:ext>
                </a:extLst>
              </p:cNvPr>
              <p:cNvGrpSpPr/>
              <p:nvPr/>
            </p:nvGrpSpPr>
            <p:grpSpPr>
              <a:xfrm>
                <a:off x="2129926" y="2212370"/>
                <a:ext cx="21720" cy="22103"/>
                <a:chOff x="8638477" y="2567967"/>
                <a:chExt cx="72000" cy="72000"/>
              </a:xfrm>
            </p:grpSpPr>
            <p:cxnSp>
              <p:nvCxnSpPr>
                <p:cNvPr id="4716" name="Straight Connector 4715">
                  <a:extLst>
                    <a:ext uri="{FF2B5EF4-FFF2-40B4-BE49-F238E27FC236}">
                      <a16:creationId xmlns:a16="http://schemas.microsoft.com/office/drawing/2014/main" id="{0C09565E-99C9-4390-9710-DAC3E714D4FE}"/>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17" name="Straight Connector 4716">
                  <a:extLst>
                    <a:ext uri="{FF2B5EF4-FFF2-40B4-BE49-F238E27FC236}">
                      <a16:creationId xmlns:a16="http://schemas.microsoft.com/office/drawing/2014/main" id="{0D015639-3A25-4933-BC60-B06D95463A6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18" name="Group 4717">
                <a:extLst>
                  <a:ext uri="{FF2B5EF4-FFF2-40B4-BE49-F238E27FC236}">
                    <a16:creationId xmlns:a16="http://schemas.microsoft.com/office/drawing/2014/main" id="{70D78B07-9604-4EC3-A4EB-668E308E26FB}"/>
                  </a:ext>
                </a:extLst>
              </p:cNvPr>
              <p:cNvGrpSpPr/>
              <p:nvPr/>
            </p:nvGrpSpPr>
            <p:grpSpPr>
              <a:xfrm>
                <a:off x="2125650" y="2212370"/>
                <a:ext cx="21720" cy="22103"/>
                <a:chOff x="8638477" y="2567967"/>
                <a:chExt cx="72000" cy="72000"/>
              </a:xfrm>
            </p:grpSpPr>
            <p:cxnSp>
              <p:nvCxnSpPr>
                <p:cNvPr id="4719" name="Straight Connector 4718">
                  <a:extLst>
                    <a:ext uri="{FF2B5EF4-FFF2-40B4-BE49-F238E27FC236}">
                      <a16:creationId xmlns:a16="http://schemas.microsoft.com/office/drawing/2014/main" id="{FACA0FE3-891F-4573-931A-12CE37E27AB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20" name="Straight Connector 4719">
                  <a:extLst>
                    <a:ext uri="{FF2B5EF4-FFF2-40B4-BE49-F238E27FC236}">
                      <a16:creationId xmlns:a16="http://schemas.microsoft.com/office/drawing/2014/main" id="{5E18EF6C-7687-4791-B915-D7FA7943048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21" name="Group 4720">
                <a:extLst>
                  <a:ext uri="{FF2B5EF4-FFF2-40B4-BE49-F238E27FC236}">
                    <a16:creationId xmlns:a16="http://schemas.microsoft.com/office/drawing/2014/main" id="{47C9B017-D15A-4AD2-89C0-9F3771E9F30C}"/>
                  </a:ext>
                </a:extLst>
              </p:cNvPr>
              <p:cNvGrpSpPr/>
              <p:nvPr/>
            </p:nvGrpSpPr>
            <p:grpSpPr>
              <a:xfrm>
                <a:off x="2117196" y="2212370"/>
                <a:ext cx="21720" cy="22103"/>
                <a:chOff x="8638477" y="2567967"/>
                <a:chExt cx="72000" cy="72000"/>
              </a:xfrm>
            </p:grpSpPr>
            <p:cxnSp>
              <p:nvCxnSpPr>
                <p:cNvPr id="4722" name="Straight Connector 4721">
                  <a:extLst>
                    <a:ext uri="{FF2B5EF4-FFF2-40B4-BE49-F238E27FC236}">
                      <a16:creationId xmlns:a16="http://schemas.microsoft.com/office/drawing/2014/main" id="{2BDAAD73-5210-41B1-A603-4886B96A97E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23" name="Straight Connector 4722">
                  <a:extLst>
                    <a:ext uri="{FF2B5EF4-FFF2-40B4-BE49-F238E27FC236}">
                      <a16:creationId xmlns:a16="http://schemas.microsoft.com/office/drawing/2014/main" id="{7488DB99-2E81-4E2C-864F-63E3B3F15A3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24" name="Group 4723">
                <a:extLst>
                  <a:ext uri="{FF2B5EF4-FFF2-40B4-BE49-F238E27FC236}">
                    <a16:creationId xmlns:a16="http://schemas.microsoft.com/office/drawing/2014/main" id="{FF89EF62-0F59-473F-A2B1-BA06B42C3E59}"/>
                  </a:ext>
                </a:extLst>
              </p:cNvPr>
              <p:cNvGrpSpPr/>
              <p:nvPr/>
            </p:nvGrpSpPr>
            <p:grpSpPr>
              <a:xfrm>
                <a:off x="2122040" y="2212370"/>
                <a:ext cx="21720" cy="22103"/>
                <a:chOff x="8638477" y="2567967"/>
                <a:chExt cx="72000" cy="72000"/>
              </a:xfrm>
            </p:grpSpPr>
            <p:cxnSp>
              <p:nvCxnSpPr>
                <p:cNvPr id="4725" name="Straight Connector 4724">
                  <a:extLst>
                    <a:ext uri="{FF2B5EF4-FFF2-40B4-BE49-F238E27FC236}">
                      <a16:creationId xmlns:a16="http://schemas.microsoft.com/office/drawing/2014/main" id="{29AEF729-F2B2-4801-917A-3F207743AB25}"/>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26" name="Straight Connector 4725">
                  <a:extLst>
                    <a:ext uri="{FF2B5EF4-FFF2-40B4-BE49-F238E27FC236}">
                      <a16:creationId xmlns:a16="http://schemas.microsoft.com/office/drawing/2014/main" id="{4446A575-3CF5-4ADE-A76B-19D03857353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27" name="Group 4726">
                <a:extLst>
                  <a:ext uri="{FF2B5EF4-FFF2-40B4-BE49-F238E27FC236}">
                    <a16:creationId xmlns:a16="http://schemas.microsoft.com/office/drawing/2014/main" id="{8922108E-FC20-4738-B511-2516077D1EA4}"/>
                  </a:ext>
                </a:extLst>
              </p:cNvPr>
              <p:cNvGrpSpPr/>
              <p:nvPr/>
            </p:nvGrpSpPr>
            <p:grpSpPr>
              <a:xfrm>
                <a:off x="2103583" y="2212370"/>
                <a:ext cx="21720" cy="22103"/>
                <a:chOff x="8638477" y="2567967"/>
                <a:chExt cx="72000" cy="72000"/>
              </a:xfrm>
            </p:grpSpPr>
            <p:cxnSp>
              <p:nvCxnSpPr>
                <p:cNvPr id="4728" name="Straight Connector 4727">
                  <a:extLst>
                    <a:ext uri="{FF2B5EF4-FFF2-40B4-BE49-F238E27FC236}">
                      <a16:creationId xmlns:a16="http://schemas.microsoft.com/office/drawing/2014/main" id="{13BCB21D-18B7-4F9B-B105-841FB8EFE1F0}"/>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29" name="Straight Connector 4728">
                  <a:extLst>
                    <a:ext uri="{FF2B5EF4-FFF2-40B4-BE49-F238E27FC236}">
                      <a16:creationId xmlns:a16="http://schemas.microsoft.com/office/drawing/2014/main" id="{6A6B8EBD-663D-4239-9D21-753F7DD2DA4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30" name="Group 4729">
                <a:extLst>
                  <a:ext uri="{FF2B5EF4-FFF2-40B4-BE49-F238E27FC236}">
                    <a16:creationId xmlns:a16="http://schemas.microsoft.com/office/drawing/2014/main" id="{C45F32DE-71A1-4EA5-B340-F2D37ACC46E2}"/>
                  </a:ext>
                </a:extLst>
              </p:cNvPr>
              <p:cNvGrpSpPr/>
              <p:nvPr/>
            </p:nvGrpSpPr>
            <p:grpSpPr>
              <a:xfrm>
                <a:off x="2096082" y="2212370"/>
                <a:ext cx="21720" cy="22103"/>
                <a:chOff x="8638477" y="2567967"/>
                <a:chExt cx="72000" cy="72000"/>
              </a:xfrm>
            </p:grpSpPr>
            <p:cxnSp>
              <p:nvCxnSpPr>
                <p:cNvPr id="4731" name="Straight Connector 4730">
                  <a:extLst>
                    <a:ext uri="{FF2B5EF4-FFF2-40B4-BE49-F238E27FC236}">
                      <a16:creationId xmlns:a16="http://schemas.microsoft.com/office/drawing/2014/main" id="{307900FF-6C7E-4CF3-BB3B-193F7F6800DD}"/>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32" name="Straight Connector 4731">
                  <a:extLst>
                    <a:ext uri="{FF2B5EF4-FFF2-40B4-BE49-F238E27FC236}">
                      <a16:creationId xmlns:a16="http://schemas.microsoft.com/office/drawing/2014/main" id="{E2C5FE42-3805-4535-8DBA-8181AA310E95}"/>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33" name="Group 4732">
                <a:extLst>
                  <a:ext uri="{FF2B5EF4-FFF2-40B4-BE49-F238E27FC236}">
                    <a16:creationId xmlns:a16="http://schemas.microsoft.com/office/drawing/2014/main" id="{6669573A-5289-4952-9284-ACBFD2200F38}"/>
                  </a:ext>
                </a:extLst>
              </p:cNvPr>
              <p:cNvGrpSpPr/>
              <p:nvPr/>
            </p:nvGrpSpPr>
            <p:grpSpPr>
              <a:xfrm>
                <a:off x="2062091" y="2212370"/>
                <a:ext cx="21720" cy="22103"/>
                <a:chOff x="8638477" y="2567967"/>
                <a:chExt cx="72000" cy="72000"/>
              </a:xfrm>
            </p:grpSpPr>
            <p:cxnSp>
              <p:nvCxnSpPr>
                <p:cNvPr id="4734" name="Straight Connector 4733">
                  <a:extLst>
                    <a:ext uri="{FF2B5EF4-FFF2-40B4-BE49-F238E27FC236}">
                      <a16:creationId xmlns:a16="http://schemas.microsoft.com/office/drawing/2014/main" id="{20D31F01-415D-47A8-82B0-BA4531ED0BFF}"/>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35" name="Straight Connector 4734">
                  <a:extLst>
                    <a:ext uri="{FF2B5EF4-FFF2-40B4-BE49-F238E27FC236}">
                      <a16:creationId xmlns:a16="http://schemas.microsoft.com/office/drawing/2014/main" id="{5A0933AA-F726-4C85-BA1B-DAB15416293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36" name="Group 4735">
                <a:extLst>
                  <a:ext uri="{FF2B5EF4-FFF2-40B4-BE49-F238E27FC236}">
                    <a16:creationId xmlns:a16="http://schemas.microsoft.com/office/drawing/2014/main" id="{8F4B82D8-CA8F-4C29-8CEB-9AE23D2F18AF}"/>
                  </a:ext>
                </a:extLst>
              </p:cNvPr>
              <p:cNvGrpSpPr/>
              <p:nvPr/>
            </p:nvGrpSpPr>
            <p:grpSpPr>
              <a:xfrm>
                <a:off x="2069297" y="2212370"/>
                <a:ext cx="21720" cy="22103"/>
                <a:chOff x="8638477" y="2567967"/>
                <a:chExt cx="72000" cy="72000"/>
              </a:xfrm>
            </p:grpSpPr>
            <p:cxnSp>
              <p:nvCxnSpPr>
                <p:cNvPr id="4737" name="Straight Connector 4736">
                  <a:extLst>
                    <a:ext uri="{FF2B5EF4-FFF2-40B4-BE49-F238E27FC236}">
                      <a16:creationId xmlns:a16="http://schemas.microsoft.com/office/drawing/2014/main" id="{E8D3732D-5943-401E-BADD-9FED1ECE51F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38" name="Straight Connector 4737">
                  <a:extLst>
                    <a:ext uri="{FF2B5EF4-FFF2-40B4-BE49-F238E27FC236}">
                      <a16:creationId xmlns:a16="http://schemas.microsoft.com/office/drawing/2014/main" id="{190C36E0-8092-4B8E-A611-E8DFBBC531B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39" name="Group 4738">
                <a:extLst>
                  <a:ext uri="{FF2B5EF4-FFF2-40B4-BE49-F238E27FC236}">
                    <a16:creationId xmlns:a16="http://schemas.microsoft.com/office/drawing/2014/main" id="{58287C1D-36F0-490C-9D20-D741ABD8D533}"/>
                  </a:ext>
                </a:extLst>
              </p:cNvPr>
              <p:cNvGrpSpPr/>
              <p:nvPr/>
            </p:nvGrpSpPr>
            <p:grpSpPr>
              <a:xfrm>
                <a:off x="2047541" y="2212370"/>
                <a:ext cx="21720" cy="22103"/>
                <a:chOff x="8638477" y="2567967"/>
                <a:chExt cx="72000" cy="72000"/>
              </a:xfrm>
            </p:grpSpPr>
            <p:cxnSp>
              <p:nvCxnSpPr>
                <p:cNvPr id="4740" name="Straight Connector 4739">
                  <a:extLst>
                    <a:ext uri="{FF2B5EF4-FFF2-40B4-BE49-F238E27FC236}">
                      <a16:creationId xmlns:a16="http://schemas.microsoft.com/office/drawing/2014/main" id="{E7EA7690-04EE-4F54-AE1C-4EEC802BB9B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41" name="Straight Connector 4740">
                  <a:extLst>
                    <a:ext uri="{FF2B5EF4-FFF2-40B4-BE49-F238E27FC236}">
                      <a16:creationId xmlns:a16="http://schemas.microsoft.com/office/drawing/2014/main" id="{08FC1A4A-1E35-476F-A3FB-4EAF145F3A77}"/>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42" name="Group 4741">
                <a:extLst>
                  <a:ext uri="{FF2B5EF4-FFF2-40B4-BE49-F238E27FC236}">
                    <a16:creationId xmlns:a16="http://schemas.microsoft.com/office/drawing/2014/main" id="{D283C6B4-EF73-4849-94F6-C7EC8B7E7590}"/>
                  </a:ext>
                </a:extLst>
              </p:cNvPr>
              <p:cNvGrpSpPr/>
              <p:nvPr/>
            </p:nvGrpSpPr>
            <p:grpSpPr>
              <a:xfrm>
                <a:off x="2040372" y="2212370"/>
                <a:ext cx="21720" cy="22103"/>
                <a:chOff x="8638477" y="2567967"/>
                <a:chExt cx="72000" cy="72000"/>
              </a:xfrm>
            </p:grpSpPr>
            <p:cxnSp>
              <p:nvCxnSpPr>
                <p:cNvPr id="4743" name="Straight Connector 4742">
                  <a:extLst>
                    <a:ext uri="{FF2B5EF4-FFF2-40B4-BE49-F238E27FC236}">
                      <a16:creationId xmlns:a16="http://schemas.microsoft.com/office/drawing/2014/main" id="{18EA4FDE-37DD-4B8E-8453-5731A5EAEE1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44" name="Straight Connector 4743">
                  <a:extLst>
                    <a:ext uri="{FF2B5EF4-FFF2-40B4-BE49-F238E27FC236}">
                      <a16:creationId xmlns:a16="http://schemas.microsoft.com/office/drawing/2014/main" id="{0EBC9843-9040-4BFE-A265-CB100F3A5B97}"/>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45" name="Group 4744">
                <a:extLst>
                  <a:ext uri="{FF2B5EF4-FFF2-40B4-BE49-F238E27FC236}">
                    <a16:creationId xmlns:a16="http://schemas.microsoft.com/office/drawing/2014/main" id="{1D144691-9C44-49F5-8056-DF7FAD83419A}"/>
                  </a:ext>
                </a:extLst>
              </p:cNvPr>
              <p:cNvGrpSpPr/>
              <p:nvPr/>
            </p:nvGrpSpPr>
            <p:grpSpPr>
              <a:xfrm>
                <a:off x="2019140" y="2212370"/>
                <a:ext cx="21720" cy="22103"/>
                <a:chOff x="8638477" y="2567967"/>
                <a:chExt cx="72000" cy="72000"/>
              </a:xfrm>
            </p:grpSpPr>
            <p:cxnSp>
              <p:nvCxnSpPr>
                <p:cNvPr id="4746" name="Straight Connector 4745">
                  <a:extLst>
                    <a:ext uri="{FF2B5EF4-FFF2-40B4-BE49-F238E27FC236}">
                      <a16:creationId xmlns:a16="http://schemas.microsoft.com/office/drawing/2014/main" id="{5B942E75-CCA9-4005-A544-521BE0809725}"/>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47" name="Straight Connector 4746">
                  <a:extLst>
                    <a:ext uri="{FF2B5EF4-FFF2-40B4-BE49-F238E27FC236}">
                      <a16:creationId xmlns:a16="http://schemas.microsoft.com/office/drawing/2014/main" id="{AF054673-0E68-47E2-8FB5-BBAC07058CE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48" name="Group 4747">
                <a:extLst>
                  <a:ext uri="{FF2B5EF4-FFF2-40B4-BE49-F238E27FC236}">
                    <a16:creationId xmlns:a16="http://schemas.microsoft.com/office/drawing/2014/main" id="{4D39E602-8564-4012-9307-27997F2A034A}"/>
                  </a:ext>
                </a:extLst>
              </p:cNvPr>
              <p:cNvGrpSpPr/>
              <p:nvPr/>
            </p:nvGrpSpPr>
            <p:grpSpPr>
              <a:xfrm>
                <a:off x="2026495" y="2212370"/>
                <a:ext cx="21720" cy="22103"/>
                <a:chOff x="8638477" y="2567967"/>
                <a:chExt cx="72000" cy="72000"/>
              </a:xfrm>
            </p:grpSpPr>
            <p:cxnSp>
              <p:nvCxnSpPr>
                <p:cNvPr id="4749" name="Straight Connector 4748">
                  <a:extLst>
                    <a:ext uri="{FF2B5EF4-FFF2-40B4-BE49-F238E27FC236}">
                      <a16:creationId xmlns:a16="http://schemas.microsoft.com/office/drawing/2014/main" id="{B92FC976-E98C-4DAC-86E0-4BE07D8BD4B6}"/>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50" name="Straight Connector 4749">
                  <a:extLst>
                    <a:ext uri="{FF2B5EF4-FFF2-40B4-BE49-F238E27FC236}">
                      <a16:creationId xmlns:a16="http://schemas.microsoft.com/office/drawing/2014/main" id="{15779CF9-741B-4150-BA86-8A8E2BD7F3E6}"/>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51" name="Group 4750">
                <a:extLst>
                  <a:ext uri="{FF2B5EF4-FFF2-40B4-BE49-F238E27FC236}">
                    <a16:creationId xmlns:a16="http://schemas.microsoft.com/office/drawing/2014/main" id="{31BD36C7-B608-4DC5-98EC-638189A9AF30}"/>
                  </a:ext>
                </a:extLst>
              </p:cNvPr>
              <p:cNvGrpSpPr/>
              <p:nvPr/>
            </p:nvGrpSpPr>
            <p:grpSpPr>
              <a:xfrm>
                <a:off x="2019140" y="2212370"/>
                <a:ext cx="21720" cy="22103"/>
                <a:chOff x="8638477" y="2567967"/>
                <a:chExt cx="72000" cy="72000"/>
              </a:xfrm>
            </p:grpSpPr>
            <p:cxnSp>
              <p:nvCxnSpPr>
                <p:cNvPr id="4752" name="Straight Connector 4751">
                  <a:extLst>
                    <a:ext uri="{FF2B5EF4-FFF2-40B4-BE49-F238E27FC236}">
                      <a16:creationId xmlns:a16="http://schemas.microsoft.com/office/drawing/2014/main" id="{5FD9D6E4-52F4-4D33-B7C6-7CB557BD389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53" name="Straight Connector 4752">
                  <a:extLst>
                    <a:ext uri="{FF2B5EF4-FFF2-40B4-BE49-F238E27FC236}">
                      <a16:creationId xmlns:a16="http://schemas.microsoft.com/office/drawing/2014/main" id="{A4B4C8C4-36A8-4683-B6F5-2CF8FC60E27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54" name="Group 4753">
                <a:extLst>
                  <a:ext uri="{FF2B5EF4-FFF2-40B4-BE49-F238E27FC236}">
                    <a16:creationId xmlns:a16="http://schemas.microsoft.com/office/drawing/2014/main" id="{600277BF-925A-45E2-A2EE-3E18DDB10CF0}"/>
                  </a:ext>
                </a:extLst>
              </p:cNvPr>
              <p:cNvGrpSpPr/>
              <p:nvPr/>
            </p:nvGrpSpPr>
            <p:grpSpPr>
              <a:xfrm>
                <a:off x="2011412" y="2212370"/>
                <a:ext cx="21720" cy="22103"/>
                <a:chOff x="8638477" y="2567967"/>
                <a:chExt cx="72000" cy="72000"/>
              </a:xfrm>
            </p:grpSpPr>
            <p:cxnSp>
              <p:nvCxnSpPr>
                <p:cNvPr id="4755" name="Straight Connector 4754">
                  <a:extLst>
                    <a:ext uri="{FF2B5EF4-FFF2-40B4-BE49-F238E27FC236}">
                      <a16:creationId xmlns:a16="http://schemas.microsoft.com/office/drawing/2014/main" id="{BA9B170D-2D00-47C0-BFC7-6E732110A7C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56" name="Straight Connector 4755">
                  <a:extLst>
                    <a:ext uri="{FF2B5EF4-FFF2-40B4-BE49-F238E27FC236}">
                      <a16:creationId xmlns:a16="http://schemas.microsoft.com/office/drawing/2014/main" id="{91A2B1B7-6A7E-4BE0-9E7D-3F1B49B589C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57" name="Group 4756">
                <a:extLst>
                  <a:ext uri="{FF2B5EF4-FFF2-40B4-BE49-F238E27FC236}">
                    <a16:creationId xmlns:a16="http://schemas.microsoft.com/office/drawing/2014/main" id="{CE5AB616-B8E8-4559-B501-98EEB15B0AC7}"/>
                  </a:ext>
                </a:extLst>
              </p:cNvPr>
              <p:cNvGrpSpPr/>
              <p:nvPr/>
            </p:nvGrpSpPr>
            <p:grpSpPr>
              <a:xfrm>
                <a:off x="2006386" y="2212370"/>
                <a:ext cx="21720" cy="22103"/>
                <a:chOff x="8638477" y="2567967"/>
                <a:chExt cx="72000" cy="72000"/>
              </a:xfrm>
            </p:grpSpPr>
            <p:cxnSp>
              <p:nvCxnSpPr>
                <p:cNvPr id="4758" name="Straight Connector 4757">
                  <a:extLst>
                    <a:ext uri="{FF2B5EF4-FFF2-40B4-BE49-F238E27FC236}">
                      <a16:creationId xmlns:a16="http://schemas.microsoft.com/office/drawing/2014/main" id="{9276366A-BAC9-4322-A141-A0396C5122E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59" name="Straight Connector 4758">
                  <a:extLst>
                    <a:ext uri="{FF2B5EF4-FFF2-40B4-BE49-F238E27FC236}">
                      <a16:creationId xmlns:a16="http://schemas.microsoft.com/office/drawing/2014/main" id="{0A8D4A30-C933-466A-A746-147DE8AC63C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60" name="Group 4759">
                <a:extLst>
                  <a:ext uri="{FF2B5EF4-FFF2-40B4-BE49-F238E27FC236}">
                    <a16:creationId xmlns:a16="http://schemas.microsoft.com/office/drawing/2014/main" id="{319E2377-0A05-4764-B9F9-386F99025B5E}"/>
                  </a:ext>
                </a:extLst>
              </p:cNvPr>
              <p:cNvGrpSpPr/>
              <p:nvPr/>
            </p:nvGrpSpPr>
            <p:grpSpPr>
              <a:xfrm>
                <a:off x="2000553" y="2212370"/>
                <a:ext cx="21720" cy="22103"/>
                <a:chOff x="8638477" y="2567967"/>
                <a:chExt cx="72000" cy="72000"/>
              </a:xfrm>
            </p:grpSpPr>
            <p:cxnSp>
              <p:nvCxnSpPr>
                <p:cNvPr id="4761" name="Straight Connector 4760">
                  <a:extLst>
                    <a:ext uri="{FF2B5EF4-FFF2-40B4-BE49-F238E27FC236}">
                      <a16:creationId xmlns:a16="http://schemas.microsoft.com/office/drawing/2014/main" id="{2D405598-688E-4673-B1C0-DD778A056AE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62" name="Straight Connector 4761">
                  <a:extLst>
                    <a:ext uri="{FF2B5EF4-FFF2-40B4-BE49-F238E27FC236}">
                      <a16:creationId xmlns:a16="http://schemas.microsoft.com/office/drawing/2014/main" id="{3E850E00-F0B6-47CC-AF83-725ABD54E29D}"/>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63" name="Group 4762">
                <a:extLst>
                  <a:ext uri="{FF2B5EF4-FFF2-40B4-BE49-F238E27FC236}">
                    <a16:creationId xmlns:a16="http://schemas.microsoft.com/office/drawing/2014/main" id="{1D4B3AD7-4658-4529-8229-2745DE320690}"/>
                  </a:ext>
                </a:extLst>
              </p:cNvPr>
              <p:cNvGrpSpPr/>
              <p:nvPr/>
            </p:nvGrpSpPr>
            <p:grpSpPr>
              <a:xfrm>
                <a:off x="1989355" y="2212370"/>
                <a:ext cx="21720" cy="22103"/>
                <a:chOff x="8638477" y="2567967"/>
                <a:chExt cx="72000" cy="72000"/>
              </a:xfrm>
            </p:grpSpPr>
            <p:cxnSp>
              <p:nvCxnSpPr>
                <p:cNvPr id="4764" name="Straight Connector 4763">
                  <a:extLst>
                    <a:ext uri="{FF2B5EF4-FFF2-40B4-BE49-F238E27FC236}">
                      <a16:creationId xmlns:a16="http://schemas.microsoft.com/office/drawing/2014/main" id="{7385AA8C-9EEA-428F-A40A-EFFCE520C0F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65" name="Straight Connector 4764">
                  <a:extLst>
                    <a:ext uri="{FF2B5EF4-FFF2-40B4-BE49-F238E27FC236}">
                      <a16:creationId xmlns:a16="http://schemas.microsoft.com/office/drawing/2014/main" id="{78657E99-75DE-43A0-BE22-C73478875FD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66" name="Group 4765">
                <a:extLst>
                  <a:ext uri="{FF2B5EF4-FFF2-40B4-BE49-F238E27FC236}">
                    <a16:creationId xmlns:a16="http://schemas.microsoft.com/office/drawing/2014/main" id="{A7BC3CA1-04B9-4278-AC06-78A255471C67}"/>
                  </a:ext>
                </a:extLst>
              </p:cNvPr>
              <p:cNvGrpSpPr/>
              <p:nvPr/>
            </p:nvGrpSpPr>
            <p:grpSpPr>
              <a:xfrm>
                <a:off x="1995526" y="2212370"/>
                <a:ext cx="21720" cy="22103"/>
                <a:chOff x="8638477" y="2567967"/>
                <a:chExt cx="72000" cy="72000"/>
              </a:xfrm>
            </p:grpSpPr>
            <p:cxnSp>
              <p:nvCxnSpPr>
                <p:cNvPr id="4767" name="Straight Connector 4766">
                  <a:extLst>
                    <a:ext uri="{FF2B5EF4-FFF2-40B4-BE49-F238E27FC236}">
                      <a16:creationId xmlns:a16="http://schemas.microsoft.com/office/drawing/2014/main" id="{6F425CE8-41DE-45CF-B61F-2D94D5C595F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68" name="Straight Connector 4767">
                  <a:extLst>
                    <a:ext uri="{FF2B5EF4-FFF2-40B4-BE49-F238E27FC236}">
                      <a16:creationId xmlns:a16="http://schemas.microsoft.com/office/drawing/2014/main" id="{DAF41689-A81C-4653-B48D-897391216A5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69" name="Group 4768">
                <a:extLst>
                  <a:ext uri="{FF2B5EF4-FFF2-40B4-BE49-F238E27FC236}">
                    <a16:creationId xmlns:a16="http://schemas.microsoft.com/office/drawing/2014/main" id="{C364AC57-56E5-456B-9A5C-9262F70B58A7}"/>
                  </a:ext>
                </a:extLst>
              </p:cNvPr>
              <p:cNvGrpSpPr/>
              <p:nvPr/>
            </p:nvGrpSpPr>
            <p:grpSpPr>
              <a:xfrm>
                <a:off x="1984666" y="2212370"/>
                <a:ext cx="21720" cy="22103"/>
                <a:chOff x="8638477" y="2567967"/>
                <a:chExt cx="72000" cy="72000"/>
              </a:xfrm>
            </p:grpSpPr>
            <p:cxnSp>
              <p:nvCxnSpPr>
                <p:cNvPr id="4770" name="Straight Connector 4769">
                  <a:extLst>
                    <a:ext uri="{FF2B5EF4-FFF2-40B4-BE49-F238E27FC236}">
                      <a16:creationId xmlns:a16="http://schemas.microsoft.com/office/drawing/2014/main" id="{DE5D0EF5-FB79-4F37-8099-289290B36E6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71" name="Straight Connector 4770">
                  <a:extLst>
                    <a:ext uri="{FF2B5EF4-FFF2-40B4-BE49-F238E27FC236}">
                      <a16:creationId xmlns:a16="http://schemas.microsoft.com/office/drawing/2014/main" id="{9F4D55F0-D121-4E51-A880-74DB6302B2D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72" name="Group 4771">
                <a:extLst>
                  <a:ext uri="{FF2B5EF4-FFF2-40B4-BE49-F238E27FC236}">
                    <a16:creationId xmlns:a16="http://schemas.microsoft.com/office/drawing/2014/main" id="{D0ED1309-D5E0-4FFE-8A36-D2553F6AF00B}"/>
                  </a:ext>
                </a:extLst>
              </p:cNvPr>
              <p:cNvGrpSpPr/>
              <p:nvPr/>
            </p:nvGrpSpPr>
            <p:grpSpPr>
              <a:xfrm>
                <a:off x="1978496" y="2212370"/>
                <a:ext cx="21720" cy="22103"/>
                <a:chOff x="8638477" y="2567967"/>
                <a:chExt cx="72000" cy="72000"/>
              </a:xfrm>
            </p:grpSpPr>
            <p:cxnSp>
              <p:nvCxnSpPr>
                <p:cNvPr id="4773" name="Straight Connector 4772">
                  <a:extLst>
                    <a:ext uri="{FF2B5EF4-FFF2-40B4-BE49-F238E27FC236}">
                      <a16:creationId xmlns:a16="http://schemas.microsoft.com/office/drawing/2014/main" id="{71688989-EAF6-4287-BAB5-AF44087C30E0}"/>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74" name="Straight Connector 4773">
                  <a:extLst>
                    <a:ext uri="{FF2B5EF4-FFF2-40B4-BE49-F238E27FC236}">
                      <a16:creationId xmlns:a16="http://schemas.microsoft.com/office/drawing/2014/main" id="{CBC35221-E8FC-4C91-9178-D164F0E3CF4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75" name="Group 4774">
                <a:extLst>
                  <a:ext uri="{FF2B5EF4-FFF2-40B4-BE49-F238E27FC236}">
                    <a16:creationId xmlns:a16="http://schemas.microsoft.com/office/drawing/2014/main" id="{099A8FC5-27B9-4CF7-A2B0-6D8DDF5B8BA7}"/>
                  </a:ext>
                </a:extLst>
              </p:cNvPr>
              <p:cNvGrpSpPr/>
              <p:nvPr/>
            </p:nvGrpSpPr>
            <p:grpSpPr>
              <a:xfrm>
                <a:off x="1971086" y="2212370"/>
                <a:ext cx="21720" cy="22103"/>
                <a:chOff x="8638477" y="2567967"/>
                <a:chExt cx="72000" cy="72000"/>
              </a:xfrm>
            </p:grpSpPr>
            <p:cxnSp>
              <p:nvCxnSpPr>
                <p:cNvPr id="4776" name="Straight Connector 4775">
                  <a:extLst>
                    <a:ext uri="{FF2B5EF4-FFF2-40B4-BE49-F238E27FC236}">
                      <a16:creationId xmlns:a16="http://schemas.microsoft.com/office/drawing/2014/main" id="{D4EADBD4-F5FF-4B98-B806-411425F261A7}"/>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77" name="Straight Connector 4776">
                  <a:extLst>
                    <a:ext uri="{FF2B5EF4-FFF2-40B4-BE49-F238E27FC236}">
                      <a16:creationId xmlns:a16="http://schemas.microsoft.com/office/drawing/2014/main" id="{ED473FAC-EA03-401D-A366-E3359DD2AB4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78" name="Group 4777">
                <a:extLst>
                  <a:ext uri="{FF2B5EF4-FFF2-40B4-BE49-F238E27FC236}">
                    <a16:creationId xmlns:a16="http://schemas.microsoft.com/office/drawing/2014/main" id="{1D08950B-3B1F-4508-8FBD-B8708BDF19FB}"/>
                  </a:ext>
                </a:extLst>
              </p:cNvPr>
              <p:cNvGrpSpPr/>
              <p:nvPr/>
            </p:nvGrpSpPr>
            <p:grpSpPr>
              <a:xfrm>
                <a:off x="1960226" y="2212370"/>
                <a:ext cx="21720" cy="22103"/>
                <a:chOff x="8638477" y="2567967"/>
                <a:chExt cx="72000" cy="72000"/>
              </a:xfrm>
            </p:grpSpPr>
            <p:cxnSp>
              <p:nvCxnSpPr>
                <p:cNvPr id="4779" name="Straight Connector 4778">
                  <a:extLst>
                    <a:ext uri="{FF2B5EF4-FFF2-40B4-BE49-F238E27FC236}">
                      <a16:creationId xmlns:a16="http://schemas.microsoft.com/office/drawing/2014/main" id="{785EDB32-713F-42B7-A429-66DB14AFF39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80" name="Straight Connector 4779">
                  <a:extLst>
                    <a:ext uri="{FF2B5EF4-FFF2-40B4-BE49-F238E27FC236}">
                      <a16:creationId xmlns:a16="http://schemas.microsoft.com/office/drawing/2014/main" id="{DC13EB27-8B96-44E8-AA33-0195EA28DD15}"/>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81" name="Group 4780">
                <a:extLst>
                  <a:ext uri="{FF2B5EF4-FFF2-40B4-BE49-F238E27FC236}">
                    <a16:creationId xmlns:a16="http://schemas.microsoft.com/office/drawing/2014/main" id="{2F070A42-6445-421D-8F45-AEBA18F14826}"/>
                  </a:ext>
                </a:extLst>
              </p:cNvPr>
              <p:cNvGrpSpPr/>
              <p:nvPr/>
            </p:nvGrpSpPr>
            <p:grpSpPr>
              <a:xfrm>
                <a:off x="1967635" y="2212370"/>
                <a:ext cx="21720" cy="22103"/>
                <a:chOff x="8638477" y="2567967"/>
                <a:chExt cx="72000" cy="72000"/>
              </a:xfrm>
            </p:grpSpPr>
            <p:cxnSp>
              <p:nvCxnSpPr>
                <p:cNvPr id="4782" name="Straight Connector 4781">
                  <a:extLst>
                    <a:ext uri="{FF2B5EF4-FFF2-40B4-BE49-F238E27FC236}">
                      <a16:creationId xmlns:a16="http://schemas.microsoft.com/office/drawing/2014/main" id="{0D87714E-AEA8-4D99-B42B-DB4C7873B4A7}"/>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83" name="Straight Connector 4782">
                  <a:extLst>
                    <a:ext uri="{FF2B5EF4-FFF2-40B4-BE49-F238E27FC236}">
                      <a16:creationId xmlns:a16="http://schemas.microsoft.com/office/drawing/2014/main" id="{35643863-05D4-42B7-8D80-9B27639820C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84" name="Group 4783">
                <a:extLst>
                  <a:ext uri="{FF2B5EF4-FFF2-40B4-BE49-F238E27FC236}">
                    <a16:creationId xmlns:a16="http://schemas.microsoft.com/office/drawing/2014/main" id="{46900F71-C0C9-4231-A608-0D1EF45C9A28}"/>
                  </a:ext>
                </a:extLst>
              </p:cNvPr>
              <p:cNvGrpSpPr/>
              <p:nvPr/>
            </p:nvGrpSpPr>
            <p:grpSpPr>
              <a:xfrm>
                <a:off x="1956776" y="2212370"/>
                <a:ext cx="21720" cy="22103"/>
                <a:chOff x="8638477" y="2567967"/>
                <a:chExt cx="72000" cy="72000"/>
              </a:xfrm>
            </p:grpSpPr>
            <p:cxnSp>
              <p:nvCxnSpPr>
                <p:cNvPr id="4785" name="Straight Connector 4784">
                  <a:extLst>
                    <a:ext uri="{FF2B5EF4-FFF2-40B4-BE49-F238E27FC236}">
                      <a16:creationId xmlns:a16="http://schemas.microsoft.com/office/drawing/2014/main" id="{9A48ABE2-CA9E-42C6-9B0A-AC7D8CE22C25}"/>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86" name="Straight Connector 4785">
                  <a:extLst>
                    <a:ext uri="{FF2B5EF4-FFF2-40B4-BE49-F238E27FC236}">
                      <a16:creationId xmlns:a16="http://schemas.microsoft.com/office/drawing/2014/main" id="{CEA4A3E6-6DF4-44CE-9346-6E0BAB3FF2E7}"/>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87" name="Group 4786">
                <a:extLst>
                  <a:ext uri="{FF2B5EF4-FFF2-40B4-BE49-F238E27FC236}">
                    <a16:creationId xmlns:a16="http://schemas.microsoft.com/office/drawing/2014/main" id="{704A6616-BB7A-4513-9BF3-6CDA147662E5}"/>
                  </a:ext>
                </a:extLst>
              </p:cNvPr>
              <p:cNvGrpSpPr/>
              <p:nvPr/>
            </p:nvGrpSpPr>
            <p:grpSpPr>
              <a:xfrm>
                <a:off x="1949366" y="2212370"/>
                <a:ext cx="21720" cy="22103"/>
                <a:chOff x="8638477" y="2567967"/>
                <a:chExt cx="72000" cy="72000"/>
              </a:xfrm>
            </p:grpSpPr>
            <p:cxnSp>
              <p:nvCxnSpPr>
                <p:cNvPr id="4788" name="Straight Connector 4787">
                  <a:extLst>
                    <a:ext uri="{FF2B5EF4-FFF2-40B4-BE49-F238E27FC236}">
                      <a16:creationId xmlns:a16="http://schemas.microsoft.com/office/drawing/2014/main" id="{CBC577B0-2A8B-4C5B-AC8F-EB843B3E5C61}"/>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89" name="Straight Connector 4788">
                  <a:extLst>
                    <a:ext uri="{FF2B5EF4-FFF2-40B4-BE49-F238E27FC236}">
                      <a16:creationId xmlns:a16="http://schemas.microsoft.com/office/drawing/2014/main" id="{E92595E7-47ED-42E9-A552-03814949ED76}"/>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90" name="Group 4789">
                <a:extLst>
                  <a:ext uri="{FF2B5EF4-FFF2-40B4-BE49-F238E27FC236}">
                    <a16:creationId xmlns:a16="http://schemas.microsoft.com/office/drawing/2014/main" id="{89E030E4-5DE6-49E7-B023-0221A56AF4EF}"/>
                  </a:ext>
                </a:extLst>
              </p:cNvPr>
              <p:cNvGrpSpPr/>
              <p:nvPr/>
            </p:nvGrpSpPr>
            <p:grpSpPr>
              <a:xfrm>
                <a:off x="1940357" y="2212370"/>
                <a:ext cx="21720" cy="22103"/>
                <a:chOff x="8638477" y="2567967"/>
                <a:chExt cx="72000" cy="72000"/>
              </a:xfrm>
            </p:grpSpPr>
            <p:cxnSp>
              <p:nvCxnSpPr>
                <p:cNvPr id="4791" name="Straight Connector 4790">
                  <a:extLst>
                    <a:ext uri="{FF2B5EF4-FFF2-40B4-BE49-F238E27FC236}">
                      <a16:creationId xmlns:a16="http://schemas.microsoft.com/office/drawing/2014/main" id="{C2EA6BAA-09BD-4F69-AF89-C641BF3D14F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92" name="Straight Connector 4791">
                  <a:extLst>
                    <a:ext uri="{FF2B5EF4-FFF2-40B4-BE49-F238E27FC236}">
                      <a16:creationId xmlns:a16="http://schemas.microsoft.com/office/drawing/2014/main" id="{55EBB60B-7FF2-4ABB-B060-2ACCA9F567B3}"/>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93" name="Group 4792">
                <a:extLst>
                  <a:ext uri="{FF2B5EF4-FFF2-40B4-BE49-F238E27FC236}">
                    <a16:creationId xmlns:a16="http://schemas.microsoft.com/office/drawing/2014/main" id="{C0AD0EF4-1E98-4D7C-97B5-78DA65F77232}"/>
                  </a:ext>
                </a:extLst>
              </p:cNvPr>
              <p:cNvGrpSpPr/>
              <p:nvPr/>
            </p:nvGrpSpPr>
            <p:grpSpPr>
              <a:xfrm>
                <a:off x="1932503" y="2212370"/>
                <a:ext cx="21720" cy="22103"/>
                <a:chOff x="8638477" y="2567967"/>
                <a:chExt cx="72000" cy="72000"/>
              </a:xfrm>
            </p:grpSpPr>
            <p:cxnSp>
              <p:nvCxnSpPr>
                <p:cNvPr id="4794" name="Straight Connector 4793">
                  <a:extLst>
                    <a:ext uri="{FF2B5EF4-FFF2-40B4-BE49-F238E27FC236}">
                      <a16:creationId xmlns:a16="http://schemas.microsoft.com/office/drawing/2014/main" id="{A274A9AD-E277-45E1-B4D9-40641519C117}"/>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95" name="Straight Connector 4794">
                  <a:extLst>
                    <a:ext uri="{FF2B5EF4-FFF2-40B4-BE49-F238E27FC236}">
                      <a16:creationId xmlns:a16="http://schemas.microsoft.com/office/drawing/2014/main" id="{EACD2FF5-AF7A-4A60-931F-076399CC09C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96" name="Group 4795">
                <a:extLst>
                  <a:ext uri="{FF2B5EF4-FFF2-40B4-BE49-F238E27FC236}">
                    <a16:creationId xmlns:a16="http://schemas.microsoft.com/office/drawing/2014/main" id="{06D3E9DD-942B-4956-BB90-9D6A57A38569}"/>
                  </a:ext>
                </a:extLst>
              </p:cNvPr>
              <p:cNvGrpSpPr/>
              <p:nvPr/>
            </p:nvGrpSpPr>
            <p:grpSpPr>
              <a:xfrm>
                <a:off x="1921644" y="2212370"/>
                <a:ext cx="21720" cy="22103"/>
                <a:chOff x="8638477" y="2567967"/>
                <a:chExt cx="72000" cy="72000"/>
              </a:xfrm>
            </p:grpSpPr>
            <p:cxnSp>
              <p:nvCxnSpPr>
                <p:cNvPr id="4797" name="Straight Connector 4796">
                  <a:extLst>
                    <a:ext uri="{FF2B5EF4-FFF2-40B4-BE49-F238E27FC236}">
                      <a16:creationId xmlns:a16="http://schemas.microsoft.com/office/drawing/2014/main" id="{DF03D3E1-5FA0-474B-BA43-8D29B0049ED5}"/>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798" name="Straight Connector 4797">
                  <a:extLst>
                    <a:ext uri="{FF2B5EF4-FFF2-40B4-BE49-F238E27FC236}">
                      <a16:creationId xmlns:a16="http://schemas.microsoft.com/office/drawing/2014/main" id="{A102C2F3-F441-483E-977D-550D9274554F}"/>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799" name="Group 4798">
                <a:extLst>
                  <a:ext uri="{FF2B5EF4-FFF2-40B4-BE49-F238E27FC236}">
                    <a16:creationId xmlns:a16="http://schemas.microsoft.com/office/drawing/2014/main" id="{247AC5A9-22F7-4761-9A50-F18C4AEC94AC}"/>
                  </a:ext>
                </a:extLst>
              </p:cNvPr>
              <p:cNvGrpSpPr/>
              <p:nvPr/>
            </p:nvGrpSpPr>
            <p:grpSpPr>
              <a:xfrm>
                <a:off x="1912713" y="2212370"/>
                <a:ext cx="21720" cy="22103"/>
                <a:chOff x="8638477" y="2567967"/>
                <a:chExt cx="72000" cy="72000"/>
              </a:xfrm>
            </p:grpSpPr>
            <p:cxnSp>
              <p:nvCxnSpPr>
                <p:cNvPr id="4800" name="Straight Connector 4799">
                  <a:extLst>
                    <a:ext uri="{FF2B5EF4-FFF2-40B4-BE49-F238E27FC236}">
                      <a16:creationId xmlns:a16="http://schemas.microsoft.com/office/drawing/2014/main" id="{A7297B9B-35AF-4793-9965-AC34812583B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01" name="Straight Connector 4800">
                  <a:extLst>
                    <a:ext uri="{FF2B5EF4-FFF2-40B4-BE49-F238E27FC236}">
                      <a16:creationId xmlns:a16="http://schemas.microsoft.com/office/drawing/2014/main" id="{BE36EDEB-E0C7-4119-92FA-E42220299273}"/>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02" name="Group 4801">
                <a:extLst>
                  <a:ext uri="{FF2B5EF4-FFF2-40B4-BE49-F238E27FC236}">
                    <a16:creationId xmlns:a16="http://schemas.microsoft.com/office/drawing/2014/main" id="{4B8DDE8F-01FF-4A0E-B576-EAF173638750}"/>
                  </a:ext>
                </a:extLst>
              </p:cNvPr>
              <p:cNvGrpSpPr/>
              <p:nvPr/>
            </p:nvGrpSpPr>
            <p:grpSpPr>
              <a:xfrm>
                <a:off x="1904442" y="2212370"/>
                <a:ext cx="21720" cy="22103"/>
                <a:chOff x="8638477" y="2567967"/>
                <a:chExt cx="72000" cy="72000"/>
              </a:xfrm>
            </p:grpSpPr>
            <p:cxnSp>
              <p:nvCxnSpPr>
                <p:cNvPr id="4803" name="Straight Connector 4802">
                  <a:extLst>
                    <a:ext uri="{FF2B5EF4-FFF2-40B4-BE49-F238E27FC236}">
                      <a16:creationId xmlns:a16="http://schemas.microsoft.com/office/drawing/2014/main" id="{60657698-7754-44A7-8387-9F2043A49A90}"/>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04" name="Straight Connector 4803">
                  <a:extLst>
                    <a:ext uri="{FF2B5EF4-FFF2-40B4-BE49-F238E27FC236}">
                      <a16:creationId xmlns:a16="http://schemas.microsoft.com/office/drawing/2014/main" id="{2B0E8F7E-9F2C-4664-98C7-85107C12AF2F}"/>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05" name="Group 4804">
                <a:extLst>
                  <a:ext uri="{FF2B5EF4-FFF2-40B4-BE49-F238E27FC236}">
                    <a16:creationId xmlns:a16="http://schemas.microsoft.com/office/drawing/2014/main" id="{159097C4-C996-4DAA-8B00-C7B958D0321C}"/>
                  </a:ext>
                </a:extLst>
              </p:cNvPr>
              <p:cNvGrpSpPr/>
              <p:nvPr/>
            </p:nvGrpSpPr>
            <p:grpSpPr>
              <a:xfrm>
                <a:off x="1893582" y="2212370"/>
                <a:ext cx="21720" cy="22103"/>
                <a:chOff x="8638477" y="2567967"/>
                <a:chExt cx="72000" cy="72000"/>
              </a:xfrm>
            </p:grpSpPr>
            <p:cxnSp>
              <p:nvCxnSpPr>
                <p:cNvPr id="4806" name="Straight Connector 4805">
                  <a:extLst>
                    <a:ext uri="{FF2B5EF4-FFF2-40B4-BE49-F238E27FC236}">
                      <a16:creationId xmlns:a16="http://schemas.microsoft.com/office/drawing/2014/main" id="{FCFB8702-8116-4931-8010-C962AAF609B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07" name="Straight Connector 4806">
                  <a:extLst>
                    <a:ext uri="{FF2B5EF4-FFF2-40B4-BE49-F238E27FC236}">
                      <a16:creationId xmlns:a16="http://schemas.microsoft.com/office/drawing/2014/main" id="{3796BD9F-53A9-497D-8DAC-8B206E309C4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08" name="Group 4807">
                <a:extLst>
                  <a:ext uri="{FF2B5EF4-FFF2-40B4-BE49-F238E27FC236}">
                    <a16:creationId xmlns:a16="http://schemas.microsoft.com/office/drawing/2014/main" id="{247E542E-F948-45AE-9899-10B7F36C1FF1}"/>
                  </a:ext>
                </a:extLst>
              </p:cNvPr>
              <p:cNvGrpSpPr/>
              <p:nvPr/>
            </p:nvGrpSpPr>
            <p:grpSpPr>
              <a:xfrm>
                <a:off x="1898498" y="2212370"/>
                <a:ext cx="21720" cy="22103"/>
                <a:chOff x="8638477" y="2567967"/>
                <a:chExt cx="72000" cy="72000"/>
              </a:xfrm>
            </p:grpSpPr>
            <p:cxnSp>
              <p:nvCxnSpPr>
                <p:cNvPr id="4809" name="Straight Connector 4808">
                  <a:extLst>
                    <a:ext uri="{FF2B5EF4-FFF2-40B4-BE49-F238E27FC236}">
                      <a16:creationId xmlns:a16="http://schemas.microsoft.com/office/drawing/2014/main" id="{65B36B81-F0BF-4367-855A-E79D3993250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10" name="Straight Connector 4809">
                  <a:extLst>
                    <a:ext uri="{FF2B5EF4-FFF2-40B4-BE49-F238E27FC236}">
                      <a16:creationId xmlns:a16="http://schemas.microsoft.com/office/drawing/2014/main" id="{41680110-93E9-45AE-8765-BE1BA2C739EB}"/>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11" name="Group 4810">
                <a:extLst>
                  <a:ext uri="{FF2B5EF4-FFF2-40B4-BE49-F238E27FC236}">
                    <a16:creationId xmlns:a16="http://schemas.microsoft.com/office/drawing/2014/main" id="{C7C8BFD4-E34C-4F2B-B11A-545CA4B680A4}"/>
                  </a:ext>
                </a:extLst>
              </p:cNvPr>
              <p:cNvGrpSpPr/>
              <p:nvPr/>
            </p:nvGrpSpPr>
            <p:grpSpPr>
              <a:xfrm>
                <a:off x="1887044" y="2212370"/>
                <a:ext cx="21720" cy="22103"/>
                <a:chOff x="8638477" y="2567967"/>
                <a:chExt cx="72000" cy="72000"/>
              </a:xfrm>
            </p:grpSpPr>
            <p:cxnSp>
              <p:nvCxnSpPr>
                <p:cNvPr id="4812" name="Straight Connector 4811">
                  <a:extLst>
                    <a:ext uri="{FF2B5EF4-FFF2-40B4-BE49-F238E27FC236}">
                      <a16:creationId xmlns:a16="http://schemas.microsoft.com/office/drawing/2014/main" id="{9CE6FD43-F69C-4DBD-9053-34CE721FD4A9}"/>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13" name="Straight Connector 4812">
                  <a:extLst>
                    <a:ext uri="{FF2B5EF4-FFF2-40B4-BE49-F238E27FC236}">
                      <a16:creationId xmlns:a16="http://schemas.microsoft.com/office/drawing/2014/main" id="{024A65FE-9CAB-466D-8CE0-A4CD1A001E12}"/>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14" name="Group 4813">
                <a:extLst>
                  <a:ext uri="{FF2B5EF4-FFF2-40B4-BE49-F238E27FC236}">
                    <a16:creationId xmlns:a16="http://schemas.microsoft.com/office/drawing/2014/main" id="{3741F407-A88D-47F1-900E-104B237931BB}"/>
                  </a:ext>
                </a:extLst>
              </p:cNvPr>
              <p:cNvGrpSpPr/>
              <p:nvPr/>
            </p:nvGrpSpPr>
            <p:grpSpPr>
              <a:xfrm>
                <a:off x="1882887" y="2212370"/>
                <a:ext cx="21720" cy="22103"/>
                <a:chOff x="8638477" y="2567967"/>
                <a:chExt cx="72000" cy="72000"/>
              </a:xfrm>
            </p:grpSpPr>
            <p:cxnSp>
              <p:nvCxnSpPr>
                <p:cNvPr id="4815" name="Straight Connector 4814">
                  <a:extLst>
                    <a:ext uri="{FF2B5EF4-FFF2-40B4-BE49-F238E27FC236}">
                      <a16:creationId xmlns:a16="http://schemas.microsoft.com/office/drawing/2014/main" id="{5FF40F4D-ACF8-408A-9599-B6B1E364E7E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16" name="Straight Connector 4815">
                  <a:extLst>
                    <a:ext uri="{FF2B5EF4-FFF2-40B4-BE49-F238E27FC236}">
                      <a16:creationId xmlns:a16="http://schemas.microsoft.com/office/drawing/2014/main" id="{1A947EF7-B3BF-457C-BC09-0348EEC9FB0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17" name="Group 4816">
                <a:extLst>
                  <a:ext uri="{FF2B5EF4-FFF2-40B4-BE49-F238E27FC236}">
                    <a16:creationId xmlns:a16="http://schemas.microsoft.com/office/drawing/2014/main" id="{3DBDE3CB-1A3C-4276-8B76-4E7B69BE9991}"/>
                  </a:ext>
                </a:extLst>
              </p:cNvPr>
              <p:cNvGrpSpPr/>
              <p:nvPr/>
            </p:nvGrpSpPr>
            <p:grpSpPr>
              <a:xfrm>
                <a:off x="1876779" y="2212370"/>
                <a:ext cx="21720" cy="22103"/>
                <a:chOff x="8638477" y="2567967"/>
                <a:chExt cx="72000" cy="72000"/>
              </a:xfrm>
            </p:grpSpPr>
            <p:cxnSp>
              <p:nvCxnSpPr>
                <p:cNvPr id="4818" name="Straight Connector 4817">
                  <a:extLst>
                    <a:ext uri="{FF2B5EF4-FFF2-40B4-BE49-F238E27FC236}">
                      <a16:creationId xmlns:a16="http://schemas.microsoft.com/office/drawing/2014/main" id="{AA8BDBAB-2E37-4073-B492-16664C6BC60E}"/>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19" name="Straight Connector 4818">
                  <a:extLst>
                    <a:ext uri="{FF2B5EF4-FFF2-40B4-BE49-F238E27FC236}">
                      <a16:creationId xmlns:a16="http://schemas.microsoft.com/office/drawing/2014/main" id="{6ED6341A-4187-4BB9-B9B5-C3136FBC0B52}"/>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20" name="Group 4819">
                <a:extLst>
                  <a:ext uri="{FF2B5EF4-FFF2-40B4-BE49-F238E27FC236}">
                    <a16:creationId xmlns:a16="http://schemas.microsoft.com/office/drawing/2014/main" id="{1EB31EE3-22A0-46A8-AEC7-BDB83C978FD8}"/>
                  </a:ext>
                </a:extLst>
              </p:cNvPr>
              <p:cNvGrpSpPr/>
              <p:nvPr/>
            </p:nvGrpSpPr>
            <p:grpSpPr>
              <a:xfrm>
                <a:off x="1872027" y="2212370"/>
                <a:ext cx="21720" cy="22103"/>
                <a:chOff x="8638477" y="2567967"/>
                <a:chExt cx="72000" cy="72000"/>
              </a:xfrm>
            </p:grpSpPr>
            <p:cxnSp>
              <p:nvCxnSpPr>
                <p:cNvPr id="4821" name="Straight Connector 4820">
                  <a:extLst>
                    <a:ext uri="{FF2B5EF4-FFF2-40B4-BE49-F238E27FC236}">
                      <a16:creationId xmlns:a16="http://schemas.microsoft.com/office/drawing/2014/main" id="{BEF51857-BB83-4ED1-88FF-FC1A2F048CF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22" name="Straight Connector 4821">
                  <a:extLst>
                    <a:ext uri="{FF2B5EF4-FFF2-40B4-BE49-F238E27FC236}">
                      <a16:creationId xmlns:a16="http://schemas.microsoft.com/office/drawing/2014/main" id="{7EEEA7D6-008B-40F1-B2B5-E0DA031B885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23" name="Group 4822">
                <a:extLst>
                  <a:ext uri="{FF2B5EF4-FFF2-40B4-BE49-F238E27FC236}">
                    <a16:creationId xmlns:a16="http://schemas.microsoft.com/office/drawing/2014/main" id="{AE162CAC-7B5F-4D3D-B2FF-8961350F0074}"/>
                  </a:ext>
                </a:extLst>
              </p:cNvPr>
              <p:cNvGrpSpPr/>
              <p:nvPr/>
            </p:nvGrpSpPr>
            <p:grpSpPr>
              <a:xfrm>
                <a:off x="1855059" y="2191211"/>
                <a:ext cx="21720" cy="22103"/>
                <a:chOff x="8638477" y="2567967"/>
                <a:chExt cx="72000" cy="72000"/>
              </a:xfrm>
            </p:grpSpPr>
            <p:cxnSp>
              <p:nvCxnSpPr>
                <p:cNvPr id="4824" name="Straight Connector 4823">
                  <a:extLst>
                    <a:ext uri="{FF2B5EF4-FFF2-40B4-BE49-F238E27FC236}">
                      <a16:creationId xmlns:a16="http://schemas.microsoft.com/office/drawing/2014/main" id="{823DFB88-A9E0-4C5F-A3C6-652D2964F5C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25" name="Straight Connector 4824">
                  <a:extLst>
                    <a:ext uri="{FF2B5EF4-FFF2-40B4-BE49-F238E27FC236}">
                      <a16:creationId xmlns:a16="http://schemas.microsoft.com/office/drawing/2014/main" id="{E1F7E5FC-8175-4B86-A548-AB64505F6DFE}"/>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26" name="Group 4825">
                <a:extLst>
                  <a:ext uri="{FF2B5EF4-FFF2-40B4-BE49-F238E27FC236}">
                    <a16:creationId xmlns:a16="http://schemas.microsoft.com/office/drawing/2014/main" id="{5EEA8E9E-FBAC-497C-947D-84CE6693D864}"/>
                  </a:ext>
                </a:extLst>
              </p:cNvPr>
              <p:cNvGrpSpPr/>
              <p:nvPr/>
            </p:nvGrpSpPr>
            <p:grpSpPr>
              <a:xfrm>
                <a:off x="1852035" y="2191211"/>
                <a:ext cx="21720" cy="22103"/>
                <a:chOff x="8638477" y="2567967"/>
                <a:chExt cx="72000" cy="72000"/>
              </a:xfrm>
            </p:grpSpPr>
            <p:cxnSp>
              <p:nvCxnSpPr>
                <p:cNvPr id="4827" name="Straight Connector 4826">
                  <a:extLst>
                    <a:ext uri="{FF2B5EF4-FFF2-40B4-BE49-F238E27FC236}">
                      <a16:creationId xmlns:a16="http://schemas.microsoft.com/office/drawing/2014/main" id="{FD55BD61-D907-496B-8D37-789AD3CC201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28" name="Straight Connector 4827">
                  <a:extLst>
                    <a:ext uri="{FF2B5EF4-FFF2-40B4-BE49-F238E27FC236}">
                      <a16:creationId xmlns:a16="http://schemas.microsoft.com/office/drawing/2014/main" id="{8BC377EC-D200-4F47-93EC-4FA1A8B9A9A2}"/>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29" name="Group 4828">
                <a:extLst>
                  <a:ext uri="{FF2B5EF4-FFF2-40B4-BE49-F238E27FC236}">
                    <a16:creationId xmlns:a16="http://schemas.microsoft.com/office/drawing/2014/main" id="{1AA776E9-7EB6-4D23-91EB-96C9DD892215}"/>
                  </a:ext>
                </a:extLst>
              </p:cNvPr>
              <p:cNvGrpSpPr/>
              <p:nvPr/>
            </p:nvGrpSpPr>
            <p:grpSpPr>
              <a:xfrm>
                <a:off x="1844402" y="2191211"/>
                <a:ext cx="21720" cy="22103"/>
                <a:chOff x="8638477" y="2567967"/>
                <a:chExt cx="72000" cy="72000"/>
              </a:xfrm>
            </p:grpSpPr>
            <p:cxnSp>
              <p:nvCxnSpPr>
                <p:cNvPr id="4830" name="Straight Connector 4829">
                  <a:extLst>
                    <a:ext uri="{FF2B5EF4-FFF2-40B4-BE49-F238E27FC236}">
                      <a16:creationId xmlns:a16="http://schemas.microsoft.com/office/drawing/2014/main" id="{71A99C45-DE16-4A82-846D-9BB224BF58B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31" name="Straight Connector 4830">
                  <a:extLst>
                    <a:ext uri="{FF2B5EF4-FFF2-40B4-BE49-F238E27FC236}">
                      <a16:creationId xmlns:a16="http://schemas.microsoft.com/office/drawing/2014/main" id="{B0CDC0D4-137C-43F7-AF65-9C1735AD0B5A}"/>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32" name="Group 4831">
                <a:extLst>
                  <a:ext uri="{FF2B5EF4-FFF2-40B4-BE49-F238E27FC236}">
                    <a16:creationId xmlns:a16="http://schemas.microsoft.com/office/drawing/2014/main" id="{DA233FE6-2568-4472-AF68-71F964CAC6D9}"/>
                  </a:ext>
                </a:extLst>
              </p:cNvPr>
              <p:cNvGrpSpPr/>
              <p:nvPr/>
            </p:nvGrpSpPr>
            <p:grpSpPr>
              <a:xfrm>
                <a:off x="1833543" y="2181236"/>
                <a:ext cx="21720" cy="22103"/>
                <a:chOff x="8638477" y="2567967"/>
                <a:chExt cx="72000" cy="72000"/>
              </a:xfrm>
            </p:grpSpPr>
            <p:cxnSp>
              <p:nvCxnSpPr>
                <p:cNvPr id="4833" name="Straight Connector 4832">
                  <a:extLst>
                    <a:ext uri="{FF2B5EF4-FFF2-40B4-BE49-F238E27FC236}">
                      <a16:creationId xmlns:a16="http://schemas.microsoft.com/office/drawing/2014/main" id="{4B5252CD-ED39-497C-9100-51F368AC00C6}"/>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34" name="Straight Connector 4833">
                  <a:extLst>
                    <a:ext uri="{FF2B5EF4-FFF2-40B4-BE49-F238E27FC236}">
                      <a16:creationId xmlns:a16="http://schemas.microsoft.com/office/drawing/2014/main" id="{8534FC36-4F77-47CE-BF93-698035D5C3F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35" name="Group 4834">
                <a:extLst>
                  <a:ext uri="{FF2B5EF4-FFF2-40B4-BE49-F238E27FC236}">
                    <a16:creationId xmlns:a16="http://schemas.microsoft.com/office/drawing/2014/main" id="{2BB92685-ABB8-4F7B-8E6E-6E7A7D4914E1}"/>
                  </a:ext>
                </a:extLst>
              </p:cNvPr>
              <p:cNvGrpSpPr/>
              <p:nvPr/>
            </p:nvGrpSpPr>
            <p:grpSpPr>
              <a:xfrm>
                <a:off x="1797085" y="2181236"/>
                <a:ext cx="21720" cy="22103"/>
                <a:chOff x="8638477" y="2567967"/>
                <a:chExt cx="72000" cy="72000"/>
              </a:xfrm>
            </p:grpSpPr>
            <p:cxnSp>
              <p:nvCxnSpPr>
                <p:cNvPr id="4836" name="Straight Connector 4835">
                  <a:extLst>
                    <a:ext uri="{FF2B5EF4-FFF2-40B4-BE49-F238E27FC236}">
                      <a16:creationId xmlns:a16="http://schemas.microsoft.com/office/drawing/2014/main" id="{CD925804-B6C9-4884-BB4F-2B31D9B294CF}"/>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37" name="Straight Connector 4836">
                  <a:extLst>
                    <a:ext uri="{FF2B5EF4-FFF2-40B4-BE49-F238E27FC236}">
                      <a16:creationId xmlns:a16="http://schemas.microsoft.com/office/drawing/2014/main" id="{73B4D1BF-1655-4A46-8255-8437BB3BF84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38" name="Group 4837">
                <a:extLst>
                  <a:ext uri="{FF2B5EF4-FFF2-40B4-BE49-F238E27FC236}">
                    <a16:creationId xmlns:a16="http://schemas.microsoft.com/office/drawing/2014/main" id="{455CADC1-E7E8-43A7-A46D-9DA65C9E5E10}"/>
                  </a:ext>
                </a:extLst>
              </p:cNvPr>
              <p:cNvGrpSpPr/>
              <p:nvPr/>
            </p:nvGrpSpPr>
            <p:grpSpPr>
              <a:xfrm>
                <a:off x="1789754" y="2181236"/>
                <a:ext cx="21720" cy="22103"/>
                <a:chOff x="8638477" y="2567967"/>
                <a:chExt cx="72000" cy="72000"/>
              </a:xfrm>
            </p:grpSpPr>
            <p:cxnSp>
              <p:nvCxnSpPr>
                <p:cNvPr id="4839" name="Straight Connector 4838">
                  <a:extLst>
                    <a:ext uri="{FF2B5EF4-FFF2-40B4-BE49-F238E27FC236}">
                      <a16:creationId xmlns:a16="http://schemas.microsoft.com/office/drawing/2014/main" id="{FAFF1241-5540-4FD4-954E-09514653C0F8}"/>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40" name="Straight Connector 4839">
                  <a:extLst>
                    <a:ext uri="{FF2B5EF4-FFF2-40B4-BE49-F238E27FC236}">
                      <a16:creationId xmlns:a16="http://schemas.microsoft.com/office/drawing/2014/main" id="{98D4F2F4-7275-498D-A98A-13D88BA7DA9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41" name="Group 4840">
                <a:extLst>
                  <a:ext uri="{FF2B5EF4-FFF2-40B4-BE49-F238E27FC236}">
                    <a16:creationId xmlns:a16="http://schemas.microsoft.com/office/drawing/2014/main" id="{2C2DD409-4A45-4944-8E32-8032753CEBF4}"/>
                  </a:ext>
                </a:extLst>
              </p:cNvPr>
              <p:cNvGrpSpPr/>
              <p:nvPr/>
            </p:nvGrpSpPr>
            <p:grpSpPr>
              <a:xfrm>
                <a:off x="1786226" y="2181236"/>
                <a:ext cx="21720" cy="22103"/>
                <a:chOff x="8638477" y="2567967"/>
                <a:chExt cx="72000" cy="72000"/>
              </a:xfrm>
            </p:grpSpPr>
            <p:cxnSp>
              <p:nvCxnSpPr>
                <p:cNvPr id="4842" name="Straight Connector 4841">
                  <a:extLst>
                    <a:ext uri="{FF2B5EF4-FFF2-40B4-BE49-F238E27FC236}">
                      <a16:creationId xmlns:a16="http://schemas.microsoft.com/office/drawing/2014/main" id="{A6108423-7FDE-4DA4-81F2-9AD6324041B5}"/>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43" name="Straight Connector 4842">
                  <a:extLst>
                    <a:ext uri="{FF2B5EF4-FFF2-40B4-BE49-F238E27FC236}">
                      <a16:creationId xmlns:a16="http://schemas.microsoft.com/office/drawing/2014/main" id="{AD68B76A-560E-4D80-9A0F-479A8A78227C}"/>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44" name="Group 4843">
                <a:extLst>
                  <a:ext uri="{FF2B5EF4-FFF2-40B4-BE49-F238E27FC236}">
                    <a16:creationId xmlns:a16="http://schemas.microsoft.com/office/drawing/2014/main" id="{23D10B50-CBED-47A5-A392-9C28F486B2AB}"/>
                  </a:ext>
                </a:extLst>
              </p:cNvPr>
              <p:cNvGrpSpPr/>
              <p:nvPr/>
            </p:nvGrpSpPr>
            <p:grpSpPr>
              <a:xfrm>
                <a:off x="1733968" y="2181236"/>
                <a:ext cx="21720" cy="22103"/>
                <a:chOff x="8638477" y="2567967"/>
                <a:chExt cx="72000" cy="72000"/>
              </a:xfrm>
            </p:grpSpPr>
            <p:cxnSp>
              <p:nvCxnSpPr>
                <p:cNvPr id="4845" name="Straight Connector 4844">
                  <a:extLst>
                    <a:ext uri="{FF2B5EF4-FFF2-40B4-BE49-F238E27FC236}">
                      <a16:creationId xmlns:a16="http://schemas.microsoft.com/office/drawing/2014/main" id="{4234B885-E7DB-4DA1-9A18-89B92F2E5B3A}"/>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46" name="Straight Connector 4845">
                  <a:extLst>
                    <a:ext uri="{FF2B5EF4-FFF2-40B4-BE49-F238E27FC236}">
                      <a16:creationId xmlns:a16="http://schemas.microsoft.com/office/drawing/2014/main" id="{896FE1E7-A7BC-4B20-9F5B-18600C642A77}"/>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47" name="Group 4846">
                <a:extLst>
                  <a:ext uri="{FF2B5EF4-FFF2-40B4-BE49-F238E27FC236}">
                    <a16:creationId xmlns:a16="http://schemas.microsoft.com/office/drawing/2014/main" id="{ABD80E6F-9C5D-4549-8B4C-66AB7DFFF564}"/>
                  </a:ext>
                </a:extLst>
              </p:cNvPr>
              <p:cNvGrpSpPr/>
              <p:nvPr/>
            </p:nvGrpSpPr>
            <p:grpSpPr>
              <a:xfrm>
                <a:off x="1764506" y="2181236"/>
                <a:ext cx="21720" cy="22103"/>
                <a:chOff x="8638477" y="2567967"/>
                <a:chExt cx="72000" cy="72000"/>
              </a:xfrm>
            </p:grpSpPr>
            <p:cxnSp>
              <p:nvCxnSpPr>
                <p:cNvPr id="4848" name="Straight Connector 4847">
                  <a:extLst>
                    <a:ext uri="{FF2B5EF4-FFF2-40B4-BE49-F238E27FC236}">
                      <a16:creationId xmlns:a16="http://schemas.microsoft.com/office/drawing/2014/main" id="{56DC3F05-B7C8-4A6B-BBD9-41D9FB613C2A}"/>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49" name="Straight Connector 4848">
                  <a:extLst>
                    <a:ext uri="{FF2B5EF4-FFF2-40B4-BE49-F238E27FC236}">
                      <a16:creationId xmlns:a16="http://schemas.microsoft.com/office/drawing/2014/main" id="{5AEE0D5E-BF8F-44E8-AE7D-5875F01CF5A6}"/>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50" name="Group 4849">
                <a:extLst>
                  <a:ext uri="{FF2B5EF4-FFF2-40B4-BE49-F238E27FC236}">
                    <a16:creationId xmlns:a16="http://schemas.microsoft.com/office/drawing/2014/main" id="{F79673C9-D6C3-4A40-9EAC-7AE7387B0A42}"/>
                  </a:ext>
                </a:extLst>
              </p:cNvPr>
              <p:cNvGrpSpPr/>
              <p:nvPr/>
            </p:nvGrpSpPr>
            <p:grpSpPr>
              <a:xfrm>
                <a:off x="1716581" y="2181236"/>
                <a:ext cx="21720" cy="22103"/>
                <a:chOff x="8638477" y="2567967"/>
                <a:chExt cx="72000" cy="72000"/>
              </a:xfrm>
            </p:grpSpPr>
            <p:cxnSp>
              <p:nvCxnSpPr>
                <p:cNvPr id="4851" name="Straight Connector 4850">
                  <a:extLst>
                    <a:ext uri="{FF2B5EF4-FFF2-40B4-BE49-F238E27FC236}">
                      <a16:creationId xmlns:a16="http://schemas.microsoft.com/office/drawing/2014/main" id="{AA685EFB-010A-4CDE-9562-B182C7DBDD40}"/>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52" name="Straight Connector 4851">
                  <a:extLst>
                    <a:ext uri="{FF2B5EF4-FFF2-40B4-BE49-F238E27FC236}">
                      <a16:creationId xmlns:a16="http://schemas.microsoft.com/office/drawing/2014/main" id="{7B924585-28A3-4840-B72E-FBEA96434280}"/>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53" name="Group 4852">
                <a:extLst>
                  <a:ext uri="{FF2B5EF4-FFF2-40B4-BE49-F238E27FC236}">
                    <a16:creationId xmlns:a16="http://schemas.microsoft.com/office/drawing/2014/main" id="{6393686B-C0F9-4171-85DA-8B3C20C9E97D}"/>
                  </a:ext>
                </a:extLst>
              </p:cNvPr>
              <p:cNvGrpSpPr/>
              <p:nvPr/>
            </p:nvGrpSpPr>
            <p:grpSpPr>
              <a:xfrm>
                <a:off x="1723107" y="2181236"/>
                <a:ext cx="21720" cy="22103"/>
                <a:chOff x="8638477" y="2567967"/>
                <a:chExt cx="72000" cy="72000"/>
              </a:xfrm>
            </p:grpSpPr>
            <p:cxnSp>
              <p:nvCxnSpPr>
                <p:cNvPr id="4854" name="Straight Connector 4853">
                  <a:extLst>
                    <a:ext uri="{FF2B5EF4-FFF2-40B4-BE49-F238E27FC236}">
                      <a16:creationId xmlns:a16="http://schemas.microsoft.com/office/drawing/2014/main" id="{4387F03D-BCA9-483F-B140-ED7897F8176B}"/>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55" name="Straight Connector 4854">
                  <a:extLst>
                    <a:ext uri="{FF2B5EF4-FFF2-40B4-BE49-F238E27FC236}">
                      <a16:creationId xmlns:a16="http://schemas.microsoft.com/office/drawing/2014/main" id="{B930F983-6A94-4DF9-9B2C-7A911AAA072A}"/>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56" name="Group 4855">
                <a:extLst>
                  <a:ext uri="{FF2B5EF4-FFF2-40B4-BE49-F238E27FC236}">
                    <a16:creationId xmlns:a16="http://schemas.microsoft.com/office/drawing/2014/main" id="{3192E430-4DB4-4682-B745-D635A30733F5}"/>
                  </a:ext>
                </a:extLst>
              </p:cNvPr>
              <p:cNvGrpSpPr/>
              <p:nvPr/>
            </p:nvGrpSpPr>
            <p:grpSpPr>
              <a:xfrm>
                <a:off x="1668825" y="2181236"/>
                <a:ext cx="21720" cy="22103"/>
                <a:chOff x="8638477" y="2567967"/>
                <a:chExt cx="72000" cy="72000"/>
              </a:xfrm>
            </p:grpSpPr>
            <p:cxnSp>
              <p:nvCxnSpPr>
                <p:cNvPr id="4857" name="Straight Connector 4856">
                  <a:extLst>
                    <a:ext uri="{FF2B5EF4-FFF2-40B4-BE49-F238E27FC236}">
                      <a16:creationId xmlns:a16="http://schemas.microsoft.com/office/drawing/2014/main" id="{97183C46-BAD3-4329-B220-3C985CEE52E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58" name="Straight Connector 4857">
                  <a:extLst>
                    <a:ext uri="{FF2B5EF4-FFF2-40B4-BE49-F238E27FC236}">
                      <a16:creationId xmlns:a16="http://schemas.microsoft.com/office/drawing/2014/main" id="{FAC9A174-6F1C-4CAE-9F32-2B9318EF7EA1}"/>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59" name="Group 4858">
                <a:extLst>
                  <a:ext uri="{FF2B5EF4-FFF2-40B4-BE49-F238E27FC236}">
                    <a16:creationId xmlns:a16="http://schemas.microsoft.com/office/drawing/2014/main" id="{EA07CE96-D578-4696-865A-D5A53A1D317A}"/>
                  </a:ext>
                </a:extLst>
              </p:cNvPr>
              <p:cNvGrpSpPr/>
              <p:nvPr/>
            </p:nvGrpSpPr>
            <p:grpSpPr>
              <a:xfrm>
                <a:off x="1687987" y="2181236"/>
                <a:ext cx="21720" cy="22103"/>
                <a:chOff x="8638477" y="2567967"/>
                <a:chExt cx="72000" cy="72000"/>
              </a:xfrm>
            </p:grpSpPr>
            <p:cxnSp>
              <p:nvCxnSpPr>
                <p:cNvPr id="4860" name="Straight Connector 4859">
                  <a:extLst>
                    <a:ext uri="{FF2B5EF4-FFF2-40B4-BE49-F238E27FC236}">
                      <a16:creationId xmlns:a16="http://schemas.microsoft.com/office/drawing/2014/main" id="{9258DE2C-1F7A-4B95-9C9B-1B53B73B31C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61" name="Straight Connector 4860">
                  <a:extLst>
                    <a:ext uri="{FF2B5EF4-FFF2-40B4-BE49-F238E27FC236}">
                      <a16:creationId xmlns:a16="http://schemas.microsoft.com/office/drawing/2014/main" id="{B780A56A-C3CB-4C66-8B98-A0650FD43DD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62" name="Group 4861">
                <a:extLst>
                  <a:ext uri="{FF2B5EF4-FFF2-40B4-BE49-F238E27FC236}">
                    <a16:creationId xmlns:a16="http://schemas.microsoft.com/office/drawing/2014/main" id="{02248F24-5E86-42C5-8362-22EE1DBD323D}"/>
                  </a:ext>
                </a:extLst>
              </p:cNvPr>
              <p:cNvGrpSpPr/>
              <p:nvPr/>
            </p:nvGrpSpPr>
            <p:grpSpPr>
              <a:xfrm>
                <a:off x="1609751" y="2162238"/>
                <a:ext cx="21720" cy="22103"/>
                <a:chOff x="8638477" y="2567967"/>
                <a:chExt cx="72000" cy="72000"/>
              </a:xfrm>
            </p:grpSpPr>
            <p:cxnSp>
              <p:nvCxnSpPr>
                <p:cNvPr id="4863" name="Straight Connector 4862">
                  <a:extLst>
                    <a:ext uri="{FF2B5EF4-FFF2-40B4-BE49-F238E27FC236}">
                      <a16:creationId xmlns:a16="http://schemas.microsoft.com/office/drawing/2014/main" id="{B2B32FA5-2C94-454C-8A15-71267C301435}"/>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64" name="Straight Connector 4863">
                  <a:extLst>
                    <a:ext uri="{FF2B5EF4-FFF2-40B4-BE49-F238E27FC236}">
                      <a16:creationId xmlns:a16="http://schemas.microsoft.com/office/drawing/2014/main" id="{D2195E95-B172-462D-B9E2-A73ADCAEACAA}"/>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65" name="Group 4864">
                <a:extLst>
                  <a:ext uri="{FF2B5EF4-FFF2-40B4-BE49-F238E27FC236}">
                    <a16:creationId xmlns:a16="http://schemas.microsoft.com/office/drawing/2014/main" id="{6B105E06-ABC2-4760-BDBA-0FAEFD06B06E}"/>
                  </a:ext>
                </a:extLst>
              </p:cNvPr>
              <p:cNvGrpSpPr/>
              <p:nvPr/>
            </p:nvGrpSpPr>
            <p:grpSpPr>
              <a:xfrm>
                <a:off x="1601189" y="2162238"/>
                <a:ext cx="21720" cy="22103"/>
                <a:chOff x="8638477" y="2567967"/>
                <a:chExt cx="72000" cy="72000"/>
              </a:xfrm>
            </p:grpSpPr>
            <p:cxnSp>
              <p:nvCxnSpPr>
                <p:cNvPr id="4866" name="Straight Connector 4865">
                  <a:extLst>
                    <a:ext uri="{FF2B5EF4-FFF2-40B4-BE49-F238E27FC236}">
                      <a16:creationId xmlns:a16="http://schemas.microsoft.com/office/drawing/2014/main" id="{6EDE2A3B-7898-4AA9-AB1F-75B8D4E57225}"/>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67" name="Straight Connector 4866">
                  <a:extLst>
                    <a:ext uri="{FF2B5EF4-FFF2-40B4-BE49-F238E27FC236}">
                      <a16:creationId xmlns:a16="http://schemas.microsoft.com/office/drawing/2014/main" id="{09470DDB-38B4-4638-A965-AC801577775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68" name="Group 4867">
                <a:extLst>
                  <a:ext uri="{FF2B5EF4-FFF2-40B4-BE49-F238E27FC236}">
                    <a16:creationId xmlns:a16="http://schemas.microsoft.com/office/drawing/2014/main" id="{23885AE7-0659-4324-9145-E21D3F1ECFBB}"/>
                  </a:ext>
                </a:extLst>
              </p:cNvPr>
              <p:cNvGrpSpPr/>
              <p:nvPr/>
            </p:nvGrpSpPr>
            <p:grpSpPr>
              <a:xfrm>
                <a:off x="1605643" y="2162238"/>
                <a:ext cx="21720" cy="22103"/>
                <a:chOff x="8638477" y="2567967"/>
                <a:chExt cx="72000" cy="72000"/>
              </a:xfrm>
            </p:grpSpPr>
            <p:cxnSp>
              <p:nvCxnSpPr>
                <p:cNvPr id="4869" name="Straight Connector 4868">
                  <a:extLst>
                    <a:ext uri="{FF2B5EF4-FFF2-40B4-BE49-F238E27FC236}">
                      <a16:creationId xmlns:a16="http://schemas.microsoft.com/office/drawing/2014/main" id="{C18061F5-58D1-484D-9191-F0A20FFDC83C}"/>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70" name="Straight Connector 4869">
                  <a:extLst>
                    <a:ext uri="{FF2B5EF4-FFF2-40B4-BE49-F238E27FC236}">
                      <a16:creationId xmlns:a16="http://schemas.microsoft.com/office/drawing/2014/main" id="{0DE014BB-BCD0-4A85-8A84-C48487D421D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71" name="Group 4870">
                <a:extLst>
                  <a:ext uri="{FF2B5EF4-FFF2-40B4-BE49-F238E27FC236}">
                    <a16:creationId xmlns:a16="http://schemas.microsoft.com/office/drawing/2014/main" id="{E4F3D4C7-2E7D-449E-8499-085C448F2831}"/>
                  </a:ext>
                </a:extLst>
              </p:cNvPr>
              <p:cNvGrpSpPr/>
              <p:nvPr/>
            </p:nvGrpSpPr>
            <p:grpSpPr>
              <a:xfrm>
                <a:off x="1566307" y="2162238"/>
                <a:ext cx="21720" cy="22103"/>
                <a:chOff x="8638477" y="2567967"/>
                <a:chExt cx="72000" cy="72000"/>
              </a:xfrm>
            </p:grpSpPr>
            <p:cxnSp>
              <p:nvCxnSpPr>
                <p:cNvPr id="4872" name="Straight Connector 4871">
                  <a:extLst>
                    <a:ext uri="{FF2B5EF4-FFF2-40B4-BE49-F238E27FC236}">
                      <a16:creationId xmlns:a16="http://schemas.microsoft.com/office/drawing/2014/main" id="{342AC760-9235-4DDB-BC9A-2F868A24CC44}"/>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73" name="Straight Connector 4872">
                  <a:extLst>
                    <a:ext uri="{FF2B5EF4-FFF2-40B4-BE49-F238E27FC236}">
                      <a16:creationId xmlns:a16="http://schemas.microsoft.com/office/drawing/2014/main" id="{381CCE68-6BDE-419F-A4BA-C1BDFA9F90D4}"/>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74" name="Group 4873">
                <a:extLst>
                  <a:ext uri="{FF2B5EF4-FFF2-40B4-BE49-F238E27FC236}">
                    <a16:creationId xmlns:a16="http://schemas.microsoft.com/office/drawing/2014/main" id="{183A6EE8-4572-4378-86DB-FC50E56DBC86}"/>
                  </a:ext>
                </a:extLst>
              </p:cNvPr>
              <p:cNvGrpSpPr/>
              <p:nvPr/>
            </p:nvGrpSpPr>
            <p:grpSpPr>
              <a:xfrm>
                <a:off x="1557857" y="2162238"/>
                <a:ext cx="21720" cy="22103"/>
                <a:chOff x="8638477" y="2567967"/>
                <a:chExt cx="72000" cy="72000"/>
              </a:xfrm>
            </p:grpSpPr>
            <p:cxnSp>
              <p:nvCxnSpPr>
                <p:cNvPr id="4875" name="Straight Connector 4874">
                  <a:extLst>
                    <a:ext uri="{FF2B5EF4-FFF2-40B4-BE49-F238E27FC236}">
                      <a16:creationId xmlns:a16="http://schemas.microsoft.com/office/drawing/2014/main" id="{A9167623-ADA3-4F27-89F7-57697921C60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76" name="Straight Connector 4875">
                  <a:extLst>
                    <a:ext uri="{FF2B5EF4-FFF2-40B4-BE49-F238E27FC236}">
                      <a16:creationId xmlns:a16="http://schemas.microsoft.com/office/drawing/2014/main" id="{8CE31533-BB65-428C-AFD8-7F81BD9C0A2A}"/>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77" name="Group 4876">
                <a:extLst>
                  <a:ext uri="{FF2B5EF4-FFF2-40B4-BE49-F238E27FC236}">
                    <a16:creationId xmlns:a16="http://schemas.microsoft.com/office/drawing/2014/main" id="{809CEE5B-6D28-4A63-AC0C-3E93101B8A3C}"/>
                  </a:ext>
                </a:extLst>
              </p:cNvPr>
              <p:cNvGrpSpPr/>
              <p:nvPr/>
            </p:nvGrpSpPr>
            <p:grpSpPr>
              <a:xfrm>
                <a:off x="1493583" y="2141638"/>
                <a:ext cx="21720" cy="22103"/>
                <a:chOff x="8638477" y="2567967"/>
                <a:chExt cx="72000" cy="72000"/>
              </a:xfrm>
            </p:grpSpPr>
            <p:cxnSp>
              <p:nvCxnSpPr>
                <p:cNvPr id="4878" name="Straight Connector 4877">
                  <a:extLst>
                    <a:ext uri="{FF2B5EF4-FFF2-40B4-BE49-F238E27FC236}">
                      <a16:creationId xmlns:a16="http://schemas.microsoft.com/office/drawing/2014/main" id="{EDE80FF5-4B0D-46B6-949E-670B9ED06642}"/>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79" name="Straight Connector 4878">
                  <a:extLst>
                    <a:ext uri="{FF2B5EF4-FFF2-40B4-BE49-F238E27FC236}">
                      <a16:creationId xmlns:a16="http://schemas.microsoft.com/office/drawing/2014/main" id="{6E99A4D2-DEB9-4975-97E6-9F2672B6D7B5}"/>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80" name="Group 4879">
                <a:extLst>
                  <a:ext uri="{FF2B5EF4-FFF2-40B4-BE49-F238E27FC236}">
                    <a16:creationId xmlns:a16="http://schemas.microsoft.com/office/drawing/2014/main" id="{78721AB9-4D2F-4BF9-B2A7-D816DB31B00D}"/>
                  </a:ext>
                </a:extLst>
              </p:cNvPr>
              <p:cNvGrpSpPr/>
              <p:nvPr/>
            </p:nvGrpSpPr>
            <p:grpSpPr>
              <a:xfrm>
                <a:off x="1482724" y="2141638"/>
                <a:ext cx="21720" cy="22103"/>
                <a:chOff x="8638477" y="2567967"/>
                <a:chExt cx="72000" cy="72000"/>
              </a:xfrm>
            </p:grpSpPr>
            <p:cxnSp>
              <p:nvCxnSpPr>
                <p:cNvPr id="4881" name="Straight Connector 4880">
                  <a:extLst>
                    <a:ext uri="{FF2B5EF4-FFF2-40B4-BE49-F238E27FC236}">
                      <a16:creationId xmlns:a16="http://schemas.microsoft.com/office/drawing/2014/main" id="{82AE0E0E-2C32-436F-A197-C1117F835C0D}"/>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82" name="Straight Connector 4881">
                  <a:extLst>
                    <a:ext uri="{FF2B5EF4-FFF2-40B4-BE49-F238E27FC236}">
                      <a16:creationId xmlns:a16="http://schemas.microsoft.com/office/drawing/2014/main" id="{3CADEFA8-C0C1-4B3E-9E3B-1809A0CA92A8}"/>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83" name="Group 4882">
                <a:extLst>
                  <a:ext uri="{FF2B5EF4-FFF2-40B4-BE49-F238E27FC236}">
                    <a16:creationId xmlns:a16="http://schemas.microsoft.com/office/drawing/2014/main" id="{0F400F76-66E8-4FB2-9451-F0231D67D52F}"/>
                  </a:ext>
                </a:extLst>
              </p:cNvPr>
              <p:cNvGrpSpPr/>
              <p:nvPr/>
            </p:nvGrpSpPr>
            <p:grpSpPr>
              <a:xfrm>
                <a:off x="1443356" y="2141638"/>
                <a:ext cx="21720" cy="22103"/>
                <a:chOff x="8638477" y="2567967"/>
                <a:chExt cx="72000" cy="72000"/>
              </a:xfrm>
            </p:grpSpPr>
            <p:cxnSp>
              <p:nvCxnSpPr>
                <p:cNvPr id="4884" name="Straight Connector 4883">
                  <a:extLst>
                    <a:ext uri="{FF2B5EF4-FFF2-40B4-BE49-F238E27FC236}">
                      <a16:creationId xmlns:a16="http://schemas.microsoft.com/office/drawing/2014/main" id="{E0D18430-0018-45B4-ADD6-A3B5E904A933}"/>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85" name="Straight Connector 4884">
                  <a:extLst>
                    <a:ext uri="{FF2B5EF4-FFF2-40B4-BE49-F238E27FC236}">
                      <a16:creationId xmlns:a16="http://schemas.microsoft.com/office/drawing/2014/main" id="{D3FD9D82-57FB-467A-B40E-A87A3713C329}"/>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86" name="Group 4885">
                <a:extLst>
                  <a:ext uri="{FF2B5EF4-FFF2-40B4-BE49-F238E27FC236}">
                    <a16:creationId xmlns:a16="http://schemas.microsoft.com/office/drawing/2014/main" id="{B37EE5ED-2EFD-41E4-BC21-01995A9597D9}"/>
                  </a:ext>
                </a:extLst>
              </p:cNvPr>
              <p:cNvGrpSpPr/>
              <p:nvPr/>
            </p:nvGrpSpPr>
            <p:grpSpPr>
              <a:xfrm>
                <a:off x="1178784" y="1990262"/>
                <a:ext cx="21720" cy="22103"/>
                <a:chOff x="8638477" y="2567967"/>
                <a:chExt cx="72000" cy="72000"/>
              </a:xfrm>
            </p:grpSpPr>
            <p:cxnSp>
              <p:nvCxnSpPr>
                <p:cNvPr id="4887" name="Straight Connector 4886">
                  <a:extLst>
                    <a:ext uri="{FF2B5EF4-FFF2-40B4-BE49-F238E27FC236}">
                      <a16:creationId xmlns:a16="http://schemas.microsoft.com/office/drawing/2014/main" id="{F04C54FA-FFDC-457E-BC58-33723A89F4BF}"/>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88" name="Straight Connector 4887">
                  <a:extLst>
                    <a:ext uri="{FF2B5EF4-FFF2-40B4-BE49-F238E27FC236}">
                      <a16:creationId xmlns:a16="http://schemas.microsoft.com/office/drawing/2014/main" id="{CE7E4A63-D615-49A7-822D-CFB036BDC25F}"/>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4889" name="Group 4888">
                <a:extLst>
                  <a:ext uri="{FF2B5EF4-FFF2-40B4-BE49-F238E27FC236}">
                    <a16:creationId xmlns:a16="http://schemas.microsoft.com/office/drawing/2014/main" id="{ADCE1C76-49CC-4CCF-9B63-15EE78936D7D}"/>
                  </a:ext>
                </a:extLst>
              </p:cNvPr>
              <p:cNvGrpSpPr/>
              <p:nvPr/>
            </p:nvGrpSpPr>
            <p:grpSpPr>
              <a:xfrm>
                <a:off x="1186661" y="1990262"/>
                <a:ext cx="21720" cy="22103"/>
                <a:chOff x="8638477" y="2567967"/>
                <a:chExt cx="72000" cy="72000"/>
              </a:xfrm>
            </p:grpSpPr>
            <p:cxnSp>
              <p:nvCxnSpPr>
                <p:cNvPr id="4890" name="Straight Connector 4889">
                  <a:extLst>
                    <a:ext uri="{FF2B5EF4-FFF2-40B4-BE49-F238E27FC236}">
                      <a16:creationId xmlns:a16="http://schemas.microsoft.com/office/drawing/2014/main" id="{3029AE6C-3B0E-4717-B9FF-BBCDA6F39883}"/>
                    </a:ext>
                  </a:extLst>
                </p:cNvPr>
                <p:cNvCxnSpPr>
                  <a:cxnSpLocks/>
                </p:cNvCxnSpPr>
                <p:nvPr/>
              </p:nvCxnSpPr>
              <p:spPr>
                <a:xfrm>
                  <a:off x="8674477" y="2567967"/>
                  <a:ext cx="0" cy="7200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891" name="Straight Connector 4890">
                  <a:extLst>
                    <a:ext uri="{FF2B5EF4-FFF2-40B4-BE49-F238E27FC236}">
                      <a16:creationId xmlns:a16="http://schemas.microsoft.com/office/drawing/2014/main" id="{EF9DF849-5A84-406E-A915-288109C17D85}"/>
                    </a:ext>
                  </a:extLst>
                </p:cNvPr>
                <p:cNvCxnSpPr>
                  <a:cxnSpLocks/>
                </p:cNvCxnSpPr>
                <p:nvPr/>
              </p:nvCxnSpPr>
              <p:spPr>
                <a:xfrm>
                  <a:off x="8638477" y="2603967"/>
                  <a:ext cx="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grpSp>
        </p:grpSp>
      </p:grpSp>
      <p:grpSp>
        <p:nvGrpSpPr>
          <p:cNvPr id="4892" name="Group 4891">
            <a:extLst>
              <a:ext uri="{FF2B5EF4-FFF2-40B4-BE49-F238E27FC236}">
                <a16:creationId xmlns:a16="http://schemas.microsoft.com/office/drawing/2014/main" id="{37719688-BDA9-49DF-B724-CFC9BC8F9599}"/>
              </a:ext>
            </a:extLst>
          </p:cNvPr>
          <p:cNvGrpSpPr/>
          <p:nvPr/>
        </p:nvGrpSpPr>
        <p:grpSpPr>
          <a:xfrm>
            <a:off x="1622908" y="2279227"/>
            <a:ext cx="21720" cy="22103"/>
            <a:chOff x="8638477" y="2567967"/>
            <a:chExt cx="72000" cy="72000"/>
          </a:xfrm>
        </p:grpSpPr>
        <p:cxnSp>
          <p:nvCxnSpPr>
            <p:cNvPr id="4893" name="Straight Connector 4892">
              <a:extLst>
                <a:ext uri="{FF2B5EF4-FFF2-40B4-BE49-F238E27FC236}">
                  <a16:creationId xmlns:a16="http://schemas.microsoft.com/office/drawing/2014/main" id="{1A88124B-0D66-4303-9D27-BDD77E03B653}"/>
                </a:ext>
              </a:extLst>
            </p:cNvPr>
            <p:cNvCxnSpPr>
              <a:cxnSpLocks/>
            </p:cNvCxnSpPr>
            <p:nvPr/>
          </p:nvCxnSpPr>
          <p:spPr>
            <a:xfrm>
              <a:off x="8674477" y="2567967"/>
              <a:ext cx="0" cy="7200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4894" name="Straight Connector 4893">
              <a:extLst>
                <a:ext uri="{FF2B5EF4-FFF2-40B4-BE49-F238E27FC236}">
                  <a16:creationId xmlns:a16="http://schemas.microsoft.com/office/drawing/2014/main" id="{3C9C82E7-059C-4184-8CC8-DD8A941BF153}"/>
                </a:ext>
              </a:extLst>
            </p:cNvPr>
            <p:cNvCxnSpPr>
              <a:cxnSpLocks/>
            </p:cNvCxnSpPr>
            <p:nvPr/>
          </p:nvCxnSpPr>
          <p:spPr>
            <a:xfrm>
              <a:off x="8638477" y="2603967"/>
              <a:ext cx="72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grpSp>
      <p:sp>
        <p:nvSpPr>
          <p:cNvPr id="4895" name="TextBox 4894">
            <a:extLst>
              <a:ext uri="{FF2B5EF4-FFF2-40B4-BE49-F238E27FC236}">
                <a16:creationId xmlns:a16="http://schemas.microsoft.com/office/drawing/2014/main" id="{9A979C92-3186-4C06-B8A8-FFE25C98B627}"/>
              </a:ext>
            </a:extLst>
          </p:cNvPr>
          <p:cNvSpPr txBox="1"/>
          <p:nvPr/>
        </p:nvSpPr>
        <p:spPr>
          <a:xfrm rot="16200000">
            <a:off x="-457761" y="2141559"/>
            <a:ext cx="16033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Survival (%)</a:t>
            </a:r>
          </a:p>
        </p:txBody>
      </p:sp>
      <p:sp>
        <p:nvSpPr>
          <p:cNvPr id="4896" name="TextBox 4895">
            <a:extLst>
              <a:ext uri="{FF2B5EF4-FFF2-40B4-BE49-F238E27FC236}">
                <a16:creationId xmlns:a16="http://schemas.microsoft.com/office/drawing/2014/main" id="{17377840-38B2-4938-B565-326EFA668F33}"/>
              </a:ext>
            </a:extLst>
          </p:cNvPr>
          <p:cNvSpPr txBox="1"/>
          <p:nvPr/>
        </p:nvSpPr>
        <p:spPr>
          <a:xfrm>
            <a:off x="1076017" y="3215361"/>
            <a:ext cx="1253294"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Time (months)</a:t>
            </a:r>
          </a:p>
        </p:txBody>
      </p:sp>
      <p:sp>
        <p:nvSpPr>
          <p:cNvPr id="4897" name="TextBox 4896">
            <a:extLst>
              <a:ext uri="{FF2B5EF4-FFF2-40B4-BE49-F238E27FC236}">
                <a16:creationId xmlns:a16="http://schemas.microsoft.com/office/drawing/2014/main" id="{E8619A2B-DBC6-4CE5-984E-684C05780FF1}"/>
              </a:ext>
            </a:extLst>
          </p:cNvPr>
          <p:cNvSpPr txBox="1"/>
          <p:nvPr/>
        </p:nvSpPr>
        <p:spPr>
          <a:xfrm>
            <a:off x="754631" y="2740416"/>
            <a:ext cx="2324354"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HR=0.78 (95% CI=0.63–0.96)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One-sided p=0.009 by stratified log-rank test</a:t>
            </a:r>
          </a:p>
        </p:txBody>
      </p:sp>
      <p:sp>
        <p:nvSpPr>
          <p:cNvPr id="4898" name="TextBox 4897">
            <a:extLst>
              <a:ext uri="{FF2B5EF4-FFF2-40B4-BE49-F238E27FC236}">
                <a16:creationId xmlns:a16="http://schemas.microsoft.com/office/drawing/2014/main" id="{660B9712-3416-4615-BBE6-B0020934919F}"/>
              </a:ext>
            </a:extLst>
          </p:cNvPr>
          <p:cNvSpPr txBox="1"/>
          <p:nvPr/>
        </p:nvSpPr>
        <p:spPr>
          <a:xfrm>
            <a:off x="1642259" y="1776405"/>
            <a:ext cx="1298432"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6600"/>
                </a:solidFill>
                <a:effectLst/>
                <a:uLnTx/>
                <a:uFillTx/>
                <a:latin typeface="Calibri" panose="020F0502020204030204"/>
                <a:ea typeface="+mn-ea"/>
                <a:cs typeface="+mn-cs"/>
              </a:rPr>
              <a:t>Midostaurin, n=360:</a:t>
            </a:r>
            <a:br>
              <a:rPr kumimoji="0" lang="en-US" sz="1200" b="1" i="0" u="none" strike="noStrike" kern="1200" cap="none" spc="0" normalizeH="0" baseline="0" noProof="0" dirty="0">
                <a:ln>
                  <a:noFill/>
                </a:ln>
                <a:solidFill>
                  <a:srgbClr val="FF6600"/>
                </a:solidFill>
                <a:effectLst/>
                <a:uLnTx/>
                <a:uFillTx/>
                <a:latin typeface="Calibri" panose="020F0502020204030204"/>
                <a:ea typeface="+mn-ea"/>
                <a:cs typeface="+mn-cs"/>
              </a:rPr>
            </a:br>
            <a:r>
              <a:rPr kumimoji="0" lang="en-US" sz="1200" b="1" i="0" u="none" strike="noStrike" kern="1200" cap="none" spc="0" normalizeH="0" baseline="0" noProof="0" dirty="0">
                <a:ln>
                  <a:noFill/>
                </a:ln>
                <a:solidFill>
                  <a:srgbClr val="FF6600"/>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srgbClr val="FF6600"/>
                </a:solidFill>
                <a:effectLst/>
                <a:uLnTx/>
                <a:uFillTx/>
                <a:latin typeface="Calibri" panose="020F0502020204030204"/>
                <a:ea typeface="+mn-ea"/>
                <a:cs typeface="+mn-cs"/>
              </a:rPr>
              <a:t>74.7 months</a:t>
            </a:r>
          </a:p>
        </p:txBody>
      </p:sp>
      <p:sp>
        <p:nvSpPr>
          <p:cNvPr id="4899" name="TextBox 4898">
            <a:extLst>
              <a:ext uri="{FF2B5EF4-FFF2-40B4-BE49-F238E27FC236}">
                <a16:creationId xmlns:a16="http://schemas.microsoft.com/office/drawing/2014/main" id="{18397D90-EC4E-4CAF-9772-66CF5F8560DB}"/>
              </a:ext>
            </a:extLst>
          </p:cNvPr>
          <p:cNvSpPr txBox="1"/>
          <p:nvPr/>
        </p:nvSpPr>
        <p:spPr>
          <a:xfrm>
            <a:off x="1642259" y="2367978"/>
            <a:ext cx="1049326"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F7F7F"/>
                </a:solidFill>
                <a:effectLst/>
                <a:uLnTx/>
                <a:uFillTx/>
                <a:latin typeface="Calibri" panose="020F0502020204030204"/>
                <a:ea typeface="+mn-ea"/>
                <a:cs typeface="+mn-cs"/>
              </a:rPr>
              <a:t>Placebo, n=357: </a:t>
            </a:r>
            <a:br>
              <a:rPr kumimoji="0" lang="en-US" sz="1200" b="1" i="0" u="none" strike="noStrike" kern="1200" cap="none" spc="0" normalizeH="0" baseline="0" noProof="0" dirty="0">
                <a:ln>
                  <a:noFill/>
                </a:ln>
                <a:solidFill>
                  <a:srgbClr val="7F7F7F"/>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srgbClr val="7F7F7F"/>
                </a:solidFill>
                <a:effectLst/>
                <a:uLnTx/>
                <a:uFillTx/>
                <a:latin typeface="Calibri" panose="020F0502020204030204"/>
                <a:ea typeface="+mn-ea"/>
                <a:cs typeface="+mn-cs"/>
              </a:rPr>
              <a:t>25.6 months</a:t>
            </a:r>
          </a:p>
        </p:txBody>
      </p:sp>
      <p:sp>
        <p:nvSpPr>
          <p:cNvPr id="4901" name="TextBox 4900">
            <a:extLst>
              <a:ext uri="{FF2B5EF4-FFF2-40B4-BE49-F238E27FC236}">
                <a16:creationId xmlns:a16="http://schemas.microsoft.com/office/drawing/2014/main" id="{47EF8E85-8FD4-44E1-BB8C-34C13A2FCAF2}"/>
              </a:ext>
            </a:extLst>
          </p:cNvPr>
          <p:cNvSpPr txBox="1"/>
          <p:nvPr/>
        </p:nvSpPr>
        <p:spPr>
          <a:xfrm>
            <a:off x="351785" y="5740318"/>
            <a:ext cx="27001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Time (months)</a:t>
            </a:r>
          </a:p>
        </p:txBody>
      </p:sp>
      <p:sp>
        <p:nvSpPr>
          <p:cNvPr id="4902" name="TextBox 4901">
            <a:extLst>
              <a:ext uri="{FF2B5EF4-FFF2-40B4-BE49-F238E27FC236}">
                <a16:creationId xmlns:a16="http://schemas.microsoft.com/office/drawing/2014/main" id="{E9761601-81DB-4BD0-8F1B-EC3030773A30}"/>
              </a:ext>
            </a:extLst>
          </p:cNvPr>
          <p:cNvSpPr txBox="1"/>
          <p:nvPr/>
        </p:nvSpPr>
        <p:spPr>
          <a:xfrm>
            <a:off x="6246195" y="5730775"/>
            <a:ext cx="270017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Time (months)</a:t>
            </a:r>
          </a:p>
        </p:txBody>
      </p:sp>
      <p:sp>
        <p:nvSpPr>
          <p:cNvPr id="4903" name="TextBox 4902">
            <a:extLst>
              <a:ext uri="{FF2B5EF4-FFF2-40B4-BE49-F238E27FC236}">
                <a16:creationId xmlns:a16="http://schemas.microsoft.com/office/drawing/2014/main" id="{9F249031-AFCE-4154-AA6E-AFB41BB4B352}"/>
              </a:ext>
            </a:extLst>
          </p:cNvPr>
          <p:cNvSpPr txBox="1"/>
          <p:nvPr/>
        </p:nvSpPr>
        <p:spPr>
          <a:xfrm rot="16200000">
            <a:off x="5373426" y="4695211"/>
            <a:ext cx="16033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Survival (%)</a:t>
            </a:r>
          </a:p>
        </p:txBody>
      </p:sp>
      <p:sp>
        <p:nvSpPr>
          <p:cNvPr id="4905" name="TextBox 4904">
            <a:extLst>
              <a:ext uri="{FF2B5EF4-FFF2-40B4-BE49-F238E27FC236}">
                <a16:creationId xmlns:a16="http://schemas.microsoft.com/office/drawing/2014/main" id="{555CE9A1-2ADB-43F1-B257-B4ABBEE51733}"/>
              </a:ext>
            </a:extLst>
          </p:cNvPr>
          <p:cNvSpPr txBox="1"/>
          <p:nvPr/>
        </p:nvSpPr>
        <p:spPr>
          <a:xfrm>
            <a:off x="4529565" y="2031607"/>
            <a:ext cx="78566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7+3, n=156: </a:t>
            </a:r>
            <a:br>
              <a:rPr kumimoji="0" lang="en-US" sz="1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5.95 months</a:t>
            </a:r>
          </a:p>
        </p:txBody>
      </p:sp>
      <p:sp>
        <p:nvSpPr>
          <p:cNvPr id="4906" name="TextBox 4905">
            <a:extLst>
              <a:ext uri="{FF2B5EF4-FFF2-40B4-BE49-F238E27FC236}">
                <a16:creationId xmlns:a16="http://schemas.microsoft.com/office/drawing/2014/main" id="{0F3D2B0C-10B8-47E5-ABDA-ADC57F00FF00}"/>
              </a:ext>
            </a:extLst>
          </p:cNvPr>
          <p:cNvSpPr txBox="1"/>
          <p:nvPr/>
        </p:nvSpPr>
        <p:spPr>
          <a:xfrm>
            <a:off x="4529565" y="1683883"/>
            <a:ext cx="1040157"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800080"/>
                </a:solidFill>
                <a:effectLst/>
                <a:uLnTx/>
                <a:uFillTx/>
                <a:latin typeface="Calibri" panose="020F0502020204030204"/>
                <a:ea typeface="+mn-ea"/>
                <a:cs typeface="+mn-cs"/>
              </a:rPr>
              <a:t>CPX-351, n=153:</a:t>
            </a:r>
            <a:br>
              <a:rPr kumimoji="0" lang="en-GB" sz="1200" b="1" i="0" u="none" strike="noStrike" kern="1200" cap="none" spc="0" normalizeH="0" baseline="0" noProof="0" dirty="0">
                <a:ln>
                  <a:noFill/>
                </a:ln>
                <a:solidFill>
                  <a:srgbClr val="800080"/>
                </a:solidFill>
                <a:effectLst/>
                <a:uLnTx/>
                <a:uFillTx/>
                <a:latin typeface="Calibri" panose="020F0502020204030204"/>
                <a:ea typeface="+mn-ea"/>
                <a:cs typeface="+mn-cs"/>
              </a:rPr>
            </a:br>
            <a:r>
              <a:rPr kumimoji="0" lang="en-GB" sz="1200" b="0" i="0" u="none" strike="noStrike" kern="1200" cap="none" spc="0" normalizeH="0" baseline="0" noProof="0" dirty="0">
                <a:ln>
                  <a:noFill/>
                </a:ln>
                <a:solidFill>
                  <a:srgbClr val="800080"/>
                </a:solidFill>
                <a:effectLst/>
                <a:uLnTx/>
                <a:uFillTx/>
                <a:latin typeface="Calibri" panose="020F0502020204030204"/>
                <a:ea typeface="+mn-ea"/>
                <a:cs typeface="+mn-cs"/>
              </a:rPr>
              <a:t>9.56 months</a:t>
            </a:r>
          </a:p>
        </p:txBody>
      </p:sp>
      <p:sp>
        <p:nvSpPr>
          <p:cNvPr id="2452" name="TextBox 2451">
            <a:extLst>
              <a:ext uri="{FF2B5EF4-FFF2-40B4-BE49-F238E27FC236}">
                <a16:creationId xmlns:a16="http://schemas.microsoft.com/office/drawing/2014/main" id="{8B226821-3588-4C60-BDA6-6F55E62F482D}"/>
              </a:ext>
            </a:extLst>
          </p:cNvPr>
          <p:cNvSpPr txBox="1"/>
          <p:nvPr/>
        </p:nvSpPr>
        <p:spPr>
          <a:xfrm>
            <a:off x="9448840" y="5307897"/>
            <a:ext cx="2444623" cy="307777"/>
          </a:xfrm>
          <a:prstGeom prst="rect">
            <a:avLst/>
          </a:prstGeom>
          <a:noFill/>
        </p:spPr>
        <p:txBody>
          <a:bodyPr wrap="square" lIns="0" tIns="0" rIns="0" bIns="0" rtlCol="0">
            <a:sp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HR=0.66 (95% CI=0.52</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en-US" sz="1000" b="1" i="0" u="none" strike="noStrike" kern="1200" cap="none" spc="0" normalizeH="0" baseline="0" noProof="0" dirty="0">
                <a:ln>
                  <a:noFill/>
                </a:ln>
                <a:solidFill>
                  <a:prstClr val="black"/>
                </a:solidFill>
                <a:effectLst/>
                <a:uLnTx/>
                <a:uFillTx/>
                <a:latin typeface="Calibri" panose="020F0502020204030204"/>
                <a:ea typeface="+mn-ea"/>
                <a:cs typeface="+mn-cs"/>
              </a:rPr>
              <a:t>0.85)</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p&lt;0.001</a:t>
            </a:r>
          </a:p>
        </p:txBody>
      </p:sp>
      <p:sp>
        <p:nvSpPr>
          <p:cNvPr id="2169" name="TextBox 2168">
            <a:extLst>
              <a:ext uri="{FF2B5EF4-FFF2-40B4-BE49-F238E27FC236}">
                <a16:creationId xmlns:a16="http://schemas.microsoft.com/office/drawing/2014/main" id="{3DFE7EED-DA0B-41FF-8F2F-099FB681B0B4}"/>
              </a:ext>
            </a:extLst>
          </p:cNvPr>
          <p:cNvSpPr txBox="1"/>
          <p:nvPr/>
        </p:nvSpPr>
        <p:spPr>
          <a:xfrm>
            <a:off x="7334359" y="1842307"/>
            <a:ext cx="802014"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LDAC, n=38: </a:t>
            </a:r>
            <a:br>
              <a:rPr kumimoji="0" lang="en-US" sz="1200" b="1"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4.3 months</a:t>
            </a:r>
          </a:p>
        </p:txBody>
      </p:sp>
      <p:sp>
        <p:nvSpPr>
          <p:cNvPr id="2170" name="TextBox 2169">
            <a:extLst>
              <a:ext uri="{FF2B5EF4-FFF2-40B4-BE49-F238E27FC236}">
                <a16:creationId xmlns:a16="http://schemas.microsoft.com/office/drawing/2014/main" id="{04C97E21-295B-41E3-9A90-522994AEE15A}"/>
              </a:ext>
            </a:extLst>
          </p:cNvPr>
          <p:cNvSpPr txBox="1"/>
          <p:nvPr/>
        </p:nvSpPr>
        <p:spPr>
          <a:xfrm>
            <a:off x="7334359" y="1506535"/>
            <a:ext cx="1519070"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37A737"/>
                </a:solidFill>
                <a:effectLst/>
                <a:uLnTx/>
                <a:uFillTx/>
                <a:latin typeface="Calibri" panose="020F0502020204030204"/>
                <a:ea typeface="+mn-ea"/>
                <a:cs typeface="+mn-cs"/>
              </a:rPr>
              <a:t>LDAC + glasdegib, n=77:</a:t>
            </a:r>
            <a:br>
              <a:rPr kumimoji="0" lang="en-GB" sz="1200" b="1" i="0" u="none" strike="noStrike" kern="1200" cap="none" spc="0" normalizeH="0" baseline="0" noProof="0" dirty="0">
                <a:ln>
                  <a:noFill/>
                </a:ln>
                <a:solidFill>
                  <a:srgbClr val="37A737"/>
                </a:solidFill>
                <a:effectLst/>
                <a:uLnTx/>
                <a:uFillTx/>
                <a:latin typeface="Calibri" panose="020F0502020204030204"/>
                <a:ea typeface="+mn-ea"/>
                <a:cs typeface="+mn-cs"/>
              </a:rPr>
            </a:br>
            <a:r>
              <a:rPr kumimoji="0" lang="en-GB" sz="1200" b="1" i="0" u="none" strike="noStrike" kern="1200" cap="none" spc="0" normalizeH="0" baseline="0" noProof="0" dirty="0">
                <a:ln>
                  <a:noFill/>
                </a:ln>
                <a:solidFill>
                  <a:srgbClr val="37A737"/>
                </a:solidFill>
                <a:effectLst/>
                <a:uLnTx/>
                <a:uFillTx/>
                <a:latin typeface="Calibri" panose="020F0502020204030204"/>
                <a:ea typeface="+mn-ea"/>
                <a:cs typeface="+mn-cs"/>
              </a:rPr>
              <a:t> </a:t>
            </a:r>
            <a:r>
              <a:rPr kumimoji="0" lang="en-GB" sz="1200" b="0" i="0" u="none" strike="noStrike" kern="1200" cap="none" spc="0" normalizeH="0" baseline="0" noProof="0" dirty="0">
                <a:ln>
                  <a:noFill/>
                </a:ln>
                <a:solidFill>
                  <a:srgbClr val="37A737"/>
                </a:solidFill>
                <a:effectLst/>
                <a:uLnTx/>
                <a:uFillTx/>
                <a:latin typeface="Calibri" panose="020F0502020204030204"/>
                <a:ea typeface="+mn-ea"/>
                <a:cs typeface="+mn-cs"/>
              </a:rPr>
              <a:t>8.3 months</a:t>
            </a:r>
          </a:p>
        </p:txBody>
      </p:sp>
      <p:sp>
        <p:nvSpPr>
          <p:cNvPr id="2453" name="TextBox 2452">
            <a:extLst>
              <a:ext uri="{FF2B5EF4-FFF2-40B4-BE49-F238E27FC236}">
                <a16:creationId xmlns:a16="http://schemas.microsoft.com/office/drawing/2014/main" id="{FA325081-F251-4FF1-85F5-F4EECBC44678}"/>
              </a:ext>
            </a:extLst>
          </p:cNvPr>
          <p:cNvSpPr txBox="1"/>
          <p:nvPr/>
        </p:nvSpPr>
        <p:spPr>
          <a:xfrm>
            <a:off x="9481101" y="2740416"/>
            <a:ext cx="1667652"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a:ea typeface="+mn-ea"/>
                <a:cs typeface="+mn-cs"/>
              </a:rPr>
              <a:t>HR=0.99 (95% CI=0.52–1.97)</a:t>
            </a:r>
            <a:b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p=0.9686</a:t>
            </a:r>
          </a:p>
        </p:txBody>
      </p:sp>
      <p:sp>
        <p:nvSpPr>
          <p:cNvPr id="25" name="TextBox 24">
            <a:extLst>
              <a:ext uri="{FF2B5EF4-FFF2-40B4-BE49-F238E27FC236}">
                <a16:creationId xmlns:a16="http://schemas.microsoft.com/office/drawing/2014/main" id="{7118D663-004A-964D-BE98-B56183A8D674}"/>
              </a:ext>
            </a:extLst>
          </p:cNvPr>
          <p:cNvSpPr txBox="1"/>
          <p:nvPr/>
        </p:nvSpPr>
        <p:spPr>
          <a:xfrm>
            <a:off x="6258529" y="706479"/>
            <a:ext cx="2851165"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Phase II BRIGHT AML 1003 Trial</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54" name="TextBox 2453">
            <a:extLst>
              <a:ext uri="{FF2B5EF4-FFF2-40B4-BE49-F238E27FC236}">
                <a16:creationId xmlns:a16="http://schemas.microsoft.com/office/drawing/2014/main" id="{1818FE9B-CDB2-F54A-B319-6C9571E65067}"/>
              </a:ext>
            </a:extLst>
          </p:cNvPr>
          <p:cNvSpPr txBox="1"/>
          <p:nvPr/>
        </p:nvSpPr>
        <p:spPr>
          <a:xfrm>
            <a:off x="3306945" y="706479"/>
            <a:ext cx="2851165"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Phase III Study 301</a:t>
            </a:r>
          </a:p>
        </p:txBody>
      </p:sp>
      <p:sp>
        <p:nvSpPr>
          <p:cNvPr id="2455" name="TextBox 2454">
            <a:extLst>
              <a:ext uri="{FF2B5EF4-FFF2-40B4-BE49-F238E27FC236}">
                <a16:creationId xmlns:a16="http://schemas.microsoft.com/office/drawing/2014/main" id="{3C0A4F8C-5E91-7241-8CC6-60661A93315F}"/>
              </a:ext>
            </a:extLst>
          </p:cNvPr>
          <p:cNvSpPr txBox="1"/>
          <p:nvPr/>
        </p:nvSpPr>
        <p:spPr>
          <a:xfrm>
            <a:off x="9082650" y="706479"/>
            <a:ext cx="2851165"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Phase I/II Trial</a:t>
            </a:r>
          </a:p>
        </p:txBody>
      </p:sp>
      <p:sp>
        <p:nvSpPr>
          <p:cNvPr id="2457" name="TextBox 2456">
            <a:extLst>
              <a:ext uri="{FF2B5EF4-FFF2-40B4-BE49-F238E27FC236}">
                <a16:creationId xmlns:a16="http://schemas.microsoft.com/office/drawing/2014/main" id="{DB4230C9-6519-0646-850B-577B48317189}"/>
              </a:ext>
            </a:extLst>
          </p:cNvPr>
          <p:cNvSpPr txBox="1"/>
          <p:nvPr/>
        </p:nvSpPr>
        <p:spPr>
          <a:xfrm>
            <a:off x="393813" y="706479"/>
            <a:ext cx="2851165"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Phase III CALGB-10603 Trial</a:t>
            </a:r>
          </a:p>
        </p:txBody>
      </p:sp>
      <p:sp>
        <p:nvSpPr>
          <p:cNvPr id="2458" name="TextBox 2457">
            <a:extLst>
              <a:ext uri="{FF2B5EF4-FFF2-40B4-BE49-F238E27FC236}">
                <a16:creationId xmlns:a16="http://schemas.microsoft.com/office/drawing/2014/main" id="{537613D4-B38D-254C-825D-84AA924B9C49}"/>
              </a:ext>
            </a:extLst>
          </p:cNvPr>
          <p:cNvSpPr txBox="1"/>
          <p:nvPr/>
        </p:nvSpPr>
        <p:spPr>
          <a:xfrm>
            <a:off x="393813" y="3352575"/>
            <a:ext cx="2851165"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Phase III ALFA-0701 Trial</a:t>
            </a:r>
          </a:p>
        </p:txBody>
      </p:sp>
      <p:sp>
        <p:nvSpPr>
          <p:cNvPr id="2459" name="TextBox 2458">
            <a:extLst>
              <a:ext uri="{FF2B5EF4-FFF2-40B4-BE49-F238E27FC236}">
                <a16:creationId xmlns:a16="http://schemas.microsoft.com/office/drawing/2014/main" id="{C23A7473-62E6-9049-AE0B-6405FC7AF6F9}"/>
              </a:ext>
            </a:extLst>
          </p:cNvPr>
          <p:cNvSpPr txBox="1"/>
          <p:nvPr/>
        </p:nvSpPr>
        <p:spPr>
          <a:xfrm>
            <a:off x="3266486" y="3352575"/>
            <a:ext cx="2851165"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Phase III ADMIRAL Trial</a:t>
            </a:r>
          </a:p>
        </p:txBody>
      </p:sp>
      <p:sp>
        <p:nvSpPr>
          <p:cNvPr id="2460" name="TextBox 2459">
            <a:extLst>
              <a:ext uri="{FF2B5EF4-FFF2-40B4-BE49-F238E27FC236}">
                <a16:creationId xmlns:a16="http://schemas.microsoft.com/office/drawing/2014/main" id="{717E2EBB-A4EB-5040-91F0-CA3C299234DE}"/>
              </a:ext>
            </a:extLst>
          </p:cNvPr>
          <p:cNvSpPr txBox="1"/>
          <p:nvPr/>
        </p:nvSpPr>
        <p:spPr>
          <a:xfrm>
            <a:off x="6179619" y="3352575"/>
            <a:ext cx="2851165"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Phase III QUAZAR AML-001 Trial</a:t>
            </a:r>
          </a:p>
        </p:txBody>
      </p:sp>
      <p:sp>
        <p:nvSpPr>
          <p:cNvPr id="2464" name="TextBox 2463">
            <a:extLst>
              <a:ext uri="{FF2B5EF4-FFF2-40B4-BE49-F238E27FC236}">
                <a16:creationId xmlns:a16="http://schemas.microsoft.com/office/drawing/2014/main" id="{18335633-2FF7-5240-AA15-2E428D3186EF}"/>
              </a:ext>
            </a:extLst>
          </p:cNvPr>
          <p:cNvSpPr txBox="1"/>
          <p:nvPr/>
        </p:nvSpPr>
        <p:spPr>
          <a:xfrm>
            <a:off x="9157488" y="3352575"/>
            <a:ext cx="2851165" cy="338554"/>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Calibri" panose="020F0502020204030204"/>
                <a:ea typeface="+mn-ea"/>
                <a:cs typeface="+mn-cs"/>
              </a:rPr>
              <a:t>Phase III VIALE-A Trial</a:t>
            </a:r>
          </a:p>
        </p:txBody>
      </p:sp>
      <p:sp>
        <p:nvSpPr>
          <p:cNvPr id="2465" name="Rectangle 2464">
            <a:extLst>
              <a:ext uri="{FF2B5EF4-FFF2-40B4-BE49-F238E27FC236}">
                <a16:creationId xmlns:a16="http://schemas.microsoft.com/office/drawing/2014/main" id="{501B09D7-9C42-584D-9936-6BF4102DAABF}"/>
              </a:ext>
            </a:extLst>
          </p:cNvPr>
          <p:cNvSpPr/>
          <p:nvPr/>
        </p:nvSpPr>
        <p:spPr>
          <a:xfrm>
            <a:off x="8721780" y="6535449"/>
            <a:ext cx="3340658"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Andrew H Wei, MBBS, PhD</a:t>
            </a:r>
          </a:p>
        </p:txBody>
      </p:sp>
    </p:spTree>
    <p:extLst>
      <p:ext uri="{BB962C8B-B14F-4D97-AF65-F5344CB8AC3E}">
        <p14:creationId xmlns:p14="http://schemas.microsoft.com/office/powerpoint/2010/main" val="413596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2872CF-7A89-724E-A46E-AE3B55815101}"/>
              </a:ext>
            </a:extLst>
          </p:cNvPr>
          <p:cNvSpPr>
            <a:spLocks noGrp="1"/>
          </p:cNvSpPr>
          <p:nvPr>
            <p:ph type="title"/>
          </p:nvPr>
        </p:nvSpPr>
        <p:spPr>
          <a:xfrm>
            <a:off x="965940" y="14621"/>
            <a:ext cx="10515600" cy="825856"/>
          </a:xfrm>
        </p:spPr>
        <p:txBody>
          <a:bodyPr>
            <a:normAutofit/>
          </a:bodyPr>
          <a:lstStyle/>
          <a:p>
            <a:r>
              <a:rPr lang="en-US" sz="3000" dirty="0"/>
              <a:t>Comparison of HMA or LDAC + </a:t>
            </a:r>
            <a:r>
              <a:rPr lang="en-US" sz="3000" dirty="0" err="1"/>
              <a:t>venetoclax</a:t>
            </a:r>
            <a:r>
              <a:rPr lang="en-US" sz="3000" dirty="0"/>
              <a:t> responses</a:t>
            </a:r>
          </a:p>
        </p:txBody>
      </p:sp>
      <p:sp>
        <p:nvSpPr>
          <p:cNvPr id="7" name="TextBox 6">
            <a:extLst>
              <a:ext uri="{FF2B5EF4-FFF2-40B4-BE49-F238E27FC236}">
                <a16:creationId xmlns:a16="http://schemas.microsoft.com/office/drawing/2014/main" id="{C775EF56-816F-BF4E-AEF1-F85AA7CB8D4A}"/>
              </a:ext>
            </a:extLst>
          </p:cNvPr>
          <p:cNvSpPr txBox="1"/>
          <p:nvPr/>
        </p:nvSpPr>
        <p:spPr>
          <a:xfrm>
            <a:off x="54050" y="6582229"/>
            <a:ext cx="12137950" cy="275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Wei et al, Blood 2020; EHA 2020, Di </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Nardo</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et al, EHA 2020</a:t>
            </a:r>
          </a:p>
        </p:txBody>
      </p:sp>
      <p:graphicFrame>
        <p:nvGraphicFramePr>
          <p:cNvPr id="5" name="Table 4">
            <a:extLst>
              <a:ext uri="{FF2B5EF4-FFF2-40B4-BE49-F238E27FC236}">
                <a16:creationId xmlns:a16="http://schemas.microsoft.com/office/drawing/2014/main" id="{7F58DB2B-E849-F443-99EB-15052436BBB1}"/>
              </a:ext>
            </a:extLst>
          </p:cNvPr>
          <p:cNvGraphicFramePr>
            <a:graphicFrameLocks noGrp="1"/>
          </p:cNvGraphicFramePr>
          <p:nvPr/>
        </p:nvGraphicFramePr>
        <p:xfrm>
          <a:off x="2111085" y="1264618"/>
          <a:ext cx="8225311" cy="1249680"/>
        </p:xfrm>
        <a:graphic>
          <a:graphicData uri="http://schemas.openxmlformats.org/drawingml/2006/table">
            <a:tbl>
              <a:tblPr firstRow="1" bandRow="1">
                <a:tableStyleId>{69012ECD-51FC-41F1-AA8D-1B2483CD663E}</a:tableStyleId>
              </a:tblPr>
              <a:tblGrid>
                <a:gridCol w="338270">
                  <a:extLst>
                    <a:ext uri="{9D8B030D-6E8A-4147-A177-3AD203B41FA5}">
                      <a16:colId xmlns:a16="http://schemas.microsoft.com/office/drawing/2014/main" val="4294352481"/>
                    </a:ext>
                  </a:extLst>
                </a:gridCol>
                <a:gridCol w="1634845">
                  <a:extLst>
                    <a:ext uri="{9D8B030D-6E8A-4147-A177-3AD203B41FA5}">
                      <a16:colId xmlns:a16="http://schemas.microsoft.com/office/drawing/2014/main" val="1055130409"/>
                    </a:ext>
                  </a:extLst>
                </a:gridCol>
                <a:gridCol w="1563049">
                  <a:extLst>
                    <a:ext uri="{9D8B030D-6E8A-4147-A177-3AD203B41FA5}">
                      <a16:colId xmlns:a16="http://schemas.microsoft.com/office/drawing/2014/main" val="1175591583"/>
                    </a:ext>
                  </a:extLst>
                </a:gridCol>
                <a:gridCol w="1563049">
                  <a:extLst>
                    <a:ext uri="{9D8B030D-6E8A-4147-A177-3AD203B41FA5}">
                      <a16:colId xmlns:a16="http://schemas.microsoft.com/office/drawing/2014/main" val="1328301893"/>
                    </a:ext>
                  </a:extLst>
                </a:gridCol>
                <a:gridCol w="1563049">
                  <a:extLst>
                    <a:ext uri="{9D8B030D-6E8A-4147-A177-3AD203B41FA5}">
                      <a16:colId xmlns:a16="http://schemas.microsoft.com/office/drawing/2014/main" val="45635841"/>
                    </a:ext>
                  </a:extLst>
                </a:gridCol>
                <a:gridCol w="1563049">
                  <a:extLst>
                    <a:ext uri="{9D8B030D-6E8A-4147-A177-3AD203B41FA5}">
                      <a16:colId xmlns:a16="http://schemas.microsoft.com/office/drawing/2014/main" val="721453849"/>
                    </a:ext>
                  </a:extLst>
                </a:gridCol>
              </a:tblGrid>
              <a:tr h="142762">
                <a:tc>
                  <a:txBody>
                    <a:bodyPr/>
                    <a:lstStyle/>
                    <a:p>
                      <a:pPr algn="ctr"/>
                      <a:endParaRPr lang="en-US" sz="1600" dirty="0">
                        <a:solidFill>
                          <a:schemeClr val="bg1">
                            <a:lumMod val="65000"/>
                          </a:schemeClr>
                        </a:solidFill>
                      </a:endParaRPr>
                    </a:p>
                  </a:txBody>
                  <a:tcPr anchor="ctr">
                    <a:lnR w="12700" cap="flat" cmpd="sng" algn="ctr">
                      <a:noFill/>
                      <a:prstDash val="solid"/>
                      <a:round/>
                      <a:headEnd type="none" w="med" len="med"/>
                      <a:tailEnd type="none" w="med" len="med"/>
                    </a:lnR>
                    <a:solidFill>
                      <a:srgbClr val="0056FF"/>
                    </a:solidFill>
                  </a:tcPr>
                </a:tc>
                <a:tc>
                  <a:txBody>
                    <a:bodyPr/>
                    <a:lstStyle/>
                    <a:p>
                      <a:endParaRPr lang="en-US" sz="1400" dirty="0">
                        <a:solidFill>
                          <a:schemeClr val="bg1"/>
                        </a:solidFill>
                      </a:endParaRPr>
                    </a:p>
                  </a:txBody>
                  <a:tcPr>
                    <a:lnL w="12700" cap="flat" cmpd="sng" algn="ctr">
                      <a:noFill/>
                      <a:prstDash val="solid"/>
                      <a:round/>
                      <a:headEnd type="none" w="med" len="med"/>
                      <a:tailEnd type="none" w="med" len="med"/>
                    </a:lnL>
                    <a:solidFill>
                      <a:srgbClr val="0056FF"/>
                    </a:solidFill>
                  </a:tcPr>
                </a:tc>
                <a:tc>
                  <a:txBody>
                    <a:bodyPr/>
                    <a:lstStyle/>
                    <a:p>
                      <a:pPr algn="ctr"/>
                      <a:r>
                        <a:rPr lang="en-US" sz="1400" dirty="0">
                          <a:solidFill>
                            <a:schemeClr val="bg1"/>
                          </a:solidFill>
                        </a:rPr>
                        <a:t>VEN (n=143)</a:t>
                      </a:r>
                    </a:p>
                  </a:txBody>
                  <a:tcPr>
                    <a:solidFill>
                      <a:srgbClr val="0056FF"/>
                    </a:solidFill>
                  </a:tcPr>
                </a:tc>
                <a:tc>
                  <a:txBody>
                    <a:bodyPr/>
                    <a:lstStyle/>
                    <a:p>
                      <a:pPr algn="ctr"/>
                      <a:r>
                        <a:rPr lang="en-US" sz="1400" dirty="0">
                          <a:solidFill>
                            <a:schemeClr val="bg1"/>
                          </a:solidFill>
                        </a:rPr>
                        <a:t>PBO (n=68)</a:t>
                      </a:r>
                    </a:p>
                  </a:txBody>
                  <a:tcPr>
                    <a:solidFill>
                      <a:srgbClr val="0056FF"/>
                    </a:solidFill>
                  </a:tcPr>
                </a:tc>
                <a:tc>
                  <a:txBody>
                    <a:bodyPr/>
                    <a:lstStyle/>
                    <a:p>
                      <a:pPr algn="ctr"/>
                      <a:r>
                        <a:rPr lang="en-US" sz="1400" dirty="0">
                          <a:solidFill>
                            <a:schemeClr val="bg1"/>
                          </a:solidFill>
                        </a:rPr>
                        <a:t>VEN (n=286)</a:t>
                      </a:r>
                    </a:p>
                  </a:txBody>
                  <a:tcPr>
                    <a:solidFill>
                      <a:srgbClr val="0056FF"/>
                    </a:solidFill>
                  </a:tcPr>
                </a:tc>
                <a:tc>
                  <a:txBody>
                    <a:bodyPr/>
                    <a:lstStyle/>
                    <a:p>
                      <a:pPr algn="ctr"/>
                      <a:r>
                        <a:rPr lang="en-US" sz="1400" dirty="0">
                          <a:solidFill>
                            <a:schemeClr val="bg1"/>
                          </a:solidFill>
                        </a:rPr>
                        <a:t>PBO (n=145)</a:t>
                      </a:r>
                    </a:p>
                  </a:txBody>
                  <a:tcPr>
                    <a:solidFill>
                      <a:srgbClr val="0056FF"/>
                    </a:solidFill>
                  </a:tcPr>
                </a:tc>
                <a:extLst>
                  <a:ext uri="{0D108BD9-81ED-4DB2-BD59-A6C34878D82A}">
                    <a16:rowId xmlns:a16="http://schemas.microsoft.com/office/drawing/2014/main" val="1504013007"/>
                  </a:ext>
                </a:extLst>
              </a:tr>
              <a:tr h="142762">
                <a:tc rowSpan="3">
                  <a:txBody>
                    <a:bodyPr/>
                    <a:lstStyle/>
                    <a:p>
                      <a:pPr algn="ctr"/>
                      <a:r>
                        <a:rPr lang="en-US" sz="1600" dirty="0">
                          <a:solidFill>
                            <a:schemeClr val="bg1">
                              <a:lumMod val="65000"/>
                            </a:schemeClr>
                          </a:solidFill>
                        </a:rPr>
                        <a:t>Response</a:t>
                      </a:r>
                    </a:p>
                  </a:txBody>
                  <a:tcPr vert="vert270" anchor="ctr">
                    <a:lnR w="12700" cap="flat" cmpd="sng" algn="ctr">
                      <a:solidFill>
                        <a:schemeClr val="tx1"/>
                      </a:solidFill>
                      <a:prstDash val="solid"/>
                      <a:round/>
                      <a:headEnd type="none" w="med" len="med"/>
                      <a:tailEnd type="none" w="med" len="med"/>
                    </a:lnR>
                  </a:tcPr>
                </a:tc>
                <a:tc>
                  <a:txBody>
                    <a:bodyPr/>
                    <a:lstStyle/>
                    <a:p>
                      <a:r>
                        <a:rPr lang="en-US" sz="1400" dirty="0"/>
                        <a:t>CR/</a:t>
                      </a:r>
                      <a:r>
                        <a:rPr lang="en-US" sz="1400" dirty="0" err="1"/>
                        <a:t>CRi</a:t>
                      </a:r>
                      <a:endParaRPr lang="en-US" sz="1400" dirty="0"/>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chemeClr val="tx1"/>
                          </a:solidFill>
                        </a:rPr>
                        <a:t>48%</a:t>
                      </a:r>
                    </a:p>
                  </a:txBody>
                  <a:tcPr/>
                </a:tc>
                <a:tc>
                  <a:txBody>
                    <a:bodyPr/>
                    <a:lstStyle/>
                    <a:p>
                      <a:pPr algn="ctr"/>
                      <a:r>
                        <a:rPr lang="en-US" sz="1400" dirty="0">
                          <a:solidFill>
                            <a:schemeClr val="tx1"/>
                          </a:solidFill>
                        </a:rPr>
                        <a:t>13%</a:t>
                      </a:r>
                    </a:p>
                  </a:txBody>
                  <a:tcPr/>
                </a:tc>
                <a:tc>
                  <a:txBody>
                    <a:bodyPr/>
                    <a:lstStyle/>
                    <a:p>
                      <a:pPr algn="ctr"/>
                      <a:r>
                        <a:rPr lang="en-US" sz="1400" dirty="0">
                          <a:solidFill>
                            <a:schemeClr val="tx1"/>
                          </a:solidFill>
                        </a:rPr>
                        <a:t>66%</a:t>
                      </a:r>
                    </a:p>
                  </a:txBody>
                  <a:tcPr/>
                </a:tc>
                <a:tc>
                  <a:txBody>
                    <a:bodyPr/>
                    <a:lstStyle/>
                    <a:p>
                      <a:pPr algn="ctr"/>
                      <a:r>
                        <a:rPr lang="en-US" sz="1400" dirty="0"/>
                        <a:t>28%</a:t>
                      </a:r>
                    </a:p>
                  </a:txBody>
                  <a:tcPr/>
                </a:tc>
                <a:extLst>
                  <a:ext uri="{0D108BD9-81ED-4DB2-BD59-A6C34878D82A}">
                    <a16:rowId xmlns:a16="http://schemas.microsoft.com/office/drawing/2014/main" val="1975948210"/>
                  </a:ext>
                </a:extLst>
              </a:tr>
              <a:tr h="142762">
                <a:tc vMerge="1">
                  <a:txBody>
                    <a:bodyPr/>
                    <a:lstStyle/>
                    <a:p>
                      <a:endParaRPr lang="en-US" dirty="0"/>
                    </a:p>
                  </a:txBody>
                  <a:tcPr vert="vert270">
                    <a:lnR w="12700" cap="flat" cmpd="sng" algn="ctr">
                      <a:solidFill>
                        <a:schemeClr val="tx1"/>
                      </a:solidFill>
                      <a:prstDash val="solid"/>
                      <a:round/>
                      <a:headEnd type="none" w="med" len="med"/>
                      <a:tailEnd type="none" w="med" len="med"/>
                    </a:lnR>
                  </a:tcPr>
                </a:tc>
                <a:tc>
                  <a:txBody>
                    <a:bodyPr/>
                    <a:lstStyle/>
                    <a:p>
                      <a:r>
                        <a:rPr lang="en-US" sz="1400" dirty="0"/>
                        <a:t>CR</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C00000"/>
                          </a:solidFill>
                        </a:rPr>
                        <a:t>28%</a:t>
                      </a:r>
                    </a:p>
                  </a:txBody>
                  <a:tcPr/>
                </a:tc>
                <a:tc>
                  <a:txBody>
                    <a:bodyPr/>
                    <a:lstStyle/>
                    <a:p>
                      <a:pPr algn="ctr"/>
                      <a:r>
                        <a:rPr lang="en-US" sz="1400" dirty="0"/>
                        <a:t>7%</a:t>
                      </a:r>
                    </a:p>
                  </a:txBody>
                  <a:tcPr/>
                </a:tc>
                <a:tc>
                  <a:txBody>
                    <a:bodyPr/>
                    <a:lstStyle/>
                    <a:p>
                      <a:pPr algn="ctr"/>
                      <a:r>
                        <a:rPr lang="en-US" sz="1400" dirty="0">
                          <a:solidFill>
                            <a:srgbClr val="C00000"/>
                          </a:solidFill>
                        </a:rPr>
                        <a:t>37%</a:t>
                      </a:r>
                    </a:p>
                  </a:txBody>
                  <a:tcPr/>
                </a:tc>
                <a:tc>
                  <a:txBody>
                    <a:bodyPr/>
                    <a:lstStyle/>
                    <a:p>
                      <a:pPr algn="ctr"/>
                      <a:r>
                        <a:rPr lang="en-US" sz="1400" dirty="0"/>
                        <a:t>18%</a:t>
                      </a:r>
                    </a:p>
                  </a:txBody>
                  <a:tcPr/>
                </a:tc>
                <a:extLst>
                  <a:ext uri="{0D108BD9-81ED-4DB2-BD59-A6C34878D82A}">
                    <a16:rowId xmlns:a16="http://schemas.microsoft.com/office/drawing/2014/main" val="899184411"/>
                  </a:ext>
                </a:extLst>
              </a:tr>
              <a:tr h="142762">
                <a:tc vMerge="1">
                  <a:txBody>
                    <a:bodyPr/>
                    <a:lstStyle/>
                    <a:p>
                      <a:endParaRPr lang="en-US" dirty="0"/>
                    </a:p>
                  </a:txBody>
                  <a:tcPr vert="vert270">
                    <a:lnR w="12700" cap="flat" cmpd="sng" algn="ctr">
                      <a:solidFill>
                        <a:schemeClr val="tx1"/>
                      </a:solidFill>
                      <a:prstDash val="solid"/>
                      <a:round/>
                      <a:headEnd type="none" w="med" len="med"/>
                      <a:tailEnd type="none" w="med" len="med"/>
                    </a:lnR>
                  </a:tcPr>
                </a:tc>
                <a:tc>
                  <a:txBody>
                    <a:bodyPr/>
                    <a:lstStyle/>
                    <a:p>
                      <a:r>
                        <a:rPr lang="en-US" sz="1400" dirty="0"/>
                        <a:t>Duration of CR</a:t>
                      </a:r>
                    </a:p>
                  </a:txBody>
                  <a:tcPr>
                    <a:lnL w="12700" cap="flat" cmpd="sng" algn="ctr">
                      <a:solidFill>
                        <a:schemeClr val="tx1"/>
                      </a:solidFill>
                      <a:prstDash val="solid"/>
                      <a:round/>
                      <a:headEnd type="none" w="med" len="med"/>
                      <a:tailEnd type="none" w="med" len="med"/>
                    </a:lnL>
                  </a:tcPr>
                </a:tc>
                <a:tc>
                  <a:txBody>
                    <a:bodyPr/>
                    <a:lstStyle/>
                    <a:p>
                      <a:pPr algn="ctr"/>
                      <a:r>
                        <a:rPr lang="en-US" sz="1400" b="1" dirty="0">
                          <a:solidFill>
                            <a:srgbClr val="C00000"/>
                          </a:solidFill>
                        </a:rPr>
                        <a:t>17 </a:t>
                      </a:r>
                      <a:r>
                        <a:rPr lang="en-US" sz="1400" b="1" dirty="0" err="1">
                          <a:solidFill>
                            <a:srgbClr val="C00000"/>
                          </a:solidFill>
                        </a:rPr>
                        <a:t>mo</a:t>
                      </a:r>
                      <a:endParaRPr lang="en-US" sz="1400" b="1" dirty="0">
                        <a:solidFill>
                          <a:srgbClr val="C00000"/>
                        </a:solidFill>
                      </a:endParaRPr>
                    </a:p>
                  </a:txBody>
                  <a:tcPr/>
                </a:tc>
                <a:tc>
                  <a:txBody>
                    <a:bodyPr/>
                    <a:lstStyle/>
                    <a:p>
                      <a:pPr algn="ctr"/>
                      <a:r>
                        <a:rPr lang="en-US" sz="1400" dirty="0"/>
                        <a:t>8 </a:t>
                      </a:r>
                      <a:r>
                        <a:rPr lang="en-US" sz="1400" dirty="0" err="1"/>
                        <a:t>mo</a:t>
                      </a:r>
                      <a:endParaRPr lang="en-US" sz="1400" dirty="0"/>
                    </a:p>
                  </a:txBody>
                  <a:tcPr/>
                </a:tc>
                <a:tc>
                  <a:txBody>
                    <a:bodyPr/>
                    <a:lstStyle/>
                    <a:p>
                      <a:pPr algn="ctr"/>
                      <a:r>
                        <a:rPr lang="en-US" sz="1400" b="1" dirty="0">
                          <a:solidFill>
                            <a:srgbClr val="C00000"/>
                          </a:solidFill>
                        </a:rPr>
                        <a:t>17.5 </a:t>
                      </a:r>
                      <a:r>
                        <a:rPr lang="en-US" sz="1400" b="1" dirty="0" err="1">
                          <a:solidFill>
                            <a:srgbClr val="C00000"/>
                          </a:solidFill>
                        </a:rPr>
                        <a:t>mo</a:t>
                      </a:r>
                      <a:endParaRPr lang="en-US" sz="1400" b="1" dirty="0">
                        <a:solidFill>
                          <a:srgbClr val="C00000"/>
                        </a:solidFill>
                      </a:endParaRPr>
                    </a:p>
                  </a:txBody>
                  <a:tcPr/>
                </a:tc>
                <a:tc>
                  <a:txBody>
                    <a:bodyPr/>
                    <a:lstStyle/>
                    <a:p>
                      <a:pPr algn="ctr"/>
                      <a:r>
                        <a:rPr lang="en-US" sz="1400" dirty="0"/>
                        <a:t>13.5 </a:t>
                      </a:r>
                      <a:r>
                        <a:rPr lang="en-US" sz="1400" dirty="0" err="1"/>
                        <a:t>mo</a:t>
                      </a:r>
                      <a:endParaRPr lang="en-US" sz="1400" dirty="0"/>
                    </a:p>
                  </a:txBody>
                  <a:tcPr/>
                </a:tc>
                <a:extLst>
                  <a:ext uri="{0D108BD9-81ED-4DB2-BD59-A6C34878D82A}">
                    <a16:rowId xmlns:a16="http://schemas.microsoft.com/office/drawing/2014/main" val="3637697970"/>
                  </a:ext>
                </a:extLst>
              </a:tr>
            </a:tbl>
          </a:graphicData>
        </a:graphic>
      </p:graphicFrame>
      <p:pic>
        <p:nvPicPr>
          <p:cNvPr id="6" name="Picture 5">
            <a:extLst>
              <a:ext uri="{FF2B5EF4-FFF2-40B4-BE49-F238E27FC236}">
                <a16:creationId xmlns:a16="http://schemas.microsoft.com/office/drawing/2014/main" id="{A9A68BDB-6E63-2547-AFC9-9BB7116B90EC}"/>
              </a:ext>
            </a:extLst>
          </p:cNvPr>
          <p:cNvPicPr>
            <a:picLocks noChangeAspect="1"/>
          </p:cNvPicPr>
          <p:nvPr/>
        </p:nvPicPr>
        <p:blipFill>
          <a:blip r:embed="rId3"/>
          <a:stretch>
            <a:fillRect/>
          </a:stretch>
        </p:blipFill>
        <p:spPr>
          <a:xfrm>
            <a:off x="1490107" y="2566737"/>
            <a:ext cx="9211786" cy="4015492"/>
          </a:xfrm>
          <a:prstGeom prst="rect">
            <a:avLst/>
          </a:prstGeom>
        </p:spPr>
      </p:pic>
      <p:sp>
        <p:nvSpPr>
          <p:cNvPr id="14" name="TextBox 13">
            <a:extLst>
              <a:ext uri="{FF2B5EF4-FFF2-40B4-BE49-F238E27FC236}">
                <a16:creationId xmlns:a16="http://schemas.microsoft.com/office/drawing/2014/main" id="{A01F8D23-5850-1345-A11A-DEF864A3557A}"/>
              </a:ext>
            </a:extLst>
          </p:cNvPr>
          <p:cNvSpPr txBox="1"/>
          <p:nvPr/>
        </p:nvSpPr>
        <p:spPr>
          <a:xfrm>
            <a:off x="4349392" y="898659"/>
            <a:ext cx="2535120" cy="307777"/>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VIALE-C</a:t>
            </a:r>
          </a:p>
        </p:txBody>
      </p:sp>
      <p:sp>
        <p:nvSpPr>
          <p:cNvPr id="15" name="TextBox 14">
            <a:extLst>
              <a:ext uri="{FF2B5EF4-FFF2-40B4-BE49-F238E27FC236}">
                <a16:creationId xmlns:a16="http://schemas.microsoft.com/office/drawing/2014/main" id="{2977D4D3-6727-F741-86BB-0F9698E8AC70}"/>
              </a:ext>
            </a:extLst>
          </p:cNvPr>
          <p:cNvSpPr txBox="1"/>
          <p:nvPr/>
        </p:nvSpPr>
        <p:spPr>
          <a:xfrm>
            <a:off x="7585853" y="908827"/>
            <a:ext cx="2535120" cy="307777"/>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VIALE-A</a:t>
            </a:r>
          </a:p>
        </p:txBody>
      </p:sp>
      <p:sp>
        <p:nvSpPr>
          <p:cNvPr id="16" name="Oval 15">
            <a:extLst>
              <a:ext uri="{FF2B5EF4-FFF2-40B4-BE49-F238E27FC236}">
                <a16:creationId xmlns:a16="http://schemas.microsoft.com/office/drawing/2014/main" id="{E82FAA27-4F82-3E44-BD22-8139A47384A6}"/>
              </a:ext>
            </a:extLst>
          </p:cNvPr>
          <p:cNvSpPr/>
          <p:nvPr/>
        </p:nvSpPr>
        <p:spPr>
          <a:xfrm rot="20128895">
            <a:off x="2435670" y="3838505"/>
            <a:ext cx="1305716" cy="383458"/>
          </a:xfrm>
          <a:prstGeom prst="ellipse">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B6FE66DD-C00E-BF4B-B7EC-BEAD0A32A56D}"/>
              </a:ext>
            </a:extLst>
          </p:cNvPr>
          <p:cNvSpPr/>
          <p:nvPr/>
        </p:nvSpPr>
        <p:spPr>
          <a:xfrm rot="19583802">
            <a:off x="5699981" y="3653141"/>
            <a:ext cx="1305716" cy="383458"/>
          </a:xfrm>
          <a:prstGeom prst="ellipse">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5BD5BEDE-3914-3C4A-9D1F-A29114014CF8}"/>
              </a:ext>
            </a:extLst>
          </p:cNvPr>
          <p:cNvSpPr/>
          <p:nvPr/>
        </p:nvSpPr>
        <p:spPr>
          <a:xfrm rot="19000147">
            <a:off x="7307338" y="3847000"/>
            <a:ext cx="1305716" cy="383458"/>
          </a:xfrm>
          <a:prstGeom prst="ellipse">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2130D551-6C63-B04E-B449-74AFC19B1B7A}"/>
              </a:ext>
            </a:extLst>
          </p:cNvPr>
          <p:cNvSpPr/>
          <p:nvPr/>
        </p:nvSpPr>
        <p:spPr>
          <a:xfrm rot="18449196">
            <a:off x="8779386" y="4372180"/>
            <a:ext cx="1676141" cy="402156"/>
          </a:xfrm>
          <a:prstGeom prst="ellipse">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E2CE53BC-986A-594B-8709-4350F4200A93}"/>
              </a:ext>
            </a:extLst>
          </p:cNvPr>
          <p:cNvSpPr/>
          <p:nvPr/>
        </p:nvSpPr>
        <p:spPr>
          <a:xfrm rot="1379298">
            <a:off x="4060662" y="3468063"/>
            <a:ext cx="1305716" cy="392644"/>
          </a:xfrm>
          <a:prstGeom prst="ellipse">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C9D9F5EA-E65F-1A4D-A3AD-CBF4EA6E37B5}"/>
              </a:ext>
            </a:extLst>
          </p:cNvPr>
          <p:cNvSpPr/>
          <p:nvPr/>
        </p:nvSpPr>
        <p:spPr>
          <a:xfrm>
            <a:off x="8418914" y="6488668"/>
            <a:ext cx="3570529"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Andrew H Wei, MBBS, PhD</a:t>
            </a:r>
          </a:p>
        </p:txBody>
      </p:sp>
    </p:spTree>
    <p:extLst>
      <p:ext uri="{BB962C8B-B14F-4D97-AF65-F5344CB8AC3E}">
        <p14:creationId xmlns:p14="http://schemas.microsoft.com/office/powerpoint/2010/main" val="47059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5754A6-C944-0441-A250-CBABE3AFAB59}"/>
              </a:ext>
            </a:extLst>
          </p:cNvPr>
          <p:cNvSpPr>
            <a:spLocks noGrp="1"/>
          </p:cNvSpPr>
          <p:nvPr>
            <p:ph type="title"/>
          </p:nvPr>
        </p:nvSpPr>
        <p:spPr>
          <a:xfrm>
            <a:off x="478631" y="1"/>
            <a:ext cx="10875169" cy="1147042"/>
          </a:xfrm>
        </p:spPr>
        <p:txBody>
          <a:bodyPr>
            <a:normAutofit/>
          </a:bodyPr>
          <a:lstStyle/>
          <a:p>
            <a:r>
              <a:rPr lang="en-US" sz="3000" dirty="0"/>
              <a:t>Uncertainties with targeting BCL2 in AML</a:t>
            </a:r>
          </a:p>
        </p:txBody>
      </p:sp>
      <p:sp>
        <p:nvSpPr>
          <p:cNvPr id="5" name="Content Placeholder 4">
            <a:extLst>
              <a:ext uri="{FF2B5EF4-FFF2-40B4-BE49-F238E27FC236}">
                <a16:creationId xmlns:a16="http://schemas.microsoft.com/office/drawing/2014/main" id="{79DEFC25-B52A-0C41-ACFB-DA4BB0770590}"/>
              </a:ext>
            </a:extLst>
          </p:cNvPr>
          <p:cNvSpPr>
            <a:spLocks noGrp="1"/>
          </p:cNvSpPr>
          <p:nvPr>
            <p:ph sz="half" idx="1"/>
          </p:nvPr>
        </p:nvSpPr>
        <p:spPr>
          <a:xfrm>
            <a:off x="67637" y="1553135"/>
            <a:ext cx="5639607" cy="5211280"/>
          </a:xfrm>
        </p:spPr>
        <p:txBody>
          <a:bodyPr>
            <a:normAutofit/>
          </a:bodyPr>
          <a:lstStyle/>
          <a:p>
            <a:pPr lvl="1">
              <a:lnSpc>
                <a:spcPct val="100000"/>
              </a:lnSpc>
              <a:spcBef>
                <a:spcPts val="2300"/>
              </a:spcBef>
            </a:pPr>
            <a:r>
              <a:rPr lang="en-US" dirty="0">
                <a:solidFill>
                  <a:srgbClr val="C00000"/>
                </a:solidFill>
              </a:rPr>
              <a:t>Role of monotherapy</a:t>
            </a:r>
          </a:p>
          <a:p>
            <a:pPr lvl="1">
              <a:lnSpc>
                <a:spcPct val="100000"/>
              </a:lnSpc>
              <a:spcBef>
                <a:spcPts val="2300"/>
              </a:spcBef>
            </a:pPr>
            <a:r>
              <a:rPr lang="en-US" dirty="0"/>
              <a:t>Safety in MF-associated AML</a:t>
            </a:r>
          </a:p>
          <a:p>
            <a:pPr lvl="1">
              <a:lnSpc>
                <a:spcPct val="100000"/>
              </a:lnSpc>
              <a:spcBef>
                <a:spcPts val="2300"/>
              </a:spcBef>
            </a:pPr>
            <a:r>
              <a:rPr lang="en-US" dirty="0"/>
              <a:t>Optimal dose in combination with anti-fungal agents</a:t>
            </a:r>
          </a:p>
          <a:p>
            <a:pPr lvl="1">
              <a:lnSpc>
                <a:spcPct val="100000"/>
              </a:lnSpc>
              <a:spcBef>
                <a:spcPts val="2300"/>
              </a:spcBef>
            </a:pPr>
            <a:r>
              <a:rPr lang="en-US" dirty="0"/>
              <a:t>Role of VEN in prior HMA failure</a:t>
            </a:r>
          </a:p>
          <a:p>
            <a:pPr lvl="1">
              <a:lnSpc>
                <a:spcPct val="100000"/>
              </a:lnSpc>
              <a:spcBef>
                <a:spcPts val="2300"/>
              </a:spcBef>
            </a:pPr>
            <a:r>
              <a:rPr lang="en-US" dirty="0"/>
              <a:t>Management of VEN-AZA treatment failure</a:t>
            </a:r>
          </a:p>
        </p:txBody>
      </p:sp>
      <p:pic>
        <p:nvPicPr>
          <p:cNvPr id="7" name="Picture 6">
            <a:extLst>
              <a:ext uri="{FF2B5EF4-FFF2-40B4-BE49-F238E27FC236}">
                <a16:creationId xmlns:a16="http://schemas.microsoft.com/office/drawing/2014/main" id="{1D6B897B-8396-594D-AA9F-70CE0B0774F2}"/>
              </a:ext>
            </a:extLst>
          </p:cNvPr>
          <p:cNvPicPr>
            <a:picLocks noChangeAspect="1"/>
          </p:cNvPicPr>
          <p:nvPr/>
        </p:nvPicPr>
        <p:blipFill>
          <a:blip r:embed="rId2"/>
          <a:stretch>
            <a:fillRect/>
          </a:stretch>
        </p:blipFill>
        <p:spPr>
          <a:xfrm>
            <a:off x="5707244" y="3098002"/>
            <a:ext cx="5959112" cy="3471512"/>
          </a:xfrm>
          <a:prstGeom prst="rect">
            <a:avLst/>
          </a:prstGeom>
        </p:spPr>
      </p:pic>
      <p:sp>
        <p:nvSpPr>
          <p:cNvPr id="8" name="TextBox 7">
            <a:extLst>
              <a:ext uri="{FF2B5EF4-FFF2-40B4-BE49-F238E27FC236}">
                <a16:creationId xmlns:a16="http://schemas.microsoft.com/office/drawing/2014/main" id="{4B47F43C-AE73-7E41-A6CD-7D6A0708E937}"/>
              </a:ext>
            </a:extLst>
          </p:cNvPr>
          <p:cNvSpPr txBox="1"/>
          <p:nvPr/>
        </p:nvSpPr>
        <p:spPr>
          <a:xfrm>
            <a:off x="7726197" y="2936862"/>
            <a:ext cx="215693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7d of Ven monotherapy</a:t>
            </a:r>
          </a:p>
        </p:txBody>
      </p:sp>
      <p:sp>
        <p:nvSpPr>
          <p:cNvPr id="9" name="Oval 8">
            <a:extLst>
              <a:ext uri="{FF2B5EF4-FFF2-40B4-BE49-F238E27FC236}">
                <a16:creationId xmlns:a16="http://schemas.microsoft.com/office/drawing/2014/main" id="{399DAF68-3ABD-8F4D-ABD7-A6D356FBC459}"/>
              </a:ext>
            </a:extLst>
          </p:cNvPr>
          <p:cNvSpPr/>
          <p:nvPr/>
        </p:nvSpPr>
        <p:spPr>
          <a:xfrm rot="16200000">
            <a:off x="7128160" y="5098820"/>
            <a:ext cx="776990" cy="1666791"/>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553E9CF-ADCE-C64E-BFBC-8EC26AC6A56C}"/>
              </a:ext>
            </a:extLst>
          </p:cNvPr>
          <p:cNvSpPr txBox="1"/>
          <p:nvPr/>
        </p:nvSpPr>
        <p:spPr>
          <a:xfrm>
            <a:off x="6503096" y="6320711"/>
            <a:ext cx="460313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Calibri" panose="020F0502020204030204"/>
                <a:ea typeface="+mn-ea"/>
                <a:cs typeface="+mn-cs"/>
              </a:rPr>
              <a:t>Chua C, et al,  JCO 2020</a:t>
            </a:r>
          </a:p>
        </p:txBody>
      </p:sp>
      <p:grpSp>
        <p:nvGrpSpPr>
          <p:cNvPr id="21" name="Group 20">
            <a:extLst>
              <a:ext uri="{FF2B5EF4-FFF2-40B4-BE49-F238E27FC236}">
                <a16:creationId xmlns:a16="http://schemas.microsoft.com/office/drawing/2014/main" id="{A3CD1849-455C-A148-80AD-260ECA1F64AE}"/>
              </a:ext>
            </a:extLst>
          </p:cNvPr>
          <p:cNvGrpSpPr/>
          <p:nvPr/>
        </p:nvGrpSpPr>
        <p:grpSpPr>
          <a:xfrm>
            <a:off x="5923721" y="1044806"/>
            <a:ext cx="5793961" cy="1705611"/>
            <a:chOff x="5180723" y="1044806"/>
            <a:chExt cx="6536960" cy="1705611"/>
          </a:xfrm>
        </p:grpSpPr>
        <p:sp>
          <p:nvSpPr>
            <p:cNvPr id="11" name="TextBox 10">
              <a:extLst>
                <a:ext uri="{FF2B5EF4-FFF2-40B4-BE49-F238E27FC236}">
                  <a16:creationId xmlns:a16="http://schemas.microsoft.com/office/drawing/2014/main" id="{EAA3E9C8-10D8-6A41-A853-ABAD40969A9C}"/>
                </a:ext>
              </a:extLst>
            </p:cNvPr>
            <p:cNvSpPr txBox="1"/>
            <p:nvPr/>
          </p:nvSpPr>
          <p:spPr>
            <a:xfrm>
              <a:off x="5180723" y="1553135"/>
              <a:ext cx="5280000" cy="338554"/>
            </a:xfrm>
            <a:prstGeom prst="rect">
              <a:avLst/>
            </a:prstGeom>
            <a:solidFill>
              <a:schemeClr val="accent2">
                <a:lumMod val="40000"/>
                <a:lumOff val="60000"/>
              </a:schemeClr>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Calibri" panose="020F0502020204030204"/>
                  <a:ea typeface="+mn-ea"/>
                  <a:cs typeface="+mn-cs"/>
                </a:rPr>
                <a:t>Venetoclax</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CFFB91C-7F2A-F24C-B782-95B462F01290}"/>
                </a:ext>
              </a:extLst>
            </p:cNvPr>
            <p:cNvSpPr txBox="1"/>
            <p:nvPr/>
          </p:nvSpPr>
          <p:spPr>
            <a:xfrm>
              <a:off x="7918195" y="1982499"/>
              <a:ext cx="1723663" cy="338554"/>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E6E6"/>
                  </a:solidFill>
                  <a:effectLst/>
                  <a:uLnTx/>
                  <a:uFillTx/>
                  <a:latin typeface="Calibri" panose="020F0502020204030204"/>
                  <a:ea typeface="+mn-ea"/>
                  <a:cs typeface="+mn-cs"/>
                </a:rPr>
                <a:t>D1-5</a:t>
              </a:r>
            </a:p>
          </p:txBody>
        </p:sp>
        <p:sp>
          <p:nvSpPr>
            <p:cNvPr id="13" name="TextBox 12">
              <a:extLst>
                <a:ext uri="{FF2B5EF4-FFF2-40B4-BE49-F238E27FC236}">
                  <a16:creationId xmlns:a16="http://schemas.microsoft.com/office/drawing/2014/main" id="{C269BE1D-437A-EA48-BFF4-1D0E0F905DD5}"/>
                </a:ext>
              </a:extLst>
            </p:cNvPr>
            <p:cNvSpPr txBox="1"/>
            <p:nvPr/>
          </p:nvSpPr>
          <p:spPr>
            <a:xfrm>
              <a:off x="8119375" y="2362369"/>
              <a:ext cx="693676" cy="338554"/>
            </a:xfrm>
            <a:prstGeom prst="rect">
              <a:avLst/>
            </a:prstGeom>
            <a:solidFill>
              <a:srgbClr val="0432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D2-3</a:t>
              </a:r>
            </a:p>
          </p:txBody>
        </p:sp>
        <p:sp>
          <p:nvSpPr>
            <p:cNvPr id="14" name="TextBox 13">
              <a:extLst>
                <a:ext uri="{FF2B5EF4-FFF2-40B4-BE49-F238E27FC236}">
                  <a16:creationId xmlns:a16="http://schemas.microsoft.com/office/drawing/2014/main" id="{2349C078-B7B3-684F-B8D1-16259D9CE463}"/>
                </a:ext>
              </a:extLst>
            </p:cNvPr>
            <p:cNvSpPr txBox="1"/>
            <p:nvPr/>
          </p:nvSpPr>
          <p:spPr>
            <a:xfrm>
              <a:off x="9641858" y="1953245"/>
              <a:ext cx="20758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Ara-C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100mg/m</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cIV</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EB62418-028C-1A4F-8188-1FED39D8586F}"/>
                </a:ext>
              </a:extLst>
            </p:cNvPr>
            <p:cNvSpPr txBox="1"/>
            <p:nvPr/>
          </p:nvSpPr>
          <p:spPr>
            <a:xfrm>
              <a:off x="8813051" y="2411863"/>
              <a:ext cx="227587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Idarubicin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12mg/m</a:t>
              </a:r>
              <a:r>
                <a:rPr kumimoji="0" lang="en-US" sz="1600" b="0" i="0" u="none" strike="noStrike" kern="1200" cap="none" spc="0" normalizeH="0" baseline="30000" noProof="0" dirty="0">
                  <a:ln>
                    <a:noFill/>
                  </a:ln>
                  <a:solidFill>
                    <a:prstClr val="black"/>
                  </a:solidFill>
                  <a:effectLst/>
                  <a:uLnTx/>
                  <a:uFillTx/>
                  <a:latin typeface="Calibri" panose="020F0502020204030204"/>
                  <a:ea typeface="+mn-ea"/>
                  <a:cs typeface="+mn-cs"/>
                </a:rPr>
                <a:t>2</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 IV</a:t>
              </a:r>
            </a:p>
          </p:txBody>
        </p:sp>
        <p:cxnSp>
          <p:nvCxnSpPr>
            <p:cNvPr id="16" name="Straight Connector 15">
              <a:extLst>
                <a:ext uri="{FF2B5EF4-FFF2-40B4-BE49-F238E27FC236}">
                  <a16:creationId xmlns:a16="http://schemas.microsoft.com/office/drawing/2014/main" id="{450C6BD3-3719-EB44-BD05-2440D7C72E8A}"/>
                </a:ext>
              </a:extLst>
            </p:cNvPr>
            <p:cNvCxnSpPr>
              <a:cxnSpLocks/>
            </p:cNvCxnSpPr>
            <p:nvPr/>
          </p:nvCxnSpPr>
          <p:spPr>
            <a:xfrm>
              <a:off x="7875753" y="1499010"/>
              <a:ext cx="0" cy="1141225"/>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849B657-E72A-9C44-B983-6A067C83AE66}"/>
                </a:ext>
              </a:extLst>
            </p:cNvPr>
            <p:cNvSpPr txBox="1"/>
            <p:nvPr/>
          </p:nvSpPr>
          <p:spPr>
            <a:xfrm>
              <a:off x="5802038" y="1047604"/>
              <a:ext cx="152952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7-day pre-phase</a:t>
              </a:r>
            </a:p>
          </p:txBody>
        </p:sp>
        <p:cxnSp>
          <p:nvCxnSpPr>
            <p:cNvPr id="18" name="Straight Arrow Connector 17">
              <a:extLst>
                <a:ext uri="{FF2B5EF4-FFF2-40B4-BE49-F238E27FC236}">
                  <a16:creationId xmlns:a16="http://schemas.microsoft.com/office/drawing/2014/main" id="{E97241AD-0077-E442-85FE-538DF25E0CB0}"/>
                </a:ext>
              </a:extLst>
            </p:cNvPr>
            <p:cNvCxnSpPr/>
            <p:nvPr/>
          </p:nvCxnSpPr>
          <p:spPr>
            <a:xfrm>
              <a:off x="5180723" y="1436244"/>
              <a:ext cx="269502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DB810E9-E602-5849-8F62-344E174CA65B}"/>
                </a:ext>
              </a:extLst>
            </p:cNvPr>
            <p:cNvSpPr txBox="1"/>
            <p:nvPr/>
          </p:nvSpPr>
          <p:spPr>
            <a:xfrm>
              <a:off x="8124619" y="1044806"/>
              <a:ext cx="203936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7 days</a:t>
              </a:r>
            </a:p>
          </p:txBody>
        </p:sp>
        <p:cxnSp>
          <p:nvCxnSpPr>
            <p:cNvPr id="20" name="Straight Arrow Connector 19">
              <a:extLst>
                <a:ext uri="{FF2B5EF4-FFF2-40B4-BE49-F238E27FC236}">
                  <a16:creationId xmlns:a16="http://schemas.microsoft.com/office/drawing/2014/main" id="{21E61C30-2D09-494F-8274-9CCE51482271}"/>
                </a:ext>
              </a:extLst>
            </p:cNvPr>
            <p:cNvCxnSpPr>
              <a:cxnSpLocks/>
            </p:cNvCxnSpPr>
            <p:nvPr/>
          </p:nvCxnSpPr>
          <p:spPr>
            <a:xfrm>
              <a:off x="7884890" y="1433447"/>
              <a:ext cx="2575833"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a:extLst>
              <a:ext uri="{FF2B5EF4-FFF2-40B4-BE49-F238E27FC236}">
                <a16:creationId xmlns:a16="http://schemas.microsoft.com/office/drawing/2014/main" id="{0C7BB991-CBD0-2E46-97DC-589BDF137ABF}"/>
              </a:ext>
            </a:extLst>
          </p:cNvPr>
          <p:cNvCxnSpPr/>
          <p:nvPr/>
        </p:nvCxnSpPr>
        <p:spPr>
          <a:xfrm>
            <a:off x="6096000" y="1953245"/>
            <a:ext cx="0" cy="1144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D2552DB1-8CB5-254C-9AFD-92D9BB12BB91}"/>
              </a:ext>
            </a:extLst>
          </p:cNvPr>
          <p:cNvSpPr/>
          <p:nvPr/>
        </p:nvSpPr>
        <p:spPr>
          <a:xfrm>
            <a:off x="200889" y="6488668"/>
            <a:ext cx="3570529"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Andrew H Wei, MBBS, PhD</a:t>
            </a:r>
          </a:p>
        </p:txBody>
      </p:sp>
    </p:spTree>
    <p:extLst>
      <p:ext uri="{BB962C8B-B14F-4D97-AF65-F5344CB8AC3E}">
        <p14:creationId xmlns:p14="http://schemas.microsoft.com/office/powerpoint/2010/main" val="2759636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B06CC-2F62-2D43-AB29-FECA930AD8A1}"/>
              </a:ext>
            </a:extLst>
          </p:cNvPr>
          <p:cNvSpPr>
            <a:spLocks noGrp="1"/>
          </p:cNvSpPr>
          <p:nvPr>
            <p:ph type="title"/>
          </p:nvPr>
        </p:nvSpPr>
        <p:spPr>
          <a:xfrm>
            <a:off x="838200" y="365125"/>
            <a:ext cx="10515600" cy="1097280"/>
          </a:xfrm>
        </p:spPr>
        <p:txBody>
          <a:bodyPr>
            <a:normAutofit/>
          </a:bodyPr>
          <a:lstStyle/>
          <a:p>
            <a:r>
              <a:rPr lang="en-US" sz="3000" dirty="0"/>
              <a:t>Future directions</a:t>
            </a:r>
          </a:p>
        </p:txBody>
      </p:sp>
      <p:sp>
        <p:nvSpPr>
          <p:cNvPr id="6" name="Content Placeholder 5">
            <a:extLst>
              <a:ext uri="{FF2B5EF4-FFF2-40B4-BE49-F238E27FC236}">
                <a16:creationId xmlns:a16="http://schemas.microsoft.com/office/drawing/2014/main" id="{96FC18B3-4186-5249-BBF8-193B3C62A143}"/>
              </a:ext>
            </a:extLst>
          </p:cNvPr>
          <p:cNvSpPr>
            <a:spLocks noGrp="1"/>
          </p:cNvSpPr>
          <p:nvPr>
            <p:ph idx="1"/>
          </p:nvPr>
        </p:nvSpPr>
        <p:spPr/>
        <p:txBody>
          <a:bodyPr/>
          <a:lstStyle/>
          <a:p>
            <a:r>
              <a:rPr lang="en-US" dirty="0"/>
              <a:t>More intensive combinations</a:t>
            </a:r>
          </a:p>
          <a:p>
            <a:r>
              <a:rPr lang="en-US" dirty="0"/>
              <a:t>Combinations with targeted therapies</a:t>
            </a:r>
          </a:p>
          <a:p>
            <a:pPr lvl="1"/>
            <a:r>
              <a:rPr lang="en-US" dirty="0"/>
              <a:t>Targeted drugs</a:t>
            </a:r>
          </a:p>
          <a:p>
            <a:pPr lvl="1"/>
            <a:r>
              <a:rPr lang="en-US" dirty="0"/>
              <a:t>Immunotherapy</a:t>
            </a:r>
          </a:p>
          <a:p>
            <a:r>
              <a:rPr lang="en-US" dirty="0"/>
              <a:t>Maintenance therapy</a:t>
            </a:r>
          </a:p>
          <a:p>
            <a:r>
              <a:rPr lang="en-US" dirty="0">
                <a:solidFill>
                  <a:srgbClr val="C00000"/>
                </a:solidFill>
              </a:rPr>
              <a:t>More convenient regimens- with CC-486, ASTX727 (decitabine + </a:t>
            </a:r>
            <a:r>
              <a:rPr lang="en-US" dirty="0" err="1">
                <a:solidFill>
                  <a:srgbClr val="C00000"/>
                </a:solidFill>
              </a:rPr>
              <a:t>cedazuridine</a:t>
            </a:r>
            <a:r>
              <a:rPr lang="en-US" dirty="0">
                <a:solidFill>
                  <a:srgbClr val="C00000"/>
                </a:solidFill>
              </a:rPr>
              <a:t>)</a:t>
            </a:r>
          </a:p>
          <a:p>
            <a:endParaRPr lang="en-US" dirty="0"/>
          </a:p>
          <a:p>
            <a:pPr lvl="1"/>
            <a:endParaRPr lang="en-US" dirty="0"/>
          </a:p>
        </p:txBody>
      </p:sp>
      <p:sp>
        <p:nvSpPr>
          <p:cNvPr id="4" name="Rectangle 3">
            <a:extLst>
              <a:ext uri="{FF2B5EF4-FFF2-40B4-BE49-F238E27FC236}">
                <a16:creationId xmlns:a16="http://schemas.microsoft.com/office/drawing/2014/main" id="{7AAFB2DC-42C8-9544-B0EA-283D9F23AC91}"/>
              </a:ext>
            </a:extLst>
          </p:cNvPr>
          <p:cNvSpPr/>
          <p:nvPr/>
        </p:nvSpPr>
        <p:spPr>
          <a:xfrm>
            <a:off x="200889" y="6488668"/>
            <a:ext cx="3570529"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Andrew H Wei, MBBS, PhD</a:t>
            </a:r>
          </a:p>
        </p:txBody>
      </p:sp>
    </p:spTree>
    <p:extLst>
      <p:ext uri="{BB962C8B-B14F-4D97-AF65-F5344CB8AC3E}">
        <p14:creationId xmlns:p14="http://schemas.microsoft.com/office/powerpoint/2010/main" val="3202627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741979" y="359868"/>
            <a:ext cx="10974914" cy="1143000"/>
          </a:xfrm>
        </p:spPr>
        <p:txBody>
          <a:bodyPr/>
          <a:lstStyle/>
          <a:p>
            <a:pPr algn="l"/>
            <a:r>
              <a:rPr lang="en-US" dirty="0"/>
              <a:t>What initial treatment would you generally recommend for an </a:t>
            </a:r>
            <a:br>
              <a:rPr lang="en-US" dirty="0"/>
            </a:br>
            <a:r>
              <a:rPr lang="en-US" dirty="0"/>
              <a:t>80-year-old patient with AML and intermediate-risk cytogenetics?</a:t>
            </a:r>
          </a:p>
        </p:txBody>
      </p:sp>
      <p:graphicFrame>
        <p:nvGraphicFramePr>
          <p:cNvPr id="6" name="Chart 5">
            <a:extLst>
              <a:ext uri="{FF2B5EF4-FFF2-40B4-BE49-F238E27FC236}">
                <a16:creationId xmlns:a16="http://schemas.microsoft.com/office/drawing/2014/main" id="{5761DC5A-64A1-894C-AD5E-8EC390E922D3}"/>
              </a:ext>
            </a:extLst>
          </p:cNvPr>
          <p:cNvGraphicFramePr/>
          <p:nvPr/>
        </p:nvGraphicFramePr>
        <p:xfrm>
          <a:off x="152400" y="1641130"/>
          <a:ext cx="11049000" cy="44669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1E5027E-6260-E649-8043-3EE1AF511D3B}"/>
              </a:ext>
            </a:extLst>
          </p:cNvPr>
          <p:cNvSpPr/>
          <p:nvPr/>
        </p:nvSpPr>
        <p:spPr>
          <a:xfrm>
            <a:off x="304800" y="6377597"/>
            <a:ext cx="3441968"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Survey of live webinar audience</a:t>
            </a:r>
          </a:p>
        </p:txBody>
      </p:sp>
      <p:sp>
        <p:nvSpPr>
          <p:cNvPr id="13" name="Rectangle 12">
            <a:extLst>
              <a:ext uri="{FF2B5EF4-FFF2-40B4-BE49-F238E27FC236}">
                <a16:creationId xmlns:a16="http://schemas.microsoft.com/office/drawing/2014/main" id="{484D6285-B966-B047-B897-536AD8C2A344}"/>
              </a:ext>
            </a:extLst>
          </p:cNvPr>
          <p:cNvSpPr/>
          <p:nvPr/>
        </p:nvSpPr>
        <p:spPr>
          <a:xfrm>
            <a:off x="304800" y="5936726"/>
            <a:ext cx="998991"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N = 168</a:t>
            </a:r>
          </a:p>
        </p:txBody>
      </p:sp>
    </p:spTree>
    <p:extLst>
      <p:ext uri="{BB962C8B-B14F-4D97-AF65-F5344CB8AC3E}">
        <p14:creationId xmlns:p14="http://schemas.microsoft.com/office/powerpoint/2010/main" val="28865934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6791124-BF28-D445-80C6-2C7273EE3229}"/>
              </a:ext>
            </a:extLst>
          </p:cNvPr>
          <p:cNvPicPr>
            <a:picLocks noChangeAspect="1"/>
          </p:cNvPicPr>
          <p:nvPr/>
        </p:nvPicPr>
        <p:blipFill>
          <a:blip r:embed="rId3"/>
          <a:srcRect/>
          <a:stretch/>
        </p:blipFill>
        <p:spPr>
          <a:xfrm>
            <a:off x="744947" y="1208976"/>
            <a:ext cx="1261872" cy="1261872"/>
          </a:xfrm>
          <a:prstGeom prst="rect">
            <a:avLst/>
          </a:prstGeom>
        </p:spPr>
      </p:pic>
      <p:sp>
        <p:nvSpPr>
          <p:cNvPr id="2" name="Title 1"/>
          <p:cNvSpPr>
            <a:spLocks noGrp="1"/>
          </p:cNvSpPr>
          <p:nvPr>
            <p:ph type="title"/>
          </p:nvPr>
        </p:nvSpPr>
        <p:spPr>
          <a:xfrm>
            <a:off x="912286" y="35088"/>
            <a:ext cx="10358967" cy="1143000"/>
          </a:xfrm>
        </p:spPr>
        <p:txBody>
          <a:bodyPr/>
          <a:lstStyle/>
          <a:p>
            <a:r>
              <a:rPr lang="en-US" dirty="0"/>
              <a:t>Faculty</a:t>
            </a:r>
          </a:p>
        </p:txBody>
      </p:sp>
      <p:sp>
        <p:nvSpPr>
          <p:cNvPr id="14" name="Text Box 7"/>
          <p:cNvSpPr txBox="1">
            <a:spLocks noChangeArrowheads="1"/>
          </p:cNvSpPr>
          <p:nvPr/>
        </p:nvSpPr>
        <p:spPr bwMode="auto">
          <a:xfrm>
            <a:off x="2073508" y="1165136"/>
            <a:ext cx="4307326" cy="1705997"/>
          </a:xfrm>
          <a:prstGeom prst="rect">
            <a:avLst/>
          </a:prstGeom>
          <a:noFill/>
          <a:ln w="9525">
            <a:noFill/>
            <a:miter lim="800000"/>
            <a:headEnd/>
            <a:tailEnd/>
          </a:ln>
        </p:spPr>
        <p:txBody>
          <a:bodyPr lIns="91440" tIns="0" rIns="0" bIns="0">
            <a:prstTxWarp prst="textNoShape">
              <a:avLst/>
            </a:prstTxWarp>
          </a:bodyPr>
          <a:lstStyle/>
          <a:p>
            <a:pPr lvl="0" defTabSz="455613" eaLnBrk="1" hangingPunct="1">
              <a:defRPr/>
            </a:pPr>
            <a:r>
              <a:rPr lang="en-US" sz="1600" b="1" dirty="0">
                <a:latin typeface="Calibri" panose="020F0502020204030204" pitchFamily="34" charset="0"/>
                <a:cs typeface="Calibri" panose="020F0502020204030204" pitchFamily="34" charset="0"/>
              </a:rPr>
              <a:t>Mark </a:t>
            </a:r>
            <a:r>
              <a:rPr lang="en-US" sz="1600" b="1" dirty="0" err="1">
                <a:latin typeface="Calibri" panose="020F0502020204030204" pitchFamily="34" charset="0"/>
                <a:cs typeface="Calibri" panose="020F0502020204030204" pitchFamily="34" charset="0"/>
              </a:rPr>
              <a:t>Levis</a:t>
            </a:r>
            <a:r>
              <a:rPr lang="en-US" sz="1600" b="1" dirty="0">
                <a:latin typeface="Calibri" panose="020F0502020204030204" pitchFamily="34" charset="0"/>
                <a:cs typeface="Calibri" panose="020F0502020204030204" pitchFamily="34" charset="0"/>
              </a:rPr>
              <a:t>, MD, PhD</a:t>
            </a:r>
            <a:br>
              <a:rPr lang="en-US" sz="1600"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Director, Adult Leukemia Program</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Co-Division Director, Hematologic Malignancies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Professor of Oncology</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The Sidney Kimmel Comprehensive Cancer Center</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Johns Hopkins Medicine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Baltimore, Maryland</a:t>
            </a:r>
            <a:endParaRPr lang="en-US" sz="1600" dirty="0">
              <a:solidFill>
                <a:srgbClr val="000000"/>
              </a:solidFill>
              <a:latin typeface="Calibri" panose="020F0502020204030204" pitchFamily="34" charset="0"/>
              <a:ea typeface="MS PGothic" charset="0"/>
              <a:cs typeface="Calibri" panose="020F0502020204030204" pitchFamily="34" charset="0"/>
            </a:endParaRPr>
          </a:p>
        </p:txBody>
      </p:sp>
      <p:sp>
        <p:nvSpPr>
          <p:cNvPr id="15" name="Text Box 7">
            <a:extLst>
              <a:ext uri="{FF2B5EF4-FFF2-40B4-BE49-F238E27FC236}">
                <a16:creationId xmlns:a16="http://schemas.microsoft.com/office/drawing/2014/main" id="{E87767A9-5583-0C4D-B22D-C79DA94DF24B}"/>
              </a:ext>
            </a:extLst>
          </p:cNvPr>
          <p:cNvSpPr txBox="1">
            <a:spLocks noChangeArrowheads="1"/>
          </p:cNvSpPr>
          <p:nvPr/>
        </p:nvSpPr>
        <p:spPr bwMode="auto">
          <a:xfrm>
            <a:off x="7783962" y="3989938"/>
            <a:ext cx="4484238" cy="1531803"/>
          </a:xfrm>
          <a:prstGeom prst="rect">
            <a:avLst/>
          </a:prstGeom>
          <a:noFill/>
          <a:ln w="9525">
            <a:noFill/>
            <a:miter lim="800000"/>
            <a:headEnd/>
            <a:tailEnd/>
          </a:ln>
        </p:spPr>
        <p:txBody>
          <a:bodyPr lIns="91440" tIns="0" rIns="0" bIns="0">
            <a:prstTxWarp prst="textNoShape">
              <a:avLst/>
            </a:prstTxWarp>
          </a:bodyPr>
          <a:lstStyle/>
          <a:p>
            <a:pPr defTabSz="455613" eaLnBrk="1" hangingPunct="1">
              <a:defRPr/>
            </a:pPr>
            <a:r>
              <a:rPr lang="en-US" sz="1600" b="1" dirty="0" err="1">
                <a:latin typeface="Calibri" panose="020F0502020204030204" pitchFamily="34" charset="0"/>
                <a:cs typeface="Calibri" panose="020F0502020204030204" pitchFamily="34" charset="0"/>
              </a:rPr>
              <a:t>Eytan</a:t>
            </a:r>
            <a:r>
              <a:rPr lang="en-US" sz="1600" b="1" dirty="0">
                <a:latin typeface="Calibri" panose="020F0502020204030204" pitchFamily="34" charset="0"/>
                <a:cs typeface="Calibri" panose="020F0502020204030204" pitchFamily="34" charset="0"/>
              </a:rPr>
              <a:t> M Stein, MD</a:t>
            </a:r>
            <a:br>
              <a:rPr lang="en-US" sz="1600"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Assistant Attending Physician</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Director, Center for Drug Development in Leukemia</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Leukemia Service, Department of Medicine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Memorial Sloan Kettering Cancer Center</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New York, New York</a:t>
            </a:r>
          </a:p>
        </p:txBody>
      </p:sp>
      <p:pic>
        <p:nvPicPr>
          <p:cNvPr id="21" name="Picture 20">
            <a:extLst>
              <a:ext uri="{FF2B5EF4-FFF2-40B4-BE49-F238E27FC236}">
                <a16:creationId xmlns:a16="http://schemas.microsoft.com/office/drawing/2014/main" id="{E8A3E9A0-7871-5A43-A317-5B631028970B}"/>
              </a:ext>
            </a:extLst>
          </p:cNvPr>
          <p:cNvPicPr>
            <a:picLocks noChangeAspect="1"/>
          </p:cNvPicPr>
          <p:nvPr/>
        </p:nvPicPr>
        <p:blipFill>
          <a:blip r:embed="rId4"/>
          <a:srcRect/>
          <a:stretch/>
        </p:blipFill>
        <p:spPr>
          <a:xfrm>
            <a:off x="744947" y="3997741"/>
            <a:ext cx="1261872" cy="1261872"/>
          </a:xfrm>
          <a:prstGeom prst="rect">
            <a:avLst/>
          </a:prstGeom>
        </p:spPr>
      </p:pic>
      <p:pic>
        <p:nvPicPr>
          <p:cNvPr id="18" name="Picture 17">
            <a:extLst>
              <a:ext uri="{FF2B5EF4-FFF2-40B4-BE49-F238E27FC236}">
                <a16:creationId xmlns:a16="http://schemas.microsoft.com/office/drawing/2014/main" id="{FF977F0D-EFCA-754D-B646-94B64ECE8CBF}"/>
              </a:ext>
            </a:extLst>
          </p:cNvPr>
          <p:cNvPicPr>
            <a:picLocks noChangeAspect="1"/>
          </p:cNvPicPr>
          <p:nvPr/>
        </p:nvPicPr>
        <p:blipFill>
          <a:blip r:embed="rId5"/>
          <a:srcRect/>
          <a:stretch/>
        </p:blipFill>
        <p:spPr>
          <a:xfrm>
            <a:off x="6455400" y="3997741"/>
            <a:ext cx="1261872" cy="1261872"/>
          </a:xfrm>
          <a:prstGeom prst="rect">
            <a:avLst/>
          </a:prstGeom>
        </p:spPr>
      </p:pic>
      <p:sp>
        <p:nvSpPr>
          <p:cNvPr id="19" name="Text Box 7">
            <a:extLst>
              <a:ext uri="{FF2B5EF4-FFF2-40B4-BE49-F238E27FC236}">
                <a16:creationId xmlns:a16="http://schemas.microsoft.com/office/drawing/2014/main" id="{79640C54-AD31-5644-AE61-BCF49B54853B}"/>
              </a:ext>
            </a:extLst>
          </p:cNvPr>
          <p:cNvSpPr txBox="1">
            <a:spLocks noChangeArrowheads="1"/>
          </p:cNvSpPr>
          <p:nvPr/>
        </p:nvSpPr>
        <p:spPr bwMode="auto">
          <a:xfrm>
            <a:off x="2073509" y="4039164"/>
            <a:ext cx="3489091" cy="1220449"/>
          </a:xfrm>
          <a:prstGeom prst="rect">
            <a:avLst/>
          </a:prstGeom>
          <a:noFill/>
          <a:ln w="9525">
            <a:noFill/>
            <a:miter lim="800000"/>
            <a:headEnd/>
            <a:tailEnd/>
          </a:ln>
        </p:spPr>
        <p:txBody>
          <a:bodyPr lIns="91440" tIns="0" rIns="0" bIns="0">
            <a:prstTxWarp prst="textNoShape">
              <a:avLst/>
            </a:prstTxWarp>
          </a:bodyPr>
          <a:lstStyle/>
          <a:p>
            <a:pPr lvl="0" defTabSz="455613" eaLnBrk="1" hangingPunct="1">
              <a:defRPr/>
            </a:pPr>
            <a:r>
              <a:rPr lang="en-US" sz="1600" b="1" dirty="0">
                <a:latin typeface="Calibri" panose="020F0502020204030204" pitchFamily="34" charset="0"/>
                <a:cs typeface="Calibri" panose="020F0502020204030204" pitchFamily="34" charset="0"/>
              </a:rPr>
              <a:t>Alexander Perl, MD</a:t>
            </a:r>
            <a:br>
              <a:rPr lang="en-US" sz="1600"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Associate Professor of Medicine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Perelman School of Medicine at the University of Pennsylvania</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Member, Leukemia Program</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Abramson Cancer Center of the University of Pennsylvania</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Philadelphia, Pennsylvania</a:t>
            </a:r>
          </a:p>
        </p:txBody>
      </p:sp>
      <p:pic>
        <p:nvPicPr>
          <p:cNvPr id="12" name="Picture 11">
            <a:extLst>
              <a:ext uri="{FF2B5EF4-FFF2-40B4-BE49-F238E27FC236}">
                <a16:creationId xmlns:a16="http://schemas.microsoft.com/office/drawing/2014/main" id="{85E4ED50-24E9-C842-9C38-4DEE2C0CB27C}"/>
              </a:ext>
            </a:extLst>
          </p:cNvPr>
          <p:cNvPicPr>
            <a:picLocks noChangeAspect="1"/>
          </p:cNvPicPr>
          <p:nvPr/>
        </p:nvPicPr>
        <p:blipFill>
          <a:blip r:embed="rId6"/>
          <a:srcRect/>
          <a:stretch/>
        </p:blipFill>
        <p:spPr>
          <a:xfrm>
            <a:off x="6455400" y="1097349"/>
            <a:ext cx="1261872" cy="1261872"/>
          </a:xfrm>
          <a:prstGeom prst="rect">
            <a:avLst/>
          </a:prstGeom>
        </p:spPr>
      </p:pic>
      <p:sp>
        <p:nvSpPr>
          <p:cNvPr id="16" name="Text Box 7">
            <a:extLst>
              <a:ext uri="{FF2B5EF4-FFF2-40B4-BE49-F238E27FC236}">
                <a16:creationId xmlns:a16="http://schemas.microsoft.com/office/drawing/2014/main" id="{1B9708EF-59B0-3142-8FAB-8B8EDE7D257B}"/>
              </a:ext>
            </a:extLst>
          </p:cNvPr>
          <p:cNvSpPr txBox="1">
            <a:spLocks noChangeArrowheads="1"/>
          </p:cNvSpPr>
          <p:nvPr/>
        </p:nvSpPr>
        <p:spPr bwMode="auto">
          <a:xfrm>
            <a:off x="7783962" y="1138772"/>
            <a:ext cx="4307326" cy="1220449"/>
          </a:xfrm>
          <a:prstGeom prst="rect">
            <a:avLst/>
          </a:prstGeom>
          <a:noFill/>
          <a:ln w="9525">
            <a:noFill/>
            <a:miter lim="800000"/>
            <a:headEnd/>
            <a:tailEnd/>
          </a:ln>
        </p:spPr>
        <p:txBody>
          <a:bodyPr lIns="91440" tIns="0" rIns="0" bIns="0">
            <a:prstTxWarp prst="textNoShape">
              <a:avLst/>
            </a:prstTxWarp>
          </a:bodyPr>
          <a:lstStyle/>
          <a:p>
            <a:pPr lvl="0" defTabSz="455613" eaLnBrk="1" hangingPunct="1">
              <a:defRPr/>
            </a:pPr>
            <a:r>
              <a:rPr lang="en-US" sz="1600" b="1" dirty="0">
                <a:latin typeface="Calibri" panose="020F0502020204030204" pitchFamily="34" charset="0"/>
                <a:cs typeface="Calibri" panose="020F0502020204030204" pitchFamily="34" charset="0"/>
              </a:rPr>
              <a:t>Daniel A </a:t>
            </a:r>
            <a:r>
              <a:rPr lang="en-US" sz="1600" b="1" dirty="0" err="1">
                <a:latin typeface="Calibri" panose="020F0502020204030204" pitchFamily="34" charset="0"/>
                <a:cs typeface="Calibri" panose="020F0502020204030204" pitchFamily="34" charset="0"/>
              </a:rPr>
              <a:t>Pollyea</a:t>
            </a:r>
            <a:r>
              <a:rPr lang="en-US" sz="1600" b="1" dirty="0">
                <a:latin typeface="Calibri" panose="020F0502020204030204" pitchFamily="34" charset="0"/>
                <a:cs typeface="Calibri" panose="020F0502020204030204" pitchFamily="34" charset="0"/>
              </a:rPr>
              <a:t>, MD, MS</a:t>
            </a:r>
            <a:br>
              <a:rPr lang="en-US" sz="1600" b="1"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Associate Professor of Medicine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Clinical Director of Leukemia Services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Robert H Allen, MD Chair in Hematology Research</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Division of Hematology</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University of Colorado School of Medicine</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Aurora, Colorado</a:t>
            </a:r>
          </a:p>
        </p:txBody>
      </p:sp>
    </p:spTree>
    <p:custDataLst>
      <p:tags r:id="rId1"/>
    </p:custDataLst>
    <p:extLst>
      <p:ext uri="{BB962C8B-B14F-4D97-AF65-F5344CB8AC3E}">
        <p14:creationId xmlns:p14="http://schemas.microsoft.com/office/powerpoint/2010/main" val="2941219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FE2CDA1-8D9C-2F46-B0F4-8DF8ADB38FF6}"/>
              </a:ext>
            </a:extLst>
          </p:cNvPr>
          <p:cNvSpPr>
            <a:spLocks noGrp="1"/>
          </p:cNvSpPr>
          <p:nvPr>
            <p:ph type="title"/>
          </p:nvPr>
        </p:nvSpPr>
        <p:spPr>
          <a:xfrm>
            <a:off x="912285" y="227012"/>
            <a:ext cx="10008251" cy="1617811"/>
          </a:xfrm>
        </p:spPr>
        <p:txBody>
          <a:bodyPr/>
          <a:lstStyle/>
          <a:p>
            <a:r>
              <a:rPr lang="en-US" dirty="0"/>
              <a:t>What initial treatment would you generally recommend for an 80-year-old patient with AML and </a:t>
            </a:r>
            <a:r>
              <a:rPr lang="en-US" u="sng" dirty="0"/>
              <a:t>intermediate-risk</a:t>
            </a:r>
            <a:r>
              <a:rPr lang="en-US" dirty="0"/>
              <a:t> cytogenetics?	</a:t>
            </a:r>
          </a:p>
        </p:txBody>
      </p:sp>
      <p:sp>
        <p:nvSpPr>
          <p:cNvPr id="14" name="Content Placeholder 13">
            <a:extLst>
              <a:ext uri="{FF2B5EF4-FFF2-40B4-BE49-F238E27FC236}">
                <a16:creationId xmlns:a16="http://schemas.microsoft.com/office/drawing/2014/main" id="{0D6D9876-B3F6-254D-89FF-6DB67EB82174}"/>
              </a:ext>
            </a:extLst>
          </p:cNvPr>
          <p:cNvSpPr>
            <a:spLocks noGrp="1"/>
          </p:cNvSpPr>
          <p:nvPr>
            <p:ph idx="11"/>
          </p:nvPr>
        </p:nvSpPr>
        <p:spPr/>
        <p:txBody>
          <a:bodyPr/>
          <a:lstStyle/>
          <a:p>
            <a:r>
              <a:rPr lang="en-US" dirty="0" err="1"/>
              <a:t>Azacitidine</a:t>
            </a:r>
            <a:r>
              <a:rPr lang="en-US" dirty="0"/>
              <a:t> + </a:t>
            </a:r>
            <a:r>
              <a:rPr lang="en-US" dirty="0" err="1"/>
              <a:t>venetoclax</a:t>
            </a:r>
            <a:endParaRPr lang="en-US" dirty="0"/>
          </a:p>
        </p:txBody>
      </p:sp>
      <p:sp>
        <p:nvSpPr>
          <p:cNvPr id="15" name="Content Placeholder 14">
            <a:extLst>
              <a:ext uri="{FF2B5EF4-FFF2-40B4-BE49-F238E27FC236}">
                <a16:creationId xmlns:a16="http://schemas.microsoft.com/office/drawing/2014/main" id="{B685A035-4F88-1D40-9549-E60E33FA0936}"/>
              </a:ext>
            </a:extLst>
          </p:cNvPr>
          <p:cNvSpPr>
            <a:spLocks noGrp="1"/>
          </p:cNvSpPr>
          <p:nvPr>
            <p:ph idx="12"/>
          </p:nvPr>
        </p:nvSpPr>
        <p:spPr/>
        <p:txBody>
          <a:bodyPr/>
          <a:lstStyle/>
          <a:p>
            <a:r>
              <a:rPr lang="en-US" dirty="0" err="1"/>
              <a:t>Azacitidine</a:t>
            </a:r>
            <a:r>
              <a:rPr lang="en-US" dirty="0"/>
              <a:t> + </a:t>
            </a:r>
            <a:r>
              <a:rPr lang="en-US" dirty="0" err="1"/>
              <a:t>venetoclax</a:t>
            </a:r>
            <a:endParaRPr lang="en-US" dirty="0"/>
          </a:p>
        </p:txBody>
      </p:sp>
      <p:sp>
        <p:nvSpPr>
          <p:cNvPr id="16" name="Content Placeholder 15">
            <a:extLst>
              <a:ext uri="{FF2B5EF4-FFF2-40B4-BE49-F238E27FC236}">
                <a16:creationId xmlns:a16="http://schemas.microsoft.com/office/drawing/2014/main" id="{496A38CF-12A6-1C47-885B-251F6E9C50F5}"/>
              </a:ext>
            </a:extLst>
          </p:cNvPr>
          <p:cNvSpPr>
            <a:spLocks noGrp="1"/>
          </p:cNvSpPr>
          <p:nvPr>
            <p:ph idx="13"/>
          </p:nvPr>
        </p:nvSpPr>
        <p:spPr/>
        <p:txBody>
          <a:bodyPr/>
          <a:lstStyle/>
          <a:p>
            <a:r>
              <a:rPr lang="en-US" dirty="0" err="1"/>
              <a:t>Azacitidine</a:t>
            </a:r>
            <a:r>
              <a:rPr lang="en-US" dirty="0"/>
              <a:t> + </a:t>
            </a:r>
            <a:r>
              <a:rPr lang="en-US" dirty="0" err="1"/>
              <a:t>venetoclax</a:t>
            </a:r>
            <a:endParaRPr lang="en-US" dirty="0"/>
          </a:p>
        </p:txBody>
      </p:sp>
      <p:sp>
        <p:nvSpPr>
          <p:cNvPr id="17" name="Content Placeholder 16">
            <a:extLst>
              <a:ext uri="{FF2B5EF4-FFF2-40B4-BE49-F238E27FC236}">
                <a16:creationId xmlns:a16="http://schemas.microsoft.com/office/drawing/2014/main" id="{66A3099C-FAA4-CD46-BC15-7461F9E03CD6}"/>
              </a:ext>
            </a:extLst>
          </p:cNvPr>
          <p:cNvSpPr>
            <a:spLocks noGrp="1"/>
          </p:cNvSpPr>
          <p:nvPr>
            <p:ph idx="14"/>
          </p:nvPr>
        </p:nvSpPr>
        <p:spPr/>
        <p:txBody>
          <a:bodyPr/>
          <a:lstStyle/>
          <a:p>
            <a:r>
              <a:rPr lang="en-US" dirty="0" err="1"/>
              <a:t>Azacitidine</a:t>
            </a:r>
            <a:r>
              <a:rPr lang="en-US" dirty="0"/>
              <a:t> + </a:t>
            </a:r>
            <a:r>
              <a:rPr lang="en-US" dirty="0" err="1"/>
              <a:t>venetoclax</a:t>
            </a:r>
            <a:endParaRPr lang="en-US" dirty="0"/>
          </a:p>
        </p:txBody>
      </p:sp>
      <p:sp>
        <p:nvSpPr>
          <p:cNvPr id="18" name="Content Placeholder 17">
            <a:extLst>
              <a:ext uri="{FF2B5EF4-FFF2-40B4-BE49-F238E27FC236}">
                <a16:creationId xmlns:a16="http://schemas.microsoft.com/office/drawing/2014/main" id="{3BE7BD6A-770A-814E-9656-7FAE6A1D0993}"/>
              </a:ext>
            </a:extLst>
          </p:cNvPr>
          <p:cNvSpPr>
            <a:spLocks noGrp="1"/>
          </p:cNvSpPr>
          <p:nvPr>
            <p:ph idx="15"/>
          </p:nvPr>
        </p:nvSpPr>
        <p:spPr/>
        <p:txBody>
          <a:bodyPr/>
          <a:lstStyle/>
          <a:p>
            <a:r>
              <a:rPr lang="en-US" dirty="0" err="1"/>
              <a:t>Azacitidine</a:t>
            </a:r>
            <a:r>
              <a:rPr lang="en-US" dirty="0"/>
              <a:t> + </a:t>
            </a:r>
            <a:r>
              <a:rPr lang="en-US" dirty="0" err="1"/>
              <a:t>venetoclax</a:t>
            </a:r>
            <a:endParaRPr lang="en-US" dirty="0"/>
          </a:p>
        </p:txBody>
      </p:sp>
      <p:sp>
        <p:nvSpPr>
          <p:cNvPr id="19" name="Content Placeholder 18">
            <a:extLst>
              <a:ext uri="{FF2B5EF4-FFF2-40B4-BE49-F238E27FC236}">
                <a16:creationId xmlns:a16="http://schemas.microsoft.com/office/drawing/2014/main" id="{F40451F7-FA05-FD48-B41C-89978F95C438}"/>
              </a:ext>
            </a:extLst>
          </p:cNvPr>
          <p:cNvSpPr>
            <a:spLocks noGrp="1"/>
          </p:cNvSpPr>
          <p:nvPr>
            <p:ph idx="16"/>
          </p:nvPr>
        </p:nvSpPr>
        <p:spPr/>
        <p:txBody>
          <a:bodyPr/>
          <a:lstStyle/>
          <a:p>
            <a:r>
              <a:rPr lang="en-US" dirty="0" err="1"/>
              <a:t>Azacitidine</a:t>
            </a:r>
            <a:r>
              <a:rPr lang="en-US" dirty="0"/>
              <a:t> + </a:t>
            </a:r>
            <a:r>
              <a:rPr lang="en-US" dirty="0" err="1"/>
              <a:t>venetoclax</a:t>
            </a:r>
            <a:endParaRPr lang="en-US" dirty="0"/>
          </a:p>
        </p:txBody>
      </p:sp>
      <p:sp>
        <p:nvSpPr>
          <p:cNvPr id="20" name="Content Placeholder 19">
            <a:extLst>
              <a:ext uri="{FF2B5EF4-FFF2-40B4-BE49-F238E27FC236}">
                <a16:creationId xmlns:a16="http://schemas.microsoft.com/office/drawing/2014/main" id="{FDAA7D27-BAB4-DA4F-87DF-C4B07C79C8E9}"/>
              </a:ext>
            </a:extLst>
          </p:cNvPr>
          <p:cNvSpPr>
            <a:spLocks noGrp="1"/>
          </p:cNvSpPr>
          <p:nvPr>
            <p:ph idx="17"/>
          </p:nvPr>
        </p:nvSpPr>
        <p:spPr/>
        <p:txBody>
          <a:bodyPr/>
          <a:lstStyle/>
          <a:p>
            <a:r>
              <a:rPr lang="en-US" dirty="0" err="1"/>
              <a:t>Azacitidine</a:t>
            </a:r>
            <a:r>
              <a:rPr lang="en-US" dirty="0"/>
              <a:t> + </a:t>
            </a:r>
            <a:r>
              <a:rPr lang="en-US" dirty="0" err="1"/>
              <a:t>venetoclax</a:t>
            </a:r>
            <a:endParaRPr lang="en-US" dirty="0"/>
          </a:p>
        </p:txBody>
      </p:sp>
      <p:sp>
        <p:nvSpPr>
          <p:cNvPr id="21" name="Content Placeholder 20">
            <a:extLst>
              <a:ext uri="{FF2B5EF4-FFF2-40B4-BE49-F238E27FC236}">
                <a16:creationId xmlns:a16="http://schemas.microsoft.com/office/drawing/2014/main" id="{1B700CC6-1C60-4D4C-8E24-7D4276D32682}"/>
              </a:ext>
            </a:extLst>
          </p:cNvPr>
          <p:cNvSpPr>
            <a:spLocks noGrp="1"/>
          </p:cNvSpPr>
          <p:nvPr>
            <p:ph idx="18"/>
          </p:nvPr>
        </p:nvSpPr>
        <p:spPr/>
        <p:txBody>
          <a:bodyPr/>
          <a:lstStyle/>
          <a:p>
            <a:r>
              <a:rPr lang="en-US" dirty="0" err="1"/>
              <a:t>Azacitidine</a:t>
            </a:r>
            <a:r>
              <a:rPr lang="en-US" dirty="0"/>
              <a:t> + </a:t>
            </a:r>
            <a:r>
              <a:rPr lang="en-US" dirty="0" err="1"/>
              <a:t>venetoclax</a:t>
            </a:r>
            <a:endParaRPr lang="en-US" dirty="0"/>
          </a:p>
        </p:txBody>
      </p:sp>
      <p:sp>
        <p:nvSpPr>
          <p:cNvPr id="22" name="Content Placeholder 21">
            <a:extLst>
              <a:ext uri="{FF2B5EF4-FFF2-40B4-BE49-F238E27FC236}">
                <a16:creationId xmlns:a16="http://schemas.microsoft.com/office/drawing/2014/main" id="{6FEFCB15-EFA5-A54A-90BE-BE62369CDDC4}"/>
              </a:ext>
            </a:extLst>
          </p:cNvPr>
          <p:cNvSpPr>
            <a:spLocks noGrp="1"/>
          </p:cNvSpPr>
          <p:nvPr>
            <p:ph idx="19"/>
          </p:nvPr>
        </p:nvSpPr>
        <p:spPr/>
        <p:txBody>
          <a:bodyPr/>
          <a:lstStyle/>
          <a:p>
            <a:r>
              <a:rPr lang="en-US" dirty="0" err="1"/>
              <a:t>Azacitidine</a:t>
            </a:r>
            <a:r>
              <a:rPr lang="en-US" dirty="0"/>
              <a:t> + </a:t>
            </a:r>
            <a:r>
              <a:rPr lang="en-US" dirty="0" err="1"/>
              <a:t>venetoclax</a:t>
            </a:r>
            <a:endParaRPr lang="en-US" dirty="0"/>
          </a:p>
        </p:txBody>
      </p:sp>
      <p:sp>
        <p:nvSpPr>
          <p:cNvPr id="26" name="TextBox 25">
            <a:extLst>
              <a:ext uri="{FF2B5EF4-FFF2-40B4-BE49-F238E27FC236}">
                <a16:creationId xmlns:a16="http://schemas.microsoft.com/office/drawing/2014/main" id="{4FB2DA62-B69A-0D4B-BED6-7D859C25EDAD}"/>
              </a:ext>
            </a:extLst>
          </p:cNvPr>
          <p:cNvSpPr txBox="1"/>
          <p:nvPr/>
        </p:nvSpPr>
        <p:spPr>
          <a:xfrm>
            <a:off x="479376" y="6480884"/>
            <a:ext cx="2355132" cy="307777"/>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72" charset="0"/>
                <a:ea typeface="MS PGothic" charset="0"/>
              </a:rPr>
              <a:t>LDAC, low-dose cytarabine</a:t>
            </a:r>
          </a:p>
        </p:txBody>
      </p:sp>
    </p:spTree>
    <p:extLst>
      <p:ext uri="{BB962C8B-B14F-4D97-AF65-F5344CB8AC3E}">
        <p14:creationId xmlns:p14="http://schemas.microsoft.com/office/powerpoint/2010/main" val="2269080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928BDF8-BFFD-554A-B654-98942862FA52}"/>
              </a:ext>
            </a:extLst>
          </p:cNvPr>
          <p:cNvSpPr>
            <a:spLocks noGrp="1"/>
          </p:cNvSpPr>
          <p:nvPr>
            <p:ph type="title"/>
          </p:nvPr>
        </p:nvSpPr>
        <p:spPr/>
        <p:txBody>
          <a:bodyPr/>
          <a:lstStyle/>
          <a:p>
            <a:r>
              <a:rPr lang="en-US" dirty="0"/>
              <a:t>What initial treatment would you generally recommend for an 80-year-old patient with AML and </a:t>
            </a:r>
            <a:r>
              <a:rPr lang="en-US" u="sng" dirty="0"/>
              <a:t>poor-risk</a:t>
            </a:r>
            <a:r>
              <a:rPr lang="en-US" dirty="0"/>
              <a:t> cytogenetics?	</a:t>
            </a:r>
          </a:p>
        </p:txBody>
      </p:sp>
      <p:sp>
        <p:nvSpPr>
          <p:cNvPr id="14" name="Content Placeholder 13">
            <a:extLst>
              <a:ext uri="{FF2B5EF4-FFF2-40B4-BE49-F238E27FC236}">
                <a16:creationId xmlns:a16="http://schemas.microsoft.com/office/drawing/2014/main" id="{008A4ECB-77A8-9F43-BB80-BCA41E3691D7}"/>
              </a:ext>
            </a:extLst>
          </p:cNvPr>
          <p:cNvSpPr>
            <a:spLocks noGrp="1"/>
          </p:cNvSpPr>
          <p:nvPr>
            <p:ph idx="11"/>
          </p:nvPr>
        </p:nvSpPr>
        <p:spPr/>
        <p:txBody>
          <a:bodyPr/>
          <a:lstStyle/>
          <a:p>
            <a:r>
              <a:rPr lang="en-US" dirty="0" err="1"/>
              <a:t>Azacitidine</a:t>
            </a:r>
            <a:r>
              <a:rPr lang="en-US" dirty="0"/>
              <a:t> + </a:t>
            </a:r>
            <a:r>
              <a:rPr lang="en-US" dirty="0" err="1"/>
              <a:t>venetoclax</a:t>
            </a:r>
            <a:endParaRPr lang="en-US" dirty="0"/>
          </a:p>
        </p:txBody>
      </p:sp>
      <p:sp>
        <p:nvSpPr>
          <p:cNvPr id="15" name="Content Placeholder 14">
            <a:extLst>
              <a:ext uri="{FF2B5EF4-FFF2-40B4-BE49-F238E27FC236}">
                <a16:creationId xmlns:a16="http://schemas.microsoft.com/office/drawing/2014/main" id="{F813BE2A-A675-3C47-AC32-7ED995B93CCB}"/>
              </a:ext>
            </a:extLst>
          </p:cNvPr>
          <p:cNvSpPr>
            <a:spLocks noGrp="1"/>
          </p:cNvSpPr>
          <p:nvPr>
            <p:ph idx="12"/>
          </p:nvPr>
        </p:nvSpPr>
        <p:spPr/>
        <p:txBody>
          <a:bodyPr/>
          <a:lstStyle/>
          <a:p>
            <a:r>
              <a:rPr lang="en-US" dirty="0" err="1"/>
              <a:t>Azacitidine</a:t>
            </a:r>
            <a:r>
              <a:rPr lang="en-US" dirty="0"/>
              <a:t> + </a:t>
            </a:r>
            <a:r>
              <a:rPr lang="en-US" dirty="0" err="1"/>
              <a:t>venetoclax</a:t>
            </a:r>
            <a:endParaRPr lang="en-US" dirty="0"/>
          </a:p>
        </p:txBody>
      </p:sp>
      <p:sp>
        <p:nvSpPr>
          <p:cNvPr id="16" name="Content Placeholder 15">
            <a:extLst>
              <a:ext uri="{FF2B5EF4-FFF2-40B4-BE49-F238E27FC236}">
                <a16:creationId xmlns:a16="http://schemas.microsoft.com/office/drawing/2014/main" id="{37AB35AD-958D-8842-816C-F82B3E083C58}"/>
              </a:ext>
            </a:extLst>
          </p:cNvPr>
          <p:cNvSpPr>
            <a:spLocks noGrp="1"/>
          </p:cNvSpPr>
          <p:nvPr>
            <p:ph idx="13"/>
          </p:nvPr>
        </p:nvSpPr>
        <p:spPr/>
        <p:txBody>
          <a:bodyPr/>
          <a:lstStyle/>
          <a:p>
            <a:r>
              <a:rPr lang="en-US" dirty="0" err="1"/>
              <a:t>Azacitidine</a:t>
            </a:r>
            <a:r>
              <a:rPr lang="en-US" dirty="0"/>
              <a:t> + </a:t>
            </a:r>
            <a:r>
              <a:rPr lang="en-US" dirty="0" err="1"/>
              <a:t>venetoclax</a:t>
            </a:r>
            <a:endParaRPr lang="en-US" dirty="0"/>
          </a:p>
        </p:txBody>
      </p:sp>
      <p:sp>
        <p:nvSpPr>
          <p:cNvPr id="17" name="Content Placeholder 16">
            <a:extLst>
              <a:ext uri="{FF2B5EF4-FFF2-40B4-BE49-F238E27FC236}">
                <a16:creationId xmlns:a16="http://schemas.microsoft.com/office/drawing/2014/main" id="{A9E055F0-85D0-9F45-9568-8500C0C5AE70}"/>
              </a:ext>
            </a:extLst>
          </p:cNvPr>
          <p:cNvSpPr>
            <a:spLocks noGrp="1"/>
          </p:cNvSpPr>
          <p:nvPr>
            <p:ph idx="14"/>
          </p:nvPr>
        </p:nvSpPr>
        <p:spPr/>
        <p:txBody>
          <a:bodyPr/>
          <a:lstStyle/>
          <a:p>
            <a:r>
              <a:rPr lang="en-US" dirty="0" err="1"/>
              <a:t>Azacitidine</a:t>
            </a:r>
            <a:r>
              <a:rPr lang="en-US" dirty="0"/>
              <a:t> + </a:t>
            </a:r>
            <a:r>
              <a:rPr lang="en-US" dirty="0" err="1"/>
              <a:t>venetoclax</a:t>
            </a:r>
            <a:endParaRPr lang="en-US" dirty="0"/>
          </a:p>
        </p:txBody>
      </p:sp>
      <p:sp>
        <p:nvSpPr>
          <p:cNvPr id="18" name="Content Placeholder 17">
            <a:extLst>
              <a:ext uri="{FF2B5EF4-FFF2-40B4-BE49-F238E27FC236}">
                <a16:creationId xmlns:a16="http://schemas.microsoft.com/office/drawing/2014/main" id="{B80E0D41-4ADA-3847-8E63-DB8DB46ED924}"/>
              </a:ext>
            </a:extLst>
          </p:cNvPr>
          <p:cNvSpPr>
            <a:spLocks noGrp="1"/>
          </p:cNvSpPr>
          <p:nvPr>
            <p:ph idx="15"/>
          </p:nvPr>
        </p:nvSpPr>
        <p:spPr/>
        <p:txBody>
          <a:bodyPr/>
          <a:lstStyle/>
          <a:p>
            <a:r>
              <a:rPr lang="en-US" dirty="0" err="1"/>
              <a:t>Azacitidine</a:t>
            </a:r>
            <a:r>
              <a:rPr lang="en-US" dirty="0"/>
              <a:t> + </a:t>
            </a:r>
            <a:r>
              <a:rPr lang="en-US" dirty="0" err="1"/>
              <a:t>venetoclax</a:t>
            </a:r>
            <a:endParaRPr lang="en-US" dirty="0"/>
          </a:p>
        </p:txBody>
      </p:sp>
      <p:sp>
        <p:nvSpPr>
          <p:cNvPr id="19" name="Content Placeholder 18">
            <a:extLst>
              <a:ext uri="{FF2B5EF4-FFF2-40B4-BE49-F238E27FC236}">
                <a16:creationId xmlns:a16="http://schemas.microsoft.com/office/drawing/2014/main" id="{BDD7AD97-E152-A146-960D-E07CD6AB93E1}"/>
              </a:ext>
            </a:extLst>
          </p:cNvPr>
          <p:cNvSpPr>
            <a:spLocks noGrp="1"/>
          </p:cNvSpPr>
          <p:nvPr>
            <p:ph idx="16"/>
          </p:nvPr>
        </p:nvSpPr>
        <p:spPr/>
        <p:txBody>
          <a:bodyPr/>
          <a:lstStyle/>
          <a:p>
            <a:r>
              <a:rPr lang="en-US" dirty="0" err="1"/>
              <a:t>Azacitidine</a:t>
            </a:r>
            <a:r>
              <a:rPr lang="en-US" dirty="0"/>
              <a:t> + </a:t>
            </a:r>
            <a:r>
              <a:rPr lang="en-US" dirty="0" err="1"/>
              <a:t>venetoclax</a:t>
            </a:r>
            <a:endParaRPr lang="en-US" dirty="0"/>
          </a:p>
        </p:txBody>
      </p:sp>
      <p:sp>
        <p:nvSpPr>
          <p:cNvPr id="20" name="Content Placeholder 19">
            <a:extLst>
              <a:ext uri="{FF2B5EF4-FFF2-40B4-BE49-F238E27FC236}">
                <a16:creationId xmlns:a16="http://schemas.microsoft.com/office/drawing/2014/main" id="{5FF2252A-65C0-2545-A5DB-BE858F9A2CED}"/>
              </a:ext>
            </a:extLst>
          </p:cNvPr>
          <p:cNvSpPr>
            <a:spLocks noGrp="1"/>
          </p:cNvSpPr>
          <p:nvPr>
            <p:ph idx="17"/>
          </p:nvPr>
        </p:nvSpPr>
        <p:spPr/>
        <p:txBody>
          <a:bodyPr/>
          <a:lstStyle/>
          <a:p>
            <a:r>
              <a:rPr lang="en-US" dirty="0" err="1"/>
              <a:t>Azacitidine</a:t>
            </a:r>
            <a:r>
              <a:rPr lang="en-US" dirty="0"/>
              <a:t> + </a:t>
            </a:r>
            <a:r>
              <a:rPr lang="en-US" dirty="0" err="1"/>
              <a:t>venetoclax</a:t>
            </a:r>
            <a:endParaRPr lang="en-US" dirty="0"/>
          </a:p>
        </p:txBody>
      </p:sp>
      <p:sp>
        <p:nvSpPr>
          <p:cNvPr id="21" name="Content Placeholder 20">
            <a:extLst>
              <a:ext uri="{FF2B5EF4-FFF2-40B4-BE49-F238E27FC236}">
                <a16:creationId xmlns:a16="http://schemas.microsoft.com/office/drawing/2014/main" id="{C54A58B4-3DD0-794B-9206-E23CE3967081}"/>
              </a:ext>
            </a:extLst>
          </p:cNvPr>
          <p:cNvSpPr>
            <a:spLocks noGrp="1"/>
          </p:cNvSpPr>
          <p:nvPr>
            <p:ph idx="18"/>
          </p:nvPr>
        </p:nvSpPr>
        <p:spPr/>
        <p:txBody>
          <a:bodyPr/>
          <a:lstStyle/>
          <a:p>
            <a:r>
              <a:rPr lang="en-US" dirty="0" err="1"/>
              <a:t>Azacitidine</a:t>
            </a:r>
            <a:r>
              <a:rPr lang="en-US" dirty="0"/>
              <a:t> + </a:t>
            </a:r>
            <a:r>
              <a:rPr lang="en-US" dirty="0" err="1"/>
              <a:t>venetoclax</a:t>
            </a:r>
            <a:endParaRPr lang="en-US" dirty="0"/>
          </a:p>
        </p:txBody>
      </p:sp>
      <p:sp>
        <p:nvSpPr>
          <p:cNvPr id="22" name="Content Placeholder 21">
            <a:extLst>
              <a:ext uri="{FF2B5EF4-FFF2-40B4-BE49-F238E27FC236}">
                <a16:creationId xmlns:a16="http://schemas.microsoft.com/office/drawing/2014/main" id="{9C72C1F3-ACB8-8B43-B327-7475221E9C2F}"/>
              </a:ext>
            </a:extLst>
          </p:cNvPr>
          <p:cNvSpPr>
            <a:spLocks noGrp="1"/>
          </p:cNvSpPr>
          <p:nvPr>
            <p:ph idx="19"/>
          </p:nvPr>
        </p:nvSpPr>
        <p:spPr/>
        <p:txBody>
          <a:bodyPr/>
          <a:lstStyle/>
          <a:p>
            <a:r>
              <a:rPr lang="en-US" dirty="0" err="1"/>
              <a:t>Azacitidine</a:t>
            </a:r>
            <a:r>
              <a:rPr lang="en-US" dirty="0"/>
              <a:t> + </a:t>
            </a:r>
            <a:r>
              <a:rPr lang="en-US" dirty="0" err="1"/>
              <a:t>venetoclax</a:t>
            </a:r>
            <a:endParaRPr lang="en-US" dirty="0"/>
          </a:p>
        </p:txBody>
      </p:sp>
      <p:sp>
        <p:nvSpPr>
          <p:cNvPr id="26" name="TextBox 25">
            <a:extLst>
              <a:ext uri="{FF2B5EF4-FFF2-40B4-BE49-F238E27FC236}">
                <a16:creationId xmlns:a16="http://schemas.microsoft.com/office/drawing/2014/main" id="{E8F32A8F-9DF1-1F42-A8D6-F2B5342FC446}"/>
              </a:ext>
            </a:extLst>
          </p:cNvPr>
          <p:cNvSpPr txBox="1"/>
          <p:nvPr/>
        </p:nvSpPr>
        <p:spPr>
          <a:xfrm>
            <a:off x="479376" y="6480884"/>
            <a:ext cx="2355132" cy="307777"/>
          </a:xfrm>
          <a:prstGeom prst="rect">
            <a:avLst/>
          </a:prstGeom>
          <a:noFill/>
        </p:spPr>
        <p:txBody>
          <a:bodyPr wrap="none" rtlCol="0">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72" charset="0"/>
                <a:ea typeface="MS PGothic" charset="0"/>
              </a:rPr>
              <a:t>LDAC, low-dose cytarabine</a:t>
            </a:r>
          </a:p>
        </p:txBody>
      </p:sp>
    </p:spTree>
    <p:extLst>
      <p:ext uri="{BB962C8B-B14F-4D97-AF65-F5344CB8AC3E}">
        <p14:creationId xmlns:p14="http://schemas.microsoft.com/office/powerpoint/2010/main" val="404144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B298B3F-B2E7-6D4B-A86B-561E55DF8B68}"/>
              </a:ext>
            </a:extLst>
          </p:cNvPr>
          <p:cNvSpPr>
            <a:spLocks noGrp="1"/>
          </p:cNvSpPr>
          <p:nvPr>
            <p:ph type="title"/>
          </p:nvPr>
        </p:nvSpPr>
        <p:spPr>
          <a:xfrm>
            <a:off x="912285" y="227012"/>
            <a:ext cx="9720219" cy="1617811"/>
          </a:xfrm>
        </p:spPr>
        <p:txBody>
          <a:bodyPr/>
          <a:lstStyle/>
          <a:p>
            <a:r>
              <a:rPr lang="en-US" sz="3000" dirty="0"/>
              <a:t>What initial treatment would you recommend for a 65-year-old patient with AML with a performance status (PS) of 2 and a history of hypertension, coronary artery disease and diabetes mellitus, assuming organ function is normal?	</a:t>
            </a:r>
          </a:p>
        </p:txBody>
      </p:sp>
      <p:sp>
        <p:nvSpPr>
          <p:cNvPr id="14" name="Content Placeholder 13">
            <a:extLst>
              <a:ext uri="{FF2B5EF4-FFF2-40B4-BE49-F238E27FC236}">
                <a16:creationId xmlns:a16="http://schemas.microsoft.com/office/drawing/2014/main" id="{D51BDFF7-8B9C-3E49-BEBB-9283191B05DD}"/>
              </a:ext>
            </a:extLst>
          </p:cNvPr>
          <p:cNvSpPr>
            <a:spLocks noGrp="1"/>
          </p:cNvSpPr>
          <p:nvPr>
            <p:ph idx="11"/>
          </p:nvPr>
        </p:nvSpPr>
        <p:spPr/>
        <p:txBody>
          <a:bodyPr/>
          <a:lstStyle/>
          <a:p>
            <a:r>
              <a:rPr lang="en-US" dirty="0"/>
              <a:t>7 + 3 induction</a:t>
            </a:r>
          </a:p>
        </p:txBody>
      </p:sp>
      <p:sp>
        <p:nvSpPr>
          <p:cNvPr id="15" name="Content Placeholder 14">
            <a:extLst>
              <a:ext uri="{FF2B5EF4-FFF2-40B4-BE49-F238E27FC236}">
                <a16:creationId xmlns:a16="http://schemas.microsoft.com/office/drawing/2014/main" id="{60F8BF1A-7455-DB46-BFED-8D4092891152}"/>
              </a:ext>
            </a:extLst>
          </p:cNvPr>
          <p:cNvSpPr>
            <a:spLocks noGrp="1"/>
          </p:cNvSpPr>
          <p:nvPr>
            <p:ph idx="12"/>
          </p:nvPr>
        </p:nvSpPr>
        <p:spPr/>
        <p:txBody>
          <a:bodyPr/>
          <a:lstStyle/>
          <a:p>
            <a:r>
              <a:rPr lang="en-US" dirty="0"/>
              <a:t>7 + 3 induction</a:t>
            </a:r>
          </a:p>
        </p:txBody>
      </p:sp>
      <p:sp>
        <p:nvSpPr>
          <p:cNvPr id="16" name="Content Placeholder 15">
            <a:extLst>
              <a:ext uri="{FF2B5EF4-FFF2-40B4-BE49-F238E27FC236}">
                <a16:creationId xmlns:a16="http://schemas.microsoft.com/office/drawing/2014/main" id="{B460BFC9-582B-394A-82FD-A411B9E6F6DF}"/>
              </a:ext>
            </a:extLst>
          </p:cNvPr>
          <p:cNvSpPr>
            <a:spLocks noGrp="1"/>
          </p:cNvSpPr>
          <p:nvPr>
            <p:ph idx="13"/>
          </p:nvPr>
        </p:nvSpPr>
        <p:spPr/>
        <p:txBody>
          <a:bodyPr/>
          <a:lstStyle/>
          <a:p>
            <a:r>
              <a:rPr lang="en-US" dirty="0" err="1"/>
              <a:t>Azacitidine</a:t>
            </a:r>
            <a:r>
              <a:rPr lang="en-US" dirty="0"/>
              <a:t> + </a:t>
            </a:r>
            <a:r>
              <a:rPr lang="en-US" dirty="0" err="1"/>
              <a:t>venetoclax</a:t>
            </a:r>
            <a:endParaRPr lang="en-US" dirty="0"/>
          </a:p>
        </p:txBody>
      </p:sp>
      <p:sp>
        <p:nvSpPr>
          <p:cNvPr id="17" name="Content Placeholder 16">
            <a:extLst>
              <a:ext uri="{FF2B5EF4-FFF2-40B4-BE49-F238E27FC236}">
                <a16:creationId xmlns:a16="http://schemas.microsoft.com/office/drawing/2014/main" id="{55DBA351-FE49-954E-9666-A408A63F5B7D}"/>
              </a:ext>
            </a:extLst>
          </p:cNvPr>
          <p:cNvSpPr>
            <a:spLocks noGrp="1"/>
          </p:cNvSpPr>
          <p:nvPr>
            <p:ph idx="14"/>
          </p:nvPr>
        </p:nvSpPr>
        <p:spPr/>
        <p:txBody>
          <a:bodyPr/>
          <a:lstStyle/>
          <a:p>
            <a:r>
              <a:rPr lang="en-US" dirty="0" err="1"/>
              <a:t>Azacitidine</a:t>
            </a:r>
            <a:r>
              <a:rPr lang="en-US" dirty="0"/>
              <a:t> + </a:t>
            </a:r>
            <a:r>
              <a:rPr lang="en-US" dirty="0" err="1"/>
              <a:t>venetoclax</a:t>
            </a:r>
            <a:endParaRPr lang="en-US" dirty="0"/>
          </a:p>
        </p:txBody>
      </p:sp>
      <p:sp>
        <p:nvSpPr>
          <p:cNvPr id="18" name="Content Placeholder 17">
            <a:extLst>
              <a:ext uri="{FF2B5EF4-FFF2-40B4-BE49-F238E27FC236}">
                <a16:creationId xmlns:a16="http://schemas.microsoft.com/office/drawing/2014/main" id="{67A64922-67D9-9248-9CB1-1FA855B4BFB9}"/>
              </a:ext>
            </a:extLst>
          </p:cNvPr>
          <p:cNvSpPr>
            <a:spLocks noGrp="1"/>
          </p:cNvSpPr>
          <p:nvPr>
            <p:ph idx="15"/>
          </p:nvPr>
        </p:nvSpPr>
        <p:spPr/>
        <p:txBody>
          <a:bodyPr/>
          <a:lstStyle/>
          <a:p>
            <a:pPr>
              <a:lnSpc>
                <a:spcPts val="2040"/>
              </a:lnSpc>
            </a:pPr>
            <a:r>
              <a:rPr lang="en-US" dirty="0"/>
              <a:t>7 + 3 induction if </a:t>
            </a:r>
            <a:br>
              <a:rPr lang="en-US" dirty="0"/>
            </a:br>
            <a:r>
              <a:rPr lang="en-US" dirty="0"/>
              <a:t>non-adverse cytogenetics</a:t>
            </a:r>
          </a:p>
        </p:txBody>
      </p:sp>
      <p:sp>
        <p:nvSpPr>
          <p:cNvPr id="19" name="Content Placeholder 18">
            <a:extLst>
              <a:ext uri="{FF2B5EF4-FFF2-40B4-BE49-F238E27FC236}">
                <a16:creationId xmlns:a16="http://schemas.microsoft.com/office/drawing/2014/main" id="{99DFB236-AD82-7A47-974D-678E01B666CC}"/>
              </a:ext>
            </a:extLst>
          </p:cNvPr>
          <p:cNvSpPr>
            <a:spLocks noGrp="1"/>
          </p:cNvSpPr>
          <p:nvPr>
            <p:ph idx="16"/>
          </p:nvPr>
        </p:nvSpPr>
        <p:spPr/>
        <p:txBody>
          <a:bodyPr/>
          <a:lstStyle/>
          <a:p>
            <a:r>
              <a:rPr lang="en-US" dirty="0" err="1"/>
              <a:t>Azacitidine</a:t>
            </a:r>
            <a:r>
              <a:rPr lang="en-US" dirty="0"/>
              <a:t> + </a:t>
            </a:r>
            <a:r>
              <a:rPr lang="en-US" dirty="0" err="1"/>
              <a:t>venetoclax</a:t>
            </a:r>
            <a:r>
              <a:rPr lang="en-US" dirty="0"/>
              <a:t> </a:t>
            </a:r>
          </a:p>
        </p:txBody>
      </p:sp>
      <p:sp>
        <p:nvSpPr>
          <p:cNvPr id="20" name="Content Placeholder 19">
            <a:extLst>
              <a:ext uri="{FF2B5EF4-FFF2-40B4-BE49-F238E27FC236}">
                <a16:creationId xmlns:a16="http://schemas.microsoft.com/office/drawing/2014/main" id="{FD4D272E-3C5F-CC4E-8D16-3CA15453FBA2}"/>
              </a:ext>
            </a:extLst>
          </p:cNvPr>
          <p:cNvSpPr>
            <a:spLocks noGrp="1"/>
          </p:cNvSpPr>
          <p:nvPr>
            <p:ph idx="17"/>
          </p:nvPr>
        </p:nvSpPr>
        <p:spPr/>
        <p:txBody>
          <a:bodyPr/>
          <a:lstStyle/>
          <a:p>
            <a:pPr>
              <a:lnSpc>
                <a:spcPts val="2040"/>
              </a:lnSpc>
            </a:pPr>
            <a:r>
              <a:rPr lang="en-US" dirty="0"/>
              <a:t>7 + 3 induction or </a:t>
            </a:r>
            <a:r>
              <a:rPr lang="en-US" dirty="0" err="1"/>
              <a:t>azacitidine</a:t>
            </a:r>
            <a:r>
              <a:rPr lang="en-US" dirty="0"/>
              <a:t> + </a:t>
            </a:r>
            <a:r>
              <a:rPr lang="en-US" dirty="0" err="1"/>
              <a:t>venetoclax</a:t>
            </a:r>
            <a:r>
              <a:rPr lang="en-US" dirty="0"/>
              <a:t> </a:t>
            </a:r>
          </a:p>
        </p:txBody>
      </p:sp>
      <p:sp>
        <p:nvSpPr>
          <p:cNvPr id="21" name="Content Placeholder 20">
            <a:extLst>
              <a:ext uri="{FF2B5EF4-FFF2-40B4-BE49-F238E27FC236}">
                <a16:creationId xmlns:a16="http://schemas.microsoft.com/office/drawing/2014/main" id="{85FB117E-0F56-DE41-AA73-77221964B919}"/>
              </a:ext>
            </a:extLst>
          </p:cNvPr>
          <p:cNvSpPr>
            <a:spLocks noGrp="1"/>
          </p:cNvSpPr>
          <p:nvPr>
            <p:ph idx="18"/>
          </p:nvPr>
        </p:nvSpPr>
        <p:spPr/>
        <p:txBody>
          <a:bodyPr/>
          <a:lstStyle/>
          <a:p>
            <a:r>
              <a:rPr lang="en-US" dirty="0" err="1"/>
              <a:t>Azacitidine</a:t>
            </a:r>
            <a:r>
              <a:rPr lang="en-US" dirty="0"/>
              <a:t> + </a:t>
            </a:r>
            <a:r>
              <a:rPr lang="en-US" dirty="0" err="1"/>
              <a:t>venetoclax</a:t>
            </a:r>
            <a:endParaRPr lang="en-US" dirty="0"/>
          </a:p>
        </p:txBody>
      </p:sp>
      <p:sp>
        <p:nvSpPr>
          <p:cNvPr id="22" name="Content Placeholder 21">
            <a:extLst>
              <a:ext uri="{FF2B5EF4-FFF2-40B4-BE49-F238E27FC236}">
                <a16:creationId xmlns:a16="http://schemas.microsoft.com/office/drawing/2014/main" id="{159F975D-250C-2B4D-84DD-6F52B4CF1264}"/>
              </a:ext>
            </a:extLst>
          </p:cNvPr>
          <p:cNvSpPr>
            <a:spLocks noGrp="1"/>
          </p:cNvSpPr>
          <p:nvPr>
            <p:ph idx="19"/>
          </p:nvPr>
        </p:nvSpPr>
        <p:spPr/>
        <p:txBody>
          <a:bodyPr/>
          <a:lstStyle/>
          <a:p>
            <a:r>
              <a:rPr lang="en-US" dirty="0" err="1"/>
              <a:t>Azacitidine</a:t>
            </a:r>
            <a:r>
              <a:rPr lang="en-US" dirty="0"/>
              <a:t> + </a:t>
            </a:r>
            <a:r>
              <a:rPr lang="en-US" dirty="0" err="1"/>
              <a:t>venetoclax</a:t>
            </a:r>
            <a:r>
              <a:rPr lang="en-US" dirty="0"/>
              <a:t>, 7 + 3 induction</a:t>
            </a:r>
          </a:p>
        </p:txBody>
      </p:sp>
    </p:spTree>
    <p:extLst>
      <p:ext uri="{BB962C8B-B14F-4D97-AF65-F5344CB8AC3E}">
        <p14:creationId xmlns:p14="http://schemas.microsoft.com/office/powerpoint/2010/main" val="34033445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5BC3B8D-E000-894A-9C0C-9AE38474BFFB}"/>
              </a:ext>
            </a:extLst>
          </p:cNvPr>
          <p:cNvSpPr>
            <a:spLocks noGrp="1"/>
          </p:cNvSpPr>
          <p:nvPr>
            <p:ph type="title"/>
          </p:nvPr>
        </p:nvSpPr>
        <p:spPr/>
        <p:txBody>
          <a:bodyPr/>
          <a:lstStyle/>
          <a:p>
            <a:r>
              <a:rPr lang="en-US" dirty="0"/>
              <a:t>How would you compare the </a:t>
            </a:r>
            <a:r>
              <a:rPr lang="en-US" u="sng" dirty="0"/>
              <a:t>global efficacy</a:t>
            </a:r>
            <a:r>
              <a:rPr lang="en-US" dirty="0"/>
              <a:t> of </a:t>
            </a:r>
            <a:r>
              <a:rPr lang="en-US" dirty="0" err="1"/>
              <a:t>venetoclax</a:t>
            </a:r>
            <a:r>
              <a:rPr lang="en-US" dirty="0"/>
              <a:t>/HMA or </a:t>
            </a:r>
            <a:r>
              <a:rPr lang="en-US" dirty="0" err="1"/>
              <a:t>venetoclax</a:t>
            </a:r>
            <a:r>
              <a:rPr lang="en-US" dirty="0"/>
              <a:t>/low-dose cytarabine to that of </a:t>
            </a:r>
            <a:r>
              <a:rPr lang="en-US" dirty="0" err="1"/>
              <a:t>glasdegib</a:t>
            </a:r>
            <a:r>
              <a:rPr lang="en-US" dirty="0"/>
              <a:t>/low-dose cytarabine in patients with AML? </a:t>
            </a:r>
          </a:p>
        </p:txBody>
      </p:sp>
      <p:sp>
        <p:nvSpPr>
          <p:cNvPr id="14" name="Content Placeholder 13">
            <a:extLst>
              <a:ext uri="{FF2B5EF4-FFF2-40B4-BE49-F238E27FC236}">
                <a16:creationId xmlns:a16="http://schemas.microsoft.com/office/drawing/2014/main" id="{E53DEC57-5CB2-3A45-9702-5C2C4F1A3FAD}"/>
              </a:ext>
            </a:extLst>
          </p:cNvPr>
          <p:cNvSpPr>
            <a:spLocks noGrp="1"/>
          </p:cNvSpPr>
          <p:nvPr>
            <p:ph idx="11"/>
          </p:nvPr>
        </p:nvSpPr>
        <p:spPr/>
        <p:txBody>
          <a:bodyPr/>
          <a:lstStyle/>
          <a:p>
            <a:pPr>
              <a:lnSpc>
                <a:spcPts val="2040"/>
              </a:lnSpc>
            </a:pPr>
            <a:r>
              <a:rPr lang="en-US" dirty="0" err="1"/>
              <a:t>Venetoclax</a:t>
            </a:r>
            <a:r>
              <a:rPr lang="en-US" dirty="0"/>
              <a:t>-based therapy </a:t>
            </a:r>
            <a:br>
              <a:rPr lang="en-US" dirty="0"/>
            </a:br>
            <a:r>
              <a:rPr lang="en-US" dirty="0"/>
              <a:t>is more efficacious </a:t>
            </a:r>
          </a:p>
        </p:txBody>
      </p:sp>
      <p:sp>
        <p:nvSpPr>
          <p:cNvPr id="15" name="Content Placeholder 14">
            <a:extLst>
              <a:ext uri="{FF2B5EF4-FFF2-40B4-BE49-F238E27FC236}">
                <a16:creationId xmlns:a16="http://schemas.microsoft.com/office/drawing/2014/main" id="{67C59398-E6EB-2047-9888-BBECA048454A}"/>
              </a:ext>
            </a:extLst>
          </p:cNvPr>
          <p:cNvSpPr>
            <a:spLocks noGrp="1"/>
          </p:cNvSpPr>
          <p:nvPr>
            <p:ph idx="12"/>
          </p:nvPr>
        </p:nvSpPr>
        <p:spPr/>
        <p:txBody>
          <a:bodyPr/>
          <a:lstStyle/>
          <a:p>
            <a:pPr>
              <a:lnSpc>
                <a:spcPts val="2040"/>
              </a:lnSpc>
            </a:pPr>
            <a:r>
              <a:rPr lang="en-US" dirty="0" err="1"/>
              <a:t>Venetoclax</a:t>
            </a:r>
            <a:r>
              <a:rPr lang="en-US" dirty="0"/>
              <a:t>-based therapy </a:t>
            </a:r>
            <a:br>
              <a:rPr lang="en-US" dirty="0"/>
            </a:br>
            <a:r>
              <a:rPr lang="en-US" dirty="0"/>
              <a:t>is more efficacious </a:t>
            </a:r>
          </a:p>
        </p:txBody>
      </p:sp>
      <p:sp>
        <p:nvSpPr>
          <p:cNvPr id="16" name="Content Placeholder 15">
            <a:extLst>
              <a:ext uri="{FF2B5EF4-FFF2-40B4-BE49-F238E27FC236}">
                <a16:creationId xmlns:a16="http://schemas.microsoft.com/office/drawing/2014/main" id="{C99712AF-7D91-9849-9845-C61A38C8808E}"/>
              </a:ext>
            </a:extLst>
          </p:cNvPr>
          <p:cNvSpPr>
            <a:spLocks noGrp="1"/>
          </p:cNvSpPr>
          <p:nvPr>
            <p:ph idx="13"/>
          </p:nvPr>
        </p:nvSpPr>
        <p:spPr/>
        <p:txBody>
          <a:bodyPr/>
          <a:lstStyle/>
          <a:p>
            <a:pPr>
              <a:lnSpc>
                <a:spcPts val="2040"/>
              </a:lnSpc>
            </a:pPr>
            <a:r>
              <a:rPr lang="en-US" dirty="0" err="1"/>
              <a:t>Venetoclax</a:t>
            </a:r>
            <a:r>
              <a:rPr lang="en-US" dirty="0"/>
              <a:t>-based therapy </a:t>
            </a:r>
            <a:br>
              <a:rPr lang="en-US" dirty="0"/>
            </a:br>
            <a:r>
              <a:rPr lang="en-US" dirty="0"/>
              <a:t>is more efficacious </a:t>
            </a:r>
          </a:p>
        </p:txBody>
      </p:sp>
      <p:sp>
        <p:nvSpPr>
          <p:cNvPr id="17" name="Content Placeholder 16">
            <a:extLst>
              <a:ext uri="{FF2B5EF4-FFF2-40B4-BE49-F238E27FC236}">
                <a16:creationId xmlns:a16="http://schemas.microsoft.com/office/drawing/2014/main" id="{979BE73D-5D54-934A-BF2E-5CF1B52B87CC}"/>
              </a:ext>
            </a:extLst>
          </p:cNvPr>
          <p:cNvSpPr>
            <a:spLocks noGrp="1"/>
          </p:cNvSpPr>
          <p:nvPr>
            <p:ph idx="14"/>
          </p:nvPr>
        </p:nvSpPr>
        <p:spPr/>
        <p:txBody>
          <a:bodyPr/>
          <a:lstStyle/>
          <a:p>
            <a:pPr>
              <a:lnSpc>
                <a:spcPts val="2040"/>
              </a:lnSpc>
            </a:pPr>
            <a:r>
              <a:rPr lang="en-US" dirty="0" err="1"/>
              <a:t>Venetoclax</a:t>
            </a:r>
            <a:r>
              <a:rPr lang="en-US" dirty="0"/>
              <a:t>-based therapy </a:t>
            </a:r>
            <a:br>
              <a:rPr lang="en-US" dirty="0"/>
            </a:br>
            <a:r>
              <a:rPr lang="en-US" dirty="0"/>
              <a:t>is more efficacious </a:t>
            </a:r>
          </a:p>
        </p:txBody>
      </p:sp>
      <p:sp>
        <p:nvSpPr>
          <p:cNvPr id="18" name="Content Placeholder 17">
            <a:extLst>
              <a:ext uri="{FF2B5EF4-FFF2-40B4-BE49-F238E27FC236}">
                <a16:creationId xmlns:a16="http://schemas.microsoft.com/office/drawing/2014/main" id="{40660EDD-AD76-9143-85F5-7ED4CE209D4D}"/>
              </a:ext>
            </a:extLst>
          </p:cNvPr>
          <p:cNvSpPr>
            <a:spLocks noGrp="1"/>
          </p:cNvSpPr>
          <p:nvPr>
            <p:ph idx="15"/>
          </p:nvPr>
        </p:nvSpPr>
        <p:spPr/>
        <p:txBody>
          <a:bodyPr/>
          <a:lstStyle/>
          <a:p>
            <a:pPr>
              <a:lnSpc>
                <a:spcPts val="2040"/>
              </a:lnSpc>
            </a:pPr>
            <a:r>
              <a:rPr lang="en-US" dirty="0" err="1"/>
              <a:t>Venetoclax</a:t>
            </a:r>
            <a:r>
              <a:rPr lang="en-US" dirty="0"/>
              <a:t>-based therapy </a:t>
            </a:r>
            <a:br>
              <a:rPr lang="en-US" dirty="0"/>
            </a:br>
            <a:r>
              <a:rPr lang="en-US" dirty="0"/>
              <a:t>is more efficacious </a:t>
            </a:r>
          </a:p>
        </p:txBody>
      </p:sp>
      <p:sp>
        <p:nvSpPr>
          <p:cNvPr id="19" name="Content Placeholder 18">
            <a:extLst>
              <a:ext uri="{FF2B5EF4-FFF2-40B4-BE49-F238E27FC236}">
                <a16:creationId xmlns:a16="http://schemas.microsoft.com/office/drawing/2014/main" id="{0B5EBD8B-3345-D44B-9AF9-B0E03DD5F2D1}"/>
              </a:ext>
            </a:extLst>
          </p:cNvPr>
          <p:cNvSpPr>
            <a:spLocks noGrp="1"/>
          </p:cNvSpPr>
          <p:nvPr>
            <p:ph idx="16"/>
          </p:nvPr>
        </p:nvSpPr>
        <p:spPr/>
        <p:txBody>
          <a:bodyPr/>
          <a:lstStyle/>
          <a:p>
            <a:pPr>
              <a:lnSpc>
                <a:spcPts val="2040"/>
              </a:lnSpc>
            </a:pPr>
            <a:r>
              <a:rPr lang="en-US" dirty="0" err="1"/>
              <a:t>Venetoclax</a:t>
            </a:r>
            <a:r>
              <a:rPr lang="en-US" dirty="0"/>
              <a:t>-based therapy </a:t>
            </a:r>
            <a:br>
              <a:rPr lang="en-US" dirty="0"/>
            </a:br>
            <a:r>
              <a:rPr lang="en-US" dirty="0"/>
              <a:t>is more efficacious </a:t>
            </a:r>
          </a:p>
        </p:txBody>
      </p:sp>
      <p:sp>
        <p:nvSpPr>
          <p:cNvPr id="20" name="Content Placeholder 19">
            <a:extLst>
              <a:ext uri="{FF2B5EF4-FFF2-40B4-BE49-F238E27FC236}">
                <a16:creationId xmlns:a16="http://schemas.microsoft.com/office/drawing/2014/main" id="{5FCD3DE7-9E5E-7E4F-A090-AD429A47EA94}"/>
              </a:ext>
            </a:extLst>
          </p:cNvPr>
          <p:cNvSpPr>
            <a:spLocks noGrp="1"/>
          </p:cNvSpPr>
          <p:nvPr>
            <p:ph idx="17"/>
          </p:nvPr>
        </p:nvSpPr>
        <p:spPr/>
        <p:txBody>
          <a:bodyPr/>
          <a:lstStyle/>
          <a:p>
            <a:pPr>
              <a:lnSpc>
                <a:spcPts val="2040"/>
              </a:lnSpc>
            </a:pPr>
            <a:r>
              <a:rPr lang="en-US" dirty="0" err="1"/>
              <a:t>Venetoclax</a:t>
            </a:r>
            <a:r>
              <a:rPr lang="en-US" dirty="0"/>
              <a:t>-based therapy </a:t>
            </a:r>
            <a:br>
              <a:rPr lang="en-US" dirty="0"/>
            </a:br>
            <a:r>
              <a:rPr lang="en-US" dirty="0"/>
              <a:t>is more efficacious </a:t>
            </a:r>
          </a:p>
        </p:txBody>
      </p:sp>
      <p:sp>
        <p:nvSpPr>
          <p:cNvPr id="21" name="Content Placeholder 20">
            <a:extLst>
              <a:ext uri="{FF2B5EF4-FFF2-40B4-BE49-F238E27FC236}">
                <a16:creationId xmlns:a16="http://schemas.microsoft.com/office/drawing/2014/main" id="{25329D23-C934-3044-B0E3-09EF3E4EE689}"/>
              </a:ext>
            </a:extLst>
          </p:cNvPr>
          <p:cNvSpPr>
            <a:spLocks noGrp="1"/>
          </p:cNvSpPr>
          <p:nvPr>
            <p:ph idx="18"/>
          </p:nvPr>
        </p:nvSpPr>
        <p:spPr/>
        <p:txBody>
          <a:bodyPr/>
          <a:lstStyle/>
          <a:p>
            <a:pPr>
              <a:lnSpc>
                <a:spcPts val="2040"/>
              </a:lnSpc>
            </a:pPr>
            <a:r>
              <a:rPr lang="en-US" dirty="0" err="1"/>
              <a:t>Venetoclax</a:t>
            </a:r>
            <a:r>
              <a:rPr lang="en-US" dirty="0"/>
              <a:t>-based therapy </a:t>
            </a:r>
            <a:br>
              <a:rPr lang="en-US" dirty="0"/>
            </a:br>
            <a:r>
              <a:rPr lang="en-US" dirty="0"/>
              <a:t>is more efficacious </a:t>
            </a:r>
          </a:p>
        </p:txBody>
      </p:sp>
      <p:sp>
        <p:nvSpPr>
          <p:cNvPr id="22" name="Content Placeholder 21">
            <a:extLst>
              <a:ext uri="{FF2B5EF4-FFF2-40B4-BE49-F238E27FC236}">
                <a16:creationId xmlns:a16="http://schemas.microsoft.com/office/drawing/2014/main" id="{E66BBA9B-7FCA-704B-9974-D2C8E72630CA}"/>
              </a:ext>
            </a:extLst>
          </p:cNvPr>
          <p:cNvSpPr>
            <a:spLocks noGrp="1"/>
          </p:cNvSpPr>
          <p:nvPr>
            <p:ph idx="19"/>
          </p:nvPr>
        </p:nvSpPr>
        <p:spPr/>
        <p:txBody>
          <a:bodyPr/>
          <a:lstStyle/>
          <a:p>
            <a:r>
              <a:rPr lang="en-US" dirty="0" err="1"/>
              <a:t>Venetoclax</a:t>
            </a:r>
            <a:r>
              <a:rPr lang="en-US" dirty="0"/>
              <a:t>-based therapy is more efficacious</a:t>
            </a:r>
          </a:p>
        </p:txBody>
      </p:sp>
    </p:spTree>
    <p:extLst>
      <p:ext uri="{BB962C8B-B14F-4D97-AF65-F5344CB8AC3E}">
        <p14:creationId xmlns:p14="http://schemas.microsoft.com/office/powerpoint/2010/main" val="925843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B80DF32-0E6B-964A-AD9A-3F2E1542692E}"/>
              </a:ext>
            </a:extLst>
          </p:cNvPr>
          <p:cNvSpPr>
            <a:spLocks noGrp="1"/>
          </p:cNvSpPr>
          <p:nvPr>
            <p:ph type="title"/>
          </p:nvPr>
        </p:nvSpPr>
        <p:spPr/>
        <p:txBody>
          <a:bodyPr/>
          <a:lstStyle/>
          <a:p>
            <a:r>
              <a:rPr lang="en-US" dirty="0"/>
              <a:t>How would you compare the </a:t>
            </a:r>
            <a:r>
              <a:rPr lang="en-US" u="sng" dirty="0"/>
              <a:t>tolerability/toxicity</a:t>
            </a:r>
            <a:r>
              <a:rPr lang="en-US" dirty="0"/>
              <a:t> of </a:t>
            </a:r>
            <a:r>
              <a:rPr lang="en-US" dirty="0" err="1"/>
              <a:t>venetoclax</a:t>
            </a:r>
            <a:r>
              <a:rPr lang="en-US" dirty="0"/>
              <a:t>/HMA or </a:t>
            </a:r>
            <a:r>
              <a:rPr lang="en-US" dirty="0" err="1"/>
              <a:t>venetoclax</a:t>
            </a:r>
            <a:r>
              <a:rPr lang="en-US" dirty="0"/>
              <a:t>/low-dose cytarabine to that of </a:t>
            </a:r>
            <a:r>
              <a:rPr lang="en-US" dirty="0" err="1"/>
              <a:t>glasdegib</a:t>
            </a:r>
            <a:r>
              <a:rPr lang="en-US" dirty="0"/>
              <a:t>/low-dose cytarabine in patients with AML? </a:t>
            </a:r>
          </a:p>
        </p:txBody>
      </p:sp>
      <p:sp>
        <p:nvSpPr>
          <p:cNvPr id="14" name="Content Placeholder 13">
            <a:extLst>
              <a:ext uri="{FF2B5EF4-FFF2-40B4-BE49-F238E27FC236}">
                <a16:creationId xmlns:a16="http://schemas.microsoft.com/office/drawing/2014/main" id="{720D8A04-A164-4740-8B69-12C6F45B9534}"/>
              </a:ext>
            </a:extLst>
          </p:cNvPr>
          <p:cNvSpPr>
            <a:spLocks noGrp="1"/>
          </p:cNvSpPr>
          <p:nvPr>
            <p:ph idx="11"/>
          </p:nvPr>
        </p:nvSpPr>
        <p:spPr/>
        <p:txBody>
          <a:bodyPr/>
          <a:lstStyle/>
          <a:p>
            <a:pPr>
              <a:lnSpc>
                <a:spcPts val="2040"/>
              </a:lnSpc>
            </a:pPr>
            <a:r>
              <a:rPr lang="en-US" dirty="0" err="1"/>
              <a:t>Venetoclax</a:t>
            </a:r>
            <a:r>
              <a:rPr lang="en-US" dirty="0"/>
              <a:t>-based therapy </a:t>
            </a:r>
            <a:br>
              <a:rPr lang="en-US" dirty="0"/>
            </a:br>
            <a:r>
              <a:rPr lang="en-US" dirty="0"/>
              <a:t>has less toxicity </a:t>
            </a:r>
          </a:p>
        </p:txBody>
      </p:sp>
      <p:sp>
        <p:nvSpPr>
          <p:cNvPr id="15" name="Content Placeholder 14">
            <a:extLst>
              <a:ext uri="{FF2B5EF4-FFF2-40B4-BE49-F238E27FC236}">
                <a16:creationId xmlns:a16="http://schemas.microsoft.com/office/drawing/2014/main" id="{31472BC3-3B21-9C47-9A7A-1249CF2D51F8}"/>
              </a:ext>
            </a:extLst>
          </p:cNvPr>
          <p:cNvSpPr>
            <a:spLocks noGrp="1"/>
          </p:cNvSpPr>
          <p:nvPr>
            <p:ph idx="12"/>
          </p:nvPr>
        </p:nvSpPr>
        <p:spPr/>
        <p:txBody>
          <a:bodyPr/>
          <a:lstStyle/>
          <a:p>
            <a:pPr>
              <a:lnSpc>
                <a:spcPts val="2040"/>
              </a:lnSpc>
            </a:pPr>
            <a:r>
              <a:rPr lang="en-US" dirty="0" err="1"/>
              <a:t>Venetoclax</a:t>
            </a:r>
            <a:r>
              <a:rPr lang="en-US" dirty="0"/>
              <a:t>-based therapy </a:t>
            </a:r>
            <a:br>
              <a:rPr lang="en-US" dirty="0"/>
            </a:br>
            <a:r>
              <a:rPr lang="en-US" dirty="0"/>
              <a:t>has less toxicity</a:t>
            </a:r>
          </a:p>
        </p:txBody>
      </p:sp>
      <p:sp>
        <p:nvSpPr>
          <p:cNvPr id="16" name="Content Placeholder 15">
            <a:extLst>
              <a:ext uri="{FF2B5EF4-FFF2-40B4-BE49-F238E27FC236}">
                <a16:creationId xmlns:a16="http://schemas.microsoft.com/office/drawing/2014/main" id="{0606B3FD-09DA-DA4C-A5D8-41B9DCF1BE63}"/>
              </a:ext>
            </a:extLst>
          </p:cNvPr>
          <p:cNvSpPr>
            <a:spLocks noGrp="1"/>
          </p:cNvSpPr>
          <p:nvPr>
            <p:ph idx="13"/>
          </p:nvPr>
        </p:nvSpPr>
        <p:spPr/>
        <p:txBody>
          <a:bodyPr/>
          <a:lstStyle/>
          <a:p>
            <a:pPr>
              <a:lnSpc>
                <a:spcPts val="2040"/>
              </a:lnSpc>
            </a:pPr>
            <a:r>
              <a:rPr lang="en-US" dirty="0"/>
              <a:t>Not enough data to answer</a:t>
            </a:r>
          </a:p>
        </p:txBody>
      </p:sp>
      <p:sp>
        <p:nvSpPr>
          <p:cNvPr id="17" name="Content Placeholder 16">
            <a:extLst>
              <a:ext uri="{FF2B5EF4-FFF2-40B4-BE49-F238E27FC236}">
                <a16:creationId xmlns:a16="http://schemas.microsoft.com/office/drawing/2014/main" id="{E19D595B-6308-2842-9B88-15F52D59638A}"/>
              </a:ext>
            </a:extLst>
          </p:cNvPr>
          <p:cNvSpPr>
            <a:spLocks noGrp="1"/>
          </p:cNvSpPr>
          <p:nvPr>
            <p:ph idx="14"/>
          </p:nvPr>
        </p:nvSpPr>
        <p:spPr/>
        <p:txBody>
          <a:bodyPr/>
          <a:lstStyle/>
          <a:p>
            <a:pPr>
              <a:lnSpc>
                <a:spcPts val="2040"/>
              </a:lnSpc>
            </a:pPr>
            <a:r>
              <a:rPr lang="en-US" dirty="0" err="1"/>
              <a:t>Venetoclax</a:t>
            </a:r>
            <a:r>
              <a:rPr lang="en-US" dirty="0"/>
              <a:t>-based therapy </a:t>
            </a:r>
            <a:br>
              <a:rPr lang="en-US" dirty="0"/>
            </a:br>
            <a:r>
              <a:rPr lang="en-US" dirty="0"/>
              <a:t>has less toxicity </a:t>
            </a:r>
          </a:p>
        </p:txBody>
      </p:sp>
      <p:sp>
        <p:nvSpPr>
          <p:cNvPr id="18" name="Content Placeholder 17">
            <a:extLst>
              <a:ext uri="{FF2B5EF4-FFF2-40B4-BE49-F238E27FC236}">
                <a16:creationId xmlns:a16="http://schemas.microsoft.com/office/drawing/2014/main" id="{7A0D5792-3610-6A44-A427-71BD8BEABAA3}"/>
              </a:ext>
            </a:extLst>
          </p:cNvPr>
          <p:cNvSpPr>
            <a:spLocks noGrp="1"/>
          </p:cNvSpPr>
          <p:nvPr>
            <p:ph idx="15"/>
          </p:nvPr>
        </p:nvSpPr>
        <p:spPr/>
        <p:txBody>
          <a:bodyPr/>
          <a:lstStyle/>
          <a:p>
            <a:pPr>
              <a:lnSpc>
                <a:spcPts val="2040"/>
              </a:lnSpc>
            </a:pPr>
            <a:r>
              <a:rPr lang="en-US" dirty="0" err="1"/>
              <a:t>Glasdegib</a:t>
            </a:r>
            <a:r>
              <a:rPr lang="en-US" dirty="0"/>
              <a:t>/LDAC has </a:t>
            </a:r>
            <a:br>
              <a:rPr lang="en-US" dirty="0"/>
            </a:br>
            <a:r>
              <a:rPr lang="en-US" dirty="0"/>
              <a:t>less toxicity</a:t>
            </a:r>
          </a:p>
        </p:txBody>
      </p:sp>
      <p:sp>
        <p:nvSpPr>
          <p:cNvPr id="19" name="Content Placeholder 18">
            <a:extLst>
              <a:ext uri="{FF2B5EF4-FFF2-40B4-BE49-F238E27FC236}">
                <a16:creationId xmlns:a16="http://schemas.microsoft.com/office/drawing/2014/main" id="{5ABDD7C2-BCE2-7449-934D-E47B046EC1DA}"/>
              </a:ext>
            </a:extLst>
          </p:cNvPr>
          <p:cNvSpPr>
            <a:spLocks noGrp="1"/>
          </p:cNvSpPr>
          <p:nvPr>
            <p:ph idx="16"/>
          </p:nvPr>
        </p:nvSpPr>
        <p:spPr/>
        <p:txBody>
          <a:bodyPr/>
          <a:lstStyle/>
          <a:p>
            <a:r>
              <a:rPr lang="en-US" dirty="0"/>
              <a:t>About the same </a:t>
            </a:r>
          </a:p>
        </p:txBody>
      </p:sp>
      <p:sp>
        <p:nvSpPr>
          <p:cNvPr id="20" name="Content Placeholder 19">
            <a:extLst>
              <a:ext uri="{FF2B5EF4-FFF2-40B4-BE49-F238E27FC236}">
                <a16:creationId xmlns:a16="http://schemas.microsoft.com/office/drawing/2014/main" id="{2DD5B237-F6F3-A048-885C-4520C1CE20D2}"/>
              </a:ext>
            </a:extLst>
          </p:cNvPr>
          <p:cNvSpPr>
            <a:spLocks noGrp="1"/>
          </p:cNvSpPr>
          <p:nvPr>
            <p:ph idx="17"/>
          </p:nvPr>
        </p:nvSpPr>
        <p:spPr/>
        <p:txBody>
          <a:bodyPr/>
          <a:lstStyle/>
          <a:p>
            <a:r>
              <a:rPr lang="en-US" dirty="0"/>
              <a:t>About the same </a:t>
            </a:r>
            <a:r>
              <a:rPr lang="en-US" dirty="0">
                <a:solidFill>
                  <a:srgbClr val="FF40FF"/>
                </a:solidFill>
              </a:rPr>
              <a:t> </a:t>
            </a:r>
          </a:p>
        </p:txBody>
      </p:sp>
      <p:sp>
        <p:nvSpPr>
          <p:cNvPr id="21" name="Content Placeholder 20">
            <a:extLst>
              <a:ext uri="{FF2B5EF4-FFF2-40B4-BE49-F238E27FC236}">
                <a16:creationId xmlns:a16="http://schemas.microsoft.com/office/drawing/2014/main" id="{B53F1D1B-DAFE-D548-9EA9-B6EB6C3FA430}"/>
              </a:ext>
            </a:extLst>
          </p:cNvPr>
          <p:cNvSpPr>
            <a:spLocks noGrp="1"/>
          </p:cNvSpPr>
          <p:nvPr>
            <p:ph idx="18"/>
          </p:nvPr>
        </p:nvSpPr>
        <p:spPr/>
        <p:txBody>
          <a:bodyPr/>
          <a:lstStyle/>
          <a:p>
            <a:pPr>
              <a:lnSpc>
                <a:spcPts val="2040"/>
              </a:lnSpc>
            </a:pPr>
            <a:r>
              <a:rPr lang="en-US" dirty="0" err="1"/>
              <a:t>Glasdegib</a:t>
            </a:r>
            <a:r>
              <a:rPr lang="en-US" dirty="0"/>
              <a:t>/LDAC has </a:t>
            </a:r>
            <a:br>
              <a:rPr lang="en-US" dirty="0"/>
            </a:br>
            <a:r>
              <a:rPr lang="en-US" dirty="0"/>
              <a:t>less toxicity</a:t>
            </a:r>
          </a:p>
        </p:txBody>
      </p:sp>
      <p:sp>
        <p:nvSpPr>
          <p:cNvPr id="22" name="Content Placeholder 21">
            <a:extLst>
              <a:ext uri="{FF2B5EF4-FFF2-40B4-BE49-F238E27FC236}">
                <a16:creationId xmlns:a16="http://schemas.microsoft.com/office/drawing/2014/main" id="{13E4302C-CE49-8444-A7CB-3867C2AB2E8C}"/>
              </a:ext>
            </a:extLst>
          </p:cNvPr>
          <p:cNvSpPr>
            <a:spLocks noGrp="1"/>
          </p:cNvSpPr>
          <p:nvPr>
            <p:ph idx="19"/>
          </p:nvPr>
        </p:nvSpPr>
        <p:spPr/>
        <p:txBody>
          <a:bodyPr/>
          <a:lstStyle/>
          <a:p>
            <a:r>
              <a:rPr lang="en-US" dirty="0" err="1"/>
              <a:t>Venetoclax</a:t>
            </a:r>
            <a:r>
              <a:rPr lang="en-US" dirty="0"/>
              <a:t>-based therapy has less toxicity</a:t>
            </a:r>
          </a:p>
        </p:txBody>
      </p:sp>
    </p:spTree>
    <p:extLst>
      <p:ext uri="{BB962C8B-B14F-4D97-AF65-F5344CB8AC3E}">
        <p14:creationId xmlns:p14="http://schemas.microsoft.com/office/powerpoint/2010/main" val="9171723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167"/>
            <a:ext cx="10515600" cy="1325563"/>
          </a:xfrm>
        </p:spPr>
        <p:txBody>
          <a:bodyPr>
            <a:noAutofit/>
          </a:bodyPr>
          <a:lstStyle/>
          <a:p>
            <a:r>
              <a:rPr lang="en-US" sz="3000" dirty="0"/>
              <a:t>Case Presentation – Dr Wei: A 78-year-old woman with AML with 34% marrow blasts</a:t>
            </a:r>
            <a:endParaRPr lang="en-AU" sz="3000" dirty="0"/>
          </a:p>
        </p:txBody>
      </p:sp>
      <p:sp>
        <p:nvSpPr>
          <p:cNvPr id="3" name="Content Placeholder 2"/>
          <p:cNvSpPr>
            <a:spLocks noGrp="1"/>
          </p:cNvSpPr>
          <p:nvPr>
            <p:ph idx="1"/>
          </p:nvPr>
        </p:nvSpPr>
        <p:spPr>
          <a:xfrm>
            <a:off x="963381" y="1445008"/>
            <a:ext cx="5521881" cy="4351338"/>
          </a:xfrm>
        </p:spPr>
        <p:txBody>
          <a:bodyPr>
            <a:normAutofit/>
          </a:bodyPr>
          <a:lstStyle/>
          <a:p>
            <a:r>
              <a:rPr lang="en-AU" sz="2000" dirty="0"/>
              <a:t>78yo lady</a:t>
            </a:r>
          </a:p>
          <a:p>
            <a:r>
              <a:rPr lang="en-AU" sz="2000" dirty="0"/>
              <a:t>Dec 2014: AML 34% blasts (IDH2 R140Q)</a:t>
            </a:r>
          </a:p>
          <a:p>
            <a:pPr lvl="1"/>
            <a:r>
              <a:rPr lang="en-AU" sz="2000" dirty="0"/>
              <a:t>Rx LDAC + VEN </a:t>
            </a:r>
            <a:r>
              <a:rPr lang="en-AU" sz="2000" dirty="0">
                <a:sym typeface="Wingdings" pitchFamily="2" charset="2"/>
              </a:rPr>
              <a:t> CR</a:t>
            </a:r>
            <a:endParaRPr lang="en-AU" sz="2000" dirty="0"/>
          </a:p>
          <a:p>
            <a:pPr lvl="1"/>
            <a:r>
              <a:rPr lang="en-AU" sz="2000" dirty="0"/>
              <a:t>Ceased in July 2016 (15 cycles)</a:t>
            </a:r>
          </a:p>
          <a:p>
            <a:pPr lvl="1"/>
            <a:r>
              <a:rPr lang="en-AU" sz="2000" dirty="0"/>
              <a:t>IDH2 R140Q still present</a:t>
            </a:r>
          </a:p>
          <a:p>
            <a:r>
              <a:rPr lang="en-AU" sz="2000" dirty="0"/>
              <a:t>Jan 2020: Relapse 51% blasts (IDH2 R140Q, </a:t>
            </a:r>
            <a:br>
              <a:rPr lang="en-AU" sz="2000" dirty="0"/>
            </a:br>
            <a:r>
              <a:rPr lang="en-AU" sz="2000" dirty="0"/>
              <a:t>new SRSF2)</a:t>
            </a:r>
          </a:p>
          <a:p>
            <a:pPr lvl="1"/>
            <a:r>
              <a:rPr lang="en-AU" sz="2000" dirty="0"/>
              <a:t>Rx </a:t>
            </a:r>
            <a:r>
              <a:rPr lang="en-AU" sz="2000" dirty="0" err="1"/>
              <a:t>enasidenib</a:t>
            </a:r>
            <a:r>
              <a:rPr lang="en-AU" sz="2000" dirty="0"/>
              <a:t> </a:t>
            </a:r>
            <a:r>
              <a:rPr lang="en-AU" sz="2000" dirty="0">
                <a:sym typeface="Wingdings" panose="05000000000000000000" pitchFamily="2" charset="2"/>
              </a:rPr>
              <a:t> MLFS EOC4 2% blasts</a:t>
            </a:r>
          </a:p>
          <a:p>
            <a:r>
              <a:rPr lang="en-AU" sz="2000" dirty="0"/>
              <a:t>FLT3-ITD relapse</a:t>
            </a:r>
          </a:p>
          <a:p>
            <a:pPr lvl="1"/>
            <a:r>
              <a:rPr lang="en-AU" sz="2000" dirty="0"/>
              <a:t>Rx </a:t>
            </a:r>
            <a:r>
              <a:rPr lang="en-AU" sz="2000" dirty="0" err="1"/>
              <a:t>gilteritinib</a:t>
            </a:r>
            <a:endParaRPr lang="en-AU" sz="2000" dirty="0"/>
          </a:p>
          <a:p>
            <a:endParaRPr lang="en-AU" sz="2000" dirty="0"/>
          </a:p>
        </p:txBody>
      </p:sp>
      <p:sp>
        <p:nvSpPr>
          <p:cNvPr id="4" name="TextBox 3">
            <a:extLst>
              <a:ext uri="{FF2B5EF4-FFF2-40B4-BE49-F238E27FC236}">
                <a16:creationId xmlns:a16="http://schemas.microsoft.com/office/drawing/2014/main" id="{9C1319BD-5713-2F4C-B1B3-64353EC677E6}"/>
              </a:ext>
            </a:extLst>
          </p:cNvPr>
          <p:cNvSpPr txBox="1"/>
          <p:nvPr/>
        </p:nvSpPr>
        <p:spPr>
          <a:xfrm>
            <a:off x="6608807" y="1445008"/>
            <a:ext cx="5043881"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Learning points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Patient able to cease therapy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Relapse 3.5 years after ceasing therapy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Important to look for targetable causes of clonal evolution with targeted therapy</a:t>
            </a:r>
          </a:p>
        </p:txBody>
      </p:sp>
      <p:sp>
        <p:nvSpPr>
          <p:cNvPr id="5" name="Rectangle 4">
            <a:extLst>
              <a:ext uri="{FF2B5EF4-FFF2-40B4-BE49-F238E27FC236}">
                <a16:creationId xmlns:a16="http://schemas.microsoft.com/office/drawing/2014/main" id="{747900D1-534F-DF46-B649-4BF3BB4EA725}"/>
              </a:ext>
            </a:extLst>
          </p:cNvPr>
          <p:cNvSpPr/>
          <p:nvPr/>
        </p:nvSpPr>
        <p:spPr>
          <a:xfrm>
            <a:off x="200889" y="6488668"/>
            <a:ext cx="3570529"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Andrew H Wei, MBBS, PhD</a:t>
            </a:r>
          </a:p>
        </p:txBody>
      </p:sp>
    </p:spTree>
    <p:extLst>
      <p:ext uri="{BB962C8B-B14F-4D97-AF65-F5344CB8AC3E}">
        <p14:creationId xmlns:p14="http://schemas.microsoft.com/office/powerpoint/2010/main" val="3347883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AC6512-55E8-554C-9D60-B993AE1EC815}"/>
              </a:ext>
            </a:extLst>
          </p:cNvPr>
          <p:cNvSpPr/>
          <p:nvPr/>
        </p:nvSpPr>
        <p:spPr bwMode="auto">
          <a:xfrm>
            <a:off x="609600" y="2286001"/>
            <a:ext cx="11430000" cy="3810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charset="0"/>
            </a:endParaRPr>
          </a:p>
        </p:txBody>
      </p:sp>
      <p:sp>
        <p:nvSpPr>
          <p:cNvPr id="2" name="Title 1">
            <a:extLst>
              <a:ext uri="{FF2B5EF4-FFF2-40B4-BE49-F238E27FC236}">
                <a16:creationId xmlns:a16="http://schemas.microsoft.com/office/drawing/2014/main" id="{E34461F5-6148-8E49-A576-21A87561057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CADA11B-700D-4D43-9C41-9683101FBE05}"/>
              </a:ext>
            </a:extLst>
          </p:cNvPr>
          <p:cNvSpPr>
            <a:spLocks noGrp="1"/>
          </p:cNvSpPr>
          <p:nvPr>
            <p:ph idx="1"/>
          </p:nvPr>
        </p:nvSpPr>
        <p:spPr>
          <a:xfrm>
            <a:off x="912286" y="1416053"/>
            <a:ext cx="11279714" cy="4799013"/>
          </a:xfrm>
        </p:spPr>
        <p:txBody>
          <a:bodyPr/>
          <a:lstStyle/>
          <a:p>
            <a:pPr marL="98425" indent="0">
              <a:buNone/>
            </a:pPr>
            <a:r>
              <a:rPr lang="en-US" sz="2200" dirty="0">
                <a:solidFill>
                  <a:schemeClr val="tx1"/>
                </a:solidFill>
              </a:rPr>
              <a:t>Module 1: Optimizing the Management of AML in Older Patients or Those Ineligible for</a:t>
            </a:r>
            <a:br>
              <a:rPr lang="en-US" sz="2200" dirty="0">
                <a:solidFill>
                  <a:schemeClr val="tx1"/>
                </a:solidFill>
              </a:rPr>
            </a:br>
            <a:r>
              <a:rPr lang="en-US" sz="2200" dirty="0">
                <a:solidFill>
                  <a:schemeClr val="tx1"/>
                </a:solidFill>
              </a:rPr>
              <a:t>Intensive Chemotherapy — Dr Wei</a:t>
            </a:r>
          </a:p>
          <a:p>
            <a:pPr marL="98425" indent="0">
              <a:buNone/>
            </a:pPr>
            <a:r>
              <a:rPr lang="en-US" sz="2200" dirty="0">
                <a:solidFill>
                  <a:schemeClr val="bg1"/>
                </a:solidFill>
              </a:rPr>
              <a:t>Module 2: Treatment Options for Patients with AML Harboring FLT3 Mutations — Dr Perl</a:t>
            </a:r>
          </a:p>
          <a:p>
            <a:pPr marL="98425" indent="0">
              <a:buNone/>
            </a:pPr>
            <a:r>
              <a:rPr lang="en-US" sz="2200" dirty="0">
                <a:solidFill>
                  <a:schemeClr val="tx1"/>
                </a:solidFill>
              </a:rPr>
              <a:t>Module 3: Management of Newly Diagnosed and Previously Treated AML with </a:t>
            </a:r>
            <a:br>
              <a:rPr lang="en-US" sz="2200" dirty="0">
                <a:solidFill>
                  <a:schemeClr val="tx1"/>
                </a:solidFill>
              </a:rPr>
            </a:br>
            <a:r>
              <a:rPr lang="en-US" sz="2200" dirty="0">
                <a:solidFill>
                  <a:schemeClr val="tx1"/>
                </a:solidFill>
              </a:rPr>
              <a:t>IDH Mutations — Dr Stein</a:t>
            </a:r>
          </a:p>
          <a:p>
            <a:pPr marL="98425" indent="0">
              <a:buNone/>
            </a:pPr>
            <a:r>
              <a:rPr lang="en-US" sz="2200" dirty="0">
                <a:solidFill>
                  <a:schemeClr val="tx1"/>
                </a:solidFill>
              </a:rPr>
              <a:t>Module 4: Tailoring Induction and Maintenance Therapy for Younger Patients with </a:t>
            </a:r>
            <a:br>
              <a:rPr lang="en-US" sz="2200" dirty="0">
                <a:solidFill>
                  <a:schemeClr val="tx1"/>
                </a:solidFill>
              </a:rPr>
            </a:br>
            <a:r>
              <a:rPr lang="en-US" sz="2200" dirty="0">
                <a:solidFill>
                  <a:schemeClr val="tx1"/>
                </a:solidFill>
              </a:rPr>
              <a:t>AML without Targetable Tumor Mutations — Dr </a:t>
            </a:r>
            <a:r>
              <a:rPr lang="en-US" sz="2200" dirty="0" err="1">
                <a:solidFill>
                  <a:schemeClr val="tx1"/>
                </a:solidFill>
              </a:rPr>
              <a:t>Levis</a:t>
            </a:r>
            <a:endParaRPr lang="en-US" sz="2200" dirty="0">
              <a:solidFill>
                <a:schemeClr val="tx1"/>
              </a:solidFill>
            </a:endParaRPr>
          </a:p>
          <a:p>
            <a:pPr marL="98425" indent="0">
              <a:buNone/>
            </a:pPr>
            <a:r>
              <a:rPr lang="en-US" sz="2200" dirty="0">
                <a:solidFill>
                  <a:schemeClr val="tx1"/>
                </a:solidFill>
              </a:rPr>
              <a:t>Module 5: Other Novel Agents and Investigational Strategies for Patients with AML — </a:t>
            </a:r>
            <a:br>
              <a:rPr lang="en-US" sz="2200" dirty="0">
                <a:solidFill>
                  <a:schemeClr val="tx1"/>
                </a:solidFill>
              </a:rPr>
            </a:br>
            <a:r>
              <a:rPr lang="en-US" sz="2200" dirty="0">
                <a:solidFill>
                  <a:schemeClr val="tx1"/>
                </a:solidFill>
              </a:rPr>
              <a:t>Dr </a:t>
            </a:r>
            <a:r>
              <a:rPr lang="en-US" sz="2200" dirty="0" err="1">
                <a:solidFill>
                  <a:schemeClr val="tx1"/>
                </a:solidFill>
              </a:rPr>
              <a:t>Pollyea</a:t>
            </a:r>
            <a:endParaRPr lang="en-US" sz="2400" dirty="0">
              <a:solidFill>
                <a:schemeClr val="tx1"/>
              </a:solidFill>
            </a:endParaRPr>
          </a:p>
        </p:txBody>
      </p:sp>
    </p:spTree>
    <p:extLst>
      <p:ext uri="{BB962C8B-B14F-4D97-AF65-F5344CB8AC3E}">
        <p14:creationId xmlns:p14="http://schemas.microsoft.com/office/powerpoint/2010/main" val="13175452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C16777A9-8B6A-D64F-98FB-8A54C397C5F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51" y="1188676"/>
            <a:ext cx="7096942" cy="47240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a:extLst>
              <a:ext uri="{FF2B5EF4-FFF2-40B4-BE49-F238E27FC236}">
                <a16:creationId xmlns:a16="http://schemas.microsoft.com/office/drawing/2014/main" id="{DE9A4021-41BC-9D4E-8101-C5188B86C453}"/>
              </a:ext>
            </a:extLst>
          </p:cNvPr>
          <p:cNvSpPr/>
          <p:nvPr/>
        </p:nvSpPr>
        <p:spPr>
          <a:xfrm>
            <a:off x="197997" y="6144915"/>
            <a:ext cx="3259722" cy="410425"/>
          </a:xfrm>
          <a:prstGeom prst="rect">
            <a:avLst/>
          </a:prstGeom>
        </p:spPr>
        <p:txBody>
          <a:bodyPr wrap="none" lIns="121912" tIns="60956" rIns="121912" bIns="60956">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Slide courtesy of </a:t>
            </a:r>
            <a:r>
              <a:rPr kumimoji="0" lang="en-US" sz="1867"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Ashkan</a:t>
            </a:r>
            <a:r>
              <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1867"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Emadi</a:t>
            </a:r>
            <a:endParaRPr kumimoji="0" lang="en-US" sz="18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Title 1">
            <a:extLst>
              <a:ext uri="{FF2B5EF4-FFF2-40B4-BE49-F238E27FC236}">
                <a16:creationId xmlns:a16="http://schemas.microsoft.com/office/drawing/2014/main" id="{E9B4AA54-37FD-E64E-9D24-19B40E2D1B92}"/>
              </a:ext>
            </a:extLst>
          </p:cNvPr>
          <p:cNvSpPr txBox="1">
            <a:spLocks/>
          </p:cNvSpPr>
          <p:nvPr/>
        </p:nvSpPr>
        <p:spPr>
          <a:xfrm>
            <a:off x="2890200" y="0"/>
            <a:ext cx="6617873" cy="697133"/>
          </a:xfrm>
          <a:prstGeom prst="rect">
            <a:avLst/>
          </a:prstGeom>
        </p:spPr>
        <p:txBody>
          <a:bodyPr lIns="121912" tIns="60956" rIns="121912" bIns="60956">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609585"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FLT3</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mutations in AML</a:t>
            </a:r>
          </a:p>
        </p:txBody>
      </p:sp>
      <p:sp>
        <p:nvSpPr>
          <p:cNvPr id="7" name="Content Placeholder 5">
            <a:extLst>
              <a:ext uri="{FF2B5EF4-FFF2-40B4-BE49-F238E27FC236}">
                <a16:creationId xmlns:a16="http://schemas.microsoft.com/office/drawing/2014/main" id="{616F477C-E188-3D4A-B097-638891D33187}"/>
              </a:ext>
            </a:extLst>
          </p:cNvPr>
          <p:cNvSpPr txBox="1">
            <a:spLocks/>
          </p:cNvSpPr>
          <p:nvPr/>
        </p:nvSpPr>
        <p:spPr>
          <a:xfrm>
            <a:off x="7506170" y="945318"/>
            <a:ext cx="4547970" cy="4891837"/>
          </a:xfrm>
        </p:spPr>
        <p:txBody>
          <a:bodyPr>
            <a:normAutofit fontScale="92500" lnSpcReduction="10000"/>
          </a:bodyPr>
          <a:lstStyle>
            <a:lvl1pPr marL="257175" indent="-257175" algn="l" defTabSz="342900" rtl="0" eaLnBrk="1" latinLnBrk="0" hangingPunct="1">
              <a:lnSpc>
                <a:spcPct val="85000"/>
              </a:lnSpc>
              <a:spcBef>
                <a:spcPct val="20000"/>
              </a:spcBef>
              <a:buFont typeface="Arial"/>
              <a:buChar char="•"/>
              <a:defRPr sz="1800" kern="1200">
                <a:solidFill>
                  <a:schemeClr val="tx1"/>
                </a:solidFill>
                <a:latin typeface="+mn-lt"/>
                <a:ea typeface="+mn-ea"/>
                <a:cs typeface="+mn-cs"/>
              </a:defRPr>
            </a:lvl1pPr>
            <a:lvl2pPr marL="557213" indent="-214313" algn="l" defTabSz="342900" rtl="0" eaLnBrk="1" latinLnBrk="0" hangingPunct="1">
              <a:lnSpc>
                <a:spcPct val="85000"/>
              </a:lnSpc>
              <a:spcBef>
                <a:spcPct val="20000"/>
              </a:spcBef>
              <a:buFont typeface="Arial"/>
              <a:buChar char="–"/>
              <a:defRPr sz="1650" kern="1200">
                <a:solidFill>
                  <a:schemeClr val="tx1"/>
                </a:solidFill>
                <a:latin typeface="+mn-lt"/>
                <a:ea typeface="+mn-ea"/>
                <a:cs typeface="+mn-cs"/>
              </a:defRPr>
            </a:lvl2pPr>
            <a:lvl3pPr marL="857250" indent="-171450" algn="l" defTabSz="342900" rtl="0" eaLnBrk="1" latinLnBrk="0" hangingPunct="1">
              <a:lnSpc>
                <a:spcPct val="85000"/>
              </a:lnSpc>
              <a:spcBef>
                <a:spcPct val="20000"/>
              </a:spcBef>
              <a:buFont typeface="Arial"/>
              <a:buChar char="•"/>
              <a:defRPr sz="1500" kern="1200">
                <a:solidFill>
                  <a:schemeClr val="tx1"/>
                </a:solidFill>
                <a:latin typeface="+mn-lt"/>
                <a:ea typeface="+mn-ea"/>
                <a:cs typeface="+mn-cs"/>
              </a:defRPr>
            </a:lvl3pPr>
            <a:lvl4pPr marL="1200150" indent="-171450" algn="l" defTabSz="342900" rtl="0" eaLnBrk="1" latinLnBrk="0" hangingPunct="1">
              <a:lnSpc>
                <a:spcPct val="85000"/>
              </a:lnSpc>
              <a:spcBef>
                <a:spcPct val="20000"/>
              </a:spcBef>
              <a:buFont typeface="Arial"/>
              <a:buChar char="–"/>
              <a:defRPr sz="1350" kern="1200">
                <a:solidFill>
                  <a:schemeClr val="tx1"/>
                </a:solidFill>
                <a:latin typeface="+mn-lt"/>
                <a:ea typeface="+mn-ea"/>
                <a:cs typeface="+mn-cs"/>
              </a:defRPr>
            </a:lvl4pPr>
            <a:lvl5pPr marL="1543050" indent="-171450" algn="l" defTabSz="342900" rtl="0" eaLnBrk="1" latinLnBrk="0" hangingPunct="1">
              <a:lnSpc>
                <a:spcPct val="85000"/>
              </a:lnSpc>
              <a:spcBef>
                <a:spcPct val="20000"/>
              </a:spcBef>
              <a:buFont typeface="Arial"/>
              <a:buChar char="»"/>
              <a:defRPr sz="12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342891" marR="0" lvl="0" indent="-342891" algn="l" defTabSz="457189" rtl="0" eaLnBrk="1" fontAlgn="auto" latinLnBrk="0" hangingPunct="1">
              <a:lnSpc>
                <a:spcPct val="85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Incidence</a:t>
            </a: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FLT3</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-ITD 20-25%</a:t>
            </a: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FLT3</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-TKD 5-10%</a:t>
            </a:r>
          </a:p>
          <a:p>
            <a:pPr marL="342891" marR="0" lvl="0" indent="-342891" algn="l" defTabSz="457189" rtl="0" eaLnBrk="1" fontAlgn="auto" latinLnBrk="0" hangingPunct="1">
              <a:lnSpc>
                <a:spcPct val="85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891" marR="0" lvl="0" indent="-342891" algn="l" defTabSz="457189" rtl="0" eaLnBrk="1" fontAlgn="auto" latinLnBrk="0" hangingPunct="1">
              <a:lnSpc>
                <a:spcPct val="85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Clinical features</a:t>
            </a: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Leukocytosis</a:t>
            </a: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High marrow blast percent</a:t>
            </a: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Proliferative disease</a:t>
            </a:r>
          </a:p>
          <a:p>
            <a:pPr marL="342891" marR="0" lvl="0" indent="-342891" algn="l" defTabSz="457189" rtl="0" eaLnBrk="1" fontAlgn="auto" latinLnBrk="0" hangingPunct="1">
              <a:lnSpc>
                <a:spcPct val="85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891" marR="0" lvl="0" indent="-342891" algn="l" defTabSz="457189" rtl="0" eaLnBrk="1" fontAlgn="auto" latinLnBrk="0" hangingPunct="1">
              <a:lnSpc>
                <a:spcPct val="85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Genetic associations</a:t>
            </a: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Diploid karyotype</a:t>
            </a: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NPM1 mutation</a:t>
            </a: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t(6;9)</a:t>
            </a: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t(15;17)</a:t>
            </a:r>
          </a:p>
          <a:p>
            <a:pPr marL="342891" marR="0" lvl="0" indent="-342891" algn="l" defTabSz="457189" rtl="0" eaLnBrk="1" fontAlgn="auto" latinLnBrk="0" hangingPunct="1">
              <a:lnSpc>
                <a:spcPct val="85000"/>
              </a:lnSpc>
              <a:spcBef>
                <a:spcPct val="20000"/>
              </a:spcBef>
              <a:spcAft>
                <a:spcPts val="0"/>
              </a:spcAft>
              <a:buClrTx/>
              <a:buSzTx/>
              <a:buFont typeface="Arial"/>
              <a:buChar char="•"/>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342891" marR="0" lvl="0" indent="-342891" algn="l" defTabSz="457189" rtl="0" eaLnBrk="1" fontAlgn="auto" latinLnBrk="0" hangingPunct="1">
              <a:lnSpc>
                <a:spcPct val="85000"/>
              </a:lnSpc>
              <a:spcBef>
                <a:spcPct val="20000"/>
              </a:spcBef>
              <a:spcAft>
                <a:spcPts val="0"/>
              </a:spcAft>
              <a:buClrTx/>
              <a:buSzTx/>
              <a:buFont typeface="Arial"/>
              <a:buChar char="•"/>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Frequently </a:t>
            </a:r>
            <a:r>
              <a:rPr kumimoji="0" lang="en-US" sz="20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subclonal</a:t>
            </a: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gained at relapse/progression</a:t>
            </a:r>
          </a:p>
          <a:p>
            <a:pPr marL="742932" marR="0" lvl="1" indent="-285744" algn="l" defTabSz="457189" rtl="0" eaLnBrk="1" fontAlgn="auto" latinLnBrk="0" hangingPunct="1">
              <a:lnSpc>
                <a:spcPct val="85000"/>
              </a:lnSpc>
              <a:spcBef>
                <a:spcPct val="2000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sometimes lost at relapse/progression</a:t>
            </a:r>
          </a:p>
        </p:txBody>
      </p:sp>
      <p:sp>
        <p:nvSpPr>
          <p:cNvPr id="8" name="TextBox 7">
            <a:extLst>
              <a:ext uri="{FF2B5EF4-FFF2-40B4-BE49-F238E27FC236}">
                <a16:creationId xmlns:a16="http://schemas.microsoft.com/office/drawing/2014/main" id="{3BBFF19A-D010-EC41-A9CE-0E9E922E3D49}"/>
              </a:ext>
            </a:extLst>
          </p:cNvPr>
          <p:cNvSpPr txBox="1"/>
          <p:nvPr/>
        </p:nvSpPr>
        <p:spPr>
          <a:xfrm>
            <a:off x="7874912" y="5912682"/>
            <a:ext cx="2653018" cy="553990"/>
          </a:xfrm>
          <a:prstGeom prst="rect">
            <a:avLst/>
          </a:prstGeom>
          <a:noFill/>
        </p:spPr>
        <p:txBody>
          <a:bodyPr wrap="none" lIns="121912" tIns="60956" rIns="121912" bIns="60956"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ITD= internal tandem duplication</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TKD= tyrosine kinase domain</a:t>
            </a:r>
          </a:p>
        </p:txBody>
      </p:sp>
      <p:sp>
        <p:nvSpPr>
          <p:cNvPr id="9" name="Rectangle 8">
            <a:extLst>
              <a:ext uri="{FF2B5EF4-FFF2-40B4-BE49-F238E27FC236}">
                <a16:creationId xmlns:a16="http://schemas.microsoft.com/office/drawing/2014/main" id="{57E1C57F-5C12-7841-9C0C-27F16FD84FD3}"/>
              </a:ext>
            </a:extLst>
          </p:cNvPr>
          <p:cNvSpPr/>
          <p:nvPr/>
        </p:nvSpPr>
        <p:spPr>
          <a:xfrm>
            <a:off x="197997" y="6495609"/>
            <a:ext cx="2627964"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Courtesy of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Alexander Perl, MD</a:t>
            </a:r>
          </a:p>
        </p:txBody>
      </p:sp>
    </p:spTree>
    <p:extLst>
      <p:ext uri="{BB962C8B-B14F-4D97-AF65-F5344CB8AC3E}">
        <p14:creationId xmlns:p14="http://schemas.microsoft.com/office/powerpoint/2010/main" val="3687218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AEB5C393-D042-9348-A2F4-7E100F8932D8}"/>
              </a:ext>
            </a:extLst>
          </p:cNvPr>
          <p:cNvSpPr txBox="1">
            <a:spLocks/>
          </p:cNvSpPr>
          <p:nvPr/>
        </p:nvSpPr>
        <p:spPr>
          <a:xfrm>
            <a:off x="1128708" y="292760"/>
            <a:ext cx="9516533" cy="7133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3 therapies improve FLT3-ITD+ AML cure rates</a:t>
            </a:r>
          </a:p>
        </p:txBody>
      </p:sp>
      <p:pic>
        <p:nvPicPr>
          <p:cNvPr id="4" name="Picture 3">
            <a:extLst>
              <a:ext uri="{FF2B5EF4-FFF2-40B4-BE49-F238E27FC236}">
                <a16:creationId xmlns:a16="http://schemas.microsoft.com/office/drawing/2014/main" id="{C0105463-BE54-284B-B348-CA1D85F7F7B4}"/>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4138421" y="1943147"/>
            <a:ext cx="3506522" cy="2768306"/>
          </a:xfrm>
          <a:prstGeom prst="rect">
            <a:avLst/>
          </a:prstGeom>
        </p:spPr>
      </p:pic>
      <p:sp>
        <p:nvSpPr>
          <p:cNvPr id="5" name="Rectangle 4">
            <a:extLst>
              <a:ext uri="{FF2B5EF4-FFF2-40B4-BE49-F238E27FC236}">
                <a16:creationId xmlns:a16="http://schemas.microsoft.com/office/drawing/2014/main" id="{B82B61D8-D096-9A43-A003-BF79E1F586AF}"/>
              </a:ext>
            </a:extLst>
          </p:cNvPr>
          <p:cNvSpPr/>
          <p:nvPr/>
        </p:nvSpPr>
        <p:spPr>
          <a:xfrm>
            <a:off x="7644944" y="6211669"/>
            <a:ext cx="4471397" cy="646331"/>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Luskin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MR, et al. </a:t>
            </a:r>
            <a:r>
              <a:rPr kumimoji="0" lang="nl-NL" sz="1200" b="0" i="1" u="none" strike="noStrike" kern="1200" cap="none" spc="0" normalizeH="0" baseline="0" noProof="0" dirty="0">
                <a:ln>
                  <a:noFill/>
                </a:ln>
                <a:solidFill>
                  <a:prstClr val="black"/>
                </a:solidFill>
                <a:effectLst/>
                <a:uLnTx/>
                <a:uFillTx/>
                <a:latin typeface="Calibri" panose="020F0502020204030204"/>
                <a:ea typeface="+mn-ea"/>
                <a:cs typeface="+mn-cs"/>
              </a:rPr>
              <a:t>Blood</a:t>
            </a: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 2016 Mar 24;127(12):1551-8</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Schlenk</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RF, et al. N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Engl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J Med. 2008 May 1;358(18):1909-18.</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Stone RM, et al. </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N </a:t>
            </a:r>
            <a:r>
              <a:rPr kumimoji="0" lang="en-US" sz="1200" b="0" i="1" u="none" strike="noStrike" kern="1200" cap="none" spc="0" normalizeH="0" baseline="0" noProof="0" dirty="0" err="1">
                <a:ln>
                  <a:noFill/>
                </a:ln>
                <a:solidFill>
                  <a:prstClr val="black"/>
                </a:solidFill>
                <a:effectLst/>
                <a:uLnTx/>
                <a:uFillTx/>
                <a:latin typeface="Calibri" panose="020F0502020204030204"/>
                <a:ea typeface="+mn-ea"/>
                <a:cs typeface="+mn-cs"/>
              </a:rPr>
              <a:t>Engl</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J Med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2017 Aug 3;377(5):454-464</a:t>
            </a:r>
          </a:p>
        </p:txBody>
      </p:sp>
      <p:pic>
        <p:nvPicPr>
          <p:cNvPr id="6" name="Picture 5">
            <a:extLst>
              <a:ext uri="{FF2B5EF4-FFF2-40B4-BE49-F238E27FC236}">
                <a16:creationId xmlns:a16="http://schemas.microsoft.com/office/drawing/2014/main" id="{2BE94C1A-7B61-F24D-86DB-DC50FE5D1D3F}"/>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88079" y="1891383"/>
            <a:ext cx="3981782" cy="2911555"/>
          </a:xfrm>
          <a:prstGeom prst="rect">
            <a:avLst/>
          </a:prstGeom>
        </p:spPr>
      </p:pic>
      <p:pic>
        <p:nvPicPr>
          <p:cNvPr id="7" name="Picture 6">
            <a:extLst>
              <a:ext uri="{FF2B5EF4-FFF2-40B4-BE49-F238E27FC236}">
                <a16:creationId xmlns:a16="http://schemas.microsoft.com/office/drawing/2014/main" id="{7FC50AF5-7C1E-294D-B144-EEBC571E81C7}"/>
              </a:ext>
            </a:extLst>
          </p:cNvPr>
          <p:cNvPicPr>
            <a:picLocks noChangeAspect="1" noChangeArrowheads="1"/>
          </p:cNvPicPr>
          <p:nvPr/>
        </p:nvPicPr>
        <p:blipFill>
          <a:blip r:embed="rId4" cstate="screen">
            <a:alphaModFix/>
            <a:extLst>
              <a:ext uri="{28A0092B-C50C-407E-A947-70E740481C1C}">
                <a14:useLocalDpi xmlns:a14="http://schemas.microsoft.com/office/drawing/2010/main"/>
              </a:ext>
            </a:extLst>
          </a:blip>
          <a:srcRect/>
          <a:stretch>
            <a:fillRect/>
          </a:stretch>
        </p:blipFill>
        <p:spPr bwMode="auto">
          <a:xfrm>
            <a:off x="7644943" y="2032326"/>
            <a:ext cx="4241141" cy="25899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3E8B2170-2DA6-1044-9053-E01A99C886C1}"/>
              </a:ext>
            </a:extLst>
          </p:cNvPr>
          <p:cNvSpPr txBox="1"/>
          <p:nvPr/>
        </p:nvSpPr>
        <p:spPr>
          <a:xfrm>
            <a:off x="4332376" y="1388617"/>
            <a:ext cx="3527248" cy="50276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First remission </a:t>
            </a:r>
            <a:r>
              <a:rPr kumimoji="0" lang="en-US" sz="2667" b="0" i="0" u="none" strike="noStrike" kern="1200" cap="none" spc="0" normalizeH="0" baseline="0" noProof="0" dirty="0" err="1">
                <a:ln>
                  <a:noFill/>
                </a:ln>
                <a:solidFill>
                  <a:prstClr val="black"/>
                </a:solidFill>
                <a:effectLst/>
                <a:uLnTx/>
                <a:uFillTx/>
                <a:latin typeface="Calibri" panose="020F0502020204030204"/>
                <a:ea typeface="+mn-ea"/>
                <a:cs typeface="+mn-cs"/>
              </a:rPr>
              <a:t>AlloHSCT</a:t>
            </a:r>
            <a:endParaRPr kumimoji="0" lang="en-US" sz="2667"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F4EA136-74FB-7B46-82C7-A2BFC5ACB720}"/>
              </a:ext>
            </a:extLst>
          </p:cNvPr>
          <p:cNvSpPr txBox="1"/>
          <p:nvPr/>
        </p:nvSpPr>
        <p:spPr>
          <a:xfrm>
            <a:off x="8833210" y="1388617"/>
            <a:ext cx="1874231" cy="50276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srgbClr val="000000"/>
                </a:solidFill>
                <a:effectLst/>
                <a:uLnTx/>
                <a:uFillTx/>
                <a:latin typeface="Calibri" panose="020F0502020204030204"/>
                <a:ea typeface="+mn-ea"/>
                <a:cs typeface="+mn-cs"/>
              </a:rPr>
              <a:t>Midostaurin</a:t>
            </a:r>
          </a:p>
        </p:txBody>
      </p:sp>
      <p:sp>
        <p:nvSpPr>
          <p:cNvPr id="10" name="TextBox 9">
            <a:extLst>
              <a:ext uri="{FF2B5EF4-FFF2-40B4-BE49-F238E27FC236}">
                <a16:creationId xmlns:a16="http://schemas.microsoft.com/office/drawing/2014/main" id="{E1DBD963-2EB2-0043-A26F-D942AF3E0961}"/>
              </a:ext>
            </a:extLst>
          </p:cNvPr>
          <p:cNvSpPr txBox="1"/>
          <p:nvPr/>
        </p:nvSpPr>
        <p:spPr>
          <a:xfrm>
            <a:off x="341154" y="1388617"/>
            <a:ext cx="3475631" cy="502766"/>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High dose daunorubicin</a:t>
            </a:r>
            <a:endParaRPr kumimoji="0" lang="en-US" sz="2667"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F6BA511-540A-2D4B-AF18-AF455C55A208}"/>
              </a:ext>
            </a:extLst>
          </p:cNvPr>
          <p:cNvSpPr txBox="1"/>
          <p:nvPr/>
        </p:nvSpPr>
        <p:spPr>
          <a:xfrm>
            <a:off x="7825015" y="4622275"/>
            <a:ext cx="4111254" cy="543867"/>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Calibri" panose="020F0502020204030204"/>
                <a:ea typeface="+mn-ea"/>
                <a:cs typeface="+mn-cs"/>
              </a:rPr>
              <a:t>Note: includes FLT3-ITD (77%) and FLT3-D835 (23%)</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black"/>
                </a:solidFill>
                <a:effectLst/>
                <a:uLnTx/>
                <a:uFillTx/>
                <a:latin typeface="Calibri" panose="020F0502020204030204"/>
                <a:ea typeface="+mn-ea"/>
                <a:cs typeface="+mn-cs"/>
              </a:rPr>
              <a:t>57% underwent </a:t>
            </a:r>
            <a:r>
              <a:rPr kumimoji="0" lang="en-US" sz="1467" b="0" i="0" u="none" strike="noStrike" kern="1200" cap="none" spc="0" normalizeH="0" baseline="0" noProof="0" dirty="0" err="1">
                <a:ln>
                  <a:noFill/>
                </a:ln>
                <a:solidFill>
                  <a:prstClr val="black"/>
                </a:solidFill>
                <a:effectLst/>
                <a:uLnTx/>
                <a:uFillTx/>
                <a:latin typeface="Calibri" panose="020F0502020204030204"/>
                <a:ea typeface="+mn-ea"/>
                <a:cs typeface="+mn-cs"/>
              </a:rPr>
              <a:t>alloHSCT</a:t>
            </a:r>
            <a:endParaRPr kumimoji="0" lang="en-US" sz="146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763A2C-995F-1645-95C3-07375EB76E73}"/>
              </a:ext>
            </a:extLst>
          </p:cNvPr>
          <p:cNvSpPr/>
          <p:nvPr/>
        </p:nvSpPr>
        <p:spPr>
          <a:xfrm>
            <a:off x="197997" y="6495609"/>
            <a:ext cx="2627964"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Courtesy of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Alexander Perl, MD</a:t>
            </a:r>
          </a:p>
        </p:txBody>
      </p:sp>
    </p:spTree>
    <p:extLst>
      <p:ext uri="{BB962C8B-B14F-4D97-AF65-F5344CB8AC3E}">
        <p14:creationId xmlns:p14="http://schemas.microsoft.com/office/powerpoint/2010/main" val="1244275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55601C-4E96-E048-8BE9-49AB3D9C8621}"/>
              </a:ext>
            </a:extLst>
          </p:cNvPr>
          <p:cNvPicPr>
            <a:picLocks noChangeAspect="1"/>
          </p:cNvPicPr>
          <p:nvPr/>
        </p:nvPicPr>
        <p:blipFill>
          <a:blip r:embed="rId2"/>
          <a:srcRect/>
          <a:stretch/>
        </p:blipFill>
        <p:spPr>
          <a:xfrm>
            <a:off x="945780" y="3538866"/>
            <a:ext cx="6251343" cy="2982412"/>
          </a:xfrm>
          <a:prstGeom prst="rect">
            <a:avLst/>
          </a:prstGeom>
        </p:spPr>
      </p:pic>
      <p:sp>
        <p:nvSpPr>
          <p:cNvPr id="7" name="Title 6">
            <a:extLst>
              <a:ext uri="{FF2B5EF4-FFF2-40B4-BE49-F238E27FC236}">
                <a16:creationId xmlns:a16="http://schemas.microsoft.com/office/drawing/2014/main" id="{74173461-AB7D-C640-932A-EE1AE9F10171}"/>
              </a:ext>
            </a:extLst>
          </p:cNvPr>
          <p:cNvSpPr>
            <a:spLocks noGrp="1"/>
          </p:cNvSpPr>
          <p:nvPr>
            <p:ph type="title"/>
          </p:nvPr>
        </p:nvSpPr>
        <p:spPr>
          <a:xfrm>
            <a:off x="1143000" y="101136"/>
            <a:ext cx="10210800" cy="616226"/>
          </a:xfrm>
        </p:spPr>
        <p:txBody>
          <a:bodyPr>
            <a:noAutofit/>
          </a:bodyPr>
          <a:lstStyle/>
          <a:p>
            <a:pPr algn="ctr"/>
            <a:r>
              <a:rPr lang="en-US" sz="3600" dirty="0">
                <a:latin typeface="Calibri" panose="020F0502020204030204" pitchFamily="34" charset="0"/>
                <a:cs typeface="Calibri" panose="020F0502020204030204" pitchFamily="34" charset="0"/>
              </a:rPr>
              <a:t>Potency and selectivity of FLT3 inhibitors</a:t>
            </a:r>
          </a:p>
        </p:txBody>
      </p:sp>
      <p:graphicFrame>
        <p:nvGraphicFramePr>
          <p:cNvPr id="8" name="Table 7">
            <a:extLst>
              <a:ext uri="{FF2B5EF4-FFF2-40B4-BE49-F238E27FC236}">
                <a16:creationId xmlns:a16="http://schemas.microsoft.com/office/drawing/2014/main" id="{97C7B428-0560-1448-A988-E07C01B80B8B}"/>
              </a:ext>
            </a:extLst>
          </p:cNvPr>
          <p:cNvGraphicFramePr>
            <a:graphicFrameLocks noGrp="1"/>
          </p:cNvGraphicFramePr>
          <p:nvPr/>
        </p:nvGraphicFramePr>
        <p:xfrm>
          <a:off x="893228" y="873141"/>
          <a:ext cx="6910179" cy="2476458"/>
        </p:xfrm>
        <a:graphic>
          <a:graphicData uri="http://schemas.openxmlformats.org/drawingml/2006/table">
            <a:tbl>
              <a:tblPr firstRow="1" bandRow="1">
                <a:tableStyleId>{69012ECD-51FC-41F1-AA8D-1B2483CD663E}</a:tableStyleId>
              </a:tblPr>
              <a:tblGrid>
                <a:gridCol w="1636306">
                  <a:extLst>
                    <a:ext uri="{9D8B030D-6E8A-4147-A177-3AD203B41FA5}">
                      <a16:colId xmlns:a16="http://schemas.microsoft.com/office/drawing/2014/main" val="20000"/>
                    </a:ext>
                  </a:extLst>
                </a:gridCol>
                <a:gridCol w="1160000">
                  <a:extLst>
                    <a:ext uri="{9D8B030D-6E8A-4147-A177-3AD203B41FA5}">
                      <a16:colId xmlns:a16="http://schemas.microsoft.com/office/drawing/2014/main" val="20001"/>
                    </a:ext>
                  </a:extLst>
                </a:gridCol>
                <a:gridCol w="1238707">
                  <a:extLst>
                    <a:ext uri="{9D8B030D-6E8A-4147-A177-3AD203B41FA5}">
                      <a16:colId xmlns:a16="http://schemas.microsoft.com/office/drawing/2014/main" val="20002"/>
                    </a:ext>
                  </a:extLst>
                </a:gridCol>
                <a:gridCol w="1405171">
                  <a:extLst>
                    <a:ext uri="{9D8B030D-6E8A-4147-A177-3AD203B41FA5}">
                      <a16:colId xmlns:a16="http://schemas.microsoft.com/office/drawing/2014/main" val="20003"/>
                    </a:ext>
                  </a:extLst>
                </a:gridCol>
                <a:gridCol w="1469995">
                  <a:extLst>
                    <a:ext uri="{9D8B030D-6E8A-4147-A177-3AD203B41FA5}">
                      <a16:colId xmlns:a16="http://schemas.microsoft.com/office/drawing/2014/main" val="49958931"/>
                    </a:ext>
                  </a:extLst>
                </a:gridCol>
              </a:tblGrid>
              <a:tr h="548640">
                <a:tc>
                  <a:txBody>
                    <a:bodyPr/>
                    <a:lstStyle/>
                    <a:p>
                      <a:endParaRPr lang="en-US" sz="1500" b="1" u="none" cap="none" spc="0" dirty="0">
                        <a:ln w="10160">
                          <a:solidFill>
                            <a:schemeClr val="bg1"/>
                          </a:solid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u="none" cap="none" spc="0" dirty="0">
                          <a:ln w="10160">
                            <a:noFill/>
                            <a:prstDash val="solid"/>
                          </a:ln>
                          <a:effectLst/>
                        </a:rPr>
                        <a:t>IC</a:t>
                      </a:r>
                      <a:r>
                        <a:rPr lang="en-US" sz="1500" u="none" cap="none" spc="0" baseline="-25000" dirty="0">
                          <a:ln w="10160">
                            <a:noFill/>
                            <a:prstDash val="solid"/>
                          </a:ln>
                          <a:effectLst/>
                        </a:rPr>
                        <a:t>50</a:t>
                      </a:r>
                      <a:r>
                        <a:rPr lang="en-US" sz="1500" u="none" cap="none" spc="0" dirty="0">
                          <a:ln w="10160">
                            <a:noFill/>
                            <a:prstDash val="solid"/>
                          </a:ln>
                          <a:effectLst/>
                        </a:rPr>
                        <a:t> (medium)</a:t>
                      </a:r>
                      <a:endParaRPr lang="en-US" sz="1500" b="1" u="none" cap="none" spc="0" baseline="30000" dirty="0">
                        <a:ln w="10160">
                          <a:noFill/>
                          <a:prstDash val="solid"/>
                        </a:ln>
                        <a:solidFill>
                          <a:srgbClr val="000000"/>
                        </a:solidFill>
                        <a:effectLst/>
                        <a:latin typeface="Arial" pitchFamily="34" charset="0"/>
                      </a:endParaRP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u="none" cap="none" spc="0" dirty="0">
                          <a:ln w="10160">
                            <a:noFill/>
                            <a:prstDash val="solid"/>
                          </a:ln>
                          <a:effectLst/>
                        </a:rPr>
                        <a:t>IC</a:t>
                      </a:r>
                      <a:r>
                        <a:rPr lang="en-US" sz="1500" u="none" cap="none" spc="0" baseline="-25000" dirty="0">
                          <a:ln w="10160">
                            <a:noFill/>
                            <a:prstDash val="solid"/>
                          </a:ln>
                          <a:effectLst/>
                        </a:rPr>
                        <a:t>50</a:t>
                      </a:r>
                      <a:r>
                        <a:rPr lang="en-US" sz="1500" u="none" cap="none" spc="0" dirty="0">
                          <a:ln w="10160">
                            <a:noFill/>
                            <a:prstDash val="solid"/>
                          </a:ln>
                          <a:effectLst/>
                        </a:rPr>
                        <a:t> (plasma)</a:t>
                      </a:r>
                      <a:endParaRPr lang="en-US" sz="1500" b="1" u="none" cap="none" spc="0" baseline="30000" dirty="0">
                        <a:ln w="10160">
                          <a:noFill/>
                          <a:prstDash val="solid"/>
                        </a:ln>
                        <a:solidFill>
                          <a:srgbClr val="000000"/>
                        </a:solidFill>
                        <a:effectLst/>
                        <a:latin typeface="Arial" pitchFamily="34" charset="0"/>
                      </a:endParaRP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u="none" cap="none" spc="0" dirty="0">
                          <a:ln w="10160">
                            <a:noFill/>
                            <a:prstDash val="solid"/>
                          </a:ln>
                          <a:effectLst/>
                        </a:rPr>
                        <a:t>Single agent clinical activity</a:t>
                      </a:r>
                      <a:endParaRPr lang="en-US" sz="1500" b="1" u="none" cap="none" spc="0" baseline="30000" dirty="0">
                        <a:ln w="10160">
                          <a:noFill/>
                          <a:prstDash val="solid"/>
                        </a:ln>
                        <a:solidFill>
                          <a:srgbClr val="000000"/>
                        </a:solidFill>
                        <a:effectLst/>
                        <a:latin typeface="Arial" pitchFamily="34" charset="0"/>
                      </a:endParaRPr>
                    </a:p>
                  </a:txBody>
                  <a:tcPr marL="121920" marR="12192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u="none" cap="none" spc="0" dirty="0">
                          <a:ln w="10160">
                            <a:noFill/>
                            <a:prstDash val="solid"/>
                          </a:ln>
                          <a:effectLst/>
                        </a:rPr>
                        <a:t>Kinase inhibition</a:t>
                      </a:r>
                      <a:endParaRPr lang="en-US" sz="1500" b="1" u="none" cap="none" spc="0" baseline="30000" dirty="0">
                        <a:ln w="10160">
                          <a:noFill/>
                          <a:prstDash val="solid"/>
                        </a:ln>
                        <a:solidFill>
                          <a:srgbClr val="000000"/>
                        </a:solidFill>
                        <a:effectLst/>
                        <a:latin typeface="Arial" pitchFamily="34" charset="0"/>
                      </a:endParaRPr>
                    </a:p>
                  </a:txBody>
                  <a:tcPr marL="121920" marR="121920" anchor="ctr"/>
                </a:tc>
                <a:extLst>
                  <a:ext uri="{0D108BD9-81ED-4DB2-BD59-A6C34878D82A}">
                    <a16:rowId xmlns:a16="http://schemas.microsoft.com/office/drawing/2014/main" val="10000"/>
                  </a:ext>
                </a:extLst>
              </a:tr>
              <a:tr h="321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err="1">
                          <a:ln w="10160">
                            <a:noFill/>
                            <a:prstDash val="solid"/>
                          </a:ln>
                          <a:solidFill>
                            <a:srgbClr val="000000"/>
                          </a:solidFill>
                          <a:effectLst/>
                        </a:rPr>
                        <a:t>Lestaurtinib</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2 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700 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Type 1</a:t>
                      </a:r>
                    </a:p>
                  </a:txBody>
                  <a:tcPr marL="121920" marR="121920"/>
                </a:tc>
                <a:extLst>
                  <a:ext uri="{0D108BD9-81ED-4DB2-BD59-A6C34878D82A}">
                    <a16:rowId xmlns:a16="http://schemas.microsoft.com/office/drawing/2014/main" val="10001"/>
                  </a:ext>
                </a:extLst>
              </a:tr>
              <a:tr h="321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err="1">
                          <a:ln w="10160">
                            <a:noFill/>
                            <a:prstDash val="solid"/>
                          </a:ln>
                          <a:solidFill>
                            <a:srgbClr val="000000"/>
                          </a:solidFill>
                          <a:effectLst/>
                        </a:rPr>
                        <a:t>Midostaurin</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6 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~1000 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Type 1</a:t>
                      </a:r>
                    </a:p>
                  </a:txBody>
                  <a:tcPr marL="121920" marR="121920"/>
                </a:tc>
                <a:extLst>
                  <a:ext uri="{0D108BD9-81ED-4DB2-BD59-A6C34878D82A}">
                    <a16:rowId xmlns:a16="http://schemas.microsoft.com/office/drawing/2014/main" val="10002"/>
                  </a:ext>
                </a:extLst>
              </a:tr>
              <a:tr h="321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Sorafenib</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3 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~265 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Type 2</a:t>
                      </a:r>
                    </a:p>
                  </a:txBody>
                  <a:tcPr marL="121920" marR="121920"/>
                </a:tc>
                <a:extLst>
                  <a:ext uri="{0D108BD9-81ED-4DB2-BD59-A6C34878D82A}">
                    <a16:rowId xmlns:a16="http://schemas.microsoft.com/office/drawing/2014/main" val="10003"/>
                  </a:ext>
                </a:extLst>
              </a:tr>
              <a:tr h="321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err="1">
                          <a:ln w="10160">
                            <a:noFill/>
                            <a:prstDash val="solid"/>
                          </a:ln>
                          <a:solidFill>
                            <a:srgbClr val="FF0000"/>
                          </a:solidFill>
                          <a:effectLst/>
                        </a:rPr>
                        <a:t>Quizartinib</a:t>
                      </a:r>
                      <a:endParaRPr lang="en-US" sz="1500" b="1" cap="none" spc="0" dirty="0">
                        <a:ln w="10160">
                          <a:noFill/>
                          <a:prstDash val="solid"/>
                        </a:ln>
                        <a:solidFill>
                          <a:srgbClr val="FF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1 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18 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Type 2</a:t>
                      </a:r>
                    </a:p>
                  </a:txBody>
                  <a:tcPr marL="121920" marR="121920"/>
                </a:tc>
                <a:extLst>
                  <a:ext uri="{0D108BD9-81ED-4DB2-BD59-A6C34878D82A}">
                    <a16:rowId xmlns:a16="http://schemas.microsoft.com/office/drawing/2014/main" val="10004"/>
                  </a:ext>
                </a:extLst>
              </a:tr>
              <a:tr h="321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FF0000"/>
                          </a:solidFill>
                          <a:effectLst/>
                        </a:rPr>
                        <a:t>Crenolanib</a:t>
                      </a:r>
                      <a:endParaRPr lang="en-US" sz="1500" b="1" cap="none" spc="0" dirty="0">
                        <a:ln w="10160">
                          <a:noFill/>
                          <a:prstDash val="solid"/>
                        </a:ln>
                        <a:solidFill>
                          <a:srgbClr val="FF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2 </a:t>
                      </a:r>
                      <a:r>
                        <a:rPr lang="en-US" sz="1500" cap="none" spc="0" dirty="0" err="1">
                          <a:ln w="10160">
                            <a:noFill/>
                            <a:prstDash val="solid"/>
                          </a:ln>
                          <a:solidFill>
                            <a:srgbClr val="000000"/>
                          </a:solidFill>
                          <a:effectLst/>
                        </a:rPr>
                        <a:t>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48 </a:t>
                      </a:r>
                      <a:r>
                        <a:rPr lang="en-US" sz="1500" cap="none" spc="0" dirty="0" err="1">
                          <a:ln w="10160">
                            <a:noFill/>
                            <a:prstDash val="solid"/>
                          </a:ln>
                          <a:solidFill>
                            <a:srgbClr val="000000"/>
                          </a:solidFill>
                          <a:effectLst/>
                        </a:rPr>
                        <a:t>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Type 1</a:t>
                      </a:r>
                    </a:p>
                  </a:txBody>
                  <a:tcPr marL="121920" marR="121920"/>
                </a:tc>
                <a:extLst>
                  <a:ext uri="{0D108BD9-81ED-4DB2-BD59-A6C34878D82A}">
                    <a16:rowId xmlns:a16="http://schemas.microsoft.com/office/drawing/2014/main" val="10005"/>
                  </a:ext>
                </a:extLst>
              </a:tr>
              <a:tr h="32130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err="1">
                          <a:ln w="10160">
                            <a:noFill/>
                            <a:prstDash val="solid"/>
                          </a:ln>
                          <a:solidFill>
                            <a:srgbClr val="FF0000"/>
                          </a:solidFill>
                          <a:effectLst/>
                        </a:rPr>
                        <a:t>Gilteritinib</a:t>
                      </a:r>
                      <a:endParaRPr lang="en-US" sz="1500" b="1" cap="none" spc="0" dirty="0">
                        <a:ln w="10160">
                          <a:noFill/>
                          <a:prstDash val="solid"/>
                        </a:ln>
                        <a:solidFill>
                          <a:srgbClr val="FF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3 </a:t>
                      </a:r>
                      <a:r>
                        <a:rPr lang="en-US" sz="1500" cap="none" spc="0" dirty="0" err="1">
                          <a:ln w="10160">
                            <a:noFill/>
                            <a:prstDash val="solid"/>
                          </a:ln>
                          <a:solidFill>
                            <a:srgbClr val="000000"/>
                          </a:solidFill>
                          <a:effectLst/>
                        </a:rPr>
                        <a:t>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cap="none" spc="0" dirty="0">
                          <a:ln w="10160">
                            <a:noFill/>
                            <a:prstDash val="solid"/>
                          </a:ln>
                          <a:solidFill>
                            <a:srgbClr val="000000"/>
                          </a:solidFill>
                          <a:effectLst/>
                        </a:rPr>
                        <a:t>43 </a:t>
                      </a:r>
                      <a:r>
                        <a:rPr lang="en-US" sz="1500" cap="none" spc="0" dirty="0" err="1">
                          <a:ln w="10160">
                            <a:noFill/>
                            <a:prstDash val="solid"/>
                          </a:ln>
                          <a:solidFill>
                            <a:srgbClr val="000000"/>
                          </a:solidFill>
                          <a:effectLst/>
                        </a:rPr>
                        <a:t>nM</a:t>
                      </a:r>
                      <a:endParaRPr lang="en-US" sz="1500" b="1" cap="none" spc="0" dirty="0">
                        <a:ln w="10160">
                          <a:noFill/>
                          <a:prstDash val="solid"/>
                        </a:ln>
                        <a:solidFill>
                          <a:srgbClr val="000000"/>
                        </a:solidFill>
                        <a:effectLst/>
                        <a:latin typeface="+mn-lt"/>
                      </a:endParaRP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a:t>
                      </a:r>
                    </a:p>
                  </a:txBody>
                  <a:tcPr marL="121920" marR="12192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cap="none" spc="0" dirty="0">
                          <a:ln w="10160">
                            <a:noFill/>
                            <a:prstDash val="solid"/>
                          </a:ln>
                          <a:solidFill>
                            <a:srgbClr val="000000"/>
                          </a:solidFill>
                          <a:effectLst/>
                          <a:latin typeface="+mn-lt"/>
                        </a:rPr>
                        <a:t>Type 1</a:t>
                      </a:r>
                    </a:p>
                  </a:txBody>
                  <a:tcPr marL="121920" marR="121920"/>
                </a:tc>
                <a:extLst>
                  <a:ext uri="{0D108BD9-81ED-4DB2-BD59-A6C34878D82A}">
                    <a16:rowId xmlns:a16="http://schemas.microsoft.com/office/drawing/2014/main" val="10006"/>
                  </a:ext>
                </a:extLst>
              </a:tr>
            </a:tbl>
          </a:graphicData>
        </a:graphic>
      </p:graphicFrame>
      <p:sp>
        <p:nvSpPr>
          <p:cNvPr id="9" name="TextBox 8">
            <a:extLst>
              <a:ext uri="{FF2B5EF4-FFF2-40B4-BE49-F238E27FC236}">
                <a16:creationId xmlns:a16="http://schemas.microsoft.com/office/drawing/2014/main" id="{708AB521-8486-C246-98F3-E83787959729}"/>
              </a:ext>
            </a:extLst>
          </p:cNvPr>
          <p:cNvSpPr txBox="1"/>
          <p:nvPr/>
        </p:nvSpPr>
        <p:spPr>
          <a:xfrm>
            <a:off x="42706" y="1570610"/>
            <a:ext cx="870885" cy="400079"/>
          </a:xfrm>
          <a:prstGeom prst="rect">
            <a:avLst/>
          </a:prstGeom>
          <a:noFill/>
        </p:spPr>
        <p:txBody>
          <a:bodyPr wrap="none" lIns="121891" tIns="60945" rIns="121891" bIns="6094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gen</a:t>
            </a:r>
            <a:endParaRPr kumimoji="0" lang="en-US" sz="1800" b="0" i="0" u="none" strike="noStrike" kern="1200" cap="none" spc="0" normalizeH="0" baseline="3000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93190AD-7C48-B14F-AD74-AB31640880DB}"/>
              </a:ext>
            </a:extLst>
          </p:cNvPr>
          <p:cNvSpPr txBox="1"/>
          <p:nvPr/>
        </p:nvSpPr>
        <p:spPr>
          <a:xfrm>
            <a:off x="42706" y="2655528"/>
            <a:ext cx="903074" cy="400079"/>
          </a:xfrm>
          <a:prstGeom prst="rect">
            <a:avLst/>
          </a:prstGeom>
          <a:noFill/>
        </p:spPr>
        <p:txBody>
          <a:bodyPr wrap="none" lIns="121891" tIns="60945" rIns="121891" bIns="6094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2</a:t>
            </a:r>
            <a:r>
              <a:rPr kumimoji="0" lang="en-US" sz="1800" b="0" i="0" u="none" strike="noStrike" kern="1200" cap="none" spc="0" normalizeH="0" baseline="30000" noProof="0" dirty="0">
                <a:ln>
                  <a:noFill/>
                </a:ln>
                <a:solidFill>
                  <a:srgbClr val="FF0000"/>
                </a:solidFill>
                <a:effectLst/>
                <a:uLnTx/>
                <a:uFillTx/>
                <a:latin typeface="Calibri" panose="020F0502020204030204"/>
                <a:ea typeface="+mn-ea"/>
                <a:cs typeface="+mn-cs"/>
              </a:rPr>
              <a:t>nd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gen</a:t>
            </a:r>
          </a:p>
        </p:txBody>
      </p:sp>
      <p:sp>
        <p:nvSpPr>
          <p:cNvPr id="11" name="Rectangle 5">
            <a:extLst>
              <a:ext uri="{FF2B5EF4-FFF2-40B4-BE49-F238E27FC236}">
                <a16:creationId xmlns:a16="http://schemas.microsoft.com/office/drawing/2014/main" id="{279836DD-F73C-7447-AC99-4E493A15073C}"/>
              </a:ext>
            </a:extLst>
          </p:cNvPr>
          <p:cNvSpPr>
            <a:spLocks noChangeArrowheads="1"/>
          </p:cNvSpPr>
          <p:nvPr/>
        </p:nvSpPr>
        <p:spPr bwMode="auto">
          <a:xfrm>
            <a:off x="8129259" y="5020700"/>
            <a:ext cx="1639802" cy="451308"/>
          </a:xfrm>
          <a:prstGeom prst="rect">
            <a:avLst/>
          </a:prstGeom>
          <a:noFill/>
          <a:ln w="9525">
            <a:noFill/>
            <a:miter lim="800000"/>
            <a:headEnd/>
            <a:tailEnd/>
          </a:ln>
        </p:spPr>
        <p:txBody>
          <a:bodyPr wrap="none" lIns="121885" tIns="60943" rIns="121885" bIns="6094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Calibri" panose="020F0502020204030204"/>
                <a:ea typeface="ＭＳ Ｐゴシック" pitchFamily="-111" charset="-128"/>
                <a:cs typeface="ＭＳ Ｐゴシック" pitchFamily="-111" charset="-128"/>
              </a:rPr>
              <a:t>Midostaurin</a:t>
            </a:r>
          </a:p>
        </p:txBody>
      </p:sp>
      <p:sp>
        <p:nvSpPr>
          <p:cNvPr id="12" name="Rectangle 7">
            <a:extLst>
              <a:ext uri="{FF2B5EF4-FFF2-40B4-BE49-F238E27FC236}">
                <a16:creationId xmlns:a16="http://schemas.microsoft.com/office/drawing/2014/main" id="{FF309898-CA48-9444-9B10-53A9596FA01C}"/>
              </a:ext>
            </a:extLst>
          </p:cNvPr>
          <p:cNvSpPr>
            <a:spLocks noChangeArrowheads="1"/>
          </p:cNvSpPr>
          <p:nvPr/>
        </p:nvSpPr>
        <p:spPr bwMode="auto">
          <a:xfrm>
            <a:off x="9843137" y="5030072"/>
            <a:ext cx="1510663" cy="451308"/>
          </a:xfrm>
          <a:prstGeom prst="rect">
            <a:avLst/>
          </a:prstGeom>
          <a:noFill/>
          <a:ln w="9525">
            <a:noFill/>
            <a:miter lim="800000"/>
            <a:headEnd/>
            <a:tailEnd/>
          </a:ln>
        </p:spPr>
        <p:txBody>
          <a:bodyPr wrap="none" lIns="121885" tIns="60943" rIns="121885" bIns="60943">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00000"/>
                </a:solidFill>
                <a:effectLst/>
                <a:uLnTx/>
                <a:uFillTx/>
                <a:latin typeface="Calibri" panose="020F0502020204030204"/>
                <a:ea typeface="ＭＳ Ｐゴシック" pitchFamily="-111" charset="-128"/>
                <a:cs typeface="ＭＳ Ｐゴシック" pitchFamily="-111" charset="-128"/>
              </a:rPr>
              <a:t>Quizartinib</a:t>
            </a:r>
          </a:p>
        </p:txBody>
      </p:sp>
      <p:pic>
        <p:nvPicPr>
          <p:cNvPr id="13" name="Picture 12">
            <a:extLst>
              <a:ext uri="{FF2B5EF4-FFF2-40B4-BE49-F238E27FC236}">
                <a16:creationId xmlns:a16="http://schemas.microsoft.com/office/drawing/2014/main" id="{9D6F071A-5B8F-9D42-9231-B32C4C8FCBE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807207" y="3191147"/>
            <a:ext cx="1636611" cy="1893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4">
            <a:extLst>
              <a:ext uri="{FF2B5EF4-FFF2-40B4-BE49-F238E27FC236}">
                <a16:creationId xmlns:a16="http://schemas.microsoft.com/office/drawing/2014/main" id="{A34DF768-E582-E44A-A2AB-04FF9CF5BED5}"/>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25740" y="3184968"/>
            <a:ext cx="1519913" cy="18804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extBox 14">
            <a:extLst>
              <a:ext uri="{FF2B5EF4-FFF2-40B4-BE49-F238E27FC236}">
                <a16:creationId xmlns:a16="http://schemas.microsoft.com/office/drawing/2014/main" id="{1B410249-848D-EE44-AB9B-9BDA495C3A01}"/>
              </a:ext>
            </a:extLst>
          </p:cNvPr>
          <p:cNvSpPr txBox="1"/>
          <p:nvPr/>
        </p:nvSpPr>
        <p:spPr>
          <a:xfrm>
            <a:off x="9401786" y="1735084"/>
            <a:ext cx="2486953" cy="1231072"/>
          </a:xfrm>
          <a:prstGeom prst="rect">
            <a:avLst/>
          </a:prstGeom>
          <a:noFill/>
        </p:spPr>
        <p:txBody>
          <a:bodyPr wrap="square" lIns="121885" tIns="60943" rIns="121885" bIns="60943"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Class 3 RTK’s: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FLT3, KIT, CSF1R, PDGFRA/B</a:t>
            </a:r>
          </a:p>
        </p:txBody>
      </p:sp>
      <p:cxnSp>
        <p:nvCxnSpPr>
          <p:cNvPr id="16" name="Straight Arrow Connector 15">
            <a:extLst>
              <a:ext uri="{FF2B5EF4-FFF2-40B4-BE49-F238E27FC236}">
                <a16:creationId xmlns:a16="http://schemas.microsoft.com/office/drawing/2014/main" id="{22910816-AAA1-A74F-BB60-1FABB2D67E11}"/>
              </a:ext>
            </a:extLst>
          </p:cNvPr>
          <p:cNvCxnSpPr/>
          <p:nvPr/>
        </p:nvCxnSpPr>
        <p:spPr>
          <a:xfrm flipH="1">
            <a:off x="10558712" y="2924418"/>
            <a:ext cx="252293" cy="348223"/>
          </a:xfrm>
          <a:prstGeom prst="straightConnector1">
            <a:avLst/>
          </a:prstGeom>
          <a:ln w="698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25">
            <a:extLst>
              <a:ext uri="{FF2B5EF4-FFF2-40B4-BE49-F238E27FC236}">
                <a16:creationId xmlns:a16="http://schemas.microsoft.com/office/drawing/2014/main" id="{26833EB0-2567-084A-9401-16F50B9A2084}"/>
              </a:ext>
            </a:extLst>
          </p:cNvPr>
          <p:cNvSpPr>
            <a:spLocks noChangeArrowheads="1"/>
          </p:cNvSpPr>
          <p:nvPr/>
        </p:nvSpPr>
        <p:spPr bwMode="auto">
          <a:xfrm>
            <a:off x="8225740" y="5611186"/>
            <a:ext cx="3860243" cy="1231072"/>
          </a:xfrm>
          <a:prstGeom prst="rect">
            <a:avLst/>
          </a:prstGeom>
          <a:solidFill>
            <a:schemeClr val="bg1"/>
          </a:solidFill>
          <a:ln>
            <a:noFill/>
          </a:ln>
        </p:spPr>
        <p:txBody>
          <a:bodyPr wrap="square" lIns="121885" tIns="60943" rIns="121885" bIns="6094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Pratz</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KW, et al. Blood 2010;115(7):1425-32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Zarrinkar</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PP, et al. Blood. 2009 Oct 1;114(14):2984-92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mn-cs"/>
              </a:rPr>
              <a:t>Galanis</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A, et al. Blood 2014 Jan 2;123(1):94-100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Levis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M, Perl AE. Blood Adv. 2020 Mar 24;4(6):1178-1191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Smith CC, et al. Nature. 2012 Apr 15;485(7397):260-3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Tarver TC, et al. Blood Adv. 2020 Feb 11;4(3):514-524</a:t>
            </a:r>
          </a:p>
        </p:txBody>
      </p:sp>
      <p:sp>
        <p:nvSpPr>
          <p:cNvPr id="18" name="TextBox 17">
            <a:extLst>
              <a:ext uri="{FF2B5EF4-FFF2-40B4-BE49-F238E27FC236}">
                <a16:creationId xmlns:a16="http://schemas.microsoft.com/office/drawing/2014/main" id="{36B78F72-999B-D744-BCC0-CCDA92103EE2}"/>
              </a:ext>
            </a:extLst>
          </p:cNvPr>
          <p:cNvSpPr txBox="1"/>
          <p:nvPr/>
        </p:nvSpPr>
        <p:spPr>
          <a:xfrm>
            <a:off x="8225740" y="987173"/>
            <a:ext cx="360354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Type 2 inhibitors: resistance due to FLT3-D835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Type 1 inhibitors: active against FLT3-D835, limited potential for on-target resistance</a:t>
            </a:r>
          </a:p>
        </p:txBody>
      </p:sp>
      <p:sp>
        <p:nvSpPr>
          <p:cNvPr id="19" name="Rectangle 18">
            <a:extLst>
              <a:ext uri="{FF2B5EF4-FFF2-40B4-BE49-F238E27FC236}">
                <a16:creationId xmlns:a16="http://schemas.microsoft.com/office/drawing/2014/main" id="{4346525A-69A9-CC4E-8499-DA769D5E3489}"/>
              </a:ext>
            </a:extLst>
          </p:cNvPr>
          <p:cNvSpPr/>
          <p:nvPr/>
        </p:nvSpPr>
        <p:spPr>
          <a:xfrm>
            <a:off x="197997" y="6495609"/>
            <a:ext cx="2627964"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Courtesy of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Alexander Perl, MD</a:t>
            </a:r>
          </a:p>
        </p:txBody>
      </p:sp>
    </p:spTree>
    <p:extLst>
      <p:ext uri="{BB962C8B-B14F-4D97-AF65-F5344CB8AC3E}">
        <p14:creationId xmlns:p14="http://schemas.microsoft.com/office/powerpoint/2010/main" val="127278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86" y="35088"/>
            <a:ext cx="10358967" cy="1143000"/>
          </a:xfrm>
        </p:spPr>
        <p:txBody>
          <a:bodyPr/>
          <a:lstStyle/>
          <a:p>
            <a:r>
              <a:rPr lang="en-US" dirty="0"/>
              <a:t>Faculty</a:t>
            </a:r>
          </a:p>
        </p:txBody>
      </p:sp>
      <p:sp>
        <p:nvSpPr>
          <p:cNvPr id="20" name="Text Box 7">
            <a:extLst>
              <a:ext uri="{FF2B5EF4-FFF2-40B4-BE49-F238E27FC236}">
                <a16:creationId xmlns:a16="http://schemas.microsoft.com/office/drawing/2014/main" id="{530D1EB9-9C18-D848-9B01-E463E91856EA}"/>
              </a:ext>
            </a:extLst>
          </p:cNvPr>
          <p:cNvSpPr txBox="1">
            <a:spLocks noChangeArrowheads="1"/>
          </p:cNvSpPr>
          <p:nvPr/>
        </p:nvSpPr>
        <p:spPr bwMode="auto">
          <a:xfrm>
            <a:off x="1787122" y="1150298"/>
            <a:ext cx="4484238" cy="1531803"/>
          </a:xfrm>
          <a:prstGeom prst="rect">
            <a:avLst/>
          </a:prstGeom>
          <a:noFill/>
          <a:ln w="9525">
            <a:noFill/>
            <a:miter lim="800000"/>
            <a:headEnd/>
            <a:tailEnd/>
          </a:ln>
        </p:spPr>
        <p:txBody>
          <a:bodyPr lIns="91440" tIns="0" rIns="0" bIns="0">
            <a:prstTxWarp prst="textNoShape">
              <a:avLst/>
            </a:prstTxWarp>
          </a:bodyPr>
          <a:lstStyle/>
          <a:p>
            <a:pPr defTabSz="455613" eaLnBrk="1" hangingPunct="1">
              <a:defRPr/>
            </a:pPr>
            <a:r>
              <a:rPr lang="en-US" sz="1600" b="1" dirty="0">
                <a:latin typeface="Calibri" panose="020F0502020204030204" pitchFamily="34" charset="0"/>
                <a:cs typeface="Calibri" panose="020F0502020204030204" pitchFamily="34" charset="0"/>
              </a:rPr>
              <a:t>Andrew H Wei, MBBS, PhD</a:t>
            </a:r>
          </a:p>
          <a:p>
            <a:pPr defTabSz="455613" eaLnBrk="1" hangingPunct="1">
              <a:defRPr/>
            </a:pPr>
            <a:r>
              <a:rPr lang="en-US" sz="1600" dirty="0">
                <a:latin typeface="Calibri" panose="020F0502020204030204" pitchFamily="34" charset="0"/>
                <a:cs typeface="Calibri" panose="020F0502020204030204" pitchFamily="34" charset="0"/>
              </a:rPr>
              <a:t>Adjunct Professor, Department of </a:t>
            </a:r>
            <a:r>
              <a:rPr lang="en-US" sz="1600" dirty="0" err="1">
                <a:latin typeface="Calibri" panose="020F0502020204030204" pitchFamily="34" charset="0"/>
                <a:cs typeface="Calibri" panose="020F0502020204030204" pitchFamily="34" charset="0"/>
              </a:rPr>
              <a:t>Haematology</a:t>
            </a:r>
            <a:endParaRPr lang="en-US" sz="1600" dirty="0">
              <a:latin typeface="Calibri" panose="020F0502020204030204" pitchFamily="34" charset="0"/>
              <a:cs typeface="Calibri" panose="020F0502020204030204" pitchFamily="34" charset="0"/>
            </a:endParaRPr>
          </a:p>
          <a:p>
            <a:pPr defTabSz="455613" eaLnBrk="1" hangingPunct="1">
              <a:defRPr/>
            </a:pPr>
            <a:r>
              <a:rPr lang="en-US" sz="1600" dirty="0">
                <a:latin typeface="Calibri" panose="020F0502020204030204" pitchFamily="34" charset="0"/>
                <a:cs typeface="Calibri" panose="020F0502020204030204" pitchFamily="34" charset="0"/>
              </a:rPr>
              <a:t>Alfred Hospital and Monash University</a:t>
            </a:r>
          </a:p>
          <a:p>
            <a:pPr defTabSz="455613" eaLnBrk="1" hangingPunct="1">
              <a:defRPr/>
            </a:pPr>
            <a:r>
              <a:rPr lang="en-US" sz="1600" dirty="0">
                <a:latin typeface="Calibri" panose="020F0502020204030204" pitchFamily="34" charset="0"/>
                <a:cs typeface="Calibri" panose="020F0502020204030204" pitchFamily="34" charset="0"/>
              </a:rPr>
              <a:t>Melbourne, Australia</a:t>
            </a:r>
          </a:p>
        </p:txBody>
      </p:sp>
      <p:pic>
        <p:nvPicPr>
          <p:cNvPr id="22" name="Picture 21">
            <a:extLst>
              <a:ext uri="{FF2B5EF4-FFF2-40B4-BE49-F238E27FC236}">
                <a16:creationId xmlns:a16="http://schemas.microsoft.com/office/drawing/2014/main" id="{31528E38-7793-0943-8B6D-105B65C36EF7}"/>
              </a:ext>
            </a:extLst>
          </p:cNvPr>
          <p:cNvPicPr>
            <a:picLocks noChangeAspect="1"/>
          </p:cNvPicPr>
          <p:nvPr/>
        </p:nvPicPr>
        <p:blipFill>
          <a:blip r:embed="rId3"/>
          <a:srcRect/>
          <a:stretch/>
        </p:blipFill>
        <p:spPr>
          <a:xfrm>
            <a:off x="458560" y="1158101"/>
            <a:ext cx="1261872" cy="1261872"/>
          </a:xfrm>
          <a:prstGeom prst="rect">
            <a:avLst/>
          </a:prstGeom>
        </p:spPr>
      </p:pic>
      <p:sp>
        <p:nvSpPr>
          <p:cNvPr id="7" name="Text Box 9">
            <a:extLst>
              <a:ext uri="{FF2B5EF4-FFF2-40B4-BE49-F238E27FC236}">
                <a16:creationId xmlns:a16="http://schemas.microsoft.com/office/drawing/2014/main" id="{8857C38C-456A-5148-A41B-E84F80B2E9B2}"/>
              </a:ext>
            </a:extLst>
          </p:cNvPr>
          <p:cNvSpPr txBox="1">
            <a:spLocks noChangeArrowheads="1"/>
          </p:cNvSpPr>
          <p:nvPr/>
        </p:nvSpPr>
        <p:spPr bwMode="auto">
          <a:xfrm>
            <a:off x="8173114" y="1178088"/>
            <a:ext cx="2304256" cy="1296144"/>
          </a:xfrm>
          <a:prstGeom prst="rect">
            <a:avLst/>
          </a:prstGeom>
          <a:noFill/>
          <a:ln w="9525">
            <a:noFill/>
            <a:miter lim="800000"/>
            <a:headEnd/>
            <a:tailEnd/>
          </a:ln>
        </p:spPr>
        <p:txBody>
          <a:bodyPr lIns="91440" tIns="0" rIns="0" bIns="0">
            <a:prstTxWarp prst="textNoShape">
              <a:avLst/>
            </a:prstTxWarp>
          </a:bodyPr>
          <a:lstStyle/>
          <a:p>
            <a:pPr defTabSz="455613">
              <a:spcBef>
                <a:spcPct val="30000"/>
              </a:spcBef>
              <a:spcAft>
                <a:spcPts val="800"/>
              </a:spcAft>
              <a:buClr>
                <a:srgbClr val="000000"/>
              </a:buClr>
              <a:buSzPct val="100000"/>
              <a:defRPr/>
            </a:pPr>
            <a:r>
              <a:rPr lang="en-US" sz="1600" b="1" i="1" dirty="0">
                <a:solidFill>
                  <a:srgbClr val="000000"/>
                </a:solidFill>
                <a:latin typeface="Calibri" pitchFamily="-72" charset="0"/>
                <a:ea typeface="MS PGothic" charset="0"/>
              </a:rPr>
              <a:t>Moderator</a:t>
            </a:r>
            <a:br>
              <a:rPr kumimoji="0" lang="en-US" sz="1600" b="1" i="0" u="none" strike="noStrike" kern="1200" cap="none" spc="0" normalizeH="0" baseline="0" noProof="0" dirty="0">
                <a:ln>
                  <a:noFill/>
                </a:ln>
                <a:solidFill>
                  <a:srgbClr val="000000"/>
                </a:solidFill>
                <a:effectLst/>
                <a:uLnTx/>
                <a:uFillTx/>
                <a:latin typeface="Calibri" pitchFamily="-72" charset="0"/>
                <a:ea typeface="MS PGothic" charset="0"/>
              </a:rPr>
            </a:br>
            <a:r>
              <a:rPr kumimoji="0" lang="en-US" sz="1600" b="1" i="0" u="none" strike="noStrike" kern="1200" cap="none" spc="0" normalizeH="0" baseline="0" noProof="0" dirty="0">
                <a:ln>
                  <a:noFill/>
                </a:ln>
                <a:solidFill>
                  <a:srgbClr val="000000"/>
                </a:solidFill>
                <a:effectLst/>
                <a:uLnTx/>
                <a:uFillTx/>
                <a:latin typeface="Calibri" pitchFamily="-72" charset="0"/>
                <a:ea typeface="MS PGothic" charset="0"/>
              </a:rPr>
              <a:t>Neil Love, MD</a:t>
            </a:r>
            <a:br>
              <a:rPr kumimoji="0" lang="en-US" sz="1600" b="0" i="0" u="none" strike="noStrike" kern="1200" cap="none" spc="0" normalizeH="0" baseline="0" noProof="0" dirty="0">
                <a:ln>
                  <a:noFill/>
                </a:ln>
                <a:solidFill>
                  <a:srgbClr val="000000"/>
                </a:solidFill>
                <a:effectLst/>
                <a:uLnTx/>
                <a:uFillTx/>
                <a:latin typeface="Calibri" pitchFamily="-72" charset="0"/>
                <a:ea typeface="MS PGothic" charset="0"/>
              </a:rPr>
            </a:br>
            <a:r>
              <a:rPr kumimoji="0" lang="en-US" sz="1600" b="0" i="0" u="none" strike="noStrike" kern="1200" cap="none" spc="0" normalizeH="0" baseline="0" noProof="0" dirty="0">
                <a:ln>
                  <a:noFill/>
                </a:ln>
                <a:solidFill>
                  <a:srgbClr val="000000"/>
                </a:solidFill>
                <a:effectLst/>
                <a:uLnTx/>
                <a:uFillTx/>
                <a:latin typeface="Calibri" pitchFamily="-72" charset="0"/>
                <a:ea typeface="MS PGothic" charset="0"/>
              </a:rPr>
              <a:t>Research To Practice</a:t>
            </a:r>
            <a:br>
              <a:rPr kumimoji="0" lang="en-US" sz="1600" b="0" i="0" u="none" strike="noStrike" kern="1200" cap="none" spc="0" normalizeH="0" baseline="0" noProof="0" dirty="0">
                <a:ln>
                  <a:noFill/>
                </a:ln>
                <a:solidFill>
                  <a:srgbClr val="000000"/>
                </a:solidFill>
                <a:effectLst/>
                <a:uLnTx/>
                <a:uFillTx/>
                <a:latin typeface="Calibri" pitchFamily="-72" charset="0"/>
                <a:ea typeface="MS PGothic" charset="0"/>
              </a:rPr>
            </a:br>
            <a:r>
              <a:rPr kumimoji="0" lang="en-US" sz="1600" b="0" i="0" u="none" strike="noStrike" kern="1200" cap="none" spc="0" normalizeH="0" baseline="0" noProof="0" dirty="0">
                <a:ln>
                  <a:noFill/>
                </a:ln>
                <a:solidFill>
                  <a:srgbClr val="000000"/>
                </a:solidFill>
                <a:effectLst/>
                <a:uLnTx/>
                <a:uFillTx/>
                <a:latin typeface="Calibri" pitchFamily="-72" charset="0"/>
                <a:ea typeface="MS PGothic" charset="0"/>
              </a:rPr>
              <a:t>Miami, Florida</a:t>
            </a:r>
          </a:p>
        </p:txBody>
      </p:sp>
      <p:pic>
        <p:nvPicPr>
          <p:cNvPr id="8" name="Picture 7">
            <a:extLst>
              <a:ext uri="{FF2B5EF4-FFF2-40B4-BE49-F238E27FC236}">
                <a16:creationId xmlns:a16="http://schemas.microsoft.com/office/drawing/2014/main" id="{A13F38AF-D7AD-D445-A9BB-D87130A35626}"/>
              </a:ext>
            </a:extLst>
          </p:cNvPr>
          <p:cNvPicPr>
            <a:picLocks noChangeAspect="1"/>
          </p:cNvPicPr>
          <p:nvPr/>
        </p:nvPicPr>
        <p:blipFill>
          <a:blip r:embed="rId4"/>
          <a:srcRect/>
          <a:stretch/>
        </p:blipFill>
        <p:spPr>
          <a:xfrm>
            <a:off x="6844552" y="1158101"/>
            <a:ext cx="1261872" cy="1261872"/>
          </a:xfrm>
          <a:prstGeom prst="rect">
            <a:avLst/>
          </a:prstGeom>
        </p:spPr>
      </p:pic>
      <p:sp>
        <p:nvSpPr>
          <p:cNvPr id="9" name="Title 1">
            <a:extLst>
              <a:ext uri="{FF2B5EF4-FFF2-40B4-BE49-F238E27FC236}">
                <a16:creationId xmlns:a16="http://schemas.microsoft.com/office/drawing/2014/main" id="{78E4F630-54C4-8144-B2F2-1D691712C693}"/>
              </a:ext>
            </a:extLst>
          </p:cNvPr>
          <p:cNvSpPr txBox="1">
            <a:spLocks/>
          </p:cNvSpPr>
          <p:nvPr/>
        </p:nvSpPr>
        <p:spPr bwMode="auto">
          <a:xfrm>
            <a:off x="912286" y="2931762"/>
            <a:ext cx="10358967" cy="1069364"/>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a:lstStyle>
          <a:p>
            <a:r>
              <a:rPr lang="en-US" dirty="0"/>
              <a:t>Consensus or Controversy Survey Participants</a:t>
            </a:r>
          </a:p>
          <a:p>
            <a:r>
              <a:rPr lang="en-US" dirty="0"/>
              <a:t>(in Addition to Our Faculty)</a:t>
            </a:r>
          </a:p>
        </p:txBody>
      </p:sp>
      <p:sp>
        <p:nvSpPr>
          <p:cNvPr id="10" name="Text Box 7">
            <a:extLst>
              <a:ext uri="{FF2B5EF4-FFF2-40B4-BE49-F238E27FC236}">
                <a16:creationId xmlns:a16="http://schemas.microsoft.com/office/drawing/2014/main" id="{F1F13538-18A2-9E4A-89BB-66DA6916E65A}"/>
              </a:ext>
            </a:extLst>
          </p:cNvPr>
          <p:cNvSpPr txBox="1">
            <a:spLocks noChangeArrowheads="1"/>
          </p:cNvSpPr>
          <p:nvPr/>
        </p:nvSpPr>
        <p:spPr bwMode="auto">
          <a:xfrm>
            <a:off x="1980747" y="4033361"/>
            <a:ext cx="3397952" cy="1531803"/>
          </a:xfrm>
          <a:prstGeom prst="rect">
            <a:avLst/>
          </a:prstGeom>
          <a:noFill/>
          <a:ln w="9525">
            <a:noFill/>
            <a:miter lim="800000"/>
            <a:headEnd/>
            <a:tailEnd/>
          </a:ln>
        </p:spPr>
        <p:txBody>
          <a:bodyPr lIns="91440" tIns="0" rIns="0" bIns="0">
            <a:prstTxWarp prst="textNoShape">
              <a:avLst/>
            </a:prstTxWarp>
          </a:bodyPr>
          <a:lstStyle/>
          <a:p>
            <a:pPr defTabSz="455613" eaLnBrk="1" hangingPunct="1">
              <a:defRPr/>
            </a:pPr>
            <a:r>
              <a:rPr lang="en-US" sz="1600" b="1" dirty="0">
                <a:latin typeface="Calibri" panose="020F0502020204030204" pitchFamily="34" charset="0"/>
                <a:cs typeface="Calibri" panose="020F0502020204030204" pitchFamily="34" charset="0"/>
              </a:rPr>
              <a:t>Courtney D DiNardo, MD, MSCE</a:t>
            </a:r>
          </a:p>
          <a:p>
            <a:pPr defTabSz="455613" eaLnBrk="1" hangingPunct="1">
              <a:defRPr/>
            </a:pPr>
            <a:r>
              <a:rPr lang="en-US" sz="1600" dirty="0">
                <a:latin typeface="Calibri" panose="020F0502020204030204" pitchFamily="34" charset="0"/>
                <a:cs typeface="Calibri" panose="020F0502020204030204" pitchFamily="34" charset="0"/>
              </a:rPr>
              <a:t>The University of Texas</a:t>
            </a:r>
          </a:p>
          <a:p>
            <a:pPr defTabSz="455613" eaLnBrk="1" hangingPunct="1">
              <a:defRPr/>
            </a:pPr>
            <a:r>
              <a:rPr lang="en-US" sz="1600" dirty="0">
                <a:latin typeface="Calibri" panose="020F0502020204030204" pitchFamily="34" charset="0"/>
                <a:cs typeface="Calibri" panose="020F0502020204030204" pitchFamily="34" charset="0"/>
              </a:rPr>
              <a:t>MD Anderson Cancer Center</a:t>
            </a:r>
          </a:p>
          <a:p>
            <a:pPr defTabSz="455613" eaLnBrk="1" hangingPunct="1">
              <a:defRPr/>
            </a:pPr>
            <a:r>
              <a:rPr lang="en-US" sz="1600" dirty="0">
                <a:latin typeface="Calibri" panose="020F0502020204030204" pitchFamily="34" charset="0"/>
                <a:cs typeface="Calibri" panose="020F0502020204030204" pitchFamily="34" charset="0"/>
              </a:rPr>
              <a:t>Houston, Texas</a:t>
            </a:r>
          </a:p>
        </p:txBody>
      </p:sp>
      <p:pic>
        <p:nvPicPr>
          <p:cNvPr id="11" name="Picture 10">
            <a:extLst>
              <a:ext uri="{FF2B5EF4-FFF2-40B4-BE49-F238E27FC236}">
                <a16:creationId xmlns:a16="http://schemas.microsoft.com/office/drawing/2014/main" id="{B7AAA280-68B3-7847-AAD2-334B9E08C8E9}"/>
              </a:ext>
            </a:extLst>
          </p:cNvPr>
          <p:cNvPicPr>
            <a:picLocks noChangeAspect="1"/>
          </p:cNvPicPr>
          <p:nvPr/>
        </p:nvPicPr>
        <p:blipFill>
          <a:blip r:embed="rId5"/>
          <a:srcRect/>
          <a:stretch/>
        </p:blipFill>
        <p:spPr>
          <a:xfrm>
            <a:off x="652185" y="4041164"/>
            <a:ext cx="1261872" cy="1261872"/>
          </a:xfrm>
          <a:prstGeom prst="rect">
            <a:avLst/>
          </a:prstGeom>
        </p:spPr>
      </p:pic>
      <p:sp>
        <p:nvSpPr>
          <p:cNvPr id="12" name="Text Box 7">
            <a:extLst>
              <a:ext uri="{FF2B5EF4-FFF2-40B4-BE49-F238E27FC236}">
                <a16:creationId xmlns:a16="http://schemas.microsoft.com/office/drawing/2014/main" id="{B8D4DF43-97DD-BD45-B7C2-6559CE60EC4F}"/>
              </a:ext>
            </a:extLst>
          </p:cNvPr>
          <p:cNvSpPr txBox="1">
            <a:spLocks noChangeArrowheads="1"/>
          </p:cNvSpPr>
          <p:nvPr/>
        </p:nvSpPr>
        <p:spPr bwMode="auto">
          <a:xfrm>
            <a:off x="1980747" y="5416035"/>
            <a:ext cx="3397952" cy="1143000"/>
          </a:xfrm>
          <a:prstGeom prst="rect">
            <a:avLst/>
          </a:prstGeom>
          <a:noFill/>
          <a:ln w="9525">
            <a:noFill/>
            <a:miter lim="800000"/>
            <a:headEnd/>
            <a:tailEnd/>
          </a:ln>
        </p:spPr>
        <p:txBody>
          <a:bodyPr lIns="91440" tIns="0" rIns="0" bIns="0">
            <a:prstTxWarp prst="textNoShape">
              <a:avLst/>
            </a:prstTxWarp>
          </a:bodyPr>
          <a:lstStyle/>
          <a:p>
            <a:pPr defTabSz="455613" eaLnBrk="1" hangingPunct="1">
              <a:defRPr/>
            </a:pPr>
            <a:r>
              <a:rPr lang="en-US" sz="1600" b="1" dirty="0">
                <a:latin typeface="Calibri" panose="020F0502020204030204" pitchFamily="34" charset="0"/>
                <a:cs typeface="Calibri" panose="020F0502020204030204" pitchFamily="34" charset="0"/>
              </a:rPr>
              <a:t>Alice S Mims, MD</a:t>
            </a:r>
          </a:p>
          <a:p>
            <a:pPr defTabSz="455613" eaLnBrk="1" hangingPunct="1">
              <a:defRPr/>
            </a:pPr>
            <a:r>
              <a:rPr lang="en-US" sz="1600" dirty="0">
                <a:latin typeface="Calibri" panose="020F0502020204030204" pitchFamily="34" charset="0"/>
                <a:cs typeface="Calibri" panose="020F0502020204030204" pitchFamily="34" charset="0"/>
              </a:rPr>
              <a:t>The James Cancer Hospital at The Ohio State University</a:t>
            </a:r>
          </a:p>
          <a:p>
            <a:pPr defTabSz="455613" eaLnBrk="1" hangingPunct="1">
              <a:defRPr/>
            </a:pPr>
            <a:r>
              <a:rPr lang="en-US" sz="1600" dirty="0">
                <a:latin typeface="Calibri" panose="020F0502020204030204" pitchFamily="34" charset="0"/>
                <a:cs typeface="Calibri" panose="020F0502020204030204" pitchFamily="34" charset="0"/>
              </a:rPr>
              <a:t>Columbus, Ohio </a:t>
            </a:r>
          </a:p>
        </p:txBody>
      </p:sp>
      <p:pic>
        <p:nvPicPr>
          <p:cNvPr id="13" name="Picture 12">
            <a:extLst>
              <a:ext uri="{FF2B5EF4-FFF2-40B4-BE49-F238E27FC236}">
                <a16:creationId xmlns:a16="http://schemas.microsoft.com/office/drawing/2014/main" id="{CC337095-DE15-AB43-BB80-E3159515779C}"/>
              </a:ext>
            </a:extLst>
          </p:cNvPr>
          <p:cNvPicPr>
            <a:picLocks noChangeAspect="1"/>
          </p:cNvPicPr>
          <p:nvPr/>
        </p:nvPicPr>
        <p:blipFill>
          <a:blip r:embed="rId6"/>
          <a:srcRect/>
          <a:stretch/>
        </p:blipFill>
        <p:spPr>
          <a:xfrm>
            <a:off x="652185" y="5423837"/>
            <a:ext cx="1261872" cy="1261872"/>
          </a:xfrm>
          <a:prstGeom prst="rect">
            <a:avLst/>
          </a:prstGeom>
        </p:spPr>
      </p:pic>
      <p:sp>
        <p:nvSpPr>
          <p:cNvPr id="14" name="Text Box 7">
            <a:extLst>
              <a:ext uri="{FF2B5EF4-FFF2-40B4-BE49-F238E27FC236}">
                <a16:creationId xmlns:a16="http://schemas.microsoft.com/office/drawing/2014/main" id="{3357EC72-697F-F043-B559-CBC451FD3F7F}"/>
              </a:ext>
            </a:extLst>
          </p:cNvPr>
          <p:cNvSpPr txBox="1">
            <a:spLocks noChangeArrowheads="1"/>
          </p:cNvSpPr>
          <p:nvPr/>
        </p:nvSpPr>
        <p:spPr bwMode="auto">
          <a:xfrm>
            <a:off x="8252176" y="4001126"/>
            <a:ext cx="3939824" cy="1531803"/>
          </a:xfrm>
          <a:prstGeom prst="rect">
            <a:avLst/>
          </a:prstGeom>
          <a:noFill/>
          <a:ln w="9525">
            <a:noFill/>
            <a:miter lim="800000"/>
            <a:headEnd/>
            <a:tailEnd/>
          </a:ln>
        </p:spPr>
        <p:txBody>
          <a:bodyPr lIns="91440" tIns="0" rIns="0" bIns="0">
            <a:prstTxWarp prst="textNoShape">
              <a:avLst/>
            </a:prstTxWarp>
          </a:bodyPr>
          <a:lstStyle/>
          <a:p>
            <a:pPr defTabSz="455613" eaLnBrk="1" hangingPunct="1">
              <a:defRPr/>
            </a:pPr>
            <a:r>
              <a:rPr lang="en-US" sz="1600" b="1" dirty="0">
                <a:latin typeface="Calibri" panose="020F0502020204030204" pitchFamily="34" charset="0"/>
                <a:cs typeface="Calibri" panose="020F0502020204030204" pitchFamily="34" charset="0"/>
              </a:rPr>
              <a:t>Eunice S Wang MD</a:t>
            </a:r>
          </a:p>
          <a:p>
            <a:pPr defTabSz="455613" eaLnBrk="1" hangingPunct="1">
              <a:defRPr/>
            </a:pPr>
            <a:r>
              <a:rPr lang="en-US" sz="1600" dirty="0">
                <a:latin typeface="Calibri" panose="020F0502020204030204" pitchFamily="34" charset="0"/>
                <a:cs typeface="Calibri" panose="020F0502020204030204" pitchFamily="34" charset="0"/>
              </a:rPr>
              <a:t>Roswell Park Comprehensive Cancer Institute</a:t>
            </a:r>
          </a:p>
          <a:p>
            <a:pPr defTabSz="455613" eaLnBrk="1" hangingPunct="1">
              <a:defRPr/>
            </a:pPr>
            <a:r>
              <a:rPr lang="en-US" sz="1600" dirty="0">
                <a:latin typeface="Calibri" panose="020F0502020204030204" pitchFamily="34" charset="0"/>
                <a:cs typeface="Calibri" panose="020F0502020204030204" pitchFamily="34" charset="0"/>
              </a:rPr>
              <a:t>Buffalo, New York</a:t>
            </a:r>
          </a:p>
        </p:txBody>
      </p:sp>
      <p:pic>
        <p:nvPicPr>
          <p:cNvPr id="15" name="Picture 14">
            <a:extLst>
              <a:ext uri="{FF2B5EF4-FFF2-40B4-BE49-F238E27FC236}">
                <a16:creationId xmlns:a16="http://schemas.microsoft.com/office/drawing/2014/main" id="{8DE241A5-F840-9346-9616-F83996DBB3D0}"/>
              </a:ext>
            </a:extLst>
          </p:cNvPr>
          <p:cNvPicPr>
            <a:picLocks noChangeAspect="1"/>
          </p:cNvPicPr>
          <p:nvPr/>
        </p:nvPicPr>
        <p:blipFill>
          <a:blip r:embed="rId7"/>
          <a:srcRect/>
          <a:stretch/>
        </p:blipFill>
        <p:spPr>
          <a:xfrm>
            <a:off x="6923614" y="4008929"/>
            <a:ext cx="1261872" cy="1261872"/>
          </a:xfrm>
          <a:prstGeom prst="rect">
            <a:avLst/>
          </a:prstGeom>
        </p:spPr>
      </p:pic>
    </p:spTree>
    <p:custDataLst>
      <p:tags r:id="rId1"/>
    </p:custDataLst>
    <p:extLst>
      <p:ext uri="{BB962C8B-B14F-4D97-AF65-F5344CB8AC3E}">
        <p14:creationId xmlns:p14="http://schemas.microsoft.com/office/powerpoint/2010/main" val="22941287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1881" b="17225"/>
          <a:stretch/>
        </p:blipFill>
        <p:spPr>
          <a:xfrm>
            <a:off x="2080260" y="2833458"/>
            <a:ext cx="8909778" cy="3203301"/>
          </a:xfrm>
          <a:prstGeom prst="rect">
            <a:avLst/>
          </a:prstGeom>
        </p:spPr>
      </p:pic>
      <p:grpSp>
        <p:nvGrpSpPr>
          <p:cNvPr id="6" name="Group 5">
            <a:extLst>
              <a:ext uri="{FF2B5EF4-FFF2-40B4-BE49-F238E27FC236}">
                <a16:creationId xmlns:a16="http://schemas.microsoft.com/office/drawing/2014/main" id="{03097EC6-ACC7-4CA7-A622-182C911DD6DB}"/>
              </a:ext>
            </a:extLst>
          </p:cNvPr>
          <p:cNvGrpSpPr/>
          <p:nvPr/>
        </p:nvGrpSpPr>
        <p:grpSpPr>
          <a:xfrm>
            <a:off x="773565" y="1176097"/>
            <a:ext cx="10216473" cy="1445496"/>
            <a:chOff x="398632" y="1222524"/>
            <a:chExt cx="11258463" cy="1300137"/>
          </a:xfrm>
        </p:grpSpPr>
        <p:cxnSp>
          <p:nvCxnSpPr>
            <p:cNvPr id="7" name="Google Shape;363;p22"/>
            <p:cNvCxnSpPr>
              <a:cxnSpLocks/>
            </p:cNvCxnSpPr>
            <p:nvPr/>
          </p:nvCxnSpPr>
          <p:spPr>
            <a:xfrm>
              <a:off x="2406597" y="1890694"/>
              <a:ext cx="1127057" cy="404167"/>
            </a:xfrm>
            <a:prstGeom prst="bentConnector3">
              <a:avLst>
                <a:gd name="adj1" fmla="val 50000"/>
              </a:avLst>
            </a:prstGeom>
            <a:noFill/>
            <a:ln w="38100" cap="flat" cmpd="sng">
              <a:solidFill>
                <a:srgbClr val="141414"/>
              </a:solidFill>
              <a:prstDash val="solid"/>
              <a:miter lim="800000"/>
              <a:headEnd type="none" w="sm" len="sm"/>
              <a:tailEnd type="triangle" w="med" len="med"/>
            </a:ln>
          </p:spPr>
        </p:cxnSp>
        <p:sp>
          <p:nvSpPr>
            <p:cNvPr id="8" name="Google Shape;364;p22"/>
            <p:cNvSpPr/>
            <p:nvPr/>
          </p:nvSpPr>
          <p:spPr>
            <a:xfrm>
              <a:off x="3546884" y="1222524"/>
              <a:ext cx="2775891" cy="522456"/>
            </a:xfrm>
            <a:prstGeom prst="roundRect">
              <a:avLst>
                <a:gd name="adj" fmla="val 16667"/>
              </a:avLst>
            </a:prstGeom>
            <a:solidFill>
              <a:schemeClr val="accent1"/>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r>
                <a:rPr kumimoji="0" lang="en-US" sz="1867" b="0" i="0" u="none" strike="noStrike" kern="1200" cap="none" spc="0" normalizeH="0" baseline="0" noProof="0" dirty="0">
                  <a:ln>
                    <a:noFill/>
                  </a:ln>
                  <a:solidFill>
                    <a:srgbClr val="FFFFFF"/>
                  </a:solidFill>
                  <a:effectLst/>
                  <a:uLnTx/>
                  <a:uFillTx/>
                  <a:latin typeface="Calibri"/>
                  <a:ea typeface="Calibri"/>
                  <a:cs typeface="Calibri"/>
                  <a:sym typeface="Calibri"/>
                </a:rPr>
                <a:t>Gilteritinib n = 247</a:t>
              </a:r>
              <a:endParaRPr kumimoji="0" sz="1867"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cxnSp>
          <p:nvCxnSpPr>
            <p:cNvPr id="9" name="Google Shape;365;p22"/>
            <p:cNvCxnSpPr>
              <a:cxnSpLocks/>
            </p:cNvCxnSpPr>
            <p:nvPr/>
          </p:nvCxnSpPr>
          <p:spPr>
            <a:xfrm flipV="1">
              <a:off x="2443816" y="1485772"/>
              <a:ext cx="1063380" cy="404546"/>
            </a:xfrm>
            <a:prstGeom prst="bentConnector3">
              <a:avLst>
                <a:gd name="adj1" fmla="val 50000"/>
              </a:avLst>
            </a:prstGeom>
            <a:noFill/>
            <a:ln w="38100" cap="flat" cmpd="sng">
              <a:solidFill>
                <a:srgbClr val="141414"/>
              </a:solidFill>
              <a:prstDash val="solid"/>
              <a:miter lim="800000"/>
              <a:headEnd type="none" w="sm" len="sm"/>
              <a:tailEnd type="triangle" w="med" len="med"/>
            </a:ln>
          </p:spPr>
        </p:cxnSp>
        <p:sp>
          <p:nvSpPr>
            <p:cNvPr id="10" name="Google Shape;366;p22"/>
            <p:cNvSpPr/>
            <p:nvPr/>
          </p:nvSpPr>
          <p:spPr>
            <a:xfrm>
              <a:off x="3546884" y="2026797"/>
              <a:ext cx="2775891" cy="495864"/>
            </a:xfrm>
            <a:prstGeom prst="roundRect">
              <a:avLst>
                <a:gd name="adj" fmla="val 16667"/>
              </a:avLst>
            </a:prstGeom>
            <a:solidFill>
              <a:srgbClr val="C00000"/>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r>
                <a:rPr kumimoji="0" lang="en-US" sz="1867" b="0" i="0" u="none" strike="noStrike" kern="1200" cap="none" spc="0" normalizeH="0" baseline="0" noProof="0" dirty="0">
                  <a:ln>
                    <a:noFill/>
                  </a:ln>
                  <a:solidFill>
                    <a:srgbClr val="FFFFFF"/>
                  </a:solidFill>
                  <a:effectLst/>
                  <a:uLnTx/>
                  <a:uFillTx/>
                  <a:latin typeface="Calibri"/>
                  <a:ea typeface="Calibri"/>
                  <a:cs typeface="Calibri"/>
                  <a:sym typeface="Calibri"/>
                </a:rPr>
                <a:t>Chemotherapy; n = 124</a:t>
              </a:r>
              <a:endParaRPr kumimoji="0" sz="1867"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1" name="Google Shape;367;p22"/>
            <p:cNvSpPr/>
            <p:nvPr/>
          </p:nvSpPr>
          <p:spPr>
            <a:xfrm>
              <a:off x="2675063" y="1568318"/>
              <a:ext cx="707309" cy="58538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Calibri"/>
                  <a:cs typeface="Calibri"/>
                  <a:sym typeface="Calibri"/>
                </a:rPr>
                <a:t>R</a:t>
              </a:r>
            </a:p>
            <a:p>
              <a:pPr marL="0" marR="0" lvl="0" indent="0" algn="ctr" defTabSz="914400" rtl="0" eaLnBrk="1" fontAlgn="auto" latinLnBrk="0" hangingPunct="1">
                <a:lnSpc>
                  <a:spcPct val="100000"/>
                </a:lnSpc>
                <a:spcBef>
                  <a:spcPts val="0"/>
                </a:spcBef>
                <a:spcAft>
                  <a:spcPts val="0"/>
                </a:spcAft>
                <a:buClr>
                  <a:srgbClr val="FFFFFF"/>
                </a:buClr>
                <a:buSzPts val="1800"/>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Calibri"/>
                  <a:sym typeface="Calibri"/>
                </a:rPr>
                <a:t>2:1</a:t>
              </a:r>
              <a:endParaRPr kumimoji="0" sz="18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12" name="Google Shape;368;p22"/>
            <p:cNvSpPr/>
            <p:nvPr/>
          </p:nvSpPr>
          <p:spPr>
            <a:xfrm>
              <a:off x="398632" y="1485772"/>
              <a:ext cx="2111331" cy="809089"/>
            </a:xfrm>
            <a:prstGeom prst="roundRect">
              <a:avLst>
                <a:gd name="adj" fmla="val 16667"/>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spcFirstLastPara="1" wrap="square" lIns="121900" tIns="60933" rIns="121900" bIns="60933"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1600"/>
                <a:buFontTx/>
                <a:buNone/>
                <a:tabLst/>
                <a:defRPr/>
              </a:pPr>
              <a:r>
                <a:rPr kumimoji="0" lang="en-US" sz="1867" b="0" i="0" u="none" strike="noStrike" kern="1200" cap="none" spc="0" normalizeH="0" baseline="0" noProof="0" dirty="0">
                  <a:ln>
                    <a:noFill/>
                  </a:ln>
                  <a:solidFill>
                    <a:prstClr val="black"/>
                  </a:solidFill>
                  <a:effectLst/>
                  <a:uLnTx/>
                  <a:uFillTx/>
                  <a:latin typeface="Calibri"/>
                  <a:ea typeface="Libre Franklin"/>
                  <a:cs typeface="Calibri"/>
                  <a:sym typeface="Libre Franklin"/>
                </a:rPr>
                <a:t>R/R </a:t>
              </a:r>
              <a:r>
                <a:rPr kumimoji="0" lang="en-US" sz="1867" b="0" i="1" u="none" strike="noStrike" kern="1200" cap="none" spc="0" normalizeH="0" baseline="0" noProof="0" dirty="0">
                  <a:ln>
                    <a:noFill/>
                  </a:ln>
                  <a:solidFill>
                    <a:prstClr val="black"/>
                  </a:solidFill>
                  <a:effectLst/>
                  <a:uLnTx/>
                  <a:uFillTx/>
                  <a:latin typeface="Calibri"/>
                  <a:ea typeface="Libre Franklin"/>
                  <a:cs typeface="Calibri"/>
                  <a:sym typeface="Libre Franklin"/>
                </a:rPr>
                <a:t>FLT3</a:t>
              </a:r>
              <a:r>
                <a:rPr kumimoji="0" lang="en-US" sz="1867" b="0" i="0" u="none" strike="noStrike" kern="1200" cap="none" spc="0" normalizeH="0" baseline="0" noProof="0" dirty="0">
                  <a:ln>
                    <a:noFill/>
                  </a:ln>
                  <a:solidFill>
                    <a:prstClr val="black"/>
                  </a:solidFill>
                  <a:effectLst/>
                  <a:uLnTx/>
                  <a:uFillTx/>
                  <a:latin typeface="Calibri"/>
                  <a:ea typeface="Libre Franklin"/>
                  <a:cs typeface="Calibri"/>
                  <a:sym typeface="Libre Franklin"/>
                </a:rPr>
                <a:t>-mut+ AML</a:t>
              </a:r>
              <a:endParaRPr kumimoji="0" sz="1867" b="0" i="0" u="none" strike="noStrike" kern="1200" cap="none" spc="0" normalizeH="0" baseline="0" noProof="0" dirty="0">
                <a:ln>
                  <a:noFill/>
                </a:ln>
                <a:solidFill>
                  <a:prstClr val="black"/>
                </a:solidFill>
                <a:effectLst/>
                <a:uLnTx/>
                <a:uFillTx/>
                <a:latin typeface="Calibri"/>
                <a:ea typeface="Libre Franklin"/>
                <a:cs typeface="Calibri"/>
                <a:sym typeface="Libre Franklin"/>
              </a:endParaRPr>
            </a:p>
          </p:txBody>
        </p:sp>
        <p:sp>
          <p:nvSpPr>
            <p:cNvPr id="13" name="Google Shape;364;p22"/>
            <p:cNvSpPr/>
            <p:nvPr/>
          </p:nvSpPr>
          <p:spPr>
            <a:xfrm>
              <a:off x="7479402" y="1255395"/>
              <a:ext cx="1455421" cy="459449"/>
            </a:xfrm>
            <a:prstGeom prst="roundRect">
              <a:avLst>
                <a:gd name="adj" fmla="val 16667"/>
              </a:avLst>
            </a:prstGeom>
            <a:solidFill>
              <a:schemeClr val="accent1"/>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r>
                <a:rPr kumimoji="0" lang="en-US" sz="1867" b="0" i="0" u="none" strike="noStrike" kern="1200" cap="none" spc="0" normalizeH="0" baseline="0" noProof="0" dirty="0">
                  <a:ln>
                    <a:noFill/>
                  </a:ln>
                  <a:solidFill>
                    <a:srgbClr val="FFFFFF"/>
                  </a:solidFill>
                  <a:effectLst/>
                  <a:uLnTx/>
                  <a:uFillTx/>
                  <a:latin typeface="Calibri"/>
                  <a:ea typeface="Calibri"/>
                  <a:cs typeface="Calibri"/>
                  <a:sym typeface="Calibri"/>
                </a:rPr>
                <a:t>HSCT</a:t>
              </a:r>
              <a:endParaRPr kumimoji="0" sz="1867"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4" name="Google Shape;364;p22"/>
            <p:cNvSpPr/>
            <p:nvPr/>
          </p:nvSpPr>
          <p:spPr>
            <a:xfrm>
              <a:off x="10201674" y="1253807"/>
              <a:ext cx="1455421" cy="459449"/>
            </a:xfrm>
            <a:prstGeom prst="roundRect">
              <a:avLst>
                <a:gd name="adj" fmla="val 16667"/>
              </a:avLst>
            </a:prstGeom>
            <a:solidFill>
              <a:schemeClr val="accent1"/>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r>
                <a:rPr kumimoji="0" lang="en-US" sz="1867" b="0" i="0" u="none" strike="noStrike" kern="1200" cap="none" spc="0" normalizeH="0" baseline="0" noProof="0" dirty="0">
                  <a:ln>
                    <a:noFill/>
                  </a:ln>
                  <a:solidFill>
                    <a:srgbClr val="FFFFFF"/>
                  </a:solidFill>
                  <a:effectLst/>
                  <a:uLnTx/>
                  <a:uFillTx/>
                  <a:latin typeface="Calibri"/>
                  <a:ea typeface="Calibri"/>
                  <a:cs typeface="Calibri"/>
                  <a:sym typeface="Calibri"/>
                </a:rPr>
                <a:t>Gilteritinib</a:t>
              </a:r>
              <a:endParaRPr kumimoji="0" sz="1867"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5" name="Google Shape;364;p22"/>
            <p:cNvSpPr/>
            <p:nvPr/>
          </p:nvSpPr>
          <p:spPr>
            <a:xfrm>
              <a:off x="7482390" y="2048793"/>
              <a:ext cx="1455421" cy="459449"/>
            </a:xfrm>
            <a:prstGeom prst="roundRect">
              <a:avLst>
                <a:gd name="adj" fmla="val 16667"/>
              </a:avLst>
            </a:prstGeom>
            <a:solidFill>
              <a:srgbClr val="C00000"/>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600"/>
                <a:buFontTx/>
                <a:buNone/>
                <a:tabLst/>
                <a:defRPr/>
              </a:pPr>
              <a:r>
                <a:rPr kumimoji="0" lang="en-US" sz="1867" b="0" i="0" u="none" strike="noStrike" kern="1200" cap="none" spc="0" normalizeH="0" baseline="0" noProof="0" dirty="0">
                  <a:ln>
                    <a:noFill/>
                  </a:ln>
                  <a:solidFill>
                    <a:srgbClr val="FFFFFF"/>
                  </a:solidFill>
                  <a:effectLst/>
                  <a:uLnTx/>
                  <a:uFillTx/>
                  <a:latin typeface="Calibri"/>
                  <a:ea typeface="Calibri"/>
                  <a:cs typeface="Calibri"/>
                  <a:sym typeface="Calibri"/>
                </a:rPr>
                <a:t>HSCT</a:t>
              </a:r>
              <a:endParaRPr kumimoji="0" sz="1867"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cxnSp>
          <p:nvCxnSpPr>
            <p:cNvPr id="16" name="Straight Arrow Connector 15"/>
            <p:cNvCxnSpPr>
              <a:cxnSpLocks/>
              <a:stCxn id="8" idx="3"/>
              <a:endCxn id="13" idx="1"/>
            </p:cNvCxnSpPr>
            <p:nvPr/>
          </p:nvCxnSpPr>
          <p:spPr>
            <a:xfrm>
              <a:off x="6322775" y="1483752"/>
              <a:ext cx="1156627" cy="1368"/>
            </a:xfrm>
            <a:prstGeom prst="straightConnector1">
              <a:avLst/>
            </a:prstGeom>
            <a:ln w="38100" cmpd="sng">
              <a:prstDash val="sysDash"/>
              <a:headEnd type="none"/>
              <a:tailEnd type="triangle"/>
            </a:ln>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a:cxnSpLocks/>
              <a:stCxn id="10" idx="3"/>
              <a:endCxn id="15" idx="1"/>
            </p:cNvCxnSpPr>
            <p:nvPr/>
          </p:nvCxnSpPr>
          <p:spPr>
            <a:xfrm>
              <a:off x="6322775" y="2274730"/>
              <a:ext cx="1159615" cy="3788"/>
            </a:xfrm>
            <a:prstGeom prst="straightConnector1">
              <a:avLst/>
            </a:prstGeom>
            <a:ln w="38100" cmpd="sng">
              <a:prstDash val="sysDash"/>
              <a:headEnd type="none"/>
              <a:tailEnd type="triangle"/>
            </a:ln>
            <a:effectLst/>
          </p:spPr>
          <p:style>
            <a:lnRef idx="2">
              <a:schemeClr val="dk1"/>
            </a:lnRef>
            <a:fillRef idx="0">
              <a:schemeClr val="dk1"/>
            </a:fillRef>
            <a:effectRef idx="1">
              <a:schemeClr val="dk1"/>
            </a:effectRef>
            <a:fontRef idx="minor">
              <a:schemeClr val="tx1"/>
            </a:fontRef>
          </p:style>
        </p:cxnSp>
        <p:cxnSp>
          <p:nvCxnSpPr>
            <p:cNvPr id="18" name="Straight Arrow Connector 17"/>
            <p:cNvCxnSpPr>
              <a:cxnSpLocks/>
              <a:stCxn id="13" idx="3"/>
              <a:endCxn id="14" idx="1"/>
            </p:cNvCxnSpPr>
            <p:nvPr/>
          </p:nvCxnSpPr>
          <p:spPr>
            <a:xfrm flipV="1">
              <a:off x="8934823" y="1483532"/>
              <a:ext cx="1266851" cy="1588"/>
            </a:xfrm>
            <a:prstGeom prst="straightConnector1">
              <a:avLst/>
            </a:prstGeom>
            <a:ln w="38100" cmpd="sng">
              <a:prstDash val="sysDash"/>
              <a:headEnd type="none"/>
              <a:tailEnd type="triangle"/>
            </a:ln>
            <a:effectLst/>
          </p:spPr>
          <p:style>
            <a:lnRef idx="2">
              <a:schemeClr val="dk1"/>
            </a:lnRef>
            <a:fillRef idx="0">
              <a:schemeClr val="dk1"/>
            </a:fillRef>
            <a:effectRef idx="1">
              <a:schemeClr val="dk1"/>
            </a:effectRef>
            <a:fontRef idx="minor">
              <a:schemeClr val="tx1"/>
            </a:fontRef>
          </p:style>
        </p:cxnSp>
      </p:grpSp>
      <p:sp>
        <p:nvSpPr>
          <p:cNvPr id="33" name="Text Placeholder 5"/>
          <p:cNvSpPr txBox="1">
            <a:spLocks/>
          </p:cNvSpPr>
          <p:nvPr/>
        </p:nvSpPr>
        <p:spPr>
          <a:xfrm>
            <a:off x="6935078" y="6382512"/>
            <a:ext cx="5231369" cy="475488"/>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0"/>
              </a:spcBef>
              <a:buFont typeface="Arial" panose="020B0604020202020204" pitchFamily="34" charset="0"/>
              <a:buNone/>
              <a:defRPr sz="1400" b="0" kern="1200">
                <a:solidFill>
                  <a:schemeClr val="tx1"/>
                </a:solidFill>
                <a:latin typeface="Franklin Gothic Book" panose="020B0503020102020204" pitchFamily="34" charset="0"/>
                <a:ea typeface="+mn-ea"/>
                <a:cs typeface="+mn-cs"/>
              </a:defRPr>
            </a:lvl1pPr>
            <a:lvl2pPr marL="228600" indent="-228600" algn="l" defTabSz="914400" rtl="0" eaLnBrk="1" latinLnBrk="0" hangingPunct="1">
              <a:lnSpc>
                <a:spcPct val="90000"/>
              </a:lnSpc>
              <a:spcBef>
                <a:spcPts val="600"/>
              </a:spcBef>
              <a:buClr>
                <a:srgbClr val="7F7F7F"/>
              </a:buClr>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800100" indent="-342900" algn="l" defTabSz="914400" rtl="0" eaLnBrk="1" latinLnBrk="0" hangingPunct="1">
              <a:lnSpc>
                <a:spcPct val="90000"/>
              </a:lnSpc>
              <a:spcBef>
                <a:spcPts val="600"/>
              </a:spcBef>
              <a:buClr>
                <a:srgbClr val="7F7F7F"/>
              </a:buClr>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257300" indent="-228600" algn="l" defTabSz="914400" rtl="0" eaLnBrk="1" latinLnBrk="0" hangingPunct="1">
              <a:lnSpc>
                <a:spcPct val="90000"/>
              </a:lnSpc>
              <a:spcBef>
                <a:spcPts val="600"/>
              </a:spcBef>
              <a:buClr>
                <a:srgbClr val="7F7F7F"/>
              </a:buClr>
              <a:buFont typeface="Wingdings" panose="05000000000000000000" pitchFamily="2" charset="2"/>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667"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Calibri"/>
              </a:rPr>
              <a:t>Perl AE, et al. </a:t>
            </a:r>
            <a:r>
              <a:rPr kumimoji="0" lang="en-US" sz="1600" b="0" i="1" u="none" strike="noStrike" kern="1200" cap="none" spc="0" normalizeH="0" baseline="0" noProof="0" dirty="0">
                <a:ln>
                  <a:noFill/>
                </a:ln>
                <a:solidFill>
                  <a:prstClr val="black"/>
                </a:solidFill>
                <a:effectLst/>
                <a:uLnTx/>
                <a:uFillTx/>
                <a:latin typeface="Calibri"/>
                <a:ea typeface="+mn-ea"/>
                <a:cs typeface="Calibri"/>
              </a:rPr>
              <a:t>N Engl J Med. </a:t>
            </a:r>
            <a:r>
              <a:rPr kumimoji="0" lang="en-US" sz="1600" b="0" i="0" u="none" strike="noStrike" kern="1200" cap="none" spc="0" normalizeH="0" baseline="0" noProof="0" dirty="0">
                <a:ln>
                  <a:noFill/>
                </a:ln>
                <a:solidFill>
                  <a:prstClr val="black"/>
                </a:solidFill>
                <a:effectLst/>
                <a:uLnTx/>
                <a:uFillTx/>
                <a:latin typeface="Calibri"/>
                <a:ea typeface="+mn-ea"/>
                <a:cs typeface="Calibri"/>
              </a:rPr>
              <a:t>2019;381:1728-1740.</a:t>
            </a:r>
          </a:p>
        </p:txBody>
      </p:sp>
      <p:sp>
        <p:nvSpPr>
          <p:cNvPr id="45" name="TextBox 44"/>
          <p:cNvSpPr txBox="1"/>
          <p:nvPr/>
        </p:nvSpPr>
        <p:spPr>
          <a:xfrm>
            <a:off x="3792164" y="2621593"/>
            <a:ext cx="230383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High intensity (MEC or FLAG-IDA)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Low intensity (LDAC 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azactidine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 name="TextBox 2"/>
          <p:cNvSpPr txBox="1"/>
          <p:nvPr/>
        </p:nvSpPr>
        <p:spPr>
          <a:xfrm>
            <a:off x="10842247" y="4112947"/>
            <a:ext cx="9941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CR/</a:t>
            </a:r>
            <a:r>
              <a:rPr kumimoji="0" lang="en-US" sz="2000" b="1" i="0" u="sng" strike="noStrike" kern="1200" cap="none" spc="0" normalizeH="0" baseline="0" noProof="0" dirty="0" err="1">
                <a:ln>
                  <a:noFill/>
                </a:ln>
                <a:solidFill>
                  <a:prstClr val="black"/>
                </a:solidFill>
                <a:effectLst/>
                <a:uLnTx/>
                <a:uFillTx/>
                <a:latin typeface="Calibri" panose="020F0502020204030204"/>
                <a:ea typeface="+mn-ea"/>
                <a:cs typeface="+mn-cs"/>
              </a:rPr>
              <a:t>CRh</a:t>
            </a:r>
            <a:endPar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10842247" y="4493886"/>
            <a:ext cx="120196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15.3%</a:t>
            </a:r>
          </a:p>
        </p:txBody>
      </p:sp>
      <p:sp>
        <p:nvSpPr>
          <p:cNvPr id="21" name="Title 3">
            <a:extLst>
              <a:ext uri="{FF2B5EF4-FFF2-40B4-BE49-F238E27FC236}">
                <a16:creationId xmlns:a16="http://schemas.microsoft.com/office/drawing/2014/main" id="{6F69356A-6E1E-5B4C-81D7-F52EADDFCC22}"/>
              </a:ext>
            </a:extLst>
          </p:cNvPr>
          <p:cNvSpPr txBox="1">
            <a:spLocks/>
          </p:cNvSpPr>
          <p:nvPr/>
        </p:nvSpPr>
        <p:spPr>
          <a:xfrm>
            <a:off x="712316" y="0"/>
            <a:ext cx="10707974" cy="7133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Current relapsed/refractory standard of care: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gilteritinib</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p:txBody>
      </p:sp>
      <p:sp>
        <p:nvSpPr>
          <p:cNvPr id="4" name="TextBox 3">
            <a:extLst>
              <a:ext uri="{FF2B5EF4-FFF2-40B4-BE49-F238E27FC236}">
                <a16:creationId xmlns:a16="http://schemas.microsoft.com/office/drawing/2014/main" id="{DD3E2394-78CE-F343-A4E5-3A15C9CEC131}"/>
              </a:ext>
            </a:extLst>
          </p:cNvPr>
          <p:cNvSpPr txBox="1"/>
          <p:nvPr/>
        </p:nvSpPr>
        <p:spPr>
          <a:xfrm>
            <a:off x="110613" y="823662"/>
            <a:ext cx="36716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Calibri"/>
              </a:rPr>
              <a:t>Gilteritinib</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rPr>
              <a:t> Phase 3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ADMIRAL) </a:t>
            </a:r>
          </a:p>
        </p:txBody>
      </p:sp>
      <p:sp>
        <p:nvSpPr>
          <p:cNvPr id="22" name="Content Placeholder 21">
            <a:extLst>
              <a:ext uri="{FF2B5EF4-FFF2-40B4-BE49-F238E27FC236}">
                <a16:creationId xmlns:a16="http://schemas.microsoft.com/office/drawing/2014/main" id="{F75A82F7-AB67-314A-85E3-5A55154E99F0}"/>
              </a:ext>
            </a:extLst>
          </p:cNvPr>
          <p:cNvSpPr>
            <a:spLocks noGrp="1"/>
          </p:cNvSpPr>
          <p:nvPr>
            <p:ph idx="1"/>
          </p:nvPr>
        </p:nvSpPr>
        <p:spPr>
          <a:xfrm>
            <a:off x="260157" y="5770863"/>
            <a:ext cx="10582090" cy="775722"/>
          </a:xfrm>
        </p:spPr>
        <p:txBody>
          <a:bodyPr>
            <a:normAutofit lnSpcReduction="10000"/>
          </a:bodyPr>
          <a:lstStyle/>
          <a:p>
            <a:r>
              <a:rPr lang="en-US" sz="1600" dirty="0" err="1"/>
              <a:t>Gilteritinib</a:t>
            </a:r>
            <a:r>
              <a:rPr lang="en-US" sz="1600" dirty="0"/>
              <a:t> toxicities:</a:t>
            </a:r>
          </a:p>
          <a:p>
            <a:pPr lvl="1"/>
            <a:r>
              <a:rPr lang="en-US" sz="1400" dirty="0" err="1"/>
              <a:t>Cytopenias</a:t>
            </a:r>
            <a:r>
              <a:rPr lang="en-US" sz="1400" dirty="0"/>
              <a:t>, elevation of LFTs, CPK, fevers/rashes (Sweet’s syndrome)</a:t>
            </a:r>
          </a:p>
          <a:p>
            <a:pPr lvl="1"/>
            <a:r>
              <a:rPr lang="en-US" sz="1400" dirty="0"/>
              <a:t>Uncommon toxicities: differentiation syndrome, QT prolongation</a:t>
            </a:r>
          </a:p>
        </p:txBody>
      </p:sp>
      <p:sp>
        <p:nvSpPr>
          <p:cNvPr id="23" name="Rectangle 22">
            <a:extLst>
              <a:ext uri="{FF2B5EF4-FFF2-40B4-BE49-F238E27FC236}">
                <a16:creationId xmlns:a16="http://schemas.microsoft.com/office/drawing/2014/main" id="{3D45989C-29A4-164F-8E1F-0C4D5EC31279}"/>
              </a:ext>
            </a:extLst>
          </p:cNvPr>
          <p:cNvSpPr/>
          <p:nvPr/>
        </p:nvSpPr>
        <p:spPr>
          <a:xfrm>
            <a:off x="197997" y="6495609"/>
            <a:ext cx="2627964"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Courtesy of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Alexander Perl, MD</a:t>
            </a:r>
          </a:p>
        </p:txBody>
      </p:sp>
    </p:spTree>
    <p:extLst>
      <p:ext uri="{BB962C8B-B14F-4D97-AF65-F5344CB8AC3E}">
        <p14:creationId xmlns:p14="http://schemas.microsoft.com/office/powerpoint/2010/main" val="256936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3384-6C01-5447-91C0-69D385D4F628}"/>
              </a:ext>
            </a:extLst>
          </p:cNvPr>
          <p:cNvSpPr>
            <a:spLocks noGrp="1"/>
          </p:cNvSpPr>
          <p:nvPr>
            <p:ph type="title"/>
          </p:nvPr>
        </p:nvSpPr>
        <p:spPr>
          <a:xfrm>
            <a:off x="838200" y="18255"/>
            <a:ext cx="10515600" cy="1325563"/>
          </a:xfrm>
        </p:spPr>
        <p:txBody>
          <a:bodyPr/>
          <a:lstStyle/>
          <a:p>
            <a:r>
              <a:rPr lang="en-US" dirty="0">
                <a:latin typeface="Calibri" panose="020F0502020204030204" pitchFamily="34" charset="0"/>
                <a:cs typeface="Calibri" panose="020F0502020204030204" pitchFamily="34" charset="0"/>
              </a:rPr>
              <a:t>Ongoing questions in the FLT3 world</a:t>
            </a:r>
          </a:p>
        </p:txBody>
      </p:sp>
      <p:sp>
        <p:nvSpPr>
          <p:cNvPr id="3" name="Content Placeholder 2">
            <a:extLst>
              <a:ext uri="{FF2B5EF4-FFF2-40B4-BE49-F238E27FC236}">
                <a16:creationId xmlns:a16="http://schemas.microsoft.com/office/drawing/2014/main" id="{C2A86E66-2124-924B-BECD-06DC9B329175}"/>
              </a:ext>
            </a:extLst>
          </p:cNvPr>
          <p:cNvSpPr>
            <a:spLocks noGrp="1"/>
          </p:cNvSpPr>
          <p:nvPr>
            <p:ph idx="1"/>
          </p:nvPr>
        </p:nvSpPr>
        <p:spPr>
          <a:xfrm>
            <a:off x="651510" y="1825625"/>
            <a:ext cx="10904220" cy="4351338"/>
          </a:xfrm>
        </p:spPr>
        <p:txBody>
          <a:bodyPr/>
          <a:lstStyle/>
          <a:p>
            <a:r>
              <a:rPr lang="en-US" dirty="0"/>
              <a:t>The NCCN guidelines only recommend </a:t>
            </a:r>
            <a:r>
              <a:rPr lang="en-US" dirty="0" err="1"/>
              <a:t>midostaurin</a:t>
            </a:r>
            <a:r>
              <a:rPr lang="en-US" dirty="0"/>
              <a:t> for intermediate risk karyotype FLT3</a:t>
            </a:r>
            <a:r>
              <a:rPr lang="en-US" baseline="30000" dirty="0"/>
              <a:t>mut+</a:t>
            </a:r>
            <a:r>
              <a:rPr lang="en-US" dirty="0"/>
              <a:t>--does it work in other patients?</a:t>
            </a:r>
          </a:p>
          <a:p>
            <a:r>
              <a:rPr lang="en-US" dirty="0"/>
              <a:t>Do FLT3-TKD+ patients benefit from </a:t>
            </a:r>
            <a:r>
              <a:rPr lang="en-US" dirty="0" err="1"/>
              <a:t>midostaurin</a:t>
            </a:r>
            <a:r>
              <a:rPr lang="en-US" dirty="0"/>
              <a:t>?</a:t>
            </a:r>
          </a:p>
          <a:p>
            <a:r>
              <a:rPr lang="en-US" dirty="0"/>
              <a:t>Which FLT3</a:t>
            </a:r>
            <a:r>
              <a:rPr lang="en-US" baseline="30000" dirty="0"/>
              <a:t>mut+</a:t>
            </a:r>
            <a:r>
              <a:rPr lang="en-US" dirty="0"/>
              <a:t> patients need transplant?</a:t>
            </a:r>
          </a:p>
          <a:p>
            <a:r>
              <a:rPr lang="en-US" dirty="0"/>
              <a:t>Should I give TKI maintenance after transplant?</a:t>
            </a:r>
          </a:p>
          <a:p>
            <a:r>
              <a:rPr lang="en-US" dirty="0"/>
              <a:t>Should I give </a:t>
            </a:r>
            <a:r>
              <a:rPr lang="en-US" dirty="0" err="1"/>
              <a:t>midostaurin</a:t>
            </a:r>
            <a:r>
              <a:rPr lang="en-US" dirty="0"/>
              <a:t> or a newer FLT3 inhibitor with induction?</a:t>
            </a:r>
          </a:p>
          <a:p>
            <a:r>
              <a:rPr lang="en-US" dirty="0"/>
              <a:t>What should newly diagnosed FLT3</a:t>
            </a:r>
            <a:r>
              <a:rPr lang="en-US" baseline="30000" dirty="0"/>
              <a:t>mut+</a:t>
            </a:r>
            <a:r>
              <a:rPr lang="en-US" dirty="0"/>
              <a:t> unfit patients receive?</a:t>
            </a:r>
          </a:p>
        </p:txBody>
      </p:sp>
      <p:sp>
        <p:nvSpPr>
          <p:cNvPr id="4" name="Rectangle 3">
            <a:extLst>
              <a:ext uri="{FF2B5EF4-FFF2-40B4-BE49-F238E27FC236}">
                <a16:creationId xmlns:a16="http://schemas.microsoft.com/office/drawing/2014/main" id="{4CBE768E-390C-214C-845D-5793BFC51783}"/>
              </a:ext>
            </a:extLst>
          </p:cNvPr>
          <p:cNvSpPr/>
          <p:nvPr/>
        </p:nvSpPr>
        <p:spPr>
          <a:xfrm>
            <a:off x="197997" y="6495609"/>
            <a:ext cx="2627964"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Courtesy of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Alexander Perl, MD</a:t>
            </a:r>
          </a:p>
        </p:txBody>
      </p:sp>
    </p:spTree>
    <p:extLst>
      <p:ext uri="{BB962C8B-B14F-4D97-AF65-F5344CB8AC3E}">
        <p14:creationId xmlns:p14="http://schemas.microsoft.com/office/powerpoint/2010/main" val="2937615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D3D6B5-B989-7B41-8213-C92E79F8B021}"/>
              </a:ext>
            </a:extLst>
          </p:cNvPr>
          <p:cNvSpPr txBox="1"/>
          <p:nvPr/>
        </p:nvSpPr>
        <p:spPr>
          <a:xfrm>
            <a:off x="0" y="6190041"/>
            <a:ext cx="4890977" cy="2974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dirty="0" err="1">
                <a:ln>
                  <a:noFill/>
                </a:ln>
                <a:solidFill>
                  <a:prstClr val="black"/>
                </a:solidFill>
                <a:effectLst/>
                <a:uLnTx/>
                <a:uFillTx/>
                <a:latin typeface="Calibri" panose="020F0502020204030204"/>
                <a:ea typeface="+mn-ea"/>
                <a:cs typeface="+mn-cs"/>
              </a:rPr>
              <a:t>Pratz</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 KW, et al. </a:t>
            </a:r>
            <a:r>
              <a:rPr kumimoji="0" lang="en-US" sz="1333" b="0" i="1" u="none" strike="noStrike" kern="1200" cap="none" spc="0" normalizeH="0" baseline="0" noProof="0" dirty="0">
                <a:ln>
                  <a:noFill/>
                </a:ln>
                <a:solidFill>
                  <a:prstClr val="black"/>
                </a:solidFill>
                <a:effectLst/>
                <a:uLnTx/>
                <a:uFillTx/>
                <a:latin typeface="Calibri" panose="020F0502020204030204"/>
                <a:ea typeface="+mn-ea"/>
                <a:cs typeface="+mn-cs"/>
              </a:rPr>
              <a:t>Blood</a:t>
            </a:r>
            <a:r>
              <a:rPr kumimoji="0" lang="en-US" sz="1333" b="0" i="0" u="none" strike="noStrike" kern="1200" cap="none" spc="0" normalizeH="0" baseline="0" noProof="0" dirty="0">
                <a:ln>
                  <a:noFill/>
                </a:ln>
                <a:solidFill>
                  <a:prstClr val="black"/>
                </a:solidFill>
                <a:effectLst/>
                <a:uLnTx/>
                <a:uFillTx/>
                <a:latin typeface="Calibri" panose="020F0502020204030204"/>
                <a:ea typeface="+mn-ea"/>
                <a:cs typeface="+mn-cs"/>
              </a:rPr>
              <a:t> 2018; 132 (Supplement 1): 564</a:t>
            </a:r>
          </a:p>
        </p:txBody>
      </p:sp>
      <p:graphicFrame>
        <p:nvGraphicFramePr>
          <p:cNvPr id="9" name="Table 8">
            <a:extLst>
              <a:ext uri="{FF2B5EF4-FFF2-40B4-BE49-F238E27FC236}">
                <a16:creationId xmlns:a16="http://schemas.microsoft.com/office/drawing/2014/main" id="{106E07A2-613D-2948-AA26-EF3CC4B1D222}"/>
              </a:ext>
            </a:extLst>
          </p:cNvPr>
          <p:cNvGraphicFramePr>
            <a:graphicFrameLocks noGrp="1"/>
          </p:cNvGraphicFramePr>
          <p:nvPr/>
        </p:nvGraphicFramePr>
        <p:xfrm>
          <a:off x="9287986" y="1103949"/>
          <a:ext cx="1935284" cy="2631111"/>
        </p:xfrm>
        <a:graphic>
          <a:graphicData uri="http://schemas.openxmlformats.org/drawingml/2006/table">
            <a:tbl>
              <a:tblPr firstRow="1" bandRow="1">
                <a:tableStyleId>{5C22544A-7EE6-4342-B048-85BDC9FD1C3A}</a:tableStyleId>
              </a:tblPr>
              <a:tblGrid>
                <a:gridCol w="1145875">
                  <a:extLst>
                    <a:ext uri="{9D8B030D-6E8A-4147-A177-3AD203B41FA5}">
                      <a16:colId xmlns:a16="http://schemas.microsoft.com/office/drawing/2014/main" val="20000"/>
                    </a:ext>
                  </a:extLst>
                </a:gridCol>
                <a:gridCol w="789409">
                  <a:extLst>
                    <a:ext uri="{9D8B030D-6E8A-4147-A177-3AD203B41FA5}">
                      <a16:colId xmlns:a16="http://schemas.microsoft.com/office/drawing/2014/main" val="20001"/>
                    </a:ext>
                  </a:extLst>
                </a:gridCol>
              </a:tblGrid>
              <a:tr h="447040">
                <a:tc>
                  <a:txBody>
                    <a:bodyPr/>
                    <a:lstStyle/>
                    <a:p>
                      <a:r>
                        <a:rPr lang="en-US" sz="1100" dirty="0"/>
                        <a:t>Response FLT3</a:t>
                      </a:r>
                      <a:r>
                        <a:rPr lang="en-US" sz="1100" baseline="30000" dirty="0"/>
                        <a:t>mut+ </a:t>
                      </a:r>
                      <a:r>
                        <a:rPr lang="en-US" sz="1100" baseline="0" dirty="0"/>
                        <a:t>(n</a:t>
                      </a:r>
                      <a:r>
                        <a:rPr lang="en-US" sz="1100" dirty="0"/>
                        <a:t>=33</a:t>
                      </a:r>
                      <a:r>
                        <a:rPr lang="en-US" sz="1100" baseline="30000" dirty="0"/>
                        <a:t>†</a:t>
                      </a:r>
                      <a:r>
                        <a:rPr lang="en-US" sz="1100" baseline="0" dirty="0"/>
                        <a:t>)</a:t>
                      </a:r>
                      <a:endParaRPr lang="en-US" sz="1100" b="1" baseline="30000" dirty="0">
                        <a:solidFill>
                          <a:schemeClr val="bg1"/>
                        </a:solidFill>
                        <a:latin typeface="+mn-lt"/>
                      </a:endParaRPr>
                    </a:p>
                  </a:txBody>
                  <a:tcPr marL="121920" marR="121920" marT="60960" marB="60960" anchor="ctr"/>
                </a:tc>
                <a:tc>
                  <a:txBody>
                    <a:bodyPr/>
                    <a:lstStyle/>
                    <a:p>
                      <a:pPr algn="ctr"/>
                      <a:r>
                        <a:rPr lang="en-US" sz="1100" dirty="0"/>
                        <a:t>N (%)</a:t>
                      </a:r>
                      <a:endParaRPr lang="en-US" sz="1100" b="1" i="0" baseline="30000" dirty="0">
                        <a:solidFill>
                          <a:schemeClr val="bg1"/>
                        </a:solidFill>
                        <a:latin typeface="+mn-lt"/>
                      </a:endParaRPr>
                    </a:p>
                  </a:txBody>
                  <a:tcPr marL="121920" marR="121920" marT="60960" marB="60960" anchor="ctr"/>
                </a:tc>
                <a:extLst>
                  <a:ext uri="{0D108BD9-81ED-4DB2-BD59-A6C34878D82A}">
                    <a16:rowId xmlns:a16="http://schemas.microsoft.com/office/drawing/2014/main" val="10000"/>
                  </a:ext>
                </a:extLst>
              </a:tr>
              <a:tr h="379197">
                <a:tc>
                  <a:txBody>
                    <a:bodyPr/>
                    <a:lstStyle/>
                    <a:p>
                      <a:r>
                        <a:rPr lang="en-US" sz="1100" dirty="0"/>
                        <a:t>CR</a:t>
                      </a:r>
                      <a:endParaRPr lang="en-US" sz="1100" b="1" dirty="0">
                        <a:latin typeface="+mn-lt"/>
                      </a:endParaRPr>
                    </a:p>
                  </a:txBody>
                  <a:tcPr marL="121920" marR="121920" marT="60960" marB="60960" anchor="ctr"/>
                </a:tc>
                <a:tc>
                  <a:txBody>
                    <a:bodyPr/>
                    <a:lstStyle/>
                    <a:p>
                      <a:pPr algn="ctr"/>
                      <a:r>
                        <a:rPr lang="en-US" sz="1100" dirty="0"/>
                        <a:t>22 (66.7)</a:t>
                      </a:r>
                      <a:endParaRPr lang="en-US" sz="1100" dirty="0">
                        <a:latin typeface="+mn-lt"/>
                      </a:endParaRPr>
                    </a:p>
                  </a:txBody>
                  <a:tcPr marL="121920" marR="121920" marT="60960" marB="60960" anchor="ctr"/>
                </a:tc>
                <a:extLst>
                  <a:ext uri="{0D108BD9-81ED-4DB2-BD59-A6C34878D82A}">
                    <a16:rowId xmlns:a16="http://schemas.microsoft.com/office/drawing/2014/main" val="10002"/>
                  </a:ext>
                </a:extLst>
              </a:tr>
              <a:tr h="284480">
                <a:tc>
                  <a:txBody>
                    <a:bodyPr/>
                    <a:lstStyle/>
                    <a:p>
                      <a:r>
                        <a:rPr lang="en-US" sz="1100" dirty="0" err="1"/>
                        <a:t>CRp</a:t>
                      </a:r>
                      <a:endParaRPr lang="en-US" sz="1100" b="1" dirty="0">
                        <a:latin typeface="+mn-lt"/>
                      </a:endParaRPr>
                    </a:p>
                  </a:txBody>
                  <a:tcPr marL="121920" marR="121920" marT="60960" marB="60960" anchor="ctr"/>
                </a:tc>
                <a:tc>
                  <a:txBody>
                    <a:bodyPr/>
                    <a:lstStyle/>
                    <a:p>
                      <a:pPr algn="ctr"/>
                      <a:r>
                        <a:rPr lang="en-US" sz="1100" dirty="0"/>
                        <a:t>1 (3.0)</a:t>
                      </a:r>
                    </a:p>
                  </a:txBody>
                  <a:tcPr marL="121920" marR="121920" marT="60960" marB="60960" anchor="ctr"/>
                </a:tc>
                <a:extLst>
                  <a:ext uri="{0D108BD9-81ED-4DB2-BD59-A6C34878D82A}">
                    <a16:rowId xmlns:a16="http://schemas.microsoft.com/office/drawing/2014/main" val="10003"/>
                  </a:ext>
                </a:extLst>
              </a:tr>
              <a:tr h="379197">
                <a:tc>
                  <a:txBody>
                    <a:bodyPr/>
                    <a:lstStyle/>
                    <a:p>
                      <a:r>
                        <a:rPr lang="en-US" sz="1100" dirty="0" err="1"/>
                        <a:t>CRi</a:t>
                      </a:r>
                      <a:endParaRPr lang="en-US" sz="1100" b="1" dirty="0">
                        <a:latin typeface="+mn-lt"/>
                      </a:endParaRPr>
                    </a:p>
                  </a:txBody>
                  <a:tcPr marL="121920" marR="121920" marT="60960" marB="60960" anchor="ctr"/>
                </a:tc>
                <a:tc>
                  <a:txBody>
                    <a:bodyPr/>
                    <a:lstStyle/>
                    <a:p>
                      <a:pPr algn="ctr"/>
                      <a:r>
                        <a:rPr lang="en-US" sz="1100" dirty="0"/>
                        <a:t>8 (24.2)</a:t>
                      </a:r>
                      <a:endParaRPr lang="en-US" sz="1100" dirty="0">
                        <a:latin typeface="+mn-lt"/>
                      </a:endParaRPr>
                    </a:p>
                  </a:txBody>
                  <a:tcPr marL="121920" marR="121920" marT="60960" marB="60960" anchor="ctr"/>
                </a:tc>
                <a:extLst>
                  <a:ext uri="{0D108BD9-81ED-4DB2-BD59-A6C34878D82A}">
                    <a16:rowId xmlns:a16="http://schemas.microsoft.com/office/drawing/2014/main" val="10004"/>
                  </a:ext>
                </a:extLst>
              </a:tr>
              <a:tr h="284480">
                <a:tc>
                  <a:txBody>
                    <a:bodyPr/>
                    <a:lstStyle/>
                    <a:p>
                      <a:r>
                        <a:rPr lang="en-US" sz="1100" dirty="0"/>
                        <a:t>PR</a:t>
                      </a:r>
                      <a:endParaRPr lang="en-US" sz="1100" b="1" dirty="0">
                        <a:latin typeface="+mn-lt"/>
                      </a:endParaRPr>
                    </a:p>
                  </a:txBody>
                  <a:tcPr marL="121920" marR="121920" marT="60960" marB="60960" anchor="ctr"/>
                </a:tc>
                <a:tc>
                  <a:txBody>
                    <a:bodyPr/>
                    <a:lstStyle/>
                    <a:p>
                      <a:pPr algn="ctr"/>
                      <a:r>
                        <a:rPr lang="en-US" sz="1100" dirty="0"/>
                        <a:t>0</a:t>
                      </a:r>
                      <a:endParaRPr lang="en-US" sz="1100" dirty="0">
                        <a:latin typeface="+mn-lt"/>
                      </a:endParaRPr>
                    </a:p>
                  </a:txBody>
                  <a:tcPr marL="121920" marR="121920" marT="60960" marB="60960" anchor="ctr"/>
                </a:tc>
                <a:extLst>
                  <a:ext uri="{0D108BD9-81ED-4DB2-BD59-A6C34878D82A}">
                    <a16:rowId xmlns:a16="http://schemas.microsoft.com/office/drawing/2014/main" val="10005"/>
                  </a:ext>
                </a:extLst>
              </a:tr>
              <a:tr h="2844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NR</a:t>
                      </a:r>
                      <a:endParaRPr lang="en-US" sz="1100" b="1" dirty="0">
                        <a:latin typeface="+mn-lt"/>
                      </a:endParaRPr>
                    </a:p>
                  </a:txBody>
                  <a:tcPr marL="121920" marR="121920" marT="60960" marB="609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dirty="0"/>
                        <a:t>2</a:t>
                      </a:r>
                      <a:r>
                        <a:rPr lang="en-US" sz="1100" baseline="0" dirty="0"/>
                        <a:t> (6.1)</a:t>
                      </a:r>
                      <a:endParaRPr lang="en-US" sz="1100" dirty="0">
                        <a:latin typeface="+mn-lt"/>
                      </a:endParaRPr>
                    </a:p>
                  </a:txBody>
                  <a:tcPr marL="121920" marR="121920" marT="60960" marB="60960" anchor="ctr"/>
                </a:tc>
                <a:extLst>
                  <a:ext uri="{0D108BD9-81ED-4DB2-BD59-A6C34878D82A}">
                    <a16:rowId xmlns:a16="http://schemas.microsoft.com/office/drawing/2014/main" val="10007"/>
                  </a:ext>
                </a:extLst>
              </a:tr>
              <a:tr h="379197">
                <a:tc>
                  <a:txBody>
                    <a:bodyPr/>
                    <a:lstStyle/>
                    <a:p>
                      <a:r>
                        <a:rPr lang="en-US" sz="1100" dirty="0" err="1"/>
                        <a:t>CRc</a:t>
                      </a:r>
                      <a:r>
                        <a:rPr lang="en-US" sz="1100" baseline="30000" dirty="0"/>
                        <a:t>‡</a:t>
                      </a:r>
                      <a:endParaRPr lang="en-US" sz="1100" b="1" baseline="30000" dirty="0">
                        <a:latin typeface="+mn-lt"/>
                      </a:endParaRPr>
                    </a:p>
                  </a:txBody>
                  <a:tcPr marL="121920" marR="121920" marT="60960" marB="60960" anchor="ctr"/>
                </a:tc>
                <a:tc>
                  <a:txBody>
                    <a:bodyPr/>
                    <a:lstStyle/>
                    <a:p>
                      <a:pPr algn="ctr"/>
                      <a:r>
                        <a:rPr lang="en-US" sz="1100" dirty="0"/>
                        <a:t>31 (93.9)</a:t>
                      </a:r>
                      <a:endParaRPr lang="en-US" sz="1100" dirty="0">
                        <a:latin typeface="+mn-lt"/>
                      </a:endParaRPr>
                    </a:p>
                  </a:txBody>
                  <a:tcPr marL="121920" marR="121920" marT="60960" marB="60960" anchor="ctr"/>
                </a:tc>
                <a:extLst>
                  <a:ext uri="{0D108BD9-81ED-4DB2-BD59-A6C34878D82A}">
                    <a16:rowId xmlns:a16="http://schemas.microsoft.com/office/drawing/2014/main" val="10006"/>
                  </a:ext>
                </a:extLst>
              </a:tr>
            </a:tbl>
          </a:graphicData>
        </a:graphic>
      </p:graphicFrame>
      <p:sp>
        <p:nvSpPr>
          <p:cNvPr id="11" name="TextBox 10">
            <a:extLst>
              <a:ext uri="{FF2B5EF4-FFF2-40B4-BE49-F238E27FC236}">
                <a16:creationId xmlns:a16="http://schemas.microsoft.com/office/drawing/2014/main" id="{20D8906A-FFC8-7E41-9EBD-D89F305E7C29}"/>
              </a:ext>
            </a:extLst>
          </p:cNvPr>
          <p:cNvSpPr txBox="1"/>
          <p:nvPr/>
        </p:nvSpPr>
        <p:spPr>
          <a:xfrm>
            <a:off x="697234" y="1008537"/>
            <a:ext cx="865252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Combination: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gilteritinib</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 intensive chemotherapy for newly diagnosed FLT3mut+ AML</a:t>
            </a:r>
          </a:p>
        </p:txBody>
      </p:sp>
      <p:sp>
        <p:nvSpPr>
          <p:cNvPr id="12" name="TextBox 11">
            <a:extLst>
              <a:ext uri="{FF2B5EF4-FFF2-40B4-BE49-F238E27FC236}">
                <a16:creationId xmlns:a16="http://schemas.microsoft.com/office/drawing/2014/main" id="{BA485F2E-0D94-6641-ABEB-AF2A50372B9A}"/>
              </a:ext>
            </a:extLst>
          </p:cNvPr>
          <p:cNvSpPr txBox="1"/>
          <p:nvPr/>
        </p:nvSpPr>
        <p:spPr>
          <a:xfrm>
            <a:off x="1989962" y="3506550"/>
            <a:ext cx="4238661"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rPr>
              <a:t>up to 2 induction cycles permitted; HSCT followed by maintenance allowed without leaving study</a:t>
            </a:r>
          </a:p>
        </p:txBody>
      </p:sp>
      <p:sp>
        <p:nvSpPr>
          <p:cNvPr id="13" name="Rectangle 12">
            <a:extLst>
              <a:ext uri="{FF2B5EF4-FFF2-40B4-BE49-F238E27FC236}">
                <a16:creationId xmlns:a16="http://schemas.microsoft.com/office/drawing/2014/main" id="{ECB0C6F5-14BF-4D41-8996-A896A7057839}"/>
              </a:ext>
            </a:extLst>
          </p:cNvPr>
          <p:cNvSpPr/>
          <p:nvPr/>
        </p:nvSpPr>
        <p:spPr>
          <a:xfrm>
            <a:off x="9148248" y="3044811"/>
            <a:ext cx="2205552" cy="36626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457E583-BC36-4E48-9A6E-52F07029BE5E}"/>
              </a:ext>
            </a:extLst>
          </p:cNvPr>
          <p:cNvPicPr>
            <a:picLocks noChangeAspect="1"/>
          </p:cNvPicPr>
          <p:nvPr/>
        </p:nvPicPr>
        <p:blipFill>
          <a:blip r:embed="rId2"/>
          <a:stretch>
            <a:fillRect/>
          </a:stretch>
        </p:blipFill>
        <p:spPr>
          <a:xfrm>
            <a:off x="531777" y="1393764"/>
            <a:ext cx="7749930" cy="1866002"/>
          </a:xfrm>
          <a:prstGeom prst="rect">
            <a:avLst/>
          </a:prstGeom>
        </p:spPr>
      </p:pic>
      <p:sp>
        <p:nvSpPr>
          <p:cNvPr id="15" name="TextBox 14">
            <a:extLst>
              <a:ext uri="{FF2B5EF4-FFF2-40B4-BE49-F238E27FC236}">
                <a16:creationId xmlns:a16="http://schemas.microsoft.com/office/drawing/2014/main" id="{5CBDFD67-361F-AC4B-B165-80483B7D4962}"/>
              </a:ext>
            </a:extLst>
          </p:cNvPr>
          <p:cNvSpPr txBox="1"/>
          <p:nvPr/>
        </p:nvSpPr>
        <p:spPr>
          <a:xfrm>
            <a:off x="5563203" y="2921212"/>
            <a:ext cx="623311" cy="338554"/>
          </a:xfrm>
          <a:prstGeom prst="rect">
            <a:avLst/>
          </a:prstGeom>
          <a:solidFill>
            <a:schemeClr val="accent5">
              <a:lumMod val="60000"/>
              <a:lumOff val="4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rPr>
              <a:t>HSCT</a:t>
            </a:r>
          </a:p>
        </p:txBody>
      </p:sp>
      <p:cxnSp>
        <p:nvCxnSpPr>
          <p:cNvPr id="16" name="Straight Arrow Connector 15">
            <a:extLst>
              <a:ext uri="{FF2B5EF4-FFF2-40B4-BE49-F238E27FC236}">
                <a16:creationId xmlns:a16="http://schemas.microsoft.com/office/drawing/2014/main" id="{32A1CB60-77EA-394D-8547-2DE155CD5298}"/>
              </a:ext>
            </a:extLst>
          </p:cNvPr>
          <p:cNvCxnSpPr>
            <a:cxnSpLocks/>
          </p:cNvCxnSpPr>
          <p:nvPr/>
        </p:nvCxnSpPr>
        <p:spPr>
          <a:xfrm>
            <a:off x="5038078" y="2587880"/>
            <a:ext cx="403328" cy="487812"/>
          </a:xfrm>
          <a:prstGeom prst="straightConnector1">
            <a:avLst/>
          </a:prstGeom>
          <a:ln>
            <a:prstDash val="sysDash"/>
            <a:tailEnd type="triangle"/>
          </a:ln>
          <a:effectLst/>
        </p:spPr>
        <p:style>
          <a:lnRef idx="2">
            <a:schemeClr val="dk1"/>
          </a:lnRef>
          <a:fillRef idx="0">
            <a:schemeClr val="dk1"/>
          </a:fillRef>
          <a:effectRef idx="1">
            <a:schemeClr val="dk1"/>
          </a:effectRef>
          <a:fontRef idx="minor">
            <a:schemeClr val="tx1"/>
          </a:fontRef>
        </p:style>
      </p:cxnSp>
      <p:cxnSp>
        <p:nvCxnSpPr>
          <p:cNvPr id="17" name="Straight Arrow Connector 16">
            <a:extLst>
              <a:ext uri="{FF2B5EF4-FFF2-40B4-BE49-F238E27FC236}">
                <a16:creationId xmlns:a16="http://schemas.microsoft.com/office/drawing/2014/main" id="{9F158A22-339E-0A40-BCF0-D2AC2E93F282}"/>
              </a:ext>
            </a:extLst>
          </p:cNvPr>
          <p:cNvCxnSpPr>
            <a:cxnSpLocks/>
          </p:cNvCxnSpPr>
          <p:nvPr/>
        </p:nvCxnSpPr>
        <p:spPr>
          <a:xfrm flipV="1">
            <a:off x="6307947" y="2497543"/>
            <a:ext cx="826037" cy="599143"/>
          </a:xfrm>
          <a:prstGeom prst="straightConnector1">
            <a:avLst/>
          </a:prstGeom>
          <a:ln>
            <a:prstDash val="sysDash"/>
            <a:tailEnd type="triangle"/>
          </a:ln>
          <a:effectLst/>
        </p:spPr>
        <p:style>
          <a:lnRef idx="2">
            <a:schemeClr val="dk1"/>
          </a:lnRef>
          <a:fillRef idx="0">
            <a:schemeClr val="dk1"/>
          </a:fillRef>
          <a:effectRef idx="1">
            <a:schemeClr val="dk1"/>
          </a:effectRef>
          <a:fontRef idx="minor">
            <a:schemeClr val="tx1"/>
          </a:fontRef>
        </p:style>
      </p:cxnSp>
      <p:sp>
        <p:nvSpPr>
          <p:cNvPr id="19" name="Title 18">
            <a:extLst>
              <a:ext uri="{FF2B5EF4-FFF2-40B4-BE49-F238E27FC236}">
                <a16:creationId xmlns:a16="http://schemas.microsoft.com/office/drawing/2014/main" id="{2C3CFDE3-17E8-8D42-A899-2722B74EB126}"/>
              </a:ext>
            </a:extLst>
          </p:cNvPr>
          <p:cNvSpPr>
            <a:spLocks noGrp="1"/>
          </p:cNvSpPr>
          <p:nvPr>
            <p:ph type="title"/>
          </p:nvPr>
        </p:nvSpPr>
        <p:spPr>
          <a:xfrm>
            <a:off x="838200" y="64276"/>
            <a:ext cx="10515600" cy="621822"/>
          </a:xfrm>
        </p:spPr>
        <p:txBody>
          <a:bodyPr>
            <a:normAutofit/>
          </a:bodyPr>
          <a:lstStyle/>
          <a:p>
            <a:pPr algn="ctr"/>
            <a:r>
              <a:rPr lang="en-US" sz="3600" dirty="0">
                <a:latin typeface="Calibri" panose="020F0502020204030204" pitchFamily="34" charset="0"/>
                <a:cs typeface="Calibri" panose="020F0502020204030204" pitchFamily="34" charset="0"/>
              </a:rPr>
              <a:t>Newer FLT3 inhibitors in frontline intensive therapy?</a:t>
            </a:r>
          </a:p>
        </p:txBody>
      </p:sp>
      <p:graphicFrame>
        <p:nvGraphicFramePr>
          <p:cNvPr id="20" name="Table 7">
            <a:extLst>
              <a:ext uri="{FF2B5EF4-FFF2-40B4-BE49-F238E27FC236}">
                <a16:creationId xmlns:a16="http://schemas.microsoft.com/office/drawing/2014/main" id="{E55BB005-233F-0749-A8DA-72E155592C2C}"/>
              </a:ext>
            </a:extLst>
          </p:cNvPr>
          <p:cNvGraphicFramePr>
            <a:graphicFrameLocks noGrp="1"/>
          </p:cNvGraphicFramePr>
          <p:nvPr/>
        </p:nvGraphicFramePr>
        <p:xfrm>
          <a:off x="2815495" y="3968778"/>
          <a:ext cx="6118726" cy="2042590"/>
        </p:xfrm>
        <a:graphic>
          <a:graphicData uri="http://schemas.openxmlformats.org/drawingml/2006/table">
            <a:tbl>
              <a:tblPr firstRow="1" bandRow="1">
                <a:tableStyleId>{5C22544A-7EE6-4342-B048-85BDC9FD1C3A}</a:tableStyleId>
              </a:tblPr>
              <a:tblGrid>
                <a:gridCol w="1206358">
                  <a:extLst>
                    <a:ext uri="{9D8B030D-6E8A-4147-A177-3AD203B41FA5}">
                      <a16:colId xmlns:a16="http://schemas.microsoft.com/office/drawing/2014/main" val="2707984555"/>
                    </a:ext>
                  </a:extLst>
                </a:gridCol>
                <a:gridCol w="611328">
                  <a:extLst>
                    <a:ext uri="{9D8B030D-6E8A-4147-A177-3AD203B41FA5}">
                      <a16:colId xmlns:a16="http://schemas.microsoft.com/office/drawing/2014/main" val="3934474573"/>
                    </a:ext>
                  </a:extLst>
                </a:gridCol>
                <a:gridCol w="1075940">
                  <a:extLst>
                    <a:ext uri="{9D8B030D-6E8A-4147-A177-3AD203B41FA5}">
                      <a16:colId xmlns:a16="http://schemas.microsoft.com/office/drawing/2014/main" val="538480885"/>
                    </a:ext>
                  </a:extLst>
                </a:gridCol>
                <a:gridCol w="977994">
                  <a:extLst>
                    <a:ext uri="{9D8B030D-6E8A-4147-A177-3AD203B41FA5}">
                      <a16:colId xmlns:a16="http://schemas.microsoft.com/office/drawing/2014/main" val="1020140572"/>
                    </a:ext>
                  </a:extLst>
                </a:gridCol>
                <a:gridCol w="1028700">
                  <a:extLst>
                    <a:ext uri="{9D8B030D-6E8A-4147-A177-3AD203B41FA5}">
                      <a16:colId xmlns:a16="http://schemas.microsoft.com/office/drawing/2014/main" val="337954905"/>
                    </a:ext>
                  </a:extLst>
                </a:gridCol>
                <a:gridCol w="1218406">
                  <a:extLst>
                    <a:ext uri="{9D8B030D-6E8A-4147-A177-3AD203B41FA5}">
                      <a16:colId xmlns:a16="http://schemas.microsoft.com/office/drawing/2014/main" val="511964236"/>
                    </a:ext>
                  </a:extLst>
                </a:gridCol>
              </a:tblGrid>
              <a:tr h="408518">
                <a:tc>
                  <a:txBody>
                    <a:bodyPr/>
                    <a:lstStyle/>
                    <a:p>
                      <a:r>
                        <a:rPr lang="en-US" sz="1100" dirty="0"/>
                        <a:t>Trial</a:t>
                      </a:r>
                    </a:p>
                  </a:txBody>
                  <a:tcPr marL="62318" marR="62318" marT="31158" marB="31158"/>
                </a:tc>
                <a:tc>
                  <a:txBody>
                    <a:bodyPr/>
                    <a:lstStyle/>
                    <a:p>
                      <a:pPr algn="ctr"/>
                      <a:r>
                        <a:rPr lang="en-US" sz="1100"/>
                        <a:t>Phase</a:t>
                      </a:r>
                    </a:p>
                    <a:p>
                      <a:pPr algn="ctr"/>
                      <a:r>
                        <a:rPr lang="en-US" sz="1100"/>
                        <a:t>(N)</a:t>
                      </a:r>
                    </a:p>
                  </a:txBody>
                  <a:tcPr marL="62318" marR="62318" marT="31158" marB="31158"/>
                </a:tc>
                <a:tc>
                  <a:txBody>
                    <a:bodyPr/>
                    <a:lstStyle/>
                    <a:p>
                      <a:r>
                        <a:rPr lang="en-US" sz="1100" dirty="0"/>
                        <a:t>Control</a:t>
                      </a:r>
                    </a:p>
                  </a:txBody>
                  <a:tcPr marL="62318" marR="62318" marT="31158" marB="31158"/>
                </a:tc>
                <a:tc>
                  <a:txBody>
                    <a:bodyPr/>
                    <a:lstStyle/>
                    <a:p>
                      <a:r>
                        <a:rPr lang="en-US" sz="1100"/>
                        <a:t>Maintenance</a:t>
                      </a:r>
                    </a:p>
                  </a:txBody>
                  <a:tcPr marL="62318" marR="62318" marT="31158" marB="31158"/>
                </a:tc>
                <a:tc>
                  <a:txBody>
                    <a:bodyPr/>
                    <a:lstStyle/>
                    <a:p>
                      <a:r>
                        <a:rPr lang="en-US" sz="1100"/>
                        <a:t>Primary endpoint</a:t>
                      </a:r>
                    </a:p>
                  </a:txBody>
                  <a:tcPr marL="62318" marR="62318" marT="31158" marB="31158"/>
                </a:tc>
                <a:tc>
                  <a:txBody>
                    <a:bodyPr/>
                    <a:lstStyle/>
                    <a:p>
                      <a:r>
                        <a:rPr lang="en-US" sz="1100"/>
                        <a:t>status</a:t>
                      </a:r>
                    </a:p>
                  </a:txBody>
                  <a:tcPr marL="62318" marR="62318" marT="31158" marB="31158"/>
                </a:tc>
                <a:extLst>
                  <a:ext uri="{0D108BD9-81ED-4DB2-BD59-A6C34878D82A}">
                    <a16:rowId xmlns:a16="http://schemas.microsoft.com/office/drawing/2014/main" val="2272428381"/>
                  </a:ext>
                </a:extLst>
              </a:tr>
              <a:tr h="408518">
                <a:tc>
                  <a:txBody>
                    <a:bodyPr/>
                    <a:lstStyle/>
                    <a:p>
                      <a:r>
                        <a:rPr lang="en-US" sz="1100"/>
                        <a:t>Quantum-FIRST (</a:t>
                      </a:r>
                      <a:r>
                        <a:rPr lang="en-US" sz="1100" err="1"/>
                        <a:t>quizartinib</a:t>
                      </a:r>
                      <a:r>
                        <a:rPr lang="en-US" sz="1100"/>
                        <a:t>)</a:t>
                      </a:r>
                      <a:r>
                        <a:rPr lang="en-US" sz="1100" baseline="30000"/>
                        <a:t>1</a:t>
                      </a:r>
                    </a:p>
                  </a:txBody>
                  <a:tcPr marL="62318" marR="62318" marT="31158" marB="31158"/>
                </a:tc>
                <a:tc>
                  <a:txBody>
                    <a:bodyPr/>
                    <a:lstStyle/>
                    <a:p>
                      <a:pPr algn="ctr"/>
                      <a:r>
                        <a:rPr lang="en-US" sz="1100" baseline="0"/>
                        <a:t>3</a:t>
                      </a:r>
                    </a:p>
                    <a:p>
                      <a:pPr algn="ctr"/>
                      <a:r>
                        <a:rPr lang="en-US" sz="1100" baseline="0"/>
                        <a:t>(539)</a:t>
                      </a:r>
                    </a:p>
                  </a:txBody>
                  <a:tcPr marL="62318" marR="62318" marT="31158" marB="31158"/>
                </a:tc>
                <a:tc>
                  <a:txBody>
                    <a:bodyPr/>
                    <a:lstStyle/>
                    <a:p>
                      <a:r>
                        <a:rPr lang="en-US" sz="1100"/>
                        <a:t>Placebo</a:t>
                      </a:r>
                    </a:p>
                  </a:txBody>
                  <a:tcPr marL="62318" marR="62318" marT="31158" marB="31158"/>
                </a:tc>
                <a:tc>
                  <a:txBody>
                    <a:bodyPr/>
                    <a:lstStyle/>
                    <a:p>
                      <a:r>
                        <a:rPr lang="en-US" sz="1100" dirty="0"/>
                        <a:t>1-3 years</a:t>
                      </a:r>
                    </a:p>
                  </a:txBody>
                  <a:tcPr marL="62318" marR="62318" marT="31158" marB="31158"/>
                </a:tc>
                <a:tc>
                  <a:txBody>
                    <a:bodyPr/>
                    <a:lstStyle/>
                    <a:p>
                      <a:r>
                        <a:rPr lang="en-US" sz="1100"/>
                        <a:t>EFS, OS</a:t>
                      </a:r>
                    </a:p>
                  </a:txBody>
                  <a:tcPr marL="62318" marR="62318" marT="31158" marB="31158"/>
                </a:tc>
                <a:tc>
                  <a:txBody>
                    <a:bodyPr/>
                    <a:lstStyle/>
                    <a:p>
                      <a:r>
                        <a:rPr lang="en-US" sz="1100" dirty="0"/>
                        <a:t>Enrollment complete</a:t>
                      </a:r>
                    </a:p>
                  </a:txBody>
                  <a:tcPr marL="62318" marR="62318" marT="31158" marB="31158"/>
                </a:tc>
                <a:extLst>
                  <a:ext uri="{0D108BD9-81ED-4DB2-BD59-A6C34878D82A}">
                    <a16:rowId xmlns:a16="http://schemas.microsoft.com/office/drawing/2014/main" val="2879208112"/>
                  </a:ext>
                </a:extLst>
              </a:tr>
              <a:tr h="408518">
                <a:tc>
                  <a:txBody>
                    <a:bodyPr/>
                    <a:lstStyle/>
                    <a:p>
                      <a:r>
                        <a:rPr lang="en-US" sz="1100"/>
                        <a:t>ARO-021 (crenolanib)</a:t>
                      </a:r>
                      <a:r>
                        <a:rPr lang="en-US" sz="1100" baseline="30000"/>
                        <a:t>2</a:t>
                      </a:r>
                    </a:p>
                  </a:txBody>
                  <a:tcPr marL="62318" marR="62318" marT="31158" marB="31158"/>
                </a:tc>
                <a:tc>
                  <a:txBody>
                    <a:bodyPr/>
                    <a:lstStyle/>
                    <a:p>
                      <a:pPr algn="ctr"/>
                      <a:r>
                        <a:rPr lang="en-US" sz="1100" baseline="0"/>
                        <a:t>3</a:t>
                      </a:r>
                    </a:p>
                    <a:p>
                      <a:pPr algn="ctr"/>
                      <a:r>
                        <a:rPr lang="en-US" sz="1100" baseline="0"/>
                        <a:t>(510)</a:t>
                      </a:r>
                    </a:p>
                  </a:txBody>
                  <a:tcPr marL="62318" marR="62318" marT="31158" marB="31158"/>
                </a:tc>
                <a:tc>
                  <a:txBody>
                    <a:bodyPr/>
                    <a:lstStyle/>
                    <a:p>
                      <a:r>
                        <a:rPr lang="en-US" sz="1100" err="1"/>
                        <a:t>Midostaurin</a:t>
                      </a:r>
                      <a:endParaRPr lang="en-US" sz="1100"/>
                    </a:p>
                  </a:txBody>
                  <a:tcPr marL="62318" marR="62318" marT="31158" marB="31158"/>
                </a:tc>
                <a:tc>
                  <a:txBody>
                    <a:bodyPr/>
                    <a:lstStyle/>
                    <a:p>
                      <a:r>
                        <a:rPr lang="en-US" sz="1100"/>
                        <a:t>1 year</a:t>
                      </a:r>
                    </a:p>
                  </a:txBody>
                  <a:tcPr marL="62318" marR="62318" marT="31158" marB="31158"/>
                </a:tc>
                <a:tc>
                  <a:txBody>
                    <a:bodyPr/>
                    <a:lstStyle/>
                    <a:p>
                      <a:r>
                        <a:rPr lang="en-US" sz="1100"/>
                        <a:t>EFS</a:t>
                      </a:r>
                    </a:p>
                  </a:txBody>
                  <a:tcPr marL="62318" marR="62318" marT="31158" marB="31158"/>
                </a:tc>
                <a:tc>
                  <a:txBody>
                    <a:bodyPr/>
                    <a:lstStyle/>
                    <a:p>
                      <a:r>
                        <a:rPr lang="en-US" sz="1100" dirty="0"/>
                        <a:t>Ongoing (US)</a:t>
                      </a:r>
                    </a:p>
                  </a:txBody>
                  <a:tcPr marL="62318" marR="62318" marT="31158" marB="31158"/>
                </a:tc>
                <a:extLst>
                  <a:ext uri="{0D108BD9-81ED-4DB2-BD59-A6C34878D82A}">
                    <a16:rowId xmlns:a16="http://schemas.microsoft.com/office/drawing/2014/main" val="284844645"/>
                  </a:ext>
                </a:extLst>
              </a:tr>
              <a:tr h="408518">
                <a:tc>
                  <a:txBody>
                    <a:bodyPr/>
                    <a:lstStyle/>
                    <a:p>
                      <a:r>
                        <a:rPr lang="en-US" sz="1100" err="1"/>
                        <a:t>PrECOG</a:t>
                      </a:r>
                      <a:r>
                        <a:rPr lang="en-US" sz="1100"/>
                        <a:t> 0905 (</a:t>
                      </a:r>
                      <a:r>
                        <a:rPr lang="en-US" sz="1100" err="1"/>
                        <a:t>gilteritinib</a:t>
                      </a:r>
                      <a:r>
                        <a:rPr lang="en-US" sz="1100"/>
                        <a:t>)</a:t>
                      </a:r>
                      <a:r>
                        <a:rPr lang="en-US" sz="1100" baseline="30000"/>
                        <a:t>3</a:t>
                      </a:r>
                    </a:p>
                  </a:txBody>
                  <a:tcPr marL="62318" marR="62318" marT="31158" marB="31158"/>
                </a:tc>
                <a:tc>
                  <a:txBody>
                    <a:bodyPr/>
                    <a:lstStyle/>
                    <a:p>
                      <a:pPr algn="ctr"/>
                      <a:r>
                        <a:rPr lang="en-US" sz="1100" baseline="0"/>
                        <a:t>2</a:t>
                      </a:r>
                    </a:p>
                    <a:p>
                      <a:pPr algn="ctr"/>
                      <a:r>
                        <a:rPr lang="en-US" sz="1100" baseline="0"/>
                        <a:t>(170)</a:t>
                      </a:r>
                    </a:p>
                  </a:txBody>
                  <a:tcPr marL="62318" marR="62318" marT="31158" marB="31158"/>
                </a:tc>
                <a:tc>
                  <a:txBody>
                    <a:bodyPr/>
                    <a:lstStyle/>
                    <a:p>
                      <a:r>
                        <a:rPr lang="en-US" sz="1100" err="1"/>
                        <a:t>Midostaurin</a:t>
                      </a:r>
                      <a:endParaRPr lang="en-US" sz="1100"/>
                    </a:p>
                  </a:txBody>
                  <a:tcPr marL="62318" marR="62318" marT="31158" marB="31158"/>
                </a:tc>
                <a:tc>
                  <a:txBody>
                    <a:bodyPr/>
                    <a:lstStyle/>
                    <a:p>
                      <a:r>
                        <a:rPr lang="en-US" sz="1100"/>
                        <a:t>None</a:t>
                      </a:r>
                    </a:p>
                  </a:txBody>
                  <a:tcPr marL="62318" marR="62318" marT="31158" marB="31158"/>
                </a:tc>
                <a:tc>
                  <a:txBody>
                    <a:bodyPr/>
                    <a:lstStyle/>
                    <a:p>
                      <a:r>
                        <a:rPr lang="en-US" sz="1100"/>
                        <a:t>FLT3</a:t>
                      </a:r>
                      <a:r>
                        <a:rPr lang="en-US" sz="1100" baseline="30000"/>
                        <a:t>mut</a:t>
                      </a:r>
                      <a:r>
                        <a:rPr lang="en-US" sz="1100"/>
                        <a:t>(-) </a:t>
                      </a:r>
                      <a:r>
                        <a:rPr lang="en-US" sz="1100" err="1"/>
                        <a:t>CRc</a:t>
                      </a:r>
                      <a:endParaRPr lang="en-US" sz="1100"/>
                    </a:p>
                  </a:txBody>
                  <a:tcPr marL="62318" marR="62318" marT="31158" marB="31158"/>
                </a:tc>
                <a:tc>
                  <a:txBody>
                    <a:bodyPr/>
                    <a:lstStyle/>
                    <a:p>
                      <a:r>
                        <a:rPr lang="en-US" sz="1100" dirty="0"/>
                        <a:t>Ongoing (US)</a:t>
                      </a:r>
                    </a:p>
                  </a:txBody>
                  <a:tcPr marL="62318" marR="62318" marT="31158" marB="31158"/>
                </a:tc>
                <a:extLst>
                  <a:ext uri="{0D108BD9-81ED-4DB2-BD59-A6C34878D82A}">
                    <a16:rowId xmlns:a16="http://schemas.microsoft.com/office/drawing/2014/main" val="120606161"/>
                  </a:ext>
                </a:extLst>
              </a:tr>
              <a:tr h="408518">
                <a:tc>
                  <a:txBody>
                    <a:bodyPr/>
                    <a:lstStyle/>
                    <a:p>
                      <a:r>
                        <a:rPr lang="en-US" sz="1100" dirty="0"/>
                        <a:t>HOVON 156 (</a:t>
                      </a:r>
                      <a:r>
                        <a:rPr lang="en-US" sz="1100" dirty="0" err="1"/>
                        <a:t>gilteritinib</a:t>
                      </a:r>
                      <a:r>
                        <a:rPr lang="en-US" sz="1100" dirty="0"/>
                        <a:t>)</a:t>
                      </a:r>
                      <a:r>
                        <a:rPr lang="en-US" sz="1100" baseline="30000" dirty="0"/>
                        <a:t>4</a:t>
                      </a:r>
                    </a:p>
                  </a:txBody>
                  <a:tcPr marL="62318" marR="62318" marT="31158" marB="31158"/>
                </a:tc>
                <a:tc>
                  <a:txBody>
                    <a:bodyPr/>
                    <a:lstStyle/>
                    <a:p>
                      <a:pPr algn="ctr"/>
                      <a:r>
                        <a:rPr lang="en-US" sz="1100" baseline="0"/>
                        <a:t>3</a:t>
                      </a:r>
                    </a:p>
                    <a:p>
                      <a:pPr algn="ctr"/>
                      <a:r>
                        <a:rPr lang="en-US" sz="1100" baseline="0"/>
                        <a:t>(768)</a:t>
                      </a:r>
                    </a:p>
                  </a:txBody>
                  <a:tcPr marL="62318" marR="62318" marT="31158" marB="31158"/>
                </a:tc>
                <a:tc>
                  <a:txBody>
                    <a:bodyPr/>
                    <a:lstStyle/>
                    <a:p>
                      <a:r>
                        <a:rPr lang="en-US" sz="1100" err="1"/>
                        <a:t>Midostaurin</a:t>
                      </a:r>
                      <a:endParaRPr lang="en-US" sz="1100"/>
                    </a:p>
                  </a:txBody>
                  <a:tcPr marL="62318" marR="62318" marT="31158" marB="31158"/>
                </a:tc>
                <a:tc>
                  <a:txBody>
                    <a:bodyPr/>
                    <a:lstStyle/>
                    <a:p>
                      <a:r>
                        <a:rPr lang="en-US" sz="1100"/>
                        <a:t>1 year</a:t>
                      </a:r>
                    </a:p>
                  </a:txBody>
                  <a:tcPr marL="62318" marR="62318" marT="31158" marB="31158"/>
                </a:tc>
                <a:tc>
                  <a:txBody>
                    <a:bodyPr/>
                    <a:lstStyle/>
                    <a:p>
                      <a:r>
                        <a:rPr lang="en-US" sz="1100"/>
                        <a:t>EFS</a:t>
                      </a:r>
                    </a:p>
                  </a:txBody>
                  <a:tcPr marL="62318" marR="62318" marT="31158" marB="31158"/>
                </a:tc>
                <a:tc>
                  <a:txBody>
                    <a:bodyPr/>
                    <a:lstStyle/>
                    <a:p>
                      <a:r>
                        <a:rPr lang="en-US" sz="1100" dirty="0"/>
                        <a:t>Ongoing (Europe)</a:t>
                      </a:r>
                    </a:p>
                  </a:txBody>
                  <a:tcPr marL="62318" marR="62318" marT="31158" marB="31158"/>
                </a:tc>
                <a:extLst>
                  <a:ext uri="{0D108BD9-81ED-4DB2-BD59-A6C34878D82A}">
                    <a16:rowId xmlns:a16="http://schemas.microsoft.com/office/drawing/2014/main" val="3699230096"/>
                  </a:ext>
                </a:extLst>
              </a:tr>
            </a:tbl>
          </a:graphicData>
        </a:graphic>
      </p:graphicFrame>
      <p:sp>
        <p:nvSpPr>
          <p:cNvPr id="21" name="TextBox 20">
            <a:extLst>
              <a:ext uri="{FF2B5EF4-FFF2-40B4-BE49-F238E27FC236}">
                <a16:creationId xmlns:a16="http://schemas.microsoft.com/office/drawing/2014/main" id="{262B095A-6CA9-B149-9A48-D790963F7769}"/>
              </a:ext>
            </a:extLst>
          </p:cNvPr>
          <p:cNvSpPr txBox="1"/>
          <p:nvPr/>
        </p:nvSpPr>
        <p:spPr>
          <a:xfrm>
            <a:off x="10472004" y="6065215"/>
            <a:ext cx="1741170" cy="769441"/>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NCT02668653</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NCT03258931</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NCT03836209</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NCT04027309</a:t>
            </a:r>
          </a:p>
        </p:txBody>
      </p:sp>
      <p:sp>
        <p:nvSpPr>
          <p:cNvPr id="18" name="Rectangle 17">
            <a:extLst>
              <a:ext uri="{FF2B5EF4-FFF2-40B4-BE49-F238E27FC236}">
                <a16:creationId xmlns:a16="http://schemas.microsoft.com/office/drawing/2014/main" id="{F8BDB607-A760-194F-9538-4EFFF08C750C}"/>
              </a:ext>
            </a:extLst>
          </p:cNvPr>
          <p:cNvSpPr/>
          <p:nvPr/>
        </p:nvSpPr>
        <p:spPr>
          <a:xfrm>
            <a:off x="197997" y="6495609"/>
            <a:ext cx="2627964"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Courtesy of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Alexander Perl, MD</a:t>
            </a:r>
          </a:p>
        </p:txBody>
      </p:sp>
    </p:spTree>
    <p:extLst>
      <p:ext uri="{BB962C8B-B14F-4D97-AF65-F5344CB8AC3E}">
        <p14:creationId xmlns:p14="http://schemas.microsoft.com/office/powerpoint/2010/main" val="2439029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51AC3175-3994-B84E-8267-6E3446B8FF98}"/>
              </a:ext>
            </a:extLst>
          </p:cNvPr>
          <p:cNvPicPr>
            <a:picLocks noChangeAspect="1"/>
          </p:cNvPicPr>
          <p:nvPr/>
        </p:nvPicPr>
        <p:blipFill>
          <a:blip r:embed="rId2"/>
          <a:stretch>
            <a:fillRect/>
          </a:stretch>
        </p:blipFill>
        <p:spPr>
          <a:xfrm>
            <a:off x="5010150" y="1373466"/>
            <a:ext cx="6282690" cy="2390384"/>
          </a:xfrm>
          <a:prstGeom prst="rect">
            <a:avLst/>
          </a:prstGeom>
        </p:spPr>
      </p:pic>
      <p:sp>
        <p:nvSpPr>
          <p:cNvPr id="23" name="Title 1">
            <a:extLst>
              <a:ext uri="{FF2B5EF4-FFF2-40B4-BE49-F238E27FC236}">
                <a16:creationId xmlns:a16="http://schemas.microsoft.com/office/drawing/2014/main" id="{DE2A2DE6-7C19-B541-A794-A19FE6BB7078}"/>
              </a:ext>
            </a:extLst>
          </p:cNvPr>
          <p:cNvSpPr txBox="1">
            <a:spLocks/>
          </p:cNvSpPr>
          <p:nvPr/>
        </p:nvSpPr>
        <p:spPr>
          <a:xfrm>
            <a:off x="1123950" y="-30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VIALE-A Response Rates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ea typeface="+mj-ea"/>
                <a:cs typeface="Calibri" panose="020F0502020204030204" pitchFamily="34" charset="0"/>
              </a:rPr>
              <a:t>CR+CRi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by Subgroups</a:t>
            </a:r>
          </a:p>
        </p:txBody>
      </p:sp>
      <p:sp>
        <p:nvSpPr>
          <p:cNvPr id="24" name="Text Placeholder 1">
            <a:extLst>
              <a:ext uri="{FF2B5EF4-FFF2-40B4-BE49-F238E27FC236}">
                <a16:creationId xmlns:a16="http://schemas.microsoft.com/office/drawing/2014/main" id="{BD70F3D4-54F7-7440-B0DB-A99ED5E5C445}"/>
              </a:ext>
            </a:extLst>
          </p:cNvPr>
          <p:cNvSpPr txBox="1">
            <a:spLocks/>
          </p:cNvSpPr>
          <p:nvPr/>
        </p:nvSpPr>
        <p:spPr>
          <a:xfrm>
            <a:off x="9226385" y="6971045"/>
            <a:ext cx="2837007" cy="305239"/>
          </a:xfrm>
          <a:prstGeom prst="rect">
            <a:avLst/>
          </a:prstGeom>
        </p:spPr>
        <p:txBody>
          <a:bodyPr/>
          <a:lstStyle>
            <a:lvl1pPr marL="230188" indent="-230188" algn="l" defTabSz="914400" rtl="0" eaLnBrk="1" latinLnBrk="0" hangingPunct="1">
              <a:spcBef>
                <a:spcPts val="1000"/>
              </a:spcBef>
              <a:buClr>
                <a:schemeClr val="accent3"/>
              </a:buClr>
              <a:buFont typeface="Wingdings" panose="05000000000000000000" pitchFamily="2" charset="2"/>
              <a:buChar char="§"/>
              <a:defRPr sz="2200" kern="1200">
                <a:solidFill>
                  <a:schemeClr val="tx1"/>
                </a:solidFill>
                <a:latin typeface="Calibri" panose="020F0502020204030204" pitchFamily="34" charset="0"/>
                <a:ea typeface="+mn-ea"/>
                <a:cs typeface="Calibri" panose="020F0502020204030204" pitchFamily="34" charset="0"/>
              </a:defRPr>
            </a:lvl1pPr>
            <a:lvl2pPr marL="514350" indent="-227013" algn="l" defTabSz="914400" rtl="0" eaLnBrk="1" latinLnBrk="0" hangingPunct="1">
              <a:spcBef>
                <a:spcPts val="1000"/>
              </a:spcBef>
              <a:buClr>
                <a:schemeClr val="accent3"/>
              </a:buClr>
              <a:buFont typeface="Arial" panose="020B0604020202020204" pitchFamily="34" charset="0"/>
              <a:buChar char="–"/>
              <a:defRPr sz="2200" kern="1200">
                <a:solidFill>
                  <a:schemeClr val="tx1"/>
                </a:solidFill>
                <a:latin typeface="Calibri" panose="020F0502020204030204" pitchFamily="34" charset="0"/>
                <a:ea typeface="+mn-ea"/>
                <a:cs typeface="Calibri" panose="020F0502020204030204" pitchFamily="34" charset="0"/>
              </a:defRPr>
            </a:lvl2pPr>
            <a:lvl3pPr marL="796925" indent="-228600" algn="l" defTabSz="1314450" rtl="0" eaLnBrk="1" latinLnBrk="0" hangingPunct="1">
              <a:spcBef>
                <a:spcPts val="1000"/>
              </a:spcBef>
              <a:buClr>
                <a:schemeClr val="accent3"/>
              </a:buClr>
              <a:buFont typeface="Arial" panose="020B0604020202020204" pitchFamily="34" charset="0"/>
              <a:buChar char="•"/>
              <a:defRPr sz="2200" kern="1200">
                <a:solidFill>
                  <a:schemeClr val="tx1"/>
                </a:solidFill>
                <a:latin typeface="Calibri" panose="020F0502020204030204" pitchFamily="34" charset="0"/>
                <a:ea typeface="+mn-ea"/>
                <a:cs typeface="Calibri" panose="020F0502020204030204" pitchFamily="34" charset="0"/>
              </a:defRPr>
            </a:lvl3pPr>
            <a:lvl4pPr marL="1146175" indent="-228600" algn="l" defTabSz="914400" rtl="0" eaLnBrk="1" latinLnBrk="0" hangingPunct="1">
              <a:spcBef>
                <a:spcPts val="1000"/>
              </a:spcBef>
              <a:buClr>
                <a:schemeClr val="accent3"/>
              </a:buClr>
              <a:buFont typeface="Arial" panose="020B0604020202020204" pitchFamily="34" charset="0"/>
              <a:buChar char="–"/>
              <a:defRPr sz="2200" kern="1200">
                <a:solidFill>
                  <a:schemeClr val="tx1"/>
                </a:solidFill>
                <a:latin typeface="Calibri" panose="020F0502020204030204" pitchFamily="34" charset="0"/>
                <a:ea typeface="+mn-ea"/>
                <a:cs typeface="Calibri" panose="020F0502020204030204" pitchFamily="34" charset="0"/>
              </a:defRPr>
            </a:lvl4pPr>
            <a:lvl5pPr marL="1427163" indent="-228600" algn="l" defTabSz="914400" rtl="0" eaLnBrk="1" latinLnBrk="0" hangingPunct="1">
              <a:spcBef>
                <a:spcPts val="1000"/>
              </a:spcBef>
              <a:buClr>
                <a:schemeClr val="accent3"/>
              </a:buClr>
              <a:buFont typeface="Arial" panose="020B0604020202020204" pitchFamily="34" charset="0"/>
              <a:buChar char="»"/>
              <a:defRPr sz="22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
                <a:srgbClr val="A5A5A5"/>
              </a:buClr>
              <a:buSzTx/>
              <a:buFont typeface="Wingdings" panose="05000000000000000000" pitchFamily="2" charset="2"/>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DiNardo CD, et al. EHA 2020, #LB2601</a:t>
            </a:r>
          </a:p>
        </p:txBody>
      </p:sp>
      <p:pic>
        <p:nvPicPr>
          <p:cNvPr id="27" name="Picture 26">
            <a:extLst>
              <a:ext uri="{FF2B5EF4-FFF2-40B4-BE49-F238E27FC236}">
                <a16:creationId xmlns:a16="http://schemas.microsoft.com/office/drawing/2014/main" id="{F56CA3EF-AF17-2A40-8FAA-129B0DFF0CF7}"/>
              </a:ext>
            </a:extLst>
          </p:cNvPr>
          <p:cNvPicPr>
            <a:picLocks noChangeAspect="1"/>
          </p:cNvPicPr>
          <p:nvPr/>
        </p:nvPicPr>
        <p:blipFill>
          <a:blip r:embed="rId3"/>
          <a:stretch>
            <a:fillRect/>
          </a:stretch>
        </p:blipFill>
        <p:spPr>
          <a:xfrm>
            <a:off x="5434661" y="3979337"/>
            <a:ext cx="4454081" cy="2776220"/>
          </a:xfrm>
          <a:prstGeom prst="rect">
            <a:avLst/>
          </a:prstGeom>
        </p:spPr>
      </p:pic>
      <p:pic>
        <p:nvPicPr>
          <p:cNvPr id="28" name="Picture 27">
            <a:extLst>
              <a:ext uri="{FF2B5EF4-FFF2-40B4-BE49-F238E27FC236}">
                <a16:creationId xmlns:a16="http://schemas.microsoft.com/office/drawing/2014/main" id="{C89FC303-F28F-E449-9B95-1D8B65626EFB}"/>
              </a:ext>
            </a:extLst>
          </p:cNvPr>
          <p:cNvPicPr>
            <a:picLocks noChangeAspect="1"/>
          </p:cNvPicPr>
          <p:nvPr/>
        </p:nvPicPr>
        <p:blipFill>
          <a:blip r:embed="rId4"/>
          <a:stretch>
            <a:fillRect/>
          </a:stretch>
        </p:blipFill>
        <p:spPr>
          <a:xfrm>
            <a:off x="61335" y="1854120"/>
            <a:ext cx="4310711" cy="2776220"/>
          </a:xfrm>
          <a:prstGeom prst="rect">
            <a:avLst/>
          </a:prstGeom>
        </p:spPr>
      </p:pic>
      <p:sp>
        <p:nvSpPr>
          <p:cNvPr id="29" name="TextBox 28">
            <a:extLst>
              <a:ext uri="{FF2B5EF4-FFF2-40B4-BE49-F238E27FC236}">
                <a16:creationId xmlns:a16="http://schemas.microsoft.com/office/drawing/2014/main" id="{77893BF8-15E0-3648-B4F7-393410A81870}"/>
              </a:ext>
            </a:extLst>
          </p:cNvPr>
          <p:cNvSpPr txBox="1"/>
          <p:nvPr/>
        </p:nvSpPr>
        <p:spPr>
          <a:xfrm>
            <a:off x="144315" y="1159577"/>
            <a:ext cx="54606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AZA +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venetoclax</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vs. AZA/placebo</a:t>
            </a:r>
          </a:p>
        </p:txBody>
      </p:sp>
      <p:sp>
        <p:nvSpPr>
          <p:cNvPr id="30" name="TextBox 29">
            <a:extLst>
              <a:ext uri="{FF2B5EF4-FFF2-40B4-BE49-F238E27FC236}">
                <a16:creationId xmlns:a16="http://schemas.microsoft.com/office/drawing/2014/main" id="{B41BF347-8739-A043-852D-3996C9F87DD5}"/>
              </a:ext>
            </a:extLst>
          </p:cNvPr>
          <p:cNvSpPr txBox="1"/>
          <p:nvPr/>
        </p:nvSpPr>
        <p:spPr>
          <a:xfrm>
            <a:off x="144315" y="5825520"/>
            <a:ext cx="355155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Age &gt;60 unfit or age &gt;75 fit/unfit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All non-CBF subtypes, no prior HMA</a:t>
            </a:r>
          </a:p>
        </p:txBody>
      </p:sp>
      <p:sp>
        <p:nvSpPr>
          <p:cNvPr id="31" name="TextBox 30">
            <a:extLst>
              <a:ext uri="{FF2B5EF4-FFF2-40B4-BE49-F238E27FC236}">
                <a16:creationId xmlns:a16="http://schemas.microsoft.com/office/drawing/2014/main" id="{FC753E82-99F1-7D4A-812C-D5CD110ED108}"/>
              </a:ext>
            </a:extLst>
          </p:cNvPr>
          <p:cNvSpPr txBox="1"/>
          <p:nvPr/>
        </p:nvSpPr>
        <p:spPr>
          <a:xfrm>
            <a:off x="4979835" y="1163528"/>
            <a:ext cx="1554293"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CR=37%</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CR/</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CRi</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66%</a:t>
            </a:r>
          </a:p>
        </p:txBody>
      </p:sp>
      <p:sp>
        <p:nvSpPr>
          <p:cNvPr id="32" name="TextBox 31">
            <a:extLst>
              <a:ext uri="{FF2B5EF4-FFF2-40B4-BE49-F238E27FC236}">
                <a16:creationId xmlns:a16="http://schemas.microsoft.com/office/drawing/2014/main" id="{C1F09EB5-D232-0E48-9142-0EA166131D2E}"/>
              </a:ext>
            </a:extLst>
          </p:cNvPr>
          <p:cNvSpPr txBox="1"/>
          <p:nvPr/>
        </p:nvSpPr>
        <p:spPr>
          <a:xfrm>
            <a:off x="1123950" y="4630340"/>
            <a:ext cx="32480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HMA +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ven</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median OS= 14.7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mo</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HMA + PBO: median OS=9.6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mo</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34" name="Straight Arrow Connector 33">
            <a:extLst>
              <a:ext uri="{FF2B5EF4-FFF2-40B4-BE49-F238E27FC236}">
                <a16:creationId xmlns:a16="http://schemas.microsoft.com/office/drawing/2014/main" id="{F8D73158-B5DF-9644-A0D8-0BF1160CDA12}"/>
              </a:ext>
            </a:extLst>
          </p:cNvPr>
          <p:cNvCxnSpPr>
            <a:cxnSpLocks/>
          </p:cNvCxnSpPr>
          <p:nvPr/>
        </p:nvCxnSpPr>
        <p:spPr>
          <a:xfrm flipV="1">
            <a:off x="8721090" y="3484671"/>
            <a:ext cx="459575" cy="375868"/>
          </a:xfrm>
          <a:prstGeom prst="straightConnector1">
            <a:avLst/>
          </a:prstGeom>
          <a:ln w="825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AAFB16F-183D-A44D-B42C-8CF8EB1DEA8C}"/>
              </a:ext>
            </a:extLst>
          </p:cNvPr>
          <p:cNvSpPr/>
          <p:nvPr/>
        </p:nvSpPr>
        <p:spPr>
          <a:xfrm>
            <a:off x="197997" y="6495609"/>
            <a:ext cx="2627964"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Courtesy of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Alexander Perl, MD</a:t>
            </a:r>
          </a:p>
        </p:txBody>
      </p:sp>
    </p:spTree>
    <p:extLst>
      <p:ext uri="{BB962C8B-B14F-4D97-AF65-F5344CB8AC3E}">
        <p14:creationId xmlns:p14="http://schemas.microsoft.com/office/powerpoint/2010/main" val="2730493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EF95FB8-CC1F-6045-A55F-AF882B777863}"/>
              </a:ext>
            </a:extLst>
          </p:cNvPr>
          <p:cNvSpPr>
            <a:spLocks noGrp="1"/>
          </p:cNvSpPr>
          <p:nvPr>
            <p:ph type="title"/>
          </p:nvPr>
        </p:nvSpPr>
        <p:spPr>
          <a:xfrm>
            <a:off x="912285" y="227012"/>
            <a:ext cx="9720219" cy="1617811"/>
          </a:xfrm>
        </p:spPr>
        <p:txBody>
          <a:bodyPr/>
          <a:lstStyle/>
          <a:p>
            <a:r>
              <a:rPr lang="en-US" dirty="0"/>
              <a:t>What would you recommend as first-line therapy to a </a:t>
            </a:r>
            <a:br>
              <a:rPr lang="en-US" dirty="0"/>
            </a:br>
            <a:r>
              <a:rPr lang="en-US" u="sng" dirty="0"/>
              <a:t>60-year-old</a:t>
            </a:r>
            <a:r>
              <a:rPr lang="en-US" dirty="0"/>
              <a:t> patient who presents with intermediate-risk AML and a FLT3-TKD mutation? </a:t>
            </a:r>
          </a:p>
        </p:txBody>
      </p:sp>
      <p:sp>
        <p:nvSpPr>
          <p:cNvPr id="14" name="Content Placeholder 13">
            <a:extLst>
              <a:ext uri="{FF2B5EF4-FFF2-40B4-BE49-F238E27FC236}">
                <a16:creationId xmlns:a16="http://schemas.microsoft.com/office/drawing/2014/main" id="{5F288270-AA5A-AF43-8F58-17E61AF88C87}"/>
              </a:ext>
            </a:extLst>
          </p:cNvPr>
          <p:cNvSpPr>
            <a:spLocks noGrp="1"/>
          </p:cNvSpPr>
          <p:nvPr>
            <p:ph idx="11"/>
          </p:nvPr>
        </p:nvSpPr>
        <p:spPr/>
        <p:txBody>
          <a:bodyPr/>
          <a:lstStyle/>
          <a:p>
            <a:pPr>
              <a:lnSpc>
                <a:spcPts val="2040"/>
              </a:lnSpc>
            </a:pPr>
            <a:r>
              <a:rPr lang="en-US" dirty="0"/>
              <a:t>7 + 3 induction + </a:t>
            </a:r>
            <a:br>
              <a:rPr lang="en-US" dirty="0"/>
            </a:br>
            <a:r>
              <a:rPr lang="en-US" dirty="0" err="1"/>
              <a:t>midostaurin</a:t>
            </a:r>
            <a:endParaRPr lang="en-US" dirty="0"/>
          </a:p>
        </p:txBody>
      </p:sp>
      <p:sp>
        <p:nvSpPr>
          <p:cNvPr id="15" name="Content Placeholder 14">
            <a:extLst>
              <a:ext uri="{FF2B5EF4-FFF2-40B4-BE49-F238E27FC236}">
                <a16:creationId xmlns:a16="http://schemas.microsoft.com/office/drawing/2014/main" id="{92AD4C5B-2051-8B4D-9D7B-72ACA8BDA96C}"/>
              </a:ext>
            </a:extLst>
          </p:cNvPr>
          <p:cNvSpPr>
            <a:spLocks noGrp="1"/>
          </p:cNvSpPr>
          <p:nvPr>
            <p:ph idx="12"/>
          </p:nvPr>
        </p:nvSpPr>
        <p:spPr/>
        <p:txBody>
          <a:bodyPr/>
          <a:lstStyle/>
          <a:p>
            <a:pPr>
              <a:lnSpc>
                <a:spcPts val="2040"/>
              </a:lnSpc>
            </a:pPr>
            <a:r>
              <a:rPr lang="en-US" dirty="0"/>
              <a:t>7 + 3 induction + </a:t>
            </a:r>
            <a:br>
              <a:rPr lang="en-US" dirty="0"/>
            </a:br>
            <a:r>
              <a:rPr lang="en-US" dirty="0" err="1"/>
              <a:t>midostaurin</a:t>
            </a:r>
            <a:endParaRPr lang="en-US" dirty="0"/>
          </a:p>
        </p:txBody>
      </p:sp>
      <p:sp>
        <p:nvSpPr>
          <p:cNvPr id="16" name="Content Placeholder 15">
            <a:extLst>
              <a:ext uri="{FF2B5EF4-FFF2-40B4-BE49-F238E27FC236}">
                <a16:creationId xmlns:a16="http://schemas.microsoft.com/office/drawing/2014/main" id="{4BA8D7BB-BF7E-E44B-8989-BBADEAB11A8A}"/>
              </a:ext>
            </a:extLst>
          </p:cNvPr>
          <p:cNvSpPr>
            <a:spLocks noGrp="1"/>
          </p:cNvSpPr>
          <p:nvPr>
            <p:ph idx="13"/>
          </p:nvPr>
        </p:nvSpPr>
        <p:spPr/>
        <p:txBody>
          <a:bodyPr/>
          <a:lstStyle/>
          <a:p>
            <a:pPr>
              <a:lnSpc>
                <a:spcPts val="2040"/>
              </a:lnSpc>
            </a:pPr>
            <a:r>
              <a:rPr lang="en-US" dirty="0"/>
              <a:t>7 + 3 induction + </a:t>
            </a:r>
            <a:br>
              <a:rPr lang="en-US" dirty="0"/>
            </a:br>
            <a:r>
              <a:rPr lang="en-US" dirty="0" err="1"/>
              <a:t>midostaurin</a:t>
            </a:r>
            <a:endParaRPr lang="en-US" dirty="0"/>
          </a:p>
        </p:txBody>
      </p:sp>
      <p:sp>
        <p:nvSpPr>
          <p:cNvPr id="17" name="Content Placeholder 16">
            <a:extLst>
              <a:ext uri="{FF2B5EF4-FFF2-40B4-BE49-F238E27FC236}">
                <a16:creationId xmlns:a16="http://schemas.microsoft.com/office/drawing/2014/main" id="{E1411A5A-D4A5-3A48-9BF8-4E96319D1486}"/>
              </a:ext>
            </a:extLst>
          </p:cNvPr>
          <p:cNvSpPr>
            <a:spLocks noGrp="1"/>
          </p:cNvSpPr>
          <p:nvPr>
            <p:ph idx="14"/>
          </p:nvPr>
        </p:nvSpPr>
        <p:spPr/>
        <p:txBody>
          <a:bodyPr/>
          <a:lstStyle/>
          <a:p>
            <a:pPr>
              <a:lnSpc>
                <a:spcPts val="2040"/>
              </a:lnSpc>
            </a:pPr>
            <a:r>
              <a:rPr lang="en-US" dirty="0"/>
              <a:t>7 + 3 induction + </a:t>
            </a:r>
            <a:br>
              <a:rPr lang="en-US" dirty="0"/>
            </a:br>
            <a:r>
              <a:rPr lang="en-US" dirty="0" err="1"/>
              <a:t>midostaurin</a:t>
            </a:r>
            <a:endParaRPr lang="en-US" dirty="0"/>
          </a:p>
        </p:txBody>
      </p:sp>
      <p:sp>
        <p:nvSpPr>
          <p:cNvPr id="18" name="Content Placeholder 17">
            <a:extLst>
              <a:ext uri="{FF2B5EF4-FFF2-40B4-BE49-F238E27FC236}">
                <a16:creationId xmlns:a16="http://schemas.microsoft.com/office/drawing/2014/main" id="{1BC658BB-A550-D34A-A26B-C474A888F146}"/>
              </a:ext>
            </a:extLst>
          </p:cNvPr>
          <p:cNvSpPr>
            <a:spLocks noGrp="1"/>
          </p:cNvSpPr>
          <p:nvPr>
            <p:ph idx="15"/>
          </p:nvPr>
        </p:nvSpPr>
        <p:spPr/>
        <p:txBody>
          <a:bodyPr/>
          <a:lstStyle/>
          <a:p>
            <a:pPr>
              <a:lnSpc>
                <a:spcPts val="2040"/>
              </a:lnSpc>
            </a:pPr>
            <a:r>
              <a:rPr lang="en-US" dirty="0"/>
              <a:t>7 + 3 induction + </a:t>
            </a:r>
            <a:r>
              <a:rPr lang="en-US" dirty="0" err="1"/>
              <a:t>midostaurin</a:t>
            </a:r>
            <a:endParaRPr lang="en-US" dirty="0"/>
          </a:p>
        </p:txBody>
      </p:sp>
      <p:sp>
        <p:nvSpPr>
          <p:cNvPr id="19" name="Content Placeholder 18">
            <a:extLst>
              <a:ext uri="{FF2B5EF4-FFF2-40B4-BE49-F238E27FC236}">
                <a16:creationId xmlns:a16="http://schemas.microsoft.com/office/drawing/2014/main" id="{05EAD186-76D7-B74C-922A-F887D5248926}"/>
              </a:ext>
            </a:extLst>
          </p:cNvPr>
          <p:cNvSpPr>
            <a:spLocks noGrp="1"/>
          </p:cNvSpPr>
          <p:nvPr>
            <p:ph idx="16"/>
          </p:nvPr>
        </p:nvSpPr>
        <p:spPr/>
        <p:txBody>
          <a:bodyPr/>
          <a:lstStyle/>
          <a:p>
            <a:pPr>
              <a:lnSpc>
                <a:spcPts val="2040"/>
              </a:lnSpc>
            </a:pPr>
            <a:r>
              <a:rPr lang="en-US" dirty="0"/>
              <a:t>7 + 3 induction + </a:t>
            </a:r>
            <a:r>
              <a:rPr lang="en-US" dirty="0" err="1"/>
              <a:t>midostaurin</a:t>
            </a:r>
            <a:endParaRPr lang="en-US" dirty="0"/>
          </a:p>
        </p:txBody>
      </p:sp>
      <p:sp>
        <p:nvSpPr>
          <p:cNvPr id="20" name="Content Placeholder 19">
            <a:extLst>
              <a:ext uri="{FF2B5EF4-FFF2-40B4-BE49-F238E27FC236}">
                <a16:creationId xmlns:a16="http://schemas.microsoft.com/office/drawing/2014/main" id="{55E5CC2E-42BA-4241-9D03-3419091743C3}"/>
              </a:ext>
            </a:extLst>
          </p:cNvPr>
          <p:cNvSpPr>
            <a:spLocks noGrp="1"/>
          </p:cNvSpPr>
          <p:nvPr>
            <p:ph idx="17"/>
          </p:nvPr>
        </p:nvSpPr>
        <p:spPr/>
        <p:txBody>
          <a:bodyPr/>
          <a:lstStyle/>
          <a:p>
            <a:pPr>
              <a:lnSpc>
                <a:spcPts val="2040"/>
              </a:lnSpc>
            </a:pPr>
            <a:r>
              <a:rPr lang="en-US" dirty="0"/>
              <a:t>7 + 3 induction + </a:t>
            </a:r>
            <a:r>
              <a:rPr lang="en-US" dirty="0" err="1"/>
              <a:t>midostaurin</a:t>
            </a:r>
            <a:endParaRPr lang="en-US" dirty="0"/>
          </a:p>
        </p:txBody>
      </p:sp>
      <p:sp>
        <p:nvSpPr>
          <p:cNvPr id="21" name="Content Placeholder 20">
            <a:extLst>
              <a:ext uri="{FF2B5EF4-FFF2-40B4-BE49-F238E27FC236}">
                <a16:creationId xmlns:a16="http://schemas.microsoft.com/office/drawing/2014/main" id="{C810F16A-A038-1647-A0FE-2AB3D19FFFC3}"/>
              </a:ext>
            </a:extLst>
          </p:cNvPr>
          <p:cNvSpPr>
            <a:spLocks noGrp="1"/>
          </p:cNvSpPr>
          <p:nvPr>
            <p:ph idx="18"/>
          </p:nvPr>
        </p:nvSpPr>
        <p:spPr/>
        <p:txBody>
          <a:bodyPr/>
          <a:lstStyle/>
          <a:p>
            <a:pPr>
              <a:lnSpc>
                <a:spcPts val="2040"/>
              </a:lnSpc>
            </a:pPr>
            <a:r>
              <a:rPr lang="en-US" dirty="0"/>
              <a:t>7 + 3 induction + </a:t>
            </a:r>
            <a:r>
              <a:rPr lang="en-US" dirty="0" err="1"/>
              <a:t>midostaurin</a:t>
            </a:r>
            <a:r>
              <a:rPr lang="en-US" dirty="0"/>
              <a:t> </a:t>
            </a:r>
          </a:p>
        </p:txBody>
      </p:sp>
      <p:sp>
        <p:nvSpPr>
          <p:cNvPr id="22" name="Content Placeholder 21">
            <a:extLst>
              <a:ext uri="{FF2B5EF4-FFF2-40B4-BE49-F238E27FC236}">
                <a16:creationId xmlns:a16="http://schemas.microsoft.com/office/drawing/2014/main" id="{C58D74A5-AD08-1F42-ACB5-9FA79CA4A96F}"/>
              </a:ext>
            </a:extLst>
          </p:cNvPr>
          <p:cNvSpPr>
            <a:spLocks noGrp="1"/>
          </p:cNvSpPr>
          <p:nvPr>
            <p:ph idx="19"/>
          </p:nvPr>
        </p:nvSpPr>
        <p:spPr/>
        <p:txBody>
          <a:bodyPr/>
          <a:lstStyle/>
          <a:p>
            <a:r>
              <a:rPr lang="en-US" dirty="0"/>
              <a:t>7 + 3 induction + </a:t>
            </a:r>
            <a:r>
              <a:rPr lang="en-US" dirty="0" err="1"/>
              <a:t>midostaurin</a:t>
            </a:r>
            <a:endParaRPr lang="en-US" dirty="0"/>
          </a:p>
        </p:txBody>
      </p:sp>
    </p:spTree>
    <p:extLst>
      <p:ext uri="{BB962C8B-B14F-4D97-AF65-F5344CB8AC3E}">
        <p14:creationId xmlns:p14="http://schemas.microsoft.com/office/powerpoint/2010/main" val="31605475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38A8CEE-D3EF-A546-9CB1-99A3EC7D3593}"/>
              </a:ext>
            </a:extLst>
          </p:cNvPr>
          <p:cNvSpPr>
            <a:spLocks noGrp="1"/>
          </p:cNvSpPr>
          <p:nvPr>
            <p:ph type="title"/>
          </p:nvPr>
        </p:nvSpPr>
        <p:spPr>
          <a:xfrm>
            <a:off x="912285" y="227012"/>
            <a:ext cx="9576203" cy="1617811"/>
          </a:xfrm>
        </p:spPr>
        <p:txBody>
          <a:bodyPr/>
          <a:lstStyle/>
          <a:p>
            <a:r>
              <a:rPr lang="en-US" dirty="0"/>
              <a:t>What would you recommend as first-line therapy to a </a:t>
            </a:r>
            <a:r>
              <a:rPr lang="en-US" u="sng" dirty="0"/>
              <a:t>60-year-old</a:t>
            </a:r>
            <a:r>
              <a:rPr lang="en-US" dirty="0"/>
              <a:t> patient who presents with intermediate-risk AML and a FLT3-ITD mutation? </a:t>
            </a:r>
          </a:p>
        </p:txBody>
      </p:sp>
      <p:sp>
        <p:nvSpPr>
          <p:cNvPr id="14" name="Content Placeholder 13">
            <a:extLst>
              <a:ext uri="{FF2B5EF4-FFF2-40B4-BE49-F238E27FC236}">
                <a16:creationId xmlns:a16="http://schemas.microsoft.com/office/drawing/2014/main" id="{810DF512-4063-5F45-8EDE-6FDD47020C2D}"/>
              </a:ext>
            </a:extLst>
          </p:cNvPr>
          <p:cNvSpPr>
            <a:spLocks noGrp="1"/>
          </p:cNvSpPr>
          <p:nvPr>
            <p:ph idx="11"/>
          </p:nvPr>
        </p:nvSpPr>
        <p:spPr/>
        <p:txBody>
          <a:bodyPr/>
          <a:lstStyle/>
          <a:p>
            <a:pPr>
              <a:lnSpc>
                <a:spcPts val="2040"/>
              </a:lnSpc>
            </a:pPr>
            <a:r>
              <a:rPr lang="en-US" dirty="0"/>
              <a:t>7 + 3 induction + </a:t>
            </a:r>
            <a:r>
              <a:rPr lang="en-US" dirty="0" err="1"/>
              <a:t>midostaurin</a:t>
            </a:r>
            <a:endParaRPr lang="en-US" dirty="0"/>
          </a:p>
        </p:txBody>
      </p:sp>
      <p:sp>
        <p:nvSpPr>
          <p:cNvPr id="15" name="Content Placeholder 14">
            <a:extLst>
              <a:ext uri="{FF2B5EF4-FFF2-40B4-BE49-F238E27FC236}">
                <a16:creationId xmlns:a16="http://schemas.microsoft.com/office/drawing/2014/main" id="{5B969A06-D249-CE4D-AE66-3590AACE6923}"/>
              </a:ext>
            </a:extLst>
          </p:cNvPr>
          <p:cNvSpPr>
            <a:spLocks noGrp="1"/>
          </p:cNvSpPr>
          <p:nvPr>
            <p:ph idx="12"/>
          </p:nvPr>
        </p:nvSpPr>
        <p:spPr/>
        <p:txBody>
          <a:bodyPr/>
          <a:lstStyle/>
          <a:p>
            <a:pPr>
              <a:lnSpc>
                <a:spcPts val="2040"/>
              </a:lnSpc>
            </a:pPr>
            <a:r>
              <a:rPr lang="en-US" dirty="0"/>
              <a:t>7 + 3 induction + </a:t>
            </a:r>
            <a:r>
              <a:rPr lang="en-US" dirty="0" err="1"/>
              <a:t>midostaurin</a:t>
            </a:r>
            <a:endParaRPr lang="en-US" dirty="0"/>
          </a:p>
        </p:txBody>
      </p:sp>
      <p:sp>
        <p:nvSpPr>
          <p:cNvPr id="16" name="Content Placeholder 15">
            <a:extLst>
              <a:ext uri="{FF2B5EF4-FFF2-40B4-BE49-F238E27FC236}">
                <a16:creationId xmlns:a16="http://schemas.microsoft.com/office/drawing/2014/main" id="{15C73113-DD8B-D54E-9707-CAB8DB288E42}"/>
              </a:ext>
            </a:extLst>
          </p:cNvPr>
          <p:cNvSpPr>
            <a:spLocks noGrp="1"/>
          </p:cNvSpPr>
          <p:nvPr>
            <p:ph idx="13"/>
          </p:nvPr>
        </p:nvSpPr>
        <p:spPr/>
        <p:txBody>
          <a:bodyPr/>
          <a:lstStyle/>
          <a:p>
            <a:pPr>
              <a:lnSpc>
                <a:spcPts val="2040"/>
              </a:lnSpc>
            </a:pPr>
            <a:r>
              <a:rPr lang="en-US" dirty="0"/>
              <a:t>7 + 3 induction + </a:t>
            </a:r>
            <a:r>
              <a:rPr lang="en-US" dirty="0" err="1"/>
              <a:t>midostaurin</a:t>
            </a:r>
            <a:endParaRPr lang="en-US" dirty="0"/>
          </a:p>
        </p:txBody>
      </p:sp>
      <p:sp>
        <p:nvSpPr>
          <p:cNvPr id="17" name="Content Placeholder 16">
            <a:extLst>
              <a:ext uri="{FF2B5EF4-FFF2-40B4-BE49-F238E27FC236}">
                <a16:creationId xmlns:a16="http://schemas.microsoft.com/office/drawing/2014/main" id="{4BFE20DA-2A6B-F14F-AEE6-31E975478761}"/>
              </a:ext>
            </a:extLst>
          </p:cNvPr>
          <p:cNvSpPr>
            <a:spLocks noGrp="1"/>
          </p:cNvSpPr>
          <p:nvPr>
            <p:ph idx="14"/>
          </p:nvPr>
        </p:nvSpPr>
        <p:spPr/>
        <p:txBody>
          <a:bodyPr/>
          <a:lstStyle/>
          <a:p>
            <a:pPr>
              <a:lnSpc>
                <a:spcPts val="2040"/>
              </a:lnSpc>
            </a:pPr>
            <a:r>
              <a:rPr lang="en-US" dirty="0"/>
              <a:t>7 + 3 induction + </a:t>
            </a:r>
            <a:r>
              <a:rPr lang="en-US" dirty="0" err="1"/>
              <a:t>midostaurin</a:t>
            </a:r>
            <a:endParaRPr lang="en-US" dirty="0"/>
          </a:p>
        </p:txBody>
      </p:sp>
      <p:sp>
        <p:nvSpPr>
          <p:cNvPr id="18" name="Content Placeholder 17">
            <a:extLst>
              <a:ext uri="{FF2B5EF4-FFF2-40B4-BE49-F238E27FC236}">
                <a16:creationId xmlns:a16="http://schemas.microsoft.com/office/drawing/2014/main" id="{F6D79C19-436A-CB4A-AF84-732A4771C7BF}"/>
              </a:ext>
            </a:extLst>
          </p:cNvPr>
          <p:cNvSpPr>
            <a:spLocks noGrp="1"/>
          </p:cNvSpPr>
          <p:nvPr>
            <p:ph idx="15"/>
          </p:nvPr>
        </p:nvSpPr>
        <p:spPr/>
        <p:txBody>
          <a:bodyPr/>
          <a:lstStyle/>
          <a:p>
            <a:pPr>
              <a:lnSpc>
                <a:spcPts val="2040"/>
              </a:lnSpc>
            </a:pPr>
            <a:r>
              <a:rPr lang="en-US" dirty="0"/>
              <a:t>7 + 3 induction + </a:t>
            </a:r>
            <a:r>
              <a:rPr lang="en-US" dirty="0" err="1"/>
              <a:t>midostaurin</a:t>
            </a:r>
            <a:endParaRPr lang="en-US" dirty="0"/>
          </a:p>
        </p:txBody>
      </p:sp>
      <p:sp>
        <p:nvSpPr>
          <p:cNvPr id="19" name="Content Placeholder 18">
            <a:extLst>
              <a:ext uri="{FF2B5EF4-FFF2-40B4-BE49-F238E27FC236}">
                <a16:creationId xmlns:a16="http://schemas.microsoft.com/office/drawing/2014/main" id="{4BE6F66E-09B7-634D-9F0F-C5A8A797FDA3}"/>
              </a:ext>
            </a:extLst>
          </p:cNvPr>
          <p:cNvSpPr>
            <a:spLocks noGrp="1"/>
          </p:cNvSpPr>
          <p:nvPr>
            <p:ph idx="16"/>
          </p:nvPr>
        </p:nvSpPr>
        <p:spPr/>
        <p:txBody>
          <a:bodyPr/>
          <a:lstStyle/>
          <a:p>
            <a:pPr>
              <a:lnSpc>
                <a:spcPts val="2040"/>
              </a:lnSpc>
            </a:pPr>
            <a:r>
              <a:rPr lang="en-US" sz="2000" dirty="0"/>
              <a:t>7 + 3 induction + </a:t>
            </a:r>
            <a:r>
              <a:rPr lang="en-US" sz="2000" dirty="0" err="1"/>
              <a:t>midostaurin</a:t>
            </a:r>
            <a:r>
              <a:rPr lang="en-US" sz="2000" dirty="0"/>
              <a:t> OR 7 + 3 + </a:t>
            </a:r>
            <a:r>
              <a:rPr lang="en-US" sz="2000" dirty="0" err="1"/>
              <a:t>gilteritinib</a:t>
            </a:r>
            <a:r>
              <a:rPr lang="en-US" sz="2000" dirty="0"/>
              <a:t> </a:t>
            </a:r>
          </a:p>
        </p:txBody>
      </p:sp>
      <p:sp>
        <p:nvSpPr>
          <p:cNvPr id="20" name="Content Placeholder 19">
            <a:extLst>
              <a:ext uri="{FF2B5EF4-FFF2-40B4-BE49-F238E27FC236}">
                <a16:creationId xmlns:a16="http://schemas.microsoft.com/office/drawing/2014/main" id="{C9D10AF4-7B9E-D34C-9672-B135F4E8014F}"/>
              </a:ext>
            </a:extLst>
          </p:cNvPr>
          <p:cNvSpPr>
            <a:spLocks noGrp="1"/>
          </p:cNvSpPr>
          <p:nvPr>
            <p:ph idx="17"/>
          </p:nvPr>
        </p:nvSpPr>
        <p:spPr/>
        <p:txBody>
          <a:bodyPr/>
          <a:lstStyle/>
          <a:p>
            <a:pPr>
              <a:lnSpc>
                <a:spcPts val="2040"/>
              </a:lnSpc>
            </a:pPr>
            <a:r>
              <a:rPr lang="en-US" dirty="0"/>
              <a:t>7 + 3 induction + </a:t>
            </a:r>
            <a:r>
              <a:rPr lang="en-US" dirty="0" err="1"/>
              <a:t>midostaurin</a:t>
            </a:r>
            <a:r>
              <a:rPr lang="en-US" dirty="0"/>
              <a:t> </a:t>
            </a:r>
          </a:p>
        </p:txBody>
      </p:sp>
      <p:sp>
        <p:nvSpPr>
          <p:cNvPr id="21" name="Content Placeholder 20">
            <a:extLst>
              <a:ext uri="{FF2B5EF4-FFF2-40B4-BE49-F238E27FC236}">
                <a16:creationId xmlns:a16="http://schemas.microsoft.com/office/drawing/2014/main" id="{15DB35BE-BFC8-0B44-A207-3A3BE51AF20B}"/>
              </a:ext>
            </a:extLst>
          </p:cNvPr>
          <p:cNvSpPr>
            <a:spLocks noGrp="1"/>
          </p:cNvSpPr>
          <p:nvPr>
            <p:ph idx="18"/>
          </p:nvPr>
        </p:nvSpPr>
        <p:spPr/>
        <p:txBody>
          <a:bodyPr/>
          <a:lstStyle/>
          <a:p>
            <a:pPr>
              <a:lnSpc>
                <a:spcPts val="2040"/>
              </a:lnSpc>
            </a:pPr>
            <a:r>
              <a:rPr lang="en-US" dirty="0"/>
              <a:t>7 + 3 induction + </a:t>
            </a:r>
            <a:r>
              <a:rPr lang="en-US" dirty="0" err="1"/>
              <a:t>midostaurin</a:t>
            </a:r>
            <a:r>
              <a:rPr lang="en-US" dirty="0"/>
              <a:t> </a:t>
            </a:r>
          </a:p>
        </p:txBody>
      </p:sp>
      <p:sp>
        <p:nvSpPr>
          <p:cNvPr id="22" name="Content Placeholder 21">
            <a:extLst>
              <a:ext uri="{FF2B5EF4-FFF2-40B4-BE49-F238E27FC236}">
                <a16:creationId xmlns:a16="http://schemas.microsoft.com/office/drawing/2014/main" id="{262649FE-816C-5F40-AE6D-502125541C4F}"/>
              </a:ext>
            </a:extLst>
          </p:cNvPr>
          <p:cNvSpPr>
            <a:spLocks noGrp="1"/>
          </p:cNvSpPr>
          <p:nvPr>
            <p:ph idx="19"/>
          </p:nvPr>
        </p:nvSpPr>
        <p:spPr/>
        <p:txBody>
          <a:bodyPr/>
          <a:lstStyle/>
          <a:p>
            <a:r>
              <a:rPr lang="en-US" dirty="0"/>
              <a:t>7 + 3 induction + </a:t>
            </a:r>
            <a:r>
              <a:rPr lang="en-US" dirty="0" err="1"/>
              <a:t>midostaurin</a:t>
            </a:r>
            <a:endParaRPr lang="en-US" dirty="0"/>
          </a:p>
        </p:txBody>
      </p:sp>
    </p:spTree>
    <p:extLst>
      <p:ext uri="{BB962C8B-B14F-4D97-AF65-F5344CB8AC3E}">
        <p14:creationId xmlns:p14="http://schemas.microsoft.com/office/powerpoint/2010/main" val="370470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741979" y="359868"/>
            <a:ext cx="10974914" cy="1143000"/>
          </a:xfrm>
        </p:spPr>
        <p:txBody>
          <a:bodyPr/>
          <a:lstStyle/>
          <a:p>
            <a:pPr algn="l"/>
            <a:r>
              <a:rPr lang="en-US" dirty="0"/>
              <a:t>What would you recommend as first-line therapy to a 78-year-old patient (PS 0) who presents with intermediate-risk AML with a </a:t>
            </a:r>
            <a:br>
              <a:rPr lang="en-US" dirty="0"/>
            </a:br>
            <a:r>
              <a:rPr lang="en-US" dirty="0"/>
              <a:t>FLT3-ITD mutation?</a:t>
            </a:r>
          </a:p>
        </p:txBody>
      </p:sp>
      <p:graphicFrame>
        <p:nvGraphicFramePr>
          <p:cNvPr id="6" name="Chart 5">
            <a:extLst>
              <a:ext uri="{FF2B5EF4-FFF2-40B4-BE49-F238E27FC236}">
                <a16:creationId xmlns:a16="http://schemas.microsoft.com/office/drawing/2014/main" id="{5761DC5A-64A1-894C-AD5E-8EC390E922D3}"/>
              </a:ext>
            </a:extLst>
          </p:cNvPr>
          <p:cNvGraphicFramePr/>
          <p:nvPr/>
        </p:nvGraphicFramePr>
        <p:xfrm>
          <a:off x="152400" y="1641130"/>
          <a:ext cx="11049000" cy="44669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1E5027E-6260-E649-8043-3EE1AF511D3B}"/>
              </a:ext>
            </a:extLst>
          </p:cNvPr>
          <p:cNvSpPr/>
          <p:nvPr/>
        </p:nvSpPr>
        <p:spPr>
          <a:xfrm>
            <a:off x="304800" y="6377597"/>
            <a:ext cx="3441968"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Survey of live webinar audience</a:t>
            </a:r>
          </a:p>
        </p:txBody>
      </p:sp>
      <p:sp>
        <p:nvSpPr>
          <p:cNvPr id="13" name="Rectangle 12">
            <a:extLst>
              <a:ext uri="{FF2B5EF4-FFF2-40B4-BE49-F238E27FC236}">
                <a16:creationId xmlns:a16="http://schemas.microsoft.com/office/drawing/2014/main" id="{484D6285-B966-B047-B897-536AD8C2A344}"/>
              </a:ext>
            </a:extLst>
          </p:cNvPr>
          <p:cNvSpPr/>
          <p:nvPr/>
        </p:nvSpPr>
        <p:spPr>
          <a:xfrm>
            <a:off x="304800" y="5731266"/>
            <a:ext cx="4572000" cy="64633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N = 120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HMA = hypomethylating agent</a:t>
            </a:r>
          </a:p>
        </p:txBody>
      </p:sp>
    </p:spTree>
    <p:extLst>
      <p:ext uri="{BB962C8B-B14F-4D97-AF65-F5344CB8AC3E}">
        <p14:creationId xmlns:p14="http://schemas.microsoft.com/office/powerpoint/2010/main" val="2420848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A076360-F326-4746-96E8-704073865604}"/>
              </a:ext>
            </a:extLst>
          </p:cNvPr>
          <p:cNvSpPr>
            <a:spLocks noGrp="1"/>
          </p:cNvSpPr>
          <p:nvPr>
            <p:ph type="title"/>
          </p:nvPr>
        </p:nvSpPr>
        <p:spPr>
          <a:xfrm>
            <a:off x="912285" y="227012"/>
            <a:ext cx="10008251" cy="1617811"/>
          </a:xfrm>
        </p:spPr>
        <p:txBody>
          <a:bodyPr/>
          <a:lstStyle/>
          <a:p>
            <a:r>
              <a:rPr lang="en-US" dirty="0"/>
              <a:t>What would you recommend as first-line therapy to a </a:t>
            </a:r>
            <a:r>
              <a:rPr lang="en-US" u="sng" dirty="0"/>
              <a:t>78-year-old</a:t>
            </a:r>
            <a:r>
              <a:rPr lang="en-US" dirty="0"/>
              <a:t> patient </a:t>
            </a:r>
            <a:r>
              <a:rPr lang="en-US" u="sng" dirty="0"/>
              <a:t>(PS 0)</a:t>
            </a:r>
            <a:r>
              <a:rPr lang="en-US" dirty="0"/>
              <a:t> who presents with intermediate-risk AML with a </a:t>
            </a:r>
            <a:r>
              <a:rPr lang="en-US" u="sng" dirty="0"/>
              <a:t>FLT3-ITD</a:t>
            </a:r>
            <a:r>
              <a:rPr lang="en-US" dirty="0"/>
              <a:t> mutation?</a:t>
            </a:r>
          </a:p>
        </p:txBody>
      </p:sp>
      <p:sp>
        <p:nvSpPr>
          <p:cNvPr id="14" name="Content Placeholder 13">
            <a:extLst>
              <a:ext uri="{FF2B5EF4-FFF2-40B4-BE49-F238E27FC236}">
                <a16:creationId xmlns:a16="http://schemas.microsoft.com/office/drawing/2014/main" id="{682B4DC8-6BA5-F349-B463-9D99762B8515}"/>
              </a:ext>
            </a:extLst>
          </p:cNvPr>
          <p:cNvSpPr>
            <a:spLocks noGrp="1"/>
          </p:cNvSpPr>
          <p:nvPr>
            <p:ph idx="11"/>
          </p:nvPr>
        </p:nvSpPr>
        <p:spPr/>
        <p:txBody>
          <a:bodyPr/>
          <a:lstStyle/>
          <a:p>
            <a:pPr>
              <a:lnSpc>
                <a:spcPts val="2040"/>
              </a:lnSpc>
            </a:pPr>
            <a:r>
              <a:rPr lang="en-US" sz="1400" dirty="0" err="1"/>
              <a:t>Azacitidine</a:t>
            </a:r>
            <a:r>
              <a:rPr lang="en-US" sz="1400" dirty="0"/>
              <a:t> + </a:t>
            </a:r>
            <a:r>
              <a:rPr lang="en-US" sz="1400" dirty="0" err="1"/>
              <a:t>venetoclax</a:t>
            </a:r>
            <a:r>
              <a:rPr lang="en-US" sz="1400" dirty="0"/>
              <a:t> x 2 </a:t>
            </a:r>
            <a:r>
              <a:rPr lang="en-US" sz="1400" dirty="0">
                <a:sym typeface="Wingdings" pitchFamily="2" charset="2"/>
              </a:rPr>
              <a:t> </a:t>
            </a:r>
            <a:r>
              <a:rPr lang="en-US" sz="1400" dirty="0" err="1">
                <a:sym typeface="Wingdings" pitchFamily="2" charset="2"/>
              </a:rPr>
              <a:t>azacitidine</a:t>
            </a:r>
            <a:r>
              <a:rPr lang="en-US" sz="1400" dirty="0">
                <a:sym typeface="Wingdings" pitchFamily="2" charset="2"/>
              </a:rPr>
              <a:t> + </a:t>
            </a:r>
            <a:r>
              <a:rPr lang="en-US" sz="1400" dirty="0" err="1">
                <a:sym typeface="Wingdings" pitchFamily="2" charset="2"/>
              </a:rPr>
              <a:t>gilteritinib</a:t>
            </a:r>
            <a:r>
              <a:rPr lang="en-US" sz="1400" dirty="0">
                <a:sym typeface="Wingdings" pitchFamily="2" charset="2"/>
              </a:rPr>
              <a:t> x 2  </a:t>
            </a:r>
            <a:r>
              <a:rPr lang="en-US" sz="1400" dirty="0" err="1">
                <a:sym typeface="Wingdings" pitchFamily="2" charset="2"/>
              </a:rPr>
              <a:t>gilteritinib</a:t>
            </a:r>
            <a:endParaRPr lang="en-US" sz="1400" dirty="0"/>
          </a:p>
        </p:txBody>
      </p:sp>
      <p:sp>
        <p:nvSpPr>
          <p:cNvPr id="15" name="Content Placeholder 14">
            <a:extLst>
              <a:ext uri="{FF2B5EF4-FFF2-40B4-BE49-F238E27FC236}">
                <a16:creationId xmlns:a16="http://schemas.microsoft.com/office/drawing/2014/main" id="{BC5BCC89-13C2-A843-88C5-E2D527806100}"/>
              </a:ext>
            </a:extLst>
          </p:cNvPr>
          <p:cNvSpPr>
            <a:spLocks noGrp="1"/>
          </p:cNvSpPr>
          <p:nvPr>
            <p:ph idx="12"/>
          </p:nvPr>
        </p:nvSpPr>
        <p:spPr/>
        <p:txBody>
          <a:bodyPr/>
          <a:lstStyle/>
          <a:p>
            <a:r>
              <a:rPr lang="en-US" dirty="0" err="1"/>
              <a:t>Azacitidine</a:t>
            </a:r>
            <a:r>
              <a:rPr lang="en-US" dirty="0"/>
              <a:t> + </a:t>
            </a:r>
            <a:r>
              <a:rPr lang="en-US" dirty="0" err="1"/>
              <a:t>venetoclax</a:t>
            </a:r>
            <a:r>
              <a:rPr lang="en-US" dirty="0"/>
              <a:t> </a:t>
            </a:r>
          </a:p>
        </p:txBody>
      </p:sp>
      <p:sp>
        <p:nvSpPr>
          <p:cNvPr id="16" name="Content Placeholder 15">
            <a:extLst>
              <a:ext uri="{FF2B5EF4-FFF2-40B4-BE49-F238E27FC236}">
                <a16:creationId xmlns:a16="http://schemas.microsoft.com/office/drawing/2014/main" id="{37323EE8-18C7-8248-83A6-521F48542DDD}"/>
              </a:ext>
            </a:extLst>
          </p:cNvPr>
          <p:cNvSpPr>
            <a:spLocks noGrp="1"/>
          </p:cNvSpPr>
          <p:nvPr>
            <p:ph idx="13"/>
          </p:nvPr>
        </p:nvSpPr>
        <p:spPr/>
        <p:txBody>
          <a:bodyPr/>
          <a:lstStyle/>
          <a:p>
            <a:r>
              <a:rPr lang="en-US" dirty="0" err="1"/>
              <a:t>Azacitidine</a:t>
            </a:r>
            <a:r>
              <a:rPr lang="en-US" dirty="0"/>
              <a:t> + </a:t>
            </a:r>
            <a:r>
              <a:rPr lang="en-US" dirty="0" err="1"/>
              <a:t>venetoclax</a:t>
            </a:r>
            <a:r>
              <a:rPr lang="en-US" dirty="0"/>
              <a:t> </a:t>
            </a:r>
          </a:p>
        </p:txBody>
      </p:sp>
      <p:sp>
        <p:nvSpPr>
          <p:cNvPr id="17" name="Content Placeholder 16">
            <a:extLst>
              <a:ext uri="{FF2B5EF4-FFF2-40B4-BE49-F238E27FC236}">
                <a16:creationId xmlns:a16="http://schemas.microsoft.com/office/drawing/2014/main" id="{7C8226EF-7E48-F148-BF2B-93E1403EFB4D}"/>
              </a:ext>
            </a:extLst>
          </p:cNvPr>
          <p:cNvSpPr>
            <a:spLocks noGrp="1"/>
          </p:cNvSpPr>
          <p:nvPr>
            <p:ph idx="14"/>
          </p:nvPr>
        </p:nvSpPr>
        <p:spPr/>
        <p:txBody>
          <a:bodyPr/>
          <a:lstStyle/>
          <a:p>
            <a:r>
              <a:rPr lang="en-US" dirty="0" err="1"/>
              <a:t>Azacitidine</a:t>
            </a:r>
            <a:r>
              <a:rPr lang="en-US" dirty="0"/>
              <a:t> + </a:t>
            </a:r>
            <a:r>
              <a:rPr lang="en-US" dirty="0" err="1"/>
              <a:t>venetoclax</a:t>
            </a:r>
            <a:r>
              <a:rPr lang="en-US" dirty="0"/>
              <a:t> </a:t>
            </a:r>
          </a:p>
        </p:txBody>
      </p:sp>
      <p:sp>
        <p:nvSpPr>
          <p:cNvPr id="18" name="Content Placeholder 17">
            <a:extLst>
              <a:ext uri="{FF2B5EF4-FFF2-40B4-BE49-F238E27FC236}">
                <a16:creationId xmlns:a16="http://schemas.microsoft.com/office/drawing/2014/main" id="{4D4C08A7-9264-5545-9BEA-86A9A236F279}"/>
              </a:ext>
            </a:extLst>
          </p:cNvPr>
          <p:cNvSpPr>
            <a:spLocks noGrp="1"/>
          </p:cNvSpPr>
          <p:nvPr>
            <p:ph idx="15"/>
          </p:nvPr>
        </p:nvSpPr>
        <p:spPr/>
        <p:txBody>
          <a:bodyPr/>
          <a:lstStyle/>
          <a:p>
            <a:pPr>
              <a:lnSpc>
                <a:spcPts val="2040"/>
              </a:lnSpc>
            </a:pPr>
            <a:r>
              <a:rPr lang="en-US" dirty="0" err="1"/>
              <a:t>Azacitidiine</a:t>
            </a:r>
            <a:r>
              <a:rPr lang="en-US" dirty="0"/>
              <a:t> + </a:t>
            </a:r>
            <a:r>
              <a:rPr lang="en-US" dirty="0" err="1"/>
              <a:t>venetoclax</a:t>
            </a:r>
            <a:r>
              <a:rPr lang="en-US" dirty="0"/>
              <a:t> + </a:t>
            </a:r>
            <a:r>
              <a:rPr lang="en-US" dirty="0" err="1"/>
              <a:t>gilteritinib</a:t>
            </a:r>
            <a:endParaRPr lang="en-US" dirty="0"/>
          </a:p>
        </p:txBody>
      </p:sp>
      <p:sp>
        <p:nvSpPr>
          <p:cNvPr id="19" name="Content Placeholder 18">
            <a:extLst>
              <a:ext uri="{FF2B5EF4-FFF2-40B4-BE49-F238E27FC236}">
                <a16:creationId xmlns:a16="http://schemas.microsoft.com/office/drawing/2014/main" id="{3A16B1B4-4272-964C-A9AC-7802453EBE5B}"/>
              </a:ext>
            </a:extLst>
          </p:cNvPr>
          <p:cNvSpPr>
            <a:spLocks noGrp="1"/>
          </p:cNvSpPr>
          <p:nvPr>
            <p:ph idx="16"/>
          </p:nvPr>
        </p:nvSpPr>
        <p:spPr/>
        <p:txBody>
          <a:bodyPr/>
          <a:lstStyle/>
          <a:p>
            <a:pPr>
              <a:lnSpc>
                <a:spcPts val="2040"/>
              </a:lnSpc>
            </a:pPr>
            <a:r>
              <a:rPr lang="en-US" dirty="0" err="1"/>
              <a:t>Azacitidine</a:t>
            </a:r>
            <a:r>
              <a:rPr lang="en-US" dirty="0"/>
              <a:t> + </a:t>
            </a:r>
            <a:r>
              <a:rPr lang="en-US" dirty="0" err="1"/>
              <a:t>venetoclax</a:t>
            </a:r>
            <a:r>
              <a:rPr lang="en-US" dirty="0"/>
              <a:t> + </a:t>
            </a:r>
            <a:r>
              <a:rPr lang="en-US" dirty="0" err="1"/>
              <a:t>gilteritinib</a:t>
            </a:r>
            <a:r>
              <a:rPr lang="en-US" dirty="0"/>
              <a:t> </a:t>
            </a:r>
          </a:p>
        </p:txBody>
      </p:sp>
      <p:sp>
        <p:nvSpPr>
          <p:cNvPr id="20" name="Content Placeholder 19">
            <a:extLst>
              <a:ext uri="{FF2B5EF4-FFF2-40B4-BE49-F238E27FC236}">
                <a16:creationId xmlns:a16="http://schemas.microsoft.com/office/drawing/2014/main" id="{CE4C43A2-F074-454B-9BA8-B2C41B56C884}"/>
              </a:ext>
            </a:extLst>
          </p:cNvPr>
          <p:cNvSpPr>
            <a:spLocks noGrp="1"/>
          </p:cNvSpPr>
          <p:nvPr>
            <p:ph idx="17"/>
          </p:nvPr>
        </p:nvSpPr>
        <p:spPr/>
        <p:txBody>
          <a:bodyPr/>
          <a:lstStyle/>
          <a:p>
            <a:r>
              <a:rPr lang="en-US" dirty="0" err="1"/>
              <a:t>Azacitidine</a:t>
            </a:r>
            <a:r>
              <a:rPr lang="en-US" dirty="0"/>
              <a:t> + </a:t>
            </a:r>
            <a:r>
              <a:rPr lang="en-US" dirty="0" err="1"/>
              <a:t>gilteritinib</a:t>
            </a:r>
            <a:r>
              <a:rPr lang="en-US" dirty="0"/>
              <a:t> </a:t>
            </a:r>
          </a:p>
        </p:txBody>
      </p:sp>
      <p:sp>
        <p:nvSpPr>
          <p:cNvPr id="21" name="Content Placeholder 20">
            <a:extLst>
              <a:ext uri="{FF2B5EF4-FFF2-40B4-BE49-F238E27FC236}">
                <a16:creationId xmlns:a16="http://schemas.microsoft.com/office/drawing/2014/main" id="{DCBE1664-F193-864A-BB08-9BEB9D0AE9C9}"/>
              </a:ext>
            </a:extLst>
          </p:cNvPr>
          <p:cNvSpPr>
            <a:spLocks noGrp="1"/>
          </p:cNvSpPr>
          <p:nvPr>
            <p:ph idx="18"/>
          </p:nvPr>
        </p:nvSpPr>
        <p:spPr/>
        <p:txBody>
          <a:bodyPr/>
          <a:lstStyle/>
          <a:p>
            <a:r>
              <a:rPr lang="en-US" dirty="0" err="1"/>
              <a:t>Azacitidine</a:t>
            </a:r>
            <a:r>
              <a:rPr lang="en-US" dirty="0"/>
              <a:t> + </a:t>
            </a:r>
            <a:r>
              <a:rPr lang="en-US" dirty="0" err="1"/>
              <a:t>venetoclax</a:t>
            </a:r>
            <a:endParaRPr lang="en-US" dirty="0"/>
          </a:p>
        </p:txBody>
      </p:sp>
      <p:sp>
        <p:nvSpPr>
          <p:cNvPr id="22" name="Content Placeholder 21">
            <a:extLst>
              <a:ext uri="{FF2B5EF4-FFF2-40B4-BE49-F238E27FC236}">
                <a16:creationId xmlns:a16="http://schemas.microsoft.com/office/drawing/2014/main" id="{30C16ED2-853B-9346-AB5B-9CC82688B233}"/>
              </a:ext>
            </a:extLst>
          </p:cNvPr>
          <p:cNvSpPr>
            <a:spLocks noGrp="1"/>
          </p:cNvSpPr>
          <p:nvPr>
            <p:ph idx="19"/>
          </p:nvPr>
        </p:nvSpPr>
        <p:spPr/>
        <p:txBody>
          <a:bodyPr/>
          <a:lstStyle/>
          <a:p>
            <a:r>
              <a:rPr lang="en-US" dirty="0" err="1"/>
              <a:t>Azacitidine</a:t>
            </a:r>
            <a:r>
              <a:rPr lang="en-US" dirty="0"/>
              <a:t> + </a:t>
            </a:r>
            <a:r>
              <a:rPr lang="en-US" dirty="0" err="1"/>
              <a:t>venetoclax</a:t>
            </a:r>
            <a:endParaRPr lang="en-US" dirty="0"/>
          </a:p>
        </p:txBody>
      </p:sp>
    </p:spTree>
    <p:extLst>
      <p:ext uri="{BB962C8B-B14F-4D97-AF65-F5344CB8AC3E}">
        <p14:creationId xmlns:p14="http://schemas.microsoft.com/office/powerpoint/2010/main" val="365292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28C27D15-B1E4-7541-8BAE-D70903EEF534}"/>
              </a:ext>
            </a:extLst>
          </p:cNvPr>
          <p:cNvSpPr>
            <a:spLocks noGrp="1"/>
          </p:cNvSpPr>
          <p:nvPr>
            <p:ph type="title"/>
          </p:nvPr>
        </p:nvSpPr>
        <p:spPr>
          <a:xfrm>
            <a:off x="912285" y="227012"/>
            <a:ext cx="9648211" cy="1617811"/>
          </a:xfrm>
        </p:spPr>
        <p:txBody>
          <a:bodyPr/>
          <a:lstStyle/>
          <a:p>
            <a:r>
              <a:rPr lang="en-US" sz="3000" dirty="0"/>
              <a:t>What would you recommend as first-line therapy to a </a:t>
            </a:r>
            <a:br>
              <a:rPr lang="en-US" sz="3000" dirty="0"/>
            </a:br>
            <a:r>
              <a:rPr lang="en-US" sz="3000" dirty="0"/>
              <a:t>78-year-old patient </a:t>
            </a:r>
            <a:r>
              <a:rPr lang="en-US" sz="3000" u="sng" dirty="0"/>
              <a:t>with a history of cardiac and renal abnormalities (PS 2)</a:t>
            </a:r>
            <a:r>
              <a:rPr lang="en-US" sz="3000" dirty="0"/>
              <a:t> who presents with intermediate-risk AML with a FLT3-ITD mutation?</a:t>
            </a:r>
          </a:p>
        </p:txBody>
      </p:sp>
      <p:sp>
        <p:nvSpPr>
          <p:cNvPr id="14" name="Content Placeholder 13">
            <a:extLst>
              <a:ext uri="{FF2B5EF4-FFF2-40B4-BE49-F238E27FC236}">
                <a16:creationId xmlns:a16="http://schemas.microsoft.com/office/drawing/2014/main" id="{432272D4-4221-DB4F-AA44-919FCDE3A4FE}"/>
              </a:ext>
            </a:extLst>
          </p:cNvPr>
          <p:cNvSpPr>
            <a:spLocks noGrp="1"/>
          </p:cNvSpPr>
          <p:nvPr>
            <p:ph idx="11"/>
          </p:nvPr>
        </p:nvSpPr>
        <p:spPr/>
        <p:txBody>
          <a:bodyPr/>
          <a:lstStyle/>
          <a:p>
            <a:r>
              <a:rPr lang="en-US" sz="1400" dirty="0" err="1"/>
              <a:t>Azacitidine</a:t>
            </a:r>
            <a:r>
              <a:rPr lang="en-US" sz="1400" dirty="0"/>
              <a:t> + </a:t>
            </a:r>
            <a:r>
              <a:rPr lang="en-US" sz="1400" dirty="0" err="1"/>
              <a:t>venetoclax</a:t>
            </a:r>
            <a:r>
              <a:rPr lang="en-US" sz="1400" dirty="0"/>
              <a:t> x 2 </a:t>
            </a:r>
            <a:r>
              <a:rPr lang="en-US" sz="1400" dirty="0">
                <a:sym typeface="Wingdings" pitchFamily="2" charset="2"/>
              </a:rPr>
              <a:t> </a:t>
            </a:r>
            <a:r>
              <a:rPr lang="en-US" sz="1400" dirty="0" err="1">
                <a:sym typeface="Wingdings" pitchFamily="2" charset="2"/>
              </a:rPr>
              <a:t>azacitidine</a:t>
            </a:r>
            <a:r>
              <a:rPr lang="en-US" sz="1400" dirty="0">
                <a:sym typeface="Wingdings" pitchFamily="2" charset="2"/>
              </a:rPr>
              <a:t> + </a:t>
            </a:r>
            <a:r>
              <a:rPr lang="en-US" sz="1400" dirty="0" err="1">
                <a:sym typeface="Wingdings" pitchFamily="2" charset="2"/>
              </a:rPr>
              <a:t>gilteritinib</a:t>
            </a:r>
            <a:r>
              <a:rPr lang="en-US" sz="1400" dirty="0">
                <a:sym typeface="Wingdings" pitchFamily="2" charset="2"/>
              </a:rPr>
              <a:t> x 2  </a:t>
            </a:r>
            <a:r>
              <a:rPr lang="en-US" sz="1400" dirty="0" err="1">
                <a:sym typeface="Wingdings" pitchFamily="2" charset="2"/>
              </a:rPr>
              <a:t>gilteritinib</a:t>
            </a:r>
            <a:endParaRPr lang="en-US" sz="1400" dirty="0"/>
          </a:p>
        </p:txBody>
      </p:sp>
      <p:sp>
        <p:nvSpPr>
          <p:cNvPr id="15" name="Content Placeholder 14">
            <a:extLst>
              <a:ext uri="{FF2B5EF4-FFF2-40B4-BE49-F238E27FC236}">
                <a16:creationId xmlns:a16="http://schemas.microsoft.com/office/drawing/2014/main" id="{6ABB1851-8097-AD4B-90C4-6135F6C54863}"/>
              </a:ext>
            </a:extLst>
          </p:cNvPr>
          <p:cNvSpPr>
            <a:spLocks noGrp="1"/>
          </p:cNvSpPr>
          <p:nvPr>
            <p:ph idx="12"/>
          </p:nvPr>
        </p:nvSpPr>
        <p:spPr/>
        <p:txBody>
          <a:bodyPr/>
          <a:lstStyle/>
          <a:p>
            <a:r>
              <a:rPr lang="en-US" dirty="0" err="1"/>
              <a:t>Azacitidine</a:t>
            </a:r>
            <a:r>
              <a:rPr lang="en-US" dirty="0"/>
              <a:t> + </a:t>
            </a:r>
            <a:r>
              <a:rPr lang="en-US" dirty="0" err="1"/>
              <a:t>venetoclax</a:t>
            </a:r>
            <a:r>
              <a:rPr lang="en-US" dirty="0"/>
              <a:t> </a:t>
            </a:r>
          </a:p>
        </p:txBody>
      </p:sp>
      <p:sp>
        <p:nvSpPr>
          <p:cNvPr id="16" name="Content Placeholder 15">
            <a:extLst>
              <a:ext uri="{FF2B5EF4-FFF2-40B4-BE49-F238E27FC236}">
                <a16:creationId xmlns:a16="http://schemas.microsoft.com/office/drawing/2014/main" id="{80802DC7-E7C5-B84B-80F7-3D6014B86821}"/>
              </a:ext>
            </a:extLst>
          </p:cNvPr>
          <p:cNvSpPr>
            <a:spLocks noGrp="1"/>
          </p:cNvSpPr>
          <p:nvPr>
            <p:ph idx="13"/>
          </p:nvPr>
        </p:nvSpPr>
        <p:spPr/>
        <p:txBody>
          <a:bodyPr/>
          <a:lstStyle/>
          <a:p>
            <a:r>
              <a:rPr lang="en-US" dirty="0" err="1"/>
              <a:t>Azacitidine</a:t>
            </a:r>
            <a:r>
              <a:rPr lang="en-US" dirty="0"/>
              <a:t> + </a:t>
            </a:r>
            <a:r>
              <a:rPr lang="en-US" dirty="0" err="1"/>
              <a:t>venetoclax</a:t>
            </a:r>
            <a:r>
              <a:rPr lang="en-US" dirty="0"/>
              <a:t> </a:t>
            </a:r>
          </a:p>
        </p:txBody>
      </p:sp>
      <p:sp>
        <p:nvSpPr>
          <p:cNvPr id="17" name="Content Placeholder 16">
            <a:extLst>
              <a:ext uri="{FF2B5EF4-FFF2-40B4-BE49-F238E27FC236}">
                <a16:creationId xmlns:a16="http://schemas.microsoft.com/office/drawing/2014/main" id="{A17D0F20-F835-AF46-8EB1-8A5AC8B0585A}"/>
              </a:ext>
            </a:extLst>
          </p:cNvPr>
          <p:cNvSpPr>
            <a:spLocks noGrp="1"/>
          </p:cNvSpPr>
          <p:nvPr>
            <p:ph idx="14"/>
          </p:nvPr>
        </p:nvSpPr>
        <p:spPr/>
        <p:txBody>
          <a:bodyPr/>
          <a:lstStyle/>
          <a:p>
            <a:r>
              <a:rPr lang="en-US" dirty="0" err="1"/>
              <a:t>Azacitidine</a:t>
            </a:r>
            <a:r>
              <a:rPr lang="en-US" dirty="0"/>
              <a:t> + </a:t>
            </a:r>
            <a:r>
              <a:rPr lang="en-US" dirty="0" err="1"/>
              <a:t>venetoclax</a:t>
            </a:r>
            <a:r>
              <a:rPr lang="en-US" dirty="0"/>
              <a:t> </a:t>
            </a:r>
          </a:p>
        </p:txBody>
      </p:sp>
      <p:sp>
        <p:nvSpPr>
          <p:cNvPr id="18" name="Content Placeholder 17">
            <a:extLst>
              <a:ext uri="{FF2B5EF4-FFF2-40B4-BE49-F238E27FC236}">
                <a16:creationId xmlns:a16="http://schemas.microsoft.com/office/drawing/2014/main" id="{0F2BC6B6-49AB-C749-85EA-044EB4929148}"/>
              </a:ext>
            </a:extLst>
          </p:cNvPr>
          <p:cNvSpPr>
            <a:spLocks noGrp="1"/>
          </p:cNvSpPr>
          <p:nvPr>
            <p:ph idx="15"/>
          </p:nvPr>
        </p:nvSpPr>
        <p:spPr/>
        <p:txBody>
          <a:bodyPr/>
          <a:lstStyle/>
          <a:p>
            <a:pPr>
              <a:lnSpc>
                <a:spcPts val="2040"/>
              </a:lnSpc>
            </a:pPr>
            <a:r>
              <a:rPr lang="en-US" dirty="0"/>
              <a:t>Low-dose cytarabine + </a:t>
            </a:r>
            <a:r>
              <a:rPr lang="en-US" dirty="0" err="1"/>
              <a:t>venetoclax</a:t>
            </a:r>
            <a:r>
              <a:rPr lang="en-US" dirty="0"/>
              <a:t> + </a:t>
            </a:r>
            <a:r>
              <a:rPr lang="en-US" dirty="0" err="1"/>
              <a:t>gilteritinib</a:t>
            </a:r>
            <a:endParaRPr lang="en-US" dirty="0"/>
          </a:p>
        </p:txBody>
      </p:sp>
      <p:sp>
        <p:nvSpPr>
          <p:cNvPr id="19" name="Content Placeholder 18">
            <a:extLst>
              <a:ext uri="{FF2B5EF4-FFF2-40B4-BE49-F238E27FC236}">
                <a16:creationId xmlns:a16="http://schemas.microsoft.com/office/drawing/2014/main" id="{58916728-CA4B-7943-978B-62B6EE6A70B4}"/>
              </a:ext>
            </a:extLst>
          </p:cNvPr>
          <p:cNvSpPr>
            <a:spLocks noGrp="1"/>
          </p:cNvSpPr>
          <p:nvPr>
            <p:ph idx="16"/>
          </p:nvPr>
        </p:nvSpPr>
        <p:spPr/>
        <p:txBody>
          <a:bodyPr/>
          <a:lstStyle/>
          <a:p>
            <a:pPr>
              <a:lnSpc>
                <a:spcPts val="2040"/>
              </a:lnSpc>
            </a:pPr>
            <a:r>
              <a:rPr lang="en-US" dirty="0" err="1"/>
              <a:t>Gilteritinib</a:t>
            </a:r>
            <a:r>
              <a:rPr lang="en-US" dirty="0"/>
              <a:t> or </a:t>
            </a:r>
            <a:r>
              <a:rPr lang="en-US" dirty="0" err="1"/>
              <a:t>azacitidine</a:t>
            </a:r>
            <a:r>
              <a:rPr lang="en-US" dirty="0"/>
              <a:t> + </a:t>
            </a:r>
            <a:r>
              <a:rPr lang="en-US" dirty="0" err="1"/>
              <a:t>gilteritinib</a:t>
            </a:r>
            <a:r>
              <a:rPr lang="en-US" dirty="0"/>
              <a:t> </a:t>
            </a:r>
          </a:p>
        </p:txBody>
      </p:sp>
      <p:sp>
        <p:nvSpPr>
          <p:cNvPr id="20" name="Content Placeholder 19">
            <a:extLst>
              <a:ext uri="{FF2B5EF4-FFF2-40B4-BE49-F238E27FC236}">
                <a16:creationId xmlns:a16="http://schemas.microsoft.com/office/drawing/2014/main" id="{FBB602C5-C036-F540-A7AC-07228F47941F}"/>
              </a:ext>
            </a:extLst>
          </p:cNvPr>
          <p:cNvSpPr>
            <a:spLocks noGrp="1"/>
          </p:cNvSpPr>
          <p:nvPr>
            <p:ph idx="17"/>
          </p:nvPr>
        </p:nvSpPr>
        <p:spPr/>
        <p:txBody>
          <a:bodyPr/>
          <a:lstStyle/>
          <a:p>
            <a:r>
              <a:rPr lang="en-US" dirty="0" err="1"/>
              <a:t>Azacitidine</a:t>
            </a:r>
            <a:r>
              <a:rPr lang="en-US" dirty="0"/>
              <a:t> + </a:t>
            </a:r>
            <a:r>
              <a:rPr lang="en-US" dirty="0" err="1"/>
              <a:t>gilteritinib</a:t>
            </a:r>
            <a:r>
              <a:rPr lang="en-US" dirty="0"/>
              <a:t> </a:t>
            </a:r>
          </a:p>
        </p:txBody>
      </p:sp>
      <p:sp>
        <p:nvSpPr>
          <p:cNvPr id="21" name="Content Placeholder 20">
            <a:extLst>
              <a:ext uri="{FF2B5EF4-FFF2-40B4-BE49-F238E27FC236}">
                <a16:creationId xmlns:a16="http://schemas.microsoft.com/office/drawing/2014/main" id="{E1F40332-078D-C447-BF05-93AE7D20F6E1}"/>
              </a:ext>
            </a:extLst>
          </p:cNvPr>
          <p:cNvSpPr>
            <a:spLocks noGrp="1"/>
          </p:cNvSpPr>
          <p:nvPr>
            <p:ph idx="18"/>
          </p:nvPr>
        </p:nvSpPr>
        <p:spPr/>
        <p:txBody>
          <a:bodyPr/>
          <a:lstStyle/>
          <a:p>
            <a:r>
              <a:rPr lang="en-US" dirty="0" err="1"/>
              <a:t>Azacitidine</a:t>
            </a:r>
            <a:r>
              <a:rPr lang="en-US" dirty="0"/>
              <a:t> + </a:t>
            </a:r>
            <a:r>
              <a:rPr lang="en-US" dirty="0" err="1"/>
              <a:t>venetoclax</a:t>
            </a:r>
            <a:endParaRPr lang="en-US" dirty="0"/>
          </a:p>
        </p:txBody>
      </p:sp>
      <p:sp>
        <p:nvSpPr>
          <p:cNvPr id="22" name="Content Placeholder 21">
            <a:extLst>
              <a:ext uri="{FF2B5EF4-FFF2-40B4-BE49-F238E27FC236}">
                <a16:creationId xmlns:a16="http://schemas.microsoft.com/office/drawing/2014/main" id="{4FC2947A-E0F3-C645-A0FB-04958DB1CD43}"/>
              </a:ext>
            </a:extLst>
          </p:cNvPr>
          <p:cNvSpPr>
            <a:spLocks noGrp="1"/>
          </p:cNvSpPr>
          <p:nvPr>
            <p:ph idx="19"/>
          </p:nvPr>
        </p:nvSpPr>
        <p:spPr/>
        <p:txBody>
          <a:bodyPr/>
          <a:lstStyle/>
          <a:p>
            <a:r>
              <a:rPr lang="en-US" dirty="0" err="1"/>
              <a:t>Azacitidine</a:t>
            </a:r>
            <a:r>
              <a:rPr lang="en-US" dirty="0"/>
              <a:t> + </a:t>
            </a:r>
            <a:r>
              <a:rPr lang="en-US" dirty="0" err="1"/>
              <a:t>venetoclax</a:t>
            </a:r>
            <a:endParaRPr lang="en-US" dirty="0"/>
          </a:p>
        </p:txBody>
      </p:sp>
    </p:spTree>
    <p:extLst>
      <p:ext uri="{BB962C8B-B14F-4D97-AF65-F5344CB8AC3E}">
        <p14:creationId xmlns:p14="http://schemas.microsoft.com/office/powerpoint/2010/main" val="1863415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8968-848F-E441-8E83-7BC751441712}"/>
              </a:ext>
            </a:extLst>
          </p:cNvPr>
          <p:cNvSpPr>
            <a:spLocks noGrp="1"/>
          </p:cNvSpPr>
          <p:nvPr>
            <p:ph type="title"/>
          </p:nvPr>
        </p:nvSpPr>
        <p:spPr/>
        <p:txBody>
          <a:bodyPr/>
          <a:lstStyle/>
          <a:p>
            <a:r>
              <a:rPr lang="en-US" sz="2400" dirty="0"/>
              <a:t>A 60-year-old patient with AML with a FLT3 mutation receives 7 + 3 induction and </a:t>
            </a:r>
            <a:r>
              <a:rPr lang="en-US" sz="2400" dirty="0" err="1"/>
              <a:t>midostaurin</a:t>
            </a:r>
            <a:r>
              <a:rPr lang="en-US" sz="2400" dirty="0"/>
              <a:t>, achieves remission and receives consolidation with 3 cycles of modified high-dose cytarabine and </a:t>
            </a:r>
            <a:r>
              <a:rPr lang="en-US" sz="2400" dirty="0" err="1"/>
              <a:t>midostaurin</a:t>
            </a:r>
            <a:r>
              <a:rPr lang="en-US" sz="2400" dirty="0"/>
              <a:t>. Four months after completion of therapy he experiences disease progression, and a FLT3 ITD mutation (allelic burden of 0.4) is confirmed. What would you recommend? 	</a:t>
            </a:r>
          </a:p>
        </p:txBody>
      </p:sp>
      <p:sp>
        <p:nvSpPr>
          <p:cNvPr id="3" name="Content Placeholder 2">
            <a:extLst>
              <a:ext uri="{FF2B5EF4-FFF2-40B4-BE49-F238E27FC236}">
                <a16:creationId xmlns:a16="http://schemas.microsoft.com/office/drawing/2014/main" id="{1EF4A36B-5974-DE41-AA5D-530B0B972D01}"/>
              </a:ext>
            </a:extLst>
          </p:cNvPr>
          <p:cNvSpPr>
            <a:spLocks noGrp="1"/>
          </p:cNvSpPr>
          <p:nvPr>
            <p:ph idx="11"/>
          </p:nvPr>
        </p:nvSpPr>
        <p:spPr/>
        <p:txBody>
          <a:bodyPr/>
          <a:lstStyle/>
          <a:p>
            <a:r>
              <a:rPr lang="en-US" sz="1500" dirty="0" err="1"/>
              <a:t>Gilteritinib</a:t>
            </a:r>
            <a:r>
              <a:rPr lang="en-US" sz="1500" dirty="0"/>
              <a:t> + </a:t>
            </a:r>
            <a:r>
              <a:rPr lang="en-US" sz="1500" dirty="0" err="1"/>
              <a:t>venetoclax</a:t>
            </a:r>
            <a:r>
              <a:rPr lang="en-US" sz="1500" dirty="0"/>
              <a:t> if I can get it approved, else </a:t>
            </a:r>
            <a:r>
              <a:rPr lang="en-US" sz="1500" dirty="0" err="1"/>
              <a:t>gilteritinib</a:t>
            </a:r>
            <a:r>
              <a:rPr lang="en-US" sz="1500" dirty="0"/>
              <a:t> + </a:t>
            </a:r>
            <a:r>
              <a:rPr lang="en-US" sz="1500" dirty="0" err="1"/>
              <a:t>azacitidine</a:t>
            </a:r>
            <a:endParaRPr lang="en-US" sz="1500" dirty="0"/>
          </a:p>
        </p:txBody>
      </p:sp>
      <p:sp>
        <p:nvSpPr>
          <p:cNvPr id="4" name="Content Placeholder 3">
            <a:extLst>
              <a:ext uri="{FF2B5EF4-FFF2-40B4-BE49-F238E27FC236}">
                <a16:creationId xmlns:a16="http://schemas.microsoft.com/office/drawing/2014/main" id="{563424A6-D78B-A04A-B7ED-79216DA90CD2}"/>
              </a:ext>
            </a:extLst>
          </p:cNvPr>
          <p:cNvSpPr>
            <a:spLocks noGrp="1"/>
          </p:cNvSpPr>
          <p:nvPr>
            <p:ph idx="12"/>
          </p:nvPr>
        </p:nvSpPr>
        <p:spPr/>
        <p:txBody>
          <a:bodyPr/>
          <a:lstStyle/>
          <a:p>
            <a:r>
              <a:rPr lang="en-US" dirty="0" err="1"/>
              <a:t>Venetoclax</a:t>
            </a:r>
            <a:r>
              <a:rPr lang="en-US" dirty="0"/>
              <a:t> + </a:t>
            </a:r>
            <a:r>
              <a:rPr lang="en-US" dirty="0" err="1"/>
              <a:t>gilteritinib</a:t>
            </a:r>
            <a:endParaRPr lang="en-US" dirty="0"/>
          </a:p>
        </p:txBody>
      </p:sp>
      <p:sp>
        <p:nvSpPr>
          <p:cNvPr id="5" name="Content Placeholder 4">
            <a:extLst>
              <a:ext uri="{FF2B5EF4-FFF2-40B4-BE49-F238E27FC236}">
                <a16:creationId xmlns:a16="http://schemas.microsoft.com/office/drawing/2014/main" id="{066103E4-9C44-6A46-8EFB-DDE040527573}"/>
              </a:ext>
            </a:extLst>
          </p:cNvPr>
          <p:cNvSpPr>
            <a:spLocks noGrp="1"/>
          </p:cNvSpPr>
          <p:nvPr>
            <p:ph idx="13"/>
          </p:nvPr>
        </p:nvSpPr>
        <p:spPr/>
        <p:txBody>
          <a:bodyPr/>
          <a:lstStyle/>
          <a:p>
            <a:r>
              <a:rPr lang="en-US" dirty="0" err="1"/>
              <a:t>Gilteritinib</a:t>
            </a:r>
            <a:endParaRPr lang="en-US" dirty="0"/>
          </a:p>
        </p:txBody>
      </p:sp>
      <p:sp>
        <p:nvSpPr>
          <p:cNvPr id="6" name="Content Placeholder 5">
            <a:extLst>
              <a:ext uri="{FF2B5EF4-FFF2-40B4-BE49-F238E27FC236}">
                <a16:creationId xmlns:a16="http://schemas.microsoft.com/office/drawing/2014/main" id="{3687793F-F45C-E947-A756-C603FD7787C9}"/>
              </a:ext>
            </a:extLst>
          </p:cNvPr>
          <p:cNvSpPr>
            <a:spLocks noGrp="1"/>
          </p:cNvSpPr>
          <p:nvPr>
            <p:ph idx="14"/>
          </p:nvPr>
        </p:nvSpPr>
        <p:spPr/>
        <p:txBody>
          <a:bodyPr/>
          <a:lstStyle/>
          <a:p>
            <a:r>
              <a:rPr lang="en-US" dirty="0" err="1"/>
              <a:t>Gilteritinib</a:t>
            </a:r>
            <a:endParaRPr lang="en-US" dirty="0"/>
          </a:p>
        </p:txBody>
      </p:sp>
      <p:sp>
        <p:nvSpPr>
          <p:cNvPr id="7" name="Content Placeholder 6">
            <a:extLst>
              <a:ext uri="{FF2B5EF4-FFF2-40B4-BE49-F238E27FC236}">
                <a16:creationId xmlns:a16="http://schemas.microsoft.com/office/drawing/2014/main" id="{8AC21B2F-BC80-7C4A-BBD6-E8F083B3D00A}"/>
              </a:ext>
            </a:extLst>
          </p:cNvPr>
          <p:cNvSpPr>
            <a:spLocks noGrp="1"/>
          </p:cNvSpPr>
          <p:nvPr>
            <p:ph idx="15"/>
          </p:nvPr>
        </p:nvSpPr>
        <p:spPr/>
        <p:txBody>
          <a:bodyPr/>
          <a:lstStyle/>
          <a:p>
            <a:pPr>
              <a:lnSpc>
                <a:spcPts val="2040"/>
              </a:lnSpc>
            </a:pPr>
            <a:r>
              <a:rPr lang="en-US" dirty="0" err="1"/>
              <a:t>Gilteritinib</a:t>
            </a:r>
            <a:r>
              <a:rPr lang="en-US" dirty="0"/>
              <a:t> OR </a:t>
            </a:r>
            <a:r>
              <a:rPr lang="en-US" dirty="0" err="1"/>
              <a:t>Azacitidine</a:t>
            </a:r>
            <a:r>
              <a:rPr lang="en-US" dirty="0"/>
              <a:t> + </a:t>
            </a:r>
            <a:r>
              <a:rPr lang="en-US" dirty="0" err="1"/>
              <a:t>venetoclax</a:t>
            </a:r>
            <a:r>
              <a:rPr lang="en-US" dirty="0"/>
              <a:t> + </a:t>
            </a:r>
            <a:r>
              <a:rPr lang="en-US" dirty="0" err="1"/>
              <a:t>gilteritinib</a:t>
            </a:r>
            <a:endParaRPr lang="en-US" dirty="0"/>
          </a:p>
        </p:txBody>
      </p:sp>
      <p:sp>
        <p:nvSpPr>
          <p:cNvPr id="8" name="Content Placeholder 7">
            <a:extLst>
              <a:ext uri="{FF2B5EF4-FFF2-40B4-BE49-F238E27FC236}">
                <a16:creationId xmlns:a16="http://schemas.microsoft.com/office/drawing/2014/main" id="{791EFCD2-B1FF-0E44-A759-7F4C7F4AF5DD}"/>
              </a:ext>
            </a:extLst>
          </p:cNvPr>
          <p:cNvSpPr>
            <a:spLocks noGrp="1"/>
          </p:cNvSpPr>
          <p:nvPr>
            <p:ph idx="16"/>
          </p:nvPr>
        </p:nvSpPr>
        <p:spPr/>
        <p:txBody>
          <a:bodyPr/>
          <a:lstStyle/>
          <a:p>
            <a:pPr>
              <a:lnSpc>
                <a:spcPts val="2040"/>
              </a:lnSpc>
            </a:pPr>
            <a:r>
              <a:rPr lang="en-US" dirty="0" err="1"/>
              <a:t>Azacitidine</a:t>
            </a:r>
            <a:r>
              <a:rPr lang="en-US" dirty="0"/>
              <a:t> + </a:t>
            </a:r>
            <a:r>
              <a:rPr lang="en-US" dirty="0" err="1"/>
              <a:t>venetoclax</a:t>
            </a:r>
            <a:r>
              <a:rPr lang="en-US" dirty="0"/>
              <a:t> + </a:t>
            </a:r>
            <a:r>
              <a:rPr lang="en-US" dirty="0" err="1"/>
              <a:t>gilteritinib</a:t>
            </a:r>
            <a:endParaRPr lang="en-US" dirty="0"/>
          </a:p>
        </p:txBody>
      </p:sp>
      <p:sp>
        <p:nvSpPr>
          <p:cNvPr id="9" name="Content Placeholder 8">
            <a:extLst>
              <a:ext uri="{FF2B5EF4-FFF2-40B4-BE49-F238E27FC236}">
                <a16:creationId xmlns:a16="http://schemas.microsoft.com/office/drawing/2014/main" id="{84BDBEF0-8200-2847-A49D-31039C4AF7AA}"/>
              </a:ext>
            </a:extLst>
          </p:cNvPr>
          <p:cNvSpPr>
            <a:spLocks noGrp="1"/>
          </p:cNvSpPr>
          <p:nvPr>
            <p:ph idx="17"/>
          </p:nvPr>
        </p:nvSpPr>
        <p:spPr/>
        <p:txBody>
          <a:bodyPr/>
          <a:lstStyle/>
          <a:p>
            <a:r>
              <a:rPr lang="en-US" dirty="0" err="1"/>
              <a:t>Gilteritinib</a:t>
            </a:r>
            <a:r>
              <a:rPr lang="en-US" dirty="0"/>
              <a:t> </a:t>
            </a:r>
          </a:p>
        </p:txBody>
      </p:sp>
      <p:sp>
        <p:nvSpPr>
          <p:cNvPr id="10" name="Content Placeholder 9">
            <a:extLst>
              <a:ext uri="{FF2B5EF4-FFF2-40B4-BE49-F238E27FC236}">
                <a16:creationId xmlns:a16="http://schemas.microsoft.com/office/drawing/2014/main" id="{605CC249-2416-EE4E-B533-C64FB2CD244A}"/>
              </a:ext>
            </a:extLst>
          </p:cNvPr>
          <p:cNvSpPr>
            <a:spLocks noGrp="1"/>
          </p:cNvSpPr>
          <p:nvPr>
            <p:ph idx="18"/>
          </p:nvPr>
        </p:nvSpPr>
        <p:spPr/>
        <p:txBody>
          <a:bodyPr/>
          <a:lstStyle/>
          <a:p>
            <a:r>
              <a:rPr lang="en-US" dirty="0" err="1"/>
              <a:t>Gilteritinib</a:t>
            </a:r>
            <a:r>
              <a:rPr lang="en-US" dirty="0"/>
              <a:t> </a:t>
            </a:r>
          </a:p>
        </p:txBody>
      </p:sp>
      <p:sp>
        <p:nvSpPr>
          <p:cNvPr id="13" name="Content Placeholder 12">
            <a:extLst>
              <a:ext uri="{FF2B5EF4-FFF2-40B4-BE49-F238E27FC236}">
                <a16:creationId xmlns:a16="http://schemas.microsoft.com/office/drawing/2014/main" id="{79565E4F-4759-6948-A8EF-07CE23354A56}"/>
              </a:ext>
            </a:extLst>
          </p:cNvPr>
          <p:cNvSpPr>
            <a:spLocks noGrp="1"/>
          </p:cNvSpPr>
          <p:nvPr>
            <p:ph idx="19"/>
          </p:nvPr>
        </p:nvSpPr>
        <p:spPr/>
        <p:txBody>
          <a:bodyPr/>
          <a:lstStyle/>
          <a:p>
            <a:r>
              <a:rPr lang="en-US" dirty="0" err="1"/>
              <a:t>Gilteritinib</a:t>
            </a:r>
            <a:endParaRPr lang="en-US" dirty="0"/>
          </a:p>
        </p:txBody>
      </p:sp>
      <p:sp>
        <p:nvSpPr>
          <p:cNvPr id="11" name="Rectangle 10">
            <a:extLst>
              <a:ext uri="{FF2B5EF4-FFF2-40B4-BE49-F238E27FC236}">
                <a16:creationId xmlns:a16="http://schemas.microsoft.com/office/drawing/2014/main" id="{43C7E244-1FC2-3047-A092-DA2C97D12560}"/>
              </a:ext>
            </a:extLst>
          </p:cNvPr>
          <p:cNvSpPr/>
          <p:nvPr/>
        </p:nvSpPr>
        <p:spPr>
          <a:xfrm>
            <a:off x="407368" y="6470938"/>
            <a:ext cx="6096000" cy="323165"/>
          </a:xfrm>
          <a:prstGeom prst="rect">
            <a:avLst/>
          </a:prstGeom>
        </p:spPr>
        <p:txBody>
          <a:bodyPr>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Helvetica" pitchFamily="2" charset="0"/>
                <a:ea typeface="MS PGothic" charset="0"/>
              </a:rPr>
              <a:t>MEC = </a:t>
            </a:r>
            <a:r>
              <a:rPr kumimoji="0" lang="en-US" sz="1500" b="0" i="0" u="none" strike="noStrike" kern="1200" cap="none" spc="0" normalizeH="0" baseline="0" noProof="0" dirty="0">
                <a:ln>
                  <a:noFill/>
                </a:ln>
                <a:solidFill>
                  <a:srgbClr val="151515"/>
                </a:solidFill>
                <a:effectLst/>
                <a:uLnTx/>
                <a:uFillTx/>
                <a:latin typeface="Helvetica" pitchFamily="2" charset="0"/>
                <a:ea typeface="MS PGothic" charset="0"/>
              </a:rPr>
              <a:t>mitoxantrone/etoposide/cytarabine</a:t>
            </a:r>
          </a:p>
        </p:txBody>
      </p:sp>
    </p:spTree>
    <p:extLst>
      <p:ext uri="{BB962C8B-B14F-4D97-AF65-F5344CB8AC3E}">
        <p14:creationId xmlns:p14="http://schemas.microsoft.com/office/powerpoint/2010/main" val="535160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Commercial Support</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1051640" y="1556792"/>
            <a:ext cx="10080258" cy="4799013"/>
          </a:xfrm>
        </p:spPr>
        <p:txBody>
          <a:bodyPr/>
          <a:lstStyle/>
          <a:p>
            <a:pPr marL="98425" indent="0">
              <a:buNone/>
            </a:pPr>
            <a:r>
              <a:rPr lang="en-US" sz="2500" b="0" dirty="0"/>
              <a:t>This activity is supported by educational grants from AbbVie Inc, Astellas, Bristol-Myers Squibb Company, Daiichi Sankyo Inc, Genentech, a member of the Roche Group, </a:t>
            </a:r>
            <a:r>
              <a:rPr lang="en-US" sz="2500" b="0" dirty="0" err="1"/>
              <a:t>Helsinn</a:t>
            </a:r>
            <a:r>
              <a:rPr lang="en-US" sz="2500" b="0" dirty="0"/>
              <a:t> Healthcare SA and Pfizer Inc.</a:t>
            </a:r>
          </a:p>
        </p:txBody>
      </p:sp>
    </p:spTree>
    <p:extLst>
      <p:ext uri="{BB962C8B-B14F-4D97-AF65-F5344CB8AC3E}">
        <p14:creationId xmlns:p14="http://schemas.microsoft.com/office/powerpoint/2010/main" val="14076846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63F6-A558-1A4B-9753-256D51AC6373}"/>
              </a:ext>
            </a:extLst>
          </p:cNvPr>
          <p:cNvSpPr>
            <a:spLocks noGrp="1"/>
          </p:cNvSpPr>
          <p:nvPr>
            <p:ph type="title"/>
          </p:nvPr>
        </p:nvSpPr>
        <p:spPr>
          <a:xfrm>
            <a:off x="838200" y="-152400"/>
            <a:ext cx="10515600" cy="1325563"/>
          </a:xfrm>
        </p:spPr>
        <p:txBody>
          <a:bodyPr>
            <a:normAutofit/>
          </a:bodyPr>
          <a:lstStyle/>
          <a:p>
            <a:r>
              <a:rPr lang="en-US" sz="3200" dirty="0"/>
              <a:t>Case Presentation – Dr Perl: A 53-year-old woman with AML with a FLT3-ITD mutation </a:t>
            </a:r>
          </a:p>
        </p:txBody>
      </p:sp>
      <p:sp>
        <p:nvSpPr>
          <p:cNvPr id="3" name="Content Placeholder 2">
            <a:extLst>
              <a:ext uri="{FF2B5EF4-FFF2-40B4-BE49-F238E27FC236}">
                <a16:creationId xmlns:a16="http://schemas.microsoft.com/office/drawing/2014/main" id="{BC9E10B4-1D58-2841-9324-BFF35610127B}"/>
              </a:ext>
            </a:extLst>
          </p:cNvPr>
          <p:cNvSpPr>
            <a:spLocks noGrp="1"/>
          </p:cNvSpPr>
          <p:nvPr>
            <p:ph idx="1"/>
          </p:nvPr>
        </p:nvSpPr>
        <p:spPr>
          <a:xfrm>
            <a:off x="492087" y="1024569"/>
            <a:ext cx="11373080" cy="5679195"/>
          </a:xfrm>
        </p:spPr>
        <p:txBody>
          <a:bodyPr>
            <a:normAutofit fontScale="92500" lnSpcReduction="20000"/>
          </a:bodyPr>
          <a:lstStyle/>
          <a:p>
            <a:r>
              <a:rPr lang="en-US" sz="2400" dirty="0"/>
              <a:t>53 YO previously well woman presents (in early 2017) with progressive DOE of 2 weeks duration</a:t>
            </a:r>
          </a:p>
          <a:p>
            <a:pPr lvl="1"/>
            <a:r>
              <a:rPr lang="en-US" sz="1800" dirty="0"/>
              <a:t>laboratory tests show hyperleukocytosis ( WBC= 301K) with &gt;95% blasts and she is </a:t>
            </a:r>
            <a:r>
              <a:rPr lang="en-US" sz="1800" dirty="0" err="1"/>
              <a:t>leukapheresed</a:t>
            </a:r>
            <a:endParaRPr lang="en-US" sz="1800" dirty="0"/>
          </a:p>
          <a:p>
            <a:pPr lvl="1"/>
            <a:endParaRPr lang="en-US" sz="1800" dirty="0"/>
          </a:p>
          <a:p>
            <a:r>
              <a:rPr lang="en-US" sz="2400" dirty="0"/>
              <a:t>Marrow biopsy diagnoses her with AML with myelodysplasia-related changes</a:t>
            </a:r>
          </a:p>
          <a:p>
            <a:pPr lvl="1"/>
            <a:r>
              <a:rPr lang="en-US" sz="1800" dirty="0"/>
              <a:t>Karyotype: 46,XX,i(17)(q10)</a:t>
            </a:r>
          </a:p>
          <a:p>
            <a:pPr lvl="1"/>
            <a:r>
              <a:rPr lang="en-US" sz="1800" dirty="0"/>
              <a:t>PCR: FLT3-ITD+ (ITD:WT allelic ratio: 0.5), no other mutations on 68 gene NGS panel</a:t>
            </a:r>
          </a:p>
          <a:p>
            <a:pPr lvl="1"/>
            <a:endParaRPr lang="en-US" sz="1800" dirty="0"/>
          </a:p>
          <a:p>
            <a:r>
              <a:rPr lang="en-US" sz="2400" dirty="0"/>
              <a:t>She is induced with 7 + 3 but is refractory after two cycles, genetics unchanged from dx.</a:t>
            </a:r>
          </a:p>
          <a:p>
            <a:endParaRPr lang="en-US" sz="2400" dirty="0"/>
          </a:p>
          <a:p>
            <a:r>
              <a:rPr lang="en-US" sz="2400" dirty="0"/>
              <a:t>She enrolls on a phase 3 clinical trial of a FLT3 inhibitor vs. standard chemotherapy </a:t>
            </a:r>
          </a:p>
          <a:p>
            <a:pPr lvl="1"/>
            <a:r>
              <a:rPr lang="en-US" sz="1800" dirty="0"/>
              <a:t>randomizes to control arm and does not respond</a:t>
            </a:r>
          </a:p>
          <a:p>
            <a:pPr lvl="1"/>
            <a:endParaRPr lang="en-US" sz="1800" dirty="0"/>
          </a:p>
          <a:p>
            <a:r>
              <a:rPr lang="en-US" sz="2400" dirty="0"/>
              <a:t>She receives sorafenib and </a:t>
            </a:r>
            <a:r>
              <a:rPr lang="en-US" sz="2400" dirty="0" err="1"/>
              <a:t>azacitidine</a:t>
            </a:r>
            <a:endParaRPr lang="en-US" sz="2400" dirty="0"/>
          </a:p>
          <a:p>
            <a:pPr lvl="1"/>
            <a:r>
              <a:rPr lang="en-US" sz="1800" dirty="0"/>
              <a:t>peripheral blasts clear and marrow blasts decrease to &lt;10% after two cycles. </a:t>
            </a:r>
          </a:p>
          <a:p>
            <a:pPr lvl="1"/>
            <a:r>
              <a:rPr lang="en-US" sz="1800" dirty="0"/>
              <a:t>FLT3-ITD remains detectable by PCR</a:t>
            </a:r>
          </a:p>
          <a:p>
            <a:pPr marL="457200" lvl="1" indent="0">
              <a:buNone/>
            </a:pPr>
            <a:endParaRPr lang="en-US" sz="1800" dirty="0"/>
          </a:p>
          <a:p>
            <a:r>
              <a:rPr lang="en-US" sz="2400" dirty="0"/>
              <a:t>She undergoes a myeloablative HSCT from her HLA-identical sibling. </a:t>
            </a:r>
          </a:p>
          <a:p>
            <a:pPr lvl="1"/>
            <a:r>
              <a:rPr lang="en-US" sz="1800" dirty="0"/>
              <a:t>she tolerates transplant well, engrafts with full donor chimerism, and has no detectable FLT3-ITD in marrow</a:t>
            </a:r>
          </a:p>
          <a:p>
            <a:pPr lvl="1"/>
            <a:r>
              <a:rPr lang="en-US" sz="1800" dirty="0"/>
              <a:t>She is started on post-HSCT sorafenib maintenance on day +50.</a:t>
            </a:r>
          </a:p>
        </p:txBody>
      </p:sp>
      <p:sp>
        <p:nvSpPr>
          <p:cNvPr id="4" name="Rectangle 3">
            <a:extLst>
              <a:ext uri="{FF2B5EF4-FFF2-40B4-BE49-F238E27FC236}">
                <a16:creationId xmlns:a16="http://schemas.microsoft.com/office/drawing/2014/main" id="{1E7A4081-3F8D-DE47-8D29-3B3FF3FA804A}"/>
              </a:ext>
            </a:extLst>
          </p:cNvPr>
          <p:cNvSpPr/>
          <p:nvPr/>
        </p:nvSpPr>
        <p:spPr>
          <a:xfrm>
            <a:off x="197997" y="6495609"/>
            <a:ext cx="2627964"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Courtesy of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Alexander Perl, MD</a:t>
            </a:r>
          </a:p>
        </p:txBody>
      </p:sp>
    </p:spTree>
    <p:extLst>
      <p:ext uri="{BB962C8B-B14F-4D97-AF65-F5344CB8AC3E}">
        <p14:creationId xmlns:p14="http://schemas.microsoft.com/office/powerpoint/2010/main" val="3797916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2D2B-475E-2C4B-9964-5C9811874C78}"/>
              </a:ext>
            </a:extLst>
          </p:cNvPr>
          <p:cNvSpPr>
            <a:spLocks noGrp="1"/>
          </p:cNvSpPr>
          <p:nvPr>
            <p:ph type="title"/>
          </p:nvPr>
        </p:nvSpPr>
        <p:spPr>
          <a:xfrm>
            <a:off x="838200" y="-134185"/>
            <a:ext cx="10515600" cy="1325563"/>
          </a:xfrm>
        </p:spPr>
        <p:txBody>
          <a:bodyPr/>
          <a:lstStyle/>
          <a:p>
            <a:r>
              <a:rPr lang="en-US" sz="3200" dirty="0">
                <a:solidFill>
                  <a:prstClr val="black"/>
                </a:solidFill>
              </a:rPr>
              <a:t>Case Presentation – Dr Perl: A 53-year-old woman with AML with a FLT3-ITD mutation (continued)</a:t>
            </a:r>
            <a:endParaRPr lang="en-US" dirty="0"/>
          </a:p>
        </p:txBody>
      </p:sp>
      <p:sp>
        <p:nvSpPr>
          <p:cNvPr id="3" name="Content Placeholder 2">
            <a:extLst>
              <a:ext uri="{FF2B5EF4-FFF2-40B4-BE49-F238E27FC236}">
                <a16:creationId xmlns:a16="http://schemas.microsoft.com/office/drawing/2014/main" id="{C1E27A70-FAA3-1746-8D9F-DCC1CB03113B}"/>
              </a:ext>
            </a:extLst>
          </p:cNvPr>
          <p:cNvSpPr>
            <a:spLocks noGrp="1"/>
          </p:cNvSpPr>
          <p:nvPr>
            <p:ph idx="1"/>
          </p:nvPr>
        </p:nvSpPr>
        <p:spPr>
          <a:xfrm>
            <a:off x="367229" y="1191378"/>
            <a:ext cx="11674207" cy="4891490"/>
          </a:xfrm>
        </p:spPr>
        <p:txBody>
          <a:bodyPr>
            <a:normAutofit lnSpcReduction="10000"/>
          </a:bodyPr>
          <a:lstStyle/>
          <a:p>
            <a:r>
              <a:rPr lang="en-US" sz="2400" dirty="0"/>
              <a:t>Resistance to FLT3 inhibitors can be from several causes</a:t>
            </a:r>
          </a:p>
          <a:p>
            <a:pPr lvl="1"/>
            <a:r>
              <a:rPr lang="en-US" sz="2000" dirty="0"/>
              <a:t>Immunologic/loss of GVL</a:t>
            </a:r>
          </a:p>
          <a:p>
            <a:pPr lvl="1"/>
            <a:r>
              <a:rPr lang="en-US" sz="2000" dirty="0"/>
              <a:t>Clonal evolution with new on-target mutations (e.g. FLT3-D835 on sorafenib; FLT3-F691L on </a:t>
            </a:r>
            <a:r>
              <a:rPr lang="en-US" sz="2000" dirty="0" err="1"/>
              <a:t>gilteritinib</a:t>
            </a:r>
            <a:r>
              <a:rPr lang="en-US" sz="2000" dirty="0"/>
              <a:t>)</a:t>
            </a:r>
          </a:p>
          <a:p>
            <a:pPr lvl="1"/>
            <a:r>
              <a:rPr lang="en-US" sz="2000" dirty="0"/>
              <a:t>Clonal evolution with new off-target mutations (e.g. </a:t>
            </a:r>
            <a:r>
              <a:rPr lang="en-US" sz="2000" dirty="0" err="1"/>
              <a:t>ras</a:t>
            </a:r>
            <a:r>
              <a:rPr lang="en-US" sz="2000" dirty="0"/>
              <a:t> pathway)</a:t>
            </a:r>
          </a:p>
          <a:p>
            <a:pPr lvl="1"/>
            <a:r>
              <a:rPr lang="en-US" sz="2000" dirty="0"/>
              <a:t>Selection for FLT3-WT clones</a:t>
            </a:r>
          </a:p>
          <a:p>
            <a:endParaRPr lang="en-US" sz="2400" dirty="0"/>
          </a:p>
          <a:p>
            <a:r>
              <a:rPr lang="en-US" sz="2400" dirty="0"/>
              <a:t>Therapy for cases with prior TKI is uncertain</a:t>
            </a:r>
          </a:p>
          <a:p>
            <a:pPr lvl="1"/>
            <a:r>
              <a:rPr lang="en-US" sz="2000" dirty="0"/>
              <a:t>Only 12% of patients on ADMIRAL had prior TKI</a:t>
            </a:r>
          </a:p>
          <a:p>
            <a:pPr lvl="1"/>
            <a:r>
              <a:rPr lang="en-US" sz="2000" dirty="0"/>
              <a:t>Ras pathway mutations commonly emerge at </a:t>
            </a:r>
            <a:r>
              <a:rPr lang="en-US" sz="2000" dirty="0" err="1"/>
              <a:t>gilteritinib</a:t>
            </a:r>
            <a:r>
              <a:rPr lang="en-US" sz="2000" dirty="0"/>
              <a:t> progression </a:t>
            </a:r>
          </a:p>
          <a:p>
            <a:pPr lvl="1"/>
            <a:r>
              <a:rPr lang="en-US" sz="2000" dirty="0"/>
              <a:t>If Ras pathway mutations were present at study </a:t>
            </a:r>
            <a:r>
              <a:rPr lang="en-US" sz="2000" dirty="0" err="1"/>
              <a:t>gilteritinib</a:t>
            </a:r>
            <a:r>
              <a:rPr lang="en-US" sz="2000" dirty="0"/>
              <a:t> remained active</a:t>
            </a:r>
          </a:p>
          <a:p>
            <a:endParaRPr lang="en-US" sz="2400" dirty="0"/>
          </a:p>
          <a:p>
            <a:r>
              <a:rPr lang="en-US" sz="2400" dirty="0"/>
              <a:t>This patient enrolled on a clinical trial of </a:t>
            </a:r>
            <a:r>
              <a:rPr lang="en-US" sz="2400" dirty="0" err="1"/>
              <a:t>venetoclax</a:t>
            </a:r>
            <a:r>
              <a:rPr lang="en-US" sz="2400" dirty="0"/>
              <a:t> + </a:t>
            </a:r>
            <a:r>
              <a:rPr lang="en-US" sz="2400" dirty="0" err="1"/>
              <a:t>gilteritinib</a:t>
            </a:r>
            <a:r>
              <a:rPr lang="en-US" sz="2400" dirty="0"/>
              <a:t> and entered CR2. </a:t>
            </a:r>
          </a:p>
          <a:p>
            <a:pPr lvl="1"/>
            <a:r>
              <a:rPr lang="en-US" sz="2000" dirty="0"/>
              <a:t>She remains on study therapy at 14 months duration without relapse and with full donor chimerism</a:t>
            </a:r>
          </a:p>
        </p:txBody>
      </p:sp>
      <p:sp>
        <p:nvSpPr>
          <p:cNvPr id="4" name="Rectangle 3">
            <a:extLst>
              <a:ext uri="{FF2B5EF4-FFF2-40B4-BE49-F238E27FC236}">
                <a16:creationId xmlns:a16="http://schemas.microsoft.com/office/drawing/2014/main" id="{62D1716B-93B0-DA4A-953F-2EA00BD4C912}"/>
              </a:ext>
            </a:extLst>
          </p:cNvPr>
          <p:cNvSpPr/>
          <p:nvPr/>
        </p:nvSpPr>
        <p:spPr>
          <a:xfrm>
            <a:off x="7817143" y="6181243"/>
            <a:ext cx="4572000" cy="646329"/>
          </a:xfrm>
          <a:prstGeom prst="rect">
            <a:avLst/>
          </a:prstGeom>
        </p:spPr>
        <p:txBody>
          <a:bodyPr lIns="91438" tIns="45719" rIns="91438" bIns="45719">
            <a:spAutoFit/>
          </a:bodyPr>
          <a:lstStyle/>
          <a:p>
            <a:pPr marL="0" marR="0" lvl="0" indent="0" algn="l" defTabSz="457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McMahon CM, et al. </a:t>
            </a:r>
            <a:r>
              <a:rPr kumimoji="0" lang="sk-SK"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Cancer Discov. 2019 Aug;9(8):1050-1063</a:t>
            </a:r>
          </a:p>
          <a:p>
            <a:pPr marL="0" marR="0" lvl="0" indent="0" algn="l" defTabSz="457118" rtl="0" eaLnBrk="1" fontAlgn="auto" latinLnBrk="0" hangingPunct="1">
              <a:lnSpc>
                <a:spcPct val="10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Calibri" panose="020F0502020204030204" pitchFamily="34" charset="0"/>
                <a:ea typeface="맑은 고딕" panose="020B0503020000020004" pitchFamily="34" charset="-127"/>
                <a:cs typeface="Calibri" panose="020F0502020204030204" pitchFamily="34" charset="0"/>
              </a:rPr>
              <a:t>Smith CC, et al. Blood; 134(Suppl. 1), 14</a:t>
            </a:r>
          </a:p>
          <a:p>
            <a:pPr marL="0" marR="0" lvl="0" indent="0" algn="l" defTabSz="457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Perl AE, et al.</a:t>
            </a:r>
            <a:r>
              <a:rPr kumimoji="0" lang="nl-NL"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Blood 2019; 134 : 3910</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4">
            <a:extLst>
              <a:ext uri="{FF2B5EF4-FFF2-40B4-BE49-F238E27FC236}">
                <a16:creationId xmlns:a16="http://schemas.microsoft.com/office/drawing/2014/main" id="{6E9D31BB-5C69-CB4B-BD5A-450CEAA80AA2}"/>
              </a:ext>
            </a:extLst>
          </p:cNvPr>
          <p:cNvSpPr/>
          <p:nvPr/>
        </p:nvSpPr>
        <p:spPr>
          <a:xfrm>
            <a:off x="197997" y="6495609"/>
            <a:ext cx="2627964"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Courtesy of </a:t>
            </a:r>
            <a:r>
              <a:rPr kumimoji="0" lang="en-US" sz="15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Alexander Perl, MD</a:t>
            </a:r>
          </a:p>
        </p:txBody>
      </p:sp>
    </p:spTree>
    <p:extLst>
      <p:ext uri="{BB962C8B-B14F-4D97-AF65-F5344CB8AC3E}">
        <p14:creationId xmlns:p14="http://schemas.microsoft.com/office/powerpoint/2010/main" val="1329352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AC6512-55E8-554C-9D60-B993AE1EC815}"/>
              </a:ext>
            </a:extLst>
          </p:cNvPr>
          <p:cNvSpPr/>
          <p:nvPr/>
        </p:nvSpPr>
        <p:spPr bwMode="auto">
          <a:xfrm>
            <a:off x="609600" y="2819400"/>
            <a:ext cx="11430000" cy="76358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charset="0"/>
            </a:endParaRPr>
          </a:p>
        </p:txBody>
      </p:sp>
      <p:sp>
        <p:nvSpPr>
          <p:cNvPr id="2" name="Title 1">
            <a:extLst>
              <a:ext uri="{FF2B5EF4-FFF2-40B4-BE49-F238E27FC236}">
                <a16:creationId xmlns:a16="http://schemas.microsoft.com/office/drawing/2014/main" id="{E34461F5-6148-8E49-A576-21A87561057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CADA11B-700D-4D43-9C41-9683101FBE05}"/>
              </a:ext>
            </a:extLst>
          </p:cNvPr>
          <p:cNvSpPr>
            <a:spLocks noGrp="1"/>
          </p:cNvSpPr>
          <p:nvPr>
            <p:ph idx="1"/>
          </p:nvPr>
        </p:nvSpPr>
        <p:spPr>
          <a:xfrm>
            <a:off x="912286" y="1416053"/>
            <a:ext cx="11279714" cy="4799013"/>
          </a:xfrm>
        </p:spPr>
        <p:txBody>
          <a:bodyPr/>
          <a:lstStyle/>
          <a:p>
            <a:pPr marL="98425" indent="0">
              <a:buNone/>
            </a:pPr>
            <a:r>
              <a:rPr lang="en-US" sz="2200" dirty="0">
                <a:solidFill>
                  <a:schemeClr val="tx1"/>
                </a:solidFill>
              </a:rPr>
              <a:t>Module 1: Optimizing the Management of AML in Older Patients or Those Ineligible for</a:t>
            </a:r>
            <a:br>
              <a:rPr lang="en-US" sz="2200" dirty="0">
                <a:solidFill>
                  <a:schemeClr val="tx1"/>
                </a:solidFill>
              </a:rPr>
            </a:br>
            <a:r>
              <a:rPr lang="en-US" sz="2200" dirty="0">
                <a:solidFill>
                  <a:schemeClr val="tx1"/>
                </a:solidFill>
              </a:rPr>
              <a:t>Intensive Chemotherapy — Dr Wei</a:t>
            </a:r>
          </a:p>
          <a:p>
            <a:pPr marL="98425" indent="0">
              <a:buNone/>
            </a:pPr>
            <a:r>
              <a:rPr lang="en-US" sz="2200" dirty="0">
                <a:solidFill>
                  <a:schemeClr val="tx1"/>
                </a:solidFill>
              </a:rPr>
              <a:t>Module 2: Treatment Options </a:t>
            </a:r>
            <a:r>
              <a:rPr lang="en-US" sz="2200" dirty="0"/>
              <a:t>for Patients with AML Harboring FLT3 Mutations — Dr Perl</a:t>
            </a:r>
          </a:p>
          <a:p>
            <a:pPr marL="98425" indent="0">
              <a:buNone/>
            </a:pPr>
            <a:r>
              <a:rPr lang="en-US" sz="2200" dirty="0">
                <a:solidFill>
                  <a:schemeClr val="bg1"/>
                </a:solidFill>
              </a:rPr>
              <a:t>Module 3: Management of Newly Diagnosed and Previously Treated AML with </a:t>
            </a:r>
            <a:br>
              <a:rPr lang="en-US" sz="2200" dirty="0">
                <a:solidFill>
                  <a:schemeClr val="bg1"/>
                </a:solidFill>
              </a:rPr>
            </a:br>
            <a:r>
              <a:rPr lang="en-US" sz="2200" dirty="0">
                <a:solidFill>
                  <a:schemeClr val="bg1"/>
                </a:solidFill>
              </a:rPr>
              <a:t>IDH Mutations — Dr Stein</a:t>
            </a:r>
          </a:p>
          <a:p>
            <a:pPr marL="98425" indent="0">
              <a:buNone/>
            </a:pPr>
            <a:r>
              <a:rPr lang="en-US" sz="2200" dirty="0"/>
              <a:t>Module 4: Tailoring Induction and Maintenance Therapy for Younger Patients with </a:t>
            </a:r>
            <a:br>
              <a:rPr lang="en-US" sz="2200" dirty="0"/>
            </a:br>
            <a:r>
              <a:rPr lang="en-US" sz="2200" dirty="0"/>
              <a:t>AML without Targetable Tumor Mutations — Dr </a:t>
            </a:r>
            <a:r>
              <a:rPr lang="en-US" sz="2200" dirty="0" err="1"/>
              <a:t>Levis</a:t>
            </a:r>
            <a:endParaRPr lang="en-US" sz="2200" dirty="0"/>
          </a:p>
          <a:p>
            <a:pPr marL="98425" indent="0">
              <a:buNone/>
            </a:pPr>
            <a:r>
              <a:rPr lang="en-US" sz="2200" dirty="0"/>
              <a:t>Module 5: Other Novel Agents and Investigational Strategies for Patients with AML — </a:t>
            </a:r>
            <a:br>
              <a:rPr lang="en-US" sz="2200" dirty="0"/>
            </a:br>
            <a:r>
              <a:rPr lang="en-US" sz="2200" dirty="0"/>
              <a:t>Dr </a:t>
            </a:r>
            <a:r>
              <a:rPr lang="en-US" sz="2200" dirty="0" err="1"/>
              <a:t>Pollyea</a:t>
            </a:r>
            <a:endParaRPr lang="en-US" sz="2400" dirty="0"/>
          </a:p>
        </p:txBody>
      </p:sp>
    </p:spTree>
    <p:extLst>
      <p:ext uri="{BB962C8B-B14F-4D97-AF65-F5344CB8AC3E}">
        <p14:creationId xmlns:p14="http://schemas.microsoft.com/office/powerpoint/2010/main" val="3979892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862" y="89097"/>
            <a:ext cx="11394276" cy="685235"/>
          </a:xfrm>
        </p:spPr>
        <p:txBody>
          <a:bodyPr>
            <a:normAutofit/>
          </a:bodyPr>
          <a:lstStyle/>
          <a:p>
            <a:pPr algn="ctr"/>
            <a:r>
              <a:rPr lang="en-US" sz="3600" dirty="0"/>
              <a:t>Recurring Mutations in Patients with AML</a:t>
            </a: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42443"/>
          <a:stretch/>
        </p:blipFill>
        <p:spPr bwMode="auto">
          <a:xfrm>
            <a:off x="2135188" y="1045212"/>
            <a:ext cx="7921625" cy="5005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 name="Rectangle 2"/>
          <p:cNvSpPr txBox="1">
            <a:spLocks noChangeArrowheads="1"/>
          </p:cNvSpPr>
          <p:nvPr/>
        </p:nvSpPr>
        <p:spPr bwMode="auto">
          <a:xfrm>
            <a:off x="8139430" y="6321348"/>
            <a:ext cx="3834766" cy="3635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13607" rIns="0" bIns="0" numCol="1" rtlCol="0" anchor="ctr" anchorCtr="0" compatLnSpc="1">
            <a:prstTxWarp prst="textNoShape">
              <a:avLst/>
            </a:prstTxWarp>
            <a:noAutofit/>
          </a:bodyPr>
          <a:lstStyle>
            <a:lvl1pPr algn="l" defTabSz="457200" rtl="0" eaLnBrk="1" latinLnBrk="0" hangingPunct="1">
              <a:spcBef>
                <a:spcPct val="0"/>
              </a:spcBef>
              <a:buNone/>
              <a:defRPr sz="3200" b="1" kern="1200">
                <a:solidFill>
                  <a:srgbClr val="2986E2"/>
                </a:solidFill>
                <a:latin typeface="Corbel"/>
                <a:ea typeface="+mj-ea"/>
                <a:cs typeface="Corbel"/>
              </a:defRPr>
            </a:lvl1pPr>
          </a:lstStyle>
          <a:p>
            <a:pPr marL="0" marR="0" lvl="0" indent="0" algn="l" defTabSz="457200" rtl="0" eaLnBrk="1" fontAlgn="auto" latinLnBrk="0" hangingPunct="1">
              <a:lnSpc>
                <a:spcPct val="100000"/>
              </a:lnSpc>
              <a:spcBef>
                <a:spcPct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Lst>
              <a:defRPr/>
            </a:pPr>
            <a:r>
              <a:rPr kumimoji="0" lang="en-US" altLang="en-US" sz="1400" b="1" i="0" u="none" strike="noStrike" kern="1200" cap="none" spc="0" normalizeH="0" baseline="0" noProof="0" dirty="0">
                <a:ln>
                  <a:noFill/>
                </a:ln>
                <a:solidFill>
                  <a:srgbClr val="2986E2"/>
                </a:solidFill>
                <a:effectLst/>
                <a:uLnTx/>
                <a:uFillTx/>
                <a:latin typeface="Corbel"/>
                <a:ea typeface="Arial Unicode MS" charset="0"/>
                <a:cs typeface="Arial Unicode MS" charset="0"/>
              </a:rPr>
              <a:t>Patel JP et al. N </a:t>
            </a:r>
            <a:r>
              <a:rPr kumimoji="0" lang="en-US" altLang="en-US" sz="1400" b="1" i="0" u="none" strike="noStrike" kern="1200" cap="none" spc="0" normalizeH="0" baseline="0" noProof="0" dirty="0" err="1">
                <a:ln>
                  <a:noFill/>
                </a:ln>
                <a:solidFill>
                  <a:srgbClr val="2986E2"/>
                </a:solidFill>
                <a:effectLst/>
                <a:uLnTx/>
                <a:uFillTx/>
                <a:latin typeface="Corbel"/>
                <a:ea typeface="Arial Unicode MS" charset="0"/>
                <a:cs typeface="Arial Unicode MS" charset="0"/>
              </a:rPr>
              <a:t>Engl</a:t>
            </a:r>
            <a:r>
              <a:rPr kumimoji="0" lang="en-US" altLang="en-US" sz="1400" b="1" i="0" u="none" strike="noStrike" kern="1200" cap="none" spc="0" normalizeH="0" baseline="0" noProof="0" dirty="0">
                <a:ln>
                  <a:noFill/>
                </a:ln>
                <a:solidFill>
                  <a:srgbClr val="2986E2"/>
                </a:solidFill>
                <a:effectLst/>
                <a:uLnTx/>
                <a:uFillTx/>
                <a:latin typeface="Corbel"/>
                <a:ea typeface="Arial Unicode MS" charset="0"/>
                <a:cs typeface="Arial Unicode MS" charset="0"/>
              </a:rPr>
              <a:t> J Med 2012;366:1079-1089.</a:t>
            </a:r>
          </a:p>
        </p:txBody>
      </p:sp>
      <p:sp>
        <p:nvSpPr>
          <p:cNvPr id="5" name="Rectangle 4">
            <a:extLst>
              <a:ext uri="{FF2B5EF4-FFF2-40B4-BE49-F238E27FC236}">
                <a16:creationId xmlns:a16="http://schemas.microsoft.com/office/drawing/2014/main" id="{46B7C8C8-CA81-4143-9520-606FD3F10A4B}"/>
              </a:ext>
            </a:extLst>
          </p:cNvPr>
          <p:cNvSpPr/>
          <p:nvPr/>
        </p:nvSpPr>
        <p:spPr>
          <a:xfrm>
            <a:off x="4934935" y="6390700"/>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Stein, MD</a:t>
            </a:r>
          </a:p>
        </p:txBody>
      </p:sp>
    </p:spTree>
    <p:extLst>
      <p:ext uri="{BB962C8B-B14F-4D97-AF65-F5344CB8AC3E}">
        <p14:creationId xmlns:p14="http://schemas.microsoft.com/office/powerpoint/2010/main" val="4190797000"/>
      </p:ext>
    </p:extLst>
  </p:cSld>
  <p:clrMapOvr>
    <a:masterClrMapping/>
  </p:clrMapOvr>
  <mc:AlternateContent xmlns:mc="http://schemas.openxmlformats.org/markup-compatibility/2006" xmlns:p14="http://schemas.microsoft.com/office/powerpoint/2010/main">
    <mc:Choice Requires="p14">
      <p:transition p14:dur="0" advTm="2182"/>
    </mc:Choice>
    <mc:Fallback xmlns="">
      <p:transition advTm="218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2" y="25401"/>
            <a:ext cx="11103095" cy="642939"/>
          </a:xfrm>
        </p:spPr>
        <p:txBody>
          <a:bodyPr>
            <a:normAutofit fontScale="90000"/>
          </a:bodyPr>
          <a:lstStyle/>
          <a:p>
            <a:pPr algn="ctr"/>
            <a:r>
              <a:rPr lang="en-US" sz="3600" dirty="0">
                <a:latin typeface="+mn-lt"/>
                <a:ea typeface="MS PGothic" pitchFamily="34" charset="-128"/>
              </a:rPr>
              <a:t>IDH2m </a:t>
            </a:r>
            <a:r>
              <a:rPr lang="en-US" sz="4000" dirty="0">
                <a:latin typeface="+mn-lt"/>
                <a:ea typeface="MS PGothic" pitchFamily="34" charset="-128"/>
              </a:rPr>
              <a:t>and</a:t>
            </a:r>
            <a:r>
              <a:rPr lang="en-US" sz="3600" dirty="0">
                <a:latin typeface="+mn-lt"/>
                <a:ea typeface="MS PGothic" pitchFamily="34" charset="-128"/>
              </a:rPr>
              <a:t> IDH1m: Distinct Genetically Defined Population</a:t>
            </a:r>
            <a:r>
              <a:rPr lang="en-US" dirty="0">
                <a:latin typeface="+mn-lt"/>
                <a:ea typeface="MS PGothic" pitchFamily="34" charset="-128"/>
              </a:rPr>
              <a:t>s</a:t>
            </a:r>
            <a:endParaRPr lang="en-US" dirty="0">
              <a:latin typeface="+mn-lt"/>
            </a:endParaRPr>
          </a:p>
        </p:txBody>
      </p:sp>
      <p:sp>
        <p:nvSpPr>
          <p:cNvPr id="3" name="Content Placeholder 2"/>
          <p:cNvSpPr>
            <a:spLocks noGrp="1"/>
          </p:cNvSpPr>
          <p:nvPr>
            <p:ph idx="1"/>
          </p:nvPr>
        </p:nvSpPr>
        <p:spPr>
          <a:xfrm>
            <a:off x="601133" y="5471329"/>
            <a:ext cx="10564707" cy="494517"/>
          </a:xfrm>
        </p:spPr>
        <p:txBody>
          <a:bodyPr>
            <a:normAutofit fontScale="85000" lnSpcReduction="20000"/>
          </a:bodyPr>
          <a:lstStyle/>
          <a:p>
            <a:pPr marL="0" indent="0">
              <a:buNone/>
            </a:pPr>
            <a:r>
              <a:rPr lang="en-US" sz="1600" baseline="30000" dirty="0">
                <a:cs typeface="Arial" charset="0"/>
              </a:rPr>
              <a:t>1</a:t>
            </a:r>
            <a:r>
              <a:rPr lang="en-US" sz="1600" dirty="0">
                <a:cs typeface="Arial" charset="0"/>
              </a:rPr>
              <a:t>Includes 8.5% of Primary GBM</a:t>
            </a:r>
            <a:endParaRPr lang="en-US" sz="1600" b="1" i="1" dirty="0">
              <a:cs typeface="Arial" charset="0"/>
            </a:endParaRPr>
          </a:p>
          <a:p>
            <a:pPr marL="0" indent="0">
              <a:buNone/>
            </a:pPr>
            <a:r>
              <a:rPr lang="en-US" sz="1600" baseline="30000" dirty="0">
                <a:cs typeface="Arial" charset="0"/>
              </a:rPr>
              <a:t>2</a:t>
            </a:r>
            <a:r>
              <a:rPr lang="en-US" sz="1600" dirty="0">
                <a:cs typeface="Arial" charset="0"/>
              </a:rPr>
              <a:t>Includes “basket” of emerging unconfirmed indications</a:t>
            </a:r>
            <a:endParaRPr lang="en-US" dirty="0"/>
          </a:p>
          <a:p>
            <a:pPr marL="0" indent="0">
              <a:buNone/>
            </a:pPr>
            <a:endParaRPr lang="en-US" b="1" i="1" dirty="0">
              <a:cs typeface="Arial" charset="0"/>
            </a:endParaRPr>
          </a:p>
        </p:txBody>
      </p:sp>
      <p:graphicFrame>
        <p:nvGraphicFramePr>
          <p:cNvPr id="8" name="Content Placeholder 3"/>
          <p:cNvGraphicFramePr>
            <a:graphicFrameLocks/>
          </p:cNvGraphicFramePr>
          <p:nvPr/>
        </p:nvGraphicFramePr>
        <p:xfrm>
          <a:off x="601133" y="815956"/>
          <a:ext cx="10972800" cy="5160979"/>
        </p:xfrm>
        <a:graphic>
          <a:graphicData uri="http://schemas.openxmlformats.org/drawingml/2006/table">
            <a:tbl>
              <a:tblPr firstRow="1" bandRow="1">
                <a:tableStyleId>{B301B821-A1FF-4177-AEE7-76D212191A09}</a:tableStyleId>
              </a:tblPr>
              <a:tblGrid>
                <a:gridCol w="2209800">
                  <a:extLst>
                    <a:ext uri="{9D8B030D-6E8A-4147-A177-3AD203B41FA5}">
                      <a16:colId xmlns:a16="http://schemas.microsoft.com/office/drawing/2014/main" val="20000"/>
                    </a:ext>
                  </a:extLst>
                </a:gridCol>
                <a:gridCol w="6976533">
                  <a:extLst>
                    <a:ext uri="{9D8B030D-6E8A-4147-A177-3AD203B41FA5}">
                      <a16:colId xmlns:a16="http://schemas.microsoft.com/office/drawing/2014/main" val="20001"/>
                    </a:ext>
                  </a:extLst>
                </a:gridCol>
                <a:gridCol w="1786467">
                  <a:extLst>
                    <a:ext uri="{9D8B030D-6E8A-4147-A177-3AD203B41FA5}">
                      <a16:colId xmlns:a16="http://schemas.microsoft.com/office/drawing/2014/main" val="20002"/>
                    </a:ext>
                  </a:extLst>
                </a:gridCol>
              </a:tblGrid>
              <a:tr h="368863">
                <a:tc gridSpan="3">
                  <a:txBody>
                    <a:bodyPr/>
                    <a:lstStyle/>
                    <a:p>
                      <a:pPr algn="ctr"/>
                      <a:r>
                        <a:rPr lang="en-US" sz="1800" dirty="0"/>
                        <a:t>IDH Mutations Seen</a:t>
                      </a:r>
                      <a:r>
                        <a:rPr lang="en-US" sz="1800" baseline="0" dirty="0"/>
                        <a:t> in Multiple Cancer Types</a:t>
                      </a:r>
                      <a:endParaRPr lang="en-US" sz="1800" dirty="0">
                        <a:solidFill>
                          <a:srgbClr val="FFFFFF"/>
                        </a:solidFill>
                      </a:endParaRPr>
                    </a:p>
                  </a:txBody>
                  <a:tcPr marL="121920" marR="121920"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54676">
                <a:tc>
                  <a:txBody>
                    <a:bodyPr/>
                    <a:lstStyle/>
                    <a:p>
                      <a:pPr algn="ctr"/>
                      <a:r>
                        <a:rPr lang="en-US" sz="1800" dirty="0"/>
                        <a:t>Target</a:t>
                      </a:r>
                      <a:endParaRPr lang="en-US" sz="1800" b="1" dirty="0">
                        <a:solidFill>
                          <a:schemeClr val="bg1"/>
                        </a:solidFill>
                      </a:endParaRPr>
                    </a:p>
                  </a:txBody>
                  <a:tcPr marL="121920" marR="121920" anchor="ctr"/>
                </a:tc>
                <a:tc>
                  <a:txBody>
                    <a:bodyPr/>
                    <a:lstStyle/>
                    <a:p>
                      <a:pPr algn="ctr"/>
                      <a:r>
                        <a:rPr lang="en-US" sz="1800" kern="1200" dirty="0"/>
                        <a:t>Indication</a:t>
                      </a:r>
                      <a:endParaRPr lang="en-US" sz="1800" b="1" kern="1200" dirty="0">
                        <a:solidFill>
                          <a:schemeClr val="bg1"/>
                        </a:solidFill>
                        <a:latin typeface="+mn-lt"/>
                        <a:ea typeface="+mn-ea"/>
                        <a:cs typeface="+mn-cs"/>
                      </a:endParaRPr>
                    </a:p>
                  </a:txBody>
                  <a:tcPr marL="121920" marR="121920" anchor="ctr"/>
                </a:tc>
                <a:tc>
                  <a:txBody>
                    <a:bodyPr/>
                    <a:lstStyle/>
                    <a:p>
                      <a:pPr algn="ctr"/>
                      <a:r>
                        <a:rPr lang="en-US" sz="1800" kern="1200" dirty="0" err="1"/>
                        <a:t>IDHm</a:t>
                      </a:r>
                      <a:r>
                        <a:rPr lang="en-US" sz="1800" kern="1200" dirty="0"/>
                        <a:t> (%)</a:t>
                      </a:r>
                      <a:endParaRPr lang="en-US" sz="1800" b="1" kern="1200" dirty="0">
                        <a:solidFill>
                          <a:schemeClr val="bg1"/>
                        </a:solidFill>
                        <a:latin typeface="+mn-lt"/>
                        <a:ea typeface="+mn-ea"/>
                        <a:cs typeface="+mn-cs"/>
                      </a:endParaRPr>
                    </a:p>
                  </a:txBody>
                  <a:tcPr marL="121920" marR="121920" anchor="ctr"/>
                </a:tc>
                <a:extLst>
                  <a:ext uri="{0D108BD9-81ED-4DB2-BD59-A6C34878D82A}">
                    <a16:rowId xmlns:a16="http://schemas.microsoft.com/office/drawing/2014/main" val="10001"/>
                  </a:ext>
                </a:extLst>
              </a:tr>
              <a:tr h="368863">
                <a:tc rowSpan="5">
                  <a:txBody>
                    <a:bodyPr/>
                    <a:lstStyle/>
                    <a:p>
                      <a:endParaRPr lang="en-US" sz="1800" dirty="0"/>
                    </a:p>
                  </a:txBody>
                  <a:tcPr marL="121920" marR="121920" anchor="ctr"/>
                </a:tc>
                <a:tc>
                  <a:txBody>
                    <a:bodyPr/>
                    <a:lstStyle/>
                    <a:p>
                      <a:pPr algn="l"/>
                      <a:r>
                        <a:rPr lang="en-US" sz="1800" b="1" dirty="0"/>
                        <a:t>AML</a:t>
                      </a:r>
                      <a:endParaRPr lang="en-US" sz="1800" b="1" baseline="30000" dirty="0">
                        <a:solidFill>
                          <a:srgbClr val="000000"/>
                        </a:solidFill>
                      </a:endParaRPr>
                    </a:p>
                  </a:txBody>
                  <a:tcPr marL="121920" marR="121920" anchor="ctr"/>
                </a:tc>
                <a:tc>
                  <a:txBody>
                    <a:bodyPr/>
                    <a:lstStyle/>
                    <a:p>
                      <a:pPr algn="ctr"/>
                      <a:r>
                        <a:rPr lang="en-US" sz="1800" b="1" dirty="0"/>
                        <a:t>15%</a:t>
                      </a:r>
                      <a:endParaRPr lang="en-US" sz="1800" b="1" dirty="0">
                        <a:solidFill>
                          <a:srgbClr val="000000"/>
                        </a:solidFill>
                      </a:endParaRPr>
                    </a:p>
                  </a:txBody>
                  <a:tcPr marL="121920" marR="121920" anchor="ctr"/>
                </a:tc>
                <a:extLst>
                  <a:ext uri="{0D108BD9-81ED-4DB2-BD59-A6C34878D82A}">
                    <a16:rowId xmlns:a16="http://schemas.microsoft.com/office/drawing/2014/main" val="10002"/>
                  </a:ext>
                </a:extLst>
              </a:tr>
              <a:tr h="368863">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MDS/MPN</a:t>
                      </a:r>
                      <a:endParaRPr lang="en-US" sz="1800" b="1" dirty="0">
                        <a:solidFill>
                          <a:srgbClr val="000000"/>
                        </a:solidFill>
                      </a:endParaRPr>
                    </a:p>
                  </a:txBody>
                  <a:tcPr marL="121920" marR="121920" anchor="ctr"/>
                </a:tc>
                <a:tc>
                  <a:txBody>
                    <a:bodyPr/>
                    <a:lstStyle/>
                    <a:p>
                      <a:pPr algn="ctr"/>
                      <a:r>
                        <a:rPr lang="en-US" sz="1800" b="1" dirty="0"/>
                        <a:t>5%</a:t>
                      </a:r>
                      <a:endParaRPr lang="en-US" sz="1800" b="1" dirty="0">
                        <a:solidFill>
                          <a:srgbClr val="000000"/>
                        </a:solidFill>
                      </a:endParaRPr>
                    </a:p>
                  </a:txBody>
                  <a:tcPr marL="121920" marR="121920" anchor="ctr"/>
                </a:tc>
                <a:extLst>
                  <a:ext uri="{0D108BD9-81ED-4DB2-BD59-A6C34878D82A}">
                    <a16:rowId xmlns:a16="http://schemas.microsoft.com/office/drawing/2014/main" val="10003"/>
                  </a:ext>
                </a:extLst>
              </a:tr>
              <a:tr h="368863">
                <a:tc vMerge="1">
                  <a:txBody>
                    <a:bodyPr/>
                    <a:lstStyle/>
                    <a:p>
                      <a:endParaRPr lang="en-US" dirty="0"/>
                    </a:p>
                  </a:txBody>
                  <a:tcPr/>
                </a:tc>
                <a:tc>
                  <a:txBody>
                    <a:bodyPr/>
                    <a:lstStyle/>
                    <a:p>
                      <a:pPr algn="l"/>
                      <a:r>
                        <a:rPr lang="en-US" sz="1800" b="1" dirty="0" err="1"/>
                        <a:t>Angio-immunoblastic</a:t>
                      </a:r>
                      <a:r>
                        <a:rPr lang="en-US" sz="1800" b="1" baseline="0" dirty="0"/>
                        <a:t> NHL</a:t>
                      </a:r>
                      <a:endParaRPr lang="en-US" sz="1800" b="1" dirty="0">
                        <a:solidFill>
                          <a:srgbClr val="000000"/>
                        </a:solidFill>
                      </a:endParaRPr>
                    </a:p>
                  </a:txBody>
                  <a:tcPr marL="121920" marR="121920" anchor="ctr"/>
                </a:tc>
                <a:tc>
                  <a:txBody>
                    <a:bodyPr/>
                    <a:lstStyle/>
                    <a:p>
                      <a:pPr algn="ctr"/>
                      <a:r>
                        <a:rPr lang="en-US" sz="1800" b="1" dirty="0"/>
                        <a:t>25%</a:t>
                      </a:r>
                      <a:endParaRPr lang="en-US" sz="1800" b="1" dirty="0">
                        <a:solidFill>
                          <a:srgbClr val="000000"/>
                        </a:solidFill>
                      </a:endParaRPr>
                    </a:p>
                  </a:txBody>
                  <a:tcPr marL="121920" marR="121920" anchor="ctr"/>
                </a:tc>
                <a:extLst>
                  <a:ext uri="{0D108BD9-81ED-4DB2-BD59-A6C34878D82A}">
                    <a16:rowId xmlns:a16="http://schemas.microsoft.com/office/drawing/2014/main" val="10004"/>
                  </a:ext>
                </a:extLst>
              </a:tr>
              <a:tr h="368863">
                <a:tc vMerge="1">
                  <a:txBody>
                    <a:bodyPr/>
                    <a:lstStyle/>
                    <a:p>
                      <a:endParaRPr lang="en-US" dirty="0"/>
                    </a:p>
                  </a:txBody>
                  <a:tcPr/>
                </a:tc>
                <a:tc>
                  <a:txBody>
                    <a:bodyPr/>
                    <a:lstStyle/>
                    <a:p>
                      <a:pPr algn="l"/>
                      <a:r>
                        <a:rPr lang="en-US" sz="1800" b="1" dirty="0"/>
                        <a:t>Others</a:t>
                      </a:r>
                      <a:r>
                        <a:rPr lang="en-US" sz="1800" b="1" baseline="0" dirty="0"/>
                        <a:t> (melanoma, glioma, </a:t>
                      </a:r>
                      <a:r>
                        <a:rPr lang="en-US" sz="1800" b="1" baseline="0" dirty="0" err="1"/>
                        <a:t>chondro</a:t>
                      </a:r>
                      <a:r>
                        <a:rPr lang="en-US" sz="1800" b="1" baseline="0" dirty="0"/>
                        <a:t>)</a:t>
                      </a:r>
                      <a:endParaRPr lang="en-US" sz="1800" b="1" baseline="30000" dirty="0">
                        <a:solidFill>
                          <a:srgbClr val="000000"/>
                        </a:solidFill>
                      </a:endParaRPr>
                    </a:p>
                  </a:txBody>
                  <a:tcPr marL="121920" marR="121920" anchor="ctr"/>
                </a:tc>
                <a:tc>
                  <a:txBody>
                    <a:bodyPr/>
                    <a:lstStyle/>
                    <a:p>
                      <a:pPr algn="ctr"/>
                      <a:r>
                        <a:rPr lang="en-US" sz="1800" b="1" dirty="0"/>
                        <a:t>3-5%</a:t>
                      </a:r>
                      <a:endParaRPr lang="en-US" sz="1800" b="1" dirty="0">
                        <a:solidFill>
                          <a:srgbClr val="000000"/>
                        </a:solidFill>
                      </a:endParaRPr>
                    </a:p>
                  </a:txBody>
                  <a:tcPr marL="121920" marR="121920" anchor="ctr"/>
                </a:tc>
                <a:extLst>
                  <a:ext uri="{0D108BD9-81ED-4DB2-BD59-A6C34878D82A}">
                    <a16:rowId xmlns:a16="http://schemas.microsoft.com/office/drawing/2014/main" val="10005"/>
                  </a:ext>
                </a:extLst>
              </a:tr>
              <a:tr h="368863">
                <a:tc vMerge="1">
                  <a:txBody>
                    <a:bodyPr/>
                    <a:lstStyle/>
                    <a:p>
                      <a:endParaRPr lang="en-US" dirty="0"/>
                    </a:p>
                  </a:txBody>
                  <a:tcPr/>
                </a:tc>
                <a:tc>
                  <a:txBody>
                    <a:bodyPr/>
                    <a:lstStyle/>
                    <a:p>
                      <a:pPr algn="l"/>
                      <a:r>
                        <a:rPr lang="en-US" sz="1800" b="1" dirty="0"/>
                        <a:t>Type</a:t>
                      </a:r>
                      <a:r>
                        <a:rPr lang="en-US" sz="1800" b="1" baseline="0" dirty="0"/>
                        <a:t> II D-2HG Aciduria (inborn error of metabolism)</a:t>
                      </a:r>
                      <a:endParaRPr lang="en-US" sz="1800" b="1" dirty="0">
                        <a:solidFill>
                          <a:srgbClr val="000000"/>
                        </a:solidFill>
                      </a:endParaRPr>
                    </a:p>
                  </a:txBody>
                  <a:tcPr marL="121920" marR="121920" anchor="ctr"/>
                </a:tc>
                <a:tc>
                  <a:txBody>
                    <a:bodyPr/>
                    <a:lstStyle/>
                    <a:p>
                      <a:pPr algn="ctr"/>
                      <a:r>
                        <a:rPr lang="en-US" sz="1800" b="1" dirty="0"/>
                        <a:t>100%</a:t>
                      </a:r>
                      <a:endParaRPr lang="en-US" sz="1800" b="1" dirty="0">
                        <a:solidFill>
                          <a:srgbClr val="000000"/>
                        </a:solidFill>
                      </a:endParaRPr>
                    </a:p>
                  </a:txBody>
                  <a:tcPr marL="121920" marR="121920" anchor="ctr"/>
                </a:tc>
                <a:extLst>
                  <a:ext uri="{0D108BD9-81ED-4DB2-BD59-A6C34878D82A}">
                    <a16:rowId xmlns:a16="http://schemas.microsoft.com/office/drawing/2014/main" val="10006"/>
                  </a:ext>
                </a:extLst>
              </a:tr>
              <a:tr h="368863">
                <a:tc>
                  <a:txBody>
                    <a:bodyPr/>
                    <a:lstStyle/>
                    <a:p>
                      <a:endParaRPr lang="en-US" sz="1800" dirty="0"/>
                    </a:p>
                  </a:txBody>
                  <a:tcPr marL="121920" marR="121920" anchor="ctr"/>
                </a:tc>
                <a:tc>
                  <a:txBody>
                    <a:bodyPr/>
                    <a:lstStyle/>
                    <a:p>
                      <a:pPr algn="l"/>
                      <a:endParaRPr lang="en-US" sz="1800" b="1" dirty="0">
                        <a:solidFill>
                          <a:srgbClr val="000000"/>
                        </a:solidFill>
                      </a:endParaRPr>
                    </a:p>
                  </a:txBody>
                  <a:tcPr marL="121920" marR="121920" anchor="ctr"/>
                </a:tc>
                <a:tc>
                  <a:txBody>
                    <a:bodyPr/>
                    <a:lstStyle/>
                    <a:p>
                      <a:pPr algn="ctr"/>
                      <a:endParaRPr lang="en-US" sz="1800" b="1" dirty="0">
                        <a:solidFill>
                          <a:srgbClr val="000000"/>
                        </a:solidFill>
                      </a:endParaRPr>
                    </a:p>
                  </a:txBody>
                  <a:tcPr marL="121920" marR="121920" anchor="ctr"/>
                </a:tc>
                <a:extLst>
                  <a:ext uri="{0D108BD9-81ED-4DB2-BD59-A6C34878D82A}">
                    <a16:rowId xmlns:a16="http://schemas.microsoft.com/office/drawing/2014/main" val="10007"/>
                  </a:ext>
                </a:extLst>
              </a:tr>
              <a:tr h="368863">
                <a:tc rowSpan="6">
                  <a:txBody>
                    <a:bodyPr/>
                    <a:lstStyle/>
                    <a:p>
                      <a:endParaRPr lang="en-US" sz="1800" dirty="0"/>
                    </a:p>
                  </a:txBody>
                  <a:tcPr marL="121920" marR="121920" anchor="ctr"/>
                </a:tc>
                <a:tc>
                  <a:txBody>
                    <a:bodyPr/>
                    <a:lstStyle/>
                    <a:p>
                      <a:pPr algn="l"/>
                      <a:r>
                        <a:rPr lang="en-US" sz="1800" b="1" dirty="0"/>
                        <a:t>Low-grade glioma</a:t>
                      </a:r>
                      <a:r>
                        <a:rPr lang="en-US" sz="1800" b="1" baseline="0" dirty="0"/>
                        <a:t> &amp; 2</a:t>
                      </a:r>
                      <a:r>
                        <a:rPr lang="en-US" sz="1800" b="1" baseline="30000" dirty="0"/>
                        <a:t>ary</a:t>
                      </a:r>
                      <a:r>
                        <a:rPr lang="en-US" sz="1800" b="1" baseline="0" dirty="0"/>
                        <a:t> GBM</a:t>
                      </a:r>
                      <a:endParaRPr lang="en-US" sz="1800" b="1" baseline="30000" dirty="0">
                        <a:solidFill>
                          <a:srgbClr val="000000"/>
                        </a:solidFill>
                      </a:endParaRPr>
                    </a:p>
                  </a:txBody>
                  <a:tcPr marL="121920" marR="121920" anchor="ctr"/>
                </a:tc>
                <a:tc>
                  <a:txBody>
                    <a:bodyPr/>
                    <a:lstStyle/>
                    <a:p>
                      <a:pPr algn="ctr"/>
                      <a:r>
                        <a:rPr lang="en-US" sz="1800" b="1" dirty="0"/>
                        <a:t>70%</a:t>
                      </a:r>
                      <a:endParaRPr lang="en-US" sz="1800" b="1" dirty="0">
                        <a:solidFill>
                          <a:srgbClr val="000000"/>
                        </a:solidFill>
                      </a:endParaRPr>
                    </a:p>
                  </a:txBody>
                  <a:tcPr marL="121920" marR="121920" anchor="ctr"/>
                </a:tc>
                <a:extLst>
                  <a:ext uri="{0D108BD9-81ED-4DB2-BD59-A6C34878D82A}">
                    <a16:rowId xmlns:a16="http://schemas.microsoft.com/office/drawing/2014/main" val="10008"/>
                  </a:ext>
                </a:extLst>
              </a:tr>
              <a:tr h="368863">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Chondrosarcoma</a:t>
                      </a:r>
                      <a:endParaRPr lang="en-US" sz="1800" b="1" dirty="0">
                        <a:solidFill>
                          <a:srgbClr val="000000"/>
                        </a:solidFill>
                      </a:endParaRPr>
                    </a:p>
                  </a:txBody>
                  <a:tcPr marL="121920" marR="121920" anchor="ctr"/>
                </a:tc>
                <a:tc>
                  <a:txBody>
                    <a:bodyPr/>
                    <a:lstStyle/>
                    <a:p>
                      <a:pPr algn="ctr"/>
                      <a:r>
                        <a:rPr lang="en-US" sz="1800" b="1" dirty="0"/>
                        <a:t>&gt;50%</a:t>
                      </a:r>
                      <a:endParaRPr lang="en-US" sz="1800" b="1" dirty="0">
                        <a:solidFill>
                          <a:srgbClr val="000000"/>
                        </a:solidFill>
                      </a:endParaRPr>
                    </a:p>
                  </a:txBody>
                  <a:tcPr marL="121920" marR="121920" anchor="ctr"/>
                </a:tc>
                <a:extLst>
                  <a:ext uri="{0D108BD9-81ED-4DB2-BD59-A6C34878D82A}">
                    <a16:rowId xmlns:a16="http://schemas.microsoft.com/office/drawing/2014/main" val="10009"/>
                  </a:ext>
                </a:extLst>
              </a:tr>
              <a:tr h="368863">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AML</a:t>
                      </a:r>
                      <a:endParaRPr lang="en-US" sz="1800" b="1" dirty="0">
                        <a:solidFill>
                          <a:srgbClr val="000000"/>
                        </a:solidFill>
                      </a:endParaRPr>
                    </a:p>
                  </a:txBody>
                  <a:tcPr marL="121920" marR="121920" anchor="ctr"/>
                </a:tc>
                <a:tc>
                  <a:txBody>
                    <a:bodyPr/>
                    <a:lstStyle/>
                    <a:p>
                      <a:pPr algn="ctr"/>
                      <a:r>
                        <a:rPr lang="en-US" sz="1800" b="1" dirty="0"/>
                        <a:t>7.5%</a:t>
                      </a:r>
                      <a:endParaRPr lang="en-US" sz="1800" b="1" dirty="0">
                        <a:solidFill>
                          <a:srgbClr val="000000"/>
                        </a:solidFill>
                      </a:endParaRPr>
                    </a:p>
                  </a:txBody>
                  <a:tcPr marL="121920" marR="121920" anchor="ctr"/>
                </a:tc>
                <a:extLst>
                  <a:ext uri="{0D108BD9-81ED-4DB2-BD59-A6C34878D82A}">
                    <a16:rowId xmlns:a16="http://schemas.microsoft.com/office/drawing/2014/main" val="10010"/>
                  </a:ext>
                </a:extLst>
              </a:tr>
              <a:tr h="368863">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MDS/MPN</a:t>
                      </a:r>
                      <a:endParaRPr lang="en-US" sz="1800" b="1" dirty="0">
                        <a:solidFill>
                          <a:srgbClr val="000000"/>
                        </a:solidFill>
                      </a:endParaRPr>
                    </a:p>
                  </a:txBody>
                  <a:tcPr marL="121920" marR="121920" anchor="ctr"/>
                </a:tc>
                <a:tc>
                  <a:txBody>
                    <a:bodyPr/>
                    <a:lstStyle/>
                    <a:p>
                      <a:pPr algn="ctr"/>
                      <a:r>
                        <a:rPr lang="en-US" sz="1800" b="1" dirty="0"/>
                        <a:t>5%</a:t>
                      </a:r>
                      <a:endParaRPr lang="en-US" sz="1800" b="1" dirty="0">
                        <a:solidFill>
                          <a:srgbClr val="000000"/>
                        </a:solidFill>
                      </a:endParaRPr>
                    </a:p>
                  </a:txBody>
                  <a:tcPr marL="121920" marR="121920" anchor="ctr"/>
                </a:tc>
                <a:extLst>
                  <a:ext uri="{0D108BD9-81ED-4DB2-BD59-A6C34878D82A}">
                    <a16:rowId xmlns:a16="http://schemas.microsoft.com/office/drawing/2014/main" val="10011"/>
                  </a:ext>
                </a:extLst>
              </a:tr>
              <a:tr h="368863">
                <a:tc vMerge="1">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Intrahepatic </a:t>
                      </a:r>
                      <a:r>
                        <a:rPr lang="en-US" sz="1800" b="1" dirty="0" err="1"/>
                        <a:t>cholangiocarcinoma</a:t>
                      </a:r>
                      <a:endParaRPr lang="en-US" sz="1800" b="1" dirty="0">
                        <a:solidFill>
                          <a:srgbClr val="000000"/>
                        </a:solidFill>
                      </a:endParaRPr>
                    </a:p>
                  </a:txBody>
                  <a:tcPr marL="121920" marR="121920" anchor="ctr"/>
                </a:tc>
                <a:tc>
                  <a:txBody>
                    <a:bodyPr/>
                    <a:lstStyle/>
                    <a:p>
                      <a:pPr algn="ctr"/>
                      <a:r>
                        <a:rPr lang="en-US" sz="1800" b="1" dirty="0"/>
                        <a:t>20%</a:t>
                      </a:r>
                      <a:endParaRPr lang="en-US" sz="1800" b="1" dirty="0">
                        <a:solidFill>
                          <a:srgbClr val="000000"/>
                        </a:solidFill>
                      </a:endParaRPr>
                    </a:p>
                  </a:txBody>
                  <a:tcPr marL="121920" marR="121920" anchor="ctr"/>
                </a:tc>
                <a:extLst>
                  <a:ext uri="{0D108BD9-81ED-4DB2-BD59-A6C34878D82A}">
                    <a16:rowId xmlns:a16="http://schemas.microsoft.com/office/drawing/2014/main" val="10012"/>
                  </a:ext>
                </a:extLst>
              </a:tr>
              <a:tr h="368863">
                <a:tc vMerge="1">
                  <a:txBody>
                    <a:bodyPr/>
                    <a:lstStyle/>
                    <a:p>
                      <a:endParaRPr lang="en-US" dirty="0"/>
                    </a:p>
                  </a:txBody>
                  <a:tcPr anchor="ct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Others (colon, melanoma, lung)</a:t>
                      </a:r>
                      <a:endParaRPr lang="en-US" sz="1800" b="1" baseline="30000" dirty="0">
                        <a:solidFill>
                          <a:srgbClr val="000000"/>
                        </a:solidFill>
                      </a:endParaRPr>
                    </a:p>
                  </a:txBody>
                  <a:tcPr marL="121920" marR="121920" anchor="ctr"/>
                </a:tc>
                <a:tc>
                  <a:txBody>
                    <a:bodyPr/>
                    <a:lstStyle/>
                    <a:p>
                      <a:pPr algn="ctr"/>
                      <a:r>
                        <a:rPr lang="en-US" sz="1800" b="1" dirty="0"/>
                        <a:t>1-2%</a:t>
                      </a:r>
                      <a:endParaRPr lang="en-US" sz="1800" b="1" dirty="0">
                        <a:solidFill>
                          <a:srgbClr val="000000"/>
                        </a:solidFill>
                      </a:endParaRPr>
                    </a:p>
                  </a:txBody>
                  <a:tcPr marL="121920" marR="121920" anchor="ctr"/>
                </a:tc>
                <a:extLst>
                  <a:ext uri="{0D108BD9-81ED-4DB2-BD59-A6C34878D82A}">
                    <a16:rowId xmlns:a16="http://schemas.microsoft.com/office/drawing/2014/main" val="10013"/>
                  </a:ext>
                </a:extLst>
              </a:tr>
            </a:tbl>
          </a:graphicData>
        </a:graphic>
      </p:graphicFrame>
      <p:grpSp>
        <p:nvGrpSpPr>
          <p:cNvPr id="4" name="Group 8"/>
          <p:cNvGrpSpPr/>
          <p:nvPr/>
        </p:nvGrpSpPr>
        <p:grpSpPr>
          <a:xfrm>
            <a:off x="947865" y="2055926"/>
            <a:ext cx="1512107" cy="851987"/>
            <a:chOff x="750864" y="1581639"/>
            <a:chExt cx="1134080" cy="851986"/>
          </a:xfrm>
        </p:grpSpPr>
        <p:sp>
          <p:nvSpPr>
            <p:cNvPr id="10" name="Oval 9"/>
            <p:cNvSpPr/>
            <p:nvPr/>
          </p:nvSpPr>
          <p:spPr>
            <a:xfrm>
              <a:off x="750864" y="1581639"/>
              <a:ext cx="1134080" cy="851986"/>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1" name="TextBox 10"/>
            <p:cNvSpPr txBox="1"/>
            <p:nvPr/>
          </p:nvSpPr>
          <p:spPr>
            <a:xfrm>
              <a:off x="850408" y="1842856"/>
              <a:ext cx="97693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orbel"/>
                  <a:ea typeface="+mn-ea"/>
                  <a:cs typeface="+mn-cs"/>
                </a:rPr>
                <a:t>IDH2m</a:t>
              </a:r>
            </a:p>
          </p:txBody>
        </p:sp>
      </p:grpSp>
      <p:grpSp>
        <p:nvGrpSpPr>
          <p:cNvPr id="5" name="Group 11"/>
          <p:cNvGrpSpPr/>
          <p:nvPr/>
        </p:nvGrpSpPr>
        <p:grpSpPr>
          <a:xfrm>
            <a:off x="947865" y="4066084"/>
            <a:ext cx="1523483" cy="858399"/>
            <a:chOff x="750864" y="3075456"/>
            <a:chExt cx="1142612" cy="858398"/>
          </a:xfrm>
        </p:grpSpPr>
        <p:sp>
          <p:nvSpPr>
            <p:cNvPr id="13" name="Oval 12"/>
            <p:cNvSpPr/>
            <p:nvPr/>
          </p:nvSpPr>
          <p:spPr>
            <a:xfrm>
              <a:off x="750864" y="3075456"/>
              <a:ext cx="1142612" cy="858398"/>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4" name="TextBox 13"/>
            <p:cNvSpPr txBox="1"/>
            <p:nvPr/>
          </p:nvSpPr>
          <p:spPr>
            <a:xfrm>
              <a:off x="826094" y="3348142"/>
              <a:ext cx="100124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B3D5B"/>
                  </a:solidFill>
                  <a:effectLst/>
                  <a:uLnTx/>
                  <a:uFillTx/>
                  <a:latin typeface="Corbel"/>
                  <a:ea typeface="+mn-ea"/>
                  <a:cs typeface="+mn-cs"/>
                </a:rPr>
                <a:t>IDH1m</a:t>
              </a:r>
            </a:p>
          </p:txBody>
        </p:sp>
      </p:grpSp>
      <p:sp>
        <p:nvSpPr>
          <p:cNvPr id="12" name="Rectangle 11">
            <a:extLst>
              <a:ext uri="{FF2B5EF4-FFF2-40B4-BE49-F238E27FC236}">
                <a16:creationId xmlns:a16="http://schemas.microsoft.com/office/drawing/2014/main" id="{89B16BF6-2ADC-8C42-B77D-3C4DC3179F56}"/>
              </a:ext>
            </a:extLst>
          </p:cNvPr>
          <p:cNvSpPr/>
          <p:nvPr/>
        </p:nvSpPr>
        <p:spPr>
          <a:xfrm>
            <a:off x="4934935" y="6390700"/>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Stein, MD</a:t>
            </a:r>
          </a:p>
        </p:txBody>
      </p:sp>
    </p:spTree>
    <p:extLst>
      <p:ext uri="{BB962C8B-B14F-4D97-AF65-F5344CB8AC3E}">
        <p14:creationId xmlns:p14="http://schemas.microsoft.com/office/powerpoint/2010/main" val="2785197839"/>
      </p:ext>
    </p:extLst>
  </p:cSld>
  <p:clrMapOvr>
    <a:masterClrMapping/>
  </p:clrMapOvr>
  <mc:AlternateContent xmlns:mc="http://schemas.openxmlformats.org/markup-compatibility/2006" xmlns:p14="http://schemas.microsoft.com/office/powerpoint/2010/main">
    <mc:Choice Requires="p14">
      <p:transition p14:dur="0" advTm="2182"/>
    </mc:Choice>
    <mc:Fallback xmlns="">
      <p:transition advTm="218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184A-F862-42AE-BE02-4DB9571CFDD6}"/>
              </a:ext>
            </a:extLst>
          </p:cNvPr>
          <p:cNvSpPr>
            <a:spLocks noGrp="1"/>
          </p:cNvSpPr>
          <p:nvPr>
            <p:ph type="title"/>
          </p:nvPr>
        </p:nvSpPr>
        <p:spPr>
          <a:xfrm>
            <a:off x="398863" y="89098"/>
            <a:ext cx="11394276" cy="617289"/>
          </a:xfrm>
        </p:spPr>
        <p:txBody>
          <a:bodyPr>
            <a:normAutofit/>
          </a:bodyPr>
          <a:lstStyle/>
          <a:p>
            <a:pPr algn="ctr"/>
            <a:r>
              <a:rPr lang="en-US" dirty="0"/>
              <a:t>Efficacy of </a:t>
            </a:r>
            <a:r>
              <a:rPr lang="en-US" dirty="0" err="1"/>
              <a:t>Enasidenib</a:t>
            </a:r>
            <a:r>
              <a:rPr lang="en-US" dirty="0"/>
              <a:t> in R/R AML</a:t>
            </a:r>
          </a:p>
        </p:txBody>
      </p:sp>
      <p:graphicFrame>
        <p:nvGraphicFramePr>
          <p:cNvPr id="6" name="Table 5">
            <a:extLst>
              <a:ext uri="{FF2B5EF4-FFF2-40B4-BE49-F238E27FC236}">
                <a16:creationId xmlns:a16="http://schemas.microsoft.com/office/drawing/2014/main" id="{79563C48-A5AE-4AA0-B9A7-6FBC6E6BC691}"/>
              </a:ext>
            </a:extLst>
          </p:cNvPr>
          <p:cNvGraphicFramePr>
            <a:graphicFrameLocks noGrp="1"/>
          </p:cNvGraphicFramePr>
          <p:nvPr/>
        </p:nvGraphicFramePr>
        <p:xfrm>
          <a:off x="398864" y="1053519"/>
          <a:ext cx="11045423" cy="4704344"/>
        </p:xfrm>
        <a:graphic>
          <a:graphicData uri="http://schemas.openxmlformats.org/drawingml/2006/table">
            <a:tbl>
              <a:tblPr firstRow="1" bandRow="1"/>
              <a:tblGrid>
                <a:gridCol w="5858377">
                  <a:extLst>
                    <a:ext uri="{9D8B030D-6E8A-4147-A177-3AD203B41FA5}">
                      <a16:colId xmlns:a16="http://schemas.microsoft.com/office/drawing/2014/main" val="1861998154"/>
                    </a:ext>
                  </a:extLst>
                </a:gridCol>
                <a:gridCol w="2593523">
                  <a:extLst>
                    <a:ext uri="{9D8B030D-6E8A-4147-A177-3AD203B41FA5}">
                      <a16:colId xmlns:a16="http://schemas.microsoft.com/office/drawing/2014/main" val="3918522273"/>
                    </a:ext>
                  </a:extLst>
                </a:gridCol>
                <a:gridCol w="2593523">
                  <a:extLst>
                    <a:ext uri="{9D8B030D-6E8A-4147-A177-3AD203B41FA5}">
                      <a16:colId xmlns:a16="http://schemas.microsoft.com/office/drawing/2014/main" val="3777429847"/>
                    </a:ext>
                  </a:extLst>
                </a:gridCol>
              </a:tblGrid>
              <a:tr h="323148">
                <a:tc>
                  <a:txBody>
                    <a:bodyPr/>
                    <a:lstStyle/>
                    <a:p>
                      <a:pPr marL="0" marR="0">
                        <a:lnSpc>
                          <a:spcPct val="115000"/>
                        </a:lnSpc>
                        <a:spcBef>
                          <a:spcPts val="0"/>
                        </a:spcBef>
                        <a:spcAft>
                          <a:spcPts val="0"/>
                        </a:spcAft>
                      </a:pPr>
                      <a:r>
                        <a:rPr lang="en-US" sz="1800" b="1" kern="1200" dirty="0">
                          <a:effectLst/>
                          <a:latin typeface="+mn-lt"/>
                          <a:ea typeface="Times New Roman" panose="02020603050405020304" pitchFamily="18" charset="0"/>
                          <a:cs typeface="Times New Roman" panose="02020603050405020304" pitchFamily="18" charset="0"/>
                        </a:rPr>
                        <a:t> </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pattFill prst="pct5">
                      <a:fgClr>
                        <a:srgbClr val="FFFFFF"/>
                      </a:fgClr>
                      <a:bgClr>
                        <a:srgbClr val="F2F2F2"/>
                      </a:bgClr>
                    </a:pattFill>
                  </a:tcPr>
                </a:tc>
                <a:tc gridSpan="2">
                  <a:txBody>
                    <a:bodyPr/>
                    <a:lstStyle/>
                    <a:p>
                      <a:pPr marL="0" marR="0" algn="ctr">
                        <a:lnSpc>
                          <a:spcPct val="115000"/>
                        </a:lnSpc>
                        <a:spcBef>
                          <a:spcPts val="0"/>
                        </a:spcBef>
                        <a:spcAft>
                          <a:spcPts val="0"/>
                        </a:spcAft>
                        <a:tabLst>
                          <a:tab pos="0" algn="l"/>
                        </a:tabLst>
                      </a:pPr>
                      <a:r>
                        <a:rPr lang="en-US" sz="1800" b="1" kern="1200" dirty="0">
                          <a:effectLst/>
                          <a:latin typeface="+mn-lt"/>
                          <a:ea typeface="Times New Roman" panose="02020603050405020304" pitchFamily="18" charset="0"/>
                          <a:cs typeface="Times New Roman" panose="02020603050405020304" pitchFamily="18" charset="0"/>
                        </a:rPr>
                        <a:t>Relapsed/Refractory AML</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hMerge="1">
                  <a:txBody>
                    <a:bodyPr/>
                    <a:lstStyle/>
                    <a:p>
                      <a:endParaRPr lang="en-US"/>
                    </a:p>
                  </a:txBody>
                  <a:tcPr/>
                </a:tc>
                <a:extLst>
                  <a:ext uri="{0D108BD9-81ED-4DB2-BD59-A6C34878D82A}">
                    <a16:rowId xmlns:a16="http://schemas.microsoft.com/office/drawing/2014/main" val="704167414"/>
                  </a:ext>
                </a:extLst>
              </a:tr>
              <a:tr h="981424">
                <a:tc>
                  <a:txBody>
                    <a:bodyPr/>
                    <a:lstStyle/>
                    <a:p>
                      <a:pPr marL="0" marR="0">
                        <a:lnSpc>
                          <a:spcPct val="115000"/>
                        </a:lnSpc>
                        <a:spcBef>
                          <a:spcPts val="0"/>
                        </a:spcBef>
                        <a:spcAft>
                          <a:spcPts val="0"/>
                        </a:spcAft>
                      </a:pPr>
                      <a:r>
                        <a:rPr lang="en-US" sz="1800" b="1" kern="1200" dirty="0">
                          <a:effectLst/>
                          <a:latin typeface="+mn-lt"/>
                          <a:ea typeface="Times New Roman" panose="02020603050405020304" pitchFamily="18" charset="0"/>
                          <a:cs typeface="Times New Roman" panose="02020603050405020304" pitchFamily="18" charset="0"/>
                        </a:rPr>
                        <a:t> </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tabLst>
                          <a:tab pos="0" algn="l"/>
                        </a:tabLst>
                      </a:pPr>
                      <a:r>
                        <a:rPr lang="en-US" sz="1800" b="1" kern="1200" dirty="0" err="1">
                          <a:effectLst/>
                          <a:latin typeface="+mn-lt"/>
                          <a:ea typeface="Times New Roman" panose="02020603050405020304" pitchFamily="18" charset="0"/>
                          <a:cs typeface="Times New Roman" panose="02020603050405020304" pitchFamily="18" charset="0"/>
                        </a:rPr>
                        <a:t>Enasidenib</a:t>
                      </a:r>
                      <a:r>
                        <a:rPr lang="en-US" sz="1800" b="1" kern="1200" dirty="0">
                          <a:effectLst/>
                          <a:latin typeface="+mn-lt"/>
                          <a:ea typeface="Times New Roman" panose="02020603050405020304" pitchFamily="18" charset="0"/>
                          <a:cs typeface="Times New Roman" panose="02020603050405020304" pitchFamily="18" charset="0"/>
                        </a:rPr>
                        <a:t> </a:t>
                      </a:r>
                      <a:br>
                        <a:rPr lang="en-US" sz="1800" b="1" kern="1200" dirty="0">
                          <a:effectLst/>
                          <a:latin typeface="+mn-lt"/>
                          <a:ea typeface="Times New Roman" panose="02020603050405020304" pitchFamily="18" charset="0"/>
                          <a:cs typeface="Times New Roman" panose="02020603050405020304" pitchFamily="18" charset="0"/>
                        </a:rPr>
                      </a:br>
                      <a:r>
                        <a:rPr lang="en-US" sz="1800" b="1" kern="1200" dirty="0">
                          <a:effectLst/>
                          <a:latin typeface="+mn-lt"/>
                          <a:ea typeface="Times New Roman" panose="02020603050405020304" pitchFamily="18" charset="0"/>
                          <a:cs typeface="Times New Roman" panose="02020603050405020304" pitchFamily="18" charset="0"/>
                        </a:rPr>
                        <a:t>100 mg/day</a:t>
                      </a:r>
                      <a:br>
                        <a:rPr lang="en-US" sz="1800" b="1" kern="1200" dirty="0">
                          <a:effectLst/>
                          <a:latin typeface="+mn-lt"/>
                          <a:ea typeface="Times New Roman" panose="02020603050405020304" pitchFamily="18" charset="0"/>
                          <a:cs typeface="Times New Roman" panose="02020603050405020304" pitchFamily="18" charset="0"/>
                        </a:rPr>
                      </a:br>
                      <a:r>
                        <a:rPr lang="en-US" sz="1800" b="1" kern="1200" dirty="0">
                          <a:effectLst/>
                          <a:latin typeface="+mn-lt"/>
                          <a:ea typeface="Times New Roman" panose="02020603050405020304" pitchFamily="18" charset="0"/>
                          <a:cs typeface="Times New Roman" panose="02020603050405020304" pitchFamily="18" charset="0"/>
                        </a:rPr>
                        <a:t>(n=214)</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tc>
                  <a:txBody>
                    <a:bodyPr/>
                    <a:lstStyle/>
                    <a:p>
                      <a:pPr marL="0" marR="0" algn="ctr">
                        <a:lnSpc>
                          <a:spcPct val="115000"/>
                        </a:lnSpc>
                        <a:spcBef>
                          <a:spcPts val="0"/>
                        </a:spcBef>
                        <a:spcAft>
                          <a:spcPts val="0"/>
                        </a:spcAft>
                        <a:tabLst>
                          <a:tab pos="0" algn="l"/>
                        </a:tabLst>
                      </a:pPr>
                      <a:r>
                        <a:rPr lang="en-US" sz="1800" b="1" kern="1200" dirty="0">
                          <a:effectLst/>
                          <a:latin typeface="+mn-lt"/>
                          <a:ea typeface="Times New Roman" panose="02020603050405020304" pitchFamily="18" charset="0"/>
                          <a:cs typeface="Times New Roman" panose="02020603050405020304" pitchFamily="18" charset="0"/>
                        </a:rPr>
                        <a:t>All patients</a:t>
                      </a:r>
                      <a:br>
                        <a:rPr lang="en-US" sz="1800" b="1" kern="1200" dirty="0">
                          <a:effectLst/>
                          <a:latin typeface="+mn-lt"/>
                          <a:ea typeface="Times New Roman" panose="02020603050405020304" pitchFamily="18" charset="0"/>
                          <a:cs typeface="Times New Roman" panose="02020603050405020304" pitchFamily="18" charset="0"/>
                        </a:rPr>
                      </a:br>
                      <a:r>
                        <a:rPr lang="en-US" sz="1800" b="1" kern="1200" dirty="0">
                          <a:effectLst/>
                          <a:latin typeface="+mn-lt"/>
                          <a:ea typeface="Times New Roman" panose="02020603050405020304" pitchFamily="18" charset="0"/>
                          <a:cs typeface="Times New Roman" panose="02020603050405020304" pitchFamily="18" charset="0"/>
                        </a:rPr>
                        <a:t>(N=280)</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5">
                      <a:fgClr>
                        <a:srgbClr val="FFFFFF"/>
                      </a:fgClr>
                      <a:bgClr>
                        <a:srgbClr val="F2F2F2"/>
                      </a:bgClr>
                    </a:pattFill>
                  </a:tcPr>
                </a:tc>
                <a:extLst>
                  <a:ext uri="{0D108BD9-81ED-4DB2-BD59-A6C34878D82A}">
                    <a16:rowId xmlns:a16="http://schemas.microsoft.com/office/drawing/2014/main" val="512884699"/>
                  </a:ext>
                </a:extLst>
              </a:tr>
              <a:tr h="323148">
                <a:tc>
                  <a:txBody>
                    <a:bodyPr/>
                    <a:lstStyle/>
                    <a:p>
                      <a:pPr marL="114300" marR="0" indent="-114300">
                        <a:lnSpc>
                          <a:spcPct val="115000"/>
                        </a:lnSpc>
                        <a:spcBef>
                          <a:spcPts val="0"/>
                        </a:spcBef>
                        <a:spcAft>
                          <a:spcPts val="0"/>
                        </a:spcAft>
                      </a:pPr>
                      <a:r>
                        <a:rPr lang="en-US" sz="1800" b="1" kern="1200" dirty="0">
                          <a:solidFill>
                            <a:srgbClr val="000000"/>
                          </a:solidFill>
                          <a:effectLst/>
                          <a:latin typeface="+mn-lt"/>
                          <a:ea typeface="Times New Roman" panose="02020603050405020304" pitchFamily="18" charset="0"/>
                          <a:cs typeface="Times New Roman" panose="02020603050405020304" pitchFamily="18" charset="0"/>
                        </a:rPr>
                        <a:t>Overall response rate, n (%)</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7F7F7F"/>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1" kern="1200" dirty="0">
                          <a:effectLst/>
                          <a:latin typeface="+mn-lt"/>
                          <a:ea typeface="Times New Roman" panose="02020603050405020304" pitchFamily="18" charset="0"/>
                          <a:cs typeface="Times New Roman" panose="02020603050405020304" pitchFamily="18" charset="0"/>
                        </a:rPr>
                        <a:t>38·8% (83/214)</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1" kern="1200" dirty="0">
                          <a:effectLst/>
                          <a:latin typeface="+mn-lt"/>
                          <a:ea typeface="Times New Roman" panose="02020603050405020304" pitchFamily="18" charset="0"/>
                          <a:cs typeface="Times New Roman" panose="02020603050405020304" pitchFamily="18" charset="0"/>
                        </a:rPr>
                        <a:t>39·6% (111/280)</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93794384"/>
                  </a:ext>
                </a:extLst>
              </a:tr>
              <a:tr h="323148">
                <a:tc>
                  <a:txBody>
                    <a:bodyPr/>
                    <a:lstStyle/>
                    <a:p>
                      <a:pPr marL="161925" marR="0">
                        <a:lnSpc>
                          <a:spcPct val="115000"/>
                        </a:lnSpc>
                        <a:spcBef>
                          <a:spcPts val="0"/>
                        </a:spcBef>
                        <a:spcAft>
                          <a:spcPts val="0"/>
                        </a:spcAft>
                      </a:pPr>
                      <a:r>
                        <a:rPr lang="en-US" sz="1800" b="1" kern="1200" dirty="0">
                          <a:effectLst/>
                          <a:latin typeface="+mn-lt"/>
                          <a:ea typeface="Times New Roman" panose="02020603050405020304" pitchFamily="18" charset="0"/>
                          <a:cs typeface="Times New Roman" panose="02020603050405020304" pitchFamily="18" charset="0"/>
                        </a:rPr>
                        <a:t>CR + </a:t>
                      </a:r>
                      <a:r>
                        <a:rPr lang="en-US" sz="1800" b="1" kern="1200" dirty="0" err="1">
                          <a:effectLst/>
                          <a:latin typeface="+mn-lt"/>
                          <a:ea typeface="Times New Roman" panose="02020603050405020304" pitchFamily="18" charset="0"/>
                          <a:cs typeface="Times New Roman" panose="02020603050405020304" pitchFamily="18" charset="0"/>
                        </a:rPr>
                        <a:t>CRi</a:t>
                      </a:r>
                      <a:r>
                        <a:rPr lang="en-US" sz="1800" b="1" kern="1200" dirty="0">
                          <a:effectLst/>
                          <a:latin typeface="+mn-lt"/>
                          <a:ea typeface="Times New Roman" panose="02020603050405020304" pitchFamily="18" charset="0"/>
                          <a:cs typeface="Times New Roman" panose="02020603050405020304" pitchFamily="18" charset="0"/>
                        </a:rPr>
                        <a:t>/CRp</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kern="1200" dirty="0">
                          <a:effectLst/>
                          <a:latin typeface="+mn-lt"/>
                          <a:ea typeface="MS Mincho" panose="02020609040205080304" pitchFamily="49" charset="-128"/>
                          <a:cs typeface="Times New Roman" panose="02020603050405020304" pitchFamily="18" charset="0"/>
                        </a:rPr>
                        <a:t>62 (29·0)</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kern="1200">
                          <a:effectLst/>
                          <a:latin typeface="+mn-lt"/>
                          <a:ea typeface="MS Mincho" panose="02020609040205080304" pitchFamily="49" charset="-128"/>
                          <a:cs typeface="Times New Roman" panose="02020603050405020304" pitchFamily="18" charset="0"/>
                        </a:rPr>
                        <a:t>78 (27·9)</a:t>
                      </a:r>
                      <a:endParaRPr lang="en-US" sz="1800" b="1">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988368"/>
                  </a:ext>
                </a:extLst>
              </a:tr>
              <a:tr h="323148">
                <a:tc>
                  <a:txBody>
                    <a:bodyPr/>
                    <a:lstStyle/>
                    <a:p>
                      <a:pPr marL="0" marR="0">
                        <a:lnSpc>
                          <a:spcPct val="115000"/>
                        </a:lnSpc>
                        <a:spcBef>
                          <a:spcPts val="0"/>
                        </a:spcBef>
                        <a:spcAft>
                          <a:spcPts val="0"/>
                        </a:spcAft>
                      </a:pPr>
                      <a:r>
                        <a:rPr lang="en-US" sz="1800" b="1" kern="1200" dirty="0">
                          <a:solidFill>
                            <a:srgbClr val="000000"/>
                          </a:solidFill>
                          <a:effectLst/>
                          <a:latin typeface="+mn-lt"/>
                          <a:ea typeface="Times New Roman" panose="02020603050405020304" pitchFamily="18" charset="0"/>
                          <a:cs typeface="Times New Roman" panose="02020603050405020304" pitchFamily="18" charset="0"/>
                        </a:rPr>
                        <a:t>Best response, n (%)</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pct5">
                      <a:fgClr>
                        <a:srgbClr val="FFFFFF"/>
                      </a:fgClr>
                      <a:bgClr>
                        <a:srgbClr val="F2F2F2"/>
                      </a:bgClr>
                    </a:pattFill>
                  </a:tcPr>
                </a:tc>
                <a:tc>
                  <a:txBody>
                    <a:bodyPr/>
                    <a:lstStyle/>
                    <a:p>
                      <a:pPr marL="0" marR="0" algn="ctr">
                        <a:lnSpc>
                          <a:spcPct val="115000"/>
                        </a:lnSpc>
                        <a:spcBef>
                          <a:spcPts val="0"/>
                        </a:spcBef>
                        <a:spcAft>
                          <a:spcPts val="0"/>
                        </a:spcAft>
                      </a:pPr>
                      <a:r>
                        <a:rPr lang="en-US" sz="1800" b="1" i="1" kern="1200" dirty="0">
                          <a:effectLst/>
                          <a:latin typeface="+mn-lt"/>
                          <a:ea typeface="Times New Roman" panose="02020603050405020304" pitchFamily="18" charset="0"/>
                          <a:cs typeface="Times New Roman" panose="02020603050405020304" pitchFamily="18" charset="0"/>
                        </a:rPr>
                        <a:t> </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15000"/>
                        </a:lnSpc>
                        <a:spcBef>
                          <a:spcPts val="0"/>
                        </a:spcBef>
                        <a:spcAft>
                          <a:spcPts val="0"/>
                        </a:spcAft>
                      </a:pPr>
                      <a:r>
                        <a:rPr lang="en-US" sz="1800" b="1" i="1" kern="1200">
                          <a:effectLst/>
                          <a:latin typeface="+mn-lt"/>
                          <a:ea typeface="Times New Roman" panose="02020603050405020304" pitchFamily="18" charset="0"/>
                          <a:cs typeface="Times New Roman" panose="02020603050405020304" pitchFamily="18" charset="0"/>
                        </a:rPr>
                        <a:t> </a:t>
                      </a:r>
                      <a:endParaRPr lang="en-US" sz="1800" b="1">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7640852"/>
                  </a:ext>
                </a:extLst>
              </a:tr>
              <a:tr h="323148">
                <a:tc>
                  <a:txBody>
                    <a:bodyPr/>
                    <a:lstStyle/>
                    <a:p>
                      <a:pPr marL="228600" marR="0" indent="-114300">
                        <a:lnSpc>
                          <a:spcPct val="115000"/>
                        </a:lnSpc>
                        <a:spcBef>
                          <a:spcPts val="0"/>
                        </a:spcBef>
                        <a:spcAft>
                          <a:spcPts val="0"/>
                        </a:spcAft>
                      </a:pPr>
                      <a:r>
                        <a:rPr lang="en-US" sz="1800" b="1" kern="1200" dirty="0">
                          <a:solidFill>
                            <a:srgbClr val="000000"/>
                          </a:solidFill>
                          <a:effectLst/>
                          <a:latin typeface="+mn-lt"/>
                          <a:ea typeface="Times New Roman" panose="02020603050405020304" pitchFamily="18" charset="0"/>
                          <a:cs typeface="Times New Roman" panose="02020603050405020304" pitchFamily="18" charset="0"/>
                        </a:rPr>
                        <a:t>Complete remission</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Times New Roman" panose="02020603050405020304" pitchFamily="18" charset="0"/>
                          <a:cs typeface="Times New Roman" panose="02020603050405020304" pitchFamily="18" charset="0"/>
                        </a:rPr>
                        <a:t>42 (19·6)</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Times New Roman" panose="02020603050405020304" pitchFamily="18" charset="0"/>
                          <a:cs typeface="Times New Roman" panose="02020603050405020304" pitchFamily="18" charset="0"/>
                        </a:rPr>
                        <a:t>53 (18·9)</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29010589"/>
                  </a:ext>
                </a:extLst>
              </a:tr>
              <a:tr h="491440">
                <a:tc>
                  <a:txBody>
                    <a:bodyPr/>
                    <a:lstStyle/>
                    <a:p>
                      <a:pPr marL="114300" marR="0">
                        <a:lnSpc>
                          <a:spcPct val="115000"/>
                        </a:lnSpc>
                        <a:spcBef>
                          <a:spcPts val="0"/>
                        </a:spcBef>
                        <a:spcAft>
                          <a:spcPts val="0"/>
                        </a:spcAft>
                      </a:pPr>
                      <a:r>
                        <a:rPr lang="en-US" sz="1800" b="1" kern="1200" dirty="0">
                          <a:effectLst/>
                          <a:latin typeface="+mn-lt"/>
                          <a:ea typeface="Times New Roman" panose="02020603050405020304" pitchFamily="18" charset="0"/>
                          <a:cs typeface="Times New Roman" panose="02020603050405020304" pitchFamily="18" charset="0"/>
                        </a:rPr>
                        <a:t>CR with incomplete count recovery (</a:t>
                      </a:r>
                      <a:r>
                        <a:rPr lang="en-US" sz="1800" b="1" kern="1200" dirty="0" err="1">
                          <a:effectLst/>
                          <a:latin typeface="+mn-lt"/>
                          <a:ea typeface="Times New Roman" panose="02020603050405020304" pitchFamily="18" charset="0"/>
                          <a:cs typeface="Times New Roman" panose="02020603050405020304" pitchFamily="18" charset="0"/>
                        </a:rPr>
                        <a:t>CRi</a:t>
                      </a:r>
                      <a:r>
                        <a:rPr lang="en-US" sz="1800" b="1" kern="1200" dirty="0">
                          <a:effectLst/>
                          <a:latin typeface="+mn-lt"/>
                          <a:ea typeface="Times New Roman" panose="02020603050405020304" pitchFamily="18" charset="0"/>
                          <a:cs typeface="Times New Roman" panose="02020603050405020304" pitchFamily="18" charset="0"/>
                        </a:rPr>
                        <a:t>/</a:t>
                      </a:r>
                      <a:r>
                        <a:rPr lang="en-US" sz="1800" b="1" kern="1200" dirty="0" err="1">
                          <a:effectLst/>
                          <a:latin typeface="+mn-lt"/>
                          <a:ea typeface="Times New Roman" panose="02020603050405020304" pitchFamily="18" charset="0"/>
                          <a:cs typeface="Times New Roman" panose="02020603050405020304" pitchFamily="18" charset="0"/>
                        </a:rPr>
                        <a:t>CRp</a:t>
                      </a:r>
                      <a:r>
                        <a:rPr lang="en-US" sz="1800" b="1" kern="1200" dirty="0">
                          <a:effectLst/>
                          <a:latin typeface="+mn-lt"/>
                          <a:ea typeface="Times New Roman" panose="02020603050405020304" pitchFamily="18" charset="0"/>
                          <a:cs typeface="Times New Roman" panose="02020603050405020304" pitchFamily="18" charset="0"/>
                        </a:rPr>
                        <a:t>) </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MS Mincho" panose="02020609040205080304" pitchFamily="49" charset="-128"/>
                          <a:cs typeface="Times New Roman" panose="02020603050405020304" pitchFamily="18" charset="0"/>
                        </a:rPr>
                        <a:t>20 (9·3)</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MS Mincho" panose="02020609040205080304" pitchFamily="49" charset="-128"/>
                          <a:cs typeface="Times New Roman" panose="02020603050405020304" pitchFamily="18" charset="0"/>
                        </a:rPr>
                        <a:t>25 (8·9)</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784500169"/>
                  </a:ext>
                </a:extLst>
              </a:tr>
              <a:tr h="323148">
                <a:tc>
                  <a:txBody>
                    <a:bodyPr/>
                    <a:lstStyle/>
                    <a:p>
                      <a:pPr marL="114300" marR="0">
                        <a:lnSpc>
                          <a:spcPct val="115000"/>
                        </a:lnSpc>
                        <a:spcBef>
                          <a:spcPts val="0"/>
                        </a:spcBef>
                        <a:spcAft>
                          <a:spcPts val="0"/>
                        </a:spcAft>
                      </a:pPr>
                      <a:r>
                        <a:rPr lang="en-US" sz="1800" b="1" kern="1200">
                          <a:solidFill>
                            <a:srgbClr val="000000"/>
                          </a:solidFill>
                          <a:effectLst/>
                          <a:latin typeface="+mn-lt"/>
                          <a:ea typeface="Times New Roman" panose="02020603050405020304" pitchFamily="18" charset="0"/>
                          <a:cs typeface="Times New Roman" panose="02020603050405020304" pitchFamily="18" charset="0"/>
                        </a:rPr>
                        <a:t>Partial remission, n (%)</a:t>
                      </a:r>
                      <a:endParaRPr lang="en-US" sz="1800" b="1">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MS Mincho" panose="02020609040205080304" pitchFamily="49" charset="-128"/>
                          <a:cs typeface="Times New Roman" panose="02020603050405020304" pitchFamily="18" charset="0"/>
                        </a:rPr>
                        <a:t>9 (4·2)</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MS Mincho" panose="02020609040205080304" pitchFamily="49" charset="-128"/>
                          <a:cs typeface="Times New Roman" panose="02020603050405020304" pitchFamily="18" charset="0"/>
                        </a:rPr>
                        <a:t>17 (6·1)</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650428837"/>
                  </a:ext>
                </a:extLst>
              </a:tr>
              <a:tr h="323148">
                <a:tc>
                  <a:txBody>
                    <a:bodyPr/>
                    <a:lstStyle/>
                    <a:p>
                      <a:pPr marL="114300" marR="0">
                        <a:lnSpc>
                          <a:spcPct val="115000"/>
                        </a:lnSpc>
                        <a:spcBef>
                          <a:spcPts val="0"/>
                        </a:spcBef>
                        <a:spcAft>
                          <a:spcPts val="0"/>
                        </a:spcAft>
                      </a:pPr>
                      <a:r>
                        <a:rPr lang="en-US" sz="1800" b="1" kern="1200">
                          <a:solidFill>
                            <a:srgbClr val="000000"/>
                          </a:solidFill>
                          <a:effectLst/>
                          <a:latin typeface="+mn-lt"/>
                          <a:ea typeface="Calibri" panose="020F0502020204030204" pitchFamily="34" charset="0"/>
                          <a:cs typeface="Times New Roman" panose="02020603050405020304" pitchFamily="18" charset="0"/>
                        </a:rPr>
                        <a:t>Morphologic leukemia-free state, n (%)</a:t>
                      </a:r>
                      <a:endParaRPr lang="en-US" sz="1800" b="1">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Calibri" panose="020F0502020204030204" pitchFamily="34" charset="0"/>
                          <a:cs typeface="Times New Roman" panose="02020603050405020304" pitchFamily="18" charset="0"/>
                        </a:rPr>
                        <a:t>12 (5·6)</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MS Mincho" panose="02020609040205080304" pitchFamily="49" charset="-128"/>
                          <a:cs typeface="Times New Roman" panose="02020603050405020304" pitchFamily="18" charset="0"/>
                        </a:rPr>
                        <a:t>16 (5·7)</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3661087"/>
                  </a:ext>
                </a:extLst>
              </a:tr>
              <a:tr h="323148">
                <a:tc>
                  <a:txBody>
                    <a:bodyPr/>
                    <a:lstStyle/>
                    <a:p>
                      <a:pPr marL="0" marR="0">
                        <a:lnSpc>
                          <a:spcPct val="115000"/>
                        </a:lnSpc>
                        <a:spcBef>
                          <a:spcPts val="0"/>
                        </a:spcBef>
                        <a:spcAft>
                          <a:spcPts val="0"/>
                        </a:spcAft>
                      </a:pPr>
                      <a:r>
                        <a:rPr lang="en-US" sz="1800" b="1" kern="1200" dirty="0">
                          <a:solidFill>
                            <a:srgbClr val="000000"/>
                          </a:solidFill>
                          <a:effectLst/>
                          <a:latin typeface="+mn-lt"/>
                          <a:ea typeface="Times New Roman" panose="02020603050405020304" pitchFamily="18" charset="0"/>
                          <a:cs typeface="Times New Roman" panose="02020603050405020304" pitchFamily="18" charset="0"/>
                        </a:rPr>
                        <a:t>Stable disease, n (%)</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MS Mincho" panose="02020609040205080304" pitchFamily="49" charset="-128"/>
                          <a:cs typeface="Times New Roman" panose="02020603050405020304" pitchFamily="18" charset="0"/>
                        </a:rPr>
                        <a:t>98 (45·8)</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MS Mincho" panose="02020609040205080304" pitchFamily="49" charset="-128"/>
                          <a:cs typeface="Times New Roman" panose="02020603050405020304" pitchFamily="18" charset="0"/>
                        </a:rPr>
                        <a:t>122 (43·6)</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04480392"/>
                  </a:ext>
                </a:extLst>
              </a:tr>
              <a:tr h="323148">
                <a:tc>
                  <a:txBody>
                    <a:bodyPr/>
                    <a:lstStyle/>
                    <a:p>
                      <a:pPr marL="0" marR="0">
                        <a:lnSpc>
                          <a:spcPct val="115000"/>
                        </a:lnSpc>
                        <a:spcBef>
                          <a:spcPts val="0"/>
                        </a:spcBef>
                        <a:spcAft>
                          <a:spcPts val="0"/>
                        </a:spcAft>
                      </a:pPr>
                      <a:r>
                        <a:rPr lang="en-US" sz="1800" b="1" kern="1200" dirty="0">
                          <a:solidFill>
                            <a:srgbClr val="000000"/>
                          </a:solidFill>
                          <a:effectLst/>
                          <a:latin typeface="+mn-lt"/>
                          <a:ea typeface="Times New Roman" panose="02020603050405020304" pitchFamily="18" charset="0"/>
                          <a:cs typeface="Times New Roman" panose="02020603050405020304" pitchFamily="18" charset="0"/>
                        </a:rPr>
                        <a:t>Progressive disease</a:t>
                      </a:r>
                      <a:r>
                        <a:rPr lang="en-US" sz="1800" b="1" kern="1200" dirty="0">
                          <a:effectLst/>
                          <a:latin typeface="+mn-lt"/>
                          <a:ea typeface="Times New Roman" panose="02020603050405020304" pitchFamily="18" charset="0"/>
                          <a:cs typeface="Times New Roman" panose="02020603050405020304" pitchFamily="18" charset="0"/>
                        </a:rPr>
                        <a:t>, n (%)</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a:effectLst/>
                          <a:latin typeface="+mn-lt"/>
                          <a:ea typeface="MS Mincho" panose="02020609040205080304" pitchFamily="49" charset="-128"/>
                          <a:cs typeface="Times New Roman" panose="02020603050405020304" pitchFamily="18" charset="0"/>
                        </a:rPr>
                        <a:t>19 (8·9)</a:t>
                      </a:r>
                      <a:endParaRPr lang="en-US" sz="1800" b="1">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15000"/>
                        </a:lnSpc>
                        <a:spcBef>
                          <a:spcPts val="0"/>
                        </a:spcBef>
                        <a:spcAft>
                          <a:spcPts val="0"/>
                        </a:spcAft>
                      </a:pPr>
                      <a:r>
                        <a:rPr lang="en-US" sz="1800" b="1" kern="1200" dirty="0">
                          <a:effectLst/>
                          <a:latin typeface="+mn-lt"/>
                          <a:ea typeface="MS Mincho" panose="02020609040205080304" pitchFamily="49" charset="-128"/>
                          <a:cs typeface="Times New Roman" panose="02020603050405020304" pitchFamily="18" charset="0"/>
                        </a:rPr>
                        <a:t>26 (9·3)</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979636906"/>
                  </a:ext>
                </a:extLst>
              </a:tr>
              <a:tr h="323148">
                <a:tc>
                  <a:txBody>
                    <a:bodyPr/>
                    <a:lstStyle/>
                    <a:p>
                      <a:pPr marL="0" marR="0">
                        <a:lnSpc>
                          <a:spcPct val="115000"/>
                        </a:lnSpc>
                        <a:spcBef>
                          <a:spcPts val="0"/>
                        </a:spcBef>
                        <a:spcAft>
                          <a:spcPts val="0"/>
                        </a:spcAft>
                      </a:pPr>
                      <a:r>
                        <a:rPr lang="en-US" sz="1800" b="1" kern="1200">
                          <a:effectLst/>
                          <a:latin typeface="+mn-lt"/>
                          <a:ea typeface="Times New Roman" panose="02020603050405020304" pitchFamily="18" charset="0"/>
                          <a:cs typeface="Times New Roman" panose="02020603050405020304" pitchFamily="18" charset="0"/>
                        </a:rPr>
                        <a:t>Not evaluable, n (%)</a:t>
                      </a:r>
                      <a:endParaRPr lang="en-US" sz="1800" b="1">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kern="1200">
                          <a:effectLst/>
                          <a:latin typeface="+mn-lt"/>
                          <a:ea typeface="MS Mincho" panose="02020609040205080304" pitchFamily="49" charset="-128"/>
                          <a:cs typeface="Times New Roman" panose="02020603050405020304" pitchFamily="18" charset="0"/>
                        </a:rPr>
                        <a:t>3 (1·4)</a:t>
                      </a:r>
                      <a:endParaRPr lang="en-US" sz="1800" b="1">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kern="1200" dirty="0">
                          <a:effectLst/>
                          <a:latin typeface="+mn-lt"/>
                          <a:ea typeface="MS Mincho" panose="02020609040205080304" pitchFamily="49" charset="-128"/>
                          <a:cs typeface="Times New Roman" panose="02020603050405020304" pitchFamily="18" charset="0"/>
                        </a:rPr>
                        <a:t>4 (1·4)</a:t>
                      </a:r>
                      <a:endParaRPr lang="en-US" sz="1800" b="1" dirty="0">
                        <a:effectLst/>
                        <a:latin typeface="+mn-lt"/>
                        <a:ea typeface="Calibri" panose="020F0502020204030204" pitchFamily="34" charset="0"/>
                        <a:cs typeface="Times New Roman" panose="02020603050405020304" pitchFamily="18" charset="0"/>
                      </a:endParaRPr>
                    </a:p>
                  </a:txBody>
                  <a:tcPr marL="64231" marR="642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8686989"/>
                  </a:ext>
                </a:extLst>
              </a:tr>
            </a:tbl>
          </a:graphicData>
        </a:graphic>
      </p:graphicFrame>
      <p:sp>
        <p:nvSpPr>
          <p:cNvPr id="4" name="TextBox 3"/>
          <p:cNvSpPr txBox="1"/>
          <p:nvPr/>
        </p:nvSpPr>
        <p:spPr>
          <a:xfrm>
            <a:off x="9124537" y="6390700"/>
            <a:ext cx="278589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986E2"/>
                </a:solidFill>
                <a:effectLst/>
                <a:uLnTx/>
                <a:uFillTx/>
                <a:latin typeface="Corbel"/>
                <a:ea typeface="+mn-ea"/>
                <a:cs typeface="+mn-cs"/>
              </a:rPr>
              <a:t>Stein EM, </a:t>
            </a:r>
            <a:r>
              <a:rPr kumimoji="0" lang="en-US" sz="1400" b="1" i="0" u="none" strike="noStrike" kern="1200" cap="none" spc="0" normalizeH="0" baseline="0" noProof="0" dirty="0" err="1">
                <a:ln>
                  <a:noFill/>
                </a:ln>
                <a:solidFill>
                  <a:srgbClr val="2986E2"/>
                </a:solidFill>
                <a:effectLst/>
                <a:uLnTx/>
                <a:uFillTx/>
                <a:latin typeface="Corbel"/>
                <a:ea typeface="+mn-ea"/>
                <a:cs typeface="+mn-cs"/>
              </a:rPr>
              <a:t>Dinardo</a:t>
            </a:r>
            <a:r>
              <a:rPr kumimoji="0" lang="en-US" sz="1400" b="1" i="0" u="none" strike="noStrike" kern="1200" cap="none" spc="0" normalizeH="0" baseline="0" noProof="0" dirty="0">
                <a:ln>
                  <a:noFill/>
                </a:ln>
                <a:solidFill>
                  <a:srgbClr val="2986E2"/>
                </a:solidFill>
                <a:effectLst/>
                <a:uLnTx/>
                <a:uFillTx/>
                <a:latin typeface="Corbel"/>
                <a:ea typeface="+mn-ea"/>
                <a:cs typeface="+mn-cs"/>
              </a:rPr>
              <a:t> CD, Blood 2017</a:t>
            </a:r>
          </a:p>
        </p:txBody>
      </p:sp>
      <p:sp>
        <p:nvSpPr>
          <p:cNvPr id="5" name="Rectangle 4">
            <a:extLst>
              <a:ext uri="{FF2B5EF4-FFF2-40B4-BE49-F238E27FC236}">
                <a16:creationId xmlns:a16="http://schemas.microsoft.com/office/drawing/2014/main" id="{D9FE5E14-453C-4A45-BCD5-ECE847B462EE}"/>
              </a:ext>
            </a:extLst>
          </p:cNvPr>
          <p:cNvSpPr/>
          <p:nvPr/>
        </p:nvSpPr>
        <p:spPr>
          <a:xfrm>
            <a:off x="4934935" y="6390700"/>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Stein, MD</a:t>
            </a:r>
          </a:p>
        </p:txBody>
      </p:sp>
    </p:spTree>
    <p:extLst>
      <p:ext uri="{BB962C8B-B14F-4D97-AF65-F5344CB8AC3E}">
        <p14:creationId xmlns:p14="http://schemas.microsoft.com/office/powerpoint/2010/main" val="869418807"/>
      </p:ext>
    </p:extLst>
  </p:cSld>
  <p:clrMapOvr>
    <a:masterClrMapping/>
  </p:clrMapOvr>
  <mc:AlternateContent xmlns:mc="http://schemas.openxmlformats.org/markup-compatibility/2006" xmlns:p14="http://schemas.microsoft.com/office/powerpoint/2010/main">
    <mc:Choice Requires="p14">
      <p:transition p14:dur="0" advTm="2182"/>
    </mc:Choice>
    <mc:Fallback xmlns="">
      <p:transition advTm="218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F250-EE78-454C-8347-984A803D2F19}"/>
              </a:ext>
            </a:extLst>
          </p:cNvPr>
          <p:cNvSpPr>
            <a:spLocks noGrp="1"/>
          </p:cNvSpPr>
          <p:nvPr>
            <p:ph type="title"/>
          </p:nvPr>
        </p:nvSpPr>
        <p:spPr/>
        <p:txBody>
          <a:bodyPr/>
          <a:lstStyle/>
          <a:p>
            <a:pPr algn="ctr"/>
            <a:r>
              <a:rPr lang="en-US" dirty="0" err="1"/>
              <a:t>IDHentify</a:t>
            </a:r>
            <a:r>
              <a:rPr lang="en-US" dirty="0"/>
              <a:t> – Randomized </a:t>
            </a:r>
            <a:r>
              <a:rPr lang="en-US" dirty="0" err="1"/>
              <a:t>Enasidenib</a:t>
            </a:r>
            <a:r>
              <a:rPr lang="en-US" dirty="0"/>
              <a:t> versus SOC</a:t>
            </a:r>
          </a:p>
        </p:txBody>
      </p:sp>
      <p:pic>
        <p:nvPicPr>
          <p:cNvPr id="4" name="Picture 3" descr="Graphical user interface, text, application, email&#10;&#10;Description automatically generated">
            <a:extLst>
              <a:ext uri="{FF2B5EF4-FFF2-40B4-BE49-F238E27FC236}">
                <a16:creationId xmlns:a16="http://schemas.microsoft.com/office/drawing/2014/main" id="{C74F00C7-1106-6C44-861C-B2DECD10C4E3}"/>
              </a:ext>
            </a:extLst>
          </p:cNvPr>
          <p:cNvPicPr>
            <a:picLocks noChangeAspect="1"/>
          </p:cNvPicPr>
          <p:nvPr/>
        </p:nvPicPr>
        <p:blipFill>
          <a:blip r:embed="rId2"/>
          <a:stretch>
            <a:fillRect/>
          </a:stretch>
        </p:blipFill>
        <p:spPr>
          <a:xfrm>
            <a:off x="121534" y="1732228"/>
            <a:ext cx="11948932" cy="3393543"/>
          </a:xfrm>
          <a:prstGeom prst="rect">
            <a:avLst/>
          </a:prstGeom>
        </p:spPr>
      </p:pic>
      <p:sp>
        <p:nvSpPr>
          <p:cNvPr id="6" name="Rectangle 5">
            <a:extLst>
              <a:ext uri="{FF2B5EF4-FFF2-40B4-BE49-F238E27FC236}">
                <a16:creationId xmlns:a16="http://schemas.microsoft.com/office/drawing/2014/main" id="{4C4FF8CD-01D0-3849-AA12-06CD369D11C6}"/>
              </a:ext>
            </a:extLst>
          </p:cNvPr>
          <p:cNvSpPr/>
          <p:nvPr/>
        </p:nvSpPr>
        <p:spPr>
          <a:xfrm>
            <a:off x="6713120" y="6214905"/>
            <a:ext cx="5266677"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a:ea typeface="+mn-ea"/>
                <a:cs typeface="+mn-cs"/>
              </a:rPr>
              <a:t>https://</a:t>
            </a:r>
            <a:r>
              <a:rPr kumimoji="0" lang="en-US" sz="1000" b="0" i="0" u="none" strike="noStrike" kern="1200" cap="none" spc="0" normalizeH="0" baseline="0" noProof="0" dirty="0" err="1">
                <a:ln>
                  <a:noFill/>
                </a:ln>
                <a:solidFill>
                  <a:prstClr val="black"/>
                </a:solidFill>
                <a:effectLst/>
                <a:uLnTx/>
                <a:uFillTx/>
                <a:latin typeface="Corbel"/>
                <a:ea typeface="+mn-ea"/>
                <a:cs typeface="+mn-cs"/>
              </a:rPr>
              <a:t>news.bms.com</a:t>
            </a:r>
            <a:r>
              <a:rPr kumimoji="0" lang="en-US" sz="1000" b="0" i="0" u="none" strike="noStrike" kern="1200" cap="none" spc="0" normalizeH="0" baseline="0" noProof="0" dirty="0">
                <a:ln>
                  <a:noFill/>
                </a:ln>
                <a:solidFill>
                  <a:prstClr val="black"/>
                </a:solidFill>
                <a:effectLst/>
                <a:uLnTx/>
                <a:uFillTx/>
                <a:latin typeface="Corbel"/>
                <a:ea typeface="+mn-ea"/>
                <a:cs typeface="+mn-cs"/>
              </a:rPr>
              <a:t>/news/details/2020/Bristol-Myers-Squibb-Provides-Update-on-Phase-3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orbel"/>
                <a:ea typeface="+mn-ea"/>
                <a:cs typeface="+mn-cs"/>
              </a:rPr>
              <a:t>-IDHENTIFY-Trial-in-Patients-with-Relapsed-or-Refractory-Acute-Myeloid-Leukemia/</a:t>
            </a:r>
            <a:r>
              <a:rPr kumimoji="0" lang="en-US" sz="1000" b="0" i="0" u="none" strike="noStrike" kern="1200" cap="none" spc="0" normalizeH="0" baseline="0" noProof="0" dirty="0" err="1">
                <a:ln>
                  <a:noFill/>
                </a:ln>
                <a:solidFill>
                  <a:prstClr val="black"/>
                </a:solidFill>
                <a:effectLst/>
                <a:uLnTx/>
                <a:uFillTx/>
                <a:latin typeface="Corbel"/>
                <a:ea typeface="+mn-ea"/>
                <a:cs typeface="+mn-cs"/>
              </a:rPr>
              <a:t>default.aspx</a:t>
            </a:r>
            <a:endParaRPr kumimoji="0" lang="en-US" sz="1000" b="0" i="0" u="none" strike="noStrike" kern="1200" cap="none" spc="0" normalizeH="0" baseline="0" noProof="0" dirty="0">
              <a:ln>
                <a:noFill/>
              </a:ln>
              <a:solidFill>
                <a:prstClr val="black"/>
              </a:solidFill>
              <a:effectLst/>
              <a:uLnTx/>
              <a:uFillTx/>
              <a:latin typeface="Corbel"/>
              <a:ea typeface="+mn-ea"/>
              <a:cs typeface="+mn-cs"/>
            </a:endParaRPr>
          </a:p>
        </p:txBody>
      </p:sp>
      <p:sp>
        <p:nvSpPr>
          <p:cNvPr id="3" name="TextBox 2">
            <a:extLst>
              <a:ext uri="{FF2B5EF4-FFF2-40B4-BE49-F238E27FC236}">
                <a16:creationId xmlns:a16="http://schemas.microsoft.com/office/drawing/2014/main" id="{83BFC165-26A3-8848-B238-32299E343009}"/>
              </a:ext>
            </a:extLst>
          </p:cNvPr>
          <p:cNvSpPr txBox="1"/>
          <p:nvPr/>
        </p:nvSpPr>
        <p:spPr>
          <a:xfrm>
            <a:off x="121534" y="1732228"/>
            <a:ext cx="11651366" cy="923330"/>
          </a:xfrm>
          <a:prstGeom prst="rect">
            <a:avLst/>
          </a:pr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Update on Phase 3 IDHENTIFY Trial in Patients with Relapsed or Refractory Acute Myeloma Leukemia</a:t>
            </a:r>
          </a:p>
        </p:txBody>
      </p:sp>
      <p:sp>
        <p:nvSpPr>
          <p:cNvPr id="7" name="TextBox 6">
            <a:extLst>
              <a:ext uri="{FF2B5EF4-FFF2-40B4-BE49-F238E27FC236}">
                <a16:creationId xmlns:a16="http://schemas.microsoft.com/office/drawing/2014/main" id="{3E8FCA20-4517-2647-B333-CCFBCC79B556}"/>
              </a:ext>
            </a:extLst>
          </p:cNvPr>
          <p:cNvSpPr txBox="1"/>
          <p:nvPr/>
        </p:nvSpPr>
        <p:spPr>
          <a:xfrm>
            <a:off x="239976" y="3364336"/>
            <a:ext cx="11739821" cy="1868708"/>
          </a:xfrm>
          <a:prstGeom prst="rect">
            <a:avLst/>
          </a:prstGeom>
          <a:solidFill>
            <a:schemeClr val="bg1"/>
          </a:solid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PRINCETON, N.J.—(BUSINESS WIRE)– (NYSE:BMY) The Phase 3 IDHENTIFY study evaluating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enasidenib</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plus best supportive care (BSC) versus conventional care regimens, which include best supportive care (BSC) only,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azacitadine</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plus BSC, low-dose cytarabine plus BSC or intermediate-dose cytarabine plus BSC, did not meet the primary endpoint of overall survival (OS) in patients with relapsed or refractory acute myeloid leukemia (R/R AML) with an isocitrate dehydrogenase-2 (IDH2) mutation. The safety profile of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enasidenib</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was consistent with previously reported findings. The company will complete a full evaluation of the </a:t>
            </a:r>
            <a:r>
              <a:rPr kumimoji="0" lang="en-US" sz="1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enasidenib</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data and work with investigators to present detailed results at a future medical meeting. </a:t>
            </a:r>
          </a:p>
        </p:txBody>
      </p:sp>
      <p:sp>
        <p:nvSpPr>
          <p:cNvPr id="8" name="Rectangle 7">
            <a:extLst>
              <a:ext uri="{FF2B5EF4-FFF2-40B4-BE49-F238E27FC236}">
                <a16:creationId xmlns:a16="http://schemas.microsoft.com/office/drawing/2014/main" id="{5B95328D-B7EE-8044-AC41-F0439A5FBD9B}"/>
              </a:ext>
            </a:extLst>
          </p:cNvPr>
          <p:cNvSpPr/>
          <p:nvPr/>
        </p:nvSpPr>
        <p:spPr>
          <a:xfrm>
            <a:off x="3649474" y="6330321"/>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Stein, MD</a:t>
            </a:r>
          </a:p>
        </p:txBody>
      </p:sp>
    </p:spTree>
    <p:extLst>
      <p:ext uri="{BB962C8B-B14F-4D97-AF65-F5344CB8AC3E}">
        <p14:creationId xmlns:p14="http://schemas.microsoft.com/office/powerpoint/2010/main" val="248849477"/>
      </p:ext>
    </p:extLst>
  </p:cSld>
  <p:clrMapOvr>
    <a:masterClrMapping/>
  </p:clrMapOvr>
  <mc:AlternateContent xmlns:mc="http://schemas.openxmlformats.org/markup-compatibility/2006" xmlns:p14="http://schemas.microsoft.com/office/powerpoint/2010/main">
    <mc:Choice Requires="p14">
      <p:transition p14:dur="0" advTm="2182"/>
    </mc:Choice>
    <mc:Fallback xmlns="">
      <p:transition advTm="218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a:extLst>
              <a:ext uri="{FF2B5EF4-FFF2-40B4-BE49-F238E27FC236}">
                <a16:creationId xmlns:a16="http://schemas.microsoft.com/office/drawing/2014/main" id="{96BD9343-ACD9-48A7-963F-2E5A122BE2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6056" y="6447585"/>
            <a:ext cx="2255184" cy="3487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803E96BB-6904-47F7-97BF-DB2A95C305D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1079" t="6410" r="27078" b="45369"/>
          <a:stretch/>
        </p:blipFill>
        <p:spPr bwMode="auto">
          <a:xfrm>
            <a:off x="2499963" y="858168"/>
            <a:ext cx="6983731" cy="49487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a:extLst>
              <a:ext uri="{FF2B5EF4-FFF2-40B4-BE49-F238E27FC236}">
                <a16:creationId xmlns:a16="http://schemas.microsoft.com/office/drawing/2014/main" id="{28886C29-5D79-4EE4-89E1-93A1A5677CFC}"/>
              </a:ext>
            </a:extLst>
          </p:cNvPr>
          <p:cNvSpPr>
            <a:spLocks noChangeArrowheads="1"/>
          </p:cNvSpPr>
          <p:nvPr/>
        </p:nvSpPr>
        <p:spPr bwMode="auto">
          <a:xfrm>
            <a:off x="813708" y="90872"/>
            <a:ext cx="10564585"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ＭＳ Ｐゴシック" panose="020B0600070205080204" pitchFamily="34" charset="-128"/>
              </a:defRPr>
            </a:lvl9pPr>
          </a:lstStyle>
          <a:p>
            <a:pPr marL="0" marR="0" lvl="0" indent="0" algn="ctr" defTabSz="457200" rtl="0" eaLnBrk="1" fontAlgn="auto" latinLnBrk="0" hangingPunct="1">
              <a:lnSpc>
                <a:spcPct val="97000"/>
              </a:lnSpc>
              <a:spcBef>
                <a:spcPts val="0"/>
              </a:spcBef>
              <a:spcAft>
                <a:spcPts val="0"/>
              </a:spcAft>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kumimoji="0" lang="en-US" altLang="en-US" sz="3200" b="1" i="0" u="none" strike="noStrike" kern="1200" cap="none" spc="0" normalizeH="0" baseline="0" noProof="0" dirty="0" err="1">
                <a:ln>
                  <a:noFill/>
                </a:ln>
                <a:solidFill>
                  <a:srgbClr val="2986E2"/>
                </a:solidFill>
                <a:effectLst/>
                <a:uLnTx/>
                <a:uFillTx/>
                <a:latin typeface="Corbel"/>
                <a:ea typeface="Arial Unicode MS" panose="020B0604020202020204" pitchFamily="34" charset="-128"/>
                <a:cs typeface="Arial Unicode MS" panose="020B0604020202020204" pitchFamily="34" charset="-128"/>
              </a:rPr>
              <a:t>Ivosidenib</a:t>
            </a:r>
            <a:r>
              <a:rPr kumimoji="0" lang="en-US" altLang="en-US" sz="3200" b="1" i="0" u="none" strike="noStrike" kern="1200" cap="none" spc="0" normalizeH="0" baseline="0" noProof="0" dirty="0">
                <a:ln>
                  <a:noFill/>
                </a:ln>
                <a:solidFill>
                  <a:srgbClr val="2986E2"/>
                </a:solidFill>
                <a:effectLst/>
                <a:uLnTx/>
                <a:uFillTx/>
                <a:latin typeface="Corbel"/>
                <a:ea typeface="Arial Unicode MS" panose="020B0604020202020204" pitchFamily="34" charset="-128"/>
                <a:cs typeface="Arial Unicode MS" panose="020B0604020202020204" pitchFamily="34" charset="-128"/>
              </a:rPr>
              <a:t> </a:t>
            </a:r>
            <a:r>
              <a:rPr kumimoji="0" lang="mr-IN" altLang="en-US" sz="3200" b="1" i="0" u="none" strike="noStrike" kern="1200" cap="none" spc="0" normalizeH="0" baseline="0" noProof="0" dirty="0">
                <a:ln>
                  <a:noFill/>
                </a:ln>
                <a:solidFill>
                  <a:srgbClr val="2986E2"/>
                </a:solidFill>
                <a:effectLst/>
                <a:uLnTx/>
                <a:uFillTx/>
                <a:latin typeface="Corbel"/>
                <a:ea typeface="Arial Unicode MS" panose="020B0604020202020204" pitchFamily="34" charset="-128"/>
                <a:cs typeface="Arial Unicode MS" panose="020B0604020202020204" pitchFamily="34" charset="-128"/>
              </a:rPr>
              <a:t>–</a:t>
            </a:r>
            <a:r>
              <a:rPr kumimoji="0" lang="en-US" altLang="en-US" sz="3200" b="1" i="0" u="none" strike="noStrike" kern="1200" cap="none" spc="0" normalizeH="0" baseline="0" noProof="0" dirty="0">
                <a:ln>
                  <a:noFill/>
                </a:ln>
                <a:solidFill>
                  <a:srgbClr val="2986E2"/>
                </a:solidFill>
                <a:effectLst/>
                <a:uLnTx/>
                <a:uFillTx/>
                <a:latin typeface="Corbel"/>
                <a:ea typeface="Arial Unicode MS" panose="020B0604020202020204" pitchFamily="34" charset="-128"/>
                <a:cs typeface="Arial Unicode MS" panose="020B0604020202020204" pitchFamily="34" charset="-128"/>
              </a:rPr>
              <a:t> Response and Response Duration</a:t>
            </a:r>
            <a:r>
              <a:rPr kumimoji="0" lang="en-US" altLang="en-US" sz="3200" b="1" i="0" u="none" strike="noStrike" kern="1200" cap="none" spc="0" normalizeH="0" baseline="0" noProof="0" dirty="0">
                <a:ln>
                  <a:noFill/>
                </a:ln>
                <a:solidFill>
                  <a:srgbClr val="FFFFFF"/>
                </a:solidFill>
                <a:effectLst/>
                <a:uLnTx/>
                <a:uFillTx/>
                <a:latin typeface="Arial" panose="020B0604020202020204" pitchFamily="34" charset="0"/>
                <a:ea typeface="Arial Unicode MS" panose="020B0604020202020204" pitchFamily="34" charset="-128"/>
                <a:cs typeface="Arial Unicode MS" panose="020B0604020202020204" pitchFamily="34" charset="-128"/>
              </a:rPr>
              <a:t>.*</a:t>
            </a:r>
          </a:p>
        </p:txBody>
      </p:sp>
      <p:sp>
        <p:nvSpPr>
          <p:cNvPr id="7" name="Rectangle 2">
            <a:extLst>
              <a:ext uri="{FF2B5EF4-FFF2-40B4-BE49-F238E27FC236}">
                <a16:creationId xmlns:a16="http://schemas.microsoft.com/office/drawing/2014/main" id="{6EB3B502-A8BA-45CF-814E-A53BBFC264D3}"/>
              </a:ext>
            </a:extLst>
          </p:cNvPr>
          <p:cNvSpPr txBox="1">
            <a:spLocks noChangeArrowheads="1"/>
          </p:cNvSpPr>
          <p:nvPr/>
        </p:nvSpPr>
        <p:spPr bwMode="auto">
          <a:xfrm>
            <a:off x="7333211" y="6326028"/>
            <a:ext cx="4726102" cy="46005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12006" rIns="0" bIns="0" numCol="1" rtlCol="0" anchor="ctr" anchorCtr="0" compatLnSpc="1">
            <a:prstTxWarp prst="textNoShape">
              <a:avLst/>
            </a:prstTxWarp>
            <a:normAutofit/>
          </a:bodyPr>
          <a:lstStyle>
            <a:lvl1pPr algn="l" defTabSz="457200" rtl="0" eaLnBrk="1" latinLnBrk="0" hangingPunct="1">
              <a:spcBef>
                <a:spcPct val="0"/>
              </a:spcBef>
              <a:buNone/>
              <a:defRPr sz="3200" b="1" kern="1200">
                <a:solidFill>
                  <a:srgbClr val="2986E2"/>
                </a:solidFill>
                <a:latin typeface="Corbel"/>
                <a:ea typeface="+mj-ea"/>
                <a:cs typeface="Corbel"/>
              </a:defRPr>
            </a:lvl1pPr>
          </a:lstStyle>
          <a:p>
            <a:pPr marL="0" marR="0" lvl="0" indent="0" algn="l" defTabSz="457200" rtl="0" eaLnBrk="1" fontAlgn="auto" latinLnBrk="0" hangingPunct="1">
              <a:lnSpc>
                <a:spcPct val="100000"/>
              </a:lnSpc>
              <a:spcBef>
                <a:spcPct val="0"/>
              </a:spcBef>
              <a:spcAft>
                <a:spcPts val="0"/>
              </a:spcAft>
              <a:buClrTx/>
              <a:buSzTx/>
              <a:buFontTx/>
              <a:buNone/>
              <a:tabLst>
                <a:tab pos="638769" algn="l"/>
                <a:tab pos="1277539" algn="l"/>
                <a:tab pos="1916308" algn="l"/>
                <a:tab pos="2555077" algn="l"/>
                <a:tab pos="3193847" algn="l"/>
                <a:tab pos="3832616" algn="l"/>
                <a:tab pos="4471386" algn="l"/>
                <a:tab pos="5110155" algn="l"/>
                <a:tab pos="5748924" algn="l"/>
              </a:tabLst>
              <a:defRPr/>
            </a:pPr>
            <a:r>
              <a:rPr kumimoji="0" lang="en-US" altLang="en-US" sz="1400" b="1" i="0" u="none" strike="noStrike" kern="1200" cap="none" spc="0" normalizeH="0" baseline="0" noProof="0" dirty="0">
                <a:ln>
                  <a:noFill/>
                </a:ln>
                <a:solidFill>
                  <a:srgbClr val="2986E2"/>
                </a:solidFill>
                <a:effectLst/>
                <a:uLnTx/>
                <a:uFillTx/>
                <a:latin typeface="Corbel"/>
                <a:ea typeface="Arial Unicode MS" panose="020B0604020202020204" pitchFamily="34" charset="-128"/>
                <a:cs typeface="Arial Unicode MS" panose="020B0604020202020204" pitchFamily="34" charset="-128"/>
              </a:rPr>
              <a:t>CD </a:t>
            </a:r>
            <a:r>
              <a:rPr kumimoji="0" lang="en-US" altLang="en-US" sz="1400" b="1" i="0" u="none" strike="noStrike" kern="1200" cap="none" spc="0" normalizeH="0" baseline="0" noProof="0" dirty="0" err="1">
                <a:ln>
                  <a:noFill/>
                </a:ln>
                <a:solidFill>
                  <a:srgbClr val="2986E2"/>
                </a:solidFill>
                <a:effectLst/>
                <a:uLnTx/>
                <a:uFillTx/>
                <a:latin typeface="Corbel"/>
                <a:ea typeface="Arial Unicode MS" panose="020B0604020202020204" pitchFamily="34" charset="-128"/>
                <a:cs typeface="Arial Unicode MS" panose="020B0604020202020204" pitchFamily="34" charset="-128"/>
              </a:rPr>
              <a:t>Dinardo</a:t>
            </a:r>
            <a:r>
              <a:rPr kumimoji="0" lang="en-US" altLang="en-US" sz="1400" b="1" i="0" u="none" strike="noStrike" kern="1200" cap="none" spc="0" normalizeH="0" baseline="0" noProof="0" dirty="0">
                <a:ln>
                  <a:noFill/>
                </a:ln>
                <a:solidFill>
                  <a:srgbClr val="2986E2"/>
                </a:solidFill>
                <a:effectLst/>
                <a:uLnTx/>
                <a:uFillTx/>
                <a:latin typeface="Corbel"/>
                <a:ea typeface="Arial Unicode MS" panose="020B0604020202020204" pitchFamily="34" charset="-128"/>
                <a:cs typeface="Arial Unicode MS" panose="020B0604020202020204" pitchFamily="34" charset="-128"/>
              </a:rPr>
              <a:t>, EM Stein, S </a:t>
            </a:r>
            <a:r>
              <a:rPr kumimoji="0" lang="en-US" altLang="en-US" sz="1400" b="1" i="0" u="none" strike="noStrike" kern="1200" cap="none" spc="0" normalizeH="0" baseline="0" noProof="0" dirty="0" err="1">
                <a:ln>
                  <a:noFill/>
                </a:ln>
                <a:solidFill>
                  <a:srgbClr val="2986E2"/>
                </a:solidFill>
                <a:effectLst/>
                <a:uLnTx/>
                <a:uFillTx/>
                <a:latin typeface="Corbel"/>
                <a:ea typeface="Arial Unicode MS" panose="020B0604020202020204" pitchFamily="34" charset="-128"/>
                <a:cs typeface="Arial Unicode MS" panose="020B0604020202020204" pitchFamily="34" charset="-128"/>
              </a:rPr>
              <a:t>deBotton</a:t>
            </a:r>
            <a:r>
              <a:rPr kumimoji="0" lang="en-US" altLang="en-US" sz="1400" b="1" i="0" u="none" strike="noStrike" kern="1200" cap="none" spc="0" normalizeH="0" baseline="0" noProof="0" dirty="0">
                <a:ln>
                  <a:noFill/>
                </a:ln>
                <a:solidFill>
                  <a:srgbClr val="2986E2"/>
                </a:solidFill>
                <a:effectLst/>
                <a:uLnTx/>
                <a:uFillTx/>
                <a:latin typeface="Corbel"/>
                <a:ea typeface="Arial Unicode MS" panose="020B0604020202020204" pitchFamily="34" charset="-128"/>
                <a:cs typeface="Arial Unicode MS" panose="020B0604020202020204" pitchFamily="34" charset="-128"/>
              </a:rPr>
              <a:t> et. al.  N </a:t>
            </a:r>
            <a:r>
              <a:rPr kumimoji="0" lang="en-US" altLang="en-US" sz="1400" b="1" i="0" u="none" strike="noStrike" kern="1200" cap="none" spc="0" normalizeH="0" baseline="0" noProof="0" dirty="0" err="1">
                <a:ln>
                  <a:noFill/>
                </a:ln>
                <a:solidFill>
                  <a:srgbClr val="2986E2"/>
                </a:solidFill>
                <a:effectLst/>
                <a:uLnTx/>
                <a:uFillTx/>
                <a:latin typeface="Corbel"/>
                <a:ea typeface="Arial Unicode MS" panose="020B0604020202020204" pitchFamily="34" charset="-128"/>
                <a:cs typeface="Arial Unicode MS" panose="020B0604020202020204" pitchFamily="34" charset="-128"/>
              </a:rPr>
              <a:t>Engl</a:t>
            </a:r>
            <a:r>
              <a:rPr kumimoji="0" lang="en-US" altLang="en-US" sz="1400" b="1" i="0" u="none" strike="noStrike" kern="1200" cap="none" spc="0" normalizeH="0" baseline="0" noProof="0" dirty="0">
                <a:ln>
                  <a:noFill/>
                </a:ln>
                <a:solidFill>
                  <a:srgbClr val="2986E2"/>
                </a:solidFill>
                <a:effectLst/>
                <a:uLnTx/>
                <a:uFillTx/>
                <a:latin typeface="Corbel"/>
                <a:ea typeface="Arial Unicode MS" panose="020B0604020202020204" pitchFamily="34" charset="-128"/>
                <a:cs typeface="Arial Unicode MS" panose="020B0604020202020204" pitchFamily="34" charset="-128"/>
              </a:rPr>
              <a:t> J Med 2018</a:t>
            </a:r>
            <a:r>
              <a:rPr kumimoji="0" lang="en-US" altLang="en-US" sz="1200" b="1" i="0" u="none" strike="noStrike" kern="1200" cap="none" spc="0" normalizeH="0" baseline="0" noProof="0" dirty="0">
                <a:ln>
                  <a:noFill/>
                </a:ln>
                <a:solidFill>
                  <a:srgbClr val="2986E2"/>
                </a:solidFill>
                <a:effectLst/>
                <a:uLnTx/>
                <a:uFillTx/>
                <a:latin typeface="Corbel"/>
                <a:ea typeface="Arial Unicode MS" panose="020B0604020202020204" pitchFamily="34" charset="-128"/>
                <a:cs typeface="Arial Unicode MS" panose="020B0604020202020204" pitchFamily="34" charset="-128"/>
              </a:rPr>
              <a:t>. </a:t>
            </a:r>
          </a:p>
        </p:txBody>
      </p:sp>
      <p:sp>
        <p:nvSpPr>
          <p:cNvPr id="6" name="Rectangle 5">
            <a:extLst>
              <a:ext uri="{FF2B5EF4-FFF2-40B4-BE49-F238E27FC236}">
                <a16:creationId xmlns:a16="http://schemas.microsoft.com/office/drawing/2014/main" id="{B4AD9C15-55C2-BE4B-A077-E23F10F7A8E9}"/>
              </a:ext>
            </a:extLst>
          </p:cNvPr>
          <p:cNvSpPr/>
          <p:nvPr/>
        </p:nvSpPr>
        <p:spPr>
          <a:xfrm>
            <a:off x="3835005" y="6390700"/>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M Stein, MD</a:t>
            </a:r>
          </a:p>
        </p:txBody>
      </p:sp>
    </p:spTree>
    <p:extLst>
      <p:ext uri="{BB962C8B-B14F-4D97-AF65-F5344CB8AC3E}">
        <p14:creationId xmlns:p14="http://schemas.microsoft.com/office/powerpoint/2010/main" val="6224567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Date Placeholder 3"/>
          <p:cNvSpPr txBox="1">
            <a:spLocks noGrp="1"/>
          </p:cNvSpPr>
          <p:nvPr/>
        </p:nvSpPr>
        <p:spPr bwMode="auto">
          <a:xfrm>
            <a:off x="152400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a:spcBef>
                <a:spcPct val="20000"/>
              </a:spcBef>
              <a:buFont typeface="Arial" charset="0"/>
              <a:buChar char="•"/>
              <a:defRPr sz="3200">
                <a:solidFill>
                  <a:schemeClr val="tx1"/>
                </a:solidFill>
                <a:latin typeface="Arial" charset="0"/>
                <a:ea typeface="ＭＳ Ｐゴシック" charset="-128"/>
              </a:defRPr>
            </a:lvl1pPr>
            <a:lvl2pPr marL="742950" indent="-285750">
              <a:spcBef>
                <a:spcPct val="20000"/>
              </a:spcBef>
              <a:buFont typeface="Arial" charset="0"/>
              <a:buChar char="–"/>
              <a:defRPr sz="2800">
                <a:solidFill>
                  <a:schemeClr val="tx1"/>
                </a:solidFill>
                <a:latin typeface="Arial" charset="0"/>
                <a:ea typeface="ＭＳ Ｐゴシック" charset="-128"/>
              </a:defRPr>
            </a:lvl2pPr>
            <a:lvl3pPr marL="1143000" indent="-228600">
              <a:spcBef>
                <a:spcPct val="20000"/>
              </a:spcBef>
              <a:buFont typeface="Arial" charset="0"/>
              <a:buChar char="•"/>
              <a:defRPr sz="2400">
                <a:solidFill>
                  <a:schemeClr val="tx1"/>
                </a:solidFill>
                <a:latin typeface="Arial" charset="0"/>
                <a:ea typeface="ＭＳ Ｐゴシック" charset="-128"/>
              </a:defRPr>
            </a:lvl3pPr>
            <a:lvl4pPr marL="1600200" indent="-228600">
              <a:spcBef>
                <a:spcPct val="20000"/>
              </a:spcBef>
              <a:buFont typeface="Arial" charset="0"/>
              <a:buChar char="–"/>
              <a:defRPr sz="2000">
                <a:solidFill>
                  <a:schemeClr val="tx1"/>
                </a:solidFill>
                <a:latin typeface="Arial" charset="0"/>
                <a:ea typeface="ＭＳ Ｐゴシック" charset="-128"/>
              </a:defRPr>
            </a:lvl4pPr>
            <a:lvl5pPr marL="2057400" indent="-228600">
              <a:spcBef>
                <a:spcPct val="20000"/>
              </a:spcBef>
              <a:buFont typeface="Arial" charset="0"/>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100" b="0" i="0" u="none" strike="noStrike" kern="1200" cap="none" spc="0" normalizeH="0" baseline="0" noProof="0">
                <a:ln>
                  <a:noFill/>
                </a:ln>
                <a:solidFill>
                  <a:srgbClr val="999999"/>
                </a:solidFill>
                <a:effectLst/>
                <a:uLnTx/>
                <a:uFillTx/>
                <a:latin typeface="Helvetica" charset="0"/>
                <a:ea typeface="ＭＳ Ｐゴシック" charset="-128"/>
                <a:cs typeface="+mn-cs"/>
              </a:rPr>
              <a:t>Date of download:  5/1/2018</a:t>
            </a:r>
          </a:p>
        </p:txBody>
      </p:sp>
      <p:sp>
        <p:nvSpPr>
          <p:cNvPr id="16392" name="Text Placeholder 2"/>
          <p:cNvSpPr txBox="1">
            <a:spLocks/>
          </p:cNvSpPr>
          <p:nvPr/>
        </p:nvSpPr>
        <p:spPr bwMode="auto">
          <a:xfrm>
            <a:off x="335721" y="262890"/>
            <a:ext cx="1152055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a:spcBef>
                <a:spcPct val="20000"/>
              </a:spcBef>
              <a:buFont typeface="Arial" charset="0"/>
              <a:buChar char="•"/>
              <a:defRPr sz="3200">
                <a:solidFill>
                  <a:schemeClr val="tx1"/>
                </a:solidFill>
                <a:latin typeface="Arial" charset="0"/>
                <a:ea typeface="ＭＳ Ｐゴシック" charset="-128"/>
              </a:defRPr>
            </a:lvl1pPr>
            <a:lvl2pPr marL="742950" indent="-285750">
              <a:spcBef>
                <a:spcPct val="20000"/>
              </a:spcBef>
              <a:buFont typeface="Arial" charset="0"/>
              <a:buChar char="–"/>
              <a:defRPr sz="2800">
                <a:solidFill>
                  <a:schemeClr val="tx1"/>
                </a:solidFill>
                <a:latin typeface="Arial" charset="0"/>
                <a:ea typeface="ＭＳ Ｐゴシック" charset="-128"/>
              </a:defRPr>
            </a:lvl2pPr>
            <a:lvl3pPr marL="1143000" indent="-228600">
              <a:spcBef>
                <a:spcPct val="20000"/>
              </a:spcBef>
              <a:buFont typeface="Arial" charset="0"/>
              <a:buChar char="•"/>
              <a:defRPr sz="2400">
                <a:solidFill>
                  <a:schemeClr val="tx1"/>
                </a:solidFill>
                <a:latin typeface="Arial" charset="0"/>
                <a:ea typeface="ＭＳ Ｐゴシック" charset="-128"/>
              </a:defRPr>
            </a:lvl3pPr>
            <a:lvl4pPr marL="1600200" indent="-228600">
              <a:spcBef>
                <a:spcPct val="20000"/>
              </a:spcBef>
              <a:buFont typeface="Arial" charset="0"/>
              <a:buChar char="–"/>
              <a:defRPr sz="2000">
                <a:solidFill>
                  <a:schemeClr val="tx1"/>
                </a:solidFill>
                <a:latin typeface="Arial" charset="0"/>
                <a:ea typeface="ＭＳ Ｐゴシック" charset="-128"/>
              </a:defRPr>
            </a:lvl4pPr>
            <a:lvl5pPr marL="2057400" indent="-228600">
              <a:spcBef>
                <a:spcPct val="20000"/>
              </a:spcBef>
              <a:buFont typeface="Arial" charset="0"/>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ct val="20000"/>
              </a:spcBef>
              <a:spcAft>
                <a:spcPts val="0"/>
              </a:spcAft>
              <a:buClrTx/>
              <a:buSzTx/>
              <a:buFontTx/>
              <a:buNone/>
              <a:tabLst/>
              <a:defRPr/>
            </a:pPr>
            <a:r>
              <a:rPr kumimoji="0" lang="en-US" altLang="en-US" sz="3200" b="1" i="0" u="none" strike="noStrike" kern="1200" cap="none" spc="0" normalizeH="0" baseline="0" noProof="0" dirty="0">
                <a:ln>
                  <a:noFill/>
                </a:ln>
                <a:solidFill>
                  <a:srgbClr val="2986E2"/>
                </a:solidFill>
                <a:effectLst/>
                <a:uLnTx/>
                <a:uFillTx/>
                <a:latin typeface="Corbel"/>
                <a:ea typeface="ＭＳ Ｐゴシック" charset="-128"/>
                <a:cs typeface="+mn-cs"/>
              </a:rPr>
              <a:t>Response Among Patients With and </a:t>
            </a:r>
            <a:r>
              <a:rPr kumimoji="0" lang="en-US" altLang="en-US" sz="3200" b="1" i="0" u="none" strike="noStrike" kern="1200" cap="none" spc="0" normalizeH="0" baseline="0" noProof="0">
                <a:ln>
                  <a:noFill/>
                </a:ln>
                <a:solidFill>
                  <a:srgbClr val="2986E2"/>
                </a:solidFill>
                <a:effectLst/>
                <a:uLnTx/>
                <a:uFillTx/>
                <a:latin typeface="Corbel"/>
                <a:ea typeface="ＭＳ Ｐゴシック" charset="-128"/>
                <a:cs typeface="+mn-cs"/>
              </a:rPr>
              <a:t>Without IDH-DS</a:t>
            </a:r>
            <a:endParaRPr kumimoji="0" lang="en-US" altLang="en-US" sz="3200" b="1" i="0" u="none" strike="noStrike" kern="1200" cap="none" spc="0" normalizeH="0" baseline="0" noProof="0" dirty="0">
              <a:ln>
                <a:noFill/>
              </a:ln>
              <a:solidFill>
                <a:srgbClr val="2986E2"/>
              </a:solidFill>
              <a:effectLst/>
              <a:uLnTx/>
              <a:uFillTx/>
              <a:latin typeface="Corbel"/>
              <a:ea typeface="ＭＳ Ｐゴシック" charset="-128"/>
              <a:cs typeface="+mn-cs"/>
            </a:endParaRPr>
          </a:p>
        </p:txBody>
      </p:sp>
      <p:pic>
        <p:nvPicPr>
          <p:cNvPr id="16396" name="Picture 13"/>
          <p:cNvPicPr>
            <a:picLocks noChangeAspect="1" noChangeArrowheads="1"/>
          </p:cNvPicPr>
          <p:nvPr/>
        </p:nvPicPr>
        <p:blipFill rotWithShape="1">
          <a:blip r:embed="rId2">
            <a:extLst>
              <a:ext uri="{28A0092B-C50C-407E-A947-70E740481C1C}">
                <a14:useLocalDpi xmlns:a14="http://schemas.microsoft.com/office/drawing/2010/main" val="0"/>
              </a:ext>
            </a:extLst>
          </a:blip>
          <a:srcRect b="50396"/>
          <a:stretch/>
        </p:blipFill>
        <p:spPr bwMode="auto">
          <a:xfrm>
            <a:off x="1803340" y="1126887"/>
            <a:ext cx="8585320" cy="451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759747" y="6323742"/>
            <a:ext cx="4215689" cy="348763"/>
          </a:xfrm>
          <a:prstGeom prst="rect">
            <a:avLst/>
          </a:prstGeom>
          <a:noFill/>
        </p:spPr>
        <p:txBody>
          <a:bodyPr wrap="square" lIns="121800" tIns="60903" rIns="121800" bIns="60903" rtlCol="0">
            <a:spAutoFit/>
          </a:bodyPr>
          <a:lstStyle/>
          <a:p>
            <a:pPr marL="0" marR="0" lvl="0" indent="0" algn="r" defTabSz="121803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2986E2"/>
                </a:solidFill>
                <a:effectLst/>
                <a:uLnTx/>
                <a:uFillTx/>
                <a:latin typeface="Corbel"/>
                <a:ea typeface="+mn-ea"/>
                <a:cs typeface="+mn-cs"/>
              </a:rPr>
              <a:t>Fathi</a:t>
            </a:r>
            <a:r>
              <a:rPr kumimoji="0" lang="en-US" sz="1400" b="1" i="0" u="none" strike="noStrike" kern="1200" cap="none" spc="0" normalizeH="0" baseline="0" noProof="0" dirty="0">
                <a:ln>
                  <a:noFill/>
                </a:ln>
                <a:solidFill>
                  <a:srgbClr val="2986E2"/>
                </a:solidFill>
                <a:effectLst/>
                <a:uLnTx/>
                <a:uFillTx/>
                <a:latin typeface="Corbel"/>
                <a:ea typeface="+mn-ea"/>
                <a:cs typeface="+mn-cs"/>
              </a:rPr>
              <a:t> A, </a:t>
            </a:r>
            <a:r>
              <a:rPr kumimoji="0" lang="en-US" sz="1400" b="1" i="0" u="none" strike="noStrike" kern="1200" cap="none" spc="0" normalizeH="0" baseline="0" noProof="0" dirty="0" err="1">
                <a:ln>
                  <a:noFill/>
                </a:ln>
                <a:solidFill>
                  <a:srgbClr val="2986E2"/>
                </a:solidFill>
                <a:effectLst/>
                <a:uLnTx/>
                <a:uFillTx/>
                <a:latin typeface="Corbel"/>
                <a:ea typeface="+mn-ea"/>
                <a:cs typeface="+mn-cs"/>
              </a:rPr>
              <a:t>Dinardo</a:t>
            </a:r>
            <a:r>
              <a:rPr kumimoji="0" lang="en-US" sz="1400" b="1" i="0" u="none" strike="noStrike" kern="1200" cap="none" spc="0" normalizeH="0" baseline="0" noProof="0" dirty="0">
                <a:ln>
                  <a:noFill/>
                </a:ln>
                <a:solidFill>
                  <a:srgbClr val="2986E2"/>
                </a:solidFill>
                <a:effectLst/>
                <a:uLnTx/>
                <a:uFillTx/>
                <a:latin typeface="Corbel"/>
                <a:ea typeface="+mn-ea"/>
                <a:cs typeface="+mn-cs"/>
              </a:rPr>
              <a:t> CD, et al, JAMA Oncology 2018</a:t>
            </a:r>
          </a:p>
        </p:txBody>
      </p:sp>
      <p:sp>
        <p:nvSpPr>
          <p:cNvPr id="7" name="Rectangle 6">
            <a:extLst>
              <a:ext uri="{FF2B5EF4-FFF2-40B4-BE49-F238E27FC236}">
                <a16:creationId xmlns:a16="http://schemas.microsoft.com/office/drawing/2014/main" id="{D9FAFCE6-AF16-924F-8707-D5029DAE6EB0}"/>
              </a:ext>
            </a:extLst>
          </p:cNvPr>
          <p:cNvSpPr/>
          <p:nvPr/>
        </p:nvSpPr>
        <p:spPr>
          <a:xfrm>
            <a:off x="4934935" y="6390700"/>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Stein, MD</a:t>
            </a:r>
          </a:p>
        </p:txBody>
      </p:sp>
    </p:spTree>
    <p:extLst>
      <p:ext uri="{BB962C8B-B14F-4D97-AF65-F5344CB8AC3E}">
        <p14:creationId xmlns:p14="http://schemas.microsoft.com/office/powerpoint/2010/main" val="2363097351"/>
      </p:ext>
    </p:extLst>
  </p:cSld>
  <p:clrMapOvr>
    <a:masterClrMapping/>
  </p:clrMapOvr>
  <mc:AlternateContent xmlns:mc="http://schemas.openxmlformats.org/markup-compatibility/2006" xmlns:p14="http://schemas.microsoft.com/office/powerpoint/2010/main">
    <mc:Choice Requires="p14">
      <p:transition p14:dur="0" advTm="2182"/>
    </mc:Choice>
    <mc:Fallback xmlns="">
      <p:transition advTm="2182"/>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E42A-F333-5042-81E3-95B2FF342577}"/>
              </a:ext>
            </a:extLst>
          </p:cNvPr>
          <p:cNvSpPr>
            <a:spLocks noGrp="1"/>
          </p:cNvSpPr>
          <p:nvPr>
            <p:ph type="title"/>
          </p:nvPr>
        </p:nvSpPr>
        <p:spPr/>
        <p:txBody>
          <a:bodyPr/>
          <a:lstStyle/>
          <a:p>
            <a:pPr algn="ctr"/>
            <a:r>
              <a:rPr lang="en-US" dirty="0" err="1"/>
              <a:t>Ivosidenib</a:t>
            </a:r>
            <a:r>
              <a:rPr lang="en-US" dirty="0"/>
              <a:t> – Newly Diagnosed AML</a:t>
            </a:r>
          </a:p>
        </p:txBody>
      </p:sp>
      <p:pic>
        <p:nvPicPr>
          <p:cNvPr id="3" name="New picture">
            <a:extLst>
              <a:ext uri="{FF2B5EF4-FFF2-40B4-BE49-F238E27FC236}">
                <a16:creationId xmlns:a16="http://schemas.microsoft.com/office/drawing/2014/main" id="{1EB52256-F428-AB47-ACF6-DC9CC98AB2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904" y="774333"/>
            <a:ext cx="7536192" cy="5325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
        <p:nvSpPr>
          <p:cNvPr id="4" name="TextBox 3">
            <a:extLst>
              <a:ext uri="{FF2B5EF4-FFF2-40B4-BE49-F238E27FC236}">
                <a16:creationId xmlns:a16="http://schemas.microsoft.com/office/drawing/2014/main" id="{CB4759BD-16FA-0C40-A678-E356B69F36E6}"/>
              </a:ext>
            </a:extLst>
          </p:cNvPr>
          <p:cNvSpPr txBox="1"/>
          <p:nvPr/>
        </p:nvSpPr>
        <p:spPr>
          <a:xfrm>
            <a:off x="9112190" y="6301819"/>
            <a:ext cx="275402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rbel"/>
                <a:ea typeface="+mn-ea"/>
                <a:cs typeface="+mn-cs"/>
              </a:rPr>
              <a:t>Roboz</a:t>
            </a:r>
            <a:r>
              <a:rPr kumimoji="0" lang="en-US" sz="1800" b="0" i="0" u="none" strike="noStrike" kern="1200" cap="none" spc="0" normalizeH="0" baseline="0" noProof="0" dirty="0">
                <a:ln>
                  <a:noFill/>
                </a:ln>
                <a:solidFill>
                  <a:prstClr val="black"/>
                </a:solidFill>
                <a:effectLst/>
                <a:uLnTx/>
                <a:uFillTx/>
                <a:latin typeface="Corbel"/>
                <a:ea typeface="+mn-ea"/>
                <a:cs typeface="+mn-cs"/>
              </a:rPr>
              <a:t> G, et. Al, Blood 2020</a:t>
            </a:r>
          </a:p>
        </p:txBody>
      </p:sp>
      <p:sp>
        <p:nvSpPr>
          <p:cNvPr id="5" name="TextBox 4">
            <a:extLst>
              <a:ext uri="{FF2B5EF4-FFF2-40B4-BE49-F238E27FC236}">
                <a16:creationId xmlns:a16="http://schemas.microsoft.com/office/drawing/2014/main" id="{971BEAB2-22AD-8D47-92FF-46979DFBF19E}"/>
              </a:ext>
            </a:extLst>
          </p:cNvPr>
          <p:cNvSpPr txBox="1"/>
          <p:nvPr/>
        </p:nvSpPr>
        <p:spPr>
          <a:xfrm rot="16200000">
            <a:off x="5061527" y="4197927"/>
            <a:ext cx="1473480" cy="276999"/>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a:ea typeface="+mn-ea"/>
                <a:cs typeface="+mn-cs"/>
              </a:rPr>
              <a:t>Survival probability</a:t>
            </a:r>
          </a:p>
        </p:txBody>
      </p:sp>
      <p:sp>
        <p:nvSpPr>
          <p:cNvPr id="6" name="TextBox 5">
            <a:extLst>
              <a:ext uri="{FF2B5EF4-FFF2-40B4-BE49-F238E27FC236}">
                <a16:creationId xmlns:a16="http://schemas.microsoft.com/office/drawing/2014/main" id="{257BE637-DF4D-E54E-90E0-E70E0D64F3CC}"/>
              </a:ext>
            </a:extLst>
          </p:cNvPr>
          <p:cNvSpPr txBox="1"/>
          <p:nvPr/>
        </p:nvSpPr>
        <p:spPr>
          <a:xfrm>
            <a:off x="7258627" y="5417127"/>
            <a:ext cx="1500732" cy="276999"/>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orbel"/>
                <a:ea typeface="+mn-ea"/>
                <a:cs typeface="+mn-cs"/>
              </a:rPr>
              <a:t>Overall survival, </a:t>
            </a:r>
            <a:r>
              <a:rPr kumimoji="0" lang="en-US" sz="1200" b="1" i="0" u="none" strike="noStrike" kern="1200" cap="none" spc="0" normalizeH="0" baseline="0" noProof="0" dirty="0" err="1">
                <a:ln>
                  <a:noFill/>
                </a:ln>
                <a:solidFill>
                  <a:prstClr val="black"/>
                </a:solidFill>
                <a:effectLst/>
                <a:uLnTx/>
                <a:uFillTx/>
                <a:latin typeface="Corbel"/>
                <a:ea typeface="+mn-ea"/>
                <a:cs typeface="+mn-cs"/>
              </a:rPr>
              <a:t>mo</a:t>
            </a:r>
            <a:endParaRPr kumimoji="0" lang="en-US" sz="1200" b="1" i="0" u="none" strike="noStrike" kern="1200" cap="none" spc="0" normalizeH="0" baseline="0" noProof="0" dirty="0">
              <a:ln>
                <a:noFill/>
              </a:ln>
              <a:solidFill>
                <a:prstClr val="black"/>
              </a:solidFill>
              <a:effectLst/>
              <a:uLnTx/>
              <a:uFillTx/>
              <a:latin typeface="Corbel"/>
              <a:ea typeface="+mn-ea"/>
              <a:cs typeface="+mn-cs"/>
            </a:endParaRPr>
          </a:p>
        </p:txBody>
      </p:sp>
      <p:sp>
        <p:nvSpPr>
          <p:cNvPr id="7" name="Rectangle 6">
            <a:extLst>
              <a:ext uri="{FF2B5EF4-FFF2-40B4-BE49-F238E27FC236}">
                <a16:creationId xmlns:a16="http://schemas.microsoft.com/office/drawing/2014/main" id="{A4856B00-1FD4-974A-9FF4-21CE7A71E762}"/>
              </a:ext>
            </a:extLst>
          </p:cNvPr>
          <p:cNvSpPr/>
          <p:nvPr/>
        </p:nvSpPr>
        <p:spPr>
          <a:xfrm>
            <a:off x="4247361" y="6390700"/>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Stein, MD</a:t>
            </a:r>
          </a:p>
        </p:txBody>
      </p:sp>
    </p:spTree>
    <p:extLst>
      <p:ext uri="{BB962C8B-B14F-4D97-AF65-F5344CB8AC3E}">
        <p14:creationId xmlns:p14="http://schemas.microsoft.com/office/powerpoint/2010/main" val="1881605310"/>
      </p:ext>
    </p:extLst>
  </p:cSld>
  <p:clrMapOvr>
    <a:masterClrMapping/>
  </p:clrMapOvr>
  <mc:AlternateContent xmlns:mc="http://schemas.openxmlformats.org/markup-compatibility/2006" xmlns:p14="http://schemas.microsoft.com/office/powerpoint/2010/main">
    <mc:Choice Requires="p14">
      <p:transition p14:dur="0" advTm="2182"/>
    </mc:Choice>
    <mc:Fallback xmlns="">
      <p:transition advTm="218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a:xfrm>
            <a:off x="912286" y="53752"/>
            <a:ext cx="10358967" cy="1143000"/>
          </a:xfrm>
        </p:spPr>
        <p:txBody>
          <a:bodyPr/>
          <a:lstStyle/>
          <a:p>
            <a:r>
              <a:rPr lang="en-US" dirty="0"/>
              <a:t>Dr Love — Disclosures</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912286" y="1196752"/>
            <a:ext cx="10358967" cy="4799013"/>
          </a:xfrm>
        </p:spPr>
        <p:txBody>
          <a:bodyPr/>
          <a:lstStyle/>
          <a:p>
            <a:pPr marL="98425" indent="0">
              <a:buNone/>
            </a:pPr>
            <a:r>
              <a:rPr lang="en-US" sz="1800" dirty="0"/>
              <a:t>Dr Love </a:t>
            </a:r>
            <a:r>
              <a:rPr lang="en-US" sz="1800" b="0" dirty="0"/>
              <a:t>is president and CEO of Research To Practice. Research To Practice receives funds in the form of educational grants to develop CME activities from the following commercial interests: AbbVie Inc, </a:t>
            </a:r>
            <a:r>
              <a:rPr lang="en-US" sz="1800" b="0" dirty="0" err="1"/>
              <a:t>Acerta</a:t>
            </a:r>
            <a:r>
              <a:rPr lang="en-US" sz="1800" b="0" dirty="0"/>
              <a:t> Pharma — A member of the AstraZeneca Group, Adaptive Biotechnologies Corporation, </a:t>
            </a:r>
            <a:r>
              <a:rPr lang="en-US" sz="1800" b="0" dirty="0" err="1"/>
              <a:t>Agendia</a:t>
            </a:r>
            <a:r>
              <a:rPr lang="en-US" sz="1800" b="0" dirty="0"/>
              <a:t> Inc, Agios Pharmaceuticals Inc, Amgen Inc, Array </a:t>
            </a:r>
            <a:r>
              <a:rPr lang="en-US" sz="1800" b="0" dirty="0" err="1"/>
              <a:t>BioPharma</a:t>
            </a:r>
            <a:r>
              <a:rPr lang="en-US" sz="1800" b="0" dirty="0"/>
              <a:t> Inc, a subsidiary of Pfizer Inc, Astellas, AstraZeneca Pharmaceuticals LP, Bayer HealthCare Pharmaceuticals, </a:t>
            </a:r>
            <a:r>
              <a:rPr lang="en-US" sz="1800" b="0" dirty="0" err="1"/>
              <a:t>Biodesix</a:t>
            </a:r>
            <a:r>
              <a:rPr lang="en-US" sz="1800" b="0" dirty="0"/>
              <a:t> Inc, </a:t>
            </a:r>
            <a:r>
              <a:rPr lang="en-US" sz="1800" b="0" dirty="0" err="1"/>
              <a:t>bioTheranostics</a:t>
            </a:r>
            <a:r>
              <a:rPr lang="en-US" sz="1800" b="0" dirty="0"/>
              <a:t> Inc, Blueprint Medicines, Boehringer Ingelheim Pharmaceuticals Inc, Bristol-Myers Squibb Company, Celgene Corporation, Clovis Oncology, Daiichi Sankyo Inc, </a:t>
            </a:r>
            <a:r>
              <a:rPr lang="en-US" sz="1800" b="0" dirty="0" err="1"/>
              <a:t>Dendreon</a:t>
            </a:r>
            <a:r>
              <a:rPr lang="en-US" sz="1800" b="0" dirty="0"/>
              <a:t> Pharmaceuticals Inc, Eisai Inc, EMD Serono Inc, </a:t>
            </a:r>
            <a:r>
              <a:rPr lang="en-US" sz="1800" b="0" dirty="0" err="1"/>
              <a:t>Epizyme</a:t>
            </a:r>
            <a:r>
              <a:rPr lang="en-US" sz="1800" b="0" dirty="0"/>
              <a:t> Inc, </a:t>
            </a:r>
            <a:r>
              <a:rPr lang="en-US" sz="1800" b="0" dirty="0" err="1"/>
              <a:t>Exelixis</a:t>
            </a:r>
            <a:r>
              <a:rPr lang="en-US" sz="1800" b="0" dirty="0"/>
              <a:t> Inc, Foundation Medicine, Genentech, a member of the Roche Group, Genmab, Genomic Health Inc, Gilead Sciences Inc, GlaxoSmithKline, Grail Inc, Guardant Health, Halozyme Inc, </a:t>
            </a:r>
            <a:r>
              <a:rPr lang="en-US" sz="1800" b="0" dirty="0" err="1"/>
              <a:t>Helsinn</a:t>
            </a:r>
            <a:r>
              <a:rPr lang="en-US" sz="1800" b="0" dirty="0"/>
              <a:t> Healthcare SA, </a:t>
            </a:r>
            <a:r>
              <a:rPr lang="en-US" sz="1800" b="0" dirty="0" err="1"/>
              <a:t>ImmunoGen</a:t>
            </a:r>
            <a:r>
              <a:rPr lang="en-US" sz="1800" b="0" dirty="0"/>
              <a:t> Inc, Incyte Corporation, Infinity Pharmaceuticals Inc, Ipsen Biopharmaceuticals Inc, Janssen Biotech Inc, administered by Janssen Scientific Affairs LLC, Jazz Pharmaceuticals Inc, </a:t>
            </a:r>
            <a:r>
              <a:rPr lang="en-US" sz="1800" b="0" dirty="0" err="1"/>
              <a:t>Karyopharm</a:t>
            </a:r>
            <a:r>
              <a:rPr lang="en-US" sz="1800" b="0" dirty="0"/>
              <a:t> Therapeutics, Kite, A Gilead Company, Lexicon Pharmaceuticals Inc, Lilly, </a:t>
            </a:r>
            <a:r>
              <a:rPr lang="en-US" sz="1800" b="0" dirty="0" err="1"/>
              <a:t>Loxo</a:t>
            </a:r>
            <a:r>
              <a:rPr lang="en-US" sz="1800" b="0" dirty="0"/>
              <a:t> Oncology Inc, a wholly owned subsidiary of Eli Lilly &amp; Company, Merck, Merrimack Pharmaceuticals Inc, Myriad Genetic Laboratories Inc, </a:t>
            </a:r>
            <a:r>
              <a:rPr lang="en-US" sz="1800" b="0" dirty="0" err="1"/>
              <a:t>Natera</a:t>
            </a:r>
            <a:r>
              <a:rPr lang="en-US" sz="1800" b="0" dirty="0"/>
              <a:t> Inc, Novartis, </a:t>
            </a:r>
            <a:r>
              <a:rPr lang="en-US" sz="1800" b="0" dirty="0" err="1"/>
              <a:t>Oncopeptides</a:t>
            </a:r>
            <a:r>
              <a:rPr lang="en-US" sz="1800" b="0" dirty="0"/>
              <a:t>, Pfizer Inc, Pharmacyclics LLC, an AbbVie Company, Prometheus Laboratories Inc, Puma Biotechnology Inc, Regeneron Pharmaceuticals Inc, Sandoz Inc, a Novartis Division, Sanofi Genzyme, </a:t>
            </a:r>
            <a:r>
              <a:rPr lang="en-US" sz="1800" b="0" dirty="0" err="1"/>
              <a:t>Seagen</a:t>
            </a:r>
            <a:r>
              <a:rPr lang="en-US" sz="1800" b="0" dirty="0"/>
              <a:t> Inc, </a:t>
            </a:r>
            <a:r>
              <a:rPr lang="en-US" sz="1800" b="0" dirty="0" err="1"/>
              <a:t>Sirtex</a:t>
            </a:r>
            <a:r>
              <a:rPr lang="en-US" sz="1800" b="0" dirty="0"/>
              <a:t> Medical Ltd, Spectrum Pharmaceuticals Inc, Sumitomo Dainippon Pharma Oncology Inc, Taiho Oncology Inc, Takeda Oncology, </a:t>
            </a:r>
            <a:r>
              <a:rPr lang="en-US" sz="1800" b="0" dirty="0" err="1"/>
              <a:t>Tesaro</a:t>
            </a:r>
            <a:r>
              <a:rPr lang="en-US" sz="1800" b="0" dirty="0"/>
              <a:t>, A GSK Company, Teva Oncology, Tokai Pharmaceuticals Inc and </a:t>
            </a:r>
            <a:r>
              <a:rPr lang="en-US" sz="1800" b="0" dirty="0" err="1"/>
              <a:t>Verastem</a:t>
            </a:r>
            <a:r>
              <a:rPr lang="en-US" sz="1800" b="0" dirty="0"/>
              <a:t> Inc.</a:t>
            </a:r>
          </a:p>
        </p:txBody>
      </p:sp>
    </p:spTree>
    <p:extLst>
      <p:ext uri="{BB962C8B-B14F-4D97-AF65-F5344CB8AC3E}">
        <p14:creationId xmlns:p14="http://schemas.microsoft.com/office/powerpoint/2010/main" val="2550776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86" y="55136"/>
            <a:ext cx="11866214" cy="658112"/>
          </a:xfrm>
        </p:spPr>
        <p:txBody>
          <a:bodyPr>
            <a:noAutofit/>
          </a:bodyPr>
          <a:lstStyle/>
          <a:p>
            <a:pPr algn="ctr"/>
            <a:r>
              <a:rPr lang="en-US" dirty="0" err="1"/>
              <a:t>Enasidenib</a:t>
            </a:r>
            <a:r>
              <a:rPr lang="en-US" dirty="0"/>
              <a:t>/</a:t>
            </a:r>
            <a:r>
              <a:rPr lang="en-US" dirty="0" err="1"/>
              <a:t>Ivosidenib</a:t>
            </a:r>
            <a:r>
              <a:rPr lang="en-US" dirty="0"/>
              <a:t> with Induction Chemotherapy</a:t>
            </a:r>
          </a:p>
        </p:txBody>
      </p:sp>
      <p:sp>
        <p:nvSpPr>
          <p:cNvPr id="5" name="TextBox 4"/>
          <p:cNvSpPr txBox="1"/>
          <p:nvPr/>
        </p:nvSpPr>
        <p:spPr>
          <a:xfrm>
            <a:off x="2689711" y="1304046"/>
            <a:ext cx="2856443" cy="738664"/>
          </a:xfrm>
          <a:prstGeom prst="rect">
            <a:avLst/>
          </a:prstGeom>
          <a:solidFill>
            <a:srgbClr val="CEDEEB"/>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ivosidenib</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500mg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(200mg/m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7d)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DNR (60mg/m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3d) </a:t>
            </a:r>
          </a:p>
        </p:txBody>
      </p:sp>
      <p:sp>
        <p:nvSpPr>
          <p:cNvPr id="6" name="TextBox 5"/>
          <p:cNvSpPr txBox="1"/>
          <p:nvPr/>
        </p:nvSpPr>
        <p:spPr>
          <a:xfrm>
            <a:off x="2722790" y="2493049"/>
            <a:ext cx="2790284" cy="738664"/>
          </a:xfrm>
          <a:prstGeom prst="rect">
            <a:avLst/>
          </a:prstGeom>
          <a:solidFill>
            <a:srgbClr val="CEDEEB"/>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ivosidenib</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500mg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(200mg/m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7d)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IDR (12mg/m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3d) </a:t>
            </a:r>
          </a:p>
        </p:txBody>
      </p:sp>
      <p:sp>
        <p:nvSpPr>
          <p:cNvPr id="7" name="TextBox 6"/>
          <p:cNvSpPr txBox="1"/>
          <p:nvPr/>
        </p:nvSpPr>
        <p:spPr>
          <a:xfrm>
            <a:off x="2735807" y="3671882"/>
            <a:ext cx="2764250" cy="738664"/>
          </a:xfrm>
          <a:prstGeom prst="rect">
            <a:avLst/>
          </a:prstGeom>
          <a:solidFill>
            <a:srgbClr val="CEDEEB"/>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enasidenib</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100mg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(200mg/m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7d)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DNR (60mg/m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3d) </a:t>
            </a:r>
          </a:p>
        </p:txBody>
      </p:sp>
      <p:sp>
        <p:nvSpPr>
          <p:cNvPr id="8" name="TextBox 7"/>
          <p:cNvSpPr txBox="1"/>
          <p:nvPr/>
        </p:nvSpPr>
        <p:spPr>
          <a:xfrm>
            <a:off x="2735807" y="4872895"/>
            <a:ext cx="2764250" cy="738664"/>
          </a:xfrm>
          <a:prstGeom prst="rect">
            <a:avLst/>
          </a:prstGeom>
          <a:solidFill>
            <a:srgbClr val="CEDEEB"/>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enasidenib 100mg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(200mg/m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7d)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IDR (12mg/m</a:t>
            </a:r>
            <a:r>
              <a:rPr kumimoji="0" lang="en-US" sz="1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x 3d) </a:t>
            </a:r>
          </a:p>
        </p:txBody>
      </p:sp>
      <p:sp>
        <p:nvSpPr>
          <p:cNvPr id="9" name="TextBox 8"/>
          <p:cNvSpPr txBox="1"/>
          <p:nvPr/>
        </p:nvSpPr>
        <p:spPr>
          <a:xfrm>
            <a:off x="2941873" y="646185"/>
            <a:ext cx="235211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INDUCTION</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 cycles)</a:t>
            </a:r>
          </a:p>
        </p:txBody>
      </p:sp>
      <p:sp>
        <p:nvSpPr>
          <p:cNvPr id="17" name="TextBox 16"/>
          <p:cNvSpPr txBox="1"/>
          <p:nvPr/>
        </p:nvSpPr>
        <p:spPr>
          <a:xfrm>
            <a:off x="6788701" y="1230962"/>
            <a:ext cx="1651189" cy="1731834"/>
          </a:xfrm>
          <a:prstGeom prst="rect">
            <a:avLst/>
          </a:prstGeom>
          <a:solidFill>
            <a:schemeClr val="accent5">
              <a:lumMod val="40000"/>
              <a:lumOff val="60000"/>
            </a:schemeClr>
          </a:solidFill>
          <a:ln w="38100">
            <a:no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ivosidenib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500mg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 to 4 cycles)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mitoxantrone + etoposide (ME)</a:t>
            </a:r>
          </a:p>
        </p:txBody>
      </p:sp>
      <p:sp>
        <p:nvSpPr>
          <p:cNvPr id="18" name="TextBox 17"/>
          <p:cNvSpPr txBox="1"/>
          <p:nvPr/>
        </p:nvSpPr>
        <p:spPr>
          <a:xfrm>
            <a:off x="6678295" y="646185"/>
            <a:ext cx="1872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CONSOLIDATION</a:t>
            </a:r>
          </a:p>
        </p:txBody>
      </p:sp>
      <p:sp>
        <p:nvSpPr>
          <p:cNvPr id="22" name="TextBox 21"/>
          <p:cNvSpPr txBox="1"/>
          <p:nvPr/>
        </p:nvSpPr>
        <p:spPr>
          <a:xfrm>
            <a:off x="6804936" y="3712858"/>
            <a:ext cx="1618718" cy="1726723"/>
          </a:xfrm>
          <a:prstGeom prst="rect">
            <a:avLst/>
          </a:prstGeom>
          <a:solidFill>
            <a:schemeClr val="accent5">
              <a:lumMod val="40000"/>
              <a:lumOff val="60000"/>
            </a:schemeClr>
          </a:solidFill>
          <a:ln w="38100">
            <a:noFill/>
          </a:ln>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enasidenib 100mg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ARA-C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(up to 4 cycles) or mitoxantrone + etoposide (ME)</a:t>
            </a:r>
          </a:p>
        </p:txBody>
      </p:sp>
      <p:cxnSp>
        <p:nvCxnSpPr>
          <p:cNvPr id="11" name="Straight Arrow Connector 10"/>
          <p:cNvCxnSpPr/>
          <p:nvPr/>
        </p:nvCxnSpPr>
        <p:spPr>
          <a:xfrm flipV="1">
            <a:off x="5820539" y="1616554"/>
            <a:ext cx="720000" cy="112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820539" y="2898155"/>
            <a:ext cx="7200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784318" y="1768769"/>
            <a:ext cx="792442" cy="923330"/>
          </a:xfrm>
          <a:prstGeom prst="rect">
            <a:avLst/>
          </a:prstGeom>
          <a:noFill/>
          <a:ln w="1905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 CRi CRp</a:t>
            </a:r>
          </a:p>
        </p:txBody>
      </p:sp>
      <p:cxnSp>
        <p:nvCxnSpPr>
          <p:cNvPr id="23" name="Straight Arrow Connector 22"/>
          <p:cNvCxnSpPr/>
          <p:nvPr/>
        </p:nvCxnSpPr>
        <p:spPr>
          <a:xfrm>
            <a:off x="5820539" y="4055195"/>
            <a:ext cx="7200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820539" y="5278051"/>
            <a:ext cx="720000" cy="0"/>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5784319" y="4217515"/>
            <a:ext cx="792441" cy="923330"/>
          </a:xfrm>
          <a:prstGeom prst="rect">
            <a:avLst/>
          </a:prstGeom>
          <a:noFill/>
          <a:ln w="1905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 CRi CRp</a:t>
            </a:r>
          </a:p>
        </p:txBody>
      </p:sp>
      <p:sp>
        <p:nvSpPr>
          <p:cNvPr id="44" name="TextBox 43"/>
          <p:cNvSpPr txBox="1"/>
          <p:nvPr/>
        </p:nvSpPr>
        <p:spPr>
          <a:xfrm>
            <a:off x="9680488" y="2679651"/>
            <a:ext cx="1980000" cy="1477328"/>
          </a:xfrm>
          <a:prstGeom prst="rect">
            <a:avLst/>
          </a:prstGeom>
          <a:solidFill>
            <a:schemeClr val="accent4">
              <a:lumMod val="20000"/>
              <a:lumOff val="80000"/>
            </a:schemeClr>
          </a:solid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Single-agent ivosidenib or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enasidenib</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daily until the </a:t>
            </a:r>
            <a:b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end of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study</a:t>
            </a:r>
            <a:r>
              <a:rPr kumimoji="0" lang="en-US" sz="1800" b="0" i="0" u="none" strike="noStrike" kern="1200" cap="none" spc="0" normalizeH="0" baseline="30000" noProof="0" dirty="0" err="1">
                <a:ln>
                  <a:noFill/>
                </a:ln>
                <a:solidFill>
                  <a:prstClr val="black"/>
                </a:solidFill>
                <a:effectLst/>
                <a:uLnTx/>
                <a:uFillTx/>
                <a:latin typeface="Arial" panose="020B0604020202020204" pitchFamily="34" charset="0"/>
                <a:ea typeface="+mn-ea"/>
                <a:cs typeface="Arial" panose="020B0604020202020204" pitchFamily="34" charset="0"/>
              </a:rPr>
              <a:t>a</a:t>
            </a:r>
            <a:endPar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7" name="TextBox 46"/>
          <p:cNvSpPr txBox="1"/>
          <p:nvPr/>
        </p:nvSpPr>
        <p:spPr>
          <a:xfrm>
            <a:off x="9680488" y="646185"/>
            <a:ext cx="198000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MAINTENANCE</a:t>
            </a:r>
          </a:p>
        </p:txBody>
      </p:sp>
      <p:sp>
        <p:nvSpPr>
          <p:cNvPr id="24" name="TextBox 23"/>
          <p:cNvSpPr txBox="1"/>
          <p:nvPr/>
        </p:nvSpPr>
        <p:spPr>
          <a:xfrm rot="16200000">
            <a:off x="-1394325" y="3342079"/>
            <a:ext cx="4529858" cy="369332"/>
          </a:xfrm>
          <a:prstGeom prst="rect">
            <a:avLst/>
          </a:prstGeom>
          <a:solidFill>
            <a:srgbClr val="FFF1A6"/>
          </a:solidFill>
          <a:ln w="28575">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SCREENING</a:t>
            </a:r>
          </a:p>
        </p:txBody>
      </p:sp>
      <p:sp>
        <p:nvSpPr>
          <p:cNvPr id="30" name="TextBox 29"/>
          <p:cNvSpPr txBox="1"/>
          <p:nvPr/>
        </p:nvSpPr>
        <p:spPr>
          <a:xfrm>
            <a:off x="1315776" y="2158106"/>
            <a:ext cx="806155" cy="307777"/>
          </a:xfrm>
          <a:prstGeom prst="rect">
            <a:avLst/>
          </a:prstGeom>
          <a:solidFill>
            <a:srgbClr val="00B0F0"/>
          </a:solidFill>
          <a:ln w="28575">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mIDH1</a:t>
            </a:r>
          </a:p>
        </p:txBody>
      </p:sp>
      <p:sp>
        <p:nvSpPr>
          <p:cNvPr id="39" name="TextBox 38"/>
          <p:cNvSpPr txBox="1"/>
          <p:nvPr/>
        </p:nvSpPr>
        <p:spPr>
          <a:xfrm>
            <a:off x="1324072" y="4527567"/>
            <a:ext cx="797859" cy="307777"/>
          </a:xfrm>
          <a:prstGeom prst="rect">
            <a:avLst/>
          </a:prstGeom>
          <a:solidFill>
            <a:srgbClr val="00B0F0"/>
          </a:solidFill>
          <a:ln w="28575">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mIDH2</a:t>
            </a:r>
          </a:p>
        </p:txBody>
      </p:sp>
      <p:sp>
        <p:nvSpPr>
          <p:cNvPr id="58" name="Left Brace 57"/>
          <p:cNvSpPr/>
          <p:nvPr/>
        </p:nvSpPr>
        <p:spPr>
          <a:xfrm>
            <a:off x="2120608" y="3900371"/>
            <a:ext cx="327866" cy="1591088"/>
          </a:xfrm>
          <a:prstGeom prst="leftBrace">
            <a:avLst>
              <a:gd name="adj1" fmla="val 18414"/>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Left Brace 60"/>
          <p:cNvSpPr/>
          <p:nvPr/>
        </p:nvSpPr>
        <p:spPr>
          <a:xfrm>
            <a:off x="2119372" y="1485010"/>
            <a:ext cx="313658" cy="1615646"/>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Left Brace 3"/>
          <p:cNvSpPr/>
          <p:nvPr/>
        </p:nvSpPr>
        <p:spPr>
          <a:xfrm rot="16200000">
            <a:off x="7545688" y="3904793"/>
            <a:ext cx="317527" cy="3246685"/>
          </a:xfrm>
          <a:prstGeom prst="leftBrace">
            <a:avLst>
              <a:gd name="adj1" fmla="val 8333"/>
              <a:gd name="adj2" fmla="val 5048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13" name="TextBox 12"/>
          <p:cNvSpPr txBox="1"/>
          <p:nvPr/>
        </p:nvSpPr>
        <p:spPr>
          <a:xfrm>
            <a:off x="5829662" y="5683554"/>
            <a:ext cx="391885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Ivosidenib and enasidenib are discontinued and not resumed in patient</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
            </a:r>
            <a:r>
              <a:rPr kumimoji="0" lang="en-US" sz="1200"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who proceed to transplant</a:t>
            </a:r>
          </a:p>
        </p:txBody>
      </p:sp>
      <p:sp>
        <p:nvSpPr>
          <p:cNvPr id="32" name="Footer Placeholder 3"/>
          <p:cNvSpPr txBox="1">
            <a:spLocks/>
          </p:cNvSpPr>
          <p:nvPr/>
        </p:nvSpPr>
        <p:spPr>
          <a:xfrm>
            <a:off x="6843207" y="6142361"/>
            <a:ext cx="5030249" cy="292155"/>
          </a:xfrm>
          <a:prstGeom prst="rect">
            <a:avLst/>
          </a:prstGeom>
          <a:noFill/>
          <a:ln>
            <a:noFill/>
          </a:ln>
        </p:spPr>
        <p:txBody>
          <a:bodyPr vert="horz" lIns="91440" tIns="45720" rIns="91440" bIns="45720" rtlCol="0" anchor="ctr"/>
          <a:lstStyle>
            <a:defPPr>
              <a:defRPr lang="en-US"/>
            </a:defPPr>
            <a:lvl1pPr marL="0" algn="l" defTabSz="914400" rtl="0" eaLnBrk="1" latinLnBrk="0" hangingPunct="1">
              <a:defRPr sz="1200" kern="1200">
                <a:solidFill>
                  <a:srgbClr val="2C546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C546E"/>
                </a:solidFill>
                <a:effectLst/>
                <a:uLnTx/>
                <a:uFillTx/>
                <a:latin typeface="Arial" panose="020B0604020202020204" pitchFamily="34" charset="0"/>
                <a:ea typeface="+mn-ea"/>
                <a:cs typeface="Arial" panose="020B0604020202020204" pitchFamily="34" charset="0"/>
              </a:rPr>
              <a:t>ARA-C = cytarabine; DNR = </a:t>
            </a:r>
            <a:r>
              <a:rPr kumimoji="0" lang="en-US" sz="1200" b="0" i="0" u="none" strike="noStrike" kern="1200" cap="none" spc="0" normalizeH="0" baseline="0" noProof="0" dirty="0">
                <a:ln>
                  <a:noFill/>
                </a:ln>
                <a:solidFill>
                  <a:srgbClr val="2C546E"/>
                </a:solidFill>
                <a:effectLst/>
                <a:uLnTx/>
                <a:uFillTx/>
                <a:latin typeface="Arial" charset="0"/>
                <a:ea typeface="Arial" charset="0"/>
                <a:cs typeface="Arial" charset="0"/>
              </a:rPr>
              <a:t>daunorubicin; </a:t>
            </a:r>
            <a:r>
              <a:rPr kumimoji="0" lang="en-US" sz="1200" b="0" i="0" u="none" strike="noStrike" kern="1200" cap="none" spc="0" normalizeH="0" baseline="0" noProof="0" dirty="0">
                <a:ln>
                  <a:noFill/>
                </a:ln>
                <a:solidFill>
                  <a:srgbClr val="2C546E"/>
                </a:solidFill>
                <a:effectLst/>
                <a:uLnTx/>
                <a:uFillTx/>
                <a:latin typeface="Arial" panose="020B0604020202020204" pitchFamily="34" charset="0"/>
                <a:ea typeface="+mn-ea"/>
                <a:cs typeface="Arial" panose="020B0604020202020204" pitchFamily="34" charset="0"/>
              </a:rPr>
              <a:t>IDR = </a:t>
            </a:r>
            <a:r>
              <a:rPr kumimoji="0" lang="en-US" sz="1200" b="0" i="0" u="none" strike="noStrike" kern="1200" cap="none" spc="0" normalizeH="0" baseline="0" noProof="0" dirty="0">
                <a:ln>
                  <a:noFill/>
                </a:ln>
                <a:solidFill>
                  <a:srgbClr val="2C546E"/>
                </a:solidFill>
                <a:effectLst/>
                <a:uLnTx/>
                <a:uFillTx/>
                <a:latin typeface="Arial" charset="0"/>
                <a:ea typeface="Arial" charset="0"/>
                <a:cs typeface="Arial" charset="0"/>
              </a:rPr>
              <a:t>idarubicin </a:t>
            </a:r>
            <a:endParaRPr kumimoji="0" lang="en-US" sz="1200" b="0" i="0" u="none" strike="noStrike" kern="1200" cap="none" spc="0" normalizeH="0" baseline="0" noProof="0" dirty="0">
              <a:ln>
                <a:noFill/>
              </a:ln>
              <a:solidFill>
                <a:srgbClr val="2C546E"/>
              </a:solidFill>
              <a:effectLst/>
              <a:uLnTx/>
              <a:uFillTx/>
              <a:latin typeface="Arial"/>
              <a:ea typeface="+mn-ea"/>
              <a:cs typeface="Arial"/>
            </a:endParaRPr>
          </a:p>
        </p:txBody>
      </p:sp>
      <p:cxnSp>
        <p:nvCxnSpPr>
          <p:cNvPr id="48" name="Straight Arrow Connector 47"/>
          <p:cNvCxnSpPr/>
          <p:nvPr/>
        </p:nvCxnSpPr>
        <p:spPr>
          <a:xfrm>
            <a:off x="8746332" y="2106777"/>
            <a:ext cx="612000" cy="38627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8651830" y="2869427"/>
            <a:ext cx="801004" cy="923330"/>
          </a:xfrm>
          <a:prstGeom prst="rect">
            <a:avLst/>
          </a:prstGeom>
          <a:noFill/>
          <a:ln w="19050">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CRp</a:t>
            </a:r>
          </a:p>
        </p:txBody>
      </p:sp>
      <p:cxnSp>
        <p:nvCxnSpPr>
          <p:cNvPr id="35" name="Straight Arrow Connector 34"/>
          <p:cNvCxnSpPr/>
          <p:nvPr/>
        </p:nvCxnSpPr>
        <p:spPr>
          <a:xfrm flipV="1">
            <a:off x="8746332" y="4169135"/>
            <a:ext cx="612000" cy="386272"/>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25AE43F-36B8-CD4F-8E54-43A88239207F}"/>
              </a:ext>
            </a:extLst>
          </p:cNvPr>
          <p:cNvSpPr/>
          <p:nvPr/>
        </p:nvSpPr>
        <p:spPr>
          <a:xfrm>
            <a:off x="4934935" y="6390700"/>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Stein, MD</a:t>
            </a:r>
          </a:p>
        </p:txBody>
      </p:sp>
    </p:spTree>
    <p:extLst>
      <p:ext uri="{BB962C8B-B14F-4D97-AF65-F5344CB8AC3E}">
        <p14:creationId xmlns:p14="http://schemas.microsoft.com/office/powerpoint/2010/main" val="966348652"/>
      </p:ext>
    </p:extLst>
  </p:cSld>
  <p:clrMapOvr>
    <a:masterClrMapping/>
  </p:clrMapOvr>
  <mc:AlternateContent xmlns:mc="http://schemas.openxmlformats.org/markup-compatibility/2006" xmlns:p14="http://schemas.microsoft.com/office/powerpoint/2010/main">
    <mc:Choice Requires="p14">
      <p:transition p14:dur="0" advTm="2182"/>
    </mc:Choice>
    <mc:Fallback xmlns="">
      <p:transition advTm="2182"/>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B6F4-35D4-2749-8275-01D4053F5765}"/>
              </a:ext>
            </a:extLst>
          </p:cNvPr>
          <p:cNvSpPr>
            <a:spLocks noGrp="1"/>
          </p:cNvSpPr>
          <p:nvPr>
            <p:ph type="title"/>
          </p:nvPr>
        </p:nvSpPr>
        <p:spPr/>
        <p:txBody>
          <a:bodyPr/>
          <a:lstStyle/>
          <a:p>
            <a:pPr algn="ctr"/>
            <a:r>
              <a:rPr lang="en-US" dirty="0" err="1"/>
              <a:t>Enasidenib</a:t>
            </a:r>
            <a:r>
              <a:rPr lang="en-US" dirty="0"/>
              <a:t>/</a:t>
            </a:r>
            <a:r>
              <a:rPr lang="en-US" dirty="0" err="1"/>
              <a:t>Ivosidenib</a:t>
            </a:r>
            <a:r>
              <a:rPr lang="en-US" dirty="0"/>
              <a:t> with Induction Chemotherapy</a:t>
            </a:r>
          </a:p>
        </p:txBody>
      </p:sp>
      <p:pic>
        <p:nvPicPr>
          <p:cNvPr id="4" name="Picture 3" descr="Table&#10;&#10;Description automatically generated">
            <a:extLst>
              <a:ext uri="{FF2B5EF4-FFF2-40B4-BE49-F238E27FC236}">
                <a16:creationId xmlns:a16="http://schemas.microsoft.com/office/drawing/2014/main" id="{E06DCB0E-6BD1-A843-94F0-B6C80397F8EE}"/>
              </a:ext>
            </a:extLst>
          </p:cNvPr>
          <p:cNvPicPr>
            <a:picLocks noChangeAspect="1"/>
          </p:cNvPicPr>
          <p:nvPr/>
        </p:nvPicPr>
        <p:blipFill rotWithShape="1">
          <a:blip r:embed="rId2"/>
          <a:srcRect l="3871" b="1747"/>
          <a:stretch/>
        </p:blipFill>
        <p:spPr>
          <a:xfrm>
            <a:off x="146152" y="936378"/>
            <a:ext cx="11720062" cy="4758367"/>
          </a:xfrm>
          <a:prstGeom prst="rect">
            <a:avLst/>
          </a:prstGeom>
        </p:spPr>
      </p:pic>
      <p:sp>
        <p:nvSpPr>
          <p:cNvPr id="5" name="TextBox 4">
            <a:extLst>
              <a:ext uri="{FF2B5EF4-FFF2-40B4-BE49-F238E27FC236}">
                <a16:creationId xmlns:a16="http://schemas.microsoft.com/office/drawing/2014/main" id="{E9FEF1B6-05DD-DA41-84A9-50D5AE01B342}"/>
              </a:ext>
            </a:extLst>
          </p:cNvPr>
          <p:cNvSpPr txBox="1"/>
          <p:nvPr/>
        </p:nvSpPr>
        <p:spPr>
          <a:xfrm>
            <a:off x="9131811" y="6399571"/>
            <a:ext cx="273440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a:ea typeface="+mn-ea"/>
                <a:cs typeface="+mn-cs"/>
              </a:rPr>
              <a:t>Stein EM, et al, Blood 2020</a:t>
            </a:r>
          </a:p>
        </p:txBody>
      </p:sp>
      <p:sp>
        <p:nvSpPr>
          <p:cNvPr id="6" name="Rectangle 5">
            <a:extLst>
              <a:ext uri="{FF2B5EF4-FFF2-40B4-BE49-F238E27FC236}">
                <a16:creationId xmlns:a16="http://schemas.microsoft.com/office/drawing/2014/main" id="{D950E9CA-B260-524F-9B33-39D4CE9A2CE8}"/>
              </a:ext>
            </a:extLst>
          </p:cNvPr>
          <p:cNvSpPr/>
          <p:nvPr/>
        </p:nvSpPr>
        <p:spPr>
          <a:xfrm>
            <a:off x="4934935" y="6390700"/>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Stein, MD</a:t>
            </a:r>
          </a:p>
        </p:txBody>
      </p:sp>
    </p:spTree>
    <p:extLst>
      <p:ext uri="{BB962C8B-B14F-4D97-AF65-F5344CB8AC3E}">
        <p14:creationId xmlns:p14="http://schemas.microsoft.com/office/powerpoint/2010/main" val="3212639324"/>
      </p:ext>
    </p:extLst>
  </p:cSld>
  <p:clrMapOvr>
    <a:masterClrMapping/>
  </p:clrMapOvr>
  <mc:AlternateContent xmlns:mc="http://schemas.openxmlformats.org/markup-compatibility/2006" xmlns:p14="http://schemas.microsoft.com/office/powerpoint/2010/main">
    <mc:Choice Requires="p14">
      <p:transition p14:dur="0" advTm="2182"/>
    </mc:Choice>
    <mc:Fallback xmlns="">
      <p:transition advTm="2182"/>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18FD574-5C3B-D145-9CBC-64734D2C4D36}"/>
              </a:ext>
            </a:extLst>
          </p:cNvPr>
          <p:cNvSpPr>
            <a:spLocks noGrp="1"/>
          </p:cNvSpPr>
          <p:nvPr>
            <p:ph type="title"/>
          </p:nvPr>
        </p:nvSpPr>
        <p:spPr>
          <a:xfrm>
            <a:off x="912285" y="227012"/>
            <a:ext cx="9936243" cy="1617811"/>
          </a:xfrm>
        </p:spPr>
        <p:txBody>
          <a:bodyPr/>
          <a:lstStyle/>
          <a:p>
            <a:r>
              <a:rPr lang="en-US" dirty="0"/>
              <a:t>What would you recommend as first-line therapy to a </a:t>
            </a:r>
            <a:r>
              <a:rPr lang="en-US" u="sng" dirty="0"/>
              <a:t>60-year-old</a:t>
            </a:r>
            <a:r>
              <a:rPr lang="en-US" dirty="0"/>
              <a:t> patient who presents with intermediate-risk AML with an </a:t>
            </a:r>
            <a:r>
              <a:rPr lang="en-US" u="sng" dirty="0"/>
              <a:t>IDH1</a:t>
            </a:r>
            <a:r>
              <a:rPr lang="en-US" dirty="0"/>
              <a:t> mutation?</a:t>
            </a:r>
          </a:p>
        </p:txBody>
      </p:sp>
      <p:sp>
        <p:nvSpPr>
          <p:cNvPr id="14" name="Content Placeholder 13">
            <a:extLst>
              <a:ext uri="{FF2B5EF4-FFF2-40B4-BE49-F238E27FC236}">
                <a16:creationId xmlns:a16="http://schemas.microsoft.com/office/drawing/2014/main" id="{736562F6-BAA3-BF42-A54D-4E21DB646EBC}"/>
              </a:ext>
            </a:extLst>
          </p:cNvPr>
          <p:cNvSpPr>
            <a:spLocks noGrp="1"/>
          </p:cNvSpPr>
          <p:nvPr>
            <p:ph idx="11"/>
          </p:nvPr>
        </p:nvSpPr>
        <p:spPr/>
        <p:txBody>
          <a:bodyPr/>
          <a:lstStyle/>
          <a:p>
            <a:r>
              <a:rPr lang="en-US" dirty="0"/>
              <a:t>7 + 3 induction</a:t>
            </a:r>
          </a:p>
        </p:txBody>
      </p:sp>
      <p:sp>
        <p:nvSpPr>
          <p:cNvPr id="15" name="Content Placeholder 14">
            <a:extLst>
              <a:ext uri="{FF2B5EF4-FFF2-40B4-BE49-F238E27FC236}">
                <a16:creationId xmlns:a16="http://schemas.microsoft.com/office/drawing/2014/main" id="{2F8E56AF-92B2-F949-A6B0-4E34B891181F}"/>
              </a:ext>
            </a:extLst>
          </p:cNvPr>
          <p:cNvSpPr>
            <a:spLocks noGrp="1"/>
          </p:cNvSpPr>
          <p:nvPr>
            <p:ph idx="12"/>
          </p:nvPr>
        </p:nvSpPr>
        <p:spPr/>
        <p:txBody>
          <a:bodyPr/>
          <a:lstStyle/>
          <a:p>
            <a:r>
              <a:rPr lang="en-US" dirty="0"/>
              <a:t>7 + 3 induction</a:t>
            </a:r>
          </a:p>
        </p:txBody>
      </p:sp>
      <p:sp>
        <p:nvSpPr>
          <p:cNvPr id="16" name="Content Placeholder 15">
            <a:extLst>
              <a:ext uri="{FF2B5EF4-FFF2-40B4-BE49-F238E27FC236}">
                <a16:creationId xmlns:a16="http://schemas.microsoft.com/office/drawing/2014/main" id="{4B4185B4-5A02-274E-BB68-33C26996647D}"/>
              </a:ext>
            </a:extLst>
          </p:cNvPr>
          <p:cNvSpPr>
            <a:spLocks noGrp="1"/>
          </p:cNvSpPr>
          <p:nvPr>
            <p:ph idx="13"/>
          </p:nvPr>
        </p:nvSpPr>
        <p:spPr/>
        <p:txBody>
          <a:bodyPr/>
          <a:lstStyle/>
          <a:p>
            <a:r>
              <a:rPr lang="en-US" dirty="0"/>
              <a:t>7 + 3 induction</a:t>
            </a:r>
          </a:p>
        </p:txBody>
      </p:sp>
      <p:sp>
        <p:nvSpPr>
          <p:cNvPr id="17" name="Content Placeholder 16">
            <a:extLst>
              <a:ext uri="{FF2B5EF4-FFF2-40B4-BE49-F238E27FC236}">
                <a16:creationId xmlns:a16="http://schemas.microsoft.com/office/drawing/2014/main" id="{5D4D68FF-C016-A44D-84A3-B97771A1351D}"/>
              </a:ext>
            </a:extLst>
          </p:cNvPr>
          <p:cNvSpPr>
            <a:spLocks noGrp="1"/>
          </p:cNvSpPr>
          <p:nvPr>
            <p:ph idx="14"/>
          </p:nvPr>
        </p:nvSpPr>
        <p:spPr/>
        <p:txBody>
          <a:bodyPr/>
          <a:lstStyle/>
          <a:p>
            <a:r>
              <a:rPr lang="en-US" dirty="0"/>
              <a:t>7 + 3 induction</a:t>
            </a:r>
          </a:p>
        </p:txBody>
      </p:sp>
      <p:sp>
        <p:nvSpPr>
          <p:cNvPr id="18" name="Content Placeholder 17">
            <a:extLst>
              <a:ext uri="{FF2B5EF4-FFF2-40B4-BE49-F238E27FC236}">
                <a16:creationId xmlns:a16="http://schemas.microsoft.com/office/drawing/2014/main" id="{0F0D90A9-C9DB-F642-B479-D15774D17C02}"/>
              </a:ext>
            </a:extLst>
          </p:cNvPr>
          <p:cNvSpPr>
            <a:spLocks noGrp="1"/>
          </p:cNvSpPr>
          <p:nvPr>
            <p:ph idx="15"/>
          </p:nvPr>
        </p:nvSpPr>
        <p:spPr/>
        <p:txBody>
          <a:bodyPr/>
          <a:lstStyle/>
          <a:p>
            <a:r>
              <a:rPr lang="en-US" dirty="0"/>
              <a:t>7 + 3 induction</a:t>
            </a:r>
          </a:p>
        </p:txBody>
      </p:sp>
      <p:sp>
        <p:nvSpPr>
          <p:cNvPr id="19" name="Content Placeholder 18">
            <a:extLst>
              <a:ext uri="{FF2B5EF4-FFF2-40B4-BE49-F238E27FC236}">
                <a16:creationId xmlns:a16="http://schemas.microsoft.com/office/drawing/2014/main" id="{FE4292FC-FC83-2A42-AF5B-B98FEEA77609}"/>
              </a:ext>
            </a:extLst>
          </p:cNvPr>
          <p:cNvSpPr>
            <a:spLocks noGrp="1"/>
          </p:cNvSpPr>
          <p:nvPr>
            <p:ph idx="16"/>
          </p:nvPr>
        </p:nvSpPr>
        <p:spPr/>
        <p:txBody>
          <a:bodyPr/>
          <a:lstStyle/>
          <a:p>
            <a:pPr>
              <a:lnSpc>
                <a:spcPts val="1960"/>
              </a:lnSpc>
            </a:pPr>
            <a:r>
              <a:rPr lang="en-US" sz="1800" dirty="0"/>
              <a:t>7 + 3 induction or intensive chemotherapy + </a:t>
            </a:r>
            <a:r>
              <a:rPr lang="en-US" sz="1800" dirty="0" err="1"/>
              <a:t>venetoclax</a:t>
            </a:r>
            <a:r>
              <a:rPr lang="en-US" sz="1800" dirty="0"/>
              <a:t> </a:t>
            </a:r>
          </a:p>
        </p:txBody>
      </p:sp>
      <p:sp>
        <p:nvSpPr>
          <p:cNvPr id="20" name="Content Placeholder 19">
            <a:extLst>
              <a:ext uri="{FF2B5EF4-FFF2-40B4-BE49-F238E27FC236}">
                <a16:creationId xmlns:a16="http://schemas.microsoft.com/office/drawing/2014/main" id="{A14C5367-61E7-A04A-B820-27421B3CEF87}"/>
              </a:ext>
            </a:extLst>
          </p:cNvPr>
          <p:cNvSpPr>
            <a:spLocks noGrp="1"/>
          </p:cNvSpPr>
          <p:nvPr>
            <p:ph idx="17"/>
          </p:nvPr>
        </p:nvSpPr>
        <p:spPr/>
        <p:txBody>
          <a:bodyPr/>
          <a:lstStyle/>
          <a:p>
            <a:r>
              <a:rPr lang="en-US" dirty="0" err="1"/>
              <a:t>Azacitidine</a:t>
            </a:r>
            <a:r>
              <a:rPr lang="en-US" dirty="0"/>
              <a:t> + </a:t>
            </a:r>
            <a:r>
              <a:rPr lang="en-US" dirty="0" err="1"/>
              <a:t>venetoclax</a:t>
            </a:r>
            <a:r>
              <a:rPr lang="en-US" dirty="0"/>
              <a:t> </a:t>
            </a:r>
          </a:p>
        </p:txBody>
      </p:sp>
      <p:sp>
        <p:nvSpPr>
          <p:cNvPr id="21" name="Content Placeholder 20">
            <a:extLst>
              <a:ext uri="{FF2B5EF4-FFF2-40B4-BE49-F238E27FC236}">
                <a16:creationId xmlns:a16="http://schemas.microsoft.com/office/drawing/2014/main" id="{59CDD1A2-7697-2D4E-A235-6EA55E13F2C0}"/>
              </a:ext>
            </a:extLst>
          </p:cNvPr>
          <p:cNvSpPr>
            <a:spLocks noGrp="1"/>
          </p:cNvSpPr>
          <p:nvPr>
            <p:ph idx="18"/>
          </p:nvPr>
        </p:nvSpPr>
        <p:spPr/>
        <p:txBody>
          <a:bodyPr/>
          <a:lstStyle/>
          <a:p>
            <a:r>
              <a:rPr lang="en-US" dirty="0"/>
              <a:t>7 + 3 induction</a:t>
            </a:r>
          </a:p>
        </p:txBody>
      </p:sp>
      <p:sp>
        <p:nvSpPr>
          <p:cNvPr id="22" name="Content Placeholder 21">
            <a:extLst>
              <a:ext uri="{FF2B5EF4-FFF2-40B4-BE49-F238E27FC236}">
                <a16:creationId xmlns:a16="http://schemas.microsoft.com/office/drawing/2014/main" id="{A4B7678F-F285-E44D-AF76-54E50493E24B}"/>
              </a:ext>
            </a:extLst>
          </p:cNvPr>
          <p:cNvSpPr>
            <a:spLocks noGrp="1"/>
          </p:cNvSpPr>
          <p:nvPr>
            <p:ph idx="19"/>
          </p:nvPr>
        </p:nvSpPr>
        <p:spPr/>
        <p:txBody>
          <a:bodyPr/>
          <a:lstStyle/>
          <a:p>
            <a:r>
              <a:rPr lang="en-US" dirty="0"/>
              <a:t>7 + 3 induction</a:t>
            </a:r>
          </a:p>
        </p:txBody>
      </p:sp>
    </p:spTree>
    <p:extLst>
      <p:ext uri="{BB962C8B-B14F-4D97-AF65-F5344CB8AC3E}">
        <p14:creationId xmlns:p14="http://schemas.microsoft.com/office/powerpoint/2010/main" val="41623165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741979" y="359868"/>
            <a:ext cx="10974914" cy="1143000"/>
          </a:xfrm>
        </p:spPr>
        <p:txBody>
          <a:bodyPr/>
          <a:lstStyle/>
          <a:p>
            <a:pPr algn="l"/>
            <a:r>
              <a:rPr lang="en-US" dirty="0"/>
              <a:t>What would you recommend as first-line therapy to a 78-year-old patient (PS 0) who presents with intermediate-risk AML with an </a:t>
            </a:r>
            <a:br>
              <a:rPr lang="en-US" dirty="0"/>
            </a:br>
            <a:r>
              <a:rPr lang="en-US" dirty="0"/>
              <a:t>IDH1 mutation?</a:t>
            </a:r>
          </a:p>
        </p:txBody>
      </p:sp>
      <p:graphicFrame>
        <p:nvGraphicFramePr>
          <p:cNvPr id="6" name="Chart 5">
            <a:extLst>
              <a:ext uri="{FF2B5EF4-FFF2-40B4-BE49-F238E27FC236}">
                <a16:creationId xmlns:a16="http://schemas.microsoft.com/office/drawing/2014/main" id="{5761DC5A-64A1-894C-AD5E-8EC390E922D3}"/>
              </a:ext>
            </a:extLst>
          </p:cNvPr>
          <p:cNvGraphicFramePr/>
          <p:nvPr/>
        </p:nvGraphicFramePr>
        <p:xfrm>
          <a:off x="152400" y="1641130"/>
          <a:ext cx="11049000" cy="446698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1E5027E-6260-E649-8043-3EE1AF511D3B}"/>
              </a:ext>
            </a:extLst>
          </p:cNvPr>
          <p:cNvSpPr/>
          <p:nvPr/>
        </p:nvSpPr>
        <p:spPr>
          <a:xfrm>
            <a:off x="304800" y="6377597"/>
            <a:ext cx="3441968"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Survey of live webinar audience</a:t>
            </a:r>
          </a:p>
        </p:txBody>
      </p:sp>
      <p:sp>
        <p:nvSpPr>
          <p:cNvPr id="13" name="Rectangle 12">
            <a:extLst>
              <a:ext uri="{FF2B5EF4-FFF2-40B4-BE49-F238E27FC236}">
                <a16:creationId xmlns:a16="http://schemas.microsoft.com/office/drawing/2014/main" id="{484D6285-B966-B047-B897-536AD8C2A344}"/>
              </a:ext>
            </a:extLst>
          </p:cNvPr>
          <p:cNvSpPr/>
          <p:nvPr/>
        </p:nvSpPr>
        <p:spPr>
          <a:xfrm>
            <a:off x="304800" y="5936726"/>
            <a:ext cx="998991"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N = 128</a:t>
            </a:r>
          </a:p>
        </p:txBody>
      </p:sp>
    </p:spTree>
    <p:extLst>
      <p:ext uri="{BB962C8B-B14F-4D97-AF65-F5344CB8AC3E}">
        <p14:creationId xmlns:p14="http://schemas.microsoft.com/office/powerpoint/2010/main" val="3277939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F5CA797-0E9B-534B-9481-383FBB761E97}"/>
              </a:ext>
            </a:extLst>
          </p:cNvPr>
          <p:cNvSpPr>
            <a:spLocks noGrp="1"/>
          </p:cNvSpPr>
          <p:nvPr>
            <p:ph type="title"/>
          </p:nvPr>
        </p:nvSpPr>
        <p:spPr>
          <a:xfrm>
            <a:off x="912285" y="227012"/>
            <a:ext cx="10008251" cy="1617811"/>
          </a:xfrm>
        </p:spPr>
        <p:txBody>
          <a:bodyPr/>
          <a:lstStyle/>
          <a:p>
            <a:r>
              <a:rPr lang="en-US" dirty="0"/>
              <a:t>What would you recommend as first-line therapy to a </a:t>
            </a:r>
            <a:r>
              <a:rPr lang="en-US" u="sng" dirty="0"/>
              <a:t>78-year-old</a:t>
            </a:r>
            <a:r>
              <a:rPr lang="en-US" dirty="0"/>
              <a:t> patient </a:t>
            </a:r>
            <a:r>
              <a:rPr lang="en-US" u="sng" dirty="0"/>
              <a:t>(PS 0)</a:t>
            </a:r>
            <a:r>
              <a:rPr lang="en-US" dirty="0"/>
              <a:t> who presents with intermediate-risk AML with an </a:t>
            </a:r>
            <a:r>
              <a:rPr lang="en-US" u="sng" dirty="0"/>
              <a:t>IDH1</a:t>
            </a:r>
            <a:r>
              <a:rPr lang="en-US" dirty="0"/>
              <a:t> mutation?</a:t>
            </a:r>
          </a:p>
        </p:txBody>
      </p:sp>
      <p:sp>
        <p:nvSpPr>
          <p:cNvPr id="14" name="Content Placeholder 13">
            <a:extLst>
              <a:ext uri="{FF2B5EF4-FFF2-40B4-BE49-F238E27FC236}">
                <a16:creationId xmlns:a16="http://schemas.microsoft.com/office/drawing/2014/main" id="{FC391EC7-E9F1-9344-8823-E1F8F6FC5F2C}"/>
              </a:ext>
            </a:extLst>
          </p:cNvPr>
          <p:cNvSpPr>
            <a:spLocks noGrp="1"/>
          </p:cNvSpPr>
          <p:nvPr>
            <p:ph idx="11"/>
          </p:nvPr>
        </p:nvSpPr>
        <p:spPr/>
        <p:txBody>
          <a:bodyPr/>
          <a:lstStyle/>
          <a:p>
            <a:r>
              <a:rPr lang="en-US" dirty="0" err="1"/>
              <a:t>Azacitidine</a:t>
            </a:r>
            <a:r>
              <a:rPr lang="en-US" dirty="0"/>
              <a:t> + </a:t>
            </a:r>
            <a:r>
              <a:rPr lang="en-US" dirty="0" err="1"/>
              <a:t>ivosidenib</a:t>
            </a:r>
            <a:endParaRPr lang="en-US" dirty="0"/>
          </a:p>
        </p:txBody>
      </p:sp>
      <p:sp>
        <p:nvSpPr>
          <p:cNvPr id="15" name="Content Placeholder 14">
            <a:extLst>
              <a:ext uri="{FF2B5EF4-FFF2-40B4-BE49-F238E27FC236}">
                <a16:creationId xmlns:a16="http://schemas.microsoft.com/office/drawing/2014/main" id="{21DAA309-B19B-B142-A300-980F7D071001}"/>
              </a:ext>
            </a:extLst>
          </p:cNvPr>
          <p:cNvSpPr>
            <a:spLocks noGrp="1"/>
          </p:cNvSpPr>
          <p:nvPr>
            <p:ph idx="12"/>
          </p:nvPr>
        </p:nvSpPr>
        <p:spPr/>
        <p:txBody>
          <a:bodyPr/>
          <a:lstStyle/>
          <a:p>
            <a:r>
              <a:rPr lang="en-US" dirty="0" err="1"/>
              <a:t>Azacitidine</a:t>
            </a:r>
            <a:r>
              <a:rPr lang="en-US" dirty="0"/>
              <a:t> + </a:t>
            </a:r>
            <a:r>
              <a:rPr lang="en-US" dirty="0" err="1"/>
              <a:t>venetoclax</a:t>
            </a:r>
            <a:endParaRPr lang="en-US" dirty="0"/>
          </a:p>
        </p:txBody>
      </p:sp>
      <p:sp>
        <p:nvSpPr>
          <p:cNvPr id="16" name="Content Placeholder 15">
            <a:extLst>
              <a:ext uri="{FF2B5EF4-FFF2-40B4-BE49-F238E27FC236}">
                <a16:creationId xmlns:a16="http://schemas.microsoft.com/office/drawing/2014/main" id="{8D1F4C8E-A49C-B243-8B03-2C1F473E50ED}"/>
              </a:ext>
            </a:extLst>
          </p:cNvPr>
          <p:cNvSpPr>
            <a:spLocks noGrp="1"/>
          </p:cNvSpPr>
          <p:nvPr>
            <p:ph idx="13"/>
          </p:nvPr>
        </p:nvSpPr>
        <p:spPr/>
        <p:txBody>
          <a:bodyPr/>
          <a:lstStyle/>
          <a:p>
            <a:r>
              <a:rPr lang="en-US" dirty="0" err="1"/>
              <a:t>Azacitidine</a:t>
            </a:r>
            <a:r>
              <a:rPr lang="en-US" dirty="0"/>
              <a:t> + </a:t>
            </a:r>
            <a:r>
              <a:rPr lang="en-US" dirty="0" err="1"/>
              <a:t>venetoclax</a:t>
            </a:r>
            <a:endParaRPr lang="en-US" dirty="0"/>
          </a:p>
        </p:txBody>
      </p:sp>
      <p:sp>
        <p:nvSpPr>
          <p:cNvPr id="17" name="Content Placeholder 16">
            <a:extLst>
              <a:ext uri="{FF2B5EF4-FFF2-40B4-BE49-F238E27FC236}">
                <a16:creationId xmlns:a16="http://schemas.microsoft.com/office/drawing/2014/main" id="{D0ED62E3-0DCD-DD4F-AAFB-B18F45B7EE74}"/>
              </a:ext>
            </a:extLst>
          </p:cNvPr>
          <p:cNvSpPr>
            <a:spLocks noGrp="1"/>
          </p:cNvSpPr>
          <p:nvPr>
            <p:ph idx="14"/>
          </p:nvPr>
        </p:nvSpPr>
        <p:spPr/>
        <p:txBody>
          <a:bodyPr/>
          <a:lstStyle/>
          <a:p>
            <a:r>
              <a:rPr lang="en-US" dirty="0" err="1"/>
              <a:t>Azacitidine</a:t>
            </a:r>
            <a:r>
              <a:rPr lang="en-US" dirty="0"/>
              <a:t> + </a:t>
            </a:r>
            <a:r>
              <a:rPr lang="en-US" dirty="0" err="1"/>
              <a:t>venetoclax</a:t>
            </a:r>
            <a:endParaRPr lang="en-US" dirty="0"/>
          </a:p>
        </p:txBody>
      </p:sp>
      <p:sp>
        <p:nvSpPr>
          <p:cNvPr id="18" name="Content Placeholder 17">
            <a:extLst>
              <a:ext uri="{FF2B5EF4-FFF2-40B4-BE49-F238E27FC236}">
                <a16:creationId xmlns:a16="http://schemas.microsoft.com/office/drawing/2014/main" id="{36188286-D0ED-BE45-BED2-B9FF03B58263}"/>
              </a:ext>
            </a:extLst>
          </p:cNvPr>
          <p:cNvSpPr>
            <a:spLocks noGrp="1"/>
          </p:cNvSpPr>
          <p:nvPr>
            <p:ph idx="15"/>
          </p:nvPr>
        </p:nvSpPr>
        <p:spPr/>
        <p:txBody>
          <a:bodyPr/>
          <a:lstStyle/>
          <a:p>
            <a:r>
              <a:rPr lang="en-US" dirty="0" err="1"/>
              <a:t>Azacitidine</a:t>
            </a:r>
            <a:r>
              <a:rPr lang="en-US" dirty="0"/>
              <a:t> + </a:t>
            </a:r>
            <a:r>
              <a:rPr lang="en-US" dirty="0" err="1"/>
              <a:t>venetoclax</a:t>
            </a:r>
            <a:endParaRPr lang="en-US" dirty="0"/>
          </a:p>
        </p:txBody>
      </p:sp>
      <p:sp>
        <p:nvSpPr>
          <p:cNvPr id="19" name="Content Placeholder 18">
            <a:extLst>
              <a:ext uri="{FF2B5EF4-FFF2-40B4-BE49-F238E27FC236}">
                <a16:creationId xmlns:a16="http://schemas.microsoft.com/office/drawing/2014/main" id="{FF24E3DD-BBB7-DF49-BAD8-11164D732EC0}"/>
              </a:ext>
            </a:extLst>
          </p:cNvPr>
          <p:cNvSpPr>
            <a:spLocks noGrp="1"/>
          </p:cNvSpPr>
          <p:nvPr>
            <p:ph idx="16"/>
          </p:nvPr>
        </p:nvSpPr>
        <p:spPr/>
        <p:txBody>
          <a:bodyPr/>
          <a:lstStyle/>
          <a:p>
            <a:r>
              <a:rPr lang="en-US" dirty="0" err="1"/>
              <a:t>Azacitidine</a:t>
            </a:r>
            <a:r>
              <a:rPr lang="en-US" dirty="0"/>
              <a:t> + </a:t>
            </a:r>
            <a:r>
              <a:rPr lang="en-US" dirty="0" err="1"/>
              <a:t>ivosidenib</a:t>
            </a:r>
            <a:endParaRPr lang="en-US" dirty="0"/>
          </a:p>
        </p:txBody>
      </p:sp>
      <p:sp>
        <p:nvSpPr>
          <p:cNvPr id="20" name="Content Placeholder 19">
            <a:extLst>
              <a:ext uri="{FF2B5EF4-FFF2-40B4-BE49-F238E27FC236}">
                <a16:creationId xmlns:a16="http://schemas.microsoft.com/office/drawing/2014/main" id="{DB25D096-D9F5-7E4B-BB80-4734377B6379}"/>
              </a:ext>
            </a:extLst>
          </p:cNvPr>
          <p:cNvSpPr>
            <a:spLocks noGrp="1"/>
          </p:cNvSpPr>
          <p:nvPr>
            <p:ph idx="17"/>
          </p:nvPr>
        </p:nvSpPr>
        <p:spPr/>
        <p:txBody>
          <a:bodyPr/>
          <a:lstStyle/>
          <a:p>
            <a:r>
              <a:rPr lang="en-US" dirty="0" err="1"/>
              <a:t>Ivosidenib</a:t>
            </a:r>
            <a:r>
              <a:rPr lang="en-US" dirty="0"/>
              <a:t> </a:t>
            </a:r>
          </a:p>
        </p:txBody>
      </p:sp>
      <p:sp>
        <p:nvSpPr>
          <p:cNvPr id="21" name="Content Placeholder 20">
            <a:extLst>
              <a:ext uri="{FF2B5EF4-FFF2-40B4-BE49-F238E27FC236}">
                <a16:creationId xmlns:a16="http://schemas.microsoft.com/office/drawing/2014/main" id="{6F431537-7CA5-E449-8144-DAF363F3933E}"/>
              </a:ext>
            </a:extLst>
          </p:cNvPr>
          <p:cNvSpPr>
            <a:spLocks noGrp="1"/>
          </p:cNvSpPr>
          <p:nvPr>
            <p:ph idx="18"/>
          </p:nvPr>
        </p:nvSpPr>
        <p:spPr/>
        <p:txBody>
          <a:bodyPr/>
          <a:lstStyle/>
          <a:p>
            <a:r>
              <a:rPr lang="en-US" dirty="0" err="1"/>
              <a:t>Azacitidine</a:t>
            </a:r>
            <a:r>
              <a:rPr lang="en-US" dirty="0"/>
              <a:t> + </a:t>
            </a:r>
            <a:r>
              <a:rPr lang="en-US" dirty="0" err="1"/>
              <a:t>venetoclax</a:t>
            </a:r>
            <a:endParaRPr lang="en-US" dirty="0"/>
          </a:p>
        </p:txBody>
      </p:sp>
      <p:sp>
        <p:nvSpPr>
          <p:cNvPr id="22" name="Content Placeholder 21">
            <a:extLst>
              <a:ext uri="{FF2B5EF4-FFF2-40B4-BE49-F238E27FC236}">
                <a16:creationId xmlns:a16="http://schemas.microsoft.com/office/drawing/2014/main" id="{D31BE573-F6BB-6343-B4AF-BB02502E7E08}"/>
              </a:ext>
            </a:extLst>
          </p:cNvPr>
          <p:cNvSpPr>
            <a:spLocks noGrp="1"/>
          </p:cNvSpPr>
          <p:nvPr>
            <p:ph idx="19"/>
          </p:nvPr>
        </p:nvSpPr>
        <p:spPr/>
        <p:txBody>
          <a:bodyPr/>
          <a:lstStyle/>
          <a:p>
            <a:r>
              <a:rPr lang="en-US" dirty="0" err="1"/>
              <a:t>Azacitidine</a:t>
            </a:r>
            <a:r>
              <a:rPr lang="en-US" dirty="0"/>
              <a:t> + </a:t>
            </a:r>
            <a:r>
              <a:rPr lang="en-US" dirty="0" err="1"/>
              <a:t>venetoclax</a:t>
            </a:r>
            <a:r>
              <a:rPr lang="en-US" dirty="0"/>
              <a:t>, </a:t>
            </a:r>
            <a:r>
              <a:rPr lang="en-US" dirty="0" err="1"/>
              <a:t>Ivosidenib</a:t>
            </a:r>
            <a:endParaRPr lang="en-US" dirty="0"/>
          </a:p>
        </p:txBody>
      </p:sp>
    </p:spTree>
    <p:extLst>
      <p:ext uri="{BB962C8B-B14F-4D97-AF65-F5344CB8AC3E}">
        <p14:creationId xmlns:p14="http://schemas.microsoft.com/office/powerpoint/2010/main" val="3517554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1442415-0959-D645-9867-9B9951C8138B}"/>
              </a:ext>
            </a:extLst>
          </p:cNvPr>
          <p:cNvSpPr>
            <a:spLocks noGrp="1"/>
          </p:cNvSpPr>
          <p:nvPr>
            <p:ph type="title"/>
          </p:nvPr>
        </p:nvSpPr>
        <p:spPr>
          <a:xfrm>
            <a:off x="912285" y="227012"/>
            <a:ext cx="9504195" cy="1617811"/>
          </a:xfrm>
        </p:spPr>
        <p:txBody>
          <a:bodyPr/>
          <a:lstStyle/>
          <a:p>
            <a:r>
              <a:rPr lang="en-US" sz="3000" dirty="0"/>
              <a:t>What would you recommend as first-line therapy to a </a:t>
            </a:r>
            <a:r>
              <a:rPr lang="en-US" sz="3000" u="sng" dirty="0"/>
              <a:t>78-year-old</a:t>
            </a:r>
            <a:r>
              <a:rPr lang="en-US" sz="3000" dirty="0"/>
              <a:t> patient </a:t>
            </a:r>
            <a:r>
              <a:rPr lang="en-US" sz="3000" u="sng" dirty="0"/>
              <a:t>with a history of cardiac and renal abnormalities (PS = 2)</a:t>
            </a:r>
            <a:r>
              <a:rPr lang="en-US" sz="3000" dirty="0"/>
              <a:t> who presents with intermediate-risk AML with an </a:t>
            </a:r>
            <a:r>
              <a:rPr lang="en-US" sz="3000" u="sng" dirty="0"/>
              <a:t>IDH1</a:t>
            </a:r>
            <a:r>
              <a:rPr lang="en-US" sz="3000" dirty="0"/>
              <a:t> mutation?</a:t>
            </a:r>
          </a:p>
        </p:txBody>
      </p:sp>
      <p:sp>
        <p:nvSpPr>
          <p:cNvPr id="14" name="Content Placeholder 13">
            <a:extLst>
              <a:ext uri="{FF2B5EF4-FFF2-40B4-BE49-F238E27FC236}">
                <a16:creationId xmlns:a16="http://schemas.microsoft.com/office/drawing/2014/main" id="{1AF0E931-71F0-704F-BABC-8C0BC487273E}"/>
              </a:ext>
            </a:extLst>
          </p:cNvPr>
          <p:cNvSpPr>
            <a:spLocks noGrp="1"/>
          </p:cNvSpPr>
          <p:nvPr>
            <p:ph idx="11"/>
          </p:nvPr>
        </p:nvSpPr>
        <p:spPr/>
        <p:txBody>
          <a:bodyPr/>
          <a:lstStyle/>
          <a:p>
            <a:r>
              <a:rPr lang="en-US" dirty="0" err="1"/>
              <a:t>Azacitidine</a:t>
            </a:r>
            <a:r>
              <a:rPr lang="en-US" dirty="0"/>
              <a:t> + </a:t>
            </a:r>
            <a:r>
              <a:rPr lang="en-US" dirty="0" err="1"/>
              <a:t>ivosidenib</a:t>
            </a:r>
            <a:endParaRPr lang="en-US" dirty="0"/>
          </a:p>
        </p:txBody>
      </p:sp>
      <p:sp>
        <p:nvSpPr>
          <p:cNvPr id="15" name="Content Placeholder 14">
            <a:extLst>
              <a:ext uri="{FF2B5EF4-FFF2-40B4-BE49-F238E27FC236}">
                <a16:creationId xmlns:a16="http://schemas.microsoft.com/office/drawing/2014/main" id="{F6EF1DDB-2519-0D4C-9BAF-DEEE2FF5FB5C}"/>
              </a:ext>
            </a:extLst>
          </p:cNvPr>
          <p:cNvSpPr>
            <a:spLocks noGrp="1"/>
          </p:cNvSpPr>
          <p:nvPr>
            <p:ph idx="12"/>
          </p:nvPr>
        </p:nvSpPr>
        <p:spPr/>
        <p:txBody>
          <a:bodyPr/>
          <a:lstStyle/>
          <a:p>
            <a:r>
              <a:rPr lang="en-US" dirty="0" err="1"/>
              <a:t>Azacitidine</a:t>
            </a:r>
            <a:r>
              <a:rPr lang="en-US" dirty="0"/>
              <a:t> + </a:t>
            </a:r>
            <a:r>
              <a:rPr lang="en-US" dirty="0" err="1"/>
              <a:t>venetoclax</a:t>
            </a:r>
            <a:endParaRPr lang="en-US" dirty="0"/>
          </a:p>
        </p:txBody>
      </p:sp>
      <p:sp>
        <p:nvSpPr>
          <p:cNvPr id="16" name="Content Placeholder 15">
            <a:extLst>
              <a:ext uri="{FF2B5EF4-FFF2-40B4-BE49-F238E27FC236}">
                <a16:creationId xmlns:a16="http://schemas.microsoft.com/office/drawing/2014/main" id="{C6A5CF9A-3EC1-E247-9D37-EAD5B0772F59}"/>
              </a:ext>
            </a:extLst>
          </p:cNvPr>
          <p:cNvSpPr>
            <a:spLocks noGrp="1"/>
          </p:cNvSpPr>
          <p:nvPr>
            <p:ph idx="13"/>
          </p:nvPr>
        </p:nvSpPr>
        <p:spPr/>
        <p:txBody>
          <a:bodyPr/>
          <a:lstStyle/>
          <a:p>
            <a:r>
              <a:rPr lang="en-US" dirty="0" err="1"/>
              <a:t>Azacitidine</a:t>
            </a:r>
            <a:r>
              <a:rPr lang="en-US" dirty="0"/>
              <a:t> + </a:t>
            </a:r>
            <a:r>
              <a:rPr lang="en-US" dirty="0" err="1"/>
              <a:t>venetoclax</a:t>
            </a:r>
            <a:endParaRPr lang="en-US" dirty="0"/>
          </a:p>
        </p:txBody>
      </p:sp>
      <p:sp>
        <p:nvSpPr>
          <p:cNvPr id="17" name="Content Placeholder 16">
            <a:extLst>
              <a:ext uri="{FF2B5EF4-FFF2-40B4-BE49-F238E27FC236}">
                <a16:creationId xmlns:a16="http://schemas.microsoft.com/office/drawing/2014/main" id="{1904E9C3-A82D-E14C-995F-879651A366A1}"/>
              </a:ext>
            </a:extLst>
          </p:cNvPr>
          <p:cNvSpPr>
            <a:spLocks noGrp="1"/>
          </p:cNvSpPr>
          <p:nvPr>
            <p:ph idx="14"/>
          </p:nvPr>
        </p:nvSpPr>
        <p:spPr/>
        <p:txBody>
          <a:bodyPr/>
          <a:lstStyle/>
          <a:p>
            <a:r>
              <a:rPr lang="en-US" dirty="0" err="1"/>
              <a:t>Azacitidine</a:t>
            </a:r>
            <a:r>
              <a:rPr lang="en-US" dirty="0"/>
              <a:t> + </a:t>
            </a:r>
            <a:r>
              <a:rPr lang="en-US" dirty="0" err="1"/>
              <a:t>venetoclax</a:t>
            </a:r>
            <a:endParaRPr lang="en-US" dirty="0"/>
          </a:p>
        </p:txBody>
      </p:sp>
      <p:sp>
        <p:nvSpPr>
          <p:cNvPr id="18" name="Content Placeholder 17">
            <a:extLst>
              <a:ext uri="{FF2B5EF4-FFF2-40B4-BE49-F238E27FC236}">
                <a16:creationId xmlns:a16="http://schemas.microsoft.com/office/drawing/2014/main" id="{3E62192E-ED5B-A54F-BF29-167CBEF33AF0}"/>
              </a:ext>
            </a:extLst>
          </p:cNvPr>
          <p:cNvSpPr>
            <a:spLocks noGrp="1"/>
          </p:cNvSpPr>
          <p:nvPr>
            <p:ph idx="15"/>
          </p:nvPr>
        </p:nvSpPr>
        <p:spPr/>
        <p:txBody>
          <a:bodyPr/>
          <a:lstStyle/>
          <a:p>
            <a:r>
              <a:rPr lang="en-US" dirty="0" err="1"/>
              <a:t>Ivosidenib</a:t>
            </a:r>
            <a:endParaRPr lang="en-US" dirty="0"/>
          </a:p>
        </p:txBody>
      </p:sp>
      <p:sp>
        <p:nvSpPr>
          <p:cNvPr id="19" name="Content Placeholder 18">
            <a:extLst>
              <a:ext uri="{FF2B5EF4-FFF2-40B4-BE49-F238E27FC236}">
                <a16:creationId xmlns:a16="http://schemas.microsoft.com/office/drawing/2014/main" id="{087CADD0-5303-C248-9EEF-CC56461468EC}"/>
              </a:ext>
            </a:extLst>
          </p:cNvPr>
          <p:cNvSpPr>
            <a:spLocks noGrp="1"/>
          </p:cNvSpPr>
          <p:nvPr>
            <p:ph idx="16"/>
          </p:nvPr>
        </p:nvSpPr>
        <p:spPr/>
        <p:txBody>
          <a:bodyPr/>
          <a:lstStyle/>
          <a:p>
            <a:r>
              <a:rPr lang="en-US" dirty="0" err="1"/>
              <a:t>Ivosidenib</a:t>
            </a:r>
            <a:endParaRPr lang="en-US" dirty="0"/>
          </a:p>
        </p:txBody>
      </p:sp>
      <p:sp>
        <p:nvSpPr>
          <p:cNvPr id="20" name="Content Placeholder 19">
            <a:extLst>
              <a:ext uri="{FF2B5EF4-FFF2-40B4-BE49-F238E27FC236}">
                <a16:creationId xmlns:a16="http://schemas.microsoft.com/office/drawing/2014/main" id="{D2B463DA-2985-F746-B13A-6C4EEBDFE179}"/>
              </a:ext>
            </a:extLst>
          </p:cNvPr>
          <p:cNvSpPr>
            <a:spLocks noGrp="1"/>
          </p:cNvSpPr>
          <p:nvPr>
            <p:ph idx="17"/>
          </p:nvPr>
        </p:nvSpPr>
        <p:spPr/>
        <p:txBody>
          <a:bodyPr/>
          <a:lstStyle/>
          <a:p>
            <a:r>
              <a:rPr lang="en-US" dirty="0" err="1"/>
              <a:t>Ivosidenib</a:t>
            </a:r>
            <a:endParaRPr lang="en-US" dirty="0"/>
          </a:p>
        </p:txBody>
      </p:sp>
      <p:sp>
        <p:nvSpPr>
          <p:cNvPr id="21" name="Content Placeholder 20">
            <a:extLst>
              <a:ext uri="{FF2B5EF4-FFF2-40B4-BE49-F238E27FC236}">
                <a16:creationId xmlns:a16="http://schemas.microsoft.com/office/drawing/2014/main" id="{BD0104DC-747E-2D4F-9DE6-EBB590BC15F6}"/>
              </a:ext>
            </a:extLst>
          </p:cNvPr>
          <p:cNvSpPr>
            <a:spLocks noGrp="1"/>
          </p:cNvSpPr>
          <p:nvPr>
            <p:ph idx="18"/>
          </p:nvPr>
        </p:nvSpPr>
        <p:spPr/>
        <p:txBody>
          <a:bodyPr/>
          <a:lstStyle/>
          <a:p>
            <a:r>
              <a:rPr lang="en-US" dirty="0" err="1"/>
              <a:t>Ivosidenib</a:t>
            </a:r>
            <a:endParaRPr lang="en-US" dirty="0"/>
          </a:p>
        </p:txBody>
      </p:sp>
      <p:sp>
        <p:nvSpPr>
          <p:cNvPr id="22" name="Content Placeholder 21">
            <a:extLst>
              <a:ext uri="{FF2B5EF4-FFF2-40B4-BE49-F238E27FC236}">
                <a16:creationId xmlns:a16="http://schemas.microsoft.com/office/drawing/2014/main" id="{ADEFAC5C-8CAC-3942-BF1F-8B69D608333E}"/>
              </a:ext>
            </a:extLst>
          </p:cNvPr>
          <p:cNvSpPr>
            <a:spLocks noGrp="1"/>
          </p:cNvSpPr>
          <p:nvPr>
            <p:ph idx="19"/>
          </p:nvPr>
        </p:nvSpPr>
        <p:spPr/>
        <p:txBody>
          <a:bodyPr/>
          <a:lstStyle/>
          <a:p>
            <a:r>
              <a:rPr lang="en-US" dirty="0" err="1"/>
              <a:t>Ivosidenib</a:t>
            </a:r>
            <a:r>
              <a:rPr lang="en-US" dirty="0"/>
              <a:t>, </a:t>
            </a:r>
            <a:r>
              <a:rPr lang="en-US" dirty="0" err="1"/>
              <a:t>Azacitidine</a:t>
            </a:r>
            <a:r>
              <a:rPr lang="en-US" dirty="0"/>
              <a:t> + </a:t>
            </a:r>
            <a:r>
              <a:rPr lang="en-US" dirty="0" err="1"/>
              <a:t>venetoclax</a:t>
            </a:r>
            <a:endParaRPr lang="en-US" dirty="0"/>
          </a:p>
        </p:txBody>
      </p:sp>
    </p:spTree>
    <p:extLst>
      <p:ext uri="{BB962C8B-B14F-4D97-AF65-F5344CB8AC3E}">
        <p14:creationId xmlns:p14="http://schemas.microsoft.com/office/powerpoint/2010/main" val="2825489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207F48E-B3FF-7F49-860C-33925D5D693E}"/>
              </a:ext>
            </a:extLst>
          </p:cNvPr>
          <p:cNvSpPr>
            <a:spLocks noGrp="1"/>
          </p:cNvSpPr>
          <p:nvPr>
            <p:ph type="title"/>
          </p:nvPr>
        </p:nvSpPr>
        <p:spPr/>
        <p:txBody>
          <a:bodyPr/>
          <a:lstStyle/>
          <a:p>
            <a:r>
              <a:rPr lang="en-US" sz="3000" dirty="0"/>
              <a:t>What would you generally recommend as the next line of treatment for a </a:t>
            </a:r>
            <a:r>
              <a:rPr lang="en-US" sz="3000" u="sng" dirty="0"/>
              <a:t>60-year-old</a:t>
            </a:r>
            <a:r>
              <a:rPr lang="en-US" sz="3000" dirty="0"/>
              <a:t> patient with AML with an </a:t>
            </a:r>
            <a:r>
              <a:rPr lang="en-US" sz="3000" u="sng" dirty="0"/>
              <a:t>IDH2</a:t>
            </a:r>
            <a:r>
              <a:rPr lang="en-US" sz="3000" dirty="0"/>
              <a:t> mutation who has experienced disease progression after </a:t>
            </a:r>
            <a:r>
              <a:rPr lang="en-US" sz="3000" u="sng" dirty="0"/>
              <a:t>7 + 3 induction, consolidation therapy and transplant</a:t>
            </a:r>
            <a:r>
              <a:rPr lang="en-US" sz="3000" dirty="0"/>
              <a:t>?</a:t>
            </a:r>
          </a:p>
        </p:txBody>
      </p:sp>
      <p:sp>
        <p:nvSpPr>
          <p:cNvPr id="14" name="Content Placeholder 13">
            <a:extLst>
              <a:ext uri="{FF2B5EF4-FFF2-40B4-BE49-F238E27FC236}">
                <a16:creationId xmlns:a16="http://schemas.microsoft.com/office/drawing/2014/main" id="{CD67E372-94C5-694B-820F-E8B9AED7AEFD}"/>
              </a:ext>
            </a:extLst>
          </p:cNvPr>
          <p:cNvSpPr>
            <a:spLocks noGrp="1"/>
          </p:cNvSpPr>
          <p:nvPr>
            <p:ph idx="11"/>
          </p:nvPr>
        </p:nvSpPr>
        <p:spPr/>
        <p:txBody>
          <a:bodyPr/>
          <a:lstStyle/>
          <a:p>
            <a:r>
              <a:rPr lang="en-US" dirty="0" err="1"/>
              <a:t>Azacitidine</a:t>
            </a:r>
            <a:r>
              <a:rPr lang="en-US" dirty="0"/>
              <a:t> + </a:t>
            </a:r>
            <a:r>
              <a:rPr lang="en-US" dirty="0" err="1"/>
              <a:t>enasidenib</a:t>
            </a:r>
            <a:endParaRPr lang="en-US" dirty="0"/>
          </a:p>
        </p:txBody>
      </p:sp>
      <p:sp>
        <p:nvSpPr>
          <p:cNvPr id="15" name="Content Placeholder 14">
            <a:extLst>
              <a:ext uri="{FF2B5EF4-FFF2-40B4-BE49-F238E27FC236}">
                <a16:creationId xmlns:a16="http://schemas.microsoft.com/office/drawing/2014/main" id="{5F0D494B-F712-AD42-8259-DDA870E2174D}"/>
              </a:ext>
            </a:extLst>
          </p:cNvPr>
          <p:cNvSpPr>
            <a:spLocks noGrp="1"/>
          </p:cNvSpPr>
          <p:nvPr>
            <p:ph idx="12"/>
          </p:nvPr>
        </p:nvSpPr>
        <p:spPr/>
        <p:txBody>
          <a:bodyPr/>
          <a:lstStyle/>
          <a:p>
            <a:r>
              <a:rPr lang="en-US" dirty="0" err="1"/>
              <a:t>Azacitidine</a:t>
            </a:r>
            <a:r>
              <a:rPr lang="en-US" dirty="0"/>
              <a:t> + </a:t>
            </a:r>
            <a:r>
              <a:rPr lang="en-US" dirty="0" err="1"/>
              <a:t>venetoclax</a:t>
            </a:r>
            <a:endParaRPr lang="en-US" dirty="0"/>
          </a:p>
        </p:txBody>
      </p:sp>
      <p:sp>
        <p:nvSpPr>
          <p:cNvPr id="16" name="Content Placeholder 15">
            <a:extLst>
              <a:ext uri="{FF2B5EF4-FFF2-40B4-BE49-F238E27FC236}">
                <a16:creationId xmlns:a16="http://schemas.microsoft.com/office/drawing/2014/main" id="{4CE90D2D-DD2C-BB44-8137-A0CFAB99A8ED}"/>
              </a:ext>
            </a:extLst>
          </p:cNvPr>
          <p:cNvSpPr>
            <a:spLocks noGrp="1"/>
          </p:cNvSpPr>
          <p:nvPr>
            <p:ph idx="13"/>
          </p:nvPr>
        </p:nvSpPr>
        <p:spPr/>
        <p:txBody>
          <a:bodyPr/>
          <a:lstStyle/>
          <a:p>
            <a:r>
              <a:rPr lang="en-US" dirty="0" err="1"/>
              <a:t>Enasidenib</a:t>
            </a:r>
            <a:endParaRPr lang="en-US" dirty="0"/>
          </a:p>
        </p:txBody>
      </p:sp>
      <p:sp>
        <p:nvSpPr>
          <p:cNvPr id="17" name="Content Placeholder 16">
            <a:extLst>
              <a:ext uri="{FF2B5EF4-FFF2-40B4-BE49-F238E27FC236}">
                <a16:creationId xmlns:a16="http://schemas.microsoft.com/office/drawing/2014/main" id="{DD5355DB-65B7-4B46-8811-2CA6AA614722}"/>
              </a:ext>
            </a:extLst>
          </p:cNvPr>
          <p:cNvSpPr>
            <a:spLocks noGrp="1"/>
          </p:cNvSpPr>
          <p:nvPr>
            <p:ph idx="14"/>
          </p:nvPr>
        </p:nvSpPr>
        <p:spPr/>
        <p:txBody>
          <a:bodyPr/>
          <a:lstStyle/>
          <a:p>
            <a:r>
              <a:rPr lang="en-US" dirty="0" err="1"/>
              <a:t>Enasidenib</a:t>
            </a:r>
            <a:endParaRPr lang="en-US" dirty="0"/>
          </a:p>
        </p:txBody>
      </p:sp>
      <p:sp>
        <p:nvSpPr>
          <p:cNvPr id="18" name="Content Placeholder 17">
            <a:extLst>
              <a:ext uri="{FF2B5EF4-FFF2-40B4-BE49-F238E27FC236}">
                <a16:creationId xmlns:a16="http://schemas.microsoft.com/office/drawing/2014/main" id="{19B7F8AF-AADA-F541-9823-6C49C901C401}"/>
              </a:ext>
            </a:extLst>
          </p:cNvPr>
          <p:cNvSpPr>
            <a:spLocks noGrp="1"/>
          </p:cNvSpPr>
          <p:nvPr>
            <p:ph idx="15"/>
          </p:nvPr>
        </p:nvSpPr>
        <p:spPr/>
        <p:txBody>
          <a:bodyPr/>
          <a:lstStyle/>
          <a:p>
            <a:r>
              <a:rPr lang="en-US" dirty="0" err="1"/>
              <a:t>Azacitidine</a:t>
            </a:r>
            <a:r>
              <a:rPr lang="en-US" dirty="0"/>
              <a:t> + </a:t>
            </a:r>
            <a:r>
              <a:rPr lang="en-US" dirty="0" err="1"/>
              <a:t>venetoclax</a:t>
            </a:r>
            <a:r>
              <a:rPr lang="en-US" dirty="0"/>
              <a:t> </a:t>
            </a:r>
          </a:p>
        </p:txBody>
      </p:sp>
      <p:sp>
        <p:nvSpPr>
          <p:cNvPr id="19" name="Content Placeholder 18">
            <a:extLst>
              <a:ext uri="{FF2B5EF4-FFF2-40B4-BE49-F238E27FC236}">
                <a16:creationId xmlns:a16="http://schemas.microsoft.com/office/drawing/2014/main" id="{25D59E49-AF3F-4743-A5E8-98909CB40EA9}"/>
              </a:ext>
            </a:extLst>
          </p:cNvPr>
          <p:cNvSpPr>
            <a:spLocks noGrp="1"/>
          </p:cNvSpPr>
          <p:nvPr>
            <p:ph idx="16"/>
          </p:nvPr>
        </p:nvSpPr>
        <p:spPr/>
        <p:txBody>
          <a:bodyPr/>
          <a:lstStyle/>
          <a:p>
            <a:r>
              <a:rPr lang="en-US" dirty="0" err="1"/>
              <a:t>Azacitidine</a:t>
            </a:r>
            <a:r>
              <a:rPr lang="en-US" dirty="0"/>
              <a:t> + </a:t>
            </a:r>
            <a:r>
              <a:rPr lang="en-US" dirty="0" err="1"/>
              <a:t>venetoclax</a:t>
            </a:r>
            <a:r>
              <a:rPr lang="en-US" dirty="0"/>
              <a:t> </a:t>
            </a:r>
          </a:p>
        </p:txBody>
      </p:sp>
      <p:sp>
        <p:nvSpPr>
          <p:cNvPr id="20" name="Content Placeholder 19">
            <a:extLst>
              <a:ext uri="{FF2B5EF4-FFF2-40B4-BE49-F238E27FC236}">
                <a16:creationId xmlns:a16="http://schemas.microsoft.com/office/drawing/2014/main" id="{8FC51839-4C88-7C42-B7C5-216A582C8739}"/>
              </a:ext>
            </a:extLst>
          </p:cNvPr>
          <p:cNvSpPr>
            <a:spLocks noGrp="1"/>
          </p:cNvSpPr>
          <p:nvPr>
            <p:ph idx="17"/>
          </p:nvPr>
        </p:nvSpPr>
        <p:spPr/>
        <p:txBody>
          <a:bodyPr/>
          <a:lstStyle/>
          <a:p>
            <a:r>
              <a:rPr lang="en-US" dirty="0" err="1"/>
              <a:t>Enasidenib</a:t>
            </a:r>
            <a:r>
              <a:rPr lang="en-US" dirty="0"/>
              <a:t> </a:t>
            </a:r>
          </a:p>
        </p:txBody>
      </p:sp>
      <p:sp>
        <p:nvSpPr>
          <p:cNvPr id="21" name="Content Placeholder 20">
            <a:extLst>
              <a:ext uri="{FF2B5EF4-FFF2-40B4-BE49-F238E27FC236}">
                <a16:creationId xmlns:a16="http://schemas.microsoft.com/office/drawing/2014/main" id="{9FFF2F50-B385-1245-9191-01B2F73E0894}"/>
              </a:ext>
            </a:extLst>
          </p:cNvPr>
          <p:cNvSpPr>
            <a:spLocks noGrp="1"/>
          </p:cNvSpPr>
          <p:nvPr>
            <p:ph idx="18"/>
          </p:nvPr>
        </p:nvSpPr>
        <p:spPr/>
        <p:txBody>
          <a:bodyPr/>
          <a:lstStyle/>
          <a:p>
            <a:r>
              <a:rPr lang="en-US" dirty="0" err="1"/>
              <a:t>Azacitidine</a:t>
            </a:r>
            <a:r>
              <a:rPr lang="en-US" dirty="0"/>
              <a:t> + </a:t>
            </a:r>
            <a:r>
              <a:rPr lang="en-US" dirty="0" err="1"/>
              <a:t>venetoclax</a:t>
            </a:r>
            <a:r>
              <a:rPr lang="en-US" dirty="0"/>
              <a:t> </a:t>
            </a:r>
          </a:p>
        </p:txBody>
      </p:sp>
      <p:sp>
        <p:nvSpPr>
          <p:cNvPr id="22" name="Content Placeholder 21">
            <a:extLst>
              <a:ext uri="{FF2B5EF4-FFF2-40B4-BE49-F238E27FC236}">
                <a16:creationId xmlns:a16="http://schemas.microsoft.com/office/drawing/2014/main" id="{24BA8693-49B8-764D-BFD3-B1058496A67D}"/>
              </a:ext>
            </a:extLst>
          </p:cNvPr>
          <p:cNvSpPr>
            <a:spLocks noGrp="1"/>
          </p:cNvSpPr>
          <p:nvPr>
            <p:ph idx="19"/>
          </p:nvPr>
        </p:nvSpPr>
        <p:spPr/>
        <p:txBody>
          <a:bodyPr/>
          <a:lstStyle/>
          <a:p>
            <a:r>
              <a:rPr lang="en-US" dirty="0" err="1"/>
              <a:t>Enasidenib</a:t>
            </a:r>
            <a:endParaRPr lang="en-US" dirty="0"/>
          </a:p>
        </p:txBody>
      </p:sp>
    </p:spTree>
    <p:extLst>
      <p:ext uri="{BB962C8B-B14F-4D97-AF65-F5344CB8AC3E}">
        <p14:creationId xmlns:p14="http://schemas.microsoft.com/office/powerpoint/2010/main" val="1394139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7E3FAB8-7CD3-814A-A506-DCEA6C4F1E93}"/>
              </a:ext>
            </a:extLst>
          </p:cNvPr>
          <p:cNvSpPr>
            <a:spLocks noGrp="1"/>
          </p:cNvSpPr>
          <p:nvPr>
            <p:ph type="title"/>
          </p:nvPr>
        </p:nvSpPr>
        <p:spPr/>
        <p:txBody>
          <a:bodyPr/>
          <a:lstStyle/>
          <a:p>
            <a:r>
              <a:rPr lang="en-US" dirty="0"/>
              <a:t>What would you generally recommend as the next line of treatment for a </a:t>
            </a:r>
            <a:r>
              <a:rPr lang="en-US" u="sng" dirty="0"/>
              <a:t>78-year-old</a:t>
            </a:r>
            <a:r>
              <a:rPr lang="en-US" dirty="0"/>
              <a:t> patient with AML with an </a:t>
            </a:r>
            <a:r>
              <a:rPr lang="en-US" u="sng" dirty="0"/>
              <a:t>IDH2</a:t>
            </a:r>
            <a:r>
              <a:rPr lang="en-US" dirty="0"/>
              <a:t> mutation who has experienced disease progression after </a:t>
            </a:r>
            <a:r>
              <a:rPr lang="en-US" u="sng" dirty="0" err="1"/>
              <a:t>venetoclax</a:t>
            </a:r>
            <a:r>
              <a:rPr lang="en-US" u="sng" dirty="0"/>
              <a:t>/</a:t>
            </a:r>
            <a:r>
              <a:rPr lang="en-US" u="sng" dirty="0" err="1"/>
              <a:t>azacitidine</a:t>
            </a:r>
            <a:r>
              <a:rPr lang="en-US" dirty="0"/>
              <a:t>?</a:t>
            </a:r>
          </a:p>
        </p:txBody>
      </p:sp>
      <p:sp>
        <p:nvSpPr>
          <p:cNvPr id="14" name="Content Placeholder 13">
            <a:extLst>
              <a:ext uri="{FF2B5EF4-FFF2-40B4-BE49-F238E27FC236}">
                <a16:creationId xmlns:a16="http://schemas.microsoft.com/office/drawing/2014/main" id="{4EA2973E-46C3-6F44-BDC1-B0A9EEC20C6E}"/>
              </a:ext>
            </a:extLst>
          </p:cNvPr>
          <p:cNvSpPr>
            <a:spLocks noGrp="1"/>
          </p:cNvSpPr>
          <p:nvPr>
            <p:ph idx="11"/>
          </p:nvPr>
        </p:nvSpPr>
        <p:spPr/>
        <p:txBody>
          <a:bodyPr/>
          <a:lstStyle/>
          <a:p>
            <a:r>
              <a:rPr lang="en-US" dirty="0" err="1"/>
              <a:t>Enasidenib</a:t>
            </a:r>
            <a:endParaRPr lang="en-US" dirty="0"/>
          </a:p>
        </p:txBody>
      </p:sp>
      <p:sp>
        <p:nvSpPr>
          <p:cNvPr id="15" name="Content Placeholder 14">
            <a:extLst>
              <a:ext uri="{FF2B5EF4-FFF2-40B4-BE49-F238E27FC236}">
                <a16:creationId xmlns:a16="http://schemas.microsoft.com/office/drawing/2014/main" id="{5210F1AC-DA01-7640-8DB3-F612DDCFC3F0}"/>
              </a:ext>
            </a:extLst>
          </p:cNvPr>
          <p:cNvSpPr>
            <a:spLocks noGrp="1"/>
          </p:cNvSpPr>
          <p:nvPr>
            <p:ph idx="12"/>
          </p:nvPr>
        </p:nvSpPr>
        <p:spPr/>
        <p:txBody>
          <a:bodyPr/>
          <a:lstStyle/>
          <a:p>
            <a:r>
              <a:rPr lang="en-US" dirty="0" err="1"/>
              <a:t>Enasidenib</a:t>
            </a:r>
            <a:endParaRPr lang="en-US" dirty="0"/>
          </a:p>
        </p:txBody>
      </p:sp>
      <p:sp>
        <p:nvSpPr>
          <p:cNvPr id="16" name="Content Placeholder 15">
            <a:extLst>
              <a:ext uri="{FF2B5EF4-FFF2-40B4-BE49-F238E27FC236}">
                <a16:creationId xmlns:a16="http://schemas.microsoft.com/office/drawing/2014/main" id="{847F7C2C-DC56-044D-A3D6-70E059753B66}"/>
              </a:ext>
            </a:extLst>
          </p:cNvPr>
          <p:cNvSpPr>
            <a:spLocks noGrp="1"/>
          </p:cNvSpPr>
          <p:nvPr>
            <p:ph idx="13"/>
          </p:nvPr>
        </p:nvSpPr>
        <p:spPr/>
        <p:txBody>
          <a:bodyPr/>
          <a:lstStyle/>
          <a:p>
            <a:r>
              <a:rPr lang="en-US" dirty="0" err="1"/>
              <a:t>Enasidenib</a:t>
            </a:r>
            <a:endParaRPr lang="en-US" dirty="0"/>
          </a:p>
        </p:txBody>
      </p:sp>
      <p:sp>
        <p:nvSpPr>
          <p:cNvPr id="17" name="Content Placeholder 16">
            <a:extLst>
              <a:ext uri="{FF2B5EF4-FFF2-40B4-BE49-F238E27FC236}">
                <a16:creationId xmlns:a16="http://schemas.microsoft.com/office/drawing/2014/main" id="{C1DEB46F-D0F2-E34F-B5B7-A02191F4983F}"/>
              </a:ext>
            </a:extLst>
          </p:cNvPr>
          <p:cNvSpPr>
            <a:spLocks noGrp="1"/>
          </p:cNvSpPr>
          <p:nvPr>
            <p:ph idx="14"/>
          </p:nvPr>
        </p:nvSpPr>
        <p:spPr/>
        <p:txBody>
          <a:bodyPr/>
          <a:lstStyle/>
          <a:p>
            <a:r>
              <a:rPr lang="en-US" dirty="0" err="1"/>
              <a:t>Enasidenib</a:t>
            </a:r>
            <a:endParaRPr lang="en-US" dirty="0"/>
          </a:p>
        </p:txBody>
      </p:sp>
      <p:sp>
        <p:nvSpPr>
          <p:cNvPr id="18" name="Content Placeholder 17">
            <a:extLst>
              <a:ext uri="{FF2B5EF4-FFF2-40B4-BE49-F238E27FC236}">
                <a16:creationId xmlns:a16="http://schemas.microsoft.com/office/drawing/2014/main" id="{3A07A060-11DC-F345-A9E1-78964A569008}"/>
              </a:ext>
            </a:extLst>
          </p:cNvPr>
          <p:cNvSpPr>
            <a:spLocks noGrp="1"/>
          </p:cNvSpPr>
          <p:nvPr>
            <p:ph idx="15"/>
          </p:nvPr>
        </p:nvSpPr>
        <p:spPr/>
        <p:txBody>
          <a:bodyPr/>
          <a:lstStyle/>
          <a:p>
            <a:r>
              <a:rPr lang="en-US" dirty="0" err="1"/>
              <a:t>Enasidenib</a:t>
            </a:r>
            <a:endParaRPr lang="en-US" dirty="0"/>
          </a:p>
        </p:txBody>
      </p:sp>
      <p:sp>
        <p:nvSpPr>
          <p:cNvPr id="19" name="Content Placeholder 18">
            <a:extLst>
              <a:ext uri="{FF2B5EF4-FFF2-40B4-BE49-F238E27FC236}">
                <a16:creationId xmlns:a16="http://schemas.microsoft.com/office/drawing/2014/main" id="{E7D0DF56-062B-7E44-89D4-396D5B67676F}"/>
              </a:ext>
            </a:extLst>
          </p:cNvPr>
          <p:cNvSpPr>
            <a:spLocks noGrp="1"/>
          </p:cNvSpPr>
          <p:nvPr>
            <p:ph idx="16"/>
          </p:nvPr>
        </p:nvSpPr>
        <p:spPr/>
        <p:txBody>
          <a:bodyPr/>
          <a:lstStyle/>
          <a:p>
            <a:pPr>
              <a:lnSpc>
                <a:spcPts val="2240"/>
              </a:lnSpc>
            </a:pPr>
            <a:r>
              <a:rPr lang="en-US" dirty="0" err="1"/>
              <a:t>Azacitidine</a:t>
            </a:r>
            <a:r>
              <a:rPr lang="en-US" dirty="0"/>
              <a:t> + </a:t>
            </a:r>
            <a:r>
              <a:rPr lang="en-US" dirty="0" err="1"/>
              <a:t>venetoclax</a:t>
            </a:r>
            <a:r>
              <a:rPr lang="en-US" dirty="0"/>
              <a:t> + </a:t>
            </a:r>
            <a:r>
              <a:rPr lang="en-US" dirty="0" err="1"/>
              <a:t>enasidenib</a:t>
            </a:r>
            <a:r>
              <a:rPr lang="en-US" dirty="0"/>
              <a:t> or </a:t>
            </a:r>
            <a:r>
              <a:rPr lang="en-US" dirty="0" err="1"/>
              <a:t>enasidenib</a:t>
            </a:r>
            <a:r>
              <a:rPr lang="en-US" dirty="0"/>
              <a:t> </a:t>
            </a:r>
          </a:p>
        </p:txBody>
      </p:sp>
      <p:sp>
        <p:nvSpPr>
          <p:cNvPr id="20" name="Content Placeholder 19">
            <a:extLst>
              <a:ext uri="{FF2B5EF4-FFF2-40B4-BE49-F238E27FC236}">
                <a16:creationId xmlns:a16="http://schemas.microsoft.com/office/drawing/2014/main" id="{B2450FB2-7272-8B48-9ECE-62260B84916B}"/>
              </a:ext>
            </a:extLst>
          </p:cNvPr>
          <p:cNvSpPr>
            <a:spLocks noGrp="1"/>
          </p:cNvSpPr>
          <p:nvPr>
            <p:ph idx="17"/>
          </p:nvPr>
        </p:nvSpPr>
        <p:spPr/>
        <p:txBody>
          <a:bodyPr/>
          <a:lstStyle/>
          <a:p>
            <a:r>
              <a:rPr lang="en-US" dirty="0" err="1"/>
              <a:t>Enasidenib</a:t>
            </a:r>
            <a:endParaRPr lang="en-US" dirty="0"/>
          </a:p>
        </p:txBody>
      </p:sp>
      <p:sp>
        <p:nvSpPr>
          <p:cNvPr id="21" name="Content Placeholder 20">
            <a:extLst>
              <a:ext uri="{FF2B5EF4-FFF2-40B4-BE49-F238E27FC236}">
                <a16:creationId xmlns:a16="http://schemas.microsoft.com/office/drawing/2014/main" id="{158C6BB2-97F6-9843-B7F2-AC196D68DC3E}"/>
              </a:ext>
            </a:extLst>
          </p:cNvPr>
          <p:cNvSpPr>
            <a:spLocks noGrp="1"/>
          </p:cNvSpPr>
          <p:nvPr>
            <p:ph idx="18"/>
          </p:nvPr>
        </p:nvSpPr>
        <p:spPr/>
        <p:txBody>
          <a:bodyPr/>
          <a:lstStyle/>
          <a:p>
            <a:r>
              <a:rPr lang="en-US" dirty="0" err="1"/>
              <a:t>Enasidenib</a:t>
            </a:r>
            <a:endParaRPr lang="en-US" dirty="0"/>
          </a:p>
        </p:txBody>
      </p:sp>
      <p:sp>
        <p:nvSpPr>
          <p:cNvPr id="22" name="Content Placeholder 21">
            <a:extLst>
              <a:ext uri="{FF2B5EF4-FFF2-40B4-BE49-F238E27FC236}">
                <a16:creationId xmlns:a16="http://schemas.microsoft.com/office/drawing/2014/main" id="{B5D1308E-EC63-644B-B519-312EE2BF4046}"/>
              </a:ext>
            </a:extLst>
          </p:cNvPr>
          <p:cNvSpPr>
            <a:spLocks noGrp="1"/>
          </p:cNvSpPr>
          <p:nvPr>
            <p:ph idx="19"/>
          </p:nvPr>
        </p:nvSpPr>
        <p:spPr/>
        <p:txBody>
          <a:bodyPr/>
          <a:lstStyle/>
          <a:p>
            <a:r>
              <a:rPr lang="en-US" dirty="0" err="1"/>
              <a:t>Enasidenib</a:t>
            </a:r>
            <a:endParaRPr lang="en-US" dirty="0"/>
          </a:p>
        </p:txBody>
      </p:sp>
    </p:spTree>
    <p:extLst>
      <p:ext uri="{BB962C8B-B14F-4D97-AF65-F5344CB8AC3E}">
        <p14:creationId xmlns:p14="http://schemas.microsoft.com/office/powerpoint/2010/main" val="475003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D00EEEC-D2AF-F64B-9F58-80A4A35C9312}"/>
              </a:ext>
            </a:extLst>
          </p:cNvPr>
          <p:cNvSpPr>
            <a:spLocks noGrp="1"/>
          </p:cNvSpPr>
          <p:nvPr>
            <p:ph type="title"/>
          </p:nvPr>
        </p:nvSpPr>
        <p:spPr/>
        <p:txBody>
          <a:bodyPr/>
          <a:lstStyle/>
          <a:p>
            <a:r>
              <a:rPr lang="en-US" sz="2400" dirty="0"/>
              <a:t>A 65-year-old patient presents with new-onset shortness of breath, hypoxemia and fever 3 weeks into therapy with </a:t>
            </a:r>
            <a:r>
              <a:rPr lang="en-US" sz="2400" dirty="0" err="1"/>
              <a:t>ivosidenib</a:t>
            </a:r>
            <a:r>
              <a:rPr lang="en-US" sz="2400" dirty="0"/>
              <a:t> for relapsed AML. Chest CT reveals diffuse ground glass infiltrates. The patient has an ANC of 600, 27% blasts in the blood and has been receiving prophylaxis with levofloxacin and acyclovir only. What would you recommend?	</a:t>
            </a:r>
          </a:p>
        </p:txBody>
      </p:sp>
      <p:sp>
        <p:nvSpPr>
          <p:cNvPr id="14" name="Content Placeholder 13">
            <a:extLst>
              <a:ext uri="{FF2B5EF4-FFF2-40B4-BE49-F238E27FC236}">
                <a16:creationId xmlns:a16="http://schemas.microsoft.com/office/drawing/2014/main" id="{598BBB2A-73FC-A443-8A8C-E7E57E30AB1D}"/>
              </a:ext>
            </a:extLst>
          </p:cNvPr>
          <p:cNvSpPr>
            <a:spLocks noGrp="1"/>
          </p:cNvSpPr>
          <p:nvPr>
            <p:ph idx="11"/>
          </p:nvPr>
        </p:nvSpPr>
        <p:spPr/>
        <p:txBody>
          <a:bodyPr/>
          <a:lstStyle/>
          <a:p>
            <a:pPr>
              <a:lnSpc>
                <a:spcPts val="2060"/>
              </a:lnSpc>
            </a:pPr>
            <a:r>
              <a:rPr lang="en-US" sz="1800" dirty="0"/>
              <a:t>Continue </a:t>
            </a:r>
            <a:r>
              <a:rPr lang="en-US" sz="1800" dirty="0" err="1"/>
              <a:t>ivosidenib</a:t>
            </a:r>
            <a:r>
              <a:rPr lang="en-US" sz="1800" dirty="0"/>
              <a:t> and begin antibiotics and corticosteroids</a:t>
            </a:r>
          </a:p>
        </p:txBody>
      </p:sp>
      <p:sp>
        <p:nvSpPr>
          <p:cNvPr id="15" name="Content Placeholder 14">
            <a:extLst>
              <a:ext uri="{FF2B5EF4-FFF2-40B4-BE49-F238E27FC236}">
                <a16:creationId xmlns:a16="http://schemas.microsoft.com/office/drawing/2014/main" id="{F4AEA179-BD09-B943-A193-D2519868417E}"/>
              </a:ext>
            </a:extLst>
          </p:cNvPr>
          <p:cNvSpPr>
            <a:spLocks noGrp="1"/>
          </p:cNvSpPr>
          <p:nvPr>
            <p:ph idx="12"/>
          </p:nvPr>
        </p:nvSpPr>
        <p:spPr/>
        <p:txBody>
          <a:bodyPr/>
          <a:lstStyle/>
          <a:p>
            <a:pPr>
              <a:lnSpc>
                <a:spcPts val="1960"/>
              </a:lnSpc>
            </a:pPr>
            <a:r>
              <a:rPr lang="en-US" sz="1400" dirty="0"/>
              <a:t>Test for COVID-19; Continue </a:t>
            </a:r>
            <a:r>
              <a:rPr lang="en-US" sz="1400" dirty="0" err="1"/>
              <a:t>ivosidenib</a:t>
            </a:r>
            <a:r>
              <a:rPr lang="en-US" sz="1400" dirty="0"/>
              <a:t> and begin antibiotics and corticosteroids </a:t>
            </a:r>
          </a:p>
        </p:txBody>
      </p:sp>
      <p:sp>
        <p:nvSpPr>
          <p:cNvPr id="16" name="Content Placeholder 15">
            <a:extLst>
              <a:ext uri="{FF2B5EF4-FFF2-40B4-BE49-F238E27FC236}">
                <a16:creationId xmlns:a16="http://schemas.microsoft.com/office/drawing/2014/main" id="{6040C8DE-558E-2740-A292-4E31AF85EFA1}"/>
              </a:ext>
            </a:extLst>
          </p:cNvPr>
          <p:cNvSpPr>
            <a:spLocks noGrp="1"/>
          </p:cNvSpPr>
          <p:nvPr>
            <p:ph idx="13"/>
          </p:nvPr>
        </p:nvSpPr>
        <p:spPr/>
        <p:txBody>
          <a:bodyPr/>
          <a:lstStyle/>
          <a:p>
            <a:pPr>
              <a:lnSpc>
                <a:spcPts val="2060"/>
              </a:lnSpc>
            </a:pPr>
            <a:r>
              <a:rPr lang="en-US" sz="1800" dirty="0"/>
              <a:t>Continue </a:t>
            </a:r>
            <a:r>
              <a:rPr lang="en-US" sz="1800" dirty="0" err="1"/>
              <a:t>ivosidenib</a:t>
            </a:r>
            <a:r>
              <a:rPr lang="en-US" sz="1800" dirty="0"/>
              <a:t> and begin antibiotics and corticosteroids </a:t>
            </a:r>
          </a:p>
        </p:txBody>
      </p:sp>
      <p:sp>
        <p:nvSpPr>
          <p:cNvPr id="17" name="Content Placeholder 16">
            <a:extLst>
              <a:ext uri="{FF2B5EF4-FFF2-40B4-BE49-F238E27FC236}">
                <a16:creationId xmlns:a16="http://schemas.microsoft.com/office/drawing/2014/main" id="{4C583D27-D4EB-A14B-8560-BFAEA3FE521C}"/>
              </a:ext>
            </a:extLst>
          </p:cNvPr>
          <p:cNvSpPr>
            <a:spLocks noGrp="1"/>
          </p:cNvSpPr>
          <p:nvPr>
            <p:ph idx="14"/>
          </p:nvPr>
        </p:nvSpPr>
        <p:spPr/>
        <p:txBody>
          <a:bodyPr/>
          <a:lstStyle/>
          <a:p>
            <a:pPr>
              <a:lnSpc>
                <a:spcPts val="2060"/>
              </a:lnSpc>
            </a:pPr>
            <a:r>
              <a:rPr lang="en-US" sz="1800" dirty="0"/>
              <a:t>Continue </a:t>
            </a:r>
            <a:r>
              <a:rPr lang="en-US" sz="1800" dirty="0" err="1"/>
              <a:t>ivosidenib</a:t>
            </a:r>
            <a:r>
              <a:rPr lang="en-US" sz="1800" dirty="0"/>
              <a:t> and begin antibiotics and corticosteroids </a:t>
            </a:r>
          </a:p>
        </p:txBody>
      </p:sp>
      <p:sp>
        <p:nvSpPr>
          <p:cNvPr id="18" name="Content Placeholder 17">
            <a:extLst>
              <a:ext uri="{FF2B5EF4-FFF2-40B4-BE49-F238E27FC236}">
                <a16:creationId xmlns:a16="http://schemas.microsoft.com/office/drawing/2014/main" id="{5F88315E-D93C-4F47-A7A2-6539038DA665}"/>
              </a:ext>
            </a:extLst>
          </p:cNvPr>
          <p:cNvSpPr>
            <a:spLocks noGrp="1"/>
          </p:cNvSpPr>
          <p:nvPr>
            <p:ph idx="15"/>
          </p:nvPr>
        </p:nvSpPr>
        <p:spPr/>
        <p:txBody>
          <a:bodyPr/>
          <a:lstStyle/>
          <a:p>
            <a:pPr>
              <a:lnSpc>
                <a:spcPts val="2060"/>
              </a:lnSpc>
            </a:pPr>
            <a:r>
              <a:rPr lang="en-US" sz="1800" dirty="0"/>
              <a:t>Continue </a:t>
            </a:r>
            <a:r>
              <a:rPr lang="en-US" sz="1800" dirty="0" err="1"/>
              <a:t>ivosidenib</a:t>
            </a:r>
            <a:r>
              <a:rPr lang="en-US" sz="1800" dirty="0"/>
              <a:t> and begin antibiotics and corticosteroids </a:t>
            </a:r>
          </a:p>
        </p:txBody>
      </p:sp>
      <p:sp>
        <p:nvSpPr>
          <p:cNvPr id="19" name="Content Placeholder 18">
            <a:extLst>
              <a:ext uri="{FF2B5EF4-FFF2-40B4-BE49-F238E27FC236}">
                <a16:creationId xmlns:a16="http://schemas.microsoft.com/office/drawing/2014/main" id="{C7268625-9735-8E4E-BB6B-B2847E0E4D77}"/>
              </a:ext>
            </a:extLst>
          </p:cNvPr>
          <p:cNvSpPr>
            <a:spLocks noGrp="1"/>
          </p:cNvSpPr>
          <p:nvPr>
            <p:ph idx="16"/>
          </p:nvPr>
        </p:nvSpPr>
        <p:spPr/>
        <p:txBody>
          <a:bodyPr/>
          <a:lstStyle/>
          <a:p>
            <a:pPr>
              <a:lnSpc>
                <a:spcPts val="2060"/>
              </a:lnSpc>
            </a:pPr>
            <a:r>
              <a:rPr lang="en-US" sz="1800" dirty="0"/>
              <a:t>Continue </a:t>
            </a:r>
            <a:r>
              <a:rPr lang="en-US" sz="1800" dirty="0" err="1"/>
              <a:t>ivosidenib</a:t>
            </a:r>
            <a:r>
              <a:rPr lang="en-US" sz="1800" dirty="0"/>
              <a:t> and begin antibiotics and corticosteroids </a:t>
            </a:r>
          </a:p>
        </p:txBody>
      </p:sp>
      <p:sp>
        <p:nvSpPr>
          <p:cNvPr id="20" name="Content Placeholder 19">
            <a:extLst>
              <a:ext uri="{FF2B5EF4-FFF2-40B4-BE49-F238E27FC236}">
                <a16:creationId xmlns:a16="http://schemas.microsoft.com/office/drawing/2014/main" id="{0F0B7602-234B-2C48-B18B-3B38DDD99238}"/>
              </a:ext>
            </a:extLst>
          </p:cNvPr>
          <p:cNvSpPr>
            <a:spLocks noGrp="1"/>
          </p:cNvSpPr>
          <p:nvPr>
            <p:ph idx="17"/>
          </p:nvPr>
        </p:nvSpPr>
        <p:spPr/>
        <p:txBody>
          <a:bodyPr/>
          <a:lstStyle/>
          <a:p>
            <a:pPr>
              <a:lnSpc>
                <a:spcPts val="2060"/>
              </a:lnSpc>
            </a:pPr>
            <a:r>
              <a:rPr lang="en-US" sz="1800" dirty="0"/>
              <a:t>Continue </a:t>
            </a:r>
            <a:r>
              <a:rPr lang="en-US" sz="1800" dirty="0" err="1"/>
              <a:t>ivosidenib</a:t>
            </a:r>
            <a:r>
              <a:rPr lang="en-US" sz="1800" dirty="0"/>
              <a:t> and begin antibiotics and corticosteroids </a:t>
            </a:r>
          </a:p>
        </p:txBody>
      </p:sp>
      <p:sp>
        <p:nvSpPr>
          <p:cNvPr id="21" name="Content Placeholder 20">
            <a:extLst>
              <a:ext uri="{FF2B5EF4-FFF2-40B4-BE49-F238E27FC236}">
                <a16:creationId xmlns:a16="http://schemas.microsoft.com/office/drawing/2014/main" id="{4D4C014E-6165-0C4C-9772-DB3B7AFA257B}"/>
              </a:ext>
            </a:extLst>
          </p:cNvPr>
          <p:cNvSpPr>
            <a:spLocks noGrp="1"/>
          </p:cNvSpPr>
          <p:nvPr>
            <p:ph idx="18"/>
          </p:nvPr>
        </p:nvSpPr>
        <p:spPr/>
        <p:txBody>
          <a:bodyPr/>
          <a:lstStyle/>
          <a:p>
            <a:pPr>
              <a:lnSpc>
                <a:spcPts val="2060"/>
              </a:lnSpc>
            </a:pPr>
            <a:r>
              <a:rPr lang="en-US" sz="1800" dirty="0"/>
              <a:t>Continue </a:t>
            </a:r>
            <a:r>
              <a:rPr lang="en-US" sz="1800" dirty="0" err="1"/>
              <a:t>ivosidenib</a:t>
            </a:r>
            <a:r>
              <a:rPr lang="en-US" sz="1800" dirty="0"/>
              <a:t> and begin antibiotics and corticosteroids </a:t>
            </a:r>
          </a:p>
        </p:txBody>
      </p:sp>
      <p:sp>
        <p:nvSpPr>
          <p:cNvPr id="22" name="Content Placeholder 21">
            <a:extLst>
              <a:ext uri="{FF2B5EF4-FFF2-40B4-BE49-F238E27FC236}">
                <a16:creationId xmlns:a16="http://schemas.microsoft.com/office/drawing/2014/main" id="{3DF9E76B-093A-1E43-8425-3FC899CAE3C3}"/>
              </a:ext>
            </a:extLst>
          </p:cNvPr>
          <p:cNvSpPr>
            <a:spLocks noGrp="1"/>
          </p:cNvSpPr>
          <p:nvPr>
            <p:ph idx="19"/>
          </p:nvPr>
        </p:nvSpPr>
        <p:spPr/>
        <p:txBody>
          <a:bodyPr/>
          <a:lstStyle/>
          <a:p>
            <a:r>
              <a:rPr lang="en-US" sz="2000" dirty="0"/>
              <a:t>Continue </a:t>
            </a:r>
            <a:r>
              <a:rPr lang="en-US" sz="2000" dirty="0" err="1"/>
              <a:t>ivosidenib</a:t>
            </a:r>
            <a:r>
              <a:rPr lang="en-US" sz="2000" dirty="0"/>
              <a:t> and begin antibiotics and corticosteroids</a:t>
            </a:r>
          </a:p>
        </p:txBody>
      </p:sp>
    </p:spTree>
    <p:extLst>
      <p:ext uri="{BB962C8B-B14F-4D97-AF65-F5344CB8AC3E}">
        <p14:creationId xmlns:p14="http://schemas.microsoft.com/office/powerpoint/2010/main" val="3920562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A478E-F581-934B-B2DB-6C136BC2F238}"/>
              </a:ext>
            </a:extLst>
          </p:cNvPr>
          <p:cNvSpPr>
            <a:spLocks noGrp="1"/>
          </p:cNvSpPr>
          <p:nvPr>
            <p:ph type="title"/>
          </p:nvPr>
        </p:nvSpPr>
        <p:spPr>
          <a:xfrm>
            <a:off x="471938" y="26904"/>
            <a:ext cx="11394276" cy="1080011"/>
          </a:xfrm>
        </p:spPr>
        <p:txBody>
          <a:bodyPr>
            <a:normAutofit/>
          </a:bodyPr>
          <a:lstStyle/>
          <a:p>
            <a:pPr algn="ctr"/>
            <a:r>
              <a:rPr lang="en-US" sz="2800" dirty="0"/>
              <a:t>Case Presentation – Dr Stein: An 86-year-old woman with newly diagnosed AML with an IDH2 mutation</a:t>
            </a:r>
          </a:p>
        </p:txBody>
      </p:sp>
      <p:sp>
        <p:nvSpPr>
          <p:cNvPr id="3" name="Content Placeholder 2">
            <a:extLst>
              <a:ext uri="{FF2B5EF4-FFF2-40B4-BE49-F238E27FC236}">
                <a16:creationId xmlns:a16="http://schemas.microsoft.com/office/drawing/2014/main" id="{E699B8DB-2AED-0246-AB75-4DEE79FE6C72}"/>
              </a:ext>
            </a:extLst>
          </p:cNvPr>
          <p:cNvSpPr>
            <a:spLocks noGrp="1"/>
          </p:cNvSpPr>
          <p:nvPr>
            <p:ph idx="1"/>
          </p:nvPr>
        </p:nvSpPr>
        <p:spPr/>
        <p:txBody>
          <a:bodyPr>
            <a:noAutofit/>
          </a:bodyPr>
          <a:lstStyle/>
          <a:p>
            <a:r>
              <a:rPr lang="en-US" sz="2200" b="1" dirty="0"/>
              <a:t>86 year old woman with newly diagnosed AML associated with mutations in IDH2, RUNX1 and DNMT3A. </a:t>
            </a:r>
          </a:p>
          <a:p>
            <a:r>
              <a:rPr lang="en-US" sz="2200" b="1" dirty="0"/>
              <a:t>Physical exam is normal. </a:t>
            </a:r>
            <a:r>
              <a:rPr lang="en-US" sz="2200" b="1" dirty="0" err="1"/>
              <a:t>Peformance</a:t>
            </a:r>
            <a:r>
              <a:rPr lang="en-US" sz="2200" b="1" dirty="0"/>
              <a:t> status is 1.</a:t>
            </a:r>
          </a:p>
          <a:p>
            <a:r>
              <a:rPr lang="en-US" sz="2200" b="1" dirty="0"/>
              <a:t>Labs notable for pancytopenia with WBC of 3 (ANC of 0.5), Hgb of 8 and platelets of 13.</a:t>
            </a:r>
          </a:p>
          <a:p>
            <a:r>
              <a:rPr lang="en-US" sz="2200" b="1" dirty="0"/>
              <a:t>Started on treatment with </a:t>
            </a:r>
            <a:r>
              <a:rPr lang="en-US" sz="2200" b="1" dirty="0" err="1"/>
              <a:t>aza</a:t>
            </a:r>
            <a:r>
              <a:rPr lang="en-US" sz="2200" b="1" dirty="0"/>
              <a:t>/</a:t>
            </a:r>
            <a:r>
              <a:rPr lang="en-US" sz="2200" b="1" dirty="0" err="1"/>
              <a:t>ven.</a:t>
            </a:r>
            <a:r>
              <a:rPr lang="en-US" sz="2200" b="1" dirty="0"/>
              <a:t> Achieves a complete remission with the presence of MRD after one cycle of therapy</a:t>
            </a:r>
          </a:p>
          <a:p>
            <a:r>
              <a:rPr lang="en-US" sz="2200" b="1" dirty="0"/>
              <a:t>Develops COVID pneumonia, 3 week hospitalization, survives.</a:t>
            </a:r>
          </a:p>
          <a:p>
            <a:r>
              <a:rPr lang="en-US" sz="2200" b="1" dirty="0"/>
              <a:t>Receives another cycle of </a:t>
            </a:r>
            <a:r>
              <a:rPr lang="en-US" sz="2200" b="1" dirty="0" err="1"/>
              <a:t>aza</a:t>
            </a:r>
            <a:r>
              <a:rPr lang="en-US" sz="2200" b="1" dirty="0"/>
              <a:t>/</a:t>
            </a:r>
            <a:r>
              <a:rPr lang="en-US" sz="2200" b="1" dirty="0" err="1"/>
              <a:t>ven</a:t>
            </a:r>
            <a:r>
              <a:rPr lang="en-US" sz="2200" b="1" dirty="0"/>
              <a:t> and relapses with 30% blasts</a:t>
            </a:r>
          </a:p>
          <a:p>
            <a:r>
              <a:rPr lang="en-US" sz="2200" b="1" dirty="0"/>
              <a:t>Started on </a:t>
            </a:r>
            <a:r>
              <a:rPr lang="en-US" sz="2200" b="1" dirty="0" err="1"/>
              <a:t>enasidenib</a:t>
            </a:r>
            <a:r>
              <a:rPr lang="en-US" sz="2200" b="1" dirty="0"/>
              <a:t> 100 mg daily. Has brief onset of differentiation syndrome a month into therapy, with lower extremity edema and shortness of breath. Steroids given.</a:t>
            </a:r>
          </a:p>
          <a:p>
            <a:r>
              <a:rPr lang="en-US" sz="2200" b="1" dirty="0"/>
              <a:t>Achieves an MRD negative complete remission at cycle 3 day 1.</a:t>
            </a:r>
          </a:p>
        </p:txBody>
      </p:sp>
      <p:sp>
        <p:nvSpPr>
          <p:cNvPr id="4" name="Rectangle 3">
            <a:extLst>
              <a:ext uri="{FF2B5EF4-FFF2-40B4-BE49-F238E27FC236}">
                <a16:creationId xmlns:a16="http://schemas.microsoft.com/office/drawing/2014/main" id="{3C9DEC1A-2B73-CA4D-BC10-13A40A6AAFC0}"/>
              </a:ext>
            </a:extLst>
          </p:cNvPr>
          <p:cNvSpPr/>
          <p:nvPr/>
        </p:nvSpPr>
        <p:spPr>
          <a:xfrm>
            <a:off x="4934935" y="6390700"/>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Stein, MD</a:t>
            </a:r>
          </a:p>
        </p:txBody>
      </p:sp>
    </p:spTree>
    <p:extLst>
      <p:ext uri="{BB962C8B-B14F-4D97-AF65-F5344CB8AC3E}">
        <p14:creationId xmlns:p14="http://schemas.microsoft.com/office/powerpoint/2010/main" val="2482264130"/>
      </p:ext>
    </p:extLst>
  </p:cSld>
  <p:clrMapOvr>
    <a:masterClrMapping/>
  </p:clrMapOvr>
  <mc:AlternateContent xmlns:mc="http://schemas.openxmlformats.org/markup-compatibility/2006" xmlns:p14="http://schemas.microsoft.com/office/powerpoint/2010/main">
    <mc:Choice Requires="p14">
      <p:transition p14:dur="0" advTm="2182"/>
    </mc:Choice>
    <mc:Fallback xmlns="">
      <p:transition advTm="218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Research To Practice CME Planning Committee Members, </a:t>
            </a:r>
            <a:br>
              <a:rPr lang="en-US" dirty="0"/>
            </a:br>
            <a:r>
              <a:rPr lang="en-US" dirty="0"/>
              <a:t>Staff and Reviewers</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912286" y="1772816"/>
            <a:ext cx="10512305" cy="4442250"/>
          </a:xfrm>
        </p:spPr>
        <p:txBody>
          <a:bodyPr/>
          <a:lstStyle/>
          <a:p>
            <a:pPr marL="98425" indent="0">
              <a:buNone/>
            </a:pPr>
            <a:r>
              <a:rPr lang="en-US" sz="2500" b="0" dirty="0"/>
              <a:t>Planners, scientific staff and independent reviewers for Research To Practice have no relevant conflicts of interest to disclose.</a:t>
            </a:r>
          </a:p>
        </p:txBody>
      </p:sp>
    </p:spTree>
    <p:extLst>
      <p:ext uri="{BB962C8B-B14F-4D97-AF65-F5344CB8AC3E}">
        <p14:creationId xmlns:p14="http://schemas.microsoft.com/office/powerpoint/2010/main" val="3473849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E8223-2ED0-5A4B-8741-5A4308691317}"/>
              </a:ext>
            </a:extLst>
          </p:cNvPr>
          <p:cNvSpPr>
            <a:spLocks noGrp="1"/>
          </p:cNvSpPr>
          <p:nvPr>
            <p:ph type="title"/>
          </p:nvPr>
        </p:nvSpPr>
        <p:spPr>
          <a:xfrm>
            <a:off x="471938" y="0"/>
            <a:ext cx="11248124" cy="1080011"/>
          </a:xfrm>
        </p:spPr>
        <p:txBody>
          <a:bodyPr>
            <a:normAutofit/>
          </a:bodyPr>
          <a:lstStyle/>
          <a:p>
            <a:pPr algn="ctr"/>
            <a:r>
              <a:rPr lang="en-US" sz="2800" dirty="0"/>
              <a:t>Case Presentation – Dr Stein: A 76-year-old woman with AML with a IDH1 mutation</a:t>
            </a:r>
          </a:p>
        </p:txBody>
      </p:sp>
      <p:sp>
        <p:nvSpPr>
          <p:cNvPr id="3" name="Content Placeholder 2">
            <a:extLst>
              <a:ext uri="{FF2B5EF4-FFF2-40B4-BE49-F238E27FC236}">
                <a16:creationId xmlns:a16="http://schemas.microsoft.com/office/drawing/2014/main" id="{839A2D6E-6F66-5B41-A9B4-07545A35E92E}"/>
              </a:ext>
            </a:extLst>
          </p:cNvPr>
          <p:cNvSpPr>
            <a:spLocks noGrp="1"/>
          </p:cNvSpPr>
          <p:nvPr>
            <p:ph idx="1"/>
          </p:nvPr>
        </p:nvSpPr>
        <p:spPr/>
        <p:txBody>
          <a:bodyPr>
            <a:normAutofit/>
          </a:bodyPr>
          <a:lstStyle/>
          <a:p>
            <a:r>
              <a:rPr lang="en-US" sz="2200" b="1" dirty="0"/>
              <a:t>76 year old woman presents with fatigue, shortness of breath, petechiae.</a:t>
            </a:r>
          </a:p>
          <a:p>
            <a:r>
              <a:rPr lang="en-US" sz="2200" b="1" dirty="0"/>
              <a:t>Exam shows scattered bruising and a petechial rash.</a:t>
            </a:r>
          </a:p>
          <a:p>
            <a:r>
              <a:rPr lang="en-US" sz="2200" b="1" dirty="0"/>
              <a:t>Labs </a:t>
            </a:r>
            <a:r>
              <a:rPr lang="en-US" sz="2200" b="1"/>
              <a:t>notable for WBC </a:t>
            </a:r>
            <a:r>
              <a:rPr lang="en-US" sz="2200" b="1" dirty="0"/>
              <a:t>of 6, </a:t>
            </a:r>
            <a:r>
              <a:rPr lang="en-US" sz="2200" b="1" dirty="0" err="1"/>
              <a:t>hgb</a:t>
            </a:r>
            <a:r>
              <a:rPr lang="en-US" sz="2200" b="1" dirty="0"/>
              <a:t> of 6.4, platelets of 5.</a:t>
            </a:r>
          </a:p>
          <a:p>
            <a:r>
              <a:rPr lang="en-US" sz="2200" b="1" dirty="0"/>
              <a:t>Bone marrow biopsy confirms a diagnosis of AML with 55% blasts and mutations in IDH1 and DNMT3A.</a:t>
            </a:r>
          </a:p>
          <a:p>
            <a:r>
              <a:rPr lang="en-US" sz="2200" b="1" dirty="0"/>
              <a:t>Patient wants to take oral medication – does not want </a:t>
            </a:r>
            <a:r>
              <a:rPr lang="en-US" sz="2200" b="1" dirty="0" err="1"/>
              <a:t>aza</a:t>
            </a:r>
            <a:r>
              <a:rPr lang="en-US" sz="2200" b="1" dirty="0"/>
              <a:t> or </a:t>
            </a:r>
            <a:r>
              <a:rPr lang="en-US" sz="2200" b="1" dirty="0" err="1"/>
              <a:t>aza</a:t>
            </a:r>
            <a:r>
              <a:rPr lang="en-US" sz="2200" b="1" dirty="0"/>
              <a:t>/</a:t>
            </a:r>
            <a:r>
              <a:rPr lang="en-US" sz="2200" b="1" dirty="0" err="1"/>
              <a:t>ven</a:t>
            </a:r>
            <a:r>
              <a:rPr lang="en-US" sz="2200" b="1" dirty="0"/>
              <a:t>– and is started on </a:t>
            </a:r>
            <a:r>
              <a:rPr lang="en-US" sz="2200" b="1" dirty="0" err="1"/>
              <a:t>ivosidenib</a:t>
            </a:r>
            <a:r>
              <a:rPr lang="en-US" sz="2200" b="1" dirty="0"/>
              <a:t> 500mg </a:t>
            </a:r>
            <a:r>
              <a:rPr lang="en-US" sz="2200" b="1" dirty="0" err="1"/>
              <a:t>qd</a:t>
            </a:r>
            <a:r>
              <a:rPr lang="en-US" sz="2200" b="1" dirty="0"/>
              <a:t>. </a:t>
            </a:r>
          </a:p>
          <a:p>
            <a:r>
              <a:rPr lang="en-US" sz="2200" b="1" dirty="0"/>
              <a:t>At cycle 4 day 1, achieves an MRD negative complete remission.</a:t>
            </a:r>
          </a:p>
          <a:p>
            <a:r>
              <a:rPr lang="en-US" sz="2200" b="1" dirty="0"/>
              <a:t>Is now in a continuous MRD negative complete remission at cycle 60 (5 years!).</a:t>
            </a:r>
          </a:p>
        </p:txBody>
      </p:sp>
      <p:sp>
        <p:nvSpPr>
          <p:cNvPr id="4" name="Rectangle 3">
            <a:extLst>
              <a:ext uri="{FF2B5EF4-FFF2-40B4-BE49-F238E27FC236}">
                <a16:creationId xmlns:a16="http://schemas.microsoft.com/office/drawing/2014/main" id="{2F9DD60A-583D-484A-92F0-EDFFA374EBE9}"/>
              </a:ext>
            </a:extLst>
          </p:cNvPr>
          <p:cNvSpPr/>
          <p:nvPr/>
        </p:nvSpPr>
        <p:spPr>
          <a:xfrm>
            <a:off x="4934935" y="6390700"/>
            <a:ext cx="282481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Courtesy of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Eytan</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 Stein, MD</a:t>
            </a:r>
          </a:p>
        </p:txBody>
      </p:sp>
    </p:spTree>
    <p:extLst>
      <p:ext uri="{BB962C8B-B14F-4D97-AF65-F5344CB8AC3E}">
        <p14:creationId xmlns:p14="http://schemas.microsoft.com/office/powerpoint/2010/main" val="4177131362"/>
      </p:ext>
    </p:extLst>
  </p:cSld>
  <p:clrMapOvr>
    <a:masterClrMapping/>
  </p:clrMapOvr>
  <mc:AlternateContent xmlns:mc="http://schemas.openxmlformats.org/markup-compatibility/2006" xmlns:p14="http://schemas.microsoft.com/office/powerpoint/2010/main">
    <mc:Choice Requires="p14">
      <p:transition p14:dur="0" advTm="2182"/>
    </mc:Choice>
    <mc:Fallback xmlns="">
      <p:transition advTm="2182"/>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AC6512-55E8-554C-9D60-B993AE1EC815}"/>
              </a:ext>
            </a:extLst>
          </p:cNvPr>
          <p:cNvSpPr/>
          <p:nvPr/>
        </p:nvSpPr>
        <p:spPr bwMode="auto">
          <a:xfrm>
            <a:off x="609600" y="3733800"/>
            <a:ext cx="11430000" cy="763587"/>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charset="0"/>
            </a:endParaRPr>
          </a:p>
        </p:txBody>
      </p:sp>
      <p:sp>
        <p:nvSpPr>
          <p:cNvPr id="2" name="Title 1">
            <a:extLst>
              <a:ext uri="{FF2B5EF4-FFF2-40B4-BE49-F238E27FC236}">
                <a16:creationId xmlns:a16="http://schemas.microsoft.com/office/drawing/2014/main" id="{E34461F5-6148-8E49-A576-21A87561057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CADA11B-700D-4D43-9C41-9683101FBE05}"/>
              </a:ext>
            </a:extLst>
          </p:cNvPr>
          <p:cNvSpPr>
            <a:spLocks noGrp="1"/>
          </p:cNvSpPr>
          <p:nvPr>
            <p:ph idx="1"/>
          </p:nvPr>
        </p:nvSpPr>
        <p:spPr>
          <a:xfrm>
            <a:off x="912286" y="1416053"/>
            <a:ext cx="11279714" cy="4799013"/>
          </a:xfrm>
        </p:spPr>
        <p:txBody>
          <a:bodyPr/>
          <a:lstStyle/>
          <a:p>
            <a:pPr marL="98425" indent="0">
              <a:buNone/>
            </a:pPr>
            <a:r>
              <a:rPr lang="en-US" sz="2200" dirty="0">
                <a:solidFill>
                  <a:schemeClr val="tx1"/>
                </a:solidFill>
              </a:rPr>
              <a:t>Module 1: Optimizing the Management of AML in Older Patients or Those Ineligible for</a:t>
            </a:r>
            <a:br>
              <a:rPr lang="en-US" sz="2200" dirty="0">
                <a:solidFill>
                  <a:schemeClr val="tx1"/>
                </a:solidFill>
              </a:rPr>
            </a:br>
            <a:r>
              <a:rPr lang="en-US" sz="2200" dirty="0">
                <a:solidFill>
                  <a:schemeClr val="tx1"/>
                </a:solidFill>
              </a:rPr>
              <a:t>Intensive Chemotherapy — Dr Wei</a:t>
            </a:r>
          </a:p>
          <a:p>
            <a:pPr marL="98425" indent="0">
              <a:buNone/>
            </a:pPr>
            <a:r>
              <a:rPr lang="en-US" sz="2200" dirty="0">
                <a:solidFill>
                  <a:schemeClr val="tx1"/>
                </a:solidFill>
              </a:rPr>
              <a:t>Module 2: Treatment </a:t>
            </a:r>
            <a:r>
              <a:rPr lang="en-US" sz="2200" dirty="0"/>
              <a:t>Options for Patients with AML Harboring FLT3 Mutations — Dr Perl</a:t>
            </a:r>
          </a:p>
          <a:p>
            <a:pPr marL="98425" indent="0">
              <a:buNone/>
            </a:pPr>
            <a:r>
              <a:rPr lang="en-US" sz="2200" dirty="0"/>
              <a:t>Module 3: Management of Newly Diagnosed and Previously Treated AML with </a:t>
            </a:r>
            <a:br>
              <a:rPr lang="en-US" sz="2200" dirty="0"/>
            </a:br>
            <a:r>
              <a:rPr lang="en-US" sz="2200" dirty="0"/>
              <a:t>IDH Mutations — Dr Stein</a:t>
            </a:r>
          </a:p>
          <a:p>
            <a:pPr marL="98425" indent="0">
              <a:buNone/>
            </a:pPr>
            <a:r>
              <a:rPr lang="en-US" sz="2200" dirty="0">
                <a:solidFill>
                  <a:schemeClr val="bg1"/>
                </a:solidFill>
              </a:rPr>
              <a:t>Module 4: Tailoring Induction and Maintenance Therapy for Younger Patients with </a:t>
            </a:r>
            <a:br>
              <a:rPr lang="en-US" sz="2200" dirty="0">
                <a:solidFill>
                  <a:schemeClr val="bg1"/>
                </a:solidFill>
              </a:rPr>
            </a:br>
            <a:r>
              <a:rPr lang="en-US" sz="2200" dirty="0">
                <a:solidFill>
                  <a:schemeClr val="bg1"/>
                </a:solidFill>
              </a:rPr>
              <a:t>AML without Targetable Tumor Mutations — Dr </a:t>
            </a:r>
            <a:r>
              <a:rPr lang="en-US" sz="2200" dirty="0" err="1">
                <a:solidFill>
                  <a:schemeClr val="bg1"/>
                </a:solidFill>
              </a:rPr>
              <a:t>Levis</a:t>
            </a:r>
            <a:endParaRPr lang="en-US" sz="2200" dirty="0">
              <a:solidFill>
                <a:schemeClr val="bg1"/>
              </a:solidFill>
            </a:endParaRPr>
          </a:p>
          <a:p>
            <a:pPr marL="98425" indent="0">
              <a:buNone/>
            </a:pPr>
            <a:r>
              <a:rPr lang="en-US" sz="2200" dirty="0"/>
              <a:t>Module 5: Other Novel Agents and Investigational Strategies for Patients with AML — </a:t>
            </a:r>
            <a:br>
              <a:rPr lang="en-US" sz="2200" dirty="0"/>
            </a:br>
            <a:r>
              <a:rPr lang="en-US" sz="2200" dirty="0"/>
              <a:t>Dr </a:t>
            </a:r>
            <a:r>
              <a:rPr lang="en-US" sz="2200" dirty="0" err="1"/>
              <a:t>Pollyea</a:t>
            </a:r>
            <a:endParaRPr lang="en-US" sz="2400" dirty="0"/>
          </a:p>
        </p:txBody>
      </p:sp>
    </p:spTree>
    <p:extLst>
      <p:ext uri="{BB962C8B-B14F-4D97-AF65-F5344CB8AC3E}">
        <p14:creationId xmlns:p14="http://schemas.microsoft.com/office/powerpoint/2010/main" val="643592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10515600" cy="4876799"/>
          </a:xfrm>
        </p:spPr>
        <p:txBody>
          <a:bodyPr>
            <a:normAutofit/>
          </a:bodyPr>
          <a:lstStyle/>
          <a:p>
            <a:r>
              <a:rPr lang="en-US" dirty="0"/>
              <a:t>Patients with newly-diagnosed AML</a:t>
            </a:r>
          </a:p>
          <a:p>
            <a:pPr lvl="1"/>
            <a:r>
              <a:rPr lang="en-US" dirty="0"/>
              <a:t>Age 75 or older…or…</a:t>
            </a:r>
          </a:p>
          <a:p>
            <a:pPr lvl="1"/>
            <a:r>
              <a:rPr lang="en-US" dirty="0"/>
              <a:t>..”unfit” for intensive chemotherapy</a:t>
            </a:r>
          </a:p>
          <a:p>
            <a:r>
              <a:rPr lang="en-US" dirty="0"/>
              <a:t>Randomization (2:1):</a:t>
            </a:r>
          </a:p>
          <a:p>
            <a:pPr lvl="1"/>
            <a:r>
              <a:rPr lang="en-US" dirty="0" err="1"/>
              <a:t>Azacitidine</a:t>
            </a:r>
            <a:r>
              <a:rPr lang="en-US" dirty="0"/>
              <a:t> + </a:t>
            </a:r>
            <a:r>
              <a:rPr lang="en-US" dirty="0" err="1"/>
              <a:t>venetoclax</a:t>
            </a:r>
            <a:endParaRPr lang="en-US" dirty="0"/>
          </a:p>
          <a:p>
            <a:pPr lvl="1"/>
            <a:r>
              <a:rPr lang="en-US" dirty="0" err="1"/>
              <a:t>Azacitidine</a:t>
            </a:r>
            <a:r>
              <a:rPr lang="en-US" dirty="0"/>
              <a:t> + placebo</a:t>
            </a:r>
          </a:p>
          <a:p>
            <a:r>
              <a:rPr lang="en-US" dirty="0"/>
              <a:t>Primary endpoint: Overall Survival</a:t>
            </a:r>
          </a:p>
          <a:p>
            <a:r>
              <a:rPr lang="en-US" dirty="0"/>
              <a:t>431 patients enrolled from Feb 2017 to May 2019</a:t>
            </a:r>
          </a:p>
          <a:p>
            <a:pPr lvl="1"/>
            <a:r>
              <a:rPr lang="en-US" dirty="0"/>
              <a:t>Median age 76</a:t>
            </a:r>
          </a:p>
          <a:p>
            <a:pPr lvl="1"/>
            <a:r>
              <a:rPr lang="en-US" dirty="0"/>
              <a:t>Poor-risk cytogenetics in 36%</a:t>
            </a:r>
          </a:p>
        </p:txBody>
      </p:sp>
      <p:sp>
        <p:nvSpPr>
          <p:cNvPr id="4" name="TextBox 3"/>
          <p:cNvSpPr txBox="1"/>
          <p:nvPr/>
        </p:nvSpPr>
        <p:spPr>
          <a:xfrm>
            <a:off x="3326567" y="381000"/>
            <a:ext cx="540032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Phase III VIALE-A Trial</a:t>
            </a:r>
          </a:p>
        </p:txBody>
      </p:sp>
      <p:sp>
        <p:nvSpPr>
          <p:cNvPr id="5" name="Rectangle 4">
            <a:extLst>
              <a:ext uri="{FF2B5EF4-FFF2-40B4-BE49-F238E27FC236}">
                <a16:creationId xmlns:a16="http://schemas.microsoft.com/office/drawing/2014/main" id="{5A3E6501-F6F5-2345-BDA5-F82121E8C368}"/>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12039348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9200" y="1062491"/>
            <a:ext cx="8915400" cy="5643109"/>
          </a:xfrm>
          <a:prstGeom prst="rect">
            <a:avLst/>
          </a:prstGeom>
        </p:spPr>
      </p:pic>
      <p:sp>
        <p:nvSpPr>
          <p:cNvPr id="5" name="TextBox 4"/>
          <p:cNvSpPr txBox="1"/>
          <p:nvPr/>
        </p:nvSpPr>
        <p:spPr>
          <a:xfrm>
            <a:off x="8616294" y="6400800"/>
            <a:ext cx="266130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N </a:t>
            </a:r>
            <a:r>
              <a:rPr kumimoji="0" lang="en-US" sz="1400" b="0" i="1" u="none" strike="noStrike" kern="1200" cap="none" spc="0" normalizeH="0" baseline="0" noProof="0" dirty="0" err="1">
                <a:ln>
                  <a:noFill/>
                </a:ln>
                <a:solidFill>
                  <a:prstClr val="black"/>
                </a:solidFill>
                <a:effectLst/>
                <a:uLnTx/>
                <a:uFillTx/>
                <a:latin typeface="Arial" panose="020B0604020202020204"/>
                <a:ea typeface="ＭＳ Ｐゴシック" charset="0"/>
                <a:cs typeface="+mn-cs"/>
              </a:rPr>
              <a:t>Engl</a:t>
            </a:r>
            <a:r>
              <a:rPr kumimoji="0" lang="en-US" sz="1400" b="0" i="1"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 J Med </a:t>
            </a:r>
            <a:r>
              <a:rPr kumimoji="0" lang="en-US" sz="14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2020;383:617-29</a:t>
            </a:r>
          </a:p>
        </p:txBody>
      </p:sp>
      <p:sp>
        <p:nvSpPr>
          <p:cNvPr id="6" name="TextBox 5"/>
          <p:cNvSpPr txBox="1"/>
          <p:nvPr/>
        </p:nvSpPr>
        <p:spPr>
          <a:xfrm>
            <a:off x="4495800" y="381000"/>
            <a:ext cx="323306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VIALE-A Trial</a:t>
            </a:r>
          </a:p>
        </p:txBody>
      </p:sp>
      <p:sp>
        <p:nvSpPr>
          <p:cNvPr id="7" name="Rectangle 6">
            <a:extLst>
              <a:ext uri="{FF2B5EF4-FFF2-40B4-BE49-F238E27FC236}">
                <a16:creationId xmlns:a16="http://schemas.microsoft.com/office/drawing/2014/main" id="{F8F498E3-F919-A04D-8C60-5D5C3D5E6CC1}"/>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714176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2209800"/>
            <a:ext cx="419099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What do we know about maintenance therapy for AML?</a:t>
            </a:r>
          </a:p>
        </p:txBody>
      </p:sp>
      <p:pic>
        <p:nvPicPr>
          <p:cNvPr id="6" name="Picture 5">
            <a:extLst>
              <a:ext uri="{FF2B5EF4-FFF2-40B4-BE49-F238E27FC236}">
                <a16:creationId xmlns:a16="http://schemas.microsoft.com/office/drawing/2014/main" id="{FC38B912-3B0A-4DAC-939F-261D46E975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1143000"/>
            <a:ext cx="4462432" cy="4628828"/>
          </a:xfrm>
          <a:prstGeom prst="rect">
            <a:avLst/>
          </a:prstGeom>
        </p:spPr>
      </p:pic>
      <p:sp>
        <p:nvSpPr>
          <p:cNvPr id="4" name="Rectangle 3">
            <a:extLst>
              <a:ext uri="{FF2B5EF4-FFF2-40B4-BE49-F238E27FC236}">
                <a16:creationId xmlns:a16="http://schemas.microsoft.com/office/drawing/2014/main" id="{1F683BC4-B287-4348-9E8B-1AA2ABF81F11}"/>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37728296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5096EF-A045-435F-A41C-6DE124A548CF}"/>
              </a:ext>
            </a:extLst>
          </p:cNvPr>
          <p:cNvPicPr>
            <a:picLocks noChangeAspect="1"/>
          </p:cNvPicPr>
          <p:nvPr/>
        </p:nvPicPr>
        <p:blipFill>
          <a:blip r:embed="rId2"/>
          <a:stretch>
            <a:fillRect/>
          </a:stretch>
        </p:blipFill>
        <p:spPr>
          <a:xfrm>
            <a:off x="304800" y="533400"/>
            <a:ext cx="11658600" cy="2490480"/>
          </a:xfrm>
          <a:prstGeom prst="rect">
            <a:avLst/>
          </a:prstGeom>
        </p:spPr>
      </p:pic>
      <p:sp>
        <p:nvSpPr>
          <p:cNvPr id="4" name="TextBox 3">
            <a:extLst>
              <a:ext uri="{FF2B5EF4-FFF2-40B4-BE49-F238E27FC236}">
                <a16:creationId xmlns:a16="http://schemas.microsoft.com/office/drawing/2014/main" id="{C13BBBEF-D2AA-41A9-9390-2B0F98E51DCA}"/>
              </a:ext>
            </a:extLst>
          </p:cNvPr>
          <p:cNvSpPr txBox="1"/>
          <p:nvPr/>
        </p:nvSpPr>
        <p:spPr>
          <a:xfrm>
            <a:off x="9753600" y="6550223"/>
            <a:ext cx="229261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Blood.  2016; 128:763-773</a:t>
            </a:r>
          </a:p>
        </p:txBody>
      </p:sp>
      <p:sp>
        <p:nvSpPr>
          <p:cNvPr id="6" name="TextBox 5">
            <a:extLst>
              <a:ext uri="{FF2B5EF4-FFF2-40B4-BE49-F238E27FC236}">
                <a16:creationId xmlns:a16="http://schemas.microsoft.com/office/drawing/2014/main" id="{4902F6C8-AF98-470C-9F1C-FF374FEAA2CD}"/>
              </a:ext>
            </a:extLst>
          </p:cNvPr>
          <p:cNvSpPr txBox="1"/>
          <p:nvPr/>
        </p:nvSpPr>
        <p:spPr>
          <a:xfrm>
            <a:off x="2286000" y="3276600"/>
            <a:ext cx="76962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“…the benefit of maintenance seems more apparent after suboptimal induction and consolidation. This may be relevant to patients who cannot tolerate consolidation (e.g., some elderly patients or those who develop serious complications during induction).”</a:t>
            </a:r>
          </a:p>
        </p:txBody>
      </p:sp>
      <p:sp>
        <p:nvSpPr>
          <p:cNvPr id="5" name="Rectangle 4">
            <a:extLst>
              <a:ext uri="{FF2B5EF4-FFF2-40B4-BE49-F238E27FC236}">
                <a16:creationId xmlns:a16="http://schemas.microsoft.com/office/drawing/2014/main" id="{A7A2BE82-6198-7B42-95BC-6E3BC75AAAEF}"/>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10297115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0191C3-28BE-4465-ABFF-0EC3B143C45E}"/>
              </a:ext>
            </a:extLst>
          </p:cNvPr>
          <p:cNvPicPr>
            <a:picLocks noChangeAspect="1"/>
          </p:cNvPicPr>
          <p:nvPr/>
        </p:nvPicPr>
        <p:blipFill>
          <a:blip r:embed="rId3"/>
          <a:stretch>
            <a:fillRect/>
          </a:stretch>
        </p:blipFill>
        <p:spPr>
          <a:xfrm>
            <a:off x="2819400" y="838200"/>
            <a:ext cx="6627137" cy="1348966"/>
          </a:xfrm>
          <a:prstGeom prst="rect">
            <a:avLst/>
          </a:prstGeom>
        </p:spPr>
      </p:pic>
      <p:pic>
        <p:nvPicPr>
          <p:cNvPr id="3" name="Picture 2">
            <a:extLst>
              <a:ext uri="{FF2B5EF4-FFF2-40B4-BE49-F238E27FC236}">
                <a16:creationId xmlns:a16="http://schemas.microsoft.com/office/drawing/2014/main" id="{C8B82677-5FC5-4C2D-9815-43D080D149CD}"/>
              </a:ext>
            </a:extLst>
          </p:cNvPr>
          <p:cNvPicPr>
            <a:picLocks noChangeAspect="1"/>
          </p:cNvPicPr>
          <p:nvPr/>
        </p:nvPicPr>
        <p:blipFill>
          <a:blip r:embed="rId4"/>
          <a:stretch>
            <a:fillRect/>
          </a:stretch>
        </p:blipFill>
        <p:spPr>
          <a:xfrm>
            <a:off x="2819400" y="152400"/>
            <a:ext cx="6627137" cy="572715"/>
          </a:xfrm>
          <a:prstGeom prst="rect">
            <a:avLst/>
          </a:prstGeom>
        </p:spPr>
      </p:pic>
      <p:sp>
        <p:nvSpPr>
          <p:cNvPr id="5" name="TextBox 4">
            <a:extLst>
              <a:ext uri="{FF2B5EF4-FFF2-40B4-BE49-F238E27FC236}">
                <a16:creationId xmlns:a16="http://schemas.microsoft.com/office/drawing/2014/main" id="{921B0028-4F35-4378-8605-F672F5177DA8}"/>
              </a:ext>
            </a:extLst>
          </p:cNvPr>
          <p:cNvSpPr txBox="1"/>
          <p:nvPr/>
        </p:nvSpPr>
        <p:spPr>
          <a:xfrm>
            <a:off x="8839200" y="1879389"/>
            <a:ext cx="283712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J Clin Oncol. </a:t>
            </a:r>
            <a:r>
              <a:rPr kumimoji="0" lang="en-US" sz="14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2011; 29:2521-2527</a:t>
            </a:r>
          </a:p>
        </p:txBody>
      </p:sp>
      <p:sp>
        <p:nvSpPr>
          <p:cNvPr id="7" name="Content Placeholder 6">
            <a:extLst>
              <a:ext uri="{FF2B5EF4-FFF2-40B4-BE49-F238E27FC236}">
                <a16:creationId xmlns:a16="http://schemas.microsoft.com/office/drawing/2014/main" id="{E2BA6A2B-E03A-4DD9-AF78-93252BB94C8B}"/>
              </a:ext>
            </a:extLst>
          </p:cNvPr>
          <p:cNvSpPr>
            <a:spLocks noGrp="1"/>
          </p:cNvSpPr>
          <p:nvPr>
            <p:ph idx="1"/>
          </p:nvPr>
        </p:nvSpPr>
        <p:spPr>
          <a:xfrm>
            <a:off x="526731" y="3012605"/>
            <a:ext cx="5257800" cy="3316460"/>
          </a:xfrm>
        </p:spPr>
        <p:txBody>
          <a:bodyPr>
            <a:normAutofit/>
          </a:bodyPr>
          <a:lstStyle/>
          <a:p>
            <a:r>
              <a:rPr lang="en-US" dirty="0"/>
              <a:t>45 patients with MDS or AML</a:t>
            </a:r>
          </a:p>
          <a:p>
            <a:r>
              <a:rPr lang="en-US" dirty="0"/>
              <a:t>First cycle treated with SQ </a:t>
            </a:r>
            <a:r>
              <a:rPr lang="en-US" dirty="0" err="1"/>
              <a:t>aza</a:t>
            </a:r>
            <a:endParaRPr lang="en-US" dirty="0"/>
          </a:p>
          <a:p>
            <a:r>
              <a:rPr lang="en-US" dirty="0"/>
              <a:t>Second cycle and beyond:</a:t>
            </a:r>
          </a:p>
          <a:p>
            <a:pPr lvl="1"/>
            <a:r>
              <a:rPr lang="en-US" dirty="0"/>
              <a:t>Oral </a:t>
            </a:r>
            <a:r>
              <a:rPr lang="en-US" dirty="0" err="1"/>
              <a:t>azacitidine</a:t>
            </a:r>
            <a:r>
              <a:rPr lang="en-US" dirty="0"/>
              <a:t> (CC-486)</a:t>
            </a:r>
          </a:p>
          <a:p>
            <a:r>
              <a:rPr lang="en-US" dirty="0"/>
              <a:t>Overall response rate in untreated patients:</a:t>
            </a:r>
          </a:p>
          <a:p>
            <a:pPr lvl="1"/>
            <a:r>
              <a:rPr lang="en-US" dirty="0"/>
              <a:t>73% </a:t>
            </a:r>
          </a:p>
        </p:txBody>
      </p:sp>
      <p:graphicFrame>
        <p:nvGraphicFramePr>
          <p:cNvPr id="9" name="Object 8">
            <a:extLst>
              <a:ext uri="{FF2B5EF4-FFF2-40B4-BE49-F238E27FC236}">
                <a16:creationId xmlns:a16="http://schemas.microsoft.com/office/drawing/2014/main" id="{9B725CE2-36CD-4EFD-B7CC-C63FA8ABEB31}"/>
              </a:ext>
            </a:extLst>
          </p:cNvPr>
          <p:cNvGraphicFramePr>
            <a:graphicFrameLocks noChangeAspect="1"/>
          </p:cNvGraphicFramePr>
          <p:nvPr/>
        </p:nvGraphicFramePr>
        <p:xfrm>
          <a:off x="6145160" y="3109895"/>
          <a:ext cx="5688013" cy="3121880"/>
        </p:xfrm>
        <a:graphic>
          <a:graphicData uri="http://schemas.openxmlformats.org/presentationml/2006/ole">
            <mc:AlternateContent xmlns:mc="http://schemas.openxmlformats.org/markup-compatibility/2006">
              <mc:Choice xmlns:v="urn:schemas-microsoft-com:vml" Requires="v">
                <p:oleObj spid="_x0000_s1071" name="Image" r:id="rId5" imgW="7263360" imgH="3987000" progId="Photoshop.Image.7">
                  <p:embed/>
                </p:oleObj>
              </mc:Choice>
              <mc:Fallback>
                <p:oleObj name="Image" r:id="rId5" imgW="7263360" imgH="3987000" progId="Photoshop.Image.7">
                  <p:embed/>
                  <p:pic>
                    <p:nvPicPr>
                      <p:cNvPr id="9" name="Object 8">
                        <a:extLst>
                          <a:ext uri="{FF2B5EF4-FFF2-40B4-BE49-F238E27FC236}">
                            <a16:creationId xmlns:a16="http://schemas.microsoft.com/office/drawing/2014/main" id="{9B725CE2-36CD-4EFD-B7CC-C63FA8ABEB31}"/>
                          </a:ext>
                        </a:extLst>
                      </p:cNvPr>
                      <p:cNvPicPr/>
                      <p:nvPr/>
                    </p:nvPicPr>
                    <p:blipFill>
                      <a:blip r:embed="rId6"/>
                      <a:stretch>
                        <a:fillRect/>
                      </a:stretch>
                    </p:blipFill>
                    <p:spPr>
                      <a:xfrm>
                        <a:off x="6145160" y="3109895"/>
                        <a:ext cx="5688013" cy="3121880"/>
                      </a:xfrm>
                      <a:prstGeom prst="rect">
                        <a:avLst/>
                      </a:prstGeom>
                    </p:spPr>
                  </p:pic>
                </p:oleObj>
              </mc:Fallback>
            </mc:AlternateContent>
          </a:graphicData>
        </a:graphic>
      </p:graphicFrame>
      <p:grpSp>
        <p:nvGrpSpPr>
          <p:cNvPr id="12" name="Group 11">
            <a:extLst>
              <a:ext uri="{FF2B5EF4-FFF2-40B4-BE49-F238E27FC236}">
                <a16:creationId xmlns:a16="http://schemas.microsoft.com/office/drawing/2014/main" id="{7BA0F1EE-848B-4570-9651-B39FDA6C51DB}"/>
              </a:ext>
            </a:extLst>
          </p:cNvPr>
          <p:cNvGrpSpPr/>
          <p:nvPr/>
        </p:nvGrpSpPr>
        <p:grpSpPr>
          <a:xfrm>
            <a:off x="526731" y="176822"/>
            <a:ext cx="2064069" cy="2261578"/>
            <a:chOff x="274081" y="76200"/>
            <a:chExt cx="2064069" cy="2261578"/>
          </a:xfrm>
        </p:grpSpPr>
        <p:pic>
          <p:nvPicPr>
            <p:cNvPr id="10" name="Picture 9">
              <a:extLst>
                <a:ext uri="{FF2B5EF4-FFF2-40B4-BE49-F238E27FC236}">
                  <a16:creationId xmlns:a16="http://schemas.microsoft.com/office/drawing/2014/main" id="{FD5AA40E-EA23-4A74-8F8D-8DB0469C06E7}"/>
                </a:ext>
              </a:extLst>
            </p:cNvPr>
            <p:cNvPicPr>
              <a:picLocks noChangeAspect="1"/>
            </p:cNvPicPr>
            <p:nvPr/>
          </p:nvPicPr>
          <p:blipFill>
            <a:blip r:embed="rId7"/>
            <a:stretch>
              <a:fillRect/>
            </a:stretch>
          </p:blipFill>
          <p:spPr>
            <a:xfrm>
              <a:off x="479988" y="76200"/>
              <a:ext cx="1858162" cy="2261578"/>
            </a:xfrm>
            <a:prstGeom prst="rect">
              <a:avLst/>
            </a:prstGeom>
          </p:spPr>
        </p:pic>
        <p:sp>
          <p:nvSpPr>
            <p:cNvPr id="11" name="TextBox 10">
              <a:extLst>
                <a:ext uri="{FF2B5EF4-FFF2-40B4-BE49-F238E27FC236}">
                  <a16:creationId xmlns:a16="http://schemas.microsoft.com/office/drawing/2014/main" id="{3D6418BF-088C-4F8C-879B-4991BEA9FCAD}"/>
                </a:ext>
              </a:extLst>
            </p:cNvPr>
            <p:cNvSpPr txBox="1"/>
            <p:nvPr/>
          </p:nvSpPr>
          <p:spPr>
            <a:xfrm>
              <a:off x="274081" y="725115"/>
              <a:ext cx="117371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Arial" panose="020B0604020202020204"/>
                  <a:ea typeface="ＭＳ Ｐゴシック" charset="0"/>
                  <a:cs typeface="+mn-cs"/>
                </a:rPr>
                <a:t>Azacitidine</a:t>
              </a:r>
              <a:endParaRPr kumimoji="0" lang="en-US" sz="16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endParaRPr>
            </a:p>
          </p:txBody>
        </p:sp>
      </p:grpSp>
      <p:sp>
        <p:nvSpPr>
          <p:cNvPr id="13" name="Rectangle 12">
            <a:extLst>
              <a:ext uri="{FF2B5EF4-FFF2-40B4-BE49-F238E27FC236}">
                <a16:creationId xmlns:a16="http://schemas.microsoft.com/office/drawing/2014/main" id="{8392B672-4396-0441-80EF-83DC2E8DB108}"/>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165455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399A629-585E-4DDB-96BB-669E981AC963}"/>
              </a:ext>
            </a:extLst>
          </p:cNvPr>
          <p:cNvSpPr>
            <a:spLocks noGrp="1"/>
          </p:cNvSpPr>
          <p:nvPr>
            <p:ph idx="1"/>
          </p:nvPr>
        </p:nvSpPr>
        <p:spPr/>
        <p:txBody>
          <a:bodyPr/>
          <a:lstStyle/>
          <a:p>
            <a:r>
              <a:rPr lang="en-US" dirty="0"/>
              <a:t>Multi-center, randomized, double-blinded, placebo-controlled</a:t>
            </a:r>
          </a:p>
          <a:p>
            <a:r>
              <a:rPr lang="en-US" dirty="0"/>
              <a:t>Patients age 55+ with AML</a:t>
            </a:r>
          </a:p>
          <a:p>
            <a:pPr lvl="1"/>
            <a:r>
              <a:rPr lang="en-US" dirty="0"/>
              <a:t>Within 4 months of achieving CR or </a:t>
            </a:r>
            <a:r>
              <a:rPr lang="en-US" dirty="0" err="1"/>
              <a:t>CRi</a:t>
            </a:r>
            <a:r>
              <a:rPr lang="en-US" dirty="0"/>
              <a:t> after intensive induction</a:t>
            </a:r>
          </a:p>
          <a:p>
            <a:r>
              <a:rPr lang="en-US" dirty="0"/>
              <a:t>472 randomized</a:t>
            </a:r>
          </a:p>
          <a:p>
            <a:pPr lvl="1"/>
            <a:r>
              <a:rPr lang="en-US" dirty="0"/>
              <a:t>Median age 68</a:t>
            </a:r>
          </a:p>
          <a:p>
            <a:pPr lvl="1"/>
            <a:r>
              <a:rPr lang="en-US" dirty="0"/>
              <a:t>Most (65%) had received 0 or 1 cycle consolidation</a:t>
            </a:r>
          </a:p>
          <a:p>
            <a:r>
              <a:rPr lang="en-US" dirty="0"/>
              <a:t>Primary endpoint:</a:t>
            </a:r>
          </a:p>
          <a:p>
            <a:pPr lvl="1"/>
            <a:r>
              <a:rPr lang="en-US" dirty="0"/>
              <a:t>Overall survival</a:t>
            </a:r>
          </a:p>
        </p:txBody>
      </p:sp>
      <p:sp>
        <p:nvSpPr>
          <p:cNvPr id="5" name="TextBox 4">
            <a:extLst>
              <a:ext uri="{FF2B5EF4-FFF2-40B4-BE49-F238E27FC236}">
                <a16:creationId xmlns:a16="http://schemas.microsoft.com/office/drawing/2014/main" id="{659BB93F-CEEB-4A6A-8246-731F38AAF213}"/>
              </a:ext>
            </a:extLst>
          </p:cNvPr>
          <p:cNvSpPr txBox="1"/>
          <p:nvPr/>
        </p:nvSpPr>
        <p:spPr>
          <a:xfrm>
            <a:off x="1964003" y="609600"/>
            <a:ext cx="82639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The Phase III QUAZAR AML-001 Study</a:t>
            </a:r>
          </a:p>
        </p:txBody>
      </p:sp>
      <p:sp>
        <p:nvSpPr>
          <p:cNvPr id="6" name="Rectangle 5">
            <a:extLst>
              <a:ext uri="{FF2B5EF4-FFF2-40B4-BE49-F238E27FC236}">
                <a16:creationId xmlns:a16="http://schemas.microsoft.com/office/drawing/2014/main" id="{A2D00284-49B9-2347-BE24-C3960B0D8C2B}"/>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3640197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5ECBC2-79E5-6E4F-854E-A9E9A5304AA8}"/>
              </a:ext>
            </a:extLst>
          </p:cNvPr>
          <p:cNvPicPr>
            <a:picLocks noChangeAspect="1"/>
          </p:cNvPicPr>
          <p:nvPr/>
        </p:nvPicPr>
        <p:blipFill rotWithShape="1">
          <a:blip r:embed="rId2"/>
          <a:srcRect t="178" b="10217"/>
          <a:stretch/>
        </p:blipFill>
        <p:spPr>
          <a:xfrm>
            <a:off x="1745845" y="934075"/>
            <a:ext cx="8513503" cy="3988806"/>
          </a:xfrm>
          <a:prstGeom prst="rect">
            <a:avLst/>
          </a:prstGeom>
        </p:spPr>
      </p:pic>
      <p:sp>
        <p:nvSpPr>
          <p:cNvPr id="5" name="TextBox 4">
            <a:extLst>
              <a:ext uri="{FF2B5EF4-FFF2-40B4-BE49-F238E27FC236}">
                <a16:creationId xmlns:a16="http://schemas.microsoft.com/office/drawing/2014/main" id="{BC5934C6-AEFA-400B-9F39-98F6CE22251E}"/>
              </a:ext>
            </a:extLst>
          </p:cNvPr>
          <p:cNvSpPr txBox="1"/>
          <p:nvPr/>
        </p:nvSpPr>
        <p:spPr>
          <a:xfrm>
            <a:off x="5562600" y="1849661"/>
            <a:ext cx="210025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HR = 0.69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p</a:t>
            </a:r>
            <a:r>
              <a:rPr kumimoji="0" lang="en-US" sz="20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-value = 0.0009</a:t>
            </a:r>
          </a:p>
        </p:txBody>
      </p:sp>
      <p:sp>
        <p:nvSpPr>
          <p:cNvPr id="6" name="TextBox 5">
            <a:extLst>
              <a:ext uri="{FF2B5EF4-FFF2-40B4-BE49-F238E27FC236}">
                <a16:creationId xmlns:a16="http://schemas.microsoft.com/office/drawing/2014/main" id="{03DDF6DE-A7F5-4190-901F-F7F2DEE04416}"/>
              </a:ext>
            </a:extLst>
          </p:cNvPr>
          <p:cNvSpPr txBox="1"/>
          <p:nvPr/>
        </p:nvSpPr>
        <p:spPr>
          <a:xfrm>
            <a:off x="2209801" y="88018"/>
            <a:ext cx="784859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Maintenance therapy with oral </a:t>
            </a:r>
            <a:r>
              <a:rPr kumimoji="0" lang="en-US" sz="2400" b="0" i="0" u="none" strike="noStrike" kern="1200" cap="none" spc="0" normalizeH="0" baseline="0" noProof="0" dirty="0" err="1">
                <a:ln>
                  <a:noFill/>
                </a:ln>
                <a:solidFill>
                  <a:prstClr val="black"/>
                </a:solidFill>
                <a:effectLst/>
                <a:uLnTx/>
                <a:uFillTx/>
                <a:latin typeface="Arial" panose="020B0604020202020204"/>
                <a:ea typeface="ＭＳ Ｐゴシック" charset="0"/>
                <a:cs typeface="+mn-cs"/>
              </a:rPr>
              <a:t>azacitidine</a:t>
            </a:r>
            <a:r>
              <a:rPr kumimoji="0" lang="en-US" sz="24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 after partially-completed intensive therapy for AML prolongs survival</a:t>
            </a:r>
          </a:p>
        </p:txBody>
      </p:sp>
      <p:grpSp>
        <p:nvGrpSpPr>
          <p:cNvPr id="8" name="Group 7">
            <a:extLst>
              <a:ext uri="{FF2B5EF4-FFF2-40B4-BE49-F238E27FC236}">
                <a16:creationId xmlns:a16="http://schemas.microsoft.com/office/drawing/2014/main" id="{01E3C8B3-E6E0-594C-ABAD-180266F64A33}"/>
              </a:ext>
            </a:extLst>
          </p:cNvPr>
          <p:cNvGrpSpPr/>
          <p:nvPr/>
        </p:nvGrpSpPr>
        <p:grpSpPr>
          <a:xfrm>
            <a:off x="4343400" y="4910181"/>
            <a:ext cx="4193091" cy="609600"/>
            <a:chOff x="4343400" y="5010483"/>
            <a:chExt cx="4193091" cy="609600"/>
          </a:xfrm>
        </p:grpSpPr>
        <p:pic>
          <p:nvPicPr>
            <p:cNvPr id="3" name="Picture 2">
              <a:extLst>
                <a:ext uri="{FF2B5EF4-FFF2-40B4-BE49-F238E27FC236}">
                  <a16:creationId xmlns:a16="http://schemas.microsoft.com/office/drawing/2014/main" id="{18C83B46-BD0A-4754-B816-5FF7E4741304}"/>
                </a:ext>
              </a:extLst>
            </p:cNvPr>
            <p:cNvPicPr>
              <a:picLocks noChangeAspect="1"/>
            </p:cNvPicPr>
            <p:nvPr/>
          </p:nvPicPr>
          <p:blipFill rotWithShape="1">
            <a:blip r:embed="rId2"/>
            <a:srcRect l="31008" t="90027" r="26335" b="-1888"/>
            <a:stretch/>
          </p:blipFill>
          <p:spPr>
            <a:xfrm>
              <a:off x="4343400" y="5010483"/>
              <a:ext cx="4193091" cy="609600"/>
            </a:xfrm>
            <a:prstGeom prst="rect">
              <a:avLst/>
            </a:prstGeom>
          </p:spPr>
        </p:pic>
        <p:sp>
          <p:nvSpPr>
            <p:cNvPr id="2" name="Rectangle 1">
              <a:extLst>
                <a:ext uri="{FF2B5EF4-FFF2-40B4-BE49-F238E27FC236}">
                  <a16:creationId xmlns:a16="http://schemas.microsoft.com/office/drawing/2014/main" id="{E803536D-00CB-FB40-9A6C-1DC2AFB0DEB1}"/>
                </a:ext>
              </a:extLst>
            </p:cNvPr>
            <p:cNvSpPr/>
            <p:nvPr/>
          </p:nvSpPr>
          <p:spPr>
            <a:xfrm>
              <a:off x="5486400" y="5358431"/>
              <a:ext cx="516197" cy="118872"/>
            </a:xfrm>
            <a:prstGeom prst="rect">
              <a:avLst/>
            </a:prstGeom>
            <a:solidFill>
              <a:schemeClr val="bg1"/>
            </a:solidFill>
          </p:spPr>
          <p:txBody>
            <a:bodyPr wrap="none" lIns="0" tIns="0" rIns="0" bIns="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Helvetica" pitchFamily="2" charset="0"/>
                  <a:ea typeface="ＭＳ Ｐゴシック" charset="0"/>
                  <a:cs typeface="+mn-cs"/>
                </a:rPr>
                <a:t>CC-486</a:t>
              </a:r>
            </a:p>
          </p:txBody>
        </p:sp>
      </p:grpSp>
      <p:sp>
        <p:nvSpPr>
          <p:cNvPr id="4" name="Rectangle 3">
            <a:extLst>
              <a:ext uri="{FF2B5EF4-FFF2-40B4-BE49-F238E27FC236}">
                <a16:creationId xmlns:a16="http://schemas.microsoft.com/office/drawing/2014/main" id="{1B91CC7F-FC4F-584F-9DBF-EFBF64322B2E}"/>
              </a:ext>
            </a:extLst>
          </p:cNvPr>
          <p:cNvSpPr/>
          <p:nvPr/>
        </p:nvSpPr>
        <p:spPr>
          <a:xfrm>
            <a:off x="381000" y="5449668"/>
            <a:ext cx="10744200"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Helvetica" pitchFamily="2" charset="0"/>
                <a:ea typeface="ＭＳ Ｐゴシック" charset="0"/>
                <a:cs typeface="+mn-cs"/>
              </a:rPr>
              <a:t>On September 1, 2020, the FDA approved oral </a:t>
            </a:r>
            <a:r>
              <a:rPr kumimoji="0" lang="en-US" sz="1500" b="1" i="0" u="none" strike="noStrike" kern="1200" cap="none" spc="0" normalizeH="0" baseline="0" noProof="0" dirty="0" err="1">
                <a:ln>
                  <a:noFill/>
                </a:ln>
                <a:solidFill>
                  <a:srgbClr val="000000"/>
                </a:solidFill>
                <a:effectLst/>
                <a:uLnTx/>
                <a:uFillTx/>
                <a:latin typeface="Helvetica" pitchFamily="2" charset="0"/>
                <a:ea typeface="ＭＳ Ｐゴシック" charset="0"/>
                <a:cs typeface="+mn-cs"/>
              </a:rPr>
              <a:t>azacitidine</a:t>
            </a:r>
            <a:r>
              <a:rPr kumimoji="0" lang="en-US" sz="1500" b="1" i="0" u="none" strike="noStrike" kern="1200" cap="none" spc="0" normalizeH="0" baseline="0" noProof="0" dirty="0">
                <a:ln>
                  <a:noFill/>
                </a:ln>
                <a:solidFill>
                  <a:srgbClr val="000000"/>
                </a:solidFill>
                <a:effectLst/>
                <a:uLnTx/>
                <a:uFillTx/>
                <a:latin typeface="Helvetica" pitchFamily="2" charset="0"/>
                <a:ea typeface="ＭＳ Ｐゴシック" charset="0"/>
                <a:cs typeface="+mn-cs"/>
              </a:rPr>
              <a:t> (CC-486) for the continued treatment of AML in patients who attain first complete remission (CR) or CR with incomplete blood count recovery (</a:t>
            </a:r>
            <a:r>
              <a:rPr kumimoji="0" lang="en-US" sz="1500" b="1" i="0" u="none" strike="noStrike" kern="1200" cap="none" spc="0" normalizeH="0" baseline="0" noProof="0" dirty="0" err="1">
                <a:ln>
                  <a:noFill/>
                </a:ln>
                <a:solidFill>
                  <a:srgbClr val="000000"/>
                </a:solidFill>
                <a:effectLst/>
                <a:uLnTx/>
                <a:uFillTx/>
                <a:latin typeface="Helvetica" pitchFamily="2" charset="0"/>
                <a:ea typeface="ＭＳ Ｐゴシック" charset="0"/>
                <a:cs typeface="+mn-cs"/>
              </a:rPr>
              <a:t>CRi</a:t>
            </a:r>
            <a:r>
              <a:rPr kumimoji="0" lang="en-US" sz="1500" b="1" i="0" u="none" strike="noStrike" kern="1200" cap="none" spc="0" normalizeH="0" baseline="0" noProof="0" dirty="0">
                <a:ln>
                  <a:noFill/>
                </a:ln>
                <a:solidFill>
                  <a:srgbClr val="000000"/>
                </a:solidFill>
                <a:effectLst/>
                <a:uLnTx/>
                <a:uFillTx/>
                <a:latin typeface="Helvetica" pitchFamily="2" charset="0"/>
                <a:ea typeface="ＭＳ Ｐゴシック" charset="0"/>
                <a:cs typeface="+mn-cs"/>
              </a:rPr>
              <a:t>) after intensive induction chemotherapy and who are not able to complete intensive curative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Helvetica" pitchFamily="2" charset="0"/>
              <a:ea typeface="ＭＳ Ｐゴシック"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Helvetica" pitchFamily="2" charset="0"/>
                <a:ea typeface="ＭＳ Ｐゴシック" charset="0"/>
                <a:cs typeface="+mn-cs"/>
              </a:rPr>
              <a:t>Approval was based on the results of the QUAZAR AML-001 trial.</a:t>
            </a:r>
            <a:endParaRPr kumimoji="0" lang="en-US" sz="1500" b="0" i="0" u="none" strike="noStrike" kern="1200" cap="none" spc="0" normalizeH="0" baseline="0" noProof="0" dirty="0">
              <a:ln>
                <a:noFill/>
              </a:ln>
              <a:solidFill>
                <a:srgbClr val="000000"/>
              </a:solidFill>
              <a:effectLst/>
              <a:uLnTx/>
              <a:uFillTx/>
              <a:latin typeface="Helvetica" pitchFamily="2" charset="0"/>
              <a:ea typeface="ＭＳ Ｐゴシック" charset="0"/>
              <a:cs typeface="+mn-cs"/>
            </a:endParaRPr>
          </a:p>
        </p:txBody>
      </p:sp>
      <p:sp>
        <p:nvSpPr>
          <p:cNvPr id="9" name="Rectangle 8">
            <a:extLst>
              <a:ext uri="{FF2B5EF4-FFF2-40B4-BE49-F238E27FC236}">
                <a16:creationId xmlns:a16="http://schemas.microsoft.com/office/drawing/2014/main" id="{13B8FA5E-C14D-8040-AAEB-C56C1C362379}"/>
              </a:ext>
            </a:extLst>
          </p:cNvPr>
          <p:cNvSpPr/>
          <p:nvPr/>
        </p:nvSpPr>
        <p:spPr>
          <a:xfrm>
            <a:off x="7315200" y="3288467"/>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Helvetica" pitchFamily="2" charset="0"/>
                <a:ea typeface="ＭＳ Ｐゴシック" charset="0"/>
                <a:cs typeface="+mn-cs"/>
              </a:rPr>
              <a:t>24.7 months</a:t>
            </a:r>
          </a:p>
        </p:txBody>
      </p:sp>
      <p:sp>
        <p:nvSpPr>
          <p:cNvPr id="10" name="Rectangle 9">
            <a:extLst>
              <a:ext uri="{FF2B5EF4-FFF2-40B4-BE49-F238E27FC236}">
                <a16:creationId xmlns:a16="http://schemas.microsoft.com/office/drawing/2014/main" id="{ABD9A936-54AE-1B41-8DCD-9216A7171F1C}"/>
              </a:ext>
            </a:extLst>
          </p:cNvPr>
          <p:cNvSpPr/>
          <p:nvPr/>
        </p:nvSpPr>
        <p:spPr>
          <a:xfrm>
            <a:off x="6037730" y="3987714"/>
            <a:ext cx="15311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Helvetica" pitchFamily="2" charset="0"/>
                <a:ea typeface="ＭＳ Ｐゴシック" charset="0"/>
                <a:cs typeface="+mn-cs"/>
              </a:rPr>
              <a:t>14.8 months</a:t>
            </a:r>
          </a:p>
        </p:txBody>
      </p:sp>
      <p:sp>
        <p:nvSpPr>
          <p:cNvPr id="11" name="Rectangle 10">
            <a:extLst>
              <a:ext uri="{FF2B5EF4-FFF2-40B4-BE49-F238E27FC236}">
                <a16:creationId xmlns:a16="http://schemas.microsoft.com/office/drawing/2014/main" id="{377513F6-25EB-084E-8B12-AA7681EC8906}"/>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20820956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Conclusions</a:t>
            </a:r>
          </a:p>
        </p:txBody>
      </p:sp>
      <p:sp>
        <p:nvSpPr>
          <p:cNvPr id="3" name="Content Placeholder 2"/>
          <p:cNvSpPr>
            <a:spLocks noGrp="1"/>
          </p:cNvSpPr>
          <p:nvPr>
            <p:ph idx="1"/>
          </p:nvPr>
        </p:nvSpPr>
        <p:spPr>
          <a:xfrm>
            <a:off x="847344" y="1690688"/>
            <a:ext cx="10515600" cy="4667250"/>
          </a:xfrm>
        </p:spPr>
        <p:txBody>
          <a:bodyPr>
            <a:noAutofit/>
          </a:bodyPr>
          <a:lstStyle/>
          <a:p>
            <a:r>
              <a:rPr lang="en-US" sz="2400" dirty="0"/>
              <a:t>AML patients without obvious targetable mutations can still clearly benefit from newer induction regimens with targeted drugs.</a:t>
            </a:r>
          </a:p>
          <a:p>
            <a:pPr lvl="1"/>
            <a:r>
              <a:rPr lang="en-US" sz="2000" dirty="0" err="1"/>
              <a:t>Venetoclax</a:t>
            </a:r>
            <a:r>
              <a:rPr lang="en-US" sz="2000" dirty="0"/>
              <a:t> with </a:t>
            </a:r>
            <a:r>
              <a:rPr lang="en-US" sz="2000" dirty="0" err="1"/>
              <a:t>azacitidine</a:t>
            </a:r>
            <a:r>
              <a:rPr lang="en-US" sz="2000" dirty="0"/>
              <a:t>/decitabine is a “targeted” regimen with broad applicability.</a:t>
            </a:r>
          </a:p>
          <a:p>
            <a:r>
              <a:rPr lang="en-US" sz="2400" dirty="0"/>
              <a:t>Maintenance therapy with a hypomethylating agent seems to be most effective in AML patients who have been unable to complete a standardized course of intensive chemotherapy</a:t>
            </a:r>
          </a:p>
          <a:p>
            <a:r>
              <a:rPr lang="en-US" sz="2400" dirty="0"/>
              <a:t>Oral </a:t>
            </a:r>
            <a:r>
              <a:rPr lang="en-US" sz="2400" dirty="0" err="1"/>
              <a:t>azacitidine</a:t>
            </a:r>
            <a:r>
              <a:rPr lang="en-US" sz="2400" dirty="0"/>
              <a:t> appears to offer a more patient-friendly version of this type of maintenance.</a:t>
            </a:r>
          </a:p>
          <a:p>
            <a:r>
              <a:rPr lang="en-US" sz="2400" dirty="0"/>
              <a:t>Question going forward:</a:t>
            </a:r>
          </a:p>
          <a:p>
            <a:pPr lvl="1"/>
            <a:r>
              <a:rPr lang="en-US" sz="2000" dirty="0"/>
              <a:t>Can oral </a:t>
            </a:r>
            <a:r>
              <a:rPr lang="en-US" sz="2000"/>
              <a:t>azacitidine</a:t>
            </a:r>
            <a:r>
              <a:rPr lang="en-US" sz="2000" dirty="0"/>
              <a:t> (or oral decitabine) be substituted for the SQ/IV versions in a </a:t>
            </a:r>
            <a:r>
              <a:rPr lang="en-US" sz="2000" dirty="0" err="1"/>
              <a:t>venetoclax</a:t>
            </a:r>
            <a:r>
              <a:rPr lang="en-US" sz="2000" dirty="0"/>
              <a:t>-based induction?</a:t>
            </a:r>
          </a:p>
        </p:txBody>
      </p:sp>
      <p:sp>
        <p:nvSpPr>
          <p:cNvPr id="4" name="Rectangle 3">
            <a:extLst>
              <a:ext uri="{FF2B5EF4-FFF2-40B4-BE49-F238E27FC236}">
                <a16:creationId xmlns:a16="http://schemas.microsoft.com/office/drawing/2014/main" id="{F3E158CD-17C7-054A-B7A2-DCE25122CF8F}"/>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991973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86" y="83408"/>
            <a:ext cx="10358967" cy="1143000"/>
          </a:xfrm>
        </p:spPr>
        <p:txBody>
          <a:bodyPr/>
          <a:lstStyle/>
          <a:p>
            <a:r>
              <a:rPr lang="en-US" sz="3200" dirty="0"/>
              <a:t>Dr </a:t>
            </a:r>
            <a:r>
              <a:rPr lang="en-US" sz="3200" dirty="0" err="1"/>
              <a:t>Levis</a:t>
            </a:r>
            <a:r>
              <a:rPr lang="en-US" sz="3200" dirty="0"/>
              <a:t> </a:t>
            </a:r>
            <a:r>
              <a:rPr lang="en-US" sz="3200" dirty="0">
                <a:solidFill>
                  <a:srgbClr val="0432FF"/>
                </a:solidFill>
              </a:rPr>
              <a:t>— Disclosures</a:t>
            </a:r>
          </a:p>
        </p:txBody>
      </p:sp>
      <p:graphicFrame>
        <p:nvGraphicFramePr>
          <p:cNvPr id="6" name="Content Placeholder 3"/>
          <p:cNvGraphicFramePr>
            <a:graphicFrameLocks noGrp="1"/>
          </p:cNvGraphicFramePr>
          <p:nvPr>
            <p:ph idx="4294967295"/>
          </p:nvPr>
        </p:nvGraphicFramePr>
        <p:xfrm>
          <a:off x="1545275" y="2420888"/>
          <a:ext cx="9092987" cy="1872208"/>
        </p:xfrm>
        <a:graphic>
          <a:graphicData uri="http://schemas.openxmlformats.org/drawingml/2006/table">
            <a:tbl>
              <a:tblPr firstRow="1" bandRow="1">
                <a:tableStyleId>{F2DE63D5-997A-4646-A377-4702673A728D}</a:tableStyleId>
              </a:tblPr>
              <a:tblGrid>
                <a:gridCol w="2625661">
                  <a:extLst>
                    <a:ext uri="{9D8B030D-6E8A-4147-A177-3AD203B41FA5}">
                      <a16:colId xmlns:a16="http://schemas.microsoft.com/office/drawing/2014/main" val="20000"/>
                    </a:ext>
                  </a:extLst>
                </a:gridCol>
                <a:gridCol w="6467326">
                  <a:extLst>
                    <a:ext uri="{9D8B030D-6E8A-4147-A177-3AD203B41FA5}">
                      <a16:colId xmlns:a16="http://schemas.microsoft.com/office/drawing/2014/main" val="20001"/>
                    </a:ext>
                  </a:extLst>
                </a:gridCol>
              </a:tblGrid>
              <a:tr h="1124684">
                <a:tc>
                  <a:txBody>
                    <a:bodyPr/>
                    <a:lstStyle/>
                    <a:p>
                      <a:r>
                        <a:rPr lang="en-US" sz="1800" b="1" kern="1200" dirty="0">
                          <a:solidFill>
                            <a:schemeClr val="tx1"/>
                          </a:solidFill>
                          <a:effectLst/>
                          <a:latin typeface="+mn-lt"/>
                          <a:ea typeface="+mn-ea"/>
                          <a:cs typeface="+mn-cs"/>
                        </a:rPr>
                        <a:t>Advisory Committee</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AbbVie Inc, Agios Pharmaceuticals Inc, Amgen Inc, Astellas, Bristol-Myers Squibb Company, Daiichi Sankyo Inc, FUJIFILM Pharmaceuticals USA Inc, </a:t>
                      </a:r>
                      <a:r>
                        <a:rPr lang="en-US" sz="1800" b="0" kern="1200" dirty="0" err="1">
                          <a:solidFill>
                            <a:schemeClr val="tx1"/>
                          </a:solidFill>
                          <a:effectLst/>
                          <a:latin typeface="+mn-lt"/>
                          <a:ea typeface="+mn-ea"/>
                          <a:cs typeface="+mn-cs"/>
                        </a:rPr>
                        <a:t>Menarini</a:t>
                      </a:r>
                      <a:r>
                        <a:rPr lang="en-US" sz="1800" b="0" kern="1200" dirty="0">
                          <a:solidFill>
                            <a:schemeClr val="tx1"/>
                          </a:solidFill>
                          <a:effectLst/>
                          <a:latin typeface="+mn-lt"/>
                          <a:ea typeface="+mn-ea"/>
                          <a:cs typeface="+mn-cs"/>
                        </a:rPr>
                        <a:t> Group, Takeda Oncology</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747524">
                <a:tc>
                  <a:txBody>
                    <a:bodyPr/>
                    <a:lstStyle/>
                    <a:p>
                      <a:r>
                        <a:rPr lang="en-US" sz="1800" b="1" kern="1200" dirty="0">
                          <a:solidFill>
                            <a:schemeClr val="tx1"/>
                          </a:solidFill>
                          <a:effectLst/>
                          <a:latin typeface="+mn-lt"/>
                          <a:ea typeface="+mn-ea"/>
                          <a:cs typeface="+mn-cs"/>
                        </a:rPr>
                        <a:t>Contracted Research</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Astellas, FUJIFILM Pharmaceuticals USA Inc</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761287"/>
                  </a:ext>
                </a:extLst>
              </a:tr>
            </a:tbl>
          </a:graphicData>
        </a:graphic>
      </p:graphicFrame>
    </p:spTree>
    <p:custDataLst>
      <p:tags r:id="rId1"/>
    </p:custDataLst>
    <p:extLst>
      <p:ext uri="{BB962C8B-B14F-4D97-AF65-F5344CB8AC3E}">
        <p14:creationId xmlns:p14="http://schemas.microsoft.com/office/powerpoint/2010/main" val="18267212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8130774-93AE-D641-8EC1-4681655E3A70}"/>
              </a:ext>
            </a:extLst>
          </p:cNvPr>
          <p:cNvSpPr>
            <a:spLocks noGrp="1"/>
          </p:cNvSpPr>
          <p:nvPr>
            <p:ph type="title"/>
          </p:nvPr>
        </p:nvSpPr>
        <p:spPr>
          <a:xfrm>
            <a:off x="912285" y="227012"/>
            <a:ext cx="9864235" cy="1617811"/>
          </a:xfrm>
        </p:spPr>
        <p:txBody>
          <a:bodyPr/>
          <a:lstStyle/>
          <a:p>
            <a:r>
              <a:rPr lang="en-US" dirty="0"/>
              <a:t>What initial treatment would you recommend for a 65-year-old man with AML with a PS of 1 and pancytopenia, 35% marrow myeloblasts, a complex karyotype and a TP53 mutation?</a:t>
            </a:r>
          </a:p>
        </p:txBody>
      </p:sp>
      <p:sp>
        <p:nvSpPr>
          <p:cNvPr id="14" name="Content Placeholder 13">
            <a:extLst>
              <a:ext uri="{FF2B5EF4-FFF2-40B4-BE49-F238E27FC236}">
                <a16:creationId xmlns:a16="http://schemas.microsoft.com/office/drawing/2014/main" id="{8A097BB2-6407-6048-A476-3AB5F3767983}"/>
              </a:ext>
            </a:extLst>
          </p:cNvPr>
          <p:cNvSpPr>
            <a:spLocks noGrp="1"/>
          </p:cNvSpPr>
          <p:nvPr>
            <p:ph idx="11"/>
          </p:nvPr>
        </p:nvSpPr>
        <p:spPr/>
        <p:txBody>
          <a:bodyPr/>
          <a:lstStyle/>
          <a:p>
            <a:r>
              <a:rPr lang="en-US" dirty="0" err="1"/>
              <a:t>Azacitidine</a:t>
            </a:r>
            <a:r>
              <a:rPr lang="en-US" dirty="0"/>
              <a:t> + </a:t>
            </a:r>
            <a:r>
              <a:rPr lang="en-US" dirty="0" err="1"/>
              <a:t>venetoclax</a:t>
            </a:r>
            <a:endParaRPr lang="en-US" dirty="0"/>
          </a:p>
        </p:txBody>
      </p:sp>
      <p:sp>
        <p:nvSpPr>
          <p:cNvPr id="15" name="Content Placeholder 14">
            <a:extLst>
              <a:ext uri="{FF2B5EF4-FFF2-40B4-BE49-F238E27FC236}">
                <a16:creationId xmlns:a16="http://schemas.microsoft.com/office/drawing/2014/main" id="{DE192798-3722-4047-AC41-0BA55E97766E}"/>
              </a:ext>
            </a:extLst>
          </p:cNvPr>
          <p:cNvSpPr>
            <a:spLocks noGrp="1"/>
          </p:cNvSpPr>
          <p:nvPr>
            <p:ph idx="12"/>
          </p:nvPr>
        </p:nvSpPr>
        <p:spPr/>
        <p:txBody>
          <a:bodyPr/>
          <a:lstStyle/>
          <a:p>
            <a:r>
              <a:rPr lang="en-US" dirty="0" err="1"/>
              <a:t>Azacitidine</a:t>
            </a:r>
            <a:r>
              <a:rPr lang="en-US" dirty="0"/>
              <a:t> + </a:t>
            </a:r>
            <a:r>
              <a:rPr lang="en-US" dirty="0" err="1"/>
              <a:t>venetoclax</a:t>
            </a:r>
            <a:endParaRPr lang="en-US" dirty="0"/>
          </a:p>
        </p:txBody>
      </p:sp>
      <p:sp>
        <p:nvSpPr>
          <p:cNvPr id="16" name="Content Placeholder 15">
            <a:extLst>
              <a:ext uri="{FF2B5EF4-FFF2-40B4-BE49-F238E27FC236}">
                <a16:creationId xmlns:a16="http://schemas.microsoft.com/office/drawing/2014/main" id="{0AC24B40-8698-D646-8AA5-39519A3D923F}"/>
              </a:ext>
            </a:extLst>
          </p:cNvPr>
          <p:cNvSpPr>
            <a:spLocks noGrp="1"/>
          </p:cNvSpPr>
          <p:nvPr>
            <p:ph idx="13"/>
          </p:nvPr>
        </p:nvSpPr>
        <p:spPr/>
        <p:txBody>
          <a:bodyPr/>
          <a:lstStyle/>
          <a:p>
            <a:r>
              <a:rPr lang="en-US" dirty="0" err="1"/>
              <a:t>Azacitidine</a:t>
            </a:r>
            <a:r>
              <a:rPr lang="en-US" dirty="0"/>
              <a:t> + </a:t>
            </a:r>
            <a:r>
              <a:rPr lang="en-US" dirty="0" err="1"/>
              <a:t>venetoclax</a:t>
            </a:r>
            <a:endParaRPr lang="en-US" dirty="0"/>
          </a:p>
        </p:txBody>
      </p:sp>
      <p:sp>
        <p:nvSpPr>
          <p:cNvPr id="17" name="Content Placeholder 16">
            <a:extLst>
              <a:ext uri="{FF2B5EF4-FFF2-40B4-BE49-F238E27FC236}">
                <a16:creationId xmlns:a16="http://schemas.microsoft.com/office/drawing/2014/main" id="{66B07AFF-C2B1-2E42-8EA8-14404BFFB0FA}"/>
              </a:ext>
            </a:extLst>
          </p:cNvPr>
          <p:cNvSpPr>
            <a:spLocks noGrp="1"/>
          </p:cNvSpPr>
          <p:nvPr>
            <p:ph idx="14"/>
          </p:nvPr>
        </p:nvSpPr>
        <p:spPr/>
        <p:txBody>
          <a:bodyPr/>
          <a:lstStyle/>
          <a:p>
            <a:r>
              <a:rPr lang="en-US" dirty="0" err="1"/>
              <a:t>Azacitidine</a:t>
            </a:r>
            <a:r>
              <a:rPr lang="en-US" dirty="0"/>
              <a:t> + </a:t>
            </a:r>
            <a:r>
              <a:rPr lang="en-US" dirty="0" err="1"/>
              <a:t>venetoclax</a:t>
            </a:r>
            <a:endParaRPr lang="en-US" dirty="0"/>
          </a:p>
        </p:txBody>
      </p:sp>
      <p:sp>
        <p:nvSpPr>
          <p:cNvPr id="18" name="Content Placeholder 17">
            <a:extLst>
              <a:ext uri="{FF2B5EF4-FFF2-40B4-BE49-F238E27FC236}">
                <a16:creationId xmlns:a16="http://schemas.microsoft.com/office/drawing/2014/main" id="{BA82ED13-ACFD-1E44-9822-9CD539EDDE70}"/>
              </a:ext>
            </a:extLst>
          </p:cNvPr>
          <p:cNvSpPr>
            <a:spLocks noGrp="1"/>
          </p:cNvSpPr>
          <p:nvPr>
            <p:ph idx="15"/>
          </p:nvPr>
        </p:nvSpPr>
        <p:spPr/>
        <p:txBody>
          <a:bodyPr/>
          <a:lstStyle/>
          <a:p>
            <a:pPr>
              <a:lnSpc>
                <a:spcPts val="2040"/>
              </a:lnSpc>
            </a:pPr>
            <a:r>
              <a:rPr lang="en-US" dirty="0" err="1"/>
              <a:t>Azacitidine</a:t>
            </a:r>
            <a:r>
              <a:rPr lang="en-US" dirty="0"/>
              <a:t> + </a:t>
            </a:r>
            <a:r>
              <a:rPr lang="en-US" dirty="0" err="1"/>
              <a:t>venetoclax</a:t>
            </a:r>
            <a:r>
              <a:rPr lang="en-US" dirty="0"/>
              <a:t> </a:t>
            </a:r>
            <a:r>
              <a:rPr lang="en-US" dirty="0">
                <a:sym typeface="Wingdings" pitchFamily="2" charset="2"/>
              </a:rPr>
              <a:t> SCT</a:t>
            </a:r>
            <a:endParaRPr lang="en-US" dirty="0"/>
          </a:p>
        </p:txBody>
      </p:sp>
      <p:sp>
        <p:nvSpPr>
          <p:cNvPr id="19" name="Content Placeholder 18">
            <a:extLst>
              <a:ext uri="{FF2B5EF4-FFF2-40B4-BE49-F238E27FC236}">
                <a16:creationId xmlns:a16="http://schemas.microsoft.com/office/drawing/2014/main" id="{DA45D7B6-BC14-FD4B-99BB-211E764502CC}"/>
              </a:ext>
            </a:extLst>
          </p:cNvPr>
          <p:cNvSpPr>
            <a:spLocks noGrp="1"/>
          </p:cNvSpPr>
          <p:nvPr>
            <p:ph idx="16"/>
          </p:nvPr>
        </p:nvSpPr>
        <p:spPr/>
        <p:txBody>
          <a:bodyPr/>
          <a:lstStyle/>
          <a:p>
            <a:pPr>
              <a:lnSpc>
                <a:spcPts val="2040"/>
              </a:lnSpc>
            </a:pPr>
            <a:r>
              <a:rPr lang="en-US" dirty="0" err="1"/>
              <a:t>Azacitidine</a:t>
            </a:r>
            <a:r>
              <a:rPr lang="en-US" dirty="0"/>
              <a:t> + APR-246 OR </a:t>
            </a:r>
            <a:r>
              <a:rPr lang="en-US" dirty="0" err="1"/>
              <a:t>Azacitidine</a:t>
            </a:r>
            <a:r>
              <a:rPr lang="en-US" dirty="0"/>
              <a:t> + </a:t>
            </a:r>
            <a:r>
              <a:rPr lang="en-US" dirty="0" err="1"/>
              <a:t>magrolimab</a:t>
            </a:r>
            <a:r>
              <a:rPr lang="en-US" dirty="0"/>
              <a:t> </a:t>
            </a:r>
          </a:p>
        </p:txBody>
      </p:sp>
      <p:sp>
        <p:nvSpPr>
          <p:cNvPr id="20" name="Content Placeholder 19">
            <a:extLst>
              <a:ext uri="{FF2B5EF4-FFF2-40B4-BE49-F238E27FC236}">
                <a16:creationId xmlns:a16="http://schemas.microsoft.com/office/drawing/2014/main" id="{DA6A4212-CFA0-E448-811C-7F6BA5D46550}"/>
              </a:ext>
            </a:extLst>
          </p:cNvPr>
          <p:cNvSpPr>
            <a:spLocks noGrp="1"/>
          </p:cNvSpPr>
          <p:nvPr>
            <p:ph idx="17"/>
          </p:nvPr>
        </p:nvSpPr>
        <p:spPr/>
        <p:txBody>
          <a:bodyPr/>
          <a:lstStyle/>
          <a:p>
            <a:r>
              <a:rPr lang="en-US" dirty="0" err="1"/>
              <a:t>Azacitidine</a:t>
            </a:r>
            <a:r>
              <a:rPr lang="en-US" dirty="0"/>
              <a:t> + </a:t>
            </a:r>
            <a:r>
              <a:rPr lang="en-US" dirty="0" err="1"/>
              <a:t>venetoclax</a:t>
            </a:r>
            <a:r>
              <a:rPr lang="en-US" dirty="0"/>
              <a:t> </a:t>
            </a:r>
          </a:p>
        </p:txBody>
      </p:sp>
      <p:sp>
        <p:nvSpPr>
          <p:cNvPr id="21" name="Content Placeholder 20">
            <a:extLst>
              <a:ext uri="{FF2B5EF4-FFF2-40B4-BE49-F238E27FC236}">
                <a16:creationId xmlns:a16="http://schemas.microsoft.com/office/drawing/2014/main" id="{5D5DDAEB-287F-8641-8F10-29C74CD74373}"/>
              </a:ext>
            </a:extLst>
          </p:cNvPr>
          <p:cNvSpPr>
            <a:spLocks noGrp="1"/>
          </p:cNvSpPr>
          <p:nvPr>
            <p:ph idx="18"/>
          </p:nvPr>
        </p:nvSpPr>
        <p:spPr/>
        <p:txBody>
          <a:bodyPr/>
          <a:lstStyle/>
          <a:p>
            <a:r>
              <a:rPr lang="en-US" dirty="0"/>
              <a:t>Decitabine + </a:t>
            </a:r>
            <a:r>
              <a:rPr lang="en-US" dirty="0" err="1"/>
              <a:t>venetoclax</a:t>
            </a:r>
            <a:endParaRPr lang="en-US" dirty="0"/>
          </a:p>
        </p:txBody>
      </p:sp>
      <p:sp>
        <p:nvSpPr>
          <p:cNvPr id="22" name="Content Placeholder 21">
            <a:extLst>
              <a:ext uri="{FF2B5EF4-FFF2-40B4-BE49-F238E27FC236}">
                <a16:creationId xmlns:a16="http://schemas.microsoft.com/office/drawing/2014/main" id="{DE4FBAF7-C9D0-ED4D-ADFE-18BB77D5B617}"/>
              </a:ext>
            </a:extLst>
          </p:cNvPr>
          <p:cNvSpPr>
            <a:spLocks noGrp="1"/>
          </p:cNvSpPr>
          <p:nvPr>
            <p:ph idx="19"/>
          </p:nvPr>
        </p:nvSpPr>
        <p:spPr/>
        <p:txBody>
          <a:bodyPr/>
          <a:lstStyle/>
          <a:p>
            <a:r>
              <a:rPr lang="en-US" dirty="0" err="1"/>
              <a:t>Azacitidine</a:t>
            </a:r>
            <a:r>
              <a:rPr lang="en-US" dirty="0"/>
              <a:t> + </a:t>
            </a:r>
            <a:r>
              <a:rPr lang="en-US" dirty="0" err="1"/>
              <a:t>venetoclax</a:t>
            </a:r>
            <a:endParaRPr lang="en-US" dirty="0"/>
          </a:p>
        </p:txBody>
      </p:sp>
    </p:spTree>
    <p:extLst>
      <p:ext uri="{BB962C8B-B14F-4D97-AF65-F5344CB8AC3E}">
        <p14:creationId xmlns:p14="http://schemas.microsoft.com/office/powerpoint/2010/main" val="1764263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C996782-E9E7-FD41-9C90-D162DD961037}"/>
              </a:ext>
            </a:extLst>
          </p:cNvPr>
          <p:cNvSpPr>
            <a:spLocks noGrp="1"/>
          </p:cNvSpPr>
          <p:nvPr>
            <p:ph type="title"/>
          </p:nvPr>
        </p:nvSpPr>
        <p:spPr/>
        <p:txBody>
          <a:bodyPr/>
          <a:lstStyle/>
          <a:p>
            <a:r>
              <a:rPr lang="en-US" sz="2400" dirty="0"/>
              <a:t>A 65-year-old patient with intermediate-risk AML, no actionable mutations and a PS of 0 receives standard 7 + 3 induction. He achieves a complete remission after 2 cycles of induction and then receives 2 cycles of high-dose cytarabine as consolidation but ultimately declines transplant. Would you offer this patient maintenance therapy? </a:t>
            </a:r>
          </a:p>
        </p:txBody>
      </p:sp>
      <p:sp>
        <p:nvSpPr>
          <p:cNvPr id="25" name="Content Placeholder 24">
            <a:extLst>
              <a:ext uri="{FF2B5EF4-FFF2-40B4-BE49-F238E27FC236}">
                <a16:creationId xmlns:a16="http://schemas.microsoft.com/office/drawing/2014/main" id="{40DDF374-43FE-2245-9D41-EB2F1AAA2040}"/>
              </a:ext>
            </a:extLst>
          </p:cNvPr>
          <p:cNvSpPr>
            <a:spLocks noGrp="1"/>
          </p:cNvSpPr>
          <p:nvPr>
            <p:ph idx="11"/>
          </p:nvPr>
        </p:nvSpPr>
        <p:spPr/>
        <p:txBody>
          <a:bodyPr/>
          <a:lstStyle/>
          <a:p>
            <a:pPr>
              <a:lnSpc>
                <a:spcPts val="2040"/>
              </a:lnSpc>
            </a:pPr>
            <a:r>
              <a:rPr lang="en-US" dirty="0"/>
              <a:t>Yes, oral azacitidine</a:t>
            </a:r>
            <a:br>
              <a:rPr lang="en-US" dirty="0"/>
            </a:br>
            <a:r>
              <a:rPr lang="en-US" dirty="0"/>
              <a:t> (CC-486)</a:t>
            </a:r>
          </a:p>
        </p:txBody>
      </p:sp>
      <p:sp>
        <p:nvSpPr>
          <p:cNvPr id="26" name="Content Placeholder 25">
            <a:extLst>
              <a:ext uri="{FF2B5EF4-FFF2-40B4-BE49-F238E27FC236}">
                <a16:creationId xmlns:a16="http://schemas.microsoft.com/office/drawing/2014/main" id="{4309D48F-4838-D44A-ABE5-B331844A9A3E}"/>
              </a:ext>
            </a:extLst>
          </p:cNvPr>
          <p:cNvSpPr>
            <a:spLocks noGrp="1"/>
          </p:cNvSpPr>
          <p:nvPr>
            <p:ph idx="12"/>
          </p:nvPr>
        </p:nvSpPr>
        <p:spPr/>
        <p:txBody>
          <a:bodyPr/>
          <a:lstStyle/>
          <a:p>
            <a:pPr>
              <a:lnSpc>
                <a:spcPts val="2040"/>
              </a:lnSpc>
            </a:pPr>
            <a:r>
              <a:rPr lang="en-US" dirty="0"/>
              <a:t>Yes, oral azacitidine</a:t>
            </a:r>
            <a:br>
              <a:rPr lang="en-US" dirty="0"/>
            </a:br>
            <a:r>
              <a:rPr lang="en-US" dirty="0"/>
              <a:t> (CC-486)</a:t>
            </a:r>
          </a:p>
        </p:txBody>
      </p:sp>
      <p:sp>
        <p:nvSpPr>
          <p:cNvPr id="27" name="Content Placeholder 26">
            <a:extLst>
              <a:ext uri="{FF2B5EF4-FFF2-40B4-BE49-F238E27FC236}">
                <a16:creationId xmlns:a16="http://schemas.microsoft.com/office/drawing/2014/main" id="{0B34B831-47EF-C54E-B890-E8F60AA65502}"/>
              </a:ext>
            </a:extLst>
          </p:cNvPr>
          <p:cNvSpPr>
            <a:spLocks noGrp="1"/>
          </p:cNvSpPr>
          <p:nvPr>
            <p:ph idx="13"/>
          </p:nvPr>
        </p:nvSpPr>
        <p:spPr/>
        <p:txBody>
          <a:bodyPr/>
          <a:lstStyle/>
          <a:p>
            <a:pPr>
              <a:lnSpc>
                <a:spcPts val="2040"/>
              </a:lnSpc>
            </a:pPr>
            <a:r>
              <a:rPr lang="en-US" dirty="0"/>
              <a:t>Yes, oral azacitidine</a:t>
            </a:r>
            <a:br>
              <a:rPr lang="en-US" dirty="0"/>
            </a:br>
            <a:r>
              <a:rPr lang="en-US" dirty="0"/>
              <a:t> (CC-486)</a:t>
            </a:r>
          </a:p>
        </p:txBody>
      </p:sp>
      <p:sp>
        <p:nvSpPr>
          <p:cNvPr id="28" name="Content Placeholder 27">
            <a:extLst>
              <a:ext uri="{FF2B5EF4-FFF2-40B4-BE49-F238E27FC236}">
                <a16:creationId xmlns:a16="http://schemas.microsoft.com/office/drawing/2014/main" id="{805C5354-5032-ED4C-B15F-7DD09D55939C}"/>
              </a:ext>
            </a:extLst>
          </p:cNvPr>
          <p:cNvSpPr>
            <a:spLocks noGrp="1"/>
          </p:cNvSpPr>
          <p:nvPr>
            <p:ph idx="14"/>
          </p:nvPr>
        </p:nvSpPr>
        <p:spPr/>
        <p:txBody>
          <a:bodyPr/>
          <a:lstStyle/>
          <a:p>
            <a:pPr>
              <a:lnSpc>
                <a:spcPts val="2040"/>
              </a:lnSpc>
            </a:pPr>
            <a:r>
              <a:rPr lang="en-US" dirty="0"/>
              <a:t>Yes, oral azacitidine</a:t>
            </a:r>
            <a:br>
              <a:rPr lang="en-US" dirty="0"/>
            </a:br>
            <a:r>
              <a:rPr lang="en-US" dirty="0"/>
              <a:t> (CC-486)</a:t>
            </a:r>
          </a:p>
        </p:txBody>
      </p:sp>
      <p:sp>
        <p:nvSpPr>
          <p:cNvPr id="29" name="Content Placeholder 28">
            <a:extLst>
              <a:ext uri="{FF2B5EF4-FFF2-40B4-BE49-F238E27FC236}">
                <a16:creationId xmlns:a16="http://schemas.microsoft.com/office/drawing/2014/main" id="{0EBE72A9-C100-A842-8780-5EE09C513E07}"/>
              </a:ext>
            </a:extLst>
          </p:cNvPr>
          <p:cNvSpPr>
            <a:spLocks noGrp="1"/>
          </p:cNvSpPr>
          <p:nvPr>
            <p:ph idx="15"/>
          </p:nvPr>
        </p:nvSpPr>
        <p:spPr/>
        <p:txBody>
          <a:bodyPr/>
          <a:lstStyle/>
          <a:p>
            <a:pPr>
              <a:lnSpc>
                <a:spcPts val="2040"/>
              </a:lnSpc>
            </a:pPr>
            <a:r>
              <a:rPr lang="en-US" dirty="0"/>
              <a:t>Yes, oral azacitidine</a:t>
            </a:r>
            <a:br>
              <a:rPr lang="en-US" dirty="0"/>
            </a:br>
            <a:r>
              <a:rPr lang="en-US" dirty="0"/>
              <a:t> (CC-486)</a:t>
            </a:r>
          </a:p>
        </p:txBody>
      </p:sp>
      <p:sp>
        <p:nvSpPr>
          <p:cNvPr id="30" name="Content Placeholder 29">
            <a:extLst>
              <a:ext uri="{FF2B5EF4-FFF2-40B4-BE49-F238E27FC236}">
                <a16:creationId xmlns:a16="http://schemas.microsoft.com/office/drawing/2014/main" id="{09C6FBA9-B9A4-3942-99D2-89A34EBB097A}"/>
              </a:ext>
            </a:extLst>
          </p:cNvPr>
          <p:cNvSpPr>
            <a:spLocks noGrp="1"/>
          </p:cNvSpPr>
          <p:nvPr>
            <p:ph idx="16"/>
          </p:nvPr>
        </p:nvSpPr>
        <p:spPr/>
        <p:txBody>
          <a:bodyPr/>
          <a:lstStyle/>
          <a:p>
            <a:pPr>
              <a:lnSpc>
                <a:spcPts val="2040"/>
              </a:lnSpc>
            </a:pPr>
            <a:r>
              <a:rPr lang="en-US" dirty="0"/>
              <a:t>Yes, oral azacitidine</a:t>
            </a:r>
            <a:br>
              <a:rPr lang="en-US" dirty="0"/>
            </a:br>
            <a:r>
              <a:rPr lang="en-US" dirty="0"/>
              <a:t> (CC-486)</a:t>
            </a:r>
          </a:p>
        </p:txBody>
      </p:sp>
      <p:sp>
        <p:nvSpPr>
          <p:cNvPr id="31" name="Content Placeholder 30">
            <a:extLst>
              <a:ext uri="{FF2B5EF4-FFF2-40B4-BE49-F238E27FC236}">
                <a16:creationId xmlns:a16="http://schemas.microsoft.com/office/drawing/2014/main" id="{D67378D1-A924-884D-A15E-E905E79A9FE0}"/>
              </a:ext>
            </a:extLst>
          </p:cNvPr>
          <p:cNvSpPr>
            <a:spLocks noGrp="1"/>
          </p:cNvSpPr>
          <p:nvPr>
            <p:ph idx="17"/>
          </p:nvPr>
        </p:nvSpPr>
        <p:spPr/>
        <p:txBody>
          <a:bodyPr/>
          <a:lstStyle/>
          <a:p>
            <a:pPr>
              <a:lnSpc>
                <a:spcPts val="2040"/>
              </a:lnSpc>
            </a:pPr>
            <a:r>
              <a:rPr lang="en-US" dirty="0"/>
              <a:t>Yes, oral azacitidine</a:t>
            </a:r>
            <a:br>
              <a:rPr lang="en-US" dirty="0"/>
            </a:br>
            <a:r>
              <a:rPr lang="en-US" dirty="0"/>
              <a:t> (CC-486)</a:t>
            </a:r>
          </a:p>
        </p:txBody>
      </p:sp>
      <p:sp>
        <p:nvSpPr>
          <p:cNvPr id="32" name="Content Placeholder 31">
            <a:extLst>
              <a:ext uri="{FF2B5EF4-FFF2-40B4-BE49-F238E27FC236}">
                <a16:creationId xmlns:a16="http://schemas.microsoft.com/office/drawing/2014/main" id="{EE70712B-9E7B-4641-A7EB-16FD89220B0F}"/>
              </a:ext>
            </a:extLst>
          </p:cNvPr>
          <p:cNvSpPr>
            <a:spLocks noGrp="1"/>
          </p:cNvSpPr>
          <p:nvPr>
            <p:ph idx="18"/>
          </p:nvPr>
        </p:nvSpPr>
        <p:spPr/>
        <p:txBody>
          <a:bodyPr/>
          <a:lstStyle/>
          <a:p>
            <a:pPr>
              <a:lnSpc>
                <a:spcPts val="2040"/>
              </a:lnSpc>
            </a:pPr>
            <a:r>
              <a:rPr lang="en-US" dirty="0"/>
              <a:t>Yes, oral azacitidine</a:t>
            </a:r>
            <a:br>
              <a:rPr lang="en-US" dirty="0"/>
            </a:br>
            <a:r>
              <a:rPr lang="en-US" dirty="0"/>
              <a:t> (CC-486)</a:t>
            </a:r>
          </a:p>
        </p:txBody>
      </p:sp>
      <p:sp>
        <p:nvSpPr>
          <p:cNvPr id="33" name="Content Placeholder 32">
            <a:extLst>
              <a:ext uri="{FF2B5EF4-FFF2-40B4-BE49-F238E27FC236}">
                <a16:creationId xmlns:a16="http://schemas.microsoft.com/office/drawing/2014/main" id="{1FE21670-1AF5-D949-A63A-624DD587D0D4}"/>
              </a:ext>
            </a:extLst>
          </p:cNvPr>
          <p:cNvSpPr>
            <a:spLocks noGrp="1"/>
          </p:cNvSpPr>
          <p:nvPr>
            <p:ph idx="19"/>
          </p:nvPr>
        </p:nvSpPr>
        <p:spPr/>
        <p:txBody>
          <a:bodyPr/>
          <a:lstStyle/>
          <a:p>
            <a:r>
              <a:rPr lang="en-US" dirty="0"/>
              <a:t>No</a:t>
            </a:r>
          </a:p>
        </p:txBody>
      </p:sp>
    </p:spTree>
    <p:extLst>
      <p:ext uri="{BB962C8B-B14F-4D97-AF65-F5344CB8AC3E}">
        <p14:creationId xmlns:p14="http://schemas.microsoft.com/office/powerpoint/2010/main" val="5220591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9165AC1-949A-EC49-8D4B-34AB2061A1F8}"/>
              </a:ext>
            </a:extLst>
          </p:cNvPr>
          <p:cNvSpPr>
            <a:spLocks noGrp="1"/>
          </p:cNvSpPr>
          <p:nvPr>
            <p:ph type="title"/>
          </p:nvPr>
        </p:nvSpPr>
        <p:spPr>
          <a:xfrm>
            <a:off x="912285" y="227012"/>
            <a:ext cx="10872347" cy="1617811"/>
          </a:xfrm>
        </p:spPr>
        <p:txBody>
          <a:bodyPr/>
          <a:lstStyle/>
          <a:p>
            <a:r>
              <a:rPr lang="en-US" dirty="0"/>
              <a:t>Reimbursement issues aside, do you believe your patients with AML would prefer to receive an all-oral regimen like </a:t>
            </a:r>
            <a:r>
              <a:rPr lang="en-US" dirty="0" err="1"/>
              <a:t>venetoclax</a:t>
            </a:r>
            <a:r>
              <a:rPr lang="en-US" dirty="0"/>
              <a:t>/CC-486 rather than </a:t>
            </a:r>
            <a:r>
              <a:rPr lang="en-US" dirty="0" err="1"/>
              <a:t>venetoclax</a:t>
            </a:r>
            <a:r>
              <a:rPr lang="en-US" dirty="0"/>
              <a:t>/standard intravenous </a:t>
            </a:r>
            <a:r>
              <a:rPr lang="en-US" dirty="0" err="1"/>
              <a:t>azacitidine</a:t>
            </a:r>
            <a:r>
              <a:rPr lang="en-US" dirty="0"/>
              <a:t>?</a:t>
            </a:r>
          </a:p>
        </p:txBody>
      </p:sp>
      <p:sp>
        <p:nvSpPr>
          <p:cNvPr id="13" name="Content Placeholder 12">
            <a:extLst>
              <a:ext uri="{FF2B5EF4-FFF2-40B4-BE49-F238E27FC236}">
                <a16:creationId xmlns:a16="http://schemas.microsoft.com/office/drawing/2014/main" id="{1CCC228E-4381-7144-88F1-F0947062BAEF}"/>
              </a:ext>
            </a:extLst>
          </p:cNvPr>
          <p:cNvSpPr>
            <a:spLocks noGrp="1"/>
          </p:cNvSpPr>
          <p:nvPr>
            <p:ph idx="11"/>
          </p:nvPr>
        </p:nvSpPr>
        <p:spPr/>
        <p:txBody>
          <a:bodyPr/>
          <a:lstStyle/>
          <a:p>
            <a:r>
              <a:rPr lang="en-US" dirty="0"/>
              <a:t>Yes, all patients</a:t>
            </a:r>
          </a:p>
        </p:txBody>
      </p:sp>
      <p:sp>
        <p:nvSpPr>
          <p:cNvPr id="14" name="Content Placeholder 13">
            <a:extLst>
              <a:ext uri="{FF2B5EF4-FFF2-40B4-BE49-F238E27FC236}">
                <a16:creationId xmlns:a16="http://schemas.microsoft.com/office/drawing/2014/main" id="{C5D450D7-2C9D-2A43-B751-09E2925810C2}"/>
              </a:ext>
            </a:extLst>
          </p:cNvPr>
          <p:cNvSpPr>
            <a:spLocks noGrp="1"/>
          </p:cNvSpPr>
          <p:nvPr>
            <p:ph idx="12"/>
          </p:nvPr>
        </p:nvSpPr>
        <p:spPr/>
        <p:txBody>
          <a:bodyPr/>
          <a:lstStyle/>
          <a:p>
            <a:r>
              <a:rPr lang="en-US" dirty="0"/>
              <a:t>Yes, select patients</a:t>
            </a:r>
          </a:p>
        </p:txBody>
      </p:sp>
      <p:sp>
        <p:nvSpPr>
          <p:cNvPr id="15" name="Content Placeholder 14">
            <a:extLst>
              <a:ext uri="{FF2B5EF4-FFF2-40B4-BE49-F238E27FC236}">
                <a16:creationId xmlns:a16="http://schemas.microsoft.com/office/drawing/2014/main" id="{05F633BA-BD16-6141-9571-79CFC3C6816A}"/>
              </a:ext>
            </a:extLst>
          </p:cNvPr>
          <p:cNvSpPr>
            <a:spLocks noGrp="1"/>
          </p:cNvSpPr>
          <p:nvPr>
            <p:ph idx="13"/>
          </p:nvPr>
        </p:nvSpPr>
        <p:spPr/>
        <p:txBody>
          <a:bodyPr/>
          <a:lstStyle/>
          <a:p>
            <a:r>
              <a:rPr lang="en-US" dirty="0"/>
              <a:t>Yes, all patients</a:t>
            </a:r>
          </a:p>
        </p:txBody>
      </p:sp>
      <p:sp>
        <p:nvSpPr>
          <p:cNvPr id="16" name="Content Placeholder 15">
            <a:extLst>
              <a:ext uri="{FF2B5EF4-FFF2-40B4-BE49-F238E27FC236}">
                <a16:creationId xmlns:a16="http://schemas.microsoft.com/office/drawing/2014/main" id="{B3436E50-529A-AE47-9271-3F0B06AF11BE}"/>
              </a:ext>
            </a:extLst>
          </p:cNvPr>
          <p:cNvSpPr>
            <a:spLocks noGrp="1"/>
          </p:cNvSpPr>
          <p:nvPr>
            <p:ph idx="14"/>
          </p:nvPr>
        </p:nvSpPr>
        <p:spPr/>
        <p:txBody>
          <a:bodyPr/>
          <a:lstStyle/>
          <a:p>
            <a:r>
              <a:rPr lang="en-US" dirty="0"/>
              <a:t>Yes, select patients </a:t>
            </a:r>
          </a:p>
        </p:txBody>
      </p:sp>
      <p:sp>
        <p:nvSpPr>
          <p:cNvPr id="17" name="Content Placeholder 16">
            <a:extLst>
              <a:ext uri="{FF2B5EF4-FFF2-40B4-BE49-F238E27FC236}">
                <a16:creationId xmlns:a16="http://schemas.microsoft.com/office/drawing/2014/main" id="{3AE1669F-2A30-214F-B171-AF713F86AEFF}"/>
              </a:ext>
            </a:extLst>
          </p:cNvPr>
          <p:cNvSpPr>
            <a:spLocks noGrp="1"/>
          </p:cNvSpPr>
          <p:nvPr>
            <p:ph idx="15"/>
          </p:nvPr>
        </p:nvSpPr>
        <p:spPr/>
        <p:txBody>
          <a:bodyPr/>
          <a:lstStyle/>
          <a:p>
            <a:r>
              <a:rPr lang="en-US" dirty="0"/>
              <a:t>Yes, all patients</a:t>
            </a:r>
          </a:p>
        </p:txBody>
      </p:sp>
      <p:sp>
        <p:nvSpPr>
          <p:cNvPr id="18" name="Content Placeholder 17">
            <a:extLst>
              <a:ext uri="{FF2B5EF4-FFF2-40B4-BE49-F238E27FC236}">
                <a16:creationId xmlns:a16="http://schemas.microsoft.com/office/drawing/2014/main" id="{181FECA4-FA00-814A-BB9C-0559A5F9AB0B}"/>
              </a:ext>
            </a:extLst>
          </p:cNvPr>
          <p:cNvSpPr>
            <a:spLocks noGrp="1"/>
          </p:cNvSpPr>
          <p:nvPr>
            <p:ph idx="16"/>
          </p:nvPr>
        </p:nvSpPr>
        <p:spPr/>
        <p:txBody>
          <a:bodyPr/>
          <a:lstStyle/>
          <a:p>
            <a:r>
              <a:rPr lang="en-US" dirty="0"/>
              <a:t>Yes, all patients</a:t>
            </a:r>
          </a:p>
        </p:txBody>
      </p:sp>
      <p:sp>
        <p:nvSpPr>
          <p:cNvPr id="19" name="Content Placeholder 18">
            <a:extLst>
              <a:ext uri="{FF2B5EF4-FFF2-40B4-BE49-F238E27FC236}">
                <a16:creationId xmlns:a16="http://schemas.microsoft.com/office/drawing/2014/main" id="{A97555EC-45D9-FF40-B3DC-C4EC5067CF39}"/>
              </a:ext>
            </a:extLst>
          </p:cNvPr>
          <p:cNvSpPr>
            <a:spLocks noGrp="1"/>
          </p:cNvSpPr>
          <p:nvPr>
            <p:ph idx="17"/>
          </p:nvPr>
        </p:nvSpPr>
        <p:spPr/>
        <p:txBody>
          <a:bodyPr/>
          <a:lstStyle/>
          <a:p>
            <a:r>
              <a:rPr lang="en-US" dirty="0"/>
              <a:t>Yes, all patients</a:t>
            </a:r>
          </a:p>
        </p:txBody>
      </p:sp>
      <p:sp>
        <p:nvSpPr>
          <p:cNvPr id="20" name="Content Placeholder 19">
            <a:extLst>
              <a:ext uri="{FF2B5EF4-FFF2-40B4-BE49-F238E27FC236}">
                <a16:creationId xmlns:a16="http://schemas.microsoft.com/office/drawing/2014/main" id="{46BDB3E2-26C3-A048-B97D-53F11FD1F29F}"/>
              </a:ext>
            </a:extLst>
          </p:cNvPr>
          <p:cNvSpPr>
            <a:spLocks noGrp="1"/>
          </p:cNvSpPr>
          <p:nvPr>
            <p:ph idx="18"/>
          </p:nvPr>
        </p:nvSpPr>
        <p:spPr/>
        <p:txBody>
          <a:bodyPr/>
          <a:lstStyle/>
          <a:p>
            <a:r>
              <a:rPr lang="en-US" dirty="0"/>
              <a:t>Yes, all patients</a:t>
            </a:r>
          </a:p>
        </p:txBody>
      </p:sp>
      <p:sp>
        <p:nvSpPr>
          <p:cNvPr id="21" name="Content Placeholder 20">
            <a:extLst>
              <a:ext uri="{FF2B5EF4-FFF2-40B4-BE49-F238E27FC236}">
                <a16:creationId xmlns:a16="http://schemas.microsoft.com/office/drawing/2014/main" id="{1A9BAC17-C714-9C44-B9ED-EEF73B71B45A}"/>
              </a:ext>
            </a:extLst>
          </p:cNvPr>
          <p:cNvSpPr>
            <a:spLocks noGrp="1"/>
          </p:cNvSpPr>
          <p:nvPr>
            <p:ph idx="19"/>
          </p:nvPr>
        </p:nvSpPr>
        <p:spPr/>
        <p:txBody>
          <a:bodyPr/>
          <a:lstStyle/>
          <a:p>
            <a:r>
              <a:rPr lang="en-US" dirty="0"/>
              <a:t>Yes, all patients</a:t>
            </a:r>
          </a:p>
        </p:txBody>
      </p:sp>
    </p:spTree>
    <p:extLst>
      <p:ext uri="{BB962C8B-B14F-4D97-AF65-F5344CB8AC3E}">
        <p14:creationId xmlns:p14="http://schemas.microsoft.com/office/powerpoint/2010/main" val="3788412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43000"/>
            <a:ext cx="10515600" cy="5334000"/>
          </a:xfrm>
        </p:spPr>
        <p:txBody>
          <a:bodyPr>
            <a:normAutofit fontScale="62500" lnSpcReduction="20000"/>
          </a:bodyPr>
          <a:lstStyle/>
          <a:p>
            <a:pPr>
              <a:lnSpc>
                <a:spcPct val="120000"/>
              </a:lnSpc>
            </a:pPr>
            <a:r>
              <a:rPr lang="en-US" dirty="0"/>
              <a:t>70 </a:t>
            </a:r>
            <a:r>
              <a:rPr lang="en-US" dirty="0" err="1"/>
              <a:t>yo</a:t>
            </a:r>
            <a:r>
              <a:rPr lang="en-US" dirty="0"/>
              <a:t> man, recently retired</a:t>
            </a:r>
          </a:p>
          <a:p>
            <a:pPr lvl="1">
              <a:lnSpc>
                <a:spcPct val="120000"/>
              </a:lnSpc>
            </a:pPr>
            <a:r>
              <a:rPr lang="en-US" dirty="0"/>
              <a:t>Travelling around country with spouse</a:t>
            </a:r>
          </a:p>
          <a:p>
            <a:pPr>
              <a:lnSpc>
                <a:spcPct val="120000"/>
              </a:lnSpc>
            </a:pPr>
            <a:r>
              <a:rPr lang="en-US" dirty="0"/>
              <a:t>Notices unusual fatigue while hiking...</a:t>
            </a:r>
          </a:p>
          <a:p>
            <a:pPr lvl="1">
              <a:lnSpc>
                <a:spcPct val="120000"/>
              </a:lnSpc>
            </a:pPr>
            <a:r>
              <a:rPr lang="en-US" dirty="0"/>
              <a:t>…and an infected tooth not responding to antibiotics.</a:t>
            </a:r>
          </a:p>
          <a:p>
            <a:pPr>
              <a:lnSpc>
                <a:spcPct val="120000"/>
              </a:lnSpc>
            </a:pPr>
            <a:r>
              <a:rPr lang="en-US" dirty="0"/>
              <a:t>Sees internist on return from trip</a:t>
            </a:r>
          </a:p>
          <a:p>
            <a:pPr lvl="1">
              <a:lnSpc>
                <a:spcPct val="120000"/>
              </a:lnSpc>
            </a:pPr>
            <a:r>
              <a:rPr lang="en-US" dirty="0"/>
              <a:t>Blood work ordered:</a:t>
            </a:r>
          </a:p>
          <a:p>
            <a:pPr lvl="2">
              <a:lnSpc>
                <a:spcPct val="120000"/>
              </a:lnSpc>
            </a:pPr>
            <a:r>
              <a:rPr lang="en-US" dirty="0"/>
              <a:t>WBC 2.2, ANC 670, </a:t>
            </a:r>
            <a:r>
              <a:rPr lang="en-US" dirty="0" err="1"/>
              <a:t>Hgb</a:t>
            </a:r>
            <a:r>
              <a:rPr lang="en-US" dirty="0"/>
              <a:t> 9.1, platelets 143</a:t>
            </a:r>
          </a:p>
          <a:p>
            <a:pPr>
              <a:lnSpc>
                <a:spcPct val="120000"/>
              </a:lnSpc>
            </a:pPr>
            <a:r>
              <a:rPr lang="en-US" dirty="0"/>
              <a:t>Referred to a hematologist</a:t>
            </a:r>
          </a:p>
          <a:p>
            <a:pPr>
              <a:lnSpc>
                <a:spcPct val="120000"/>
              </a:lnSpc>
            </a:pPr>
            <a:r>
              <a:rPr lang="en-US" dirty="0"/>
              <a:t>Bone marrow biopsy:</a:t>
            </a:r>
          </a:p>
          <a:p>
            <a:pPr lvl="1">
              <a:lnSpc>
                <a:spcPct val="120000"/>
              </a:lnSpc>
            </a:pPr>
            <a:r>
              <a:rPr lang="en-US" dirty="0"/>
              <a:t>AML with dysplastic granulocytes</a:t>
            </a:r>
          </a:p>
          <a:p>
            <a:pPr lvl="1">
              <a:lnSpc>
                <a:spcPct val="120000"/>
              </a:lnSpc>
            </a:pPr>
            <a:r>
              <a:rPr lang="en-US" dirty="0"/>
              <a:t>60% blasts</a:t>
            </a:r>
          </a:p>
          <a:p>
            <a:pPr>
              <a:lnSpc>
                <a:spcPct val="120000"/>
              </a:lnSpc>
            </a:pPr>
            <a:r>
              <a:rPr lang="en-US" dirty="0"/>
              <a:t>Molecular analysis:</a:t>
            </a:r>
          </a:p>
          <a:p>
            <a:pPr lvl="1">
              <a:lnSpc>
                <a:spcPct val="120000"/>
              </a:lnSpc>
            </a:pPr>
            <a:r>
              <a:rPr lang="en-US" dirty="0" err="1"/>
              <a:t>Monosomal</a:t>
            </a:r>
            <a:r>
              <a:rPr lang="en-US" dirty="0"/>
              <a:t>/complex karyotype</a:t>
            </a:r>
          </a:p>
          <a:p>
            <a:pPr lvl="2">
              <a:lnSpc>
                <a:spcPct val="120000"/>
              </a:lnSpc>
            </a:pPr>
            <a:r>
              <a:rPr lang="en-US" dirty="0"/>
              <a:t>45XY, -3; del5q22q33; t(3;6)(q26;p25); t(9;15)(p24;q22); -14; 15; add (17)(p11.2);-22</a:t>
            </a:r>
          </a:p>
          <a:p>
            <a:pPr lvl="1">
              <a:lnSpc>
                <a:spcPct val="120000"/>
              </a:lnSpc>
            </a:pPr>
            <a:r>
              <a:rPr lang="en-US" dirty="0"/>
              <a:t>NGS:</a:t>
            </a:r>
          </a:p>
          <a:p>
            <a:pPr lvl="2">
              <a:lnSpc>
                <a:spcPct val="120000"/>
              </a:lnSpc>
            </a:pPr>
            <a:r>
              <a:rPr lang="en-US" dirty="0"/>
              <a:t>TP53 H179Q VAF 36.8%</a:t>
            </a:r>
          </a:p>
        </p:txBody>
      </p:sp>
      <p:sp>
        <p:nvSpPr>
          <p:cNvPr id="5" name="TextBox 4"/>
          <p:cNvSpPr txBox="1"/>
          <p:nvPr/>
        </p:nvSpPr>
        <p:spPr>
          <a:xfrm>
            <a:off x="381000" y="134073"/>
            <a:ext cx="11078546"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Case Presentation – Dr </a:t>
            </a:r>
            <a:r>
              <a:rPr kumimoji="0" lang="en-US" sz="2800" b="0" i="0" u="none" strike="noStrike" kern="1200" cap="none" spc="0" normalizeH="0" baseline="0" noProof="0" dirty="0" err="1">
                <a:ln>
                  <a:noFill/>
                </a:ln>
                <a:solidFill>
                  <a:prstClr val="black"/>
                </a:solidFill>
                <a:effectLst/>
                <a:uLnTx/>
                <a:uFillTx/>
                <a:latin typeface="Arial" panose="020B0604020202020204"/>
                <a:ea typeface="ＭＳ Ｐゴシック" charset="0"/>
                <a:cs typeface="+mn-cs"/>
              </a:rPr>
              <a:t>Levis</a:t>
            </a:r>
            <a:r>
              <a:rPr kumimoji="0" lang="en-US" sz="2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 A 70-year-old man with AML, complex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karyotype and a TP53 mutation</a:t>
            </a:r>
          </a:p>
        </p:txBody>
      </p:sp>
      <p:sp>
        <p:nvSpPr>
          <p:cNvPr id="4" name="Rectangle 3">
            <a:extLst>
              <a:ext uri="{FF2B5EF4-FFF2-40B4-BE49-F238E27FC236}">
                <a16:creationId xmlns:a16="http://schemas.microsoft.com/office/drawing/2014/main" id="{BE811817-23CB-D54C-9A17-F597F00E2D1B}"/>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32770503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9" name="Group 198"/>
          <p:cNvGrpSpPr/>
          <p:nvPr/>
        </p:nvGrpSpPr>
        <p:grpSpPr>
          <a:xfrm>
            <a:off x="5090398" y="949622"/>
            <a:ext cx="5577602" cy="5603578"/>
            <a:chOff x="3654425" y="1030287"/>
            <a:chExt cx="5577602" cy="5603578"/>
          </a:xfrm>
        </p:grpSpPr>
        <p:grpSp>
          <p:nvGrpSpPr>
            <p:cNvPr id="184" name="Group 183"/>
            <p:cNvGrpSpPr/>
            <p:nvPr/>
          </p:nvGrpSpPr>
          <p:grpSpPr>
            <a:xfrm>
              <a:off x="3654425" y="1030287"/>
              <a:ext cx="5577602" cy="5603578"/>
              <a:chOff x="3654425" y="1030287"/>
              <a:chExt cx="5577602" cy="5603578"/>
            </a:xfrm>
          </p:grpSpPr>
          <p:sp>
            <p:nvSpPr>
              <p:cNvPr id="7" name="Freeform 5"/>
              <p:cNvSpPr>
                <a:spLocks/>
              </p:cNvSpPr>
              <p:nvPr/>
            </p:nvSpPr>
            <p:spPr bwMode="auto">
              <a:xfrm>
                <a:off x="4194175" y="4168775"/>
                <a:ext cx="342900" cy="76200"/>
              </a:xfrm>
              <a:custGeom>
                <a:avLst/>
                <a:gdLst>
                  <a:gd name="T0" fmla="*/ 0 w 216"/>
                  <a:gd name="T1" fmla="*/ 8 h 48"/>
                  <a:gd name="T2" fmla="*/ 0 w 216"/>
                  <a:gd name="T3" fmla="*/ 0 h 48"/>
                  <a:gd name="T4" fmla="*/ 7 w 216"/>
                  <a:gd name="T5" fmla="*/ 0 h 48"/>
                  <a:gd name="T6" fmla="*/ 216 w 216"/>
                  <a:gd name="T7" fmla="*/ 41 h 48"/>
                  <a:gd name="T8" fmla="*/ 216 w 216"/>
                  <a:gd name="T9" fmla="*/ 48 h 48"/>
                  <a:gd name="T10" fmla="*/ 208 w 216"/>
                  <a:gd name="T11" fmla="*/ 48 h 48"/>
                  <a:gd name="T12" fmla="*/ 0 w 216"/>
                  <a:gd name="T13" fmla="*/ 8 h 48"/>
                </a:gdLst>
                <a:ahLst/>
                <a:cxnLst>
                  <a:cxn ang="0">
                    <a:pos x="T0" y="T1"/>
                  </a:cxn>
                  <a:cxn ang="0">
                    <a:pos x="T2" y="T3"/>
                  </a:cxn>
                  <a:cxn ang="0">
                    <a:pos x="T4" y="T5"/>
                  </a:cxn>
                  <a:cxn ang="0">
                    <a:pos x="T6" y="T7"/>
                  </a:cxn>
                  <a:cxn ang="0">
                    <a:pos x="T8" y="T9"/>
                  </a:cxn>
                  <a:cxn ang="0">
                    <a:pos x="T10" y="T11"/>
                  </a:cxn>
                  <a:cxn ang="0">
                    <a:pos x="T12" y="T13"/>
                  </a:cxn>
                </a:cxnLst>
                <a:rect l="0" t="0" r="r" b="b"/>
                <a:pathLst>
                  <a:path w="216" h="48">
                    <a:moveTo>
                      <a:pt x="0" y="8"/>
                    </a:moveTo>
                    <a:lnTo>
                      <a:pt x="0" y="0"/>
                    </a:lnTo>
                    <a:lnTo>
                      <a:pt x="7" y="0"/>
                    </a:lnTo>
                    <a:lnTo>
                      <a:pt x="216" y="41"/>
                    </a:lnTo>
                    <a:lnTo>
                      <a:pt x="216" y="48"/>
                    </a:lnTo>
                    <a:lnTo>
                      <a:pt x="208" y="48"/>
                    </a:lnTo>
                    <a:lnTo>
                      <a:pt x="0" y="8"/>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8" name="Freeform 6"/>
              <p:cNvSpPr>
                <a:spLocks/>
              </p:cNvSpPr>
              <p:nvPr/>
            </p:nvSpPr>
            <p:spPr bwMode="auto">
              <a:xfrm>
                <a:off x="4524375" y="4076700"/>
                <a:ext cx="400050" cy="168275"/>
              </a:xfrm>
              <a:custGeom>
                <a:avLst/>
                <a:gdLst>
                  <a:gd name="T0" fmla="*/ 8 w 252"/>
                  <a:gd name="T1" fmla="*/ 106 h 106"/>
                  <a:gd name="T2" fmla="*/ 0 w 252"/>
                  <a:gd name="T3" fmla="*/ 106 h 106"/>
                  <a:gd name="T4" fmla="*/ 0 w 252"/>
                  <a:gd name="T5" fmla="*/ 99 h 106"/>
                  <a:gd name="T6" fmla="*/ 244 w 252"/>
                  <a:gd name="T7" fmla="*/ 0 h 106"/>
                  <a:gd name="T8" fmla="*/ 252 w 252"/>
                  <a:gd name="T9" fmla="*/ 0 h 106"/>
                  <a:gd name="T10" fmla="*/ 252 w 252"/>
                  <a:gd name="T11" fmla="*/ 8 h 106"/>
                  <a:gd name="T12" fmla="*/ 8 w 252"/>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252" h="106">
                    <a:moveTo>
                      <a:pt x="8" y="106"/>
                    </a:moveTo>
                    <a:lnTo>
                      <a:pt x="0" y="106"/>
                    </a:lnTo>
                    <a:lnTo>
                      <a:pt x="0" y="99"/>
                    </a:lnTo>
                    <a:lnTo>
                      <a:pt x="244" y="0"/>
                    </a:lnTo>
                    <a:lnTo>
                      <a:pt x="252" y="0"/>
                    </a:lnTo>
                    <a:lnTo>
                      <a:pt x="252" y="8"/>
                    </a:lnTo>
                    <a:lnTo>
                      <a:pt x="8" y="106"/>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9" name="Freeform 7"/>
              <p:cNvSpPr>
                <a:spLocks/>
              </p:cNvSpPr>
              <p:nvPr/>
            </p:nvSpPr>
            <p:spPr bwMode="auto">
              <a:xfrm>
                <a:off x="4911725" y="3790950"/>
                <a:ext cx="398463" cy="298450"/>
              </a:xfrm>
              <a:custGeom>
                <a:avLst/>
                <a:gdLst>
                  <a:gd name="T0" fmla="*/ 8 w 251"/>
                  <a:gd name="T1" fmla="*/ 188 h 188"/>
                  <a:gd name="T2" fmla="*/ 0 w 251"/>
                  <a:gd name="T3" fmla="*/ 188 h 188"/>
                  <a:gd name="T4" fmla="*/ 0 w 251"/>
                  <a:gd name="T5" fmla="*/ 180 h 188"/>
                  <a:gd name="T6" fmla="*/ 243 w 251"/>
                  <a:gd name="T7" fmla="*/ 0 h 188"/>
                  <a:gd name="T8" fmla="*/ 251 w 251"/>
                  <a:gd name="T9" fmla="*/ 0 h 188"/>
                  <a:gd name="T10" fmla="*/ 251 w 251"/>
                  <a:gd name="T11" fmla="*/ 8 h 188"/>
                  <a:gd name="T12" fmla="*/ 8 w 251"/>
                  <a:gd name="T13" fmla="*/ 188 h 188"/>
                </a:gdLst>
                <a:ahLst/>
                <a:cxnLst>
                  <a:cxn ang="0">
                    <a:pos x="T0" y="T1"/>
                  </a:cxn>
                  <a:cxn ang="0">
                    <a:pos x="T2" y="T3"/>
                  </a:cxn>
                  <a:cxn ang="0">
                    <a:pos x="T4" y="T5"/>
                  </a:cxn>
                  <a:cxn ang="0">
                    <a:pos x="T6" y="T7"/>
                  </a:cxn>
                  <a:cxn ang="0">
                    <a:pos x="T8" y="T9"/>
                  </a:cxn>
                  <a:cxn ang="0">
                    <a:pos x="T10" y="T11"/>
                  </a:cxn>
                  <a:cxn ang="0">
                    <a:pos x="T12" y="T13"/>
                  </a:cxn>
                </a:cxnLst>
                <a:rect l="0" t="0" r="r" b="b"/>
                <a:pathLst>
                  <a:path w="251" h="188">
                    <a:moveTo>
                      <a:pt x="8" y="188"/>
                    </a:moveTo>
                    <a:lnTo>
                      <a:pt x="0" y="188"/>
                    </a:lnTo>
                    <a:lnTo>
                      <a:pt x="0" y="180"/>
                    </a:lnTo>
                    <a:lnTo>
                      <a:pt x="243" y="0"/>
                    </a:lnTo>
                    <a:lnTo>
                      <a:pt x="251" y="0"/>
                    </a:lnTo>
                    <a:lnTo>
                      <a:pt x="251" y="8"/>
                    </a:lnTo>
                    <a:lnTo>
                      <a:pt x="8" y="188"/>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0" name="Freeform 8"/>
              <p:cNvSpPr>
                <a:spLocks/>
              </p:cNvSpPr>
              <p:nvPr/>
            </p:nvSpPr>
            <p:spPr bwMode="auto">
              <a:xfrm>
                <a:off x="5297488" y="3665538"/>
                <a:ext cx="400050" cy="138112"/>
              </a:xfrm>
              <a:custGeom>
                <a:avLst/>
                <a:gdLst>
                  <a:gd name="T0" fmla="*/ 8 w 252"/>
                  <a:gd name="T1" fmla="*/ 87 h 87"/>
                  <a:gd name="T2" fmla="*/ 0 w 252"/>
                  <a:gd name="T3" fmla="*/ 87 h 87"/>
                  <a:gd name="T4" fmla="*/ 0 w 252"/>
                  <a:gd name="T5" fmla="*/ 79 h 87"/>
                  <a:gd name="T6" fmla="*/ 244 w 252"/>
                  <a:gd name="T7" fmla="*/ 0 h 87"/>
                  <a:gd name="T8" fmla="*/ 252 w 252"/>
                  <a:gd name="T9" fmla="*/ 0 h 87"/>
                  <a:gd name="T10" fmla="*/ 252 w 252"/>
                  <a:gd name="T11" fmla="*/ 7 h 87"/>
                  <a:gd name="T12" fmla="*/ 8 w 252"/>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52" h="87">
                    <a:moveTo>
                      <a:pt x="8" y="87"/>
                    </a:moveTo>
                    <a:lnTo>
                      <a:pt x="0" y="87"/>
                    </a:lnTo>
                    <a:lnTo>
                      <a:pt x="0" y="79"/>
                    </a:lnTo>
                    <a:lnTo>
                      <a:pt x="244" y="0"/>
                    </a:lnTo>
                    <a:lnTo>
                      <a:pt x="252" y="0"/>
                    </a:lnTo>
                    <a:lnTo>
                      <a:pt x="252" y="7"/>
                    </a:lnTo>
                    <a:lnTo>
                      <a:pt x="8" y="87"/>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1" name="Freeform 9"/>
              <p:cNvSpPr>
                <a:spLocks/>
              </p:cNvSpPr>
              <p:nvPr/>
            </p:nvSpPr>
            <p:spPr bwMode="auto">
              <a:xfrm>
                <a:off x="5684838" y="3665538"/>
                <a:ext cx="398463" cy="168275"/>
              </a:xfrm>
              <a:custGeom>
                <a:avLst/>
                <a:gdLst>
                  <a:gd name="T0" fmla="*/ 0 w 251"/>
                  <a:gd name="T1" fmla="*/ 7 h 106"/>
                  <a:gd name="T2" fmla="*/ 0 w 251"/>
                  <a:gd name="T3" fmla="*/ 0 h 106"/>
                  <a:gd name="T4" fmla="*/ 8 w 251"/>
                  <a:gd name="T5" fmla="*/ 0 h 106"/>
                  <a:gd name="T6" fmla="*/ 251 w 251"/>
                  <a:gd name="T7" fmla="*/ 98 h 106"/>
                  <a:gd name="T8" fmla="*/ 251 w 251"/>
                  <a:gd name="T9" fmla="*/ 106 h 106"/>
                  <a:gd name="T10" fmla="*/ 243 w 251"/>
                  <a:gd name="T11" fmla="*/ 106 h 106"/>
                  <a:gd name="T12" fmla="*/ 0 w 251"/>
                  <a:gd name="T13" fmla="*/ 7 h 106"/>
                </a:gdLst>
                <a:ahLst/>
                <a:cxnLst>
                  <a:cxn ang="0">
                    <a:pos x="T0" y="T1"/>
                  </a:cxn>
                  <a:cxn ang="0">
                    <a:pos x="T2" y="T3"/>
                  </a:cxn>
                  <a:cxn ang="0">
                    <a:pos x="T4" y="T5"/>
                  </a:cxn>
                  <a:cxn ang="0">
                    <a:pos x="T6" y="T7"/>
                  </a:cxn>
                  <a:cxn ang="0">
                    <a:pos x="T8" y="T9"/>
                  </a:cxn>
                  <a:cxn ang="0">
                    <a:pos x="T10" y="T11"/>
                  </a:cxn>
                  <a:cxn ang="0">
                    <a:pos x="T12" y="T13"/>
                  </a:cxn>
                </a:cxnLst>
                <a:rect l="0" t="0" r="r" b="b"/>
                <a:pathLst>
                  <a:path w="251" h="106">
                    <a:moveTo>
                      <a:pt x="0" y="7"/>
                    </a:moveTo>
                    <a:lnTo>
                      <a:pt x="0" y="0"/>
                    </a:lnTo>
                    <a:lnTo>
                      <a:pt x="8" y="0"/>
                    </a:lnTo>
                    <a:lnTo>
                      <a:pt x="251" y="98"/>
                    </a:lnTo>
                    <a:lnTo>
                      <a:pt x="251" y="106"/>
                    </a:lnTo>
                    <a:lnTo>
                      <a:pt x="243" y="106"/>
                    </a:lnTo>
                    <a:lnTo>
                      <a:pt x="0" y="7"/>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2" name="Freeform 10"/>
              <p:cNvSpPr>
                <a:spLocks/>
              </p:cNvSpPr>
              <p:nvPr/>
            </p:nvSpPr>
            <p:spPr bwMode="auto">
              <a:xfrm>
                <a:off x="6070600" y="3473450"/>
                <a:ext cx="400050" cy="360362"/>
              </a:xfrm>
              <a:custGeom>
                <a:avLst/>
                <a:gdLst>
                  <a:gd name="T0" fmla="*/ 8 w 252"/>
                  <a:gd name="T1" fmla="*/ 227 h 227"/>
                  <a:gd name="T2" fmla="*/ 0 w 252"/>
                  <a:gd name="T3" fmla="*/ 227 h 227"/>
                  <a:gd name="T4" fmla="*/ 0 w 252"/>
                  <a:gd name="T5" fmla="*/ 219 h 227"/>
                  <a:gd name="T6" fmla="*/ 244 w 252"/>
                  <a:gd name="T7" fmla="*/ 0 h 227"/>
                  <a:gd name="T8" fmla="*/ 252 w 252"/>
                  <a:gd name="T9" fmla="*/ 0 h 227"/>
                  <a:gd name="T10" fmla="*/ 252 w 252"/>
                  <a:gd name="T11" fmla="*/ 8 h 227"/>
                  <a:gd name="T12" fmla="*/ 8 w 252"/>
                  <a:gd name="T13" fmla="*/ 227 h 227"/>
                </a:gdLst>
                <a:ahLst/>
                <a:cxnLst>
                  <a:cxn ang="0">
                    <a:pos x="T0" y="T1"/>
                  </a:cxn>
                  <a:cxn ang="0">
                    <a:pos x="T2" y="T3"/>
                  </a:cxn>
                  <a:cxn ang="0">
                    <a:pos x="T4" y="T5"/>
                  </a:cxn>
                  <a:cxn ang="0">
                    <a:pos x="T6" y="T7"/>
                  </a:cxn>
                  <a:cxn ang="0">
                    <a:pos x="T8" y="T9"/>
                  </a:cxn>
                  <a:cxn ang="0">
                    <a:pos x="T10" y="T11"/>
                  </a:cxn>
                  <a:cxn ang="0">
                    <a:pos x="T12" y="T13"/>
                  </a:cxn>
                </a:cxnLst>
                <a:rect l="0" t="0" r="r" b="b"/>
                <a:pathLst>
                  <a:path w="252" h="227">
                    <a:moveTo>
                      <a:pt x="8" y="227"/>
                    </a:moveTo>
                    <a:lnTo>
                      <a:pt x="0" y="227"/>
                    </a:lnTo>
                    <a:lnTo>
                      <a:pt x="0" y="219"/>
                    </a:lnTo>
                    <a:lnTo>
                      <a:pt x="244" y="0"/>
                    </a:lnTo>
                    <a:lnTo>
                      <a:pt x="252" y="0"/>
                    </a:lnTo>
                    <a:lnTo>
                      <a:pt x="252" y="8"/>
                    </a:lnTo>
                    <a:lnTo>
                      <a:pt x="8" y="227"/>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3" name="Freeform 11"/>
              <p:cNvSpPr>
                <a:spLocks/>
              </p:cNvSpPr>
              <p:nvPr/>
            </p:nvSpPr>
            <p:spPr bwMode="auto">
              <a:xfrm>
                <a:off x="6457950" y="3348038"/>
                <a:ext cx="398463" cy="138112"/>
              </a:xfrm>
              <a:custGeom>
                <a:avLst/>
                <a:gdLst>
                  <a:gd name="T0" fmla="*/ 8 w 251"/>
                  <a:gd name="T1" fmla="*/ 87 h 87"/>
                  <a:gd name="T2" fmla="*/ 0 w 251"/>
                  <a:gd name="T3" fmla="*/ 87 h 87"/>
                  <a:gd name="T4" fmla="*/ 0 w 251"/>
                  <a:gd name="T5" fmla="*/ 79 h 87"/>
                  <a:gd name="T6" fmla="*/ 243 w 251"/>
                  <a:gd name="T7" fmla="*/ 0 h 87"/>
                  <a:gd name="T8" fmla="*/ 251 w 251"/>
                  <a:gd name="T9" fmla="*/ 0 h 87"/>
                  <a:gd name="T10" fmla="*/ 251 w 251"/>
                  <a:gd name="T11" fmla="*/ 8 h 87"/>
                  <a:gd name="T12" fmla="*/ 8 w 251"/>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51" h="87">
                    <a:moveTo>
                      <a:pt x="8" y="87"/>
                    </a:moveTo>
                    <a:lnTo>
                      <a:pt x="0" y="87"/>
                    </a:lnTo>
                    <a:lnTo>
                      <a:pt x="0" y="79"/>
                    </a:lnTo>
                    <a:lnTo>
                      <a:pt x="243" y="0"/>
                    </a:lnTo>
                    <a:lnTo>
                      <a:pt x="251" y="0"/>
                    </a:lnTo>
                    <a:lnTo>
                      <a:pt x="251" y="8"/>
                    </a:lnTo>
                    <a:lnTo>
                      <a:pt x="8" y="87"/>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 name="Freeform 12"/>
              <p:cNvSpPr>
                <a:spLocks/>
              </p:cNvSpPr>
              <p:nvPr/>
            </p:nvSpPr>
            <p:spPr bwMode="auto">
              <a:xfrm>
                <a:off x="6843713" y="2936875"/>
                <a:ext cx="785813" cy="423862"/>
              </a:xfrm>
              <a:custGeom>
                <a:avLst/>
                <a:gdLst>
                  <a:gd name="T0" fmla="*/ 8 w 495"/>
                  <a:gd name="T1" fmla="*/ 267 h 267"/>
                  <a:gd name="T2" fmla="*/ 0 w 495"/>
                  <a:gd name="T3" fmla="*/ 267 h 267"/>
                  <a:gd name="T4" fmla="*/ 0 w 495"/>
                  <a:gd name="T5" fmla="*/ 259 h 267"/>
                  <a:gd name="T6" fmla="*/ 487 w 495"/>
                  <a:gd name="T7" fmla="*/ 0 h 267"/>
                  <a:gd name="T8" fmla="*/ 495 w 495"/>
                  <a:gd name="T9" fmla="*/ 0 h 267"/>
                  <a:gd name="T10" fmla="*/ 495 w 495"/>
                  <a:gd name="T11" fmla="*/ 7 h 267"/>
                  <a:gd name="T12" fmla="*/ 8 w 495"/>
                  <a:gd name="T13" fmla="*/ 267 h 267"/>
                </a:gdLst>
                <a:ahLst/>
                <a:cxnLst>
                  <a:cxn ang="0">
                    <a:pos x="T0" y="T1"/>
                  </a:cxn>
                  <a:cxn ang="0">
                    <a:pos x="T2" y="T3"/>
                  </a:cxn>
                  <a:cxn ang="0">
                    <a:pos x="T4" y="T5"/>
                  </a:cxn>
                  <a:cxn ang="0">
                    <a:pos x="T6" y="T7"/>
                  </a:cxn>
                  <a:cxn ang="0">
                    <a:pos x="T8" y="T9"/>
                  </a:cxn>
                  <a:cxn ang="0">
                    <a:pos x="T10" y="T11"/>
                  </a:cxn>
                  <a:cxn ang="0">
                    <a:pos x="T12" y="T13"/>
                  </a:cxn>
                </a:cxnLst>
                <a:rect l="0" t="0" r="r" b="b"/>
                <a:pathLst>
                  <a:path w="495" h="267">
                    <a:moveTo>
                      <a:pt x="8" y="267"/>
                    </a:moveTo>
                    <a:lnTo>
                      <a:pt x="0" y="267"/>
                    </a:lnTo>
                    <a:lnTo>
                      <a:pt x="0" y="259"/>
                    </a:lnTo>
                    <a:lnTo>
                      <a:pt x="487" y="0"/>
                    </a:lnTo>
                    <a:lnTo>
                      <a:pt x="495" y="0"/>
                    </a:lnTo>
                    <a:lnTo>
                      <a:pt x="495" y="7"/>
                    </a:lnTo>
                    <a:lnTo>
                      <a:pt x="8" y="267"/>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 name="Freeform 13"/>
              <p:cNvSpPr>
                <a:spLocks/>
              </p:cNvSpPr>
              <p:nvPr/>
            </p:nvSpPr>
            <p:spPr bwMode="auto">
              <a:xfrm>
                <a:off x="7616825" y="2779713"/>
                <a:ext cx="785813" cy="168275"/>
              </a:xfrm>
              <a:custGeom>
                <a:avLst/>
                <a:gdLst>
                  <a:gd name="T0" fmla="*/ 8 w 495"/>
                  <a:gd name="T1" fmla="*/ 106 h 106"/>
                  <a:gd name="T2" fmla="*/ 0 w 495"/>
                  <a:gd name="T3" fmla="*/ 106 h 106"/>
                  <a:gd name="T4" fmla="*/ 0 w 495"/>
                  <a:gd name="T5" fmla="*/ 99 h 106"/>
                  <a:gd name="T6" fmla="*/ 487 w 495"/>
                  <a:gd name="T7" fmla="*/ 0 h 106"/>
                  <a:gd name="T8" fmla="*/ 495 w 495"/>
                  <a:gd name="T9" fmla="*/ 0 h 106"/>
                  <a:gd name="T10" fmla="*/ 495 w 495"/>
                  <a:gd name="T11" fmla="*/ 8 h 106"/>
                  <a:gd name="T12" fmla="*/ 8 w 495"/>
                  <a:gd name="T13" fmla="*/ 106 h 106"/>
                </a:gdLst>
                <a:ahLst/>
                <a:cxnLst>
                  <a:cxn ang="0">
                    <a:pos x="T0" y="T1"/>
                  </a:cxn>
                  <a:cxn ang="0">
                    <a:pos x="T2" y="T3"/>
                  </a:cxn>
                  <a:cxn ang="0">
                    <a:pos x="T4" y="T5"/>
                  </a:cxn>
                  <a:cxn ang="0">
                    <a:pos x="T6" y="T7"/>
                  </a:cxn>
                  <a:cxn ang="0">
                    <a:pos x="T8" y="T9"/>
                  </a:cxn>
                  <a:cxn ang="0">
                    <a:pos x="T10" y="T11"/>
                  </a:cxn>
                  <a:cxn ang="0">
                    <a:pos x="T12" y="T13"/>
                  </a:cxn>
                </a:cxnLst>
                <a:rect l="0" t="0" r="r" b="b"/>
                <a:pathLst>
                  <a:path w="495" h="106">
                    <a:moveTo>
                      <a:pt x="8" y="106"/>
                    </a:moveTo>
                    <a:lnTo>
                      <a:pt x="0" y="106"/>
                    </a:lnTo>
                    <a:lnTo>
                      <a:pt x="0" y="99"/>
                    </a:lnTo>
                    <a:lnTo>
                      <a:pt x="487" y="0"/>
                    </a:lnTo>
                    <a:lnTo>
                      <a:pt x="495" y="0"/>
                    </a:lnTo>
                    <a:lnTo>
                      <a:pt x="495" y="8"/>
                    </a:lnTo>
                    <a:lnTo>
                      <a:pt x="8" y="106"/>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6" name="Freeform 14"/>
              <p:cNvSpPr>
                <a:spLocks/>
              </p:cNvSpPr>
              <p:nvPr/>
            </p:nvSpPr>
            <p:spPr bwMode="auto">
              <a:xfrm>
                <a:off x="4144963" y="5819775"/>
                <a:ext cx="76200" cy="0"/>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7" name="Freeform 15"/>
              <p:cNvSpPr>
                <a:spLocks/>
              </p:cNvSpPr>
              <p:nvPr/>
            </p:nvSpPr>
            <p:spPr bwMode="auto">
              <a:xfrm>
                <a:off x="4144963" y="5189538"/>
                <a:ext cx="76200" cy="0"/>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8" name="Freeform 16"/>
              <p:cNvSpPr>
                <a:spLocks/>
              </p:cNvSpPr>
              <p:nvPr/>
            </p:nvSpPr>
            <p:spPr bwMode="auto">
              <a:xfrm>
                <a:off x="4144963" y="4556125"/>
                <a:ext cx="76200" cy="0"/>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9" name="Freeform 17"/>
              <p:cNvSpPr>
                <a:spLocks/>
              </p:cNvSpPr>
              <p:nvPr/>
            </p:nvSpPr>
            <p:spPr bwMode="auto">
              <a:xfrm>
                <a:off x="4144963" y="3922713"/>
                <a:ext cx="76200" cy="0"/>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20" name="Freeform 18"/>
              <p:cNvSpPr>
                <a:spLocks/>
              </p:cNvSpPr>
              <p:nvPr/>
            </p:nvSpPr>
            <p:spPr bwMode="auto">
              <a:xfrm>
                <a:off x="4144963" y="3289300"/>
                <a:ext cx="76200" cy="0"/>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21" name="Freeform 19"/>
              <p:cNvSpPr>
                <a:spLocks/>
              </p:cNvSpPr>
              <p:nvPr/>
            </p:nvSpPr>
            <p:spPr bwMode="auto">
              <a:xfrm>
                <a:off x="4144963" y="2659063"/>
                <a:ext cx="76200" cy="0"/>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22" name="Freeform 20"/>
              <p:cNvSpPr>
                <a:spLocks/>
              </p:cNvSpPr>
              <p:nvPr/>
            </p:nvSpPr>
            <p:spPr bwMode="auto">
              <a:xfrm>
                <a:off x="4144963" y="2025650"/>
                <a:ext cx="76200" cy="0"/>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23" name="Freeform 21"/>
              <p:cNvSpPr>
                <a:spLocks/>
              </p:cNvSpPr>
              <p:nvPr/>
            </p:nvSpPr>
            <p:spPr bwMode="auto">
              <a:xfrm>
                <a:off x="4144963" y="1393825"/>
                <a:ext cx="76200" cy="0"/>
              </a:xfrm>
              <a:custGeom>
                <a:avLst/>
                <a:gdLst>
                  <a:gd name="T0" fmla="*/ 0 w 25"/>
                  <a:gd name="T1" fmla="*/ 24 w 25"/>
                  <a:gd name="T2" fmla="*/ 25 w 25"/>
                </a:gdLst>
                <a:ahLst/>
                <a:cxnLst>
                  <a:cxn ang="0">
                    <a:pos x="T0" y="0"/>
                  </a:cxn>
                  <a:cxn ang="0">
                    <a:pos x="T1" y="0"/>
                  </a:cxn>
                  <a:cxn ang="0">
                    <a:pos x="T2" y="0"/>
                  </a:cxn>
                </a:cxnLst>
                <a:rect l="0" t="0" r="r" b="b"/>
                <a:pathLst>
                  <a:path w="25">
                    <a:moveTo>
                      <a:pt x="0" y="0"/>
                    </a:moveTo>
                    <a:lnTo>
                      <a:pt x="24" y="0"/>
                    </a:lnTo>
                    <a:lnTo>
                      <a:pt x="25"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24" name="Freeform 22"/>
              <p:cNvSpPr>
                <a:spLocks/>
              </p:cNvSpPr>
              <p:nvPr/>
            </p:nvSpPr>
            <p:spPr bwMode="auto">
              <a:xfrm>
                <a:off x="8485188" y="5819775"/>
                <a:ext cx="77788" cy="0"/>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25" name="Freeform 23"/>
              <p:cNvSpPr>
                <a:spLocks/>
              </p:cNvSpPr>
              <p:nvPr/>
            </p:nvSpPr>
            <p:spPr bwMode="auto">
              <a:xfrm>
                <a:off x="8485188" y="5189538"/>
                <a:ext cx="77788" cy="0"/>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26" name="Freeform 24"/>
              <p:cNvSpPr>
                <a:spLocks/>
              </p:cNvSpPr>
              <p:nvPr/>
            </p:nvSpPr>
            <p:spPr bwMode="auto">
              <a:xfrm>
                <a:off x="8485188" y="4556125"/>
                <a:ext cx="77788" cy="0"/>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27" name="Freeform 25"/>
              <p:cNvSpPr>
                <a:spLocks/>
              </p:cNvSpPr>
              <p:nvPr/>
            </p:nvSpPr>
            <p:spPr bwMode="auto">
              <a:xfrm>
                <a:off x="8485188" y="3922713"/>
                <a:ext cx="77788" cy="0"/>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28" name="Freeform 26"/>
              <p:cNvSpPr>
                <a:spLocks/>
              </p:cNvSpPr>
              <p:nvPr/>
            </p:nvSpPr>
            <p:spPr bwMode="auto">
              <a:xfrm>
                <a:off x="8485188" y="3289300"/>
                <a:ext cx="77788" cy="0"/>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29" name="Freeform 27"/>
              <p:cNvSpPr>
                <a:spLocks/>
              </p:cNvSpPr>
              <p:nvPr/>
            </p:nvSpPr>
            <p:spPr bwMode="auto">
              <a:xfrm>
                <a:off x="8485188" y="2659063"/>
                <a:ext cx="77788" cy="0"/>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30" name="Freeform 28"/>
              <p:cNvSpPr>
                <a:spLocks/>
              </p:cNvSpPr>
              <p:nvPr/>
            </p:nvSpPr>
            <p:spPr bwMode="auto">
              <a:xfrm>
                <a:off x="8485188" y="2025650"/>
                <a:ext cx="77788" cy="0"/>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31" name="Freeform 29"/>
              <p:cNvSpPr>
                <a:spLocks/>
              </p:cNvSpPr>
              <p:nvPr/>
            </p:nvSpPr>
            <p:spPr bwMode="auto">
              <a:xfrm>
                <a:off x="8485188" y="1393825"/>
                <a:ext cx="77788" cy="0"/>
              </a:xfrm>
              <a:custGeom>
                <a:avLst/>
                <a:gdLst>
                  <a:gd name="T0" fmla="*/ 25 w 25"/>
                  <a:gd name="T1" fmla="*/ 1 w 25"/>
                  <a:gd name="T2" fmla="*/ 0 w 25"/>
                </a:gdLst>
                <a:ahLst/>
                <a:cxnLst>
                  <a:cxn ang="0">
                    <a:pos x="T0" y="0"/>
                  </a:cxn>
                  <a:cxn ang="0">
                    <a:pos x="T1" y="0"/>
                  </a:cxn>
                  <a:cxn ang="0">
                    <a:pos x="T2" y="0"/>
                  </a:cxn>
                </a:cxnLst>
                <a:rect l="0" t="0" r="r" b="b"/>
                <a:pathLst>
                  <a:path w="25">
                    <a:moveTo>
                      <a:pt x="25" y="0"/>
                    </a:moveTo>
                    <a:lnTo>
                      <a:pt x="1" y="0"/>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32" name="Freeform 30"/>
              <p:cNvSpPr>
                <a:spLocks/>
              </p:cNvSpPr>
              <p:nvPr/>
            </p:nvSpPr>
            <p:spPr bwMode="auto">
              <a:xfrm>
                <a:off x="4144963" y="5741988"/>
                <a:ext cx="0" cy="77787"/>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33" name="Freeform 31"/>
              <p:cNvSpPr>
                <a:spLocks/>
              </p:cNvSpPr>
              <p:nvPr/>
            </p:nvSpPr>
            <p:spPr bwMode="auto">
              <a:xfrm>
                <a:off x="4697413" y="5741988"/>
                <a:ext cx="0" cy="77787"/>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34" name="Freeform 32"/>
              <p:cNvSpPr>
                <a:spLocks/>
              </p:cNvSpPr>
              <p:nvPr/>
            </p:nvSpPr>
            <p:spPr bwMode="auto">
              <a:xfrm>
                <a:off x="5249863" y="5741988"/>
                <a:ext cx="0" cy="77787"/>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35" name="Freeform 33"/>
              <p:cNvSpPr>
                <a:spLocks/>
              </p:cNvSpPr>
              <p:nvPr/>
            </p:nvSpPr>
            <p:spPr bwMode="auto">
              <a:xfrm>
                <a:off x="5800725" y="5741988"/>
                <a:ext cx="0" cy="77787"/>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36" name="Freeform 34"/>
              <p:cNvSpPr>
                <a:spLocks/>
              </p:cNvSpPr>
              <p:nvPr/>
            </p:nvSpPr>
            <p:spPr bwMode="auto">
              <a:xfrm>
                <a:off x="6353175" y="5741988"/>
                <a:ext cx="0" cy="77787"/>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37" name="Freeform 35"/>
              <p:cNvSpPr>
                <a:spLocks/>
              </p:cNvSpPr>
              <p:nvPr/>
            </p:nvSpPr>
            <p:spPr bwMode="auto">
              <a:xfrm>
                <a:off x="6905625" y="5741988"/>
                <a:ext cx="0" cy="77787"/>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38" name="Freeform 36"/>
              <p:cNvSpPr>
                <a:spLocks/>
              </p:cNvSpPr>
              <p:nvPr/>
            </p:nvSpPr>
            <p:spPr bwMode="auto">
              <a:xfrm>
                <a:off x="7458075" y="5741988"/>
                <a:ext cx="0" cy="77787"/>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39" name="Freeform 37"/>
              <p:cNvSpPr>
                <a:spLocks/>
              </p:cNvSpPr>
              <p:nvPr/>
            </p:nvSpPr>
            <p:spPr bwMode="auto">
              <a:xfrm>
                <a:off x="8010525" y="5741988"/>
                <a:ext cx="0" cy="77787"/>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40" name="Freeform 38"/>
              <p:cNvSpPr>
                <a:spLocks/>
              </p:cNvSpPr>
              <p:nvPr/>
            </p:nvSpPr>
            <p:spPr bwMode="auto">
              <a:xfrm>
                <a:off x="8562975" y="5741988"/>
                <a:ext cx="0" cy="77787"/>
              </a:xfrm>
              <a:custGeom>
                <a:avLst/>
                <a:gdLst>
                  <a:gd name="T0" fmla="*/ 25 h 25"/>
                  <a:gd name="T1" fmla="*/ 1 h 25"/>
                  <a:gd name="T2" fmla="*/ 0 h 25"/>
                </a:gdLst>
                <a:ahLst/>
                <a:cxnLst>
                  <a:cxn ang="0">
                    <a:pos x="0" y="T0"/>
                  </a:cxn>
                  <a:cxn ang="0">
                    <a:pos x="0" y="T1"/>
                  </a:cxn>
                  <a:cxn ang="0">
                    <a:pos x="0" y="T2"/>
                  </a:cxn>
                </a:cxnLst>
                <a:rect l="0" t="0" r="r" b="b"/>
                <a:pathLst>
                  <a:path h="25">
                    <a:moveTo>
                      <a:pt x="0" y="25"/>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41" name="Freeform 39"/>
              <p:cNvSpPr>
                <a:spLocks/>
              </p:cNvSpPr>
              <p:nvPr/>
            </p:nvSpPr>
            <p:spPr bwMode="auto">
              <a:xfrm>
                <a:off x="4144963" y="1393825"/>
                <a:ext cx="0" cy="7620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42" name="Freeform 40"/>
              <p:cNvSpPr>
                <a:spLocks/>
              </p:cNvSpPr>
              <p:nvPr/>
            </p:nvSpPr>
            <p:spPr bwMode="auto">
              <a:xfrm>
                <a:off x="4697413" y="1393825"/>
                <a:ext cx="0" cy="7620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43" name="Freeform 41"/>
              <p:cNvSpPr>
                <a:spLocks/>
              </p:cNvSpPr>
              <p:nvPr/>
            </p:nvSpPr>
            <p:spPr bwMode="auto">
              <a:xfrm>
                <a:off x="5249863" y="1393825"/>
                <a:ext cx="0" cy="7620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44" name="Freeform 42"/>
              <p:cNvSpPr>
                <a:spLocks/>
              </p:cNvSpPr>
              <p:nvPr/>
            </p:nvSpPr>
            <p:spPr bwMode="auto">
              <a:xfrm>
                <a:off x="5800725" y="1393825"/>
                <a:ext cx="0" cy="7620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45" name="Freeform 43"/>
              <p:cNvSpPr>
                <a:spLocks/>
              </p:cNvSpPr>
              <p:nvPr/>
            </p:nvSpPr>
            <p:spPr bwMode="auto">
              <a:xfrm>
                <a:off x="6353175" y="1393825"/>
                <a:ext cx="0" cy="7620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46" name="Freeform 44"/>
              <p:cNvSpPr>
                <a:spLocks/>
              </p:cNvSpPr>
              <p:nvPr/>
            </p:nvSpPr>
            <p:spPr bwMode="auto">
              <a:xfrm>
                <a:off x="6905625" y="1393825"/>
                <a:ext cx="0" cy="7620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47" name="Freeform 45"/>
              <p:cNvSpPr>
                <a:spLocks/>
              </p:cNvSpPr>
              <p:nvPr/>
            </p:nvSpPr>
            <p:spPr bwMode="auto">
              <a:xfrm>
                <a:off x="7458075" y="1393825"/>
                <a:ext cx="0" cy="7620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48" name="Freeform 46"/>
              <p:cNvSpPr>
                <a:spLocks/>
              </p:cNvSpPr>
              <p:nvPr/>
            </p:nvSpPr>
            <p:spPr bwMode="auto">
              <a:xfrm>
                <a:off x="8010525" y="1393825"/>
                <a:ext cx="0" cy="7620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49" name="Freeform 47"/>
              <p:cNvSpPr>
                <a:spLocks/>
              </p:cNvSpPr>
              <p:nvPr/>
            </p:nvSpPr>
            <p:spPr bwMode="auto">
              <a:xfrm>
                <a:off x="8562975" y="1393825"/>
                <a:ext cx="0" cy="76200"/>
              </a:xfrm>
              <a:custGeom>
                <a:avLst/>
                <a:gdLst>
                  <a:gd name="T0" fmla="*/ 0 h 25"/>
                  <a:gd name="T1" fmla="*/ 24 h 25"/>
                  <a:gd name="T2" fmla="*/ 25 h 25"/>
                </a:gdLst>
                <a:ahLst/>
                <a:cxnLst>
                  <a:cxn ang="0">
                    <a:pos x="0" y="T0"/>
                  </a:cxn>
                  <a:cxn ang="0">
                    <a:pos x="0" y="T1"/>
                  </a:cxn>
                  <a:cxn ang="0">
                    <a:pos x="0" y="T2"/>
                  </a:cxn>
                </a:cxnLst>
                <a:rect l="0" t="0" r="r" b="b"/>
                <a:pathLst>
                  <a:path h="25">
                    <a:moveTo>
                      <a:pt x="0" y="0"/>
                    </a:moveTo>
                    <a:lnTo>
                      <a:pt x="0" y="24"/>
                    </a:lnTo>
                    <a:lnTo>
                      <a:pt x="0" y="2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50" name="Freeform 48"/>
              <p:cNvSpPr>
                <a:spLocks/>
              </p:cNvSpPr>
              <p:nvPr/>
            </p:nvSpPr>
            <p:spPr bwMode="auto">
              <a:xfrm>
                <a:off x="4144963" y="1390650"/>
                <a:ext cx="0" cy="4429125"/>
              </a:xfrm>
              <a:custGeom>
                <a:avLst/>
                <a:gdLst>
                  <a:gd name="T0" fmla="*/ 1441 h 1441"/>
                  <a:gd name="T1" fmla="*/ 1 h 1441"/>
                  <a:gd name="T2" fmla="*/ 0 h 1441"/>
                </a:gdLst>
                <a:ahLst/>
                <a:cxnLst>
                  <a:cxn ang="0">
                    <a:pos x="0" y="T0"/>
                  </a:cxn>
                  <a:cxn ang="0">
                    <a:pos x="0" y="T1"/>
                  </a:cxn>
                  <a:cxn ang="0">
                    <a:pos x="0" y="T2"/>
                  </a:cxn>
                </a:cxnLst>
                <a:rect l="0" t="0" r="r" b="b"/>
                <a:pathLst>
                  <a:path h="1441">
                    <a:moveTo>
                      <a:pt x="0" y="1441"/>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51" name="Freeform 49"/>
              <p:cNvSpPr>
                <a:spLocks/>
              </p:cNvSpPr>
              <p:nvPr/>
            </p:nvSpPr>
            <p:spPr bwMode="auto">
              <a:xfrm>
                <a:off x="8562975" y="1390650"/>
                <a:ext cx="0" cy="4429125"/>
              </a:xfrm>
              <a:custGeom>
                <a:avLst/>
                <a:gdLst>
                  <a:gd name="T0" fmla="*/ 1441 h 1441"/>
                  <a:gd name="T1" fmla="*/ 1 h 1441"/>
                  <a:gd name="T2" fmla="*/ 0 h 1441"/>
                </a:gdLst>
                <a:ahLst/>
                <a:cxnLst>
                  <a:cxn ang="0">
                    <a:pos x="0" y="T0"/>
                  </a:cxn>
                  <a:cxn ang="0">
                    <a:pos x="0" y="T1"/>
                  </a:cxn>
                  <a:cxn ang="0">
                    <a:pos x="0" y="T2"/>
                  </a:cxn>
                </a:cxnLst>
                <a:rect l="0" t="0" r="r" b="b"/>
                <a:pathLst>
                  <a:path h="1441">
                    <a:moveTo>
                      <a:pt x="0" y="1441"/>
                    </a:moveTo>
                    <a:lnTo>
                      <a:pt x="0" y="1"/>
                    </a:lnTo>
                    <a:lnTo>
                      <a:pt x="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52" name="Freeform 50"/>
              <p:cNvSpPr>
                <a:spLocks/>
              </p:cNvSpPr>
              <p:nvPr/>
            </p:nvSpPr>
            <p:spPr bwMode="auto">
              <a:xfrm>
                <a:off x="4144963" y="5819775"/>
                <a:ext cx="4421188" cy="0"/>
              </a:xfrm>
              <a:custGeom>
                <a:avLst/>
                <a:gdLst>
                  <a:gd name="T0" fmla="*/ 0 w 1441"/>
                  <a:gd name="T1" fmla="*/ 1440 w 1441"/>
                  <a:gd name="T2" fmla="*/ 1441 w 1441"/>
                </a:gdLst>
                <a:ahLst/>
                <a:cxnLst>
                  <a:cxn ang="0">
                    <a:pos x="T0" y="0"/>
                  </a:cxn>
                  <a:cxn ang="0">
                    <a:pos x="T1" y="0"/>
                  </a:cxn>
                  <a:cxn ang="0">
                    <a:pos x="T2" y="0"/>
                  </a:cxn>
                </a:cxnLst>
                <a:rect l="0" t="0" r="r" b="b"/>
                <a:pathLst>
                  <a:path w="1441">
                    <a:moveTo>
                      <a:pt x="0" y="0"/>
                    </a:moveTo>
                    <a:lnTo>
                      <a:pt x="1440" y="0"/>
                    </a:lnTo>
                    <a:lnTo>
                      <a:pt x="144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53" name="Freeform 51"/>
              <p:cNvSpPr>
                <a:spLocks/>
              </p:cNvSpPr>
              <p:nvPr/>
            </p:nvSpPr>
            <p:spPr bwMode="auto">
              <a:xfrm>
                <a:off x="4144963" y="1393825"/>
                <a:ext cx="4421188" cy="0"/>
              </a:xfrm>
              <a:custGeom>
                <a:avLst/>
                <a:gdLst>
                  <a:gd name="T0" fmla="*/ 0 w 1441"/>
                  <a:gd name="T1" fmla="*/ 1440 w 1441"/>
                  <a:gd name="T2" fmla="*/ 1441 w 1441"/>
                </a:gdLst>
                <a:ahLst/>
                <a:cxnLst>
                  <a:cxn ang="0">
                    <a:pos x="T0" y="0"/>
                  </a:cxn>
                  <a:cxn ang="0">
                    <a:pos x="T1" y="0"/>
                  </a:cxn>
                  <a:cxn ang="0">
                    <a:pos x="T2" y="0"/>
                  </a:cxn>
                </a:cxnLst>
                <a:rect l="0" t="0" r="r" b="b"/>
                <a:pathLst>
                  <a:path w="1441">
                    <a:moveTo>
                      <a:pt x="0" y="0"/>
                    </a:moveTo>
                    <a:lnTo>
                      <a:pt x="1440" y="0"/>
                    </a:lnTo>
                    <a:lnTo>
                      <a:pt x="144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54" name="Oval 52"/>
              <p:cNvSpPr>
                <a:spLocks noChangeArrowheads="1"/>
              </p:cNvSpPr>
              <p:nvPr/>
            </p:nvSpPr>
            <p:spPr bwMode="auto">
              <a:xfrm>
                <a:off x="4151313" y="4125913"/>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55" name="Oval 53"/>
              <p:cNvSpPr>
                <a:spLocks noChangeArrowheads="1"/>
              </p:cNvSpPr>
              <p:nvPr/>
            </p:nvSpPr>
            <p:spPr bwMode="auto">
              <a:xfrm>
                <a:off x="4151313" y="4125913"/>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56" name="Oval 54"/>
              <p:cNvSpPr>
                <a:spLocks noChangeArrowheads="1"/>
              </p:cNvSpPr>
              <p:nvPr/>
            </p:nvSpPr>
            <p:spPr bwMode="auto">
              <a:xfrm>
                <a:off x="4481513" y="4191000"/>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57" name="Oval 55"/>
              <p:cNvSpPr>
                <a:spLocks noChangeArrowheads="1"/>
              </p:cNvSpPr>
              <p:nvPr/>
            </p:nvSpPr>
            <p:spPr bwMode="auto">
              <a:xfrm>
                <a:off x="4481513" y="4191000"/>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58" name="Oval 56"/>
              <p:cNvSpPr>
                <a:spLocks noChangeArrowheads="1"/>
              </p:cNvSpPr>
              <p:nvPr/>
            </p:nvSpPr>
            <p:spPr bwMode="auto">
              <a:xfrm>
                <a:off x="4868863" y="4033838"/>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59" name="Oval 57"/>
              <p:cNvSpPr>
                <a:spLocks noChangeArrowheads="1"/>
              </p:cNvSpPr>
              <p:nvPr/>
            </p:nvSpPr>
            <p:spPr bwMode="auto">
              <a:xfrm>
                <a:off x="4868863" y="4033838"/>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60" name="Oval 58"/>
              <p:cNvSpPr>
                <a:spLocks noChangeArrowheads="1"/>
              </p:cNvSpPr>
              <p:nvPr/>
            </p:nvSpPr>
            <p:spPr bwMode="auto">
              <a:xfrm>
                <a:off x="5254625" y="3748088"/>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61" name="Oval 59"/>
              <p:cNvSpPr>
                <a:spLocks noChangeArrowheads="1"/>
              </p:cNvSpPr>
              <p:nvPr/>
            </p:nvSpPr>
            <p:spPr bwMode="auto">
              <a:xfrm>
                <a:off x="5254625" y="3748088"/>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62" name="Oval 60"/>
              <p:cNvSpPr>
                <a:spLocks noChangeArrowheads="1"/>
              </p:cNvSpPr>
              <p:nvPr/>
            </p:nvSpPr>
            <p:spPr bwMode="auto">
              <a:xfrm>
                <a:off x="5641975" y="3621088"/>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63" name="Oval 61"/>
              <p:cNvSpPr>
                <a:spLocks noChangeArrowheads="1"/>
              </p:cNvSpPr>
              <p:nvPr/>
            </p:nvSpPr>
            <p:spPr bwMode="auto">
              <a:xfrm>
                <a:off x="5641975" y="3621088"/>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64" name="Oval 62"/>
              <p:cNvSpPr>
                <a:spLocks noChangeArrowheads="1"/>
              </p:cNvSpPr>
              <p:nvPr/>
            </p:nvSpPr>
            <p:spPr bwMode="auto">
              <a:xfrm>
                <a:off x="6027738" y="3778250"/>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65" name="Oval 63"/>
              <p:cNvSpPr>
                <a:spLocks noChangeArrowheads="1"/>
              </p:cNvSpPr>
              <p:nvPr/>
            </p:nvSpPr>
            <p:spPr bwMode="auto">
              <a:xfrm>
                <a:off x="6027738" y="3778250"/>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66" name="Oval 64"/>
              <p:cNvSpPr>
                <a:spLocks noChangeArrowheads="1"/>
              </p:cNvSpPr>
              <p:nvPr/>
            </p:nvSpPr>
            <p:spPr bwMode="auto">
              <a:xfrm>
                <a:off x="6415088" y="3430588"/>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67" name="Oval 65"/>
              <p:cNvSpPr>
                <a:spLocks noChangeArrowheads="1"/>
              </p:cNvSpPr>
              <p:nvPr/>
            </p:nvSpPr>
            <p:spPr bwMode="auto">
              <a:xfrm>
                <a:off x="6415088" y="3430588"/>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68" name="Oval 66"/>
              <p:cNvSpPr>
                <a:spLocks noChangeArrowheads="1"/>
              </p:cNvSpPr>
              <p:nvPr/>
            </p:nvSpPr>
            <p:spPr bwMode="auto">
              <a:xfrm>
                <a:off x="6800850" y="3305175"/>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69" name="Oval 67"/>
              <p:cNvSpPr>
                <a:spLocks noChangeArrowheads="1"/>
              </p:cNvSpPr>
              <p:nvPr/>
            </p:nvSpPr>
            <p:spPr bwMode="auto">
              <a:xfrm>
                <a:off x="6800850" y="3305175"/>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70" name="Oval 68"/>
              <p:cNvSpPr>
                <a:spLocks noChangeArrowheads="1"/>
              </p:cNvSpPr>
              <p:nvPr/>
            </p:nvSpPr>
            <p:spPr bwMode="auto">
              <a:xfrm>
                <a:off x="7573963" y="2892425"/>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71" name="Oval 69"/>
              <p:cNvSpPr>
                <a:spLocks noChangeArrowheads="1"/>
              </p:cNvSpPr>
              <p:nvPr/>
            </p:nvSpPr>
            <p:spPr bwMode="auto">
              <a:xfrm>
                <a:off x="7573963" y="2892425"/>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72" name="Oval 70"/>
              <p:cNvSpPr>
                <a:spLocks noChangeArrowheads="1"/>
              </p:cNvSpPr>
              <p:nvPr/>
            </p:nvSpPr>
            <p:spPr bwMode="auto">
              <a:xfrm>
                <a:off x="8347075" y="2736850"/>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73" name="Oval 71"/>
              <p:cNvSpPr>
                <a:spLocks noChangeArrowheads="1"/>
              </p:cNvSpPr>
              <p:nvPr/>
            </p:nvSpPr>
            <p:spPr bwMode="auto">
              <a:xfrm>
                <a:off x="8347075" y="2736850"/>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grpSp>
            <p:nvGrpSpPr>
              <p:cNvPr id="183" name="Group 182"/>
              <p:cNvGrpSpPr/>
              <p:nvPr/>
            </p:nvGrpSpPr>
            <p:grpSpPr>
              <a:xfrm>
                <a:off x="3654425" y="1030288"/>
                <a:ext cx="993775" cy="341312"/>
                <a:chOff x="3543300" y="823913"/>
                <a:chExt cx="993775" cy="341312"/>
              </a:xfrm>
            </p:grpSpPr>
            <p:sp>
              <p:nvSpPr>
                <p:cNvPr id="92" name="Rectangle 90"/>
                <p:cNvSpPr>
                  <a:spLocks noChangeArrowheads="1"/>
                </p:cNvSpPr>
                <p:nvPr/>
              </p:nvSpPr>
              <p:spPr bwMode="auto">
                <a:xfrm>
                  <a:off x="3543300" y="823913"/>
                  <a:ext cx="957263"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93" name="Rectangle 91"/>
                <p:cNvSpPr>
                  <a:spLocks noChangeArrowheads="1"/>
                </p:cNvSpPr>
                <p:nvPr/>
              </p:nvSpPr>
              <p:spPr bwMode="auto">
                <a:xfrm>
                  <a:off x="3543300" y="823913"/>
                  <a:ext cx="95726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94" name="Rectangle 92"/>
                <p:cNvSpPr>
                  <a:spLocks noChangeArrowheads="1"/>
                </p:cNvSpPr>
                <p:nvPr/>
              </p:nvSpPr>
              <p:spPr bwMode="auto">
                <a:xfrm>
                  <a:off x="3543300" y="827088"/>
                  <a:ext cx="3175" cy="298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95" name="Rectangle 93"/>
                <p:cNvSpPr>
                  <a:spLocks noChangeArrowheads="1"/>
                </p:cNvSpPr>
                <p:nvPr/>
              </p:nvSpPr>
              <p:spPr bwMode="auto">
                <a:xfrm>
                  <a:off x="3543300" y="1125538"/>
                  <a:ext cx="95726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96" name="Rectangle 94"/>
                <p:cNvSpPr>
                  <a:spLocks noChangeArrowheads="1"/>
                </p:cNvSpPr>
                <p:nvPr/>
              </p:nvSpPr>
              <p:spPr bwMode="auto">
                <a:xfrm>
                  <a:off x="4497388" y="827088"/>
                  <a:ext cx="3175" cy="298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97" name="Freeform 95"/>
                <p:cNvSpPr>
                  <a:spLocks/>
                </p:cNvSpPr>
                <p:nvPr/>
              </p:nvSpPr>
              <p:spPr bwMode="auto">
                <a:xfrm>
                  <a:off x="3543300" y="823913"/>
                  <a:ext cx="993775" cy="341312"/>
                </a:xfrm>
                <a:custGeom>
                  <a:avLst/>
                  <a:gdLst>
                    <a:gd name="T0" fmla="*/ 8 w 626"/>
                    <a:gd name="T1" fmla="*/ 8 h 215"/>
                    <a:gd name="T2" fmla="*/ 0 w 626"/>
                    <a:gd name="T3" fmla="*/ 0 h 215"/>
                    <a:gd name="T4" fmla="*/ 0 w 626"/>
                    <a:gd name="T5" fmla="*/ 192 h 215"/>
                    <a:gd name="T6" fmla="*/ 23 w 626"/>
                    <a:gd name="T7" fmla="*/ 215 h 215"/>
                    <a:gd name="T8" fmla="*/ 626 w 626"/>
                    <a:gd name="T9" fmla="*/ 215 h 215"/>
                    <a:gd name="T10" fmla="*/ 626 w 626"/>
                    <a:gd name="T11" fmla="*/ 24 h 215"/>
                    <a:gd name="T12" fmla="*/ 603 w 626"/>
                    <a:gd name="T13" fmla="*/ 0 h 215"/>
                    <a:gd name="T14" fmla="*/ 0 w 626"/>
                    <a:gd name="T15" fmla="*/ 0 h 215"/>
                    <a:gd name="T16" fmla="*/ 8 w 626"/>
                    <a:gd name="T17" fmla="*/ 8 h 215"/>
                    <a:gd name="T18" fmla="*/ 8 w 626"/>
                    <a:gd name="T19" fmla="*/ 190 h 215"/>
                    <a:gd name="T20" fmla="*/ 601 w 626"/>
                    <a:gd name="T21" fmla="*/ 190 h 215"/>
                    <a:gd name="T22" fmla="*/ 601 w 626"/>
                    <a:gd name="T23" fmla="*/ 8 h 215"/>
                    <a:gd name="T24" fmla="*/ 8 w 626"/>
                    <a:gd name="T25" fmla="*/ 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6" h="215">
                      <a:moveTo>
                        <a:pt x="8" y="8"/>
                      </a:moveTo>
                      <a:lnTo>
                        <a:pt x="0" y="0"/>
                      </a:lnTo>
                      <a:lnTo>
                        <a:pt x="0" y="192"/>
                      </a:lnTo>
                      <a:lnTo>
                        <a:pt x="23" y="215"/>
                      </a:lnTo>
                      <a:lnTo>
                        <a:pt x="626" y="215"/>
                      </a:lnTo>
                      <a:lnTo>
                        <a:pt x="626" y="24"/>
                      </a:lnTo>
                      <a:lnTo>
                        <a:pt x="603" y="0"/>
                      </a:lnTo>
                      <a:lnTo>
                        <a:pt x="0" y="0"/>
                      </a:lnTo>
                      <a:lnTo>
                        <a:pt x="8" y="8"/>
                      </a:lnTo>
                      <a:lnTo>
                        <a:pt x="8" y="190"/>
                      </a:lnTo>
                      <a:lnTo>
                        <a:pt x="601" y="190"/>
                      </a:lnTo>
                      <a:lnTo>
                        <a:pt x="601"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98" name="Rectangle 96"/>
                <p:cNvSpPr>
                  <a:spLocks noChangeArrowheads="1"/>
                </p:cNvSpPr>
                <p:nvPr/>
              </p:nvSpPr>
              <p:spPr bwMode="auto">
                <a:xfrm>
                  <a:off x="3635375" y="974725"/>
                  <a:ext cx="430213" cy="12700"/>
                </a:xfrm>
                <a:prstGeom prst="rect">
                  <a:avLst/>
                </a:prstGeom>
                <a:solidFill>
                  <a:srgbClr val="FF07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99" name="Oval 97"/>
                <p:cNvSpPr>
                  <a:spLocks noChangeArrowheads="1"/>
                </p:cNvSpPr>
                <p:nvPr/>
              </p:nvSpPr>
              <p:spPr bwMode="auto">
                <a:xfrm>
                  <a:off x="3800475" y="931863"/>
                  <a:ext cx="98425" cy="98425"/>
                </a:xfrm>
                <a:prstGeom prst="ellipse">
                  <a:avLst/>
                </a:pr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00" name="Oval 98"/>
                <p:cNvSpPr>
                  <a:spLocks noChangeArrowheads="1"/>
                </p:cNvSpPr>
                <p:nvPr/>
              </p:nvSpPr>
              <p:spPr bwMode="auto">
                <a:xfrm>
                  <a:off x="3800475" y="931863"/>
                  <a:ext cx="95250" cy="95250"/>
                </a:xfrm>
                <a:prstGeom prst="ellipse">
                  <a:avLst/>
                </a:prstGeom>
                <a:noFill/>
                <a:ln w="3175">
                  <a:solidFill>
                    <a:srgbClr val="FF070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01" name="Rectangle 99"/>
                <p:cNvSpPr>
                  <a:spLocks noChangeArrowheads="1"/>
                </p:cNvSpPr>
                <p:nvPr/>
              </p:nvSpPr>
              <p:spPr bwMode="auto">
                <a:xfrm>
                  <a:off x="4038600" y="838200"/>
                  <a:ext cx="4440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FF0705"/>
                      </a:solidFill>
                      <a:effectLst/>
                      <a:uLnTx/>
                      <a:uFillTx/>
                      <a:latin typeface="Arial" panose="020B0604020202020204" pitchFamily="34" charset="0"/>
                      <a:ea typeface="ＭＳ Ｐゴシック" charset="0"/>
                      <a:cs typeface="+mn-cs"/>
                    </a:rPr>
                    <a:t>HGB</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p:txBody>
            </p:sp>
          </p:grpSp>
          <p:sp>
            <p:nvSpPr>
              <p:cNvPr id="106" name="TextBox 105"/>
              <p:cNvSpPr txBox="1"/>
              <p:nvPr/>
            </p:nvSpPr>
            <p:spPr>
              <a:xfrm>
                <a:off x="3741748" y="563880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a:ea typeface="ＭＳ Ｐゴシック" charset="0"/>
                    <a:cs typeface="+mn-cs"/>
                  </a:rPr>
                  <a:t>2</a:t>
                </a:r>
              </a:p>
            </p:txBody>
          </p:sp>
          <p:sp>
            <p:nvSpPr>
              <p:cNvPr id="107" name="TextBox 106"/>
              <p:cNvSpPr txBox="1"/>
              <p:nvPr/>
            </p:nvSpPr>
            <p:spPr>
              <a:xfrm>
                <a:off x="3749854" y="502920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a:ea typeface="ＭＳ Ｐゴシック" charset="0"/>
                    <a:cs typeface="+mn-cs"/>
                  </a:rPr>
                  <a:t>4</a:t>
                </a:r>
              </a:p>
            </p:txBody>
          </p:sp>
          <p:sp>
            <p:nvSpPr>
              <p:cNvPr id="108" name="TextBox 107"/>
              <p:cNvSpPr txBox="1"/>
              <p:nvPr/>
            </p:nvSpPr>
            <p:spPr>
              <a:xfrm>
                <a:off x="3757960" y="441960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a:ea typeface="ＭＳ Ｐゴシック" charset="0"/>
                    <a:cs typeface="+mn-cs"/>
                  </a:rPr>
                  <a:t>6</a:t>
                </a:r>
              </a:p>
            </p:txBody>
          </p:sp>
          <p:sp>
            <p:nvSpPr>
              <p:cNvPr id="109" name="TextBox 108"/>
              <p:cNvSpPr txBox="1"/>
              <p:nvPr/>
            </p:nvSpPr>
            <p:spPr>
              <a:xfrm>
                <a:off x="3766066" y="3745468"/>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a:ea typeface="ＭＳ Ｐゴシック" charset="0"/>
                    <a:cs typeface="+mn-cs"/>
                  </a:rPr>
                  <a:t>8</a:t>
                </a:r>
              </a:p>
            </p:txBody>
          </p:sp>
          <p:sp>
            <p:nvSpPr>
              <p:cNvPr id="110" name="TextBox 109"/>
              <p:cNvSpPr txBox="1"/>
              <p:nvPr/>
            </p:nvSpPr>
            <p:spPr>
              <a:xfrm>
                <a:off x="3673654" y="312420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a:ea typeface="ＭＳ Ｐゴシック" charset="0"/>
                    <a:cs typeface="+mn-cs"/>
                  </a:rPr>
                  <a:t>10</a:t>
                </a:r>
              </a:p>
            </p:txBody>
          </p:sp>
          <p:sp>
            <p:nvSpPr>
              <p:cNvPr id="111" name="TextBox 110"/>
              <p:cNvSpPr txBox="1"/>
              <p:nvPr/>
            </p:nvSpPr>
            <p:spPr>
              <a:xfrm>
                <a:off x="3673654" y="251460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a:ea typeface="ＭＳ Ｐゴシック" charset="0"/>
                    <a:cs typeface="+mn-cs"/>
                  </a:rPr>
                  <a:t>12</a:t>
                </a:r>
              </a:p>
            </p:txBody>
          </p:sp>
          <p:sp>
            <p:nvSpPr>
              <p:cNvPr id="112" name="TextBox 111"/>
              <p:cNvSpPr txBox="1"/>
              <p:nvPr/>
            </p:nvSpPr>
            <p:spPr>
              <a:xfrm>
                <a:off x="3673654" y="1840468"/>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rial" panose="020B0604020202020204"/>
                    <a:ea typeface="ＭＳ Ｐゴシック" charset="0"/>
                    <a:cs typeface="+mn-cs"/>
                  </a:rPr>
                  <a:t>14</a:t>
                </a:r>
              </a:p>
            </p:txBody>
          </p:sp>
          <p:sp>
            <p:nvSpPr>
              <p:cNvPr id="115" name="TextBox 114"/>
              <p:cNvSpPr txBox="1"/>
              <p:nvPr/>
            </p:nvSpPr>
            <p:spPr>
              <a:xfrm>
                <a:off x="8534400" y="5017532"/>
                <a:ext cx="5693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Arial" panose="020B0604020202020204"/>
                    <a:ea typeface="ＭＳ Ｐゴシック" charset="0"/>
                    <a:cs typeface="+mn-cs"/>
                  </a:rPr>
                  <a:t>500</a:t>
                </a:r>
              </a:p>
            </p:txBody>
          </p:sp>
          <p:sp>
            <p:nvSpPr>
              <p:cNvPr id="116" name="TextBox 115"/>
              <p:cNvSpPr txBox="1"/>
              <p:nvPr/>
            </p:nvSpPr>
            <p:spPr>
              <a:xfrm>
                <a:off x="8534400" y="4407932"/>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Arial" panose="020B0604020202020204"/>
                    <a:ea typeface="ＭＳ Ｐゴシック" charset="0"/>
                    <a:cs typeface="+mn-cs"/>
                  </a:rPr>
                  <a:t>1000</a:t>
                </a:r>
              </a:p>
            </p:txBody>
          </p:sp>
          <p:sp>
            <p:nvSpPr>
              <p:cNvPr id="117" name="TextBox 116"/>
              <p:cNvSpPr txBox="1"/>
              <p:nvPr/>
            </p:nvSpPr>
            <p:spPr>
              <a:xfrm>
                <a:off x="8534400" y="3733800"/>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Arial" panose="020B0604020202020204"/>
                    <a:ea typeface="ＭＳ Ｐゴシック" charset="0"/>
                    <a:cs typeface="+mn-cs"/>
                  </a:rPr>
                  <a:t>1500</a:t>
                </a:r>
              </a:p>
            </p:txBody>
          </p:sp>
          <p:sp>
            <p:nvSpPr>
              <p:cNvPr id="118" name="TextBox 117"/>
              <p:cNvSpPr txBox="1"/>
              <p:nvPr/>
            </p:nvSpPr>
            <p:spPr>
              <a:xfrm>
                <a:off x="8534400" y="3112532"/>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Arial" panose="020B0604020202020204"/>
                    <a:ea typeface="ＭＳ Ｐゴシック" charset="0"/>
                    <a:cs typeface="+mn-cs"/>
                  </a:rPr>
                  <a:t>2000</a:t>
                </a:r>
              </a:p>
            </p:txBody>
          </p:sp>
          <p:sp>
            <p:nvSpPr>
              <p:cNvPr id="119" name="TextBox 118"/>
              <p:cNvSpPr txBox="1"/>
              <p:nvPr/>
            </p:nvSpPr>
            <p:spPr>
              <a:xfrm>
                <a:off x="8522573" y="2502932"/>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Arial" panose="020B0604020202020204"/>
                    <a:ea typeface="ＭＳ Ｐゴシック" charset="0"/>
                    <a:cs typeface="+mn-cs"/>
                  </a:rPr>
                  <a:t>2500</a:t>
                </a:r>
              </a:p>
            </p:txBody>
          </p:sp>
          <p:sp>
            <p:nvSpPr>
              <p:cNvPr id="120" name="TextBox 119"/>
              <p:cNvSpPr txBox="1"/>
              <p:nvPr/>
            </p:nvSpPr>
            <p:spPr>
              <a:xfrm>
                <a:off x="8534400" y="1828800"/>
                <a:ext cx="6976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30A0"/>
                    </a:solidFill>
                    <a:effectLst/>
                    <a:uLnTx/>
                    <a:uFillTx/>
                    <a:latin typeface="Arial" panose="020B0604020202020204"/>
                    <a:ea typeface="ＭＳ Ｐゴシック" charset="0"/>
                    <a:cs typeface="+mn-cs"/>
                  </a:rPr>
                  <a:t>3000</a:t>
                </a:r>
              </a:p>
            </p:txBody>
          </p:sp>
          <p:grpSp>
            <p:nvGrpSpPr>
              <p:cNvPr id="122" name="Group 121"/>
              <p:cNvGrpSpPr/>
              <p:nvPr/>
            </p:nvGrpSpPr>
            <p:grpSpPr>
              <a:xfrm>
                <a:off x="8080375" y="1030287"/>
                <a:ext cx="987425" cy="341313"/>
                <a:chOff x="7961313" y="884238"/>
                <a:chExt cx="987425" cy="341313"/>
              </a:xfrm>
            </p:grpSpPr>
            <p:sp>
              <p:nvSpPr>
                <p:cNvPr id="123" name="Rectangle 122"/>
                <p:cNvSpPr>
                  <a:spLocks noChangeArrowheads="1"/>
                </p:cNvSpPr>
                <p:nvPr/>
              </p:nvSpPr>
              <p:spPr bwMode="auto">
                <a:xfrm>
                  <a:off x="7961313" y="884238"/>
                  <a:ext cx="950913"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24" name="Rectangle 123"/>
                <p:cNvSpPr>
                  <a:spLocks noChangeArrowheads="1"/>
                </p:cNvSpPr>
                <p:nvPr/>
              </p:nvSpPr>
              <p:spPr bwMode="auto">
                <a:xfrm>
                  <a:off x="7961313" y="884238"/>
                  <a:ext cx="95091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25" name="Rectangle 124"/>
                <p:cNvSpPr>
                  <a:spLocks noChangeArrowheads="1"/>
                </p:cNvSpPr>
                <p:nvPr/>
              </p:nvSpPr>
              <p:spPr bwMode="auto">
                <a:xfrm>
                  <a:off x="7961313" y="887413"/>
                  <a:ext cx="3175" cy="298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26" name="Rectangle 125"/>
                <p:cNvSpPr>
                  <a:spLocks noChangeArrowheads="1"/>
                </p:cNvSpPr>
                <p:nvPr/>
              </p:nvSpPr>
              <p:spPr bwMode="auto">
                <a:xfrm>
                  <a:off x="7961313" y="1185863"/>
                  <a:ext cx="950913" cy="31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27" name="Rectangle 126"/>
                <p:cNvSpPr>
                  <a:spLocks noChangeArrowheads="1"/>
                </p:cNvSpPr>
                <p:nvPr/>
              </p:nvSpPr>
              <p:spPr bwMode="auto">
                <a:xfrm>
                  <a:off x="8909050" y="887413"/>
                  <a:ext cx="3175" cy="2984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28" name="Freeform 127"/>
                <p:cNvSpPr>
                  <a:spLocks/>
                </p:cNvSpPr>
                <p:nvPr/>
              </p:nvSpPr>
              <p:spPr bwMode="auto">
                <a:xfrm>
                  <a:off x="7961313" y="884238"/>
                  <a:ext cx="987425" cy="341313"/>
                </a:xfrm>
                <a:custGeom>
                  <a:avLst/>
                  <a:gdLst>
                    <a:gd name="T0" fmla="*/ 8 w 622"/>
                    <a:gd name="T1" fmla="*/ 8 h 215"/>
                    <a:gd name="T2" fmla="*/ 0 w 622"/>
                    <a:gd name="T3" fmla="*/ 0 h 215"/>
                    <a:gd name="T4" fmla="*/ 0 w 622"/>
                    <a:gd name="T5" fmla="*/ 192 h 215"/>
                    <a:gd name="T6" fmla="*/ 23 w 622"/>
                    <a:gd name="T7" fmla="*/ 215 h 215"/>
                    <a:gd name="T8" fmla="*/ 622 w 622"/>
                    <a:gd name="T9" fmla="*/ 215 h 215"/>
                    <a:gd name="T10" fmla="*/ 622 w 622"/>
                    <a:gd name="T11" fmla="*/ 24 h 215"/>
                    <a:gd name="T12" fmla="*/ 599 w 622"/>
                    <a:gd name="T13" fmla="*/ 0 h 215"/>
                    <a:gd name="T14" fmla="*/ 0 w 622"/>
                    <a:gd name="T15" fmla="*/ 0 h 215"/>
                    <a:gd name="T16" fmla="*/ 8 w 622"/>
                    <a:gd name="T17" fmla="*/ 8 h 215"/>
                    <a:gd name="T18" fmla="*/ 8 w 622"/>
                    <a:gd name="T19" fmla="*/ 190 h 215"/>
                    <a:gd name="T20" fmla="*/ 597 w 622"/>
                    <a:gd name="T21" fmla="*/ 190 h 215"/>
                    <a:gd name="T22" fmla="*/ 597 w 622"/>
                    <a:gd name="T23" fmla="*/ 8 h 215"/>
                    <a:gd name="T24" fmla="*/ 8 w 622"/>
                    <a:gd name="T25" fmla="*/ 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2" h="215">
                      <a:moveTo>
                        <a:pt x="8" y="8"/>
                      </a:moveTo>
                      <a:lnTo>
                        <a:pt x="0" y="0"/>
                      </a:lnTo>
                      <a:lnTo>
                        <a:pt x="0" y="192"/>
                      </a:lnTo>
                      <a:lnTo>
                        <a:pt x="23" y="215"/>
                      </a:lnTo>
                      <a:lnTo>
                        <a:pt x="622" y="215"/>
                      </a:lnTo>
                      <a:lnTo>
                        <a:pt x="622" y="24"/>
                      </a:lnTo>
                      <a:lnTo>
                        <a:pt x="599" y="0"/>
                      </a:lnTo>
                      <a:lnTo>
                        <a:pt x="0" y="0"/>
                      </a:lnTo>
                      <a:lnTo>
                        <a:pt x="8" y="8"/>
                      </a:lnTo>
                      <a:lnTo>
                        <a:pt x="8" y="190"/>
                      </a:lnTo>
                      <a:lnTo>
                        <a:pt x="597" y="190"/>
                      </a:lnTo>
                      <a:lnTo>
                        <a:pt x="597" y="8"/>
                      </a:lnTo>
                      <a:lnTo>
                        <a:pt x="8"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29" name="Rectangle 128"/>
                <p:cNvSpPr>
                  <a:spLocks noChangeArrowheads="1"/>
                </p:cNvSpPr>
                <p:nvPr/>
              </p:nvSpPr>
              <p:spPr bwMode="auto">
                <a:xfrm>
                  <a:off x="8053388" y="1035050"/>
                  <a:ext cx="428625" cy="12700"/>
                </a:xfrm>
                <a:prstGeom prst="rect">
                  <a:avLst/>
                </a:prstGeom>
                <a:solidFill>
                  <a:srgbClr val="681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30" name="Oval 129"/>
                <p:cNvSpPr>
                  <a:spLocks noChangeArrowheads="1"/>
                </p:cNvSpPr>
                <p:nvPr/>
              </p:nvSpPr>
              <p:spPr bwMode="auto">
                <a:xfrm>
                  <a:off x="8218488" y="992188"/>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31" name="Oval 130"/>
                <p:cNvSpPr>
                  <a:spLocks noChangeArrowheads="1"/>
                </p:cNvSpPr>
                <p:nvPr/>
              </p:nvSpPr>
              <p:spPr bwMode="auto">
                <a:xfrm>
                  <a:off x="8218488" y="992188"/>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32" name="Rectangle 131"/>
                <p:cNvSpPr>
                  <a:spLocks noChangeArrowheads="1"/>
                </p:cNvSpPr>
                <p:nvPr/>
              </p:nvSpPr>
              <p:spPr bwMode="auto">
                <a:xfrm>
                  <a:off x="8458200" y="914400"/>
                  <a:ext cx="4312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6814D4"/>
                      </a:solidFill>
                      <a:effectLst/>
                      <a:uLnTx/>
                      <a:uFillTx/>
                      <a:latin typeface="Arial" panose="020B0604020202020204" pitchFamily="34" charset="0"/>
                      <a:ea typeface="ＭＳ Ｐゴシック" charset="0"/>
                      <a:cs typeface="+mn-cs"/>
                    </a:rPr>
                    <a:t>ANC</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charset="0"/>
                    <a:cs typeface="+mn-cs"/>
                  </a:endParaRPr>
                </a:p>
              </p:txBody>
            </p:sp>
          </p:grpSp>
          <p:grpSp>
            <p:nvGrpSpPr>
              <p:cNvPr id="133" name="Group 132"/>
              <p:cNvGrpSpPr/>
              <p:nvPr/>
            </p:nvGrpSpPr>
            <p:grpSpPr>
              <a:xfrm>
                <a:off x="4151313" y="1911350"/>
                <a:ext cx="4294187" cy="3932238"/>
                <a:chOff x="4151313" y="1911350"/>
                <a:chExt cx="4294187" cy="3932238"/>
              </a:xfrm>
            </p:grpSpPr>
            <p:sp>
              <p:nvSpPr>
                <p:cNvPr id="134" name="Freeform 133"/>
                <p:cNvSpPr>
                  <a:spLocks/>
                </p:cNvSpPr>
                <p:nvPr/>
              </p:nvSpPr>
              <p:spPr bwMode="auto">
                <a:xfrm>
                  <a:off x="4194175" y="4964113"/>
                  <a:ext cx="342900" cy="417513"/>
                </a:xfrm>
                <a:custGeom>
                  <a:avLst/>
                  <a:gdLst>
                    <a:gd name="T0" fmla="*/ 0 w 216"/>
                    <a:gd name="T1" fmla="*/ 8 h 263"/>
                    <a:gd name="T2" fmla="*/ 0 w 216"/>
                    <a:gd name="T3" fmla="*/ 0 h 263"/>
                    <a:gd name="T4" fmla="*/ 7 w 216"/>
                    <a:gd name="T5" fmla="*/ 0 h 263"/>
                    <a:gd name="T6" fmla="*/ 216 w 216"/>
                    <a:gd name="T7" fmla="*/ 255 h 263"/>
                    <a:gd name="T8" fmla="*/ 216 w 216"/>
                    <a:gd name="T9" fmla="*/ 263 h 263"/>
                    <a:gd name="T10" fmla="*/ 208 w 216"/>
                    <a:gd name="T11" fmla="*/ 263 h 263"/>
                    <a:gd name="T12" fmla="*/ 0 w 216"/>
                    <a:gd name="T13" fmla="*/ 8 h 263"/>
                  </a:gdLst>
                  <a:ahLst/>
                  <a:cxnLst>
                    <a:cxn ang="0">
                      <a:pos x="T0" y="T1"/>
                    </a:cxn>
                    <a:cxn ang="0">
                      <a:pos x="T2" y="T3"/>
                    </a:cxn>
                    <a:cxn ang="0">
                      <a:pos x="T4" y="T5"/>
                    </a:cxn>
                    <a:cxn ang="0">
                      <a:pos x="T6" y="T7"/>
                    </a:cxn>
                    <a:cxn ang="0">
                      <a:pos x="T8" y="T9"/>
                    </a:cxn>
                    <a:cxn ang="0">
                      <a:pos x="T10" y="T11"/>
                    </a:cxn>
                    <a:cxn ang="0">
                      <a:pos x="T12" y="T13"/>
                    </a:cxn>
                  </a:cxnLst>
                  <a:rect l="0" t="0" r="r" b="b"/>
                  <a:pathLst>
                    <a:path w="216" h="263">
                      <a:moveTo>
                        <a:pt x="0" y="8"/>
                      </a:moveTo>
                      <a:lnTo>
                        <a:pt x="0" y="0"/>
                      </a:lnTo>
                      <a:lnTo>
                        <a:pt x="7" y="0"/>
                      </a:lnTo>
                      <a:lnTo>
                        <a:pt x="216" y="255"/>
                      </a:lnTo>
                      <a:lnTo>
                        <a:pt x="216" y="263"/>
                      </a:lnTo>
                      <a:lnTo>
                        <a:pt x="208" y="263"/>
                      </a:lnTo>
                      <a:lnTo>
                        <a:pt x="0" y="8"/>
                      </a:lnTo>
                      <a:close/>
                    </a:path>
                  </a:pathLst>
                </a:cu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35" name="Freeform 134"/>
                <p:cNvSpPr>
                  <a:spLocks/>
                </p:cNvSpPr>
                <p:nvPr/>
              </p:nvSpPr>
              <p:spPr bwMode="auto">
                <a:xfrm>
                  <a:off x="4524375" y="5368925"/>
                  <a:ext cx="400050" cy="431800"/>
                </a:xfrm>
                <a:custGeom>
                  <a:avLst/>
                  <a:gdLst>
                    <a:gd name="T0" fmla="*/ 0 w 252"/>
                    <a:gd name="T1" fmla="*/ 8 h 272"/>
                    <a:gd name="T2" fmla="*/ 0 w 252"/>
                    <a:gd name="T3" fmla="*/ 0 h 272"/>
                    <a:gd name="T4" fmla="*/ 8 w 252"/>
                    <a:gd name="T5" fmla="*/ 0 h 272"/>
                    <a:gd name="T6" fmla="*/ 252 w 252"/>
                    <a:gd name="T7" fmla="*/ 264 h 272"/>
                    <a:gd name="T8" fmla="*/ 252 w 252"/>
                    <a:gd name="T9" fmla="*/ 272 h 272"/>
                    <a:gd name="T10" fmla="*/ 244 w 252"/>
                    <a:gd name="T11" fmla="*/ 272 h 272"/>
                    <a:gd name="T12" fmla="*/ 0 w 252"/>
                    <a:gd name="T13" fmla="*/ 8 h 272"/>
                  </a:gdLst>
                  <a:ahLst/>
                  <a:cxnLst>
                    <a:cxn ang="0">
                      <a:pos x="T0" y="T1"/>
                    </a:cxn>
                    <a:cxn ang="0">
                      <a:pos x="T2" y="T3"/>
                    </a:cxn>
                    <a:cxn ang="0">
                      <a:pos x="T4" y="T5"/>
                    </a:cxn>
                    <a:cxn ang="0">
                      <a:pos x="T6" y="T7"/>
                    </a:cxn>
                    <a:cxn ang="0">
                      <a:pos x="T8" y="T9"/>
                    </a:cxn>
                    <a:cxn ang="0">
                      <a:pos x="T10" y="T11"/>
                    </a:cxn>
                    <a:cxn ang="0">
                      <a:pos x="T12" y="T13"/>
                    </a:cxn>
                  </a:cxnLst>
                  <a:rect l="0" t="0" r="r" b="b"/>
                  <a:pathLst>
                    <a:path w="252" h="272">
                      <a:moveTo>
                        <a:pt x="0" y="8"/>
                      </a:moveTo>
                      <a:lnTo>
                        <a:pt x="0" y="0"/>
                      </a:lnTo>
                      <a:lnTo>
                        <a:pt x="8" y="0"/>
                      </a:lnTo>
                      <a:lnTo>
                        <a:pt x="252" y="264"/>
                      </a:lnTo>
                      <a:lnTo>
                        <a:pt x="252" y="272"/>
                      </a:lnTo>
                      <a:lnTo>
                        <a:pt x="244" y="272"/>
                      </a:lnTo>
                      <a:lnTo>
                        <a:pt x="0" y="8"/>
                      </a:lnTo>
                      <a:close/>
                    </a:path>
                  </a:pathLst>
                </a:cu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36" name="Freeform 135"/>
                <p:cNvSpPr>
                  <a:spLocks/>
                </p:cNvSpPr>
                <p:nvPr/>
              </p:nvSpPr>
              <p:spPr bwMode="auto">
                <a:xfrm>
                  <a:off x="4911725" y="5661025"/>
                  <a:ext cx="398463" cy="139700"/>
                </a:xfrm>
                <a:custGeom>
                  <a:avLst/>
                  <a:gdLst>
                    <a:gd name="T0" fmla="*/ 8 w 251"/>
                    <a:gd name="T1" fmla="*/ 88 h 88"/>
                    <a:gd name="T2" fmla="*/ 0 w 251"/>
                    <a:gd name="T3" fmla="*/ 88 h 88"/>
                    <a:gd name="T4" fmla="*/ 0 w 251"/>
                    <a:gd name="T5" fmla="*/ 80 h 88"/>
                    <a:gd name="T6" fmla="*/ 243 w 251"/>
                    <a:gd name="T7" fmla="*/ 0 h 88"/>
                    <a:gd name="T8" fmla="*/ 251 w 251"/>
                    <a:gd name="T9" fmla="*/ 0 h 88"/>
                    <a:gd name="T10" fmla="*/ 251 w 251"/>
                    <a:gd name="T11" fmla="*/ 8 h 88"/>
                    <a:gd name="T12" fmla="*/ 8 w 251"/>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51" h="88">
                      <a:moveTo>
                        <a:pt x="8" y="88"/>
                      </a:moveTo>
                      <a:lnTo>
                        <a:pt x="0" y="88"/>
                      </a:lnTo>
                      <a:lnTo>
                        <a:pt x="0" y="80"/>
                      </a:lnTo>
                      <a:lnTo>
                        <a:pt x="243" y="0"/>
                      </a:lnTo>
                      <a:lnTo>
                        <a:pt x="251" y="0"/>
                      </a:lnTo>
                      <a:lnTo>
                        <a:pt x="251" y="8"/>
                      </a:lnTo>
                      <a:lnTo>
                        <a:pt x="8" y="88"/>
                      </a:lnTo>
                      <a:close/>
                    </a:path>
                  </a:pathLst>
                </a:cu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37" name="Freeform 136"/>
                <p:cNvSpPr>
                  <a:spLocks/>
                </p:cNvSpPr>
                <p:nvPr/>
              </p:nvSpPr>
              <p:spPr bwMode="auto">
                <a:xfrm>
                  <a:off x="5297488" y="5661025"/>
                  <a:ext cx="400050" cy="101600"/>
                </a:xfrm>
                <a:custGeom>
                  <a:avLst/>
                  <a:gdLst>
                    <a:gd name="T0" fmla="*/ 0 w 252"/>
                    <a:gd name="T1" fmla="*/ 8 h 64"/>
                    <a:gd name="T2" fmla="*/ 0 w 252"/>
                    <a:gd name="T3" fmla="*/ 0 h 64"/>
                    <a:gd name="T4" fmla="*/ 8 w 252"/>
                    <a:gd name="T5" fmla="*/ 0 h 64"/>
                    <a:gd name="T6" fmla="*/ 252 w 252"/>
                    <a:gd name="T7" fmla="*/ 57 h 64"/>
                    <a:gd name="T8" fmla="*/ 252 w 252"/>
                    <a:gd name="T9" fmla="*/ 64 h 64"/>
                    <a:gd name="T10" fmla="*/ 244 w 252"/>
                    <a:gd name="T11" fmla="*/ 64 h 64"/>
                    <a:gd name="T12" fmla="*/ 0 w 252"/>
                    <a:gd name="T13" fmla="*/ 8 h 64"/>
                  </a:gdLst>
                  <a:ahLst/>
                  <a:cxnLst>
                    <a:cxn ang="0">
                      <a:pos x="T0" y="T1"/>
                    </a:cxn>
                    <a:cxn ang="0">
                      <a:pos x="T2" y="T3"/>
                    </a:cxn>
                    <a:cxn ang="0">
                      <a:pos x="T4" y="T5"/>
                    </a:cxn>
                    <a:cxn ang="0">
                      <a:pos x="T6" y="T7"/>
                    </a:cxn>
                    <a:cxn ang="0">
                      <a:pos x="T8" y="T9"/>
                    </a:cxn>
                    <a:cxn ang="0">
                      <a:pos x="T10" y="T11"/>
                    </a:cxn>
                    <a:cxn ang="0">
                      <a:pos x="T12" y="T13"/>
                    </a:cxn>
                  </a:cxnLst>
                  <a:rect l="0" t="0" r="r" b="b"/>
                  <a:pathLst>
                    <a:path w="252" h="64">
                      <a:moveTo>
                        <a:pt x="0" y="8"/>
                      </a:moveTo>
                      <a:lnTo>
                        <a:pt x="0" y="0"/>
                      </a:lnTo>
                      <a:lnTo>
                        <a:pt x="8" y="0"/>
                      </a:lnTo>
                      <a:lnTo>
                        <a:pt x="252" y="57"/>
                      </a:lnTo>
                      <a:lnTo>
                        <a:pt x="252" y="64"/>
                      </a:lnTo>
                      <a:lnTo>
                        <a:pt x="244" y="64"/>
                      </a:lnTo>
                      <a:lnTo>
                        <a:pt x="0" y="8"/>
                      </a:lnTo>
                      <a:close/>
                    </a:path>
                  </a:pathLst>
                </a:cu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38" name="Freeform 137"/>
                <p:cNvSpPr>
                  <a:spLocks/>
                </p:cNvSpPr>
                <p:nvPr/>
              </p:nvSpPr>
              <p:spPr bwMode="auto">
                <a:xfrm>
                  <a:off x="5684838" y="5722938"/>
                  <a:ext cx="398463" cy="39688"/>
                </a:xfrm>
                <a:custGeom>
                  <a:avLst/>
                  <a:gdLst>
                    <a:gd name="T0" fmla="*/ 8 w 251"/>
                    <a:gd name="T1" fmla="*/ 25 h 25"/>
                    <a:gd name="T2" fmla="*/ 0 w 251"/>
                    <a:gd name="T3" fmla="*/ 25 h 25"/>
                    <a:gd name="T4" fmla="*/ 0 w 251"/>
                    <a:gd name="T5" fmla="*/ 18 h 25"/>
                    <a:gd name="T6" fmla="*/ 243 w 251"/>
                    <a:gd name="T7" fmla="*/ 0 h 25"/>
                    <a:gd name="T8" fmla="*/ 251 w 251"/>
                    <a:gd name="T9" fmla="*/ 0 h 25"/>
                    <a:gd name="T10" fmla="*/ 251 w 251"/>
                    <a:gd name="T11" fmla="*/ 8 h 25"/>
                    <a:gd name="T12" fmla="*/ 8 w 251"/>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51" h="25">
                      <a:moveTo>
                        <a:pt x="8" y="25"/>
                      </a:moveTo>
                      <a:lnTo>
                        <a:pt x="0" y="25"/>
                      </a:lnTo>
                      <a:lnTo>
                        <a:pt x="0" y="18"/>
                      </a:lnTo>
                      <a:lnTo>
                        <a:pt x="243" y="0"/>
                      </a:lnTo>
                      <a:lnTo>
                        <a:pt x="251" y="0"/>
                      </a:lnTo>
                      <a:lnTo>
                        <a:pt x="251" y="8"/>
                      </a:lnTo>
                      <a:lnTo>
                        <a:pt x="8" y="25"/>
                      </a:lnTo>
                      <a:close/>
                    </a:path>
                  </a:pathLst>
                </a:cu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39" name="Freeform 138"/>
                <p:cNvSpPr>
                  <a:spLocks/>
                </p:cNvSpPr>
                <p:nvPr/>
              </p:nvSpPr>
              <p:spPr bwMode="auto">
                <a:xfrm>
                  <a:off x="6070600" y="5532438"/>
                  <a:ext cx="400050" cy="203200"/>
                </a:xfrm>
                <a:custGeom>
                  <a:avLst/>
                  <a:gdLst>
                    <a:gd name="T0" fmla="*/ 8 w 252"/>
                    <a:gd name="T1" fmla="*/ 128 h 128"/>
                    <a:gd name="T2" fmla="*/ 0 w 252"/>
                    <a:gd name="T3" fmla="*/ 128 h 128"/>
                    <a:gd name="T4" fmla="*/ 0 w 252"/>
                    <a:gd name="T5" fmla="*/ 120 h 128"/>
                    <a:gd name="T6" fmla="*/ 244 w 252"/>
                    <a:gd name="T7" fmla="*/ 0 h 128"/>
                    <a:gd name="T8" fmla="*/ 252 w 252"/>
                    <a:gd name="T9" fmla="*/ 0 h 128"/>
                    <a:gd name="T10" fmla="*/ 252 w 252"/>
                    <a:gd name="T11" fmla="*/ 8 h 128"/>
                    <a:gd name="T12" fmla="*/ 8 w 252"/>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252" h="128">
                      <a:moveTo>
                        <a:pt x="8" y="128"/>
                      </a:moveTo>
                      <a:lnTo>
                        <a:pt x="0" y="128"/>
                      </a:lnTo>
                      <a:lnTo>
                        <a:pt x="0" y="120"/>
                      </a:lnTo>
                      <a:lnTo>
                        <a:pt x="244" y="0"/>
                      </a:lnTo>
                      <a:lnTo>
                        <a:pt x="252" y="0"/>
                      </a:lnTo>
                      <a:lnTo>
                        <a:pt x="252" y="8"/>
                      </a:lnTo>
                      <a:lnTo>
                        <a:pt x="8" y="128"/>
                      </a:lnTo>
                      <a:close/>
                    </a:path>
                  </a:pathLst>
                </a:cu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0" name="Freeform 139"/>
                <p:cNvSpPr>
                  <a:spLocks/>
                </p:cNvSpPr>
                <p:nvPr/>
              </p:nvSpPr>
              <p:spPr bwMode="auto">
                <a:xfrm>
                  <a:off x="6457950" y="5532438"/>
                  <a:ext cx="398463" cy="101600"/>
                </a:xfrm>
                <a:custGeom>
                  <a:avLst/>
                  <a:gdLst>
                    <a:gd name="T0" fmla="*/ 0 w 251"/>
                    <a:gd name="T1" fmla="*/ 8 h 64"/>
                    <a:gd name="T2" fmla="*/ 0 w 251"/>
                    <a:gd name="T3" fmla="*/ 0 h 64"/>
                    <a:gd name="T4" fmla="*/ 8 w 251"/>
                    <a:gd name="T5" fmla="*/ 0 h 64"/>
                    <a:gd name="T6" fmla="*/ 251 w 251"/>
                    <a:gd name="T7" fmla="*/ 56 h 64"/>
                    <a:gd name="T8" fmla="*/ 251 w 251"/>
                    <a:gd name="T9" fmla="*/ 64 h 64"/>
                    <a:gd name="T10" fmla="*/ 243 w 251"/>
                    <a:gd name="T11" fmla="*/ 64 h 64"/>
                    <a:gd name="T12" fmla="*/ 0 w 251"/>
                    <a:gd name="T13" fmla="*/ 8 h 64"/>
                  </a:gdLst>
                  <a:ahLst/>
                  <a:cxnLst>
                    <a:cxn ang="0">
                      <a:pos x="T0" y="T1"/>
                    </a:cxn>
                    <a:cxn ang="0">
                      <a:pos x="T2" y="T3"/>
                    </a:cxn>
                    <a:cxn ang="0">
                      <a:pos x="T4" y="T5"/>
                    </a:cxn>
                    <a:cxn ang="0">
                      <a:pos x="T6" y="T7"/>
                    </a:cxn>
                    <a:cxn ang="0">
                      <a:pos x="T8" y="T9"/>
                    </a:cxn>
                    <a:cxn ang="0">
                      <a:pos x="T10" y="T11"/>
                    </a:cxn>
                    <a:cxn ang="0">
                      <a:pos x="T12" y="T13"/>
                    </a:cxn>
                  </a:cxnLst>
                  <a:rect l="0" t="0" r="r" b="b"/>
                  <a:pathLst>
                    <a:path w="251" h="64">
                      <a:moveTo>
                        <a:pt x="0" y="8"/>
                      </a:moveTo>
                      <a:lnTo>
                        <a:pt x="0" y="0"/>
                      </a:lnTo>
                      <a:lnTo>
                        <a:pt x="8" y="0"/>
                      </a:lnTo>
                      <a:lnTo>
                        <a:pt x="251" y="56"/>
                      </a:lnTo>
                      <a:lnTo>
                        <a:pt x="251" y="64"/>
                      </a:lnTo>
                      <a:lnTo>
                        <a:pt x="243" y="64"/>
                      </a:lnTo>
                      <a:lnTo>
                        <a:pt x="0" y="8"/>
                      </a:lnTo>
                      <a:close/>
                    </a:path>
                  </a:pathLst>
                </a:cu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1" name="Freeform 140"/>
                <p:cNvSpPr>
                  <a:spLocks/>
                </p:cNvSpPr>
                <p:nvPr/>
              </p:nvSpPr>
              <p:spPr bwMode="auto">
                <a:xfrm>
                  <a:off x="6843713" y="5029200"/>
                  <a:ext cx="785813" cy="604838"/>
                </a:xfrm>
                <a:custGeom>
                  <a:avLst/>
                  <a:gdLst>
                    <a:gd name="T0" fmla="*/ 8 w 495"/>
                    <a:gd name="T1" fmla="*/ 381 h 381"/>
                    <a:gd name="T2" fmla="*/ 0 w 495"/>
                    <a:gd name="T3" fmla="*/ 381 h 381"/>
                    <a:gd name="T4" fmla="*/ 0 w 495"/>
                    <a:gd name="T5" fmla="*/ 373 h 381"/>
                    <a:gd name="T6" fmla="*/ 487 w 495"/>
                    <a:gd name="T7" fmla="*/ 0 h 381"/>
                    <a:gd name="T8" fmla="*/ 495 w 495"/>
                    <a:gd name="T9" fmla="*/ 0 h 381"/>
                    <a:gd name="T10" fmla="*/ 495 w 495"/>
                    <a:gd name="T11" fmla="*/ 7 h 381"/>
                    <a:gd name="T12" fmla="*/ 8 w 495"/>
                    <a:gd name="T13" fmla="*/ 381 h 381"/>
                  </a:gdLst>
                  <a:ahLst/>
                  <a:cxnLst>
                    <a:cxn ang="0">
                      <a:pos x="T0" y="T1"/>
                    </a:cxn>
                    <a:cxn ang="0">
                      <a:pos x="T2" y="T3"/>
                    </a:cxn>
                    <a:cxn ang="0">
                      <a:pos x="T4" y="T5"/>
                    </a:cxn>
                    <a:cxn ang="0">
                      <a:pos x="T6" y="T7"/>
                    </a:cxn>
                    <a:cxn ang="0">
                      <a:pos x="T8" y="T9"/>
                    </a:cxn>
                    <a:cxn ang="0">
                      <a:pos x="T10" y="T11"/>
                    </a:cxn>
                    <a:cxn ang="0">
                      <a:pos x="T12" y="T13"/>
                    </a:cxn>
                  </a:cxnLst>
                  <a:rect l="0" t="0" r="r" b="b"/>
                  <a:pathLst>
                    <a:path w="495" h="381">
                      <a:moveTo>
                        <a:pt x="8" y="381"/>
                      </a:moveTo>
                      <a:lnTo>
                        <a:pt x="0" y="381"/>
                      </a:lnTo>
                      <a:lnTo>
                        <a:pt x="0" y="373"/>
                      </a:lnTo>
                      <a:lnTo>
                        <a:pt x="487" y="0"/>
                      </a:lnTo>
                      <a:lnTo>
                        <a:pt x="495" y="0"/>
                      </a:lnTo>
                      <a:lnTo>
                        <a:pt x="495" y="7"/>
                      </a:lnTo>
                      <a:lnTo>
                        <a:pt x="8" y="381"/>
                      </a:lnTo>
                      <a:close/>
                    </a:path>
                  </a:pathLst>
                </a:cu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2" name="Freeform 141"/>
                <p:cNvSpPr>
                  <a:spLocks/>
                </p:cNvSpPr>
                <p:nvPr/>
              </p:nvSpPr>
              <p:spPr bwMode="auto">
                <a:xfrm>
                  <a:off x="7616825" y="1954213"/>
                  <a:ext cx="785813" cy="3086100"/>
                </a:xfrm>
                <a:custGeom>
                  <a:avLst/>
                  <a:gdLst>
                    <a:gd name="T0" fmla="*/ 8 w 495"/>
                    <a:gd name="T1" fmla="*/ 1944 h 1944"/>
                    <a:gd name="T2" fmla="*/ 0 w 495"/>
                    <a:gd name="T3" fmla="*/ 1944 h 1944"/>
                    <a:gd name="T4" fmla="*/ 0 w 495"/>
                    <a:gd name="T5" fmla="*/ 1937 h 1944"/>
                    <a:gd name="T6" fmla="*/ 487 w 495"/>
                    <a:gd name="T7" fmla="*/ 0 h 1944"/>
                    <a:gd name="T8" fmla="*/ 495 w 495"/>
                    <a:gd name="T9" fmla="*/ 0 h 1944"/>
                    <a:gd name="T10" fmla="*/ 495 w 495"/>
                    <a:gd name="T11" fmla="*/ 8 h 1944"/>
                    <a:gd name="T12" fmla="*/ 8 w 495"/>
                    <a:gd name="T13" fmla="*/ 1944 h 1944"/>
                  </a:gdLst>
                  <a:ahLst/>
                  <a:cxnLst>
                    <a:cxn ang="0">
                      <a:pos x="T0" y="T1"/>
                    </a:cxn>
                    <a:cxn ang="0">
                      <a:pos x="T2" y="T3"/>
                    </a:cxn>
                    <a:cxn ang="0">
                      <a:pos x="T4" y="T5"/>
                    </a:cxn>
                    <a:cxn ang="0">
                      <a:pos x="T6" y="T7"/>
                    </a:cxn>
                    <a:cxn ang="0">
                      <a:pos x="T8" y="T9"/>
                    </a:cxn>
                    <a:cxn ang="0">
                      <a:pos x="T10" y="T11"/>
                    </a:cxn>
                    <a:cxn ang="0">
                      <a:pos x="T12" y="T13"/>
                    </a:cxn>
                  </a:cxnLst>
                  <a:rect l="0" t="0" r="r" b="b"/>
                  <a:pathLst>
                    <a:path w="495" h="1944">
                      <a:moveTo>
                        <a:pt x="8" y="1944"/>
                      </a:moveTo>
                      <a:lnTo>
                        <a:pt x="0" y="1944"/>
                      </a:lnTo>
                      <a:lnTo>
                        <a:pt x="0" y="1937"/>
                      </a:lnTo>
                      <a:lnTo>
                        <a:pt x="487" y="0"/>
                      </a:lnTo>
                      <a:lnTo>
                        <a:pt x="495" y="0"/>
                      </a:lnTo>
                      <a:lnTo>
                        <a:pt x="495" y="8"/>
                      </a:lnTo>
                      <a:lnTo>
                        <a:pt x="8" y="1944"/>
                      </a:lnTo>
                      <a:close/>
                    </a:path>
                  </a:pathLst>
                </a:cu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3" name="Oval 142"/>
                <p:cNvSpPr>
                  <a:spLocks noChangeArrowheads="1"/>
                </p:cNvSpPr>
                <p:nvPr/>
              </p:nvSpPr>
              <p:spPr bwMode="auto">
                <a:xfrm>
                  <a:off x="4151313" y="4921250"/>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4" name="Oval 143"/>
                <p:cNvSpPr>
                  <a:spLocks noChangeArrowheads="1"/>
                </p:cNvSpPr>
                <p:nvPr/>
              </p:nvSpPr>
              <p:spPr bwMode="auto">
                <a:xfrm>
                  <a:off x="4151313" y="4921250"/>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5" name="Oval 144"/>
                <p:cNvSpPr>
                  <a:spLocks noChangeArrowheads="1"/>
                </p:cNvSpPr>
                <p:nvPr/>
              </p:nvSpPr>
              <p:spPr bwMode="auto">
                <a:xfrm>
                  <a:off x="4481513" y="5326063"/>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6" name="Oval 145"/>
                <p:cNvSpPr>
                  <a:spLocks noChangeArrowheads="1"/>
                </p:cNvSpPr>
                <p:nvPr/>
              </p:nvSpPr>
              <p:spPr bwMode="auto">
                <a:xfrm>
                  <a:off x="4481513" y="5326063"/>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7" name="Oval 146"/>
                <p:cNvSpPr>
                  <a:spLocks noChangeArrowheads="1"/>
                </p:cNvSpPr>
                <p:nvPr/>
              </p:nvSpPr>
              <p:spPr bwMode="auto">
                <a:xfrm>
                  <a:off x="4868863" y="5745163"/>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8" name="Oval 147"/>
                <p:cNvSpPr>
                  <a:spLocks noChangeArrowheads="1"/>
                </p:cNvSpPr>
                <p:nvPr/>
              </p:nvSpPr>
              <p:spPr bwMode="auto">
                <a:xfrm>
                  <a:off x="4868863" y="5745163"/>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49" name="Oval 148"/>
                <p:cNvSpPr>
                  <a:spLocks noChangeArrowheads="1"/>
                </p:cNvSpPr>
                <p:nvPr/>
              </p:nvSpPr>
              <p:spPr bwMode="auto">
                <a:xfrm>
                  <a:off x="5254625" y="5618163"/>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0" name="Oval 149"/>
                <p:cNvSpPr>
                  <a:spLocks noChangeArrowheads="1"/>
                </p:cNvSpPr>
                <p:nvPr/>
              </p:nvSpPr>
              <p:spPr bwMode="auto">
                <a:xfrm>
                  <a:off x="5254625" y="5618163"/>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1" name="Oval 150"/>
                <p:cNvSpPr>
                  <a:spLocks noChangeArrowheads="1"/>
                </p:cNvSpPr>
                <p:nvPr/>
              </p:nvSpPr>
              <p:spPr bwMode="auto">
                <a:xfrm>
                  <a:off x="5641975" y="5707063"/>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2" name="Oval 151"/>
                <p:cNvSpPr>
                  <a:spLocks noChangeArrowheads="1"/>
                </p:cNvSpPr>
                <p:nvPr/>
              </p:nvSpPr>
              <p:spPr bwMode="auto">
                <a:xfrm>
                  <a:off x="5641975" y="5707063"/>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3" name="Oval 152"/>
                <p:cNvSpPr>
                  <a:spLocks noChangeArrowheads="1"/>
                </p:cNvSpPr>
                <p:nvPr/>
              </p:nvSpPr>
              <p:spPr bwMode="auto">
                <a:xfrm>
                  <a:off x="6027738" y="5680075"/>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4" name="Oval 153"/>
                <p:cNvSpPr>
                  <a:spLocks noChangeArrowheads="1"/>
                </p:cNvSpPr>
                <p:nvPr/>
              </p:nvSpPr>
              <p:spPr bwMode="auto">
                <a:xfrm>
                  <a:off x="6027738" y="5680075"/>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5" name="Oval 154"/>
                <p:cNvSpPr>
                  <a:spLocks noChangeArrowheads="1"/>
                </p:cNvSpPr>
                <p:nvPr/>
              </p:nvSpPr>
              <p:spPr bwMode="auto">
                <a:xfrm>
                  <a:off x="6415088" y="5489575"/>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6" name="Oval 155"/>
                <p:cNvSpPr>
                  <a:spLocks noChangeArrowheads="1"/>
                </p:cNvSpPr>
                <p:nvPr/>
              </p:nvSpPr>
              <p:spPr bwMode="auto">
                <a:xfrm>
                  <a:off x="6415088" y="5489575"/>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7" name="Oval 156"/>
                <p:cNvSpPr>
                  <a:spLocks noChangeArrowheads="1"/>
                </p:cNvSpPr>
                <p:nvPr/>
              </p:nvSpPr>
              <p:spPr bwMode="auto">
                <a:xfrm>
                  <a:off x="6800850" y="5578475"/>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8" name="Oval 157"/>
                <p:cNvSpPr>
                  <a:spLocks noChangeArrowheads="1"/>
                </p:cNvSpPr>
                <p:nvPr/>
              </p:nvSpPr>
              <p:spPr bwMode="auto">
                <a:xfrm>
                  <a:off x="6800850" y="5578475"/>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59" name="Oval 158"/>
                <p:cNvSpPr>
                  <a:spLocks noChangeArrowheads="1"/>
                </p:cNvSpPr>
                <p:nvPr/>
              </p:nvSpPr>
              <p:spPr bwMode="auto">
                <a:xfrm>
                  <a:off x="7573963" y="4984750"/>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60" name="Oval 159"/>
                <p:cNvSpPr>
                  <a:spLocks noChangeArrowheads="1"/>
                </p:cNvSpPr>
                <p:nvPr/>
              </p:nvSpPr>
              <p:spPr bwMode="auto">
                <a:xfrm>
                  <a:off x="7573963" y="4984750"/>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61" name="Oval 160"/>
                <p:cNvSpPr>
                  <a:spLocks noChangeArrowheads="1"/>
                </p:cNvSpPr>
                <p:nvPr/>
              </p:nvSpPr>
              <p:spPr bwMode="auto">
                <a:xfrm>
                  <a:off x="8347075" y="1911350"/>
                  <a:ext cx="98425" cy="98425"/>
                </a:xfrm>
                <a:prstGeom prst="ellipse">
                  <a:avLst/>
                </a:prstGeom>
                <a:solidFill>
                  <a:srgbClr val="681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sp>
              <p:nvSpPr>
                <p:cNvPr id="162" name="Oval 161"/>
                <p:cNvSpPr>
                  <a:spLocks noChangeArrowheads="1"/>
                </p:cNvSpPr>
                <p:nvPr/>
              </p:nvSpPr>
              <p:spPr bwMode="auto">
                <a:xfrm>
                  <a:off x="8347075" y="1911350"/>
                  <a:ext cx="95250" cy="95250"/>
                </a:xfrm>
                <a:prstGeom prst="ellipse">
                  <a:avLst/>
                </a:prstGeom>
                <a:noFill/>
                <a:ln w="3175">
                  <a:solidFill>
                    <a:srgbClr val="6814D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ＭＳ Ｐゴシック" charset="0"/>
                    <a:cs typeface="+mn-cs"/>
                  </a:endParaRPr>
                </a:p>
              </p:txBody>
            </p:sp>
          </p:grpSp>
          <p:sp>
            <p:nvSpPr>
              <p:cNvPr id="171" name="TextBox 170"/>
              <p:cNvSpPr txBox="1"/>
              <p:nvPr/>
            </p:nvSpPr>
            <p:spPr>
              <a:xfrm>
                <a:off x="3962400" y="586740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0</a:t>
                </a:r>
              </a:p>
            </p:txBody>
          </p:sp>
          <p:sp>
            <p:nvSpPr>
              <p:cNvPr id="172" name="TextBox 171"/>
              <p:cNvSpPr txBox="1"/>
              <p:nvPr/>
            </p:nvSpPr>
            <p:spPr>
              <a:xfrm>
                <a:off x="4495800" y="586740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10</a:t>
                </a:r>
              </a:p>
            </p:txBody>
          </p:sp>
          <p:sp>
            <p:nvSpPr>
              <p:cNvPr id="173" name="TextBox 172"/>
              <p:cNvSpPr txBox="1"/>
              <p:nvPr/>
            </p:nvSpPr>
            <p:spPr>
              <a:xfrm>
                <a:off x="5045254" y="586740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20</a:t>
                </a:r>
              </a:p>
            </p:txBody>
          </p:sp>
          <p:sp>
            <p:nvSpPr>
              <p:cNvPr id="174" name="TextBox 173"/>
              <p:cNvSpPr txBox="1"/>
              <p:nvPr/>
            </p:nvSpPr>
            <p:spPr>
              <a:xfrm>
                <a:off x="5578654" y="586740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30</a:t>
                </a:r>
              </a:p>
            </p:txBody>
          </p:sp>
          <p:sp>
            <p:nvSpPr>
              <p:cNvPr id="175" name="TextBox 174"/>
              <p:cNvSpPr txBox="1"/>
              <p:nvPr/>
            </p:nvSpPr>
            <p:spPr>
              <a:xfrm>
                <a:off x="6172200" y="586740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40</a:t>
                </a:r>
              </a:p>
            </p:txBody>
          </p:sp>
          <p:sp>
            <p:nvSpPr>
              <p:cNvPr id="176" name="TextBox 175"/>
              <p:cNvSpPr txBox="1"/>
              <p:nvPr/>
            </p:nvSpPr>
            <p:spPr>
              <a:xfrm>
                <a:off x="6705600" y="586740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50</a:t>
                </a:r>
              </a:p>
            </p:txBody>
          </p:sp>
          <p:sp>
            <p:nvSpPr>
              <p:cNvPr id="177" name="TextBox 176"/>
              <p:cNvSpPr txBox="1"/>
              <p:nvPr/>
            </p:nvSpPr>
            <p:spPr>
              <a:xfrm>
                <a:off x="7255054" y="586740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60</a:t>
                </a:r>
              </a:p>
            </p:txBody>
          </p:sp>
          <p:sp>
            <p:nvSpPr>
              <p:cNvPr id="178" name="TextBox 177"/>
              <p:cNvSpPr txBox="1"/>
              <p:nvPr/>
            </p:nvSpPr>
            <p:spPr>
              <a:xfrm>
                <a:off x="7848600" y="586740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70</a:t>
                </a:r>
              </a:p>
            </p:txBody>
          </p:sp>
          <p:sp>
            <p:nvSpPr>
              <p:cNvPr id="179" name="TextBox 178"/>
              <p:cNvSpPr txBox="1"/>
              <p:nvPr/>
            </p:nvSpPr>
            <p:spPr>
              <a:xfrm>
                <a:off x="8398054" y="586740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80</a:t>
                </a:r>
              </a:p>
            </p:txBody>
          </p:sp>
          <p:sp>
            <p:nvSpPr>
              <p:cNvPr id="181" name="TextBox 180"/>
              <p:cNvSpPr txBox="1"/>
              <p:nvPr/>
            </p:nvSpPr>
            <p:spPr>
              <a:xfrm>
                <a:off x="5236117" y="6172200"/>
                <a:ext cx="230768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Treatment Day</a:t>
                </a:r>
              </a:p>
            </p:txBody>
          </p:sp>
        </p:grpSp>
        <p:sp>
          <p:nvSpPr>
            <p:cNvPr id="188" name="TextBox 187"/>
            <p:cNvSpPr txBox="1"/>
            <p:nvPr/>
          </p:nvSpPr>
          <p:spPr>
            <a:xfrm>
              <a:off x="4263857" y="2129092"/>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a:ea typeface="ＭＳ Ｐゴシック" charset="0"/>
                  <a:cs typeface="+mn-cs"/>
                </a:rPr>
                <a:t>1</a:t>
              </a:r>
            </a:p>
          </p:txBody>
        </p:sp>
        <p:sp>
          <p:nvSpPr>
            <p:cNvPr id="192" name="TextBox 191"/>
            <p:cNvSpPr txBox="1"/>
            <p:nvPr/>
          </p:nvSpPr>
          <p:spPr>
            <a:xfrm>
              <a:off x="4267200" y="1752600"/>
              <a:ext cx="47961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D1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C1</a:t>
              </a:r>
            </a:p>
          </p:txBody>
        </p:sp>
        <p:cxnSp>
          <p:nvCxnSpPr>
            <p:cNvPr id="194" name="Straight Connector 193"/>
            <p:cNvCxnSpPr/>
            <p:nvPr/>
          </p:nvCxnSpPr>
          <p:spPr>
            <a:xfrm>
              <a:off x="4267200" y="2151857"/>
              <a:ext cx="0" cy="5151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715000" y="2133600"/>
              <a:ext cx="0" cy="5151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7543800" y="2115343"/>
              <a:ext cx="0" cy="5151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5692582" y="1752600"/>
              <a:ext cx="47961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D1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C2</a:t>
              </a:r>
            </a:p>
          </p:txBody>
        </p:sp>
        <p:sp>
          <p:nvSpPr>
            <p:cNvPr id="198" name="TextBox 197"/>
            <p:cNvSpPr txBox="1"/>
            <p:nvPr/>
          </p:nvSpPr>
          <p:spPr>
            <a:xfrm>
              <a:off x="7521382" y="1752600"/>
              <a:ext cx="47961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D1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C3</a:t>
              </a:r>
            </a:p>
          </p:txBody>
        </p:sp>
      </p:grpSp>
      <p:sp>
        <p:nvSpPr>
          <p:cNvPr id="200" name="TextBox 199"/>
          <p:cNvSpPr txBox="1"/>
          <p:nvPr/>
        </p:nvSpPr>
        <p:spPr>
          <a:xfrm>
            <a:off x="473463" y="-49249"/>
            <a:ext cx="11078546" cy="954107"/>
          </a:xfrm>
          <a:prstGeom prst="rect">
            <a:avLst/>
          </a:prstGeom>
          <a:noFill/>
        </p:spPr>
        <p:txBody>
          <a:bodyPr wrap="none" rtlCol="0">
            <a:spAutoFit/>
          </a:bodyPr>
          <a:lstStyle/>
          <a:p>
            <a:pPr lvl="0" eaLnBrk="1" fontAlgn="auto" hangingPunct="1">
              <a:spcBef>
                <a:spcPts val="0"/>
              </a:spcBef>
              <a:spcAft>
                <a:spcPts val="0"/>
              </a:spcAft>
              <a:defRPr/>
            </a:pPr>
            <a:r>
              <a:rPr lang="en-US" sz="2800" dirty="0">
                <a:solidFill>
                  <a:prstClr val="black"/>
                </a:solidFill>
                <a:latin typeface="Arial" panose="020B0604020202020204"/>
                <a:cs typeface="+mn-cs"/>
              </a:rPr>
              <a:t>Case Presentation – Dr </a:t>
            </a:r>
            <a:r>
              <a:rPr lang="en-US" sz="2800" dirty="0" err="1">
                <a:solidFill>
                  <a:prstClr val="black"/>
                </a:solidFill>
                <a:latin typeface="Arial" panose="020B0604020202020204"/>
                <a:cs typeface="+mn-cs"/>
              </a:rPr>
              <a:t>Levis</a:t>
            </a:r>
            <a:r>
              <a:rPr lang="en-US" sz="2800" dirty="0">
                <a:solidFill>
                  <a:prstClr val="black"/>
                </a:solidFill>
                <a:latin typeface="Arial" panose="020B0604020202020204"/>
                <a:cs typeface="+mn-cs"/>
              </a:rPr>
              <a:t>: A 70-year-old man with AML, complex</a:t>
            </a:r>
          </a:p>
          <a:p>
            <a:pPr lvl="0" eaLnBrk="1" fontAlgn="auto" hangingPunct="1">
              <a:spcBef>
                <a:spcPts val="0"/>
              </a:spcBef>
              <a:spcAft>
                <a:spcPts val="0"/>
              </a:spcAft>
              <a:defRPr/>
            </a:pPr>
            <a:r>
              <a:rPr lang="en-US" sz="2800" dirty="0">
                <a:solidFill>
                  <a:prstClr val="black"/>
                </a:solidFill>
                <a:latin typeface="Arial" panose="020B0604020202020204"/>
                <a:cs typeface="+mn-cs"/>
              </a:rPr>
              <a:t>karyotype and a TP53 mutation (continued)</a:t>
            </a:r>
          </a:p>
        </p:txBody>
      </p:sp>
      <p:sp>
        <p:nvSpPr>
          <p:cNvPr id="201" name="Content Placeholder 2"/>
          <p:cNvSpPr txBox="1">
            <a:spLocks/>
          </p:cNvSpPr>
          <p:nvPr/>
        </p:nvSpPr>
        <p:spPr>
          <a:xfrm>
            <a:off x="601307" y="1152822"/>
            <a:ext cx="4211280" cy="56289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Marrow blasts fall to 5% after cycle 1</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Marrow  blasts fall to 1% after cycle 2</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Other than protocol-mandated admission on Day 1 Cycle 1, no further admissions.</a:t>
            </a:r>
          </a:p>
          <a:p>
            <a:pPr marL="685800" marR="0" lvl="1"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After cycle 3, resumes active lifestyle, including travel</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Completes 12 cycles, then progresses.</a:t>
            </a:r>
          </a:p>
        </p:txBody>
      </p:sp>
      <p:sp>
        <p:nvSpPr>
          <p:cNvPr id="163" name="Rectangle 162">
            <a:extLst>
              <a:ext uri="{FF2B5EF4-FFF2-40B4-BE49-F238E27FC236}">
                <a16:creationId xmlns:a16="http://schemas.microsoft.com/office/drawing/2014/main" id="{9B33B195-7A11-7C47-ADAC-C72AF2E522F4}"/>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28704292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1012"/>
            <a:ext cx="10515600" cy="5638800"/>
          </a:xfrm>
        </p:spPr>
        <p:txBody>
          <a:bodyPr>
            <a:normAutofit fontScale="70000" lnSpcReduction="20000"/>
          </a:bodyPr>
          <a:lstStyle/>
          <a:p>
            <a:pPr>
              <a:lnSpc>
                <a:spcPct val="120000"/>
              </a:lnSpc>
            </a:pPr>
            <a:r>
              <a:rPr lang="en-US" dirty="0"/>
              <a:t>73 </a:t>
            </a:r>
            <a:r>
              <a:rPr lang="en-US" dirty="0" err="1"/>
              <a:t>yo</a:t>
            </a:r>
            <a:r>
              <a:rPr lang="en-US" dirty="0"/>
              <a:t> man, still working</a:t>
            </a:r>
          </a:p>
          <a:p>
            <a:pPr lvl="1">
              <a:lnSpc>
                <a:spcPct val="120000"/>
              </a:lnSpc>
            </a:pPr>
            <a:r>
              <a:rPr lang="en-US" dirty="0"/>
              <a:t>MDS (mild anemia) diagnosed three years previously, no treatment required so far</a:t>
            </a:r>
          </a:p>
          <a:p>
            <a:pPr>
              <a:lnSpc>
                <a:spcPct val="120000"/>
              </a:lnSpc>
            </a:pPr>
            <a:r>
              <a:rPr lang="en-US" dirty="0"/>
              <a:t>Develops dyspnea on exertion</a:t>
            </a:r>
          </a:p>
          <a:p>
            <a:pPr lvl="1">
              <a:lnSpc>
                <a:spcPct val="120000"/>
              </a:lnSpc>
            </a:pPr>
            <a:r>
              <a:rPr lang="en-US" dirty="0"/>
              <a:t>CBC shows Hgb 8.3, platelets 56K, white blood cells 26K, 40% blasts</a:t>
            </a:r>
          </a:p>
          <a:p>
            <a:pPr>
              <a:lnSpc>
                <a:spcPct val="120000"/>
              </a:lnSpc>
            </a:pPr>
            <a:r>
              <a:rPr lang="en-US" dirty="0"/>
              <a:t>Diagnosed with AML</a:t>
            </a:r>
          </a:p>
          <a:p>
            <a:pPr lvl="1">
              <a:lnSpc>
                <a:spcPct val="120000"/>
              </a:lnSpc>
            </a:pPr>
            <a:r>
              <a:rPr lang="en-US" dirty="0"/>
              <a:t>Normal karyotype</a:t>
            </a:r>
          </a:p>
          <a:p>
            <a:pPr lvl="1">
              <a:lnSpc>
                <a:spcPct val="120000"/>
              </a:lnSpc>
            </a:pPr>
            <a:r>
              <a:rPr lang="en-US" dirty="0"/>
              <a:t>NGS: STAG2, TET2, NRAS mutations</a:t>
            </a:r>
          </a:p>
          <a:p>
            <a:pPr>
              <a:lnSpc>
                <a:spcPct val="120000"/>
              </a:lnSpc>
            </a:pPr>
            <a:r>
              <a:rPr lang="en-US" dirty="0"/>
              <a:t>Initiated on </a:t>
            </a:r>
            <a:r>
              <a:rPr lang="en-US" dirty="0" err="1"/>
              <a:t>azacitidine</a:t>
            </a:r>
            <a:r>
              <a:rPr lang="en-US" dirty="0"/>
              <a:t> and </a:t>
            </a:r>
            <a:r>
              <a:rPr lang="en-US" dirty="0" err="1"/>
              <a:t>venetoclax</a:t>
            </a:r>
            <a:endParaRPr lang="en-US" dirty="0"/>
          </a:p>
          <a:p>
            <a:pPr>
              <a:lnSpc>
                <a:spcPct val="120000"/>
              </a:lnSpc>
            </a:pPr>
            <a:r>
              <a:rPr lang="en-US" dirty="0"/>
              <a:t>Achieves a prompt remission after 1 cycle, normalization of counts</a:t>
            </a:r>
          </a:p>
          <a:p>
            <a:pPr lvl="1">
              <a:lnSpc>
                <a:spcPct val="120000"/>
              </a:lnSpc>
            </a:pPr>
            <a:r>
              <a:rPr lang="en-US" dirty="0"/>
              <a:t>Bone marrow biopsy normal, no mutations detected</a:t>
            </a:r>
          </a:p>
          <a:p>
            <a:pPr>
              <a:lnSpc>
                <a:spcPct val="120000"/>
              </a:lnSpc>
            </a:pPr>
            <a:r>
              <a:rPr lang="en-US" dirty="0"/>
              <a:t>Bone marrow biopsy after 10 cycles (~14 months):</a:t>
            </a:r>
          </a:p>
          <a:p>
            <a:pPr lvl="1">
              <a:lnSpc>
                <a:spcPct val="120000"/>
              </a:lnSpc>
            </a:pPr>
            <a:r>
              <a:rPr lang="en-US" dirty="0"/>
              <a:t>Mutations re-emerging, dysplasia evident</a:t>
            </a:r>
          </a:p>
          <a:p>
            <a:pPr>
              <a:lnSpc>
                <a:spcPct val="120000"/>
              </a:lnSpc>
            </a:pPr>
            <a:r>
              <a:rPr lang="en-US" dirty="0"/>
              <a:t>Allogeneic transplant is offered:</a:t>
            </a:r>
          </a:p>
          <a:p>
            <a:pPr lvl="1">
              <a:lnSpc>
                <a:spcPct val="120000"/>
              </a:lnSpc>
            </a:pPr>
            <a:r>
              <a:rPr lang="en-US" dirty="0"/>
              <a:t>Non-myeloablative</a:t>
            </a:r>
          </a:p>
          <a:p>
            <a:pPr lvl="1">
              <a:lnSpc>
                <a:spcPct val="120000"/>
              </a:lnSpc>
            </a:pPr>
            <a:r>
              <a:rPr lang="en-US" dirty="0"/>
              <a:t>Successful engraftment</a:t>
            </a:r>
          </a:p>
        </p:txBody>
      </p:sp>
      <p:sp>
        <p:nvSpPr>
          <p:cNvPr id="5" name="TextBox 4"/>
          <p:cNvSpPr txBox="1"/>
          <p:nvPr/>
        </p:nvSpPr>
        <p:spPr>
          <a:xfrm>
            <a:off x="304800" y="106578"/>
            <a:ext cx="1143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Case Presentation – Dr </a:t>
            </a:r>
            <a:r>
              <a:rPr kumimoji="0" lang="en-US" sz="2800" b="0" i="0" u="none" strike="noStrike" kern="1200" cap="none" spc="0" normalizeH="0" baseline="0" noProof="0" dirty="0" err="1">
                <a:ln>
                  <a:noFill/>
                </a:ln>
                <a:solidFill>
                  <a:prstClr val="black"/>
                </a:solidFill>
                <a:effectLst/>
                <a:uLnTx/>
                <a:uFillTx/>
                <a:latin typeface="Arial" panose="020B0604020202020204"/>
                <a:ea typeface="ＭＳ Ｐゴシック" charset="0"/>
                <a:cs typeface="+mn-cs"/>
              </a:rPr>
              <a:t>Levis</a:t>
            </a:r>
            <a:r>
              <a:rPr kumimoji="0" lang="en-US" sz="28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 A 73-old-man with newly diagnosed AML </a:t>
            </a:r>
          </a:p>
        </p:txBody>
      </p:sp>
      <p:sp>
        <p:nvSpPr>
          <p:cNvPr id="4" name="Rectangle 3">
            <a:extLst>
              <a:ext uri="{FF2B5EF4-FFF2-40B4-BE49-F238E27FC236}">
                <a16:creationId xmlns:a16="http://schemas.microsoft.com/office/drawing/2014/main" id="{C716BD85-F4BD-784F-9B10-2D8728D311B1}"/>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2473198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1923"/>
            <a:ext cx="10515600" cy="5257800"/>
          </a:xfrm>
        </p:spPr>
        <p:txBody>
          <a:bodyPr>
            <a:normAutofit/>
          </a:bodyPr>
          <a:lstStyle/>
          <a:p>
            <a:r>
              <a:rPr lang="en-US" dirty="0"/>
              <a:t>At age 78, in early relapse 2.5 years post-transplant</a:t>
            </a:r>
          </a:p>
          <a:p>
            <a:r>
              <a:rPr lang="en-US" dirty="0"/>
              <a:t>Counts normalized after 2 cycles of SQ </a:t>
            </a:r>
            <a:r>
              <a:rPr lang="en-US" dirty="0" err="1"/>
              <a:t>azacitidine</a:t>
            </a:r>
            <a:endParaRPr lang="en-US" dirty="0"/>
          </a:p>
          <a:p>
            <a:r>
              <a:rPr lang="en-US" dirty="0"/>
              <a:t>Begins therapy with oral </a:t>
            </a:r>
            <a:r>
              <a:rPr lang="en-US" dirty="0" err="1"/>
              <a:t>azacitidine</a:t>
            </a:r>
            <a:r>
              <a:rPr lang="en-US" dirty="0"/>
              <a:t> (CC-486)</a:t>
            </a:r>
          </a:p>
        </p:txBody>
      </p:sp>
      <p:sp>
        <p:nvSpPr>
          <p:cNvPr id="5" name="TextBox 4"/>
          <p:cNvSpPr txBox="1"/>
          <p:nvPr/>
        </p:nvSpPr>
        <p:spPr>
          <a:xfrm>
            <a:off x="292488" y="228600"/>
            <a:ext cx="11520974" cy="954107"/>
          </a:xfrm>
          <a:prstGeom prst="rect">
            <a:avLst/>
          </a:prstGeom>
          <a:noFill/>
        </p:spPr>
        <p:txBody>
          <a:bodyPr wrap="none" rtlCol="0">
            <a:spAutoFit/>
          </a:bodyPr>
          <a:lstStyle/>
          <a:p>
            <a:pPr lvl="0" eaLnBrk="1" fontAlgn="auto" hangingPunct="1">
              <a:spcBef>
                <a:spcPts val="0"/>
              </a:spcBef>
              <a:spcAft>
                <a:spcPts val="0"/>
              </a:spcAft>
              <a:defRPr/>
            </a:pPr>
            <a:r>
              <a:rPr lang="en-US" sz="2800" dirty="0">
                <a:solidFill>
                  <a:prstClr val="black"/>
                </a:solidFill>
                <a:latin typeface="Arial" panose="020B0604020202020204"/>
              </a:rPr>
              <a:t>Case Presentation – Dr </a:t>
            </a:r>
            <a:r>
              <a:rPr lang="en-US" sz="2800" dirty="0" err="1">
                <a:solidFill>
                  <a:prstClr val="black"/>
                </a:solidFill>
                <a:latin typeface="Arial" panose="020B0604020202020204"/>
              </a:rPr>
              <a:t>Levis</a:t>
            </a:r>
            <a:r>
              <a:rPr lang="en-US" sz="2800" dirty="0">
                <a:solidFill>
                  <a:prstClr val="black"/>
                </a:solidFill>
                <a:latin typeface="Arial" panose="020B0604020202020204"/>
              </a:rPr>
              <a:t>: A 73-old-man with newly diagnosed AML</a:t>
            </a:r>
          </a:p>
          <a:p>
            <a:pPr lvl="0" eaLnBrk="1" fontAlgn="auto" hangingPunct="1">
              <a:spcBef>
                <a:spcPts val="0"/>
              </a:spcBef>
              <a:spcAft>
                <a:spcPts val="0"/>
              </a:spcAft>
              <a:defRPr/>
            </a:pPr>
            <a:r>
              <a:rPr lang="en-US" sz="2800" dirty="0">
                <a:solidFill>
                  <a:prstClr val="black"/>
                </a:solidFill>
                <a:latin typeface="Arial" panose="020B0604020202020204"/>
              </a:rPr>
              <a:t>(continued) </a:t>
            </a:r>
          </a:p>
        </p:txBody>
      </p:sp>
      <p:sp>
        <p:nvSpPr>
          <p:cNvPr id="4" name="Rectangle 3">
            <a:extLst>
              <a:ext uri="{FF2B5EF4-FFF2-40B4-BE49-F238E27FC236}">
                <a16:creationId xmlns:a16="http://schemas.microsoft.com/office/drawing/2014/main" id="{EA13BADD-3A6D-DB41-BAF5-D65FD74CA0FC}"/>
              </a:ext>
            </a:extLst>
          </p:cNvPr>
          <p:cNvSpPr/>
          <p:nvPr/>
        </p:nvSpPr>
        <p:spPr>
          <a:xfrm>
            <a:off x="57095" y="6502512"/>
            <a:ext cx="3039615" cy="3231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rPr>
              <a:t>Courtesy of </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Mark </a:t>
            </a:r>
            <a:r>
              <a:rPr kumimoji="0" lang="en-US" sz="1500" b="0" i="0" u="none" strike="noStrike" kern="1200" cap="none" spc="0" normalizeH="0" baseline="0" noProof="0" dirty="0" err="1">
                <a:ln>
                  <a:noFill/>
                </a:ln>
                <a:solidFill>
                  <a:srgbClr val="000000"/>
                </a:solidFill>
                <a:effectLst/>
                <a:uLnTx/>
                <a:uFillTx/>
                <a:latin typeface="Arial" panose="020B0604020202020204"/>
                <a:ea typeface="ＭＳ Ｐゴシック" charset="0"/>
                <a:cs typeface="Calibri" panose="020F0502020204030204" pitchFamily="34" charset="0"/>
              </a:rPr>
              <a:t>Levis</a:t>
            </a:r>
            <a:r>
              <a:rPr kumimoji="0" lang="en-US" sz="1500" b="0" i="0" u="none" strike="noStrike" kern="1200" cap="none" spc="0" normalizeH="0" baseline="0" noProof="0" dirty="0">
                <a:ln>
                  <a:noFill/>
                </a:ln>
                <a:solidFill>
                  <a:srgbClr val="000000"/>
                </a:solidFill>
                <a:effectLst/>
                <a:uLnTx/>
                <a:uFillTx/>
                <a:latin typeface="Arial" panose="020B0604020202020204"/>
                <a:ea typeface="ＭＳ Ｐゴシック" charset="0"/>
                <a:cs typeface="Calibri" panose="020F0502020204030204" pitchFamily="34" charset="0"/>
              </a:rPr>
              <a:t>, MD, PhD</a:t>
            </a:r>
          </a:p>
        </p:txBody>
      </p:sp>
    </p:spTree>
    <p:extLst>
      <p:ext uri="{BB962C8B-B14F-4D97-AF65-F5344CB8AC3E}">
        <p14:creationId xmlns:p14="http://schemas.microsoft.com/office/powerpoint/2010/main" val="38264774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AC6512-55E8-554C-9D60-B993AE1EC815}"/>
              </a:ext>
            </a:extLst>
          </p:cNvPr>
          <p:cNvSpPr/>
          <p:nvPr/>
        </p:nvSpPr>
        <p:spPr bwMode="auto">
          <a:xfrm>
            <a:off x="609600" y="4678361"/>
            <a:ext cx="11430000" cy="763586"/>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ＭＳ Ｐゴシック" charset="0"/>
            </a:endParaRPr>
          </a:p>
        </p:txBody>
      </p:sp>
      <p:sp>
        <p:nvSpPr>
          <p:cNvPr id="2" name="Title 1">
            <a:extLst>
              <a:ext uri="{FF2B5EF4-FFF2-40B4-BE49-F238E27FC236}">
                <a16:creationId xmlns:a16="http://schemas.microsoft.com/office/drawing/2014/main" id="{E34461F5-6148-8E49-A576-21A87561057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CADA11B-700D-4D43-9C41-9683101FBE05}"/>
              </a:ext>
            </a:extLst>
          </p:cNvPr>
          <p:cNvSpPr>
            <a:spLocks noGrp="1"/>
          </p:cNvSpPr>
          <p:nvPr>
            <p:ph idx="1"/>
          </p:nvPr>
        </p:nvSpPr>
        <p:spPr>
          <a:xfrm>
            <a:off x="912286" y="1416053"/>
            <a:ext cx="11279714" cy="4799013"/>
          </a:xfrm>
        </p:spPr>
        <p:txBody>
          <a:bodyPr/>
          <a:lstStyle/>
          <a:p>
            <a:pPr marL="98425" indent="0">
              <a:buNone/>
            </a:pPr>
            <a:r>
              <a:rPr lang="en-US" sz="2200" dirty="0">
                <a:solidFill>
                  <a:schemeClr val="tx1"/>
                </a:solidFill>
              </a:rPr>
              <a:t>Module 1: Optimizing the Management of AML in Older Patients or Those Ineligible for</a:t>
            </a:r>
            <a:br>
              <a:rPr lang="en-US" sz="2200" dirty="0">
                <a:solidFill>
                  <a:schemeClr val="tx1"/>
                </a:solidFill>
              </a:rPr>
            </a:br>
            <a:r>
              <a:rPr lang="en-US" sz="2200" dirty="0">
                <a:solidFill>
                  <a:schemeClr val="tx1"/>
                </a:solidFill>
              </a:rPr>
              <a:t>Intensive Chemotherapy — Dr Wei</a:t>
            </a:r>
          </a:p>
          <a:p>
            <a:pPr marL="98425" indent="0">
              <a:buNone/>
            </a:pPr>
            <a:r>
              <a:rPr lang="en-US" sz="2200" dirty="0">
                <a:solidFill>
                  <a:schemeClr val="tx1"/>
                </a:solidFill>
              </a:rPr>
              <a:t>Module 2: Treatment Options for Patients with AML Harboring FLT3 Mutations — Dr Perl</a:t>
            </a:r>
          </a:p>
          <a:p>
            <a:pPr marL="98425" indent="0">
              <a:buNone/>
            </a:pPr>
            <a:r>
              <a:rPr lang="en-US" sz="2200" dirty="0">
                <a:solidFill>
                  <a:schemeClr val="tx1"/>
                </a:solidFill>
              </a:rPr>
              <a:t>Module 3: Management of Newly Diagnosed and Previously Treated AML with </a:t>
            </a:r>
            <a:br>
              <a:rPr lang="en-US" sz="2200" dirty="0">
                <a:solidFill>
                  <a:schemeClr val="tx1"/>
                </a:solidFill>
              </a:rPr>
            </a:br>
            <a:r>
              <a:rPr lang="en-US" sz="2200" dirty="0">
                <a:solidFill>
                  <a:schemeClr val="tx1"/>
                </a:solidFill>
              </a:rPr>
              <a:t>IDH Mutations — Dr Stein</a:t>
            </a:r>
          </a:p>
          <a:p>
            <a:pPr marL="98425" indent="0">
              <a:buNone/>
            </a:pPr>
            <a:r>
              <a:rPr lang="en-US" sz="2200" dirty="0"/>
              <a:t>Module 4: Tailoring Induction and Maintenance Therapy for Younger Patients with </a:t>
            </a:r>
            <a:br>
              <a:rPr lang="en-US" sz="2200" dirty="0"/>
            </a:br>
            <a:r>
              <a:rPr lang="en-US" sz="2200" dirty="0"/>
              <a:t>AML without Targetable Tumor Mutations — Dr </a:t>
            </a:r>
            <a:r>
              <a:rPr lang="en-US" sz="2200" dirty="0" err="1"/>
              <a:t>Levis</a:t>
            </a:r>
            <a:endParaRPr lang="en-US" sz="2200" dirty="0"/>
          </a:p>
          <a:p>
            <a:pPr marL="98425" indent="0">
              <a:buNone/>
            </a:pPr>
            <a:r>
              <a:rPr lang="en-US" sz="2200" dirty="0">
                <a:solidFill>
                  <a:schemeClr val="bg1"/>
                </a:solidFill>
              </a:rPr>
              <a:t>Module 5: Other Novel Agents and Investigational Strategies for Patients with AML — </a:t>
            </a:r>
            <a:br>
              <a:rPr lang="en-US" sz="2200" dirty="0">
                <a:solidFill>
                  <a:schemeClr val="bg1"/>
                </a:solidFill>
              </a:rPr>
            </a:br>
            <a:r>
              <a:rPr lang="en-US" sz="2200" dirty="0">
                <a:solidFill>
                  <a:schemeClr val="bg1"/>
                </a:solidFill>
              </a:rPr>
              <a:t>Dr </a:t>
            </a:r>
            <a:r>
              <a:rPr lang="en-US" sz="2200" dirty="0" err="1">
                <a:solidFill>
                  <a:schemeClr val="bg1"/>
                </a:solidFill>
              </a:rPr>
              <a:t>Pollyea</a:t>
            </a:r>
            <a:endParaRPr lang="en-US" sz="2400" dirty="0">
              <a:solidFill>
                <a:schemeClr val="bg1"/>
              </a:solidFill>
            </a:endParaRPr>
          </a:p>
        </p:txBody>
      </p:sp>
    </p:spTree>
    <p:extLst>
      <p:ext uri="{BB962C8B-B14F-4D97-AF65-F5344CB8AC3E}">
        <p14:creationId xmlns:p14="http://schemas.microsoft.com/office/powerpoint/2010/main" val="33351096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AE14-B932-024C-8EAA-8505252D1AE0}"/>
              </a:ext>
            </a:extLst>
          </p:cNvPr>
          <p:cNvSpPr>
            <a:spLocks noGrp="1"/>
          </p:cNvSpPr>
          <p:nvPr>
            <p:ph type="title"/>
          </p:nvPr>
        </p:nvSpPr>
        <p:spPr/>
        <p:txBody>
          <a:bodyPr/>
          <a:lstStyle/>
          <a:p>
            <a:r>
              <a:rPr lang="en-US" dirty="0"/>
              <a:t>Definition of Secondary AML</a:t>
            </a:r>
          </a:p>
        </p:txBody>
      </p:sp>
      <p:sp>
        <p:nvSpPr>
          <p:cNvPr id="3" name="Content Placeholder 2">
            <a:extLst>
              <a:ext uri="{FF2B5EF4-FFF2-40B4-BE49-F238E27FC236}">
                <a16:creationId xmlns:a16="http://schemas.microsoft.com/office/drawing/2014/main" id="{9352B688-DB06-4248-9E94-D6BD639F9DDC}"/>
              </a:ext>
            </a:extLst>
          </p:cNvPr>
          <p:cNvSpPr>
            <a:spLocks noGrp="1"/>
          </p:cNvSpPr>
          <p:nvPr>
            <p:ph idx="1"/>
          </p:nvPr>
        </p:nvSpPr>
        <p:spPr/>
        <p:txBody>
          <a:bodyPr>
            <a:normAutofit/>
          </a:bodyPr>
          <a:lstStyle/>
          <a:p>
            <a:r>
              <a:rPr lang="en-US" dirty="0"/>
              <a:t>AML from an antecedent hematological disorder</a:t>
            </a:r>
          </a:p>
          <a:p>
            <a:pPr lvl="1"/>
            <a:r>
              <a:rPr lang="en-US" dirty="0"/>
              <a:t>Most commonly MDS (1/3 of MDS patients will develop AML)</a:t>
            </a:r>
          </a:p>
          <a:p>
            <a:pPr lvl="1"/>
            <a:r>
              <a:rPr lang="en-US" dirty="0"/>
              <a:t>Could also be from MPN or a non-malignant antecedent disorder (e.g. aplastic anemia)</a:t>
            </a:r>
          </a:p>
          <a:p>
            <a:r>
              <a:rPr lang="en-US" dirty="0"/>
              <a:t>Treatment-related AML</a:t>
            </a:r>
          </a:p>
          <a:p>
            <a:pPr lvl="1"/>
            <a:r>
              <a:rPr lang="en-US" dirty="0"/>
              <a:t>WHO defined as history of exposure to alkylating agents and/or topoisomerase II inhibitors and/or ionizing radiation to large fields including bone marrow</a:t>
            </a:r>
          </a:p>
          <a:p>
            <a:pPr lvl="1"/>
            <a:r>
              <a:rPr lang="en-US" dirty="0"/>
              <a:t>Other implicated therapies include antimetabolites or </a:t>
            </a:r>
            <a:r>
              <a:rPr lang="en-US" dirty="0" err="1"/>
              <a:t>antitubulin</a:t>
            </a:r>
            <a:r>
              <a:rPr lang="en-US" dirty="0"/>
              <a:t> agents but their relationship is less certain.</a:t>
            </a:r>
          </a:p>
          <a:p>
            <a:pPr marL="0" indent="0">
              <a:buNone/>
            </a:pPr>
            <a:endParaRPr lang="en-US" dirty="0"/>
          </a:p>
        </p:txBody>
      </p:sp>
      <p:sp>
        <p:nvSpPr>
          <p:cNvPr id="4" name="TextBox 3">
            <a:extLst>
              <a:ext uri="{FF2B5EF4-FFF2-40B4-BE49-F238E27FC236}">
                <a16:creationId xmlns:a16="http://schemas.microsoft.com/office/drawing/2014/main" id="{36D70C37-A46F-7544-AA39-96E4875F2B2E}"/>
              </a:ext>
            </a:extLst>
          </p:cNvPr>
          <p:cNvSpPr txBox="1"/>
          <p:nvPr/>
        </p:nvSpPr>
        <p:spPr>
          <a:xfrm>
            <a:off x="0" y="6427694"/>
            <a:ext cx="178286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Greenberg et al, Blood 1997</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Arber et al, Blood 2016</a:t>
            </a:r>
          </a:p>
        </p:txBody>
      </p:sp>
      <p:sp>
        <p:nvSpPr>
          <p:cNvPr id="5" name="Rectangle 4">
            <a:extLst>
              <a:ext uri="{FF2B5EF4-FFF2-40B4-BE49-F238E27FC236}">
                <a16:creationId xmlns:a16="http://schemas.microsoft.com/office/drawing/2014/main" id="{85CBAB3D-AD8E-6346-9170-C867F9244BEC}"/>
              </a:ext>
            </a:extLst>
          </p:cNvPr>
          <p:cNvSpPr/>
          <p:nvPr/>
        </p:nvSpPr>
        <p:spPr>
          <a:xfrm>
            <a:off x="8632210" y="6466166"/>
            <a:ext cx="341587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Courtesy of Daniel A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Pollyea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MD, MS</a:t>
            </a:r>
          </a:p>
        </p:txBody>
      </p:sp>
    </p:spTree>
    <p:extLst>
      <p:ext uri="{BB962C8B-B14F-4D97-AF65-F5344CB8AC3E}">
        <p14:creationId xmlns:p14="http://schemas.microsoft.com/office/powerpoint/2010/main" val="2599425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F9764-B45A-B248-B8F8-A98A1EBA8BDA}"/>
              </a:ext>
            </a:extLst>
          </p:cNvPr>
          <p:cNvSpPr>
            <a:spLocks noGrp="1"/>
          </p:cNvSpPr>
          <p:nvPr>
            <p:ph type="title"/>
          </p:nvPr>
        </p:nvSpPr>
        <p:spPr/>
        <p:txBody>
          <a:bodyPr/>
          <a:lstStyle/>
          <a:p>
            <a:r>
              <a:rPr lang="en-US" dirty="0"/>
              <a:t>De Novo AML vs Secondary AML</a:t>
            </a:r>
          </a:p>
        </p:txBody>
      </p:sp>
      <p:sp>
        <p:nvSpPr>
          <p:cNvPr id="3" name="Content Placeholder 2">
            <a:extLst>
              <a:ext uri="{FF2B5EF4-FFF2-40B4-BE49-F238E27FC236}">
                <a16:creationId xmlns:a16="http://schemas.microsoft.com/office/drawing/2014/main" id="{4B38F06F-3AB7-7647-81EE-ECDB6E12ABA4}"/>
              </a:ext>
            </a:extLst>
          </p:cNvPr>
          <p:cNvSpPr>
            <a:spLocks noGrp="1"/>
          </p:cNvSpPr>
          <p:nvPr>
            <p:ph idx="1"/>
          </p:nvPr>
        </p:nvSpPr>
        <p:spPr>
          <a:xfrm>
            <a:off x="204372" y="1525681"/>
            <a:ext cx="6867263" cy="5139070"/>
          </a:xfrm>
        </p:spPr>
        <p:txBody>
          <a:bodyPr>
            <a:noAutofit/>
          </a:bodyPr>
          <a:lstStyle/>
          <a:p>
            <a:pPr marL="350838" indent="-215900">
              <a:spcBef>
                <a:spcPts val="2200"/>
              </a:spcBef>
            </a:pPr>
            <a:r>
              <a:rPr lang="en-US" sz="3200" dirty="0"/>
              <a:t>Secondary AML patients are older, have more adverse biological risk factors (cytogenetics/TP53)</a:t>
            </a:r>
          </a:p>
          <a:p>
            <a:pPr marL="350838" indent="-215900">
              <a:spcBef>
                <a:spcPts val="2200"/>
              </a:spcBef>
            </a:pPr>
            <a:r>
              <a:rPr lang="en-US" sz="3200" dirty="0"/>
              <a:t>Lower response rates to conventional treatments</a:t>
            </a:r>
          </a:p>
          <a:p>
            <a:pPr marL="350838" indent="-215900">
              <a:spcBef>
                <a:spcPts val="2200"/>
              </a:spcBef>
            </a:pPr>
            <a:r>
              <a:rPr lang="en-US" sz="3200" dirty="0"/>
              <a:t>Worse overall survival</a:t>
            </a:r>
          </a:p>
          <a:p>
            <a:pPr marL="350838" indent="-215900">
              <a:spcBef>
                <a:spcPts val="2200"/>
              </a:spcBef>
            </a:pPr>
            <a:r>
              <a:rPr lang="en-US" sz="3200" dirty="0"/>
              <a:t>Incurable without an allogeneic stem cell transplantation</a:t>
            </a:r>
          </a:p>
        </p:txBody>
      </p:sp>
      <p:pic>
        <p:nvPicPr>
          <p:cNvPr id="5" name="Picture 4">
            <a:extLst>
              <a:ext uri="{FF2B5EF4-FFF2-40B4-BE49-F238E27FC236}">
                <a16:creationId xmlns:a16="http://schemas.microsoft.com/office/drawing/2014/main" id="{F1489EB3-0647-0D4E-BEAA-793CB6AABB76}"/>
              </a:ext>
            </a:extLst>
          </p:cNvPr>
          <p:cNvPicPr>
            <a:picLocks noChangeAspect="1"/>
          </p:cNvPicPr>
          <p:nvPr/>
        </p:nvPicPr>
        <p:blipFill>
          <a:blip r:embed="rId2"/>
          <a:stretch>
            <a:fillRect/>
          </a:stretch>
        </p:blipFill>
        <p:spPr>
          <a:xfrm>
            <a:off x="7071635" y="1441850"/>
            <a:ext cx="4513307" cy="4939091"/>
          </a:xfrm>
          <a:prstGeom prst="rect">
            <a:avLst/>
          </a:prstGeom>
        </p:spPr>
      </p:pic>
      <p:sp>
        <p:nvSpPr>
          <p:cNvPr id="6" name="TextBox 5">
            <a:extLst>
              <a:ext uri="{FF2B5EF4-FFF2-40B4-BE49-F238E27FC236}">
                <a16:creationId xmlns:a16="http://schemas.microsoft.com/office/drawing/2014/main" id="{69704759-1B49-8340-B0BD-F3C457747625}"/>
              </a:ext>
            </a:extLst>
          </p:cNvPr>
          <p:cNvSpPr txBox="1"/>
          <p:nvPr/>
        </p:nvSpPr>
        <p:spPr>
          <a:xfrm>
            <a:off x="8707167" y="6480085"/>
            <a:ext cx="287777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Hulegardh</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AJH 2015</a:t>
            </a:r>
          </a:p>
        </p:txBody>
      </p:sp>
      <p:sp>
        <p:nvSpPr>
          <p:cNvPr id="7" name="Rectangle 6">
            <a:extLst>
              <a:ext uri="{FF2B5EF4-FFF2-40B4-BE49-F238E27FC236}">
                <a16:creationId xmlns:a16="http://schemas.microsoft.com/office/drawing/2014/main" id="{DD2C6CB6-BBCD-C14A-BCA7-0DB34F4C8736}"/>
              </a:ext>
            </a:extLst>
          </p:cNvPr>
          <p:cNvSpPr/>
          <p:nvPr/>
        </p:nvSpPr>
        <p:spPr>
          <a:xfrm>
            <a:off x="188536" y="6466166"/>
            <a:ext cx="341587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Courtesy of Daniel A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Pollyea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MD, MS</a:t>
            </a:r>
          </a:p>
        </p:txBody>
      </p:sp>
    </p:spTree>
    <p:extLst>
      <p:ext uri="{BB962C8B-B14F-4D97-AF65-F5344CB8AC3E}">
        <p14:creationId xmlns:p14="http://schemas.microsoft.com/office/powerpoint/2010/main" val="823650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86" y="83408"/>
            <a:ext cx="10358967" cy="1143000"/>
          </a:xfrm>
        </p:spPr>
        <p:txBody>
          <a:bodyPr/>
          <a:lstStyle/>
          <a:p>
            <a:r>
              <a:rPr lang="en-US" sz="3200" dirty="0">
                <a:solidFill>
                  <a:srgbClr val="0432FF"/>
                </a:solidFill>
              </a:rPr>
              <a:t>Dr </a:t>
            </a:r>
            <a:r>
              <a:rPr lang="en-US" sz="3200" dirty="0"/>
              <a:t>Perl</a:t>
            </a:r>
            <a:r>
              <a:rPr lang="en-US" sz="3200" dirty="0">
                <a:solidFill>
                  <a:srgbClr val="0432FF"/>
                </a:solidFill>
              </a:rPr>
              <a:t> — Disclosures</a:t>
            </a:r>
          </a:p>
        </p:txBody>
      </p:sp>
      <p:graphicFrame>
        <p:nvGraphicFramePr>
          <p:cNvPr id="4" name="Content Placeholder 3">
            <a:extLst>
              <a:ext uri="{FF2B5EF4-FFF2-40B4-BE49-F238E27FC236}">
                <a16:creationId xmlns:a16="http://schemas.microsoft.com/office/drawing/2014/main" id="{2FBB1A63-F872-BC47-A1D9-39EAA908EE6B}"/>
              </a:ext>
            </a:extLst>
          </p:cNvPr>
          <p:cNvGraphicFramePr>
            <a:graphicFrameLocks/>
          </p:cNvGraphicFramePr>
          <p:nvPr/>
        </p:nvGraphicFramePr>
        <p:xfrm>
          <a:off x="1545275" y="1709452"/>
          <a:ext cx="9591285" cy="3439095"/>
        </p:xfrm>
        <a:graphic>
          <a:graphicData uri="http://schemas.openxmlformats.org/drawingml/2006/table">
            <a:tbl>
              <a:tblPr firstRow="1" bandRow="1">
                <a:tableStyleId>{F2DE63D5-997A-4646-A377-4702673A728D}</a:tableStyleId>
              </a:tblPr>
              <a:tblGrid>
                <a:gridCol w="3129116">
                  <a:extLst>
                    <a:ext uri="{9D8B030D-6E8A-4147-A177-3AD203B41FA5}">
                      <a16:colId xmlns:a16="http://schemas.microsoft.com/office/drawing/2014/main" val="20000"/>
                    </a:ext>
                  </a:extLst>
                </a:gridCol>
                <a:gridCol w="6462169">
                  <a:extLst>
                    <a:ext uri="{9D8B030D-6E8A-4147-A177-3AD203B41FA5}">
                      <a16:colId xmlns:a16="http://schemas.microsoft.com/office/drawing/2014/main" val="20001"/>
                    </a:ext>
                  </a:extLst>
                </a:gridCol>
              </a:tblGrid>
              <a:tr h="749903">
                <a:tc>
                  <a:txBody>
                    <a:bodyPr/>
                    <a:lstStyle/>
                    <a:p>
                      <a:r>
                        <a:rPr lang="en-US" sz="1800" b="1" kern="1200" dirty="0">
                          <a:solidFill>
                            <a:schemeClr val="tx1"/>
                          </a:solidFill>
                          <a:effectLst/>
                          <a:latin typeface="+mn-lt"/>
                          <a:ea typeface="+mn-ea"/>
                          <a:cs typeface="+mn-cs"/>
                        </a:rPr>
                        <a:t>Advisory Committee</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AbbVie Inc, Actinium Pharmaceuticals Inc, Astellas, Daiichi Sankyo Inc, FORMA Therapeutics, </a:t>
                      </a:r>
                      <a:r>
                        <a:rPr lang="en-US" sz="1800" b="0" kern="1200" dirty="0" err="1">
                          <a:solidFill>
                            <a:schemeClr val="tx1"/>
                          </a:solidFill>
                          <a:effectLst/>
                          <a:latin typeface="+mn-lt"/>
                          <a:ea typeface="+mn-ea"/>
                          <a:cs typeface="+mn-cs"/>
                        </a:rPr>
                        <a:t>Loxo</a:t>
                      </a:r>
                      <a:r>
                        <a:rPr lang="en-US" sz="1800" b="0" kern="1200" dirty="0">
                          <a:solidFill>
                            <a:schemeClr val="tx1"/>
                          </a:solidFill>
                          <a:effectLst/>
                          <a:latin typeface="+mn-lt"/>
                          <a:ea typeface="+mn-ea"/>
                          <a:cs typeface="+mn-cs"/>
                        </a:rPr>
                        <a:t> Oncology Inc, a wholly owned subsidiary of Eli Lilly &amp; Company, </a:t>
                      </a:r>
                      <a:r>
                        <a:rPr lang="en-US" sz="1800" b="0" kern="1200" dirty="0" err="1">
                          <a:solidFill>
                            <a:schemeClr val="tx1"/>
                          </a:solidFill>
                          <a:effectLst/>
                          <a:latin typeface="+mn-lt"/>
                          <a:ea typeface="+mn-ea"/>
                          <a:cs typeface="+mn-cs"/>
                        </a:rPr>
                        <a:t>NewLink</a:t>
                      </a:r>
                      <a:r>
                        <a:rPr lang="en-US" sz="1800" b="0" kern="1200" dirty="0">
                          <a:solidFill>
                            <a:schemeClr val="tx1"/>
                          </a:solidFill>
                          <a:effectLst/>
                          <a:latin typeface="+mn-lt"/>
                          <a:ea typeface="+mn-ea"/>
                          <a:cs typeface="+mn-cs"/>
                        </a:rPr>
                        <a:t> Genetics</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849185">
                <a:tc>
                  <a:txBody>
                    <a:bodyPr/>
                    <a:lstStyle/>
                    <a:p>
                      <a:r>
                        <a:rPr lang="en-US" sz="1800" b="1" kern="1200" dirty="0">
                          <a:solidFill>
                            <a:schemeClr val="tx1"/>
                          </a:solidFill>
                          <a:effectLst/>
                          <a:latin typeface="+mn-lt"/>
                          <a:ea typeface="+mn-ea"/>
                          <a:cs typeface="+mn-cs"/>
                        </a:rPr>
                        <a:t>Consulting Agreements</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AbbVie Inc, </a:t>
                      </a:r>
                      <a:r>
                        <a:rPr lang="en-US" sz="1800" b="0" kern="1200" dirty="0" err="1">
                          <a:solidFill>
                            <a:schemeClr val="tx1"/>
                          </a:solidFill>
                          <a:effectLst/>
                          <a:latin typeface="+mn-lt"/>
                          <a:ea typeface="+mn-ea"/>
                          <a:cs typeface="+mn-cs"/>
                        </a:rPr>
                        <a:t>Arog</a:t>
                      </a:r>
                      <a:r>
                        <a:rPr lang="en-US" sz="1800" b="0" kern="1200" dirty="0">
                          <a:solidFill>
                            <a:schemeClr val="tx1"/>
                          </a:solidFill>
                          <a:effectLst/>
                          <a:latin typeface="+mn-lt"/>
                          <a:ea typeface="+mn-ea"/>
                          <a:cs typeface="+mn-cs"/>
                        </a:rPr>
                        <a:t> Pharmaceuticals Inc, Astellas, Daiichi Sankyo Inc</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761287"/>
                  </a:ext>
                </a:extLst>
              </a:tr>
              <a:tr h="849185">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Contracted Research</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 AbbVie Inc, Astellas, Bayer HealthCare Pharmaceuticals, Daiichi Sankyo Inc, FUJIFILM Pharmaceuticals USA Inc</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5821849"/>
                  </a:ext>
                </a:extLst>
              </a:tr>
              <a:tr h="849185">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Data and Safety Monitoring Board/Committee</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mn-cs"/>
                        </a:rPr>
                        <a:t>Leukemia &amp; Lymphoma Society</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5542561"/>
                  </a:ext>
                </a:extLst>
              </a:tr>
            </a:tbl>
          </a:graphicData>
        </a:graphic>
      </p:graphicFrame>
    </p:spTree>
    <p:custDataLst>
      <p:tags r:id="rId1"/>
    </p:custDataLst>
    <p:extLst>
      <p:ext uri="{BB962C8B-B14F-4D97-AF65-F5344CB8AC3E}">
        <p14:creationId xmlns:p14="http://schemas.microsoft.com/office/powerpoint/2010/main" val="2174698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2EF2E7-05A8-6D41-98AA-4FACAF21626B}"/>
              </a:ext>
            </a:extLst>
          </p:cNvPr>
          <p:cNvSpPr/>
          <p:nvPr/>
        </p:nvSpPr>
        <p:spPr>
          <a:xfrm>
            <a:off x="109818" y="1102810"/>
            <a:ext cx="5844305" cy="4051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15E22F84-3B1F-AF48-A5DB-7E2316E554B0}"/>
              </a:ext>
            </a:extLst>
          </p:cNvPr>
          <p:cNvPicPr>
            <a:picLocks noChangeAspect="1"/>
          </p:cNvPicPr>
          <p:nvPr/>
        </p:nvPicPr>
        <p:blipFill>
          <a:blip r:embed="rId3"/>
          <a:stretch>
            <a:fillRect/>
          </a:stretch>
        </p:blipFill>
        <p:spPr>
          <a:xfrm>
            <a:off x="447766" y="1285633"/>
            <a:ext cx="5506357" cy="4019538"/>
          </a:xfrm>
          <a:prstGeom prst="rect">
            <a:avLst/>
          </a:prstGeom>
        </p:spPr>
      </p:pic>
      <p:pic>
        <p:nvPicPr>
          <p:cNvPr id="6" name="Picture 5">
            <a:extLst>
              <a:ext uri="{FF2B5EF4-FFF2-40B4-BE49-F238E27FC236}">
                <a16:creationId xmlns:a16="http://schemas.microsoft.com/office/drawing/2014/main" id="{187D41F2-E6B8-DB47-8856-C397B3FFFE91}"/>
              </a:ext>
            </a:extLst>
          </p:cNvPr>
          <p:cNvPicPr>
            <a:picLocks noChangeAspect="1"/>
          </p:cNvPicPr>
          <p:nvPr/>
        </p:nvPicPr>
        <p:blipFill rotWithShape="1">
          <a:blip r:embed="rId4"/>
          <a:srcRect r="3011"/>
          <a:stretch/>
        </p:blipFill>
        <p:spPr>
          <a:xfrm>
            <a:off x="6317345" y="1269786"/>
            <a:ext cx="5764837" cy="4035385"/>
          </a:xfrm>
          <a:prstGeom prst="rect">
            <a:avLst/>
          </a:prstGeom>
        </p:spPr>
      </p:pic>
      <p:sp>
        <p:nvSpPr>
          <p:cNvPr id="7" name="TextBox 6">
            <a:extLst>
              <a:ext uri="{FF2B5EF4-FFF2-40B4-BE49-F238E27FC236}">
                <a16:creationId xmlns:a16="http://schemas.microsoft.com/office/drawing/2014/main" id="{8F0697DF-B8D5-5B4B-8352-E6F88D52751B}"/>
              </a:ext>
            </a:extLst>
          </p:cNvPr>
          <p:cNvSpPr txBox="1"/>
          <p:nvPr/>
        </p:nvSpPr>
        <p:spPr>
          <a:xfrm>
            <a:off x="447766" y="5305171"/>
            <a:ext cx="10689925" cy="1502976"/>
          </a:xfrm>
          <a:prstGeom prst="rect">
            <a:avLst/>
          </a:prstGeom>
          <a:noFill/>
        </p:spPr>
        <p:txBody>
          <a:bodyPr wrap="square" rtlCol="0">
            <a:spAutoFit/>
          </a:bodyPr>
          <a:lstStyle/>
          <a:p>
            <a:pPr marL="296863" marR="0" lvl="0" indent="-296863"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Consider CPX-351 for newly diagnosed, </a:t>
            </a:r>
            <a:r>
              <a:rPr kumimoji="0" lang="en-US" sz="17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induction eligible </a:t>
            </a: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secondary AML patients, particularly if they would be suitable candidates for a transplant</a:t>
            </a:r>
          </a:p>
          <a:p>
            <a:pPr marL="296863" marR="0" lvl="0" indent="-296863"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can you tell if they have secondary AML? Probably OK to wait (up to 15 days) for marrow results (</a:t>
            </a:r>
            <a:r>
              <a:rPr kumimoji="0" lang="en-US" sz="17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Rollig</a:t>
            </a: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Blood 2020)</a:t>
            </a:r>
          </a:p>
          <a:p>
            <a:pPr marL="296863" marR="0" lvl="0" indent="-296863" algn="l" defTabSz="4572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Caution if TP53+ (Lindsley et al, ASH 2019) </a:t>
            </a:r>
          </a:p>
        </p:txBody>
      </p:sp>
      <p:sp>
        <p:nvSpPr>
          <p:cNvPr id="2" name="TextBox 1">
            <a:extLst>
              <a:ext uri="{FF2B5EF4-FFF2-40B4-BE49-F238E27FC236}">
                <a16:creationId xmlns:a16="http://schemas.microsoft.com/office/drawing/2014/main" id="{BDA5925C-F29C-B547-81AF-8FED1DCC87B6}"/>
              </a:ext>
            </a:extLst>
          </p:cNvPr>
          <p:cNvSpPr txBox="1"/>
          <p:nvPr/>
        </p:nvSpPr>
        <p:spPr>
          <a:xfrm>
            <a:off x="244288" y="4878527"/>
            <a:ext cx="148630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Lancet et al, JCO 2018</a:t>
            </a:r>
          </a:p>
        </p:txBody>
      </p:sp>
      <p:sp>
        <p:nvSpPr>
          <p:cNvPr id="8" name="TextBox 7">
            <a:extLst>
              <a:ext uri="{FF2B5EF4-FFF2-40B4-BE49-F238E27FC236}">
                <a16:creationId xmlns:a16="http://schemas.microsoft.com/office/drawing/2014/main" id="{5953EA5F-F288-184D-8128-8E515C686131}"/>
              </a:ext>
            </a:extLst>
          </p:cNvPr>
          <p:cNvSpPr txBox="1"/>
          <p:nvPr/>
        </p:nvSpPr>
        <p:spPr>
          <a:xfrm>
            <a:off x="6468035" y="4878526"/>
            <a:ext cx="1486304"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Lancet et al, JCO 2018</a:t>
            </a:r>
          </a:p>
        </p:txBody>
      </p:sp>
      <p:sp>
        <p:nvSpPr>
          <p:cNvPr id="3" name="Rectangle 2">
            <a:extLst>
              <a:ext uri="{FF2B5EF4-FFF2-40B4-BE49-F238E27FC236}">
                <a16:creationId xmlns:a16="http://schemas.microsoft.com/office/drawing/2014/main" id="{7804B93F-7F55-1B4E-AB42-67EF7F6A2719}"/>
              </a:ext>
            </a:extLst>
          </p:cNvPr>
          <p:cNvSpPr/>
          <p:nvPr/>
        </p:nvSpPr>
        <p:spPr>
          <a:xfrm>
            <a:off x="447766" y="119409"/>
            <a:ext cx="11439433" cy="954107"/>
          </a:xfrm>
          <a:prstGeom prst="rect">
            <a:avLst/>
          </a:prstGeom>
          <a:solidFill>
            <a:schemeClr val="bg1"/>
          </a:solidFill>
          <a:ln w="28575">
            <a:solidFill>
              <a:schemeClr val="tx1"/>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Helvetica" pitchFamily="2" charset="0"/>
                <a:ea typeface="+mn-ea"/>
                <a:cs typeface="+mn-cs"/>
              </a:rPr>
              <a:t>Phase III Study 301: CPX-351 vs 7+3 for Older Patients </a:t>
            </a:r>
            <a:br>
              <a:rPr kumimoji="0" lang="en-US" sz="2800" b="0" i="0" u="none" strike="noStrike" kern="1200" cap="none" spc="0" normalizeH="0" baseline="0" noProof="0" dirty="0">
                <a:ln>
                  <a:noFill/>
                </a:ln>
                <a:solidFill>
                  <a:srgbClr val="000000"/>
                </a:solidFill>
                <a:effectLst/>
                <a:uLnTx/>
                <a:uFillTx/>
                <a:latin typeface="Helvetica" pitchFamily="2" charset="0"/>
                <a:ea typeface="+mn-ea"/>
                <a:cs typeface="+mn-cs"/>
              </a:rPr>
            </a:br>
            <a:r>
              <a:rPr kumimoji="0" lang="en-US" sz="2800" b="0" i="0" u="none" strike="noStrike" kern="1200" cap="none" spc="0" normalizeH="0" baseline="0" noProof="0" dirty="0">
                <a:ln>
                  <a:noFill/>
                </a:ln>
                <a:solidFill>
                  <a:srgbClr val="000000"/>
                </a:solidFill>
                <a:effectLst/>
                <a:uLnTx/>
                <a:uFillTx/>
                <a:latin typeface="Helvetica" pitchFamily="2" charset="0"/>
                <a:ea typeface="+mn-ea"/>
                <a:cs typeface="+mn-cs"/>
              </a:rPr>
              <a:t>with Newly Diagnosed Secondary AML</a:t>
            </a:r>
          </a:p>
        </p:txBody>
      </p:sp>
      <p:sp>
        <p:nvSpPr>
          <p:cNvPr id="9" name="Rectangle 8">
            <a:extLst>
              <a:ext uri="{FF2B5EF4-FFF2-40B4-BE49-F238E27FC236}">
                <a16:creationId xmlns:a16="http://schemas.microsoft.com/office/drawing/2014/main" id="{237F7B8E-A8DB-E04B-B365-75BACFB11879}"/>
              </a:ext>
            </a:extLst>
          </p:cNvPr>
          <p:cNvSpPr/>
          <p:nvPr/>
        </p:nvSpPr>
        <p:spPr>
          <a:xfrm>
            <a:off x="8666310" y="6466166"/>
            <a:ext cx="341587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Courtesy of Daniel A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Pollyea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MD, MS</a:t>
            </a:r>
          </a:p>
        </p:txBody>
      </p:sp>
    </p:spTree>
    <p:extLst>
      <p:ext uri="{BB962C8B-B14F-4D97-AF65-F5344CB8AC3E}">
        <p14:creationId xmlns:p14="http://schemas.microsoft.com/office/powerpoint/2010/main" val="36543374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solidFill>
                  <a:schemeClr val="tx1"/>
                </a:solidFill>
              </a:rPr>
              <a:t>CD33 Antibody Drug Conjugate:</a:t>
            </a:r>
            <a:br>
              <a:rPr lang="en-US" sz="3600" dirty="0">
                <a:solidFill>
                  <a:schemeClr val="tx1"/>
                </a:solidFill>
              </a:rPr>
            </a:br>
            <a:r>
              <a:rPr lang="en-US" sz="3600" dirty="0" err="1">
                <a:solidFill>
                  <a:schemeClr val="tx1"/>
                </a:solidFill>
              </a:rPr>
              <a:t>Gemtuzumab</a:t>
            </a:r>
            <a:r>
              <a:rPr lang="en-US" sz="3600" dirty="0">
                <a:solidFill>
                  <a:schemeClr val="tx1"/>
                </a:solidFill>
              </a:rPr>
              <a:t> </a:t>
            </a:r>
            <a:r>
              <a:rPr lang="en-US" sz="3600" dirty="0" err="1">
                <a:solidFill>
                  <a:schemeClr val="tx1"/>
                </a:solidFill>
              </a:rPr>
              <a:t>Ozogamicin</a:t>
            </a:r>
            <a:endParaRPr lang="en-US" sz="3600" dirty="0">
              <a:solidFill>
                <a:schemeClr val="tx1"/>
              </a:solidFill>
            </a:endParaRPr>
          </a:p>
        </p:txBody>
      </p:sp>
      <p:sp>
        <p:nvSpPr>
          <p:cNvPr id="12" name="TextBox 11"/>
          <p:cNvSpPr txBox="1"/>
          <p:nvPr/>
        </p:nvSpPr>
        <p:spPr>
          <a:xfrm>
            <a:off x="6144752" y="5957280"/>
            <a:ext cx="528160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Rosen DB, et al. </a:t>
            </a: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PLoS One. </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2013;8:e53518.</a:t>
            </a:r>
          </a:p>
        </p:txBody>
      </p:sp>
      <p:sp>
        <p:nvSpPr>
          <p:cNvPr id="16" name="Content Placeholder 15"/>
          <p:cNvSpPr>
            <a:spLocks noGrp="1"/>
          </p:cNvSpPr>
          <p:nvPr>
            <p:ph sz="half" idx="1"/>
          </p:nvPr>
        </p:nvSpPr>
        <p:spPr>
          <a:xfrm>
            <a:off x="503060" y="1510730"/>
            <a:ext cx="5529951" cy="4678738"/>
          </a:xfrm>
        </p:spPr>
        <p:txBody>
          <a:bodyPr>
            <a:noAutofit/>
          </a:bodyPr>
          <a:lstStyle/>
          <a:p>
            <a:pPr>
              <a:spcBef>
                <a:spcPts val="1200"/>
              </a:spcBef>
            </a:pPr>
            <a:r>
              <a:rPr lang="en-US" dirty="0"/>
              <a:t>Monoclonal anti-CD33 antibody linked to calicheamicin</a:t>
            </a:r>
            <a:endParaRPr lang="en-US" baseline="30000" dirty="0"/>
          </a:p>
          <a:p>
            <a:pPr>
              <a:spcBef>
                <a:spcPts val="1200"/>
              </a:spcBef>
            </a:pPr>
            <a:r>
              <a:rPr lang="en-US" dirty="0"/>
              <a:t>Internalized and cleaved in lysosomes to release calicheamicin</a:t>
            </a:r>
            <a:endParaRPr lang="en-US" baseline="30000" dirty="0"/>
          </a:p>
          <a:p>
            <a:pPr>
              <a:spcBef>
                <a:spcPts val="1200"/>
              </a:spcBef>
            </a:pPr>
            <a:r>
              <a:rPr lang="en-US" dirty="0"/>
              <a:t>Calicheamicin enters nucleus and interacts with DNA causing double-strand breaks initiating apoptosis</a:t>
            </a:r>
          </a:p>
          <a:p>
            <a:pPr>
              <a:spcBef>
                <a:spcPts val="1200"/>
              </a:spcBef>
            </a:pPr>
            <a:r>
              <a:rPr lang="en-US" dirty="0"/>
              <a:t>Approved in 2000 based on 30% ORR in R/R AML</a:t>
            </a:r>
          </a:p>
        </p:txBody>
      </p:sp>
      <p:grpSp>
        <p:nvGrpSpPr>
          <p:cNvPr id="4" name="Group 3">
            <a:extLst>
              <a:ext uri="{FF2B5EF4-FFF2-40B4-BE49-F238E27FC236}">
                <a16:creationId xmlns:a16="http://schemas.microsoft.com/office/drawing/2014/main" id="{8EDDE93D-FE82-454E-ACB4-ECB05D5B7782}"/>
              </a:ext>
            </a:extLst>
          </p:cNvPr>
          <p:cNvGrpSpPr/>
          <p:nvPr/>
        </p:nvGrpSpPr>
        <p:grpSpPr>
          <a:xfrm>
            <a:off x="6141790" y="1353030"/>
            <a:ext cx="5586371" cy="4966851"/>
            <a:chOff x="5081630" y="1353030"/>
            <a:chExt cx="5586371" cy="4966851"/>
          </a:xfrm>
        </p:grpSpPr>
        <p:sp>
          <p:nvSpPr>
            <p:cNvPr id="43" name="Arc 42"/>
            <p:cNvSpPr/>
            <p:nvPr/>
          </p:nvSpPr>
          <p:spPr bwMode="auto">
            <a:xfrm>
              <a:off x="6394057" y="4733841"/>
              <a:ext cx="2283302" cy="1586040"/>
            </a:xfrm>
            <a:prstGeom prst="arc">
              <a:avLst>
                <a:gd name="adj1" fmla="val 9894653"/>
                <a:gd name="adj2" fmla="val 949746"/>
              </a:avLst>
            </a:prstGeom>
            <a:noFill/>
            <a:ln w="28575" cap="flat" cmpd="sng" algn="ctr">
              <a:solidFill>
                <a:schemeClr val="accent2"/>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nvGrpSpPr>
            <p:cNvPr id="2" name="Group 1">
              <a:extLst>
                <a:ext uri="{FF2B5EF4-FFF2-40B4-BE49-F238E27FC236}">
                  <a16:creationId xmlns:a16="http://schemas.microsoft.com/office/drawing/2014/main" id="{0B8A8BAB-C674-814B-89C3-8977C245B328}"/>
                </a:ext>
              </a:extLst>
            </p:cNvPr>
            <p:cNvGrpSpPr/>
            <p:nvPr/>
          </p:nvGrpSpPr>
          <p:grpSpPr>
            <a:xfrm>
              <a:off x="5081630" y="1353030"/>
              <a:ext cx="5586371" cy="4403105"/>
              <a:chOff x="5081630" y="1353030"/>
              <a:chExt cx="5586371" cy="4403105"/>
            </a:xfrm>
          </p:grpSpPr>
          <p:sp>
            <p:nvSpPr>
              <p:cNvPr id="24" name="Freeform 23"/>
              <p:cNvSpPr/>
              <p:nvPr/>
            </p:nvSpPr>
            <p:spPr bwMode="auto">
              <a:xfrm>
                <a:off x="8280850" y="3981282"/>
                <a:ext cx="534074" cy="534075"/>
              </a:xfrm>
              <a:custGeom>
                <a:avLst/>
                <a:gdLst>
                  <a:gd name="connsiteX0" fmla="*/ 0 w 534074"/>
                  <a:gd name="connsiteY0" fmla="*/ 534075 h 534075"/>
                  <a:gd name="connsiteX1" fmla="*/ 56644 w 534074"/>
                  <a:gd name="connsiteY1" fmla="*/ 347958 h 534075"/>
                  <a:gd name="connsiteX2" fmla="*/ 178024 w 534074"/>
                  <a:gd name="connsiteY2" fmla="*/ 186117 h 534075"/>
                  <a:gd name="connsiteX3" fmla="*/ 372233 w 534074"/>
                  <a:gd name="connsiteY3" fmla="*/ 56645 h 534075"/>
                  <a:gd name="connsiteX4" fmla="*/ 534074 w 534074"/>
                  <a:gd name="connsiteY4" fmla="*/ 0 h 534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074" h="534075">
                    <a:moveTo>
                      <a:pt x="0" y="534075"/>
                    </a:moveTo>
                    <a:cubicBezTo>
                      <a:pt x="13486" y="470013"/>
                      <a:pt x="26973" y="405951"/>
                      <a:pt x="56644" y="347958"/>
                    </a:cubicBezTo>
                    <a:cubicBezTo>
                      <a:pt x="86315" y="289965"/>
                      <a:pt x="125426" y="234669"/>
                      <a:pt x="178024" y="186117"/>
                    </a:cubicBezTo>
                    <a:cubicBezTo>
                      <a:pt x="230622" y="137565"/>
                      <a:pt x="312891" y="87664"/>
                      <a:pt x="372233" y="56645"/>
                    </a:cubicBezTo>
                    <a:cubicBezTo>
                      <a:pt x="431575" y="25626"/>
                      <a:pt x="482824" y="12813"/>
                      <a:pt x="534074" y="0"/>
                    </a:cubicBezTo>
                  </a:path>
                </a:pathLst>
              </a:custGeom>
              <a:noFill/>
              <a:ln w="28575" cap="flat" cmpd="sng" algn="ctr">
                <a:solidFill>
                  <a:schemeClr val="tx1"/>
                </a:solidFill>
                <a:prstDash val="solid"/>
                <a:roun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25" name="Freeform 24"/>
              <p:cNvSpPr/>
              <p:nvPr/>
            </p:nvSpPr>
            <p:spPr bwMode="auto">
              <a:xfrm>
                <a:off x="8912029" y="4871406"/>
                <a:ext cx="517891" cy="679731"/>
              </a:xfrm>
              <a:custGeom>
                <a:avLst/>
                <a:gdLst>
                  <a:gd name="connsiteX0" fmla="*/ 0 w 517891"/>
                  <a:gd name="connsiteY0" fmla="*/ 0 h 679731"/>
                  <a:gd name="connsiteX1" fmla="*/ 64737 w 517891"/>
                  <a:gd name="connsiteY1" fmla="*/ 250853 h 679731"/>
                  <a:gd name="connsiteX2" fmla="*/ 210393 w 517891"/>
                  <a:gd name="connsiteY2" fmla="*/ 493614 h 679731"/>
                  <a:gd name="connsiteX3" fmla="*/ 372234 w 517891"/>
                  <a:gd name="connsiteY3" fmla="*/ 623087 h 679731"/>
                  <a:gd name="connsiteX4" fmla="*/ 517891 w 517891"/>
                  <a:gd name="connsiteY4" fmla="*/ 679731 h 679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91" h="679731">
                    <a:moveTo>
                      <a:pt x="0" y="0"/>
                    </a:moveTo>
                    <a:cubicBezTo>
                      <a:pt x="14836" y="84292"/>
                      <a:pt x="29672" y="168584"/>
                      <a:pt x="64737" y="250853"/>
                    </a:cubicBezTo>
                    <a:cubicBezTo>
                      <a:pt x="99803" y="333122"/>
                      <a:pt x="159144" y="431575"/>
                      <a:pt x="210393" y="493614"/>
                    </a:cubicBezTo>
                    <a:cubicBezTo>
                      <a:pt x="261643" y="555653"/>
                      <a:pt x="320984" y="592068"/>
                      <a:pt x="372234" y="623087"/>
                    </a:cubicBezTo>
                    <a:cubicBezTo>
                      <a:pt x="423484" y="654106"/>
                      <a:pt x="470687" y="666918"/>
                      <a:pt x="517891" y="679731"/>
                    </a:cubicBezTo>
                  </a:path>
                </a:pathLst>
              </a:custGeom>
              <a:noFill/>
              <a:ln w="28575" cap="flat" cmpd="sng" algn="ctr">
                <a:solidFill>
                  <a:schemeClr val="tx1"/>
                </a:solidFill>
                <a:prstDash val="solid"/>
                <a:roun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26" name="Freeform 25"/>
              <p:cNvSpPr/>
              <p:nvPr/>
            </p:nvSpPr>
            <p:spPr bwMode="auto">
              <a:xfrm>
                <a:off x="10158203" y="5049430"/>
                <a:ext cx="202301" cy="485522"/>
              </a:xfrm>
              <a:custGeom>
                <a:avLst/>
                <a:gdLst>
                  <a:gd name="connsiteX0" fmla="*/ 0 w 202301"/>
                  <a:gd name="connsiteY0" fmla="*/ 0 h 485522"/>
                  <a:gd name="connsiteX1" fmla="*/ 153748 w 202301"/>
                  <a:gd name="connsiteY1" fmla="*/ 105197 h 485522"/>
                  <a:gd name="connsiteX2" fmla="*/ 194209 w 202301"/>
                  <a:gd name="connsiteY2" fmla="*/ 299405 h 485522"/>
                  <a:gd name="connsiteX3" fmla="*/ 105196 w 202301"/>
                  <a:gd name="connsiteY3" fmla="*/ 485522 h 485522"/>
                </a:gdLst>
                <a:ahLst/>
                <a:cxnLst>
                  <a:cxn ang="0">
                    <a:pos x="connsiteX0" y="connsiteY0"/>
                  </a:cxn>
                  <a:cxn ang="0">
                    <a:pos x="connsiteX1" y="connsiteY1"/>
                  </a:cxn>
                  <a:cxn ang="0">
                    <a:pos x="connsiteX2" y="connsiteY2"/>
                  </a:cxn>
                  <a:cxn ang="0">
                    <a:pos x="connsiteX3" y="connsiteY3"/>
                  </a:cxn>
                </a:cxnLst>
                <a:rect l="l" t="t" r="r" b="b"/>
                <a:pathLst>
                  <a:path w="202301" h="485522">
                    <a:moveTo>
                      <a:pt x="0" y="0"/>
                    </a:moveTo>
                    <a:cubicBezTo>
                      <a:pt x="60690" y="27648"/>
                      <a:pt x="121380" y="55296"/>
                      <a:pt x="153748" y="105197"/>
                    </a:cubicBezTo>
                    <a:cubicBezTo>
                      <a:pt x="186116" y="155098"/>
                      <a:pt x="202301" y="236018"/>
                      <a:pt x="194209" y="299405"/>
                    </a:cubicBezTo>
                    <a:cubicBezTo>
                      <a:pt x="186117" y="362792"/>
                      <a:pt x="145656" y="424157"/>
                      <a:pt x="105196" y="485522"/>
                    </a:cubicBezTo>
                  </a:path>
                </a:pathLst>
              </a:custGeom>
              <a:noFill/>
              <a:ln w="28575" cap="flat" cmpd="sng" algn="ctr">
                <a:solidFill>
                  <a:schemeClr val="tx1"/>
                </a:solidFill>
                <a:prstDash val="solid"/>
                <a:roun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27" name="Freeform 26"/>
              <p:cNvSpPr/>
              <p:nvPr/>
            </p:nvSpPr>
            <p:spPr bwMode="auto">
              <a:xfrm>
                <a:off x="9276171" y="4847130"/>
                <a:ext cx="137565" cy="210393"/>
              </a:xfrm>
              <a:custGeom>
                <a:avLst/>
                <a:gdLst>
                  <a:gd name="connsiteX0" fmla="*/ 0 w 137565"/>
                  <a:gd name="connsiteY0" fmla="*/ 0 h 210393"/>
                  <a:gd name="connsiteX1" fmla="*/ 40460 w 137565"/>
                  <a:gd name="connsiteY1" fmla="*/ 137565 h 210393"/>
                  <a:gd name="connsiteX2" fmla="*/ 137565 w 137565"/>
                  <a:gd name="connsiteY2" fmla="*/ 210393 h 210393"/>
                </a:gdLst>
                <a:ahLst/>
                <a:cxnLst>
                  <a:cxn ang="0">
                    <a:pos x="connsiteX0" y="connsiteY0"/>
                  </a:cxn>
                  <a:cxn ang="0">
                    <a:pos x="connsiteX1" y="connsiteY1"/>
                  </a:cxn>
                  <a:cxn ang="0">
                    <a:pos x="connsiteX2" y="connsiteY2"/>
                  </a:cxn>
                </a:cxnLst>
                <a:rect l="l" t="t" r="r" b="b"/>
                <a:pathLst>
                  <a:path w="137565" h="210393">
                    <a:moveTo>
                      <a:pt x="0" y="0"/>
                    </a:moveTo>
                    <a:cubicBezTo>
                      <a:pt x="8766" y="51250"/>
                      <a:pt x="17533" y="102500"/>
                      <a:pt x="40460" y="137565"/>
                    </a:cubicBezTo>
                    <a:cubicBezTo>
                      <a:pt x="63387" y="172630"/>
                      <a:pt x="100476" y="191511"/>
                      <a:pt x="137565" y="210393"/>
                    </a:cubicBezTo>
                  </a:path>
                </a:pathLst>
              </a:custGeom>
              <a:noFill/>
              <a:ln w="28575" cap="flat" cmpd="sng" algn="ctr">
                <a:solidFill>
                  <a:schemeClr val="tx1"/>
                </a:solidFill>
                <a:prstDash val="solid"/>
                <a:roun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22" name="Freeform 21"/>
              <p:cNvSpPr/>
              <p:nvPr/>
            </p:nvSpPr>
            <p:spPr bwMode="auto">
              <a:xfrm>
                <a:off x="6897112" y="4248320"/>
                <a:ext cx="304800" cy="873939"/>
              </a:xfrm>
              <a:custGeom>
                <a:avLst/>
                <a:gdLst>
                  <a:gd name="connsiteX0" fmla="*/ 0 w 304800"/>
                  <a:gd name="connsiteY0" fmla="*/ 0 h 873939"/>
                  <a:gd name="connsiteX1" fmla="*/ 40460 w 304800"/>
                  <a:gd name="connsiteY1" fmla="*/ 291313 h 873939"/>
                  <a:gd name="connsiteX2" fmla="*/ 121380 w 304800"/>
                  <a:gd name="connsiteY2" fmla="*/ 428877 h 873939"/>
                  <a:gd name="connsiteX3" fmla="*/ 218484 w 304800"/>
                  <a:gd name="connsiteY3" fmla="*/ 493614 h 873939"/>
                  <a:gd name="connsiteX4" fmla="*/ 291313 w 304800"/>
                  <a:gd name="connsiteY4" fmla="*/ 695915 h 873939"/>
                  <a:gd name="connsiteX5" fmla="*/ 299405 w 304800"/>
                  <a:gd name="connsiteY5" fmla="*/ 873939 h 873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0" h="873939">
                    <a:moveTo>
                      <a:pt x="0" y="0"/>
                    </a:moveTo>
                    <a:cubicBezTo>
                      <a:pt x="10115" y="109917"/>
                      <a:pt x="20230" y="219834"/>
                      <a:pt x="40460" y="291313"/>
                    </a:cubicBezTo>
                    <a:cubicBezTo>
                      <a:pt x="60690" y="362792"/>
                      <a:pt x="91709" y="395160"/>
                      <a:pt x="121380" y="428877"/>
                    </a:cubicBezTo>
                    <a:cubicBezTo>
                      <a:pt x="151051" y="462594"/>
                      <a:pt x="190162" y="449108"/>
                      <a:pt x="218484" y="493614"/>
                    </a:cubicBezTo>
                    <a:cubicBezTo>
                      <a:pt x="246806" y="538120"/>
                      <a:pt x="277826" y="632528"/>
                      <a:pt x="291313" y="695915"/>
                    </a:cubicBezTo>
                    <a:cubicBezTo>
                      <a:pt x="304800" y="759303"/>
                      <a:pt x="302102" y="816621"/>
                      <a:pt x="299405" y="873939"/>
                    </a:cubicBezTo>
                  </a:path>
                </a:pathLst>
              </a:custGeom>
              <a:noFill/>
              <a:ln w="28575" cap="flat" cmpd="sng" algn="ctr">
                <a:solidFill>
                  <a:schemeClr val="tx1"/>
                </a:solidFill>
                <a:prstDash val="solid"/>
                <a:roun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8" name="Freeform 17"/>
              <p:cNvSpPr/>
              <p:nvPr/>
            </p:nvSpPr>
            <p:spPr bwMode="auto">
              <a:xfrm>
                <a:off x="9073869" y="2152481"/>
                <a:ext cx="721540" cy="1715512"/>
              </a:xfrm>
              <a:custGeom>
                <a:avLst/>
                <a:gdLst>
                  <a:gd name="connsiteX0" fmla="*/ 704007 w 721540"/>
                  <a:gd name="connsiteY0" fmla="*/ 0 h 1715512"/>
                  <a:gd name="connsiteX1" fmla="*/ 704007 w 721540"/>
                  <a:gd name="connsiteY1" fmla="*/ 542167 h 1715512"/>
                  <a:gd name="connsiteX2" fmla="*/ 598811 w 721540"/>
                  <a:gd name="connsiteY2" fmla="*/ 906308 h 1715512"/>
                  <a:gd name="connsiteX3" fmla="*/ 226577 w 721540"/>
                  <a:gd name="connsiteY3" fmla="*/ 1140977 h 1715512"/>
                  <a:gd name="connsiteX4" fmla="*/ 48552 w 721540"/>
                  <a:gd name="connsiteY4" fmla="*/ 1399923 h 1715512"/>
                  <a:gd name="connsiteX5" fmla="*/ 0 w 721540"/>
                  <a:gd name="connsiteY5" fmla="*/ 1715512 h 171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1540" h="1715512">
                    <a:moveTo>
                      <a:pt x="704007" y="0"/>
                    </a:moveTo>
                    <a:cubicBezTo>
                      <a:pt x="712773" y="195558"/>
                      <a:pt x="721540" y="391116"/>
                      <a:pt x="704007" y="542167"/>
                    </a:cubicBezTo>
                    <a:cubicBezTo>
                      <a:pt x="686474" y="693218"/>
                      <a:pt x="678383" y="806506"/>
                      <a:pt x="598811" y="906308"/>
                    </a:cubicBezTo>
                    <a:cubicBezTo>
                      <a:pt x="519239" y="1006110"/>
                      <a:pt x="318287" y="1058708"/>
                      <a:pt x="226577" y="1140977"/>
                    </a:cubicBezTo>
                    <a:cubicBezTo>
                      <a:pt x="134867" y="1223246"/>
                      <a:pt x="86315" y="1304167"/>
                      <a:pt x="48552" y="1399923"/>
                    </a:cubicBezTo>
                    <a:cubicBezTo>
                      <a:pt x="10789" y="1495679"/>
                      <a:pt x="5394" y="1605595"/>
                      <a:pt x="0" y="1715512"/>
                    </a:cubicBezTo>
                  </a:path>
                </a:pathLst>
              </a:custGeom>
              <a:noFill/>
              <a:ln w="28575" cap="flat" cmpd="sng" algn="ctr">
                <a:solidFill>
                  <a:schemeClr val="tx1"/>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83" name="Flowchart: Magnetic Disk 82"/>
              <p:cNvSpPr/>
              <p:nvPr/>
            </p:nvSpPr>
            <p:spPr bwMode="auto">
              <a:xfrm>
                <a:off x="6991351" y="2509838"/>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85" name="Flowchart: Magnetic Disk 84"/>
              <p:cNvSpPr/>
              <p:nvPr/>
            </p:nvSpPr>
            <p:spPr bwMode="auto">
              <a:xfrm>
                <a:off x="7119939" y="2495550"/>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87" name="Flowchart: Magnetic Disk 86"/>
              <p:cNvSpPr/>
              <p:nvPr/>
            </p:nvSpPr>
            <p:spPr bwMode="auto">
              <a:xfrm>
                <a:off x="7329489" y="2576512"/>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91" name="Flowchart: Magnetic Disk 90"/>
              <p:cNvSpPr/>
              <p:nvPr/>
            </p:nvSpPr>
            <p:spPr bwMode="auto">
              <a:xfrm>
                <a:off x="7434264" y="2514600"/>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92" name="Flowchart: Magnetic Disk 91"/>
              <p:cNvSpPr/>
              <p:nvPr/>
            </p:nvSpPr>
            <p:spPr bwMode="auto">
              <a:xfrm>
                <a:off x="7543802" y="2500313"/>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3" name="Oval 12"/>
              <p:cNvSpPr/>
              <p:nvPr/>
            </p:nvSpPr>
            <p:spPr bwMode="auto">
              <a:xfrm>
                <a:off x="9462287" y="1869261"/>
                <a:ext cx="129472" cy="218485"/>
              </a:xfrm>
              <a:prstGeom prst="ellipse">
                <a:avLst/>
              </a:prstGeom>
              <a:solidFill>
                <a:schemeClr val="accent2"/>
              </a:solidFill>
              <a:ln w="28575">
                <a:no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4" name="Oval 13"/>
              <p:cNvSpPr/>
              <p:nvPr/>
            </p:nvSpPr>
            <p:spPr bwMode="auto">
              <a:xfrm>
                <a:off x="9707746" y="1869261"/>
                <a:ext cx="129472" cy="218485"/>
              </a:xfrm>
              <a:prstGeom prst="ellipse">
                <a:avLst/>
              </a:prstGeom>
              <a:solidFill>
                <a:schemeClr val="accent3"/>
              </a:solidFill>
              <a:ln w="28575">
                <a:no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5" name="Oval 14"/>
              <p:cNvSpPr/>
              <p:nvPr/>
            </p:nvSpPr>
            <p:spPr bwMode="auto">
              <a:xfrm>
                <a:off x="9928928" y="1869261"/>
                <a:ext cx="129472" cy="218485"/>
              </a:xfrm>
              <a:prstGeom prst="ellipse">
                <a:avLst/>
              </a:prstGeom>
              <a:solidFill>
                <a:schemeClr val="accent1"/>
              </a:solidFill>
              <a:ln w="28575">
                <a:no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cxnSp>
            <p:nvCxnSpPr>
              <p:cNvPr id="33" name="Straight Arrow Connector 32"/>
              <p:cNvCxnSpPr/>
              <p:nvPr/>
            </p:nvCxnSpPr>
            <p:spPr bwMode="auto">
              <a:xfrm>
                <a:off x="6583363" y="4256411"/>
                <a:ext cx="232828" cy="0"/>
              </a:xfrm>
              <a:prstGeom prst="straightConnector1">
                <a:avLst/>
              </a:prstGeom>
              <a:noFill/>
              <a:ln w="28575" cap="flat" cmpd="sng" algn="ctr">
                <a:solidFill>
                  <a:schemeClr val="accent3"/>
                </a:solidFill>
                <a:prstDash val="solid"/>
                <a:round/>
                <a:headEnd type="none" w="med" len="med"/>
                <a:tailEnd type="triangle" w="med" len="med"/>
              </a:ln>
              <a:effectLst/>
            </p:spPr>
          </p:cxnSp>
          <p:sp>
            <p:nvSpPr>
              <p:cNvPr id="35" name="Arc 34"/>
              <p:cNvSpPr/>
              <p:nvPr/>
            </p:nvSpPr>
            <p:spPr bwMode="auto">
              <a:xfrm>
                <a:off x="5141140" y="2716959"/>
                <a:ext cx="5241110" cy="1604189"/>
              </a:xfrm>
              <a:prstGeom prst="arc">
                <a:avLst>
                  <a:gd name="adj1" fmla="val 10930899"/>
                  <a:gd name="adj2" fmla="val 0"/>
                </a:avLst>
              </a:prstGeom>
              <a:noFill/>
              <a:ln w="28575" cap="flat" cmpd="sng" algn="ctr">
                <a:solidFill>
                  <a:schemeClr val="accent2"/>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36" name="TextBox 35"/>
              <p:cNvSpPr txBox="1"/>
              <p:nvPr/>
            </p:nvSpPr>
            <p:spPr>
              <a:xfrm>
                <a:off x="9187158" y="2241495"/>
                <a:ext cx="1178908" cy="461665"/>
              </a:xfrm>
              <a:prstGeom prst="rect">
                <a:avLst/>
              </a:prstGeom>
              <a:solidFill>
                <a:schemeClr val="bg1">
                  <a:lumMod val="90000"/>
                  <a:lumOff val="1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Survival</a:t>
                </a:r>
                <a:b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b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Signaling</a:t>
                </a:r>
              </a:p>
            </p:txBody>
          </p:sp>
          <p:sp>
            <p:nvSpPr>
              <p:cNvPr id="37" name="TextBox 36"/>
              <p:cNvSpPr txBox="1"/>
              <p:nvPr/>
            </p:nvSpPr>
            <p:spPr>
              <a:xfrm>
                <a:off x="7618482" y="1951841"/>
                <a:ext cx="1398742" cy="461665"/>
              </a:xfrm>
              <a:prstGeom prst="rect">
                <a:avLst/>
              </a:prstGeom>
              <a:solidFill>
                <a:schemeClr val="bg1">
                  <a:lumMod val="90000"/>
                  <a:lumOff val="1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Drug Transporter</a:t>
                </a:r>
                <a:b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b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Activity</a:t>
                </a:r>
              </a:p>
            </p:txBody>
          </p:sp>
          <p:sp>
            <p:nvSpPr>
              <p:cNvPr id="38" name="TextBox 37"/>
              <p:cNvSpPr txBox="1"/>
              <p:nvPr/>
            </p:nvSpPr>
            <p:spPr>
              <a:xfrm>
                <a:off x="6028739" y="2170326"/>
                <a:ext cx="825557" cy="461665"/>
              </a:xfrm>
              <a:prstGeom prst="rect">
                <a:avLst/>
              </a:prstGeom>
              <a:solidFill>
                <a:schemeClr val="bg1">
                  <a:lumMod val="90000"/>
                  <a:lumOff val="1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Target</a:t>
                </a:r>
                <a:b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b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Levels</a:t>
                </a:r>
              </a:p>
            </p:txBody>
          </p:sp>
          <p:sp>
            <p:nvSpPr>
              <p:cNvPr id="39" name="TextBox 38"/>
              <p:cNvSpPr txBox="1"/>
              <p:nvPr/>
            </p:nvSpPr>
            <p:spPr>
              <a:xfrm>
                <a:off x="7081711" y="4013962"/>
                <a:ext cx="1142495" cy="461665"/>
              </a:xfrm>
              <a:prstGeom prst="rect">
                <a:avLst/>
              </a:prstGeom>
              <a:solidFill>
                <a:schemeClr val="bg1">
                  <a:lumMod val="90000"/>
                  <a:lumOff val="1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GO-Induced</a:t>
                </a:r>
                <a:b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b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DNA Damage</a:t>
                </a:r>
              </a:p>
            </p:txBody>
          </p:sp>
          <p:sp>
            <p:nvSpPr>
              <p:cNvPr id="40" name="TextBox 39"/>
              <p:cNvSpPr txBox="1"/>
              <p:nvPr/>
            </p:nvSpPr>
            <p:spPr>
              <a:xfrm>
                <a:off x="5081630" y="4587148"/>
                <a:ext cx="1208579" cy="646331"/>
              </a:xfrm>
              <a:prstGeom prst="rect">
                <a:avLst/>
              </a:prstGeom>
              <a:solidFill>
                <a:schemeClr val="bg1">
                  <a:lumMod val="90000"/>
                  <a:lumOff val="1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GO</a:t>
                </a:r>
                <a:b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b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Internalization/ Processing</a:t>
                </a:r>
              </a:p>
            </p:txBody>
          </p:sp>
          <p:sp>
            <p:nvSpPr>
              <p:cNvPr id="41" name="TextBox 40"/>
              <p:cNvSpPr txBox="1"/>
              <p:nvPr/>
            </p:nvSpPr>
            <p:spPr>
              <a:xfrm>
                <a:off x="9485046" y="4003174"/>
                <a:ext cx="1142495" cy="646331"/>
              </a:xfrm>
              <a:prstGeom prst="rect">
                <a:avLst/>
              </a:prstGeom>
              <a:solidFill>
                <a:schemeClr val="bg1">
                  <a:lumMod val="90000"/>
                  <a:lumOff val="10000"/>
                </a:schemeClr>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GO-Induced</a:t>
                </a:r>
                <a:b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b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Apoptosis and Cell Death</a:t>
                </a:r>
              </a:p>
            </p:txBody>
          </p:sp>
          <p:sp>
            <p:nvSpPr>
              <p:cNvPr id="42" name="Oval 41"/>
              <p:cNvSpPr/>
              <p:nvPr/>
            </p:nvSpPr>
            <p:spPr bwMode="auto">
              <a:xfrm>
                <a:off x="5974620" y="3163986"/>
                <a:ext cx="1100517" cy="1456566"/>
              </a:xfrm>
              <a:prstGeom prst="ellipse">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44" name="TextBox 43"/>
              <p:cNvSpPr txBox="1"/>
              <p:nvPr/>
            </p:nvSpPr>
            <p:spPr>
              <a:xfrm>
                <a:off x="9084996" y="1353030"/>
                <a:ext cx="1370083" cy="46166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Growth Factors, Cytokines</a:t>
                </a:r>
              </a:p>
            </p:txBody>
          </p:sp>
          <p:sp>
            <p:nvSpPr>
              <p:cNvPr id="45" name="TextBox 44"/>
              <p:cNvSpPr txBox="1"/>
              <p:nvPr/>
            </p:nvSpPr>
            <p:spPr>
              <a:xfrm>
                <a:off x="8228420" y="4146750"/>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Mitochondria</a:t>
                </a:r>
              </a:p>
            </p:txBody>
          </p:sp>
          <p:sp>
            <p:nvSpPr>
              <p:cNvPr id="46" name="TextBox 45"/>
              <p:cNvSpPr txBox="1"/>
              <p:nvPr/>
            </p:nvSpPr>
            <p:spPr>
              <a:xfrm>
                <a:off x="7078002" y="3069161"/>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96731"/>
                    </a:solidFill>
                    <a:effectLst/>
                    <a:uLnTx/>
                    <a:uFillTx/>
                    <a:latin typeface="Gill Sans MT" panose="020B0502020104020203"/>
                    <a:ea typeface="ＭＳ Ｐゴシック" charset="0"/>
                    <a:cs typeface="+mn-cs"/>
                  </a:rPr>
                  <a:t>MDR-1/MRP-1</a:t>
                </a:r>
              </a:p>
            </p:txBody>
          </p:sp>
          <p:sp>
            <p:nvSpPr>
              <p:cNvPr id="47" name="TextBox 46"/>
              <p:cNvSpPr txBox="1"/>
              <p:nvPr/>
            </p:nvSpPr>
            <p:spPr>
              <a:xfrm>
                <a:off x="5205189" y="1861169"/>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96731"/>
                    </a:solidFill>
                    <a:effectLst/>
                    <a:uLnTx/>
                    <a:uFillTx/>
                    <a:latin typeface="Gill Sans MT" panose="020B0502020104020203"/>
                    <a:ea typeface="ＭＳ Ｐゴシック" charset="0"/>
                    <a:cs typeface="+mn-cs"/>
                  </a:rPr>
                  <a:t>CD33</a:t>
                </a:r>
              </a:p>
            </p:txBody>
          </p:sp>
          <p:sp>
            <p:nvSpPr>
              <p:cNvPr id="48" name="TextBox 47"/>
              <p:cNvSpPr txBox="1"/>
              <p:nvPr/>
            </p:nvSpPr>
            <p:spPr>
              <a:xfrm>
                <a:off x="5127737" y="1954227"/>
                <a:ext cx="539385"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rPr>
                  <a:t>GO</a:t>
                </a:r>
              </a:p>
            </p:txBody>
          </p:sp>
          <p:sp>
            <p:nvSpPr>
              <p:cNvPr id="49" name="Oval 48"/>
              <p:cNvSpPr/>
              <p:nvPr/>
            </p:nvSpPr>
            <p:spPr bwMode="auto">
              <a:xfrm>
                <a:off x="8623581" y="2832213"/>
                <a:ext cx="833479" cy="323682"/>
              </a:xfrm>
              <a:prstGeom prst="ellipse">
                <a:avLst/>
              </a:prstGeom>
              <a:solidFill>
                <a:srgbClr val="FF0000"/>
              </a:solidFill>
              <a:ln w="28575">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51" name="Oval 50"/>
              <p:cNvSpPr/>
              <p:nvPr/>
            </p:nvSpPr>
            <p:spPr bwMode="auto">
              <a:xfrm>
                <a:off x="9196766" y="3057441"/>
                <a:ext cx="833479" cy="323682"/>
              </a:xfrm>
              <a:prstGeom prst="ellipse">
                <a:avLst/>
              </a:prstGeom>
              <a:solidFill>
                <a:srgbClr val="FF0000"/>
              </a:solidFill>
              <a:ln w="28575">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52" name="Oval 51"/>
              <p:cNvSpPr/>
              <p:nvPr/>
            </p:nvSpPr>
            <p:spPr bwMode="auto">
              <a:xfrm>
                <a:off x="9567822" y="3290761"/>
                <a:ext cx="833479" cy="323682"/>
              </a:xfrm>
              <a:prstGeom prst="ellipse">
                <a:avLst/>
              </a:prstGeom>
              <a:solidFill>
                <a:srgbClr val="FF0000"/>
              </a:solidFill>
              <a:ln w="28575">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53" name="TextBox 52"/>
              <p:cNvSpPr txBox="1"/>
              <p:nvPr/>
            </p:nvSpPr>
            <p:spPr>
              <a:xfrm>
                <a:off x="8355279" y="2856800"/>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8E3CE">
                        <a:lumMod val="10000"/>
                      </a:srgbClr>
                    </a:solidFill>
                    <a:effectLst/>
                    <a:uLnTx/>
                    <a:uFillTx/>
                    <a:latin typeface="Gill Sans MT" panose="020B0502020104020203"/>
                    <a:ea typeface="ＭＳ Ｐゴシック" charset="0"/>
                    <a:cs typeface="+mn-cs"/>
                  </a:rPr>
                  <a:t>P13K/AKT</a:t>
                </a:r>
              </a:p>
            </p:txBody>
          </p:sp>
          <p:sp>
            <p:nvSpPr>
              <p:cNvPr id="54" name="TextBox 53"/>
              <p:cNvSpPr txBox="1"/>
              <p:nvPr/>
            </p:nvSpPr>
            <p:spPr>
              <a:xfrm>
                <a:off x="8943217" y="3073936"/>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8E3CE">
                        <a:lumMod val="10000"/>
                      </a:srgbClr>
                    </a:solidFill>
                    <a:effectLst/>
                    <a:uLnTx/>
                    <a:uFillTx/>
                    <a:latin typeface="Gill Sans MT" panose="020B0502020104020203"/>
                    <a:ea typeface="ＭＳ Ｐゴシック" charset="0"/>
                    <a:cs typeface="+mn-cs"/>
                  </a:rPr>
                  <a:t>MEK/ERK</a:t>
                </a:r>
              </a:p>
            </p:txBody>
          </p:sp>
          <p:sp>
            <p:nvSpPr>
              <p:cNvPr id="55" name="TextBox 54"/>
              <p:cNvSpPr txBox="1"/>
              <p:nvPr/>
            </p:nvSpPr>
            <p:spPr>
              <a:xfrm>
                <a:off x="9297918" y="3315348"/>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8E3CE">
                        <a:lumMod val="10000"/>
                      </a:srgbClr>
                    </a:solidFill>
                    <a:effectLst/>
                    <a:uLnTx/>
                    <a:uFillTx/>
                    <a:latin typeface="Gill Sans MT" panose="020B0502020104020203"/>
                    <a:ea typeface="ＭＳ Ｐゴシック" charset="0"/>
                    <a:cs typeface="+mn-cs"/>
                  </a:rPr>
                  <a:t>JAK/STAT</a:t>
                </a:r>
              </a:p>
            </p:txBody>
          </p:sp>
          <p:grpSp>
            <p:nvGrpSpPr>
              <p:cNvPr id="64" name="Group 63"/>
              <p:cNvGrpSpPr/>
              <p:nvPr/>
            </p:nvGrpSpPr>
            <p:grpSpPr>
              <a:xfrm>
                <a:off x="8440162" y="4567954"/>
                <a:ext cx="1370083" cy="323682"/>
                <a:chOff x="8858250" y="3685922"/>
                <a:chExt cx="1370083" cy="323682"/>
              </a:xfrm>
            </p:grpSpPr>
            <p:sp>
              <p:nvSpPr>
                <p:cNvPr id="56" name="Oval 55"/>
                <p:cNvSpPr/>
                <p:nvPr/>
              </p:nvSpPr>
              <p:spPr bwMode="auto">
                <a:xfrm>
                  <a:off x="9128154" y="3685922"/>
                  <a:ext cx="833479" cy="323682"/>
                </a:xfrm>
                <a:prstGeom prst="ellipse">
                  <a:avLst/>
                </a:prstGeom>
                <a:solidFill>
                  <a:srgbClr val="FF0000"/>
                </a:solidFill>
                <a:ln w="28575">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57" name="TextBox 56"/>
                <p:cNvSpPr txBox="1"/>
                <p:nvPr/>
              </p:nvSpPr>
              <p:spPr>
                <a:xfrm>
                  <a:off x="8858250" y="3710508"/>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8E3CE">
                          <a:lumMod val="10000"/>
                        </a:srgbClr>
                      </a:solidFill>
                      <a:effectLst/>
                      <a:uLnTx/>
                      <a:uFillTx/>
                      <a:latin typeface="Gill Sans MT" panose="020B0502020104020203"/>
                      <a:ea typeface="ＭＳ Ｐゴシック" charset="0"/>
                      <a:cs typeface="+mn-cs"/>
                    </a:rPr>
                    <a:t>c-Casp3</a:t>
                  </a:r>
                </a:p>
              </p:txBody>
            </p:sp>
          </p:grpSp>
          <p:grpSp>
            <p:nvGrpSpPr>
              <p:cNvPr id="60" name="Group 59"/>
              <p:cNvGrpSpPr/>
              <p:nvPr/>
            </p:nvGrpSpPr>
            <p:grpSpPr>
              <a:xfrm>
                <a:off x="7403034" y="4866010"/>
                <a:ext cx="1370083" cy="323682"/>
                <a:chOff x="6566856" y="5278704"/>
                <a:chExt cx="1370083" cy="323682"/>
              </a:xfrm>
            </p:grpSpPr>
            <p:sp>
              <p:nvSpPr>
                <p:cNvPr id="58" name="Oval 57"/>
                <p:cNvSpPr/>
                <p:nvPr/>
              </p:nvSpPr>
              <p:spPr bwMode="auto">
                <a:xfrm>
                  <a:off x="6836760" y="5278704"/>
                  <a:ext cx="833479" cy="323682"/>
                </a:xfrm>
                <a:prstGeom prst="ellipse">
                  <a:avLst/>
                </a:prstGeom>
                <a:solidFill>
                  <a:srgbClr val="FF0000"/>
                </a:solidFill>
                <a:ln w="28575">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59" name="TextBox 58"/>
                <p:cNvSpPr txBox="1"/>
                <p:nvPr/>
              </p:nvSpPr>
              <p:spPr>
                <a:xfrm>
                  <a:off x="6566856" y="5303290"/>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srgbClr val="E8E3CE">
                          <a:lumMod val="10000"/>
                        </a:srgbClr>
                      </a:solidFill>
                      <a:effectLst/>
                      <a:uLnTx/>
                      <a:uFillTx/>
                      <a:latin typeface="Corbel" panose="020B0503020204020204" pitchFamily="34" charset="0"/>
                      <a:ea typeface="ＭＳ Ｐゴシック" charset="0"/>
                      <a:cs typeface="+mn-cs"/>
                    </a:rPr>
                    <a:t>γ</a:t>
                  </a:r>
                  <a:r>
                    <a:rPr kumimoji="0" lang="en-US" sz="1200" b="0" i="0" u="none" strike="noStrike" kern="1200" cap="none" spc="0" normalizeH="0" baseline="0" noProof="0" dirty="0">
                      <a:ln>
                        <a:noFill/>
                      </a:ln>
                      <a:solidFill>
                        <a:srgbClr val="E8E3CE">
                          <a:lumMod val="10000"/>
                        </a:srgbClr>
                      </a:solidFill>
                      <a:effectLst/>
                      <a:uLnTx/>
                      <a:uFillTx/>
                      <a:latin typeface="Gill Sans MT" panose="020B0502020104020203"/>
                      <a:ea typeface="ＭＳ Ｐゴシック" charset="0"/>
                      <a:cs typeface="+mn-cs"/>
                    </a:rPr>
                    <a:t>H2AX</a:t>
                  </a:r>
                </a:p>
              </p:txBody>
            </p:sp>
          </p:grpSp>
          <p:grpSp>
            <p:nvGrpSpPr>
              <p:cNvPr id="61" name="Group 60"/>
              <p:cNvGrpSpPr/>
              <p:nvPr/>
            </p:nvGrpSpPr>
            <p:grpSpPr>
              <a:xfrm>
                <a:off x="7733459" y="4492428"/>
                <a:ext cx="1370083" cy="323682"/>
                <a:chOff x="6566856" y="5278704"/>
                <a:chExt cx="1370083" cy="323682"/>
              </a:xfrm>
            </p:grpSpPr>
            <p:sp>
              <p:nvSpPr>
                <p:cNvPr id="62" name="Oval 61"/>
                <p:cNvSpPr/>
                <p:nvPr/>
              </p:nvSpPr>
              <p:spPr bwMode="auto">
                <a:xfrm>
                  <a:off x="6836760" y="5278704"/>
                  <a:ext cx="833479" cy="323682"/>
                </a:xfrm>
                <a:prstGeom prst="ellipse">
                  <a:avLst/>
                </a:prstGeom>
                <a:solidFill>
                  <a:srgbClr val="FF0000"/>
                </a:solidFill>
                <a:ln w="28575">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63" name="TextBox 62"/>
                <p:cNvSpPr txBox="1"/>
                <p:nvPr/>
              </p:nvSpPr>
              <p:spPr>
                <a:xfrm>
                  <a:off x="6566856" y="5303290"/>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8E3CE">
                          <a:lumMod val="10000"/>
                        </a:srgbClr>
                      </a:solidFill>
                      <a:effectLst/>
                      <a:uLnTx/>
                      <a:uFillTx/>
                      <a:latin typeface="Gill Sans MT" panose="020B0502020104020203"/>
                      <a:ea typeface="ＭＳ Ｐゴシック" charset="0"/>
                      <a:cs typeface="+mn-cs"/>
                    </a:rPr>
                    <a:t>p-CHk2</a:t>
                  </a:r>
                </a:p>
              </p:txBody>
            </p:sp>
          </p:grpSp>
          <p:grpSp>
            <p:nvGrpSpPr>
              <p:cNvPr id="65" name="Group 64"/>
              <p:cNvGrpSpPr/>
              <p:nvPr/>
            </p:nvGrpSpPr>
            <p:grpSpPr>
              <a:xfrm>
                <a:off x="9152262" y="5432453"/>
                <a:ext cx="1370083" cy="323682"/>
                <a:chOff x="8858250" y="3685922"/>
                <a:chExt cx="1370083" cy="323682"/>
              </a:xfrm>
            </p:grpSpPr>
            <p:sp>
              <p:nvSpPr>
                <p:cNvPr id="66" name="Oval 65"/>
                <p:cNvSpPr/>
                <p:nvPr/>
              </p:nvSpPr>
              <p:spPr bwMode="auto">
                <a:xfrm>
                  <a:off x="9128154" y="3685922"/>
                  <a:ext cx="833479" cy="323682"/>
                </a:xfrm>
                <a:prstGeom prst="ellipse">
                  <a:avLst/>
                </a:prstGeom>
                <a:solidFill>
                  <a:srgbClr val="FF0000"/>
                </a:solidFill>
                <a:ln w="28575">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67" name="TextBox 66"/>
                <p:cNvSpPr txBox="1"/>
                <p:nvPr/>
              </p:nvSpPr>
              <p:spPr>
                <a:xfrm>
                  <a:off x="8858250" y="3710508"/>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8E3CE">
                          <a:lumMod val="10000"/>
                        </a:srgbClr>
                      </a:solidFill>
                      <a:effectLst/>
                      <a:uLnTx/>
                      <a:uFillTx/>
                      <a:latin typeface="Gill Sans MT" panose="020B0502020104020203"/>
                      <a:ea typeface="ＭＳ Ｐゴシック" charset="0"/>
                      <a:cs typeface="+mn-cs"/>
                    </a:rPr>
                    <a:t>Cell Death</a:t>
                  </a:r>
                </a:p>
              </p:txBody>
            </p:sp>
          </p:grpSp>
          <p:grpSp>
            <p:nvGrpSpPr>
              <p:cNvPr id="68" name="Group 67"/>
              <p:cNvGrpSpPr/>
              <p:nvPr/>
            </p:nvGrpSpPr>
            <p:grpSpPr>
              <a:xfrm>
                <a:off x="9161534" y="4905122"/>
                <a:ext cx="1370083" cy="323682"/>
                <a:chOff x="8858250" y="3685922"/>
                <a:chExt cx="1370083" cy="323682"/>
              </a:xfrm>
            </p:grpSpPr>
            <p:sp>
              <p:nvSpPr>
                <p:cNvPr id="69" name="Oval 68"/>
                <p:cNvSpPr/>
                <p:nvPr/>
              </p:nvSpPr>
              <p:spPr bwMode="auto">
                <a:xfrm>
                  <a:off x="9128154" y="3685922"/>
                  <a:ext cx="833479" cy="323682"/>
                </a:xfrm>
                <a:prstGeom prst="ellipse">
                  <a:avLst/>
                </a:prstGeom>
                <a:solidFill>
                  <a:srgbClr val="FF0000"/>
                </a:solidFill>
                <a:ln w="28575">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70" name="TextBox 69"/>
                <p:cNvSpPr txBox="1"/>
                <p:nvPr/>
              </p:nvSpPr>
              <p:spPr>
                <a:xfrm>
                  <a:off x="8858250" y="3710508"/>
                  <a:ext cx="137008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8E3CE">
                          <a:lumMod val="10000"/>
                        </a:srgbClr>
                      </a:solidFill>
                      <a:effectLst/>
                      <a:uLnTx/>
                      <a:uFillTx/>
                      <a:latin typeface="Gill Sans MT" panose="020B0502020104020203"/>
                      <a:ea typeface="ＭＳ Ｐゴシック" charset="0"/>
                      <a:cs typeface="+mn-cs"/>
                    </a:rPr>
                    <a:t>c-PARP</a:t>
                  </a:r>
                </a:p>
              </p:txBody>
            </p:sp>
          </p:grpSp>
          <p:grpSp>
            <p:nvGrpSpPr>
              <p:cNvPr id="79" name="Group 78"/>
              <p:cNvGrpSpPr/>
              <p:nvPr/>
            </p:nvGrpSpPr>
            <p:grpSpPr>
              <a:xfrm>
                <a:off x="8816273" y="3876086"/>
                <a:ext cx="508449" cy="349307"/>
                <a:chOff x="7292272" y="3884177"/>
                <a:chExt cx="508449" cy="349307"/>
              </a:xfrm>
              <a:solidFill>
                <a:schemeClr val="tx1">
                  <a:lumMod val="75000"/>
                </a:schemeClr>
              </a:solidFill>
            </p:grpSpPr>
            <p:sp>
              <p:nvSpPr>
                <p:cNvPr id="78" name="Freeform 77"/>
                <p:cNvSpPr/>
                <p:nvPr/>
              </p:nvSpPr>
              <p:spPr bwMode="auto">
                <a:xfrm>
                  <a:off x="7292272" y="3973190"/>
                  <a:ext cx="508449" cy="260294"/>
                </a:xfrm>
                <a:custGeom>
                  <a:avLst/>
                  <a:gdLst>
                    <a:gd name="connsiteX0" fmla="*/ 14835 w 507100"/>
                    <a:gd name="connsiteY0" fmla="*/ 8092 h 236017"/>
                    <a:gd name="connsiteX1" fmla="*/ 63387 w 507100"/>
                    <a:gd name="connsiteY1" fmla="*/ 153748 h 236017"/>
                    <a:gd name="connsiteX2" fmla="*/ 184768 w 507100"/>
                    <a:gd name="connsiteY2" fmla="*/ 226576 h 236017"/>
                    <a:gd name="connsiteX3" fmla="*/ 378977 w 507100"/>
                    <a:gd name="connsiteY3" fmla="*/ 202300 h 236017"/>
                    <a:gd name="connsiteX4" fmla="*/ 500357 w 507100"/>
                    <a:gd name="connsiteY4" fmla="*/ 24276 h 236017"/>
                    <a:gd name="connsiteX5" fmla="*/ 419437 w 507100"/>
                    <a:gd name="connsiteY5" fmla="*/ 80920 h 236017"/>
                    <a:gd name="connsiteX6" fmla="*/ 314240 w 507100"/>
                    <a:gd name="connsiteY6" fmla="*/ 105196 h 236017"/>
                    <a:gd name="connsiteX7" fmla="*/ 152400 w 507100"/>
                    <a:gd name="connsiteY7" fmla="*/ 105196 h 236017"/>
                    <a:gd name="connsiteX8" fmla="*/ 14835 w 507100"/>
                    <a:gd name="connsiteY8" fmla="*/ 8092 h 236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100" h="236017">
                      <a:moveTo>
                        <a:pt x="14835" y="8092"/>
                      </a:moveTo>
                      <a:cubicBezTo>
                        <a:pt x="0" y="16184"/>
                        <a:pt x="35065" y="117334"/>
                        <a:pt x="63387" y="153748"/>
                      </a:cubicBezTo>
                      <a:cubicBezTo>
                        <a:pt x="91709" y="190162"/>
                        <a:pt x="132170" y="218484"/>
                        <a:pt x="184768" y="226576"/>
                      </a:cubicBezTo>
                      <a:cubicBezTo>
                        <a:pt x="237366" y="234668"/>
                        <a:pt x="326379" y="236017"/>
                        <a:pt x="378977" y="202300"/>
                      </a:cubicBezTo>
                      <a:cubicBezTo>
                        <a:pt x="431575" y="168583"/>
                        <a:pt x="493614" y="44506"/>
                        <a:pt x="500357" y="24276"/>
                      </a:cubicBezTo>
                      <a:cubicBezTo>
                        <a:pt x="507100" y="4046"/>
                        <a:pt x="450456" y="67433"/>
                        <a:pt x="419437" y="80920"/>
                      </a:cubicBezTo>
                      <a:cubicBezTo>
                        <a:pt x="388418" y="94407"/>
                        <a:pt x="358746" y="101150"/>
                        <a:pt x="314240" y="105196"/>
                      </a:cubicBezTo>
                      <a:cubicBezTo>
                        <a:pt x="269734" y="109242"/>
                        <a:pt x="200952" y="115985"/>
                        <a:pt x="152400" y="105196"/>
                      </a:cubicBezTo>
                      <a:cubicBezTo>
                        <a:pt x="103848" y="94407"/>
                        <a:pt x="29670" y="0"/>
                        <a:pt x="14835" y="8092"/>
                      </a:cubicBezTo>
                      <a:close/>
                    </a:path>
                  </a:pathLst>
                </a:custGeom>
                <a:grpFill/>
                <a:ln w="9525">
                  <a:solidFill>
                    <a:schemeClr val="bg2">
                      <a:lumMod val="25000"/>
                    </a:schemeClr>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76" name="Oval 75"/>
                <p:cNvSpPr/>
                <p:nvPr/>
              </p:nvSpPr>
              <p:spPr bwMode="auto">
                <a:xfrm>
                  <a:off x="7307108" y="3884177"/>
                  <a:ext cx="477430" cy="226577"/>
                </a:xfrm>
                <a:prstGeom prst="ellipse">
                  <a:avLst/>
                </a:prstGeom>
                <a:grpFill/>
                <a:ln w="9525">
                  <a:solidFill>
                    <a:schemeClr val="bg2">
                      <a:lumMod val="25000"/>
                    </a:schemeClr>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sp>
            <p:nvSpPr>
              <p:cNvPr id="80" name="Explosion 2 79"/>
              <p:cNvSpPr/>
              <p:nvPr/>
            </p:nvSpPr>
            <p:spPr bwMode="auto">
              <a:xfrm rot="1219750">
                <a:off x="8944397" y="3900362"/>
                <a:ext cx="264508" cy="186117"/>
              </a:xfrm>
              <a:prstGeom prst="irregularSeal2">
                <a:avLst/>
              </a:prstGeom>
              <a:solidFill>
                <a:schemeClr val="accent2"/>
              </a:solidFill>
              <a:ln w="12700">
                <a:solidFill>
                  <a:schemeClr val="accent4">
                    <a:lumMod val="75000"/>
                  </a:schemeClr>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82" name="Flowchart: Magnetic Disk 81"/>
              <p:cNvSpPr/>
              <p:nvPr/>
            </p:nvSpPr>
            <p:spPr bwMode="auto">
              <a:xfrm>
                <a:off x="6886576" y="2586038"/>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86" name="Flowchart: Magnetic Disk 85"/>
              <p:cNvSpPr/>
              <p:nvPr/>
            </p:nvSpPr>
            <p:spPr bwMode="auto">
              <a:xfrm>
                <a:off x="7205664" y="2586037"/>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88" name="Flowchart: Magnetic Disk 87"/>
              <p:cNvSpPr/>
              <p:nvPr/>
            </p:nvSpPr>
            <p:spPr bwMode="auto">
              <a:xfrm>
                <a:off x="7378084" y="2652713"/>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89" name="Flowchart: Magnetic Disk 88"/>
              <p:cNvSpPr/>
              <p:nvPr/>
            </p:nvSpPr>
            <p:spPr bwMode="auto">
              <a:xfrm>
                <a:off x="7553327" y="2657475"/>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90" name="Flowchart: Magnetic Disk 89"/>
              <p:cNvSpPr/>
              <p:nvPr/>
            </p:nvSpPr>
            <p:spPr bwMode="auto">
              <a:xfrm>
                <a:off x="7643814" y="2566987"/>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81" name="Flowchart: Magnetic Disk 80"/>
              <p:cNvSpPr/>
              <p:nvPr/>
            </p:nvSpPr>
            <p:spPr bwMode="auto">
              <a:xfrm>
                <a:off x="7000876" y="2662238"/>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84" name="Flowchart: Magnetic Disk 83"/>
              <p:cNvSpPr/>
              <p:nvPr/>
            </p:nvSpPr>
            <p:spPr bwMode="auto">
              <a:xfrm>
                <a:off x="7138989" y="2647950"/>
                <a:ext cx="166688" cy="400050"/>
              </a:xfrm>
              <a:prstGeom prst="flowChartMagneticDisk">
                <a:avLst/>
              </a:prstGeom>
              <a:solidFill>
                <a:srgbClr val="FF0000"/>
              </a:solidFill>
              <a:ln w="12700">
                <a:solidFill>
                  <a:srgbClr val="C00000"/>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94" name="Oval 93"/>
              <p:cNvSpPr/>
              <p:nvPr/>
            </p:nvSpPr>
            <p:spPr bwMode="auto">
              <a:xfrm>
                <a:off x="5218900" y="2202636"/>
                <a:ext cx="129472" cy="218485"/>
              </a:xfrm>
              <a:prstGeom prst="ellipse">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path path="circle">
                  <a:fillToRect l="50000" t="50000" r="50000" b="50000"/>
                </a:path>
                <a:tileRect/>
              </a:gradFill>
              <a:ln w="12700">
                <a:solidFill>
                  <a:schemeClr val="bg2">
                    <a:lumMod val="75000"/>
                  </a:schemeClr>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95" name="Oval 94"/>
              <p:cNvSpPr/>
              <p:nvPr/>
            </p:nvSpPr>
            <p:spPr bwMode="auto">
              <a:xfrm>
                <a:off x="6430076" y="3831411"/>
                <a:ext cx="129472" cy="218485"/>
              </a:xfrm>
              <a:prstGeom prst="ellipse">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path path="circle">
                  <a:fillToRect l="50000" t="50000" r="50000" b="50000"/>
                </a:path>
                <a:tileRect/>
              </a:gradFill>
              <a:ln w="12700">
                <a:solidFill>
                  <a:schemeClr val="bg2">
                    <a:lumMod val="75000"/>
                  </a:schemeClr>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96" name="Oval 95"/>
              <p:cNvSpPr/>
              <p:nvPr/>
            </p:nvSpPr>
            <p:spPr bwMode="auto">
              <a:xfrm>
                <a:off x="6814338" y="4060011"/>
                <a:ext cx="129472" cy="218485"/>
              </a:xfrm>
              <a:prstGeom prst="ellipse">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path path="circle">
                  <a:fillToRect l="50000" t="50000" r="50000" b="50000"/>
                </a:path>
                <a:tileRect/>
              </a:gradFill>
              <a:ln w="12700">
                <a:solidFill>
                  <a:schemeClr val="bg2">
                    <a:lumMod val="75000"/>
                  </a:schemeClr>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nvGrpSpPr>
              <p:cNvPr id="99" name="Group 98"/>
              <p:cNvGrpSpPr/>
              <p:nvPr/>
            </p:nvGrpSpPr>
            <p:grpSpPr>
              <a:xfrm>
                <a:off x="5093494" y="2312194"/>
                <a:ext cx="200025" cy="219551"/>
                <a:chOff x="3569493" y="2312193"/>
                <a:chExt cx="200025" cy="219551"/>
              </a:xfrm>
            </p:grpSpPr>
            <p:sp>
              <p:nvSpPr>
                <p:cNvPr id="97" name="Arc 96"/>
                <p:cNvSpPr/>
                <p:nvPr/>
              </p:nvSpPr>
              <p:spPr bwMode="auto">
                <a:xfrm rot="4949442">
                  <a:off x="3567112" y="2314574"/>
                  <a:ext cx="204788" cy="200025"/>
                </a:xfrm>
                <a:prstGeom prst="arc">
                  <a:avLst>
                    <a:gd name="adj1" fmla="val 16200000"/>
                    <a:gd name="adj2" fmla="val 19528137"/>
                  </a:avLst>
                </a:prstGeom>
                <a:noFill/>
                <a:ln w="12700" cap="flat" cmpd="sng" algn="ctr">
                  <a:solidFill>
                    <a:schemeClr val="accent3"/>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98" name="Explosion 2 97"/>
                <p:cNvSpPr/>
                <p:nvPr/>
              </p:nvSpPr>
              <p:spPr bwMode="auto">
                <a:xfrm>
                  <a:off x="3709988" y="2486025"/>
                  <a:ext cx="52387" cy="45719"/>
                </a:xfrm>
                <a:prstGeom prst="irregularSeal2">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grpSp>
            <p:nvGrpSpPr>
              <p:cNvPr id="103" name="Group 102"/>
              <p:cNvGrpSpPr/>
              <p:nvPr/>
            </p:nvGrpSpPr>
            <p:grpSpPr>
              <a:xfrm rot="8530814">
                <a:off x="6407944" y="3759995"/>
                <a:ext cx="200025" cy="219551"/>
                <a:chOff x="3569493" y="2312193"/>
                <a:chExt cx="200025" cy="219551"/>
              </a:xfrm>
            </p:grpSpPr>
            <p:sp>
              <p:nvSpPr>
                <p:cNvPr id="104" name="Arc 103"/>
                <p:cNvSpPr/>
                <p:nvPr/>
              </p:nvSpPr>
              <p:spPr bwMode="auto">
                <a:xfrm rot="4949442">
                  <a:off x="3567112" y="2314574"/>
                  <a:ext cx="204788" cy="200025"/>
                </a:xfrm>
                <a:prstGeom prst="arc">
                  <a:avLst>
                    <a:gd name="adj1" fmla="val 16200000"/>
                    <a:gd name="adj2" fmla="val 19528137"/>
                  </a:avLst>
                </a:prstGeom>
                <a:noFill/>
                <a:ln w="12700" cap="flat" cmpd="sng" algn="ctr">
                  <a:solidFill>
                    <a:schemeClr val="accent3"/>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05" name="Explosion 2 104"/>
                <p:cNvSpPr/>
                <p:nvPr/>
              </p:nvSpPr>
              <p:spPr bwMode="auto">
                <a:xfrm>
                  <a:off x="3709988" y="2486025"/>
                  <a:ext cx="52387" cy="45719"/>
                </a:xfrm>
                <a:prstGeom prst="irregularSeal2">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grpSp>
            <p:nvGrpSpPr>
              <p:cNvPr id="106" name="Group 105"/>
              <p:cNvGrpSpPr/>
              <p:nvPr/>
            </p:nvGrpSpPr>
            <p:grpSpPr>
              <a:xfrm rot="10800000">
                <a:off x="6842309" y="3949741"/>
                <a:ext cx="136597" cy="216971"/>
                <a:chOff x="3569493" y="2312193"/>
                <a:chExt cx="200025" cy="219551"/>
              </a:xfrm>
            </p:grpSpPr>
            <p:sp>
              <p:nvSpPr>
                <p:cNvPr id="107" name="Arc 106"/>
                <p:cNvSpPr/>
                <p:nvPr/>
              </p:nvSpPr>
              <p:spPr bwMode="auto">
                <a:xfrm rot="4949442">
                  <a:off x="3567112" y="2314574"/>
                  <a:ext cx="204788" cy="200025"/>
                </a:xfrm>
                <a:prstGeom prst="arc">
                  <a:avLst>
                    <a:gd name="adj1" fmla="val 16200000"/>
                    <a:gd name="adj2" fmla="val 19528137"/>
                  </a:avLst>
                </a:prstGeom>
                <a:noFill/>
                <a:ln w="12700" cap="flat" cmpd="sng" algn="ctr">
                  <a:solidFill>
                    <a:schemeClr val="accent3"/>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08" name="Explosion 2 107"/>
                <p:cNvSpPr/>
                <p:nvPr/>
              </p:nvSpPr>
              <p:spPr bwMode="auto">
                <a:xfrm>
                  <a:off x="3709988" y="2486025"/>
                  <a:ext cx="52387" cy="45719"/>
                </a:xfrm>
                <a:prstGeom prst="irregularSeal2">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cxnSp>
            <p:nvCxnSpPr>
              <p:cNvPr id="110" name="Straight Connector 109"/>
              <p:cNvCxnSpPr>
                <a:stCxn id="94" idx="6"/>
              </p:cNvCxnSpPr>
              <p:nvPr/>
            </p:nvCxnSpPr>
            <p:spPr bwMode="auto">
              <a:xfrm flipV="1">
                <a:off x="5348373" y="2238376"/>
                <a:ext cx="223753" cy="73503"/>
              </a:xfrm>
              <a:prstGeom prst="line">
                <a:avLst/>
              </a:prstGeom>
              <a:noFill/>
              <a:ln w="28575" cap="flat" cmpd="sng" algn="ctr">
                <a:solidFill>
                  <a:schemeClr val="tx1">
                    <a:lumMod val="50000"/>
                  </a:schemeClr>
                </a:solidFill>
                <a:prstDash val="solid"/>
                <a:round/>
                <a:headEnd type="none" w="med" len="med"/>
                <a:tailEnd type="none" w="med" len="med"/>
              </a:ln>
              <a:effectLst/>
            </p:spPr>
          </p:cxnSp>
          <p:sp>
            <p:nvSpPr>
              <p:cNvPr id="111" name="Oval 110"/>
              <p:cNvSpPr/>
              <p:nvPr/>
            </p:nvSpPr>
            <p:spPr bwMode="auto">
              <a:xfrm>
                <a:off x="5391151" y="2257426"/>
                <a:ext cx="66675" cy="45719"/>
              </a:xfrm>
              <a:prstGeom prst="ellipse">
                <a:avLst/>
              </a:prstGeom>
              <a:solidFill>
                <a:schemeClr val="tx1"/>
              </a:solidFill>
              <a:ln w="12700">
                <a:solidFill>
                  <a:schemeClr val="bg2"/>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12" name="Oval 111"/>
              <p:cNvSpPr/>
              <p:nvPr/>
            </p:nvSpPr>
            <p:spPr bwMode="auto">
              <a:xfrm>
                <a:off x="5472113" y="2238376"/>
                <a:ext cx="66675" cy="45719"/>
              </a:xfrm>
              <a:prstGeom prst="ellipse">
                <a:avLst/>
              </a:prstGeom>
              <a:solidFill>
                <a:schemeClr val="tx1"/>
              </a:solidFill>
              <a:ln w="12700">
                <a:solidFill>
                  <a:schemeClr val="bg2"/>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nvGrpSpPr>
              <p:cNvPr id="116" name="Group 115"/>
              <p:cNvGrpSpPr/>
              <p:nvPr/>
            </p:nvGrpSpPr>
            <p:grpSpPr>
              <a:xfrm rot="17614318">
                <a:off x="6362790" y="4129090"/>
                <a:ext cx="223753" cy="73503"/>
                <a:chOff x="3991059" y="3500438"/>
                <a:chExt cx="223753" cy="73503"/>
              </a:xfrm>
            </p:grpSpPr>
            <p:cxnSp>
              <p:nvCxnSpPr>
                <p:cNvPr id="113" name="Straight Connector 112"/>
                <p:cNvCxnSpPr/>
                <p:nvPr/>
              </p:nvCxnSpPr>
              <p:spPr bwMode="auto">
                <a:xfrm flipV="1">
                  <a:off x="3991059" y="3500438"/>
                  <a:ext cx="223753" cy="73503"/>
                </a:xfrm>
                <a:prstGeom prst="line">
                  <a:avLst/>
                </a:prstGeom>
                <a:noFill/>
                <a:ln w="28575" cap="flat" cmpd="sng" algn="ctr">
                  <a:solidFill>
                    <a:schemeClr val="tx1">
                      <a:lumMod val="50000"/>
                    </a:schemeClr>
                  </a:solidFill>
                  <a:prstDash val="solid"/>
                  <a:round/>
                  <a:headEnd type="none" w="med" len="med"/>
                  <a:tailEnd type="none" w="med" len="med"/>
                </a:ln>
                <a:effectLst/>
              </p:spPr>
            </p:cxnSp>
            <p:sp>
              <p:nvSpPr>
                <p:cNvPr id="114" name="Oval 113"/>
                <p:cNvSpPr/>
                <p:nvPr/>
              </p:nvSpPr>
              <p:spPr bwMode="auto">
                <a:xfrm>
                  <a:off x="4033837" y="3519488"/>
                  <a:ext cx="66675" cy="45719"/>
                </a:xfrm>
                <a:prstGeom prst="ellipse">
                  <a:avLst/>
                </a:prstGeom>
                <a:solidFill>
                  <a:schemeClr val="tx1"/>
                </a:solidFill>
                <a:ln w="12700">
                  <a:solidFill>
                    <a:schemeClr val="bg2"/>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15" name="Oval 114"/>
                <p:cNvSpPr/>
                <p:nvPr/>
              </p:nvSpPr>
              <p:spPr bwMode="auto">
                <a:xfrm>
                  <a:off x="4114799" y="3500438"/>
                  <a:ext cx="66675" cy="45719"/>
                </a:xfrm>
                <a:prstGeom prst="ellipse">
                  <a:avLst/>
                </a:prstGeom>
                <a:solidFill>
                  <a:schemeClr val="tx1"/>
                </a:solidFill>
                <a:ln w="12700">
                  <a:solidFill>
                    <a:schemeClr val="bg2"/>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sp>
            <p:nvSpPr>
              <p:cNvPr id="117" name="Lightning Bolt 116"/>
              <p:cNvSpPr/>
              <p:nvPr/>
            </p:nvSpPr>
            <p:spPr bwMode="auto">
              <a:xfrm rot="19962866" flipH="1" flipV="1">
                <a:off x="6285702" y="4014839"/>
                <a:ext cx="315918" cy="319267"/>
              </a:xfrm>
              <a:prstGeom prst="lightningBolt">
                <a:avLst/>
              </a:prstGeom>
              <a:solidFill>
                <a:schemeClr val="tx1"/>
              </a:solidFill>
              <a:ln w="28575">
                <a:no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nvGrpSpPr>
              <p:cNvPr id="127" name="Group 126"/>
              <p:cNvGrpSpPr/>
              <p:nvPr/>
            </p:nvGrpSpPr>
            <p:grpSpPr>
              <a:xfrm>
                <a:off x="5791201" y="3500441"/>
                <a:ext cx="609601" cy="314325"/>
                <a:chOff x="4267200" y="3500440"/>
                <a:chExt cx="609601" cy="314325"/>
              </a:xfrm>
            </p:grpSpPr>
            <p:cxnSp>
              <p:nvCxnSpPr>
                <p:cNvPr id="119" name="Straight Connector 118"/>
                <p:cNvCxnSpPr/>
                <p:nvPr/>
              </p:nvCxnSpPr>
              <p:spPr bwMode="auto">
                <a:xfrm>
                  <a:off x="4267200" y="3619500"/>
                  <a:ext cx="304800" cy="0"/>
                </a:xfrm>
                <a:prstGeom prst="line">
                  <a:avLst/>
                </a:prstGeom>
                <a:noFill/>
                <a:ln w="28575" cap="flat" cmpd="sng" algn="ctr">
                  <a:solidFill>
                    <a:srgbClr val="FF0000"/>
                  </a:solidFill>
                  <a:prstDash val="solid"/>
                  <a:round/>
                  <a:headEnd type="none" w="med" len="med"/>
                  <a:tailEnd type="none" w="med" len="med"/>
                </a:ln>
                <a:effectLst/>
              </p:spPr>
            </p:cxnSp>
            <p:cxnSp>
              <p:nvCxnSpPr>
                <p:cNvPr id="120" name="Straight Connector 119"/>
                <p:cNvCxnSpPr/>
                <p:nvPr/>
              </p:nvCxnSpPr>
              <p:spPr bwMode="auto">
                <a:xfrm>
                  <a:off x="4267200" y="3681413"/>
                  <a:ext cx="304800" cy="0"/>
                </a:xfrm>
                <a:prstGeom prst="line">
                  <a:avLst/>
                </a:prstGeom>
                <a:noFill/>
                <a:ln w="28575" cap="flat" cmpd="sng" algn="ctr">
                  <a:solidFill>
                    <a:srgbClr val="FF0000"/>
                  </a:solidFill>
                  <a:prstDash val="solid"/>
                  <a:round/>
                  <a:headEnd type="none" w="med" len="med"/>
                  <a:tailEnd type="none" w="med" len="med"/>
                </a:ln>
                <a:effectLst/>
              </p:spPr>
            </p:cxnSp>
            <p:sp>
              <p:nvSpPr>
                <p:cNvPr id="122" name="Arc 121"/>
                <p:cNvSpPr/>
                <p:nvPr/>
              </p:nvSpPr>
              <p:spPr bwMode="auto">
                <a:xfrm>
                  <a:off x="4572001" y="3500440"/>
                  <a:ext cx="152400" cy="242887"/>
                </a:xfrm>
                <a:prstGeom prst="arc">
                  <a:avLst>
                    <a:gd name="adj1" fmla="val 10476640"/>
                    <a:gd name="adj2" fmla="val 0"/>
                  </a:avLst>
                </a:prstGeom>
                <a:noFill/>
                <a:ln w="28575" cap="flat" cmpd="sng" algn="ctr">
                  <a:solidFill>
                    <a:srgbClr val="FF0000"/>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24" name="Arc 123"/>
                <p:cNvSpPr/>
                <p:nvPr/>
              </p:nvSpPr>
              <p:spPr bwMode="auto">
                <a:xfrm>
                  <a:off x="4724401" y="3500440"/>
                  <a:ext cx="152400" cy="242887"/>
                </a:xfrm>
                <a:prstGeom prst="arc">
                  <a:avLst>
                    <a:gd name="adj1" fmla="val 10476640"/>
                    <a:gd name="adj2" fmla="val 0"/>
                  </a:avLst>
                </a:prstGeom>
                <a:noFill/>
                <a:ln w="28575" cap="flat" cmpd="sng" algn="ctr">
                  <a:solidFill>
                    <a:srgbClr val="FF0000"/>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25" name="Arc 124"/>
                <p:cNvSpPr/>
                <p:nvPr/>
              </p:nvSpPr>
              <p:spPr bwMode="auto">
                <a:xfrm rot="10800000">
                  <a:off x="4572000" y="3571878"/>
                  <a:ext cx="152400" cy="242887"/>
                </a:xfrm>
                <a:prstGeom prst="arc">
                  <a:avLst>
                    <a:gd name="adj1" fmla="val 10476640"/>
                    <a:gd name="adj2" fmla="val 0"/>
                  </a:avLst>
                </a:prstGeom>
                <a:noFill/>
                <a:ln w="28575" cap="flat" cmpd="sng" algn="ctr">
                  <a:solidFill>
                    <a:srgbClr val="FF0000"/>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26" name="Arc 125"/>
                <p:cNvSpPr/>
                <p:nvPr/>
              </p:nvSpPr>
              <p:spPr bwMode="auto">
                <a:xfrm rot="10800000">
                  <a:off x="4724400" y="3571878"/>
                  <a:ext cx="152400" cy="242887"/>
                </a:xfrm>
                <a:prstGeom prst="arc">
                  <a:avLst>
                    <a:gd name="adj1" fmla="val 10476640"/>
                    <a:gd name="adj2" fmla="val 0"/>
                  </a:avLst>
                </a:prstGeom>
                <a:noFill/>
                <a:ln w="28575" cap="flat" cmpd="sng" algn="ctr">
                  <a:solidFill>
                    <a:srgbClr val="FF0000"/>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grpSp>
            <p:nvGrpSpPr>
              <p:cNvPr id="128" name="Group 127"/>
              <p:cNvGrpSpPr/>
              <p:nvPr/>
            </p:nvGrpSpPr>
            <p:grpSpPr>
              <a:xfrm rot="16200000">
                <a:off x="5372101" y="2509841"/>
                <a:ext cx="928690" cy="300035"/>
                <a:chOff x="4267200" y="3500440"/>
                <a:chExt cx="609601" cy="314325"/>
              </a:xfrm>
            </p:grpSpPr>
            <p:cxnSp>
              <p:nvCxnSpPr>
                <p:cNvPr id="129" name="Straight Connector 128"/>
                <p:cNvCxnSpPr/>
                <p:nvPr/>
              </p:nvCxnSpPr>
              <p:spPr bwMode="auto">
                <a:xfrm>
                  <a:off x="4267200" y="3619500"/>
                  <a:ext cx="304800" cy="0"/>
                </a:xfrm>
                <a:prstGeom prst="line">
                  <a:avLst/>
                </a:prstGeom>
                <a:noFill/>
                <a:ln w="28575" cap="flat" cmpd="sng" algn="ctr">
                  <a:solidFill>
                    <a:srgbClr val="FF0000"/>
                  </a:solidFill>
                  <a:prstDash val="solid"/>
                  <a:round/>
                  <a:headEnd type="none" w="med" len="med"/>
                  <a:tailEnd type="none" w="med" len="med"/>
                </a:ln>
                <a:effectLst/>
              </p:spPr>
            </p:cxnSp>
            <p:cxnSp>
              <p:nvCxnSpPr>
                <p:cNvPr id="130" name="Straight Connector 129"/>
                <p:cNvCxnSpPr/>
                <p:nvPr/>
              </p:nvCxnSpPr>
              <p:spPr bwMode="auto">
                <a:xfrm>
                  <a:off x="4267200" y="3681413"/>
                  <a:ext cx="304800" cy="0"/>
                </a:xfrm>
                <a:prstGeom prst="line">
                  <a:avLst/>
                </a:prstGeom>
                <a:noFill/>
                <a:ln w="28575" cap="flat" cmpd="sng" algn="ctr">
                  <a:solidFill>
                    <a:srgbClr val="FF0000"/>
                  </a:solidFill>
                  <a:prstDash val="solid"/>
                  <a:round/>
                  <a:headEnd type="none" w="med" len="med"/>
                  <a:tailEnd type="none" w="med" len="med"/>
                </a:ln>
                <a:effectLst/>
              </p:spPr>
            </p:cxnSp>
            <p:sp>
              <p:nvSpPr>
                <p:cNvPr id="131" name="Arc 130"/>
                <p:cNvSpPr/>
                <p:nvPr/>
              </p:nvSpPr>
              <p:spPr bwMode="auto">
                <a:xfrm>
                  <a:off x="4572001" y="3500440"/>
                  <a:ext cx="152400" cy="242887"/>
                </a:xfrm>
                <a:prstGeom prst="arc">
                  <a:avLst>
                    <a:gd name="adj1" fmla="val 10476640"/>
                    <a:gd name="adj2" fmla="val 0"/>
                  </a:avLst>
                </a:prstGeom>
                <a:noFill/>
                <a:ln w="28575" cap="flat" cmpd="sng" algn="ctr">
                  <a:solidFill>
                    <a:srgbClr val="FF0000"/>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32" name="Arc 131"/>
                <p:cNvSpPr/>
                <p:nvPr/>
              </p:nvSpPr>
              <p:spPr bwMode="auto">
                <a:xfrm>
                  <a:off x="4724401" y="3500440"/>
                  <a:ext cx="152400" cy="242887"/>
                </a:xfrm>
                <a:prstGeom prst="arc">
                  <a:avLst>
                    <a:gd name="adj1" fmla="val 10476640"/>
                    <a:gd name="adj2" fmla="val 0"/>
                  </a:avLst>
                </a:prstGeom>
                <a:noFill/>
                <a:ln w="28575" cap="flat" cmpd="sng" algn="ctr">
                  <a:solidFill>
                    <a:srgbClr val="FF0000"/>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33" name="Arc 132"/>
                <p:cNvSpPr/>
                <p:nvPr/>
              </p:nvSpPr>
              <p:spPr bwMode="auto">
                <a:xfrm rot="10800000">
                  <a:off x="4572000" y="3571878"/>
                  <a:ext cx="152400" cy="242887"/>
                </a:xfrm>
                <a:prstGeom prst="arc">
                  <a:avLst>
                    <a:gd name="adj1" fmla="val 10476640"/>
                    <a:gd name="adj2" fmla="val 0"/>
                  </a:avLst>
                </a:prstGeom>
                <a:noFill/>
                <a:ln w="28575" cap="flat" cmpd="sng" algn="ctr">
                  <a:solidFill>
                    <a:srgbClr val="FF0000"/>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34" name="Arc 133"/>
                <p:cNvSpPr/>
                <p:nvPr/>
              </p:nvSpPr>
              <p:spPr bwMode="auto">
                <a:xfrm rot="10800000">
                  <a:off x="4724400" y="3571878"/>
                  <a:ext cx="152400" cy="242887"/>
                </a:xfrm>
                <a:prstGeom prst="arc">
                  <a:avLst>
                    <a:gd name="adj1" fmla="val 10476640"/>
                    <a:gd name="adj2" fmla="val 0"/>
                  </a:avLst>
                </a:prstGeom>
                <a:noFill/>
                <a:ln w="28575" cap="flat" cmpd="sng" algn="ctr">
                  <a:solidFill>
                    <a:srgbClr val="FF0000"/>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grpSp>
            <p:nvGrpSpPr>
              <p:cNvPr id="140" name="Group 139"/>
              <p:cNvGrpSpPr/>
              <p:nvPr/>
            </p:nvGrpSpPr>
            <p:grpSpPr>
              <a:xfrm>
                <a:off x="5500689" y="2133601"/>
                <a:ext cx="238125" cy="328613"/>
                <a:chOff x="3976688" y="2133600"/>
                <a:chExt cx="238125" cy="328613"/>
              </a:xfrm>
            </p:grpSpPr>
            <p:sp>
              <p:nvSpPr>
                <p:cNvPr id="135" name="Freeform 134"/>
                <p:cNvSpPr/>
                <p:nvPr/>
              </p:nvSpPr>
              <p:spPr bwMode="auto">
                <a:xfrm>
                  <a:off x="3995738" y="2133600"/>
                  <a:ext cx="66675" cy="328613"/>
                </a:xfrm>
                <a:custGeom>
                  <a:avLst/>
                  <a:gdLst>
                    <a:gd name="connsiteX0" fmla="*/ 28575 w 66675"/>
                    <a:gd name="connsiteY0" fmla="*/ 0 h 328613"/>
                    <a:gd name="connsiteX1" fmla="*/ 66675 w 66675"/>
                    <a:gd name="connsiteY1" fmla="*/ 204788 h 328613"/>
                    <a:gd name="connsiteX2" fmla="*/ 0 w 66675"/>
                    <a:gd name="connsiteY2" fmla="*/ 328613 h 328613"/>
                  </a:gdLst>
                  <a:ahLst/>
                  <a:cxnLst>
                    <a:cxn ang="0">
                      <a:pos x="connsiteX0" y="connsiteY0"/>
                    </a:cxn>
                    <a:cxn ang="0">
                      <a:pos x="connsiteX1" y="connsiteY1"/>
                    </a:cxn>
                    <a:cxn ang="0">
                      <a:pos x="connsiteX2" y="connsiteY2"/>
                    </a:cxn>
                  </a:cxnLst>
                  <a:rect l="l" t="t" r="r" b="b"/>
                  <a:pathLst>
                    <a:path w="66675" h="328613">
                      <a:moveTo>
                        <a:pt x="28575" y="0"/>
                      </a:moveTo>
                      <a:lnTo>
                        <a:pt x="66675" y="204788"/>
                      </a:lnTo>
                      <a:lnTo>
                        <a:pt x="0" y="328613"/>
                      </a:lnTo>
                    </a:path>
                  </a:pathLst>
                </a:custGeom>
                <a:noFill/>
                <a:ln w="28575" cap="flat" cmpd="sng" algn="ctr">
                  <a:solidFill>
                    <a:schemeClr val="accent2"/>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36" name="Freeform 135"/>
                <p:cNvSpPr/>
                <p:nvPr/>
              </p:nvSpPr>
              <p:spPr bwMode="auto">
                <a:xfrm>
                  <a:off x="4071938" y="2133600"/>
                  <a:ext cx="119062" cy="276225"/>
                </a:xfrm>
                <a:custGeom>
                  <a:avLst/>
                  <a:gdLst>
                    <a:gd name="connsiteX0" fmla="*/ 0 w 119062"/>
                    <a:gd name="connsiteY0" fmla="*/ 0 h 276225"/>
                    <a:gd name="connsiteX1" fmla="*/ 28575 w 119062"/>
                    <a:gd name="connsiteY1" fmla="*/ 200025 h 276225"/>
                    <a:gd name="connsiteX2" fmla="*/ 119062 w 119062"/>
                    <a:gd name="connsiteY2" fmla="*/ 276225 h 276225"/>
                  </a:gdLst>
                  <a:ahLst/>
                  <a:cxnLst>
                    <a:cxn ang="0">
                      <a:pos x="connsiteX0" y="connsiteY0"/>
                    </a:cxn>
                    <a:cxn ang="0">
                      <a:pos x="connsiteX1" y="connsiteY1"/>
                    </a:cxn>
                    <a:cxn ang="0">
                      <a:pos x="connsiteX2" y="connsiteY2"/>
                    </a:cxn>
                  </a:cxnLst>
                  <a:rect l="l" t="t" r="r" b="b"/>
                  <a:pathLst>
                    <a:path w="119062" h="276225">
                      <a:moveTo>
                        <a:pt x="0" y="0"/>
                      </a:moveTo>
                      <a:lnTo>
                        <a:pt x="28575" y="200025"/>
                      </a:lnTo>
                      <a:lnTo>
                        <a:pt x="119062" y="276225"/>
                      </a:lnTo>
                    </a:path>
                  </a:pathLst>
                </a:custGeom>
                <a:noFill/>
                <a:ln w="28575" cap="flat" cmpd="sng" algn="ctr">
                  <a:solidFill>
                    <a:schemeClr val="accent2"/>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37" name="Freeform 136"/>
                <p:cNvSpPr/>
                <p:nvPr/>
              </p:nvSpPr>
              <p:spPr bwMode="auto">
                <a:xfrm>
                  <a:off x="3976688" y="2314575"/>
                  <a:ext cx="52387" cy="123825"/>
                </a:xfrm>
                <a:custGeom>
                  <a:avLst/>
                  <a:gdLst>
                    <a:gd name="connsiteX0" fmla="*/ 52387 w 52387"/>
                    <a:gd name="connsiteY0" fmla="*/ 0 h 123825"/>
                    <a:gd name="connsiteX1" fmla="*/ 0 w 52387"/>
                    <a:gd name="connsiteY1" fmla="*/ 123825 h 123825"/>
                  </a:gdLst>
                  <a:ahLst/>
                  <a:cxnLst>
                    <a:cxn ang="0">
                      <a:pos x="connsiteX0" y="connsiteY0"/>
                    </a:cxn>
                    <a:cxn ang="0">
                      <a:pos x="connsiteX1" y="connsiteY1"/>
                    </a:cxn>
                  </a:cxnLst>
                  <a:rect l="l" t="t" r="r" b="b"/>
                  <a:pathLst>
                    <a:path w="52387" h="123825">
                      <a:moveTo>
                        <a:pt x="52387" y="0"/>
                      </a:moveTo>
                      <a:lnTo>
                        <a:pt x="0" y="123825"/>
                      </a:lnTo>
                    </a:path>
                  </a:pathLst>
                </a:custGeom>
                <a:noFill/>
                <a:ln w="28575" cap="flat" cmpd="sng" algn="ctr">
                  <a:solidFill>
                    <a:schemeClr val="accent1"/>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39" name="Freeform 138"/>
                <p:cNvSpPr/>
                <p:nvPr/>
              </p:nvSpPr>
              <p:spPr bwMode="auto">
                <a:xfrm>
                  <a:off x="4105275" y="2295526"/>
                  <a:ext cx="109538" cy="80963"/>
                </a:xfrm>
                <a:custGeom>
                  <a:avLst/>
                  <a:gdLst>
                    <a:gd name="connsiteX0" fmla="*/ 0 w 109538"/>
                    <a:gd name="connsiteY0" fmla="*/ 0 h 80963"/>
                    <a:gd name="connsiteX1" fmla="*/ 109538 w 109538"/>
                    <a:gd name="connsiteY1" fmla="*/ 80963 h 80963"/>
                  </a:gdLst>
                  <a:ahLst/>
                  <a:cxnLst>
                    <a:cxn ang="0">
                      <a:pos x="connsiteX0" y="connsiteY0"/>
                    </a:cxn>
                    <a:cxn ang="0">
                      <a:pos x="connsiteX1" y="connsiteY1"/>
                    </a:cxn>
                  </a:cxnLst>
                  <a:rect l="l" t="t" r="r" b="b"/>
                  <a:pathLst>
                    <a:path w="109538" h="80963">
                      <a:moveTo>
                        <a:pt x="0" y="0"/>
                      </a:moveTo>
                      <a:lnTo>
                        <a:pt x="109538" y="80963"/>
                      </a:lnTo>
                    </a:path>
                  </a:pathLst>
                </a:custGeom>
                <a:noFill/>
                <a:ln w="28575" cap="flat" cmpd="sng" algn="ctr">
                  <a:solidFill>
                    <a:schemeClr val="accent1"/>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grpSp>
            <p:nvGrpSpPr>
              <p:cNvPr id="141" name="Group 140"/>
              <p:cNvGrpSpPr/>
              <p:nvPr/>
            </p:nvGrpSpPr>
            <p:grpSpPr>
              <a:xfrm rot="7579815">
                <a:off x="6657421" y="3538538"/>
                <a:ext cx="238125" cy="328613"/>
                <a:chOff x="3976688" y="2133600"/>
                <a:chExt cx="238125" cy="328613"/>
              </a:xfrm>
            </p:grpSpPr>
            <p:sp>
              <p:nvSpPr>
                <p:cNvPr id="142" name="Freeform 141"/>
                <p:cNvSpPr/>
                <p:nvPr/>
              </p:nvSpPr>
              <p:spPr bwMode="auto">
                <a:xfrm>
                  <a:off x="3995738" y="2133600"/>
                  <a:ext cx="66675" cy="328613"/>
                </a:xfrm>
                <a:custGeom>
                  <a:avLst/>
                  <a:gdLst>
                    <a:gd name="connsiteX0" fmla="*/ 28575 w 66675"/>
                    <a:gd name="connsiteY0" fmla="*/ 0 h 328613"/>
                    <a:gd name="connsiteX1" fmla="*/ 66675 w 66675"/>
                    <a:gd name="connsiteY1" fmla="*/ 204788 h 328613"/>
                    <a:gd name="connsiteX2" fmla="*/ 0 w 66675"/>
                    <a:gd name="connsiteY2" fmla="*/ 328613 h 328613"/>
                  </a:gdLst>
                  <a:ahLst/>
                  <a:cxnLst>
                    <a:cxn ang="0">
                      <a:pos x="connsiteX0" y="connsiteY0"/>
                    </a:cxn>
                    <a:cxn ang="0">
                      <a:pos x="connsiteX1" y="connsiteY1"/>
                    </a:cxn>
                    <a:cxn ang="0">
                      <a:pos x="connsiteX2" y="connsiteY2"/>
                    </a:cxn>
                  </a:cxnLst>
                  <a:rect l="l" t="t" r="r" b="b"/>
                  <a:pathLst>
                    <a:path w="66675" h="328613">
                      <a:moveTo>
                        <a:pt x="28575" y="0"/>
                      </a:moveTo>
                      <a:lnTo>
                        <a:pt x="66675" y="204788"/>
                      </a:lnTo>
                      <a:lnTo>
                        <a:pt x="0" y="328613"/>
                      </a:lnTo>
                    </a:path>
                  </a:pathLst>
                </a:custGeom>
                <a:noFill/>
                <a:ln w="28575" cap="flat" cmpd="sng" algn="ctr">
                  <a:solidFill>
                    <a:schemeClr val="accent2"/>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43" name="Freeform 142"/>
                <p:cNvSpPr/>
                <p:nvPr/>
              </p:nvSpPr>
              <p:spPr bwMode="auto">
                <a:xfrm>
                  <a:off x="4071938" y="2133600"/>
                  <a:ext cx="119062" cy="276225"/>
                </a:xfrm>
                <a:custGeom>
                  <a:avLst/>
                  <a:gdLst>
                    <a:gd name="connsiteX0" fmla="*/ 0 w 119062"/>
                    <a:gd name="connsiteY0" fmla="*/ 0 h 276225"/>
                    <a:gd name="connsiteX1" fmla="*/ 28575 w 119062"/>
                    <a:gd name="connsiteY1" fmla="*/ 200025 h 276225"/>
                    <a:gd name="connsiteX2" fmla="*/ 119062 w 119062"/>
                    <a:gd name="connsiteY2" fmla="*/ 276225 h 276225"/>
                  </a:gdLst>
                  <a:ahLst/>
                  <a:cxnLst>
                    <a:cxn ang="0">
                      <a:pos x="connsiteX0" y="connsiteY0"/>
                    </a:cxn>
                    <a:cxn ang="0">
                      <a:pos x="connsiteX1" y="connsiteY1"/>
                    </a:cxn>
                    <a:cxn ang="0">
                      <a:pos x="connsiteX2" y="connsiteY2"/>
                    </a:cxn>
                  </a:cxnLst>
                  <a:rect l="l" t="t" r="r" b="b"/>
                  <a:pathLst>
                    <a:path w="119062" h="276225">
                      <a:moveTo>
                        <a:pt x="0" y="0"/>
                      </a:moveTo>
                      <a:lnTo>
                        <a:pt x="28575" y="200025"/>
                      </a:lnTo>
                      <a:lnTo>
                        <a:pt x="119062" y="276225"/>
                      </a:lnTo>
                    </a:path>
                  </a:pathLst>
                </a:custGeom>
                <a:noFill/>
                <a:ln w="28575" cap="flat" cmpd="sng" algn="ctr">
                  <a:solidFill>
                    <a:schemeClr val="accent2"/>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44" name="Freeform 143"/>
                <p:cNvSpPr/>
                <p:nvPr/>
              </p:nvSpPr>
              <p:spPr bwMode="auto">
                <a:xfrm>
                  <a:off x="3976688" y="2314575"/>
                  <a:ext cx="52387" cy="123825"/>
                </a:xfrm>
                <a:custGeom>
                  <a:avLst/>
                  <a:gdLst>
                    <a:gd name="connsiteX0" fmla="*/ 52387 w 52387"/>
                    <a:gd name="connsiteY0" fmla="*/ 0 h 123825"/>
                    <a:gd name="connsiteX1" fmla="*/ 0 w 52387"/>
                    <a:gd name="connsiteY1" fmla="*/ 123825 h 123825"/>
                  </a:gdLst>
                  <a:ahLst/>
                  <a:cxnLst>
                    <a:cxn ang="0">
                      <a:pos x="connsiteX0" y="connsiteY0"/>
                    </a:cxn>
                    <a:cxn ang="0">
                      <a:pos x="connsiteX1" y="connsiteY1"/>
                    </a:cxn>
                  </a:cxnLst>
                  <a:rect l="l" t="t" r="r" b="b"/>
                  <a:pathLst>
                    <a:path w="52387" h="123825">
                      <a:moveTo>
                        <a:pt x="52387" y="0"/>
                      </a:moveTo>
                      <a:lnTo>
                        <a:pt x="0" y="123825"/>
                      </a:lnTo>
                    </a:path>
                  </a:pathLst>
                </a:custGeom>
                <a:noFill/>
                <a:ln w="28575" cap="flat" cmpd="sng" algn="ctr">
                  <a:solidFill>
                    <a:schemeClr val="accent1"/>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45" name="Freeform 144"/>
                <p:cNvSpPr/>
                <p:nvPr/>
              </p:nvSpPr>
              <p:spPr bwMode="auto">
                <a:xfrm>
                  <a:off x="4105275" y="2295526"/>
                  <a:ext cx="109538" cy="80963"/>
                </a:xfrm>
                <a:custGeom>
                  <a:avLst/>
                  <a:gdLst>
                    <a:gd name="connsiteX0" fmla="*/ 0 w 109538"/>
                    <a:gd name="connsiteY0" fmla="*/ 0 h 80963"/>
                    <a:gd name="connsiteX1" fmla="*/ 109538 w 109538"/>
                    <a:gd name="connsiteY1" fmla="*/ 80963 h 80963"/>
                  </a:gdLst>
                  <a:ahLst/>
                  <a:cxnLst>
                    <a:cxn ang="0">
                      <a:pos x="connsiteX0" y="connsiteY0"/>
                    </a:cxn>
                    <a:cxn ang="0">
                      <a:pos x="connsiteX1" y="connsiteY1"/>
                    </a:cxn>
                  </a:cxnLst>
                  <a:rect l="l" t="t" r="r" b="b"/>
                  <a:pathLst>
                    <a:path w="109538" h="80963">
                      <a:moveTo>
                        <a:pt x="0" y="0"/>
                      </a:moveTo>
                      <a:lnTo>
                        <a:pt x="109538" y="80963"/>
                      </a:lnTo>
                    </a:path>
                  </a:pathLst>
                </a:custGeom>
                <a:noFill/>
                <a:ln w="28575" cap="flat" cmpd="sng" algn="ctr">
                  <a:solidFill>
                    <a:schemeClr val="accent1"/>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grpSp>
            <p:nvGrpSpPr>
              <p:cNvPr id="146" name="Group 145"/>
              <p:cNvGrpSpPr/>
              <p:nvPr/>
            </p:nvGrpSpPr>
            <p:grpSpPr>
              <a:xfrm rot="7579815">
                <a:off x="6261397" y="4252912"/>
                <a:ext cx="238125" cy="328613"/>
                <a:chOff x="3976688" y="2133600"/>
                <a:chExt cx="238125" cy="328613"/>
              </a:xfrm>
            </p:grpSpPr>
            <p:sp>
              <p:nvSpPr>
                <p:cNvPr id="147" name="Freeform 146"/>
                <p:cNvSpPr/>
                <p:nvPr/>
              </p:nvSpPr>
              <p:spPr bwMode="auto">
                <a:xfrm>
                  <a:off x="3995738" y="2133600"/>
                  <a:ext cx="66675" cy="328613"/>
                </a:xfrm>
                <a:custGeom>
                  <a:avLst/>
                  <a:gdLst>
                    <a:gd name="connsiteX0" fmla="*/ 28575 w 66675"/>
                    <a:gd name="connsiteY0" fmla="*/ 0 h 328613"/>
                    <a:gd name="connsiteX1" fmla="*/ 66675 w 66675"/>
                    <a:gd name="connsiteY1" fmla="*/ 204788 h 328613"/>
                    <a:gd name="connsiteX2" fmla="*/ 0 w 66675"/>
                    <a:gd name="connsiteY2" fmla="*/ 328613 h 328613"/>
                  </a:gdLst>
                  <a:ahLst/>
                  <a:cxnLst>
                    <a:cxn ang="0">
                      <a:pos x="connsiteX0" y="connsiteY0"/>
                    </a:cxn>
                    <a:cxn ang="0">
                      <a:pos x="connsiteX1" y="connsiteY1"/>
                    </a:cxn>
                    <a:cxn ang="0">
                      <a:pos x="connsiteX2" y="connsiteY2"/>
                    </a:cxn>
                  </a:cxnLst>
                  <a:rect l="l" t="t" r="r" b="b"/>
                  <a:pathLst>
                    <a:path w="66675" h="328613">
                      <a:moveTo>
                        <a:pt x="28575" y="0"/>
                      </a:moveTo>
                      <a:lnTo>
                        <a:pt x="66675" y="204788"/>
                      </a:lnTo>
                      <a:lnTo>
                        <a:pt x="0" y="328613"/>
                      </a:lnTo>
                    </a:path>
                  </a:pathLst>
                </a:custGeom>
                <a:noFill/>
                <a:ln w="28575" cap="flat" cmpd="sng" algn="ctr">
                  <a:solidFill>
                    <a:schemeClr val="accent2"/>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48" name="Freeform 147"/>
                <p:cNvSpPr/>
                <p:nvPr/>
              </p:nvSpPr>
              <p:spPr bwMode="auto">
                <a:xfrm>
                  <a:off x="4071938" y="2133600"/>
                  <a:ext cx="119062" cy="276225"/>
                </a:xfrm>
                <a:custGeom>
                  <a:avLst/>
                  <a:gdLst>
                    <a:gd name="connsiteX0" fmla="*/ 0 w 119062"/>
                    <a:gd name="connsiteY0" fmla="*/ 0 h 276225"/>
                    <a:gd name="connsiteX1" fmla="*/ 28575 w 119062"/>
                    <a:gd name="connsiteY1" fmla="*/ 200025 h 276225"/>
                    <a:gd name="connsiteX2" fmla="*/ 119062 w 119062"/>
                    <a:gd name="connsiteY2" fmla="*/ 276225 h 276225"/>
                  </a:gdLst>
                  <a:ahLst/>
                  <a:cxnLst>
                    <a:cxn ang="0">
                      <a:pos x="connsiteX0" y="connsiteY0"/>
                    </a:cxn>
                    <a:cxn ang="0">
                      <a:pos x="connsiteX1" y="connsiteY1"/>
                    </a:cxn>
                    <a:cxn ang="0">
                      <a:pos x="connsiteX2" y="connsiteY2"/>
                    </a:cxn>
                  </a:cxnLst>
                  <a:rect l="l" t="t" r="r" b="b"/>
                  <a:pathLst>
                    <a:path w="119062" h="276225">
                      <a:moveTo>
                        <a:pt x="0" y="0"/>
                      </a:moveTo>
                      <a:lnTo>
                        <a:pt x="28575" y="200025"/>
                      </a:lnTo>
                      <a:lnTo>
                        <a:pt x="119062" y="276225"/>
                      </a:lnTo>
                    </a:path>
                  </a:pathLst>
                </a:custGeom>
                <a:noFill/>
                <a:ln w="28575" cap="flat" cmpd="sng" algn="ctr">
                  <a:solidFill>
                    <a:schemeClr val="accent2"/>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49" name="Freeform 148"/>
                <p:cNvSpPr/>
                <p:nvPr/>
              </p:nvSpPr>
              <p:spPr bwMode="auto">
                <a:xfrm>
                  <a:off x="3976688" y="2314575"/>
                  <a:ext cx="52387" cy="123825"/>
                </a:xfrm>
                <a:custGeom>
                  <a:avLst/>
                  <a:gdLst>
                    <a:gd name="connsiteX0" fmla="*/ 52387 w 52387"/>
                    <a:gd name="connsiteY0" fmla="*/ 0 h 123825"/>
                    <a:gd name="connsiteX1" fmla="*/ 0 w 52387"/>
                    <a:gd name="connsiteY1" fmla="*/ 123825 h 123825"/>
                  </a:gdLst>
                  <a:ahLst/>
                  <a:cxnLst>
                    <a:cxn ang="0">
                      <a:pos x="connsiteX0" y="connsiteY0"/>
                    </a:cxn>
                    <a:cxn ang="0">
                      <a:pos x="connsiteX1" y="connsiteY1"/>
                    </a:cxn>
                  </a:cxnLst>
                  <a:rect l="l" t="t" r="r" b="b"/>
                  <a:pathLst>
                    <a:path w="52387" h="123825">
                      <a:moveTo>
                        <a:pt x="52387" y="0"/>
                      </a:moveTo>
                      <a:lnTo>
                        <a:pt x="0" y="123825"/>
                      </a:lnTo>
                    </a:path>
                  </a:pathLst>
                </a:custGeom>
                <a:noFill/>
                <a:ln w="28575" cap="flat" cmpd="sng" algn="ctr">
                  <a:solidFill>
                    <a:schemeClr val="accent1"/>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50" name="Freeform 149"/>
                <p:cNvSpPr/>
                <p:nvPr/>
              </p:nvSpPr>
              <p:spPr bwMode="auto">
                <a:xfrm>
                  <a:off x="4105275" y="2295526"/>
                  <a:ext cx="109538" cy="80963"/>
                </a:xfrm>
                <a:custGeom>
                  <a:avLst/>
                  <a:gdLst>
                    <a:gd name="connsiteX0" fmla="*/ 0 w 109538"/>
                    <a:gd name="connsiteY0" fmla="*/ 0 h 80963"/>
                    <a:gd name="connsiteX1" fmla="*/ 109538 w 109538"/>
                    <a:gd name="connsiteY1" fmla="*/ 80963 h 80963"/>
                  </a:gdLst>
                  <a:ahLst/>
                  <a:cxnLst>
                    <a:cxn ang="0">
                      <a:pos x="connsiteX0" y="connsiteY0"/>
                    </a:cxn>
                    <a:cxn ang="0">
                      <a:pos x="connsiteX1" y="connsiteY1"/>
                    </a:cxn>
                  </a:cxnLst>
                  <a:rect l="l" t="t" r="r" b="b"/>
                  <a:pathLst>
                    <a:path w="109538" h="80963">
                      <a:moveTo>
                        <a:pt x="0" y="0"/>
                      </a:moveTo>
                      <a:lnTo>
                        <a:pt x="109538" y="80963"/>
                      </a:lnTo>
                    </a:path>
                  </a:pathLst>
                </a:custGeom>
                <a:noFill/>
                <a:ln w="28575" cap="flat" cmpd="sng" algn="ctr">
                  <a:solidFill>
                    <a:schemeClr val="accent1"/>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sp>
            <p:nvSpPr>
              <p:cNvPr id="151" name="Freeform 150"/>
              <p:cNvSpPr/>
              <p:nvPr/>
            </p:nvSpPr>
            <p:spPr bwMode="auto">
              <a:xfrm>
                <a:off x="6786563" y="5119689"/>
                <a:ext cx="476250" cy="247649"/>
              </a:xfrm>
              <a:custGeom>
                <a:avLst/>
                <a:gdLst>
                  <a:gd name="connsiteX0" fmla="*/ 0 w 476250"/>
                  <a:gd name="connsiteY0" fmla="*/ 0 h 247649"/>
                  <a:gd name="connsiteX1" fmla="*/ 100012 w 476250"/>
                  <a:gd name="connsiteY1" fmla="*/ 209550 h 247649"/>
                  <a:gd name="connsiteX2" fmla="*/ 204787 w 476250"/>
                  <a:gd name="connsiteY2" fmla="*/ 19050 h 247649"/>
                  <a:gd name="connsiteX3" fmla="*/ 285750 w 476250"/>
                  <a:gd name="connsiteY3" fmla="*/ 242887 h 247649"/>
                  <a:gd name="connsiteX4" fmla="*/ 404812 w 476250"/>
                  <a:gd name="connsiteY4" fmla="*/ 47625 h 247649"/>
                  <a:gd name="connsiteX5" fmla="*/ 476250 w 476250"/>
                  <a:gd name="connsiteY5" fmla="*/ 223837 h 2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247649">
                    <a:moveTo>
                      <a:pt x="0" y="0"/>
                    </a:moveTo>
                    <a:cubicBezTo>
                      <a:pt x="32940" y="103187"/>
                      <a:pt x="65881" y="206375"/>
                      <a:pt x="100012" y="209550"/>
                    </a:cubicBezTo>
                    <a:cubicBezTo>
                      <a:pt x="134143" y="212725"/>
                      <a:pt x="173831" y="13494"/>
                      <a:pt x="204787" y="19050"/>
                    </a:cubicBezTo>
                    <a:cubicBezTo>
                      <a:pt x="235743" y="24606"/>
                      <a:pt x="252413" y="238125"/>
                      <a:pt x="285750" y="242887"/>
                    </a:cubicBezTo>
                    <a:cubicBezTo>
                      <a:pt x="319087" y="247649"/>
                      <a:pt x="373062" y="50800"/>
                      <a:pt x="404812" y="47625"/>
                    </a:cubicBezTo>
                    <a:cubicBezTo>
                      <a:pt x="436562" y="44450"/>
                      <a:pt x="456406" y="134143"/>
                      <a:pt x="476250" y="223837"/>
                    </a:cubicBezTo>
                  </a:path>
                </a:pathLst>
              </a:custGeom>
              <a:noFill/>
              <a:ln w="28575" cap="flat" cmpd="sng" algn="ctr">
                <a:solidFill>
                  <a:schemeClr val="bg2">
                    <a:lumMod val="75000"/>
                  </a:schemeClr>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52" name="Freeform 151"/>
              <p:cNvSpPr/>
              <p:nvPr/>
            </p:nvSpPr>
            <p:spPr bwMode="auto">
              <a:xfrm rot="10800000">
                <a:off x="6734176" y="5119689"/>
                <a:ext cx="476250" cy="247649"/>
              </a:xfrm>
              <a:custGeom>
                <a:avLst/>
                <a:gdLst>
                  <a:gd name="connsiteX0" fmla="*/ 0 w 476250"/>
                  <a:gd name="connsiteY0" fmla="*/ 0 h 247649"/>
                  <a:gd name="connsiteX1" fmla="*/ 100012 w 476250"/>
                  <a:gd name="connsiteY1" fmla="*/ 209550 h 247649"/>
                  <a:gd name="connsiteX2" fmla="*/ 204787 w 476250"/>
                  <a:gd name="connsiteY2" fmla="*/ 19050 h 247649"/>
                  <a:gd name="connsiteX3" fmla="*/ 285750 w 476250"/>
                  <a:gd name="connsiteY3" fmla="*/ 242887 h 247649"/>
                  <a:gd name="connsiteX4" fmla="*/ 404812 w 476250"/>
                  <a:gd name="connsiteY4" fmla="*/ 47625 h 247649"/>
                  <a:gd name="connsiteX5" fmla="*/ 476250 w 476250"/>
                  <a:gd name="connsiteY5" fmla="*/ 223837 h 2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247649">
                    <a:moveTo>
                      <a:pt x="0" y="0"/>
                    </a:moveTo>
                    <a:cubicBezTo>
                      <a:pt x="32940" y="103187"/>
                      <a:pt x="65881" y="206375"/>
                      <a:pt x="100012" y="209550"/>
                    </a:cubicBezTo>
                    <a:cubicBezTo>
                      <a:pt x="134143" y="212725"/>
                      <a:pt x="173831" y="13494"/>
                      <a:pt x="204787" y="19050"/>
                    </a:cubicBezTo>
                    <a:cubicBezTo>
                      <a:pt x="235743" y="24606"/>
                      <a:pt x="252413" y="238125"/>
                      <a:pt x="285750" y="242887"/>
                    </a:cubicBezTo>
                    <a:cubicBezTo>
                      <a:pt x="319087" y="247649"/>
                      <a:pt x="373062" y="50800"/>
                      <a:pt x="404812" y="47625"/>
                    </a:cubicBezTo>
                    <a:cubicBezTo>
                      <a:pt x="436562" y="44450"/>
                      <a:pt x="456406" y="134143"/>
                      <a:pt x="476250" y="223837"/>
                    </a:cubicBezTo>
                  </a:path>
                </a:pathLst>
              </a:custGeom>
              <a:noFill/>
              <a:ln w="28575" cap="flat" cmpd="sng" algn="ctr">
                <a:solidFill>
                  <a:schemeClr val="tx1">
                    <a:lumMod val="85000"/>
                  </a:schemeClr>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53" name="Freeform 152"/>
              <p:cNvSpPr/>
              <p:nvPr/>
            </p:nvSpPr>
            <p:spPr bwMode="auto">
              <a:xfrm>
                <a:off x="6805613" y="5429252"/>
                <a:ext cx="476250" cy="247649"/>
              </a:xfrm>
              <a:custGeom>
                <a:avLst/>
                <a:gdLst>
                  <a:gd name="connsiteX0" fmla="*/ 0 w 476250"/>
                  <a:gd name="connsiteY0" fmla="*/ 0 h 247649"/>
                  <a:gd name="connsiteX1" fmla="*/ 100012 w 476250"/>
                  <a:gd name="connsiteY1" fmla="*/ 209550 h 247649"/>
                  <a:gd name="connsiteX2" fmla="*/ 204787 w 476250"/>
                  <a:gd name="connsiteY2" fmla="*/ 19050 h 247649"/>
                  <a:gd name="connsiteX3" fmla="*/ 285750 w 476250"/>
                  <a:gd name="connsiteY3" fmla="*/ 242887 h 247649"/>
                  <a:gd name="connsiteX4" fmla="*/ 404812 w 476250"/>
                  <a:gd name="connsiteY4" fmla="*/ 47625 h 247649"/>
                  <a:gd name="connsiteX5" fmla="*/ 476250 w 476250"/>
                  <a:gd name="connsiteY5" fmla="*/ 223837 h 2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247649">
                    <a:moveTo>
                      <a:pt x="0" y="0"/>
                    </a:moveTo>
                    <a:cubicBezTo>
                      <a:pt x="32940" y="103187"/>
                      <a:pt x="65881" y="206375"/>
                      <a:pt x="100012" y="209550"/>
                    </a:cubicBezTo>
                    <a:cubicBezTo>
                      <a:pt x="134143" y="212725"/>
                      <a:pt x="173831" y="13494"/>
                      <a:pt x="204787" y="19050"/>
                    </a:cubicBezTo>
                    <a:cubicBezTo>
                      <a:pt x="235743" y="24606"/>
                      <a:pt x="252413" y="238125"/>
                      <a:pt x="285750" y="242887"/>
                    </a:cubicBezTo>
                    <a:cubicBezTo>
                      <a:pt x="319087" y="247649"/>
                      <a:pt x="373062" y="50800"/>
                      <a:pt x="404812" y="47625"/>
                    </a:cubicBezTo>
                    <a:cubicBezTo>
                      <a:pt x="436562" y="44450"/>
                      <a:pt x="456406" y="134143"/>
                      <a:pt x="476250" y="223837"/>
                    </a:cubicBezTo>
                  </a:path>
                </a:pathLst>
              </a:custGeom>
              <a:noFill/>
              <a:ln w="28575" cap="flat" cmpd="sng" algn="ctr">
                <a:solidFill>
                  <a:schemeClr val="bg2">
                    <a:lumMod val="75000"/>
                  </a:schemeClr>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54" name="Freeform 153"/>
              <p:cNvSpPr/>
              <p:nvPr/>
            </p:nvSpPr>
            <p:spPr bwMode="auto">
              <a:xfrm rot="10800000">
                <a:off x="6753226" y="5429252"/>
                <a:ext cx="476250" cy="247649"/>
              </a:xfrm>
              <a:custGeom>
                <a:avLst/>
                <a:gdLst>
                  <a:gd name="connsiteX0" fmla="*/ 0 w 476250"/>
                  <a:gd name="connsiteY0" fmla="*/ 0 h 247649"/>
                  <a:gd name="connsiteX1" fmla="*/ 100012 w 476250"/>
                  <a:gd name="connsiteY1" fmla="*/ 209550 h 247649"/>
                  <a:gd name="connsiteX2" fmla="*/ 204787 w 476250"/>
                  <a:gd name="connsiteY2" fmla="*/ 19050 h 247649"/>
                  <a:gd name="connsiteX3" fmla="*/ 285750 w 476250"/>
                  <a:gd name="connsiteY3" fmla="*/ 242887 h 247649"/>
                  <a:gd name="connsiteX4" fmla="*/ 404812 w 476250"/>
                  <a:gd name="connsiteY4" fmla="*/ 47625 h 247649"/>
                  <a:gd name="connsiteX5" fmla="*/ 476250 w 476250"/>
                  <a:gd name="connsiteY5" fmla="*/ 223837 h 2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247649">
                    <a:moveTo>
                      <a:pt x="0" y="0"/>
                    </a:moveTo>
                    <a:cubicBezTo>
                      <a:pt x="32940" y="103187"/>
                      <a:pt x="65881" y="206375"/>
                      <a:pt x="100012" y="209550"/>
                    </a:cubicBezTo>
                    <a:cubicBezTo>
                      <a:pt x="134143" y="212725"/>
                      <a:pt x="173831" y="13494"/>
                      <a:pt x="204787" y="19050"/>
                    </a:cubicBezTo>
                    <a:cubicBezTo>
                      <a:pt x="235743" y="24606"/>
                      <a:pt x="252413" y="238125"/>
                      <a:pt x="285750" y="242887"/>
                    </a:cubicBezTo>
                    <a:cubicBezTo>
                      <a:pt x="319087" y="247649"/>
                      <a:pt x="373062" y="50800"/>
                      <a:pt x="404812" y="47625"/>
                    </a:cubicBezTo>
                    <a:cubicBezTo>
                      <a:pt x="436562" y="44450"/>
                      <a:pt x="456406" y="134143"/>
                      <a:pt x="476250" y="223837"/>
                    </a:cubicBezTo>
                  </a:path>
                </a:pathLst>
              </a:custGeom>
              <a:noFill/>
              <a:ln w="28575" cap="flat" cmpd="sng" algn="ctr">
                <a:solidFill>
                  <a:schemeClr val="tx1">
                    <a:lumMod val="85000"/>
                  </a:schemeClr>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55" name="Freeform 154"/>
              <p:cNvSpPr/>
              <p:nvPr/>
            </p:nvSpPr>
            <p:spPr bwMode="auto">
              <a:xfrm>
                <a:off x="7134225" y="5300664"/>
                <a:ext cx="476250" cy="247649"/>
              </a:xfrm>
              <a:custGeom>
                <a:avLst/>
                <a:gdLst>
                  <a:gd name="connsiteX0" fmla="*/ 0 w 476250"/>
                  <a:gd name="connsiteY0" fmla="*/ 0 h 247649"/>
                  <a:gd name="connsiteX1" fmla="*/ 100012 w 476250"/>
                  <a:gd name="connsiteY1" fmla="*/ 209550 h 247649"/>
                  <a:gd name="connsiteX2" fmla="*/ 204787 w 476250"/>
                  <a:gd name="connsiteY2" fmla="*/ 19050 h 247649"/>
                  <a:gd name="connsiteX3" fmla="*/ 285750 w 476250"/>
                  <a:gd name="connsiteY3" fmla="*/ 242887 h 247649"/>
                  <a:gd name="connsiteX4" fmla="*/ 404812 w 476250"/>
                  <a:gd name="connsiteY4" fmla="*/ 47625 h 247649"/>
                  <a:gd name="connsiteX5" fmla="*/ 476250 w 476250"/>
                  <a:gd name="connsiteY5" fmla="*/ 223837 h 2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247649">
                    <a:moveTo>
                      <a:pt x="0" y="0"/>
                    </a:moveTo>
                    <a:cubicBezTo>
                      <a:pt x="32940" y="103187"/>
                      <a:pt x="65881" y="206375"/>
                      <a:pt x="100012" y="209550"/>
                    </a:cubicBezTo>
                    <a:cubicBezTo>
                      <a:pt x="134143" y="212725"/>
                      <a:pt x="173831" y="13494"/>
                      <a:pt x="204787" y="19050"/>
                    </a:cubicBezTo>
                    <a:cubicBezTo>
                      <a:pt x="235743" y="24606"/>
                      <a:pt x="252413" y="238125"/>
                      <a:pt x="285750" y="242887"/>
                    </a:cubicBezTo>
                    <a:cubicBezTo>
                      <a:pt x="319087" y="247649"/>
                      <a:pt x="373062" y="50800"/>
                      <a:pt x="404812" y="47625"/>
                    </a:cubicBezTo>
                    <a:cubicBezTo>
                      <a:pt x="436562" y="44450"/>
                      <a:pt x="456406" y="134143"/>
                      <a:pt x="476250" y="223837"/>
                    </a:cubicBezTo>
                  </a:path>
                </a:pathLst>
              </a:custGeom>
              <a:noFill/>
              <a:ln w="28575" cap="flat" cmpd="sng" algn="ctr">
                <a:solidFill>
                  <a:schemeClr val="bg2">
                    <a:lumMod val="75000"/>
                  </a:schemeClr>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56" name="Freeform 155"/>
              <p:cNvSpPr/>
              <p:nvPr/>
            </p:nvSpPr>
            <p:spPr bwMode="auto">
              <a:xfrm rot="10800000">
                <a:off x="7081838" y="5300664"/>
                <a:ext cx="476250" cy="247649"/>
              </a:xfrm>
              <a:custGeom>
                <a:avLst/>
                <a:gdLst>
                  <a:gd name="connsiteX0" fmla="*/ 0 w 476250"/>
                  <a:gd name="connsiteY0" fmla="*/ 0 h 247649"/>
                  <a:gd name="connsiteX1" fmla="*/ 100012 w 476250"/>
                  <a:gd name="connsiteY1" fmla="*/ 209550 h 247649"/>
                  <a:gd name="connsiteX2" fmla="*/ 204787 w 476250"/>
                  <a:gd name="connsiteY2" fmla="*/ 19050 h 247649"/>
                  <a:gd name="connsiteX3" fmla="*/ 285750 w 476250"/>
                  <a:gd name="connsiteY3" fmla="*/ 242887 h 247649"/>
                  <a:gd name="connsiteX4" fmla="*/ 404812 w 476250"/>
                  <a:gd name="connsiteY4" fmla="*/ 47625 h 247649"/>
                  <a:gd name="connsiteX5" fmla="*/ 476250 w 476250"/>
                  <a:gd name="connsiteY5" fmla="*/ 223837 h 24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0" h="247649">
                    <a:moveTo>
                      <a:pt x="0" y="0"/>
                    </a:moveTo>
                    <a:cubicBezTo>
                      <a:pt x="32940" y="103187"/>
                      <a:pt x="65881" y="206375"/>
                      <a:pt x="100012" y="209550"/>
                    </a:cubicBezTo>
                    <a:cubicBezTo>
                      <a:pt x="134143" y="212725"/>
                      <a:pt x="173831" y="13494"/>
                      <a:pt x="204787" y="19050"/>
                    </a:cubicBezTo>
                    <a:cubicBezTo>
                      <a:pt x="235743" y="24606"/>
                      <a:pt x="252413" y="238125"/>
                      <a:pt x="285750" y="242887"/>
                    </a:cubicBezTo>
                    <a:cubicBezTo>
                      <a:pt x="319087" y="247649"/>
                      <a:pt x="373062" y="50800"/>
                      <a:pt x="404812" y="47625"/>
                    </a:cubicBezTo>
                    <a:cubicBezTo>
                      <a:pt x="436562" y="44450"/>
                      <a:pt x="456406" y="134143"/>
                      <a:pt x="476250" y="223837"/>
                    </a:cubicBezTo>
                  </a:path>
                </a:pathLst>
              </a:custGeom>
              <a:noFill/>
              <a:ln w="28575" cap="flat" cmpd="sng" algn="ctr">
                <a:solidFill>
                  <a:schemeClr val="bg2">
                    <a:lumMod val="75000"/>
                  </a:schemeClr>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nvGrpSpPr>
              <p:cNvPr id="75" name="Group 74"/>
              <p:cNvGrpSpPr/>
              <p:nvPr/>
            </p:nvGrpSpPr>
            <p:grpSpPr>
              <a:xfrm>
                <a:off x="7091321" y="5211271"/>
                <a:ext cx="250853" cy="396510"/>
                <a:chOff x="5567320" y="5211271"/>
                <a:chExt cx="250853" cy="396510"/>
              </a:xfrm>
            </p:grpSpPr>
            <p:cxnSp>
              <p:nvCxnSpPr>
                <p:cNvPr id="72" name="Straight Connector 71"/>
                <p:cNvCxnSpPr/>
                <p:nvPr/>
              </p:nvCxnSpPr>
              <p:spPr bwMode="auto">
                <a:xfrm>
                  <a:off x="5583504" y="5211271"/>
                  <a:ext cx="234669" cy="396510"/>
                </a:xfrm>
                <a:prstGeom prst="line">
                  <a:avLst/>
                </a:prstGeom>
                <a:noFill/>
                <a:ln w="28575" cap="flat" cmpd="sng" algn="ctr">
                  <a:solidFill>
                    <a:srgbClr val="FF0000"/>
                  </a:solidFill>
                  <a:prstDash val="solid"/>
                  <a:round/>
                  <a:headEnd type="none" w="med" len="med"/>
                  <a:tailEnd type="none" w="med" len="med"/>
                </a:ln>
                <a:effectLst/>
              </p:spPr>
            </p:cxnSp>
            <p:cxnSp>
              <p:nvCxnSpPr>
                <p:cNvPr id="74" name="Straight Connector 73"/>
                <p:cNvCxnSpPr>
                  <a:stCxn id="23" idx="0"/>
                </p:cNvCxnSpPr>
                <p:nvPr/>
              </p:nvCxnSpPr>
              <p:spPr bwMode="auto">
                <a:xfrm flipH="1">
                  <a:off x="5567320" y="5243639"/>
                  <a:ext cx="242761" cy="331773"/>
                </a:xfrm>
                <a:prstGeom prst="line">
                  <a:avLst/>
                </a:prstGeom>
                <a:noFill/>
                <a:ln w="28575" cap="flat" cmpd="sng" algn="ctr">
                  <a:solidFill>
                    <a:srgbClr val="FF0000"/>
                  </a:solidFill>
                  <a:prstDash val="solid"/>
                  <a:round/>
                  <a:headEnd type="none" w="med" len="med"/>
                  <a:tailEnd type="none" w="med" len="med"/>
                </a:ln>
                <a:effectLst/>
              </p:spPr>
            </p:cxnSp>
          </p:grpSp>
          <p:sp>
            <p:nvSpPr>
              <p:cNvPr id="157" name="Oval 156"/>
              <p:cNvSpPr/>
              <p:nvPr/>
            </p:nvSpPr>
            <p:spPr bwMode="auto">
              <a:xfrm>
                <a:off x="7452260" y="2116574"/>
                <a:ext cx="129472" cy="218485"/>
              </a:xfrm>
              <a:prstGeom prst="ellipse">
                <a:avLst/>
              </a:prstGeom>
              <a:gradFill flip="none" rotWithShape="1">
                <a:gsLst>
                  <a:gs pos="0">
                    <a:schemeClr val="tx1">
                      <a:lumMod val="50000"/>
                      <a:shade val="30000"/>
                      <a:satMod val="115000"/>
                    </a:schemeClr>
                  </a:gs>
                  <a:gs pos="50000">
                    <a:schemeClr val="tx1">
                      <a:lumMod val="50000"/>
                      <a:shade val="67500"/>
                      <a:satMod val="115000"/>
                    </a:schemeClr>
                  </a:gs>
                  <a:gs pos="100000">
                    <a:schemeClr val="tx1">
                      <a:lumMod val="50000"/>
                      <a:shade val="100000"/>
                      <a:satMod val="115000"/>
                    </a:schemeClr>
                  </a:gs>
                </a:gsLst>
                <a:path path="circle">
                  <a:fillToRect l="50000" t="50000" r="50000" b="50000"/>
                </a:path>
                <a:tileRect/>
              </a:gradFill>
              <a:ln w="12700">
                <a:solidFill>
                  <a:schemeClr val="bg2">
                    <a:lumMod val="75000"/>
                  </a:schemeClr>
                </a:solidFill>
                <a:miter lim="800000"/>
                <a:headEnd/>
                <a:tailEnd/>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nvGrpSpPr>
              <p:cNvPr id="158" name="Group 157"/>
              <p:cNvGrpSpPr/>
              <p:nvPr/>
            </p:nvGrpSpPr>
            <p:grpSpPr>
              <a:xfrm rot="10800000">
                <a:off x="7480231" y="2006304"/>
                <a:ext cx="136597" cy="216971"/>
                <a:chOff x="3569493" y="2312193"/>
                <a:chExt cx="200025" cy="219551"/>
              </a:xfrm>
            </p:grpSpPr>
            <p:sp>
              <p:nvSpPr>
                <p:cNvPr id="159" name="Arc 158"/>
                <p:cNvSpPr/>
                <p:nvPr/>
              </p:nvSpPr>
              <p:spPr bwMode="auto">
                <a:xfrm rot="4949442">
                  <a:off x="3567112" y="2314574"/>
                  <a:ext cx="204788" cy="200025"/>
                </a:xfrm>
                <a:prstGeom prst="arc">
                  <a:avLst>
                    <a:gd name="adj1" fmla="val 16200000"/>
                    <a:gd name="adj2" fmla="val 19528137"/>
                  </a:avLst>
                </a:prstGeom>
                <a:noFill/>
                <a:ln w="12700" cap="flat" cmpd="sng" algn="ctr">
                  <a:solidFill>
                    <a:schemeClr val="accent3"/>
                  </a:solidFill>
                  <a:prstDash val="solid"/>
                  <a:round/>
                  <a:headEnd type="none" w="med" len="med"/>
                  <a:tailEnd type="non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160" name="Explosion 2 159"/>
                <p:cNvSpPr/>
                <p:nvPr/>
              </p:nvSpPr>
              <p:spPr bwMode="auto">
                <a:xfrm>
                  <a:off x="3709988" y="2486025"/>
                  <a:ext cx="52387" cy="45719"/>
                </a:xfrm>
                <a:prstGeom prst="irregularSeal2">
                  <a:avLst/>
                </a:prstGeom>
                <a:noFill/>
                <a:ln w="19050">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cxnSp>
            <p:nvCxnSpPr>
              <p:cNvPr id="20" name="Straight Connector 19"/>
              <p:cNvCxnSpPr/>
              <p:nvPr/>
            </p:nvCxnSpPr>
            <p:spPr bwMode="auto">
              <a:xfrm>
                <a:off x="8992949" y="3859901"/>
                <a:ext cx="161840" cy="0"/>
              </a:xfrm>
              <a:prstGeom prst="line">
                <a:avLst/>
              </a:prstGeom>
              <a:noFill/>
              <a:ln w="28575" cap="flat" cmpd="sng" algn="ctr">
                <a:solidFill>
                  <a:schemeClr val="tx1"/>
                </a:solidFill>
                <a:prstDash val="solid"/>
                <a:round/>
                <a:headEnd type="none" w="med" len="med"/>
                <a:tailEnd type="none" w="med" len="med"/>
              </a:ln>
              <a:effectLst/>
            </p:spPr>
          </p:cxnSp>
          <p:sp>
            <p:nvSpPr>
              <p:cNvPr id="21" name="Freeform 20"/>
              <p:cNvSpPr/>
              <p:nvPr/>
            </p:nvSpPr>
            <p:spPr bwMode="auto">
              <a:xfrm>
                <a:off x="5877515" y="3066881"/>
                <a:ext cx="420786" cy="299406"/>
              </a:xfrm>
              <a:custGeom>
                <a:avLst/>
                <a:gdLst>
                  <a:gd name="connsiteX0" fmla="*/ 0 w 420786"/>
                  <a:gd name="connsiteY0" fmla="*/ 0 h 299406"/>
                  <a:gd name="connsiteX1" fmla="*/ 161841 w 420786"/>
                  <a:gd name="connsiteY1" fmla="*/ 64737 h 299406"/>
                  <a:gd name="connsiteX2" fmla="*/ 186117 w 420786"/>
                  <a:gd name="connsiteY2" fmla="*/ 153749 h 299406"/>
                  <a:gd name="connsiteX3" fmla="*/ 226577 w 420786"/>
                  <a:gd name="connsiteY3" fmla="*/ 218485 h 299406"/>
                  <a:gd name="connsiteX4" fmla="*/ 420786 w 420786"/>
                  <a:gd name="connsiteY4" fmla="*/ 299406 h 299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786" h="299406">
                    <a:moveTo>
                      <a:pt x="0" y="0"/>
                    </a:moveTo>
                    <a:cubicBezTo>
                      <a:pt x="65411" y="19556"/>
                      <a:pt x="130822" y="39112"/>
                      <a:pt x="161841" y="64737"/>
                    </a:cubicBezTo>
                    <a:cubicBezTo>
                      <a:pt x="192860" y="90362"/>
                      <a:pt x="175328" y="128124"/>
                      <a:pt x="186117" y="153749"/>
                    </a:cubicBezTo>
                    <a:cubicBezTo>
                      <a:pt x="196906" y="179374"/>
                      <a:pt x="187466" y="194209"/>
                      <a:pt x="226577" y="218485"/>
                    </a:cubicBezTo>
                    <a:cubicBezTo>
                      <a:pt x="265689" y="242761"/>
                      <a:pt x="343237" y="271083"/>
                      <a:pt x="420786" y="299406"/>
                    </a:cubicBezTo>
                  </a:path>
                </a:pathLst>
              </a:custGeom>
              <a:noFill/>
              <a:ln w="28575" cap="flat" cmpd="sng" algn="ctr">
                <a:solidFill>
                  <a:schemeClr val="tx1"/>
                </a:solidFill>
                <a:prstDash val="solid"/>
                <a:roun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23" name="Freeform 22"/>
              <p:cNvSpPr/>
              <p:nvPr/>
            </p:nvSpPr>
            <p:spPr bwMode="auto">
              <a:xfrm>
                <a:off x="7334082" y="4636737"/>
                <a:ext cx="663547" cy="606903"/>
              </a:xfrm>
              <a:custGeom>
                <a:avLst/>
                <a:gdLst>
                  <a:gd name="connsiteX0" fmla="*/ 0 w 663547"/>
                  <a:gd name="connsiteY0" fmla="*/ 606903 h 606903"/>
                  <a:gd name="connsiteX1" fmla="*/ 210393 w 663547"/>
                  <a:gd name="connsiteY1" fmla="*/ 534075 h 606903"/>
                  <a:gd name="connsiteX2" fmla="*/ 339866 w 663547"/>
                  <a:gd name="connsiteY2" fmla="*/ 339866 h 606903"/>
                  <a:gd name="connsiteX3" fmla="*/ 347958 w 663547"/>
                  <a:gd name="connsiteY3" fmla="*/ 218485 h 606903"/>
                  <a:gd name="connsiteX4" fmla="*/ 469338 w 663547"/>
                  <a:gd name="connsiteY4" fmla="*/ 40460 h 606903"/>
                  <a:gd name="connsiteX5" fmla="*/ 663547 w 663547"/>
                  <a:gd name="connsiteY5" fmla="*/ 0 h 60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547" h="606903">
                    <a:moveTo>
                      <a:pt x="0" y="606903"/>
                    </a:moveTo>
                    <a:cubicBezTo>
                      <a:pt x="76874" y="592742"/>
                      <a:pt x="153749" y="578581"/>
                      <a:pt x="210393" y="534075"/>
                    </a:cubicBezTo>
                    <a:cubicBezTo>
                      <a:pt x="267037" y="489569"/>
                      <a:pt x="316939" y="392464"/>
                      <a:pt x="339866" y="339866"/>
                    </a:cubicBezTo>
                    <a:cubicBezTo>
                      <a:pt x="362793" y="287268"/>
                      <a:pt x="326379" y="268386"/>
                      <a:pt x="347958" y="218485"/>
                    </a:cubicBezTo>
                    <a:cubicBezTo>
                      <a:pt x="369537" y="168584"/>
                      <a:pt x="416740" y="76874"/>
                      <a:pt x="469338" y="40460"/>
                    </a:cubicBezTo>
                    <a:cubicBezTo>
                      <a:pt x="521936" y="4046"/>
                      <a:pt x="592741" y="2023"/>
                      <a:pt x="663547" y="0"/>
                    </a:cubicBezTo>
                  </a:path>
                </a:pathLst>
              </a:custGeom>
              <a:noFill/>
              <a:ln w="28575" cap="flat" cmpd="sng" algn="ctr">
                <a:solidFill>
                  <a:schemeClr val="tx1"/>
                </a:solidFill>
                <a:prstDash val="solid"/>
                <a:roun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cxnSp>
            <p:nvCxnSpPr>
              <p:cNvPr id="29" name="Straight Arrow Connector 28"/>
              <p:cNvCxnSpPr/>
              <p:nvPr/>
            </p:nvCxnSpPr>
            <p:spPr bwMode="auto">
              <a:xfrm>
                <a:off x="9106237" y="4361608"/>
                <a:ext cx="0" cy="226577"/>
              </a:xfrm>
              <a:prstGeom prst="straightConnector1">
                <a:avLst/>
              </a:prstGeom>
              <a:noFill/>
              <a:ln w="28575" cap="flat" cmpd="sng" algn="ctr">
                <a:solidFill>
                  <a:schemeClr val="tx1"/>
                </a:solidFill>
                <a:prstDash val="solid"/>
                <a:round/>
                <a:headEnd type="none" w="med" len="med"/>
                <a:tailEnd type="triangle" w="med" len="med"/>
              </a:ln>
              <a:effectLst/>
            </p:spPr>
          </p:cxnSp>
          <p:sp>
            <p:nvSpPr>
              <p:cNvPr id="30" name="Freeform 29"/>
              <p:cNvSpPr/>
              <p:nvPr/>
            </p:nvSpPr>
            <p:spPr bwMode="auto">
              <a:xfrm>
                <a:off x="6929480" y="3099250"/>
                <a:ext cx="153748" cy="971044"/>
              </a:xfrm>
              <a:custGeom>
                <a:avLst/>
                <a:gdLst>
                  <a:gd name="connsiteX0" fmla="*/ 0 w 153748"/>
                  <a:gd name="connsiteY0" fmla="*/ 971044 h 971044"/>
                  <a:gd name="connsiteX1" fmla="*/ 121380 w 153748"/>
                  <a:gd name="connsiteY1" fmla="*/ 606902 h 971044"/>
                  <a:gd name="connsiteX2" fmla="*/ 153748 w 153748"/>
                  <a:gd name="connsiteY2" fmla="*/ 0 h 971044"/>
                </a:gdLst>
                <a:ahLst/>
                <a:cxnLst>
                  <a:cxn ang="0">
                    <a:pos x="connsiteX0" y="connsiteY0"/>
                  </a:cxn>
                  <a:cxn ang="0">
                    <a:pos x="connsiteX1" y="connsiteY1"/>
                  </a:cxn>
                  <a:cxn ang="0">
                    <a:pos x="connsiteX2" y="connsiteY2"/>
                  </a:cxn>
                </a:cxnLst>
                <a:rect l="l" t="t" r="r" b="b"/>
                <a:pathLst>
                  <a:path w="153748" h="971044">
                    <a:moveTo>
                      <a:pt x="0" y="971044"/>
                    </a:moveTo>
                    <a:cubicBezTo>
                      <a:pt x="47877" y="869893"/>
                      <a:pt x="95755" y="768743"/>
                      <a:pt x="121380" y="606902"/>
                    </a:cubicBezTo>
                    <a:cubicBezTo>
                      <a:pt x="147005" y="445061"/>
                      <a:pt x="150376" y="222530"/>
                      <a:pt x="153748" y="0"/>
                    </a:cubicBezTo>
                  </a:path>
                </a:pathLst>
              </a:custGeom>
              <a:noFill/>
              <a:ln w="28575" cap="flat" cmpd="sng" algn="ctr">
                <a:solidFill>
                  <a:schemeClr val="tx1"/>
                </a:solidFill>
                <a:prstDash val="sysDot"/>
                <a:roun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31" name="Freeform 30"/>
              <p:cNvSpPr/>
              <p:nvPr/>
            </p:nvSpPr>
            <p:spPr bwMode="auto">
              <a:xfrm>
                <a:off x="7164150" y="2184851"/>
                <a:ext cx="226577" cy="299405"/>
              </a:xfrm>
              <a:custGeom>
                <a:avLst/>
                <a:gdLst>
                  <a:gd name="connsiteX0" fmla="*/ 0 w 226577"/>
                  <a:gd name="connsiteY0" fmla="*/ 299405 h 299405"/>
                  <a:gd name="connsiteX1" fmla="*/ 56644 w 226577"/>
                  <a:gd name="connsiteY1" fmla="*/ 113288 h 299405"/>
                  <a:gd name="connsiteX2" fmla="*/ 226577 w 226577"/>
                  <a:gd name="connsiteY2" fmla="*/ 0 h 299405"/>
                </a:gdLst>
                <a:ahLst/>
                <a:cxnLst>
                  <a:cxn ang="0">
                    <a:pos x="connsiteX0" y="connsiteY0"/>
                  </a:cxn>
                  <a:cxn ang="0">
                    <a:pos x="connsiteX1" y="connsiteY1"/>
                  </a:cxn>
                  <a:cxn ang="0">
                    <a:pos x="connsiteX2" y="connsiteY2"/>
                  </a:cxn>
                </a:cxnLst>
                <a:rect l="l" t="t" r="r" b="b"/>
                <a:pathLst>
                  <a:path w="226577" h="299405">
                    <a:moveTo>
                      <a:pt x="0" y="299405"/>
                    </a:moveTo>
                    <a:cubicBezTo>
                      <a:pt x="9440" y="231297"/>
                      <a:pt x="18881" y="163189"/>
                      <a:pt x="56644" y="113288"/>
                    </a:cubicBezTo>
                    <a:cubicBezTo>
                      <a:pt x="94407" y="63387"/>
                      <a:pt x="160492" y="31693"/>
                      <a:pt x="226577" y="0"/>
                    </a:cubicBezTo>
                  </a:path>
                </a:pathLst>
              </a:custGeom>
              <a:noFill/>
              <a:ln w="28575" cap="flat" cmpd="sng" algn="ctr">
                <a:solidFill>
                  <a:schemeClr val="tx1"/>
                </a:solidFill>
                <a:prstDash val="sysDot"/>
                <a:roun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sp>
            <p:nvSpPr>
              <p:cNvPr id="34" name="Freeform 33"/>
              <p:cNvSpPr/>
              <p:nvPr/>
            </p:nvSpPr>
            <p:spPr bwMode="auto">
              <a:xfrm>
                <a:off x="7293622" y="5195088"/>
                <a:ext cx="671639" cy="155097"/>
              </a:xfrm>
              <a:custGeom>
                <a:avLst/>
                <a:gdLst>
                  <a:gd name="connsiteX0" fmla="*/ 0 w 671639"/>
                  <a:gd name="connsiteY0" fmla="*/ 153748 h 155097"/>
                  <a:gd name="connsiteX1" fmla="*/ 372234 w 671639"/>
                  <a:gd name="connsiteY1" fmla="*/ 129472 h 155097"/>
                  <a:gd name="connsiteX2" fmla="*/ 671639 w 671639"/>
                  <a:gd name="connsiteY2" fmla="*/ 0 h 155097"/>
                </a:gdLst>
                <a:ahLst/>
                <a:cxnLst>
                  <a:cxn ang="0">
                    <a:pos x="connsiteX0" y="connsiteY0"/>
                  </a:cxn>
                  <a:cxn ang="0">
                    <a:pos x="connsiteX1" y="connsiteY1"/>
                  </a:cxn>
                  <a:cxn ang="0">
                    <a:pos x="connsiteX2" y="connsiteY2"/>
                  </a:cxn>
                </a:cxnLst>
                <a:rect l="l" t="t" r="r" b="b"/>
                <a:pathLst>
                  <a:path w="671639" h="155097">
                    <a:moveTo>
                      <a:pt x="0" y="153748"/>
                    </a:moveTo>
                    <a:cubicBezTo>
                      <a:pt x="130147" y="154422"/>
                      <a:pt x="260294" y="155097"/>
                      <a:pt x="372234" y="129472"/>
                    </a:cubicBezTo>
                    <a:cubicBezTo>
                      <a:pt x="484174" y="103847"/>
                      <a:pt x="577906" y="51923"/>
                      <a:pt x="671639" y="0"/>
                    </a:cubicBezTo>
                  </a:path>
                </a:pathLst>
              </a:custGeom>
              <a:noFill/>
              <a:ln w="28575" cap="flat" cmpd="sng" algn="ctr">
                <a:solidFill>
                  <a:schemeClr val="tx1"/>
                </a:solidFill>
                <a:prstDash val="solid"/>
                <a:round/>
                <a:headEnd type="none" w="med" len="med"/>
                <a:tailEnd type="triangle" w="med" len="me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Gill Sans MT" panose="020B0502020104020203"/>
                  <a:ea typeface="ＭＳ Ｐゴシック" charset="0"/>
                  <a:cs typeface="+mn-cs"/>
                </a:endParaRPr>
              </a:p>
            </p:txBody>
          </p:sp>
        </p:grpSp>
      </p:grpSp>
      <p:sp>
        <p:nvSpPr>
          <p:cNvPr id="138" name="TextBox 137">
            <a:extLst>
              <a:ext uri="{FF2B5EF4-FFF2-40B4-BE49-F238E27FC236}">
                <a16:creationId xmlns:a16="http://schemas.microsoft.com/office/drawing/2014/main" id="{9E0883AF-A63F-564E-9DD3-139036C03601}"/>
              </a:ext>
            </a:extLst>
          </p:cNvPr>
          <p:cNvSpPr txBox="1"/>
          <p:nvPr/>
        </p:nvSpPr>
        <p:spPr>
          <a:xfrm>
            <a:off x="751407" y="6465983"/>
            <a:ext cx="528160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Sievers et al, JCO 2001</a:t>
            </a:r>
          </a:p>
        </p:txBody>
      </p:sp>
      <p:sp>
        <p:nvSpPr>
          <p:cNvPr id="161" name="Rectangle 160">
            <a:extLst>
              <a:ext uri="{FF2B5EF4-FFF2-40B4-BE49-F238E27FC236}">
                <a16:creationId xmlns:a16="http://schemas.microsoft.com/office/drawing/2014/main" id="{15F41A43-F2A6-F749-955D-E968877F7965}"/>
              </a:ext>
            </a:extLst>
          </p:cNvPr>
          <p:cNvSpPr/>
          <p:nvPr/>
        </p:nvSpPr>
        <p:spPr>
          <a:xfrm>
            <a:off x="8703974" y="6466166"/>
            <a:ext cx="341587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Courtesy of Daniel A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Pollyea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MD, MS</a:t>
            </a:r>
          </a:p>
        </p:txBody>
      </p:sp>
    </p:spTree>
    <p:extLst>
      <p:ext uri="{BB962C8B-B14F-4D97-AF65-F5344CB8AC3E}">
        <p14:creationId xmlns:p14="http://schemas.microsoft.com/office/powerpoint/2010/main" val="41618143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155"/>
          <p:cNvGraphicFramePr>
            <a:graphicFrameLocks/>
          </p:cNvGraphicFramePr>
          <p:nvPr/>
        </p:nvGraphicFramePr>
        <p:xfrm>
          <a:off x="309684" y="1472438"/>
          <a:ext cx="11651312" cy="4750706"/>
        </p:xfrm>
        <a:graphic>
          <a:graphicData uri="http://schemas.openxmlformats.org/drawingml/2006/table">
            <a:tbl>
              <a:tblPr>
                <a:tableStyleId>{5940675A-B579-460E-94D1-54222C63F5DA}</a:tableStyleId>
              </a:tblPr>
              <a:tblGrid>
                <a:gridCol w="2043973">
                  <a:extLst>
                    <a:ext uri="{9D8B030D-6E8A-4147-A177-3AD203B41FA5}">
                      <a16:colId xmlns:a16="http://schemas.microsoft.com/office/drawing/2014/main" val="20000"/>
                    </a:ext>
                  </a:extLst>
                </a:gridCol>
                <a:gridCol w="860273">
                  <a:extLst>
                    <a:ext uri="{9D8B030D-6E8A-4147-A177-3AD203B41FA5}">
                      <a16:colId xmlns:a16="http://schemas.microsoft.com/office/drawing/2014/main" val="20001"/>
                    </a:ext>
                  </a:extLst>
                </a:gridCol>
                <a:gridCol w="3352633">
                  <a:extLst>
                    <a:ext uri="{9D8B030D-6E8A-4147-A177-3AD203B41FA5}">
                      <a16:colId xmlns:a16="http://schemas.microsoft.com/office/drawing/2014/main" val="20002"/>
                    </a:ext>
                  </a:extLst>
                </a:gridCol>
                <a:gridCol w="5394433">
                  <a:extLst>
                    <a:ext uri="{9D8B030D-6E8A-4147-A177-3AD203B41FA5}">
                      <a16:colId xmlns:a16="http://schemas.microsoft.com/office/drawing/2014/main" val="20003"/>
                    </a:ext>
                  </a:extLst>
                </a:gridCol>
              </a:tblGrid>
              <a:tr h="459846">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a:ln>
                            <a:noFill/>
                          </a:ln>
                          <a:solidFill>
                            <a:schemeClr val="bg1"/>
                          </a:solidFill>
                          <a:effectLst/>
                          <a:latin typeface="Arial" panose="020B0604020202020204" pitchFamily="34" charset="0"/>
                          <a:cs typeface="Arial" panose="020B0604020202020204" pitchFamily="34" charset="0"/>
                        </a:rPr>
                        <a:t>Study</a:t>
                      </a:r>
                      <a:endParaRPr kumimoji="0" lang="en-US" sz="2000" b="1" i="0" u="none" strike="noStrike" cap="none" normalizeH="0" baseline="30000" dirty="0">
                        <a:ln>
                          <a:noFill/>
                        </a:ln>
                        <a:solidFill>
                          <a:schemeClr val="bg1"/>
                        </a:solidFill>
                        <a:effectLst/>
                        <a:latin typeface="Arial" panose="020B0604020202020204" pitchFamily="34" charset="0"/>
                        <a:cs typeface="Arial" panose="020B0604020202020204" pitchFamily="34" charset="0"/>
                      </a:endParaRPr>
                    </a:p>
                  </a:txBody>
                  <a:tcPr marL="128417" marR="128417" marT="64258" marB="64258"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a:ln>
                            <a:noFill/>
                          </a:ln>
                          <a:solidFill>
                            <a:schemeClr val="bg1"/>
                          </a:solidFill>
                          <a:effectLst/>
                          <a:latin typeface="Arial" panose="020B0604020202020204" pitchFamily="34" charset="0"/>
                          <a:cs typeface="Arial" panose="020B0604020202020204" pitchFamily="34" charset="0"/>
                        </a:rPr>
                        <a:t>N</a:t>
                      </a:r>
                      <a:endPar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28417" marR="128417" marT="64258" marB="64258"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a:ln>
                            <a:noFill/>
                          </a:ln>
                          <a:solidFill>
                            <a:schemeClr val="bg1"/>
                          </a:solidFill>
                          <a:effectLst/>
                          <a:latin typeface="Arial" panose="020B0604020202020204" pitchFamily="34" charset="0"/>
                          <a:cs typeface="Arial" panose="020B0604020202020204" pitchFamily="34" charset="0"/>
                        </a:rPr>
                        <a:t>Treatment</a:t>
                      </a:r>
                      <a:endPar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28417" marR="128417" marT="64258" marB="64258"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a:ln>
                            <a:noFill/>
                          </a:ln>
                          <a:solidFill>
                            <a:schemeClr val="bg1"/>
                          </a:solidFill>
                          <a:effectLst/>
                          <a:latin typeface="Arial" panose="020B0604020202020204" pitchFamily="34" charset="0"/>
                          <a:cs typeface="Arial" panose="020B0604020202020204" pitchFamily="34" charset="0"/>
                        </a:rPr>
                        <a:t>Results of GO vs Comparator</a:t>
                      </a:r>
                      <a:endParaRPr kumimoji="0" lang="en-US" sz="20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a:txBody>
                  <a:tcPr marL="128417" marR="128417" marT="64258" marB="64258" anchor="ctr" horzOverflow="overflow">
                    <a:solidFill>
                      <a:schemeClr val="tx1"/>
                    </a:solidFill>
                  </a:tcPr>
                </a:tc>
                <a:extLst>
                  <a:ext uri="{0D108BD9-81ED-4DB2-BD59-A6C34878D82A}">
                    <a16:rowId xmlns:a16="http://schemas.microsoft.com/office/drawing/2014/main" val="10000"/>
                  </a:ext>
                </a:extLst>
              </a:tr>
              <a:tr h="1302235">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MRC/NCRI AML1</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(2011)</a:t>
                      </a:r>
                      <a:endParaRPr kumimoji="0" lang="en-US" sz="2000" b="0" i="0" u="none" strike="noStrike" cap="none" normalizeH="0" baseline="30000" dirty="0">
                        <a:ln>
                          <a:noFill/>
                        </a:ln>
                        <a:solidFill>
                          <a:schemeClr val="bg2">
                            <a:lumMod val="10000"/>
                          </a:schemeClr>
                        </a:solidFill>
                        <a:effectLst/>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algn="ctr">
                        <a:lnSpc>
                          <a:spcPct val="100000"/>
                        </a:lnSpc>
                      </a:pPr>
                      <a:r>
                        <a:rPr lang="en-US" sz="2000" dirty="0">
                          <a:latin typeface="Arial" panose="020B0604020202020204" pitchFamily="34" charset="0"/>
                          <a:cs typeface="Arial" panose="020B0604020202020204" pitchFamily="34" charset="0"/>
                        </a:rPr>
                        <a:t>1113</a:t>
                      </a:r>
                      <a:endParaRPr lang="en-US" sz="2000" dirty="0">
                        <a:solidFill>
                          <a:schemeClr val="bg2">
                            <a:lumMod val="10000"/>
                          </a:schemeClr>
                        </a:solidFill>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algn="ctr">
                        <a:lnSpc>
                          <a:spcPct val="100000"/>
                        </a:lnSpc>
                      </a:pPr>
                      <a:r>
                        <a:rPr lang="en-US" sz="2000" dirty="0">
                          <a:latin typeface="Arial" panose="020B0604020202020204" pitchFamily="34" charset="0"/>
                          <a:cs typeface="Arial" panose="020B0604020202020204" pitchFamily="34" charset="0"/>
                        </a:rPr>
                        <a:t>GO (3 mg/m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either ADE, DA, or FLAG-IDA</a:t>
                      </a:r>
                      <a:endParaRPr lang="en-US" sz="2000" dirty="0">
                        <a:solidFill>
                          <a:schemeClr val="bg2">
                            <a:lumMod val="10000"/>
                          </a:schemeClr>
                        </a:solidFill>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marL="285750" indent="-228600" algn="l">
                        <a:lnSpc>
                          <a:spcPct val="100000"/>
                        </a:lnSpc>
                        <a:buFont typeface="Wingdings" pitchFamily="2" charset="2"/>
                        <a:buChar char="§"/>
                      </a:pPr>
                      <a:r>
                        <a:rPr lang="en-US" sz="2000" dirty="0">
                          <a:latin typeface="Arial" panose="020B0604020202020204" pitchFamily="34" charset="0"/>
                          <a:cs typeface="Arial" panose="020B0604020202020204" pitchFamily="34" charset="0"/>
                        </a:rPr>
                        <a:t>Improved 5-yr</a:t>
                      </a:r>
                      <a:r>
                        <a:rPr lang="en-US" sz="2000" baseline="0" dirty="0">
                          <a:latin typeface="Arial" panose="020B0604020202020204" pitchFamily="34" charset="0"/>
                          <a:cs typeface="Arial" panose="020B0604020202020204" pitchFamily="34" charset="0"/>
                        </a:rPr>
                        <a:t> OS for favorable-risk group </a:t>
                      </a:r>
                    </a:p>
                    <a:p>
                      <a:pPr marL="285750" indent="-228600" algn="l">
                        <a:lnSpc>
                          <a:spcPct val="100000"/>
                        </a:lnSpc>
                        <a:buFont typeface="Wingdings" pitchFamily="2" charset="2"/>
                        <a:buChar char="§"/>
                      </a:pPr>
                      <a:r>
                        <a:rPr lang="en-US" sz="2000" baseline="0" dirty="0">
                          <a:latin typeface="Arial" panose="020B0604020202020204" pitchFamily="34" charset="0"/>
                          <a:cs typeface="Arial" panose="020B0604020202020204" pitchFamily="34" charset="0"/>
                        </a:rPr>
                        <a:t>No difference in ORR, TRM, relapse, survival</a:t>
                      </a:r>
                      <a:endParaRPr lang="en-US" sz="2000" dirty="0">
                        <a:solidFill>
                          <a:schemeClr val="bg2">
                            <a:lumMod val="10000"/>
                          </a:schemeClr>
                        </a:solidFill>
                        <a:latin typeface="Arial" panose="020B0604020202020204" pitchFamily="34" charset="0"/>
                        <a:cs typeface="Arial" panose="020B0604020202020204" pitchFamily="34" charset="0"/>
                      </a:endParaRPr>
                    </a:p>
                  </a:txBody>
                  <a:tcPr marL="128417" marR="128417" marT="64258" marB="64258" anchor="ctr" horzOverflow="overflow"/>
                </a:tc>
                <a:extLst>
                  <a:ext uri="{0D108BD9-81ED-4DB2-BD59-A6C34878D82A}">
                    <a16:rowId xmlns:a16="http://schemas.microsoft.com/office/drawing/2014/main" val="10001"/>
                  </a:ext>
                </a:extLst>
              </a:tr>
              <a:tr h="781663">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ALFA 0701</a:t>
                      </a:r>
                      <a:r>
                        <a:rPr kumimoji="0" lang="en-US" sz="2000" u="none" strike="noStrike" cap="none" normalizeH="0" baseline="30000" dirty="0">
                          <a:ln>
                            <a:noFill/>
                          </a:ln>
                          <a:effectLst/>
                          <a:latin typeface="Arial" panose="020B0604020202020204" pitchFamily="34" charset="0"/>
                          <a:cs typeface="Arial" panose="020B0604020202020204" pitchFamily="34" charset="0"/>
                        </a:rPr>
                        <a:t> </a:t>
                      </a:r>
                      <a:r>
                        <a:rPr kumimoji="0" lang="en-US" sz="2000" u="none" strike="noStrike" cap="none" normalizeH="0" baseline="0" dirty="0">
                          <a:ln>
                            <a:noFill/>
                          </a:ln>
                          <a:effectLst/>
                          <a:latin typeface="Arial" panose="020B0604020202020204" pitchFamily="34" charset="0"/>
                          <a:cs typeface="Arial" panose="020B0604020202020204" pitchFamily="34" charset="0"/>
                        </a:rPr>
                        <a:t>(2012)</a:t>
                      </a:r>
                      <a:endParaRPr kumimoji="0" lang="en-US" sz="2000" b="0" i="0" u="none" strike="noStrike" cap="none" normalizeH="0" baseline="30000" dirty="0">
                        <a:ln>
                          <a:noFill/>
                        </a:ln>
                        <a:solidFill>
                          <a:schemeClr val="bg2">
                            <a:lumMod val="10000"/>
                          </a:schemeClr>
                        </a:solidFill>
                        <a:effectLst/>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algn="ctr">
                        <a:lnSpc>
                          <a:spcPct val="100000"/>
                        </a:lnSpc>
                      </a:pPr>
                      <a:r>
                        <a:rPr lang="en-US" sz="2000" dirty="0">
                          <a:latin typeface="Arial" panose="020B0604020202020204" pitchFamily="34" charset="0"/>
                          <a:cs typeface="Arial" panose="020B0604020202020204" pitchFamily="34" charset="0"/>
                        </a:rPr>
                        <a:t>280</a:t>
                      </a:r>
                      <a:endParaRPr lang="en-US" sz="2000" dirty="0">
                        <a:solidFill>
                          <a:schemeClr val="bg2">
                            <a:lumMod val="10000"/>
                          </a:schemeClr>
                        </a:solidFill>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algn="ctr">
                        <a:lnSpc>
                          <a:spcPct val="100000"/>
                        </a:lnSpc>
                      </a:pPr>
                      <a:r>
                        <a:rPr lang="en-US" sz="2000" dirty="0">
                          <a:latin typeface="Arial" panose="020B0604020202020204" pitchFamily="34" charset="0"/>
                          <a:cs typeface="Arial" panose="020B0604020202020204" pitchFamily="34" charset="0"/>
                        </a:rPr>
                        <a:t>GO (3 mg/m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DA</a:t>
                      </a:r>
                      <a:endParaRPr lang="en-US" sz="2000" dirty="0">
                        <a:solidFill>
                          <a:schemeClr val="bg2">
                            <a:lumMod val="10000"/>
                          </a:schemeClr>
                        </a:solidFill>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marL="285750" indent="-228600" algn="l" defTabSz="914400" rtl="0" eaLnBrk="1" latinLnBrk="0" hangingPunct="1">
                        <a:lnSpc>
                          <a:spcPct val="100000"/>
                        </a:lnSpc>
                        <a:buFont typeface="Wingdings" pitchFamily="2" charset="2"/>
                        <a:buChar char="§"/>
                      </a:pPr>
                      <a:r>
                        <a:rPr lang="en-US" sz="2000" kern="1200" dirty="0">
                          <a:latin typeface="Arial" panose="020B0604020202020204" pitchFamily="34" charset="0"/>
                          <a:cs typeface="Arial" panose="020B0604020202020204" pitchFamily="34" charset="0"/>
                        </a:rPr>
                        <a:t>Improved 2-yr EFS, RFS, OS</a:t>
                      </a:r>
                    </a:p>
                    <a:p>
                      <a:pPr marL="285750" indent="-228600" algn="l" defTabSz="914400" rtl="0" eaLnBrk="1" latinLnBrk="0" hangingPunct="1">
                        <a:lnSpc>
                          <a:spcPct val="100000"/>
                        </a:lnSpc>
                        <a:buFont typeface="Wingdings" pitchFamily="2" charset="2"/>
                        <a:buChar char="§"/>
                      </a:pPr>
                      <a:r>
                        <a:rPr lang="en-US" sz="2000" kern="1200" dirty="0">
                          <a:latin typeface="Arial" panose="020B0604020202020204" pitchFamily="34" charset="0"/>
                          <a:cs typeface="Arial" panose="020B0604020202020204" pitchFamily="34" charset="0"/>
                        </a:rPr>
                        <a:t>No difference in ORR or mortality</a:t>
                      </a:r>
                      <a:endParaRPr lang="en-US" sz="2000" kern="1200" dirty="0">
                        <a:solidFill>
                          <a:schemeClr val="bg2">
                            <a:lumMod val="10000"/>
                          </a:schemeClr>
                        </a:solidFill>
                        <a:latin typeface="Arial" panose="020B0604020202020204" pitchFamily="34" charset="0"/>
                        <a:ea typeface="+mn-ea"/>
                        <a:cs typeface="Arial" panose="020B0604020202020204" pitchFamily="34" charset="0"/>
                      </a:endParaRPr>
                    </a:p>
                  </a:txBody>
                  <a:tcPr marL="128417" marR="128417" marT="64258" marB="64258" anchor="ctr" horzOverflow="overflow"/>
                </a:tc>
                <a:extLst>
                  <a:ext uri="{0D108BD9-81ED-4DB2-BD59-A6C34878D82A}">
                    <a16:rowId xmlns:a16="http://schemas.microsoft.com/office/drawing/2014/main" val="10002"/>
                  </a:ext>
                </a:extLst>
              </a:tr>
              <a:tr h="11034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MRC/NCRI AML </a:t>
                      </a:r>
                    </a:p>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(2012)</a:t>
                      </a:r>
                      <a:endParaRPr kumimoji="0" lang="en-US" sz="2000" b="0" i="0" u="none" strike="noStrike" cap="none" normalizeH="0" baseline="0" dirty="0">
                        <a:ln>
                          <a:noFill/>
                        </a:ln>
                        <a:solidFill>
                          <a:schemeClr val="bg2">
                            <a:lumMod val="10000"/>
                          </a:schemeClr>
                        </a:solidFill>
                        <a:effectLst/>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algn="ctr">
                        <a:lnSpc>
                          <a:spcPct val="100000"/>
                        </a:lnSpc>
                      </a:pPr>
                      <a:r>
                        <a:rPr lang="en-US" sz="2000" dirty="0">
                          <a:latin typeface="Arial" panose="020B0604020202020204" pitchFamily="34" charset="0"/>
                          <a:cs typeface="Arial" panose="020B0604020202020204" pitchFamily="34" charset="0"/>
                        </a:rPr>
                        <a:t>1115</a:t>
                      </a:r>
                      <a:endParaRPr lang="en-US" sz="2000" dirty="0">
                        <a:solidFill>
                          <a:schemeClr val="bg2">
                            <a:lumMod val="10000"/>
                          </a:schemeClr>
                        </a:solidFill>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algn="ctr">
                        <a:lnSpc>
                          <a:spcPct val="100000"/>
                        </a:lnSpc>
                      </a:pPr>
                      <a:r>
                        <a:rPr lang="en-US" sz="2000" dirty="0">
                          <a:latin typeface="Arial" panose="020B0604020202020204" pitchFamily="34" charset="0"/>
                          <a:cs typeface="Arial" panose="020B0604020202020204" pitchFamily="34" charset="0"/>
                        </a:rPr>
                        <a:t>GO (3 mg/m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either DA or DCLo</a:t>
                      </a:r>
                      <a:endParaRPr lang="en-US" sz="2000" dirty="0">
                        <a:solidFill>
                          <a:schemeClr val="bg2">
                            <a:lumMod val="10000"/>
                          </a:schemeClr>
                        </a:solidFill>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marL="285750" indent="-228600" algn="l" defTabSz="914400" rtl="0" eaLnBrk="1" latinLnBrk="0" hangingPunct="1">
                        <a:lnSpc>
                          <a:spcPct val="100000"/>
                        </a:lnSpc>
                        <a:buFont typeface="Wingdings" pitchFamily="2" charset="2"/>
                        <a:buChar char="§"/>
                      </a:pPr>
                      <a:r>
                        <a:rPr lang="en-US" sz="2000" kern="1200" dirty="0">
                          <a:latin typeface="Arial" panose="020B0604020202020204" pitchFamily="34" charset="0"/>
                          <a:cs typeface="Arial" panose="020B0604020202020204" pitchFamily="34" charset="0"/>
                        </a:rPr>
                        <a:t>Reduced 3-yr relapse risk, and superior DFS and OS</a:t>
                      </a:r>
                    </a:p>
                    <a:p>
                      <a:pPr marL="285750" indent="-228600" algn="l" defTabSz="914400" rtl="0" eaLnBrk="1" latinLnBrk="0" hangingPunct="1">
                        <a:lnSpc>
                          <a:spcPct val="100000"/>
                        </a:lnSpc>
                        <a:buFont typeface="Wingdings" pitchFamily="2" charset="2"/>
                        <a:buChar char="§"/>
                      </a:pPr>
                      <a:r>
                        <a:rPr lang="en-US" sz="2000" kern="1200" dirty="0">
                          <a:latin typeface="Arial" panose="020B0604020202020204" pitchFamily="34" charset="0"/>
                          <a:cs typeface="Arial" panose="020B0604020202020204" pitchFamily="34" charset="0"/>
                        </a:rPr>
                        <a:t>No difference in TRM</a:t>
                      </a:r>
                      <a:endParaRPr lang="en-US" sz="2000" kern="1200" dirty="0">
                        <a:solidFill>
                          <a:schemeClr val="bg2">
                            <a:lumMod val="10000"/>
                          </a:schemeClr>
                        </a:solidFill>
                        <a:latin typeface="Arial" panose="020B0604020202020204" pitchFamily="34" charset="0"/>
                        <a:ea typeface="+mn-ea"/>
                        <a:cs typeface="Arial" panose="020B0604020202020204" pitchFamily="34" charset="0"/>
                      </a:endParaRPr>
                    </a:p>
                  </a:txBody>
                  <a:tcPr marL="128417" marR="128417" marT="64258" marB="64258" anchor="ctr" horzOverflow="overflow"/>
                </a:tc>
                <a:extLst>
                  <a:ext uri="{0D108BD9-81ED-4DB2-BD59-A6C34878D82A}">
                    <a16:rowId xmlns:a16="http://schemas.microsoft.com/office/drawing/2014/main" val="10004"/>
                  </a:ext>
                </a:extLst>
              </a:tr>
              <a:tr h="1103481">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a:ln>
                            <a:noFill/>
                          </a:ln>
                          <a:effectLst/>
                          <a:latin typeface="Arial" panose="020B0604020202020204" pitchFamily="34" charset="0"/>
                          <a:cs typeface="Arial" panose="020B0604020202020204" pitchFamily="34" charset="0"/>
                        </a:rPr>
                        <a:t>SWOG S0106 (2013)</a:t>
                      </a:r>
                      <a:endParaRPr kumimoji="0" lang="en-US" sz="2000" b="0" i="0" u="none" strike="noStrike" cap="none" normalizeH="0" baseline="30000" dirty="0">
                        <a:ln>
                          <a:noFill/>
                        </a:ln>
                        <a:solidFill>
                          <a:schemeClr val="bg2">
                            <a:lumMod val="10000"/>
                          </a:schemeClr>
                        </a:solidFill>
                        <a:effectLst/>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algn="ctr">
                        <a:lnSpc>
                          <a:spcPct val="100000"/>
                        </a:lnSpc>
                      </a:pPr>
                      <a:r>
                        <a:rPr lang="en-US" sz="2000" dirty="0">
                          <a:latin typeface="Arial" panose="020B0604020202020204" pitchFamily="34" charset="0"/>
                          <a:cs typeface="Arial" panose="020B0604020202020204" pitchFamily="34" charset="0"/>
                        </a:rPr>
                        <a:t>637</a:t>
                      </a:r>
                      <a:endParaRPr lang="en-US" sz="2000" dirty="0">
                        <a:solidFill>
                          <a:schemeClr val="bg2">
                            <a:lumMod val="10000"/>
                          </a:schemeClr>
                        </a:solidFill>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algn="ctr">
                        <a:lnSpc>
                          <a:spcPct val="100000"/>
                        </a:lnSpc>
                      </a:pPr>
                      <a:r>
                        <a:rPr lang="en-US" sz="2000" dirty="0">
                          <a:latin typeface="Arial" panose="020B0604020202020204" pitchFamily="34" charset="0"/>
                          <a:cs typeface="Arial" panose="020B0604020202020204" pitchFamily="34" charset="0"/>
                        </a:rPr>
                        <a:t>GO (6 mg/m</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DA induction vs DA</a:t>
                      </a:r>
                      <a:endParaRPr lang="en-US" sz="2000" dirty="0">
                        <a:solidFill>
                          <a:schemeClr val="bg2">
                            <a:lumMod val="10000"/>
                          </a:schemeClr>
                        </a:solidFill>
                        <a:latin typeface="Arial" panose="020B0604020202020204" pitchFamily="34" charset="0"/>
                        <a:cs typeface="Arial" panose="020B0604020202020204" pitchFamily="34" charset="0"/>
                      </a:endParaRPr>
                    </a:p>
                  </a:txBody>
                  <a:tcPr marL="128417" marR="128417" marT="64258" marB="64258" anchor="ctr" horzOverflow="overflow"/>
                </a:tc>
                <a:tc>
                  <a:txBody>
                    <a:bodyPr/>
                    <a:lstStyle/>
                    <a:p>
                      <a:pPr marL="285750" indent="-228600" algn="l" defTabSz="914400" rtl="0" eaLnBrk="1" latinLnBrk="0" hangingPunct="1">
                        <a:lnSpc>
                          <a:spcPct val="100000"/>
                        </a:lnSpc>
                        <a:buFont typeface="Wingdings" pitchFamily="2" charset="2"/>
                        <a:buChar char="§"/>
                      </a:pPr>
                      <a:r>
                        <a:rPr lang="en-US" sz="2000" kern="1200" dirty="0">
                          <a:latin typeface="Arial" panose="020B0604020202020204" pitchFamily="34" charset="0"/>
                          <a:cs typeface="Arial" panose="020B0604020202020204" pitchFamily="34" charset="0"/>
                        </a:rPr>
                        <a:t>No difference in CR, DFS, OSs</a:t>
                      </a:r>
                      <a:endParaRPr lang="en-US" sz="2000" kern="1200" dirty="0">
                        <a:solidFill>
                          <a:schemeClr val="bg2">
                            <a:lumMod val="10000"/>
                          </a:schemeClr>
                        </a:solidFill>
                        <a:latin typeface="Arial" panose="020B0604020202020204" pitchFamily="34" charset="0"/>
                        <a:ea typeface="+mn-ea"/>
                        <a:cs typeface="Arial" panose="020B0604020202020204" pitchFamily="34" charset="0"/>
                      </a:endParaRPr>
                    </a:p>
                  </a:txBody>
                  <a:tcPr marL="128417" marR="128417" marT="64258" marB="64258" anchor="ctr" horzOverflow="overflow"/>
                </a:tc>
                <a:extLst>
                  <a:ext uri="{0D108BD9-81ED-4DB2-BD59-A6C34878D82A}">
                    <a16:rowId xmlns:a16="http://schemas.microsoft.com/office/drawing/2014/main" val="2599249821"/>
                  </a:ext>
                </a:extLst>
              </a:tr>
            </a:tbl>
          </a:graphicData>
        </a:graphic>
      </p:graphicFrame>
      <p:sp>
        <p:nvSpPr>
          <p:cNvPr id="2" name="Title 1"/>
          <p:cNvSpPr>
            <a:spLocks noGrp="1"/>
          </p:cNvSpPr>
          <p:nvPr>
            <p:ph type="title"/>
          </p:nvPr>
        </p:nvSpPr>
        <p:spPr/>
        <p:txBody>
          <a:bodyPr>
            <a:normAutofit fontScale="90000"/>
          </a:bodyPr>
          <a:lstStyle/>
          <a:p>
            <a:r>
              <a:rPr lang="en-US" sz="2800" dirty="0"/>
              <a:t> </a:t>
            </a:r>
            <a:r>
              <a:rPr lang="en-US" dirty="0" err="1"/>
              <a:t>Gemtuzumab</a:t>
            </a:r>
            <a:r>
              <a:rPr lang="en-US" dirty="0"/>
              <a:t> in AML: Select Phase III Results</a:t>
            </a:r>
          </a:p>
        </p:txBody>
      </p:sp>
      <p:sp>
        <p:nvSpPr>
          <p:cNvPr id="4" name="Rectangle 3">
            <a:extLst>
              <a:ext uri="{FF2B5EF4-FFF2-40B4-BE49-F238E27FC236}">
                <a16:creationId xmlns:a16="http://schemas.microsoft.com/office/drawing/2014/main" id="{ABBC715B-FC0D-2F42-A5F9-B4C1692480B2}"/>
              </a:ext>
            </a:extLst>
          </p:cNvPr>
          <p:cNvSpPr/>
          <p:nvPr/>
        </p:nvSpPr>
        <p:spPr>
          <a:xfrm>
            <a:off x="8703974" y="6466166"/>
            <a:ext cx="341587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Courtesy of Daniel A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charset="0"/>
                <a:cs typeface="Arial" panose="020B0604020202020204" pitchFamily="34" charset="0"/>
              </a:rPr>
              <a:t>Pollyea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MD, MS</a:t>
            </a:r>
          </a:p>
        </p:txBody>
      </p:sp>
    </p:spTree>
    <p:extLst>
      <p:ext uri="{BB962C8B-B14F-4D97-AF65-F5344CB8AC3E}">
        <p14:creationId xmlns:p14="http://schemas.microsoft.com/office/powerpoint/2010/main" val="16420725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81FC-22DD-9C40-A355-69A5D874813D}"/>
              </a:ext>
            </a:extLst>
          </p:cNvPr>
          <p:cNvSpPr>
            <a:spLocks noGrp="1"/>
          </p:cNvSpPr>
          <p:nvPr>
            <p:ph type="title"/>
          </p:nvPr>
        </p:nvSpPr>
        <p:spPr/>
        <p:txBody>
          <a:bodyPr/>
          <a:lstStyle/>
          <a:p>
            <a:r>
              <a:rPr lang="en-US" dirty="0"/>
              <a:t>Antibody-Drug Conjugates</a:t>
            </a:r>
          </a:p>
        </p:txBody>
      </p:sp>
      <p:graphicFrame>
        <p:nvGraphicFramePr>
          <p:cNvPr id="4" name="Content Placeholder 5">
            <a:extLst>
              <a:ext uri="{FF2B5EF4-FFF2-40B4-BE49-F238E27FC236}">
                <a16:creationId xmlns:a16="http://schemas.microsoft.com/office/drawing/2014/main" id="{90104749-7C55-1343-BC5A-A5A7A824A9FA}"/>
              </a:ext>
            </a:extLst>
          </p:cNvPr>
          <p:cNvGraphicFramePr>
            <a:graphicFrameLocks noGrp="1"/>
          </p:cNvGraphicFramePr>
          <p:nvPr>
            <p:ph idx="1"/>
          </p:nvPr>
        </p:nvGraphicFramePr>
        <p:xfrm>
          <a:off x="204788" y="1525587"/>
          <a:ext cx="11669162" cy="4917476"/>
        </p:xfrm>
        <a:graphic>
          <a:graphicData uri="http://schemas.openxmlformats.org/drawingml/2006/table">
            <a:tbl>
              <a:tblPr firstRow="1" bandRow="1">
                <a:tableStyleId>{073A0DAA-6AF3-43AB-8588-CEC1D06C72B9}</a:tableStyleId>
              </a:tblPr>
              <a:tblGrid>
                <a:gridCol w="1731588">
                  <a:extLst>
                    <a:ext uri="{9D8B030D-6E8A-4147-A177-3AD203B41FA5}">
                      <a16:colId xmlns:a16="http://schemas.microsoft.com/office/drawing/2014/main" val="825004375"/>
                    </a:ext>
                  </a:extLst>
                </a:gridCol>
                <a:gridCol w="3528509">
                  <a:extLst>
                    <a:ext uri="{9D8B030D-6E8A-4147-A177-3AD203B41FA5}">
                      <a16:colId xmlns:a16="http://schemas.microsoft.com/office/drawing/2014/main" val="2841865506"/>
                    </a:ext>
                  </a:extLst>
                </a:gridCol>
                <a:gridCol w="3927327">
                  <a:extLst>
                    <a:ext uri="{9D8B030D-6E8A-4147-A177-3AD203B41FA5}">
                      <a16:colId xmlns:a16="http://schemas.microsoft.com/office/drawing/2014/main" val="3369548350"/>
                    </a:ext>
                  </a:extLst>
                </a:gridCol>
                <a:gridCol w="2481738">
                  <a:extLst>
                    <a:ext uri="{9D8B030D-6E8A-4147-A177-3AD203B41FA5}">
                      <a16:colId xmlns:a16="http://schemas.microsoft.com/office/drawing/2014/main" val="1196621082"/>
                    </a:ext>
                  </a:extLst>
                </a:gridCol>
              </a:tblGrid>
              <a:tr h="452129">
                <a:tc>
                  <a:txBody>
                    <a:bodyPr/>
                    <a:lstStyle/>
                    <a:p>
                      <a:r>
                        <a:rPr lang="en-US" sz="2000" dirty="0">
                          <a:latin typeface="Arial" panose="020B0604020202020204" pitchFamily="34" charset="0"/>
                          <a:cs typeface="Arial" panose="020B0604020202020204" pitchFamily="34" charset="0"/>
                        </a:rPr>
                        <a:t>Target</a:t>
                      </a:r>
                    </a:p>
                  </a:txBody>
                  <a:tcPr anchor="ctr"/>
                </a:tc>
                <a:tc>
                  <a:txBody>
                    <a:bodyPr/>
                    <a:lstStyle/>
                    <a:p>
                      <a:r>
                        <a:rPr lang="en-US" sz="2000" dirty="0">
                          <a:latin typeface="Arial" panose="020B0604020202020204" pitchFamily="34" charset="0"/>
                          <a:cs typeface="Arial" panose="020B0604020202020204" pitchFamily="34" charset="0"/>
                        </a:rPr>
                        <a:t>Drug(s)</a:t>
                      </a:r>
                    </a:p>
                  </a:txBody>
                  <a:tcPr anchor="ctr"/>
                </a:tc>
                <a:tc>
                  <a:txBody>
                    <a:bodyPr/>
                    <a:lstStyle/>
                    <a:p>
                      <a:r>
                        <a:rPr lang="en-US" sz="2000" dirty="0">
                          <a:latin typeface="Arial" panose="020B0604020202020204" pitchFamily="34" charset="0"/>
                          <a:cs typeface="Arial" panose="020B0604020202020204" pitchFamily="34" charset="0"/>
                        </a:rPr>
                        <a:t>Clinical Experience</a:t>
                      </a:r>
                    </a:p>
                  </a:txBody>
                  <a:tcPr anchor="ctr"/>
                </a:tc>
                <a:tc>
                  <a:txBody>
                    <a:bodyPr/>
                    <a:lstStyle/>
                    <a:p>
                      <a:r>
                        <a:rPr lang="en-US" sz="2000" dirty="0">
                          <a:latin typeface="Arial" panose="020B0604020202020204" pitchFamily="34" charset="0"/>
                          <a:cs typeface="Arial" panose="020B0604020202020204" pitchFamily="34" charset="0"/>
                        </a:rPr>
                        <a:t>Citation</a:t>
                      </a:r>
                    </a:p>
                  </a:txBody>
                  <a:tcPr anchor="ctr"/>
                </a:tc>
                <a:extLst>
                  <a:ext uri="{0D108BD9-81ED-4DB2-BD59-A6C34878D82A}">
                    <a16:rowId xmlns:a16="http://schemas.microsoft.com/office/drawing/2014/main" val="690329583"/>
                  </a:ext>
                </a:extLst>
              </a:tr>
              <a:tr h="452129">
                <a:tc>
                  <a:txBody>
                    <a:bodyPr/>
                    <a:lstStyle/>
                    <a:p>
                      <a:r>
                        <a:rPr lang="en-US" sz="2000" dirty="0">
                          <a:latin typeface="Arial" panose="020B0604020202020204" pitchFamily="34" charset="0"/>
                          <a:cs typeface="Arial" panose="020B0604020202020204" pitchFamily="34" charset="0"/>
                        </a:rPr>
                        <a:t>CD33</a:t>
                      </a:r>
                    </a:p>
                  </a:txBody>
                  <a:tcPr anchor="ctr"/>
                </a:tc>
                <a:tc>
                  <a:txBody>
                    <a:bodyPr/>
                    <a:lstStyle/>
                    <a:p>
                      <a:r>
                        <a:rPr lang="en-US" sz="2000" dirty="0" err="1">
                          <a:latin typeface="Arial" panose="020B0604020202020204" pitchFamily="34" charset="0"/>
                          <a:cs typeface="Arial" panose="020B0604020202020204" pitchFamily="34" charset="0"/>
                        </a:rPr>
                        <a:t>Gemtuzumab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ozogamicin</a:t>
                      </a:r>
                      <a:endParaRPr lang="en-US"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Extensive, previously reviewed</a:t>
                      </a:r>
                    </a:p>
                  </a:txBody>
                  <a:tcPr anchor="ctr"/>
                </a:tc>
                <a:tc>
                  <a:txBody>
                    <a:bodyPr/>
                    <a:lstStyle/>
                    <a:p>
                      <a:r>
                        <a:rPr lang="en-US" sz="2000" dirty="0">
                          <a:latin typeface="Arial" panose="020B0604020202020204" pitchFamily="34" charset="0"/>
                          <a:cs typeface="Arial" panose="020B0604020202020204" pitchFamily="34" charset="0"/>
                        </a:rPr>
                        <a:t>Multiple</a:t>
                      </a:r>
                    </a:p>
                  </a:txBody>
                  <a:tcPr anchor="ctr"/>
                </a:tc>
                <a:extLst>
                  <a:ext uri="{0D108BD9-81ED-4DB2-BD59-A6C34878D82A}">
                    <a16:rowId xmlns:a16="http://schemas.microsoft.com/office/drawing/2014/main" val="2483281868"/>
                  </a:ext>
                </a:extLst>
              </a:tr>
              <a:tr h="685355">
                <a:tc>
                  <a:txBody>
                    <a:bodyPr/>
                    <a:lstStyle/>
                    <a:p>
                      <a:endParaRPr lang="en-US"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IMG779</a:t>
                      </a:r>
                    </a:p>
                  </a:txBody>
                  <a:tcPr anchor="ctr"/>
                </a:tc>
                <a:tc>
                  <a:txBody>
                    <a:bodyPr/>
                    <a:lstStyle/>
                    <a:p>
                      <a:r>
                        <a:rPr lang="en-US" sz="2000" dirty="0">
                          <a:latin typeface="Arial" panose="020B0604020202020204" pitchFamily="34" charset="0"/>
                          <a:cs typeface="Arial" panose="020B0604020202020204" pitchFamily="34" charset="0"/>
                        </a:rPr>
                        <a:t>Modest activity</a:t>
                      </a:r>
                    </a:p>
                  </a:txBody>
                  <a:tcPr anchor="ctr"/>
                </a:tc>
                <a:tc>
                  <a:txBody>
                    <a:bodyPr/>
                    <a:lstStyle/>
                    <a:p>
                      <a:r>
                        <a:rPr lang="en-US" sz="2000" dirty="0">
                          <a:latin typeface="Arial" panose="020B0604020202020204" pitchFamily="34" charset="0"/>
                          <a:cs typeface="Arial" panose="020B0604020202020204" pitchFamily="34" charset="0"/>
                        </a:rPr>
                        <a:t>Cortes et al, Blood 2018</a:t>
                      </a:r>
                    </a:p>
                  </a:txBody>
                  <a:tcPr anchor="ctr"/>
                </a:tc>
                <a:extLst>
                  <a:ext uri="{0D108BD9-81ED-4DB2-BD59-A6C34878D82A}">
                    <a16:rowId xmlns:a16="http://schemas.microsoft.com/office/drawing/2014/main" val="1258458035"/>
                  </a:ext>
                </a:extLst>
              </a:tr>
              <a:tr h="685355">
                <a:tc>
                  <a:txBody>
                    <a:bodyPr/>
                    <a:lstStyle/>
                    <a:p>
                      <a:r>
                        <a:rPr lang="en-US" sz="2000" dirty="0">
                          <a:latin typeface="Arial" panose="020B0604020202020204" pitchFamily="34" charset="0"/>
                          <a:cs typeface="Arial" panose="020B0604020202020204" pitchFamily="34" charset="0"/>
                        </a:rPr>
                        <a:t>CD123</a:t>
                      </a:r>
                    </a:p>
                  </a:txBody>
                  <a:tcPr anchor="ctr"/>
                </a:tc>
                <a:tc>
                  <a:txBody>
                    <a:bodyPr/>
                    <a:lstStyle/>
                    <a:p>
                      <a:r>
                        <a:rPr lang="en-US" sz="2000" dirty="0">
                          <a:latin typeface="Arial" panose="020B0604020202020204" pitchFamily="34" charset="0"/>
                          <a:cs typeface="Arial" panose="020B0604020202020204" pitchFamily="34" charset="0"/>
                        </a:rPr>
                        <a:t>IMGN632</a:t>
                      </a:r>
                    </a:p>
                  </a:txBody>
                  <a:tcPr anchor="ctr"/>
                </a:tc>
                <a:tc>
                  <a:txBody>
                    <a:bodyPr/>
                    <a:lstStyle/>
                    <a:p>
                      <a:r>
                        <a:rPr lang="en-US" sz="2000" dirty="0">
                          <a:latin typeface="Arial" panose="020B0604020202020204" pitchFamily="34" charset="0"/>
                          <a:cs typeface="Arial" panose="020B0604020202020204" pitchFamily="34" charset="0"/>
                        </a:rPr>
                        <a:t>Blast reduction and modest response rates</a:t>
                      </a:r>
                    </a:p>
                  </a:txBody>
                  <a:tcPr anchor="ctr"/>
                </a:tc>
                <a:tc>
                  <a:txBody>
                    <a:bodyPr/>
                    <a:lstStyle/>
                    <a:p>
                      <a:r>
                        <a:rPr lang="en-US" sz="2000" dirty="0" err="1">
                          <a:latin typeface="Arial" panose="020B0604020202020204" pitchFamily="34" charset="0"/>
                          <a:cs typeface="Arial" panose="020B0604020202020204" pitchFamily="34" charset="0"/>
                        </a:rPr>
                        <a:t>Daver</a:t>
                      </a:r>
                      <a:r>
                        <a:rPr lang="en-US" sz="2000" dirty="0">
                          <a:latin typeface="Arial" panose="020B0604020202020204" pitchFamily="34" charset="0"/>
                          <a:cs typeface="Arial" panose="020B0604020202020204" pitchFamily="34" charset="0"/>
                        </a:rPr>
                        <a:t> et al, ASH 2019</a:t>
                      </a:r>
                    </a:p>
                  </a:txBody>
                  <a:tcPr anchor="ctr"/>
                </a:tc>
                <a:extLst>
                  <a:ext uri="{0D108BD9-81ED-4DB2-BD59-A6C34878D82A}">
                    <a16:rowId xmlns:a16="http://schemas.microsoft.com/office/drawing/2014/main" val="3634731677"/>
                  </a:ext>
                </a:extLst>
              </a:tr>
              <a:tr h="452129">
                <a:tc>
                  <a:txBody>
                    <a:bodyPr/>
                    <a:lstStyle/>
                    <a:p>
                      <a:endParaRPr lang="en-US"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SGN-CD123A</a:t>
                      </a:r>
                    </a:p>
                  </a:txBody>
                  <a:tcPr anchor="ctr"/>
                </a:tc>
                <a:tc>
                  <a:txBody>
                    <a:bodyPr/>
                    <a:lstStyle/>
                    <a:p>
                      <a:r>
                        <a:rPr lang="en-US" sz="2000" dirty="0">
                          <a:latin typeface="Arial" panose="020B0604020202020204" pitchFamily="34" charset="0"/>
                          <a:cs typeface="Arial" panose="020B0604020202020204" pitchFamily="34" charset="0"/>
                        </a:rPr>
                        <a:t>Not reported</a:t>
                      </a:r>
                    </a:p>
                  </a:txBody>
                  <a:tcPr anchor="ctr"/>
                </a:tc>
                <a:tc>
                  <a:txBody>
                    <a:bodyPr/>
                    <a:lstStyle/>
                    <a:p>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58662469"/>
                  </a:ext>
                </a:extLst>
              </a:tr>
              <a:tr h="983335">
                <a:tc>
                  <a:txBody>
                    <a:bodyPr/>
                    <a:lstStyle/>
                    <a:p>
                      <a:r>
                        <a:rPr lang="en-US" sz="2000" dirty="0">
                          <a:latin typeface="Arial" panose="020B0604020202020204" pitchFamily="34" charset="0"/>
                          <a:cs typeface="Arial" panose="020B0604020202020204" pitchFamily="34" charset="0"/>
                        </a:rPr>
                        <a:t>CD25</a:t>
                      </a:r>
                    </a:p>
                  </a:txBody>
                  <a:tcPr anchor="ctr"/>
                </a:tc>
                <a:tc>
                  <a:txBody>
                    <a:bodyPr/>
                    <a:lstStyle/>
                    <a:p>
                      <a:r>
                        <a:rPr lang="en-US" sz="2000" dirty="0" err="1">
                          <a:latin typeface="Arial" panose="020B0604020202020204" pitchFamily="34" charset="0"/>
                          <a:cs typeface="Arial" panose="020B0604020202020204" pitchFamily="34" charset="0"/>
                        </a:rPr>
                        <a:t>Camidanlumab</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tesirine</a:t>
                      </a:r>
                      <a:endParaRPr lang="en-US"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Minimal responses, manageable toxicity</a:t>
                      </a:r>
                    </a:p>
                  </a:txBody>
                  <a:tcPr anchor="ctr"/>
                </a:tc>
                <a:tc>
                  <a:txBody>
                    <a:bodyPr/>
                    <a:lstStyle/>
                    <a:p>
                      <a:r>
                        <a:rPr lang="en-US" sz="2000" dirty="0">
                          <a:latin typeface="Arial" panose="020B0604020202020204" pitchFamily="34" charset="0"/>
                          <a:cs typeface="Arial" panose="020B0604020202020204" pitchFamily="34" charset="0"/>
                        </a:rPr>
                        <a:t>Goldberg et al, Leukemia Research 2020</a:t>
                      </a:r>
                    </a:p>
                  </a:txBody>
                  <a:tcPr anchor="ctr"/>
                </a:tc>
                <a:extLst>
                  <a:ext uri="{0D108BD9-81ED-4DB2-BD59-A6C34878D82A}">
                    <a16:rowId xmlns:a16="http://schemas.microsoft.com/office/drawing/2014/main" val="662066831"/>
                  </a:ext>
                </a:extLst>
              </a:tr>
              <a:tr h="685355">
                <a:tc>
                  <a:txBody>
                    <a:bodyPr/>
                    <a:lstStyle/>
                    <a:p>
                      <a:r>
                        <a:rPr lang="en-US" sz="2000" dirty="0">
                          <a:latin typeface="Arial" panose="020B0604020202020204" pitchFamily="34" charset="0"/>
                          <a:cs typeface="Arial" panose="020B0604020202020204" pitchFamily="34" charset="0"/>
                        </a:rPr>
                        <a:t>CD30</a:t>
                      </a:r>
                    </a:p>
                  </a:txBody>
                  <a:tcPr anchor="ctr"/>
                </a:tc>
                <a:tc>
                  <a:txBody>
                    <a:bodyPr/>
                    <a:lstStyle/>
                    <a:p>
                      <a:r>
                        <a:rPr lang="en-US" sz="2000" dirty="0">
                          <a:latin typeface="Arial" panose="020B0604020202020204" pitchFamily="34" charset="0"/>
                          <a:cs typeface="Arial" panose="020B0604020202020204" pitchFamily="34" charset="0"/>
                        </a:rPr>
                        <a:t>Brentuximab </a:t>
                      </a:r>
                      <a:r>
                        <a:rPr lang="en-US" sz="2000" dirty="0" err="1">
                          <a:latin typeface="Arial" panose="020B0604020202020204" pitchFamily="34" charset="0"/>
                          <a:cs typeface="Arial" panose="020B0604020202020204" pitchFamily="34" charset="0"/>
                        </a:rPr>
                        <a:t>vedotin</a:t>
                      </a:r>
                      <a:endParaRPr lang="en-US" sz="2000" dirty="0">
                        <a:latin typeface="Arial" panose="020B0604020202020204" pitchFamily="34" charset="0"/>
                        <a:cs typeface="Arial" panose="020B0604020202020204" pitchFamily="34" charset="0"/>
                      </a:endParaRPr>
                    </a:p>
                  </a:txBody>
                  <a:tcPr anchor="ctr"/>
                </a:tc>
                <a:tc>
                  <a:txBody>
                    <a:bodyPr/>
                    <a:lstStyle/>
                    <a:p>
                      <a:r>
                        <a:rPr lang="en-US" sz="2000" dirty="0">
                          <a:latin typeface="Arial" panose="020B0604020202020204" pitchFamily="34" charset="0"/>
                          <a:cs typeface="Arial" panose="020B0604020202020204" pitchFamily="34" charset="0"/>
                        </a:rPr>
                        <a:t>Used with chemotherapy for R/R AML; ~40% ORR</a:t>
                      </a:r>
                    </a:p>
                  </a:txBody>
                  <a:tcPr anchor="ctr"/>
                </a:tc>
                <a:tc>
                  <a:txBody>
                    <a:bodyPr/>
                    <a:lstStyle/>
                    <a:p>
                      <a:r>
                        <a:rPr lang="en-US" sz="2000" dirty="0">
                          <a:latin typeface="Arial" panose="020B0604020202020204" pitchFamily="34" charset="0"/>
                          <a:cs typeface="Arial" panose="020B0604020202020204" pitchFamily="34" charset="0"/>
                        </a:rPr>
                        <a:t>Narayan et al, Cancer 2020</a:t>
                      </a:r>
                    </a:p>
                  </a:txBody>
                  <a:tcPr anchor="ctr"/>
                </a:tc>
                <a:extLst>
                  <a:ext uri="{0D108BD9-81ED-4DB2-BD59-A6C34878D82A}">
                    <a16:rowId xmlns:a16="http://schemas.microsoft.com/office/drawing/2014/main" val="4254814654"/>
                  </a:ext>
                </a:extLst>
              </a:tr>
              <a:tr h="452129">
                <a:tc>
                  <a:txBody>
                    <a:bodyPr/>
                    <a:lstStyle/>
                    <a:p>
                      <a:r>
                        <a:rPr lang="en-US" sz="2000" dirty="0">
                          <a:latin typeface="Arial" panose="020B0604020202020204" pitchFamily="34" charset="0"/>
                          <a:cs typeface="Arial" panose="020B0604020202020204" pitchFamily="34" charset="0"/>
                        </a:rPr>
                        <a:t>CLL-1</a:t>
                      </a:r>
                    </a:p>
                  </a:txBody>
                  <a:tcPr anchor="ctr"/>
                </a:tc>
                <a:tc>
                  <a:txBody>
                    <a:bodyPr/>
                    <a:lstStyle/>
                    <a:p>
                      <a:r>
                        <a:rPr lang="en-US" sz="2000" dirty="0">
                          <a:latin typeface="Arial" panose="020B0604020202020204" pitchFamily="34" charset="0"/>
                          <a:cs typeface="Arial" panose="020B0604020202020204" pitchFamily="34" charset="0"/>
                        </a:rPr>
                        <a:t>Several</a:t>
                      </a:r>
                    </a:p>
                  </a:txBody>
                  <a:tcPr anchor="ctr"/>
                </a:tc>
                <a:tc>
                  <a:txBody>
                    <a:bodyPr/>
                    <a:lstStyle/>
                    <a:p>
                      <a:r>
                        <a:rPr lang="en-US" sz="2000" dirty="0">
                          <a:latin typeface="Arial" panose="020B0604020202020204" pitchFamily="34" charset="0"/>
                          <a:cs typeface="Arial" panose="020B0604020202020204" pitchFamily="34" charset="0"/>
                        </a:rPr>
                        <a:t>Pre-clinical</a:t>
                      </a:r>
                    </a:p>
                  </a:txBody>
                  <a:tcPr anchor="ctr"/>
                </a:tc>
                <a:tc>
                  <a:txBody>
                    <a:bodyPr/>
                    <a:lstStyle/>
                    <a:p>
                      <a:endParaRPr lang="en-US"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4837195"/>
                  </a:ext>
                </a:extLst>
              </a:tr>
            </a:tbl>
          </a:graphicData>
        </a:graphic>
      </p:graphicFrame>
      <p:sp>
        <p:nvSpPr>
          <p:cNvPr id="5" name="Rectangle 4">
            <a:extLst>
              <a:ext uri="{FF2B5EF4-FFF2-40B4-BE49-F238E27FC236}">
                <a16:creationId xmlns:a16="http://schemas.microsoft.com/office/drawing/2014/main" id="{9E4961FF-0661-E24C-BB47-C5F064CA6846}"/>
              </a:ext>
            </a:extLst>
          </p:cNvPr>
          <p:cNvSpPr/>
          <p:nvPr/>
        </p:nvSpPr>
        <p:spPr>
          <a:xfrm>
            <a:off x="188536" y="6466166"/>
            <a:ext cx="341587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Courtesy of Daniel A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Pollyea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MD, MS</a:t>
            </a:r>
          </a:p>
        </p:txBody>
      </p:sp>
    </p:spTree>
    <p:extLst>
      <p:ext uri="{BB962C8B-B14F-4D97-AF65-F5344CB8AC3E}">
        <p14:creationId xmlns:p14="http://schemas.microsoft.com/office/powerpoint/2010/main" val="12501921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E67B1-5FBE-6A4D-ACBA-F6F3A1D1A6C6}"/>
              </a:ext>
            </a:extLst>
          </p:cNvPr>
          <p:cNvSpPr>
            <a:spLocks noGrp="1"/>
          </p:cNvSpPr>
          <p:nvPr>
            <p:ph type="title"/>
          </p:nvPr>
        </p:nvSpPr>
        <p:spPr/>
        <p:txBody>
          <a:bodyPr>
            <a:normAutofit/>
          </a:bodyPr>
          <a:lstStyle/>
          <a:p>
            <a:r>
              <a:rPr lang="en-US" dirty="0"/>
              <a:t>Immune Checkpoint Inhibitors</a:t>
            </a:r>
          </a:p>
        </p:txBody>
      </p:sp>
      <p:sp>
        <p:nvSpPr>
          <p:cNvPr id="3" name="Content Placeholder 2">
            <a:extLst>
              <a:ext uri="{FF2B5EF4-FFF2-40B4-BE49-F238E27FC236}">
                <a16:creationId xmlns:a16="http://schemas.microsoft.com/office/drawing/2014/main" id="{A3AC5938-C97B-1848-8BFB-39E1F1AE2EEC}"/>
              </a:ext>
            </a:extLst>
          </p:cNvPr>
          <p:cNvSpPr>
            <a:spLocks noGrp="1"/>
          </p:cNvSpPr>
          <p:nvPr>
            <p:ph idx="1"/>
          </p:nvPr>
        </p:nvSpPr>
        <p:spPr>
          <a:xfrm>
            <a:off x="204372" y="1750967"/>
            <a:ext cx="6421715" cy="915773"/>
          </a:xfrm>
        </p:spPr>
        <p:txBody>
          <a:bodyPr>
            <a:normAutofit lnSpcReduction="10000"/>
          </a:bodyPr>
          <a:lstStyle/>
          <a:p>
            <a:r>
              <a:rPr lang="en-US" sz="2800" dirty="0"/>
              <a:t>PD-1/PD-L1 inhibitors with </a:t>
            </a:r>
            <a:r>
              <a:rPr lang="en-US" sz="2800" dirty="0" err="1"/>
              <a:t>azacitidine</a:t>
            </a:r>
            <a:r>
              <a:rPr lang="en-US" sz="2800" dirty="0"/>
              <a:t> in R/R AML</a:t>
            </a:r>
          </a:p>
        </p:txBody>
      </p:sp>
      <p:pic>
        <p:nvPicPr>
          <p:cNvPr id="5" name="Picture 4">
            <a:extLst>
              <a:ext uri="{FF2B5EF4-FFF2-40B4-BE49-F238E27FC236}">
                <a16:creationId xmlns:a16="http://schemas.microsoft.com/office/drawing/2014/main" id="{363C904B-78E8-664A-B0E8-AC577E131B5F}"/>
              </a:ext>
            </a:extLst>
          </p:cNvPr>
          <p:cNvPicPr>
            <a:picLocks noChangeAspect="1"/>
          </p:cNvPicPr>
          <p:nvPr/>
        </p:nvPicPr>
        <p:blipFill rotWithShape="1">
          <a:blip r:embed="rId2"/>
          <a:srcRect l="2246" t="3367"/>
          <a:stretch/>
        </p:blipFill>
        <p:spPr>
          <a:xfrm>
            <a:off x="547763" y="2788786"/>
            <a:ext cx="6966596" cy="3369223"/>
          </a:xfrm>
          <a:prstGeom prst="rect">
            <a:avLst/>
          </a:prstGeom>
        </p:spPr>
      </p:pic>
      <p:sp>
        <p:nvSpPr>
          <p:cNvPr id="6" name="TextBox 5">
            <a:extLst>
              <a:ext uri="{FF2B5EF4-FFF2-40B4-BE49-F238E27FC236}">
                <a16:creationId xmlns:a16="http://schemas.microsoft.com/office/drawing/2014/main" id="{AA0F70CA-A5DF-AA4D-9502-9B15B3792B81}"/>
              </a:ext>
            </a:extLst>
          </p:cNvPr>
          <p:cNvSpPr txBox="1"/>
          <p:nvPr/>
        </p:nvSpPr>
        <p:spPr>
          <a:xfrm>
            <a:off x="188536" y="6337643"/>
            <a:ext cx="382668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Daver</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Cancer Discovery 2019</a:t>
            </a:r>
          </a:p>
        </p:txBody>
      </p:sp>
      <p:sp>
        <p:nvSpPr>
          <p:cNvPr id="9" name="Content Placeholder 2">
            <a:extLst>
              <a:ext uri="{FF2B5EF4-FFF2-40B4-BE49-F238E27FC236}">
                <a16:creationId xmlns:a16="http://schemas.microsoft.com/office/drawing/2014/main" id="{C8BE9BA4-0FB2-DB4D-9B4F-CF0547B9B015}"/>
              </a:ext>
            </a:extLst>
          </p:cNvPr>
          <p:cNvSpPr txBox="1">
            <a:spLocks/>
          </p:cNvSpPr>
          <p:nvPr/>
        </p:nvSpPr>
        <p:spPr>
          <a:xfrm>
            <a:off x="8065826" y="1750967"/>
            <a:ext cx="3962775" cy="424773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36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rPr>
              <a:t>Ongoing work with pembrolizumab and durvalumab in combinations and in various settings…</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lumMod val="85000"/>
                  <a:lumOff val="15000"/>
                </a:srgbClr>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7750482A-1ABD-1746-8232-92D3EF0FA979}"/>
              </a:ext>
            </a:extLst>
          </p:cNvPr>
          <p:cNvSpPr/>
          <p:nvPr/>
        </p:nvSpPr>
        <p:spPr>
          <a:xfrm>
            <a:off x="8612729" y="6466166"/>
            <a:ext cx="341587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Courtesy of Daniel A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Pollyea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MD, MS</a:t>
            </a:r>
          </a:p>
        </p:txBody>
      </p:sp>
    </p:spTree>
    <p:extLst>
      <p:ext uri="{BB962C8B-B14F-4D97-AF65-F5344CB8AC3E}">
        <p14:creationId xmlns:p14="http://schemas.microsoft.com/office/powerpoint/2010/main" val="23553965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7F81-C0F5-3C45-8A86-39F7433B9655}"/>
              </a:ext>
            </a:extLst>
          </p:cNvPr>
          <p:cNvSpPr>
            <a:spLocks noGrp="1"/>
          </p:cNvSpPr>
          <p:nvPr>
            <p:ph type="title"/>
          </p:nvPr>
        </p:nvSpPr>
        <p:spPr>
          <a:xfrm>
            <a:off x="914400" y="0"/>
            <a:ext cx="10363200" cy="1143000"/>
          </a:xfrm>
        </p:spPr>
        <p:txBody>
          <a:bodyPr/>
          <a:lstStyle/>
          <a:p>
            <a:r>
              <a:rPr lang="en-US" dirty="0">
                <a:latin typeface="Arial" panose="020B0604020202020204" pitchFamily="34" charset="0"/>
                <a:cs typeface="Arial" panose="020B0604020202020204" pitchFamily="34" charset="0"/>
              </a:rPr>
              <a:t>Phase III PRAN-16-52 Trial Design</a:t>
            </a:r>
          </a:p>
        </p:txBody>
      </p:sp>
      <p:sp>
        <p:nvSpPr>
          <p:cNvPr id="4" name="TextBox 3">
            <a:extLst>
              <a:ext uri="{FF2B5EF4-FFF2-40B4-BE49-F238E27FC236}">
                <a16:creationId xmlns:a16="http://schemas.microsoft.com/office/drawing/2014/main" id="{65079D5C-EA1B-8A41-A1FC-E5516B15D171}"/>
              </a:ext>
            </a:extLst>
          </p:cNvPr>
          <p:cNvSpPr txBox="1"/>
          <p:nvPr/>
        </p:nvSpPr>
        <p:spPr>
          <a:xfrm>
            <a:off x="914400" y="5029200"/>
            <a:ext cx="10291131" cy="1169551"/>
          </a:xfrm>
          <a:prstGeom prst="rect">
            <a:avLst/>
          </a:prstGeom>
          <a:noFill/>
        </p:spPr>
        <p:txBody>
          <a:bodyPr wrap="square" rtlCol="0">
            <a:spAutoFit/>
          </a:bodyPr>
          <a:lstStyle/>
          <a:p>
            <a:pPr marL="0" marR="0" lvl="0" indent="0" algn="l" defTabSz="455613" rtl="0" eaLnBrk="1" fontAlgn="base"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Primary endpoint: </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Overall survival</a:t>
            </a:r>
          </a:p>
          <a:p>
            <a:pPr marL="0" marR="0" lvl="0" indent="0" algn="l" defTabSz="455613" rtl="0" eaLnBrk="1" fontAlgn="base" latinLnBrk="0" hangingPunct="1">
              <a:lnSpc>
                <a:spcPct val="100000"/>
              </a:lnSpc>
              <a:spcBef>
                <a:spcPts val="600"/>
              </a:spcBef>
              <a:spcAft>
                <a:spcPts val="60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Secondary endpoints include </a:t>
            </a: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morphologic CR rate, CR without MRD, cytogenetic CR rate and transfusion independence</a:t>
            </a:r>
          </a:p>
        </p:txBody>
      </p:sp>
      <p:cxnSp>
        <p:nvCxnSpPr>
          <p:cNvPr id="5" name="Straight Connector 10">
            <a:extLst>
              <a:ext uri="{FF2B5EF4-FFF2-40B4-BE49-F238E27FC236}">
                <a16:creationId xmlns:a16="http://schemas.microsoft.com/office/drawing/2014/main" id="{D664AC85-E260-E84E-A0FB-67770497B0C8}"/>
              </a:ext>
            </a:extLst>
          </p:cNvPr>
          <p:cNvCxnSpPr>
            <a:cxnSpLocks noChangeShapeType="1"/>
          </p:cNvCxnSpPr>
          <p:nvPr/>
        </p:nvCxnSpPr>
        <p:spPr bwMode="auto">
          <a:xfrm>
            <a:off x="6103391" y="3158892"/>
            <a:ext cx="457200" cy="0"/>
          </a:xfrm>
          <a:prstGeom prst="line">
            <a:avLst/>
          </a:prstGeom>
          <a:noFill/>
          <a:ln w="19050" cmpd="sng">
            <a:solidFill>
              <a:schemeClr val="tx1"/>
            </a:solidFill>
            <a:round/>
            <a:headEnd/>
            <a:tailEnd/>
          </a:ln>
          <a:extLst>
            <a:ext uri="{909E8E84-426E-40DD-AFC4-6F175D3DCCD1}">
              <a14:hiddenFill xmlns:a14="http://schemas.microsoft.com/office/drawing/2010/main">
                <a:noFill/>
              </a14:hiddenFill>
            </a:ext>
          </a:extLst>
        </p:spPr>
      </p:cxnSp>
      <p:cxnSp>
        <p:nvCxnSpPr>
          <p:cNvPr id="6" name="Straight Arrow Connector 5">
            <a:extLst>
              <a:ext uri="{FF2B5EF4-FFF2-40B4-BE49-F238E27FC236}">
                <a16:creationId xmlns:a16="http://schemas.microsoft.com/office/drawing/2014/main" id="{74FFDE9D-3504-004D-8DBE-4B8728B5ECA8}"/>
              </a:ext>
            </a:extLst>
          </p:cNvPr>
          <p:cNvCxnSpPr>
            <a:cxnSpLocks/>
          </p:cNvCxnSpPr>
          <p:nvPr/>
        </p:nvCxnSpPr>
        <p:spPr bwMode="auto">
          <a:xfrm flipV="1">
            <a:off x="6745392" y="2310101"/>
            <a:ext cx="0" cy="1410527"/>
          </a:xfrm>
          <a:prstGeom prst="straightConnector1">
            <a:avLst/>
          </a:prstGeom>
          <a:ln w="1905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514E6211-8A76-B540-8C6B-099DCF7C3C57}"/>
              </a:ext>
            </a:extLst>
          </p:cNvPr>
          <p:cNvCxnSpPr/>
          <p:nvPr/>
        </p:nvCxnSpPr>
        <p:spPr bwMode="auto">
          <a:xfrm>
            <a:off x="6745394" y="3721518"/>
            <a:ext cx="529940"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FD777C6-6BD2-FE40-9796-7D909E2ED077}"/>
              </a:ext>
            </a:extLst>
          </p:cNvPr>
          <p:cNvCxnSpPr/>
          <p:nvPr/>
        </p:nvCxnSpPr>
        <p:spPr bwMode="auto">
          <a:xfrm>
            <a:off x="6745397" y="2310101"/>
            <a:ext cx="529937" cy="0"/>
          </a:xfrm>
          <a:prstGeom prst="straightConnector1">
            <a:avLst/>
          </a:prstGeom>
          <a:ln w="19050" cmpd="sng">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2" name="Group 31">
            <a:extLst>
              <a:ext uri="{FF2B5EF4-FFF2-40B4-BE49-F238E27FC236}">
                <a16:creationId xmlns:a16="http://schemas.microsoft.com/office/drawing/2014/main" id="{99465E9B-DB23-7647-8B54-6A217BC50072}"/>
              </a:ext>
            </a:extLst>
          </p:cNvPr>
          <p:cNvGraphicFramePr>
            <a:graphicFrameLocks noGrp="1"/>
          </p:cNvGraphicFramePr>
          <p:nvPr/>
        </p:nvGraphicFramePr>
        <p:xfrm>
          <a:off x="1066806" y="1439777"/>
          <a:ext cx="5036581" cy="3141556"/>
        </p:xfrm>
        <a:graphic>
          <a:graphicData uri="http://schemas.openxmlformats.org/drawingml/2006/table">
            <a:tbl>
              <a:tblPr/>
              <a:tblGrid>
                <a:gridCol w="5036581">
                  <a:extLst>
                    <a:ext uri="{9D8B030D-6E8A-4147-A177-3AD203B41FA5}">
                      <a16:colId xmlns:a16="http://schemas.microsoft.com/office/drawing/2014/main" val="20000"/>
                    </a:ext>
                  </a:extLst>
                </a:gridCol>
              </a:tblGrid>
              <a:tr h="435711">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a:ln>
                            <a:noFill/>
                          </a:ln>
                          <a:solidFill>
                            <a:schemeClr val="bg1"/>
                          </a:solidFill>
                          <a:effectLst/>
                          <a:latin typeface="Arial" panose="020B0604020202020204" pitchFamily="34" charset="0"/>
                          <a:ea typeface="Calibri" charset="0"/>
                          <a:cs typeface="Arial" panose="020B0604020202020204" pitchFamily="34" charset="0"/>
                        </a:rPr>
                        <a:t>Eligibility (N = 406)</a:t>
                      </a:r>
                    </a:p>
                  </a:txBody>
                  <a:tcPr marL="68580" marR="68580" marT="34308" marB="343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92F5D"/>
                    </a:solidFill>
                  </a:tcPr>
                </a:tc>
                <a:extLst>
                  <a:ext uri="{0D108BD9-81ED-4DB2-BD59-A6C34878D82A}">
                    <a16:rowId xmlns:a16="http://schemas.microsoft.com/office/drawing/2014/main" val="10000"/>
                  </a:ext>
                </a:extLst>
              </a:tr>
              <a:tr h="2705845">
                <a:tc>
                  <a:txBody>
                    <a:bodyPr/>
                    <a:lstStyle/>
                    <a:p>
                      <a:pPr marL="177800" marR="0" lvl="0" indent="-177800" algn="l" defTabSz="914400" rtl="0" eaLnBrk="1" fontAlgn="base" latinLnBrk="0" hangingPunct="1">
                        <a:lnSpc>
                          <a:spcPct val="100000"/>
                        </a:lnSpc>
                        <a:spcBef>
                          <a:spcPts val="600"/>
                        </a:spcBef>
                        <a:spcAft>
                          <a:spcPts val="600"/>
                        </a:spcAft>
                        <a:buClrTx/>
                        <a:buSzTx/>
                        <a:buFont typeface="Arial"/>
                        <a:buChar char="•"/>
                        <a:tabLst/>
                        <a:defRPr/>
                      </a:pPr>
                      <a:r>
                        <a:rPr kumimoji="0" lang="en-US" sz="20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Newly diagnosed AML (including de novo, secondary to hematologic disorders or treatment-related disease with intermediate or unfavorable-risk cytogenetics)</a:t>
                      </a:r>
                    </a:p>
                    <a:p>
                      <a:pPr marL="177800" marR="0" lvl="0" indent="-177800" algn="l" defTabSz="914400" rtl="0" eaLnBrk="1" fontAlgn="base" latinLnBrk="0" hangingPunct="1">
                        <a:lnSpc>
                          <a:spcPct val="100000"/>
                        </a:lnSpc>
                        <a:spcBef>
                          <a:spcPts val="600"/>
                        </a:spcBef>
                        <a:spcAft>
                          <a:spcPts val="600"/>
                        </a:spcAft>
                        <a:buClrTx/>
                        <a:buSzTx/>
                        <a:buFont typeface="Arial"/>
                        <a:buChar char="•"/>
                        <a:tabLst/>
                        <a:defRPr/>
                      </a:pPr>
                      <a:r>
                        <a:rPr kumimoji="0" lang="en-US" sz="20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Ineligibility for intensive chemotherapy</a:t>
                      </a:r>
                    </a:p>
                    <a:p>
                      <a:pPr marL="177800" marR="0" lvl="0" indent="-177800" algn="l" defTabSz="914400" rtl="0" eaLnBrk="1" fontAlgn="base" latinLnBrk="0" hangingPunct="1">
                        <a:lnSpc>
                          <a:spcPct val="100000"/>
                        </a:lnSpc>
                        <a:spcBef>
                          <a:spcPts val="600"/>
                        </a:spcBef>
                        <a:spcAft>
                          <a:spcPts val="600"/>
                        </a:spcAft>
                        <a:buClrTx/>
                        <a:buSzTx/>
                        <a:buFont typeface="Arial"/>
                        <a:buChar char="•"/>
                        <a:tabLst/>
                        <a:defRPr/>
                      </a:pPr>
                      <a:r>
                        <a:rPr kumimoji="0" lang="en-US" sz="2000" b="0" i="0" u="none" strike="noStrike" cap="none" normalizeH="0" baseline="0" dirty="0">
                          <a:ln>
                            <a:noFill/>
                          </a:ln>
                          <a:solidFill>
                            <a:schemeClr val="tx1"/>
                          </a:solidFill>
                          <a:effectLst/>
                          <a:latin typeface="Arial" panose="020B0604020202020204" pitchFamily="34" charset="0"/>
                          <a:ea typeface="Calibri" charset="0"/>
                          <a:cs typeface="Arial" panose="020B0604020202020204" pitchFamily="34" charset="0"/>
                        </a:rPr>
                        <a:t>ECOG PS 0-2</a:t>
                      </a:r>
                    </a:p>
                  </a:txBody>
                  <a:tcPr marL="68580" marR="68580" marT="34308" marB="3430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5696"/>
                    </a:solidFill>
                  </a:tcPr>
                </a:tc>
                <a:extLst>
                  <a:ext uri="{0D108BD9-81ED-4DB2-BD59-A6C34878D82A}">
                    <a16:rowId xmlns:a16="http://schemas.microsoft.com/office/drawing/2014/main" val="10001"/>
                  </a:ext>
                </a:extLst>
              </a:tr>
            </a:tbl>
          </a:graphicData>
        </a:graphic>
      </p:graphicFrame>
      <p:sp>
        <p:nvSpPr>
          <p:cNvPr id="13" name="Rectangle 18">
            <a:extLst>
              <a:ext uri="{FF2B5EF4-FFF2-40B4-BE49-F238E27FC236}">
                <a16:creationId xmlns:a16="http://schemas.microsoft.com/office/drawing/2014/main" id="{1A2D0A81-D96E-924F-B859-F6281AC8A7E3}"/>
              </a:ext>
            </a:extLst>
          </p:cNvPr>
          <p:cNvSpPr>
            <a:spLocks noChangeArrowheads="1"/>
          </p:cNvSpPr>
          <p:nvPr/>
        </p:nvSpPr>
        <p:spPr bwMode="auto">
          <a:xfrm>
            <a:off x="7333476" y="1219200"/>
            <a:ext cx="4325117" cy="1717531"/>
          </a:xfrm>
          <a:prstGeom prst="rect">
            <a:avLst/>
          </a:prstGeom>
          <a:solidFill>
            <a:srgbClr val="F9961E"/>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marL="0" marR="0" lvl="0" indent="0" algn="ctr" defTabSz="455613" rtl="0" eaLnBrk="1" fontAlgn="base" latinLnBrk="0" hangingPunct="1">
              <a:lnSpc>
                <a:spcPct val="10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000090"/>
                </a:solidFill>
                <a:effectLst/>
                <a:uLnTx/>
                <a:uFillTx/>
                <a:latin typeface="Arial" panose="020B0604020202020204" pitchFamily="34" charset="0"/>
                <a:ea typeface="Arial" charset="0"/>
                <a:cs typeface="Arial" panose="020B0604020202020204" pitchFamily="34" charset="0"/>
              </a:rPr>
              <a:t>Pracinostat                                 </a:t>
            </a:r>
          </a:p>
          <a:p>
            <a:pPr marL="0" marR="0" lvl="0" indent="0" algn="ctr" defTabSz="455613" rtl="0" eaLnBrk="1" fontAlgn="base" latinLnBrk="0" hangingPunct="1">
              <a:lnSpc>
                <a:spcPct val="10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000090"/>
                </a:solidFill>
                <a:effectLst/>
                <a:uLnTx/>
                <a:uFillTx/>
                <a:latin typeface="Arial" panose="020B0604020202020204" pitchFamily="34" charset="0"/>
                <a:ea typeface="Arial" charset="0"/>
                <a:cs typeface="Arial" panose="020B0604020202020204" pitchFamily="34" charset="0"/>
              </a:rPr>
              <a:t>+ </a:t>
            </a:r>
          </a:p>
          <a:p>
            <a:pPr marL="0" marR="0" lvl="0" indent="0" algn="ctr" defTabSz="455613" rtl="0" eaLnBrk="1" fontAlgn="base" latinLnBrk="0" hangingPunct="1">
              <a:lnSpc>
                <a:spcPct val="10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000090"/>
                </a:solidFill>
                <a:effectLst/>
                <a:uLnTx/>
                <a:uFillTx/>
                <a:latin typeface="Arial" panose="020B0604020202020204" pitchFamily="34" charset="0"/>
                <a:ea typeface="Arial" charset="0"/>
                <a:cs typeface="Arial" panose="020B0604020202020204" pitchFamily="34" charset="0"/>
              </a:rPr>
              <a:t>azacitidine</a:t>
            </a:r>
          </a:p>
        </p:txBody>
      </p:sp>
      <p:sp>
        <p:nvSpPr>
          <p:cNvPr id="14" name="Rectangle 18">
            <a:extLst>
              <a:ext uri="{FF2B5EF4-FFF2-40B4-BE49-F238E27FC236}">
                <a16:creationId xmlns:a16="http://schemas.microsoft.com/office/drawing/2014/main" id="{D945D54E-1836-5441-8178-A87BA45652DB}"/>
              </a:ext>
            </a:extLst>
          </p:cNvPr>
          <p:cNvSpPr>
            <a:spLocks noChangeArrowheads="1"/>
          </p:cNvSpPr>
          <p:nvPr/>
        </p:nvSpPr>
        <p:spPr bwMode="auto">
          <a:xfrm>
            <a:off x="7339456" y="3235464"/>
            <a:ext cx="4325117" cy="1717536"/>
          </a:xfrm>
          <a:prstGeom prst="rect">
            <a:avLst/>
          </a:prstGeom>
          <a:solidFill>
            <a:srgbClr val="99CD13"/>
          </a:solidFill>
          <a:ln w="12700" cmpd="sng">
            <a:solidFill>
              <a:srgbClr val="FFFFFF"/>
            </a:solidFill>
            <a:round/>
            <a:headEnd/>
            <a:tailEnd/>
          </a:ln>
          <a:effectLst>
            <a:outerShdw blurRad="50800" dist="38100" dir="2700000" algn="tl" rotWithShape="0">
              <a:prstClr val="black">
                <a:alpha val="40000"/>
              </a:prstClr>
            </a:outerShdw>
          </a:effectLst>
        </p:spPr>
        <p:txBody>
          <a:bodyPr anchor="ctr"/>
          <a:lstStyle/>
          <a:p>
            <a:pPr marL="0" marR="0" lvl="0" indent="0" algn="ctr" defTabSz="455613" rtl="0" eaLnBrk="1" fontAlgn="base" latinLnBrk="0" hangingPunct="1">
              <a:lnSpc>
                <a:spcPct val="10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000090"/>
                </a:solidFill>
                <a:effectLst/>
                <a:uLnTx/>
                <a:uFillTx/>
                <a:latin typeface="Arial" panose="020B0604020202020204" pitchFamily="34" charset="0"/>
                <a:ea typeface="Arial" charset="0"/>
                <a:cs typeface="Arial" panose="020B0604020202020204" pitchFamily="34" charset="0"/>
              </a:rPr>
              <a:t>Placebo </a:t>
            </a:r>
          </a:p>
          <a:p>
            <a:pPr marL="0" marR="0" lvl="0" indent="0" algn="ctr" defTabSz="455613" rtl="0" eaLnBrk="1" fontAlgn="base" latinLnBrk="0" hangingPunct="1">
              <a:lnSpc>
                <a:spcPct val="10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000090"/>
                </a:solidFill>
                <a:effectLst/>
                <a:uLnTx/>
                <a:uFillTx/>
                <a:latin typeface="Arial" panose="020B0604020202020204" pitchFamily="34" charset="0"/>
                <a:ea typeface="Arial" charset="0"/>
                <a:cs typeface="Arial" panose="020B0604020202020204" pitchFamily="34" charset="0"/>
              </a:rPr>
              <a:t>+</a:t>
            </a:r>
          </a:p>
          <a:p>
            <a:pPr marL="0" marR="0" lvl="0" indent="0" algn="ctr" defTabSz="455613" rtl="0" eaLnBrk="1" fontAlgn="base" latinLnBrk="0" hangingPunct="1">
              <a:lnSpc>
                <a:spcPct val="100000"/>
              </a:lnSpc>
              <a:spcBef>
                <a:spcPct val="0"/>
              </a:spcBef>
              <a:spcAft>
                <a:spcPts val="600"/>
              </a:spcAft>
              <a:buClrTx/>
              <a:buSzTx/>
              <a:buFontTx/>
              <a:buNone/>
              <a:tabLst/>
              <a:defRPr/>
            </a:pPr>
            <a:r>
              <a:rPr kumimoji="0" lang="en-US" sz="2000" b="1" i="0" u="none" strike="noStrike" kern="1200" cap="none" spc="0" normalizeH="0" baseline="0" noProof="0" dirty="0">
                <a:ln>
                  <a:noFill/>
                </a:ln>
                <a:solidFill>
                  <a:srgbClr val="000090"/>
                </a:solidFill>
                <a:effectLst/>
                <a:uLnTx/>
                <a:uFillTx/>
                <a:latin typeface="Arial" panose="020B0604020202020204" pitchFamily="34" charset="0"/>
                <a:ea typeface="Arial" charset="0"/>
                <a:cs typeface="Arial" panose="020B0604020202020204" pitchFamily="34" charset="0"/>
              </a:rPr>
              <a:t>azacitidine</a:t>
            </a:r>
          </a:p>
        </p:txBody>
      </p:sp>
      <p:sp>
        <p:nvSpPr>
          <p:cNvPr id="18" name="TextBox 17">
            <a:extLst>
              <a:ext uri="{FF2B5EF4-FFF2-40B4-BE49-F238E27FC236}">
                <a16:creationId xmlns:a16="http://schemas.microsoft.com/office/drawing/2014/main" id="{8BDBAFCD-3212-2E45-8E59-92373180CF6D}"/>
              </a:ext>
            </a:extLst>
          </p:cNvPr>
          <p:cNvSpPr txBox="1"/>
          <p:nvPr/>
        </p:nvSpPr>
        <p:spPr>
          <a:xfrm>
            <a:off x="137030" y="6408134"/>
            <a:ext cx="11369170" cy="338554"/>
          </a:xfrm>
          <a:prstGeom prst="rect">
            <a:avLst/>
          </a:prstGeom>
          <a:noFill/>
        </p:spPr>
        <p:txBody>
          <a:bodyPr wrap="square" rtlCol="0" anchor="b">
            <a:spAutoFit/>
          </a:bodyPr>
          <a:lstStyle/>
          <a:p>
            <a:pPr marL="0" marR="0" lvl="0" indent="0" algn="l" defTabSz="455613"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rPr>
              <a:t>www.clinicaltrials.gov (NCT03151408) – Accessed November 2020. Garcia-Manero G et al. ASCO 2018;Abstract TPS7078.</a:t>
            </a:r>
          </a:p>
        </p:txBody>
      </p:sp>
      <p:grpSp>
        <p:nvGrpSpPr>
          <p:cNvPr id="21" name="Group 20">
            <a:extLst>
              <a:ext uri="{FF2B5EF4-FFF2-40B4-BE49-F238E27FC236}">
                <a16:creationId xmlns:a16="http://schemas.microsoft.com/office/drawing/2014/main" id="{5ADE3385-DB7B-6D41-94D4-6E09AEC48567}"/>
              </a:ext>
            </a:extLst>
          </p:cNvPr>
          <p:cNvGrpSpPr>
            <a:grpSpLocks/>
          </p:cNvGrpSpPr>
          <p:nvPr/>
        </p:nvGrpSpPr>
        <p:grpSpPr bwMode="auto">
          <a:xfrm>
            <a:off x="6261664" y="2558677"/>
            <a:ext cx="914400" cy="914400"/>
            <a:chOff x="1872" y="1584"/>
            <a:chExt cx="576" cy="576"/>
          </a:xfrm>
        </p:grpSpPr>
        <p:sp>
          <p:nvSpPr>
            <p:cNvPr id="22" name="Oval 21">
              <a:extLst>
                <a:ext uri="{FF2B5EF4-FFF2-40B4-BE49-F238E27FC236}">
                  <a16:creationId xmlns:a16="http://schemas.microsoft.com/office/drawing/2014/main" id="{613995D5-5772-654E-AB29-5D5C9DBC59FE}"/>
                </a:ext>
              </a:extLst>
            </p:cNvPr>
            <p:cNvSpPr>
              <a:spLocks noChangeArrowheads="1"/>
            </p:cNvSpPr>
            <p:nvPr/>
          </p:nvSpPr>
          <p:spPr bwMode="auto">
            <a:xfrm>
              <a:off x="1872" y="1584"/>
              <a:ext cx="576" cy="576"/>
            </a:xfrm>
            <a:prstGeom prst="ellipse">
              <a:avLst/>
            </a:prstGeom>
            <a:solidFill>
              <a:srgbClr val="FE701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wrap="none"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l" defTabSz="455613" rtl="0" eaLnBrk="0" fontAlgn="base" latinLnBrk="0" hangingPunct="0">
                <a:lnSpc>
                  <a:spcPct val="100000"/>
                </a:lnSpc>
                <a:spcBef>
                  <a:spcPct val="0"/>
                </a:spcBef>
                <a:spcAft>
                  <a:spcPct val="0"/>
                </a:spcAft>
                <a:buClrTx/>
                <a:buSzTx/>
                <a:buFontTx/>
                <a:buNone/>
                <a:tabLst/>
                <a:defRPr/>
              </a:pPr>
              <a:endParaRPr kumimoji="0" lang="en-US" sz="3600" b="1" i="0" u="none" strike="noStrike" kern="1200" cap="none" spc="0" normalizeH="0" baseline="0" noProof="0" dirty="0">
                <a:ln>
                  <a:noFill/>
                </a:ln>
                <a:solidFill>
                  <a:srgbClr val="333399"/>
                </a:solidFill>
                <a:effectLst/>
                <a:uLnTx/>
                <a:uFillTx/>
                <a:latin typeface="Arial" charset="0"/>
                <a:ea typeface="Arial" charset="0"/>
                <a:cs typeface="Arial" charset="0"/>
              </a:endParaRPr>
            </a:p>
          </p:txBody>
        </p:sp>
        <p:sp>
          <p:nvSpPr>
            <p:cNvPr id="23" name="Rectangle 22">
              <a:extLst>
                <a:ext uri="{FF2B5EF4-FFF2-40B4-BE49-F238E27FC236}">
                  <a16:creationId xmlns:a16="http://schemas.microsoft.com/office/drawing/2014/main" id="{2D087DEC-A516-0D4A-AADE-67AED91BF7E4}"/>
                </a:ext>
              </a:extLst>
            </p:cNvPr>
            <p:cNvSpPr>
              <a:spLocks noChangeArrowheads="1"/>
            </p:cNvSpPr>
            <p:nvPr/>
          </p:nvSpPr>
          <p:spPr bwMode="auto">
            <a:xfrm>
              <a:off x="1920" y="1632"/>
              <a:ext cx="480"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63500" dir="2700000" algn="ctr" rotWithShape="0">
                      <a:schemeClr val="tx1">
                        <a:alpha val="39998"/>
                      </a:schemeClr>
                    </a:outerShdw>
                  </a:effectLst>
                </a14:hiddenEffects>
              </a:ext>
            </a:extLst>
          </p:spPr>
          <p:txBody>
            <a:bodyPr lIns="0" tIns="0" rIns="0" anchor="ctr"/>
            <a:lstStyle>
              <a:defPPr>
                <a:defRPr lang="en-GB"/>
              </a:defPPr>
              <a:lvl1pPr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1pPr>
              <a:lvl2pPr marL="4302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2pPr>
              <a:lvl3pPr marL="6461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3pPr>
              <a:lvl4pPr marL="8620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4pPr>
              <a:lvl5pPr marL="1077913" indent="-214313" algn="l" defTabSz="455613" rtl="0" fontAlgn="base">
                <a:spcBef>
                  <a:spcPct val="0"/>
                </a:spcBef>
                <a:spcAft>
                  <a:spcPct val="0"/>
                </a:spcAft>
                <a:defRPr sz="3600" b="1" kern="1200">
                  <a:solidFill>
                    <a:schemeClr val="accent2"/>
                  </a:solidFill>
                  <a:latin typeface="Arial" pitchFamily="-72" charset="0"/>
                  <a:ea typeface="MS PGothic" charset="0"/>
                  <a:cs typeface="MS PGothic" charset="0"/>
                </a:defRPr>
              </a:lvl5pPr>
              <a:lvl6pPr marL="2286000" algn="l" defTabSz="457200" rtl="0" eaLnBrk="1" latinLnBrk="0" hangingPunct="1">
                <a:defRPr sz="3600" b="1" kern="1200">
                  <a:solidFill>
                    <a:schemeClr val="accent2"/>
                  </a:solidFill>
                  <a:latin typeface="Arial" pitchFamily="-72" charset="0"/>
                  <a:ea typeface="MS PGothic" charset="0"/>
                  <a:cs typeface="MS PGothic" charset="0"/>
                </a:defRPr>
              </a:lvl6pPr>
              <a:lvl7pPr marL="2743200" algn="l" defTabSz="457200" rtl="0" eaLnBrk="1" latinLnBrk="0" hangingPunct="1">
                <a:defRPr sz="3600" b="1" kern="1200">
                  <a:solidFill>
                    <a:schemeClr val="accent2"/>
                  </a:solidFill>
                  <a:latin typeface="Arial" pitchFamily="-72" charset="0"/>
                  <a:ea typeface="MS PGothic" charset="0"/>
                  <a:cs typeface="MS PGothic" charset="0"/>
                </a:defRPr>
              </a:lvl7pPr>
              <a:lvl8pPr marL="3200400" algn="l" defTabSz="457200" rtl="0" eaLnBrk="1" latinLnBrk="0" hangingPunct="1">
                <a:defRPr sz="3600" b="1" kern="1200">
                  <a:solidFill>
                    <a:schemeClr val="accent2"/>
                  </a:solidFill>
                  <a:latin typeface="Arial" pitchFamily="-72" charset="0"/>
                  <a:ea typeface="MS PGothic" charset="0"/>
                  <a:cs typeface="MS PGothic" charset="0"/>
                </a:defRPr>
              </a:lvl8pPr>
              <a:lvl9pPr marL="3657600" algn="l" defTabSz="457200" rtl="0" eaLnBrk="1" latinLnBrk="0" hangingPunct="1">
                <a:defRPr sz="3600" b="1" kern="1200">
                  <a:solidFill>
                    <a:schemeClr val="accent2"/>
                  </a:solidFill>
                  <a:latin typeface="Arial" pitchFamily="-72" charset="0"/>
                  <a:ea typeface="MS PGothic" charset="0"/>
                  <a:cs typeface="MS PGothic" charset="0"/>
                </a:defRPr>
              </a:lvl9pPr>
            </a:lstStyle>
            <a:p>
              <a:pPr marL="0" marR="0" lvl="0" indent="0" algn="ctr" defTabSz="455613"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Arial" charset="0"/>
                  <a:cs typeface="Arial" charset="0"/>
                </a:rPr>
                <a:t>R</a:t>
              </a:r>
            </a:p>
          </p:txBody>
        </p:sp>
      </p:grpSp>
      <p:sp>
        <p:nvSpPr>
          <p:cNvPr id="17" name="TextBox 9">
            <a:extLst>
              <a:ext uri="{FF2B5EF4-FFF2-40B4-BE49-F238E27FC236}">
                <a16:creationId xmlns:a16="http://schemas.microsoft.com/office/drawing/2014/main" id="{FF3F0B93-9F7A-124E-B864-8545CE98229F}"/>
              </a:ext>
            </a:extLst>
          </p:cNvPr>
          <p:cNvSpPr txBox="1"/>
          <p:nvPr/>
        </p:nvSpPr>
        <p:spPr>
          <a:xfrm>
            <a:off x="6231184" y="3686556"/>
            <a:ext cx="609281"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1:1</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p:txBody>
      </p:sp>
    </p:spTree>
    <p:custDataLst>
      <p:tags r:id="rId1"/>
    </p:custDataLst>
    <p:extLst>
      <p:ext uri="{BB962C8B-B14F-4D97-AF65-F5344CB8AC3E}">
        <p14:creationId xmlns:p14="http://schemas.microsoft.com/office/powerpoint/2010/main" val="2556126750"/>
      </p:ext>
    </p:extLst>
  </p:cSld>
  <p:clrMapOvr>
    <a:masterClrMapping/>
  </p:clrMapOvr>
  <p:transition advClick="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0999" y="114656"/>
            <a:ext cx="11449987" cy="1143000"/>
          </a:xfrm>
        </p:spPr>
        <p:txBody>
          <a:bodyPr/>
          <a:lstStyle/>
          <a:p>
            <a:r>
              <a:rPr lang="en-US" sz="2500" dirty="0"/>
              <a:t>Phase III PRAN-</a:t>
            </a:r>
            <a:r>
              <a:rPr lang="en-US" sz="2500" dirty="0">
                <a:latin typeface="Arial" panose="020B0604020202020204" pitchFamily="34" charset="0"/>
                <a:cs typeface="Arial" panose="020B0604020202020204" pitchFamily="34" charset="0"/>
              </a:rPr>
              <a:t>16-52</a:t>
            </a:r>
            <a:r>
              <a:rPr lang="en-US" sz="2500" dirty="0"/>
              <a:t> Trial Discontinued After Completing Interim Analysis</a:t>
            </a:r>
            <a:br>
              <a:rPr lang="en-US" sz="2500" dirty="0"/>
            </a:br>
            <a:r>
              <a:rPr lang="en-US" sz="2500" dirty="0"/>
              <a:t>Press Release: July 02, 2020</a:t>
            </a:r>
          </a:p>
        </p:txBody>
      </p:sp>
      <p:sp>
        <p:nvSpPr>
          <p:cNvPr id="5" name="Content Placeholder 4"/>
          <p:cNvSpPr>
            <a:spLocks noGrp="1"/>
          </p:cNvSpPr>
          <p:nvPr>
            <p:ph idx="1"/>
          </p:nvPr>
        </p:nvSpPr>
        <p:spPr>
          <a:xfrm>
            <a:off x="762000" y="1314158"/>
            <a:ext cx="10668000" cy="4781842"/>
          </a:xfrm>
        </p:spPr>
        <p:txBody>
          <a:bodyPr/>
          <a:lstStyle/>
          <a:p>
            <a:pPr marL="0" indent="0">
              <a:spcBef>
                <a:spcPts val="1800"/>
              </a:spcBef>
              <a:spcAft>
                <a:spcPts val="1800"/>
              </a:spcAft>
              <a:buNone/>
            </a:pPr>
            <a:r>
              <a:rPr lang="en-US" sz="2400" dirty="0"/>
              <a:t>“An interim futility analysis of the ongoing Phase 3 study of pracinostat in combination with azacitidine in patients with AML who are unfit to receive standard intensive chemotherapy, undertaken by the study Independent Data Monitoring Committee (‘IDMC’), has demonstrated it was unlikely to meet the primary endpoint of overall survival compared to the control group. </a:t>
            </a:r>
          </a:p>
          <a:p>
            <a:pPr marL="0" indent="0">
              <a:spcBef>
                <a:spcPts val="1800"/>
              </a:spcBef>
              <a:spcAft>
                <a:spcPts val="1800"/>
              </a:spcAft>
              <a:buNone/>
            </a:pPr>
            <a:r>
              <a:rPr lang="en-US" sz="2400" dirty="0"/>
              <a:t>Based on the outcome of the interim analysis, the decision was made to discontinue the recruitment of patients and end the study. The decision was based on a lack of efficacy and not on safety concerns. </a:t>
            </a:r>
          </a:p>
          <a:p>
            <a:pPr marL="0" indent="0">
              <a:spcBef>
                <a:spcPts val="1800"/>
              </a:spcBef>
              <a:spcAft>
                <a:spcPts val="1800"/>
              </a:spcAft>
              <a:buNone/>
            </a:pPr>
            <a:r>
              <a:rPr lang="en-US" sz="2400" dirty="0"/>
              <a:t>Pending further evaluation, patients currently enrolled in other pracinostat studies will continue treatment.”</a:t>
            </a:r>
            <a:endParaRPr lang="en-US" sz="2400" b="1" dirty="0"/>
          </a:p>
        </p:txBody>
      </p:sp>
      <p:sp>
        <p:nvSpPr>
          <p:cNvPr id="2" name="TextBox 1">
            <a:extLst>
              <a:ext uri="{FF2B5EF4-FFF2-40B4-BE49-F238E27FC236}">
                <a16:creationId xmlns:a16="http://schemas.microsoft.com/office/drawing/2014/main" id="{AAD388D9-3CB3-7440-9A6E-3788B5FEBFF7}"/>
              </a:ext>
            </a:extLst>
          </p:cNvPr>
          <p:cNvSpPr txBox="1"/>
          <p:nvPr/>
        </p:nvSpPr>
        <p:spPr>
          <a:xfrm>
            <a:off x="284813" y="6248400"/>
            <a:ext cx="11449987"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charset="0"/>
                <a:ea typeface="ＭＳ Ｐゴシック" charset="0"/>
              </a:rPr>
              <a:t>https://www.globenewswire.com/news-release/2020/07/02/2056824/0/en/Helsinn-Group-and-MEI-Pharma-Discontinue-the-Phase-3-Study-with-Pracinostat-in-AML-after-Completing-Interim-Analysis.html</a:t>
            </a:r>
          </a:p>
        </p:txBody>
      </p:sp>
    </p:spTree>
    <p:extLst>
      <p:ext uri="{BB962C8B-B14F-4D97-AF65-F5344CB8AC3E}">
        <p14:creationId xmlns:p14="http://schemas.microsoft.com/office/powerpoint/2010/main" val="2378937718"/>
      </p:ext>
    </p:extLst>
  </p:cSld>
  <p:clrMapOvr>
    <a:masterClrMapping/>
  </p:clrMapOvr>
  <p:transition advClick="0"/>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6548118-EC4F-F44C-8266-AEFC97778C33}"/>
              </a:ext>
            </a:extLst>
          </p:cNvPr>
          <p:cNvSpPr>
            <a:spLocks noGrp="1"/>
          </p:cNvSpPr>
          <p:nvPr>
            <p:ph type="title"/>
          </p:nvPr>
        </p:nvSpPr>
        <p:spPr/>
        <p:txBody>
          <a:bodyPr/>
          <a:lstStyle/>
          <a:p>
            <a:r>
              <a:rPr lang="en-US" sz="2600" dirty="0"/>
              <a:t>A 65-year-old patient with a history of myelodysplastic syndrome treated with </a:t>
            </a:r>
            <a:r>
              <a:rPr lang="en-US" sz="2600" dirty="0" err="1"/>
              <a:t>azacitidine</a:t>
            </a:r>
            <a:r>
              <a:rPr lang="en-US" sz="2600" dirty="0"/>
              <a:t> for 10 months presents 1 year later with AML with 35% marrow blasts, trisomy 8 and ASXL1, NRAS and U2AF1 mutations (VAFs 45, 20 and 45, respectively). What would you recommend? 	</a:t>
            </a:r>
          </a:p>
        </p:txBody>
      </p:sp>
      <p:sp>
        <p:nvSpPr>
          <p:cNvPr id="14" name="Content Placeholder 13">
            <a:extLst>
              <a:ext uri="{FF2B5EF4-FFF2-40B4-BE49-F238E27FC236}">
                <a16:creationId xmlns:a16="http://schemas.microsoft.com/office/drawing/2014/main" id="{89DDF2CA-4FD0-6645-B059-DDF687B1118D}"/>
              </a:ext>
            </a:extLst>
          </p:cNvPr>
          <p:cNvSpPr>
            <a:spLocks noGrp="1"/>
          </p:cNvSpPr>
          <p:nvPr>
            <p:ph idx="11"/>
          </p:nvPr>
        </p:nvSpPr>
        <p:spPr/>
        <p:txBody>
          <a:bodyPr/>
          <a:lstStyle/>
          <a:p>
            <a:r>
              <a:rPr lang="en-US" dirty="0"/>
              <a:t>CPX-351</a:t>
            </a:r>
          </a:p>
        </p:txBody>
      </p:sp>
      <p:sp>
        <p:nvSpPr>
          <p:cNvPr id="15" name="Content Placeholder 14">
            <a:extLst>
              <a:ext uri="{FF2B5EF4-FFF2-40B4-BE49-F238E27FC236}">
                <a16:creationId xmlns:a16="http://schemas.microsoft.com/office/drawing/2014/main" id="{E1E0453B-81A1-D946-BD09-79F2EE049942}"/>
              </a:ext>
            </a:extLst>
          </p:cNvPr>
          <p:cNvSpPr>
            <a:spLocks noGrp="1"/>
          </p:cNvSpPr>
          <p:nvPr>
            <p:ph idx="12"/>
          </p:nvPr>
        </p:nvSpPr>
        <p:spPr/>
        <p:txBody>
          <a:bodyPr/>
          <a:lstStyle/>
          <a:p>
            <a:r>
              <a:rPr lang="en-US" dirty="0"/>
              <a:t>CPX-351</a:t>
            </a:r>
          </a:p>
        </p:txBody>
      </p:sp>
      <p:sp>
        <p:nvSpPr>
          <p:cNvPr id="16" name="Content Placeholder 15">
            <a:extLst>
              <a:ext uri="{FF2B5EF4-FFF2-40B4-BE49-F238E27FC236}">
                <a16:creationId xmlns:a16="http://schemas.microsoft.com/office/drawing/2014/main" id="{5FBA6221-51D1-1943-84A5-BE5D204DA518}"/>
              </a:ext>
            </a:extLst>
          </p:cNvPr>
          <p:cNvSpPr>
            <a:spLocks noGrp="1"/>
          </p:cNvSpPr>
          <p:nvPr>
            <p:ph idx="13"/>
          </p:nvPr>
        </p:nvSpPr>
        <p:spPr/>
        <p:txBody>
          <a:bodyPr/>
          <a:lstStyle/>
          <a:p>
            <a:r>
              <a:rPr lang="en-US" dirty="0" err="1"/>
              <a:t>Azacitidine</a:t>
            </a:r>
            <a:r>
              <a:rPr lang="en-US" dirty="0"/>
              <a:t> + </a:t>
            </a:r>
            <a:r>
              <a:rPr lang="en-US" dirty="0" err="1"/>
              <a:t>venetoclax</a:t>
            </a:r>
            <a:endParaRPr lang="en-US" dirty="0"/>
          </a:p>
        </p:txBody>
      </p:sp>
      <p:sp>
        <p:nvSpPr>
          <p:cNvPr id="17" name="Content Placeholder 16">
            <a:extLst>
              <a:ext uri="{FF2B5EF4-FFF2-40B4-BE49-F238E27FC236}">
                <a16:creationId xmlns:a16="http://schemas.microsoft.com/office/drawing/2014/main" id="{7B527CE0-54EF-7E43-8E01-AA600DE8185D}"/>
              </a:ext>
            </a:extLst>
          </p:cNvPr>
          <p:cNvSpPr>
            <a:spLocks noGrp="1"/>
          </p:cNvSpPr>
          <p:nvPr>
            <p:ph idx="14"/>
          </p:nvPr>
        </p:nvSpPr>
        <p:spPr/>
        <p:txBody>
          <a:bodyPr/>
          <a:lstStyle/>
          <a:p>
            <a:r>
              <a:rPr lang="en-US" dirty="0"/>
              <a:t>CPX-351 </a:t>
            </a:r>
          </a:p>
        </p:txBody>
      </p:sp>
      <p:sp>
        <p:nvSpPr>
          <p:cNvPr id="18" name="Content Placeholder 17">
            <a:extLst>
              <a:ext uri="{FF2B5EF4-FFF2-40B4-BE49-F238E27FC236}">
                <a16:creationId xmlns:a16="http://schemas.microsoft.com/office/drawing/2014/main" id="{96CD04FE-D2A6-434D-BCE1-8D73048E2D4C}"/>
              </a:ext>
            </a:extLst>
          </p:cNvPr>
          <p:cNvSpPr>
            <a:spLocks noGrp="1"/>
          </p:cNvSpPr>
          <p:nvPr>
            <p:ph idx="15"/>
          </p:nvPr>
        </p:nvSpPr>
        <p:spPr/>
        <p:txBody>
          <a:bodyPr/>
          <a:lstStyle/>
          <a:p>
            <a:r>
              <a:rPr lang="en-US" dirty="0"/>
              <a:t>CPX-351 </a:t>
            </a:r>
            <a:r>
              <a:rPr lang="en-US" dirty="0">
                <a:sym typeface="Wingdings" pitchFamily="2" charset="2"/>
              </a:rPr>
              <a:t> SCT</a:t>
            </a:r>
            <a:endParaRPr lang="en-US" dirty="0"/>
          </a:p>
        </p:txBody>
      </p:sp>
      <p:sp>
        <p:nvSpPr>
          <p:cNvPr id="19" name="Content Placeholder 18">
            <a:extLst>
              <a:ext uri="{FF2B5EF4-FFF2-40B4-BE49-F238E27FC236}">
                <a16:creationId xmlns:a16="http://schemas.microsoft.com/office/drawing/2014/main" id="{5D37F739-D87D-2F4C-8683-E6BB69508C88}"/>
              </a:ext>
            </a:extLst>
          </p:cNvPr>
          <p:cNvSpPr>
            <a:spLocks noGrp="1"/>
          </p:cNvSpPr>
          <p:nvPr>
            <p:ph idx="16"/>
          </p:nvPr>
        </p:nvSpPr>
        <p:spPr/>
        <p:txBody>
          <a:bodyPr/>
          <a:lstStyle/>
          <a:p>
            <a:r>
              <a:rPr lang="en-US" dirty="0"/>
              <a:t>CPX-351 </a:t>
            </a:r>
          </a:p>
        </p:txBody>
      </p:sp>
      <p:sp>
        <p:nvSpPr>
          <p:cNvPr id="20" name="Content Placeholder 19">
            <a:extLst>
              <a:ext uri="{FF2B5EF4-FFF2-40B4-BE49-F238E27FC236}">
                <a16:creationId xmlns:a16="http://schemas.microsoft.com/office/drawing/2014/main" id="{85CE1808-3F9F-0C46-B185-F2F6A97A6E44}"/>
              </a:ext>
            </a:extLst>
          </p:cNvPr>
          <p:cNvSpPr>
            <a:spLocks noGrp="1"/>
          </p:cNvSpPr>
          <p:nvPr>
            <p:ph idx="17"/>
          </p:nvPr>
        </p:nvSpPr>
        <p:spPr/>
        <p:txBody>
          <a:bodyPr/>
          <a:lstStyle/>
          <a:p>
            <a:r>
              <a:rPr lang="en-US" dirty="0"/>
              <a:t>CPX-351 </a:t>
            </a:r>
          </a:p>
        </p:txBody>
      </p:sp>
      <p:sp>
        <p:nvSpPr>
          <p:cNvPr id="21" name="Content Placeholder 20">
            <a:extLst>
              <a:ext uri="{FF2B5EF4-FFF2-40B4-BE49-F238E27FC236}">
                <a16:creationId xmlns:a16="http://schemas.microsoft.com/office/drawing/2014/main" id="{8EEFE6A4-7BB4-4147-ADD8-3155CAE6F04B}"/>
              </a:ext>
            </a:extLst>
          </p:cNvPr>
          <p:cNvSpPr>
            <a:spLocks noGrp="1"/>
          </p:cNvSpPr>
          <p:nvPr>
            <p:ph idx="18"/>
          </p:nvPr>
        </p:nvSpPr>
        <p:spPr/>
        <p:txBody>
          <a:bodyPr/>
          <a:lstStyle/>
          <a:p>
            <a:r>
              <a:rPr lang="en-US" dirty="0"/>
              <a:t>CPX-351 </a:t>
            </a:r>
          </a:p>
        </p:txBody>
      </p:sp>
      <p:sp>
        <p:nvSpPr>
          <p:cNvPr id="22" name="Content Placeholder 21">
            <a:extLst>
              <a:ext uri="{FF2B5EF4-FFF2-40B4-BE49-F238E27FC236}">
                <a16:creationId xmlns:a16="http://schemas.microsoft.com/office/drawing/2014/main" id="{8F1405C0-7126-784A-948E-46E34C797E71}"/>
              </a:ext>
            </a:extLst>
          </p:cNvPr>
          <p:cNvSpPr>
            <a:spLocks noGrp="1"/>
          </p:cNvSpPr>
          <p:nvPr>
            <p:ph idx="19"/>
          </p:nvPr>
        </p:nvSpPr>
        <p:spPr/>
        <p:txBody>
          <a:bodyPr/>
          <a:lstStyle/>
          <a:p>
            <a:r>
              <a:rPr lang="en-US" dirty="0"/>
              <a:t>CPX-351</a:t>
            </a:r>
          </a:p>
        </p:txBody>
      </p:sp>
    </p:spTree>
    <p:extLst>
      <p:ext uri="{BB962C8B-B14F-4D97-AF65-F5344CB8AC3E}">
        <p14:creationId xmlns:p14="http://schemas.microsoft.com/office/powerpoint/2010/main" val="21293625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4197F-C28B-2F4B-8D19-1BBDDA6338B0}"/>
              </a:ext>
            </a:extLst>
          </p:cNvPr>
          <p:cNvSpPr>
            <a:spLocks noGrp="1"/>
          </p:cNvSpPr>
          <p:nvPr>
            <p:ph type="title"/>
          </p:nvPr>
        </p:nvSpPr>
        <p:spPr/>
        <p:txBody>
          <a:bodyPr/>
          <a:lstStyle/>
          <a:p>
            <a:r>
              <a:rPr lang="en-US" sz="2800" dirty="0"/>
              <a:t>What initial treatment would you recommend for a 64-year-old woman with a history of breast cancer, for which she received adjuvant chemotherapy, who now presents with bone marrow findings consistent with therapy-related AML?	</a:t>
            </a:r>
          </a:p>
        </p:txBody>
      </p:sp>
      <p:sp>
        <p:nvSpPr>
          <p:cNvPr id="3" name="Content Placeholder 2">
            <a:extLst>
              <a:ext uri="{FF2B5EF4-FFF2-40B4-BE49-F238E27FC236}">
                <a16:creationId xmlns:a16="http://schemas.microsoft.com/office/drawing/2014/main" id="{D742E8F6-2685-F545-B365-242E1B71B4C8}"/>
              </a:ext>
            </a:extLst>
          </p:cNvPr>
          <p:cNvSpPr>
            <a:spLocks noGrp="1"/>
          </p:cNvSpPr>
          <p:nvPr>
            <p:ph idx="11"/>
          </p:nvPr>
        </p:nvSpPr>
        <p:spPr/>
        <p:txBody>
          <a:bodyPr/>
          <a:lstStyle/>
          <a:p>
            <a:r>
              <a:rPr lang="en-US" dirty="0"/>
              <a:t>CPX-351</a:t>
            </a:r>
          </a:p>
        </p:txBody>
      </p:sp>
      <p:sp>
        <p:nvSpPr>
          <p:cNvPr id="4" name="Content Placeholder 3">
            <a:extLst>
              <a:ext uri="{FF2B5EF4-FFF2-40B4-BE49-F238E27FC236}">
                <a16:creationId xmlns:a16="http://schemas.microsoft.com/office/drawing/2014/main" id="{05EE2DAA-F1E9-5543-A272-CC5F823A710C}"/>
              </a:ext>
            </a:extLst>
          </p:cNvPr>
          <p:cNvSpPr>
            <a:spLocks noGrp="1"/>
          </p:cNvSpPr>
          <p:nvPr>
            <p:ph idx="12"/>
          </p:nvPr>
        </p:nvSpPr>
        <p:spPr/>
        <p:txBody>
          <a:bodyPr/>
          <a:lstStyle/>
          <a:p>
            <a:r>
              <a:rPr lang="en-US" dirty="0"/>
              <a:t>CPX-351</a:t>
            </a:r>
          </a:p>
        </p:txBody>
      </p:sp>
      <p:sp>
        <p:nvSpPr>
          <p:cNvPr id="5" name="Content Placeholder 4">
            <a:extLst>
              <a:ext uri="{FF2B5EF4-FFF2-40B4-BE49-F238E27FC236}">
                <a16:creationId xmlns:a16="http://schemas.microsoft.com/office/drawing/2014/main" id="{8B06046C-B6C5-5A42-A154-9BE7F73FB369}"/>
              </a:ext>
            </a:extLst>
          </p:cNvPr>
          <p:cNvSpPr>
            <a:spLocks noGrp="1"/>
          </p:cNvSpPr>
          <p:nvPr>
            <p:ph idx="13"/>
          </p:nvPr>
        </p:nvSpPr>
        <p:spPr/>
        <p:txBody>
          <a:bodyPr/>
          <a:lstStyle/>
          <a:p>
            <a:r>
              <a:rPr lang="en-US" dirty="0" err="1"/>
              <a:t>Azacitidine</a:t>
            </a:r>
            <a:r>
              <a:rPr lang="en-US" dirty="0"/>
              <a:t> + </a:t>
            </a:r>
            <a:r>
              <a:rPr lang="en-US" dirty="0" err="1"/>
              <a:t>venetoclax</a:t>
            </a:r>
            <a:endParaRPr lang="en-US" dirty="0"/>
          </a:p>
        </p:txBody>
      </p:sp>
      <p:sp>
        <p:nvSpPr>
          <p:cNvPr id="6" name="Content Placeholder 5">
            <a:extLst>
              <a:ext uri="{FF2B5EF4-FFF2-40B4-BE49-F238E27FC236}">
                <a16:creationId xmlns:a16="http://schemas.microsoft.com/office/drawing/2014/main" id="{8931620D-5BAC-154B-AF9C-904B5BB521B2}"/>
              </a:ext>
            </a:extLst>
          </p:cNvPr>
          <p:cNvSpPr>
            <a:spLocks noGrp="1"/>
          </p:cNvSpPr>
          <p:nvPr>
            <p:ph idx="14"/>
          </p:nvPr>
        </p:nvSpPr>
        <p:spPr/>
        <p:txBody>
          <a:bodyPr/>
          <a:lstStyle/>
          <a:p>
            <a:r>
              <a:rPr lang="en-US" dirty="0"/>
              <a:t>CPX-351</a:t>
            </a:r>
          </a:p>
        </p:txBody>
      </p:sp>
      <p:sp>
        <p:nvSpPr>
          <p:cNvPr id="7" name="Content Placeholder 6">
            <a:extLst>
              <a:ext uri="{FF2B5EF4-FFF2-40B4-BE49-F238E27FC236}">
                <a16:creationId xmlns:a16="http://schemas.microsoft.com/office/drawing/2014/main" id="{8CA32BD7-9424-1148-902E-F66414805289}"/>
              </a:ext>
            </a:extLst>
          </p:cNvPr>
          <p:cNvSpPr>
            <a:spLocks noGrp="1"/>
          </p:cNvSpPr>
          <p:nvPr>
            <p:ph idx="15"/>
          </p:nvPr>
        </p:nvSpPr>
        <p:spPr>
          <a:xfrm>
            <a:off x="8149896" y="2420888"/>
            <a:ext cx="3346704" cy="566928"/>
          </a:xfrm>
        </p:spPr>
        <p:txBody>
          <a:bodyPr/>
          <a:lstStyle/>
          <a:p>
            <a:pPr>
              <a:lnSpc>
                <a:spcPts val="2040"/>
              </a:lnSpc>
            </a:pPr>
            <a:r>
              <a:rPr lang="en-US" dirty="0"/>
              <a:t>Azacitidine + venetoclax </a:t>
            </a:r>
          </a:p>
        </p:txBody>
      </p:sp>
      <p:sp>
        <p:nvSpPr>
          <p:cNvPr id="8" name="Content Placeholder 7">
            <a:extLst>
              <a:ext uri="{FF2B5EF4-FFF2-40B4-BE49-F238E27FC236}">
                <a16:creationId xmlns:a16="http://schemas.microsoft.com/office/drawing/2014/main" id="{04574D71-6D12-6246-914A-FA517BAB6911}"/>
              </a:ext>
            </a:extLst>
          </p:cNvPr>
          <p:cNvSpPr>
            <a:spLocks noGrp="1"/>
          </p:cNvSpPr>
          <p:nvPr>
            <p:ph idx="16"/>
          </p:nvPr>
        </p:nvSpPr>
        <p:spPr/>
        <p:txBody>
          <a:bodyPr/>
          <a:lstStyle/>
          <a:p>
            <a:r>
              <a:rPr lang="en-US" dirty="0"/>
              <a:t>CPX-351</a:t>
            </a:r>
          </a:p>
        </p:txBody>
      </p:sp>
      <p:sp>
        <p:nvSpPr>
          <p:cNvPr id="9" name="Content Placeholder 8">
            <a:extLst>
              <a:ext uri="{FF2B5EF4-FFF2-40B4-BE49-F238E27FC236}">
                <a16:creationId xmlns:a16="http://schemas.microsoft.com/office/drawing/2014/main" id="{3D134A59-4A4E-7240-82C3-CA593119C2F9}"/>
              </a:ext>
            </a:extLst>
          </p:cNvPr>
          <p:cNvSpPr>
            <a:spLocks noGrp="1"/>
          </p:cNvSpPr>
          <p:nvPr>
            <p:ph idx="17"/>
          </p:nvPr>
        </p:nvSpPr>
        <p:spPr/>
        <p:txBody>
          <a:bodyPr/>
          <a:lstStyle/>
          <a:p>
            <a:r>
              <a:rPr lang="en-US" dirty="0"/>
              <a:t>CPX-351</a:t>
            </a:r>
          </a:p>
        </p:txBody>
      </p:sp>
      <p:sp>
        <p:nvSpPr>
          <p:cNvPr id="10" name="Content Placeholder 9">
            <a:extLst>
              <a:ext uri="{FF2B5EF4-FFF2-40B4-BE49-F238E27FC236}">
                <a16:creationId xmlns:a16="http://schemas.microsoft.com/office/drawing/2014/main" id="{774BACC6-D083-6541-9B17-4CC621C35B11}"/>
              </a:ext>
            </a:extLst>
          </p:cNvPr>
          <p:cNvSpPr>
            <a:spLocks noGrp="1"/>
          </p:cNvSpPr>
          <p:nvPr>
            <p:ph idx="18"/>
          </p:nvPr>
        </p:nvSpPr>
        <p:spPr/>
        <p:txBody>
          <a:bodyPr/>
          <a:lstStyle/>
          <a:p>
            <a:r>
              <a:rPr lang="en-US" dirty="0"/>
              <a:t>CPX-351</a:t>
            </a:r>
          </a:p>
        </p:txBody>
      </p:sp>
      <p:sp>
        <p:nvSpPr>
          <p:cNvPr id="13" name="Content Placeholder 12">
            <a:extLst>
              <a:ext uri="{FF2B5EF4-FFF2-40B4-BE49-F238E27FC236}">
                <a16:creationId xmlns:a16="http://schemas.microsoft.com/office/drawing/2014/main" id="{C31D9826-06E7-3A47-8938-61682C84088F}"/>
              </a:ext>
            </a:extLst>
          </p:cNvPr>
          <p:cNvSpPr>
            <a:spLocks noGrp="1"/>
          </p:cNvSpPr>
          <p:nvPr>
            <p:ph idx="19"/>
          </p:nvPr>
        </p:nvSpPr>
        <p:spPr/>
        <p:txBody>
          <a:bodyPr/>
          <a:lstStyle/>
          <a:p>
            <a:r>
              <a:rPr lang="en-US" dirty="0"/>
              <a:t>CPX-351, </a:t>
            </a:r>
            <a:r>
              <a:rPr lang="en-US" dirty="0" err="1"/>
              <a:t>Azacitidine</a:t>
            </a:r>
            <a:r>
              <a:rPr lang="en-US" dirty="0"/>
              <a:t> + </a:t>
            </a:r>
            <a:r>
              <a:rPr lang="en-US" dirty="0" err="1"/>
              <a:t>venetoclax</a:t>
            </a:r>
            <a:endParaRPr lang="en-US" dirty="0"/>
          </a:p>
        </p:txBody>
      </p:sp>
    </p:spTree>
    <p:extLst>
      <p:ext uri="{BB962C8B-B14F-4D97-AF65-F5344CB8AC3E}">
        <p14:creationId xmlns:p14="http://schemas.microsoft.com/office/powerpoint/2010/main" val="3766655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A1A3-6747-4945-B4D4-98B510875250}"/>
              </a:ext>
            </a:extLst>
          </p:cNvPr>
          <p:cNvSpPr>
            <a:spLocks noGrp="1"/>
          </p:cNvSpPr>
          <p:nvPr>
            <p:ph type="title"/>
          </p:nvPr>
        </p:nvSpPr>
        <p:spPr/>
        <p:txBody>
          <a:bodyPr>
            <a:noAutofit/>
          </a:bodyPr>
          <a:lstStyle/>
          <a:p>
            <a:r>
              <a:rPr lang="en-US" sz="3200" dirty="0"/>
              <a:t>Case Presentation – Dr </a:t>
            </a:r>
            <a:r>
              <a:rPr lang="en-US" sz="3200" dirty="0" err="1"/>
              <a:t>Pollyea</a:t>
            </a:r>
            <a:r>
              <a:rPr lang="en-US" sz="3200" dirty="0"/>
              <a:t>: A 79-year-old man with newly diagnosed AML and intermediate cytogenetics</a:t>
            </a:r>
          </a:p>
        </p:txBody>
      </p:sp>
      <p:sp>
        <p:nvSpPr>
          <p:cNvPr id="3" name="Content Placeholder 2">
            <a:extLst>
              <a:ext uri="{FF2B5EF4-FFF2-40B4-BE49-F238E27FC236}">
                <a16:creationId xmlns:a16="http://schemas.microsoft.com/office/drawing/2014/main" id="{6840DEFC-04E3-9D46-8299-67E5F59AA830}"/>
              </a:ext>
            </a:extLst>
          </p:cNvPr>
          <p:cNvSpPr>
            <a:spLocks noGrp="1"/>
          </p:cNvSpPr>
          <p:nvPr>
            <p:ph idx="1"/>
          </p:nvPr>
        </p:nvSpPr>
        <p:spPr>
          <a:xfrm>
            <a:off x="586854" y="1542197"/>
            <a:ext cx="10699845" cy="5122554"/>
          </a:xfrm>
        </p:spPr>
        <p:txBody>
          <a:bodyPr>
            <a:noAutofit/>
          </a:bodyPr>
          <a:lstStyle/>
          <a:p>
            <a:pPr marL="0" indent="0">
              <a:buNone/>
            </a:pPr>
            <a:r>
              <a:rPr lang="en-US" sz="2400" dirty="0"/>
              <a:t>79 year old healthy male with newly diagnosed AML. Had intermediate cytogenetics with a trisomy 8 and mutations in ASXL1, BCORL1, TET2 and RUNX1. He started </a:t>
            </a:r>
            <a:r>
              <a:rPr lang="en-US" sz="2400" dirty="0" err="1"/>
              <a:t>venetoclax</a:t>
            </a:r>
            <a:r>
              <a:rPr lang="en-US" sz="2400" dirty="0"/>
              <a:t> + </a:t>
            </a:r>
            <a:r>
              <a:rPr lang="en-US" sz="2400" dirty="0" err="1"/>
              <a:t>azacitidine</a:t>
            </a:r>
            <a:r>
              <a:rPr lang="en-US" sz="2400" dirty="0"/>
              <a:t> and experienced a </a:t>
            </a:r>
            <a:r>
              <a:rPr lang="en-US" sz="2400" dirty="0" err="1"/>
              <a:t>CRi</a:t>
            </a:r>
            <a:r>
              <a:rPr lang="en-US" sz="2400" dirty="0"/>
              <a:t> after cycle 1. He continued therapy and after 10 cycles had a routine bone marrow biopsy that showed 10% blasts. No new mutations on repeat sequencing. He stopped </a:t>
            </a:r>
            <a:r>
              <a:rPr lang="en-US" sz="2400" dirty="0" err="1"/>
              <a:t>venetoclax</a:t>
            </a:r>
            <a:r>
              <a:rPr lang="en-US" sz="2400" dirty="0"/>
              <a:t> and </a:t>
            </a:r>
            <a:r>
              <a:rPr lang="en-US" sz="2400" dirty="0" err="1"/>
              <a:t>azacitidine</a:t>
            </a:r>
            <a:r>
              <a:rPr lang="en-US" sz="2400" dirty="0"/>
              <a:t> and had two cycles of decitabine; a repeat bone marrow biopsy showed 30% blasts. No new mutations on repeat sequencing; he was CD33+. He had a course of </a:t>
            </a:r>
            <a:r>
              <a:rPr lang="en-US" sz="2400" dirty="0" err="1"/>
              <a:t>gemtuzumab</a:t>
            </a:r>
            <a:r>
              <a:rPr lang="en-US" sz="2400" dirty="0"/>
              <a:t> </a:t>
            </a:r>
            <a:r>
              <a:rPr lang="en-US" sz="2400" dirty="0" err="1"/>
              <a:t>ozogamicin</a:t>
            </a:r>
            <a:r>
              <a:rPr lang="en-US" sz="2400" dirty="0"/>
              <a:t> (three doses over 28 days) and a repeat bone marrow biopsy now showed 50% blasts. No new mutations on repeat sequencing. The patient opted for hospice and passed away 3 weeks later.</a:t>
            </a:r>
          </a:p>
        </p:txBody>
      </p:sp>
      <p:sp>
        <p:nvSpPr>
          <p:cNvPr id="4" name="Rectangle 3">
            <a:extLst>
              <a:ext uri="{FF2B5EF4-FFF2-40B4-BE49-F238E27FC236}">
                <a16:creationId xmlns:a16="http://schemas.microsoft.com/office/drawing/2014/main" id="{E3446F95-9F4F-5E4F-BB9C-1AA5E485FAB8}"/>
              </a:ext>
            </a:extLst>
          </p:cNvPr>
          <p:cNvSpPr/>
          <p:nvPr/>
        </p:nvSpPr>
        <p:spPr>
          <a:xfrm>
            <a:off x="188536" y="6466166"/>
            <a:ext cx="3415872" cy="3231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Courtesy of Daniel A </a:t>
            </a:r>
            <a:r>
              <a:rPr kumimoji="0" lang="en-US" sz="15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Pollyea</a:t>
            </a:r>
            <a:r>
              <a:rPr kumimoji="0" lang="en-US" sz="15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MD, MS</a:t>
            </a:r>
          </a:p>
        </p:txBody>
      </p:sp>
    </p:spTree>
    <p:extLst>
      <p:ext uri="{BB962C8B-B14F-4D97-AF65-F5344CB8AC3E}">
        <p14:creationId xmlns:p14="http://schemas.microsoft.com/office/powerpoint/2010/main" val="3525450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286" y="83408"/>
            <a:ext cx="10358967" cy="1143000"/>
          </a:xfrm>
        </p:spPr>
        <p:txBody>
          <a:bodyPr/>
          <a:lstStyle/>
          <a:p>
            <a:r>
              <a:rPr lang="en-US" sz="3200" dirty="0"/>
              <a:t>Dr </a:t>
            </a:r>
            <a:r>
              <a:rPr lang="en-US" sz="3200" dirty="0" err="1"/>
              <a:t>Pollyea</a:t>
            </a:r>
            <a:r>
              <a:rPr lang="en-US" sz="3200" dirty="0"/>
              <a:t> </a:t>
            </a:r>
            <a:r>
              <a:rPr lang="en-US" sz="3200" dirty="0">
                <a:solidFill>
                  <a:srgbClr val="0432FF"/>
                </a:solidFill>
              </a:rPr>
              <a:t>— Disclosures</a:t>
            </a:r>
          </a:p>
        </p:txBody>
      </p:sp>
      <p:graphicFrame>
        <p:nvGraphicFramePr>
          <p:cNvPr id="4" name="Content Placeholder 3">
            <a:extLst>
              <a:ext uri="{FF2B5EF4-FFF2-40B4-BE49-F238E27FC236}">
                <a16:creationId xmlns:a16="http://schemas.microsoft.com/office/drawing/2014/main" id="{50963467-9D07-624F-9DE7-10ACB2253DB9}"/>
              </a:ext>
            </a:extLst>
          </p:cNvPr>
          <p:cNvGraphicFramePr>
            <a:graphicFrameLocks/>
          </p:cNvGraphicFramePr>
          <p:nvPr/>
        </p:nvGraphicFramePr>
        <p:xfrm>
          <a:off x="1545275" y="1916832"/>
          <a:ext cx="9092987" cy="2520280"/>
        </p:xfrm>
        <a:graphic>
          <a:graphicData uri="http://schemas.openxmlformats.org/drawingml/2006/table">
            <a:tbl>
              <a:tblPr firstRow="1" bandRow="1">
                <a:tableStyleId>{F2DE63D5-997A-4646-A377-4702673A728D}</a:tableStyleId>
              </a:tblPr>
              <a:tblGrid>
                <a:gridCol w="2625661">
                  <a:extLst>
                    <a:ext uri="{9D8B030D-6E8A-4147-A177-3AD203B41FA5}">
                      <a16:colId xmlns:a16="http://schemas.microsoft.com/office/drawing/2014/main" val="20000"/>
                    </a:ext>
                  </a:extLst>
                </a:gridCol>
                <a:gridCol w="6467326">
                  <a:extLst>
                    <a:ext uri="{9D8B030D-6E8A-4147-A177-3AD203B41FA5}">
                      <a16:colId xmlns:a16="http://schemas.microsoft.com/office/drawing/2014/main" val="20001"/>
                    </a:ext>
                  </a:extLst>
                </a:gridCol>
              </a:tblGrid>
              <a:tr h="792088">
                <a:tc>
                  <a:txBody>
                    <a:bodyPr/>
                    <a:lstStyle/>
                    <a:p>
                      <a:r>
                        <a:rPr lang="en-US" sz="1800" b="1" kern="1200" dirty="0">
                          <a:solidFill>
                            <a:schemeClr val="tx1"/>
                          </a:solidFill>
                          <a:effectLst/>
                          <a:latin typeface="+mn-lt"/>
                          <a:ea typeface="+mn-ea"/>
                          <a:cs typeface="+mn-cs"/>
                        </a:rPr>
                        <a:t>Advisory Committee</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AbbVie Inc, Amgen Inc, Bristol-Myers Squibb Company, Celgene Corporation, Genentech, a member of the Roche Group, </a:t>
                      </a:r>
                      <a:r>
                        <a:rPr lang="en-US" sz="1800" b="0" kern="1200" dirty="0" err="1">
                          <a:solidFill>
                            <a:schemeClr val="tx1"/>
                          </a:solidFill>
                          <a:effectLst/>
                          <a:latin typeface="+mn-lt"/>
                          <a:ea typeface="+mn-ea"/>
                          <a:cs typeface="+mn-cs"/>
                        </a:rPr>
                        <a:t>Karyopharm</a:t>
                      </a:r>
                      <a:r>
                        <a:rPr lang="en-US" sz="1800" b="0" kern="1200" dirty="0">
                          <a:solidFill>
                            <a:schemeClr val="tx1"/>
                          </a:solidFill>
                          <a:effectLst/>
                          <a:latin typeface="+mn-lt"/>
                          <a:ea typeface="+mn-ea"/>
                          <a:cs typeface="+mn-cs"/>
                        </a:rPr>
                        <a:t> Therapeutics, </a:t>
                      </a:r>
                      <a:r>
                        <a:rPr lang="en-US" sz="1800" b="0" kern="1200" dirty="0" err="1">
                          <a:solidFill>
                            <a:schemeClr val="tx1"/>
                          </a:solidFill>
                          <a:effectLst/>
                          <a:latin typeface="+mn-lt"/>
                          <a:ea typeface="+mn-ea"/>
                          <a:cs typeface="+mn-cs"/>
                        </a:rPr>
                        <a:t>Kiadis</a:t>
                      </a:r>
                      <a:r>
                        <a:rPr lang="en-US" sz="1800" b="0" kern="1200" dirty="0">
                          <a:solidFill>
                            <a:schemeClr val="tx1"/>
                          </a:solidFill>
                          <a:effectLst/>
                          <a:latin typeface="+mn-lt"/>
                          <a:ea typeface="+mn-ea"/>
                          <a:cs typeface="+mn-cs"/>
                        </a:rPr>
                        <a:t> Pharma, Novartis, </a:t>
                      </a:r>
                      <a:r>
                        <a:rPr lang="en-US" sz="1800" b="0" kern="1200" dirty="0" err="1">
                          <a:solidFill>
                            <a:schemeClr val="tx1"/>
                          </a:solidFill>
                          <a:effectLst/>
                          <a:latin typeface="+mn-lt"/>
                          <a:ea typeface="+mn-ea"/>
                          <a:cs typeface="+mn-cs"/>
                        </a:rPr>
                        <a:t>Syndax</a:t>
                      </a:r>
                      <a:r>
                        <a:rPr lang="en-US" sz="1800" b="0" kern="1200" dirty="0">
                          <a:solidFill>
                            <a:schemeClr val="tx1"/>
                          </a:solidFill>
                          <a:effectLst/>
                          <a:latin typeface="+mn-lt"/>
                          <a:ea typeface="+mn-ea"/>
                          <a:cs typeface="+mn-cs"/>
                        </a:rPr>
                        <a:t> Pharmaceuticals Inc, Syros Pharmaceuticals Inc, Takeda Oncology</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642668">
                <a:tc>
                  <a:txBody>
                    <a:bodyPr/>
                    <a:lstStyle/>
                    <a:p>
                      <a:r>
                        <a:rPr lang="en-US" sz="1800" b="1" kern="1200" dirty="0">
                          <a:solidFill>
                            <a:schemeClr val="tx1"/>
                          </a:solidFill>
                          <a:effectLst/>
                          <a:latin typeface="+mn-lt"/>
                          <a:ea typeface="+mn-ea"/>
                          <a:cs typeface="+mn-cs"/>
                        </a:rPr>
                        <a:t>Contracted Research</a:t>
                      </a:r>
                      <a:endParaRPr lang="en-US" sz="18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800" b="0" kern="1200" dirty="0">
                          <a:solidFill>
                            <a:schemeClr val="tx1"/>
                          </a:solidFill>
                          <a:effectLst/>
                          <a:latin typeface="+mn-lt"/>
                          <a:ea typeface="+mn-ea"/>
                          <a:cs typeface="+mn-cs"/>
                        </a:rPr>
                        <a:t>AbbVie Inc</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8761287"/>
                  </a:ext>
                </a:extLst>
              </a:tr>
              <a:tr h="711752">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Data and Safety Board/Committee</a:t>
                      </a:r>
                      <a:endParaRPr lang="en-US" sz="1800" kern="1200" dirty="0">
                        <a:solidFill>
                          <a:schemeClr val="tx1"/>
                        </a:solidFill>
                        <a:effectLst/>
                        <a:latin typeface="+mn-lt"/>
                        <a:ea typeface="+mn-ea"/>
                        <a:cs typeface="+mn-cs"/>
                      </a:endParaRP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115" rtl="0" eaLnBrk="1" fontAlgn="auto" latinLnBrk="0" hangingPunct="1">
                        <a:lnSpc>
                          <a:spcPct val="100000"/>
                        </a:lnSpc>
                        <a:spcBef>
                          <a:spcPts val="0"/>
                        </a:spcBef>
                        <a:spcAft>
                          <a:spcPts val="0"/>
                        </a:spcAft>
                        <a:buClrTx/>
                        <a:buSzTx/>
                        <a:buFontTx/>
                        <a:buNone/>
                        <a:tabLst/>
                        <a:defRPr/>
                      </a:pPr>
                      <a:r>
                        <a:rPr lang="en-US" sz="1800" b="0" kern="1200" dirty="0" err="1">
                          <a:solidFill>
                            <a:schemeClr val="tx1"/>
                          </a:solidFill>
                          <a:effectLst/>
                          <a:latin typeface="+mn-lt"/>
                          <a:ea typeface="+mn-ea"/>
                          <a:cs typeface="+mn-cs"/>
                        </a:rPr>
                        <a:t>GlycoMimetics</a:t>
                      </a:r>
                      <a:r>
                        <a:rPr lang="en-US" sz="1800" b="0" kern="1200" dirty="0">
                          <a:solidFill>
                            <a:schemeClr val="tx1"/>
                          </a:solidFill>
                          <a:effectLst/>
                          <a:latin typeface="+mn-lt"/>
                          <a:ea typeface="+mn-ea"/>
                          <a:cs typeface="+mn-cs"/>
                        </a:rPr>
                        <a:t> Inc, Takeda Oncology</a:t>
                      </a:r>
                    </a:p>
                  </a:txBody>
                  <a:tcPr marL="137160" marR="13716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7913872"/>
                  </a:ext>
                </a:extLst>
              </a:tr>
            </a:tbl>
          </a:graphicData>
        </a:graphic>
      </p:graphicFrame>
    </p:spTree>
    <p:custDataLst>
      <p:tags r:id="rId1"/>
    </p:custDataLst>
    <p:extLst>
      <p:ext uri="{BB962C8B-B14F-4D97-AF65-F5344CB8AC3E}">
        <p14:creationId xmlns:p14="http://schemas.microsoft.com/office/powerpoint/2010/main" val="23409891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6.xml><?xml version="1.0" encoding="utf-8"?>
<a:theme xmlns:a="http://schemas.openxmlformats.org/drawingml/2006/main" name="Powerpoint template">
  <a:themeElements>
    <a:clrScheme name="MSK Color Palet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Powerpoint template">
  <a:themeElements>
    <a:clrScheme name="MSK Color Palette">
      <a:dk1>
        <a:sysClr val="windowText" lastClr="000000"/>
      </a:dk1>
      <a:lt1>
        <a:sysClr val="window" lastClr="FFFFFF"/>
      </a:lt1>
      <a:dk2>
        <a:srgbClr val="737373"/>
      </a:dk2>
      <a:lt2>
        <a:srgbClr val="B3B3A6"/>
      </a:lt2>
      <a:accent1>
        <a:srgbClr val="2986E2"/>
      </a:accent1>
      <a:accent2>
        <a:srgbClr val="F26529"/>
      </a:accent2>
      <a:accent3>
        <a:srgbClr val="FFF5BC"/>
      </a:accent3>
      <a:accent4>
        <a:srgbClr val="737373"/>
      </a:accent4>
      <a:accent5>
        <a:srgbClr val="B3B3A6"/>
      </a:accent5>
      <a:accent6>
        <a:srgbClr val="2875B4"/>
      </a:accent6>
      <a:hlink>
        <a:srgbClr val="00BDF2"/>
      </a:hlink>
      <a:folHlink>
        <a:srgbClr val="9BDCF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7" ma:contentTypeDescription="Create a new document." ma:contentTypeScope="" ma:versionID="0836c851ab56100df1895fa2a218104e">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fd973d22d93f3f1ceb87c2fa5e19ecd8"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QID xmlns="96f1686b-f877-4eb8-89ab-3a67a5dc2612" xsi:nil="true"/>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04449C69-E17A-4567-91D8-167228641446}"/>
</file>

<file path=customXml/itemProps2.xml><?xml version="1.0" encoding="utf-8"?>
<ds:datastoreItem xmlns:ds="http://schemas.openxmlformats.org/officeDocument/2006/customXml" ds:itemID="{B299ABDD-BAA5-40CD-BB2C-21196224E05A}"/>
</file>

<file path=customXml/itemProps3.xml><?xml version="1.0" encoding="utf-8"?>
<ds:datastoreItem xmlns:ds="http://schemas.openxmlformats.org/officeDocument/2006/customXml" ds:itemID="{80A854E3-F624-46E7-AA52-4017639E5B6A}"/>
</file>

<file path=docProps/app.xml><?xml version="1.0" encoding="utf-8"?>
<Properties xmlns="http://schemas.openxmlformats.org/officeDocument/2006/extended-properties" xmlns:vt="http://schemas.openxmlformats.org/officeDocument/2006/docPropsVTypes">
  <Template/>
  <TotalTime>27466</TotalTime>
  <Words>8720</Words>
  <Application>Microsoft Macintosh PowerPoint</Application>
  <PresentationFormat>Widescreen</PresentationFormat>
  <Paragraphs>1279</Paragraphs>
  <Slides>89</Slides>
  <Notes>11</Notes>
  <HiddenSlides>0</HiddenSlides>
  <MMClips>0</MMClips>
  <ScaleCrop>false</ScaleCrop>
  <HeadingPairs>
    <vt:vector size="8" baseType="variant">
      <vt:variant>
        <vt:lpstr>Fonts Used</vt:lpstr>
      </vt:variant>
      <vt:variant>
        <vt:i4>9</vt:i4>
      </vt:variant>
      <vt:variant>
        <vt:lpstr>Theme</vt:lpstr>
      </vt:variant>
      <vt:variant>
        <vt:i4>12</vt:i4>
      </vt:variant>
      <vt:variant>
        <vt:lpstr>Embedded OLE Servers</vt:lpstr>
      </vt:variant>
      <vt:variant>
        <vt:i4>1</vt:i4>
      </vt:variant>
      <vt:variant>
        <vt:lpstr>Slide Titles</vt:lpstr>
      </vt:variant>
      <vt:variant>
        <vt:i4>89</vt:i4>
      </vt:variant>
    </vt:vector>
  </HeadingPairs>
  <TitlesOfParts>
    <vt:vector size="111" baseType="lpstr">
      <vt:lpstr>Arial</vt:lpstr>
      <vt:lpstr>Calibri</vt:lpstr>
      <vt:lpstr>Calibri Light</vt:lpstr>
      <vt:lpstr>Corbel</vt:lpstr>
      <vt:lpstr>Gill Sans MT</vt:lpstr>
      <vt:lpstr>Helvetica</vt:lpstr>
      <vt:lpstr>Symbol</vt:lpstr>
      <vt:lpstr>Times New Roman</vt:lpstr>
      <vt:lpstr>Wingdings</vt:lpstr>
      <vt:lpstr>1_Default Design</vt:lpstr>
      <vt:lpstr>2_Default Design</vt:lpstr>
      <vt:lpstr>1_Office Theme</vt:lpstr>
      <vt:lpstr>Office Theme</vt:lpstr>
      <vt:lpstr>Parcel</vt:lpstr>
      <vt:lpstr>Powerpoint template</vt:lpstr>
      <vt:lpstr>2_Office Theme</vt:lpstr>
      <vt:lpstr>4_Default Design</vt:lpstr>
      <vt:lpstr>1_Powerpoint template</vt:lpstr>
      <vt:lpstr>1_Parcel</vt:lpstr>
      <vt:lpstr>Blank Presentation</vt:lpstr>
      <vt:lpstr>3_Office Theme</vt:lpstr>
      <vt:lpstr>Image</vt:lpstr>
      <vt:lpstr>PowerPoint Presentation</vt:lpstr>
      <vt:lpstr>Faculty</vt:lpstr>
      <vt:lpstr>Faculty</vt:lpstr>
      <vt:lpstr>Commercial Support</vt:lpstr>
      <vt:lpstr>Dr Love — Disclosures</vt:lpstr>
      <vt:lpstr>Research To Practice CME Planning Committee Members,  Staff and Reviewers</vt:lpstr>
      <vt:lpstr>Dr Levis — Disclosures</vt:lpstr>
      <vt:lpstr>Dr Perl — Disclosures</vt:lpstr>
      <vt:lpstr>Dr Pollyea — Disclosures</vt:lpstr>
      <vt:lpstr>Dr Stein — Disclosures</vt:lpstr>
      <vt:lpstr>Dr Wei — Disclosures</vt:lpstr>
      <vt:lpstr>ASH AML 2020 Presentation Library</vt:lpstr>
      <vt:lpstr>Agenda</vt:lpstr>
      <vt:lpstr>Life expectancy in older people</vt:lpstr>
      <vt:lpstr>Recent FDA-approved drugs for AML (Survival Outcomes)</vt:lpstr>
      <vt:lpstr>Comparison of HMA or LDAC + venetoclax responses</vt:lpstr>
      <vt:lpstr>Uncertainties with targeting BCL2 in AML</vt:lpstr>
      <vt:lpstr>Future directions</vt:lpstr>
      <vt:lpstr>What initial treatment would you generally recommend for an  80-year-old patient with AML and intermediate-risk cytogenetics?</vt:lpstr>
      <vt:lpstr>What initial treatment would you generally recommend for an 80-year-old patient with AML and intermediate-risk cytogenetics? </vt:lpstr>
      <vt:lpstr>What initial treatment would you generally recommend for an 80-year-old patient with AML and poor-risk cytogenetics? </vt:lpstr>
      <vt:lpstr>What initial treatment would you recommend for a 65-year-old patient with AML with a performance status (PS) of 2 and a history of hypertension, coronary artery disease and diabetes mellitus, assuming organ function is normal? </vt:lpstr>
      <vt:lpstr>How would you compare the global efficacy of venetoclax/HMA or venetoclax/low-dose cytarabine to that of glasdegib/low-dose cytarabine in patients with AML? </vt:lpstr>
      <vt:lpstr>How would you compare the tolerability/toxicity of venetoclax/HMA or venetoclax/low-dose cytarabine to that of glasdegib/low-dose cytarabine in patients with AML? </vt:lpstr>
      <vt:lpstr>Case Presentation – Dr Wei: A 78-year-old woman with AML with 34% marrow blasts</vt:lpstr>
      <vt:lpstr>Agenda</vt:lpstr>
      <vt:lpstr>PowerPoint Presentation</vt:lpstr>
      <vt:lpstr>PowerPoint Presentation</vt:lpstr>
      <vt:lpstr>Potency and selectivity of FLT3 inhibitors</vt:lpstr>
      <vt:lpstr>PowerPoint Presentation</vt:lpstr>
      <vt:lpstr>Ongoing questions in the FLT3 world</vt:lpstr>
      <vt:lpstr>Newer FLT3 inhibitors in frontline intensive therapy?</vt:lpstr>
      <vt:lpstr>PowerPoint Presentation</vt:lpstr>
      <vt:lpstr>What would you recommend as first-line therapy to a  60-year-old patient who presents with intermediate-risk AML and a FLT3-TKD mutation? </vt:lpstr>
      <vt:lpstr>What would you recommend as first-line therapy to a 60-year-old patient who presents with intermediate-risk AML and a FLT3-ITD mutation? </vt:lpstr>
      <vt:lpstr>What would you recommend as first-line therapy to a 78-year-old patient (PS 0) who presents with intermediate-risk AML with a  FLT3-ITD mutation?</vt:lpstr>
      <vt:lpstr>What would you recommend as first-line therapy to a 78-year-old patient (PS 0) who presents with intermediate-risk AML with a FLT3-ITD mutation?</vt:lpstr>
      <vt:lpstr>What would you recommend as first-line therapy to a  78-year-old patient with a history of cardiac and renal abnormalities (PS 2) who presents with intermediate-risk AML with a FLT3-ITD mutation?</vt:lpstr>
      <vt:lpstr>A 60-year-old patient with AML with a FLT3 mutation receives 7 + 3 induction and midostaurin, achieves remission and receives consolidation with 3 cycles of modified high-dose cytarabine and midostaurin. Four months after completion of therapy he experiences disease progression, and a FLT3 ITD mutation (allelic burden of 0.4) is confirmed. What would you recommend?  </vt:lpstr>
      <vt:lpstr>Case Presentation – Dr Perl: A 53-year-old woman with AML with a FLT3-ITD mutation </vt:lpstr>
      <vt:lpstr>Case Presentation – Dr Perl: A 53-year-old woman with AML with a FLT3-ITD mutation (continued)</vt:lpstr>
      <vt:lpstr>Agenda</vt:lpstr>
      <vt:lpstr>Recurring Mutations in Patients with AML</vt:lpstr>
      <vt:lpstr>IDH2m and IDH1m: Distinct Genetically Defined Populations</vt:lpstr>
      <vt:lpstr>Efficacy of Enasidenib in R/R AML</vt:lpstr>
      <vt:lpstr>IDHentify – Randomized Enasidenib versus SOC</vt:lpstr>
      <vt:lpstr>PowerPoint Presentation</vt:lpstr>
      <vt:lpstr>PowerPoint Presentation</vt:lpstr>
      <vt:lpstr>Ivosidenib – Newly Diagnosed AML</vt:lpstr>
      <vt:lpstr>Enasidenib/Ivosidenib with Induction Chemotherapy</vt:lpstr>
      <vt:lpstr>Enasidenib/Ivosidenib with Induction Chemotherapy</vt:lpstr>
      <vt:lpstr>What would you recommend as first-line therapy to a 60-year-old patient who presents with intermediate-risk AML with an IDH1 mutation?</vt:lpstr>
      <vt:lpstr>What would you recommend as first-line therapy to a 78-year-old patient (PS 0) who presents with intermediate-risk AML with an  IDH1 mutation?</vt:lpstr>
      <vt:lpstr>What would you recommend as first-line therapy to a 78-year-old patient (PS 0) who presents with intermediate-risk AML with an IDH1 mutation?</vt:lpstr>
      <vt:lpstr>What would you recommend as first-line therapy to a 78-year-old patient with a history of cardiac and renal abnormalities (PS = 2) who presents with intermediate-risk AML with an IDH1 mutation?</vt:lpstr>
      <vt:lpstr>What would you generally recommend as the next line of treatment for a 60-year-old patient with AML with an IDH2 mutation who has experienced disease progression after 7 + 3 induction, consolidation therapy and transplant?</vt:lpstr>
      <vt:lpstr>What would you generally recommend as the next line of treatment for a 78-year-old patient with AML with an IDH2 mutation who has experienced disease progression after venetoclax/azacitidine?</vt:lpstr>
      <vt:lpstr>A 65-year-old patient presents with new-onset shortness of breath, hypoxemia and fever 3 weeks into therapy with ivosidenib for relapsed AML. Chest CT reveals diffuse ground glass infiltrates. The patient has an ANC of 600, 27% blasts in the blood and has been receiving prophylaxis with levofloxacin and acyclovir only. What would you recommend? </vt:lpstr>
      <vt:lpstr>Case Presentation – Dr Stein: An 86-year-old woman with newly diagnosed AML with an IDH2 mutation</vt:lpstr>
      <vt:lpstr>Case Presentation – Dr Stein: A 76-year-old woman with AML with a IDH1 mutation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vt:lpstr>
      <vt:lpstr>What initial treatment would you recommend for a 65-year-old man with AML with a PS of 1 and pancytopenia, 35% marrow myeloblasts, a complex karyotype and a TP53 mutation?</vt:lpstr>
      <vt:lpstr>A 65-year-old patient with intermediate-risk AML, no actionable mutations and a PS of 0 receives standard 7 + 3 induction. He achieves a complete remission after 2 cycles of induction and then receives 2 cycles of high-dose cytarabine as consolidation but ultimately declines transplant. Would you offer this patient maintenance therapy? </vt:lpstr>
      <vt:lpstr>Reimbursement issues aside, do you believe your patients with AML would prefer to receive an all-oral regimen like venetoclax/CC-486 rather than venetoclax/standard intravenous azacitidine?</vt:lpstr>
      <vt:lpstr>PowerPoint Presentation</vt:lpstr>
      <vt:lpstr>PowerPoint Presentation</vt:lpstr>
      <vt:lpstr>PowerPoint Presentation</vt:lpstr>
      <vt:lpstr>PowerPoint Presentation</vt:lpstr>
      <vt:lpstr>Agenda</vt:lpstr>
      <vt:lpstr>Definition of Secondary AML</vt:lpstr>
      <vt:lpstr>De Novo AML vs Secondary AML</vt:lpstr>
      <vt:lpstr>PowerPoint Presentation</vt:lpstr>
      <vt:lpstr>CD33 Antibody Drug Conjugate: Gemtuzumab Ozogamicin</vt:lpstr>
      <vt:lpstr> Gemtuzumab in AML: Select Phase III Results</vt:lpstr>
      <vt:lpstr>Antibody-Drug Conjugates</vt:lpstr>
      <vt:lpstr>Immune Checkpoint Inhibitors</vt:lpstr>
      <vt:lpstr>Phase III PRAN-16-52 Trial Design</vt:lpstr>
      <vt:lpstr>Phase III PRAN-16-52 Trial Discontinued After Completing Interim Analysis Press Release: July 02, 2020</vt:lpstr>
      <vt:lpstr>A 65-year-old patient with a history of myelodysplastic syndrome treated with azacitidine for 10 months presents 1 year later with AML with 35% marrow blasts, trisomy 8 and ASXL1, NRAS and U2AF1 mutations (VAFs 45, 20 and 45, respectively). What would you recommend?  </vt:lpstr>
      <vt:lpstr>What initial treatment would you recommend for a 64-year-old woman with a history of breast cancer, for which she received adjuvant chemotherapy, who now presents with bone marrow findings consistent with therapy-related AML? </vt:lpstr>
      <vt:lpstr>Case Presentation – Dr Pollyea: A 79-year-old man with newly diagnosed AML and intermediate cytogenetics</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2702</cp:revision>
  <cp:lastPrinted>2020-10-16T12:20:01Z</cp:lastPrinted>
  <dcterms:created xsi:type="dcterms:W3CDTF">2012-08-13T12:55:31Z</dcterms:created>
  <dcterms:modified xsi:type="dcterms:W3CDTF">2021-01-12T19:41:36Z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ies>
</file>