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8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65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olors12.xml" ContentType="application/vnd.ms-office.chartcolorstyle+xml"/>
  <Override PartName="/ppt/charts/style12.xml" ContentType="application/vnd.ms-office.chartstyle+xml"/>
  <Override PartName="/ppt/charts/chart12.xml" ContentType="application/vnd.openxmlformats-officedocument.drawingml.chart+xml"/>
  <Override PartName="/ppt/charts/colors11.xml" ContentType="application/vnd.ms-office.chartcolorstyle+xml"/>
  <Override PartName="/ppt/charts/style11.xml" ContentType="application/vnd.ms-office.chartstyle+xml"/>
  <Override PartName="/ppt/charts/chart11.xml" ContentType="application/vnd.openxmlformats-officedocument.drawingml.chart+xml"/>
  <Override PartName="/ppt/charts/colors10.xml" ContentType="application/vnd.ms-office.chartcolorstyle+xml"/>
  <Override PartName="/ppt/charts/style10.xml" ContentType="application/vnd.ms-office.chartstyle+xml"/>
  <Override PartName="/ppt/charts/chart10.xml" ContentType="application/vnd.openxmlformats-officedocument.drawingml.chart+xml"/>
  <Override PartName="/ppt/charts/colors9.xml" ContentType="application/vnd.ms-office.chartcolorstyle+xml"/>
  <Override PartName="/ppt/charts/style9.xml" ContentType="application/vnd.ms-office.chartstyle+xml"/>
  <Override PartName="/ppt/charts/chart9.xml" ContentType="application/vnd.openxmlformats-officedocument.drawingml.chart+xml"/>
  <Override PartName="/ppt/charts/colors8.xml" ContentType="application/vnd.ms-office.chartcolorstyle+xml"/>
  <Override PartName="/ppt/charts/style8.xml" ContentType="application/vnd.ms-office.chartstyle+xml"/>
  <Override PartName="/ppt/charts/chart8.xml" ContentType="application/vnd.openxmlformats-officedocument.drawingml.chart+xml"/>
  <Override PartName="/ppt/charts/colors7.xml" ContentType="application/vnd.ms-office.chartcolorstyle+xml"/>
  <Override PartName="/ppt/charts/style7.xml" ContentType="application/vnd.ms-office.chartstyle+xml"/>
  <Override PartName="/ppt/charts/chart7.xml" ContentType="application/vnd.openxmlformats-officedocument.drawingml.chart+xml"/>
  <Override PartName="/ppt/charts/colors6.xml" ContentType="application/vnd.ms-office.chartcolorstyle+xml"/>
  <Override PartName="/ppt/charts/style6.xml" ContentType="application/vnd.ms-office.chartstyle+xml"/>
  <Override PartName="/ppt/charts/chart6.xml" ContentType="application/vnd.openxmlformats-officedocument.drawingml.chart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8128" r:id="rId1"/>
    <p:sldMasterId id="2147488164" r:id="rId2"/>
    <p:sldMasterId id="2147488194" r:id="rId3"/>
    <p:sldMasterId id="2147488206" r:id="rId4"/>
    <p:sldMasterId id="2147488217" r:id="rId5"/>
    <p:sldMasterId id="2147488231" r:id="rId6"/>
    <p:sldMasterId id="2147488243" r:id="rId7"/>
    <p:sldMasterId id="2147488287" r:id="rId8"/>
    <p:sldMasterId id="2147488303" r:id="rId9"/>
    <p:sldMasterId id="2147488336" r:id="rId10"/>
    <p:sldMasterId id="2147488344" r:id="rId11"/>
    <p:sldMasterId id="2147488354" r:id="rId12"/>
  </p:sldMasterIdLst>
  <p:notesMasterIdLst>
    <p:notesMasterId r:id="rId107"/>
  </p:notesMasterIdLst>
  <p:handoutMasterIdLst>
    <p:handoutMasterId r:id="rId108"/>
  </p:handoutMasterIdLst>
  <p:sldIdLst>
    <p:sldId id="13289" r:id="rId13"/>
    <p:sldId id="13106" r:id="rId14"/>
    <p:sldId id="13187" r:id="rId15"/>
    <p:sldId id="13204" r:id="rId16"/>
    <p:sldId id="13428" r:id="rId17"/>
    <p:sldId id="13429" r:id="rId18"/>
    <p:sldId id="13430" r:id="rId19"/>
    <p:sldId id="13288" r:id="rId20"/>
    <p:sldId id="13431" r:id="rId21"/>
    <p:sldId id="13467" r:id="rId22"/>
    <p:sldId id="2969" r:id="rId23"/>
    <p:sldId id="332" r:id="rId24"/>
    <p:sldId id="13420" r:id="rId25"/>
    <p:sldId id="13448" r:id="rId26"/>
    <p:sldId id="13452" r:id="rId27"/>
    <p:sldId id="13485" r:id="rId28"/>
    <p:sldId id="13468" r:id="rId29"/>
    <p:sldId id="13453" r:id="rId30"/>
    <p:sldId id="13454" r:id="rId31"/>
    <p:sldId id="13486" r:id="rId32"/>
    <p:sldId id="13476" r:id="rId33"/>
    <p:sldId id="13279" r:id="rId34"/>
    <p:sldId id="13278" r:id="rId35"/>
    <p:sldId id="13282" r:id="rId36"/>
    <p:sldId id="445" r:id="rId37"/>
    <p:sldId id="289" r:id="rId38"/>
    <p:sldId id="290" r:id="rId39"/>
    <p:sldId id="13426" r:id="rId40"/>
    <p:sldId id="292" r:id="rId41"/>
    <p:sldId id="293" r:id="rId42"/>
    <p:sldId id="294" r:id="rId43"/>
    <p:sldId id="13302" r:id="rId44"/>
    <p:sldId id="296" r:id="rId45"/>
    <p:sldId id="297" r:id="rId46"/>
    <p:sldId id="258" r:id="rId47"/>
    <p:sldId id="262" r:id="rId48"/>
    <p:sldId id="260" r:id="rId49"/>
    <p:sldId id="259" r:id="rId50"/>
    <p:sldId id="263" r:id="rId51"/>
    <p:sldId id="264" r:id="rId52"/>
    <p:sldId id="13487" r:id="rId53"/>
    <p:sldId id="13470" r:id="rId54"/>
    <p:sldId id="13284" r:id="rId55"/>
    <p:sldId id="13285" r:id="rId56"/>
    <p:sldId id="13286" r:id="rId57"/>
    <p:sldId id="3122" r:id="rId58"/>
    <p:sldId id="6790" r:id="rId59"/>
    <p:sldId id="6791" r:id="rId60"/>
    <p:sldId id="2119" r:id="rId61"/>
    <p:sldId id="269" r:id="rId62"/>
    <p:sldId id="6788" r:id="rId63"/>
    <p:sldId id="3336" r:id="rId64"/>
    <p:sldId id="3338" r:id="rId65"/>
    <p:sldId id="6784" r:id="rId66"/>
    <p:sldId id="6785" r:id="rId67"/>
    <p:sldId id="320" r:id="rId68"/>
    <p:sldId id="6787" r:id="rId69"/>
    <p:sldId id="257" r:id="rId70"/>
    <p:sldId id="13437" r:id="rId71"/>
    <p:sldId id="13438" r:id="rId72"/>
    <p:sldId id="13439" r:id="rId73"/>
    <p:sldId id="13488" r:id="rId74"/>
    <p:sldId id="13471" r:id="rId75"/>
    <p:sldId id="13465" r:id="rId76"/>
    <p:sldId id="13290" r:id="rId77"/>
    <p:sldId id="13291" r:id="rId78"/>
    <p:sldId id="3628" r:id="rId79"/>
    <p:sldId id="2834" r:id="rId80"/>
    <p:sldId id="3608" r:id="rId81"/>
    <p:sldId id="327" r:id="rId82"/>
    <p:sldId id="256" r:id="rId83"/>
    <p:sldId id="13440" r:id="rId84"/>
    <p:sldId id="13489" r:id="rId85"/>
    <p:sldId id="13472" r:id="rId86"/>
    <p:sldId id="13293" r:id="rId87"/>
    <p:sldId id="13294" r:id="rId88"/>
    <p:sldId id="13295" r:id="rId89"/>
    <p:sldId id="2513" r:id="rId90"/>
    <p:sldId id="2420" r:id="rId91"/>
    <p:sldId id="2527" r:id="rId92"/>
    <p:sldId id="13456" r:id="rId93"/>
    <p:sldId id="13457" r:id="rId94"/>
    <p:sldId id="13458" r:id="rId95"/>
    <p:sldId id="13459" r:id="rId96"/>
    <p:sldId id="13461" r:id="rId97"/>
    <p:sldId id="13462" r:id="rId98"/>
    <p:sldId id="13463" r:id="rId99"/>
    <p:sldId id="13460" r:id="rId100"/>
    <p:sldId id="13243" r:id="rId101"/>
    <p:sldId id="13245" r:id="rId102"/>
    <p:sldId id="13244" r:id="rId103"/>
    <p:sldId id="2626" r:id="rId104"/>
    <p:sldId id="261" r:id="rId105"/>
    <p:sldId id="13442" r:id="rId10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2B50"/>
    <a:srgbClr val="006697"/>
    <a:srgbClr val="FFFFFF"/>
    <a:srgbClr val="000000"/>
    <a:srgbClr val="002060"/>
    <a:srgbClr val="FF00FF"/>
    <a:srgbClr val="045190"/>
    <a:srgbClr val="F1C73D"/>
    <a:srgbClr val="000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4" autoAdjust="0"/>
    <p:restoredTop sz="94903" autoAdjust="0"/>
  </p:normalViewPr>
  <p:slideViewPr>
    <p:cSldViewPr>
      <p:cViewPr varScale="1">
        <p:scale>
          <a:sx n="105" d="100"/>
          <a:sy n="105" d="100"/>
        </p:scale>
        <p:origin x="288" y="184"/>
      </p:cViewPr>
      <p:guideLst>
        <p:guide orient="horz" pos="2160"/>
        <p:guide pos="3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56960"/>
    </p:cViewPr>
  </p:sorterViewPr>
  <p:notesViewPr>
    <p:cSldViewPr snapToGrid="0" snapToObjects="1">
      <p:cViewPr varScale="1">
        <p:scale>
          <a:sx n="70" d="100"/>
          <a:sy n="70" d="100"/>
        </p:scale>
        <p:origin x="-29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tableStyles" Target="tableStyles.xml"/><Relationship Id="rId16" Type="http://schemas.openxmlformats.org/officeDocument/2006/relationships/slide" Target="slides/slide4.xml"/><Relationship Id="rId107" Type="http://schemas.openxmlformats.org/officeDocument/2006/relationships/notesMaster" Target="notesMasters/notesMaster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customXml" Target="../customXml/item1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14" Type="http://schemas.openxmlformats.org/officeDocument/2006/relationships/customXml" Target="../customXml/item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presProps" Target="presProps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viewProps" Target="viewProps.xml"/><Relationship Id="rId115" Type="http://schemas.openxmlformats.org/officeDocument/2006/relationships/customXml" Target="../customXml/item3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88250906838892E-2"/>
          <c:y val="3.1609195402298854E-2"/>
          <c:w val="0.92210047480020052"/>
          <c:h val="0.890536247624219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0.06</c:v>
                </c:pt>
                <c:pt idx="1">
                  <c:v>0.22</c:v>
                </c:pt>
                <c:pt idx="2">
                  <c:v>0.32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0.04</c:v>
                </c:pt>
                <c:pt idx="1">
                  <c:v>0.08</c:v>
                </c:pt>
                <c:pt idx="2">
                  <c:v>0.24</c:v>
                </c:pt>
                <c:pt idx="3">
                  <c:v>0.32</c:v>
                </c:pt>
                <c:pt idx="4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0.06</c:v>
                </c:pt>
                <c:pt idx="1">
                  <c:v>0.2</c:v>
                </c:pt>
                <c:pt idx="2">
                  <c:v>0.08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0.06</c:v>
                </c:pt>
                <c:pt idx="1">
                  <c:v>0.22</c:v>
                </c:pt>
                <c:pt idx="2">
                  <c:v>0.32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0.22</c:v>
                </c:pt>
                <c:pt idx="5">
                  <c:v>0.28000000000000003</c:v>
                </c:pt>
                <c:pt idx="6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>
                  <c:v>0.02</c:v>
                </c:pt>
                <c:pt idx="1">
                  <c:v>0.02</c:v>
                </c:pt>
                <c:pt idx="2">
                  <c:v>0.04</c:v>
                </c:pt>
                <c:pt idx="3">
                  <c:v>0.04</c:v>
                </c:pt>
                <c:pt idx="4">
                  <c:v>0.1</c:v>
                </c:pt>
                <c:pt idx="5">
                  <c:v>0.22</c:v>
                </c:pt>
                <c:pt idx="6">
                  <c:v>0.24</c:v>
                </c:pt>
                <c:pt idx="7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0.08</c:v>
                </c:pt>
                <c:pt idx="1">
                  <c:v>0.22</c:v>
                </c:pt>
                <c:pt idx="2">
                  <c:v>0.3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>
                  <c:v>0.02</c:v>
                </c:pt>
                <c:pt idx="1">
                  <c:v>0.04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0.16</c:v>
                </c:pt>
                <c:pt idx="6">
                  <c:v>0.16</c:v>
                </c:pt>
                <c:pt idx="7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0.06</c:v>
                </c:pt>
                <c:pt idx="4">
                  <c:v>0.12</c:v>
                </c:pt>
                <c:pt idx="5">
                  <c:v>0.18</c:v>
                </c:pt>
                <c:pt idx="6">
                  <c:v>0.26</c:v>
                </c:pt>
                <c:pt idx="7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0%</c:formatCode>
                <c:ptCount val="6"/>
                <c:pt idx="0">
                  <c:v>0.04</c:v>
                </c:pt>
                <c:pt idx="1">
                  <c:v>0.08</c:v>
                </c:pt>
                <c:pt idx="2">
                  <c:v>0.08</c:v>
                </c:pt>
                <c:pt idx="3">
                  <c:v>0.2</c:v>
                </c:pt>
                <c:pt idx="4">
                  <c:v>0.24</c:v>
                </c:pt>
                <c:pt idx="5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0.06</c:v>
                </c:pt>
                <c:pt idx="1">
                  <c:v>0.72</c:v>
                </c:pt>
                <c:pt idx="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82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0.26</c:v>
                </c:pt>
                <c:pt idx="1">
                  <c:v>0.02</c:v>
                </c:pt>
                <c:pt idx="2">
                  <c:v>0.16</c:v>
                </c:pt>
                <c:pt idx="3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2-544A-B5B1-2618751AE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19"/>
        <c:axId val="1578381584"/>
        <c:axId val="1069943360"/>
      </c:barChart>
      <c:catAx>
        <c:axId val="157838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43360"/>
        <c:crosses val="autoZero"/>
        <c:auto val="1"/>
        <c:lblAlgn val="ctr"/>
        <c:lblOffset val="100"/>
        <c:noMultiLvlLbl val="0"/>
      </c:catAx>
      <c:valAx>
        <c:axId val="106994336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838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31094E-EE1B-DC4C-9055-4A48FF0273CD}" type="datetimeFigureOut">
              <a:rPr lang="en-US"/>
              <a:pPr>
                <a:defRPr/>
              </a:pPr>
              <a:t>7/1/20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047A620-AB8F-CF46-A88D-87A30D4E5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7391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F50E98-AC92-C54A-ACBD-9B80212AD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176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FDB787-9FB4-DC4A-80AA-DB3AF5C8F3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00A_ONS-GI-17-NL-Intro-Slides_v35rak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Gastrointestinal</a:t>
            </a:r>
          </a:p>
        </p:txBody>
      </p:sp>
    </p:spTree>
    <p:extLst>
      <p:ext uri="{BB962C8B-B14F-4D97-AF65-F5344CB8AC3E}">
        <p14:creationId xmlns:p14="http://schemas.microsoft.com/office/powerpoint/2010/main" val="3873774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E6A51-8DF9-4934-A4F3-C2033F5DBF8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504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>
            <a:extLst>
              <a:ext uri="{FF2B5EF4-FFF2-40B4-BE49-F238E27FC236}">
                <a16:creationId xmlns:a16="http://schemas.microsoft.com/office/drawing/2014/main" id="{E05A73A2-A12E-A24D-A349-00959D380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0" name="Notes Placeholder 2">
            <a:extLst>
              <a:ext uri="{FF2B5EF4-FFF2-40B4-BE49-F238E27FC236}">
                <a16:creationId xmlns:a16="http://schemas.microsoft.com/office/drawing/2014/main" id="{6CA0DB96-1CE5-E948-977D-9B25F2C1BA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0291" name="Slide Number Placeholder 3">
            <a:extLst>
              <a:ext uri="{FF2B5EF4-FFF2-40B4-BE49-F238E27FC236}">
                <a16:creationId xmlns:a16="http://schemas.microsoft.com/office/drawing/2014/main" id="{3187227D-3EE6-3E41-AFDA-FE7649E747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C5AAD-5543-C04F-A00A-36E38D43A86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445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3C4279-0E90-45C7-936D-21AD6824232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553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3C4279-0E90-45C7-936D-21AD6824232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34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6D0BBE-4D41-2D44-831C-05A4A9DF47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98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751CF4-D385-F443-946B-802E0ABC8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958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5829AA-403D-264A-B5E1-F5524B4D1653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23863" y="704850"/>
            <a:ext cx="618648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3263" y="4410075"/>
            <a:ext cx="5627687" cy="41783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>
              <a:lnSpc>
                <a:spcPct val="104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altLang="x-none" sz="1000" dirty="0">
                <a:latin typeface="Arial Unicode MS" charset="0"/>
                <a:ea typeface="Arial Unicode MS" charset="0"/>
                <a:cs typeface="Arial Unicode MS" charset="0"/>
              </a:rPr>
              <a:t>There are a number of PARP inhibitors that have been investigated in breast cancer, with </a:t>
            </a:r>
            <a:r>
              <a:rPr lang="en-US" altLang="x-none" sz="1000" dirty="0" err="1">
                <a:latin typeface="Arial Unicode MS" charset="0"/>
                <a:ea typeface="Arial Unicode MS" charset="0"/>
                <a:cs typeface="Arial Unicode MS" charset="0"/>
              </a:rPr>
              <a:t>olaparib</a:t>
            </a:r>
            <a:r>
              <a:rPr lang="en-US" altLang="x-none" sz="1000" dirty="0">
                <a:latin typeface="Arial Unicode MS" charset="0"/>
                <a:ea typeface="Arial Unicode MS" charset="0"/>
                <a:cs typeface="Arial Unicode MS" charset="0"/>
              </a:rPr>
              <a:t> and </a:t>
            </a:r>
            <a:r>
              <a:rPr lang="en-US" altLang="x-none" sz="1000" dirty="0" err="1">
                <a:latin typeface="Arial Unicode MS" charset="0"/>
                <a:ea typeface="Arial Unicode MS" charset="0"/>
                <a:cs typeface="Arial Unicode MS" charset="0"/>
              </a:rPr>
              <a:t>talazoparib</a:t>
            </a:r>
            <a:r>
              <a:rPr lang="en-US" altLang="x-none" sz="1000" dirty="0">
                <a:latin typeface="Arial Unicode MS" charset="0"/>
                <a:ea typeface="Arial Unicode MS" charset="0"/>
                <a:cs typeface="Arial Unicode MS" charset="0"/>
              </a:rPr>
              <a:t> garnering FDA approvals in 2018.</a:t>
            </a:r>
          </a:p>
        </p:txBody>
      </p:sp>
    </p:spTree>
    <p:extLst>
      <p:ext uri="{BB962C8B-B14F-4D97-AF65-F5344CB8AC3E}">
        <p14:creationId xmlns:p14="http://schemas.microsoft.com/office/powerpoint/2010/main" val="56107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474821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9167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B9224-0472-C04F-8D3D-496B63154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803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492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8BCF3-AD2E-4086-B262-73811E07923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CC686D-F19E-41BA-BABE-E54BB2138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0"/>
            <a:ext cx="695325" cy="2248039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698" tIns="46349" rIns="92698" bIns="4634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Meynard</a:t>
            </a: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/2017/</a:t>
            </a:r>
            <a:r>
              <a:rPr kumimoji="0" lang="en-US" alt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abst</a:t>
            </a: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/p1/para2 (Results)</a:t>
            </a: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Fasching/</a:t>
            </a:r>
            <a:r>
              <a:rPr kumimoji="0" lang="en-US" alt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abst</a:t>
            </a: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PD1-02/2017/p1/col2/figure1;col3/para1</a:t>
            </a: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Calculation:</a:t>
            </a: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((20+43)/1462)*100=4.3</a:t>
            </a: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Tung/p1462/col1/para5</a:t>
            </a: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Nelson/p30/para1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A3AAAB-DD50-49C4-B558-EEAA412419B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85800" y="1124020"/>
            <a:ext cx="225606" cy="860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485305-F601-44F7-95AF-74C3E1DDE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" y="2283668"/>
            <a:ext cx="695325" cy="138626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698" tIns="46349" rIns="92698" bIns="4634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Meynard</a:t>
            </a: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/2017/</a:t>
            </a:r>
            <a:r>
              <a:rPr kumimoji="0" lang="en-US" alt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abst</a:t>
            </a: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/p1/para2</a:t>
            </a: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Fasching/</a:t>
            </a:r>
            <a:r>
              <a:rPr kumimoji="0" lang="en-US" alt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abst</a:t>
            </a: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PD1-02/2017/p1/col2/figure1;col3/para1</a:t>
            </a: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Calculation:</a:t>
            </a: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((20+43)/1462)*100=4.3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6567B0-1A7B-4281-9695-E7E107EB978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697656" y="2120900"/>
            <a:ext cx="237074" cy="8559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08E4160-272D-41F1-9E5A-1DE2E05DC967}"/>
              </a:ext>
            </a:extLst>
          </p:cNvPr>
          <p:cNvSpPr txBox="1"/>
          <p:nvPr/>
        </p:nvSpPr>
        <p:spPr>
          <a:xfrm>
            <a:off x="-9525" y="3691118"/>
            <a:ext cx="695324" cy="1924874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698" tIns="46349" rIns="92698" bIns="46349">
            <a:spAutoFit/>
          </a:bodyPr>
          <a:lstStyle>
            <a:defPPr>
              <a:defRPr lang="en-US"/>
            </a:defPPr>
            <a:lvl1pPr lvl="0" defTabSz="906463" fontAlgn="base">
              <a:spcBef>
                <a:spcPct val="0"/>
              </a:spcBef>
              <a:spcAft>
                <a:spcPct val="0"/>
              </a:spcAft>
              <a:defRPr sz="70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</a:defRPr>
            </a:lvl1pPr>
            <a:lvl2pPr marL="742950" indent="-285750" defTabSz="906463">
              <a:defRPr>
                <a:latin typeface="Arial" charset="0"/>
              </a:defRPr>
            </a:lvl2pPr>
            <a:lvl3pPr marL="1143000" indent="-228600" defTabSz="906463">
              <a:defRPr>
                <a:latin typeface="Arial" charset="0"/>
              </a:defRPr>
            </a:lvl3pPr>
            <a:lvl4pPr marL="1600200" indent="-228600" defTabSz="906463">
              <a:defRPr>
                <a:latin typeface="Arial" charset="0"/>
              </a:defRPr>
            </a:lvl4pPr>
            <a:lvl5pPr marL="2057400" indent="-228600" defTabSz="906463">
              <a:defRPr>
                <a:latin typeface="Arial" charset="0"/>
              </a:defRPr>
            </a:lvl5pPr>
            <a:lvl6pPr marL="2514600" indent="-228600" defTabSz="90646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defTabSz="90646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defTabSz="90646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defTabSz="90646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+mn-cs"/>
              </a:rPr>
              <a:t>Wong/2015/p77/col2/para3-p78/col1/ para1</a:t>
            </a: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+mn-cs"/>
              </a:rPr>
              <a:t>Couch/2015/p306/col1/para4-col2/ para1</a:t>
            </a: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+mn-cs"/>
              </a:rPr>
              <a:t>Calculation:</a:t>
            </a: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+mn-cs"/>
              </a:rPr>
              <a:t>((155+49)/1824)*100=11.2%</a:t>
            </a: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+mn-cs"/>
              </a:rPr>
              <a:t>Sharma/2014/p4/para1; p6/para4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14A0E4-A90D-408C-9B34-EC44D3A76F06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685799" y="2303783"/>
            <a:ext cx="260787" cy="2349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AC6AA9D-E213-4CC5-B055-B0762E88F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784" y="76763"/>
            <a:ext cx="695325" cy="416769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698" tIns="46349" rIns="92698" bIns="4634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Giordano/2018/p2311/para3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185BE1-EA89-4424-BB91-DC530E65FB61}"/>
              </a:ext>
            </a:extLst>
          </p:cNvPr>
          <p:cNvCxnSpPr>
            <a:stCxn id="25" idx="2"/>
          </p:cNvCxnSpPr>
          <p:nvPr/>
        </p:nvCxnSpPr>
        <p:spPr>
          <a:xfrm flipH="1">
            <a:off x="3630304" y="493532"/>
            <a:ext cx="143" cy="13671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253DF1B-5DE5-4828-BFEF-34CB29035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058" y="1779632"/>
            <a:ext cx="684214" cy="416769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698" tIns="46349" rIns="92698" bIns="4634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Arpino</a:t>
            </a: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/2016/p1/col1/para1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CFFE261-624B-4F70-95B7-AEF7E4093A07}"/>
              </a:ext>
            </a:extLst>
          </p:cNvPr>
          <p:cNvCxnSpPr>
            <a:stCxn id="28" idx="1"/>
          </p:cNvCxnSpPr>
          <p:nvPr/>
        </p:nvCxnSpPr>
        <p:spPr>
          <a:xfrm flipH="1">
            <a:off x="5923128" y="1988017"/>
            <a:ext cx="2489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1710879-5AA1-49A4-A576-A4779FD9E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058" y="2365091"/>
            <a:ext cx="704088" cy="632212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698" tIns="46349" rIns="92698" bIns="4634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Kim/2016/</a:t>
            </a:r>
            <a:r>
              <a:rPr kumimoji="0" lang="en-US" alt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abst</a:t>
            </a: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p5-08-28/ p1/col4/conclusion/bullet1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D402ED0-B103-4E3E-9623-7F5BD9E7075E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5782388" y="2681197"/>
            <a:ext cx="389670" cy="79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703C29D-101C-4897-BD29-2FA40353D46D}"/>
              </a:ext>
            </a:extLst>
          </p:cNvPr>
          <p:cNvSpPr txBox="1"/>
          <p:nvPr/>
        </p:nvSpPr>
        <p:spPr>
          <a:xfrm>
            <a:off x="6174532" y="3025174"/>
            <a:ext cx="695324" cy="307777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698" tIns="46349" rIns="92698" bIns="46349">
            <a:spAutoFit/>
          </a:bodyPr>
          <a:lstStyle>
            <a:defPPr>
              <a:defRPr lang="en-US"/>
            </a:defPPr>
            <a:lvl1pPr lvl="0" defTabSz="906463" fontAlgn="base">
              <a:spcBef>
                <a:spcPct val="0"/>
              </a:spcBef>
              <a:spcAft>
                <a:spcPct val="0"/>
              </a:spcAft>
              <a:defRPr sz="700">
                <a:solidFill>
                  <a:srgbClr val="FF0000"/>
                </a:solidFill>
                <a:latin typeface="Arial" charset="0"/>
              </a:defRPr>
            </a:lvl1pPr>
            <a:lvl2pPr marL="742950" indent="-285750" defTabSz="906463">
              <a:defRPr>
                <a:latin typeface="Arial" charset="0"/>
              </a:defRPr>
            </a:lvl2pPr>
            <a:lvl3pPr marL="1143000" indent="-228600" defTabSz="906463">
              <a:defRPr>
                <a:latin typeface="Arial" charset="0"/>
              </a:defRPr>
            </a:lvl3pPr>
            <a:lvl4pPr marL="1600200" indent="-228600" defTabSz="906463">
              <a:defRPr>
                <a:latin typeface="Arial" charset="0"/>
              </a:defRPr>
            </a:lvl4pPr>
            <a:lvl5pPr marL="2057400" indent="-228600" defTabSz="906463">
              <a:defRPr>
                <a:latin typeface="Arial" charset="0"/>
              </a:defRPr>
            </a:lvl5pPr>
            <a:lvl6pPr marL="2514600" indent="-228600" defTabSz="90646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defTabSz="90646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defTabSz="90646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defTabSz="906463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Godet/2017/p7/para4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3DE3FF6-B8AC-46C3-AFFC-F73E9C61FCAA}"/>
              </a:ext>
            </a:extLst>
          </p:cNvPr>
          <p:cNvCxnSpPr>
            <a:stCxn id="39" idx="1"/>
          </p:cNvCxnSpPr>
          <p:nvPr/>
        </p:nvCxnSpPr>
        <p:spPr>
          <a:xfrm flipH="1" flipV="1">
            <a:off x="5692048" y="3106758"/>
            <a:ext cx="482484" cy="72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109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492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0EF302-6093-493F-855B-CD05A20C46C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ECED6-4D2B-4E8C-8D36-A37233DBB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49" y="1614007"/>
            <a:ext cx="695325" cy="1201599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698" tIns="46349" rIns="92698" bIns="4634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Robson/2017/p526(PDF527)/col2/para2;p529(PDF530)/figure2A;p530(PDF531)/figure3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54C0C6F6-6F13-4113-A6EE-9E408BF693BF}"/>
              </a:ext>
            </a:extLst>
          </p:cNvPr>
          <p:cNvSpPr/>
          <p:nvPr/>
        </p:nvSpPr>
        <p:spPr>
          <a:xfrm>
            <a:off x="794870" y="1219200"/>
            <a:ext cx="133817" cy="199072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F482FF-0FB4-457D-9057-4102FEA0790D}"/>
              </a:ext>
            </a:extLst>
          </p:cNvPr>
          <p:cNvCxnSpPr>
            <a:cxnSpLocks/>
            <a:stCxn id="6" idx="1"/>
            <a:endCxn id="5" idx="3"/>
          </p:cNvCxnSpPr>
          <p:nvPr/>
        </p:nvCxnSpPr>
        <p:spPr>
          <a:xfrm flipH="1">
            <a:off x="691776" y="2214563"/>
            <a:ext cx="103094" cy="2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4D3C264-161C-469C-920F-01D2249C5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2983217"/>
            <a:ext cx="695325" cy="586046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698" tIns="46349" rIns="92698" bIns="4634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Robson/2017/p526(PDF527)/col2/para1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592B2D-B85A-41D8-B2F8-6AAB1C7FFD7C}"/>
              </a:ext>
            </a:extLst>
          </p:cNvPr>
          <p:cNvCxnSpPr/>
          <p:nvPr/>
        </p:nvCxnSpPr>
        <p:spPr>
          <a:xfrm>
            <a:off x="685800" y="3314700"/>
            <a:ext cx="64293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>
            <a:extLst>
              <a:ext uri="{FF2B5EF4-FFF2-40B4-BE49-F238E27FC236}">
                <a16:creationId xmlns:a16="http://schemas.microsoft.com/office/drawing/2014/main" id="{D34729F2-89F0-4CBC-B0EF-9831D9C064E1}"/>
              </a:ext>
            </a:extLst>
          </p:cNvPr>
          <p:cNvSpPr/>
          <p:nvPr/>
        </p:nvSpPr>
        <p:spPr>
          <a:xfrm>
            <a:off x="6048375" y="1219200"/>
            <a:ext cx="45719" cy="199072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5358A1-4E8E-4AA9-9A94-371A221FA2A3}"/>
              </a:ext>
            </a:extLst>
          </p:cNvPr>
          <p:cNvCxnSpPr>
            <a:cxnSpLocks/>
            <a:stCxn id="13" idx="1"/>
          </p:cNvCxnSpPr>
          <p:nvPr/>
        </p:nvCxnSpPr>
        <p:spPr>
          <a:xfrm>
            <a:off x="6094094" y="2214563"/>
            <a:ext cx="7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DDE9BF3-99F2-4C07-BB22-74A6DEE30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030023"/>
            <a:ext cx="695325" cy="46293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698" tIns="46349" rIns="92698" bIns="4634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Robson/2019/p559/col2/para2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DE1742-E41E-40BF-99FD-1EA878B78352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5815013" y="3261491"/>
            <a:ext cx="357187" cy="147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6E96652-439C-4449-8492-20D25186F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983095"/>
            <a:ext cx="695325" cy="46293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698" tIns="46349" rIns="92698" bIns="4634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Robson/2019/p560/figure1B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A9B6EA-14D3-4E23-89C7-C83278CED590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6094094" y="2214563"/>
            <a:ext cx="7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932E20C-5959-445B-BE77-610868A03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151072"/>
            <a:ext cx="695325" cy="46293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698" tIns="46349" rIns="92698" bIns="46349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Robson/2019/p562/figure2 (n’s)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185961-A9C4-4C8C-A865-49FA3B259D48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5924083" y="1382540"/>
            <a:ext cx="248117" cy="504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19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0738" y="1006475"/>
            <a:ext cx="61293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74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15900" indent="-215900" eaLnBrk="1">
              <a:lnSpc>
                <a:spcPct val="97000"/>
              </a:lnSpc>
              <a:spcBef>
                <a:spcPct val="0"/>
              </a:spcBef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dirty="0">
              <a:latin typeface="Arial" charset="0"/>
              <a:ea typeface="Gothic" charset="0"/>
              <a:cs typeface="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63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jpe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A339E2B2-F6DA-1D45-B9D8-044B10C238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0295425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592114"/>
      </p:ext>
    </p:extLst>
  </p:cSld>
  <p:clrMapOvr>
    <a:masterClrMapping/>
  </p:clrMapOvr>
  <p:transition spd="slow" advClick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C6051-CEA2-48D2-8429-12C4EB317DB2}" type="datetimeFigureOut">
              <a:rPr lang="en-US"/>
              <a:pPr>
                <a:defRPr/>
              </a:pPr>
              <a:t>7/1/20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5C236-0A5C-4431-B14E-D590BB5B2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44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743C1-D66C-3B47-A3B7-917945FB0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79DE6-883B-CE47-AB8F-CE769F54F972}"/>
              </a:ext>
            </a:extLst>
          </p:cNvPr>
          <p:cNvSpPr txBox="1"/>
          <p:nvPr/>
        </p:nvSpPr>
        <p:spPr>
          <a:xfrm>
            <a:off x="8463425" y="6388102"/>
            <a:ext cx="3004675" cy="355601"/>
          </a:xfrm>
          <a:prstGeom prst="rect">
            <a:avLst/>
          </a:prstGeom>
          <a:noFill/>
        </p:spPr>
        <p:txBody>
          <a:bodyPr wrap="square" lIns="34290" rIns="34290" rtlCol="0" anchor="ctr">
            <a:noAutofit/>
          </a:bodyPr>
          <a:lstStyle/>
          <a:p>
            <a:pPr marL="0" algn="r" defTabSz="685800" rtl="0" eaLnBrk="1" latinLnBrk="0" hangingPunct="1"/>
            <a:fld id="{CDB1A658-7F1F-3240-AD75-7B7D0B745ECE}" type="slidenum">
              <a:rPr lang="en-US" sz="788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 marL="0" algn="r" defTabSz="685800" rtl="0" eaLnBrk="1" latinLnBrk="0" hangingPunct="1"/>
              <a:t>‹#›</a:t>
            </a:fld>
            <a:endParaRPr lang="en-US" sz="788" b="1" kern="120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+ Body 2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1EFE8-CC76-564F-9370-09177D637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B3E931-02E4-3D47-9D6A-DF5405CEF788}"/>
              </a:ext>
            </a:extLst>
          </p:cNvPr>
          <p:cNvSpPr txBox="1"/>
          <p:nvPr/>
        </p:nvSpPr>
        <p:spPr>
          <a:xfrm>
            <a:off x="8463425" y="6388102"/>
            <a:ext cx="3004675" cy="355601"/>
          </a:xfrm>
          <a:prstGeom prst="rect">
            <a:avLst/>
          </a:prstGeom>
          <a:noFill/>
        </p:spPr>
        <p:txBody>
          <a:bodyPr wrap="square" lIns="34290" rIns="34290" rtlCol="0" anchor="ctr">
            <a:noAutofit/>
          </a:bodyPr>
          <a:lstStyle/>
          <a:p>
            <a:pPr marL="0" algn="r" defTabSz="685800" rtl="0" eaLnBrk="1" latinLnBrk="0" hangingPunct="1"/>
            <a:fld id="{CDB1A658-7F1F-3240-AD75-7B7D0B745ECE}" type="slidenum">
              <a:rPr lang="en-US" sz="788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 marL="0" algn="r" defTabSz="685800" rtl="0" eaLnBrk="1" latinLnBrk="0" hangingPunct="1"/>
              <a:t>‹#›</a:t>
            </a:fld>
            <a:endParaRPr lang="en-US" sz="788" b="1" kern="120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33B3E8-02C9-C845-AF23-D021EC0C57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5801" y="1104900"/>
            <a:ext cx="10782300" cy="5067300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26E8A-B140-4287-B8D9-F0D1BC4C99C2}"/>
              </a:ext>
            </a:extLst>
          </p:cNvPr>
          <p:cNvSpPr/>
          <p:nvPr userDrawn="1"/>
        </p:nvSpPr>
        <p:spPr>
          <a:xfrm>
            <a:off x="512981" y="6494306"/>
            <a:ext cx="9154721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750">
                <a:solidFill>
                  <a:srgbClr val="000000">
                    <a:tint val="75000"/>
                  </a:srgbClr>
                </a:solidFill>
                <a:latin typeface="Arial Nova Light" panose="020B0304020202020204" pitchFamily="34" charset="0"/>
              </a:rPr>
              <a:t>©2019 </a:t>
            </a:r>
            <a:r>
              <a:rPr lang="en-GB" sz="750" err="1">
                <a:solidFill>
                  <a:srgbClr val="000000">
                    <a:tint val="75000"/>
                  </a:srgbClr>
                </a:solidFill>
                <a:latin typeface="Arial Nova Light" panose="020B0304020202020204" pitchFamily="34" charset="0"/>
              </a:rPr>
              <a:t>Karyopharm</a:t>
            </a:r>
            <a:r>
              <a:rPr lang="en-GB" sz="750">
                <a:solidFill>
                  <a:srgbClr val="000000">
                    <a:tint val="75000"/>
                  </a:srgbClr>
                </a:solidFill>
                <a:latin typeface="Arial Nova Light" panose="020B0304020202020204" pitchFamily="34" charset="0"/>
              </a:rPr>
              <a:t> Therapeutics Inc. | Confidential &amp; Proprietary | </a:t>
            </a:r>
            <a:r>
              <a:rPr lang="en-US" sz="750" kern="1200">
                <a:solidFill>
                  <a:srgbClr val="000000">
                    <a:tint val="75000"/>
                  </a:srgbClr>
                </a:solidFill>
                <a:latin typeface="Arial Nova Light" panose="020B0304020202020204" pitchFamily="34" charset="0"/>
                <a:ea typeface="+mn-ea"/>
                <a:cs typeface="+mn-cs"/>
              </a:rPr>
              <a:t>US-XPOV-07/19-00014</a:t>
            </a:r>
          </a:p>
        </p:txBody>
      </p:sp>
    </p:spTree>
    <p:extLst>
      <p:ext uri="{BB962C8B-B14F-4D97-AF65-F5344CB8AC3E}">
        <p14:creationId xmlns:p14="http://schemas.microsoft.com/office/powerpoint/2010/main" val="1801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0DA8-911E-FF46-A1E2-A90AC77F4362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D7139-527A-8146-A086-51C3ECA92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749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defRPr/>
            </a:pPr>
            <a:fld id="{135B03FD-9D95-42EC-80F1-81FB003EE8C1}" type="datetimeFigureOut">
              <a:rPr lang="en-US" sz="1000" spc="60" smtClean="0">
                <a:solidFill>
                  <a:srgbClr val="FFFFFF"/>
                </a:solidFill>
                <a:latin typeface="Arial Narrow"/>
              </a:rPr>
              <a:pPr algn="r">
                <a:defRPr/>
              </a:pPr>
              <a:t>7/1/20</a:t>
            </a:fld>
            <a:endParaRPr lang="en-US" sz="1000" spc="6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endParaRPr lang="en-US" sz="1000" cap="all" spc="6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C3987E-93A0-4FBC-B9DD-884BCB28869A}" type="slidenum">
              <a:rPr lang="en-US" sz="1100" smtClean="0">
                <a:solidFill>
                  <a:srgbClr val="FFFFFF"/>
                </a:solidFill>
                <a:latin typeface="Arial Narrow"/>
              </a:rPr>
              <a:pPr>
                <a:defRPr/>
              </a:pPr>
              <a:t>‹#›</a:t>
            </a:fld>
            <a:endParaRPr lang="en-US" sz="11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233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5FFF8-CAE3-DD4C-8B22-4B0A8AFE4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985204-910A-3A4A-98FD-4161FEE11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919F3-9EC0-734E-A1B2-10DB12CC3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FB3C-E621-5344-B5D5-31D85244A5D8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3D01C-F1C3-ED49-AA2D-7FCF8CB6F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A6C0D-2856-C140-9F29-54742D823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E0F5-91E8-C547-8A34-FA57196B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849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3701-C7BF-5248-A90D-5681BE6E9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FDE26-B670-934A-A6B6-773734D5C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06EBF-07F9-BD4C-8810-4121E703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FB3C-E621-5344-B5D5-31D85244A5D8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1CCEC-F4F7-B543-8788-0E843B163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8AEC-B2BA-BA41-B453-72BC9575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E0F5-91E8-C547-8A34-FA57196B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16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C8874-9156-3049-A741-1CDB8139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E6110-681D-5F4E-A48A-7DB72F22A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CA0A3-A543-494B-9EAA-8E659BCB3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FB3C-E621-5344-B5D5-31D85244A5D8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497E1-B724-4744-A807-3B3AC3A8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12A39-40FF-834E-98F5-E9BBC0F1B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E0F5-91E8-C547-8A34-FA57196B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769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71E83-30F3-3F42-9DDC-161D5A8C6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4430-B18D-5D43-B350-01AAA71FF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94F40-D64E-3F4B-AD5A-E61CA4453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0B81F-BC46-A845-8CA5-C326F92F6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FB3C-E621-5344-B5D5-31D85244A5D8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1ABD0-3475-9246-97CC-522510D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6E9F3-F3D5-0648-AF81-E9934B8C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E0F5-91E8-C547-8A34-FA57196B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355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85BB-62ED-124A-8C40-735162509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D29B5-1DB9-9742-9C45-45D7A76D2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B0F25-9986-3240-AAD1-7DBC35FE7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D4F0D-77E6-A744-9DE9-DBCD4100B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5E2AF-5CCE-874C-85DD-124BC10BB0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459154-F45F-D940-84A0-272E13FD7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FB3C-E621-5344-B5D5-31D85244A5D8}" type="datetimeFigureOut">
              <a:rPr lang="en-US" smtClean="0"/>
              <a:t>7/1/20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E90190-21F8-A64B-ABD4-A100E583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5DA6-0AFF-2F4B-8FE3-1601A1B3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E0F5-91E8-C547-8A34-FA57196B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1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2916396"/>
      </p:ext>
    </p:extLst>
  </p:cSld>
  <p:clrMapOvr>
    <a:masterClrMapping/>
  </p:clrMapOvr>
  <p:transition spd="slow" advClick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EEEC4-02A2-E343-A123-070DCF612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59DEE-0C4F-1E48-9FA1-5D52D2451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FB3C-E621-5344-B5D5-31D85244A5D8}" type="datetimeFigureOut">
              <a:rPr lang="en-US" smtClean="0"/>
              <a:t>7/1/20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FB1F8-76A4-6F44-8802-2E198DAF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8E083-4132-9F40-BC9C-B3A77185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E0F5-91E8-C547-8A34-FA57196B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50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AD4DFD-25D4-CD4F-A0B6-607EF7ABC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FB3C-E621-5344-B5D5-31D85244A5D8}" type="datetimeFigureOut">
              <a:rPr lang="en-US" smtClean="0"/>
              <a:t>7/1/20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152E2-7974-C547-A7F6-500D2DAD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B9E25-4278-0749-A731-320F46920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E0F5-91E8-C547-8A34-FA57196B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656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B1963-15E4-A64E-97F4-EF5F133D9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A0D53-8AC9-A440-9CFA-5337A925F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3F972-E087-A645-9C05-1D4EE8031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664DC-6E66-1841-B77D-29300223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FB3C-E621-5344-B5D5-31D85244A5D8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AA208-32D9-1D41-9E10-864EBCAA6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5187B-86F3-EB42-A3D5-4D539BF0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E0F5-91E8-C547-8A34-FA57196B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42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FFAB2-47CF-BA40-942C-E475FDCA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368B81-CFD8-1748-9F3E-DE5CFD36E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4C99E-0E01-F74E-BDFC-4FE736DCB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193B1-6529-5947-8EEB-A4C303DE7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FB3C-E621-5344-B5D5-31D85244A5D8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1D3EE-8962-EA44-BA1E-EF071CD4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018B5-BA10-504E-87DF-045E9C21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E0F5-91E8-C547-8A34-FA57196B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810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CFA98-475A-0443-AB4F-294D2DB4A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B9AA9-9144-3E44-8C9F-11C652201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090BA-F185-E94C-A476-A71F989CF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FB3C-E621-5344-B5D5-31D85244A5D8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455E1-1ED5-6A4D-A972-C9BC89029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E0E2A-CCFF-9542-AB9C-9049782F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E0F5-91E8-C547-8A34-FA57196B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705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86DFB5-A603-8B42-B391-D10F1A9686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31E9E-CF23-284A-815F-4F7CBEE59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4695-38CC-DE45-BFD9-AC430F6B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FB3C-E621-5344-B5D5-31D85244A5D8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BFE4A-99D0-7345-824D-B7CB470D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CF9C3-3D21-FB4A-8015-4990118B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E0F5-91E8-C547-8A34-FA57196B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871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arator P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5189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Your Photo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kyline.jpg">
            <a:extLst>
              <a:ext uri="{FF2B5EF4-FFF2-40B4-BE49-F238E27FC236}">
                <a16:creationId xmlns:a16="http://schemas.microsoft.com/office/drawing/2014/main" id="{B8D7EC9E-C8CA-F943-8310-22A4AB67B7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04800"/>
            <a:ext cx="12192000" cy="714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62E5BD1-E166-3E4F-8117-44FAD28A6E95}"/>
              </a:ext>
            </a:extLst>
          </p:cNvPr>
          <p:cNvSpPr/>
          <p:nvPr userDrawn="1"/>
        </p:nvSpPr>
        <p:spPr bwMode="gray">
          <a:xfrm>
            <a:off x="-25400" y="-304800"/>
            <a:ext cx="8924925" cy="714216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230418-D808-064F-BF5B-48BE34FABC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0638"/>
            <a:ext cx="47244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2341" y="2936911"/>
            <a:ext cx="5181600" cy="1143000"/>
          </a:xfrm>
        </p:spPr>
        <p:txBody>
          <a:bodyPr rIns="0" bIns="0" anchorCtr="0"/>
          <a:lstStyle>
            <a:lvl1pPr>
              <a:lnSpc>
                <a:spcPct val="90000"/>
              </a:lnSpc>
              <a:defRPr sz="21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2341" y="4134997"/>
            <a:ext cx="5849259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5003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7AD04CF0-1679-684D-9723-3C8F66A0E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6400800"/>
            <a:ext cx="18954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3C7CB5EB-9951-0E45-9F3D-9F8CCDF0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5313" y="6526213"/>
            <a:ext cx="1143000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01C5F6-EFB8-2B46-9167-11D9D2AAF210}" type="datetimeFigureOut">
              <a:rPr lang="en-US"/>
              <a:pPr>
                <a:defRPr/>
              </a:pPr>
              <a:t>7/1/20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56088C7-8FAB-BC4F-AE6F-F51E2538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4013" y="6483350"/>
            <a:ext cx="6908800" cy="2317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7F198F6-F923-DD40-81A7-C8C1513E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400" y="6483350"/>
            <a:ext cx="461963" cy="2317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B1ACCE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474C911-6957-9E42-BA7F-B702113E94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138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type="tbl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2379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3731545"/>
      </p:ext>
    </p:extLst>
  </p:cSld>
  <p:clrMapOvr>
    <a:masterClrMapping/>
  </p:clrMapOvr>
  <p:transition spd="slow"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4F21AC-05EC-4119-8B65-88E2F3473C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579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365AA2-8924-4132-97A9-30C5E4D28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r="2180" b="35452"/>
          <a:stretch/>
        </p:blipFill>
        <p:spPr>
          <a:xfrm>
            <a:off x="-1" y="2398059"/>
            <a:ext cx="12192001" cy="44599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7A247B-D59B-4716-BCC6-ADE37C3B2ECD}"/>
              </a:ext>
            </a:extLst>
          </p:cNvPr>
          <p:cNvSpPr/>
          <p:nvPr userDrawn="1"/>
        </p:nvSpPr>
        <p:spPr>
          <a:xfrm>
            <a:off x="-1" y="3232087"/>
            <a:ext cx="12192001" cy="362557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BD554-D1F9-4222-AB89-E1F5E292E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9CCD15-C04E-47B5-9C84-62DC1C88A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45FCE-980D-482D-931B-EEBFEC781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23" y="0"/>
            <a:ext cx="11472154" cy="2387600"/>
          </a:xfrm>
        </p:spPr>
        <p:txBody>
          <a:bodyPr anchor="b"/>
          <a:lstStyle>
            <a:lvl1pPr algn="ctr">
              <a:defRPr sz="6000"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5DF67E-06BF-44E0-A8B4-527A479BD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23" y="2972268"/>
            <a:ext cx="1147215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742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E9130-34B0-448E-AA29-C5E75EBB2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D8598-5AB2-4314-AD12-AE5888035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AE871-EFC6-4853-9C22-F313CFF7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CD15-C04E-47B5-9C84-62DC1C88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619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598FA-ADC5-4AE8-A9F2-280A55CA6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977045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47411-0671-4F92-B0A0-70639B30D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6BE2B-F8C4-4E70-98D4-259DC6C72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4CE0C-0F5D-457D-A573-D26D1853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CD15-C04E-47B5-9C84-62DC1C88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030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3542-1D79-453D-87E8-DA5EC125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0EA61-EBE1-4CF8-A5F4-593D5910FF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3179" y="1430524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13230-96E8-4D60-84AA-4F09701E6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375" y="1430524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C3824-3197-4B91-B410-4AFF29EF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51C95-6F47-476F-B1F7-80128954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6D752-8C9E-4281-8E65-C4742C9C3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CD15-C04E-47B5-9C84-62DC1C88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3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B69F5-B41A-4A35-82C6-572A0FC6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417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A00FC-5548-48DD-8A51-97153B152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126689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31B0A-6D81-4672-A3C3-EEFC0753B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0" y="2001440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9B7239-B7FC-4628-B360-289D9E5DD6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37212" y="112668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B87BE0-88F2-49B4-BF08-230FC9B0B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37212" y="2001440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203B1A-8250-4DCE-8F49-ECC132D90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8A25B5-A7E9-47E6-AA00-7C1BDE16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1AE99B-01C4-45DC-A0BC-FABF90A5C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CD15-C04E-47B5-9C84-62DC1C88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026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E49B5-C4E6-45FD-8537-5E6F0CE02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CEC2E-2648-41DA-97A6-7296FFD98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584618-73A9-46CF-9107-D486E7A68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F9F869-EB48-4ED9-B7B4-29E4EDA5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CD15-C04E-47B5-9C84-62DC1C88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128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FA07A5-3FCF-4464-8AE6-025F8962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8FCADE-1FDF-454E-97A1-10F3D39EA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A53F1-E1EC-41E7-8B56-571199E2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CD15-C04E-47B5-9C84-62DC1C88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003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CB22B-D1FA-4510-B12A-4ABC863122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9794" y="6511347"/>
            <a:ext cx="10245567" cy="271276"/>
          </a:xfrm>
          <a:prstGeom prst="rect">
            <a:avLst/>
          </a:prstGeom>
        </p:spPr>
        <p:txBody>
          <a:bodyPr bIns="0" anchor="b"/>
          <a:lstStyle>
            <a:lvl1pPr marL="0" indent="0">
              <a:spcBef>
                <a:spcPts val="150"/>
              </a:spcBef>
              <a:buFontTx/>
              <a:buNone/>
              <a:defRPr sz="600"/>
            </a:lvl1pPr>
            <a:lvl2pPr marL="457189" indent="0">
              <a:buFontTx/>
              <a:buNone/>
              <a:defRPr sz="600"/>
            </a:lvl2pPr>
            <a:lvl3pPr marL="914378" indent="0">
              <a:buFontTx/>
              <a:buNone/>
              <a:defRPr sz="600"/>
            </a:lvl3pPr>
            <a:lvl4pPr marL="1371566" indent="0">
              <a:buFontTx/>
              <a:buNone/>
              <a:defRPr sz="600"/>
            </a:lvl4pPr>
            <a:lvl5pPr marL="1828754" indent="0">
              <a:buFontTx/>
              <a:buNone/>
              <a:defRPr sz="600"/>
            </a:lvl5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4500" y="6403347"/>
            <a:ext cx="27432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tle 8"/>
          <p:cNvSpPr>
            <a:spLocks noGrp="1"/>
          </p:cNvSpPr>
          <p:nvPr>
            <p:ph type="title" hasCustomPrompt="1"/>
          </p:nvPr>
        </p:nvSpPr>
        <p:spPr>
          <a:xfrm>
            <a:off x="316085" y="192000"/>
            <a:ext cx="11687535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00000"/>
              </a:lnSpc>
              <a:defRPr sz="1800" b="1" baseline="0">
                <a:solidFill>
                  <a:srgbClr val="8300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EC608-DCB4-4F19-9034-836F81A9D3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5914" y="1137921"/>
            <a:ext cx="11469687" cy="4859655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900"/>
              </a:spcBef>
              <a:buClr>
                <a:schemeClr val="tx2"/>
              </a:buClr>
              <a:defRPr sz="1500"/>
            </a:lvl1pPr>
            <a:lvl2pPr marL="685800" indent="-171450">
              <a:spcBef>
                <a:spcPts val="450"/>
              </a:spcBef>
              <a:buClr>
                <a:schemeClr val="tx2"/>
              </a:buClr>
              <a:defRPr sz="1500"/>
            </a:lvl2pPr>
            <a:lvl3pPr marL="1113235" indent="-171450">
              <a:buClr>
                <a:schemeClr val="tx2"/>
              </a:buClr>
              <a:buFont typeface="Wingdings" panose="05000000000000000000" pitchFamily="2" charset="2"/>
              <a:buChar char="§"/>
              <a:defRPr sz="1350"/>
            </a:lvl3pPr>
            <a:lvl4pPr marL="1540669" indent="-171450">
              <a:spcBef>
                <a:spcPts val="225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2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4914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2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6139" y="2145600"/>
            <a:ext cx="6643652" cy="12192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267"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6139" y="3370145"/>
            <a:ext cx="6643652" cy="6000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06142" y="4579200"/>
            <a:ext cx="5900236" cy="307200"/>
          </a:xfr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906142" y="4894301"/>
            <a:ext cx="5900236" cy="307200"/>
          </a:xfr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906141" y="5966058"/>
            <a:ext cx="5313011" cy="307777"/>
          </a:xfrm>
        </p:spPr>
        <p:txBody>
          <a:bodyPr bIns="234000">
            <a:noAutofit/>
          </a:bodyPr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9370882" y="5856000"/>
            <a:ext cx="22117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133" i="0" u="none" strike="noStrike" kern="1200" baseline="0" dirty="0">
                <a:latin typeface="Arial Narrow"/>
                <a:ea typeface="+mn-ea"/>
                <a:cs typeface="Arial Narrow"/>
              </a:rPr>
              <a:t>esmo</a:t>
            </a:r>
            <a:r>
              <a:rPr lang="en-US" sz="2133" i="0" u="none" strike="noStrike" kern="1200" baseline="0" dirty="0">
                <a:latin typeface="Arial Narrow"/>
                <a:ea typeface="+mn-ea"/>
                <a:cs typeface="Arial Narrow"/>
              </a:rPr>
              <a:t>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3FDB71-CA93-4675-9EC2-3A49227BE0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951" y="522773"/>
            <a:ext cx="2582400" cy="5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27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15890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3" y="6289942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8" indent="0">
              <a:buNone/>
              <a:defRPr/>
            </a:lvl2pPr>
            <a:lvl3pPr marL="914415" indent="0">
              <a:buNone/>
              <a:defRPr/>
            </a:lvl3pPr>
            <a:lvl4pPr marL="1371623" indent="0">
              <a:buNone/>
              <a:defRPr/>
            </a:lvl4pPr>
            <a:lvl5pPr marL="182883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8" y="64912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77913"/>
      </p:ext>
    </p:extLst>
  </p:cSld>
  <p:clrMapOvr>
    <a:masterClrMapping/>
  </p:clrMapOvr>
  <p:transition spd="slow" advClick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914401" y="2145600"/>
            <a:ext cx="6643649" cy="12192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914402" y="3370145"/>
            <a:ext cx="6643649" cy="6720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867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32665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20000" y="860545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20000" y="2112963"/>
            <a:ext cx="10742400" cy="4020208"/>
          </a:xfrm>
        </p:spPr>
        <p:txBody>
          <a:bodyPr>
            <a:noAutofit/>
          </a:bodyPr>
          <a:lstStyle>
            <a:lvl1pPr marL="0" indent="0">
              <a:buNone/>
              <a:defRPr sz="2133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88FA-F864-4521-9DFD-AF03C9BFF3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66018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16909" y="2112963"/>
            <a:ext cx="4551516" cy="401362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439345" y="2113389"/>
            <a:ext cx="6038400" cy="4013200"/>
          </a:xfrm>
        </p:spPr>
        <p:txBody>
          <a:bodyPr>
            <a:noAutofit/>
          </a:bodyPr>
          <a:lstStyle>
            <a:lvl1pPr marL="0" indent="0">
              <a:buNone/>
              <a:defRPr sz="2133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1140" y="550801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21140" y="108000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81B8E-DB90-4156-9998-67EBCA269C4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72082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20000" y="4132146"/>
            <a:ext cx="10742400" cy="199401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35000"/>
              <a:buFont typeface="Wingdings" charset="2"/>
              <a:buNone/>
              <a:tabLst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20000" y="2112964"/>
            <a:ext cx="10742400" cy="1895281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0000" y="550801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20000" y="108000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3CF81-11EA-405E-A3EC-9D48E6C9B0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95492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0" y="2112963"/>
            <a:ext cx="10742400" cy="401362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0000" y="550801"/>
            <a:ext cx="10075917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20000" y="1080001"/>
            <a:ext cx="10075917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3D96-D520-43E8-9FE3-99F474E31BD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29478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92A5-A8C0-47CD-A2C0-7DF226E98A5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03588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0" y="2112963"/>
            <a:ext cx="10982400" cy="401362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0000" y="550801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20000" y="108000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A7CD0-78D0-42EA-ADB5-8E9333008CA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68180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914402" y="3692527"/>
            <a:ext cx="3992033" cy="214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067" b="1" baseline="30000" dirty="0">
                <a:solidFill>
                  <a:schemeClr val="tx1"/>
                </a:solidFill>
                <a:latin typeface="Arial Narrow" pitchFamily="34" charset="0"/>
              </a:rPr>
              <a:t>Contacts ESMO </a:t>
            </a:r>
          </a:p>
          <a:p>
            <a:pPr eaLnBrk="1" hangingPunct="1">
              <a:defRPr/>
            </a:pPr>
            <a:endParaRPr lang="en-US" altLang="en-US" sz="2067" b="1" baseline="30000" dirty="0">
              <a:solidFill>
                <a:schemeClr val="tx1"/>
              </a:solidFill>
              <a:latin typeface="Arial Narrow" pitchFamily="34" charset="0"/>
            </a:endParaRPr>
          </a:p>
          <a:p>
            <a:pPr eaLnBrk="1" hangingPunct="1">
              <a:defRPr/>
            </a:pPr>
            <a:r>
              <a:rPr lang="en-US" altLang="en-US" sz="2067" baseline="30000" dirty="0">
                <a:solidFill>
                  <a:schemeClr val="tx1"/>
                </a:solidFill>
                <a:latin typeface="Arial Narrow" pitchFamily="34" charset="0"/>
              </a:rPr>
              <a:t>European Society for Medical Oncology </a:t>
            </a:r>
            <a:br>
              <a:rPr lang="en-US" altLang="en-US" sz="2067" baseline="30000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en-US" altLang="en-US" sz="2067" baseline="30000" dirty="0">
                <a:solidFill>
                  <a:schemeClr val="tx1"/>
                </a:solidFill>
                <a:latin typeface="Arial Narrow" pitchFamily="34" charset="0"/>
              </a:rPr>
              <a:t>Via Ginevra 4, CH-6900 Lugano</a:t>
            </a:r>
            <a:br>
              <a:rPr lang="en-US" altLang="en-US" sz="2067" baseline="30000" dirty="0">
                <a:solidFill>
                  <a:schemeClr val="tx1"/>
                </a:solidFill>
                <a:latin typeface="Arial Narrow" pitchFamily="34" charset="0"/>
              </a:rPr>
            </a:br>
            <a:endParaRPr lang="en-US" altLang="en-US" sz="2067" baseline="30000" dirty="0">
              <a:solidFill>
                <a:schemeClr val="tx1"/>
              </a:solidFill>
              <a:latin typeface="Arial Narrow" pitchFamily="34" charset="0"/>
            </a:endParaRPr>
          </a:p>
          <a:p>
            <a:pPr eaLnBrk="1" hangingPunct="1">
              <a:defRPr/>
            </a:pPr>
            <a:br>
              <a:rPr lang="en-US" altLang="en-US" sz="2067" baseline="30000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en-US" altLang="en-US" sz="2067" baseline="30000" dirty="0">
                <a:solidFill>
                  <a:schemeClr val="tx1"/>
                </a:solidFill>
                <a:latin typeface="Arial Narrow" pitchFamily="34" charset="0"/>
              </a:rPr>
              <a:t>http://www.esmo.org</a:t>
            </a:r>
            <a:endParaRPr lang="en-US" altLang="en-US" sz="2067" b="1" baseline="0" dirty="0">
              <a:solidFill>
                <a:schemeClr val="tx1"/>
              </a:solidFill>
              <a:latin typeface="Arial Narrow" pitchFamily="34" charset="0"/>
            </a:endParaRPr>
          </a:p>
          <a:p>
            <a:pPr marL="0" marR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67" baseline="30000" dirty="0">
                <a:solidFill>
                  <a:schemeClr val="tx1"/>
                </a:solidFill>
                <a:latin typeface="Arial Narrow" pitchFamily="34" charset="0"/>
              </a:rPr>
              <a:t>esmo@esmo.org</a:t>
            </a:r>
          </a:p>
          <a:p>
            <a:pPr eaLnBrk="1" hangingPunct="1">
              <a:defRPr/>
            </a:pPr>
            <a:endParaRPr lang="en-US" altLang="en-US" sz="2400" baseline="30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14401" y="2266720"/>
            <a:ext cx="6924495" cy="297517"/>
          </a:xfrm>
        </p:spPr>
        <p:txBody>
          <a:bodyPr tIns="140400" anchor="ctr">
            <a:noAutofit/>
          </a:bodyPr>
          <a:lstStyle>
            <a:lvl1pPr marL="0" indent="0" rtl="0">
              <a:buFontTx/>
              <a:buNone/>
              <a:defRPr lang="en-US" sz="2267" b="1" i="0" u="none" strike="noStrike" baseline="300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914400" y="2664487"/>
            <a:ext cx="6924493" cy="270475"/>
          </a:xfrm>
        </p:spPr>
        <p:txBody>
          <a:bodyPr tIns="93600" bIns="0" anchor="ctr">
            <a:noAutofit/>
          </a:bodyPr>
          <a:lstStyle>
            <a:lvl1pPr marL="0" indent="0" rtl="0">
              <a:buFontTx/>
              <a:buNone/>
              <a:defRPr lang="en-US" sz="2267" b="0" i="0" u="none" strike="noStrike" baseline="300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2937600"/>
            <a:ext cx="6924493" cy="297600"/>
          </a:xfrm>
        </p:spPr>
        <p:txBody>
          <a:bodyPr tIns="93600" bIns="0" anchor="ctr">
            <a:noAutofit/>
          </a:bodyPr>
          <a:lstStyle>
            <a:lvl1pPr marL="0" indent="0" rtl="0">
              <a:buFontTx/>
              <a:buNone/>
              <a:defRPr lang="en-US" sz="2267" b="0" i="0" u="none" strike="noStrike" baseline="300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fr-CH" dirty="0"/>
              <a:t>Click to edit Master text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9FB4C-FCC4-423E-B433-D9FA2CAED6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13391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 hasCustomPrompt="1"/>
          </p:nvPr>
        </p:nvSpPr>
        <p:spPr>
          <a:xfrm>
            <a:off x="316086" y="269647"/>
            <a:ext cx="11687535" cy="414000"/>
          </a:xfrm>
          <a:prstGeom prst="rect">
            <a:avLst/>
          </a:prstGeom>
        </p:spPr>
        <p:txBody>
          <a:bodyPr vert="horz"/>
          <a:lstStyle>
            <a:lvl1pPr algn="l" defTabSz="457167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en-GB" sz="3200" b="1" kern="1200" baseline="0" noProof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10472920" y="6136656"/>
            <a:ext cx="471272" cy="536221"/>
          </a:xfrm>
          <a:prstGeom prst="rect">
            <a:avLst/>
          </a:prstGeom>
          <a:ln>
            <a:noFill/>
            <a:prstDash val="dash"/>
          </a:ln>
        </p:spPr>
        <p:txBody>
          <a:bodyPr vert="horz" anchor="ctr"/>
          <a:lstStyle>
            <a:lvl1pPr marL="0" indent="0" algn="ctr">
              <a:lnSpc>
                <a:spcPct val="70000"/>
              </a:lnSpc>
              <a:buNone/>
              <a:defRPr sz="533" baseline="0"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400" y="6464332"/>
            <a:ext cx="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6" hasCustomPrompt="1"/>
          </p:nvPr>
        </p:nvSpPr>
        <p:spPr>
          <a:xfrm>
            <a:off x="316800" y="1645920"/>
            <a:ext cx="9408000" cy="2157984"/>
          </a:xfrm>
          <a:prstGeom prst="rect">
            <a:avLst/>
          </a:prstGeom>
        </p:spPr>
        <p:txBody>
          <a:bodyPr/>
          <a:lstStyle>
            <a:lvl1pPr marL="239983" indent="-239983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9947" indent="-239983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67" baseline="0">
                <a:latin typeface="Arial" pitchFamily="34" charset="0"/>
                <a:cs typeface="Arial" pitchFamily="34" charset="0"/>
              </a:defRPr>
            </a:lvl3pPr>
            <a:lvl4pPr marL="830338" indent="-239983">
              <a:defRPr sz="1867">
                <a:latin typeface="Arial" pitchFamily="34" charset="0"/>
                <a:cs typeface="Arial" pitchFamily="34" charset="0"/>
              </a:defRPr>
            </a:lvl4pPr>
            <a:lvl5pPr marL="830338">
              <a:defRPr sz="1867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1"/>
            <a:r>
              <a:rPr lang="en-GB" noProof="0" dirty="0"/>
              <a:t>Third level</a:t>
            </a:r>
          </a:p>
          <a:p>
            <a:pPr lvl="1"/>
            <a:r>
              <a:rPr lang="en-GB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0723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962805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33862"/>
      </p:ext>
    </p:extLst>
  </p:cSld>
  <p:clrMapOvr>
    <a:masterClrMapping/>
  </p:clrMapOvr>
  <p:transition spd="slow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013846368"/>
      </p:ext>
    </p:extLst>
  </p:cSld>
  <p:clrMapOvr>
    <a:masterClrMapping/>
  </p:clrMapOvr>
  <p:transition spd="slow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596741"/>
      </p:ext>
    </p:extLst>
  </p:cSld>
  <p:clrMapOvr>
    <a:masterClrMapping/>
  </p:clrMapOvr>
  <p:transition spd="slow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59D2F7D-FC5C-3F46-9C72-E18FC1D7FF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64016"/>
      </p:ext>
    </p:extLst>
  </p:cSld>
  <p:clrMapOvr>
    <a:masterClrMapping/>
  </p:clrMapOvr>
  <p:transition spd="slow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495788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0838732"/>
      </p:ext>
    </p:extLst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88258C1-ACB2-3045-B060-C58DBE8899E0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8013D9-AE45-F247-9726-EC36D50329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7D1E32-E224-D344-B7E4-9F326B0E1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72223"/>
              <a:ext cx="9144000" cy="10889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06B3C5-2D20-7C42-BD33-AF3E9D158878}"/>
                </a:ext>
              </a:extLst>
            </p:cNvPr>
            <p:cNvSpPr/>
            <p:nvPr userDrawn="1"/>
          </p:nvSpPr>
          <p:spPr>
            <a:xfrm>
              <a:off x="0" y="391274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324F32-7176-6C43-94B3-A80CEDCEEA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148074" y="519119"/>
              <a:ext cx="2338893" cy="57203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EA74E7-9D58-484C-A8F3-83EE1732E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4456644"/>
            <a:ext cx="10820401" cy="14518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C6541-C4A5-0F4E-B98F-CDF4FAE065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434" y="5954325"/>
            <a:ext cx="10820400" cy="4991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rgbClr val="FFA3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Arial Bold Uppercase</a:t>
            </a:r>
          </a:p>
        </p:txBody>
      </p:sp>
    </p:spTree>
    <p:extLst>
      <p:ext uri="{BB962C8B-B14F-4D97-AF65-F5344CB8AC3E}">
        <p14:creationId xmlns:p14="http://schemas.microsoft.com/office/powerpoint/2010/main" val="2613177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42592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10176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B583F-E706-F845-9C2C-824CF42C5C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2788" y="1573213"/>
            <a:ext cx="10820400" cy="420528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955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B583F-E706-F845-9C2C-824CF42C5C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2788" y="676657"/>
            <a:ext cx="10820400" cy="51018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084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+ 2 Column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14955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99F41-08EF-9347-B093-6FA7CE06C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788" y="3242684"/>
            <a:ext cx="5280025" cy="2472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33EA86E-006A-7B43-84FC-FD4176465C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9188" y="3242684"/>
            <a:ext cx="5334000" cy="2472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7511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47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22DC-0323-DE40-B106-89BDCB28E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788" y="2265363"/>
            <a:ext cx="5791921" cy="3553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4931AF-EAFD-EA49-AF39-2FC3819F2A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91313" y="2265363"/>
            <a:ext cx="4841875" cy="32623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1542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+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99F41-08EF-9347-B093-6FA7CE06C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788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1F03BB4-41CC-E849-9B55-3687F7E74F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5861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E0B8D83-42B6-614A-BF5E-568D4CCB8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5861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87D397B-C93F-7E45-B774-40EAFDD103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8934" y="1600923"/>
            <a:ext cx="3256539" cy="1953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C34C2E0-58DE-7A43-AA08-BFAF28E81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8934" y="3761510"/>
            <a:ext cx="3256539" cy="1953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3867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1987" y="1600923"/>
            <a:ext cx="5791921" cy="5021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22DC-0323-DE40-B106-89BDCB28E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1987" y="2265363"/>
            <a:ext cx="5791921" cy="3553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4931AF-EAFD-EA49-AF39-2FC3819F2A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3507" y="1600923"/>
            <a:ext cx="4786460" cy="35535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099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1104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5FC27-17DE-5341-9B82-5BC8E358862D}"/>
              </a:ext>
            </a:extLst>
          </p:cNvPr>
          <p:cNvGrpSpPr/>
          <p:nvPr userDrawn="1"/>
        </p:nvGrpSpPr>
        <p:grpSpPr>
          <a:xfrm>
            <a:off x="689929" y="3126191"/>
            <a:ext cx="10803008" cy="2296787"/>
            <a:chOff x="435178" y="2479802"/>
            <a:chExt cx="11600741" cy="24663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2ED8254-7417-744A-901A-09C5D307E38F}"/>
                </a:ext>
              </a:extLst>
            </p:cNvPr>
            <p:cNvGrpSpPr/>
            <p:nvPr userDrawn="1"/>
          </p:nvGrpSpPr>
          <p:grpSpPr>
            <a:xfrm>
              <a:off x="435178" y="2479802"/>
              <a:ext cx="10483600" cy="2457957"/>
              <a:chOff x="435178" y="2479803"/>
              <a:chExt cx="7003884" cy="164211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939AEF-633E-4046-A275-FA291A7C14BB}"/>
                  </a:ext>
                </a:extLst>
              </p:cNvPr>
              <p:cNvSpPr/>
              <p:nvPr userDrawn="1"/>
            </p:nvSpPr>
            <p:spPr>
              <a:xfrm>
                <a:off x="5623319" y="2481373"/>
                <a:ext cx="1815743" cy="1640541"/>
              </a:xfrm>
              <a:prstGeom prst="rect">
                <a:avLst/>
              </a:prstGeom>
              <a:solidFill>
                <a:srgbClr val="FFA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77CCE8B-EF49-DC4E-A6E5-AFD5248B88BF}"/>
                  </a:ext>
                </a:extLst>
              </p:cNvPr>
              <p:cNvSpPr/>
              <p:nvPr userDrawn="1"/>
            </p:nvSpPr>
            <p:spPr>
              <a:xfrm>
                <a:off x="3923673" y="2481373"/>
                <a:ext cx="1815743" cy="1640541"/>
              </a:xfrm>
              <a:prstGeom prst="rect">
                <a:avLst/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Triangle 10">
                <a:extLst>
                  <a:ext uri="{FF2B5EF4-FFF2-40B4-BE49-F238E27FC236}">
                    <a16:creationId xmlns:a16="http://schemas.microsoft.com/office/drawing/2014/main" id="{15FE7054-20A9-154F-A106-AA821961B158}"/>
                  </a:ext>
                </a:extLst>
              </p:cNvPr>
              <p:cNvSpPr/>
              <p:nvPr userDrawn="1"/>
            </p:nvSpPr>
            <p:spPr>
              <a:xfrm rot="5400000">
                <a:off x="5292095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6366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407B0A-EC50-AC4C-99BF-5BFEF1A9FEE7}"/>
                  </a:ext>
                </a:extLst>
              </p:cNvPr>
              <p:cNvSpPr/>
              <p:nvPr userDrawn="1"/>
            </p:nvSpPr>
            <p:spPr>
              <a:xfrm>
                <a:off x="2215849" y="2481373"/>
                <a:ext cx="1815743" cy="1640541"/>
              </a:xfrm>
              <a:prstGeom prst="rect">
                <a:avLst/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9318B7BA-B216-614B-8D1A-819F9058314A}"/>
                  </a:ext>
                </a:extLst>
              </p:cNvPr>
              <p:cNvSpPr/>
              <p:nvPr userDrawn="1"/>
            </p:nvSpPr>
            <p:spPr>
              <a:xfrm rot="5400000">
                <a:off x="3584271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41B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4729D5-84B8-9C4D-95A3-423F56EAA772}"/>
                  </a:ext>
                </a:extLst>
              </p:cNvPr>
              <p:cNvSpPr/>
              <p:nvPr userDrawn="1"/>
            </p:nvSpPr>
            <p:spPr>
              <a:xfrm>
                <a:off x="435178" y="2481373"/>
                <a:ext cx="1815743" cy="1640541"/>
              </a:xfrm>
              <a:prstGeom prst="rect">
                <a:avLst/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98CF6FB9-7F78-C240-A2C0-935EEFA1EB38}"/>
                  </a:ext>
                </a:extLst>
              </p:cNvPr>
              <p:cNvSpPr/>
              <p:nvPr userDrawn="1"/>
            </p:nvSpPr>
            <p:spPr>
              <a:xfrm rot="5400000">
                <a:off x="1803600" y="2927124"/>
                <a:ext cx="1642112" cy="747470"/>
              </a:xfrm>
              <a:prstGeom prst="triangle">
                <a:avLst>
                  <a:gd name="adj" fmla="val 51638"/>
                </a:avLst>
              </a:prstGeom>
              <a:solidFill>
                <a:srgbClr val="0062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object 2">
                <a:extLst>
                  <a:ext uri="{FF2B5EF4-FFF2-40B4-BE49-F238E27FC236}">
                    <a16:creationId xmlns:a16="http://schemas.microsoft.com/office/drawing/2014/main" id="{76F91A32-5014-8F49-BB67-4C34C7438A93}"/>
                  </a:ext>
                </a:extLst>
              </p:cNvPr>
              <p:cNvSpPr txBox="1"/>
              <p:nvPr userDrawn="1"/>
            </p:nvSpPr>
            <p:spPr>
              <a:xfrm>
                <a:off x="2754186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1</a:t>
                </a:r>
              </a:p>
            </p:txBody>
          </p:sp>
          <p:sp>
            <p:nvSpPr>
              <p:cNvPr id="17" name="object 2">
                <a:extLst>
                  <a:ext uri="{FF2B5EF4-FFF2-40B4-BE49-F238E27FC236}">
                    <a16:creationId xmlns:a16="http://schemas.microsoft.com/office/drawing/2014/main" id="{1ACC8DE2-EDAC-DF4A-9F52-E473E06373BB}"/>
                  </a:ext>
                </a:extLst>
              </p:cNvPr>
              <p:cNvSpPr txBox="1"/>
              <p:nvPr userDrawn="1"/>
            </p:nvSpPr>
            <p:spPr>
              <a:xfrm>
                <a:off x="4495385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en-US"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2</a:t>
                </a:r>
                <a:endPara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  <p:sp>
            <p:nvSpPr>
              <p:cNvPr id="18" name="object 2">
                <a:extLst>
                  <a:ext uri="{FF2B5EF4-FFF2-40B4-BE49-F238E27FC236}">
                    <a16:creationId xmlns:a16="http://schemas.microsoft.com/office/drawing/2014/main" id="{B1CD7CDA-9EA8-4B43-9792-45DF90C5A629}"/>
                  </a:ext>
                </a:extLst>
              </p:cNvPr>
              <p:cNvSpPr txBox="1"/>
              <p:nvPr userDrawn="1"/>
            </p:nvSpPr>
            <p:spPr>
              <a:xfrm>
                <a:off x="6146830" y="3053065"/>
                <a:ext cx="395810" cy="395810"/>
              </a:xfrm>
              <a:prstGeom prst="ellipse">
                <a:avLst/>
              </a:prstGeom>
              <a:solidFill>
                <a:srgbClr val="4D4D4F"/>
              </a:solidFill>
              <a:ln w="28575">
                <a:solidFill>
                  <a:schemeClr val="bg1"/>
                </a:solidFill>
              </a:ln>
            </p:spPr>
            <p:txBody>
              <a:bodyPr vert="horz" wrap="none" lIns="0" tIns="0" rIns="0" bIns="0" rtlCol="0" anchor="ctr" anchorCtr="0">
                <a:normAutofit/>
              </a:bodyPr>
              <a:lstStyle/>
              <a:p>
                <a:pPr marL="12700" indent="-6350" algn="ctr">
                  <a:lnSpc>
                    <a:spcPct val="100000"/>
                  </a:lnSpc>
                  <a:spcBef>
                    <a:spcPts val="105"/>
                  </a:spcBef>
                </a:pPr>
                <a:r>
                  <a:rPr lang="en-US" sz="2400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cs typeface="Trebuchet MS Regular" charset="0"/>
                  </a:rPr>
                  <a:t>3</a:t>
                </a:r>
                <a:endPara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endParaRPr>
              </a:p>
            </p:txBody>
          </p:sp>
        </p:grp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3FE8F448-1A63-5E4E-B095-FBF5C7D0129F}"/>
                </a:ext>
              </a:extLst>
            </p:cNvPr>
            <p:cNvSpPr/>
            <p:nvPr userDrawn="1"/>
          </p:nvSpPr>
          <p:spPr>
            <a:xfrm rot="5400000">
              <a:off x="10247525" y="3157799"/>
              <a:ext cx="2457955" cy="1118832"/>
            </a:xfrm>
            <a:prstGeom prst="triangle">
              <a:avLst>
                <a:gd name="adj" fmla="val 51638"/>
              </a:avLst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1DC2F39-3958-DE4B-9287-6C6A2D786D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169" y="3382132"/>
            <a:ext cx="2331576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C0861EE-4123-8047-B670-BBBAA34E3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2877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E95DA5E-0A86-BF4F-B4B6-5087C9758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8170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19518D-0263-F143-990A-1270183732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5893" y="3382132"/>
            <a:ext cx="1747973" cy="17525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3691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4">
            <a:extLst>
              <a:ext uri="{FF2B5EF4-FFF2-40B4-BE49-F238E27FC236}">
                <a16:creationId xmlns:a16="http://schemas.microsoft.com/office/drawing/2014/main" id="{42A7C324-6C24-3E45-B7B1-6E640B9B5F11}"/>
              </a:ext>
            </a:extLst>
          </p:cNvPr>
          <p:cNvSpPr/>
          <p:nvPr userDrawn="1"/>
        </p:nvSpPr>
        <p:spPr>
          <a:xfrm>
            <a:off x="713512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00629B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E0CC45F-0180-CF44-8ABE-BD585398292D}"/>
              </a:ext>
            </a:extLst>
          </p:cNvPr>
          <p:cNvSpPr txBox="1"/>
          <p:nvPr userDrawn="1"/>
        </p:nvSpPr>
        <p:spPr>
          <a:xfrm>
            <a:off x="1278699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17A09-C816-664C-9988-92BEB93562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715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56EAC386-F71E-394D-9875-9F6F1BA21184}"/>
              </a:ext>
            </a:extLst>
          </p:cNvPr>
          <p:cNvSpPr/>
          <p:nvPr userDrawn="1"/>
        </p:nvSpPr>
        <p:spPr>
          <a:xfrm>
            <a:off x="2917451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rgbClr val="FFA300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accent2"/>
              </a:solidFill>
              <a:cs typeface="Trebuchet MS Regular" charset="0"/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17A80D39-CFFD-D84E-A306-84303C4C5E74}"/>
              </a:ext>
            </a:extLst>
          </p:cNvPr>
          <p:cNvSpPr txBox="1"/>
          <p:nvPr userDrawn="1"/>
        </p:nvSpPr>
        <p:spPr>
          <a:xfrm>
            <a:off x="3482638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2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4F683E5-84E2-DE4C-A613-7AB4617644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4654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AFE97A2C-41A9-D845-9557-439DC5057CFF}"/>
              </a:ext>
            </a:extLst>
          </p:cNvPr>
          <p:cNvSpPr/>
          <p:nvPr userDrawn="1"/>
        </p:nvSpPr>
        <p:spPr>
          <a:xfrm>
            <a:off x="5097943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3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accent1"/>
              </a:solidFill>
              <a:cs typeface="Trebuchet MS Regular" charset="0"/>
            </a:endParaRP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E1F85520-2CD3-394D-B726-4816DE4CA42A}"/>
              </a:ext>
            </a:extLst>
          </p:cNvPr>
          <p:cNvSpPr txBox="1"/>
          <p:nvPr userDrawn="1"/>
        </p:nvSpPr>
        <p:spPr>
          <a:xfrm>
            <a:off x="5663130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3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E8656522-BC99-5844-8738-27ECE29A30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5146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AE39ABA2-F7E4-5442-8811-EC9D323489DC}"/>
              </a:ext>
            </a:extLst>
          </p:cNvPr>
          <p:cNvSpPr/>
          <p:nvPr userDrawn="1"/>
        </p:nvSpPr>
        <p:spPr>
          <a:xfrm>
            <a:off x="7278435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accent4"/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C0231480-94C0-2745-8E91-DD05831DE6FD}"/>
              </a:ext>
            </a:extLst>
          </p:cNvPr>
          <p:cNvSpPr txBox="1"/>
          <p:nvPr userDrawn="1"/>
        </p:nvSpPr>
        <p:spPr>
          <a:xfrm>
            <a:off x="7843622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4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9DDC0D2-6C77-EA4C-AE0D-4B79690EAD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05638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7D5CB86A-3E99-5A4E-9C2B-48E11E1DDF2A}"/>
              </a:ext>
            </a:extLst>
          </p:cNvPr>
          <p:cNvSpPr/>
          <p:nvPr userDrawn="1"/>
        </p:nvSpPr>
        <p:spPr>
          <a:xfrm>
            <a:off x="9458928" y="2405566"/>
            <a:ext cx="1887410" cy="1978865"/>
          </a:xfrm>
          <a:custGeom>
            <a:avLst/>
            <a:gdLst/>
            <a:ahLst/>
            <a:cxnLst/>
            <a:rect l="l" t="t" r="r" b="b"/>
            <a:pathLst>
              <a:path w="1495425" h="1243964">
                <a:moveTo>
                  <a:pt x="0" y="1243584"/>
                </a:moveTo>
                <a:lnTo>
                  <a:pt x="1495044" y="1243584"/>
                </a:lnTo>
                <a:lnTo>
                  <a:pt x="1495044" y="0"/>
                </a:lnTo>
                <a:lnTo>
                  <a:pt x="0" y="0"/>
                </a:lnTo>
                <a:lnTo>
                  <a:pt x="0" y="124358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8956">
            <a:noFill/>
          </a:ln>
        </p:spPr>
        <p:txBody>
          <a:bodyPr wrap="square" lIns="0" tIns="457200" rIns="0" bIns="0" rtlCol="0" anchor="t" anchorCtr="1">
            <a:normAutofit/>
          </a:bodyPr>
          <a:lstStyle/>
          <a:p>
            <a:pPr algn="ctr"/>
            <a:endParaRPr lang="en-US" sz="1400" dirty="0"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id="{DCCC36C8-C2E3-AD4E-9FCA-BDEE1647B946}"/>
              </a:ext>
            </a:extLst>
          </p:cNvPr>
          <p:cNvSpPr txBox="1"/>
          <p:nvPr userDrawn="1"/>
        </p:nvSpPr>
        <p:spPr>
          <a:xfrm>
            <a:off x="10024115" y="2021574"/>
            <a:ext cx="784564" cy="784564"/>
          </a:xfrm>
          <a:prstGeom prst="ellipse">
            <a:avLst/>
          </a:prstGeom>
          <a:solidFill>
            <a:srgbClr val="63666A"/>
          </a:solidFill>
          <a:ln w="28575">
            <a:solidFill>
              <a:schemeClr val="bg1"/>
            </a:solidFill>
          </a:ln>
        </p:spPr>
        <p:txBody>
          <a:bodyPr vert="horz" wrap="none" lIns="0" tIns="0" rIns="0" bIns="0" rtlCol="0" anchor="ctr" anchorCtr="0">
            <a:normAutofit/>
          </a:bodyPr>
          <a:lstStyle/>
          <a:p>
            <a:pPr marL="12700" indent="-635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rPr>
              <a:t>5</a:t>
            </a:r>
            <a:endParaRPr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rebuchet MS Regular" charset="0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4FF2AB9-A8CE-D042-BBA0-EC5DADFE1E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86131" y="3040599"/>
            <a:ext cx="1601502" cy="1105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993C8-2168-224B-B11B-CBB6658DB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27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9E156A9-63B9-0D4D-A1F8-80EFCA1B2A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225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273885B-6CDF-A64C-9F9F-94B44588A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15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769DFBE-A0FB-1247-B7FD-0030539C0E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86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2D014FC-7138-6D42-B67F-0BD3BAEAD8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0388" y="4619625"/>
            <a:ext cx="1887537" cy="121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00000"/>
              </a:buClr>
              <a:buSzPct val="120000"/>
              <a:defRPr sz="1400"/>
            </a:lvl1pPr>
            <a:lvl2pPr>
              <a:buClr>
                <a:srgbClr val="C00000"/>
              </a:buClr>
              <a:buSzPct val="120000"/>
              <a:defRPr sz="1400"/>
            </a:lvl2pPr>
            <a:lvl3pPr>
              <a:buClr>
                <a:srgbClr val="C00000"/>
              </a:buClr>
              <a:buSzPct val="120000"/>
              <a:defRPr sz="1400"/>
            </a:lvl3pPr>
            <a:lvl4pPr>
              <a:buClr>
                <a:srgbClr val="C00000"/>
              </a:buClr>
              <a:buSzPct val="120000"/>
              <a:defRPr sz="1400"/>
            </a:lvl4pPr>
            <a:lvl5pPr>
              <a:buClr>
                <a:srgbClr val="C00000"/>
              </a:buClr>
              <a:buSzPct val="120000"/>
              <a:defRPr sz="1400"/>
            </a:lvl5pPr>
          </a:lstStyle>
          <a:p>
            <a:pPr lvl="0"/>
            <a:r>
              <a:rPr lang="en-US" dirty="0"/>
              <a:t>Arial 14pt Text</a:t>
            </a:r>
          </a:p>
        </p:txBody>
      </p:sp>
    </p:spTree>
    <p:extLst>
      <p:ext uri="{BB962C8B-B14F-4D97-AF65-F5344CB8AC3E}">
        <p14:creationId xmlns:p14="http://schemas.microsoft.com/office/powerpoint/2010/main" val="289090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8" indent="0">
              <a:buNone/>
              <a:defRPr sz="1800"/>
            </a:lvl2pPr>
            <a:lvl3pPr marL="914415" indent="0">
              <a:buNone/>
              <a:defRPr sz="1600"/>
            </a:lvl3pPr>
            <a:lvl4pPr marL="1371623" indent="0">
              <a:buNone/>
              <a:defRPr sz="1400"/>
            </a:lvl4pPr>
            <a:lvl5pPr marL="1828830" indent="0">
              <a:buNone/>
              <a:defRPr sz="1400"/>
            </a:lvl5pPr>
            <a:lvl6pPr marL="2286038" indent="0">
              <a:buNone/>
              <a:defRPr sz="1400"/>
            </a:lvl6pPr>
            <a:lvl7pPr marL="2743246" indent="0">
              <a:buNone/>
              <a:defRPr sz="1400"/>
            </a:lvl7pPr>
            <a:lvl8pPr marL="3200453" indent="0">
              <a:buNone/>
              <a:defRPr sz="1400"/>
            </a:lvl8pPr>
            <a:lvl9pPr marL="365766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1831430"/>
      </p:ext>
    </p:extLst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3F277FAD-4CC0-D548-8E6A-FE7BB0074F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689156-0CAF-CE40-AB00-388566D9D261}"/>
              </a:ext>
            </a:extLst>
          </p:cNvPr>
          <p:cNvGrpSpPr/>
          <p:nvPr userDrawn="1"/>
        </p:nvGrpSpPr>
        <p:grpSpPr>
          <a:xfrm>
            <a:off x="0" y="2359377"/>
            <a:ext cx="12200746" cy="2781276"/>
            <a:chOff x="-73152" y="1883661"/>
            <a:chExt cx="9304020" cy="197510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6CC197-4915-4C47-B8D5-6E22638C80C0}"/>
                </a:ext>
              </a:extLst>
            </p:cNvPr>
            <p:cNvSpPr/>
            <p:nvPr userDrawn="1"/>
          </p:nvSpPr>
          <p:spPr>
            <a:xfrm>
              <a:off x="-73152" y="2651760"/>
              <a:ext cx="1865376" cy="438912"/>
            </a:xfrm>
            <a:prstGeom prst="rect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A78F78-E166-DB4C-BAC1-D0965F345FE1}"/>
                </a:ext>
              </a:extLst>
            </p:cNvPr>
            <p:cNvSpPr/>
            <p:nvPr userDrawn="1"/>
          </p:nvSpPr>
          <p:spPr>
            <a:xfrm>
              <a:off x="1787652" y="2651760"/>
              <a:ext cx="1865376" cy="438912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6653D9-1DCF-7C42-9CF2-B7A90E6F7E5A}"/>
                </a:ext>
              </a:extLst>
            </p:cNvPr>
            <p:cNvSpPr/>
            <p:nvPr userDrawn="1"/>
          </p:nvSpPr>
          <p:spPr>
            <a:xfrm>
              <a:off x="3648456" y="2651760"/>
              <a:ext cx="1865376" cy="438912"/>
            </a:xfrm>
            <a:prstGeom prst="rect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3C1EA2-6262-4B4D-BFDB-372864B53E57}"/>
                </a:ext>
              </a:extLst>
            </p:cNvPr>
            <p:cNvSpPr/>
            <p:nvPr userDrawn="1"/>
          </p:nvSpPr>
          <p:spPr>
            <a:xfrm>
              <a:off x="5509260" y="2651760"/>
              <a:ext cx="1865376" cy="438912"/>
            </a:xfrm>
            <a:prstGeom prst="rect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4DC858-5BFD-0A46-ACB2-39AA1F3D801B}"/>
                </a:ext>
              </a:extLst>
            </p:cNvPr>
            <p:cNvSpPr/>
            <p:nvPr userDrawn="1"/>
          </p:nvSpPr>
          <p:spPr>
            <a:xfrm>
              <a:off x="7365492" y="2651760"/>
              <a:ext cx="1865376" cy="43891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71F4E3CC-21AD-F945-8372-A18256CF23C7}"/>
                </a:ext>
              </a:extLst>
            </p:cNvPr>
            <p:cNvSpPr/>
            <p:nvPr userDrawn="1"/>
          </p:nvSpPr>
          <p:spPr>
            <a:xfrm>
              <a:off x="587502" y="2267712"/>
              <a:ext cx="539496" cy="384048"/>
            </a:xfrm>
            <a:prstGeom prst="triangle">
              <a:avLst/>
            </a:prstGeom>
            <a:solidFill>
              <a:srgbClr val="41B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C4A0F0EF-A058-A946-84D5-5634C06D5572}"/>
                </a:ext>
              </a:extLst>
            </p:cNvPr>
            <p:cNvSpPr/>
            <p:nvPr userDrawn="1"/>
          </p:nvSpPr>
          <p:spPr>
            <a:xfrm>
              <a:off x="4318254" y="2267712"/>
              <a:ext cx="539496" cy="384048"/>
            </a:xfrm>
            <a:prstGeom prst="triangle">
              <a:avLst/>
            </a:prstGeom>
            <a:solidFill>
              <a:srgbClr val="006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09A00FEA-B455-6246-AE45-F93A7AABE231}"/>
                </a:ext>
              </a:extLst>
            </p:cNvPr>
            <p:cNvSpPr/>
            <p:nvPr userDrawn="1"/>
          </p:nvSpPr>
          <p:spPr>
            <a:xfrm>
              <a:off x="8026146" y="2267712"/>
              <a:ext cx="539496" cy="384048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D708C2CE-884E-044C-932B-64794D7F7EFA}"/>
                </a:ext>
              </a:extLst>
            </p:cNvPr>
            <p:cNvSpPr/>
            <p:nvPr userDrawn="1"/>
          </p:nvSpPr>
          <p:spPr>
            <a:xfrm rot="10800000">
              <a:off x="2450592" y="3090672"/>
              <a:ext cx="539496" cy="384048"/>
            </a:xfrm>
            <a:prstGeom prst="triangle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AA98A588-D7EC-E34B-ABBC-C812789AF089}"/>
                </a:ext>
              </a:extLst>
            </p:cNvPr>
            <p:cNvSpPr/>
            <p:nvPr userDrawn="1"/>
          </p:nvSpPr>
          <p:spPr>
            <a:xfrm rot="10800000">
              <a:off x="6165342" y="3090672"/>
              <a:ext cx="539496" cy="384048"/>
            </a:xfrm>
            <a:prstGeom prst="triangle">
              <a:avLst/>
            </a:prstGeom>
            <a:solidFill>
              <a:srgbClr val="FF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5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50" name="object 2">
              <a:extLst>
                <a:ext uri="{FF2B5EF4-FFF2-40B4-BE49-F238E27FC236}">
                  <a16:creationId xmlns:a16="http://schemas.microsoft.com/office/drawing/2014/main" id="{DDD0F621-D12F-B640-BDDB-0341446D0614}"/>
                </a:ext>
              </a:extLst>
            </p:cNvPr>
            <p:cNvSpPr txBox="1"/>
            <p:nvPr userDrawn="1"/>
          </p:nvSpPr>
          <p:spPr>
            <a:xfrm>
              <a:off x="659345" y="3474720"/>
              <a:ext cx="395810" cy="384048"/>
            </a:xfrm>
            <a:prstGeom prst="ellipse">
              <a:avLst/>
            </a:prstGeom>
            <a:solidFill>
              <a:srgbClr val="41B6E6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1</a:t>
              </a:r>
            </a:p>
          </p:txBody>
        </p:sp>
        <p:sp>
          <p:nvSpPr>
            <p:cNvPr id="51" name="object 2">
              <a:extLst>
                <a:ext uri="{FF2B5EF4-FFF2-40B4-BE49-F238E27FC236}">
                  <a16:creationId xmlns:a16="http://schemas.microsoft.com/office/drawing/2014/main" id="{EFC8C0AC-BF31-8F4C-BEBB-476B23D7965B}"/>
                </a:ext>
              </a:extLst>
            </p:cNvPr>
            <p:cNvSpPr txBox="1"/>
            <p:nvPr userDrawn="1"/>
          </p:nvSpPr>
          <p:spPr>
            <a:xfrm>
              <a:off x="2522434" y="1883662"/>
              <a:ext cx="395810" cy="384048"/>
            </a:xfrm>
            <a:prstGeom prst="ellipse">
              <a:avLst/>
            </a:prstGeom>
            <a:solidFill>
              <a:srgbClr val="63666A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2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2" name="object 2">
              <a:extLst>
                <a:ext uri="{FF2B5EF4-FFF2-40B4-BE49-F238E27FC236}">
                  <a16:creationId xmlns:a16="http://schemas.microsoft.com/office/drawing/2014/main" id="{454AF190-49E4-E448-8AF0-2BCBD1BD8AC3}"/>
                </a:ext>
              </a:extLst>
            </p:cNvPr>
            <p:cNvSpPr txBox="1"/>
            <p:nvPr userDrawn="1"/>
          </p:nvSpPr>
          <p:spPr>
            <a:xfrm>
              <a:off x="6208681" y="1883661"/>
              <a:ext cx="395810" cy="384050"/>
            </a:xfrm>
            <a:prstGeom prst="ellipse">
              <a:avLst/>
            </a:prstGeom>
            <a:solidFill>
              <a:srgbClr val="FFA300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4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3" name="object 2">
              <a:extLst>
                <a:ext uri="{FF2B5EF4-FFF2-40B4-BE49-F238E27FC236}">
                  <a16:creationId xmlns:a16="http://schemas.microsoft.com/office/drawing/2014/main" id="{C8F78263-DA86-F543-A5B8-6D0F3DD0CEF0}"/>
                </a:ext>
              </a:extLst>
            </p:cNvPr>
            <p:cNvSpPr txBox="1"/>
            <p:nvPr userDrawn="1"/>
          </p:nvSpPr>
          <p:spPr>
            <a:xfrm>
              <a:off x="4372620" y="3474720"/>
              <a:ext cx="395810" cy="384048"/>
            </a:xfrm>
            <a:prstGeom prst="ellipse">
              <a:avLst/>
            </a:prstGeom>
            <a:solidFill>
              <a:srgbClr val="00629B"/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3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  <p:sp>
          <p:nvSpPr>
            <p:cNvPr id="54" name="object 2">
              <a:extLst>
                <a:ext uri="{FF2B5EF4-FFF2-40B4-BE49-F238E27FC236}">
                  <a16:creationId xmlns:a16="http://schemas.microsoft.com/office/drawing/2014/main" id="{17651799-EBB4-DE4B-84C0-AF2BAC4C7ADA}"/>
                </a:ext>
              </a:extLst>
            </p:cNvPr>
            <p:cNvSpPr txBox="1"/>
            <p:nvPr userDrawn="1"/>
          </p:nvSpPr>
          <p:spPr>
            <a:xfrm>
              <a:off x="8101750" y="3474720"/>
              <a:ext cx="395810" cy="38404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12700" indent="-635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Trebuchet MS Regular" charset="0"/>
                </a:rPr>
                <a:t>5</a:t>
              </a:r>
              <a:endParaRPr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rebuchet MS Regular" charset="0"/>
              </a:endParaRPr>
            </a:p>
          </p:txBody>
        </p:sp>
      </p:grp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B136F2D4-8120-6745-AF56-12B694637D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27D5652B-F0D1-6A47-99A7-4A492E2FAB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064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3FDEED65-2DAD-8747-8ED2-50CB6D9D3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66961" y="1700784"/>
            <a:ext cx="1993392" cy="11079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5017829-45C4-074F-AE45-6F65C3D9C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833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28A17CA5-B3CD-5A4B-9F57-A8C8AAB64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4657" y="4754880"/>
            <a:ext cx="1993392" cy="11079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1200"/>
              </a:spcBef>
              <a:buNone/>
              <a:defRPr sz="12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3475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055765A-5707-F147-BB40-C02F56C0B1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0720" y="3595931"/>
            <a:ext cx="5593080" cy="110275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400" b="0">
                <a:solidFill>
                  <a:srgbClr val="FFA300"/>
                </a:solidFill>
              </a:defRPr>
            </a:lvl1pPr>
          </a:lstStyle>
          <a:p>
            <a:pPr lvl="0"/>
            <a:r>
              <a:rPr lang="en-US" dirty="0"/>
              <a:t>Section Divider Arial Bold 24pt</a:t>
            </a:r>
          </a:p>
        </p:txBody>
      </p:sp>
    </p:spTree>
    <p:extLst>
      <p:ext uri="{BB962C8B-B14F-4D97-AF65-F5344CB8AC3E}">
        <p14:creationId xmlns:p14="http://schemas.microsoft.com/office/powerpoint/2010/main" val="3421841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61D80B-A089-8847-B1FB-DF2EB49235C9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9144001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750CA3-5E45-964B-AA6B-27D85A005C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9143999" cy="51435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950665-B48B-F947-B7EB-ED058D26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2565492"/>
              <a:ext cx="9144000" cy="10889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AAEDA-A9B2-E64E-B4BE-4ACCC0AC5457}"/>
                </a:ext>
              </a:extLst>
            </p:cNvPr>
            <p:cNvSpPr/>
            <p:nvPr userDrawn="1"/>
          </p:nvSpPr>
          <p:spPr>
            <a:xfrm>
              <a:off x="0" y="2684543"/>
              <a:ext cx="9144000" cy="839475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3666A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B9A60C-A876-034E-BA10-CF0A8D64B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5289" y="2812388"/>
              <a:ext cx="2338893" cy="57203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6D8052D-5986-104C-991B-DC39F36DDBED}"/>
              </a:ext>
            </a:extLst>
          </p:cNvPr>
          <p:cNvSpPr/>
          <p:nvPr userDrawn="1"/>
        </p:nvSpPr>
        <p:spPr>
          <a:xfrm>
            <a:off x="8391077" y="3851664"/>
            <a:ext cx="225734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53725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1B57F-34DD-4265-944A-01863550F827}" type="datetimeFigureOut">
              <a:rPr lang="en-US" smtClean="0"/>
              <a:pPr/>
              <a:t>7/1/20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6AFC-46CE-443D-B0C4-28670E3E29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95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>
              <a:defRPr/>
            </a:pPr>
            <a:fld id="{F1F52E2A-2511-284E-BA72-D5D163D41C8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609585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42FFCA0-1782-784D-A34B-033FF935E9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6278563"/>
            <a:ext cx="8225642" cy="569912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0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8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886B8-51DF-6347-B8C9-C99703154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832B45-59BE-FA4E-BF04-FED794B95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3C36F-FD60-C243-8173-7E4FD9599B7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642188-1187-D24A-BFE5-E959A4EB65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465109"/>
            <a:ext cx="7665720" cy="26384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45497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1AF8A-4E37-D243-B7EF-4654FDC68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8ACA3-8ADA-E14D-B374-43738F9E0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51894-0F77-A643-B739-7D0A17F97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1F34-24CB-8B40-BEAD-46F643FF5A75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6143D-0846-0C42-B464-DCE5D79BD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D1306-B4BF-B54E-838B-69876CAB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DCDD-2808-7E44-9CC6-F0BBA1BC4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14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796F-C0FD-2A42-A166-2993D9E95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49726-E43C-0046-8087-567CB3361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F2450-E34F-AD49-9DA8-BA8E1D36E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1F34-24CB-8B40-BEAD-46F643FF5A75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138DE-3C61-774C-BFF7-CBDE7AFFA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1A702-AFF4-6240-ACB6-6EEFED52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DCDD-2808-7E44-9CC6-F0BBA1BC4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07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1EAC-20A6-0C43-BE39-62AEDBEC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58E39-6D32-D742-A63D-9143BAC6D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DC8AB-48E6-584A-8AED-4D563D94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1F34-24CB-8B40-BEAD-46F643FF5A75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52145-78F7-C74F-9141-D1A9791A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63998-6FCF-AB49-9F5C-322DC9ED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DCDD-2808-7E44-9CC6-F0BBA1BC4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72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9460F-29C7-B84A-BCAB-B97D3630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76BE5-1BFF-E446-9044-79D8ADAED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17ECE-CC7C-CD44-ABF2-A33AAE599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03ACC-06CD-2649-AE67-0B0A959CC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1F34-24CB-8B40-BEAD-46F643FF5A75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002A3-CC20-4D47-8621-ED33AF9DB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7C929-478E-0340-B7C5-D3A7F35A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DCDD-2808-7E44-9CC6-F0BBA1BC4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9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2547233"/>
      </p:ext>
    </p:extLst>
  </p:cSld>
  <p:clrMapOvr>
    <a:masterClrMapping/>
  </p:clrMapOvr>
  <p:transition spd="slow"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42E7-416C-AF43-8A14-9849A039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CBE92-8735-3A43-AC04-A88409C1E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AFA9E-9A5F-8142-97D6-F5F01E18B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6A501-3242-A744-A2A5-BE950C5A9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9717EE-6236-D54E-AE3D-1D2C78633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5C44B7-5B49-0C4B-BE2C-9036F93C8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1F34-24CB-8B40-BEAD-46F643FF5A75}" type="datetimeFigureOut">
              <a:rPr lang="en-US" smtClean="0"/>
              <a:t>7/1/20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733BF7-466E-D745-B733-9E3282983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10AB0D-E414-6440-9B22-9BBD719A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DCDD-2808-7E44-9CC6-F0BBA1BC4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71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4A02-1493-9D49-A023-8108996DD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7F7E45-01BC-5249-A49C-486F0BDE5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1F34-24CB-8B40-BEAD-46F643FF5A75}" type="datetimeFigureOut">
              <a:rPr lang="en-US" smtClean="0"/>
              <a:t>7/1/20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0E75C-51FD-644C-98FF-7C4A7A49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279FAF-6156-1B42-9701-3F3459BA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DCDD-2808-7E44-9CC6-F0BBA1BC4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36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A42716-A3FB-E248-A73D-BA206BA1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1F34-24CB-8B40-BEAD-46F643FF5A75}" type="datetimeFigureOut">
              <a:rPr lang="en-US" smtClean="0"/>
              <a:t>7/1/20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29B9-DD17-0244-8D66-D1A8C712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B52DE-F9A0-F542-A436-7AC60F77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DCDD-2808-7E44-9CC6-F0BBA1BC4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5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FC919-BF58-6B44-B702-CC6A0C89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52520-F816-2F48-BE44-6A6BBB632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2B579-CD66-4D43-9D66-39503D4EE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4079C-4174-C343-8FFD-0520401A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1F34-24CB-8B40-BEAD-46F643FF5A75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F32CD-DF8E-074B-8DDC-726559E9C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00009-8C0E-0449-A89A-26295F60E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DCDD-2808-7E44-9CC6-F0BBA1BC4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72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F72CC-29E6-DD4D-B792-6A8278144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573E3B-D238-4847-BD98-162F3EF2E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79F7D9-9EDF-6C4A-87A3-9F7B1CD5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38D59-FFA8-7E45-8D5C-11AA31196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1F34-24CB-8B40-BEAD-46F643FF5A75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FE323-CA4A-8B47-B898-1E7E78F20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5199F-DE8B-3242-993B-5A687963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DCDD-2808-7E44-9CC6-F0BBA1BC4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75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D36A6-6E31-7B45-BD90-F1279E31C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25124-A96F-A34D-9E7E-4E56393AC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E768A-7CCF-2045-8719-C93D743E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1F34-24CB-8B40-BEAD-46F643FF5A75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C7366-1D48-7E47-9640-C5C445F5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38A36-32E4-D44D-A1C7-6B00A884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DCDD-2808-7E44-9CC6-F0BBA1BC4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544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33349F-F604-1B48-AB6B-D3335385C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371EF-2399-A64C-89B8-9A79FB5B3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38386-B019-674C-B545-34676782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1F34-24CB-8B40-BEAD-46F643FF5A75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F5303-8510-1547-9D53-6D468AC02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F1DC0-1480-7B44-B027-FF0E0A76E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EDCDD-2808-7E44-9CC6-F0BBA1BC4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2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389924-94DF-49E3-8F68-9E1136A84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B80B6A-242C-42E6-B41C-91A3E2D50628}"/>
              </a:ext>
            </a:extLst>
          </p:cNvPr>
          <p:cNvSpPr/>
          <p:nvPr userDrawn="1"/>
        </p:nvSpPr>
        <p:spPr>
          <a:xfrm>
            <a:off x="0" y="0"/>
            <a:ext cx="12192000" cy="114300"/>
          </a:xfrm>
          <a:prstGeom prst="rect">
            <a:avLst/>
          </a:prstGeom>
          <a:solidFill>
            <a:srgbClr val="EAEAE9"/>
          </a:solidFill>
          <a:ln>
            <a:noFill/>
          </a:ln>
          <a:effectLst>
            <a:outerShdw blurRad="127000" dist="38100" dir="5400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376A61-0235-43AC-AE4E-F8F62FD0AF9E}"/>
              </a:ext>
            </a:extLst>
          </p:cNvPr>
          <p:cNvSpPr/>
          <p:nvPr userDrawn="1"/>
        </p:nvSpPr>
        <p:spPr>
          <a:xfrm>
            <a:off x="0" y="6743700"/>
            <a:ext cx="12192000" cy="114300"/>
          </a:xfrm>
          <a:prstGeom prst="rect">
            <a:avLst/>
          </a:prstGeom>
          <a:solidFill>
            <a:srgbClr val="EAEAE9"/>
          </a:solidFill>
          <a:ln>
            <a:noFill/>
          </a:ln>
          <a:effectLst>
            <a:outerShdw blurRad="127000" dist="38100" dir="5400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8900" y="3474720"/>
            <a:ext cx="7886699" cy="23876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000" b="1" dirty="0">
                <a:solidFill>
                  <a:schemeClr val="tx2"/>
                </a:solidFill>
                <a:effectLst>
                  <a:glow rad="444500">
                    <a:srgbClr val="FBF9F7">
                      <a:alpha val="89000"/>
                    </a:srgbClr>
                  </a:glow>
                </a:effectLst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8900" y="5832475"/>
            <a:ext cx="7886699" cy="705485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90000"/>
              </a:lnSpc>
              <a:buNone/>
              <a:defRPr lang="en-US" b="1" dirty="0">
                <a:solidFill>
                  <a:schemeClr val="tx2"/>
                </a:solidFill>
                <a:effectLst>
                  <a:glow rad="317500">
                    <a:srgbClr val="FBF9F7">
                      <a:alpha val="89000"/>
                    </a:srgbClr>
                  </a:glow>
                </a:effectLst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3045-6CB7-4C88-8A4E-57AB94F294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727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5600" y="6492875"/>
            <a:ext cx="406400" cy="365125"/>
          </a:xfrm>
        </p:spPr>
        <p:txBody>
          <a:bodyPr/>
          <a:lstStyle/>
          <a:p>
            <a:fld id="{6DD83045-6CB7-4C88-8A4E-57AB94F294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E951A-BA13-4E3E-8DC2-A54D7B0E2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0" y="6526212"/>
            <a:ext cx="11379200" cy="33178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01551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558EAF-ECBE-459B-8B9E-4C00519D70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64FB50-1E31-4E98-8194-620E42F3B9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chemeClr val="bg1">
                  <a:alpha val="91000"/>
                </a:schemeClr>
              </a:gs>
              <a:gs pos="0">
                <a:schemeClr val="accent2">
                  <a:lumMod val="40000"/>
                  <a:lumOff val="60000"/>
                  <a:alpha val="87000"/>
                </a:schemeClr>
              </a:gs>
              <a:gs pos="19000">
                <a:schemeClr val="accent1">
                  <a:lumMod val="0"/>
                  <a:lumOff val="100000"/>
                  <a:alpha val="96000"/>
                </a:schemeClr>
              </a:gs>
              <a:gs pos="100000">
                <a:schemeClr val="accent4">
                  <a:lumMod val="60000"/>
                  <a:lumOff val="40000"/>
                  <a:alpha val="76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194F96-8F27-4C89-BF90-81433E40021D}"/>
              </a:ext>
            </a:extLst>
          </p:cNvPr>
          <p:cNvSpPr/>
          <p:nvPr userDrawn="1"/>
        </p:nvSpPr>
        <p:spPr>
          <a:xfrm>
            <a:off x="0" y="4706144"/>
            <a:ext cx="12192000" cy="119062"/>
          </a:xfrm>
          <a:prstGeom prst="rect">
            <a:avLst/>
          </a:prstGeom>
          <a:solidFill>
            <a:srgbClr val="F1E1D3"/>
          </a:solidFill>
          <a:ln>
            <a:noFill/>
          </a:ln>
          <a:effectLst>
            <a:innerShdw blurRad="114300" dist="25400" dir="18300000">
              <a:srgbClr val="CE8B48">
                <a:alpha val="1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C336CF-D4BE-4785-AB1B-ABD938662614}"/>
              </a:ext>
            </a:extLst>
          </p:cNvPr>
          <p:cNvGrpSpPr/>
          <p:nvPr userDrawn="1"/>
        </p:nvGrpSpPr>
        <p:grpSpPr>
          <a:xfrm>
            <a:off x="34926" y="4737895"/>
            <a:ext cx="12122149" cy="54864"/>
            <a:chOff x="3260725" y="1212850"/>
            <a:chExt cx="2146464" cy="1587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543693-86C0-448F-816D-AA4F33F338F7}"/>
                </a:ext>
              </a:extLst>
            </p:cNvPr>
            <p:cNvSpPr/>
            <p:nvPr/>
          </p:nvSpPr>
          <p:spPr>
            <a:xfrm>
              <a:off x="4695989" y="1212850"/>
              <a:ext cx="711200" cy="158750"/>
            </a:xfrm>
            <a:prstGeom prst="rect">
              <a:avLst/>
            </a:prstGeom>
            <a:solidFill>
              <a:srgbClr val="75C7F7"/>
            </a:solidFill>
            <a:ln>
              <a:noFill/>
            </a:ln>
            <a:effectLst>
              <a:innerShdw>
                <a:schemeClr val="accent2">
                  <a:lumMod val="50000"/>
                  <a:alpha val="24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DB4D46-9ADC-4E2F-B3A3-865E5860EBD7}"/>
                </a:ext>
              </a:extLst>
            </p:cNvPr>
            <p:cNvSpPr/>
            <p:nvPr/>
          </p:nvSpPr>
          <p:spPr>
            <a:xfrm>
              <a:off x="3260725" y="1212850"/>
              <a:ext cx="711200" cy="1587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innerShdw>
                <a:schemeClr val="accent4">
                  <a:lumMod val="50000"/>
                  <a:alpha val="24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ED53A1-D1EA-4C4B-9CF2-7F14AE386D23}"/>
                </a:ext>
              </a:extLst>
            </p:cNvPr>
            <p:cNvSpPr/>
            <p:nvPr/>
          </p:nvSpPr>
          <p:spPr>
            <a:xfrm>
              <a:off x="3978357" y="1212850"/>
              <a:ext cx="711200" cy="158750"/>
            </a:xfrm>
            <a:prstGeom prst="rect">
              <a:avLst/>
            </a:prstGeom>
            <a:solidFill>
              <a:srgbClr val="003495"/>
            </a:solidFill>
            <a:ln>
              <a:noFill/>
            </a:ln>
            <a:effectLst>
              <a:innerShdw>
                <a:srgbClr val="001566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1773238"/>
            <a:ext cx="8661400" cy="2852737"/>
          </a:xfrm>
        </p:spPr>
        <p:txBody>
          <a:bodyPr anchor="b"/>
          <a:lstStyle>
            <a:lvl1pPr algn="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4200" y="4856163"/>
            <a:ext cx="866140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3045-6CB7-4C88-8A4E-57AB94F294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44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9062554"/>
      </p:ext>
    </p:extLst>
  </p:cSld>
  <p:clrMapOvr>
    <a:masterClrMapping/>
  </p:clrMapOvr>
  <p:transition spd="slow"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0"/>
            <a:ext cx="5613400" cy="480536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613400" cy="4805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3045-6CB7-4C88-8A4E-57AB94F294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A10D302-1EB3-4D10-BED0-5D48606EE0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0" y="6526212"/>
            <a:ext cx="11379200" cy="33178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7517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3045-6CB7-4C88-8A4E-57AB94F294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E9320D9-DDE8-493A-9EDC-BFFCCA783D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0" y="6526212"/>
            <a:ext cx="11379200" cy="33178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51794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3045-6CB7-4C88-8A4E-57AB94F294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7095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E2B0-BD9B-44D1-A915-416F2D53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6200"/>
            <a:ext cx="10464800" cy="7620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A7407-47F4-401A-9611-457F275D9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90601"/>
            <a:ext cx="11074400" cy="487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7C90C-088C-41B3-8D24-30BFDB868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6067425"/>
            <a:ext cx="11074400" cy="342900"/>
          </a:xfrm>
        </p:spPr>
        <p:txBody>
          <a:bodyPr anchor="b">
            <a:noAutofit/>
          </a:bodyPr>
          <a:lstStyle>
            <a:lvl1pPr marL="0" indent="0" algn="l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8598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2A604-C5BC-40CF-816F-6110E3A6D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E795C-EF95-4FDB-844F-BDD73178D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89BC5-9537-4BD7-8FF0-EB25B219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4F6CD-E09B-47D1-95BC-559C9CD71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FA26D-F975-4CE5-8144-A893E013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F4013-9C82-499F-8127-AB204CC99F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742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C5D8-B432-154B-A18E-51DAD10C8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71" y="365592"/>
            <a:ext cx="10514060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87075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785" y="2494536"/>
            <a:ext cx="5377431" cy="12192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733"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785" y="3719081"/>
            <a:ext cx="5377431" cy="600000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624787" y="4571299"/>
            <a:ext cx="5410175" cy="307200"/>
          </a:xfr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624788" y="4886400"/>
            <a:ext cx="5410176" cy="307200"/>
          </a:xfr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building, open, racket, window&#10;&#10;Description automatically generated">
            <a:extLst>
              <a:ext uri="{FF2B5EF4-FFF2-40B4-BE49-F238E27FC236}">
                <a16:creationId xmlns:a16="http://schemas.microsoft.com/office/drawing/2014/main" id="{A6FC1073-788E-4971-AE79-8C7F293B3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242" r="30065" b="11754"/>
          <a:stretch/>
        </p:blipFill>
        <p:spPr>
          <a:xfrm>
            <a:off x="5856533" y="-1"/>
            <a:ext cx="6335468" cy="5979383"/>
          </a:xfrm>
          <a:prstGeom prst="rect">
            <a:avLst/>
          </a:prstGeom>
        </p:spPr>
      </p:pic>
      <p:sp>
        <p:nvSpPr>
          <p:cNvPr id="21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513123" y="6289874"/>
            <a:ext cx="5313011" cy="307777"/>
          </a:xfrm>
        </p:spPr>
        <p:txBody>
          <a:bodyPr bIns="234000">
            <a:noAutofit/>
          </a:bodyPr>
          <a:lstStyle>
            <a:lvl1pPr marL="0" indent="0" algn="r">
              <a:buFontTx/>
              <a:buNone/>
              <a:defRPr sz="1600" b="0">
                <a:solidFill>
                  <a:srgbClr val="853D93"/>
                </a:solidFill>
                <a:latin typeface="Helvetica LT Std Cond Blk" panose="020B0806030502050204" pitchFamily="34" charset="0"/>
              </a:defRPr>
            </a:lvl1pPr>
          </a:lstStyle>
          <a:p>
            <a:pPr lvl="0"/>
            <a:r>
              <a:rPr lang="en-US"/>
              <a:t>esmo.org</a:t>
            </a:r>
          </a:p>
        </p:txBody>
      </p:sp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3A76A8B-1DC0-4018-9290-D8C09A5195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4789" y="627498"/>
            <a:ext cx="4600356" cy="899381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CF6010-FA11-4361-B198-4227A78A9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4788" y="6240629"/>
            <a:ext cx="1344000" cy="34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36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34277" y="2145600"/>
            <a:ext cx="6643649" cy="12192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34278" y="3370145"/>
            <a:ext cx="6643649" cy="6720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FAA936EE-C1FF-4FCF-B1C4-F34F123F3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276" y="6133370"/>
            <a:ext cx="2328000" cy="45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9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276" y="552121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34276" y="108000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4276" y="1822992"/>
            <a:ext cx="10742400" cy="4020208"/>
          </a:xfrm>
        </p:spPr>
        <p:txBody>
          <a:bodyPr>
            <a:noAutofit/>
          </a:bodyPr>
          <a:lstStyle>
            <a:lvl1pPr marL="0" indent="0">
              <a:buNone/>
              <a:defRPr sz="2133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BEA7E5A-7CBE-4C80-B00B-364AFAF03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276" y="6133370"/>
            <a:ext cx="2328000" cy="45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033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34277" y="1853724"/>
            <a:ext cx="4551516" cy="401362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56713" y="1854151"/>
            <a:ext cx="6038400" cy="4013200"/>
          </a:xfrm>
        </p:spPr>
        <p:txBody>
          <a:bodyPr>
            <a:noAutofit/>
          </a:bodyPr>
          <a:lstStyle>
            <a:lvl1pPr marL="0" indent="0">
              <a:buNone/>
              <a:defRPr sz="2133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34276" y="526003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34276" y="1055204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74F4886-7D30-4952-B3D7-E3A203B374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276" y="6133370"/>
            <a:ext cx="2328000" cy="45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11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1921372"/>
      </p:ext>
    </p:extLst>
  </p:cSld>
  <p:clrMapOvr>
    <a:masterClrMapping/>
  </p:clrMapOvr>
  <p:transition spd="slow"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34276" y="3968732"/>
            <a:ext cx="10742400" cy="199401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35000"/>
              <a:buFont typeface="Wingdings" charset="2"/>
              <a:buNone/>
              <a:tabLst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4276" y="1902830"/>
            <a:ext cx="10742400" cy="1895281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19655" y="550801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19655" y="108000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4847FB1-C595-4EAF-891E-44D89BE1A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276" y="6133370"/>
            <a:ext cx="2328000" cy="45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952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4276" y="1847240"/>
            <a:ext cx="10742400" cy="401362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4276" y="550310"/>
            <a:ext cx="10075917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34276" y="1079511"/>
            <a:ext cx="10075917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7D0962B-43C0-45DE-85BF-EEBE9AE62C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276" y="6133370"/>
            <a:ext cx="2328000" cy="45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208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1BA4789-952C-4F0B-9CC8-BFB7FFF65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276" y="6133370"/>
            <a:ext cx="2328000" cy="45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565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4800" y="1844269"/>
            <a:ext cx="10982400" cy="401362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4800" y="536114"/>
            <a:ext cx="7006269" cy="553999"/>
          </a:xfrm>
        </p:spPr>
        <p:txBody>
          <a:bodyPr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04800" y="1080001"/>
            <a:ext cx="7006269" cy="488795"/>
          </a:xfrm>
        </p:spPr>
        <p:txBody>
          <a:bodyPr>
            <a:noAutofit/>
          </a:bodyPr>
          <a:lstStyle>
            <a:lvl1pPr marL="0" indent="0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699B2489-EBE9-4967-A2EB-B0E0B71F41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276" y="6133370"/>
            <a:ext cx="2328000" cy="45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14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624789" y="2266720"/>
            <a:ext cx="6013612" cy="297517"/>
          </a:xfrm>
        </p:spPr>
        <p:txBody>
          <a:bodyPr tIns="140400" anchor="ctr">
            <a:noAutofit/>
          </a:bodyPr>
          <a:lstStyle>
            <a:lvl1pPr marL="0" indent="0" rtl="0">
              <a:buFontTx/>
              <a:buNone/>
              <a:defRPr lang="en-US" sz="2267" b="1" i="0" u="none" strike="noStrike" baseline="300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624788" y="2664487"/>
            <a:ext cx="6013611" cy="270475"/>
          </a:xfrm>
        </p:spPr>
        <p:txBody>
          <a:bodyPr tIns="93600" bIns="0" anchor="ctr">
            <a:noAutofit/>
          </a:bodyPr>
          <a:lstStyle>
            <a:lvl1pPr marL="0" indent="0" rtl="0">
              <a:buFontTx/>
              <a:buNone/>
              <a:defRPr lang="en-US" sz="2267" b="0" i="0" u="none" strike="noStrike" baseline="300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24788" y="2937600"/>
            <a:ext cx="6013611" cy="297600"/>
          </a:xfrm>
        </p:spPr>
        <p:txBody>
          <a:bodyPr tIns="93600" bIns="0" anchor="ctr">
            <a:noAutofit/>
          </a:bodyPr>
          <a:lstStyle>
            <a:lvl1pPr marL="0" indent="0" rtl="0">
              <a:buFontTx/>
              <a:buNone/>
              <a:defRPr lang="en-US" sz="2267" b="0" i="0" u="none" strike="noStrike" baseline="300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fr-CH"/>
              <a:t>Click to edit Master text style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C41762A-FB87-4D8B-8DB4-D9EEF6C059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9725" y="3871958"/>
            <a:ext cx="5034987" cy="139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endParaRPr lang="en-US" altLang="en-US" sz="2067" kern="1200" baseline="30000">
              <a:solidFill>
                <a:schemeClr val="tx1"/>
              </a:solidFill>
              <a:latin typeface="Arial Narrow" pitchFamily="34" charset="0"/>
              <a:ea typeface="MS PGothic" pitchFamily="34" charset="-128"/>
              <a:cs typeface="+mn-cs"/>
            </a:endParaRPr>
          </a:p>
          <a:p>
            <a:pPr eaLnBrk="1" hangingPunct="1">
              <a:defRPr/>
            </a:pPr>
            <a:r>
              <a:rPr lang="en-GB" altLang="en-US" sz="2067" b="1" kern="1200" baseline="300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rPr>
              <a:t>European Society for Medical Oncology (ESMO)</a:t>
            </a:r>
          </a:p>
          <a:p>
            <a:pPr eaLnBrk="1" hangingPunct="1">
              <a:defRPr/>
            </a:pPr>
            <a:r>
              <a:rPr lang="en-US" altLang="en-US" sz="2067" kern="1200" baseline="300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rPr>
              <a:t>Via Ginevra 4, CH-6900 Lugano</a:t>
            </a:r>
            <a:br>
              <a:rPr lang="en-US" altLang="en-US" sz="2067" kern="1200" baseline="300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rPr>
            </a:br>
            <a:r>
              <a:rPr lang="en-US" altLang="en-US" sz="2067" kern="1200" baseline="300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rPr>
              <a:t>T. +41 (0)91 973 19 00</a:t>
            </a:r>
            <a:br>
              <a:rPr lang="en-US" altLang="en-US" sz="2067" kern="1200" baseline="300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rPr>
            </a:br>
            <a:r>
              <a:rPr lang="en-US" altLang="en-US" sz="2067" kern="1200" baseline="300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+mn-cs"/>
              </a:rPr>
              <a:t>esmo@esmo.org</a:t>
            </a:r>
          </a:p>
          <a:p>
            <a:pPr eaLnBrk="1" hangingPunct="1">
              <a:defRPr/>
            </a:pPr>
            <a:endParaRPr lang="en-US" altLang="en-US" sz="2400" baseline="3000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9D2741BD-B7FD-4467-9376-60BFD87166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3123" y="6289874"/>
            <a:ext cx="5313011" cy="307777"/>
          </a:xfrm>
        </p:spPr>
        <p:txBody>
          <a:bodyPr bIns="234000">
            <a:noAutofit/>
          </a:bodyPr>
          <a:lstStyle>
            <a:lvl1pPr marL="0" indent="0" algn="r">
              <a:buFontTx/>
              <a:buNone/>
              <a:defRPr sz="1600" b="0">
                <a:solidFill>
                  <a:srgbClr val="853D93"/>
                </a:solidFill>
                <a:latin typeface="Helvetica LT Std Cond Blk" panose="020B0806030502050204" pitchFamily="34" charset="0"/>
              </a:defRPr>
            </a:lvl1pPr>
          </a:lstStyle>
          <a:p>
            <a:pPr lvl="0"/>
            <a:r>
              <a:rPr lang="en-US"/>
              <a:t>esmo.org</a:t>
            </a:r>
          </a:p>
        </p:txBody>
      </p:sp>
      <p:pic>
        <p:nvPicPr>
          <p:cNvPr id="16" name="Picture 1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61803895-BF28-420F-B133-40FF555F18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789" y="627498"/>
            <a:ext cx="4600356" cy="899381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1AAC64-AC96-49A6-832B-A8B23FD4F4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4788" y="6240629"/>
            <a:ext cx="1344000" cy="349353"/>
          </a:xfrm>
          <a:prstGeom prst="rect">
            <a:avLst/>
          </a:prstGeom>
        </p:spPr>
      </p:pic>
      <p:pic>
        <p:nvPicPr>
          <p:cNvPr id="19" name="Picture 18" descr="A picture containing building, open, racket, window&#10;&#10;Description automatically generated">
            <a:extLst>
              <a:ext uri="{FF2B5EF4-FFF2-40B4-BE49-F238E27FC236}">
                <a16:creationId xmlns:a16="http://schemas.microsoft.com/office/drawing/2014/main" id="{78EF8752-4CB0-438F-ADF0-468EC5E47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2242" r="30065" b="11754"/>
          <a:stretch/>
        </p:blipFill>
        <p:spPr>
          <a:xfrm>
            <a:off x="5856533" y="-1"/>
            <a:ext cx="6335468" cy="597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33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B9FD5-B604-4146-A00D-8C64EBB191F0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9E865E-D2F9-4C56-AC7F-478A5AB9FE5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690688"/>
            <a:ext cx="12192000" cy="0"/>
          </a:xfrm>
          <a:prstGeom prst="line">
            <a:avLst/>
          </a:prstGeom>
          <a:ln w="38100" cap="flat" cmpd="thinThick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250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B9FD5-B604-4146-A00D-8C64EBB191F0}" type="datetimeFigureOut">
              <a:rPr lang="en-US" smtClean="0"/>
              <a:t>7/1/20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9E865E-D2F9-4C56-AC7F-478A5AB9F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429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1055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FD34-1096-43BF-8CFC-86BA9D4A32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8887" y="876693"/>
            <a:ext cx="7258113" cy="2190357"/>
          </a:xfrm>
        </p:spPr>
        <p:txBody>
          <a:bodyPr lIns="90000" rIns="90000" anchor="b" anchorCtr="0"/>
          <a:lstStyle>
            <a:lvl1pPr algn="l">
              <a:defRPr sz="2800" b="0" cap="none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4E0E6F-EE12-44DA-A91F-4688BC6C31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887" y="455924"/>
            <a:ext cx="2483726" cy="27773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74AC2BC-4827-46E1-8A32-DBDA5CD8D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887" y="3162300"/>
            <a:ext cx="7258113" cy="33516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800" i="0">
                <a:solidFill>
                  <a:schemeClr val="tx1"/>
                </a:solidFill>
              </a:defRPr>
            </a:lvl1pPr>
            <a:lvl2pPr marL="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7B47FD-4326-4910-BBA7-AD0141C31FDD}"/>
              </a:ext>
            </a:extLst>
          </p:cNvPr>
          <p:cNvSpPr/>
          <p:nvPr userDrawn="1"/>
        </p:nvSpPr>
        <p:spPr>
          <a:xfrm>
            <a:off x="7946966" y="0"/>
            <a:ext cx="4248593" cy="6858000"/>
          </a:xfrm>
          <a:prstGeom prst="rect">
            <a:avLst/>
          </a:prstGeom>
          <a:gradFill flip="none" rotWithShape="1">
            <a:gsLst>
              <a:gs pos="50000">
                <a:srgbClr val="3BA6EF"/>
              </a:gs>
              <a:gs pos="0">
                <a:srgbClr val="106FD2"/>
              </a:gs>
              <a:gs pos="100000">
                <a:srgbClr val="49B8F9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36C15E-3FA2-4CFD-AC2D-D59AA8C2BE4B}"/>
              </a:ext>
            </a:extLst>
          </p:cNvPr>
          <p:cNvSpPr/>
          <p:nvPr userDrawn="1"/>
        </p:nvSpPr>
        <p:spPr>
          <a:xfrm>
            <a:off x="7946966" y="6254690"/>
            <a:ext cx="42450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This presentation is the intellectual property of the presenter. </a:t>
            </a:r>
            <a:br>
              <a:rPr lang="en-GB" sz="1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Contact them at jlitton@mdanderson.org for permission to reprint</a:t>
            </a:r>
            <a:br>
              <a:rPr lang="en-GB" sz="1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and/or distribute</a:t>
            </a:r>
            <a:endParaRPr lang="en-GB" sz="1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8551F-D63A-4721-B4CE-10542E31A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5877"/>
          <a:stretch/>
        </p:blipFill>
        <p:spPr>
          <a:xfrm>
            <a:off x="7946966" y="0"/>
            <a:ext cx="4248593" cy="34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202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1B1CD-C7D8-4D54-9FA7-2EA230D7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018BC-CD3C-442C-8493-9D363C590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24" y="1536568"/>
            <a:ext cx="11632676" cy="51658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666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410157"/>
      </p:ext>
    </p:extLst>
  </p:cSld>
  <p:clrMapOvr>
    <a:masterClrMapping/>
  </p:clrMapOvr>
  <p:transition spd="slow"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2BEF8-4837-4C14-853C-52A19B73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306A1-E4F9-4DE6-8327-D719087A0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01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8506-CFBB-4688-A377-60B071E35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C1260-FD14-402E-AE2C-4B88CC146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B1CFA-A1EF-443D-8E4F-A3E661ACF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F5AFA8-1807-43B7-8F24-F7AEF4C86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2B31F-BFBD-46AA-A25C-7B2AF0E0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0D4B4-343F-4FCF-9968-7DA634DF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CB2EB-E1CF-48A6-A1DA-AF462A883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0925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663AB-E8EE-434E-A41C-4B63546A8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C417F-48C0-483C-88DE-8CCB40C35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8F420-C488-4823-B8BC-6A52DEFB9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2D5813-B76F-4B19-90FC-F46EF0FE2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39C740-24CE-4E16-9469-CE0D4AF11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22A7A-3BD9-4C39-87FF-F6747985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BF57D0-9000-4542-940A-56AA8953F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9C52A2-F615-49B6-850B-89159F94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CB2EB-E1CF-48A6-A1DA-AF462A883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744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B0BB-BFCD-4D64-A498-09FE4D2A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F3137-E170-4A6B-8309-5EC9FFDA7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E56EC-E12C-4748-BFC4-1FD171F4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70AAE-E69B-4787-AEEB-EDC8EF92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CB2EB-E1CF-48A6-A1DA-AF462A883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429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5A0769-5C61-4B88-8EE1-2B8A7AEF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4CA0AF-C2B0-4517-8510-C8262A01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A5324-CB2E-4760-8789-35115A6A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CB2EB-E1CF-48A6-A1DA-AF462A883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6499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2FE8-3C73-464E-B933-90CBCFE0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A850-F7B8-48B1-B610-6E0CD4390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225A2-3A78-41FA-8E5D-6D6944B3E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D221E-0FF1-4B9F-9F6C-E0760140A1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B8D3E-B977-4DA3-AAA2-05800D12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EA8E2-1937-4F0F-9E7D-870A4058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CB2EB-E1CF-48A6-A1DA-AF462A883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861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C404F-E805-4619-ABAC-67724CFCB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F4508D-80AA-4C0A-8228-2B051DAC76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D502D-7AEC-4F83-A9AD-9E7841944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8D5F1-EA2A-4068-901C-E41FA7BB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22824-259D-43A0-AECF-BCC4DBFBC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F8AF1-60F7-487F-A7F4-C1A84E1A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CB2EB-E1CF-48A6-A1DA-AF462A883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6947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3A015-6022-4136-86C3-82C1D2DE0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BD922D-CEB4-4175-9FED-A017732C0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616E7-2286-4DD3-992E-F90C894C3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56312-C67F-41B5-9310-12A1FA41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0CB8E-9DFB-4EFD-9B8B-A6073ABC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CB2EB-E1CF-48A6-A1DA-AF462A883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873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C34FFD-0097-4920-978A-F32CBC57AB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A467E-54D1-4638-9C1E-F8D3B446E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CA3A0-E1D7-40AC-B229-0F6179CE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5FF64-CA68-43B0-982B-B6EFAB673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C2EA6-A30C-4C8F-8ADA-FFB7158B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9CB2EB-E1CF-48A6-A1DA-AF462A883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988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1557B-A542-DD43-8CD0-BD89007B7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8FBDFA-9CC9-8741-B525-4C12D34D8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24E33-71AC-D346-AA9D-C0464F34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8F258-C0B1-2D42-96B4-D6B461FBA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E5012-4F58-D34C-B426-2AD1C5E5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4391-2704-BC44-AF70-8B8E0F766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8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656697"/>
      </p:ext>
    </p:extLst>
  </p:cSld>
  <p:clrMapOvr>
    <a:masterClrMapping/>
  </p:clrMapOvr>
  <p:transition spd="slow"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D609-5594-8E49-9FC2-4B159D30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E7695-C4F4-E142-96F7-E0FEC9DAB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80EBE-4FD2-014D-AC0E-4AEEB9F7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9A0E8-9646-2F4F-9BE2-6451DCF5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6D290-9408-874A-B3EA-5DB24B02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4391-2704-BC44-AF70-8B8E0F766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404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CE054-457E-4E46-B5FC-3626811B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A6829-E0A2-A640-8187-7D765E5A5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A0D0D-D194-1544-AD59-BA7B53FDA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167E6-A3D3-564B-8A92-8E9AF04FC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A4451-DF32-2545-B656-2943AC31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4391-2704-BC44-AF70-8B8E0F766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505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EC0D-481D-B24F-88F7-C5C71BBF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E510E-0E5C-3D4A-A8FD-4C30A785E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DB5A7-15C3-364B-8DB0-2B15574EC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F0BC4-7680-5946-A7FF-A5D7F11F8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DF179-93C3-8C44-9C90-E506BD485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2D98D-FBCF-FF45-B392-EE6341688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4391-2704-BC44-AF70-8B8E0F766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31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0240C-840F-244F-8E09-6588B369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C6B3C-AABB-7149-BF37-48B7E8827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47F3A8-433C-0C41-926D-E8F65F8FB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C8EEE-F1E9-2148-94BF-5CF823C0F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78C49E-08B9-9F48-AE44-A3DEAC805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5F1D3-BE5D-CF4D-9999-AB2D6848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0551D-0F51-244B-8FFF-4E259DAA3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D7C016-8A2D-324E-AD03-9924B3E6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4391-2704-BC44-AF70-8B8E0F766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666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590B5-ACAC-BF41-96CB-CF80AB633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6489A0-7E6A-9446-9904-EC1C8848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82345-3200-B349-B71D-D2090A39B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CAD93-6F04-B942-ADAB-94C6B1EA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4391-2704-BC44-AF70-8B8E0F766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702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969D7-856F-C54E-8522-71D43A4E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9601A9-C4FE-664D-BE7E-39E235BB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5F4CA-18F5-364B-BD6B-DB08AE92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4391-2704-BC44-AF70-8B8E0F766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020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06452-F5AB-9349-8338-360C93A26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6CE39-4984-3D4D-8593-353D4B9B3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74AEF-5238-4046-A3AC-925551D8F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85400-4B17-D245-9566-1D7F7B4B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530A1-D7DC-5241-843B-37A222C98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2D603-33ED-B84F-AD6D-C167D4DA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4391-2704-BC44-AF70-8B8E0F766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392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74AA2-F0C6-5A4C-A3B6-0E471950E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F28342-1BEF-C943-8E71-86236E5D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BC19B-6BD1-414F-BFCF-A372E1EB8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994C7-3860-ED46-8178-C83BDE17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C5493-426E-F54C-B147-D8827BDE1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676CE-02B7-9446-B7A0-0CAA71C1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4391-2704-BC44-AF70-8B8E0F766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708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DAB39-A842-6B4B-9453-DAE3EADD7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2D8E1-B8BF-B24A-8CE8-8E6D53FBE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FECDF-E86B-6447-9AF3-1A503D2B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58389-3870-8345-B900-29A7819B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93378-8ABF-1D48-B017-E02DE2D6F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4391-2704-BC44-AF70-8B8E0F766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27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15ED21-79B8-D946-BC6A-9788C0B93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4A3835-1EA3-D74E-85EE-38E45A80E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3483A-FC9F-434F-AA2D-DABEF5C90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6EED-5F4C-F14C-A026-3A69A1DB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CCB21-BE58-1A46-BDFF-F80F31011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4391-2704-BC44-AF70-8B8E0F766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932249"/>
      </p:ext>
    </p:extLst>
  </p:cSld>
  <p:clrMapOvr>
    <a:masterClrMapping/>
  </p:clrMapOvr>
  <p:transition spd="slow" advClick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28801"/>
            <a:ext cx="12192000" cy="1771651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rgbClr val="0065A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2FB71-CC9C-4E12-9268-F6FA24A708F9}" type="datetimeFigureOut">
              <a:rPr lang="en-US"/>
              <a:pPr>
                <a:defRPr/>
              </a:pPr>
              <a:t>7/1/20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4C747-DCD3-4E8D-98AB-4BF073305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698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6D6A6-54A0-4B9F-AE16-8011D40D1141}" type="datetimeFigureOut">
              <a:rPr lang="en-US"/>
              <a:pPr>
                <a:defRPr/>
              </a:pPr>
              <a:t>7/1/20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BE78B-21DF-4829-B33B-12709D8D9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152400"/>
            <a:ext cx="7823200" cy="990600"/>
          </a:xfr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31808415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E3DE9-4452-4A65-8546-C6ABB5D42F0B}" type="datetimeFigureOut">
              <a:rPr lang="en-US"/>
              <a:pPr>
                <a:defRPr/>
              </a:pPr>
              <a:t>7/1/20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8986A-092F-4CA2-A328-DC4CA3415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152400"/>
            <a:ext cx="7823200" cy="990600"/>
          </a:xfr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1338167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2F4F-1D42-40AD-A6D9-4C5506905D13}" type="datetimeFigureOut">
              <a:rPr lang="en-US"/>
              <a:pPr>
                <a:defRPr/>
              </a:pPr>
              <a:t>7/1/20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B8637-4AEE-4FAE-A1F6-3B1C633BF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152400"/>
            <a:ext cx="7823200" cy="990600"/>
          </a:xfr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17324654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BB998-6B2F-4677-9F86-1EEFBE88E8C9}" type="datetimeFigureOut">
              <a:rPr lang="en-US"/>
              <a:pPr>
                <a:defRPr/>
              </a:pPr>
              <a:t>7/1/20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39B19-246C-4F6C-89B9-A1B481F5E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152400"/>
            <a:ext cx="7823200" cy="990600"/>
          </a:xfr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2375044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58CC7-8280-464E-82F2-65FC87E340D0}" type="datetimeFigureOut">
              <a:rPr lang="en-US"/>
              <a:pPr>
                <a:defRPr/>
              </a:pPr>
              <a:t>7/1/20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B9147-B7AB-4B48-93DB-47253D92F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152400"/>
            <a:ext cx="7823200" cy="990600"/>
          </a:xfr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23505093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D13F8-E58F-4F1B-8725-A1DA79C57BF2}" type="datetimeFigureOut">
              <a:rPr lang="en-US"/>
              <a:pPr>
                <a:defRPr/>
              </a:pPr>
              <a:t>7/1/20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9FFBC-3EF2-4F79-8AFE-195688AEF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152400"/>
            <a:ext cx="7823200" cy="990600"/>
          </a:xfr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3575572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FFCE9-6921-482F-BB06-5EA8EB4C58B0}" type="datetimeFigureOut">
              <a:rPr lang="en-US"/>
              <a:pPr>
                <a:defRPr/>
              </a:pPr>
              <a:t>7/1/20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274D-7C78-499A-B931-CCE01DEBF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713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34873-8934-4815-9C20-002300B0E7EC}" type="datetimeFigureOut">
              <a:rPr lang="en-US"/>
              <a:pPr>
                <a:defRPr/>
              </a:pPr>
              <a:t>7/1/20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6FEC0-A026-4C4D-A0AB-506F82BC6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930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733367" y="228601"/>
            <a:ext cx="322791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4176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7946A-821F-4C7C-B107-CEF508F81245}" type="datetimeFigureOut">
              <a:rPr lang="en-US"/>
              <a:pPr>
                <a:defRPr/>
              </a:pPr>
              <a:t>7/1/20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BCEBF-1EBC-4C44-8C6F-C666D7EE1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9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4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image" Target="../media/image26.jpg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AB0FB4E-0B98-D14C-8FFE-6B84020301A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827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29" r:id="rId1"/>
    <p:sldLayoutId id="2147488130" r:id="rId2"/>
    <p:sldLayoutId id="2147488131" r:id="rId3"/>
    <p:sldLayoutId id="2147488132" r:id="rId4"/>
    <p:sldLayoutId id="2147488133" r:id="rId5"/>
    <p:sldLayoutId id="2147488134" r:id="rId6"/>
    <p:sldLayoutId id="2147488135" r:id="rId7"/>
    <p:sldLayoutId id="2147488136" r:id="rId8"/>
    <p:sldLayoutId id="2147488137" r:id="rId9"/>
    <p:sldLayoutId id="2147488138" r:id="rId10"/>
    <p:sldLayoutId id="2147488139" r:id="rId11"/>
    <p:sldLayoutId id="2147488140" r:id="rId12"/>
    <p:sldLayoutId id="2147488141" r:id="rId13"/>
    <p:sldLayoutId id="2147488143" r:id="rId14"/>
    <p:sldLayoutId id="2147488145" r:id="rId15"/>
    <p:sldLayoutId id="2147488146" r:id="rId16"/>
    <p:sldLayoutId id="2147488149" r:id="rId17"/>
    <p:sldLayoutId id="2147488162" r:id="rId18"/>
    <p:sldLayoutId id="2147488163" r:id="rId19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432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8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15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23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3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6" indent="-342906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  <a:cs typeface="+mn-cs"/>
        </a:defRPr>
      </a:lvl1pPr>
      <a:lvl2pPr marL="742962" indent="-285755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2pPr>
      <a:lvl3pPr marL="1143019" indent="-22860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</a:defRPr>
      </a:lvl3pPr>
      <a:lvl4pPr marL="1600227" indent="-22860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4pPr>
      <a:lvl5pPr marL="2057434" indent="-22860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rgbClr val="002060"/>
          </a:solidFill>
          <a:latin typeface="+mn-lt"/>
          <a:ea typeface="+mn-ea"/>
        </a:defRPr>
      </a:lvl5pPr>
      <a:lvl6pPr marL="2514642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49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57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65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A7F8FF-500F-8D4C-9C01-E0B33258F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136525"/>
            <a:ext cx="10285413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0BDBA-58C3-0441-B4DA-91155685D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388" y="1622425"/>
            <a:ext cx="9398000" cy="409257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483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37" r:id="rId1"/>
    <p:sldLayoutId id="2147488338" r:id="rId2"/>
    <p:sldLayoutId id="2147488339" r:id="rId3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100" kern="1200" spc="-38">
          <a:solidFill>
            <a:schemeClr val="tx2"/>
          </a:solidFill>
          <a:latin typeface="Arial" charset="0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  <a:ea typeface="ＭＳ Ｐゴシック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  <a:ea typeface="ＭＳ Ｐゴシック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  <a:ea typeface="ＭＳ Ｐゴシック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  <a:ea typeface="ＭＳ Ｐゴシック" panose="020B0600070205080204" pitchFamily="34" charset="-128"/>
          <a:cs typeface="ＭＳ Ｐゴシック" charset="0"/>
        </a:defRPr>
      </a:lvl5pPr>
      <a:lvl6pPr marL="342900" algn="l" rtl="0" fontAlgn="base">
        <a:lnSpc>
          <a:spcPct val="850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l" rtl="0" fontAlgn="base">
        <a:lnSpc>
          <a:spcPct val="850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l" rtl="0" fontAlgn="base">
        <a:lnSpc>
          <a:spcPct val="850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30175" indent="-1301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 spc="-38">
          <a:solidFill>
            <a:schemeClr val="tx1"/>
          </a:solidFill>
          <a:latin typeface="Arial" charset="0"/>
          <a:ea typeface="ＭＳ Ｐゴシック" panose="020B0600070205080204" pitchFamily="34" charset="-128"/>
          <a:cs typeface="+mn-cs"/>
        </a:defRPr>
      </a:lvl1pPr>
      <a:lvl2pPr marL="342900" indent="-187325" algn="l" rtl="0" eaLnBrk="0" fontAlgn="base" hangingPunct="0">
        <a:spcBef>
          <a:spcPct val="20000"/>
        </a:spcBef>
        <a:spcAft>
          <a:spcPct val="0"/>
        </a:spcAft>
        <a:buClr>
          <a:srgbClr val="605F62"/>
        </a:buClr>
        <a:buFont typeface="Symbol" pitchFamily="2" charset="2"/>
        <a:buChar char="-"/>
        <a:defRPr kern="1200" spc="-38">
          <a:solidFill>
            <a:schemeClr val="tx1"/>
          </a:solidFill>
          <a:latin typeface="Arial" charset="0"/>
          <a:ea typeface="ＭＳ Ｐゴシック" panose="020B0600070205080204" pitchFamily="34" charset="-128"/>
          <a:cs typeface="+mn-cs"/>
        </a:defRPr>
      </a:lvl2pPr>
      <a:lvl3pPr marL="465138" indent="-122238" algn="l" rtl="0" eaLnBrk="0" fontAlgn="base" hangingPunct="0">
        <a:spcBef>
          <a:spcPct val="20000"/>
        </a:spcBef>
        <a:spcAft>
          <a:spcPct val="0"/>
        </a:spcAft>
        <a:buClr>
          <a:srgbClr val="605F62"/>
        </a:buClr>
        <a:buFont typeface="Arial" panose="020B0604020202020204" pitchFamily="34" charset="0"/>
        <a:buChar char="•"/>
        <a:defRPr sz="1000" kern="1200" spc="-38">
          <a:solidFill>
            <a:schemeClr val="tx1"/>
          </a:solidFill>
          <a:latin typeface="Arial" charset="0"/>
          <a:ea typeface="ＭＳ Ｐゴシック" panose="020B0600070205080204" pitchFamily="34" charset="-128"/>
          <a:cs typeface="+mn-cs"/>
        </a:defRPr>
      </a:lvl3pPr>
      <a:lvl4pPr marL="603250" indent="-128588" algn="l" rtl="0" eaLnBrk="0" fontAlgn="base" hangingPunct="0">
        <a:spcBef>
          <a:spcPct val="20000"/>
        </a:spcBef>
        <a:spcAft>
          <a:spcPct val="0"/>
        </a:spcAft>
        <a:buClr>
          <a:srgbClr val="605F62"/>
        </a:buClr>
        <a:buFont typeface="Arial" panose="020B0604020202020204" pitchFamily="34" charset="0"/>
        <a:buChar char="•"/>
        <a:defRPr sz="1000" kern="1200" spc="-38">
          <a:solidFill>
            <a:schemeClr val="tx1"/>
          </a:solidFill>
          <a:latin typeface="Arial" charset="0"/>
          <a:ea typeface="ＭＳ Ｐゴシック" panose="020B0600070205080204" pitchFamily="34" charset="-128"/>
          <a:cs typeface="+mn-cs"/>
        </a:defRPr>
      </a:lvl4pPr>
      <a:lvl5pPr marL="725488" indent="-122238" algn="l" rtl="0" eaLnBrk="0" fontAlgn="base" hangingPunct="0">
        <a:spcBef>
          <a:spcPct val="20000"/>
        </a:spcBef>
        <a:spcAft>
          <a:spcPct val="0"/>
        </a:spcAft>
        <a:buClr>
          <a:srgbClr val="605F62"/>
        </a:buClr>
        <a:buFont typeface="Arial" panose="020B0604020202020204" pitchFamily="34" charset="0"/>
        <a:buChar char="•"/>
        <a:defRPr sz="1000" kern="1200" spc="-38">
          <a:solidFill>
            <a:schemeClr val="tx1"/>
          </a:solidFill>
          <a:latin typeface="Arial" charset="0"/>
          <a:ea typeface="ＭＳ Ｐゴシック" panose="020B0600070205080204" pitchFamily="34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F6F9D-B57C-4A3C-8C06-C0031BB8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79" y="247650"/>
            <a:ext cx="11622932" cy="822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B33D1-054A-4FF8-AA6A-09AE9D6E6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179" y="1459149"/>
            <a:ext cx="11622932" cy="4600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49070-DE90-4329-A251-39E8124FA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5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CCD15-C04E-47B5-9C84-62DC1C88A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8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5" r:id="rId1"/>
    <p:sldLayoutId id="2147488346" r:id="rId2"/>
    <p:sldLayoutId id="2147488347" r:id="rId3"/>
    <p:sldLayoutId id="2147488348" r:id="rId4"/>
    <p:sldLayoutId id="2147488349" r:id="rId5"/>
    <p:sldLayoutId id="2147488350" r:id="rId6"/>
    <p:sldLayoutId id="2147488351" r:id="rId7"/>
    <p:sldLayoutId id="2147488352" r:id="rId8"/>
    <p:sldLayoutId id="214748835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6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>
            <a:lumMod val="75000"/>
          </a:schemeClr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Arial" panose="020B0604020202020204" pitchFamily="34" charset="0"/>
        <a:buChar char="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6225" indent="-174625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996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64">
          <p15:clr>
            <a:srgbClr val="F26B43"/>
          </p15:clr>
        </p15:guide>
        <p15:guide id="4" orient="horz" pos="504">
          <p15:clr>
            <a:srgbClr val="F26B43"/>
          </p15:clr>
        </p15:guide>
        <p15:guide id="5" orient="horz" pos="960">
          <p15:clr>
            <a:srgbClr val="F26B43"/>
          </p15:clr>
        </p15:guide>
        <p15:guide id="6" orient="horz" pos="4224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20000" y="274639"/>
            <a:ext cx="1074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1140" y="1600201"/>
            <a:ext cx="1074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000" y="6372104"/>
            <a:ext cx="953803" cy="24618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333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E7506D9-11D1-4EDF-8D7F-95F25EAFBD3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50AF0F-96E1-4951-85F4-89C23720670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36802" y="6126164"/>
            <a:ext cx="221759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55" r:id="rId1"/>
    <p:sldLayoutId id="2147488356" r:id="rId2"/>
    <p:sldLayoutId id="2147488357" r:id="rId3"/>
    <p:sldLayoutId id="2147488358" r:id="rId4"/>
    <p:sldLayoutId id="2147488359" r:id="rId5"/>
    <p:sldLayoutId id="2147488360" r:id="rId6"/>
    <p:sldLayoutId id="2147488361" r:id="rId7"/>
    <p:sldLayoutId id="2147488362" r:id="rId8"/>
    <p:sldLayoutId id="2147488363" r:id="rId9"/>
    <p:sldLayoutId id="2147488364" r:id="rId10"/>
  </p:sldLayoutIdLst>
  <p:hf sldNum="0"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4267" b="1" kern="1200">
          <a:solidFill>
            <a:schemeClr val="tx1"/>
          </a:solidFill>
          <a:latin typeface="Arial Narrow"/>
          <a:ea typeface="MS PGothic" pitchFamily="34" charset="-128"/>
          <a:cs typeface="Arial Narrow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anose="05000000000000000000" pitchFamily="2" charset="2"/>
        <a:buChar char="u"/>
        <a:defRPr sz="2133" kern="1200">
          <a:solidFill>
            <a:schemeClr val="tx1"/>
          </a:solidFill>
          <a:latin typeface="Arial Narrow"/>
          <a:ea typeface="MS PGothic" pitchFamily="34" charset="-128"/>
          <a:cs typeface="Arial Narrow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anose="05000000000000000000" pitchFamily="2" charset="2"/>
        <a:buChar char="u"/>
        <a:defRPr sz="2133" kern="1200">
          <a:solidFill>
            <a:schemeClr val="tx1">
              <a:lumMod val="50000"/>
              <a:lumOff val="50000"/>
            </a:schemeClr>
          </a:solidFill>
          <a:latin typeface="Arial Narrow"/>
          <a:ea typeface="MS PGothic" pitchFamily="34" charset="-128"/>
          <a:cs typeface="Arial Narrow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anose="05000000000000000000" pitchFamily="2" charset="2"/>
        <a:buChar char="u"/>
        <a:defRPr sz="2133" kern="1200">
          <a:solidFill>
            <a:schemeClr val="bg1">
              <a:lumMod val="65000"/>
            </a:schemeClr>
          </a:solidFill>
          <a:latin typeface="Arial Narrow"/>
          <a:ea typeface="MS PGothic" pitchFamily="34" charset="-128"/>
          <a:cs typeface="Arial Narrow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2A3C66-034C-6248-9AF2-5731190B854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" y="6131376"/>
            <a:ext cx="12191999" cy="7517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E713F9-6BBF-9847-B0E8-88EAC4C24384}"/>
              </a:ext>
            </a:extLst>
          </p:cNvPr>
          <p:cNvSpPr/>
          <p:nvPr userDrawn="1"/>
        </p:nvSpPr>
        <p:spPr>
          <a:xfrm>
            <a:off x="-2" y="6208930"/>
            <a:ext cx="12192002" cy="641145"/>
          </a:xfrm>
          <a:prstGeom prst="rect">
            <a:avLst/>
          </a:prstGeom>
          <a:solidFill>
            <a:srgbClr val="4D4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B48DE0-627E-454C-8D8A-C6FEE9D8363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74572" y="6315424"/>
            <a:ext cx="2377099" cy="35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5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5" r:id="rId1"/>
    <p:sldLayoutId id="2147488166" r:id="rId2"/>
    <p:sldLayoutId id="2147488167" r:id="rId3"/>
    <p:sldLayoutId id="2147488168" r:id="rId4"/>
    <p:sldLayoutId id="2147488169" r:id="rId5"/>
    <p:sldLayoutId id="2147488170" r:id="rId6"/>
    <p:sldLayoutId id="2147488171" r:id="rId7"/>
    <p:sldLayoutId id="2147488172" r:id="rId8"/>
    <p:sldLayoutId id="2147488173" r:id="rId9"/>
    <p:sldLayoutId id="2147488174" r:id="rId10"/>
    <p:sldLayoutId id="2147488175" r:id="rId11"/>
    <p:sldLayoutId id="2147488176" r:id="rId12"/>
    <p:sldLayoutId id="2147488177" r:id="rId13"/>
    <p:sldLayoutId id="2147488178" r:id="rId14"/>
    <p:sldLayoutId id="2147488179" r:id="rId15"/>
    <p:sldLayoutId id="214748818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E07BB-3E71-D047-BC1D-EBD9787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356A7-5D24-A744-B1F2-392AFCF97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79A34-BD7A-BE41-B1EF-3FFE61986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71F34-24CB-8B40-BEAD-46F643FF5A75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881D6-18FF-FE48-842B-DE032E0FCE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0C936-CDA2-CF45-964D-EF23A1C5C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EDCDD-2808-7E44-9CC6-F0BBA1BC4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0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5" r:id="rId1"/>
    <p:sldLayoutId id="2147488196" r:id="rId2"/>
    <p:sldLayoutId id="2147488197" r:id="rId3"/>
    <p:sldLayoutId id="2147488198" r:id="rId4"/>
    <p:sldLayoutId id="2147488199" r:id="rId5"/>
    <p:sldLayoutId id="2147488200" r:id="rId6"/>
    <p:sldLayoutId id="2147488201" r:id="rId7"/>
    <p:sldLayoutId id="2147488202" r:id="rId8"/>
    <p:sldLayoutId id="2147488203" r:id="rId9"/>
    <p:sldLayoutId id="2147488204" r:id="rId10"/>
    <p:sldLayoutId id="21474882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1B501F-CC71-40A2-B670-F750D09F6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50B716-0727-4CAA-97CA-A98ABFC860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chemeClr val="bg1">
                  <a:alpha val="91000"/>
                </a:schemeClr>
              </a:gs>
              <a:gs pos="0">
                <a:schemeClr val="accent2">
                  <a:lumMod val="40000"/>
                  <a:lumOff val="60000"/>
                  <a:alpha val="87000"/>
                </a:schemeClr>
              </a:gs>
              <a:gs pos="19000">
                <a:schemeClr val="accent1">
                  <a:lumMod val="0"/>
                  <a:lumOff val="100000"/>
                  <a:alpha val="96000"/>
                </a:schemeClr>
              </a:gs>
              <a:gs pos="100000">
                <a:schemeClr val="accent4">
                  <a:lumMod val="60000"/>
                  <a:lumOff val="40000"/>
                  <a:alpha val="76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77B2CD-9A77-4748-B099-E9943A0CB396}"/>
              </a:ext>
            </a:extLst>
          </p:cNvPr>
          <p:cNvSpPr/>
          <p:nvPr userDrawn="1"/>
        </p:nvSpPr>
        <p:spPr>
          <a:xfrm>
            <a:off x="0" y="1226344"/>
            <a:ext cx="12192000" cy="119062"/>
          </a:xfrm>
          <a:prstGeom prst="rect">
            <a:avLst/>
          </a:prstGeom>
          <a:solidFill>
            <a:srgbClr val="F1E1D3"/>
          </a:solidFill>
          <a:ln>
            <a:noFill/>
          </a:ln>
          <a:effectLst>
            <a:innerShdw blurRad="114300" dist="25400" dir="18300000">
              <a:srgbClr val="CE8B48">
                <a:alpha val="13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1175A1-EAF4-4449-A8DF-E4D8D03AAF3F}"/>
              </a:ext>
            </a:extLst>
          </p:cNvPr>
          <p:cNvGrpSpPr/>
          <p:nvPr userDrawn="1"/>
        </p:nvGrpSpPr>
        <p:grpSpPr>
          <a:xfrm>
            <a:off x="34926" y="1258095"/>
            <a:ext cx="12122149" cy="54864"/>
            <a:chOff x="3260725" y="1212850"/>
            <a:chExt cx="2146464" cy="1587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5169AC-C43C-4A94-AD8C-098680D10245}"/>
                </a:ext>
              </a:extLst>
            </p:cNvPr>
            <p:cNvSpPr/>
            <p:nvPr/>
          </p:nvSpPr>
          <p:spPr>
            <a:xfrm>
              <a:off x="4695989" y="1212850"/>
              <a:ext cx="711200" cy="158750"/>
            </a:xfrm>
            <a:prstGeom prst="rect">
              <a:avLst/>
            </a:prstGeom>
            <a:solidFill>
              <a:srgbClr val="75C7F7"/>
            </a:solidFill>
            <a:ln>
              <a:noFill/>
            </a:ln>
            <a:effectLst>
              <a:innerShdw>
                <a:schemeClr val="accent2">
                  <a:lumMod val="50000"/>
                  <a:alpha val="24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31527D-2540-48E7-AF44-5796FC54B3B2}"/>
                </a:ext>
              </a:extLst>
            </p:cNvPr>
            <p:cNvSpPr/>
            <p:nvPr/>
          </p:nvSpPr>
          <p:spPr>
            <a:xfrm>
              <a:off x="3260725" y="1212850"/>
              <a:ext cx="711200" cy="1587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innerShdw>
                <a:schemeClr val="accent4">
                  <a:lumMod val="50000"/>
                  <a:alpha val="24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00701C-D60A-4AD8-8AC4-936930B4B18D}"/>
                </a:ext>
              </a:extLst>
            </p:cNvPr>
            <p:cNvSpPr/>
            <p:nvPr/>
          </p:nvSpPr>
          <p:spPr>
            <a:xfrm>
              <a:off x="3978357" y="1212850"/>
              <a:ext cx="711200" cy="158750"/>
            </a:xfrm>
            <a:prstGeom prst="rect">
              <a:avLst/>
            </a:prstGeom>
            <a:solidFill>
              <a:srgbClr val="003495"/>
            </a:solidFill>
            <a:ln>
              <a:noFill/>
            </a:ln>
            <a:effectLst>
              <a:innerShdw>
                <a:srgbClr val="001566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86880"/>
            <a:ext cx="11379200" cy="10676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371600"/>
            <a:ext cx="11379200" cy="4805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5600" y="6492875"/>
            <a:ext cx="406400" cy="365125"/>
          </a:xfrm>
          <a:prstGeom prst="rect">
            <a:avLst/>
          </a:prstGeom>
        </p:spPr>
        <p:txBody>
          <a:bodyPr vert="horz" wrap="none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3045-6CB7-4C88-8A4E-57AB94F29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6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07" r:id="rId1"/>
    <p:sldLayoutId id="2147488208" r:id="rId2"/>
    <p:sldLayoutId id="2147488209" r:id="rId3"/>
    <p:sldLayoutId id="2147488210" r:id="rId4"/>
    <p:sldLayoutId id="2147488211" r:id="rId5"/>
    <p:sldLayoutId id="2147488212" r:id="rId6"/>
    <p:sldLayoutId id="2147488213" r:id="rId7"/>
    <p:sldLayoutId id="2147488214" r:id="rId8"/>
    <p:sldLayoutId id="214748821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5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5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5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4">
          <p15:clr>
            <a:srgbClr val="F26B43"/>
          </p15:clr>
        </p15:guide>
        <p15:guide id="2" pos="256">
          <p15:clr>
            <a:srgbClr val="F26B43"/>
          </p15:clr>
        </p15:guide>
        <p15:guide id="3" pos="742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20000" y="274639"/>
            <a:ext cx="1074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1140" y="1600201"/>
            <a:ext cx="1074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95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18" r:id="rId1"/>
    <p:sldLayoutId id="2147488219" r:id="rId2"/>
    <p:sldLayoutId id="2147488220" r:id="rId3"/>
    <p:sldLayoutId id="2147488221" r:id="rId4"/>
    <p:sldLayoutId id="2147488222" r:id="rId5"/>
    <p:sldLayoutId id="2147488223" r:id="rId6"/>
    <p:sldLayoutId id="2147488224" r:id="rId7"/>
    <p:sldLayoutId id="2147488225" r:id="rId8"/>
    <p:sldLayoutId id="2147488226" r:id="rId9"/>
    <p:sldLayoutId id="2147488228" r:id="rId10"/>
    <p:sldLayoutId id="2147488229" r:id="rId11"/>
    <p:sldLayoutId id="2147488230" r:id="rId12"/>
  </p:sldLayoutIdLst>
  <p:hf sldNum="0"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4267" b="1" kern="1200">
          <a:solidFill>
            <a:schemeClr val="tx1"/>
          </a:solidFill>
          <a:latin typeface="Arial Narrow"/>
          <a:ea typeface="MS PGothic" pitchFamily="34" charset="-128"/>
          <a:cs typeface="Arial Narrow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MS PGothic" pitchFamily="34" charset="-128"/>
          <a:cs typeface="Arial Narrow" panose="020B0606020202030204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81104F"/>
          </a:solidFill>
          <a:latin typeface="Arial Narrow" charset="0"/>
          <a:ea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anose="05000000000000000000" pitchFamily="2" charset="2"/>
        <a:buChar char="u"/>
        <a:defRPr sz="2133" kern="1200">
          <a:solidFill>
            <a:schemeClr val="tx1"/>
          </a:solidFill>
          <a:latin typeface="Arial Narrow"/>
          <a:ea typeface="MS PGothic" pitchFamily="34" charset="-128"/>
          <a:cs typeface="Arial Narrow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anose="05000000000000000000" pitchFamily="2" charset="2"/>
        <a:buChar char="u"/>
        <a:defRPr sz="2133" kern="1200">
          <a:solidFill>
            <a:schemeClr val="tx1">
              <a:lumMod val="50000"/>
              <a:lumOff val="50000"/>
            </a:schemeClr>
          </a:solidFill>
          <a:latin typeface="Arial Narrow"/>
          <a:ea typeface="MS PGothic" pitchFamily="34" charset="-128"/>
          <a:cs typeface="Arial Narrow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panose="05000000000000000000" pitchFamily="2" charset="2"/>
        <a:buChar char="u"/>
        <a:defRPr sz="2133" kern="1200">
          <a:solidFill>
            <a:schemeClr val="bg1">
              <a:lumMod val="65000"/>
            </a:schemeClr>
          </a:solidFill>
          <a:latin typeface="Arial Narrow"/>
          <a:ea typeface="MS PGothic" pitchFamily="34" charset="-128"/>
          <a:cs typeface="Arial Narrow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FCD23-7434-4798-AD9A-4D3A49279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24" y="95251"/>
            <a:ext cx="11632676" cy="1123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4302C-4DC1-42DE-BE08-CB1EE8734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524" y="1295400"/>
            <a:ext cx="11632676" cy="4846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708D8B-DFDF-42E7-AD8C-7BE7B01D8DCD}"/>
              </a:ext>
            </a:extLst>
          </p:cNvPr>
          <p:cNvSpPr/>
          <p:nvPr userDrawn="1"/>
        </p:nvSpPr>
        <p:spPr bwMode="auto">
          <a:xfrm>
            <a:off x="0" y="6457950"/>
            <a:ext cx="12192000" cy="400050"/>
          </a:xfrm>
          <a:prstGeom prst="rect">
            <a:avLst/>
          </a:prstGeom>
          <a:gradFill flip="none" rotWithShape="1">
            <a:gsLst>
              <a:gs pos="50000">
                <a:srgbClr val="3BA6EF"/>
              </a:gs>
              <a:gs pos="0">
                <a:srgbClr val="106FD2"/>
              </a:gs>
              <a:gs pos="100000">
                <a:srgbClr val="49B8F9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43D076-5A65-4228-B2B2-D4DF8295D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8303" b="78385"/>
          <a:stretch/>
        </p:blipFill>
        <p:spPr>
          <a:xfrm>
            <a:off x="-3560" y="6291695"/>
            <a:ext cx="12195560" cy="17549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9EB7BA9-9C19-45A0-BEB5-034F70EC8284}"/>
              </a:ext>
            </a:extLst>
          </p:cNvPr>
          <p:cNvCxnSpPr/>
          <p:nvPr userDrawn="1"/>
        </p:nvCxnSpPr>
        <p:spPr>
          <a:xfrm>
            <a:off x="-3560" y="6291695"/>
            <a:ext cx="121955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51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32" r:id="rId1"/>
    <p:sldLayoutId id="2147488233" r:id="rId2"/>
    <p:sldLayoutId id="2147488234" r:id="rId3"/>
    <p:sldLayoutId id="2147488235" r:id="rId4"/>
    <p:sldLayoutId id="2147488236" r:id="rId5"/>
    <p:sldLayoutId id="2147488237" r:id="rId6"/>
    <p:sldLayoutId id="2147488238" r:id="rId7"/>
    <p:sldLayoutId id="2147488239" r:id="rId8"/>
    <p:sldLayoutId id="2147488240" r:id="rId9"/>
    <p:sldLayoutId id="2147488241" r:id="rId10"/>
    <p:sldLayoutId id="214748824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CE01CB-04B0-BA48-AA4D-24D52E5A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89D55-2678-8747-AF2A-5AA82D0C1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F66BB-36A1-AB49-91F9-E5A619016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D577E-6FDC-694D-AB2D-F05CC80E3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D18BF-C621-0546-A2B5-1FA3EEED9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E4391-2704-BC44-AF70-8B8E0F766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4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4" r:id="rId1"/>
    <p:sldLayoutId id="2147488245" r:id="rId2"/>
    <p:sldLayoutId id="2147488246" r:id="rId3"/>
    <p:sldLayoutId id="2147488247" r:id="rId4"/>
    <p:sldLayoutId id="2147488248" r:id="rId5"/>
    <p:sldLayoutId id="2147488249" r:id="rId6"/>
    <p:sldLayoutId id="2147488250" r:id="rId7"/>
    <p:sldLayoutId id="2147488251" r:id="rId8"/>
    <p:sldLayoutId id="2147488252" r:id="rId9"/>
    <p:sldLayoutId id="2147488253" r:id="rId10"/>
    <p:sldLayoutId id="214748825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9E97BE-48C7-4CF1-B8C3-2AAEF4A3E380}" type="datetimeFigureOut">
              <a:rPr lang="en-US"/>
              <a:pPr>
                <a:defRPr/>
              </a:pPr>
              <a:t>7/1/20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83931B-0530-4A91-A37D-435223BEE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1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-10583" y="0"/>
            <a:ext cx="12192001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3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8646584" y="152400"/>
            <a:ext cx="331893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6195132"/>
            <a:ext cx="1727199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3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88" r:id="rId1"/>
    <p:sldLayoutId id="2147488289" r:id="rId2"/>
    <p:sldLayoutId id="2147488290" r:id="rId3"/>
    <p:sldLayoutId id="2147488291" r:id="rId4"/>
    <p:sldLayoutId id="2147488292" r:id="rId5"/>
    <p:sldLayoutId id="2147488293" r:id="rId6"/>
    <p:sldLayoutId id="2147488294" r:id="rId7"/>
    <p:sldLayoutId id="2147488295" r:id="rId8"/>
    <p:sldLayoutId id="2147488296" r:id="rId9"/>
    <p:sldLayoutId id="2147488297" r:id="rId10"/>
    <p:sldLayoutId id="2147488298" r:id="rId11"/>
    <p:sldLayoutId id="2147488299" r:id="rId12"/>
    <p:sldLayoutId id="2147488300" r:id="rId13"/>
    <p:sldLayoutId id="2147488301" r:id="rId14"/>
    <p:sldLayoutId id="2147488302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65A3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C97334-FC29-D447-A258-5F8EC1E3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FB4A3-4614-1947-AA7B-1672AA58B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A1DA7-5C33-B341-8F36-04117B101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3FB3C-E621-5344-B5D5-31D85244A5D8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D9D2-8C63-D849-B979-09E1B36F8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A5049-B1B3-D643-879C-9C6EB1D70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9E0F5-91E8-C547-8A34-FA57196B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1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04" r:id="rId1"/>
    <p:sldLayoutId id="2147488305" r:id="rId2"/>
    <p:sldLayoutId id="2147488306" r:id="rId3"/>
    <p:sldLayoutId id="2147488307" r:id="rId4"/>
    <p:sldLayoutId id="2147488308" r:id="rId5"/>
    <p:sldLayoutId id="2147488309" r:id="rId6"/>
    <p:sldLayoutId id="2147488310" r:id="rId7"/>
    <p:sldLayoutId id="2147488311" r:id="rId8"/>
    <p:sldLayoutId id="2147488312" r:id="rId9"/>
    <p:sldLayoutId id="2147488313" r:id="rId10"/>
    <p:sldLayoutId id="2147488314" r:id="rId11"/>
    <p:sldLayoutId id="21474883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.xml"/><Relationship Id="rId4" Type="http://schemas.openxmlformats.org/officeDocument/2006/relationships/image" Target="../media/image59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8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8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32363" y="5703888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Moderator</a:t>
            </a:r>
            <a:b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Neil Love, MD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69066" y="4284663"/>
            <a:ext cx="12538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Faculty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44463"/>
            <a:ext cx="12192000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0" algn="ctr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x-none" sz="3600" b="1" dirty="0">
                <a:solidFill>
                  <a:srgbClr val="002060"/>
                </a:solidFill>
                <a:ea typeface="ヒラギノ角ゴ Pro W3" charset="-128"/>
              </a:rPr>
              <a:t>DATA + PERSPECTIVES</a:t>
            </a:r>
            <a:br>
              <a:rPr lang="en-US" altLang="x-none" sz="3600" b="1" dirty="0">
                <a:solidFill>
                  <a:srgbClr val="0432FF"/>
                </a:solidFill>
                <a:ea typeface="ヒラギノ角ゴ Pro W3" charset="-128"/>
              </a:rPr>
            </a:br>
            <a:r>
              <a:rPr lang="en-US" altLang="x-none" sz="3600" b="1" dirty="0">
                <a:solidFill>
                  <a:srgbClr val="0432FF"/>
                </a:solidFill>
                <a:ea typeface="ヒラギノ角ゴ Pro W3" charset="-128"/>
              </a:rPr>
              <a:t>Clinical Investigators Explore the Biology </a:t>
            </a:r>
            <a:br>
              <a:rPr lang="en-US" altLang="x-none" sz="3600" b="1" dirty="0">
                <a:solidFill>
                  <a:srgbClr val="0432FF"/>
                </a:solidFill>
                <a:ea typeface="ヒラギノ角ゴ Pro W3" charset="-128"/>
              </a:rPr>
            </a:br>
            <a:r>
              <a:rPr lang="en-US" altLang="x-none" sz="3600" b="1" dirty="0">
                <a:solidFill>
                  <a:srgbClr val="0432FF"/>
                </a:solidFill>
                <a:ea typeface="ヒラギノ角ゴ Pro W3" charset="-128"/>
              </a:rPr>
              <a:t>Underlying the Role of PARP Inhibition in the Management of Common Cancers</a:t>
            </a:r>
          </a:p>
          <a:p>
            <a:pPr algn="ctr">
              <a:lnSpc>
                <a:spcPts val="38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x-none" sz="2600" b="1" dirty="0">
                <a:solidFill>
                  <a:srgbClr val="002B50"/>
                </a:solidFill>
                <a:ea typeface="ヒラギノ角ゴ Pro W3" charset="-128"/>
              </a:rPr>
              <a:t>Tuesday, June 23, </a:t>
            </a:r>
            <a:r>
              <a:rPr kumimoji="0" lang="en-US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2020</a:t>
            </a:r>
            <a:br>
              <a:rPr lang="en-US" altLang="x-none" sz="2600" b="1" dirty="0">
                <a:solidFill>
                  <a:srgbClr val="002B50"/>
                </a:solidFill>
                <a:ea typeface="ヒラギノ角ゴ Pro W3" charset="-128"/>
              </a:rPr>
            </a:br>
            <a:r>
              <a:rPr lang="en-US" altLang="x-none" sz="2600" b="1" dirty="0">
                <a:solidFill>
                  <a:srgbClr val="002B50"/>
                </a:solidFill>
                <a:ea typeface="ヒラギノ角ゴ Pro W3" charset="-128"/>
              </a:rPr>
              <a:t>7:00 PM – 8:00 PM ET</a:t>
            </a:r>
            <a:endParaRPr kumimoji="0" lang="en-US" altLang="x-none" sz="2600" b="1" i="0" u="none" strike="noStrike" kern="1200" cap="none" spc="0" normalizeH="0" baseline="0" noProof="0" dirty="0">
              <a:ln>
                <a:noFill/>
              </a:ln>
              <a:solidFill>
                <a:srgbClr val="002B50"/>
              </a:solidFill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1CF853B-C7D7-E346-B0DF-B9F31F41F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724400"/>
            <a:ext cx="50292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sz="2200" b="1" dirty="0" err="1">
                <a:solidFill>
                  <a:srgbClr val="002B50"/>
                </a:solidFill>
              </a:rPr>
              <a:t>Maha</a:t>
            </a:r>
            <a:r>
              <a:rPr lang="en-US" sz="2200" b="1" dirty="0">
                <a:solidFill>
                  <a:srgbClr val="002B50"/>
                </a:solidFill>
              </a:rPr>
              <a:t> Hussain, MD, FACP, FASCO</a:t>
            </a:r>
            <a:br>
              <a:rPr lang="en-US" sz="2200" b="1" dirty="0">
                <a:solidFill>
                  <a:srgbClr val="002B50"/>
                </a:solidFill>
              </a:rPr>
            </a:br>
            <a:r>
              <a:rPr lang="en-US" sz="2200" b="1" dirty="0">
                <a:solidFill>
                  <a:srgbClr val="002B50"/>
                </a:solidFill>
              </a:rPr>
              <a:t>Ursula </a:t>
            </a:r>
            <a:r>
              <a:rPr lang="en-US" sz="2200" b="1" dirty="0" err="1">
                <a:solidFill>
                  <a:srgbClr val="002B50"/>
                </a:solidFill>
              </a:rPr>
              <a:t>Matulonis</a:t>
            </a:r>
            <a:r>
              <a:rPr lang="en-US" sz="2200" b="1" dirty="0">
                <a:solidFill>
                  <a:srgbClr val="002B50"/>
                </a:solidFill>
              </a:rPr>
              <a:t>, MD 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B5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A487B31-0999-8147-A985-FC5CC66D7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461" y="4724400"/>
            <a:ext cx="4814339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sz="2200" b="1" dirty="0">
                <a:solidFill>
                  <a:srgbClr val="002B50"/>
                </a:solidFill>
              </a:rPr>
              <a:t>Philip A Philip, MD, PhD, FRCP </a:t>
            </a:r>
            <a:br>
              <a:rPr lang="en-US" sz="2200" b="1" dirty="0">
                <a:solidFill>
                  <a:srgbClr val="002B50"/>
                </a:solidFill>
              </a:rPr>
            </a:br>
            <a:r>
              <a:rPr lang="en-US" sz="2200" b="1" dirty="0">
                <a:solidFill>
                  <a:srgbClr val="002B50"/>
                </a:solidFill>
              </a:rPr>
              <a:t>Hope S </a:t>
            </a:r>
            <a:r>
              <a:rPr lang="en-US" sz="2200" b="1" dirty="0" err="1">
                <a:solidFill>
                  <a:srgbClr val="002B50"/>
                </a:solidFill>
              </a:rPr>
              <a:t>Rugo</a:t>
            </a:r>
            <a:r>
              <a:rPr lang="en-US" sz="2200" b="1" dirty="0">
                <a:solidFill>
                  <a:srgbClr val="002B50"/>
                </a:solidFill>
              </a:rPr>
              <a:t>, MD 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B5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5486177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F6C30B-3BDC-6541-83A9-6077E4E3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z="2800" dirty="0"/>
              <a:t>Module 1: Overview of PARP Inhibitors: Biologic Rationale and Mechanism of Action</a:t>
            </a:r>
            <a:br>
              <a:rPr lang="en-US" sz="2800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BAB8F-4435-C646-BE5F-E5318CE04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600"/>
              </a:spcBef>
              <a:buNone/>
            </a:pPr>
            <a:r>
              <a:rPr lang="en-US" dirty="0"/>
              <a:t>Genomic assays, PARP sensitivity and biologic rationale for PARP inhibitors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Germline versus somatic testing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Role of liquid biopsy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Mechanism of action, potency of PARP inhibitors; PARP trapping</a:t>
            </a:r>
          </a:p>
          <a:p>
            <a:pPr>
              <a:spcBef>
                <a:spcPts val="1600"/>
              </a:spcBef>
            </a:pPr>
            <a:r>
              <a:rPr lang="en-US" dirty="0"/>
              <a:t>Approved PARP inhibitors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242265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7186-98E0-B048-B5FF-70AA91B21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98813"/>
            <a:ext cx="7219950" cy="994172"/>
          </a:xfrm>
        </p:spPr>
        <p:txBody>
          <a:bodyPr/>
          <a:lstStyle/>
          <a:p>
            <a:r>
              <a:rPr lang="en-US" sz="3600" b="1" dirty="0"/>
              <a:t>PARP inhibitors in DNA repair defect: concept of synthetic lethality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66FD5B-679A-FF42-A17E-8DB8E888B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693" y="1563758"/>
            <a:ext cx="5704778" cy="5007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02EC43-FBCA-F342-B88B-7FF908BB8938}"/>
              </a:ext>
            </a:extLst>
          </p:cNvPr>
          <p:cNvSpPr txBox="1"/>
          <p:nvPr/>
        </p:nvSpPr>
        <p:spPr>
          <a:xfrm>
            <a:off x="8490421" y="6571488"/>
            <a:ext cx="3689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Courtesy of Philip A Philip, MD, PhD, FRCP </a:t>
            </a:r>
          </a:p>
        </p:txBody>
      </p:sp>
    </p:spTree>
    <p:extLst>
      <p:ext uri="{BB962C8B-B14F-4D97-AF65-F5344CB8AC3E}">
        <p14:creationId xmlns:p14="http://schemas.microsoft.com/office/powerpoint/2010/main" val="327968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49476" y="0"/>
            <a:ext cx="12241476" cy="100372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733" b="1" i="0" u="none" strike="noStrike" kern="1200" cap="none" spc="0" normalizeH="0" baseline="0" noProof="0" dirty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PARP Inhibitors and Mechanism of Action</a:t>
            </a:r>
            <a:endParaRPr kumimoji="0" lang="en-US" altLang="x-none" sz="3733" b="1" i="0" u="none" strike="noStrike" kern="0" cap="none" spc="0" normalizeH="0" baseline="0" noProof="0" dirty="0">
              <a:ln>
                <a:noFill/>
              </a:ln>
              <a:solidFill>
                <a:srgbClr val="0042A6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9"/>
          <a:stretch/>
        </p:blipFill>
        <p:spPr>
          <a:xfrm>
            <a:off x="0" y="868753"/>
            <a:ext cx="4323627" cy="4668195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5057" y="6057893"/>
            <a:ext cx="6995639" cy="66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altLang="x-non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gothic" charset="-128"/>
              </a:rPr>
              <a:t>Murai</a:t>
            </a:r>
            <a:r>
              <a:rPr kumimoji="0" lang="en-GB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gothic" charset="-128"/>
              </a:rPr>
              <a:t> J, </a:t>
            </a:r>
            <a:r>
              <a:rPr kumimoji="0" lang="en-GB" altLang="x-non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gothic" charset="-128"/>
              </a:rPr>
              <a:t>Pommier</a:t>
            </a:r>
            <a:r>
              <a:rPr kumimoji="0" lang="en-GB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gothic" charset="-128"/>
              </a:rPr>
              <a:t> Y. Classification of PARP Inhibitors Based on PARP Trapping and Catalytic Inhibition, and Rationale for Combinations with Topoisomerase I Inhibitors and Alkylating Agents. In: Curtin NJ, Sharma RA, eds. </a:t>
            </a:r>
            <a:r>
              <a:rPr kumimoji="0" lang="en-GB" altLang="x-non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gothic" charset="-128"/>
              </a:rPr>
              <a:t>PARP Inhibitors for Cancer Therapy</a:t>
            </a:r>
            <a:r>
              <a:rPr kumimoji="0" lang="en-GB" altLang="x-non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gothic" charset="-128"/>
              </a:rPr>
              <a:t>. New York: Springer International Publishing;2015:261-274.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95BB92-BF0C-9B45-BBB2-D1AA09991126}"/>
              </a:ext>
            </a:extLst>
          </p:cNvPr>
          <p:cNvSpPr/>
          <p:nvPr/>
        </p:nvSpPr>
        <p:spPr>
          <a:xfrm>
            <a:off x="1333122" y="1075521"/>
            <a:ext cx="106958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" panose="020B0604020202020204"/>
                <a:ea typeface="ＭＳ Ｐゴシック" charset="-128"/>
                <a:cs typeface="+mn-cs"/>
              </a:rPr>
              <a:t>Veliparib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9D94C6-87B3-3942-9B57-60884A803E1B}"/>
              </a:ext>
            </a:extLst>
          </p:cNvPr>
          <p:cNvSpPr/>
          <p:nvPr/>
        </p:nvSpPr>
        <p:spPr>
          <a:xfrm>
            <a:off x="2058034" y="1938098"/>
            <a:ext cx="112082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" panose="020B0604020202020204"/>
                <a:ea typeface="ＭＳ Ｐゴシック" charset="-128"/>
                <a:cs typeface="+mn-cs"/>
              </a:rPr>
              <a:t>Niraparib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7A0106-973C-A346-BD2D-E7048EC390B7}"/>
              </a:ext>
            </a:extLst>
          </p:cNvPr>
          <p:cNvSpPr/>
          <p:nvPr/>
        </p:nvSpPr>
        <p:spPr>
          <a:xfrm>
            <a:off x="2521384" y="2629859"/>
            <a:ext cx="10567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" panose="020B0604020202020204"/>
                <a:ea typeface="ＭＳ Ｐゴシック" charset="-128"/>
                <a:cs typeface="+mn-cs"/>
              </a:rPr>
              <a:t>Olaparib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42A6"/>
              </a:solidFill>
              <a:effectLst/>
              <a:uLnTx/>
              <a:uFillTx/>
              <a:latin typeface="Arial" panose="020B0604020202020204"/>
              <a:ea typeface="ＭＳ Ｐゴシック" charset="-12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F4A25-B32C-5D43-9C83-B44FC2711DD9}"/>
              </a:ext>
            </a:extLst>
          </p:cNvPr>
          <p:cNvSpPr/>
          <p:nvPr/>
        </p:nvSpPr>
        <p:spPr>
          <a:xfrm>
            <a:off x="2203714" y="3602615"/>
            <a:ext cx="123623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" panose="020B0604020202020204"/>
                <a:ea typeface="ＭＳ Ｐゴシック" charset="-128"/>
                <a:cs typeface="+mn-cs"/>
              </a:rPr>
              <a:t>Rucaparib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FA99F8-17CE-5A4A-85BD-13B998266B3A}"/>
              </a:ext>
            </a:extLst>
          </p:cNvPr>
          <p:cNvSpPr/>
          <p:nvPr/>
        </p:nvSpPr>
        <p:spPr>
          <a:xfrm>
            <a:off x="2161813" y="4477326"/>
            <a:ext cx="136454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" panose="020B0604020202020204"/>
                <a:ea typeface="ＭＳ Ｐゴシック" charset="-128"/>
                <a:cs typeface="+mn-cs"/>
              </a:rPr>
              <a:t>Talazoparib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42A6"/>
              </a:solidFill>
              <a:effectLst/>
              <a:uLnTx/>
              <a:uFillTx/>
              <a:latin typeface="Arial" panose="020B0604020202020204"/>
              <a:ea typeface="ＭＳ Ｐゴシック" charset="-128"/>
              <a:cs typeface="+mn-cs"/>
            </a:endParaRPr>
          </a:p>
        </p:txBody>
      </p:sp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753CA82E-E3DF-B94B-9445-EA0B88FA19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30895" y="1075521"/>
            <a:ext cx="5867310" cy="476487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BC3CED-5097-954F-ACE6-DDBE6A494666}"/>
              </a:ext>
            </a:extLst>
          </p:cNvPr>
          <p:cNvSpPr/>
          <p:nvPr/>
        </p:nvSpPr>
        <p:spPr>
          <a:xfrm>
            <a:off x="6538824" y="1086614"/>
            <a:ext cx="207034" cy="280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83B0F-289C-AF4A-8F4B-5F1F5CD57FB8}"/>
              </a:ext>
            </a:extLst>
          </p:cNvPr>
          <p:cNvSpPr txBox="1"/>
          <p:nvPr/>
        </p:nvSpPr>
        <p:spPr>
          <a:xfrm>
            <a:off x="9753600" y="6452314"/>
            <a:ext cx="2594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Hope </a:t>
            </a:r>
            <a:r>
              <a:rPr lang="en-US" sz="1400" dirty="0" err="1"/>
              <a:t>Rugo</a:t>
            </a:r>
            <a:r>
              <a:rPr lang="en-US" sz="1400" dirty="0"/>
              <a:t>, MD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C87CBF-7AD1-F14D-BA4A-575727DED038}"/>
              </a:ext>
            </a:extLst>
          </p:cNvPr>
          <p:cNvSpPr txBox="1"/>
          <p:nvPr/>
        </p:nvSpPr>
        <p:spPr>
          <a:xfrm>
            <a:off x="10287000" y="1908148"/>
            <a:ext cx="1113895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Auto-</a:t>
            </a:r>
            <a:r>
              <a:rPr lang="en-US" sz="1200" dirty="0" err="1"/>
              <a:t>PARylation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15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3E8B90-059A-3048-B784-D0EFB3C37999}"/>
              </a:ext>
            </a:extLst>
          </p:cNvPr>
          <p:cNvSpPr/>
          <p:nvPr/>
        </p:nvSpPr>
        <p:spPr bwMode="auto">
          <a:xfrm>
            <a:off x="2590800" y="1075877"/>
            <a:ext cx="8342288" cy="235312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13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42" b="56932"/>
          <a:stretch>
            <a:fillRect/>
          </a:stretch>
        </p:blipFill>
        <p:spPr bwMode="auto">
          <a:xfrm>
            <a:off x="2590800" y="618677"/>
            <a:ext cx="8342287" cy="267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006A60-0F5F-5647-B554-F6CD02F9BD6F}"/>
              </a:ext>
            </a:extLst>
          </p:cNvPr>
          <p:cNvGrpSpPr/>
          <p:nvPr/>
        </p:nvGrpSpPr>
        <p:grpSpPr>
          <a:xfrm>
            <a:off x="1193037" y="981276"/>
            <a:ext cx="2128603" cy="502521"/>
            <a:chOff x="898426" y="1131589"/>
            <a:chExt cx="1369318" cy="323269"/>
          </a:xfrm>
        </p:grpSpPr>
        <p:sp>
          <p:nvSpPr>
            <p:cNvPr id="2" name="Pentagon 1"/>
            <p:cNvSpPr/>
            <p:nvPr/>
          </p:nvSpPr>
          <p:spPr bwMode="auto">
            <a:xfrm>
              <a:off x="899592" y="1131589"/>
              <a:ext cx="1368152" cy="323269"/>
            </a:xfrm>
            <a:prstGeom prst="homePlate">
              <a:avLst/>
            </a:prstGeom>
            <a:solidFill>
              <a:srgbClr val="FAA719"/>
            </a:solidFill>
            <a:ln w="9525" cap="flat" cmpd="sng" algn="ctr">
              <a:solidFill>
                <a:srgbClr val="FAA7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72" charset="0"/>
                <a:ea typeface="ＭＳ Ｐゴシック" pitchFamily="-72" charset="-128"/>
                <a:cs typeface="ＭＳ Ｐゴシック" pitchFamily="-72" charset="-128"/>
              </a:endParaRPr>
            </a:p>
          </p:txBody>
        </p:sp>
        <p:sp>
          <p:nvSpPr>
            <p:cNvPr id="14" name="TextBox 4"/>
            <p:cNvSpPr txBox="1">
              <a:spLocks noChangeArrowheads="1"/>
            </p:cNvSpPr>
            <p:nvPr/>
          </p:nvSpPr>
          <p:spPr bwMode="auto">
            <a:xfrm>
              <a:off x="898426" y="1204178"/>
              <a:ext cx="1298476" cy="17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x-non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B5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Catalytic inhibition</a:t>
              </a:r>
            </a:p>
          </p:txBody>
        </p:sp>
      </p:grpSp>
      <p:sp>
        <p:nvSpPr>
          <p:cNvPr id="15" name="Pentagon 14"/>
          <p:cNvSpPr/>
          <p:nvPr/>
        </p:nvSpPr>
        <p:spPr bwMode="auto">
          <a:xfrm>
            <a:off x="1169004" y="2581786"/>
            <a:ext cx="2126792" cy="526282"/>
          </a:xfrm>
          <a:prstGeom prst="homePlate">
            <a:avLst/>
          </a:prstGeom>
          <a:solidFill>
            <a:srgbClr val="FAA719"/>
          </a:solidFill>
          <a:ln w="9525" cap="flat" cmpd="sng" algn="ctr">
            <a:solidFill>
              <a:srgbClr val="FAA7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8134" name="TextBox 13"/>
          <p:cNvSpPr txBox="1">
            <a:spLocks noChangeArrowheads="1"/>
          </p:cNvSpPr>
          <p:nvPr/>
        </p:nvSpPr>
        <p:spPr bwMode="auto">
          <a:xfrm>
            <a:off x="1205952" y="2596228"/>
            <a:ext cx="21286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Trapping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PARP-DNA complexes</a:t>
            </a:r>
          </a:p>
        </p:txBody>
      </p:sp>
      <p:graphicFrame>
        <p:nvGraphicFramePr>
          <p:cNvPr id="27" name="Content Placeholder 5">
            <a:extLst>
              <a:ext uri="{FF2B5EF4-FFF2-40B4-BE49-F238E27FC236}">
                <a16:creationId xmlns:a16="http://schemas.microsoft.com/office/drawing/2014/main" id="{DB6FC23E-1C78-2A47-AA98-EF80F24CE58B}"/>
              </a:ext>
            </a:extLst>
          </p:cNvPr>
          <p:cNvGraphicFramePr>
            <a:graphicFrameLocks/>
          </p:cNvGraphicFramePr>
          <p:nvPr/>
        </p:nvGraphicFramePr>
        <p:xfrm>
          <a:off x="2590800" y="3429000"/>
          <a:ext cx="8342288" cy="22779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70091">
                  <a:extLst>
                    <a:ext uri="{9D8B030D-6E8A-4147-A177-3AD203B41FA5}">
                      <a16:colId xmlns:a16="http://schemas.microsoft.com/office/drawing/2014/main" val="2343474276"/>
                    </a:ext>
                  </a:extLst>
                </a:gridCol>
                <a:gridCol w="1927221">
                  <a:extLst>
                    <a:ext uri="{9D8B030D-6E8A-4147-A177-3AD203B41FA5}">
                      <a16:colId xmlns:a16="http://schemas.microsoft.com/office/drawing/2014/main" val="886923387"/>
                    </a:ext>
                  </a:extLst>
                </a:gridCol>
                <a:gridCol w="1951990">
                  <a:extLst>
                    <a:ext uri="{9D8B030D-6E8A-4147-A177-3AD203B41FA5}">
                      <a16:colId xmlns:a16="http://schemas.microsoft.com/office/drawing/2014/main" val="321297532"/>
                    </a:ext>
                  </a:extLst>
                </a:gridCol>
                <a:gridCol w="1754291">
                  <a:extLst>
                    <a:ext uri="{9D8B030D-6E8A-4147-A177-3AD203B41FA5}">
                      <a16:colId xmlns:a16="http://schemas.microsoft.com/office/drawing/2014/main" val="560499619"/>
                    </a:ext>
                  </a:extLst>
                </a:gridCol>
                <a:gridCol w="1138695">
                  <a:extLst>
                    <a:ext uri="{9D8B030D-6E8A-4147-A177-3AD203B41FA5}">
                      <a16:colId xmlns:a16="http://schemas.microsoft.com/office/drawing/2014/main" val="1034248556"/>
                    </a:ext>
                  </a:extLst>
                </a:gridCol>
              </a:tblGrid>
              <a:tr h="6938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 charset="-128"/>
                        <a:cs typeface="Arial" panose="020B0604020202020204" pitchFamily="34" charset="0"/>
                      </a:endParaRP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Catalytic inhibition IC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50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 in wild-type DT40 cells (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nM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Catalytic inhibition IC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50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 in wild-type DT40 cells (µM)</a:t>
                      </a: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PARP-trapping potency (relative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to olaparib)</a:t>
                      </a: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Class</a:t>
                      </a: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873548"/>
                  </a:ext>
                </a:extLst>
              </a:tr>
              <a:tr h="31682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Veliparib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763706"/>
                  </a:ext>
                </a:extLst>
              </a:tr>
              <a:tr h="31682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Olaparib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972087"/>
                  </a:ext>
                </a:extLst>
              </a:tr>
              <a:tr h="31682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Rucaparib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361728"/>
                  </a:ext>
                </a:extLst>
              </a:tr>
              <a:tr h="31682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Niraparib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793862"/>
                  </a:ext>
                </a:extLst>
              </a:tr>
              <a:tr h="316822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Talazoparib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836622"/>
                  </a:ext>
                </a:extLst>
              </a:tr>
            </a:tbl>
          </a:graphicData>
        </a:graphic>
      </p:graphicFrame>
      <p:sp>
        <p:nvSpPr>
          <p:cNvPr id="32" name="TextBox 15">
            <a:extLst>
              <a:ext uri="{FF2B5EF4-FFF2-40B4-BE49-F238E27FC236}">
                <a16:creationId xmlns:a16="http://schemas.microsoft.com/office/drawing/2014/main" id="{6D6424A6-2624-F248-9232-798C225B8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36" y="5927631"/>
            <a:ext cx="11865564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Murai</a:t>
            </a:r>
            <a:r>
              <a:rPr kumimoji="0" lang="en-GB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J, </a:t>
            </a:r>
            <a:r>
              <a:rPr kumimoji="0" lang="en-GB" altLang="x-non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Pommier</a:t>
            </a:r>
            <a:r>
              <a:rPr kumimoji="0" lang="en-GB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Y. Classification of PARP Inhibitors Based on PARP Trapping and Catalytic Inhibition, and Rationale for Combinations with Topoisomerase I Inhibitors and Alkylating Agents. In: Curtin NJ, Sharma RA, eds. </a:t>
            </a:r>
            <a:r>
              <a:rPr kumimoji="0" lang="en-GB" altLang="x-none" sz="1600" b="0" i="1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PARP Inhibitors for Cancer Therapy</a:t>
            </a:r>
            <a:r>
              <a:rPr kumimoji="0" lang="en-GB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New York: Springer International Publishing;2015:261-74.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C088444-FCD4-444E-A77E-1CF2B2E10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Mechanisms of Action of PARP Inhibitors</a:t>
            </a:r>
          </a:p>
        </p:txBody>
      </p:sp>
    </p:spTree>
    <p:extLst>
      <p:ext uri="{BB962C8B-B14F-4D97-AF65-F5344CB8AC3E}">
        <p14:creationId xmlns:p14="http://schemas.microsoft.com/office/powerpoint/2010/main" val="30933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D92ED-53CC-974A-817D-CDAEF8E99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PARP Targeting Potency: High to Low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A2D5D8AB-CF1B-B743-B511-889B76ED5223}"/>
              </a:ext>
            </a:extLst>
          </p:cNvPr>
          <p:cNvSpPr/>
          <p:nvPr/>
        </p:nvSpPr>
        <p:spPr>
          <a:xfrm>
            <a:off x="885507" y="2864150"/>
            <a:ext cx="10420984" cy="1619679"/>
          </a:xfrm>
          <a:prstGeom prst="rtTriangle">
            <a:avLst/>
          </a:prstGeom>
          <a:solidFill>
            <a:srgbClr val="389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DF3D25-F632-E748-89F0-6013B2D83521}"/>
              </a:ext>
            </a:extLst>
          </p:cNvPr>
          <p:cNvSpPr txBox="1"/>
          <p:nvPr/>
        </p:nvSpPr>
        <p:spPr>
          <a:xfrm>
            <a:off x="1411564" y="2574656"/>
            <a:ext cx="159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Talazoparib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A83475-9380-5546-AFC7-D1BDA7F3B80C}"/>
              </a:ext>
            </a:extLst>
          </p:cNvPr>
          <p:cNvSpPr txBox="1"/>
          <p:nvPr/>
        </p:nvSpPr>
        <p:spPr>
          <a:xfrm>
            <a:off x="3477898" y="2893787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Niraparib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4E17E-1983-6946-8E4E-403384DA329A}"/>
              </a:ext>
            </a:extLst>
          </p:cNvPr>
          <p:cNvSpPr txBox="1"/>
          <p:nvPr/>
        </p:nvSpPr>
        <p:spPr>
          <a:xfrm>
            <a:off x="5060844" y="3146994"/>
            <a:ext cx="257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Rucaparib, olaparib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F62BB-5432-FC4B-BB7D-E7ACCC6E9C94}"/>
              </a:ext>
            </a:extLst>
          </p:cNvPr>
          <p:cNvSpPr txBox="1"/>
          <p:nvPr/>
        </p:nvSpPr>
        <p:spPr>
          <a:xfrm>
            <a:off x="9701682" y="3802857"/>
            <a:ext cx="1252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Veliparib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73033-ECD4-134E-9C4F-86DAC9084DFF}"/>
              </a:ext>
            </a:extLst>
          </p:cNvPr>
          <p:cNvSpPr txBox="1"/>
          <p:nvPr/>
        </p:nvSpPr>
        <p:spPr>
          <a:xfrm>
            <a:off x="517187" y="6435826"/>
            <a:ext cx="454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Adapted from: Lord CJ, et al.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2017;355:1152-1158.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4EF5B-5101-7043-BFEC-7CDC1CEED35D}"/>
              </a:ext>
            </a:extLst>
          </p:cNvPr>
          <p:cNvSpPr txBox="1"/>
          <p:nvPr/>
        </p:nvSpPr>
        <p:spPr>
          <a:xfrm>
            <a:off x="8466975" y="6532638"/>
            <a:ext cx="3689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Philip A Philip, MD, PhD, FRCP </a:t>
            </a:r>
          </a:p>
        </p:txBody>
      </p:sp>
    </p:spTree>
    <p:extLst>
      <p:ext uri="{BB962C8B-B14F-4D97-AF65-F5344CB8AC3E}">
        <p14:creationId xmlns:p14="http://schemas.microsoft.com/office/powerpoint/2010/main" val="3619930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A82EFD-7D6E-7442-9E08-46DE044A0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FDA-Approved and Late-Stage Investigational PARP Inhibitors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AF2D45E-F1C3-B242-AB71-F14CE03DA0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408072"/>
              </p:ext>
            </p:extLst>
          </p:nvPr>
        </p:nvGraphicFramePr>
        <p:xfrm>
          <a:off x="366503" y="1676400"/>
          <a:ext cx="11368297" cy="3962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09897">
                  <a:extLst>
                    <a:ext uri="{9D8B030D-6E8A-4147-A177-3AD203B41FA5}">
                      <a16:colId xmlns:a16="http://schemas.microsoft.com/office/drawing/2014/main" val="211273636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17219424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37703907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98774061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454008066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96512765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Olaparib</a:t>
                      </a:r>
                      <a:endParaRPr lang="en-US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Niraparib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Rucaparib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Talazoparib</a:t>
                      </a:r>
                      <a:endParaRPr lang="en-US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Veliparib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424617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Ovarian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Front line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Plat-sensitive recurrent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Multiply relapsed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Front line</a:t>
                      </a:r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Plat-sensitive recurrent</a:t>
                      </a:r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Multiply relapsed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Plat-sensitive recurrent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Multiply relapsed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VELIA Ph3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870123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Breast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234950" indent="-23495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Metastatic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BRAVO Ph3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Metastatic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—</a:t>
                      </a:r>
                    </a:p>
                    <a:p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43654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Pancreatic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Metastatic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—</a:t>
                      </a:r>
                    </a:p>
                    <a:p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20239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Prostate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Metastatic CRPC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Breakthrough therapy (GALAHAD)</a:t>
                      </a:r>
                    </a:p>
                    <a:p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MAGNITUDE Ph3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Metastatic CRPC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TALAPRO-2 Ph3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FFFF"/>
                          </a:solidFill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67051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D3D460E-43A0-1E43-A442-EDDDCE98E8AC}"/>
              </a:ext>
            </a:extLst>
          </p:cNvPr>
          <p:cNvSpPr txBox="1"/>
          <p:nvPr/>
        </p:nvSpPr>
        <p:spPr>
          <a:xfrm>
            <a:off x="181394" y="6477000"/>
            <a:ext cx="11401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</a:rPr>
              <a:t>Olaparib</a:t>
            </a:r>
            <a:r>
              <a:rPr lang="en-US" sz="1400" dirty="0">
                <a:solidFill>
                  <a:schemeClr val="tx2"/>
                </a:solidFill>
              </a:rPr>
              <a:t> PI, rev 5/2020; Niraparib PI, rev 4/2020; Rucaparib PI, rev 5/2020; </a:t>
            </a:r>
            <a:r>
              <a:rPr lang="en-US" sz="1400" dirty="0" err="1">
                <a:solidFill>
                  <a:schemeClr val="tx2"/>
                </a:solidFill>
              </a:rPr>
              <a:t>Talazoparib</a:t>
            </a:r>
            <a:r>
              <a:rPr lang="en-US" sz="1400" dirty="0">
                <a:solidFill>
                  <a:schemeClr val="tx2"/>
                </a:solidFill>
              </a:rPr>
              <a:t> PI, rev 3/2020; </a:t>
            </a:r>
            <a:r>
              <a:rPr lang="en-US" sz="1400" dirty="0" err="1">
                <a:solidFill>
                  <a:schemeClr val="tx2"/>
                </a:solidFill>
              </a:rPr>
              <a:t>Clinicaltrials.gov</a:t>
            </a:r>
            <a:r>
              <a:rPr lang="en-US" sz="1400" dirty="0">
                <a:solidFill>
                  <a:schemeClr val="tx2"/>
                </a:solidFill>
              </a:rPr>
              <a:t>, Accessed 6/2020</a:t>
            </a:r>
          </a:p>
        </p:txBody>
      </p:sp>
    </p:spTree>
    <p:extLst>
      <p:ext uri="{BB962C8B-B14F-4D97-AF65-F5344CB8AC3E}">
        <p14:creationId xmlns:p14="http://schemas.microsoft.com/office/powerpoint/2010/main" val="2556553862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420A7-D613-C640-979D-D732149D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540E6-4EDA-AA44-BB1B-5744C324B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83" y="1676400"/>
            <a:ext cx="11353800" cy="5105400"/>
          </a:xfrm>
        </p:spPr>
        <p:txBody>
          <a:bodyPr/>
          <a:lstStyle/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PARP Inhibitors: Biologic Rationale and Mechanism of Action</a:t>
            </a: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2: Side Effects and Toxicities of PARP Inhibitors</a:t>
            </a: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PARP Inhibitors for Ovarian Cancer – Dr Matulonis 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2B50"/>
                </a:solidFill>
              </a:rPr>
              <a:t>Key data sets: SOLO-1, PRIMA, PAOLA-1, VELIA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PARP Inhibitors for Breast Cancer – Dr </a:t>
            </a:r>
            <a:r>
              <a:rPr lang="en-US" sz="2000" b="1" dirty="0" err="1">
                <a:solidFill>
                  <a:srgbClr val="0432FF"/>
                </a:solidFill>
              </a:rPr>
              <a:t>Rugo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2B50"/>
                </a:solidFill>
              </a:rPr>
              <a:t>Key data sets: EMBRACA, </a:t>
            </a:r>
            <a:r>
              <a:rPr lang="en-US" sz="2000" dirty="0" err="1">
                <a:solidFill>
                  <a:srgbClr val="002B50"/>
                </a:solidFill>
              </a:rPr>
              <a:t>OlympiAD</a:t>
            </a:r>
            <a:r>
              <a:rPr lang="en-US" sz="2000" dirty="0">
                <a:solidFill>
                  <a:srgbClr val="002B50"/>
                </a:solidFill>
              </a:rPr>
              <a:t>, BROCADE3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 PARP Inhibitors for Pancreatic Cancer – Dr Philip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chemeClr val="tx2"/>
                </a:solidFill>
              </a:rPr>
              <a:t>Key data sets: POLO, RUCAPANC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6: PARP Inhibitors for Prostate Cancer – Dr Hussain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chemeClr val="tx2"/>
                </a:solidFill>
              </a:rPr>
              <a:t>Key data sets: </a:t>
            </a:r>
            <a:r>
              <a:rPr lang="en-US" sz="2000" dirty="0" err="1">
                <a:solidFill>
                  <a:schemeClr val="tx2"/>
                </a:solidFill>
              </a:rPr>
              <a:t>PROfound</a:t>
            </a:r>
            <a:r>
              <a:rPr lang="en-US" sz="2000" dirty="0">
                <a:solidFill>
                  <a:schemeClr val="tx2"/>
                </a:solidFill>
              </a:rPr>
              <a:t>, TRITON2, GALAHAD </a:t>
            </a:r>
          </a:p>
        </p:txBody>
      </p:sp>
    </p:spTree>
    <p:extLst>
      <p:ext uri="{BB962C8B-B14F-4D97-AF65-F5344CB8AC3E}">
        <p14:creationId xmlns:p14="http://schemas.microsoft.com/office/powerpoint/2010/main" val="1404709339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F6C30B-3BDC-6541-83A9-6077E4E3C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Side Effects and Toxicities of PARP Inhibitors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BAB8F-4435-C646-BE5F-E5318CE04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9250" lvl="1" indent="-33813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Cytopenia </a:t>
            </a:r>
          </a:p>
          <a:p>
            <a:pPr marL="349250" lvl="1" indent="-33813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Gastrointestinal toxicity</a:t>
            </a:r>
          </a:p>
          <a:p>
            <a:pPr marL="349250" lvl="1" indent="-33813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Creatinine elevation</a:t>
            </a:r>
          </a:p>
          <a:p>
            <a:pPr marL="349250" lvl="1" indent="-33813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ALT/AST elevation</a:t>
            </a:r>
          </a:p>
          <a:p>
            <a:pPr marL="349250" lvl="1" indent="-33813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Risk of MDS/AML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06374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A82EFD-7D6E-7442-9E08-46DE044A0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Adverse Events: Class Effects and Specific Drug Differences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AF2D45E-F1C3-B242-AB71-F14CE03DA0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8270324"/>
              </p:ext>
            </p:extLst>
          </p:nvPr>
        </p:nvGraphicFramePr>
        <p:xfrm>
          <a:off x="381000" y="1304020"/>
          <a:ext cx="11582398" cy="49243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11273636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995612987"/>
                    </a:ext>
                  </a:extLst>
                </a:gridCol>
                <a:gridCol w="1116078">
                  <a:extLst>
                    <a:ext uri="{9D8B030D-6E8A-4147-A177-3AD203B41FA5}">
                      <a16:colId xmlns:a16="http://schemas.microsoft.com/office/drawing/2014/main" val="2172194240"/>
                    </a:ext>
                  </a:extLst>
                </a:gridCol>
                <a:gridCol w="1248402">
                  <a:extLst>
                    <a:ext uri="{9D8B030D-6E8A-4147-A177-3AD203B41FA5}">
                      <a16:colId xmlns:a16="http://schemas.microsoft.com/office/drawing/2014/main" val="2377039072"/>
                    </a:ext>
                  </a:extLst>
                </a:gridCol>
                <a:gridCol w="1248402">
                  <a:extLst>
                    <a:ext uri="{9D8B030D-6E8A-4147-A177-3AD203B41FA5}">
                      <a16:colId xmlns:a16="http://schemas.microsoft.com/office/drawing/2014/main" val="987740610"/>
                    </a:ext>
                  </a:extLst>
                </a:gridCol>
                <a:gridCol w="1387114">
                  <a:extLst>
                    <a:ext uri="{9D8B030D-6E8A-4147-A177-3AD203B41FA5}">
                      <a16:colId xmlns:a16="http://schemas.microsoft.com/office/drawing/2014/main" val="2454008066"/>
                    </a:ext>
                  </a:extLst>
                </a:gridCol>
                <a:gridCol w="1248402">
                  <a:extLst>
                    <a:ext uri="{9D8B030D-6E8A-4147-A177-3AD203B41FA5}">
                      <a16:colId xmlns:a16="http://schemas.microsoft.com/office/drawing/2014/main" val="3965127652"/>
                    </a:ext>
                  </a:extLst>
                </a:gridCol>
              </a:tblGrid>
              <a:tr h="34770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Notes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Olaparib</a:t>
                      </a: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Niraparib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Rucaparib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Talazoparib</a:t>
                      </a: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Veliparib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424617"/>
                  </a:ext>
                </a:extLst>
              </a:tr>
              <a:tr h="34770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Fatigue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50%-70%, mainly Gr1-2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870123"/>
                  </a:ext>
                </a:extLst>
              </a:tr>
              <a:tr h="267464">
                <a:tc gridSpan="7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Hematologic AEs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908168"/>
                  </a:ext>
                </a:extLst>
              </a:tr>
              <a:tr h="27816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Anemia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40%-60%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✓--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066587"/>
                  </a:ext>
                </a:extLst>
              </a:tr>
              <a:tr h="34770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Thrombocytopenia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Niraparib dose adjustment, based on platelet counts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✓++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678576"/>
                  </a:ext>
                </a:extLst>
              </a:tr>
              <a:tr h="34770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Neutropenia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~20%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602374"/>
                  </a:ext>
                </a:extLst>
              </a:tr>
              <a:tr h="347703">
                <a:tc gridSpan="7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Gastrointestinal AEs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458571"/>
                  </a:ext>
                </a:extLst>
              </a:tr>
              <a:tr h="40654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Nausea/vomiting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Moderately emetic &gt;30%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876730"/>
                  </a:ext>
                </a:extLst>
              </a:tr>
              <a:tr h="34770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Diarrhea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~33%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801550"/>
                  </a:ext>
                </a:extLst>
              </a:tr>
              <a:tr h="347703">
                <a:tc gridSpan="7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Laboratory abnormalities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25525"/>
                  </a:ext>
                </a:extLst>
              </a:tr>
              <a:tr h="347703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FFFFFF"/>
                          </a:solidFill>
                        </a:rPr>
                        <a:t>ALT/AST elevation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5%-10% </a:t>
                      </a:r>
                      <a:r>
                        <a:rPr lang="en-US" sz="1600" dirty="0" err="1">
                          <a:solidFill>
                            <a:srgbClr val="FFFFFF"/>
                          </a:solidFill>
                        </a:rPr>
                        <a:t>olaparib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, niraparib; 34% rucaparib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✓--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✓--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✓++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✓++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43846"/>
                  </a:ext>
                </a:extLst>
              </a:tr>
              <a:tr h="347703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FFFFFF"/>
                          </a:solidFill>
                        </a:rPr>
                        <a:t>Creatinine elevation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10%-12%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319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D3D460E-43A0-1E43-A442-EDDDCE98E8AC}"/>
              </a:ext>
            </a:extLst>
          </p:cNvPr>
          <p:cNvSpPr txBox="1"/>
          <p:nvPr/>
        </p:nvSpPr>
        <p:spPr>
          <a:xfrm>
            <a:off x="381000" y="6283528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</a:rPr>
              <a:t>Olaparib</a:t>
            </a:r>
            <a:r>
              <a:rPr lang="en-US" sz="1400" dirty="0">
                <a:solidFill>
                  <a:schemeClr val="tx2"/>
                </a:solidFill>
              </a:rPr>
              <a:t> PI, rev 5/2020; Niraparib PI, rev 4/2020; Rucaparib PI, rev 5/2020; </a:t>
            </a:r>
            <a:r>
              <a:rPr lang="en-US" sz="1400" dirty="0" err="1">
                <a:solidFill>
                  <a:schemeClr val="tx2"/>
                </a:solidFill>
              </a:rPr>
              <a:t>Talazoparib</a:t>
            </a:r>
            <a:r>
              <a:rPr lang="en-US" sz="1400" dirty="0">
                <a:solidFill>
                  <a:schemeClr val="tx2"/>
                </a:solidFill>
              </a:rPr>
              <a:t> PI, rev 3/2020; </a:t>
            </a:r>
          </a:p>
          <a:p>
            <a:r>
              <a:rPr lang="en-US" sz="1400" dirty="0" err="1">
                <a:solidFill>
                  <a:schemeClr val="tx2"/>
                </a:solidFill>
              </a:rPr>
              <a:t>Madariaga</a:t>
            </a:r>
            <a:r>
              <a:rPr lang="en-US" sz="1400" dirty="0">
                <a:solidFill>
                  <a:schemeClr val="tx2"/>
                </a:solidFill>
              </a:rPr>
              <a:t> A et al. </a:t>
            </a:r>
            <a:r>
              <a:rPr lang="en-US" sz="1400" i="1" dirty="0">
                <a:solidFill>
                  <a:schemeClr val="tx2"/>
                </a:solidFill>
              </a:rPr>
              <a:t>Int J Gyn Cancer </a:t>
            </a:r>
            <a:r>
              <a:rPr lang="en-US" sz="1400" dirty="0">
                <a:solidFill>
                  <a:schemeClr val="tx2"/>
                </a:solidFill>
              </a:rPr>
              <a:t>2020 April 9;[Online ahead of print]; Litton JK et al. </a:t>
            </a:r>
            <a:r>
              <a:rPr lang="en-US" sz="1400" i="1" dirty="0">
                <a:solidFill>
                  <a:schemeClr val="tx2"/>
                </a:solidFill>
              </a:rPr>
              <a:t>NEJM </a:t>
            </a:r>
            <a:r>
              <a:rPr lang="en-US" sz="1400" dirty="0">
                <a:solidFill>
                  <a:schemeClr val="tx2"/>
                </a:solidFill>
              </a:rPr>
              <a:t>2018;379:753-63.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4963AD-28B9-2F47-A96F-1AC779AC8E74}"/>
              </a:ext>
            </a:extLst>
          </p:cNvPr>
          <p:cNvSpPr txBox="1"/>
          <p:nvPr/>
        </p:nvSpPr>
        <p:spPr>
          <a:xfrm>
            <a:off x="10456254" y="6488461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NR, not reported</a:t>
            </a:r>
          </a:p>
        </p:txBody>
      </p:sp>
    </p:spTree>
    <p:extLst>
      <p:ext uri="{BB962C8B-B14F-4D97-AF65-F5344CB8AC3E}">
        <p14:creationId xmlns:p14="http://schemas.microsoft.com/office/powerpoint/2010/main" val="1424708380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A82EFD-7D6E-7442-9E08-46DE044A0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Adverse Events: Class Effects and Specific Drug Differences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AF2D45E-F1C3-B242-AB71-F14CE03DA0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3395647"/>
              </p:ext>
            </p:extLst>
          </p:nvPr>
        </p:nvGraphicFramePr>
        <p:xfrm>
          <a:off x="381000" y="1371600"/>
          <a:ext cx="11582398" cy="46444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11273636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995612987"/>
                    </a:ext>
                  </a:extLst>
                </a:gridCol>
                <a:gridCol w="1116078">
                  <a:extLst>
                    <a:ext uri="{9D8B030D-6E8A-4147-A177-3AD203B41FA5}">
                      <a16:colId xmlns:a16="http://schemas.microsoft.com/office/drawing/2014/main" val="2172194240"/>
                    </a:ext>
                  </a:extLst>
                </a:gridCol>
                <a:gridCol w="1248402">
                  <a:extLst>
                    <a:ext uri="{9D8B030D-6E8A-4147-A177-3AD203B41FA5}">
                      <a16:colId xmlns:a16="http://schemas.microsoft.com/office/drawing/2014/main" val="2377039072"/>
                    </a:ext>
                  </a:extLst>
                </a:gridCol>
                <a:gridCol w="1248402">
                  <a:extLst>
                    <a:ext uri="{9D8B030D-6E8A-4147-A177-3AD203B41FA5}">
                      <a16:colId xmlns:a16="http://schemas.microsoft.com/office/drawing/2014/main" val="987740610"/>
                    </a:ext>
                  </a:extLst>
                </a:gridCol>
                <a:gridCol w="1387114">
                  <a:extLst>
                    <a:ext uri="{9D8B030D-6E8A-4147-A177-3AD203B41FA5}">
                      <a16:colId xmlns:a16="http://schemas.microsoft.com/office/drawing/2014/main" val="2454008066"/>
                    </a:ext>
                  </a:extLst>
                </a:gridCol>
                <a:gridCol w="1248402">
                  <a:extLst>
                    <a:ext uri="{9D8B030D-6E8A-4147-A177-3AD203B41FA5}">
                      <a16:colId xmlns:a16="http://schemas.microsoft.com/office/drawing/2014/main" val="3965127652"/>
                    </a:ext>
                  </a:extLst>
                </a:gridCol>
              </a:tblGrid>
              <a:tr h="34770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Olaparib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Niraparib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Rucaparib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Talazoparib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Veliparib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424617"/>
                  </a:ext>
                </a:extLst>
              </a:tr>
              <a:tr h="267464">
                <a:tc gridSpan="7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Respiratory disorders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908168"/>
                  </a:ext>
                </a:extLst>
              </a:tr>
              <a:tr h="27816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Dyspnea +/- cough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10%-20%, usually Gr 1-2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066587"/>
                  </a:ext>
                </a:extLst>
              </a:tr>
              <a:tr h="34770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Nasopharyngitis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~10%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678576"/>
                  </a:ext>
                </a:extLst>
              </a:tr>
              <a:tr h="347703">
                <a:tc gridSpan="7"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Nervous system and psychiatric disorders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458571"/>
                  </a:ext>
                </a:extLst>
              </a:tr>
              <a:tr h="40654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Insomnia/headache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10%-25%, usually Gr 1-2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876730"/>
                  </a:ext>
                </a:extLst>
              </a:tr>
              <a:tr h="347703">
                <a:tc gridSpan="7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Dermatologic toxicity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25525"/>
                  </a:ext>
                </a:extLst>
              </a:tr>
              <a:tr h="347703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Rash, photosensitivity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&lt;1%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✓++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43846"/>
                  </a:ext>
                </a:extLst>
              </a:tr>
              <a:tr h="347703">
                <a:tc gridSpan="7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Cardiovascular toxicity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1956"/>
                  </a:ext>
                </a:extLst>
              </a:tr>
              <a:tr h="347703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Hypertension, tachycardia, palpitation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✓++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614815"/>
                  </a:ext>
                </a:extLst>
              </a:tr>
              <a:tr h="347703">
                <a:tc gridSpan="7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Rare AEs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336165"/>
                  </a:ext>
                </a:extLst>
              </a:tr>
              <a:tr h="347703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MDS/AML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~1% of pts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0119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D3D460E-43A0-1E43-A442-EDDDCE98E8AC}"/>
              </a:ext>
            </a:extLst>
          </p:cNvPr>
          <p:cNvSpPr txBox="1"/>
          <p:nvPr/>
        </p:nvSpPr>
        <p:spPr>
          <a:xfrm>
            <a:off x="357352" y="6273018"/>
            <a:ext cx="9038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</a:rPr>
              <a:t>Olaparib</a:t>
            </a:r>
            <a:r>
              <a:rPr lang="en-US" sz="1400" dirty="0">
                <a:solidFill>
                  <a:schemeClr val="tx2"/>
                </a:solidFill>
              </a:rPr>
              <a:t> PI, rev 5/2020; Niraparib PI, rev 4/2020; Rucaparib PI, rev 5/2020; </a:t>
            </a:r>
            <a:r>
              <a:rPr lang="en-US" sz="1400" dirty="0" err="1">
                <a:solidFill>
                  <a:schemeClr val="tx2"/>
                </a:solidFill>
              </a:rPr>
              <a:t>Talazoparib</a:t>
            </a:r>
            <a:r>
              <a:rPr lang="en-US" sz="1400" dirty="0">
                <a:solidFill>
                  <a:schemeClr val="tx2"/>
                </a:solidFill>
              </a:rPr>
              <a:t> PI, rev 3/2020; </a:t>
            </a:r>
          </a:p>
          <a:p>
            <a:r>
              <a:rPr lang="en-US" sz="1400" dirty="0" err="1">
                <a:solidFill>
                  <a:schemeClr val="tx2"/>
                </a:solidFill>
              </a:rPr>
              <a:t>Madariaga</a:t>
            </a:r>
            <a:r>
              <a:rPr lang="en-US" sz="1400" dirty="0">
                <a:solidFill>
                  <a:schemeClr val="tx2"/>
                </a:solidFill>
              </a:rPr>
              <a:t> A et al. </a:t>
            </a:r>
            <a:r>
              <a:rPr lang="en-US" sz="1400" i="1" dirty="0">
                <a:solidFill>
                  <a:schemeClr val="tx2"/>
                </a:solidFill>
              </a:rPr>
              <a:t>Int J Gyn Cancer </a:t>
            </a:r>
            <a:r>
              <a:rPr lang="en-US" sz="1400" dirty="0">
                <a:solidFill>
                  <a:schemeClr val="tx2"/>
                </a:solidFill>
              </a:rPr>
              <a:t>2020 April 9;[Online ahead of print]; Litton JK et al. </a:t>
            </a:r>
            <a:r>
              <a:rPr lang="en-US" sz="1400" i="1" dirty="0">
                <a:solidFill>
                  <a:schemeClr val="tx2"/>
                </a:solidFill>
              </a:rPr>
              <a:t>NEJM</a:t>
            </a:r>
            <a:r>
              <a:rPr lang="en-US" sz="1400" dirty="0">
                <a:solidFill>
                  <a:schemeClr val="tx2"/>
                </a:solidFill>
              </a:rPr>
              <a:t> 2018;379:753-63.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1375C-E043-9447-A637-10C71AA293C0}"/>
              </a:ext>
            </a:extLst>
          </p:cNvPr>
          <p:cNvSpPr txBox="1"/>
          <p:nvPr/>
        </p:nvSpPr>
        <p:spPr>
          <a:xfrm>
            <a:off x="10456254" y="6488461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NR, not reported</a:t>
            </a:r>
          </a:p>
        </p:txBody>
      </p:sp>
    </p:spTree>
    <p:extLst>
      <p:ext uri="{BB962C8B-B14F-4D97-AF65-F5344CB8AC3E}">
        <p14:creationId xmlns:p14="http://schemas.microsoft.com/office/powerpoint/2010/main" val="546507390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664E-1CDD-1647-9105-872E6192C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BEBE4280-A774-5747-AFEC-0E95E2037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75" y="1749151"/>
            <a:ext cx="4029025" cy="166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 defTabSz="455613" eaLnBrk="1" hangingPunct="1">
              <a:defRPr/>
            </a:pP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Maha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Hussain, MD, FACP, FASCO 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Genevieve Teuton Professor of Medicine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Division of Hematology/Oncology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Deputy Director 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Robert H Lurie Comprehensive </a:t>
            </a:r>
            <a:b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Cancer Center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Northwestern University Feinberg </a:t>
            </a:r>
            <a:b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School of Medicine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Chicago, Illinois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950A93EC-A524-944F-B991-5786AE469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76" y="4520514"/>
            <a:ext cx="3692932" cy="102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Ursula </a:t>
            </a:r>
            <a:r>
              <a:rPr lang="en-US" sz="1600" b="1" dirty="0" err="1">
                <a:solidFill>
                  <a:srgbClr val="002060"/>
                </a:solidFill>
              </a:rPr>
              <a:t>Matulonis</a:t>
            </a:r>
            <a:r>
              <a:rPr lang="en-US" sz="1600" b="1" dirty="0">
                <a:solidFill>
                  <a:srgbClr val="002060"/>
                </a:solidFill>
              </a:rPr>
              <a:t>, MD</a:t>
            </a:r>
            <a:br>
              <a:rPr lang="en-US" sz="1600" b="1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Chief, Division of Gynecologic Oncology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Brock-Wilson Family Chair</a:t>
            </a:r>
          </a:p>
          <a:p>
            <a:r>
              <a:rPr lang="en-US" sz="1600" dirty="0">
                <a:solidFill>
                  <a:srgbClr val="002060"/>
                </a:solidFill>
              </a:rPr>
              <a:t>Dana-Farber Cancer Institute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Professor of Medicine 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Harvard Medical School </a:t>
            </a:r>
          </a:p>
          <a:p>
            <a:r>
              <a:rPr lang="en-US" sz="1600" dirty="0">
                <a:solidFill>
                  <a:srgbClr val="002060"/>
                </a:solidFill>
              </a:rPr>
              <a:t>Boston, Massachusetts 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B1D32E7D-CB18-C444-833A-828D3DDBF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696" y="1675010"/>
            <a:ext cx="5046304" cy="102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 defTabSz="455613" eaLnBrk="1" hangingPunct="1">
              <a:defRPr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Philip A Philip, MD, PhD, FRCP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Kathryn Cramer Endowed Chair in Cancer Research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Professor of Oncology and Pharmacology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Leader, GI and Neuroendocrine Oncology</a:t>
            </a:r>
          </a:p>
          <a:p>
            <a:pPr lvl="0" defTabSz="455613" eaLnBrk="1" hangingPunct="1">
              <a:defRPr/>
            </a:pP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Karmanos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Cancer Institute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Wayne State University</a:t>
            </a:r>
          </a:p>
          <a:p>
            <a:pPr lvl="0" defTabSz="455613" eaLnBrk="1" hangingPunct="1"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Detroit, Michigan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21350BA8-D04B-8C45-941E-5CDDE529A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696" y="4495800"/>
            <a:ext cx="4665304" cy="102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Hope S </a:t>
            </a:r>
            <a:r>
              <a:rPr lang="en-US" sz="1600" b="1" dirty="0" err="1">
                <a:solidFill>
                  <a:srgbClr val="002060"/>
                </a:solidFill>
              </a:rPr>
              <a:t>Rugo</a:t>
            </a:r>
            <a:r>
              <a:rPr lang="en-US" sz="1600" b="1" dirty="0">
                <a:solidFill>
                  <a:srgbClr val="002060"/>
                </a:solidFill>
              </a:rPr>
              <a:t>, MD</a:t>
            </a:r>
          </a:p>
          <a:p>
            <a:r>
              <a:rPr lang="en-US" sz="1600" dirty="0">
                <a:solidFill>
                  <a:srgbClr val="002060"/>
                </a:solidFill>
              </a:rPr>
              <a:t>Professor of Medicine</a:t>
            </a:r>
          </a:p>
          <a:p>
            <a:r>
              <a:rPr lang="en-US" sz="1600" dirty="0">
                <a:solidFill>
                  <a:srgbClr val="002060"/>
                </a:solidFill>
              </a:rPr>
              <a:t>Director, Breast Oncology and Clinical Trials Education</a:t>
            </a:r>
          </a:p>
          <a:p>
            <a:r>
              <a:rPr lang="en-US" sz="1600" dirty="0">
                <a:solidFill>
                  <a:srgbClr val="002060"/>
                </a:solidFill>
              </a:rPr>
              <a:t>University of California, San Francisco </a:t>
            </a:r>
          </a:p>
          <a:p>
            <a:r>
              <a:rPr lang="en-US" sz="1600" dirty="0">
                <a:solidFill>
                  <a:srgbClr val="002060"/>
                </a:solidFill>
              </a:rPr>
              <a:t>Helen Diller Family Comprehensive Cancer Center</a:t>
            </a:r>
          </a:p>
          <a:p>
            <a:r>
              <a:rPr lang="en-US" sz="1600" dirty="0">
                <a:solidFill>
                  <a:srgbClr val="002060"/>
                </a:solidFill>
              </a:rPr>
              <a:t>San Francisco, California</a:t>
            </a:r>
          </a:p>
        </p:txBody>
      </p:sp>
      <p:pic>
        <p:nvPicPr>
          <p:cNvPr id="12" name="Picture 1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AB59138-A967-6946-BE1E-7FD973E0F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74" y="1764391"/>
            <a:ext cx="1263650" cy="1263650"/>
          </a:xfrm>
          <a:prstGeom prst="rect">
            <a:avLst/>
          </a:prstGeom>
        </p:spPr>
      </p:pic>
      <p:pic>
        <p:nvPicPr>
          <p:cNvPr id="14" name="Picture 1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06069E2-C42B-8A41-AE27-D941FF2B0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74" y="4495800"/>
            <a:ext cx="1263650" cy="1263650"/>
          </a:xfrm>
          <a:prstGeom prst="rect">
            <a:avLst/>
          </a:prstGeom>
        </p:spPr>
      </p:pic>
      <p:pic>
        <p:nvPicPr>
          <p:cNvPr id="16" name="Picture 1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2C76A69-3E37-6246-82A6-736CB95AF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695" y="1764391"/>
            <a:ext cx="1263650" cy="1263650"/>
          </a:xfrm>
          <a:prstGeom prst="rect">
            <a:avLst/>
          </a:prstGeom>
        </p:spPr>
      </p:pic>
      <p:pic>
        <p:nvPicPr>
          <p:cNvPr id="18" name="Picture 1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927A4D2-7AAA-8F4E-A774-BBA42F7F3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695" y="4495800"/>
            <a:ext cx="1263650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4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420A7-D613-C640-979D-D732149D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540E6-4EDA-AA44-BB1B-5744C324B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83" y="1676400"/>
            <a:ext cx="11353800" cy="5105400"/>
          </a:xfrm>
        </p:spPr>
        <p:txBody>
          <a:bodyPr/>
          <a:lstStyle/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PARP Inhibitors: Biologic Rationale and Mechanism of Action</a:t>
            </a: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2: Side Effects and Toxicities of PARP Inhibitors</a:t>
            </a: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PARP Inhibitors for Ovarian Cancer – Dr Matulonis 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2B50"/>
                </a:solidFill>
              </a:rPr>
              <a:t>Key data sets: SOLO-1, PRIMA, PAOLA-1, VELIA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PARP Inhibitors for Breast Cancer – Dr </a:t>
            </a:r>
            <a:r>
              <a:rPr lang="en-US" sz="2000" b="1" dirty="0" err="1">
                <a:solidFill>
                  <a:srgbClr val="0432FF"/>
                </a:solidFill>
              </a:rPr>
              <a:t>Rugo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2B50"/>
                </a:solidFill>
              </a:rPr>
              <a:t>Key data sets: EMBRACA, </a:t>
            </a:r>
            <a:r>
              <a:rPr lang="en-US" sz="2000" dirty="0" err="1">
                <a:solidFill>
                  <a:srgbClr val="002B50"/>
                </a:solidFill>
              </a:rPr>
              <a:t>OlympiAD</a:t>
            </a:r>
            <a:r>
              <a:rPr lang="en-US" sz="2000" dirty="0">
                <a:solidFill>
                  <a:srgbClr val="002B50"/>
                </a:solidFill>
              </a:rPr>
              <a:t>, BROCADE3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 PARP Inhibitors for Pancreatic Cancer – Dr Philip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chemeClr val="tx2"/>
                </a:solidFill>
              </a:rPr>
              <a:t>Key data sets: POLO, RUCAPANC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6: PARP Inhibitors for Prostate Cancer – Dr Hussain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chemeClr val="tx2"/>
                </a:solidFill>
              </a:rPr>
              <a:t>Key data sets: </a:t>
            </a:r>
            <a:r>
              <a:rPr lang="en-US" sz="2000" dirty="0" err="1">
                <a:solidFill>
                  <a:schemeClr val="tx2"/>
                </a:solidFill>
              </a:rPr>
              <a:t>PROfound</a:t>
            </a:r>
            <a:r>
              <a:rPr lang="en-US" sz="2000" dirty="0">
                <a:solidFill>
                  <a:schemeClr val="tx2"/>
                </a:solidFill>
              </a:rPr>
              <a:t>, TRITON2, GALAHAD </a:t>
            </a:r>
          </a:p>
        </p:txBody>
      </p:sp>
    </p:spTree>
    <p:extLst>
      <p:ext uri="{BB962C8B-B14F-4D97-AF65-F5344CB8AC3E}">
        <p14:creationId xmlns:p14="http://schemas.microsoft.com/office/powerpoint/2010/main" val="2672211401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F6C30B-3BDC-6541-83A9-6077E4E3C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PARP Inhibitors for Ovarian Cancer – Dr Matulonis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BAB8F-4435-C646-BE5F-E5318CE04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600"/>
              </a:spcBef>
            </a:pPr>
            <a:r>
              <a:rPr lang="en-US" dirty="0"/>
              <a:t>Genomic profile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Prior trials in relapse setting: maintenance and monotherapy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Key recent up-front data sets: SOLO-1, PRIMA, PAOLA-1, VELIA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Current practice patterns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Ongoing trials</a:t>
            </a:r>
          </a:p>
        </p:txBody>
      </p:sp>
    </p:spTree>
    <p:extLst>
      <p:ext uri="{BB962C8B-B14F-4D97-AF65-F5344CB8AC3E}">
        <p14:creationId xmlns:p14="http://schemas.microsoft.com/office/powerpoint/2010/main" val="3177568900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744200" cy="1143000"/>
          </a:xfrm>
        </p:spPr>
        <p:txBody>
          <a:bodyPr/>
          <a:lstStyle/>
          <a:p>
            <a:r>
              <a:rPr lang="en-US" sz="2200" dirty="0"/>
              <a:t>In general, what is the optimal approach to mutation testing for possible use of a PARP inhibitor for a patient with newly diagnosed ovarian cancer and no family history?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4419600" y="1981200"/>
          <a:ext cx="6781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357AF87B-EF16-3E4B-A8E3-48DE85E3B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04" y="2485876"/>
            <a:ext cx="4375172" cy="19719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Germline BRCA; if negative, multigene somatic (NGS)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6B66592-F27F-9040-9A9D-AA0BE7F9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494738"/>
            <a:ext cx="3381375" cy="1050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Multigene germline and somatic/NGS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569832"/>
            <a:ext cx="3381375" cy="1050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Germline BRCA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9468D591-A010-EC42-9E82-B53F1BC6A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533788"/>
            <a:ext cx="3381375" cy="1050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Multigene germline panel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6B4B46-6977-5F44-8C65-25BEAA56FB7F}"/>
              </a:ext>
            </a:extLst>
          </p:cNvPr>
          <p:cNvSpPr txBox="1"/>
          <p:nvPr/>
        </p:nvSpPr>
        <p:spPr>
          <a:xfrm>
            <a:off x="0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Survey of 50 US-based general medical oncologists June 2020</a:t>
            </a:r>
          </a:p>
        </p:txBody>
      </p:sp>
    </p:spTree>
    <p:extLst>
      <p:ext uri="{BB962C8B-B14F-4D97-AF65-F5344CB8AC3E}">
        <p14:creationId xmlns:p14="http://schemas.microsoft.com/office/powerpoint/2010/main" val="3682600897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125200" cy="1143000"/>
          </a:xfrm>
        </p:spPr>
        <p:txBody>
          <a:bodyPr/>
          <a:lstStyle/>
          <a:p>
            <a:r>
              <a:rPr lang="en-US" sz="2000" dirty="0"/>
              <a:t>A 60-year-old woman with Stage IIIC ovarian cancer and a germline BRCA mutation is s/p </a:t>
            </a:r>
            <a:r>
              <a:rPr lang="en-US" sz="2000" u="sng" dirty="0"/>
              <a:t>suboptimal debulking surgery with elevated CA-125</a:t>
            </a:r>
            <a:r>
              <a:rPr lang="en-US" sz="2000" dirty="0"/>
              <a:t>. Regulatory and reimbursement issues aside, what would you recommend as postoperative systemic therapy?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6324600" y="1393149"/>
          <a:ext cx="5715000" cy="5388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357AF87B-EF16-3E4B-A8E3-48DE85E3B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778223"/>
            <a:ext cx="6172201" cy="1620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+ olaparib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6B66592-F27F-9040-9A9D-AA0BE7F9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2473589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 +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olaparib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3172201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olaparib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88AB123-CD2E-F243-89E7-613191338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3870813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 +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niraparib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D88B5D1-F911-9E49-B163-6A1FAF61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4618733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niraparib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92140D16-0EF4-514E-9890-06FB91BEB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5317345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1BFE746E-DEE0-1745-91CD-081E1E8A1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5975819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 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+ niraparib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5C6FD3-7CB4-A945-97BF-78CBB5FBFE8B}"/>
              </a:ext>
            </a:extLst>
          </p:cNvPr>
          <p:cNvSpPr txBox="1"/>
          <p:nvPr/>
        </p:nvSpPr>
        <p:spPr>
          <a:xfrm>
            <a:off x="0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Survey of 50 US-based general medical oncologists June 2020</a:t>
            </a:r>
          </a:p>
        </p:txBody>
      </p:sp>
    </p:spTree>
    <p:extLst>
      <p:ext uri="{BB962C8B-B14F-4D97-AF65-F5344CB8AC3E}">
        <p14:creationId xmlns:p14="http://schemas.microsoft.com/office/powerpoint/2010/main" val="183938937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125200" cy="1143000"/>
          </a:xfrm>
        </p:spPr>
        <p:txBody>
          <a:bodyPr/>
          <a:lstStyle/>
          <a:p>
            <a:r>
              <a:rPr lang="en-US" sz="2000" dirty="0"/>
              <a:t>A 60-year-old woman with Stage IIIC ovarian cancer and a germline BRCA mutation is s/p </a:t>
            </a:r>
            <a:r>
              <a:rPr lang="en-US" sz="2000" u="sng" dirty="0"/>
              <a:t>optimal debulking surgery with a normal CA-125 level</a:t>
            </a:r>
            <a:r>
              <a:rPr lang="en-US" sz="2000" dirty="0"/>
              <a:t>. Regulatory and reimbursement issues aside, what would you recommend as postoperative systemic therapy?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6324600" y="1219201"/>
          <a:ext cx="57150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357AF87B-EF16-3E4B-A8E3-48DE85E3B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42668"/>
            <a:ext cx="6172201" cy="1620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olaparib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6B66592-F27F-9040-9A9D-AA0BE7F9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2251556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+ olaparib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2919031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 +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olaparib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88AB123-CD2E-F243-89E7-613191338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3559514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D88B5D1-F911-9E49-B163-6A1FAF61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4116216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niraparib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92140D16-0EF4-514E-9890-06FB91BEB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4761244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 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+ niraparib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1BFE746E-DEE0-1745-91CD-081E1E8A1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5419418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 +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niraparib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1A53E62-DCCD-D846-8BDD-BDB4D6357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6077593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Carboplatin/paclitaxel +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bev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817079-8B10-D041-B2A5-BFE3536D09CD}"/>
              </a:ext>
            </a:extLst>
          </p:cNvPr>
          <p:cNvSpPr txBox="1"/>
          <p:nvPr/>
        </p:nvSpPr>
        <p:spPr>
          <a:xfrm>
            <a:off x="0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Survey of US-based general medical oncologists June 2020</a:t>
            </a:r>
          </a:p>
        </p:txBody>
      </p:sp>
    </p:spTree>
    <p:extLst>
      <p:ext uri="{BB962C8B-B14F-4D97-AF65-F5344CB8AC3E}">
        <p14:creationId xmlns:p14="http://schemas.microsoft.com/office/powerpoint/2010/main" val="749006145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40C0C-66E7-504E-B34E-CD0F1802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754"/>
            <a:ext cx="10515600" cy="1325563"/>
          </a:xfrm>
        </p:spPr>
        <p:txBody>
          <a:bodyPr/>
          <a:lstStyle/>
          <a:p>
            <a:r>
              <a:rPr lang="en-US" dirty="0"/>
              <a:t>SOLO-1: PFS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B81BEE-AA38-9B4B-9422-78D687BC7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27" y="1514230"/>
            <a:ext cx="7742897" cy="423926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AF39CD-526E-7544-88E5-4BD38F44BC98}"/>
              </a:ext>
            </a:extLst>
          </p:cNvPr>
          <p:cNvGraphicFramePr>
            <a:graphicFrameLocks noGrp="1"/>
          </p:cNvGraphicFramePr>
          <p:nvPr/>
        </p:nvGraphicFramePr>
        <p:xfrm>
          <a:off x="8003178" y="797923"/>
          <a:ext cx="3849188" cy="2479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9428">
                  <a:extLst>
                    <a:ext uri="{9D8B030D-6E8A-4147-A177-3AD203B41FA5}">
                      <a16:colId xmlns:a16="http://schemas.microsoft.com/office/drawing/2014/main" val="1681435981"/>
                    </a:ext>
                  </a:extLst>
                </a:gridCol>
                <a:gridCol w="922702">
                  <a:extLst>
                    <a:ext uri="{9D8B030D-6E8A-4147-A177-3AD203B41FA5}">
                      <a16:colId xmlns:a16="http://schemas.microsoft.com/office/drawing/2014/main" val="3125070354"/>
                    </a:ext>
                  </a:extLst>
                </a:gridCol>
                <a:gridCol w="967058">
                  <a:extLst>
                    <a:ext uri="{9D8B030D-6E8A-4147-A177-3AD203B41FA5}">
                      <a16:colId xmlns:a16="http://schemas.microsoft.com/office/drawing/2014/main" val="111609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Olaparib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(N=260)</a:t>
                      </a: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Placebo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(N=131)</a:t>
                      </a:r>
                    </a:p>
                  </a:txBody>
                  <a:tcPr marL="45720" marR="4572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31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Events (%) </a:t>
                      </a:r>
                      <a:br>
                        <a:rPr lang="en-US" sz="16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[50.6% maturity]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102 (39.2)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 (73.3)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874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Median PFS, mo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NR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07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 marL="45720" marR="4572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HR 0.30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324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marL="45720" marR="4572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95% CI 0.23, 0.41; </a:t>
                      </a:r>
                      <a:r>
                        <a:rPr lang="en-US" sz="1600" i="1" dirty="0"/>
                        <a:t>P</a:t>
                      </a:r>
                      <a:r>
                        <a:rPr lang="en-US" sz="1600" dirty="0"/>
                        <a:t>&lt;0.0001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717908"/>
                  </a:ext>
                </a:extLst>
              </a:tr>
            </a:tbl>
          </a:graphicData>
        </a:graphic>
      </p:graphicFrame>
      <p:sp>
        <p:nvSpPr>
          <p:cNvPr id="7" name="Footer Placeholder 23">
            <a:extLst>
              <a:ext uri="{FF2B5EF4-FFF2-40B4-BE49-F238E27FC236}">
                <a16:creationId xmlns:a16="http://schemas.microsoft.com/office/drawing/2014/main" id="{E1782FA2-2B8A-F542-BFE2-8D631D89DE0C}"/>
              </a:ext>
            </a:extLst>
          </p:cNvPr>
          <p:cNvSpPr txBox="1">
            <a:spLocks/>
          </p:cNvSpPr>
          <p:nvPr/>
        </p:nvSpPr>
        <p:spPr>
          <a:xfrm>
            <a:off x="3756207" y="6397814"/>
            <a:ext cx="7691718" cy="341436"/>
          </a:xfr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Moore K, et al. </a:t>
            </a:r>
            <a:r>
              <a:rPr kumimoji="0" lang="it-IT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</a:t>
            </a:r>
            <a:r>
              <a:rPr kumimoji="0" lang="it-IT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</a:t>
            </a:r>
            <a:r>
              <a:rPr kumimoji="0" lang="it-IT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</a:t>
            </a:r>
            <a:r>
              <a:rPr kumimoji="0" lang="it-IT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2018;379:2495-2505.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46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88231" y="6304262"/>
            <a:ext cx="5439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Gonzalez-Martin et al.,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 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2019, ESMO 2019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1333" y="1982803"/>
            <a:ext cx="5989070" cy="333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5" y="2019666"/>
            <a:ext cx="6066975" cy="333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6CB180-F8BF-4DEB-AD55-6796CFB44300}"/>
              </a:ext>
            </a:extLst>
          </p:cNvPr>
          <p:cNvSpPr txBox="1"/>
          <p:nvPr/>
        </p:nvSpPr>
        <p:spPr>
          <a:xfrm>
            <a:off x="2898059" y="387621"/>
            <a:ext cx="5622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PRIMA: Primary endpoints</a:t>
            </a:r>
          </a:p>
        </p:txBody>
      </p:sp>
    </p:spTree>
    <p:extLst>
      <p:ext uri="{BB962C8B-B14F-4D97-AF65-F5344CB8AC3E}">
        <p14:creationId xmlns:p14="http://schemas.microsoft.com/office/powerpoint/2010/main" val="292655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88231" y="6486303"/>
            <a:ext cx="60065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Gonzalez-Martin et al.,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 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2019, ESMO 2019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25192"/>
          <a:stretch>
            <a:fillRect/>
          </a:stretch>
        </p:blipFill>
        <p:spPr bwMode="auto">
          <a:xfrm>
            <a:off x="962689" y="94698"/>
            <a:ext cx="9725480" cy="393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46513" y="4025331"/>
          <a:ext cx="8098974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2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7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4174">
                <a:tc>
                  <a:txBody>
                    <a:bodyPr/>
                    <a:lstStyle/>
                    <a:p>
                      <a:r>
                        <a:rPr lang="en-US" sz="1700" dirty="0"/>
                        <a:t>Subgroup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PFS (</a:t>
                      </a:r>
                      <a:r>
                        <a:rPr lang="en-US" sz="1700" dirty="0" err="1"/>
                        <a:t>niraparib</a:t>
                      </a:r>
                      <a:r>
                        <a:rPr lang="en-US" sz="17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PFS (placebo)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HR (95%</a:t>
                      </a:r>
                      <a:r>
                        <a:rPr lang="en-US" sz="1700" baseline="0" dirty="0"/>
                        <a:t> CI)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123">
                <a:tc>
                  <a:txBody>
                    <a:bodyPr/>
                    <a:lstStyle/>
                    <a:p>
                      <a:r>
                        <a:rPr lang="en-US" sz="1700" dirty="0" err="1"/>
                        <a:t>HRd</a:t>
                      </a:r>
                      <a:r>
                        <a:rPr lang="en-US" sz="1700" dirty="0"/>
                        <a:t>/</a:t>
                      </a:r>
                      <a:r>
                        <a:rPr lang="en-US" sz="1700" dirty="0" err="1"/>
                        <a:t>BRCAmut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0.40 (0.27-0.62)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123">
                <a:tc>
                  <a:txBody>
                    <a:bodyPr/>
                    <a:lstStyle/>
                    <a:p>
                      <a:r>
                        <a:rPr lang="en-US" sz="1700" dirty="0" err="1"/>
                        <a:t>HRd</a:t>
                      </a:r>
                      <a:r>
                        <a:rPr lang="en-US" sz="1700" dirty="0"/>
                        <a:t>/</a:t>
                      </a:r>
                      <a:r>
                        <a:rPr lang="en-US" sz="1700" dirty="0" err="1"/>
                        <a:t>BRCAwt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0.50 (0.31-0.83)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123">
                <a:tc>
                  <a:txBody>
                    <a:bodyPr/>
                    <a:lstStyle/>
                    <a:p>
                      <a:r>
                        <a:rPr lang="en-US" sz="1700" dirty="0" err="1"/>
                        <a:t>HRp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0.68 (0.49-0.94)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23">
                <a:tc>
                  <a:txBody>
                    <a:bodyPr/>
                    <a:lstStyle/>
                    <a:p>
                      <a:r>
                        <a:rPr lang="en-US" sz="1700" dirty="0"/>
                        <a:t>HR unknown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0.85 (0.51-1.43)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93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12B-1296-E54B-B9F9-6DE1F6F8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approves niraparib for first-line maintenance of advanced ovarian cancer </a:t>
            </a:r>
            <a:br>
              <a:rPr lang="en-US" dirty="0"/>
            </a:br>
            <a:r>
              <a:rPr lang="en-US" sz="2000" dirty="0"/>
              <a:t>Press Release – April 29,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B2D32-8C4E-2242-8116-9932F9A50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76400"/>
            <a:ext cx="113538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“The Food and Drug Administration approved niraparib for the maintenance treatment of adult patients with advanced epithelial ovarian, fallopian tube, or primary peritoneal cancer who are in a complete or partial response to first-line platinum-based chemotherapy.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Efficacy was investigated in PRIMA (NCT02655016), a double-blind, placebo-controlled trial that randomized 733 patients to niraparib or matched placebo. Patients were in a complete or partial response to first-line platinum-based chemotherapy.”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80A96-108C-2547-9CA9-3AC33D1DA95B}"/>
              </a:ext>
            </a:extLst>
          </p:cNvPr>
          <p:cNvSpPr txBox="1"/>
          <p:nvPr/>
        </p:nvSpPr>
        <p:spPr>
          <a:xfrm>
            <a:off x="152400" y="6431280"/>
            <a:ext cx="10900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www.fda.gov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/drugs/drug-approvals-and-databases/fda-approves-niraparib-first-line-maintenance-advanced-ovarian-cancer</a:t>
            </a:r>
          </a:p>
        </p:txBody>
      </p:sp>
    </p:spTree>
    <p:extLst>
      <p:ext uri="{BB962C8B-B14F-4D97-AF65-F5344CB8AC3E}">
        <p14:creationId xmlns:p14="http://schemas.microsoft.com/office/powerpoint/2010/main" val="74011128"/>
      </p:ext>
    </p:extLst>
  </p:cSld>
  <p:clrMapOvr>
    <a:masterClrMapping/>
  </p:clrMapOvr>
  <p:transition spd="slow"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035" y="1057665"/>
            <a:ext cx="8943507" cy="493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E0EFC5-9377-4934-9909-5A4AF29A2182}"/>
              </a:ext>
            </a:extLst>
          </p:cNvPr>
          <p:cNvSpPr txBox="1"/>
          <p:nvPr/>
        </p:nvSpPr>
        <p:spPr>
          <a:xfrm>
            <a:off x="2063607" y="249847"/>
            <a:ext cx="7546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PAOLA-1: PFS in ITT population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72ABD-2C15-EE49-BCF9-5FAAAFFDC867}"/>
              </a:ext>
            </a:extLst>
          </p:cNvPr>
          <p:cNvSpPr/>
          <p:nvPr/>
        </p:nvSpPr>
        <p:spPr>
          <a:xfrm>
            <a:off x="5170463" y="6406800"/>
            <a:ext cx="59280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Ray-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Coquard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al., ESMO 2019, 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 Med 2019; 381:2416-2428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37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Love — 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E3A0-6FAF-0F47-B247-8A89B9DD6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Dr Love </a:t>
            </a:r>
            <a:r>
              <a:rPr lang="en-US" sz="1800" dirty="0"/>
              <a:t>is president and CEO of Research To Practice. Research To Practice receives funds in the form of educational grants to develop CME activities from the following commercial interests: AbbVie Inc, </a:t>
            </a:r>
            <a:r>
              <a:rPr lang="en-US" sz="1800" dirty="0" err="1"/>
              <a:t>Acerta</a:t>
            </a:r>
            <a:r>
              <a:rPr lang="en-US" sz="1800" dirty="0"/>
              <a:t> Pharma — A member of the AstraZeneca Group, Adaptive Biotechnologies, </a:t>
            </a:r>
            <a:r>
              <a:rPr lang="en-US" sz="1800" dirty="0" err="1"/>
              <a:t>Agendia</a:t>
            </a:r>
            <a:r>
              <a:rPr lang="en-US" sz="1800" dirty="0"/>
              <a:t> Inc, </a:t>
            </a:r>
            <a:r>
              <a:rPr lang="en-US" sz="1800" dirty="0" err="1"/>
              <a:t>Agios</a:t>
            </a:r>
            <a:r>
              <a:rPr lang="en-US" sz="1800" dirty="0"/>
              <a:t> Pharmaceuticals Inc, Amgen Inc, Array </a:t>
            </a:r>
            <a:r>
              <a:rPr lang="en-US" sz="1800" dirty="0" err="1"/>
              <a:t>BioPharma</a:t>
            </a:r>
            <a:r>
              <a:rPr lang="en-US" sz="1800" dirty="0"/>
              <a:t> Inc, a subsidiary of Pfizer Inc, Astellas, AstraZeneca Pharmaceuticals LP, Bayer HealthCare Pharmaceuticals, </a:t>
            </a:r>
            <a:r>
              <a:rPr lang="en-US" sz="1800" dirty="0" err="1"/>
              <a:t>Biodesix</a:t>
            </a:r>
            <a:r>
              <a:rPr lang="en-US" sz="1800" dirty="0"/>
              <a:t> Inc, </a:t>
            </a:r>
            <a:r>
              <a:rPr lang="en-US" sz="1800" dirty="0" err="1"/>
              <a:t>bioTheranostics</a:t>
            </a:r>
            <a:r>
              <a:rPr lang="en-US" sz="1800" dirty="0"/>
              <a:t> Inc, Blueprint Medicines, Boehringer Ingelheim Pharmaceuticals Inc, Boston Biomedical Inc, Bristol-Myers Squibb Company, Celgene Corporation, Clovis Oncology, Daiichi Sankyo Inc, </a:t>
            </a:r>
            <a:r>
              <a:rPr lang="en-US" sz="1800" dirty="0" err="1"/>
              <a:t>Dendreon</a:t>
            </a:r>
            <a:r>
              <a:rPr lang="en-US" sz="1800" dirty="0"/>
              <a:t> Pharmaceuticals Inc, Eisai Inc, EMD Serono Inc, </a:t>
            </a:r>
            <a:r>
              <a:rPr lang="en-US" sz="1800" dirty="0" err="1"/>
              <a:t>Exelixis</a:t>
            </a:r>
            <a:r>
              <a:rPr lang="en-US" sz="1800" dirty="0"/>
              <a:t> Inc, Foundation Medicine, Genentech, a member of the Roche Group, </a:t>
            </a:r>
            <a:r>
              <a:rPr lang="en-US" sz="1800" dirty="0" err="1"/>
              <a:t>Genmab</a:t>
            </a:r>
            <a:r>
              <a:rPr lang="en-US" sz="1800" dirty="0"/>
              <a:t>, Genomic Health Inc, Gilead Sciences Inc, GlaxoSmithKline, Grail Inc, Guardant Health, </a:t>
            </a:r>
            <a:r>
              <a:rPr lang="en-US" sz="1800" dirty="0" err="1"/>
              <a:t>Halozyme</a:t>
            </a:r>
            <a:r>
              <a:rPr lang="en-US" sz="1800" dirty="0"/>
              <a:t> Inc, </a:t>
            </a:r>
            <a:r>
              <a:rPr lang="en-US" sz="1800" dirty="0" err="1"/>
              <a:t>Helsinn</a:t>
            </a:r>
            <a:r>
              <a:rPr lang="en-US" sz="1800" dirty="0"/>
              <a:t> Healthcare SA, </a:t>
            </a:r>
            <a:r>
              <a:rPr lang="en-US" sz="1800" dirty="0" err="1"/>
              <a:t>ImmunoGen</a:t>
            </a:r>
            <a:r>
              <a:rPr lang="en-US" sz="1800" dirty="0"/>
              <a:t> Inc, Incyte Corporation, Infinity Pharmaceuticals Inc, Ipsen Biopharmaceuticals Inc, Janssen Biotech Inc, administered by Janssen Scientific Affairs LLC, Jazz Pharmaceuticals Inc, Kite, A Gilead Company, Lexicon Pharmaceuticals Inc, Lilly, </a:t>
            </a:r>
            <a:r>
              <a:rPr lang="en-US" sz="1800" dirty="0" err="1"/>
              <a:t>Loxo</a:t>
            </a:r>
            <a:r>
              <a:rPr lang="en-US" sz="1800" dirty="0"/>
              <a:t> Oncology Inc, a wholly owned subsidiary of Eli Lilly &amp; Company, Merck, Merrimack Pharmaceuticals Inc, Myriad Genetic Laboratories Inc, </a:t>
            </a:r>
            <a:r>
              <a:rPr lang="en-US" sz="1800" dirty="0" err="1"/>
              <a:t>Natera</a:t>
            </a:r>
            <a:r>
              <a:rPr lang="en-US" sz="1800" dirty="0"/>
              <a:t> Inc, Novartis, </a:t>
            </a:r>
            <a:r>
              <a:rPr lang="en-US" sz="1800" dirty="0" err="1"/>
              <a:t>Oncopeptides</a:t>
            </a:r>
            <a:r>
              <a:rPr lang="en-US" sz="1800" dirty="0"/>
              <a:t>, Pfizer Inc, Pharmacyclics LLC, an AbbVie Company, Prometheus Laboratories Inc, Puma Biotechnology Inc, Regeneron Pharmaceuticals Inc, Sandoz Inc, a Novartis Division, Sanofi Genzyme, Seattle Genetics, </a:t>
            </a:r>
            <a:r>
              <a:rPr lang="en-US" sz="1800" dirty="0" err="1"/>
              <a:t>Sirtex</a:t>
            </a:r>
            <a:r>
              <a:rPr lang="en-US" sz="1800" dirty="0"/>
              <a:t> Medical Ltd, Spectrum Pharmaceuticals Inc, Taiho Oncology Inc, Takeda Oncology, </a:t>
            </a:r>
            <a:r>
              <a:rPr lang="en-US" sz="1800" dirty="0" err="1"/>
              <a:t>Tesaro</a:t>
            </a:r>
            <a:r>
              <a:rPr lang="en-US" sz="1800" dirty="0"/>
              <a:t>, A GSK Company, Teva Oncology, Tokai Pharmaceuticals Inc, </a:t>
            </a:r>
            <a:r>
              <a:rPr lang="en-US" sz="1800" dirty="0" err="1"/>
              <a:t>Tolero</a:t>
            </a:r>
            <a:r>
              <a:rPr lang="en-US" sz="1800" dirty="0"/>
              <a:t> Pharmaceuticals and </a:t>
            </a:r>
            <a:r>
              <a:rPr lang="en-US" sz="1800" dirty="0" err="1"/>
              <a:t>Verastem</a:t>
            </a:r>
            <a:r>
              <a:rPr lang="en-US" sz="1800" dirty="0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110031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551" y="769441"/>
            <a:ext cx="9652198" cy="538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47A494-2BC6-4CB1-9E5D-2748C68DDBD2}"/>
              </a:ext>
            </a:extLst>
          </p:cNvPr>
          <p:cNvSpPr/>
          <p:nvPr/>
        </p:nvSpPr>
        <p:spPr>
          <a:xfrm>
            <a:off x="1167551" y="0"/>
            <a:ext cx="96511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PAOLA-1: PFS by tumor BRCA status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895C9-6C54-4EBD-B325-0C5757562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999" y="3267442"/>
            <a:ext cx="3158002" cy="3231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FB5A52-ED0E-3D48-B0A1-4B63A63AEA3B}"/>
              </a:ext>
            </a:extLst>
          </p:cNvPr>
          <p:cNvSpPr/>
          <p:nvPr/>
        </p:nvSpPr>
        <p:spPr>
          <a:xfrm>
            <a:off x="5170463" y="6406800"/>
            <a:ext cx="59280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Ray-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Coquard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al., ESMO 2019, 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 Med 2019; 381:2416-2428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917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291" y="702214"/>
            <a:ext cx="9665684" cy="536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557861" y="1635135"/>
            <a:ext cx="3164114" cy="42227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ADE03-8E03-4152-A503-7B382FEB4B81}"/>
              </a:ext>
            </a:extLst>
          </p:cNvPr>
          <p:cNvSpPr txBox="1"/>
          <p:nvPr/>
        </p:nvSpPr>
        <p:spPr>
          <a:xfrm>
            <a:off x="1812952" y="23628"/>
            <a:ext cx="77362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PAOLA-1: PFS by HRD status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F56D61-91C7-B54D-B2DC-D1650E3E6702}"/>
              </a:ext>
            </a:extLst>
          </p:cNvPr>
          <p:cNvSpPr/>
          <p:nvPr/>
        </p:nvSpPr>
        <p:spPr>
          <a:xfrm>
            <a:off x="5170463" y="6406800"/>
            <a:ext cx="59280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Ray-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Coquard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al., ESMO 2019, 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 Med 2019; 381:2416-2428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302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12B-1296-E54B-B9F9-6DE1F6F8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approves </a:t>
            </a:r>
            <a:r>
              <a:rPr lang="en-US" dirty="0" err="1"/>
              <a:t>olaparib</a:t>
            </a:r>
            <a:r>
              <a:rPr lang="en-US" dirty="0"/>
              <a:t> with bevacizumab as maintenance treatment for ovarian, fallopian tube, or primary peritoneal cancers </a:t>
            </a:r>
            <a:br>
              <a:rPr lang="en-US" dirty="0"/>
            </a:br>
            <a:r>
              <a:rPr lang="en-US" sz="2000" dirty="0"/>
              <a:t>Press Release – May 28,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B2D32-8C4E-2242-8116-9932F9A50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11353800" cy="5029200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en-US" sz="2200" dirty="0"/>
              <a:t>“The Food and Drug Administration expanded the indication of </a:t>
            </a:r>
            <a:r>
              <a:rPr lang="en-US" sz="2200" dirty="0" err="1"/>
              <a:t>olaparib</a:t>
            </a:r>
            <a:r>
              <a:rPr lang="en-US" sz="2200" dirty="0"/>
              <a:t> to include its combination with bevacizumab for first-line maintenance treatment of adult patients with advanced epithelial ovarian, fallopian tube, or primary peritoneal cancer who are in complete or partial response to first-line platinum-based chemotherapy and whose cancer is associated with homologous recombination deficiency positive status defined by either a deleterious or suspected deleterious </a:t>
            </a:r>
            <a:r>
              <a:rPr lang="en-US" sz="2200" i="1" dirty="0"/>
              <a:t>BRCA </a:t>
            </a:r>
            <a:r>
              <a:rPr lang="en-US" sz="2200" dirty="0"/>
              <a:t>mutation, and/or genomic instability. 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2200" dirty="0"/>
              <a:t>FDA also approved the Myriad </a:t>
            </a:r>
            <a:r>
              <a:rPr lang="en-US" sz="2200" dirty="0" err="1"/>
              <a:t>myChoice</a:t>
            </a:r>
            <a:r>
              <a:rPr lang="en-US" sz="2200" baseline="30000" dirty="0"/>
              <a:t>®</a:t>
            </a:r>
            <a:r>
              <a:rPr lang="en-US" sz="2200" dirty="0"/>
              <a:t> </a:t>
            </a:r>
            <a:r>
              <a:rPr lang="en-US" sz="2200" dirty="0" err="1"/>
              <a:t>CDx</a:t>
            </a:r>
            <a:r>
              <a:rPr lang="en-US" sz="2200" dirty="0"/>
              <a:t> (Myriad Genetic Laboratories, Inc.) as a companion diagnostic for </a:t>
            </a:r>
            <a:r>
              <a:rPr lang="en-US" sz="2200" dirty="0" err="1"/>
              <a:t>olaparib</a:t>
            </a:r>
            <a:r>
              <a:rPr lang="en-US" sz="2200" dirty="0"/>
              <a:t>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2200" dirty="0"/>
              <a:t>Efficacy of this new indication was investigated in PAOLA-1 (NCT03737643), a randomized, double-blind, placebo-controlled, multi-center trial comparing </a:t>
            </a:r>
            <a:r>
              <a:rPr lang="en-US" sz="2200" dirty="0" err="1"/>
              <a:t>olaparib</a:t>
            </a:r>
            <a:r>
              <a:rPr lang="en-US" sz="2200" dirty="0"/>
              <a:t> with bevacizumab versus placebo plus bevacizumab in patients with advanced high-grade epithelial ovarian cancer, fallopian tube, or primary peritoneal cancer following first-line platinum-based chemotherapy and bevacizumab.”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80A96-108C-2547-9CA9-3AC33D1DA95B}"/>
              </a:ext>
            </a:extLst>
          </p:cNvPr>
          <p:cNvSpPr txBox="1"/>
          <p:nvPr/>
        </p:nvSpPr>
        <p:spPr>
          <a:xfrm>
            <a:off x="645885" y="6250113"/>
            <a:ext cx="1090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www.fda.gov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/drugs/drug-approvals-and-databases/fda-approves-olaparib-plus-bevacizumab-maintenance-treatment-ovarian-fallopian-tube-or-primary</a:t>
            </a:r>
          </a:p>
        </p:txBody>
      </p:sp>
    </p:spTree>
    <p:extLst>
      <p:ext uri="{BB962C8B-B14F-4D97-AF65-F5344CB8AC3E}">
        <p14:creationId xmlns:p14="http://schemas.microsoft.com/office/powerpoint/2010/main" val="3264942192"/>
      </p:ext>
    </p:extLst>
  </p:cSld>
  <p:clrMapOvr>
    <a:masterClrMapping/>
  </p:clrMapOvr>
  <p:transition spd="slow"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511" y="65845"/>
            <a:ext cx="10515600" cy="665389"/>
          </a:xfrm>
        </p:spPr>
        <p:txBody>
          <a:bodyPr>
            <a:normAutofit/>
          </a:bodyPr>
          <a:lstStyle/>
          <a:p>
            <a:r>
              <a:rPr lang="en-US" sz="3200" dirty="0"/>
              <a:t>VELIA: PFS primary endpoints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79234" y="6427372"/>
            <a:ext cx="3850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Coleman et al.,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 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2019, ESMO 2019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b="8471"/>
          <a:stretch>
            <a:fillRect/>
          </a:stretch>
        </p:blipFill>
        <p:spPr bwMode="auto">
          <a:xfrm>
            <a:off x="127185" y="1015597"/>
            <a:ext cx="5402091" cy="269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b="8640"/>
          <a:stretch>
            <a:fillRect/>
          </a:stretch>
        </p:blipFill>
        <p:spPr bwMode="auto">
          <a:xfrm>
            <a:off x="5991786" y="1015598"/>
            <a:ext cx="5929056" cy="2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33829" y="572674"/>
            <a:ext cx="150785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BRCA only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9372" y="417878"/>
            <a:ext cx="206174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BRCA and HRD+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9315" y="3744696"/>
            <a:ext cx="123841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 patients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914" y="4187618"/>
            <a:ext cx="5181933" cy="258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6DDC392-1785-464A-8509-E5216B392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2959" r="-1640" b="68568"/>
          <a:stretch/>
        </p:blipFill>
        <p:spPr bwMode="auto">
          <a:xfrm>
            <a:off x="4214943" y="4187618"/>
            <a:ext cx="2226606" cy="90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07A8A75-46BA-BC4E-A293-9489C8EBA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4185" t="-2502" r="-665" b="72354"/>
          <a:stretch/>
        </p:blipFill>
        <p:spPr bwMode="auto">
          <a:xfrm>
            <a:off x="3558586" y="867942"/>
            <a:ext cx="2310456" cy="103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F9F0CFBA-3E82-284C-8B81-7FF123959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3802" t="-1" b="73115"/>
          <a:stretch/>
        </p:blipFill>
        <p:spPr bwMode="auto">
          <a:xfrm>
            <a:off x="9704428" y="960631"/>
            <a:ext cx="2319466" cy="94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3417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397" y="324329"/>
            <a:ext cx="11462197" cy="91213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VELIA: No PFS benefit in non-</a:t>
            </a:r>
            <a:r>
              <a:rPr lang="en-US" sz="3600" dirty="0" err="1"/>
              <a:t>BRCAmt</a:t>
            </a:r>
            <a:r>
              <a:rPr lang="en-US" sz="3600" dirty="0"/>
              <a:t> patients (exploratory)</a:t>
            </a:r>
          </a:p>
        </p:txBody>
      </p:sp>
      <p:sp>
        <p:nvSpPr>
          <p:cNvPr id="8" name="Rectangle 7"/>
          <p:cNvSpPr/>
          <p:nvPr/>
        </p:nvSpPr>
        <p:spPr>
          <a:xfrm>
            <a:off x="5651081" y="6304262"/>
            <a:ext cx="4123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Coleman et al.,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 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2019, ESMO 2019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07" y="1785097"/>
            <a:ext cx="5860810" cy="312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0784" y="1721740"/>
            <a:ext cx="5860810" cy="312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C217005-7546-3949-AB52-58722B346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8575" b="66784"/>
          <a:stretch/>
        </p:blipFill>
        <p:spPr bwMode="auto">
          <a:xfrm>
            <a:off x="3223231" y="1659173"/>
            <a:ext cx="2722686" cy="116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0BCEAA9-521A-454C-B3AE-2FAE64167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8828" b="68752"/>
          <a:stretch/>
        </p:blipFill>
        <p:spPr bwMode="auto">
          <a:xfrm>
            <a:off x="9229874" y="1596941"/>
            <a:ext cx="2721720" cy="11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7728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9AA2C7-97B1-D549-8FD0-B9E74FBC6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Dr Matulonis Case Presentation: 85 </a:t>
            </a:r>
            <a:r>
              <a:rPr lang="en-US" b="1" dirty="0" err="1"/>
              <a:t>yo</a:t>
            </a:r>
            <a:r>
              <a:rPr lang="en-US" b="1" dirty="0"/>
              <a:t> F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D355D8-5C1F-664A-AF34-DDC612EA6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380037"/>
          </a:xfrm>
        </p:spPr>
        <p:txBody>
          <a:bodyPr>
            <a:noAutofit/>
          </a:bodyPr>
          <a:lstStyle/>
          <a:p>
            <a:r>
              <a:rPr lang="en-US" dirty="0"/>
              <a:t>Self palpated an abdominal mass in 2018</a:t>
            </a:r>
          </a:p>
          <a:p>
            <a:r>
              <a:rPr lang="en-US" dirty="0"/>
              <a:t>CT scan showed bilateral ovarian masses, omental caking and peritoneal carcinomatosis.</a:t>
            </a:r>
          </a:p>
          <a:p>
            <a:r>
              <a:rPr lang="en-US" dirty="0"/>
              <a:t>Went to laparoscopy in August 2018 and found to have </a:t>
            </a:r>
            <a:r>
              <a:rPr lang="en-US" dirty="0" err="1"/>
              <a:t>miliary</a:t>
            </a:r>
            <a:r>
              <a:rPr lang="en-US" dirty="0"/>
              <a:t> tumor deposits on the right hemidiaphragm, anterior abdominal wall, small and large bowel mesentery, and outside surface of lower colon, omental caking, bilateral ovarian masses; she was deemed not a surgical candidate, and an omental biopsy showed </a:t>
            </a:r>
            <a:r>
              <a:rPr lang="en-US" b="1" dirty="0"/>
              <a:t>high grade serous carcinoma</a:t>
            </a:r>
          </a:p>
          <a:p>
            <a:r>
              <a:rPr lang="en-US" dirty="0"/>
              <a:t>Her PMHx included HTN, </a:t>
            </a:r>
            <a:r>
              <a:rPr lang="en-US" dirty="0" err="1"/>
              <a:t>Afib</a:t>
            </a:r>
            <a:r>
              <a:rPr lang="en-US" dirty="0"/>
              <a:t>, small CVA with transient visual loss in the past, hypercholesterolemia, and DJD;  Meds include apixaban, atorvastatin, and amlodipine. </a:t>
            </a:r>
          </a:p>
        </p:txBody>
      </p:sp>
    </p:spTree>
    <p:extLst>
      <p:ext uri="{BB962C8B-B14F-4D97-AF65-F5344CB8AC3E}">
        <p14:creationId xmlns:p14="http://schemas.microsoft.com/office/powerpoint/2010/main" val="1106412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7D4A1-9843-6A46-B921-5795678A8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43" y="617171"/>
            <a:ext cx="10911483" cy="22396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Started IV weekly carboplatin AUC 2 and weekly paclitaxel 80 mg/m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CA125 was 112 at start of chemotherapy and dropped to 15 after 9 weeks.  Found to have a germline </a:t>
            </a:r>
            <a:r>
              <a:rPr lang="en-US" sz="2000" i="1" dirty="0"/>
              <a:t>BRCA1</a:t>
            </a:r>
            <a:r>
              <a:rPr lang="en-US" sz="2000" dirty="0"/>
              <a:t> mutation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After 9 weeks of chemotherapy, she underwent R0 interval debulking surgery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~4 weeks after surgery, she restarted weekly carbo and weekly paclitaxel but completed only 6 weeks of treatment (missed 3 weeks); stopped for fatigue, mild neuropathy.  CA125 was 10 at the completion of chemotherapy in Feb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CB3A2-49B0-7F44-BA21-6576FA0FB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55" r="3365" b="15031"/>
          <a:stretch/>
        </p:blipFill>
        <p:spPr>
          <a:xfrm>
            <a:off x="838200" y="3319152"/>
            <a:ext cx="4312225" cy="2639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6C2467-B845-7144-80A5-D5B0996D0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25" r="3713" b="10577"/>
          <a:stretch/>
        </p:blipFill>
        <p:spPr>
          <a:xfrm>
            <a:off x="5610014" y="3319151"/>
            <a:ext cx="4625031" cy="2639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60A5BD-633D-9944-828E-4EED5AAADE31}"/>
              </a:ext>
            </a:extLst>
          </p:cNvPr>
          <p:cNvSpPr txBox="1"/>
          <p:nvPr/>
        </p:nvSpPr>
        <p:spPr>
          <a:xfrm>
            <a:off x="1942018" y="6072743"/>
            <a:ext cx="1935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Omental caking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pre-chemotherapy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6484E-5AE7-9743-9F7B-E20B1F84A131}"/>
              </a:ext>
            </a:extLst>
          </p:cNvPr>
          <p:cNvSpPr txBox="1"/>
          <p:nvPr/>
        </p:nvSpPr>
        <p:spPr>
          <a:xfrm>
            <a:off x="6330134" y="6072742"/>
            <a:ext cx="3471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9 weeks of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weekly carbo and weekly paclitaxel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BAC29-E1E4-E64C-9706-14A00EAB1360}"/>
              </a:ext>
            </a:extLst>
          </p:cNvPr>
          <p:cNvCxnSpPr>
            <a:cxnSpLocks/>
          </p:cNvCxnSpPr>
          <p:nvPr/>
        </p:nvCxnSpPr>
        <p:spPr>
          <a:xfrm flipH="1">
            <a:off x="2182091" y="3225635"/>
            <a:ext cx="70467" cy="5714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69CC60-3644-2942-B01A-CDA768B8A009}"/>
              </a:ext>
            </a:extLst>
          </p:cNvPr>
          <p:cNvCxnSpPr>
            <a:cxnSpLocks/>
          </p:cNvCxnSpPr>
          <p:nvPr/>
        </p:nvCxnSpPr>
        <p:spPr>
          <a:xfrm flipH="1">
            <a:off x="3379433" y="3096117"/>
            <a:ext cx="91130" cy="4935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16B58BC-8597-5E46-A0D5-0A6EEE39BF43}"/>
              </a:ext>
            </a:extLst>
          </p:cNvPr>
          <p:cNvSpPr txBox="1"/>
          <p:nvPr/>
        </p:nvSpPr>
        <p:spPr>
          <a:xfrm>
            <a:off x="724619" y="138926"/>
            <a:ext cx="7005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 Matulonis Case Presentation: 85 </a:t>
            </a:r>
            <a:r>
              <a:rPr lang="en-US" b="1" dirty="0" err="1"/>
              <a:t>yo</a:t>
            </a:r>
            <a:r>
              <a:rPr lang="en-US" b="1" dirty="0"/>
              <a:t> F (</a:t>
            </a:r>
            <a:r>
              <a:rPr lang="en-US" b="1" dirty="0" err="1"/>
              <a:t>cont</a:t>
            </a:r>
            <a:r>
              <a:rPr lang="en-US" b="1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47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6D2F0-6A19-0942-9556-690A3CC22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59" y="1149969"/>
            <a:ext cx="11007619" cy="5101451"/>
          </a:xfrm>
        </p:spPr>
        <p:txBody>
          <a:bodyPr>
            <a:normAutofit/>
          </a:bodyPr>
          <a:lstStyle/>
          <a:p>
            <a:r>
              <a:rPr lang="en-US" dirty="0"/>
              <a:t>Started </a:t>
            </a:r>
            <a:r>
              <a:rPr lang="en-US" dirty="0" err="1"/>
              <a:t>Olaparib</a:t>
            </a:r>
            <a:r>
              <a:rPr lang="en-US" dirty="0"/>
              <a:t> 300 mg BID in March 2019</a:t>
            </a:r>
          </a:p>
          <a:p>
            <a:r>
              <a:rPr lang="en-US" dirty="0"/>
              <a:t>Had some mild nausea (grade 1) and fatigue (grade 1, occ grade 2) during first 2 months of treatment; but this has mostly abated.</a:t>
            </a:r>
          </a:p>
          <a:p>
            <a:r>
              <a:rPr lang="en-US" dirty="0"/>
              <a:t>March 2019  Hgb 12.8 g/dl and </a:t>
            </a:r>
            <a:r>
              <a:rPr lang="en-US" dirty="0" err="1"/>
              <a:t>Hct</a:t>
            </a:r>
            <a:r>
              <a:rPr lang="en-US" dirty="0"/>
              <a:t> 38.4%; checked monthly for one year.  </a:t>
            </a:r>
          </a:p>
          <a:p>
            <a:r>
              <a:rPr lang="en-US" dirty="0"/>
              <a:t>March 2020:  Hgb 11.8 g/dl and </a:t>
            </a:r>
            <a:r>
              <a:rPr lang="en-US" dirty="0" err="1"/>
              <a:t>Hct</a:t>
            </a:r>
            <a:r>
              <a:rPr lang="en-US" dirty="0"/>
              <a:t> 34.8%, </a:t>
            </a:r>
            <a:r>
              <a:rPr lang="en-US" dirty="0" err="1"/>
              <a:t>plts</a:t>
            </a:r>
            <a:r>
              <a:rPr lang="en-US" dirty="0"/>
              <a:t> and WBC all WNL</a:t>
            </a:r>
          </a:p>
          <a:p>
            <a:r>
              <a:rPr lang="en-US" dirty="0"/>
              <a:t>April 2020: CA125 is stable at 9</a:t>
            </a:r>
            <a:br>
              <a:rPr lang="en-US" dirty="0"/>
            </a:br>
            <a:endParaRPr lang="en-US" dirty="0"/>
          </a:p>
          <a:p>
            <a:r>
              <a:rPr lang="en-US" dirty="0"/>
              <a:t>Plan is for a total of 2 years of </a:t>
            </a:r>
            <a:r>
              <a:rPr lang="en-US" dirty="0" err="1"/>
              <a:t>olaparib</a:t>
            </a:r>
            <a:r>
              <a:rPr lang="en-US" dirty="0"/>
              <a:t>, then stop. </a:t>
            </a:r>
          </a:p>
          <a:p>
            <a:r>
              <a:rPr lang="en-US" dirty="0"/>
              <a:t>She is currently NED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1BCD2F-7C5F-E84E-B821-514093B78060}"/>
              </a:ext>
            </a:extLst>
          </p:cNvPr>
          <p:cNvSpPr txBox="1"/>
          <p:nvPr/>
        </p:nvSpPr>
        <p:spPr>
          <a:xfrm>
            <a:off x="724619" y="138926"/>
            <a:ext cx="7005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 Matulonis Case Presentation: 85 </a:t>
            </a:r>
            <a:r>
              <a:rPr lang="en-US" b="1" dirty="0" err="1"/>
              <a:t>yo</a:t>
            </a:r>
            <a:r>
              <a:rPr lang="en-US" b="1" dirty="0"/>
              <a:t> F (</a:t>
            </a:r>
            <a:r>
              <a:rPr lang="en-US" b="1" dirty="0" err="1"/>
              <a:t>cont</a:t>
            </a:r>
            <a:r>
              <a:rPr lang="en-US" b="1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68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F1B3A-1224-804D-831E-D31D473A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/>
              <a:t>Dr Matulonis Case Presentation: 61 </a:t>
            </a:r>
            <a:r>
              <a:rPr lang="en-US" b="1" dirty="0" err="1"/>
              <a:t>yo</a:t>
            </a:r>
            <a:r>
              <a:rPr lang="en-US" b="1" dirty="0"/>
              <a:t> F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648D7-F9B2-994B-ACCB-D5FFBEFF2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Presented with abdominal pain in 2019, and a CT scan showed small volume ascites, peritoneal carcinomatosis, omental caking and a pelvic mass; CA125 was 320</a:t>
            </a:r>
          </a:p>
          <a:p>
            <a:r>
              <a:rPr lang="en-US" dirty="0"/>
              <a:t>Went to laparoscopy; deemed not an upfront debulking candidate, and multiple biopsies showed </a:t>
            </a:r>
            <a:r>
              <a:rPr lang="en-US" b="1" dirty="0"/>
              <a:t>high grade serous carcinoma</a:t>
            </a:r>
            <a:r>
              <a:rPr lang="en-US" dirty="0"/>
              <a:t> </a:t>
            </a:r>
          </a:p>
          <a:p>
            <a:r>
              <a:rPr lang="en-US" dirty="0"/>
              <a:t>Germline and somatic </a:t>
            </a:r>
            <a:r>
              <a:rPr lang="en-US" i="1" dirty="0"/>
              <a:t>BRCA</a:t>
            </a:r>
            <a:r>
              <a:rPr lang="en-US" dirty="0"/>
              <a:t> wild-type</a:t>
            </a:r>
          </a:p>
          <a:p>
            <a:r>
              <a:rPr lang="en-US" dirty="0"/>
              <a:t>Started IV carboplatin AUC 6 and paclitaxel 175 mg/m</a:t>
            </a:r>
            <a:r>
              <a:rPr lang="en-US" baseline="30000" dirty="0"/>
              <a:t>2</a:t>
            </a:r>
            <a:r>
              <a:rPr lang="en-US" dirty="0"/>
              <a:t> in August 2019</a:t>
            </a:r>
          </a:p>
          <a:p>
            <a:r>
              <a:rPr lang="en-US" dirty="0"/>
              <a:t>CA125 fell to 24 after 3 cycles of chemotherapy</a:t>
            </a:r>
          </a:p>
        </p:txBody>
      </p:sp>
    </p:spTree>
    <p:extLst>
      <p:ext uri="{BB962C8B-B14F-4D97-AF65-F5344CB8AC3E}">
        <p14:creationId xmlns:p14="http://schemas.microsoft.com/office/powerpoint/2010/main" val="16508608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BD419B-79DE-C345-9BE6-D52E5C564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" t="3183" r="4532"/>
          <a:stretch/>
        </p:blipFill>
        <p:spPr>
          <a:xfrm>
            <a:off x="2685519" y="583155"/>
            <a:ext cx="3613787" cy="2498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ACB86-4324-074D-AC1C-7941F9EF3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34" b="4696"/>
          <a:stretch/>
        </p:blipFill>
        <p:spPr>
          <a:xfrm>
            <a:off x="6492755" y="583154"/>
            <a:ext cx="4053527" cy="2498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44616A-65DB-8C49-B9D8-A5578AF78735}"/>
              </a:ext>
            </a:extLst>
          </p:cNvPr>
          <p:cNvSpPr txBox="1"/>
          <p:nvPr/>
        </p:nvSpPr>
        <p:spPr>
          <a:xfrm>
            <a:off x="1017403" y="675167"/>
            <a:ext cx="1571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chemotherapy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C8440E-E949-CC4C-B06D-4EA89972DB1F}"/>
              </a:ext>
            </a:extLst>
          </p:cNvPr>
          <p:cNvSpPr txBox="1"/>
          <p:nvPr/>
        </p:nvSpPr>
        <p:spPr>
          <a:xfrm>
            <a:off x="871864" y="3415095"/>
            <a:ext cx="3138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3 cycles of carboplatin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paclitaxel: near normal 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9EB63D-9625-824C-9D16-F18A265AE8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7"/>
          <a:stretch/>
        </p:blipFill>
        <p:spPr>
          <a:xfrm>
            <a:off x="2685519" y="4017497"/>
            <a:ext cx="3613787" cy="2607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B10DDE-FDBE-0E4B-A345-ABCA24DBF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755" y="4012461"/>
            <a:ext cx="4030583" cy="261718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B4CE29-1145-EC49-8735-93868D12A766}"/>
              </a:ext>
            </a:extLst>
          </p:cNvPr>
          <p:cNvCxnSpPr>
            <a:cxnSpLocks/>
          </p:cNvCxnSpPr>
          <p:nvPr/>
        </p:nvCxnSpPr>
        <p:spPr>
          <a:xfrm flipH="1">
            <a:off x="3462481" y="426834"/>
            <a:ext cx="70467" cy="5714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505DE7-6445-F441-9FD2-1DBFDA6B0969}"/>
              </a:ext>
            </a:extLst>
          </p:cNvPr>
          <p:cNvCxnSpPr>
            <a:cxnSpLocks/>
          </p:cNvCxnSpPr>
          <p:nvPr/>
        </p:nvCxnSpPr>
        <p:spPr>
          <a:xfrm flipH="1">
            <a:off x="5554188" y="426834"/>
            <a:ext cx="70467" cy="5714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87A100-68C9-5444-8702-BA2557D087E3}"/>
              </a:ext>
            </a:extLst>
          </p:cNvPr>
          <p:cNvCxnSpPr>
            <a:cxnSpLocks/>
          </p:cNvCxnSpPr>
          <p:nvPr/>
        </p:nvCxnSpPr>
        <p:spPr>
          <a:xfrm flipH="1">
            <a:off x="9359240" y="665195"/>
            <a:ext cx="70467" cy="5714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C4A1567-DE13-4F4B-8EBC-E642FDA640DC}"/>
              </a:ext>
            </a:extLst>
          </p:cNvPr>
          <p:cNvSpPr/>
          <p:nvPr/>
        </p:nvSpPr>
        <p:spPr>
          <a:xfrm>
            <a:off x="871864" y="-45336"/>
            <a:ext cx="7771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Dr Matulonis Case Presentation: 61 </a:t>
            </a:r>
            <a:r>
              <a:rPr lang="en-US" b="1" dirty="0" err="1"/>
              <a:t>yo</a:t>
            </a:r>
            <a:r>
              <a:rPr lang="en-US" b="1" dirty="0"/>
              <a:t> F (</a:t>
            </a:r>
            <a:r>
              <a:rPr lang="en-US" b="1" dirty="0" err="1"/>
              <a:t>cont</a:t>
            </a:r>
            <a:r>
              <a:rPr lang="en-US" b="1" dirty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638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Hussain — 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D9A238-088C-CE4B-9E4F-18754567C03F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590800"/>
          <a:ext cx="9067800" cy="3086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6286500">
                  <a:extLst>
                    <a:ext uri="{9D8B030D-6E8A-4147-A177-3AD203B41FA5}">
                      <a16:colId xmlns:a16="http://schemas.microsoft.com/office/drawing/2014/main" val="2617489920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 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Bayer HealthCare Pharmaceuticals, Genentech, a member of the Roche Group 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 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Bayer HealthCare Pharmaceuticals, Genentech, a member of the Roche Group, Pfizer Inc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2479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marR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CME and Educational Activity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Aptitude Health, Astellas, Sanofi Genzyme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185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3639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6CEDF-842C-AC40-93A4-5E8064396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618"/>
            <a:ext cx="10515600" cy="20008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dirty="0"/>
              <a:t>Underwent surgery in October 2019 and had R0 resection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dirty="0"/>
              <a:t>Completed 3 additional cycles of carboplatin and paclitaxel IV which she completed in late December 2019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dirty="0"/>
              <a:t>Had tumor HRD testing and was HRD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dirty="0"/>
              <a:t>Weight 62 kg, so started niraparib 200 mg PO daily in Feb 2020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D44C1B-7734-5D44-B95B-192579710298}"/>
              </a:ext>
            </a:extLst>
          </p:cNvPr>
          <p:cNvGraphicFramePr>
            <a:graphicFrameLocks noGrp="1"/>
          </p:cNvGraphicFramePr>
          <p:nvPr/>
        </p:nvGraphicFramePr>
        <p:xfrm>
          <a:off x="2811514" y="3034146"/>
          <a:ext cx="8128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12438552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8816635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6619290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2682055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5764900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2/6/20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677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2/13/20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299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2/20/20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643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2/27/20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531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3/5/20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417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3/12/20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098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3/19/20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980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3/26/20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829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4/2/20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931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5/15/20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63265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3B897D2-9FCA-974C-92BA-B642893192EA}"/>
              </a:ext>
            </a:extLst>
          </p:cNvPr>
          <p:cNvSpPr txBox="1"/>
          <p:nvPr/>
        </p:nvSpPr>
        <p:spPr>
          <a:xfrm>
            <a:off x="3000453" y="2670465"/>
            <a:ext cx="693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                    ANC                         Hgb                        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Hct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Plts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9DC141-EC44-5B49-A527-6335132A31B4}"/>
              </a:ext>
            </a:extLst>
          </p:cNvPr>
          <p:cNvSpPr txBox="1"/>
          <p:nvPr/>
        </p:nvSpPr>
        <p:spPr>
          <a:xfrm>
            <a:off x="826640" y="2867105"/>
            <a:ext cx="1514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niraparib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mg/d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B67DDB-39F3-794A-B32C-4A3BF11E77C9}"/>
              </a:ext>
            </a:extLst>
          </p:cNvPr>
          <p:cNvCxnSpPr/>
          <p:nvPr/>
        </p:nvCxnSpPr>
        <p:spPr>
          <a:xfrm>
            <a:off x="2232951" y="3231573"/>
            <a:ext cx="38555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87A0D4-6841-0D42-B5F2-FAE80989409B}"/>
              </a:ext>
            </a:extLst>
          </p:cNvPr>
          <p:cNvCxnSpPr/>
          <p:nvPr/>
        </p:nvCxnSpPr>
        <p:spPr>
          <a:xfrm>
            <a:off x="2229031" y="4308763"/>
            <a:ext cx="38555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2204CC1-475A-754A-96FF-E25E11EE8673}"/>
              </a:ext>
            </a:extLst>
          </p:cNvPr>
          <p:cNvSpPr txBox="1"/>
          <p:nvPr/>
        </p:nvSpPr>
        <p:spPr>
          <a:xfrm>
            <a:off x="723369" y="4088522"/>
            <a:ext cx="152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Hold niraparib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80439-D7CE-A946-A6FC-55913931F8D8}"/>
              </a:ext>
            </a:extLst>
          </p:cNvPr>
          <p:cNvSpPr txBox="1"/>
          <p:nvPr/>
        </p:nvSpPr>
        <p:spPr>
          <a:xfrm>
            <a:off x="1252486" y="4495626"/>
            <a:ext cx="1101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Niraparib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mg/d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77FAAD-73C3-F94D-B54C-5981E8E1A45A}"/>
              </a:ext>
            </a:extLst>
          </p:cNvPr>
          <p:cNvCxnSpPr/>
          <p:nvPr/>
        </p:nvCxnSpPr>
        <p:spPr>
          <a:xfrm>
            <a:off x="2229031" y="4720937"/>
            <a:ext cx="38555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0C144B-AF4E-1342-B8A4-F693194C2E3F}"/>
              </a:ext>
            </a:extLst>
          </p:cNvPr>
          <p:cNvSpPr txBox="1"/>
          <p:nvPr/>
        </p:nvSpPr>
        <p:spPr>
          <a:xfrm>
            <a:off x="320393" y="5568046"/>
            <a:ext cx="2020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2020: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Doing well on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Niraparib 100 mg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day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049A6E-9463-284A-B345-80396D560F27}"/>
              </a:ext>
            </a:extLst>
          </p:cNvPr>
          <p:cNvSpPr/>
          <p:nvPr/>
        </p:nvSpPr>
        <p:spPr>
          <a:xfrm>
            <a:off x="871864" y="132067"/>
            <a:ext cx="7771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Dr </a:t>
            </a:r>
            <a:r>
              <a:rPr lang="en-US" b="1" dirty="0" err="1"/>
              <a:t>Matulonis</a:t>
            </a:r>
            <a:r>
              <a:rPr lang="en-US" b="1" dirty="0"/>
              <a:t> Case Presentation: 61 </a:t>
            </a:r>
            <a:r>
              <a:rPr lang="en-US" b="1" dirty="0" err="1"/>
              <a:t>yo</a:t>
            </a:r>
            <a:r>
              <a:rPr lang="en-US" b="1" dirty="0"/>
              <a:t> WF (</a:t>
            </a:r>
            <a:r>
              <a:rPr lang="en-US" b="1" dirty="0" err="1"/>
              <a:t>cont</a:t>
            </a:r>
            <a:r>
              <a:rPr lang="en-US" b="1" dirty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15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420A7-D613-C640-979D-D732149D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540E6-4EDA-AA44-BB1B-5744C324B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83" y="1676400"/>
            <a:ext cx="11353800" cy="5105400"/>
          </a:xfrm>
        </p:spPr>
        <p:txBody>
          <a:bodyPr/>
          <a:lstStyle/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PARP Inhibitors: Biologic Rationale and Mechanism of Action</a:t>
            </a: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2: Side Effects and Toxicities of PARP Inhibitors</a:t>
            </a: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PARP Inhibitors for Ovarian Cancer – Dr Matulonis 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2B50"/>
                </a:solidFill>
              </a:rPr>
              <a:t>Key data sets: SOLO-1, PRIMA, PAOLA-1, VELIA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PARP Inhibitors for Breast Cancer – Dr </a:t>
            </a:r>
            <a:r>
              <a:rPr lang="en-US" sz="2000" b="1" dirty="0" err="1">
                <a:solidFill>
                  <a:srgbClr val="0432FF"/>
                </a:solidFill>
              </a:rPr>
              <a:t>Rugo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2B50"/>
                </a:solidFill>
              </a:rPr>
              <a:t>Key data sets: EMBRACA, </a:t>
            </a:r>
            <a:r>
              <a:rPr lang="en-US" sz="2000" dirty="0" err="1">
                <a:solidFill>
                  <a:srgbClr val="002B50"/>
                </a:solidFill>
              </a:rPr>
              <a:t>OlympiAD</a:t>
            </a:r>
            <a:r>
              <a:rPr lang="en-US" sz="2000" dirty="0">
                <a:solidFill>
                  <a:srgbClr val="002B50"/>
                </a:solidFill>
              </a:rPr>
              <a:t>, BROCADE3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 PARP Inhibitors for Pancreatic Cancer – Dr Philip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chemeClr val="tx2"/>
                </a:solidFill>
              </a:rPr>
              <a:t>Key data sets: POLO, RUCAPANC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6: PARP Inhibitors for Prostate Cancer – Dr Hussain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chemeClr val="tx2"/>
                </a:solidFill>
              </a:rPr>
              <a:t>Key data sets: </a:t>
            </a:r>
            <a:r>
              <a:rPr lang="en-US" sz="2000" dirty="0" err="1">
                <a:solidFill>
                  <a:schemeClr val="tx2"/>
                </a:solidFill>
              </a:rPr>
              <a:t>PROfound</a:t>
            </a:r>
            <a:r>
              <a:rPr lang="en-US" sz="2000" dirty="0">
                <a:solidFill>
                  <a:schemeClr val="tx2"/>
                </a:solidFill>
              </a:rPr>
              <a:t>, TRITON2, GALAHAD </a:t>
            </a:r>
          </a:p>
        </p:txBody>
      </p:sp>
    </p:spTree>
    <p:extLst>
      <p:ext uri="{BB962C8B-B14F-4D97-AF65-F5344CB8AC3E}">
        <p14:creationId xmlns:p14="http://schemas.microsoft.com/office/powerpoint/2010/main" val="865753030"/>
      </p:ext>
    </p:extLst>
  </p:cSld>
  <p:clrMapOvr>
    <a:masterClrMapping/>
  </p:clrMapOvr>
  <p:transition spd="slow"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F6C30B-3BDC-6541-83A9-6077E4E3C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4: PARP Inhibitors for Breast Cancer – Dr </a:t>
            </a:r>
            <a:r>
              <a:rPr lang="en-US" dirty="0" err="1"/>
              <a:t>Rugo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BAB8F-4435-C646-BE5F-E5318CE04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600"/>
              </a:spcBef>
            </a:pPr>
            <a:r>
              <a:rPr lang="en-US" dirty="0"/>
              <a:t>Genomic profile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Key recent data sets: EMBRACA, </a:t>
            </a:r>
            <a:r>
              <a:rPr lang="en-US" dirty="0" err="1"/>
              <a:t>OlympiAD</a:t>
            </a:r>
            <a:r>
              <a:rPr lang="en-US" dirty="0"/>
              <a:t>, BROCADE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Current practice patterns 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Ongoing trials</a:t>
            </a:r>
          </a:p>
        </p:txBody>
      </p:sp>
    </p:spTree>
    <p:extLst>
      <p:ext uri="{BB962C8B-B14F-4D97-AF65-F5344CB8AC3E}">
        <p14:creationId xmlns:p14="http://schemas.microsoft.com/office/powerpoint/2010/main" val="365781259"/>
      </p:ext>
    </p:extLst>
  </p:cSld>
  <p:clrMapOvr>
    <a:masterClrMapping/>
  </p:clrMapOvr>
  <p:transition spd="slow"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sz="2200" dirty="0"/>
              <a:t>In general, what is the optimal approach to mutation testing for possible use of a PARP inhibitor for a patient with de novo metastatic triple-negative breast cancer and no family history?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4603772" y="1703066"/>
          <a:ext cx="6521428" cy="4697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357AF87B-EF16-3E4B-A8E3-48DE85E3B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91" y="2053544"/>
            <a:ext cx="4281714" cy="54918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Germline BRCA; if negative, multigene somatic (NGS)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691" y="3325647"/>
            <a:ext cx="3595914" cy="13634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Multigene germline and somatic/NGS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92140D16-0EF4-514E-9890-06FB91BEB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91" y="4457590"/>
            <a:ext cx="3672114" cy="13634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Germline BRCA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13FB5715-3ECB-484C-88C1-703D044C1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229" y="5521311"/>
            <a:ext cx="3381375" cy="1050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Multigene germline panel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80C050-D99F-A047-BA9D-E369171408DA}"/>
              </a:ext>
            </a:extLst>
          </p:cNvPr>
          <p:cNvSpPr txBox="1"/>
          <p:nvPr/>
        </p:nvSpPr>
        <p:spPr>
          <a:xfrm>
            <a:off x="0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Survey of 50 US-based general medical oncologists June 2020</a:t>
            </a:r>
          </a:p>
        </p:txBody>
      </p:sp>
    </p:spTree>
    <p:extLst>
      <p:ext uri="{BB962C8B-B14F-4D97-AF65-F5344CB8AC3E}">
        <p14:creationId xmlns:p14="http://schemas.microsoft.com/office/powerpoint/2010/main" val="1807224922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125200" cy="1143000"/>
          </a:xfrm>
        </p:spPr>
        <p:txBody>
          <a:bodyPr/>
          <a:lstStyle/>
          <a:p>
            <a:r>
              <a:rPr lang="en-US" sz="2200" dirty="0"/>
              <a:t>Reimbursement and regulatory issues aside, what would be your preferred treatment approach for a 60-year-old patient with a germline BRCA mutation and de novo metastatic triple-negative breast cancer that is </a:t>
            </a:r>
            <a:r>
              <a:rPr lang="en-US" sz="2200" u="sng" dirty="0"/>
              <a:t>PD-L1-positive</a:t>
            </a:r>
            <a:r>
              <a:rPr lang="en-US" sz="2200" dirty="0"/>
              <a:t>?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6324600" y="1219201"/>
          <a:ext cx="57150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357AF87B-EF16-3E4B-A8E3-48DE85E3B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42668"/>
            <a:ext cx="6172201" cy="1620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Atezolizumab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paclitaxel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6B66592-F27F-9040-9A9D-AA0BE7F9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2251556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 eaLnBrk="1" hangingPunct="1">
              <a:lnSpc>
                <a:spcPts val="2340"/>
              </a:lnSpc>
              <a:spcBef>
                <a:spcPct val="500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Chemotherapy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lang="en-US" sz="2000" b="1" dirty="0">
                <a:solidFill>
                  <a:srgbClr val="002060"/>
                </a:solidFill>
              </a:rPr>
              <a:t> PARP inhibitor maintenance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919031"/>
            <a:ext cx="4114800" cy="14296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Platinum-containing chemotherapy regimen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88AB123-CD2E-F243-89E7-613191338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3559514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Olaparib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or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talazoparib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— coin flip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D88B5D1-F911-9E49-B163-6A1FAF61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4116216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Olaparib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92140D16-0EF4-514E-9890-06FB91BEB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4761244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Talazoparib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1BFE746E-DEE0-1745-91CD-081E1E8A1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419418"/>
            <a:ext cx="3810000" cy="457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Chemotherapy combined with a PARP inhibitor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1A53E62-DCCD-D846-8BDD-BDB4D6357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9" y="6077593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Nonplatinum chemotherapy regimen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E6E408-6470-EC4D-B0AC-F3058DE1BB50}"/>
              </a:ext>
            </a:extLst>
          </p:cNvPr>
          <p:cNvSpPr txBox="1"/>
          <p:nvPr/>
        </p:nvSpPr>
        <p:spPr>
          <a:xfrm>
            <a:off x="0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Survey of 50 US-based general medical oncologists June 2020</a:t>
            </a:r>
          </a:p>
        </p:txBody>
      </p:sp>
    </p:spTree>
    <p:extLst>
      <p:ext uri="{BB962C8B-B14F-4D97-AF65-F5344CB8AC3E}">
        <p14:creationId xmlns:p14="http://schemas.microsoft.com/office/powerpoint/2010/main" val="3896148663"/>
      </p:ext>
    </p:extLst>
  </p:cSld>
  <p:clrMapOvr>
    <a:masterClrMapping/>
  </p:clrMapOvr>
  <p:transition spd="slow"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125200" cy="1143000"/>
          </a:xfrm>
        </p:spPr>
        <p:txBody>
          <a:bodyPr/>
          <a:lstStyle/>
          <a:p>
            <a:r>
              <a:rPr lang="en-US" sz="2200" dirty="0"/>
              <a:t>Reimbursement and regulatory issues aside, what would be your preferred treatment approach for a 60-year-old patient with a germline BRCA mutation and de novo metastatic triple-negative breast cancer that is </a:t>
            </a:r>
            <a:r>
              <a:rPr lang="en-US" sz="2200" u="sng" dirty="0"/>
              <a:t>PD-L1-negative</a:t>
            </a:r>
            <a:r>
              <a:rPr lang="en-US" sz="2200" dirty="0"/>
              <a:t>?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6781800" y="1219201"/>
          <a:ext cx="52578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357AF87B-EF16-3E4B-A8E3-48DE85E3B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09" y="1647140"/>
            <a:ext cx="6172201" cy="1620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Platinum-containing chemotherapy regimen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6B66592-F27F-9040-9A9D-AA0BE7F9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108466"/>
            <a:ext cx="6504709" cy="43024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lvl="0" algn="r" eaLnBrk="1" hangingPunct="1">
              <a:lnSpc>
                <a:spcPts val="2340"/>
              </a:lnSpc>
              <a:spcBef>
                <a:spcPct val="500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Chemotherapy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Wingdings" pitchFamily="2" charset="2"/>
              </a:rPr>
              <a:t></a:t>
            </a:r>
            <a:r>
              <a:rPr lang="en-US" sz="2000" b="1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PARP </a:t>
            </a:r>
            <a:r>
              <a:rPr lang="en-US" sz="2000" b="1" dirty="0">
                <a:solidFill>
                  <a:srgbClr val="002060"/>
                </a:solidFill>
              </a:rPr>
              <a:t>inhibitor maintenance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708" y="2919031"/>
            <a:ext cx="4114800" cy="14296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Olaparib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88AB123-CD2E-F243-89E7-613191338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247" y="3559514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Olaparib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or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talazoparib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— coin flip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D88B5D1-F911-9E49-B163-6A1FAF61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247" y="4116216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Atezolizumab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paclitaxel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92140D16-0EF4-514E-9890-06FB91BEB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247" y="4761244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Talazoparib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1BFE746E-DEE0-1745-91CD-081E1E8A1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108" y="5419418"/>
            <a:ext cx="5486400" cy="457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Chemotherapy combined with a PARP inhibitor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1A53E62-DCCD-D846-8BDD-BDB4D6357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247" y="6077593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Nonplatinum chemotherapy regimen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CBD3D0-96B9-9B44-8B62-212C82CF2416}"/>
              </a:ext>
            </a:extLst>
          </p:cNvPr>
          <p:cNvSpPr txBox="1"/>
          <p:nvPr/>
        </p:nvSpPr>
        <p:spPr>
          <a:xfrm>
            <a:off x="0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Survey of 50 US-based general medical oncologists June 2020</a:t>
            </a:r>
          </a:p>
        </p:txBody>
      </p:sp>
    </p:spTree>
    <p:extLst>
      <p:ext uri="{BB962C8B-B14F-4D97-AF65-F5344CB8AC3E}">
        <p14:creationId xmlns:p14="http://schemas.microsoft.com/office/powerpoint/2010/main" val="3292110890"/>
      </p:ext>
    </p:extLst>
  </p:cSld>
  <p:clrMapOvr>
    <a:masterClrMapping/>
  </p:clrMapOvr>
  <p:transition spd="slow"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64B4FE9-6418-4ABD-A620-2F3EA70DE1DB}"/>
              </a:ext>
            </a:extLst>
          </p:cNvPr>
          <p:cNvSpPr/>
          <p:nvPr/>
        </p:nvSpPr>
        <p:spPr>
          <a:xfrm>
            <a:off x="406400" y="4309990"/>
            <a:ext cx="11370064" cy="1625600"/>
          </a:xfrm>
          <a:prstGeom prst="roundRect">
            <a:avLst>
              <a:gd name="adj" fmla="val 10830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9941F-5D05-4F08-9904-7BC432985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86881"/>
            <a:ext cx="11379200" cy="835530"/>
          </a:xfrm>
        </p:spPr>
        <p:txBody>
          <a:bodyPr/>
          <a:lstStyle/>
          <a:p>
            <a:r>
              <a:rPr lang="en-US" dirty="0"/>
              <a:t>Epidemiology of g</a:t>
            </a:r>
            <a:r>
              <a:rPr lang="en-US" i="1" dirty="0"/>
              <a:t>BRCA</a:t>
            </a:r>
            <a:r>
              <a:rPr lang="en-US" dirty="0"/>
              <a:t> Mutations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3437-258F-4524-A8E8-E964FB9E3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825" y="4478094"/>
            <a:ext cx="8505825" cy="1374869"/>
          </a:xfrm>
        </p:spPr>
        <p:txBody>
          <a:bodyPr>
            <a:noAutofit/>
          </a:bodyPr>
          <a:lstStyle/>
          <a:p>
            <a:pPr marL="0" indent="0">
              <a:buClr>
                <a:srgbClr val="FFC000"/>
              </a:buClr>
              <a:buNone/>
            </a:pPr>
            <a:r>
              <a:rPr lang="en-US" sz="2000" b="1" dirty="0">
                <a:solidFill>
                  <a:srgbClr val="0080BB"/>
                </a:solidFill>
              </a:rPr>
              <a:t>Younger age at diagnosis</a:t>
            </a:r>
            <a:endParaRPr lang="en-US" sz="2000" dirty="0"/>
          </a:p>
          <a:p>
            <a:pPr marL="0" indent="0">
              <a:buClr>
                <a:srgbClr val="FFC000"/>
              </a:buClr>
              <a:buNone/>
            </a:pPr>
            <a:r>
              <a:rPr lang="en-US" sz="1800" dirty="0"/>
              <a:t>Individuals with </a:t>
            </a:r>
            <a:r>
              <a:rPr lang="en-US" sz="1800" dirty="0" err="1"/>
              <a:t>g</a:t>
            </a:r>
            <a:r>
              <a:rPr lang="en-US" sz="1800" i="1" dirty="0" err="1"/>
              <a:t>BRCA</a:t>
            </a:r>
            <a:r>
              <a:rPr lang="en-US" sz="1800" dirty="0"/>
              <a:t> mutations are diagnosed with breast cancer </a:t>
            </a:r>
            <a:r>
              <a:rPr lang="en-US" sz="1800" b="1" dirty="0"/>
              <a:t>~20 years younger </a:t>
            </a:r>
            <a:r>
              <a:rPr lang="en-US" sz="1800" dirty="0"/>
              <a:t>than the overall breast cancer population</a:t>
            </a:r>
            <a:r>
              <a:rPr lang="en-US" sz="1800" baseline="30000" dirty="0"/>
              <a:t>10</a:t>
            </a:r>
          </a:p>
          <a:p>
            <a:r>
              <a:rPr lang="en-US" sz="1600" dirty="0"/>
              <a:t>Women with </a:t>
            </a:r>
            <a:r>
              <a:rPr lang="en-US" sz="1600" dirty="0" err="1"/>
              <a:t>g</a:t>
            </a:r>
            <a:r>
              <a:rPr lang="en-US" sz="1600" i="1" dirty="0" err="1"/>
              <a:t>BRCA</a:t>
            </a:r>
            <a:r>
              <a:rPr lang="en-US" sz="1600" dirty="0"/>
              <a:t> mutations are more likely to develop a second breast cancer</a:t>
            </a:r>
            <a:r>
              <a:rPr lang="en-US" sz="1600" baseline="30000" dirty="0"/>
              <a:t>11</a:t>
            </a:r>
            <a:endParaRPr lang="en-US" sz="1400" baseline="30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AF45D-2757-4F24-ADA7-55D45D6FA7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0" y="6170262"/>
            <a:ext cx="11379200" cy="687738"/>
          </a:xfrm>
        </p:spPr>
        <p:txBody>
          <a:bodyPr/>
          <a:lstStyle/>
          <a:p>
            <a:r>
              <a:rPr lang="nb-NO" sz="800" i="1" dirty="0"/>
              <a:t>BRCA</a:t>
            </a:r>
            <a:r>
              <a:rPr lang="nb-NO" sz="800" dirty="0"/>
              <a:t>=breast cancer susceptibility gene; MBC=metastatic breast cancer; TNBC=triple-negative breast cancer.</a:t>
            </a:r>
          </a:p>
          <a:p>
            <a:r>
              <a:rPr lang="en-US" sz="800" b="1" dirty="0"/>
              <a:t>1. </a:t>
            </a:r>
            <a:r>
              <a:rPr lang="en-US" sz="800" dirty="0"/>
              <a:t>Meynard G, et al. Ann Oncol. 2017;28(suppl 5):v74-v108.</a:t>
            </a:r>
            <a:r>
              <a:rPr lang="en-US" sz="800" b="1" dirty="0"/>
              <a:t> 2. </a:t>
            </a:r>
            <a:r>
              <a:rPr lang="en-US" sz="800" dirty="0"/>
              <a:t>Fasching PA, et al. Abstract PD1-02. SABCS 2017.</a:t>
            </a:r>
            <a:r>
              <a:rPr lang="en-US" sz="800" b="1" dirty="0"/>
              <a:t> 3. </a:t>
            </a:r>
            <a:r>
              <a:rPr lang="en-US" sz="800" dirty="0"/>
              <a:t>Tung N, et al. J Clin Oncol. 2016 May 1;34(13):1460-8. </a:t>
            </a:r>
            <a:r>
              <a:rPr lang="en-US" sz="800" b="1" dirty="0"/>
              <a:t>4. </a:t>
            </a:r>
            <a:r>
              <a:rPr lang="en-US" sz="800" dirty="0"/>
              <a:t>Nelson HD, et al. Risk assessment, genetic counseling, and genetic testing for BRCA-related cancer: systematic review to update the U.S. Preventive Services Task Force recommendation. Evidence Synthesis No. 101. Rockville, MD: Agency for Healthcare Research and Quality; 2013. AHRQ Publication No. 12-05164-EF-1. </a:t>
            </a:r>
            <a:r>
              <a:rPr lang="en-US" sz="800" b="1" dirty="0"/>
              <a:t>5. </a:t>
            </a:r>
            <a:r>
              <a:rPr lang="en-US" sz="800" dirty="0"/>
              <a:t>Wong-Brown MW, et al. Breast Cancer Res Treat. 2015 Feb;150(1):71-80. </a:t>
            </a:r>
            <a:r>
              <a:rPr lang="en-US" sz="800" b="1" dirty="0"/>
              <a:t>6.</a:t>
            </a:r>
            <a:r>
              <a:rPr lang="en-US" sz="800" dirty="0"/>
              <a:t> Couch FJ, et al. J Clin Oncol. 2015 Feb;33(4):304-11. </a:t>
            </a:r>
            <a:r>
              <a:rPr lang="en-US" sz="800" b="1" dirty="0"/>
              <a:t>7. </a:t>
            </a:r>
            <a:r>
              <a:rPr lang="en-US" sz="800" dirty="0"/>
              <a:t>Sharma P, et al. Breast Cancer Res Treat. 2014 Jun;145(3):707-14.</a:t>
            </a:r>
            <a:r>
              <a:rPr lang="en-US" sz="800" b="1" dirty="0"/>
              <a:t> 8. </a:t>
            </a:r>
            <a:r>
              <a:rPr lang="en-US" sz="800" dirty="0"/>
              <a:t>Giordano SH. N Engl J Med. 2018 Jun 14;378(24):2311-20.</a:t>
            </a:r>
            <a:r>
              <a:rPr lang="en-US" sz="800" b="1" dirty="0"/>
              <a:t> 9. </a:t>
            </a:r>
            <a:r>
              <a:rPr lang="en-US" sz="800" dirty="0"/>
              <a:t>Arpino G, et al. BMC Cancer. 2016 Nov 29;16(1):924. </a:t>
            </a:r>
            <a:r>
              <a:rPr lang="en-US" sz="800" b="1" dirty="0"/>
              <a:t>10. </a:t>
            </a:r>
            <a:r>
              <a:rPr lang="en-US" sz="800" dirty="0"/>
              <a:t>Kim R, et al. Poster P5-08-28. SABCS 2016. </a:t>
            </a:r>
            <a:r>
              <a:rPr lang="en-US" sz="800" b="1" dirty="0"/>
              <a:t>11. </a:t>
            </a:r>
            <a:r>
              <a:rPr lang="en-US" sz="800" dirty="0"/>
              <a:t>Godet I, Gilkes DM. Integr Cancer Sci Ther. 2017 Feb;4(1). doi:10.15761/ICST.1000228.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851CA52-07FF-4F4F-B262-E3D0EF697E0A}"/>
              </a:ext>
            </a:extLst>
          </p:cNvPr>
          <p:cNvSpPr txBox="1">
            <a:spLocks/>
          </p:cNvSpPr>
          <p:nvPr/>
        </p:nvSpPr>
        <p:spPr>
          <a:xfrm>
            <a:off x="489726" y="2643136"/>
            <a:ext cx="3905628" cy="10926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37160" indent="-1371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BA9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B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Female breast cancer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1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42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~3%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6%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 breast cancer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1-4</a:t>
            </a:r>
          </a:p>
          <a:p>
            <a:pPr marL="171450" marR="0" lvl="1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42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2.7%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4.3% among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MBC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1,2</a:t>
            </a:r>
          </a:p>
          <a:p>
            <a:pPr marL="171450" marR="0" lvl="1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42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9.3%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15.4% 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TNBC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5-7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7C98F9D-65EF-4198-9805-485843D4B7BD}"/>
              </a:ext>
            </a:extLst>
          </p:cNvPr>
          <p:cNvSpPr txBox="1">
            <a:spLocks/>
          </p:cNvSpPr>
          <p:nvPr/>
        </p:nvSpPr>
        <p:spPr>
          <a:xfrm>
            <a:off x="4633578" y="2643136"/>
            <a:ext cx="3032125" cy="5579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37160" indent="-1371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BA9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B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Male breast cancer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16% of all male breast cancers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DA476CB-BEFA-477D-B713-89F5509A79A4}"/>
              </a:ext>
            </a:extLst>
          </p:cNvPr>
          <p:cNvSpPr txBox="1">
            <a:spLocks/>
          </p:cNvSpPr>
          <p:nvPr/>
        </p:nvSpPr>
        <p:spPr>
          <a:xfrm>
            <a:off x="8296751" y="2643136"/>
            <a:ext cx="3410816" cy="59075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137160" indent="-13716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BA9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B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Hereditary breast cancer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~25% of hereditary breast cancers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</a:t>
            </a:r>
            <a:endParaRPr kumimoji="0" lang="en-US" sz="1500" b="0" i="0" u="none" strike="noStrike" kern="1200" cap="none" spc="0" normalizeH="0" baseline="3000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8189764-CF23-4DB0-9291-1FE2D86D4E89}"/>
              </a:ext>
            </a:extLst>
          </p:cNvPr>
          <p:cNvGrpSpPr/>
          <p:nvPr/>
        </p:nvGrpSpPr>
        <p:grpSpPr>
          <a:xfrm>
            <a:off x="1885570" y="1683274"/>
            <a:ext cx="1192252" cy="903465"/>
            <a:chOff x="878681" y="1746604"/>
            <a:chExt cx="877041" cy="66460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AB65C10-1BEA-4625-9414-ED61363B8669}"/>
                </a:ext>
              </a:extLst>
            </p:cNvPr>
            <p:cNvGrpSpPr/>
            <p:nvPr/>
          </p:nvGrpSpPr>
          <p:grpSpPr>
            <a:xfrm>
              <a:off x="1170414" y="1810716"/>
              <a:ext cx="293574" cy="600492"/>
              <a:chOff x="1268046" y="1810716"/>
              <a:chExt cx="293574" cy="600492"/>
            </a:xfrm>
            <a:solidFill>
              <a:schemeClr val="accent1"/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7E5E60D-8752-4BFB-B7E7-BE799233DFEC}"/>
                  </a:ext>
                </a:extLst>
              </p:cNvPr>
              <p:cNvSpPr/>
              <p:nvPr/>
            </p:nvSpPr>
            <p:spPr>
              <a:xfrm>
                <a:off x="1362483" y="1810716"/>
                <a:ext cx="106754" cy="106754"/>
              </a:xfrm>
              <a:custGeom>
                <a:avLst/>
                <a:gdLst>
                  <a:gd name="connsiteX0" fmla="*/ 106754 w 106754"/>
                  <a:gd name="connsiteY0" fmla="*/ 53377 h 106754"/>
                  <a:gd name="connsiteX1" fmla="*/ 53377 w 106754"/>
                  <a:gd name="connsiteY1" fmla="*/ 106754 h 106754"/>
                  <a:gd name="connsiteX2" fmla="*/ 0 w 106754"/>
                  <a:gd name="connsiteY2" fmla="*/ 53377 h 106754"/>
                  <a:gd name="connsiteX3" fmla="*/ 53377 w 106754"/>
                  <a:gd name="connsiteY3" fmla="*/ 0 h 106754"/>
                  <a:gd name="connsiteX4" fmla="*/ 106754 w 106754"/>
                  <a:gd name="connsiteY4" fmla="*/ 53377 h 106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54" h="106754">
                    <a:moveTo>
                      <a:pt x="106754" y="53377"/>
                    </a:moveTo>
                    <a:cubicBezTo>
                      <a:pt x="106754" y="82856"/>
                      <a:pt x="82856" y="106754"/>
                      <a:pt x="53377" y="106754"/>
                    </a:cubicBezTo>
                    <a:cubicBezTo>
                      <a:pt x="23898" y="106754"/>
                      <a:pt x="0" y="82856"/>
                      <a:pt x="0" y="53377"/>
                    </a:cubicBezTo>
                    <a:cubicBezTo>
                      <a:pt x="0" y="23898"/>
                      <a:pt x="23898" y="0"/>
                      <a:pt x="53377" y="0"/>
                    </a:cubicBezTo>
                    <a:cubicBezTo>
                      <a:pt x="82856" y="0"/>
                      <a:pt x="106754" y="23898"/>
                      <a:pt x="106754" y="53377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D990008-A01D-4376-BB95-7F43E9B6B6F4}"/>
                  </a:ext>
                </a:extLst>
              </p:cNvPr>
              <p:cNvSpPr/>
              <p:nvPr/>
            </p:nvSpPr>
            <p:spPr>
              <a:xfrm>
                <a:off x="1268046" y="1930815"/>
                <a:ext cx="293574" cy="480393"/>
              </a:xfrm>
              <a:custGeom>
                <a:avLst/>
                <a:gdLst>
                  <a:gd name="connsiteX0" fmla="*/ 293266 w 293573"/>
                  <a:gd name="connsiteY0" fmla="*/ 205501 h 480393"/>
                  <a:gd name="connsiteX1" fmla="*/ 245227 w 293573"/>
                  <a:gd name="connsiteY1" fmla="*/ 40033 h 480393"/>
                  <a:gd name="connsiteX2" fmla="*/ 234551 w 293573"/>
                  <a:gd name="connsiteY2" fmla="*/ 25354 h 480393"/>
                  <a:gd name="connsiteX3" fmla="*/ 178506 w 293573"/>
                  <a:gd name="connsiteY3" fmla="*/ 2669 h 480393"/>
                  <a:gd name="connsiteX4" fmla="*/ 147814 w 293573"/>
                  <a:gd name="connsiteY4" fmla="*/ 0 h 480393"/>
                  <a:gd name="connsiteX5" fmla="*/ 117122 w 293573"/>
                  <a:gd name="connsiteY5" fmla="*/ 2669 h 480393"/>
                  <a:gd name="connsiteX6" fmla="*/ 61076 w 293573"/>
                  <a:gd name="connsiteY6" fmla="*/ 25354 h 480393"/>
                  <a:gd name="connsiteX7" fmla="*/ 50401 w 293573"/>
                  <a:gd name="connsiteY7" fmla="*/ 40033 h 480393"/>
                  <a:gd name="connsiteX8" fmla="*/ 1027 w 293573"/>
                  <a:gd name="connsiteY8" fmla="*/ 205501 h 480393"/>
                  <a:gd name="connsiteX9" fmla="*/ 19709 w 293573"/>
                  <a:gd name="connsiteY9" fmla="*/ 238862 h 480393"/>
                  <a:gd name="connsiteX10" fmla="*/ 27716 w 293573"/>
                  <a:gd name="connsiteY10" fmla="*/ 240197 h 480393"/>
                  <a:gd name="connsiteX11" fmla="*/ 53070 w 293573"/>
                  <a:gd name="connsiteY11" fmla="*/ 221515 h 480393"/>
                  <a:gd name="connsiteX12" fmla="*/ 94437 w 293573"/>
                  <a:gd name="connsiteY12" fmla="*/ 81400 h 480393"/>
                  <a:gd name="connsiteX13" fmla="*/ 94437 w 293573"/>
                  <a:gd name="connsiteY13" fmla="*/ 128105 h 480393"/>
                  <a:gd name="connsiteX14" fmla="*/ 45063 w 293573"/>
                  <a:gd name="connsiteY14" fmla="*/ 293574 h 480393"/>
                  <a:gd name="connsiteX15" fmla="*/ 81093 w 293573"/>
                  <a:gd name="connsiteY15" fmla="*/ 293574 h 480393"/>
                  <a:gd name="connsiteX16" fmla="*/ 81093 w 293573"/>
                  <a:gd name="connsiteY16" fmla="*/ 480393 h 480393"/>
                  <a:gd name="connsiteX17" fmla="*/ 134470 w 293573"/>
                  <a:gd name="connsiteY17" fmla="*/ 480393 h 480393"/>
                  <a:gd name="connsiteX18" fmla="*/ 134470 w 293573"/>
                  <a:gd name="connsiteY18" fmla="*/ 293574 h 480393"/>
                  <a:gd name="connsiteX19" fmla="*/ 161158 w 293573"/>
                  <a:gd name="connsiteY19" fmla="*/ 293574 h 480393"/>
                  <a:gd name="connsiteX20" fmla="*/ 161158 w 293573"/>
                  <a:gd name="connsiteY20" fmla="*/ 480393 h 480393"/>
                  <a:gd name="connsiteX21" fmla="*/ 214535 w 293573"/>
                  <a:gd name="connsiteY21" fmla="*/ 480393 h 480393"/>
                  <a:gd name="connsiteX22" fmla="*/ 214535 w 293573"/>
                  <a:gd name="connsiteY22" fmla="*/ 293574 h 480393"/>
                  <a:gd name="connsiteX23" fmla="*/ 250564 w 293573"/>
                  <a:gd name="connsiteY23" fmla="*/ 293574 h 480393"/>
                  <a:gd name="connsiteX24" fmla="*/ 201191 w 293573"/>
                  <a:gd name="connsiteY24" fmla="*/ 128105 h 480393"/>
                  <a:gd name="connsiteX25" fmla="*/ 201191 w 293573"/>
                  <a:gd name="connsiteY25" fmla="*/ 81400 h 480393"/>
                  <a:gd name="connsiteX26" fmla="*/ 242558 w 293573"/>
                  <a:gd name="connsiteY26" fmla="*/ 221515 h 480393"/>
                  <a:gd name="connsiteX27" fmla="*/ 267912 w 293573"/>
                  <a:gd name="connsiteY27" fmla="*/ 240197 h 480393"/>
                  <a:gd name="connsiteX28" fmla="*/ 275919 w 293573"/>
                  <a:gd name="connsiteY28" fmla="*/ 238862 h 480393"/>
                  <a:gd name="connsiteX29" fmla="*/ 293266 w 293573"/>
                  <a:gd name="connsiteY29" fmla="*/ 205501 h 48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93573" h="480393">
                    <a:moveTo>
                      <a:pt x="293266" y="205501"/>
                    </a:moveTo>
                    <a:lnTo>
                      <a:pt x="245227" y="40033"/>
                    </a:lnTo>
                    <a:cubicBezTo>
                      <a:pt x="243892" y="33361"/>
                      <a:pt x="239889" y="28023"/>
                      <a:pt x="234551" y="25354"/>
                    </a:cubicBezTo>
                    <a:cubicBezTo>
                      <a:pt x="218538" y="14679"/>
                      <a:pt x="199856" y="8007"/>
                      <a:pt x="178506" y="2669"/>
                    </a:cubicBezTo>
                    <a:cubicBezTo>
                      <a:pt x="167830" y="1334"/>
                      <a:pt x="158489" y="0"/>
                      <a:pt x="147814" y="0"/>
                    </a:cubicBezTo>
                    <a:cubicBezTo>
                      <a:pt x="137138" y="0"/>
                      <a:pt x="127797" y="1334"/>
                      <a:pt x="117122" y="2669"/>
                    </a:cubicBezTo>
                    <a:cubicBezTo>
                      <a:pt x="95771" y="6672"/>
                      <a:pt x="77089" y="14679"/>
                      <a:pt x="61076" y="25354"/>
                    </a:cubicBezTo>
                    <a:cubicBezTo>
                      <a:pt x="55738" y="29357"/>
                      <a:pt x="51735" y="33361"/>
                      <a:pt x="50401" y="40033"/>
                    </a:cubicBezTo>
                    <a:lnTo>
                      <a:pt x="1027" y="205501"/>
                    </a:lnTo>
                    <a:cubicBezTo>
                      <a:pt x="-2976" y="220180"/>
                      <a:pt x="5030" y="234859"/>
                      <a:pt x="19709" y="238862"/>
                    </a:cubicBezTo>
                    <a:cubicBezTo>
                      <a:pt x="22378" y="240197"/>
                      <a:pt x="25047" y="240197"/>
                      <a:pt x="27716" y="240197"/>
                    </a:cubicBezTo>
                    <a:cubicBezTo>
                      <a:pt x="39725" y="240197"/>
                      <a:pt x="50401" y="232190"/>
                      <a:pt x="53070" y="221515"/>
                    </a:cubicBezTo>
                    <a:lnTo>
                      <a:pt x="94437" y="81400"/>
                    </a:lnTo>
                    <a:lnTo>
                      <a:pt x="94437" y="128105"/>
                    </a:lnTo>
                    <a:lnTo>
                      <a:pt x="45063" y="293574"/>
                    </a:lnTo>
                    <a:lnTo>
                      <a:pt x="81093" y="293574"/>
                    </a:lnTo>
                    <a:lnTo>
                      <a:pt x="81093" y="480393"/>
                    </a:lnTo>
                    <a:lnTo>
                      <a:pt x="134470" y="480393"/>
                    </a:lnTo>
                    <a:lnTo>
                      <a:pt x="134470" y="293574"/>
                    </a:lnTo>
                    <a:lnTo>
                      <a:pt x="161158" y="293574"/>
                    </a:lnTo>
                    <a:lnTo>
                      <a:pt x="161158" y="480393"/>
                    </a:lnTo>
                    <a:lnTo>
                      <a:pt x="214535" y="480393"/>
                    </a:lnTo>
                    <a:lnTo>
                      <a:pt x="214535" y="293574"/>
                    </a:lnTo>
                    <a:lnTo>
                      <a:pt x="250564" y="293574"/>
                    </a:lnTo>
                    <a:lnTo>
                      <a:pt x="201191" y="128105"/>
                    </a:lnTo>
                    <a:lnTo>
                      <a:pt x="201191" y="81400"/>
                    </a:lnTo>
                    <a:lnTo>
                      <a:pt x="242558" y="221515"/>
                    </a:lnTo>
                    <a:cubicBezTo>
                      <a:pt x="246561" y="233524"/>
                      <a:pt x="257237" y="240197"/>
                      <a:pt x="267912" y="240197"/>
                    </a:cubicBezTo>
                    <a:cubicBezTo>
                      <a:pt x="270581" y="240197"/>
                      <a:pt x="273250" y="240197"/>
                      <a:pt x="275919" y="238862"/>
                    </a:cubicBezTo>
                    <a:cubicBezTo>
                      <a:pt x="289263" y="234859"/>
                      <a:pt x="297269" y="220180"/>
                      <a:pt x="293266" y="205501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03D4092-D4C4-4ECC-9515-C29596AB652C}"/>
                </a:ext>
              </a:extLst>
            </p:cNvPr>
            <p:cNvGrpSpPr/>
            <p:nvPr/>
          </p:nvGrpSpPr>
          <p:grpSpPr>
            <a:xfrm>
              <a:off x="878681" y="1790700"/>
              <a:ext cx="257916" cy="527554"/>
              <a:chOff x="1268046" y="1810716"/>
              <a:chExt cx="293574" cy="600492"/>
            </a:xfrm>
            <a:solidFill>
              <a:schemeClr val="accent1"/>
            </a:solidFill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D68E6C9-171F-43E0-9193-132142DA0A57}"/>
                  </a:ext>
                </a:extLst>
              </p:cNvPr>
              <p:cNvSpPr/>
              <p:nvPr/>
            </p:nvSpPr>
            <p:spPr>
              <a:xfrm>
                <a:off x="1362483" y="1810716"/>
                <a:ext cx="106754" cy="106754"/>
              </a:xfrm>
              <a:custGeom>
                <a:avLst/>
                <a:gdLst>
                  <a:gd name="connsiteX0" fmla="*/ 106754 w 106754"/>
                  <a:gd name="connsiteY0" fmla="*/ 53377 h 106754"/>
                  <a:gd name="connsiteX1" fmla="*/ 53377 w 106754"/>
                  <a:gd name="connsiteY1" fmla="*/ 106754 h 106754"/>
                  <a:gd name="connsiteX2" fmla="*/ 0 w 106754"/>
                  <a:gd name="connsiteY2" fmla="*/ 53377 h 106754"/>
                  <a:gd name="connsiteX3" fmla="*/ 53377 w 106754"/>
                  <a:gd name="connsiteY3" fmla="*/ 0 h 106754"/>
                  <a:gd name="connsiteX4" fmla="*/ 106754 w 106754"/>
                  <a:gd name="connsiteY4" fmla="*/ 53377 h 106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54" h="106754">
                    <a:moveTo>
                      <a:pt x="106754" y="53377"/>
                    </a:moveTo>
                    <a:cubicBezTo>
                      <a:pt x="106754" y="82856"/>
                      <a:pt x="82856" y="106754"/>
                      <a:pt x="53377" y="106754"/>
                    </a:cubicBezTo>
                    <a:cubicBezTo>
                      <a:pt x="23898" y="106754"/>
                      <a:pt x="0" y="82856"/>
                      <a:pt x="0" y="53377"/>
                    </a:cubicBezTo>
                    <a:cubicBezTo>
                      <a:pt x="0" y="23898"/>
                      <a:pt x="23898" y="0"/>
                      <a:pt x="53377" y="0"/>
                    </a:cubicBezTo>
                    <a:cubicBezTo>
                      <a:pt x="82856" y="0"/>
                      <a:pt x="106754" y="23898"/>
                      <a:pt x="106754" y="53377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5543B4-4C0B-4FD7-A431-006D57A5A66D}"/>
                  </a:ext>
                </a:extLst>
              </p:cNvPr>
              <p:cNvSpPr/>
              <p:nvPr/>
            </p:nvSpPr>
            <p:spPr>
              <a:xfrm>
                <a:off x="1268046" y="1930815"/>
                <a:ext cx="293574" cy="480393"/>
              </a:xfrm>
              <a:custGeom>
                <a:avLst/>
                <a:gdLst>
                  <a:gd name="connsiteX0" fmla="*/ 293266 w 293573"/>
                  <a:gd name="connsiteY0" fmla="*/ 205501 h 480393"/>
                  <a:gd name="connsiteX1" fmla="*/ 245227 w 293573"/>
                  <a:gd name="connsiteY1" fmla="*/ 40033 h 480393"/>
                  <a:gd name="connsiteX2" fmla="*/ 234551 w 293573"/>
                  <a:gd name="connsiteY2" fmla="*/ 25354 h 480393"/>
                  <a:gd name="connsiteX3" fmla="*/ 178506 w 293573"/>
                  <a:gd name="connsiteY3" fmla="*/ 2669 h 480393"/>
                  <a:gd name="connsiteX4" fmla="*/ 147814 w 293573"/>
                  <a:gd name="connsiteY4" fmla="*/ 0 h 480393"/>
                  <a:gd name="connsiteX5" fmla="*/ 117122 w 293573"/>
                  <a:gd name="connsiteY5" fmla="*/ 2669 h 480393"/>
                  <a:gd name="connsiteX6" fmla="*/ 61076 w 293573"/>
                  <a:gd name="connsiteY6" fmla="*/ 25354 h 480393"/>
                  <a:gd name="connsiteX7" fmla="*/ 50401 w 293573"/>
                  <a:gd name="connsiteY7" fmla="*/ 40033 h 480393"/>
                  <a:gd name="connsiteX8" fmla="*/ 1027 w 293573"/>
                  <a:gd name="connsiteY8" fmla="*/ 205501 h 480393"/>
                  <a:gd name="connsiteX9" fmla="*/ 19709 w 293573"/>
                  <a:gd name="connsiteY9" fmla="*/ 238862 h 480393"/>
                  <a:gd name="connsiteX10" fmla="*/ 27716 w 293573"/>
                  <a:gd name="connsiteY10" fmla="*/ 240197 h 480393"/>
                  <a:gd name="connsiteX11" fmla="*/ 53070 w 293573"/>
                  <a:gd name="connsiteY11" fmla="*/ 221515 h 480393"/>
                  <a:gd name="connsiteX12" fmla="*/ 94437 w 293573"/>
                  <a:gd name="connsiteY12" fmla="*/ 81400 h 480393"/>
                  <a:gd name="connsiteX13" fmla="*/ 94437 w 293573"/>
                  <a:gd name="connsiteY13" fmla="*/ 128105 h 480393"/>
                  <a:gd name="connsiteX14" fmla="*/ 45063 w 293573"/>
                  <a:gd name="connsiteY14" fmla="*/ 293574 h 480393"/>
                  <a:gd name="connsiteX15" fmla="*/ 81093 w 293573"/>
                  <a:gd name="connsiteY15" fmla="*/ 293574 h 480393"/>
                  <a:gd name="connsiteX16" fmla="*/ 81093 w 293573"/>
                  <a:gd name="connsiteY16" fmla="*/ 480393 h 480393"/>
                  <a:gd name="connsiteX17" fmla="*/ 134470 w 293573"/>
                  <a:gd name="connsiteY17" fmla="*/ 480393 h 480393"/>
                  <a:gd name="connsiteX18" fmla="*/ 134470 w 293573"/>
                  <a:gd name="connsiteY18" fmla="*/ 293574 h 480393"/>
                  <a:gd name="connsiteX19" fmla="*/ 161158 w 293573"/>
                  <a:gd name="connsiteY19" fmla="*/ 293574 h 480393"/>
                  <a:gd name="connsiteX20" fmla="*/ 161158 w 293573"/>
                  <a:gd name="connsiteY20" fmla="*/ 480393 h 480393"/>
                  <a:gd name="connsiteX21" fmla="*/ 214535 w 293573"/>
                  <a:gd name="connsiteY21" fmla="*/ 480393 h 480393"/>
                  <a:gd name="connsiteX22" fmla="*/ 214535 w 293573"/>
                  <a:gd name="connsiteY22" fmla="*/ 293574 h 480393"/>
                  <a:gd name="connsiteX23" fmla="*/ 250564 w 293573"/>
                  <a:gd name="connsiteY23" fmla="*/ 293574 h 480393"/>
                  <a:gd name="connsiteX24" fmla="*/ 201191 w 293573"/>
                  <a:gd name="connsiteY24" fmla="*/ 128105 h 480393"/>
                  <a:gd name="connsiteX25" fmla="*/ 201191 w 293573"/>
                  <a:gd name="connsiteY25" fmla="*/ 81400 h 480393"/>
                  <a:gd name="connsiteX26" fmla="*/ 242558 w 293573"/>
                  <a:gd name="connsiteY26" fmla="*/ 221515 h 480393"/>
                  <a:gd name="connsiteX27" fmla="*/ 267912 w 293573"/>
                  <a:gd name="connsiteY27" fmla="*/ 240197 h 480393"/>
                  <a:gd name="connsiteX28" fmla="*/ 275919 w 293573"/>
                  <a:gd name="connsiteY28" fmla="*/ 238862 h 480393"/>
                  <a:gd name="connsiteX29" fmla="*/ 293266 w 293573"/>
                  <a:gd name="connsiteY29" fmla="*/ 205501 h 48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93573" h="480393">
                    <a:moveTo>
                      <a:pt x="293266" y="205501"/>
                    </a:moveTo>
                    <a:lnTo>
                      <a:pt x="245227" y="40033"/>
                    </a:lnTo>
                    <a:cubicBezTo>
                      <a:pt x="243892" y="33361"/>
                      <a:pt x="239889" y="28023"/>
                      <a:pt x="234551" y="25354"/>
                    </a:cubicBezTo>
                    <a:cubicBezTo>
                      <a:pt x="218538" y="14679"/>
                      <a:pt x="199856" y="8007"/>
                      <a:pt x="178506" y="2669"/>
                    </a:cubicBezTo>
                    <a:cubicBezTo>
                      <a:pt x="167830" y="1334"/>
                      <a:pt x="158489" y="0"/>
                      <a:pt x="147814" y="0"/>
                    </a:cubicBezTo>
                    <a:cubicBezTo>
                      <a:pt x="137138" y="0"/>
                      <a:pt x="127797" y="1334"/>
                      <a:pt x="117122" y="2669"/>
                    </a:cubicBezTo>
                    <a:cubicBezTo>
                      <a:pt x="95771" y="6672"/>
                      <a:pt x="77089" y="14679"/>
                      <a:pt x="61076" y="25354"/>
                    </a:cubicBezTo>
                    <a:cubicBezTo>
                      <a:pt x="55738" y="29357"/>
                      <a:pt x="51735" y="33361"/>
                      <a:pt x="50401" y="40033"/>
                    </a:cubicBezTo>
                    <a:lnTo>
                      <a:pt x="1027" y="205501"/>
                    </a:lnTo>
                    <a:cubicBezTo>
                      <a:pt x="-2976" y="220180"/>
                      <a:pt x="5030" y="234859"/>
                      <a:pt x="19709" y="238862"/>
                    </a:cubicBezTo>
                    <a:cubicBezTo>
                      <a:pt x="22378" y="240197"/>
                      <a:pt x="25047" y="240197"/>
                      <a:pt x="27716" y="240197"/>
                    </a:cubicBezTo>
                    <a:cubicBezTo>
                      <a:pt x="39725" y="240197"/>
                      <a:pt x="50401" y="232190"/>
                      <a:pt x="53070" y="221515"/>
                    </a:cubicBezTo>
                    <a:lnTo>
                      <a:pt x="94437" y="81400"/>
                    </a:lnTo>
                    <a:lnTo>
                      <a:pt x="94437" y="128105"/>
                    </a:lnTo>
                    <a:lnTo>
                      <a:pt x="45063" y="293574"/>
                    </a:lnTo>
                    <a:lnTo>
                      <a:pt x="81093" y="293574"/>
                    </a:lnTo>
                    <a:lnTo>
                      <a:pt x="81093" y="480393"/>
                    </a:lnTo>
                    <a:lnTo>
                      <a:pt x="134470" y="480393"/>
                    </a:lnTo>
                    <a:lnTo>
                      <a:pt x="134470" y="293574"/>
                    </a:lnTo>
                    <a:lnTo>
                      <a:pt x="161158" y="293574"/>
                    </a:lnTo>
                    <a:lnTo>
                      <a:pt x="161158" y="480393"/>
                    </a:lnTo>
                    <a:lnTo>
                      <a:pt x="214535" y="480393"/>
                    </a:lnTo>
                    <a:lnTo>
                      <a:pt x="214535" y="293574"/>
                    </a:lnTo>
                    <a:lnTo>
                      <a:pt x="250564" y="293574"/>
                    </a:lnTo>
                    <a:lnTo>
                      <a:pt x="201191" y="128105"/>
                    </a:lnTo>
                    <a:lnTo>
                      <a:pt x="201191" y="81400"/>
                    </a:lnTo>
                    <a:lnTo>
                      <a:pt x="242558" y="221515"/>
                    </a:lnTo>
                    <a:cubicBezTo>
                      <a:pt x="246561" y="233524"/>
                      <a:pt x="257237" y="240197"/>
                      <a:pt x="267912" y="240197"/>
                    </a:cubicBezTo>
                    <a:cubicBezTo>
                      <a:pt x="270581" y="240197"/>
                      <a:pt x="273250" y="240197"/>
                      <a:pt x="275919" y="238862"/>
                    </a:cubicBezTo>
                    <a:cubicBezTo>
                      <a:pt x="289263" y="234859"/>
                      <a:pt x="297269" y="220180"/>
                      <a:pt x="293266" y="205501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5C26BCF-CCE9-45F4-B6C2-0D393AFEC607}"/>
                </a:ext>
              </a:extLst>
            </p:cNvPr>
            <p:cNvGrpSpPr/>
            <p:nvPr/>
          </p:nvGrpSpPr>
          <p:grpSpPr>
            <a:xfrm>
              <a:off x="1497806" y="1790700"/>
              <a:ext cx="257916" cy="527554"/>
              <a:chOff x="1268046" y="1810716"/>
              <a:chExt cx="293574" cy="600492"/>
            </a:xfrm>
            <a:solidFill>
              <a:schemeClr val="accent1"/>
            </a:solidFill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304FA79-B9EA-4247-BBDC-6659B5BDCDC2}"/>
                  </a:ext>
                </a:extLst>
              </p:cNvPr>
              <p:cNvSpPr/>
              <p:nvPr/>
            </p:nvSpPr>
            <p:spPr>
              <a:xfrm>
                <a:off x="1362483" y="1810716"/>
                <a:ext cx="106754" cy="106754"/>
              </a:xfrm>
              <a:custGeom>
                <a:avLst/>
                <a:gdLst>
                  <a:gd name="connsiteX0" fmla="*/ 106754 w 106754"/>
                  <a:gd name="connsiteY0" fmla="*/ 53377 h 106754"/>
                  <a:gd name="connsiteX1" fmla="*/ 53377 w 106754"/>
                  <a:gd name="connsiteY1" fmla="*/ 106754 h 106754"/>
                  <a:gd name="connsiteX2" fmla="*/ 0 w 106754"/>
                  <a:gd name="connsiteY2" fmla="*/ 53377 h 106754"/>
                  <a:gd name="connsiteX3" fmla="*/ 53377 w 106754"/>
                  <a:gd name="connsiteY3" fmla="*/ 0 h 106754"/>
                  <a:gd name="connsiteX4" fmla="*/ 106754 w 106754"/>
                  <a:gd name="connsiteY4" fmla="*/ 53377 h 106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54" h="106754">
                    <a:moveTo>
                      <a:pt x="106754" y="53377"/>
                    </a:moveTo>
                    <a:cubicBezTo>
                      <a:pt x="106754" y="82856"/>
                      <a:pt x="82856" y="106754"/>
                      <a:pt x="53377" y="106754"/>
                    </a:cubicBezTo>
                    <a:cubicBezTo>
                      <a:pt x="23898" y="106754"/>
                      <a:pt x="0" y="82856"/>
                      <a:pt x="0" y="53377"/>
                    </a:cubicBezTo>
                    <a:cubicBezTo>
                      <a:pt x="0" y="23898"/>
                      <a:pt x="23898" y="0"/>
                      <a:pt x="53377" y="0"/>
                    </a:cubicBezTo>
                    <a:cubicBezTo>
                      <a:pt x="82856" y="0"/>
                      <a:pt x="106754" y="23898"/>
                      <a:pt x="106754" y="53377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B35F476-F867-4CCB-B4F3-DD8246280B83}"/>
                  </a:ext>
                </a:extLst>
              </p:cNvPr>
              <p:cNvSpPr/>
              <p:nvPr/>
            </p:nvSpPr>
            <p:spPr>
              <a:xfrm>
                <a:off x="1268046" y="1930815"/>
                <a:ext cx="293574" cy="480393"/>
              </a:xfrm>
              <a:custGeom>
                <a:avLst/>
                <a:gdLst>
                  <a:gd name="connsiteX0" fmla="*/ 293266 w 293573"/>
                  <a:gd name="connsiteY0" fmla="*/ 205501 h 480393"/>
                  <a:gd name="connsiteX1" fmla="*/ 245227 w 293573"/>
                  <a:gd name="connsiteY1" fmla="*/ 40033 h 480393"/>
                  <a:gd name="connsiteX2" fmla="*/ 234551 w 293573"/>
                  <a:gd name="connsiteY2" fmla="*/ 25354 h 480393"/>
                  <a:gd name="connsiteX3" fmla="*/ 178506 w 293573"/>
                  <a:gd name="connsiteY3" fmla="*/ 2669 h 480393"/>
                  <a:gd name="connsiteX4" fmla="*/ 147814 w 293573"/>
                  <a:gd name="connsiteY4" fmla="*/ 0 h 480393"/>
                  <a:gd name="connsiteX5" fmla="*/ 117122 w 293573"/>
                  <a:gd name="connsiteY5" fmla="*/ 2669 h 480393"/>
                  <a:gd name="connsiteX6" fmla="*/ 61076 w 293573"/>
                  <a:gd name="connsiteY6" fmla="*/ 25354 h 480393"/>
                  <a:gd name="connsiteX7" fmla="*/ 50401 w 293573"/>
                  <a:gd name="connsiteY7" fmla="*/ 40033 h 480393"/>
                  <a:gd name="connsiteX8" fmla="*/ 1027 w 293573"/>
                  <a:gd name="connsiteY8" fmla="*/ 205501 h 480393"/>
                  <a:gd name="connsiteX9" fmla="*/ 19709 w 293573"/>
                  <a:gd name="connsiteY9" fmla="*/ 238862 h 480393"/>
                  <a:gd name="connsiteX10" fmla="*/ 27716 w 293573"/>
                  <a:gd name="connsiteY10" fmla="*/ 240197 h 480393"/>
                  <a:gd name="connsiteX11" fmla="*/ 53070 w 293573"/>
                  <a:gd name="connsiteY11" fmla="*/ 221515 h 480393"/>
                  <a:gd name="connsiteX12" fmla="*/ 94437 w 293573"/>
                  <a:gd name="connsiteY12" fmla="*/ 81400 h 480393"/>
                  <a:gd name="connsiteX13" fmla="*/ 94437 w 293573"/>
                  <a:gd name="connsiteY13" fmla="*/ 128105 h 480393"/>
                  <a:gd name="connsiteX14" fmla="*/ 45063 w 293573"/>
                  <a:gd name="connsiteY14" fmla="*/ 293574 h 480393"/>
                  <a:gd name="connsiteX15" fmla="*/ 81093 w 293573"/>
                  <a:gd name="connsiteY15" fmla="*/ 293574 h 480393"/>
                  <a:gd name="connsiteX16" fmla="*/ 81093 w 293573"/>
                  <a:gd name="connsiteY16" fmla="*/ 480393 h 480393"/>
                  <a:gd name="connsiteX17" fmla="*/ 134470 w 293573"/>
                  <a:gd name="connsiteY17" fmla="*/ 480393 h 480393"/>
                  <a:gd name="connsiteX18" fmla="*/ 134470 w 293573"/>
                  <a:gd name="connsiteY18" fmla="*/ 293574 h 480393"/>
                  <a:gd name="connsiteX19" fmla="*/ 161158 w 293573"/>
                  <a:gd name="connsiteY19" fmla="*/ 293574 h 480393"/>
                  <a:gd name="connsiteX20" fmla="*/ 161158 w 293573"/>
                  <a:gd name="connsiteY20" fmla="*/ 480393 h 480393"/>
                  <a:gd name="connsiteX21" fmla="*/ 214535 w 293573"/>
                  <a:gd name="connsiteY21" fmla="*/ 480393 h 480393"/>
                  <a:gd name="connsiteX22" fmla="*/ 214535 w 293573"/>
                  <a:gd name="connsiteY22" fmla="*/ 293574 h 480393"/>
                  <a:gd name="connsiteX23" fmla="*/ 250564 w 293573"/>
                  <a:gd name="connsiteY23" fmla="*/ 293574 h 480393"/>
                  <a:gd name="connsiteX24" fmla="*/ 201191 w 293573"/>
                  <a:gd name="connsiteY24" fmla="*/ 128105 h 480393"/>
                  <a:gd name="connsiteX25" fmla="*/ 201191 w 293573"/>
                  <a:gd name="connsiteY25" fmla="*/ 81400 h 480393"/>
                  <a:gd name="connsiteX26" fmla="*/ 242558 w 293573"/>
                  <a:gd name="connsiteY26" fmla="*/ 221515 h 480393"/>
                  <a:gd name="connsiteX27" fmla="*/ 267912 w 293573"/>
                  <a:gd name="connsiteY27" fmla="*/ 240197 h 480393"/>
                  <a:gd name="connsiteX28" fmla="*/ 275919 w 293573"/>
                  <a:gd name="connsiteY28" fmla="*/ 238862 h 480393"/>
                  <a:gd name="connsiteX29" fmla="*/ 293266 w 293573"/>
                  <a:gd name="connsiteY29" fmla="*/ 205501 h 48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93573" h="480393">
                    <a:moveTo>
                      <a:pt x="293266" y="205501"/>
                    </a:moveTo>
                    <a:lnTo>
                      <a:pt x="245227" y="40033"/>
                    </a:lnTo>
                    <a:cubicBezTo>
                      <a:pt x="243892" y="33361"/>
                      <a:pt x="239889" y="28023"/>
                      <a:pt x="234551" y="25354"/>
                    </a:cubicBezTo>
                    <a:cubicBezTo>
                      <a:pt x="218538" y="14679"/>
                      <a:pt x="199856" y="8007"/>
                      <a:pt x="178506" y="2669"/>
                    </a:cubicBezTo>
                    <a:cubicBezTo>
                      <a:pt x="167830" y="1334"/>
                      <a:pt x="158489" y="0"/>
                      <a:pt x="147814" y="0"/>
                    </a:cubicBezTo>
                    <a:cubicBezTo>
                      <a:pt x="137138" y="0"/>
                      <a:pt x="127797" y="1334"/>
                      <a:pt x="117122" y="2669"/>
                    </a:cubicBezTo>
                    <a:cubicBezTo>
                      <a:pt x="95771" y="6672"/>
                      <a:pt x="77089" y="14679"/>
                      <a:pt x="61076" y="25354"/>
                    </a:cubicBezTo>
                    <a:cubicBezTo>
                      <a:pt x="55738" y="29357"/>
                      <a:pt x="51735" y="33361"/>
                      <a:pt x="50401" y="40033"/>
                    </a:cubicBezTo>
                    <a:lnTo>
                      <a:pt x="1027" y="205501"/>
                    </a:lnTo>
                    <a:cubicBezTo>
                      <a:pt x="-2976" y="220180"/>
                      <a:pt x="5030" y="234859"/>
                      <a:pt x="19709" y="238862"/>
                    </a:cubicBezTo>
                    <a:cubicBezTo>
                      <a:pt x="22378" y="240197"/>
                      <a:pt x="25047" y="240197"/>
                      <a:pt x="27716" y="240197"/>
                    </a:cubicBezTo>
                    <a:cubicBezTo>
                      <a:pt x="39725" y="240197"/>
                      <a:pt x="50401" y="232190"/>
                      <a:pt x="53070" y="221515"/>
                    </a:cubicBezTo>
                    <a:lnTo>
                      <a:pt x="94437" y="81400"/>
                    </a:lnTo>
                    <a:lnTo>
                      <a:pt x="94437" y="128105"/>
                    </a:lnTo>
                    <a:lnTo>
                      <a:pt x="45063" y="293574"/>
                    </a:lnTo>
                    <a:lnTo>
                      <a:pt x="81093" y="293574"/>
                    </a:lnTo>
                    <a:lnTo>
                      <a:pt x="81093" y="480393"/>
                    </a:lnTo>
                    <a:lnTo>
                      <a:pt x="134470" y="480393"/>
                    </a:lnTo>
                    <a:lnTo>
                      <a:pt x="134470" y="293574"/>
                    </a:lnTo>
                    <a:lnTo>
                      <a:pt x="161158" y="293574"/>
                    </a:lnTo>
                    <a:lnTo>
                      <a:pt x="161158" y="480393"/>
                    </a:lnTo>
                    <a:lnTo>
                      <a:pt x="214535" y="480393"/>
                    </a:lnTo>
                    <a:lnTo>
                      <a:pt x="214535" y="293574"/>
                    </a:lnTo>
                    <a:lnTo>
                      <a:pt x="250564" y="293574"/>
                    </a:lnTo>
                    <a:lnTo>
                      <a:pt x="201191" y="128105"/>
                    </a:lnTo>
                    <a:lnTo>
                      <a:pt x="201191" y="81400"/>
                    </a:lnTo>
                    <a:lnTo>
                      <a:pt x="242558" y="221515"/>
                    </a:lnTo>
                    <a:cubicBezTo>
                      <a:pt x="246561" y="233524"/>
                      <a:pt x="257237" y="240197"/>
                      <a:pt x="267912" y="240197"/>
                    </a:cubicBezTo>
                    <a:cubicBezTo>
                      <a:pt x="270581" y="240197"/>
                      <a:pt x="273250" y="240197"/>
                      <a:pt x="275919" y="238862"/>
                    </a:cubicBezTo>
                    <a:cubicBezTo>
                      <a:pt x="289263" y="234859"/>
                      <a:pt x="297269" y="220180"/>
                      <a:pt x="293266" y="205501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AD2D660-AF06-46BB-AD94-CA86D8964B4D}"/>
                </a:ext>
              </a:extLst>
            </p:cNvPr>
            <p:cNvSpPr/>
            <p:nvPr/>
          </p:nvSpPr>
          <p:spPr>
            <a:xfrm>
              <a:off x="1111959" y="1746604"/>
              <a:ext cx="88192" cy="88192"/>
            </a:xfrm>
            <a:custGeom>
              <a:avLst/>
              <a:gdLst>
                <a:gd name="connsiteX0" fmla="*/ 106754 w 106754"/>
                <a:gd name="connsiteY0" fmla="*/ 53377 h 106754"/>
                <a:gd name="connsiteX1" fmla="*/ 53377 w 106754"/>
                <a:gd name="connsiteY1" fmla="*/ 106754 h 106754"/>
                <a:gd name="connsiteX2" fmla="*/ 0 w 106754"/>
                <a:gd name="connsiteY2" fmla="*/ 53377 h 106754"/>
                <a:gd name="connsiteX3" fmla="*/ 53377 w 106754"/>
                <a:gd name="connsiteY3" fmla="*/ 0 h 106754"/>
                <a:gd name="connsiteX4" fmla="*/ 106754 w 106754"/>
                <a:gd name="connsiteY4" fmla="*/ 53377 h 10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54" h="106754">
                  <a:moveTo>
                    <a:pt x="106754" y="53377"/>
                  </a:moveTo>
                  <a:cubicBezTo>
                    <a:pt x="106754" y="82856"/>
                    <a:pt x="82856" y="106754"/>
                    <a:pt x="53377" y="106754"/>
                  </a:cubicBezTo>
                  <a:cubicBezTo>
                    <a:pt x="23898" y="106754"/>
                    <a:pt x="0" y="82856"/>
                    <a:pt x="0" y="53377"/>
                  </a:cubicBezTo>
                  <a:cubicBezTo>
                    <a:pt x="0" y="23898"/>
                    <a:pt x="23898" y="0"/>
                    <a:pt x="53377" y="0"/>
                  </a:cubicBezTo>
                  <a:cubicBezTo>
                    <a:pt x="82856" y="0"/>
                    <a:pt x="106754" y="23898"/>
                    <a:pt x="106754" y="53377"/>
                  </a:cubicBezTo>
                  <a:close/>
                </a:path>
              </a:pathLst>
            </a:custGeom>
            <a:solidFill>
              <a:schemeClr val="accent1"/>
            </a:solidFill>
            <a:ln w="66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CC39EBA-76F9-4C0A-85A5-FEA901AB10AE}"/>
                </a:ext>
              </a:extLst>
            </p:cNvPr>
            <p:cNvSpPr/>
            <p:nvPr/>
          </p:nvSpPr>
          <p:spPr>
            <a:xfrm>
              <a:off x="1433427" y="1746604"/>
              <a:ext cx="88192" cy="88192"/>
            </a:xfrm>
            <a:custGeom>
              <a:avLst/>
              <a:gdLst>
                <a:gd name="connsiteX0" fmla="*/ 106754 w 106754"/>
                <a:gd name="connsiteY0" fmla="*/ 53377 h 106754"/>
                <a:gd name="connsiteX1" fmla="*/ 53377 w 106754"/>
                <a:gd name="connsiteY1" fmla="*/ 106754 h 106754"/>
                <a:gd name="connsiteX2" fmla="*/ 0 w 106754"/>
                <a:gd name="connsiteY2" fmla="*/ 53377 h 106754"/>
                <a:gd name="connsiteX3" fmla="*/ 53377 w 106754"/>
                <a:gd name="connsiteY3" fmla="*/ 0 h 106754"/>
                <a:gd name="connsiteX4" fmla="*/ 106754 w 106754"/>
                <a:gd name="connsiteY4" fmla="*/ 53377 h 10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754" h="106754">
                  <a:moveTo>
                    <a:pt x="106754" y="53377"/>
                  </a:moveTo>
                  <a:cubicBezTo>
                    <a:pt x="106754" y="82856"/>
                    <a:pt x="82856" y="106754"/>
                    <a:pt x="53377" y="106754"/>
                  </a:cubicBezTo>
                  <a:cubicBezTo>
                    <a:pt x="23898" y="106754"/>
                    <a:pt x="0" y="82856"/>
                    <a:pt x="0" y="53377"/>
                  </a:cubicBezTo>
                  <a:cubicBezTo>
                    <a:pt x="0" y="23898"/>
                    <a:pt x="23898" y="0"/>
                    <a:pt x="53377" y="0"/>
                  </a:cubicBezTo>
                  <a:cubicBezTo>
                    <a:pt x="82856" y="0"/>
                    <a:pt x="106754" y="23898"/>
                    <a:pt x="106754" y="53377"/>
                  </a:cubicBezTo>
                  <a:close/>
                </a:path>
              </a:pathLst>
            </a:custGeom>
            <a:solidFill>
              <a:schemeClr val="accent1"/>
            </a:solidFill>
            <a:ln w="66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130B83-C39C-4978-B66C-6863B89FAADF}"/>
              </a:ext>
            </a:extLst>
          </p:cNvPr>
          <p:cNvGrpSpPr/>
          <p:nvPr/>
        </p:nvGrpSpPr>
        <p:grpSpPr>
          <a:xfrm>
            <a:off x="5936813" y="1588825"/>
            <a:ext cx="468144" cy="957567"/>
            <a:chOff x="6115999" y="1730484"/>
            <a:chExt cx="344375" cy="704403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9CB9A4B-91CA-459E-A997-2B000F91705A}"/>
                </a:ext>
              </a:extLst>
            </p:cNvPr>
            <p:cNvSpPr/>
            <p:nvPr/>
          </p:nvSpPr>
          <p:spPr>
            <a:xfrm>
              <a:off x="6225573" y="1730484"/>
              <a:ext cx="125227" cy="125227"/>
            </a:xfrm>
            <a:custGeom>
              <a:avLst/>
              <a:gdLst>
                <a:gd name="connsiteX0" fmla="*/ 125227 w 125227"/>
                <a:gd name="connsiteY0" fmla="*/ 62614 h 125227"/>
                <a:gd name="connsiteX1" fmla="*/ 62614 w 125227"/>
                <a:gd name="connsiteY1" fmla="*/ 125227 h 125227"/>
                <a:gd name="connsiteX2" fmla="*/ 0 w 125227"/>
                <a:gd name="connsiteY2" fmla="*/ 62614 h 125227"/>
                <a:gd name="connsiteX3" fmla="*/ 62614 w 125227"/>
                <a:gd name="connsiteY3" fmla="*/ 0 h 125227"/>
                <a:gd name="connsiteX4" fmla="*/ 125227 w 125227"/>
                <a:gd name="connsiteY4" fmla="*/ 62614 h 12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27" h="125227">
                  <a:moveTo>
                    <a:pt x="125227" y="62614"/>
                  </a:moveTo>
                  <a:cubicBezTo>
                    <a:pt x="125227" y="97194"/>
                    <a:pt x="97194" y="125227"/>
                    <a:pt x="62614" y="125227"/>
                  </a:cubicBezTo>
                  <a:cubicBezTo>
                    <a:pt x="28033" y="125227"/>
                    <a:pt x="0" y="97194"/>
                    <a:pt x="0" y="62614"/>
                  </a:cubicBezTo>
                  <a:cubicBezTo>
                    <a:pt x="0" y="28033"/>
                    <a:pt x="28033" y="0"/>
                    <a:pt x="62614" y="0"/>
                  </a:cubicBezTo>
                  <a:cubicBezTo>
                    <a:pt x="97194" y="0"/>
                    <a:pt x="125227" y="28033"/>
                    <a:pt x="125227" y="62614"/>
                  </a:cubicBezTo>
                  <a:close/>
                </a:path>
              </a:pathLst>
            </a:custGeom>
            <a:solidFill>
              <a:schemeClr val="accent1"/>
            </a:solidFill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B06F040-A570-4A80-82D9-A0B034455C4F}"/>
                </a:ext>
              </a:extLst>
            </p:cNvPr>
            <p:cNvSpPr/>
            <p:nvPr/>
          </p:nvSpPr>
          <p:spPr>
            <a:xfrm>
              <a:off x="6115999" y="1871365"/>
              <a:ext cx="344375" cy="563522"/>
            </a:xfrm>
            <a:custGeom>
              <a:avLst/>
              <a:gdLst>
                <a:gd name="connsiteX0" fmla="*/ 342809 w 344374"/>
                <a:gd name="connsiteY0" fmla="*/ 244193 h 563522"/>
                <a:gd name="connsiteX1" fmla="*/ 298980 w 344374"/>
                <a:gd name="connsiteY1" fmla="*/ 57918 h 563522"/>
                <a:gd name="connsiteX2" fmla="*/ 289588 w 344374"/>
                <a:gd name="connsiteY2" fmla="*/ 40699 h 563522"/>
                <a:gd name="connsiteX3" fmla="*/ 223844 w 344374"/>
                <a:gd name="connsiteY3" fmla="*/ 6261 h 563522"/>
                <a:gd name="connsiteX4" fmla="*/ 172187 w 344374"/>
                <a:gd name="connsiteY4" fmla="*/ 0 h 563522"/>
                <a:gd name="connsiteX5" fmla="*/ 120531 w 344374"/>
                <a:gd name="connsiteY5" fmla="*/ 7827 h 563522"/>
                <a:gd name="connsiteX6" fmla="*/ 54787 w 344374"/>
                <a:gd name="connsiteY6" fmla="*/ 42264 h 563522"/>
                <a:gd name="connsiteX7" fmla="*/ 45395 w 344374"/>
                <a:gd name="connsiteY7" fmla="*/ 59483 h 563522"/>
                <a:gd name="connsiteX8" fmla="*/ 1565 w 344374"/>
                <a:gd name="connsiteY8" fmla="*/ 245758 h 563522"/>
                <a:gd name="connsiteX9" fmla="*/ 0 w 344374"/>
                <a:gd name="connsiteY9" fmla="*/ 253585 h 563522"/>
                <a:gd name="connsiteX10" fmla="*/ 31307 w 344374"/>
                <a:gd name="connsiteY10" fmla="*/ 284892 h 563522"/>
                <a:gd name="connsiteX11" fmla="*/ 61048 w 344374"/>
                <a:gd name="connsiteY11" fmla="*/ 261412 h 563522"/>
                <a:gd name="connsiteX12" fmla="*/ 93920 w 344374"/>
                <a:gd name="connsiteY12" fmla="*/ 125227 h 563522"/>
                <a:gd name="connsiteX13" fmla="*/ 93920 w 344374"/>
                <a:gd name="connsiteY13" fmla="*/ 563522 h 563522"/>
                <a:gd name="connsiteX14" fmla="*/ 156534 w 344374"/>
                <a:gd name="connsiteY14" fmla="*/ 563522 h 563522"/>
                <a:gd name="connsiteX15" fmla="*/ 156534 w 344374"/>
                <a:gd name="connsiteY15" fmla="*/ 281761 h 563522"/>
                <a:gd name="connsiteX16" fmla="*/ 187841 w 344374"/>
                <a:gd name="connsiteY16" fmla="*/ 281761 h 563522"/>
                <a:gd name="connsiteX17" fmla="*/ 187841 w 344374"/>
                <a:gd name="connsiteY17" fmla="*/ 563522 h 563522"/>
                <a:gd name="connsiteX18" fmla="*/ 250454 w 344374"/>
                <a:gd name="connsiteY18" fmla="*/ 563522 h 563522"/>
                <a:gd name="connsiteX19" fmla="*/ 250454 w 344374"/>
                <a:gd name="connsiteY19" fmla="*/ 123662 h 563522"/>
                <a:gd name="connsiteX20" fmla="*/ 283326 w 344374"/>
                <a:gd name="connsiteY20" fmla="*/ 259846 h 563522"/>
                <a:gd name="connsiteX21" fmla="*/ 313068 w 344374"/>
                <a:gd name="connsiteY21" fmla="*/ 283326 h 563522"/>
                <a:gd name="connsiteX22" fmla="*/ 344375 w 344374"/>
                <a:gd name="connsiteY22" fmla="*/ 252020 h 563522"/>
                <a:gd name="connsiteX23" fmla="*/ 342809 w 344374"/>
                <a:gd name="connsiteY23" fmla="*/ 244193 h 56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4374" h="563522">
                  <a:moveTo>
                    <a:pt x="342809" y="244193"/>
                  </a:moveTo>
                  <a:lnTo>
                    <a:pt x="298980" y="57918"/>
                  </a:lnTo>
                  <a:cubicBezTo>
                    <a:pt x="297415" y="51656"/>
                    <a:pt x="294284" y="45395"/>
                    <a:pt x="289588" y="40699"/>
                  </a:cubicBezTo>
                  <a:cubicBezTo>
                    <a:pt x="270804" y="25045"/>
                    <a:pt x="248889" y="14088"/>
                    <a:pt x="223844" y="6261"/>
                  </a:cubicBezTo>
                  <a:cubicBezTo>
                    <a:pt x="206625" y="3131"/>
                    <a:pt x="189406" y="0"/>
                    <a:pt x="172187" y="0"/>
                  </a:cubicBezTo>
                  <a:cubicBezTo>
                    <a:pt x="154969" y="0"/>
                    <a:pt x="137750" y="3131"/>
                    <a:pt x="120531" y="7827"/>
                  </a:cubicBezTo>
                  <a:cubicBezTo>
                    <a:pt x="95486" y="14088"/>
                    <a:pt x="73571" y="26611"/>
                    <a:pt x="54787" y="42264"/>
                  </a:cubicBezTo>
                  <a:cubicBezTo>
                    <a:pt x="50091" y="46960"/>
                    <a:pt x="46960" y="53222"/>
                    <a:pt x="45395" y="59483"/>
                  </a:cubicBezTo>
                  <a:lnTo>
                    <a:pt x="1565" y="245758"/>
                  </a:lnTo>
                  <a:cubicBezTo>
                    <a:pt x="1565" y="247324"/>
                    <a:pt x="0" y="250454"/>
                    <a:pt x="0" y="253585"/>
                  </a:cubicBezTo>
                  <a:cubicBezTo>
                    <a:pt x="0" y="270804"/>
                    <a:pt x="14088" y="284892"/>
                    <a:pt x="31307" y="284892"/>
                  </a:cubicBezTo>
                  <a:cubicBezTo>
                    <a:pt x="45395" y="284892"/>
                    <a:pt x="57918" y="273934"/>
                    <a:pt x="61048" y="261412"/>
                  </a:cubicBezTo>
                  <a:lnTo>
                    <a:pt x="93920" y="125227"/>
                  </a:lnTo>
                  <a:lnTo>
                    <a:pt x="93920" y="563522"/>
                  </a:lnTo>
                  <a:lnTo>
                    <a:pt x="156534" y="563522"/>
                  </a:lnTo>
                  <a:lnTo>
                    <a:pt x="156534" y="281761"/>
                  </a:lnTo>
                  <a:lnTo>
                    <a:pt x="187841" y="281761"/>
                  </a:lnTo>
                  <a:lnTo>
                    <a:pt x="187841" y="563522"/>
                  </a:lnTo>
                  <a:lnTo>
                    <a:pt x="250454" y="563522"/>
                  </a:lnTo>
                  <a:lnTo>
                    <a:pt x="250454" y="123662"/>
                  </a:lnTo>
                  <a:lnTo>
                    <a:pt x="283326" y="259846"/>
                  </a:lnTo>
                  <a:cubicBezTo>
                    <a:pt x="286457" y="272369"/>
                    <a:pt x="298980" y="283326"/>
                    <a:pt x="313068" y="283326"/>
                  </a:cubicBezTo>
                  <a:cubicBezTo>
                    <a:pt x="330287" y="283326"/>
                    <a:pt x="344375" y="269238"/>
                    <a:pt x="344375" y="252020"/>
                  </a:cubicBezTo>
                  <a:cubicBezTo>
                    <a:pt x="344375" y="248889"/>
                    <a:pt x="342809" y="245758"/>
                    <a:pt x="342809" y="244193"/>
                  </a:cubicBezTo>
                  <a:close/>
                </a:path>
              </a:pathLst>
            </a:custGeom>
            <a:solidFill>
              <a:schemeClr val="accent1"/>
            </a:solidFill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5C4D8E3-48F7-448A-AB7E-161484D97EF3}"/>
              </a:ext>
            </a:extLst>
          </p:cNvPr>
          <p:cNvGrpSpPr/>
          <p:nvPr/>
        </p:nvGrpSpPr>
        <p:grpSpPr>
          <a:xfrm>
            <a:off x="789465" y="4637817"/>
            <a:ext cx="2132737" cy="1127811"/>
            <a:chOff x="724810" y="4554310"/>
            <a:chExt cx="1489907" cy="78787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D194E36-F8AF-43E3-9EBD-89ABB1587E7C}"/>
                </a:ext>
              </a:extLst>
            </p:cNvPr>
            <p:cNvSpPr/>
            <p:nvPr/>
          </p:nvSpPr>
          <p:spPr>
            <a:xfrm>
              <a:off x="1425069" y="4554310"/>
              <a:ext cx="789648" cy="787877"/>
            </a:xfrm>
            <a:prstGeom prst="ellipse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C04B79B-B650-406A-8A93-FF57A4D682AE}"/>
                </a:ext>
              </a:extLst>
            </p:cNvPr>
            <p:cNvGrpSpPr/>
            <p:nvPr/>
          </p:nvGrpSpPr>
          <p:grpSpPr>
            <a:xfrm>
              <a:off x="1670476" y="4646049"/>
              <a:ext cx="293574" cy="600492"/>
              <a:chOff x="1268046" y="1810716"/>
              <a:chExt cx="293574" cy="600492"/>
            </a:xfrm>
            <a:solidFill>
              <a:schemeClr val="accent1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65DB803-3E60-4D22-B014-552B65249E9F}"/>
                  </a:ext>
                </a:extLst>
              </p:cNvPr>
              <p:cNvSpPr/>
              <p:nvPr/>
            </p:nvSpPr>
            <p:spPr>
              <a:xfrm>
                <a:off x="1362483" y="1810716"/>
                <a:ext cx="106754" cy="106754"/>
              </a:xfrm>
              <a:custGeom>
                <a:avLst/>
                <a:gdLst>
                  <a:gd name="connsiteX0" fmla="*/ 106754 w 106754"/>
                  <a:gd name="connsiteY0" fmla="*/ 53377 h 106754"/>
                  <a:gd name="connsiteX1" fmla="*/ 53377 w 106754"/>
                  <a:gd name="connsiteY1" fmla="*/ 106754 h 106754"/>
                  <a:gd name="connsiteX2" fmla="*/ 0 w 106754"/>
                  <a:gd name="connsiteY2" fmla="*/ 53377 h 106754"/>
                  <a:gd name="connsiteX3" fmla="*/ 53377 w 106754"/>
                  <a:gd name="connsiteY3" fmla="*/ 0 h 106754"/>
                  <a:gd name="connsiteX4" fmla="*/ 106754 w 106754"/>
                  <a:gd name="connsiteY4" fmla="*/ 53377 h 106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54" h="106754">
                    <a:moveTo>
                      <a:pt x="106754" y="53377"/>
                    </a:moveTo>
                    <a:cubicBezTo>
                      <a:pt x="106754" y="82856"/>
                      <a:pt x="82856" y="106754"/>
                      <a:pt x="53377" y="106754"/>
                    </a:cubicBezTo>
                    <a:cubicBezTo>
                      <a:pt x="23898" y="106754"/>
                      <a:pt x="0" y="82856"/>
                      <a:pt x="0" y="53377"/>
                    </a:cubicBezTo>
                    <a:cubicBezTo>
                      <a:pt x="0" y="23898"/>
                      <a:pt x="23898" y="0"/>
                      <a:pt x="53377" y="0"/>
                    </a:cubicBezTo>
                    <a:cubicBezTo>
                      <a:pt x="82856" y="0"/>
                      <a:pt x="106754" y="23898"/>
                      <a:pt x="106754" y="53377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8D9DCD5-88D2-4B66-AD83-D8C62F8709F9}"/>
                  </a:ext>
                </a:extLst>
              </p:cNvPr>
              <p:cNvSpPr/>
              <p:nvPr/>
            </p:nvSpPr>
            <p:spPr>
              <a:xfrm>
                <a:off x="1268046" y="1930815"/>
                <a:ext cx="293574" cy="480393"/>
              </a:xfrm>
              <a:custGeom>
                <a:avLst/>
                <a:gdLst>
                  <a:gd name="connsiteX0" fmla="*/ 293266 w 293573"/>
                  <a:gd name="connsiteY0" fmla="*/ 205501 h 480393"/>
                  <a:gd name="connsiteX1" fmla="*/ 245227 w 293573"/>
                  <a:gd name="connsiteY1" fmla="*/ 40033 h 480393"/>
                  <a:gd name="connsiteX2" fmla="*/ 234551 w 293573"/>
                  <a:gd name="connsiteY2" fmla="*/ 25354 h 480393"/>
                  <a:gd name="connsiteX3" fmla="*/ 178506 w 293573"/>
                  <a:gd name="connsiteY3" fmla="*/ 2669 h 480393"/>
                  <a:gd name="connsiteX4" fmla="*/ 147814 w 293573"/>
                  <a:gd name="connsiteY4" fmla="*/ 0 h 480393"/>
                  <a:gd name="connsiteX5" fmla="*/ 117122 w 293573"/>
                  <a:gd name="connsiteY5" fmla="*/ 2669 h 480393"/>
                  <a:gd name="connsiteX6" fmla="*/ 61076 w 293573"/>
                  <a:gd name="connsiteY6" fmla="*/ 25354 h 480393"/>
                  <a:gd name="connsiteX7" fmla="*/ 50401 w 293573"/>
                  <a:gd name="connsiteY7" fmla="*/ 40033 h 480393"/>
                  <a:gd name="connsiteX8" fmla="*/ 1027 w 293573"/>
                  <a:gd name="connsiteY8" fmla="*/ 205501 h 480393"/>
                  <a:gd name="connsiteX9" fmla="*/ 19709 w 293573"/>
                  <a:gd name="connsiteY9" fmla="*/ 238862 h 480393"/>
                  <a:gd name="connsiteX10" fmla="*/ 27716 w 293573"/>
                  <a:gd name="connsiteY10" fmla="*/ 240197 h 480393"/>
                  <a:gd name="connsiteX11" fmla="*/ 53070 w 293573"/>
                  <a:gd name="connsiteY11" fmla="*/ 221515 h 480393"/>
                  <a:gd name="connsiteX12" fmla="*/ 94437 w 293573"/>
                  <a:gd name="connsiteY12" fmla="*/ 81400 h 480393"/>
                  <a:gd name="connsiteX13" fmla="*/ 94437 w 293573"/>
                  <a:gd name="connsiteY13" fmla="*/ 128105 h 480393"/>
                  <a:gd name="connsiteX14" fmla="*/ 45063 w 293573"/>
                  <a:gd name="connsiteY14" fmla="*/ 293574 h 480393"/>
                  <a:gd name="connsiteX15" fmla="*/ 81093 w 293573"/>
                  <a:gd name="connsiteY15" fmla="*/ 293574 h 480393"/>
                  <a:gd name="connsiteX16" fmla="*/ 81093 w 293573"/>
                  <a:gd name="connsiteY16" fmla="*/ 480393 h 480393"/>
                  <a:gd name="connsiteX17" fmla="*/ 134470 w 293573"/>
                  <a:gd name="connsiteY17" fmla="*/ 480393 h 480393"/>
                  <a:gd name="connsiteX18" fmla="*/ 134470 w 293573"/>
                  <a:gd name="connsiteY18" fmla="*/ 293574 h 480393"/>
                  <a:gd name="connsiteX19" fmla="*/ 161158 w 293573"/>
                  <a:gd name="connsiteY19" fmla="*/ 293574 h 480393"/>
                  <a:gd name="connsiteX20" fmla="*/ 161158 w 293573"/>
                  <a:gd name="connsiteY20" fmla="*/ 480393 h 480393"/>
                  <a:gd name="connsiteX21" fmla="*/ 214535 w 293573"/>
                  <a:gd name="connsiteY21" fmla="*/ 480393 h 480393"/>
                  <a:gd name="connsiteX22" fmla="*/ 214535 w 293573"/>
                  <a:gd name="connsiteY22" fmla="*/ 293574 h 480393"/>
                  <a:gd name="connsiteX23" fmla="*/ 250564 w 293573"/>
                  <a:gd name="connsiteY23" fmla="*/ 293574 h 480393"/>
                  <a:gd name="connsiteX24" fmla="*/ 201191 w 293573"/>
                  <a:gd name="connsiteY24" fmla="*/ 128105 h 480393"/>
                  <a:gd name="connsiteX25" fmla="*/ 201191 w 293573"/>
                  <a:gd name="connsiteY25" fmla="*/ 81400 h 480393"/>
                  <a:gd name="connsiteX26" fmla="*/ 242558 w 293573"/>
                  <a:gd name="connsiteY26" fmla="*/ 221515 h 480393"/>
                  <a:gd name="connsiteX27" fmla="*/ 267912 w 293573"/>
                  <a:gd name="connsiteY27" fmla="*/ 240197 h 480393"/>
                  <a:gd name="connsiteX28" fmla="*/ 275919 w 293573"/>
                  <a:gd name="connsiteY28" fmla="*/ 238862 h 480393"/>
                  <a:gd name="connsiteX29" fmla="*/ 293266 w 293573"/>
                  <a:gd name="connsiteY29" fmla="*/ 205501 h 48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93573" h="480393">
                    <a:moveTo>
                      <a:pt x="293266" y="205501"/>
                    </a:moveTo>
                    <a:lnTo>
                      <a:pt x="245227" y="40033"/>
                    </a:lnTo>
                    <a:cubicBezTo>
                      <a:pt x="243892" y="33361"/>
                      <a:pt x="239889" y="28023"/>
                      <a:pt x="234551" y="25354"/>
                    </a:cubicBezTo>
                    <a:cubicBezTo>
                      <a:pt x="218538" y="14679"/>
                      <a:pt x="199856" y="8007"/>
                      <a:pt x="178506" y="2669"/>
                    </a:cubicBezTo>
                    <a:cubicBezTo>
                      <a:pt x="167830" y="1334"/>
                      <a:pt x="158489" y="0"/>
                      <a:pt x="147814" y="0"/>
                    </a:cubicBezTo>
                    <a:cubicBezTo>
                      <a:pt x="137138" y="0"/>
                      <a:pt x="127797" y="1334"/>
                      <a:pt x="117122" y="2669"/>
                    </a:cubicBezTo>
                    <a:cubicBezTo>
                      <a:pt x="95771" y="6672"/>
                      <a:pt x="77089" y="14679"/>
                      <a:pt x="61076" y="25354"/>
                    </a:cubicBezTo>
                    <a:cubicBezTo>
                      <a:pt x="55738" y="29357"/>
                      <a:pt x="51735" y="33361"/>
                      <a:pt x="50401" y="40033"/>
                    </a:cubicBezTo>
                    <a:lnTo>
                      <a:pt x="1027" y="205501"/>
                    </a:lnTo>
                    <a:cubicBezTo>
                      <a:pt x="-2976" y="220180"/>
                      <a:pt x="5030" y="234859"/>
                      <a:pt x="19709" y="238862"/>
                    </a:cubicBezTo>
                    <a:cubicBezTo>
                      <a:pt x="22378" y="240197"/>
                      <a:pt x="25047" y="240197"/>
                      <a:pt x="27716" y="240197"/>
                    </a:cubicBezTo>
                    <a:cubicBezTo>
                      <a:pt x="39725" y="240197"/>
                      <a:pt x="50401" y="232190"/>
                      <a:pt x="53070" y="221515"/>
                    </a:cubicBezTo>
                    <a:lnTo>
                      <a:pt x="94437" y="81400"/>
                    </a:lnTo>
                    <a:lnTo>
                      <a:pt x="94437" y="128105"/>
                    </a:lnTo>
                    <a:lnTo>
                      <a:pt x="45063" y="293574"/>
                    </a:lnTo>
                    <a:lnTo>
                      <a:pt x="81093" y="293574"/>
                    </a:lnTo>
                    <a:lnTo>
                      <a:pt x="81093" y="480393"/>
                    </a:lnTo>
                    <a:lnTo>
                      <a:pt x="134470" y="480393"/>
                    </a:lnTo>
                    <a:lnTo>
                      <a:pt x="134470" y="293574"/>
                    </a:lnTo>
                    <a:lnTo>
                      <a:pt x="161158" y="293574"/>
                    </a:lnTo>
                    <a:lnTo>
                      <a:pt x="161158" y="480393"/>
                    </a:lnTo>
                    <a:lnTo>
                      <a:pt x="214535" y="480393"/>
                    </a:lnTo>
                    <a:lnTo>
                      <a:pt x="214535" y="293574"/>
                    </a:lnTo>
                    <a:lnTo>
                      <a:pt x="250564" y="293574"/>
                    </a:lnTo>
                    <a:lnTo>
                      <a:pt x="201191" y="128105"/>
                    </a:lnTo>
                    <a:lnTo>
                      <a:pt x="201191" y="81400"/>
                    </a:lnTo>
                    <a:lnTo>
                      <a:pt x="242558" y="221515"/>
                    </a:lnTo>
                    <a:cubicBezTo>
                      <a:pt x="246561" y="233524"/>
                      <a:pt x="257237" y="240197"/>
                      <a:pt x="267912" y="240197"/>
                    </a:cubicBezTo>
                    <a:cubicBezTo>
                      <a:pt x="270581" y="240197"/>
                      <a:pt x="273250" y="240197"/>
                      <a:pt x="275919" y="238862"/>
                    </a:cubicBezTo>
                    <a:cubicBezTo>
                      <a:pt x="289263" y="234859"/>
                      <a:pt x="297269" y="220180"/>
                      <a:pt x="293266" y="205501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5960BD1-C66E-421B-A7D7-03EB8DEDAB16}"/>
                </a:ext>
              </a:extLst>
            </p:cNvPr>
            <p:cNvGrpSpPr/>
            <p:nvPr/>
          </p:nvGrpSpPr>
          <p:grpSpPr>
            <a:xfrm>
              <a:off x="724810" y="4656846"/>
              <a:ext cx="408097" cy="630695"/>
              <a:chOff x="808630" y="4435173"/>
              <a:chExt cx="408097" cy="630695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015E6AF-68E7-4FB4-89BA-80984F929587}"/>
                  </a:ext>
                </a:extLst>
              </p:cNvPr>
              <p:cNvSpPr/>
              <p:nvPr/>
            </p:nvSpPr>
            <p:spPr>
              <a:xfrm>
                <a:off x="808630" y="4561312"/>
                <a:ext cx="408097" cy="504556"/>
              </a:xfrm>
              <a:custGeom>
                <a:avLst/>
                <a:gdLst>
                  <a:gd name="connsiteX0" fmla="*/ 356260 w 408096"/>
                  <a:gd name="connsiteY0" fmla="*/ 178079 h 504555"/>
                  <a:gd name="connsiteX1" fmla="*/ 348098 w 408096"/>
                  <a:gd name="connsiteY1" fmla="*/ 178821 h 504555"/>
                  <a:gd name="connsiteX2" fmla="*/ 330290 w 408096"/>
                  <a:gd name="connsiteY2" fmla="*/ 158045 h 504555"/>
                  <a:gd name="connsiteX3" fmla="*/ 267221 w 408096"/>
                  <a:gd name="connsiteY3" fmla="*/ 132817 h 504555"/>
                  <a:gd name="connsiteX4" fmla="*/ 226411 w 408096"/>
                  <a:gd name="connsiteY4" fmla="*/ 38584 h 504555"/>
                  <a:gd name="connsiteX5" fmla="*/ 170762 w 408096"/>
                  <a:gd name="connsiteY5" fmla="*/ 0 h 504555"/>
                  <a:gd name="connsiteX6" fmla="*/ 135888 w 408096"/>
                  <a:gd name="connsiteY6" fmla="*/ 11130 h 504555"/>
                  <a:gd name="connsiteX7" fmla="*/ 35645 w 408096"/>
                  <a:gd name="connsiteY7" fmla="*/ 78651 h 504555"/>
                  <a:gd name="connsiteX8" fmla="*/ 23031 w 408096"/>
                  <a:gd name="connsiteY8" fmla="*/ 96459 h 504555"/>
                  <a:gd name="connsiteX9" fmla="*/ 771 w 408096"/>
                  <a:gd name="connsiteY9" fmla="*/ 192918 h 504555"/>
                  <a:gd name="connsiteX10" fmla="*/ 22994 w 408096"/>
                  <a:gd name="connsiteY10" fmla="*/ 228526 h 504555"/>
                  <a:gd name="connsiteX11" fmla="*/ 23031 w 408096"/>
                  <a:gd name="connsiteY11" fmla="*/ 228534 h 504555"/>
                  <a:gd name="connsiteX12" fmla="*/ 29709 w 408096"/>
                  <a:gd name="connsiteY12" fmla="*/ 229276 h 504555"/>
                  <a:gd name="connsiteX13" fmla="*/ 58646 w 408096"/>
                  <a:gd name="connsiteY13" fmla="*/ 206274 h 504555"/>
                  <a:gd name="connsiteX14" fmla="*/ 77938 w 408096"/>
                  <a:gd name="connsiteY14" fmla="*/ 121687 h 504555"/>
                  <a:gd name="connsiteX15" fmla="*/ 96562 w 408096"/>
                  <a:gd name="connsiteY15" fmla="*/ 109073 h 504555"/>
                  <a:gd name="connsiteX16" fmla="*/ 92630 w 408096"/>
                  <a:gd name="connsiteY16" fmla="*/ 140237 h 504555"/>
                  <a:gd name="connsiteX17" fmla="*/ 28002 w 408096"/>
                  <a:gd name="connsiteY17" fmla="*/ 333897 h 504555"/>
                  <a:gd name="connsiteX18" fmla="*/ 81055 w 408096"/>
                  <a:gd name="connsiteY18" fmla="*/ 333897 h 504555"/>
                  <a:gd name="connsiteX19" fmla="*/ 81055 w 408096"/>
                  <a:gd name="connsiteY19" fmla="*/ 336123 h 504555"/>
                  <a:gd name="connsiteX20" fmla="*/ 52043 w 408096"/>
                  <a:gd name="connsiteY20" fmla="*/ 467456 h 504555"/>
                  <a:gd name="connsiteX21" fmla="*/ 74266 w 408096"/>
                  <a:gd name="connsiteY21" fmla="*/ 503064 h 504555"/>
                  <a:gd name="connsiteX22" fmla="*/ 74302 w 408096"/>
                  <a:gd name="connsiteY22" fmla="*/ 503072 h 504555"/>
                  <a:gd name="connsiteX23" fmla="*/ 80980 w 408096"/>
                  <a:gd name="connsiteY23" fmla="*/ 503814 h 504555"/>
                  <a:gd name="connsiteX24" fmla="*/ 109918 w 408096"/>
                  <a:gd name="connsiteY24" fmla="*/ 480812 h 504555"/>
                  <a:gd name="connsiteX25" fmla="*/ 139598 w 408096"/>
                  <a:gd name="connsiteY25" fmla="*/ 347253 h 504555"/>
                  <a:gd name="connsiteX26" fmla="*/ 140340 w 408096"/>
                  <a:gd name="connsiteY26" fmla="*/ 342801 h 504555"/>
                  <a:gd name="connsiteX27" fmla="*/ 141082 w 408096"/>
                  <a:gd name="connsiteY27" fmla="*/ 333897 h 504555"/>
                  <a:gd name="connsiteX28" fmla="*/ 173730 w 408096"/>
                  <a:gd name="connsiteY28" fmla="*/ 333897 h 504555"/>
                  <a:gd name="connsiteX29" fmla="*/ 181150 w 408096"/>
                  <a:gd name="connsiteY29" fmla="*/ 462262 h 504555"/>
                  <a:gd name="connsiteX30" fmla="*/ 210829 w 408096"/>
                  <a:gd name="connsiteY30" fmla="*/ 490310 h 504555"/>
                  <a:gd name="connsiteX31" fmla="*/ 212462 w 408096"/>
                  <a:gd name="connsiteY31" fmla="*/ 490310 h 504555"/>
                  <a:gd name="connsiteX32" fmla="*/ 240436 w 408096"/>
                  <a:gd name="connsiteY32" fmla="*/ 459017 h 504555"/>
                  <a:gd name="connsiteX33" fmla="*/ 240435 w 408096"/>
                  <a:gd name="connsiteY33" fmla="*/ 458997 h 504555"/>
                  <a:gd name="connsiteX34" fmla="*/ 233237 w 408096"/>
                  <a:gd name="connsiteY34" fmla="*/ 333897 h 504555"/>
                  <a:gd name="connsiteX35" fmla="*/ 258020 w 408096"/>
                  <a:gd name="connsiteY35" fmla="*/ 333897 h 504555"/>
                  <a:gd name="connsiteX36" fmla="*/ 191241 w 408096"/>
                  <a:gd name="connsiteY36" fmla="*/ 134301 h 504555"/>
                  <a:gd name="connsiteX37" fmla="*/ 191983 w 408096"/>
                  <a:gd name="connsiteY37" fmla="*/ 113525 h 504555"/>
                  <a:gd name="connsiteX38" fmla="*/ 215726 w 408096"/>
                  <a:gd name="connsiteY38" fmla="*/ 167691 h 504555"/>
                  <a:gd name="connsiteX39" fmla="*/ 232050 w 408096"/>
                  <a:gd name="connsiteY39" fmla="*/ 183272 h 504555"/>
                  <a:gd name="connsiteX40" fmla="*/ 305508 w 408096"/>
                  <a:gd name="connsiteY40" fmla="*/ 212952 h 504555"/>
                  <a:gd name="connsiteX41" fmla="*/ 302540 w 408096"/>
                  <a:gd name="connsiteY41" fmla="*/ 230018 h 504555"/>
                  <a:gd name="connsiteX42" fmla="*/ 321832 w 408096"/>
                  <a:gd name="connsiteY42" fmla="*/ 270086 h 504555"/>
                  <a:gd name="connsiteX43" fmla="*/ 322574 w 408096"/>
                  <a:gd name="connsiteY43" fmla="*/ 270828 h 504555"/>
                  <a:gd name="connsiteX44" fmla="*/ 332219 w 408096"/>
                  <a:gd name="connsiteY44" fmla="*/ 274538 h 504555"/>
                  <a:gd name="connsiteX45" fmla="*/ 347059 w 408096"/>
                  <a:gd name="connsiteY45" fmla="*/ 259698 h 504555"/>
                  <a:gd name="connsiteX46" fmla="*/ 341123 w 408096"/>
                  <a:gd name="connsiteY46" fmla="*/ 247826 h 504555"/>
                  <a:gd name="connsiteX47" fmla="*/ 334000 w 408096"/>
                  <a:gd name="connsiteY47" fmla="*/ 230018 h 504555"/>
                  <a:gd name="connsiteX48" fmla="*/ 356260 w 408096"/>
                  <a:gd name="connsiteY48" fmla="*/ 207758 h 504555"/>
                  <a:gd name="connsiteX49" fmla="*/ 378520 w 408096"/>
                  <a:gd name="connsiteY49" fmla="*/ 230018 h 504555"/>
                  <a:gd name="connsiteX50" fmla="*/ 378520 w 408096"/>
                  <a:gd name="connsiteY50" fmla="*/ 489716 h 504555"/>
                  <a:gd name="connsiteX51" fmla="*/ 393360 w 408096"/>
                  <a:gd name="connsiteY51" fmla="*/ 504556 h 504555"/>
                  <a:gd name="connsiteX52" fmla="*/ 408200 w 408096"/>
                  <a:gd name="connsiteY52" fmla="*/ 489716 h 504555"/>
                  <a:gd name="connsiteX53" fmla="*/ 408200 w 408096"/>
                  <a:gd name="connsiteY53" fmla="*/ 230018 h 504555"/>
                  <a:gd name="connsiteX54" fmla="*/ 356260 w 408096"/>
                  <a:gd name="connsiteY54" fmla="*/ 178079 h 504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08096" h="504555">
                    <a:moveTo>
                      <a:pt x="356260" y="178079"/>
                    </a:moveTo>
                    <a:cubicBezTo>
                      <a:pt x="353518" y="177957"/>
                      <a:pt x="350773" y="178206"/>
                      <a:pt x="348098" y="178821"/>
                    </a:cubicBezTo>
                    <a:cubicBezTo>
                      <a:pt x="345899" y="169409"/>
                      <a:pt x="339255" y="161657"/>
                      <a:pt x="330290" y="158045"/>
                    </a:cubicBezTo>
                    <a:lnTo>
                      <a:pt x="267221" y="132817"/>
                    </a:lnTo>
                    <a:lnTo>
                      <a:pt x="226411" y="38584"/>
                    </a:lnTo>
                    <a:cubicBezTo>
                      <a:pt x="217736" y="15365"/>
                      <a:pt x="195548" y="-19"/>
                      <a:pt x="170762" y="0"/>
                    </a:cubicBezTo>
                    <a:cubicBezTo>
                      <a:pt x="158272" y="52"/>
                      <a:pt x="146099" y="3937"/>
                      <a:pt x="135888" y="11130"/>
                    </a:cubicBezTo>
                    <a:lnTo>
                      <a:pt x="35645" y="78651"/>
                    </a:lnTo>
                    <a:cubicBezTo>
                      <a:pt x="29617" y="83059"/>
                      <a:pt x="25188" y="89310"/>
                      <a:pt x="23031" y="96459"/>
                    </a:cubicBezTo>
                    <a:lnTo>
                      <a:pt x="771" y="192918"/>
                    </a:lnTo>
                    <a:cubicBezTo>
                      <a:pt x="-2925" y="208888"/>
                      <a:pt x="7025" y="224830"/>
                      <a:pt x="22994" y="228526"/>
                    </a:cubicBezTo>
                    <a:cubicBezTo>
                      <a:pt x="23007" y="228529"/>
                      <a:pt x="23019" y="228531"/>
                      <a:pt x="23031" y="228534"/>
                    </a:cubicBezTo>
                    <a:cubicBezTo>
                      <a:pt x="25201" y="229146"/>
                      <a:pt x="27457" y="229397"/>
                      <a:pt x="29709" y="229276"/>
                    </a:cubicBezTo>
                    <a:cubicBezTo>
                      <a:pt x="43478" y="229124"/>
                      <a:pt x="55391" y="219654"/>
                      <a:pt x="58646" y="206274"/>
                    </a:cubicBezTo>
                    <a:lnTo>
                      <a:pt x="77938" y="121687"/>
                    </a:lnTo>
                    <a:lnTo>
                      <a:pt x="96562" y="109073"/>
                    </a:lnTo>
                    <a:cubicBezTo>
                      <a:pt x="95004" y="120055"/>
                      <a:pt x="93668" y="130517"/>
                      <a:pt x="92630" y="140237"/>
                    </a:cubicBezTo>
                    <a:lnTo>
                      <a:pt x="28002" y="333897"/>
                    </a:lnTo>
                    <a:lnTo>
                      <a:pt x="81055" y="333897"/>
                    </a:lnTo>
                    <a:lnTo>
                      <a:pt x="81055" y="336123"/>
                    </a:lnTo>
                    <a:lnTo>
                      <a:pt x="52043" y="467456"/>
                    </a:lnTo>
                    <a:cubicBezTo>
                      <a:pt x="48347" y="483426"/>
                      <a:pt x="58297" y="499368"/>
                      <a:pt x="74266" y="503064"/>
                    </a:cubicBezTo>
                    <a:cubicBezTo>
                      <a:pt x="74279" y="503066"/>
                      <a:pt x="74291" y="503069"/>
                      <a:pt x="74302" y="503072"/>
                    </a:cubicBezTo>
                    <a:cubicBezTo>
                      <a:pt x="76473" y="503684"/>
                      <a:pt x="78728" y="503935"/>
                      <a:pt x="80980" y="503814"/>
                    </a:cubicBezTo>
                    <a:cubicBezTo>
                      <a:pt x="94750" y="503662"/>
                      <a:pt x="106663" y="494192"/>
                      <a:pt x="109918" y="480812"/>
                    </a:cubicBezTo>
                    <a:lnTo>
                      <a:pt x="139598" y="347253"/>
                    </a:lnTo>
                    <a:cubicBezTo>
                      <a:pt x="139598" y="345769"/>
                      <a:pt x="140340" y="344285"/>
                      <a:pt x="140340" y="342801"/>
                    </a:cubicBezTo>
                    <a:lnTo>
                      <a:pt x="141082" y="333897"/>
                    </a:lnTo>
                    <a:lnTo>
                      <a:pt x="173730" y="333897"/>
                    </a:lnTo>
                    <a:lnTo>
                      <a:pt x="181150" y="462262"/>
                    </a:lnTo>
                    <a:cubicBezTo>
                      <a:pt x="182017" y="478013"/>
                      <a:pt x="195054" y="490333"/>
                      <a:pt x="210829" y="490310"/>
                    </a:cubicBezTo>
                    <a:lnTo>
                      <a:pt x="212462" y="490310"/>
                    </a:lnTo>
                    <a:cubicBezTo>
                      <a:pt x="228828" y="489393"/>
                      <a:pt x="241352" y="475383"/>
                      <a:pt x="240436" y="459017"/>
                    </a:cubicBezTo>
                    <a:cubicBezTo>
                      <a:pt x="240436" y="459011"/>
                      <a:pt x="240435" y="459004"/>
                      <a:pt x="240435" y="458997"/>
                    </a:cubicBezTo>
                    <a:lnTo>
                      <a:pt x="233237" y="333897"/>
                    </a:lnTo>
                    <a:lnTo>
                      <a:pt x="258020" y="333897"/>
                    </a:lnTo>
                    <a:lnTo>
                      <a:pt x="191241" y="134301"/>
                    </a:lnTo>
                    <a:cubicBezTo>
                      <a:pt x="191241" y="134301"/>
                      <a:pt x="191983" y="114267"/>
                      <a:pt x="191983" y="113525"/>
                    </a:cubicBezTo>
                    <a:lnTo>
                      <a:pt x="215726" y="167691"/>
                    </a:lnTo>
                    <a:cubicBezTo>
                      <a:pt x="218754" y="174935"/>
                      <a:pt x="224672" y="180585"/>
                      <a:pt x="232050" y="183272"/>
                    </a:cubicBezTo>
                    <a:lnTo>
                      <a:pt x="305508" y="212952"/>
                    </a:lnTo>
                    <a:cubicBezTo>
                      <a:pt x="303386" y="218385"/>
                      <a:pt x="302376" y="224188"/>
                      <a:pt x="302540" y="230018"/>
                    </a:cubicBezTo>
                    <a:cubicBezTo>
                      <a:pt x="302509" y="245620"/>
                      <a:pt x="309616" y="260380"/>
                      <a:pt x="321832" y="270086"/>
                    </a:cubicBezTo>
                    <a:lnTo>
                      <a:pt x="322574" y="270828"/>
                    </a:lnTo>
                    <a:cubicBezTo>
                      <a:pt x="325203" y="273241"/>
                      <a:pt x="328650" y="274567"/>
                      <a:pt x="332219" y="274538"/>
                    </a:cubicBezTo>
                    <a:cubicBezTo>
                      <a:pt x="340416" y="274538"/>
                      <a:pt x="347059" y="267894"/>
                      <a:pt x="347059" y="259698"/>
                    </a:cubicBezTo>
                    <a:cubicBezTo>
                      <a:pt x="347296" y="254974"/>
                      <a:pt x="345045" y="250470"/>
                      <a:pt x="341123" y="247826"/>
                    </a:cubicBezTo>
                    <a:cubicBezTo>
                      <a:pt x="336725" y="242915"/>
                      <a:pt x="334202" y="236608"/>
                      <a:pt x="334000" y="230018"/>
                    </a:cubicBezTo>
                    <a:cubicBezTo>
                      <a:pt x="334000" y="217724"/>
                      <a:pt x="343966" y="207758"/>
                      <a:pt x="356260" y="207758"/>
                    </a:cubicBezTo>
                    <a:cubicBezTo>
                      <a:pt x="368554" y="207758"/>
                      <a:pt x="378520" y="217724"/>
                      <a:pt x="378520" y="230018"/>
                    </a:cubicBezTo>
                    <a:lnTo>
                      <a:pt x="378520" y="489716"/>
                    </a:lnTo>
                    <a:cubicBezTo>
                      <a:pt x="378520" y="497912"/>
                      <a:pt x="385164" y="504556"/>
                      <a:pt x="393360" y="504556"/>
                    </a:cubicBezTo>
                    <a:cubicBezTo>
                      <a:pt x="401556" y="504556"/>
                      <a:pt x="408200" y="497912"/>
                      <a:pt x="408200" y="489716"/>
                    </a:cubicBezTo>
                    <a:lnTo>
                      <a:pt x="408200" y="230018"/>
                    </a:lnTo>
                    <a:cubicBezTo>
                      <a:pt x="408200" y="201333"/>
                      <a:pt x="384946" y="178079"/>
                      <a:pt x="356260" y="17807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3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9F92614-8FB8-48C4-95A3-35DD98EEBBB5}"/>
                  </a:ext>
                </a:extLst>
              </p:cNvPr>
              <p:cNvSpPr/>
              <p:nvPr/>
            </p:nvSpPr>
            <p:spPr>
              <a:xfrm>
                <a:off x="960841" y="4435173"/>
                <a:ext cx="118719" cy="118719"/>
              </a:xfrm>
              <a:custGeom>
                <a:avLst/>
                <a:gdLst>
                  <a:gd name="connsiteX0" fmla="*/ 118719 w 118719"/>
                  <a:gd name="connsiteY0" fmla="*/ 59360 h 118719"/>
                  <a:gd name="connsiteX1" fmla="*/ 59360 w 118719"/>
                  <a:gd name="connsiteY1" fmla="*/ 118719 h 118719"/>
                  <a:gd name="connsiteX2" fmla="*/ 0 w 118719"/>
                  <a:gd name="connsiteY2" fmla="*/ 59360 h 118719"/>
                  <a:gd name="connsiteX3" fmla="*/ 59360 w 118719"/>
                  <a:gd name="connsiteY3" fmla="*/ 0 h 118719"/>
                  <a:gd name="connsiteX4" fmla="*/ 118719 w 118719"/>
                  <a:gd name="connsiteY4" fmla="*/ 59360 h 11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19" h="118719">
                    <a:moveTo>
                      <a:pt x="118719" y="59360"/>
                    </a:moveTo>
                    <a:cubicBezTo>
                      <a:pt x="118719" y="92143"/>
                      <a:pt x="92143" y="118719"/>
                      <a:pt x="59360" y="118719"/>
                    </a:cubicBezTo>
                    <a:cubicBezTo>
                      <a:pt x="26576" y="118719"/>
                      <a:pt x="0" y="92143"/>
                      <a:pt x="0" y="59360"/>
                    </a:cubicBezTo>
                    <a:cubicBezTo>
                      <a:pt x="0" y="26576"/>
                      <a:pt x="26576" y="0"/>
                      <a:pt x="59360" y="0"/>
                    </a:cubicBezTo>
                    <a:cubicBezTo>
                      <a:pt x="92143" y="0"/>
                      <a:pt x="118719" y="26576"/>
                      <a:pt x="118719" y="5936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3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6" name="Graphic 8" descr="DNA">
            <a:extLst>
              <a:ext uri="{FF2B5EF4-FFF2-40B4-BE49-F238E27FC236}">
                <a16:creationId xmlns:a16="http://schemas.microsoft.com/office/drawing/2014/main" id="{61799C45-318F-47FD-96B6-1074311A5119}"/>
              </a:ext>
            </a:extLst>
          </p:cNvPr>
          <p:cNvSpPr/>
          <p:nvPr/>
        </p:nvSpPr>
        <p:spPr>
          <a:xfrm rot="5400000">
            <a:off x="9771613" y="1667761"/>
            <a:ext cx="468144" cy="936288"/>
          </a:xfrm>
          <a:custGeom>
            <a:avLst/>
            <a:gdLst>
              <a:gd name="connsiteX0" fmla="*/ 468144 w 468143"/>
              <a:gd name="connsiteY0" fmla="*/ 468144 h 936287"/>
              <a:gd name="connsiteX1" fmla="*/ 301102 w 468143"/>
              <a:gd name="connsiteY1" fmla="*/ 234072 h 936287"/>
              <a:gd name="connsiteX2" fmla="*/ 468144 w 468143"/>
              <a:gd name="connsiteY2" fmla="*/ 0 h 936287"/>
              <a:gd name="connsiteX3" fmla="*/ 404306 w 468143"/>
              <a:gd name="connsiteY3" fmla="*/ 0 h 936287"/>
              <a:gd name="connsiteX4" fmla="*/ 395794 w 468143"/>
              <a:gd name="connsiteY4" fmla="*/ 53198 h 936287"/>
              <a:gd name="connsiteX5" fmla="*/ 72350 w 468143"/>
              <a:gd name="connsiteY5" fmla="*/ 53198 h 936287"/>
              <a:gd name="connsiteX6" fmla="*/ 63838 w 468143"/>
              <a:gd name="connsiteY6" fmla="*/ 0 h 936287"/>
              <a:gd name="connsiteX7" fmla="*/ 0 w 468143"/>
              <a:gd name="connsiteY7" fmla="*/ 0 h 936287"/>
              <a:gd name="connsiteX8" fmla="*/ 167042 w 468143"/>
              <a:gd name="connsiteY8" fmla="*/ 234072 h 936287"/>
              <a:gd name="connsiteX9" fmla="*/ 0 w 468143"/>
              <a:gd name="connsiteY9" fmla="*/ 468144 h 936287"/>
              <a:gd name="connsiteX10" fmla="*/ 167042 w 468143"/>
              <a:gd name="connsiteY10" fmla="*/ 703280 h 936287"/>
              <a:gd name="connsiteX11" fmla="*/ 0 w 468143"/>
              <a:gd name="connsiteY11" fmla="*/ 936288 h 936287"/>
              <a:gd name="connsiteX12" fmla="*/ 63838 w 468143"/>
              <a:gd name="connsiteY12" fmla="*/ 936288 h 936287"/>
              <a:gd name="connsiteX13" fmla="*/ 72350 w 468143"/>
              <a:gd name="connsiteY13" fmla="*/ 883090 h 936287"/>
              <a:gd name="connsiteX14" fmla="*/ 395794 w 468143"/>
              <a:gd name="connsiteY14" fmla="*/ 883090 h 936287"/>
              <a:gd name="connsiteX15" fmla="*/ 404306 w 468143"/>
              <a:gd name="connsiteY15" fmla="*/ 936288 h 936287"/>
              <a:gd name="connsiteX16" fmla="*/ 468144 w 468143"/>
              <a:gd name="connsiteY16" fmla="*/ 936288 h 936287"/>
              <a:gd name="connsiteX17" fmla="*/ 301102 w 468143"/>
              <a:gd name="connsiteY17" fmla="*/ 703280 h 936287"/>
              <a:gd name="connsiteX18" fmla="*/ 468144 w 468143"/>
              <a:gd name="connsiteY18" fmla="*/ 468144 h 936287"/>
              <a:gd name="connsiteX19" fmla="*/ 63838 w 468143"/>
              <a:gd name="connsiteY19" fmla="*/ 468144 h 936287"/>
              <a:gd name="connsiteX20" fmla="*/ 72350 w 468143"/>
              <a:gd name="connsiteY20" fmla="*/ 414946 h 936287"/>
              <a:gd name="connsiteX21" fmla="*/ 396858 w 468143"/>
              <a:gd name="connsiteY21" fmla="*/ 414946 h 936287"/>
              <a:gd name="connsiteX22" fmla="*/ 405370 w 468143"/>
              <a:gd name="connsiteY22" fmla="*/ 468144 h 936287"/>
              <a:gd name="connsiteX23" fmla="*/ 396858 w 468143"/>
              <a:gd name="connsiteY23" fmla="*/ 521342 h 936287"/>
              <a:gd name="connsiteX24" fmla="*/ 72350 w 468143"/>
              <a:gd name="connsiteY24" fmla="*/ 521342 h 936287"/>
              <a:gd name="connsiteX25" fmla="*/ 63838 w 468143"/>
              <a:gd name="connsiteY25" fmla="*/ 468144 h 936287"/>
              <a:gd name="connsiteX26" fmla="*/ 112780 w 468143"/>
              <a:gd name="connsiteY26" fmla="*/ 117036 h 936287"/>
              <a:gd name="connsiteX27" fmla="*/ 354300 w 468143"/>
              <a:gd name="connsiteY27" fmla="*/ 117036 h 936287"/>
              <a:gd name="connsiteX28" fmla="*/ 233008 w 468143"/>
              <a:gd name="connsiteY28" fmla="*/ 197897 h 936287"/>
              <a:gd name="connsiteX29" fmla="*/ 112780 w 468143"/>
              <a:gd name="connsiteY29" fmla="*/ 117036 h 936287"/>
              <a:gd name="connsiteX30" fmla="*/ 234072 w 468143"/>
              <a:gd name="connsiteY30" fmla="*/ 270247 h 936287"/>
              <a:gd name="connsiteX31" fmla="*/ 355364 w 468143"/>
              <a:gd name="connsiteY31" fmla="*/ 351108 h 936287"/>
              <a:gd name="connsiteX32" fmla="*/ 112780 w 468143"/>
              <a:gd name="connsiteY32" fmla="*/ 351108 h 936287"/>
              <a:gd name="connsiteX33" fmla="*/ 234072 w 468143"/>
              <a:gd name="connsiteY33" fmla="*/ 270247 h 936287"/>
              <a:gd name="connsiteX34" fmla="*/ 234072 w 468143"/>
              <a:gd name="connsiteY34" fmla="*/ 739455 h 936287"/>
              <a:gd name="connsiteX35" fmla="*/ 354300 w 468143"/>
              <a:gd name="connsiteY35" fmla="*/ 819252 h 936287"/>
              <a:gd name="connsiteX36" fmla="*/ 113844 w 468143"/>
              <a:gd name="connsiteY36" fmla="*/ 819252 h 936287"/>
              <a:gd name="connsiteX37" fmla="*/ 234072 w 468143"/>
              <a:gd name="connsiteY37" fmla="*/ 739455 h 936287"/>
              <a:gd name="connsiteX38" fmla="*/ 234072 w 468143"/>
              <a:gd name="connsiteY38" fmla="*/ 667105 h 936287"/>
              <a:gd name="connsiteX39" fmla="*/ 111716 w 468143"/>
              <a:gd name="connsiteY39" fmla="*/ 585180 h 936287"/>
              <a:gd name="connsiteX40" fmla="*/ 356428 w 468143"/>
              <a:gd name="connsiteY40" fmla="*/ 585180 h 936287"/>
              <a:gd name="connsiteX41" fmla="*/ 234072 w 468143"/>
              <a:gd name="connsiteY41" fmla="*/ 667105 h 93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68143" h="936287">
                <a:moveTo>
                  <a:pt x="468144" y="468144"/>
                </a:moveTo>
                <a:cubicBezTo>
                  <a:pt x="468144" y="346852"/>
                  <a:pt x="387283" y="283014"/>
                  <a:pt x="301102" y="234072"/>
                </a:cubicBezTo>
                <a:cubicBezTo>
                  <a:pt x="387283" y="184066"/>
                  <a:pt x="468144" y="121292"/>
                  <a:pt x="468144" y="0"/>
                </a:cubicBezTo>
                <a:lnTo>
                  <a:pt x="404306" y="0"/>
                </a:lnTo>
                <a:cubicBezTo>
                  <a:pt x="404306" y="19151"/>
                  <a:pt x="401114" y="37239"/>
                  <a:pt x="395794" y="53198"/>
                </a:cubicBezTo>
                <a:lnTo>
                  <a:pt x="72350" y="53198"/>
                </a:lnTo>
                <a:cubicBezTo>
                  <a:pt x="67030" y="37239"/>
                  <a:pt x="63838" y="19151"/>
                  <a:pt x="63838" y="0"/>
                </a:cubicBezTo>
                <a:lnTo>
                  <a:pt x="0" y="0"/>
                </a:lnTo>
                <a:cubicBezTo>
                  <a:pt x="0" y="121292"/>
                  <a:pt x="80861" y="184066"/>
                  <a:pt x="167042" y="234072"/>
                </a:cubicBezTo>
                <a:cubicBezTo>
                  <a:pt x="80861" y="283014"/>
                  <a:pt x="0" y="346852"/>
                  <a:pt x="0" y="468144"/>
                </a:cubicBezTo>
                <a:cubicBezTo>
                  <a:pt x="0" y="590500"/>
                  <a:pt x="80861" y="654338"/>
                  <a:pt x="167042" y="703280"/>
                </a:cubicBezTo>
                <a:cubicBezTo>
                  <a:pt x="80861" y="752222"/>
                  <a:pt x="0" y="814996"/>
                  <a:pt x="0" y="936288"/>
                </a:cubicBezTo>
                <a:lnTo>
                  <a:pt x="63838" y="936288"/>
                </a:lnTo>
                <a:cubicBezTo>
                  <a:pt x="63838" y="916073"/>
                  <a:pt x="67030" y="899049"/>
                  <a:pt x="72350" y="883090"/>
                </a:cubicBezTo>
                <a:lnTo>
                  <a:pt x="395794" y="883090"/>
                </a:lnTo>
                <a:cubicBezTo>
                  <a:pt x="401114" y="899049"/>
                  <a:pt x="404306" y="916073"/>
                  <a:pt x="404306" y="936288"/>
                </a:cubicBezTo>
                <a:lnTo>
                  <a:pt x="468144" y="936288"/>
                </a:lnTo>
                <a:cubicBezTo>
                  <a:pt x="468144" y="814996"/>
                  <a:pt x="387283" y="752222"/>
                  <a:pt x="301102" y="703280"/>
                </a:cubicBezTo>
                <a:cubicBezTo>
                  <a:pt x="387283" y="654338"/>
                  <a:pt x="468144" y="590500"/>
                  <a:pt x="468144" y="468144"/>
                </a:cubicBezTo>
                <a:close/>
                <a:moveTo>
                  <a:pt x="63838" y="468144"/>
                </a:moveTo>
                <a:cubicBezTo>
                  <a:pt x="63838" y="448993"/>
                  <a:pt x="67030" y="430905"/>
                  <a:pt x="72350" y="414946"/>
                </a:cubicBezTo>
                <a:lnTo>
                  <a:pt x="396858" y="414946"/>
                </a:lnTo>
                <a:cubicBezTo>
                  <a:pt x="402178" y="430905"/>
                  <a:pt x="405370" y="448993"/>
                  <a:pt x="405370" y="468144"/>
                </a:cubicBezTo>
                <a:cubicBezTo>
                  <a:pt x="405370" y="487295"/>
                  <a:pt x="402178" y="505383"/>
                  <a:pt x="396858" y="521342"/>
                </a:cubicBezTo>
                <a:lnTo>
                  <a:pt x="72350" y="521342"/>
                </a:lnTo>
                <a:cubicBezTo>
                  <a:pt x="67030" y="505383"/>
                  <a:pt x="63838" y="487295"/>
                  <a:pt x="63838" y="468144"/>
                </a:cubicBezTo>
                <a:close/>
                <a:moveTo>
                  <a:pt x="112780" y="117036"/>
                </a:moveTo>
                <a:lnTo>
                  <a:pt x="354300" y="117036"/>
                </a:lnTo>
                <a:cubicBezTo>
                  <a:pt x="323445" y="147891"/>
                  <a:pt x="279822" y="172362"/>
                  <a:pt x="233008" y="197897"/>
                </a:cubicBezTo>
                <a:cubicBezTo>
                  <a:pt x="187258" y="172362"/>
                  <a:pt x="143635" y="147891"/>
                  <a:pt x="112780" y="117036"/>
                </a:cubicBezTo>
                <a:close/>
                <a:moveTo>
                  <a:pt x="234072" y="270247"/>
                </a:moveTo>
                <a:cubicBezTo>
                  <a:pt x="280886" y="295782"/>
                  <a:pt x="324509" y="320253"/>
                  <a:pt x="355364" y="351108"/>
                </a:cubicBezTo>
                <a:lnTo>
                  <a:pt x="112780" y="351108"/>
                </a:lnTo>
                <a:cubicBezTo>
                  <a:pt x="143635" y="320253"/>
                  <a:pt x="187258" y="294718"/>
                  <a:pt x="234072" y="270247"/>
                </a:cubicBezTo>
                <a:close/>
                <a:moveTo>
                  <a:pt x="234072" y="739455"/>
                </a:moveTo>
                <a:cubicBezTo>
                  <a:pt x="280886" y="763926"/>
                  <a:pt x="323445" y="788397"/>
                  <a:pt x="354300" y="819252"/>
                </a:cubicBezTo>
                <a:lnTo>
                  <a:pt x="113844" y="819252"/>
                </a:lnTo>
                <a:cubicBezTo>
                  <a:pt x="144699" y="788397"/>
                  <a:pt x="187258" y="763926"/>
                  <a:pt x="234072" y="739455"/>
                </a:cubicBezTo>
                <a:close/>
                <a:moveTo>
                  <a:pt x="234072" y="667105"/>
                </a:moveTo>
                <a:cubicBezTo>
                  <a:pt x="186194" y="641570"/>
                  <a:pt x="142571" y="617099"/>
                  <a:pt x="111716" y="585180"/>
                </a:cubicBezTo>
                <a:lnTo>
                  <a:pt x="356428" y="585180"/>
                </a:lnTo>
                <a:cubicBezTo>
                  <a:pt x="325573" y="617099"/>
                  <a:pt x="281950" y="641570"/>
                  <a:pt x="234072" y="667105"/>
                </a:cubicBezTo>
                <a:close/>
              </a:path>
            </a:pathLst>
          </a:custGeom>
          <a:solidFill>
            <a:schemeClr val="accent1"/>
          </a:solidFill>
          <a:ln w="106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0F99DA-1F6C-3147-8CB8-3D2F09E5B09A}"/>
              </a:ext>
            </a:extLst>
          </p:cNvPr>
          <p:cNvSpPr/>
          <p:nvPr/>
        </p:nvSpPr>
        <p:spPr>
          <a:xfrm>
            <a:off x="406400" y="3710009"/>
            <a:ext cx="658213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Lifetime risks of breast cancer by age 70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~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57% for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BRCA1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 mutation carriers; ~49% for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BRCA2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 mutation carriers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539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9D036-05C9-2246-B381-26B49FA6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08" y="-263368"/>
            <a:ext cx="4630549" cy="1067665"/>
          </a:xfrm>
        </p:spPr>
        <p:txBody>
          <a:bodyPr/>
          <a:lstStyle/>
          <a:p>
            <a:r>
              <a:rPr lang="en-US" dirty="0"/>
              <a:t>Progression Free Survival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04DDD-9771-3841-BD67-6AE4657DD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97"/>
          <a:stretch/>
        </p:blipFill>
        <p:spPr>
          <a:xfrm>
            <a:off x="0" y="2168804"/>
            <a:ext cx="6306321" cy="4325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84DFAE-C289-F845-8672-A3F20DA8E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525" y="1687270"/>
            <a:ext cx="5702300" cy="494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FAA875-11AA-2740-9025-54B2A52E3EEA}"/>
              </a:ext>
            </a:extLst>
          </p:cNvPr>
          <p:cNvSpPr txBox="1"/>
          <p:nvPr/>
        </p:nvSpPr>
        <p:spPr>
          <a:xfrm>
            <a:off x="2200251" y="1225605"/>
            <a:ext cx="1760418" cy="461665"/>
          </a:xfrm>
          <a:prstGeom prst="rect">
            <a:avLst/>
          </a:prstGeom>
          <a:noFill/>
          <a:ln>
            <a:solidFill>
              <a:srgbClr val="CB19C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EMBRACA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9D735-13AA-064F-94C4-358AF545BE90}"/>
              </a:ext>
            </a:extLst>
          </p:cNvPr>
          <p:cNvSpPr txBox="1"/>
          <p:nvPr/>
        </p:nvSpPr>
        <p:spPr>
          <a:xfrm>
            <a:off x="8211518" y="1134004"/>
            <a:ext cx="1672253" cy="461665"/>
          </a:xfrm>
          <a:prstGeom prst="rect">
            <a:avLst/>
          </a:prstGeom>
          <a:noFill/>
          <a:ln>
            <a:solidFill>
              <a:srgbClr val="CB19C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OlympiAD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FD88CA-E67E-E644-BFAC-B7EA02C83CCA}"/>
              </a:ext>
            </a:extLst>
          </p:cNvPr>
          <p:cNvSpPr/>
          <p:nvPr/>
        </p:nvSpPr>
        <p:spPr>
          <a:xfrm>
            <a:off x="10408024" y="1687270"/>
            <a:ext cx="147917" cy="302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DDA558-A571-3142-B2A9-A5F494973858}"/>
              </a:ext>
            </a:extLst>
          </p:cNvPr>
          <p:cNvSpPr/>
          <p:nvPr/>
        </p:nvSpPr>
        <p:spPr>
          <a:xfrm>
            <a:off x="7212712" y="6570759"/>
            <a:ext cx="47101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Robson M et al. 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Engl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J Med 2017;377:523-33.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OlympiAD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304F1E-A5DD-1249-AF35-90A813D84C93}"/>
              </a:ext>
            </a:extLst>
          </p:cNvPr>
          <p:cNvSpPr/>
          <p:nvPr/>
        </p:nvSpPr>
        <p:spPr>
          <a:xfrm>
            <a:off x="0" y="6478426"/>
            <a:ext cx="262764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Extracted from Litton JK, et al. N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Engl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J Med. 2018 Aug 23;379(8):753-63. (EMBRACA)</a:t>
            </a:r>
          </a:p>
        </p:txBody>
      </p:sp>
    </p:spTree>
    <p:extLst>
      <p:ext uri="{BB962C8B-B14F-4D97-AF65-F5344CB8AC3E}">
        <p14:creationId xmlns:p14="http://schemas.microsoft.com/office/powerpoint/2010/main" val="11489420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207A-88E3-2F4E-81A3-AF4B460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8" y="2234526"/>
            <a:ext cx="4967586" cy="1067665"/>
          </a:xfrm>
        </p:spPr>
        <p:txBody>
          <a:bodyPr/>
          <a:lstStyle/>
          <a:p>
            <a:r>
              <a:rPr lang="en-US" dirty="0"/>
              <a:t>EMBRACA and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/>
              <a:t>OlympiAD</a:t>
            </a:r>
            <a:r>
              <a:rPr lang="en-US" dirty="0"/>
              <a:t>: </a:t>
            </a:r>
            <a:br>
              <a:rPr lang="en-US" dirty="0"/>
            </a:br>
            <a:r>
              <a:rPr lang="en-US" b="0" dirty="0" err="1"/>
              <a:t>Talazoparib</a:t>
            </a:r>
            <a:r>
              <a:rPr lang="en-US" b="0" dirty="0"/>
              <a:t> significantly improved PFS in both HR+ and TNBC compared to TPC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6695F-BCC6-B042-AC3D-B97F39FD5A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51365-9FF4-1E4B-AC85-47EF4EF3D2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5" t="19281" r="1937" b="10237"/>
          <a:stretch/>
        </p:blipFill>
        <p:spPr>
          <a:xfrm>
            <a:off x="4777519" y="3372430"/>
            <a:ext cx="7243949" cy="3361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9AFCD-C2D2-2745-B534-FAD4A0FE5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5" t="22376" r="2424" b="11420"/>
          <a:stretch/>
        </p:blipFill>
        <p:spPr>
          <a:xfrm>
            <a:off x="4904509" y="166255"/>
            <a:ext cx="7157183" cy="313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070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706E2B7-C2FE-4022-9734-1DEB295CA360}"/>
              </a:ext>
            </a:extLst>
          </p:cNvPr>
          <p:cNvGrpSpPr/>
          <p:nvPr/>
        </p:nvGrpSpPr>
        <p:grpSpPr>
          <a:xfrm>
            <a:off x="6273941" y="1717725"/>
            <a:ext cx="667407" cy="3096452"/>
            <a:chOff x="6379672" y="1943356"/>
            <a:chExt cx="667407" cy="3096452"/>
          </a:xfrm>
        </p:grpSpPr>
        <p:sp>
          <p:nvSpPr>
            <p:cNvPr id="402" name="TextBox 401">
              <a:extLst>
                <a:ext uri="{FF2B5EF4-FFF2-40B4-BE49-F238E27FC236}">
                  <a16:creationId xmlns:a16="http://schemas.microsoft.com/office/drawing/2014/main" id="{75D48776-FF26-474A-9D40-DFE4C9412D1D}"/>
                </a:ext>
              </a:extLst>
            </p:cNvPr>
            <p:cNvSpPr txBox="1"/>
            <p:nvPr/>
          </p:nvSpPr>
          <p:spPr>
            <a:xfrm rot="16200000">
              <a:off x="4954484" y="3368544"/>
              <a:ext cx="3096452" cy="24607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1" i="0" u="none" strike="noStrike" kern="1200" baseline="0">
                  <a:solidFill>
                    <a:srgbClr val="4C4D4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4C4D4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OS (%)</a:t>
              </a:r>
            </a:p>
          </p:txBody>
        </p:sp>
        <p:sp>
          <p:nvSpPr>
            <p:cNvPr id="404" name="TextBox 403">
              <a:extLst>
                <a:ext uri="{FF2B5EF4-FFF2-40B4-BE49-F238E27FC236}">
                  <a16:creationId xmlns:a16="http://schemas.microsoft.com/office/drawing/2014/main" id="{9E0B5AB0-0CA9-459A-A305-95E78F049FF9}"/>
                </a:ext>
              </a:extLst>
            </p:cNvPr>
            <p:cNvSpPr txBox="1"/>
            <p:nvPr/>
          </p:nvSpPr>
          <p:spPr>
            <a:xfrm>
              <a:off x="6656735" y="1956882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</a:t>
              </a:r>
            </a:p>
          </p:txBody>
        </p: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D2E8FE1C-7826-448B-B1DF-6E7E8A5DBB27}"/>
                </a:ext>
              </a:extLst>
            </p:cNvPr>
            <p:cNvCxnSpPr/>
            <p:nvPr/>
          </p:nvCxnSpPr>
          <p:spPr bwMode="auto">
            <a:xfrm>
              <a:off x="7047079" y="2033633"/>
              <a:ext cx="0" cy="29147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0" name="TextBox 409">
              <a:extLst>
                <a:ext uri="{FF2B5EF4-FFF2-40B4-BE49-F238E27FC236}">
                  <a16:creationId xmlns:a16="http://schemas.microsoft.com/office/drawing/2014/main" id="{0F204A3A-6D82-495A-8DA5-72E99AA61A1A}"/>
                </a:ext>
              </a:extLst>
            </p:cNvPr>
            <p:cNvSpPr txBox="1"/>
            <p:nvPr/>
          </p:nvSpPr>
          <p:spPr>
            <a:xfrm>
              <a:off x="6650473" y="2537974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411" name="TextBox 410">
              <a:extLst>
                <a:ext uri="{FF2B5EF4-FFF2-40B4-BE49-F238E27FC236}">
                  <a16:creationId xmlns:a16="http://schemas.microsoft.com/office/drawing/2014/main" id="{B125D4CE-3B06-41E6-BA93-87C1C3DC7DB7}"/>
                </a:ext>
              </a:extLst>
            </p:cNvPr>
            <p:cNvSpPr txBox="1"/>
            <p:nvPr/>
          </p:nvSpPr>
          <p:spPr>
            <a:xfrm>
              <a:off x="6650473" y="3119066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412" name="TextBox 411">
              <a:extLst>
                <a:ext uri="{FF2B5EF4-FFF2-40B4-BE49-F238E27FC236}">
                  <a16:creationId xmlns:a16="http://schemas.microsoft.com/office/drawing/2014/main" id="{7AE2BCF2-BECA-403B-B6ED-C617778ACF72}"/>
                </a:ext>
              </a:extLst>
            </p:cNvPr>
            <p:cNvSpPr txBox="1"/>
            <p:nvPr/>
          </p:nvSpPr>
          <p:spPr>
            <a:xfrm>
              <a:off x="6650473" y="3700158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FEC0D0F0-194D-4FA0-8F76-4136D3A40873}"/>
                </a:ext>
              </a:extLst>
            </p:cNvPr>
            <p:cNvSpPr txBox="1"/>
            <p:nvPr/>
          </p:nvSpPr>
          <p:spPr>
            <a:xfrm>
              <a:off x="6650473" y="4281250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6B181BFD-D1CB-499C-BC2D-EF2C1CF48F7D}"/>
                </a:ext>
              </a:extLst>
            </p:cNvPr>
            <p:cNvCxnSpPr/>
            <p:nvPr/>
          </p:nvCxnSpPr>
          <p:spPr bwMode="auto">
            <a:xfrm>
              <a:off x="6986971" y="4944399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6" name="TextBox 415">
              <a:extLst>
                <a:ext uri="{FF2B5EF4-FFF2-40B4-BE49-F238E27FC236}">
                  <a16:creationId xmlns:a16="http://schemas.microsoft.com/office/drawing/2014/main" id="{7A86CA68-EFB8-49A2-9DFC-286791726226}"/>
                </a:ext>
              </a:extLst>
            </p:cNvPr>
            <p:cNvSpPr txBox="1"/>
            <p:nvPr/>
          </p:nvSpPr>
          <p:spPr>
            <a:xfrm>
              <a:off x="6650473" y="4862345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D8ACFC6E-2FA3-485F-A348-56015FF01EFC}"/>
                </a:ext>
              </a:extLst>
            </p:cNvPr>
            <p:cNvCxnSpPr/>
            <p:nvPr/>
          </p:nvCxnSpPr>
          <p:spPr bwMode="auto">
            <a:xfrm>
              <a:off x="6986971" y="4653326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1" name="TextBox 420">
              <a:extLst>
                <a:ext uri="{FF2B5EF4-FFF2-40B4-BE49-F238E27FC236}">
                  <a16:creationId xmlns:a16="http://schemas.microsoft.com/office/drawing/2014/main" id="{B5C388E5-DB0C-4AB1-AEED-614DCBB27F10}"/>
                </a:ext>
              </a:extLst>
            </p:cNvPr>
            <p:cNvSpPr txBox="1"/>
            <p:nvPr/>
          </p:nvSpPr>
          <p:spPr>
            <a:xfrm>
              <a:off x="6650473" y="2828520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70</a:t>
              </a:r>
            </a:p>
          </p:txBody>
        </p:sp>
        <p:sp>
          <p:nvSpPr>
            <p:cNvPr id="422" name="TextBox 421">
              <a:extLst>
                <a:ext uri="{FF2B5EF4-FFF2-40B4-BE49-F238E27FC236}">
                  <a16:creationId xmlns:a16="http://schemas.microsoft.com/office/drawing/2014/main" id="{0D5175A8-66AD-43EC-8352-9526359FAC82}"/>
                </a:ext>
              </a:extLst>
            </p:cNvPr>
            <p:cNvSpPr txBox="1"/>
            <p:nvPr/>
          </p:nvSpPr>
          <p:spPr>
            <a:xfrm>
              <a:off x="6650473" y="3409612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423" name="TextBox 422">
              <a:extLst>
                <a:ext uri="{FF2B5EF4-FFF2-40B4-BE49-F238E27FC236}">
                  <a16:creationId xmlns:a16="http://schemas.microsoft.com/office/drawing/2014/main" id="{4208AFE8-9176-456A-B6A2-5478D21931B3}"/>
                </a:ext>
              </a:extLst>
            </p:cNvPr>
            <p:cNvSpPr txBox="1"/>
            <p:nvPr/>
          </p:nvSpPr>
          <p:spPr>
            <a:xfrm>
              <a:off x="6650473" y="3990704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424" name="TextBox 423">
              <a:extLst>
                <a:ext uri="{FF2B5EF4-FFF2-40B4-BE49-F238E27FC236}">
                  <a16:creationId xmlns:a16="http://schemas.microsoft.com/office/drawing/2014/main" id="{AA6DE528-CAEB-4301-A1B1-E26D30C375E4}"/>
                </a:ext>
              </a:extLst>
            </p:cNvPr>
            <p:cNvSpPr txBox="1"/>
            <p:nvPr/>
          </p:nvSpPr>
          <p:spPr>
            <a:xfrm>
              <a:off x="6650473" y="4571796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426" name="TextBox 425">
              <a:extLst>
                <a:ext uri="{FF2B5EF4-FFF2-40B4-BE49-F238E27FC236}">
                  <a16:creationId xmlns:a16="http://schemas.microsoft.com/office/drawing/2014/main" id="{D0C9F859-F646-47CB-9C04-2B9289DDEDB9}"/>
                </a:ext>
              </a:extLst>
            </p:cNvPr>
            <p:cNvSpPr txBox="1"/>
            <p:nvPr/>
          </p:nvSpPr>
          <p:spPr>
            <a:xfrm>
              <a:off x="6656735" y="2247428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90</a:t>
              </a:r>
            </a:p>
          </p:txBody>
        </p: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90D40C08-D051-44AB-B08E-B6C957886A2E}"/>
                </a:ext>
              </a:extLst>
            </p:cNvPr>
            <p:cNvCxnSpPr/>
            <p:nvPr/>
          </p:nvCxnSpPr>
          <p:spPr bwMode="auto">
            <a:xfrm>
              <a:off x="6986971" y="2615787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041C2AA1-967D-402B-8DA6-29EC9A5E667A}"/>
                </a:ext>
              </a:extLst>
            </p:cNvPr>
            <p:cNvCxnSpPr/>
            <p:nvPr/>
          </p:nvCxnSpPr>
          <p:spPr bwMode="auto">
            <a:xfrm>
              <a:off x="6986971" y="3197941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80731996-61E5-4671-AF98-F6D06F112175}"/>
                </a:ext>
              </a:extLst>
            </p:cNvPr>
            <p:cNvCxnSpPr/>
            <p:nvPr/>
          </p:nvCxnSpPr>
          <p:spPr bwMode="auto">
            <a:xfrm>
              <a:off x="6986971" y="3780095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B255036D-255E-42A6-B837-D62F4A5B759D}"/>
                </a:ext>
              </a:extLst>
            </p:cNvPr>
            <p:cNvCxnSpPr/>
            <p:nvPr/>
          </p:nvCxnSpPr>
          <p:spPr bwMode="auto">
            <a:xfrm>
              <a:off x="6986971" y="2033633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A02A4F67-E19C-41EA-9546-AA43B3E34468}"/>
                </a:ext>
              </a:extLst>
            </p:cNvPr>
            <p:cNvCxnSpPr/>
            <p:nvPr/>
          </p:nvCxnSpPr>
          <p:spPr bwMode="auto">
            <a:xfrm>
              <a:off x="6986971" y="2906864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A9BDE470-E788-4A68-8134-FACC7C3D64EA}"/>
                </a:ext>
              </a:extLst>
            </p:cNvPr>
            <p:cNvCxnSpPr/>
            <p:nvPr/>
          </p:nvCxnSpPr>
          <p:spPr bwMode="auto">
            <a:xfrm>
              <a:off x="6986971" y="3489018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D5BF2F3B-2EAB-42D3-B98C-135107F312BC}"/>
                </a:ext>
              </a:extLst>
            </p:cNvPr>
            <p:cNvCxnSpPr/>
            <p:nvPr/>
          </p:nvCxnSpPr>
          <p:spPr bwMode="auto">
            <a:xfrm>
              <a:off x="6986971" y="4071172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098DF670-6552-45B2-9DA9-457CFE3DDC7C}"/>
                </a:ext>
              </a:extLst>
            </p:cNvPr>
            <p:cNvCxnSpPr/>
            <p:nvPr/>
          </p:nvCxnSpPr>
          <p:spPr bwMode="auto">
            <a:xfrm>
              <a:off x="6986971" y="2324710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F45F2ECD-FB3E-4EEC-B2D0-3F9E9B6D34FF}"/>
                </a:ext>
              </a:extLst>
            </p:cNvPr>
            <p:cNvCxnSpPr/>
            <p:nvPr/>
          </p:nvCxnSpPr>
          <p:spPr bwMode="auto">
            <a:xfrm>
              <a:off x="6986971" y="4362249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61AEAD-4DAD-4563-B78D-7A7491E45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69655"/>
            <a:ext cx="11379200" cy="571241"/>
          </a:xfrm>
        </p:spPr>
        <p:txBody>
          <a:bodyPr/>
          <a:lstStyle/>
          <a:p>
            <a:r>
              <a:rPr lang="en-US" dirty="0"/>
              <a:t>OlympiAD: OS Results</a:t>
            </a:r>
          </a:p>
        </p:txBody>
      </p:sp>
      <p:sp>
        <p:nvSpPr>
          <p:cNvPr id="486" name="TextBox 485">
            <a:extLst>
              <a:ext uri="{FF2B5EF4-FFF2-40B4-BE49-F238E27FC236}">
                <a16:creationId xmlns:a16="http://schemas.microsoft.com/office/drawing/2014/main" id="{0F1E2B84-77A4-4D7C-9374-D78A2111B581}"/>
              </a:ext>
            </a:extLst>
          </p:cNvPr>
          <p:cNvSpPr txBox="1"/>
          <p:nvPr/>
        </p:nvSpPr>
        <p:spPr>
          <a:xfrm>
            <a:off x="6852307" y="1145969"/>
            <a:ext cx="4827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4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/>
              </a:rPr>
              <a:t>OS: No prior chemotherapy for MBC (1L)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/>
              </a:rPr>
              <a:t>2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115FF38A-C600-4475-BBB7-DA4A3FFDE31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469063" y="1641048"/>
            <a:ext cx="5316537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BAFE41E4-BEE9-493B-94D1-C77F2AE0CB9E}"/>
              </a:ext>
            </a:extLst>
          </p:cNvPr>
          <p:cNvSpPr txBox="1"/>
          <p:nvPr/>
        </p:nvSpPr>
        <p:spPr>
          <a:xfrm>
            <a:off x="6949131" y="4973715"/>
            <a:ext cx="4660919" cy="2669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Months since randomization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DDF7D1-32A8-4BCE-98B1-B2821B1DD6CC}"/>
              </a:ext>
            </a:extLst>
          </p:cNvPr>
          <p:cNvGrpSpPr/>
          <p:nvPr/>
        </p:nvGrpSpPr>
        <p:grpSpPr>
          <a:xfrm>
            <a:off x="6862343" y="4719427"/>
            <a:ext cx="4817526" cy="236036"/>
            <a:chOff x="6968074" y="4945058"/>
            <a:chExt cx="4817526" cy="236036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00105E13-8F14-43DB-9D5A-B6A1EBF248E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43784" y="4945058"/>
              <a:ext cx="466617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15702A6E-74F7-43E4-B1EB-9DF60928ABF7}"/>
                </a:ext>
              </a:extLst>
            </p:cNvPr>
            <p:cNvCxnSpPr/>
            <p:nvPr/>
          </p:nvCxnSpPr>
          <p:spPr bwMode="auto">
            <a:xfrm>
              <a:off x="7043818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2C2CA8D1-57AB-401E-9C4B-9EB4FD031E95}"/>
                </a:ext>
              </a:extLst>
            </p:cNvPr>
            <p:cNvCxnSpPr/>
            <p:nvPr/>
          </p:nvCxnSpPr>
          <p:spPr bwMode="auto">
            <a:xfrm>
              <a:off x="7510386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2F06616B-A5C1-443D-A7E8-D19593AEBDC7}"/>
                </a:ext>
              </a:extLst>
            </p:cNvPr>
            <p:cNvSpPr txBox="1"/>
            <p:nvPr/>
          </p:nvSpPr>
          <p:spPr>
            <a:xfrm>
              <a:off x="6968074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0A4B9405-436E-4351-88B2-B5A83B864EF5}"/>
                </a:ext>
              </a:extLst>
            </p:cNvPr>
            <p:cNvSpPr txBox="1"/>
            <p:nvPr/>
          </p:nvSpPr>
          <p:spPr>
            <a:xfrm>
              <a:off x="7907021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29B149A1-8619-48C6-9760-185EF8F7BEEA}"/>
                </a:ext>
              </a:extLst>
            </p:cNvPr>
            <p:cNvSpPr txBox="1"/>
            <p:nvPr/>
          </p:nvSpPr>
          <p:spPr>
            <a:xfrm>
              <a:off x="7432773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EF0EC03C-E2B1-46CA-B7C6-71A8F33B7593}"/>
                </a:ext>
              </a:extLst>
            </p:cNvPr>
            <p:cNvCxnSpPr/>
            <p:nvPr/>
          </p:nvCxnSpPr>
          <p:spPr bwMode="auto">
            <a:xfrm>
              <a:off x="7976954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2666A06-5041-4EA3-9DE3-BAA3FB21EC03}"/>
                </a:ext>
              </a:extLst>
            </p:cNvPr>
            <p:cNvCxnSpPr/>
            <p:nvPr/>
          </p:nvCxnSpPr>
          <p:spPr bwMode="auto">
            <a:xfrm>
              <a:off x="8443522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B646314-1FBA-493B-96FF-25A6F7E8C9C6}"/>
                </a:ext>
              </a:extLst>
            </p:cNvPr>
            <p:cNvSpPr txBox="1"/>
            <p:nvPr/>
          </p:nvSpPr>
          <p:spPr>
            <a:xfrm>
              <a:off x="8836423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1CC90919-0146-4009-B398-7EB7DCB06FC8}"/>
                </a:ext>
              </a:extLst>
            </p:cNvPr>
            <p:cNvSpPr txBox="1"/>
            <p:nvPr/>
          </p:nvSpPr>
          <p:spPr>
            <a:xfrm>
              <a:off x="8371724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</a:t>
              </a:r>
            </a:p>
          </p:txBody>
        </p: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6206B47E-1933-40D0-9ED3-42F43CB614CE}"/>
                </a:ext>
              </a:extLst>
            </p:cNvPr>
            <p:cNvCxnSpPr/>
            <p:nvPr/>
          </p:nvCxnSpPr>
          <p:spPr bwMode="auto">
            <a:xfrm>
              <a:off x="8910090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97E106AA-C9A7-4238-AF2B-C797C558252B}"/>
                </a:ext>
              </a:extLst>
            </p:cNvPr>
            <p:cNvCxnSpPr/>
            <p:nvPr/>
          </p:nvCxnSpPr>
          <p:spPr bwMode="auto">
            <a:xfrm>
              <a:off x="9376658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84D19B41-7F64-4FC1-A288-40CA39CB63CA}"/>
                </a:ext>
              </a:extLst>
            </p:cNvPr>
            <p:cNvCxnSpPr/>
            <p:nvPr/>
          </p:nvCxnSpPr>
          <p:spPr bwMode="auto">
            <a:xfrm>
              <a:off x="9843226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02813908-7CA2-4552-B70E-9F90127E9E58}"/>
                </a:ext>
              </a:extLst>
            </p:cNvPr>
            <p:cNvSpPr txBox="1"/>
            <p:nvPr/>
          </p:nvSpPr>
          <p:spPr>
            <a:xfrm>
              <a:off x="9301122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326F97E1-D1A7-4990-8E1E-888CFDE7BA76}"/>
                </a:ext>
              </a:extLst>
            </p:cNvPr>
            <p:cNvSpPr txBox="1"/>
            <p:nvPr/>
          </p:nvSpPr>
          <p:spPr>
            <a:xfrm>
              <a:off x="10240069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DACC2ACD-F2B1-4B53-BD9C-64B716EBF974}"/>
                </a:ext>
              </a:extLst>
            </p:cNvPr>
            <p:cNvSpPr txBox="1"/>
            <p:nvPr/>
          </p:nvSpPr>
          <p:spPr>
            <a:xfrm>
              <a:off x="9765821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</a:t>
              </a:r>
            </a:p>
          </p:txBody>
        </p: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CA99B0E7-0CD5-4D52-8B9E-D59C32EFDFBF}"/>
                </a:ext>
              </a:extLst>
            </p:cNvPr>
            <p:cNvCxnSpPr/>
            <p:nvPr/>
          </p:nvCxnSpPr>
          <p:spPr bwMode="auto">
            <a:xfrm>
              <a:off x="10309794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5BC66401-D50D-4B14-99EA-AEFF127DDD26}"/>
                </a:ext>
              </a:extLst>
            </p:cNvPr>
            <p:cNvCxnSpPr/>
            <p:nvPr/>
          </p:nvCxnSpPr>
          <p:spPr bwMode="auto">
            <a:xfrm>
              <a:off x="11709501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57224180-38ED-42C6-BFFB-3FD21064968C}"/>
                </a:ext>
              </a:extLst>
            </p:cNvPr>
            <p:cNvCxnSpPr/>
            <p:nvPr/>
          </p:nvCxnSpPr>
          <p:spPr bwMode="auto">
            <a:xfrm>
              <a:off x="10776362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CA9D85A8-3A72-47B8-B37C-A7C37E787E89}"/>
                </a:ext>
              </a:extLst>
            </p:cNvPr>
            <p:cNvSpPr txBox="1"/>
            <p:nvPr/>
          </p:nvSpPr>
          <p:spPr>
            <a:xfrm>
              <a:off x="11169470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F3B3F653-0025-4ABE-A50B-F8B7E6BEFF9D}"/>
                </a:ext>
              </a:extLst>
            </p:cNvPr>
            <p:cNvSpPr txBox="1"/>
            <p:nvPr/>
          </p:nvSpPr>
          <p:spPr>
            <a:xfrm>
              <a:off x="11634173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ECD3A1B7-13E9-4FED-B3BD-AD690BE1A003}"/>
                </a:ext>
              </a:extLst>
            </p:cNvPr>
            <p:cNvSpPr txBox="1"/>
            <p:nvPr/>
          </p:nvSpPr>
          <p:spPr>
            <a:xfrm>
              <a:off x="10704771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32</a:t>
              </a:r>
            </a:p>
          </p:txBody>
        </p: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E2C89FDE-7038-44A2-BC98-240E97C66709}"/>
                </a:ext>
              </a:extLst>
            </p:cNvPr>
            <p:cNvCxnSpPr/>
            <p:nvPr/>
          </p:nvCxnSpPr>
          <p:spPr bwMode="auto">
            <a:xfrm>
              <a:off x="11242930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382BC5-16B0-4B4D-96A1-7499E46BF968}"/>
              </a:ext>
            </a:extLst>
          </p:cNvPr>
          <p:cNvGrpSpPr/>
          <p:nvPr/>
        </p:nvGrpSpPr>
        <p:grpSpPr>
          <a:xfrm>
            <a:off x="6093841" y="5087432"/>
            <a:ext cx="5586028" cy="501443"/>
            <a:chOff x="6199572" y="5313063"/>
            <a:chExt cx="5586028" cy="501443"/>
          </a:xfrm>
        </p:grpSpPr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BFC8B362-82B5-43D3-AC58-6239A1D3D501}"/>
                </a:ext>
              </a:extLst>
            </p:cNvPr>
            <p:cNvSpPr txBox="1"/>
            <p:nvPr/>
          </p:nvSpPr>
          <p:spPr>
            <a:xfrm>
              <a:off x="6968074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59</a:t>
              </a: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3E02A1D5-EBDD-4293-B579-1D6A516B2C05}"/>
                </a:ext>
              </a:extLst>
            </p:cNvPr>
            <p:cNvSpPr txBox="1"/>
            <p:nvPr/>
          </p:nvSpPr>
          <p:spPr>
            <a:xfrm>
              <a:off x="7433729" y="5486894"/>
              <a:ext cx="160973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57</a:t>
              </a:r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98C090D0-F5AC-47A3-96AE-EE0EE828484E}"/>
                </a:ext>
              </a:extLst>
            </p:cNvPr>
            <p:cNvSpPr txBox="1"/>
            <p:nvPr/>
          </p:nvSpPr>
          <p:spPr>
            <a:xfrm>
              <a:off x="7908930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53</a:t>
              </a:r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177176E1-35EE-4A1B-9FE0-09AD61C8D0A6}"/>
                </a:ext>
              </a:extLst>
            </p:cNvPr>
            <p:cNvSpPr txBox="1"/>
            <p:nvPr/>
          </p:nvSpPr>
          <p:spPr>
            <a:xfrm>
              <a:off x="8840240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E71B68C2-4952-442E-BEF4-197ACBF93E9C}"/>
                </a:ext>
              </a:extLst>
            </p:cNvPr>
            <p:cNvSpPr txBox="1"/>
            <p:nvPr/>
          </p:nvSpPr>
          <p:spPr>
            <a:xfrm>
              <a:off x="8374585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44</a:t>
              </a:r>
            </a:p>
          </p:txBody>
        </p: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B519BC92-3C1E-41CC-A413-66801AF777D7}"/>
                </a:ext>
              </a:extLst>
            </p:cNvPr>
            <p:cNvSpPr txBox="1"/>
            <p:nvPr/>
          </p:nvSpPr>
          <p:spPr>
            <a:xfrm>
              <a:off x="9305895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78B61E81-1763-42F0-978F-11F384F34E9B}"/>
                </a:ext>
              </a:extLst>
            </p:cNvPr>
            <p:cNvSpPr txBox="1"/>
            <p:nvPr/>
          </p:nvSpPr>
          <p:spPr>
            <a:xfrm>
              <a:off x="10237205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384CAFE2-5FCD-41D3-8CDA-9906F3CF1CC1}"/>
                </a:ext>
              </a:extLst>
            </p:cNvPr>
            <p:cNvSpPr txBox="1"/>
            <p:nvPr/>
          </p:nvSpPr>
          <p:spPr>
            <a:xfrm>
              <a:off x="9771550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17</a:t>
              </a: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313C10CA-6392-44EE-B0BD-55447BDCCF31}"/>
                </a:ext>
              </a:extLst>
            </p:cNvPr>
            <p:cNvSpPr txBox="1"/>
            <p:nvPr/>
          </p:nvSpPr>
          <p:spPr>
            <a:xfrm>
              <a:off x="11168515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D4CDAC84-BA0E-40BB-8011-0DDD04D148C6}"/>
                </a:ext>
              </a:extLst>
            </p:cNvPr>
            <p:cNvSpPr txBox="1"/>
            <p:nvPr/>
          </p:nvSpPr>
          <p:spPr>
            <a:xfrm>
              <a:off x="10702860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AA697954-7965-40BD-9952-77025784882D}"/>
                </a:ext>
              </a:extLst>
            </p:cNvPr>
            <p:cNvSpPr txBox="1"/>
            <p:nvPr/>
          </p:nvSpPr>
          <p:spPr>
            <a:xfrm>
              <a:off x="11634173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9AAD6DBB-E682-4F8C-9778-FD0A0AA00685}"/>
                </a:ext>
              </a:extLst>
            </p:cNvPr>
            <p:cNvSpPr txBox="1"/>
            <p:nvPr/>
          </p:nvSpPr>
          <p:spPr>
            <a:xfrm>
              <a:off x="6968074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EE92E7B2-9084-4B74-82E9-072B949B709F}"/>
                </a:ext>
              </a:extLst>
            </p:cNvPr>
            <p:cNvSpPr txBox="1"/>
            <p:nvPr/>
          </p:nvSpPr>
          <p:spPr>
            <a:xfrm>
              <a:off x="7433729" y="5667869"/>
              <a:ext cx="160973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25</a:t>
              </a:r>
            </a:p>
          </p:txBody>
        </p: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76062F4F-7407-4E84-826B-32990E288869}"/>
                </a:ext>
              </a:extLst>
            </p:cNvPr>
            <p:cNvSpPr txBox="1"/>
            <p:nvPr/>
          </p:nvSpPr>
          <p:spPr>
            <a:xfrm>
              <a:off x="7908930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3D3C7ECA-2ECD-4C42-AAB3-731B8D4D5B1B}"/>
                </a:ext>
              </a:extLst>
            </p:cNvPr>
            <p:cNvSpPr txBox="1"/>
            <p:nvPr/>
          </p:nvSpPr>
          <p:spPr>
            <a:xfrm>
              <a:off x="8840240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4EC84E6B-D67E-43DE-AAF0-B5194A81B187}"/>
                </a:ext>
              </a:extLst>
            </p:cNvPr>
            <p:cNvSpPr txBox="1"/>
            <p:nvPr/>
          </p:nvSpPr>
          <p:spPr>
            <a:xfrm>
              <a:off x="8374585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17</a:t>
              </a: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5B257894-EFF6-404E-BD08-48B3CCBB8479}"/>
                </a:ext>
              </a:extLst>
            </p:cNvPr>
            <p:cNvSpPr txBox="1"/>
            <p:nvPr/>
          </p:nvSpPr>
          <p:spPr>
            <a:xfrm>
              <a:off x="9305895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D367F343-D2AB-4860-BA69-A12E74E3D136}"/>
                </a:ext>
              </a:extLst>
            </p:cNvPr>
            <p:cNvSpPr txBox="1"/>
            <p:nvPr/>
          </p:nvSpPr>
          <p:spPr>
            <a:xfrm>
              <a:off x="10237205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C8CD5CCF-98E7-4DA1-9D1E-8749BEC61FF5}"/>
                </a:ext>
              </a:extLst>
            </p:cNvPr>
            <p:cNvSpPr txBox="1"/>
            <p:nvPr/>
          </p:nvSpPr>
          <p:spPr>
            <a:xfrm>
              <a:off x="9771550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EF4E1529-6C4E-4AAB-94C4-28E8F33ECC78}"/>
                </a:ext>
              </a:extLst>
            </p:cNvPr>
            <p:cNvSpPr txBox="1"/>
            <p:nvPr/>
          </p:nvSpPr>
          <p:spPr>
            <a:xfrm>
              <a:off x="11168515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7E145CE2-296A-4CA6-B87C-1FDA69FA443D}"/>
                </a:ext>
              </a:extLst>
            </p:cNvPr>
            <p:cNvSpPr txBox="1"/>
            <p:nvPr/>
          </p:nvSpPr>
          <p:spPr>
            <a:xfrm>
              <a:off x="10702860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593C854A-212D-4C4D-80B5-28670C6F31E3}"/>
                </a:ext>
              </a:extLst>
            </p:cNvPr>
            <p:cNvSpPr txBox="1"/>
            <p:nvPr/>
          </p:nvSpPr>
          <p:spPr>
            <a:xfrm>
              <a:off x="11634173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346" name="TextBox 345">
              <a:extLst>
                <a:ext uri="{FF2B5EF4-FFF2-40B4-BE49-F238E27FC236}">
                  <a16:creationId xmlns:a16="http://schemas.microsoft.com/office/drawing/2014/main" id="{E3A0FF17-E4D3-44A6-8734-2F5351096D13}"/>
                </a:ext>
              </a:extLst>
            </p:cNvPr>
            <p:cNvSpPr txBox="1"/>
            <p:nvPr/>
          </p:nvSpPr>
          <p:spPr>
            <a:xfrm>
              <a:off x="6199572" y="5486894"/>
              <a:ext cx="673420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Olaparib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2BBF7F7C-7694-4E56-91A9-E326CF9C4769}"/>
                </a:ext>
              </a:extLst>
            </p:cNvPr>
            <p:cNvSpPr txBox="1"/>
            <p:nvPr/>
          </p:nvSpPr>
          <p:spPr>
            <a:xfrm>
              <a:off x="6199572" y="5667869"/>
              <a:ext cx="673420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Standard therapy</a:t>
              </a:r>
            </a:p>
          </p:txBody>
        </p: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FD6A03CB-F329-4C7A-A40D-2150B28E4D7A}"/>
                </a:ext>
              </a:extLst>
            </p:cNvPr>
            <p:cNvSpPr txBox="1"/>
            <p:nvPr/>
          </p:nvSpPr>
          <p:spPr>
            <a:xfrm>
              <a:off x="6199572" y="5313063"/>
              <a:ext cx="673420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Number at risk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D0F516-03AE-4218-AF4E-AB6A82FCFCC3}"/>
              </a:ext>
            </a:extLst>
          </p:cNvPr>
          <p:cNvGrpSpPr/>
          <p:nvPr/>
        </p:nvGrpSpPr>
        <p:grpSpPr>
          <a:xfrm>
            <a:off x="7052713" y="4275482"/>
            <a:ext cx="1448807" cy="384706"/>
            <a:chOff x="7158444" y="4501113"/>
            <a:chExt cx="1448807" cy="384706"/>
          </a:xfrm>
        </p:grpSpPr>
        <p:sp>
          <p:nvSpPr>
            <p:cNvPr id="353" name="TextBox 352">
              <a:extLst>
                <a:ext uri="{FF2B5EF4-FFF2-40B4-BE49-F238E27FC236}">
                  <a16:creationId xmlns:a16="http://schemas.microsoft.com/office/drawing/2014/main" id="{99ADD4C5-D01C-4ACF-AF66-308EC6541F91}"/>
                </a:ext>
              </a:extLst>
            </p:cNvPr>
            <p:cNvSpPr txBox="1"/>
            <p:nvPr/>
          </p:nvSpPr>
          <p:spPr>
            <a:xfrm>
              <a:off x="7404720" y="4708812"/>
              <a:ext cx="1202531" cy="1770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Standard therapy</a:t>
              </a:r>
            </a:p>
          </p:txBody>
        </p:sp>
        <p:sp>
          <p:nvSpPr>
            <p:cNvPr id="354" name="TextBox 353">
              <a:extLst>
                <a:ext uri="{FF2B5EF4-FFF2-40B4-BE49-F238E27FC236}">
                  <a16:creationId xmlns:a16="http://schemas.microsoft.com/office/drawing/2014/main" id="{CAE6A3B7-9BF9-42C1-8D60-62531FC2ED04}"/>
                </a:ext>
              </a:extLst>
            </p:cNvPr>
            <p:cNvSpPr txBox="1"/>
            <p:nvPr/>
          </p:nvSpPr>
          <p:spPr>
            <a:xfrm>
              <a:off x="7409694" y="4501113"/>
              <a:ext cx="681831" cy="17515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Olaparib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0B4EAE03-9EBB-4A02-BFB0-496C6ECA70BC}"/>
                </a:ext>
              </a:extLst>
            </p:cNvPr>
            <p:cNvCxnSpPr/>
            <p:nvPr/>
          </p:nvCxnSpPr>
          <p:spPr bwMode="auto">
            <a:xfrm>
              <a:off x="7158444" y="4580761"/>
              <a:ext cx="195020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</a:ln>
            <a:effectLst/>
          </p:spPr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02730F72-59DF-4254-8C82-869AAA551558}"/>
                </a:ext>
              </a:extLst>
            </p:cNvPr>
            <p:cNvCxnSpPr/>
            <p:nvPr/>
          </p:nvCxnSpPr>
          <p:spPr bwMode="auto">
            <a:xfrm>
              <a:off x="7158444" y="4792362"/>
              <a:ext cx="195020" cy="0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</p:cxn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502EDC-5064-42DE-B8D1-F32861A64E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669" y="6422988"/>
            <a:ext cx="11379200" cy="331788"/>
          </a:xfrm>
        </p:spPr>
        <p:txBody>
          <a:bodyPr/>
          <a:lstStyle/>
          <a:p>
            <a:r>
              <a:rPr lang="en-US" sz="800" b="1" dirty="0"/>
              <a:t>From Annals of Oncology. Robson ME, Tung N, Conte P, et al. </a:t>
            </a:r>
            <a:r>
              <a:rPr lang="en-US" sz="800" b="1" dirty="0" err="1"/>
              <a:t>OlympiAD</a:t>
            </a:r>
            <a:r>
              <a:rPr lang="en-US" sz="800" b="1" dirty="0"/>
              <a:t> final overall survival and tolerability results: olaparib versus chemotherapy treatment of physician’s choice in patients with a germline BRCA mutation and HER2-negative metastatic breast cancer, vol. 30, 558-566. Copyright </a:t>
            </a:r>
            <a:r>
              <a:rPr lang="en-US" sz="800" b="1" dirty="0">
                <a:cs typeface="Arial" panose="020B0604020202020204" pitchFamily="34" charset="0"/>
              </a:rPr>
              <a:t>© 2019 Massachusetts Medical Society. Reprinted with permission from the Massachusetts Medical Society.</a:t>
            </a:r>
            <a:endParaRPr lang="en-US" sz="800" b="1" dirty="0"/>
          </a:p>
          <a:p>
            <a:r>
              <a:rPr lang="en-US" sz="800" dirty="0"/>
              <a:t>*Final analysis for OS. 1L=first line; 2/3L=second/third line; CI=confidence interval; HR=hazard ratio; ITT=intent-to-treat; MBC=metastatic breast cancer; </a:t>
            </a:r>
            <a:r>
              <a:rPr lang="en-US" sz="800" dirty="0" err="1"/>
              <a:t>mo</a:t>
            </a:r>
            <a:r>
              <a:rPr lang="en-US" sz="800" dirty="0"/>
              <a:t>=months; NS=not significant; OS=overall survival; PFS=progression-free survival.</a:t>
            </a:r>
          </a:p>
          <a:p>
            <a:r>
              <a:rPr lang="en-US" sz="800" b="1" dirty="0"/>
              <a:t>1. </a:t>
            </a:r>
            <a:r>
              <a:rPr lang="en-US" sz="800" dirty="0"/>
              <a:t>Extracted from Robson M, et al. N </a:t>
            </a:r>
            <a:r>
              <a:rPr lang="en-US" sz="800" dirty="0" err="1"/>
              <a:t>Engl</a:t>
            </a:r>
            <a:r>
              <a:rPr lang="en-US" sz="800" dirty="0"/>
              <a:t> J Med. 2017 Aug 10;377(6):523-33. </a:t>
            </a:r>
            <a:r>
              <a:rPr lang="en-US" sz="800" b="1" dirty="0"/>
              <a:t>2.</a:t>
            </a:r>
            <a:r>
              <a:rPr lang="en-US" sz="800" dirty="0"/>
              <a:t> Extracted from Robson ME, et al. </a:t>
            </a:r>
            <a:r>
              <a:rPr lang="it-IT" sz="800" dirty="0"/>
              <a:t>Ann Oncol. 2019 Apr 1;30(4):558-566.</a:t>
            </a:r>
            <a:endParaRPr lang="en-US" sz="800" dirty="0"/>
          </a:p>
        </p:txBody>
      </p:sp>
      <p:graphicFrame>
        <p:nvGraphicFramePr>
          <p:cNvPr id="356" name="Table 355">
            <a:extLst>
              <a:ext uri="{FF2B5EF4-FFF2-40B4-BE49-F238E27FC236}">
                <a16:creationId xmlns:a16="http://schemas.microsoft.com/office/drawing/2014/main" id="{187050C2-8DBC-4537-8D3D-C731D79DCFBF}"/>
              </a:ext>
            </a:extLst>
          </p:cNvPr>
          <p:cNvGraphicFramePr>
            <a:graphicFrameLocks noGrp="1"/>
          </p:cNvGraphicFramePr>
          <p:nvPr/>
        </p:nvGraphicFramePr>
        <p:xfrm>
          <a:off x="8550346" y="1476875"/>
          <a:ext cx="3129523" cy="162763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7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18288" marB="1828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Olaparib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(n=59)</a:t>
                      </a:r>
                    </a:p>
                  </a:txBody>
                  <a:tcPr marL="0" marR="0" marT="18288" marB="1828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Standard therapy</a:t>
                      </a:r>
                      <a:endParaRPr lang="en-US" sz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(n=28)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18288" marB="1828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Events,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n </a:t>
                      </a:r>
                      <a:br>
                        <a:rPr lang="en-US" sz="1200" b="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(% of total)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18288" marB="1828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 (51)</a:t>
                      </a:r>
                    </a:p>
                  </a:txBody>
                  <a:tcPr marL="91426" marR="91426" marT="18288" marB="1828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 (75)</a:t>
                      </a:r>
                    </a:p>
                  </a:txBody>
                  <a:tcPr marL="91426" marR="91426" marT="18288" marB="1828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1910019"/>
                  </a:ext>
                </a:extLst>
              </a:tr>
              <a:tr h="99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Median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200" b="1" baseline="0" dirty="0" err="1">
                          <a:solidFill>
                            <a:schemeClr val="tx1"/>
                          </a:solidFill>
                        </a:rPr>
                        <a:t>mo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1200" b="1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(95% CI)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18288" marB="1828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22.6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(not reported)</a:t>
                      </a:r>
                    </a:p>
                  </a:txBody>
                  <a:tcPr marL="0" marR="0" marT="18288" marB="1828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(not reported)</a:t>
                      </a:r>
                    </a:p>
                  </a:txBody>
                  <a:tcPr marL="91426" marR="91426" marT="18288" marB="1828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9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18288" marB="18288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HR, 0.51</a:t>
                      </a:r>
                      <a:b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en-US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95% CI: 0.29–0.90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P</a:t>
                      </a: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=0.02</a:t>
                      </a:r>
                    </a:p>
                  </a:txBody>
                  <a:tcPr marL="91426" marR="0" marT="18288" marB="18288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4BCC720-464F-4BC6-832C-A517224D3C6E}"/>
              </a:ext>
            </a:extLst>
          </p:cNvPr>
          <p:cNvSpPr/>
          <p:nvPr/>
        </p:nvSpPr>
        <p:spPr>
          <a:xfrm>
            <a:off x="6931339" y="1827959"/>
            <a:ext cx="4526280" cy="1489710"/>
          </a:xfrm>
          <a:custGeom>
            <a:avLst/>
            <a:gdLst>
              <a:gd name="connsiteX0" fmla="*/ 4526280 w 4526280"/>
              <a:gd name="connsiteY0" fmla="*/ 1489710 h 1489710"/>
              <a:gd name="connsiteX1" fmla="*/ 2651760 w 4526280"/>
              <a:gd name="connsiteY1" fmla="*/ 1489710 h 1489710"/>
              <a:gd name="connsiteX2" fmla="*/ 2651760 w 4526280"/>
              <a:gd name="connsiteY2" fmla="*/ 1474470 h 1489710"/>
              <a:gd name="connsiteX3" fmla="*/ 2647950 w 4526280"/>
              <a:gd name="connsiteY3" fmla="*/ 1478280 h 1489710"/>
              <a:gd name="connsiteX4" fmla="*/ 2647950 w 4526280"/>
              <a:gd name="connsiteY4" fmla="*/ 1470660 h 1489710"/>
              <a:gd name="connsiteX5" fmla="*/ 2628900 w 4526280"/>
              <a:gd name="connsiteY5" fmla="*/ 1470660 h 1489710"/>
              <a:gd name="connsiteX6" fmla="*/ 2628900 w 4526280"/>
              <a:gd name="connsiteY6" fmla="*/ 1428750 h 1489710"/>
              <a:gd name="connsiteX7" fmla="*/ 2598420 w 4526280"/>
              <a:gd name="connsiteY7" fmla="*/ 1428750 h 1489710"/>
              <a:gd name="connsiteX8" fmla="*/ 2598420 w 4526280"/>
              <a:gd name="connsiteY8" fmla="*/ 1402080 h 1489710"/>
              <a:gd name="connsiteX9" fmla="*/ 2567940 w 4526280"/>
              <a:gd name="connsiteY9" fmla="*/ 1402080 h 1489710"/>
              <a:gd name="connsiteX10" fmla="*/ 2567940 w 4526280"/>
              <a:gd name="connsiteY10" fmla="*/ 1356360 h 1489710"/>
              <a:gd name="connsiteX11" fmla="*/ 2506980 w 4526280"/>
              <a:gd name="connsiteY11" fmla="*/ 1356360 h 1489710"/>
              <a:gd name="connsiteX12" fmla="*/ 2506980 w 4526280"/>
              <a:gd name="connsiteY12" fmla="*/ 1299210 h 1489710"/>
              <a:gd name="connsiteX13" fmla="*/ 2324100 w 4526280"/>
              <a:gd name="connsiteY13" fmla="*/ 1299210 h 1489710"/>
              <a:gd name="connsiteX14" fmla="*/ 2324100 w 4526280"/>
              <a:gd name="connsiteY14" fmla="*/ 1253490 h 1489710"/>
              <a:gd name="connsiteX15" fmla="*/ 2282190 w 4526280"/>
              <a:gd name="connsiteY15" fmla="*/ 1253490 h 1489710"/>
              <a:gd name="connsiteX16" fmla="*/ 2282190 w 4526280"/>
              <a:gd name="connsiteY16" fmla="*/ 1200150 h 1489710"/>
              <a:gd name="connsiteX17" fmla="*/ 2240280 w 4526280"/>
              <a:gd name="connsiteY17" fmla="*/ 1200150 h 1489710"/>
              <a:gd name="connsiteX18" fmla="*/ 2240280 w 4526280"/>
              <a:gd name="connsiteY18" fmla="*/ 1146810 h 1489710"/>
              <a:gd name="connsiteX19" fmla="*/ 2221230 w 4526280"/>
              <a:gd name="connsiteY19" fmla="*/ 1146810 h 1489710"/>
              <a:gd name="connsiteX20" fmla="*/ 2221230 w 4526280"/>
              <a:gd name="connsiteY20" fmla="*/ 1101090 h 1489710"/>
              <a:gd name="connsiteX21" fmla="*/ 2065020 w 4526280"/>
              <a:gd name="connsiteY21" fmla="*/ 1101090 h 1489710"/>
              <a:gd name="connsiteX22" fmla="*/ 2065020 w 4526280"/>
              <a:gd name="connsiteY22" fmla="*/ 1047750 h 1489710"/>
              <a:gd name="connsiteX23" fmla="*/ 2026920 w 4526280"/>
              <a:gd name="connsiteY23" fmla="*/ 1047750 h 1489710"/>
              <a:gd name="connsiteX24" fmla="*/ 2026920 w 4526280"/>
              <a:gd name="connsiteY24" fmla="*/ 1013460 h 1489710"/>
              <a:gd name="connsiteX25" fmla="*/ 1939290 w 4526280"/>
              <a:gd name="connsiteY25" fmla="*/ 1013460 h 1489710"/>
              <a:gd name="connsiteX26" fmla="*/ 1939290 w 4526280"/>
              <a:gd name="connsiteY26" fmla="*/ 956310 h 1489710"/>
              <a:gd name="connsiteX27" fmla="*/ 1927860 w 4526280"/>
              <a:gd name="connsiteY27" fmla="*/ 956310 h 1489710"/>
              <a:gd name="connsiteX28" fmla="*/ 1927860 w 4526280"/>
              <a:gd name="connsiteY28" fmla="*/ 910590 h 1489710"/>
              <a:gd name="connsiteX29" fmla="*/ 1836420 w 4526280"/>
              <a:gd name="connsiteY29" fmla="*/ 910590 h 1489710"/>
              <a:gd name="connsiteX30" fmla="*/ 1836420 w 4526280"/>
              <a:gd name="connsiteY30" fmla="*/ 857250 h 1489710"/>
              <a:gd name="connsiteX31" fmla="*/ 1695450 w 4526280"/>
              <a:gd name="connsiteY31" fmla="*/ 857250 h 1489710"/>
              <a:gd name="connsiteX32" fmla="*/ 1695450 w 4526280"/>
              <a:gd name="connsiteY32" fmla="*/ 803910 h 1489710"/>
              <a:gd name="connsiteX33" fmla="*/ 1565910 w 4526280"/>
              <a:gd name="connsiteY33" fmla="*/ 803910 h 1489710"/>
              <a:gd name="connsiteX34" fmla="*/ 1565910 w 4526280"/>
              <a:gd name="connsiteY34" fmla="*/ 758190 h 1489710"/>
              <a:gd name="connsiteX35" fmla="*/ 1508760 w 4526280"/>
              <a:gd name="connsiteY35" fmla="*/ 758190 h 1489710"/>
              <a:gd name="connsiteX36" fmla="*/ 1508760 w 4526280"/>
              <a:gd name="connsiteY36" fmla="*/ 704850 h 1489710"/>
              <a:gd name="connsiteX37" fmla="*/ 1383030 w 4526280"/>
              <a:gd name="connsiteY37" fmla="*/ 704850 h 1489710"/>
              <a:gd name="connsiteX38" fmla="*/ 1383030 w 4526280"/>
              <a:gd name="connsiteY38" fmla="*/ 659130 h 1489710"/>
              <a:gd name="connsiteX39" fmla="*/ 1371600 w 4526280"/>
              <a:gd name="connsiteY39" fmla="*/ 659130 h 1489710"/>
              <a:gd name="connsiteX40" fmla="*/ 1371600 w 4526280"/>
              <a:gd name="connsiteY40" fmla="*/ 605790 h 1489710"/>
              <a:gd name="connsiteX41" fmla="*/ 1280160 w 4526280"/>
              <a:gd name="connsiteY41" fmla="*/ 605790 h 1489710"/>
              <a:gd name="connsiteX42" fmla="*/ 1280160 w 4526280"/>
              <a:gd name="connsiteY42" fmla="*/ 563880 h 1489710"/>
              <a:gd name="connsiteX43" fmla="*/ 1226820 w 4526280"/>
              <a:gd name="connsiteY43" fmla="*/ 563880 h 1489710"/>
              <a:gd name="connsiteX44" fmla="*/ 1226820 w 4526280"/>
              <a:gd name="connsiteY44" fmla="*/ 464820 h 1489710"/>
              <a:gd name="connsiteX45" fmla="*/ 1123950 w 4526280"/>
              <a:gd name="connsiteY45" fmla="*/ 464820 h 1489710"/>
              <a:gd name="connsiteX46" fmla="*/ 1123950 w 4526280"/>
              <a:gd name="connsiteY46" fmla="*/ 411480 h 1489710"/>
              <a:gd name="connsiteX47" fmla="*/ 1097280 w 4526280"/>
              <a:gd name="connsiteY47" fmla="*/ 411480 h 1489710"/>
              <a:gd name="connsiteX48" fmla="*/ 1097280 w 4526280"/>
              <a:gd name="connsiteY48" fmla="*/ 361950 h 1489710"/>
              <a:gd name="connsiteX49" fmla="*/ 1051560 w 4526280"/>
              <a:gd name="connsiteY49" fmla="*/ 361950 h 1489710"/>
              <a:gd name="connsiteX50" fmla="*/ 1051560 w 4526280"/>
              <a:gd name="connsiteY50" fmla="*/ 293370 h 1489710"/>
              <a:gd name="connsiteX51" fmla="*/ 982980 w 4526280"/>
              <a:gd name="connsiteY51" fmla="*/ 293370 h 1489710"/>
              <a:gd name="connsiteX52" fmla="*/ 982980 w 4526280"/>
              <a:gd name="connsiteY52" fmla="*/ 243840 h 1489710"/>
              <a:gd name="connsiteX53" fmla="*/ 864870 w 4526280"/>
              <a:gd name="connsiteY53" fmla="*/ 243840 h 1489710"/>
              <a:gd name="connsiteX54" fmla="*/ 864870 w 4526280"/>
              <a:gd name="connsiteY54" fmla="*/ 213360 h 1489710"/>
              <a:gd name="connsiteX55" fmla="*/ 651510 w 4526280"/>
              <a:gd name="connsiteY55" fmla="*/ 213360 h 1489710"/>
              <a:gd name="connsiteX56" fmla="*/ 651510 w 4526280"/>
              <a:gd name="connsiteY56" fmla="*/ 160020 h 1489710"/>
              <a:gd name="connsiteX57" fmla="*/ 506730 w 4526280"/>
              <a:gd name="connsiteY57" fmla="*/ 160020 h 1489710"/>
              <a:gd name="connsiteX58" fmla="*/ 506730 w 4526280"/>
              <a:gd name="connsiteY58" fmla="*/ 114300 h 1489710"/>
              <a:gd name="connsiteX59" fmla="*/ 365760 w 4526280"/>
              <a:gd name="connsiteY59" fmla="*/ 114300 h 1489710"/>
              <a:gd name="connsiteX60" fmla="*/ 365760 w 4526280"/>
              <a:gd name="connsiteY60" fmla="*/ 0 h 1489710"/>
              <a:gd name="connsiteX61" fmla="*/ 0 w 4526280"/>
              <a:gd name="connsiteY61" fmla="*/ 0 h 1489710"/>
              <a:gd name="connsiteX0" fmla="*/ 4526280 w 4526280"/>
              <a:gd name="connsiteY0" fmla="*/ 1489710 h 1489710"/>
              <a:gd name="connsiteX1" fmla="*/ 2651760 w 4526280"/>
              <a:gd name="connsiteY1" fmla="*/ 1489710 h 1489710"/>
              <a:gd name="connsiteX2" fmla="*/ 2651760 w 4526280"/>
              <a:gd name="connsiteY2" fmla="*/ 1474470 h 1489710"/>
              <a:gd name="connsiteX3" fmla="*/ 2647950 w 4526280"/>
              <a:gd name="connsiteY3" fmla="*/ 1478280 h 1489710"/>
              <a:gd name="connsiteX4" fmla="*/ 2647950 w 4526280"/>
              <a:gd name="connsiteY4" fmla="*/ 1470660 h 1489710"/>
              <a:gd name="connsiteX5" fmla="*/ 2628900 w 4526280"/>
              <a:gd name="connsiteY5" fmla="*/ 1470660 h 1489710"/>
              <a:gd name="connsiteX6" fmla="*/ 2628900 w 4526280"/>
              <a:gd name="connsiteY6" fmla="*/ 1428750 h 1489710"/>
              <a:gd name="connsiteX7" fmla="*/ 2598420 w 4526280"/>
              <a:gd name="connsiteY7" fmla="*/ 1428750 h 1489710"/>
              <a:gd name="connsiteX8" fmla="*/ 2598420 w 4526280"/>
              <a:gd name="connsiteY8" fmla="*/ 1402080 h 1489710"/>
              <a:gd name="connsiteX9" fmla="*/ 2567940 w 4526280"/>
              <a:gd name="connsiteY9" fmla="*/ 1402080 h 1489710"/>
              <a:gd name="connsiteX10" fmla="*/ 2567940 w 4526280"/>
              <a:gd name="connsiteY10" fmla="*/ 1356360 h 1489710"/>
              <a:gd name="connsiteX11" fmla="*/ 2506980 w 4526280"/>
              <a:gd name="connsiteY11" fmla="*/ 1356360 h 1489710"/>
              <a:gd name="connsiteX12" fmla="*/ 2506980 w 4526280"/>
              <a:gd name="connsiteY12" fmla="*/ 1299210 h 1489710"/>
              <a:gd name="connsiteX13" fmla="*/ 2324100 w 4526280"/>
              <a:gd name="connsiteY13" fmla="*/ 1299210 h 1489710"/>
              <a:gd name="connsiteX14" fmla="*/ 2324100 w 4526280"/>
              <a:gd name="connsiteY14" fmla="*/ 1253490 h 1489710"/>
              <a:gd name="connsiteX15" fmla="*/ 2282190 w 4526280"/>
              <a:gd name="connsiteY15" fmla="*/ 1253490 h 1489710"/>
              <a:gd name="connsiteX16" fmla="*/ 2282190 w 4526280"/>
              <a:gd name="connsiteY16" fmla="*/ 1200150 h 1489710"/>
              <a:gd name="connsiteX17" fmla="*/ 2240280 w 4526280"/>
              <a:gd name="connsiteY17" fmla="*/ 1200150 h 1489710"/>
              <a:gd name="connsiteX18" fmla="*/ 2240280 w 4526280"/>
              <a:gd name="connsiteY18" fmla="*/ 1146810 h 1489710"/>
              <a:gd name="connsiteX19" fmla="*/ 2221230 w 4526280"/>
              <a:gd name="connsiteY19" fmla="*/ 1146810 h 1489710"/>
              <a:gd name="connsiteX20" fmla="*/ 2221230 w 4526280"/>
              <a:gd name="connsiteY20" fmla="*/ 1101090 h 1489710"/>
              <a:gd name="connsiteX21" fmla="*/ 2065020 w 4526280"/>
              <a:gd name="connsiteY21" fmla="*/ 1101090 h 1489710"/>
              <a:gd name="connsiteX22" fmla="*/ 2065020 w 4526280"/>
              <a:gd name="connsiteY22" fmla="*/ 1047750 h 1489710"/>
              <a:gd name="connsiteX23" fmla="*/ 2026920 w 4526280"/>
              <a:gd name="connsiteY23" fmla="*/ 1047750 h 1489710"/>
              <a:gd name="connsiteX24" fmla="*/ 2026920 w 4526280"/>
              <a:gd name="connsiteY24" fmla="*/ 1013460 h 1489710"/>
              <a:gd name="connsiteX25" fmla="*/ 1939290 w 4526280"/>
              <a:gd name="connsiteY25" fmla="*/ 1013460 h 1489710"/>
              <a:gd name="connsiteX26" fmla="*/ 1939290 w 4526280"/>
              <a:gd name="connsiteY26" fmla="*/ 956310 h 1489710"/>
              <a:gd name="connsiteX27" fmla="*/ 1927860 w 4526280"/>
              <a:gd name="connsiteY27" fmla="*/ 956310 h 1489710"/>
              <a:gd name="connsiteX28" fmla="*/ 1927860 w 4526280"/>
              <a:gd name="connsiteY28" fmla="*/ 910590 h 1489710"/>
              <a:gd name="connsiteX29" fmla="*/ 1836420 w 4526280"/>
              <a:gd name="connsiteY29" fmla="*/ 910590 h 1489710"/>
              <a:gd name="connsiteX30" fmla="*/ 1836420 w 4526280"/>
              <a:gd name="connsiteY30" fmla="*/ 857250 h 1489710"/>
              <a:gd name="connsiteX31" fmla="*/ 1695450 w 4526280"/>
              <a:gd name="connsiteY31" fmla="*/ 857250 h 1489710"/>
              <a:gd name="connsiteX32" fmla="*/ 1695450 w 4526280"/>
              <a:gd name="connsiteY32" fmla="*/ 803910 h 1489710"/>
              <a:gd name="connsiteX33" fmla="*/ 1565910 w 4526280"/>
              <a:gd name="connsiteY33" fmla="*/ 803910 h 1489710"/>
              <a:gd name="connsiteX34" fmla="*/ 1565910 w 4526280"/>
              <a:gd name="connsiteY34" fmla="*/ 758190 h 1489710"/>
              <a:gd name="connsiteX35" fmla="*/ 1508760 w 4526280"/>
              <a:gd name="connsiteY35" fmla="*/ 758190 h 1489710"/>
              <a:gd name="connsiteX36" fmla="*/ 1508760 w 4526280"/>
              <a:gd name="connsiteY36" fmla="*/ 704850 h 1489710"/>
              <a:gd name="connsiteX37" fmla="*/ 1383030 w 4526280"/>
              <a:gd name="connsiteY37" fmla="*/ 704850 h 1489710"/>
              <a:gd name="connsiteX38" fmla="*/ 1383030 w 4526280"/>
              <a:gd name="connsiteY38" fmla="*/ 659130 h 1489710"/>
              <a:gd name="connsiteX39" fmla="*/ 1371600 w 4526280"/>
              <a:gd name="connsiteY39" fmla="*/ 659130 h 1489710"/>
              <a:gd name="connsiteX40" fmla="*/ 1371600 w 4526280"/>
              <a:gd name="connsiteY40" fmla="*/ 605790 h 1489710"/>
              <a:gd name="connsiteX41" fmla="*/ 1280160 w 4526280"/>
              <a:gd name="connsiteY41" fmla="*/ 605790 h 1489710"/>
              <a:gd name="connsiteX42" fmla="*/ 1280160 w 4526280"/>
              <a:gd name="connsiteY42" fmla="*/ 563880 h 1489710"/>
              <a:gd name="connsiteX43" fmla="*/ 1226820 w 4526280"/>
              <a:gd name="connsiteY43" fmla="*/ 563880 h 1489710"/>
              <a:gd name="connsiteX44" fmla="*/ 1226820 w 4526280"/>
              <a:gd name="connsiteY44" fmla="*/ 464820 h 1489710"/>
              <a:gd name="connsiteX45" fmla="*/ 1123950 w 4526280"/>
              <a:gd name="connsiteY45" fmla="*/ 464820 h 1489710"/>
              <a:gd name="connsiteX46" fmla="*/ 1123950 w 4526280"/>
              <a:gd name="connsiteY46" fmla="*/ 411480 h 1489710"/>
              <a:gd name="connsiteX47" fmla="*/ 1097280 w 4526280"/>
              <a:gd name="connsiteY47" fmla="*/ 411480 h 1489710"/>
              <a:gd name="connsiteX48" fmla="*/ 1097280 w 4526280"/>
              <a:gd name="connsiteY48" fmla="*/ 361950 h 1489710"/>
              <a:gd name="connsiteX49" fmla="*/ 1051560 w 4526280"/>
              <a:gd name="connsiteY49" fmla="*/ 361950 h 1489710"/>
              <a:gd name="connsiteX50" fmla="*/ 1051560 w 4526280"/>
              <a:gd name="connsiteY50" fmla="*/ 293370 h 1489710"/>
              <a:gd name="connsiteX51" fmla="*/ 982980 w 4526280"/>
              <a:gd name="connsiteY51" fmla="*/ 293370 h 1489710"/>
              <a:gd name="connsiteX52" fmla="*/ 982980 w 4526280"/>
              <a:gd name="connsiteY52" fmla="*/ 243840 h 1489710"/>
              <a:gd name="connsiteX53" fmla="*/ 864870 w 4526280"/>
              <a:gd name="connsiteY53" fmla="*/ 243840 h 1489710"/>
              <a:gd name="connsiteX54" fmla="*/ 864870 w 4526280"/>
              <a:gd name="connsiteY54" fmla="*/ 213360 h 1489710"/>
              <a:gd name="connsiteX55" fmla="*/ 651510 w 4526280"/>
              <a:gd name="connsiteY55" fmla="*/ 213360 h 1489710"/>
              <a:gd name="connsiteX56" fmla="*/ 651510 w 4526280"/>
              <a:gd name="connsiteY56" fmla="*/ 160020 h 1489710"/>
              <a:gd name="connsiteX57" fmla="*/ 506730 w 4526280"/>
              <a:gd name="connsiteY57" fmla="*/ 160020 h 1489710"/>
              <a:gd name="connsiteX58" fmla="*/ 506730 w 4526280"/>
              <a:gd name="connsiteY58" fmla="*/ 106680 h 1489710"/>
              <a:gd name="connsiteX59" fmla="*/ 365760 w 4526280"/>
              <a:gd name="connsiteY59" fmla="*/ 114300 h 1489710"/>
              <a:gd name="connsiteX60" fmla="*/ 365760 w 4526280"/>
              <a:gd name="connsiteY60" fmla="*/ 0 h 1489710"/>
              <a:gd name="connsiteX61" fmla="*/ 0 w 4526280"/>
              <a:gd name="connsiteY61" fmla="*/ 0 h 1489710"/>
              <a:gd name="connsiteX0" fmla="*/ 4526280 w 4526280"/>
              <a:gd name="connsiteY0" fmla="*/ 1489710 h 1489710"/>
              <a:gd name="connsiteX1" fmla="*/ 2651760 w 4526280"/>
              <a:gd name="connsiteY1" fmla="*/ 1489710 h 1489710"/>
              <a:gd name="connsiteX2" fmla="*/ 2651760 w 4526280"/>
              <a:gd name="connsiteY2" fmla="*/ 1474470 h 1489710"/>
              <a:gd name="connsiteX3" fmla="*/ 2647950 w 4526280"/>
              <a:gd name="connsiteY3" fmla="*/ 1478280 h 1489710"/>
              <a:gd name="connsiteX4" fmla="*/ 2647950 w 4526280"/>
              <a:gd name="connsiteY4" fmla="*/ 1470660 h 1489710"/>
              <a:gd name="connsiteX5" fmla="*/ 2628900 w 4526280"/>
              <a:gd name="connsiteY5" fmla="*/ 1470660 h 1489710"/>
              <a:gd name="connsiteX6" fmla="*/ 2628900 w 4526280"/>
              <a:gd name="connsiteY6" fmla="*/ 1428750 h 1489710"/>
              <a:gd name="connsiteX7" fmla="*/ 2598420 w 4526280"/>
              <a:gd name="connsiteY7" fmla="*/ 1428750 h 1489710"/>
              <a:gd name="connsiteX8" fmla="*/ 2598420 w 4526280"/>
              <a:gd name="connsiteY8" fmla="*/ 1402080 h 1489710"/>
              <a:gd name="connsiteX9" fmla="*/ 2567940 w 4526280"/>
              <a:gd name="connsiteY9" fmla="*/ 1402080 h 1489710"/>
              <a:gd name="connsiteX10" fmla="*/ 2567940 w 4526280"/>
              <a:gd name="connsiteY10" fmla="*/ 1356360 h 1489710"/>
              <a:gd name="connsiteX11" fmla="*/ 2506980 w 4526280"/>
              <a:gd name="connsiteY11" fmla="*/ 1356360 h 1489710"/>
              <a:gd name="connsiteX12" fmla="*/ 2506980 w 4526280"/>
              <a:gd name="connsiteY12" fmla="*/ 1299210 h 1489710"/>
              <a:gd name="connsiteX13" fmla="*/ 2324100 w 4526280"/>
              <a:gd name="connsiteY13" fmla="*/ 1299210 h 1489710"/>
              <a:gd name="connsiteX14" fmla="*/ 2324100 w 4526280"/>
              <a:gd name="connsiteY14" fmla="*/ 1253490 h 1489710"/>
              <a:gd name="connsiteX15" fmla="*/ 2282190 w 4526280"/>
              <a:gd name="connsiteY15" fmla="*/ 1253490 h 1489710"/>
              <a:gd name="connsiteX16" fmla="*/ 2282190 w 4526280"/>
              <a:gd name="connsiteY16" fmla="*/ 1200150 h 1489710"/>
              <a:gd name="connsiteX17" fmla="*/ 2240280 w 4526280"/>
              <a:gd name="connsiteY17" fmla="*/ 1200150 h 1489710"/>
              <a:gd name="connsiteX18" fmla="*/ 2240280 w 4526280"/>
              <a:gd name="connsiteY18" fmla="*/ 1146810 h 1489710"/>
              <a:gd name="connsiteX19" fmla="*/ 2221230 w 4526280"/>
              <a:gd name="connsiteY19" fmla="*/ 1146810 h 1489710"/>
              <a:gd name="connsiteX20" fmla="*/ 2221230 w 4526280"/>
              <a:gd name="connsiteY20" fmla="*/ 1101090 h 1489710"/>
              <a:gd name="connsiteX21" fmla="*/ 2065020 w 4526280"/>
              <a:gd name="connsiteY21" fmla="*/ 1101090 h 1489710"/>
              <a:gd name="connsiteX22" fmla="*/ 2065020 w 4526280"/>
              <a:gd name="connsiteY22" fmla="*/ 1047750 h 1489710"/>
              <a:gd name="connsiteX23" fmla="*/ 2026920 w 4526280"/>
              <a:gd name="connsiteY23" fmla="*/ 1047750 h 1489710"/>
              <a:gd name="connsiteX24" fmla="*/ 2026920 w 4526280"/>
              <a:gd name="connsiteY24" fmla="*/ 1013460 h 1489710"/>
              <a:gd name="connsiteX25" fmla="*/ 1939290 w 4526280"/>
              <a:gd name="connsiteY25" fmla="*/ 1013460 h 1489710"/>
              <a:gd name="connsiteX26" fmla="*/ 1939290 w 4526280"/>
              <a:gd name="connsiteY26" fmla="*/ 956310 h 1489710"/>
              <a:gd name="connsiteX27" fmla="*/ 1927860 w 4526280"/>
              <a:gd name="connsiteY27" fmla="*/ 956310 h 1489710"/>
              <a:gd name="connsiteX28" fmla="*/ 1927860 w 4526280"/>
              <a:gd name="connsiteY28" fmla="*/ 910590 h 1489710"/>
              <a:gd name="connsiteX29" fmla="*/ 1836420 w 4526280"/>
              <a:gd name="connsiteY29" fmla="*/ 910590 h 1489710"/>
              <a:gd name="connsiteX30" fmla="*/ 1836420 w 4526280"/>
              <a:gd name="connsiteY30" fmla="*/ 857250 h 1489710"/>
              <a:gd name="connsiteX31" fmla="*/ 1695450 w 4526280"/>
              <a:gd name="connsiteY31" fmla="*/ 857250 h 1489710"/>
              <a:gd name="connsiteX32" fmla="*/ 1695450 w 4526280"/>
              <a:gd name="connsiteY32" fmla="*/ 803910 h 1489710"/>
              <a:gd name="connsiteX33" fmla="*/ 1565910 w 4526280"/>
              <a:gd name="connsiteY33" fmla="*/ 803910 h 1489710"/>
              <a:gd name="connsiteX34" fmla="*/ 1565910 w 4526280"/>
              <a:gd name="connsiteY34" fmla="*/ 758190 h 1489710"/>
              <a:gd name="connsiteX35" fmla="*/ 1508760 w 4526280"/>
              <a:gd name="connsiteY35" fmla="*/ 758190 h 1489710"/>
              <a:gd name="connsiteX36" fmla="*/ 1508760 w 4526280"/>
              <a:gd name="connsiteY36" fmla="*/ 704850 h 1489710"/>
              <a:gd name="connsiteX37" fmla="*/ 1383030 w 4526280"/>
              <a:gd name="connsiteY37" fmla="*/ 704850 h 1489710"/>
              <a:gd name="connsiteX38" fmla="*/ 1383030 w 4526280"/>
              <a:gd name="connsiteY38" fmla="*/ 659130 h 1489710"/>
              <a:gd name="connsiteX39" fmla="*/ 1371600 w 4526280"/>
              <a:gd name="connsiteY39" fmla="*/ 659130 h 1489710"/>
              <a:gd name="connsiteX40" fmla="*/ 1371600 w 4526280"/>
              <a:gd name="connsiteY40" fmla="*/ 605790 h 1489710"/>
              <a:gd name="connsiteX41" fmla="*/ 1280160 w 4526280"/>
              <a:gd name="connsiteY41" fmla="*/ 605790 h 1489710"/>
              <a:gd name="connsiteX42" fmla="*/ 1280160 w 4526280"/>
              <a:gd name="connsiteY42" fmla="*/ 563880 h 1489710"/>
              <a:gd name="connsiteX43" fmla="*/ 1226820 w 4526280"/>
              <a:gd name="connsiteY43" fmla="*/ 563880 h 1489710"/>
              <a:gd name="connsiteX44" fmla="*/ 1226820 w 4526280"/>
              <a:gd name="connsiteY44" fmla="*/ 464820 h 1489710"/>
              <a:gd name="connsiteX45" fmla="*/ 1123950 w 4526280"/>
              <a:gd name="connsiteY45" fmla="*/ 464820 h 1489710"/>
              <a:gd name="connsiteX46" fmla="*/ 1123950 w 4526280"/>
              <a:gd name="connsiteY46" fmla="*/ 411480 h 1489710"/>
              <a:gd name="connsiteX47" fmla="*/ 1097280 w 4526280"/>
              <a:gd name="connsiteY47" fmla="*/ 411480 h 1489710"/>
              <a:gd name="connsiteX48" fmla="*/ 1097280 w 4526280"/>
              <a:gd name="connsiteY48" fmla="*/ 361950 h 1489710"/>
              <a:gd name="connsiteX49" fmla="*/ 1051560 w 4526280"/>
              <a:gd name="connsiteY49" fmla="*/ 361950 h 1489710"/>
              <a:gd name="connsiteX50" fmla="*/ 1051560 w 4526280"/>
              <a:gd name="connsiteY50" fmla="*/ 293370 h 1489710"/>
              <a:gd name="connsiteX51" fmla="*/ 982980 w 4526280"/>
              <a:gd name="connsiteY51" fmla="*/ 293370 h 1489710"/>
              <a:gd name="connsiteX52" fmla="*/ 982980 w 4526280"/>
              <a:gd name="connsiteY52" fmla="*/ 243840 h 1489710"/>
              <a:gd name="connsiteX53" fmla="*/ 864870 w 4526280"/>
              <a:gd name="connsiteY53" fmla="*/ 243840 h 1489710"/>
              <a:gd name="connsiteX54" fmla="*/ 864870 w 4526280"/>
              <a:gd name="connsiteY54" fmla="*/ 213360 h 1489710"/>
              <a:gd name="connsiteX55" fmla="*/ 651510 w 4526280"/>
              <a:gd name="connsiteY55" fmla="*/ 213360 h 1489710"/>
              <a:gd name="connsiteX56" fmla="*/ 651510 w 4526280"/>
              <a:gd name="connsiteY56" fmla="*/ 160020 h 1489710"/>
              <a:gd name="connsiteX57" fmla="*/ 506730 w 4526280"/>
              <a:gd name="connsiteY57" fmla="*/ 160020 h 1489710"/>
              <a:gd name="connsiteX58" fmla="*/ 506730 w 4526280"/>
              <a:gd name="connsiteY58" fmla="*/ 106680 h 1489710"/>
              <a:gd name="connsiteX59" fmla="*/ 367665 w 4526280"/>
              <a:gd name="connsiteY59" fmla="*/ 106680 h 1489710"/>
              <a:gd name="connsiteX60" fmla="*/ 365760 w 4526280"/>
              <a:gd name="connsiteY60" fmla="*/ 0 h 1489710"/>
              <a:gd name="connsiteX61" fmla="*/ 0 w 4526280"/>
              <a:gd name="connsiteY61" fmla="*/ 0 h 1489710"/>
              <a:gd name="connsiteX0" fmla="*/ 4526280 w 4526280"/>
              <a:gd name="connsiteY0" fmla="*/ 1489710 h 1489710"/>
              <a:gd name="connsiteX1" fmla="*/ 2651760 w 4526280"/>
              <a:gd name="connsiteY1" fmla="*/ 1489710 h 1489710"/>
              <a:gd name="connsiteX2" fmla="*/ 2651760 w 4526280"/>
              <a:gd name="connsiteY2" fmla="*/ 1474470 h 1489710"/>
              <a:gd name="connsiteX3" fmla="*/ 2647950 w 4526280"/>
              <a:gd name="connsiteY3" fmla="*/ 1478280 h 1489710"/>
              <a:gd name="connsiteX4" fmla="*/ 2647950 w 4526280"/>
              <a:gd name="connsiteY4" fmla="*/ 1470660 h 1489710"/>
              <a:gd name="connsiteX5" fmla="*/ 2628900 w 4526280"/>
              <a:gd name="connsiteY5" fmla="*/ 1470660 h 1489710"/>
              <a:gd name="connsiteX6" fmla="*/ 2628900 w 4526280"/>
              <a:gd name="connsiteY6" fmla="*/ 1428750 h 1489710"/>
              <a:gd name="connsiteX7" fmla="*/ 2598420 w 4526280"/>
              <a:gd name="connsiteY7" fmla="*/ 1428750 h 1489710"/>
              <a:gd name="connsiteX8" fmla="*/ 2598420 w 4526280"/>
              <a:gd name="connsiteY8" fmla="*/ 1402080 h 1489710"/>
              <a:gd name="connsiteX9" fmla="*/ 2567940 w 4526280"/>
              <a:gd name="connsiteY9" fmla="*/ 1402080 h 1489710"/>
              <a:gd name="connsiteX10" fmla="*/ 2567940 w 4526280"/>
              <a:gd name="connsiteY10" fmla="*/ 1356360 h 1489710"/>
              <a:gd name="connsiteX11" fmla="*/ 2506980 w 4526280"/>
              <a:gd name="connsiteY11" fmla="*/ 1356360 h 1489710"/>
              <a:gd name="connsiteX12" fmla="*/ 2506980 w 4526280"/>
              <a:gd name="connsiteY12" fmla="*/ 1299210 h 1489710"/>
              <a:gd name="connsiteX13" fmla="*/ 2324100 w 4526280"/>
              <a:gd name="connsiteY13" fmla="*/ 1299210 h 1489710"/>
              <a:gd name="connsiteX14" fmla="*/ 2324100 w 4526280"/>
              <a:gd name="connsiteY14" fmla="*/ 1253490 h 1489710"/>
              <a:gd name="connsiteX15" fmla="*/ 2282190 w 4526280"/>
              <a:gd name="connsiteY15" fmla="*/ 1253490 h 1489710"/>
              <a:gd name="connsiteX16" fmla="*/ 2282190 w 4526280"/>
              <a:gd name="connsiteY16" fmla="*/ 1200150 h 1489710"/>
              <a:gd name="connsiteX17" fmla="*/ 2240280 w 4526280"/>
              <a:gd name="connsiteY17" fmla="*/ 1200150 h 1489710"/>
              <a:gd name="connsiteX18" fmla="*/ 2240280 w 4526280"/>
              <a:gd name="connsiteY18" fmla="*/ 1146810 h 1489710"/>
              <a:gd name="connsiteX19" fmla="*/ 2221230 w 4526280"/>
              <a:gd name="connsiteY19" fmla="*/ 1146810 h 1489710"/>
              <a:gd name="connsiteX20" fmla="*/ 2221230 w 4526280"/>
              <a:gd name="connsiteY20" fmla="*/ 1101090 h 1489710"/>
              <a:gd name="connsiteX21" fmla="*/ 2065020 w 4526280"/>
              <a:gd name="connsiteY21" fmla="*/ 1101090 h 1489710"/>
              <a:gd name="connsiteX22" fmla="*/ 2065020 w 4526280"/>
              <a:gd name="connsiteY22" fmla="*/ 1047750 h 1489710"/>
              <a:gd name="connsiteX23" fmla="*/ 2026920 w 4526280"/>
              <a:gd name="connsiteY23" fmla="*/ 1047750 h 1489710"/>
              <a:gd name="connsiteX24" fmla="*/ 2026920 w 4526280"/>
              <a:gd name="connsiteY24" fmla="*/ 1013460 h 1489710"/>
              <a:gd name="connsiteX25" fmla="*/ 1939290 w 4526280"/>
              <a:gd name="connsiteY25" fmla="*/ 1013460 h 1489710"/>
              <a:gd name="connsiteX26" fmla="*/ 1939290 w 4526280"/>
              <a:gd name="connsiteY26" fmla="*/ 956310 h 1489710"/>
              <a:gd name="connsiteX27" fmla="*/ 1927860 w 4526280"/>
              <a:gd name="connsiteY27" fmla="*/ 956310 h 1489710"/>
              <a:gd name="connsiteX28" fmla="*/ 1927860 w 4526280"/>
              <a:gd name="connsiteY28" fmla="*/ 910590 h 1489710"/>
              <a:gd name="connsiteX29" fmla="*/ 1836420 w 4526280"/>
              <a:gd name="connsiteY29" fmla="*/ 910590 h 1489710"/>
              <a:gd name="connsiteX30" fmla="*/ 1836420 w 4526280"/>
              <a:gd name="connsiteY30" fmla="*/ 857250 h 1489710"/>
              <a:gd name="connsiteX31" fmla="*/ 1695450 w 4526280"/>
              <a:gd name="connsiteY31" fmla="*/ 857250 h 1489710"/>
              <a:gd name="connsiteX32" fmla="*/ 1695450 w 4526280"/>
              <a:gd name="connsiteY32" fmla="*/ 803910 h 1489710"/>
              <a:gd name="connsiteX33" fmla="*/ 1565910 w 4526280"/>
              <a:gd name="connsiteY33" fmla="*/ 803910 h 1489710"/>
              <a:gd name="connsiteX34" fmla="*/ 1565910 w 4526280"/>
              <a:gd name="connsiteY34" fmla="*/ 758190 h 1489710"/>
              <a:gd name="connsiteX35" fmla="*/ 1508760 w 4526280"/>
              <a:gd name="connsiteY35" fmla="*/ 758190 h 1489710"/>
              <a:gd name="connsiteX36" fmla="*/ 1508760 w 4526280"/>
              <a:gd name="connsiteY36" fmla="*/ 704850 h 1489710"/>
              <a:gd name="connsiteX37" fmla="*/ 1383030 w 4526280"/>
              <a:gd name="connsiteY37" fmla="*/ 704850 h 1489710"/>
              <a:gd name="connsiteX38" fmla="*/ 1383030 w 4526280"/>
              <a:gd name="connsiteY38" fmla="*/ 659130 h 1489710"/>
              <a:gd name="connsiteX39" fmla="*/ 1371600 w 4526280"/>
              <a:gd name="connsiteY39" fmla="*/ 659130 h 1489710"/>
              <a:gd name="connsiteX40" fmla="*/ 1371600 w 4526280"/>
              <a:gd name="connsiteY40" fmla="*/ 605790 h 1489710"/>
              <a:gd name="connsiteX41" fmla="*/ 1280160 w 4526280"/>
              <a:gd name="connsiteY41" fmla="*/ 605790 h 1489710"/>
              <a:gd name="connsiteX42" fmla="*/ 1280160 w 4526280"/>
              <a:gd name="connsiteY42" fmla="*/ 563880 h 1489710"/>
              <a:gd name="connsiteX43" fmla="*/ 1226820 w 4526280"/>
              <a:gd name="connsiteY43" fmla="*/ 563880 h 1489710"/>
              <a:gd name="connsiteX44" fmla="*/ 1226820 w 4526280"/>
              <a:gd name="connsiteY44" fmla="*/ 464820 h 1489710"/>
              <a:gd name="connsiteX45" fmla="*/ 1123950 w 4526280"/>
              <a:gd name="connsiteY45" fmla="*/ 464820 h 1489710"/>
              <a:gd name="connsiteX46" fmla="*/ 1123950 w 4526280"/>
              <a:gd name="connsiteY46" fmla="*/ 411480 h 1489710"/>
              <a:gd name="connsiteX47" fmla="*/ 1097280 w 4526280"/>
              <a:gd name="connsiteY47" fmla="*/ 411480 h 1489710"/>
              <a:gd name="connsiteX48" fmla="*/ 1097280 w 4526280"/>
              <a:gd name="connsiteY48" fmla="*/ 361950 h 1489710"/>
              <a:gd name="connsiteX49" fmla="*/ 1051560 w 4526280"/>
              <a:gd name="connsiteY49" fmla="*/ 361950 h 1489710"/>
              <a:gd name="connsiteX50" fmla="*/ 1051560 w 4526280"/>
              <a:gd name="connsiteY50" fmla="*/ 293370 h 1489710"/>
              <a:gd name="connsiteX51" fmla="*/ 982980 w 4526280"/>
              <a:gd name="connsiteY51" fmla="*/ 293370 h 1489710"/>
              <a:gd name="connsiteX52" fmla="*/ 982980 w 4526280"/>
              <a:gd name="connsiteY52" fmla="*/ 243840 h 1489710"/>
              <a:gd name="connsiteX53" fmla="*/ 864870 w 4526280"/>
              <a:gd name="connsiteY53" fmla="*/ 243840 h 1489710"/>
              <a:gd name="connsiteX54" fmla="*/ 864870 w 4526280"/>
              <a:gd name="connsiteY54" fmla="*/ 213360 h 1489710"/>
              <a:gd name="connsiteX55" fmla="*/ 651510 w 4526280"/>
              <a:gd name="connsiteY55" fmla="*/ 213360 h 1489710"/>
              <a:gd name="connsiteX56" fmla="*/ 651510 w 4526280"/>
              <a:gd name="connsiteY56" fmla="*/ 160020 h 1489710"/>
              <a:gd name="connsiteX57" fmla="*/ 506730 w 4526280"/>
              <a:gd name="connsiteY57" fmla="*/ 160020 h 1489710"/>
              <a:gd name="connsiteX58" fmla="*/ 506730 w 4526280"/>
              <a:gd name="connsiteY58" fmla="*/ 106680 h 1489710"/>
              <a:gd name="connsiteX59" fmla="*/ 367665 w 4526280"/>
              <a:gd name="connsiteY59" fmla="*/ 102870 h 1489710"/>
              <a:gd name="connsiteX60" fmla="*/ 365760 w 4526280"/>
              <a:gd name="connsiteY60" fmla="*/ 0 h 1489710"/>
              <a:gd name="connsiteX61" fmla="*/ 0 w 4526280"/>
              <a:gd name="connsiteY61" fmla="*/ 0 h 1489710"/>
              <a:gd name="connsiteX0" fmla="*/ 4526280 w 4526280"/>
              <a:gd name="connsiteY0" fmla="*/ 1489710 h 1489710"/>
              <a:gd name="connsiteX1" fmla="*/ 2651760 w 4526280"/>
              <a:gd name="connsiteY1" fmla="*/ 1489710 h 1489710"/>
              <a:gd name="connsiteX2" fmla="*/ 2651760 w 4526280"/>
              <a:gd name="connsiteY2" fmla="*/ 1474470 h 1489710"/>
              <a:gd name="connsiteX3" fmla="*/ 2647950 w 4526280"/>
              <a:gd name="connsiteY3" fmla="*/ 1478280 h 1489710"/>
              <a:gd name="connsiteX4" fmla="*/ 2647950 w 4526280"/>
              <a:gd name="connsiteY4" fmla="*/ 1470660 h 1489710"/>
              <a:gd name="connsiteX5" fmla="*/ 2628900 w 4526280"/>
              <a:gd name="connsiteY5" fmla="*/ 1470660 h 1489710"/>
              <a:gd name="connsiteX6" fmla="*/ 2628900 w 4526280"/>
              <a:gd name="connsiteY6" fmla="*/ 1428750 h 1489710"/>
              <a:gd name="connsiteX7" fmla="*/ 2598420 w 4526280"/>
              <a:gd name="connsiteY7" fmla="*/ 1428750 h 1489710"/>
              <a:gd name="connsiteX8" fmla="*/ 2598420 w 4526280"/>
              <a:gd name="connsiteY8" fmla="*/ 1402080 h 1489710"/>
              <a:gd name="connsiteX9" fmla="*/ 2567940 w 4526280"/>
              <a:gd name="connsiteY9" fmla="*/ 1402080 h 1489710"/>
              <a:gd name="connsiteX10" fmla="*/ 2567940 w 4526280"/>
              <a:gd name="connsiteY10" fmla="*/ 1356360 h 1489710"/>
              <a:gd name="connsiteX11" fmla="*/ 2506980 w 4526280"/>
              <a:gd name="connsiteY11" fmla="*/ 1356360 h 1489710"/>
              <a:gd name="connsiteX12" fmla="*/ 2506980 w 4526280"/>
              <a:gd name="connsiteY12" fmla="*/ 1299210 h 1489710"/>
              <a:gd name="connsiteX13" fmla="*/ 2324100 w 4526280"/>
              <a:gd name="connsiteY13" fmla="*/ 1299210 h 1489710"/>
              <a:gd name="connsiteX14" fmla="*/ 2324100 w 4526280"/>
              <a:gd name="connsiteY14" fmla="*/ 1253490 h 1489710"/>
              <a:gd name="connsiteX15" fmla="*/ 2282190 w 4526280"/>
              <a:gd name="connsiteY15" fmla="*/ 1253490 h 1489710"/>
              <a:gd name="connsiteX16" fmla="*/ 2282190 w 4526280"/>
              <a:gd name="connsiteY16" fmla="*/ 1200150 h 1489710"/>
              <a:gd name="connsiteX17" fmla="*/ 2240280 w 4526280"/>
              <a:gd name="connsiteY17" fmla="*/ 1200150 h 1489710"/>
              <a:gd name="connsiteX18" fmla="*/ 2240280 w 4526280"/>
              <a:gd name="connsiteY18" fmla="*/ 1146810 h 1489710"/>
              <a:gd name="connsiteX19" fmla="*/ 2221230 w 4526280"/>
              <a:gd name="connsiteY19" fmla="*/ 1146810 h 1489710"/>
              <a:gd name="connsiteX20" fmla="*/ 2221230 w 4526280"/>
              <a:gd name="connsiteY20" fmla="*/ 1101090 h 1489710"/>
              <a:gd name="connsiteX21" fmla="*/ 2065020 w 4526280"/>
              <a:gd name="connsiteY21" fmla="*/ 1101090 h 1489710"/>
              <a:gd name="connsiteX22" fmla="*/ 2065020 w 4526280"/>
              <a:gd name="connsiteY22" fmla="*/ 1047750 h 1489710"/>
              <a:gd name="connsiteX23" fmla="*/ 2026920 w 4526280"/>
              <a:gd name="connsiteY23" fmla="*/ 1047750 h 1489710"/>
              <a:gd name="connsiteX24" fmla="*/ 2026920 w 4526280"/>
              <a:gd name="connsiteY24" fmla="*/ 1013460 h 1489710"/>
              <a:gd name="connsiteX25" fmla="*/ 1939290 w 4526280"/>
              <a:gd name="connsiteY25" fmla="*/ 1013460 h 1489710"/>
              <a:gd name="connsiteX26" fmla="*/ 1939290 w 4526280"/>
              <a:gd name="connsiteY26" fmla="*/ 956310 h 1489710"/>
              <a:gd name="connsiteX27" fmla="*/ 1927860 w 4526280"/>
              <a:gd name="connsiteY27" fmla="*/ 956310 h 1489710"/>
              <a:gd name="connsiteX28" fmla="*/ 1927860 w 4526280"/>
              <a:gd name="connsiteY28" fmla="*/ 910590 h 1489710"/>
              <a:gd name="connsiteX29" fmla="*/ 1836420 w 4526280"/>
              <a:gd name="connsiteY29" fmla="*/ 910590 h 1489710"/>
              <a:gd name="connsiteX30" fmla="*/ 1836420 w 4526280"/>
              <a:gd name="connsiteY30" fmla="*/ 857250 h 1489710"/>
              <a:gd name="connsiteX31" fmla="*/ 1695450 w 4526280"/>
              <a:gd name="connsiteY31" fmla="*/ 857250 h 1489710"/>
              <a:gd name="connsiteX32" fmla="*/ 1695450 w 4526280"/>
              <a:gd name="connsiteY32" fmla="*/ 803910 h 1489710"/>
              <a:gd name="connsiteX33" fmla="*/ 1565910 w 4526280"/>
              <a:gd name="connsiteY33" fmla="*/ 803910 h 1489710"/>
              <a:gd name="connsiteX34" fmla="*/ 1565910 w 4526280"/>
              <a:gd name="connsiteY34" fmla="*/ 758190 h 1489710"/>
              <a:gd name="connsiteX35" fmla="*/ 1508760 w 4526280"/>
              <a:gd name="connsiteY35" fmla="*/ 758190 h 1489710"/>
              <a:gd name="connsiteX36" fmla="*/ 1508760 w 4526280"/>
              <a:gd name="connsiteY36" fmla="*/ 704850 h 1489710"/>
              <a:gd name="connsiteX37" fmla="*/ 1383030 w 4526280"/>
              <a:gd name="connsiteY37" fmla="*/ 704850 h 1489710"/>
              <a:gd name="connsiteX38" fmla="*/ 1383030 w 4526280"/>
              <a:gd name="connsiteY38" fmla="*/ 659130 h 1489710"/>
              <a:gd name="connsiteX39" fmla="*/ 1371600 w 4526280"/>
              <a:gd name="connsiteY39" fmla="*/ 659130 h 1489710"/>
              <a:gd name="connsiteX40" fmla="*/ 1371600 w 4526280"/>
              <a:gd name="connsiteY40" fmla="*/ 605790 h 1489710"/>
              <a:gd name="connsiteX41" fmla="*/ 1280160 w 4526280"/>
              <a:gd name="connsiteY41" fmla="*/ 605790 h 1489710"/>
              <a:gd name="connsiteX42" fmla="*/ 1280160 w 4526280"/>
              <a:gd name="connsiteY42" fmla="*/ 563880 h 1489710"/>
              <a:gd name="connsiteX43" fmla="*/ 1226820 w 4526280"/>
              <a:gd name="connsiteY43" fmla="*/ 563880 h 1489710"/>
              <a:gd name="connsiteX44" fmla="*/ 1226820 w 4526280"/>
              <a:gd name="connsiteY44" fmla="*/ 464820 h 1489710"/>
              <a:gd name="connsiteX45" fmla="*/ 1123950 w 4526280"/>
              <a:gd name="connsiteY45" fmla="*/ 464820 h 1489710"/>
              <a:gd name="connsiteX46" fmla="*/ 1123950 w 4526280"/>
              <a:gd name="connsiteY46" fmla="*/ 411480 h 1489710"/>
              <a:gd name="connsiteX47" fmla="*/ 1097280 w 4526280"/>
              <a:gd name="connsiteY47" fmla="*/ 411480 h 1489710"/>
              <a:gd name="connsiteX48" fmla="*/ 1097280 w 4526280"/>
              <a:gd name="connsiteY48" fmla="*/ 361950 h 1489710"/>
              <a:gd name="connsiteX49" fmla="*/ 1051560 w 4526280"/>
              <a:gd name="connsiteY49" fmla="*/ 361950 h 1489710"/>
              <a:gd name="connsiteX50" fmla="*/ 1051560 w 4526280"/>
              <a:gd name="connsiteY50" fmla="*/ 293370 h 1489710"/>
              <a:gd name="connsiteX51" fmla="*/ 982980 w 4526280"/>
              <a:gd name="connsiteY51" fmla="*/ 293370 h 1489710"/>
              <a:gd name="connsiteX52" fmla="*/ 982980 w 4526280"/>
              <a:gd name="connsiteY52" fmla="*/ 243840 h 1489710"/>
              <a:gd name="connsiteX53" fmla="*/ 864870 w 4526280"/>
              <a:gd name="connsiteY53" fmla="*/ 243840 h 1489710"/>
              <a:gd name="connsiteX54" fmla="*/ 864870 w 4526280"/>
              <a:gd name="connsiteY54" fmla="*/ 213360 h 1489710"/>
              <a:gd name="connsiteX55" fmla="*/ 651510 w 4526280"/>
              <a:gd name="connsiteY55" fmla="*/ 213360 h 1489710"/>
              <a:gd name="connsiteX56" fmla="*/ 651510 w 4526280"/>
              <a:gd name="connsiteY56" fmla="*/ 160020 h 1489710"/>
              <a:gd name="connsiteX57" fmla="*/ 506730 w 4526280"/>
              <a:gd name="connsiteY57" fmla="*/ 160020 h 1489710"/>
              <a:gd name="connsiteX58" fmla="*/ 506730 w 4526280"/>
              <a:gd name="connsiteY58" fmla="*/ 106680 h 1489710"/>
              <a:gd name="connsiteX59" fmla="*/ 363855 w 4526280"/>
              <a:gd name="connsiteY59" fmla="*/ 110490 h 1489710"/>
              <a:gd name="connsiteX60" fmla="*/ 365760 w 4526280"/>
              <a:gd name="connsiteY60" fmla="*/ 0 h 1489710"/>
              <a:gd name="connsiteX61" fmla="*/ 0 w 4526280"/>
              <a:gd name="connsiteY61" fmla="*/ 0 h 1489710"/>
              <a:gd name="connsiteX0" fmla="*/ 4526280 w 4526280"/>
              <a:gd name="connsiteY0" fmla="*/ 1489710 h 1489710"/>
              <a:gd name="connsiteX1" fmla="*/ 2651760 w 4526280"/>
              <a:gd name="connsiteY1" fmla="*/ 1489710 h 1489710"/>
              <a:gd name="connsiteX2" fmla="*/ 2651760 w 4526280"/>
              <a:gd name="connsiteY2" fmla="*/ 1474470 h 1489710"/>
              <a:gd name="connsiteX3" fmla="*/ 2647950 w 4526280"/>
              <a:gd name="connsiteY3" fmla="*/ 1478280 h 1489710"/>
              <a:gd name="connsiteX4" fmla="*/ 2647950 w 4526280"/>
              <a:gd name="connsiteY4" fmla="*/ 1470660 h 1489710"/>
              <a:gd name="connsiteX5" fmla="*/ 2628900 w 4526280"/>
              <a:gd name="connsiteY5" fmla="*/ 1470660 h 1489710"/>
              <a:gd name="connsiteX6" fmla="*/ 2628900 w 4526280"/>
              <a:gd name="connsiteY6" fmla="*/ 1428750 h 1489710"/>
              <a:gd name="connsiteX7" fmla="*/ 2598420 w 4526280"/>
              <a:gd name="connsiteY7" fmla="*/ 1428750 h 1489710"/>
              <a:gd name="connsiteX8" fmla="*/ 2598420 w 4526280"/>
              <a:gd name="connsiteY8" fmla="*/ 1402080 h 1489710"/>
              <a:gd name="connsiteX9" fmla="*/ 2567940 w 4526280"/>
              <a:gd name="connsiteY9" fmla="*/ 1402080 h 1489710"/>
              <a:gd name="connsiteX10" fmla="*/ 2567940 w 4526280"/>
              <a:gd name="connsiteY10" fmla="*/ 1356360 h 1489710"/>
              <a:gd name="connsiteX11" fmla="*/ 2506980 w 4526280"/>
              <a:gd name="connsiteY11" fmla="*/ 1356360 h 1489710"/>
              <a:gd name="connsiteX12" fmla="*/ 2506980 w 4526280"/>
              <a:gd name="connsiteY12" fmla="*/ 1299210 h 1489710"/>
              <a:gd name="connsiteX13" fmla="*/ 2324100 w 4526280"/>
              <a:gd name="connsiteY13" fmla="*/ 1299210 h 1489710"/>
              <a:gd name="connsiteX14" fmla="*/ 2324100 w 4526280"/>
              <a:gd name="connsiteY14" fmla="*/ 1253490 h 1489710"/>
              <a:gd name="connsiteX15" fmla="*/ 2282190 w 4526280"/>
              <a:gd name="connsiteY15" fmla="*/ 1253490 h 1489710"/>
              <a:gd name="connsiteX16" fmla="*/ 2282190 w 4526280"/>
              <a:gd name="connsiteY16" fmla="*/ 1200150 h 1489710"/>
              <a:gd name="connsiteX17" fmla="*/ 2240280 w 4526280"/>
              <a:gd name="connsiteY17" fmla="*/ 1200150 h 1489710"/>
              <a:gd name="connsiteX18" fmla="*/ 2240280 w 4526280"/>
              <a:gd name="connsiteY18" fmla="*/ 1146810 h 1489710"/>
              <a:gd name="connsiteX19" fmla="*/ 2221230 w 4526280"/>
              <a:gd name="connsiteY19" fmla="*/ 1146810 h 1489710"/>
              <a:gd name="connsiteX20" fmla="*/ 2221230 w 4526280"/>
              <a:gd name="connsiteY20" fmla="*/ 1101090 h 1489710"/>
              <a:gd name="connsiteX21" fmla="*/ 2065020 w 4526280"/>
              <a:gd name="connsiteY21" fmla="*/ 1101090 h 1489710"/>
              <a:gd name="connsiteX22" fmla="*/ 2065020 w 4526280"/>
              <a:gd name="connsiteY22" fmla="*/ 1047750 h 1489710"/>
              <a:gd name="connsiteX23" fmla="*/ 2026920 w 4526280"/>
              <a:gd name="connsiteY23" fmla="*/ 1047750 h 1489710"/>
              <a:gd name="connsiteX24" fmla="*/ 2026920 w 4526280"/>
              <a:gd name="connsiteY24" fmla="*/ 1013460 h 1489710"/>
              <a:gd name="connsiteX25" fmla="*/ 1939290 w 4526280"/>
              <a:gd name="connsiteY25" fmla="*/ 1013460 h 1489710"/>
              <a:gd name="connsiteX26" fmla="*/ 1939290 w 4526280"/>
              <a:gd name="connsiteY26" fmla="*/ 956310 h 1489710"/>
              <a:gd name="connsiteX27" fmla="*/ 1927860 w 4526280"/>
              <a:gd name="connsiteY27" fmla="*/ 956310 h 1489710"/>
              <a:gd name="connsiteX28" fmla="*/ 1927860 w 4526280"/>
              <a:gd name="connsiteY28" fmla="*/ 910590 h 1489710"/>
              <a:gd name="connsiteX29" fmla="*/ 1836420 w 4526280"/>
              <a:gd name="connsiteY29" fmla="*/ 910590 h 1489710"/>
              <a:gd name="connsiteX30" fmla="*/ 1836420 w 4526280"/>
              <a:gd name="connsiteY30" fmla="*/ 857250 h 1489710"/>
              <a:gd name="connsiteX31" fmla="*/ 1695450 w 4526280"/>
              <a:gd name="connsiteY31" fmla="*/ 857250 h 1489710"/>
              <a:gd name="connsiteX32" fmla="*/ 1695450 w 4526280"/>
              <a:gd name="connsiteY32" fmla="*/ 803910 h 1489710"/>
              <a:gd name="connsiteX33" fmla="*/ 1565910 w 4526280"/>
              <a:gd name="connsiteY33" fmla="*/ 803910 h 1489710"/>
              <a:gd name="connsiteX34" fmla="*/ 1565910 w 4526280"/>
              <a:gd name="connsiteY34" fmla="*/ 758190 h 1489710"/>
              <a:gd name="connsiteX35" fmla="*/ 1508760 w 4526280"/>
              <a:gd name="connsiteY35" fmla="*/ 758190 h 1489710"/>
              <a:gd name="connsiteX36" fmla="*/ 1508760 w 4526280"/>
              <a:gd name="connsiteY36" fmla="*/ 704850 h 1489710"/>
              <a:gd name="connsiteX37" fmla="*/ 1383030 w 4526280"/>
              <a:gd name="connsiteY37" fmla="*/ 704850 h 1489710"/>
              <a:gd name="connsiteX38" fmla="*/ 1383030 w 4526280"/>
              <a:gd name="connsiteY38" fmla="*/ 659130 h 1489710"/>
              <a:gd name="connsiteX39" fmla="*/ 1371600 w 4526280"/>
              <a:gd name="connsiteY39" fmla="*/ 659130 h 1489710"/>
              <a:gd name="connsiteX40" fmla="*/ 1371600 w 4526280"/>
              <a:gd name="connsiteY40" fmla="*/ 605790 h 1489710"/>
              <a:gd name="connsiteX41" fmla="*/ 1280160 w 4526280"/>
              <a:gd name="connsiteY41" fmla="*/ 605790 h 1489710"/>
              <a:gd name="connsiteX42" fmla="*/ 1280160 w 4526280"/>
              <a:gd name="connsiteY42" fmla="*/ 563880 h 1489710"/>
              <a:gd name="connsiteX43" fmla="*/ 1226820 w 4526280"/>
              <a:gd name="connsiteY43" fmla="*/ 563880 h 1489710"/>
              <a:gd name="connsiteX44" fmla="*/ 1226820 w 4526280"/>
              <a:gd name="connsiteY44" fmla="*/ 464820 h 1489710"/>
              <a:gd name="connsiteX45" fmla="*/ 1123950 w 4526280"/>
              <a:gd name="connsiteY45" fmla="*/ 464820 h 1489710"/>
              <a:gd name="connsiteX46" fmla="*/ 1123950 w 4526280"/>
              <a:gd name="connsiteY46" fmla="*/ 411480 h 1489710"/>
              <a:gd name="connsiteX47" fmla="*/ 1097280 w 4526280"/>
              <a:gd name="connsiteY47" fmla="*/ 411480 h 1489710"/>
              <a:gd name="connsiteX48" fmla="*/ 1097280 w 4526280"/>
              <a:gd name="connsiteY48" fmla="*/ 361950 h 1489710"/>
              <a:gd name="connsiteX49" fmla="*/ 1051560 w 4526280"/>
              <a:gd name="connsiteY49" fmla="*/ 361950 h 1489710"/>
              <a:gd name="connsiteX50" fmla="*/ 1051560 w 4526280"/>
              <a:gd name="connsiteY50" fmla="*/ 293370 h 1489710"/>
              <a:gd name="connsiteX51" fmla="*/ 982980 w 4526280"/>
              <a:gd name="connsiteY51" fmla="*/ 293370 h 1489710"/>
              <a:gd name="connsiteX52" fmla="*/ 982980 w 4526280"/>
              <a:gd name="connsiteY52" fmla="*/ 243840 h 1489710"/>
              <a:gd name="connsiteX53" fmla="*/ 864870 w 4526280"/>
              <a:gd name="connsiteY53" fmla="*/ 243840 h 1489710"/>
              <a:gd name="connsiteX54" fmla="*/ 864870 w 4526280"/>
              <a:gd name="connsiteY54" fmla="*/ 213360 h 1489710"/>
              <a:gd name="connsiteX55" fmla="*/ 651510 w 4526280"/>
              <a:gd name="connsiteY55" fmla="*/ 213360 h 1489710"/>
              <a:gd name="connsiteX56" fmla="*/ 651510 w 4526280"/>
              <a:gd name="connsiteY56" fmla="*/ 160020 h 1489710"/>
              <a:gd name="connsiteX57" fmla="*/ 506730 w 4526280"/>
              <a:gd name="connsiteY57" fmla="*/ 160020 h 1489710"/>
              <a:gd name="connsiteX58" fmla="*/ 506730 w 4526280"/>
              <a:gd name="connsiteY58" fmla="*/ 106680 h 1489710"/>
              <a:gd name="connsiteX59" fmla="*/ 365760 w 4526280"/>
              <a:gd name="connsiteY59" fmla="*/ 106680 h 1489710"/>
              <a:gd name="connsiteX60" fmla="*/ 365760 w 4526280"/>
              <a:gd name="connsiteY60" fmla="*/ 0 h 1489710"/>
              <a:gd name="connsiteX61" fmla="*/ 0 w 4526280"/>
              <a:gd name="connsiteY61" fmla="*/ 0 h 1489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526280" h="1489710">
                <a:moveTo>
                  <a:pt x="4526280" y="1489710"/>
                </a:moveTo>
                <a:lnTo>
                  <a:pt x="2651760" y="1489710"/>
                </a:lnTo>
                <a:lnTo>
                  <a:pt x="2651760" y="1474470"/>
                </a:lnTo>
                <a:lnTo>
                  <a:pt x="2647950" y="1478280"/>
                </a:lnTo>
                <a:lnTo>
                  <a:pt x="2647950" y="1470660"/>
                </a:lnTo>
                <a:lnTo>
                  <a:pt x="2628900" y="1470660"/>
                </a:lnTo>
                <a:lnTo>
                  <a:pt x="2628900" y="1428750"/>
                </a:lnTo>
                <a:lnTo>
                  <a:pt x="2598420" y="1428750"/>
                </a:lnTo>
                <a:lnTo>
                  <a:pt x="2598420" y="1402080"/>
                </a:lnTo>
                <a:lnTo>
                  <a:pt x="2567940" y="1402080"/>
                </a:lnTo>
                <a:lnTo>
                  <a:pt x="2567940" y="1356360"/>
                </a:lnTo>
                <a:lnTo>
                  <a:pt x="2506980" y="1356360"/>
                </a:lnTo>
                <a:lnTo>
                  <a:pt x="2506980" y="1299210"/>
                </a:lnTo>
                <a:lnTo>
                  <a:pt x="2324100" y="1299210"/>
                </a:lnTo>
                <a:lnTo>
                  <a:pt x="2324100" y="1253490"/>
                </a:lnTo>
                <a:lnTo>
                  <a:pt x="2282190" y="1253490"/>
                </a:lnTo>
                <a:lnTo>
                  <a:pt x="2282190" y="1200150"/>
                </a:lnTo>
                <a:lnTo>
                  <a:pt x="2240280" y="1200150"/>
                </a:lnTo>
                <a:lnTo>
                  <a:pt x="2240280" y="1146810"/>
                </a:lnTo>
                <a:lnTo>
                  <a:pt x="2221230" y="1146810"/>
                </a:lnTo>
                <a:lnTo>
                  <a:pt x="2221230" y="1101090"/>
                </a:lnTo>
                <a:lnTo>
                  <a:pt x="2065020" y="1101090"/>
                </a:lnTo>
                <a:lnTo>
                  <a:pt x="2065020" y="1047750"/>
                </a:lnTo>
                <a:lnTo>
                  <a:pt x="2026920" y="1047750"/>
                </a:lnTo>
                <a:lnTo>
                  <a:pt x="2026920" y="1013460"/>
                </a:lnTo>
                <a:lnTo>
                  <a:pt x="1939290" y="1013460"/>
                </a:lnTo>
                <a:lnTo>
                  <a:pt x="1939290" y="956310"/>
                </a:lnTo>
                <a:lnTo>
                  <a:pt x="1927860" y="956310"/>
                </a:lnTo>
                <a:lnTo>
                  <a:pt x="1927860" y="910590"/>
                </a:lnTo>
                <a:lnTo>
                  <a:pt x="1836420" y="910590"/>
                </a:lnTo>
                <a:lnTo>
                  <a:pt x="1836420" y="857250"/>
                </a:lnTo>
                <a:lnTo>
                  <a:pt x="1695450" y="857250"/>
                </a:lnTo>
                <a:lnTo>
                  <a:pt x="1695450" y="803910"/>
                </a:lnTo>
                <a:lnTo>
                  <a:pt x="1565910" y="803910"/>
                </a:lnTo>
                <a:lnTo>
                  <a:pt x="1565910" y="758190"/>
                </a:lnTo>
                <a:lnTo>
                  <a:pt x="1508760" y="758190"/>
                </a:lnTo>
                <a:lnTo>
                  <a:pt x="1508760" y="704850"/>
                </a:lnTo>
                <a:lnTo>
                  <a:pt x="1383030" y="704850"/>
                </a:lnTo>
                <a:lnTo>
                  <a:pt x="1383030" y="659130"/>
                </a:lnTo>
                <a:lnTo>
                  <a:pt x="1371600" y="659130"/>
                </a:lnTo>
                <a:lnTo>
                  <a:pt x="1371600" y="605790"/>
                </a:lnTo>
                <a:lnTo>
                  <a:pt x="1280160" y="605790"/>
                </a:lnTo>
                <a:lnTo>
                  <a:pt x="1280160" y="563880"/>
                </a:lnTo>
                <a:lnTo>
                  <a:pt x="1226820" y="563880"/>
                </a:lnTo>
                <a:lnTo>
                  <a:pt x="1226820" y="464820"/>
                </a:lnTo>
                <a:lnTo>
                  <a:pt x="1123950" y="464820"/>
                </a:lnTo>
                <a:lnTo>
                  <a:pt x="1123950" y="411480"/>
                </a:lnTo>
                <a:lnTo>
                  <a:pt x="1097280" y="411480"/>
                </a:lnTo>
                <a:lnTo>
                  <a:pt x="1097280" y="361950"/>
                </a:lnTo>
                <a:lnTo>
                  <a:pt x="1051560" y="361950"/>
                </a:lnTo>
                <a:lnTo>
                  <a:pt x="1051560" y="293370"/>
                </a:lnTo>
                <a:lnTo>
                  <a:pt x="982980" y="293370"/>
                </a:lnTo>
                <a:lnTo>
                  <a:pt x="982980" y="243840"/>
                </a:lnTo>
                <a:lnTo>
                  <a:pt x="864870" y="243840"/>
                </a:lnTo>
                <a:lnTo>
                  <a:pt x="864870" y="213360"/>
                </a:lnTo>
                <a:lnTo>
                  <a:pt x="651510" y="213360"/>
                </a:lnTo>
                <a:lnTo>
                  <a:pt x="651510" y="160020"/>
                </a:lnTo>
                <a:lnTo>
                  <a:pt x="506730" y="160020"/>
                </a:lnTo>
                <a:lnTo>
                  <a:pt x="506730" y="106680"/>
                </a:lnTo>
                <a:lnTo>
                  <a:pt x="365760" y="106680"/>
                </a:lnTo>
                <a:lnTo>
                  <a:pt x="365760" y="0"/>
                </a:lnTo>
                <a:lnTo>
                  <a:pt x="0" y="0"/>
                </a:lnTo>
              </a:path>
            </a:pathLst>
          </a:custGeom>
          <a:noFill/>
          <a:ln w="28575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0BD34C4-BF61-4B8B-AD29-3AEA0B58A6D4}"/>
              </a:ext>
            </a:extLst>
          </p:cNvPr>
          <p:cNvSpPr/>
          <p:nvPr/>
        </p:nvSpPr>
        <p:spPr>
          <a:xfrm>
            <a:off x="6938959" y="1831769"/>
            <a:ext cx="3863340" cy="2884170"/>
          </a:xfrm>
          <a:custGeom>
            <a:avLst/>
            <a:gdLst>
              <a:gd name="connsiteX0" fmla="*/ 3863340 w 3863340"/>
              <a:gd name="connsiteY0" fmla="*/ 2884170 h 2884170"/>
              <a:gd name="connsiteX1" fmla="*/ 3863340 w 3863340"/>
              <a:gd name="connsiteY1" fmla="*/ 2202180 h 2884170"/>
              <a:gd name="connsiteX2" fmla="*/ 2800350 w 3863340"/>
              <a:gd name="connsiteY2" fmla="*/ 2202180 h 2884170"/>
              <a:gd name="connsiteX3" fmla="*/ 2800350 w 3863340"/>
              <a:gd name="connsiteY3" fmla="*/ 2099310 h 2884170"/>
              <a:gd name="connsiteX4" fmla="*/ 2529840 w 3863340"/>
              <a:gd name="connsiteY4" fmla="*/ 2099310 h 2884170"/>
              <a:gd name="connsiteX5" fmla="*/ 2529840 w 3863340"/>
              <a:gd name="connsiteY5" fmla="*/ 1985010 h 2884170"/>
              <a:gd name="connsiteX6" fmla="*/ 2472690 w 3863340"/>
              <a:gd name="connsiteY6" fmla="*/ 1985010 h 2884170"/>
              <a:gd name="connsiteX7" fmla="*/ 2472690 w 3863340"/>
              <a:gd name="connsiteY7" fmla="*/ 1885950 h 2884170"/>
              <a:gd name="connsiteX8" fmla="*/ 2270760 w 3863340"/>
              <a:gd name="connsiteY8" fmla="*/ 1885950 h 2884170"/>
              <a:gd name="connsiteX9" fmla="*/ 2270760 w 3863340"/>
              <a:gd name="connsiteY9" fmla="*/ 1767840 h 2884170"/>
              <a:gd name="connsiteX10" fmla="*/ 2186940 w 3863340"/>
              <a:gd name="connsiteY10" fmla="*/ 1767840 h 2884170"/>
              <a:gd name="connsiteX11" fmla="*/ 2186940 w 3863340"/>
              <a:gd name="connsiteY11" fmla="*/ 1672590 h 2884170"/>
              <a:gd name="connsiteX12" fmla="*/ 2099310 w 3863340"/>
              <a:gd name="connsiteY12" fmla="*/ 1672590 h 2884170"/>
              <a:gd name="connsiteX13" fmla="*/ 2099310 w 3863340"/>
              <a:gd name="connsiteY13" fmla="*/ 1539240 h 2884170"/>
              <a:gd name="connsiteX14" fmla="*/ 1710690 w 3863340"/>
              <a:gd name="connsiteY14" fmla="*/ 1539240 h 2884170"/>
              <a:gd name="connsiteX15" fmla="*/ 1710690 w 3863340"/>
              <a:gd name="connsiteY15" fmla="*/ 1447800 h 2884170"/>
              <a:gd name="connsiteX16" fmla="*/ 1668780 w 3863340"/>
              <a:gd name="connsiteY16" fmla="*/ 1447800 h 2884170"/>
              <a:gd name="connsiteX17" fmla="*/ 1668780 w 3863340"/>
              <a:gd name="connsiteY17" fmla="*/ 1325880 h 2884170"/>
              <a:gd name="connsiteX18" fmla="*/ 1600200 w 3863340"/>
              <a:gd name="connsiteY18" fmla="*/ 1325880 h 2884170"/>
              <a:gd name="connsiteX19" fmla="*/ 1600200 w 3863340"/>
              <a:gd name="connsiteY19" fmla="*/ 1104900 h 2884170"/>
              <a:gd name="connsiteX20" fmla="*/ 1466850 w 3863340"/>
              <a:gd name="connsiteY20" fmla="*/ 1104900 h 2884170"/>
              <a:gd name="connsiteX21" fmla="*/ 1466850 w 3863340"/>
              <a:gd name="connsiteY21" fmla="*/ 1005840 h 2884170"/>
              <a:gd name="connsiteX22" fmla="*/ 1299210 w 3863340"/>
              <a:gd name="connsiteY22" fmla="*/ 1005840 h 2884170"/>
              <a:gd name="connsiteX23" fmla="*/ 1299210 w 3863340"/>
              <a:gd name="connsiteY23" fmla="*/ 891540 h 2884170"/>
              <a:gd name="connsiteX24" fmla="*/ 1272540 w 3863340"/>
              <a:gd name="connsiteY24" fmla="*/ 891540 h 2884170"/>
              <a:gd name="connsiteX25" fmla="*/ 1272540 w 3863340"/>
              <a:gd name="connsiteY25" fmla="*/ 788670 h 2884170"/>
              <a:gd name="connsiteX26" fmla="*/ 1196340 w 3863340"/>
              <a:gd name="connsiteY26" fmla="*/ 788670 h 2884170"/>
              <a:gd name="connsiteX27" fmla="*/ 1196340 w 3863340"/>
              <a:gd name="connsiteY27" fmla="*/ 670560 h 2884170"/>
              <a:gd name="connsiteX28" fmla="*/ 914400 w 3863340"/>
              <a:gd name="connsiteY28" fmla="*/ 670560 h 2884170"/>
              <a:gd name="connsiteX29" fmla="*/ 914400 w 3863340"/>
              <a:gd name="connsiteY29" fmla="*/ 560070 h 2884170"/>
              <a:gd name="connsiteX30" fmla="*/ 883920 w 3863340"/>
              <a:gd name="connsiteY30" fmla="*/ 560070 h 2884170"/>
              <a:gd name="connsiteX31" fmla="*/ 883920 w 3863340"/>
              <a:gd name="connsiteY31" fmla="*/ 445770 h 2884170"/>
              <a:gd name="connsiteX32" fmla="*/ 864870 w 3863340"/>
              <a:gd name="connsiteY32" fmla="*/ 445770 h 2884170"/>
              <a:gd name="connsiteX33" fmla="*/ 864870 w 3863340"/>
              <a:gd name="connsiteY33" fmla="*/ 342900 h 2884170"/>
              <a:gd name="connsiteX34" fmla="*/ 651510 w 3863340"/>
              <a:gd name="connsiteY34" fmla="*/ 342900 h 2884170"/>
              <a:gd name="connsiteX35" fmla="*/ 651510 w 3863340"/>
              <a:gd name="connsiteY35" fmla="*/ 217170 h 2884170"/>
              <a:gd name="connsiteX36" fmla="*/ 582930 w 3863340"/>
              <a:gd name="connsiteY36" fmla="*/ 217170 h 2884170"/>
              <a:gd name="connsiteX37" fmla="*/ 582930 w 3863340"/>
              <a:gd name="connsiteY37" fmla="*/ 118110 h 2884170"/>
              <a:gd name="connsiteX38" fmla="*/ 361950 w 3863340"/>
              <a:gd name="connsiteY38" fmla="*/ 118110 h 2884170"/>
              <a:gd name="connsiteX39" fmla="*/ 361950 w 3863340"/>
              <a:gd name="connsiteY39" fmla="*/ 0 h 2884170"/>
              <a:gd name="connsiteX40" fmla="*/ 0 w 3863340"/>
              <a:gd name="connsiteY40" fmla="*/ 0 h 2884170"/>
              <a:gd name="connsiteX0" fmla="*/ 3863340 w 3863340"/>
              <a:gd name="connsiteY0" fmla="*/ 2884170 h 2884170"/>
              <a:gd name="connsiteX1" fmla="*/ 3863340 w 3863340"/>
              <a:gd name="connsiteY1" fmla="*/ 2202180 h 2884170"/>
              <a:gd name="connsiteX2" fmla="*/ 2800350 w 3863340"/>
              <a:gd name="connsiteY2" fmla="*/ 2202180 h 2884170"/>
              <a:gd name="connsiteX3" fmla="*/ 2800350 w 3863340"/>
              <a:gd name="connsiteY3" fmla="*/ 2099310 h 2884170"/>
              <a:gd name="connsiteX4" fmla="*/ 2529840 w 3863340"/>
              <a:gd name="connsiteY4" fmla="*/ 2099310 h 2884170"/>
              <a:gd name="connsiteX5" fmla="*/ 2529840 w 3863340"/>
              <a:gd name="connsiteY5" fmla="*/ 1985010 h 2884170"/>
              <a:gd name="connsiteX6" fmla="*/ 2472690 w 3863340"/>
              <a:gd name="connsiteY6" fmla="*/ 1985010 h 2884170"/>
              <a:gd name="connsiteX7" fmla="*/ 2472690 w 3863340"/>
              <a:gd name="connsiteY7" fmla="*/ 1885950 h 2884170"/>
              <a:gd name="connsiteX8" fmla="*/ 2270760 w 3863340"/>
              <a:gd name="connsiteY8" fmla="*/ 1885950 h 2884170"/>
              <a:gd name="connsiteX9" fmla="*/ 2270760 w 3863340"/>
              <a:gd name="connsiteY9" fmla="*/ 1767840 h 2884170"/>
              <a:gd name="connsiteX10" fmla="*/ 2186940 w 3863340"/>
              <a:gd name="connsiteY10" fmla="*/ 1767840 h 2884170"/>
              <a:gd name="connsiteX11" fmla="*/ 2186940 w 3863340"/>
              <a:gd name="connsiteY11" fmla="*/ 1672590 h 2884170"/>
              <a:gd name="connsiteX12" fmla="*/ 2099310 w 3863340"/>
              <a:gd name="connsiteY12" fmla="*/ 1672590 h 2884170"/>
              <a:gd name="connsiteX13" fmla="*/ 2099310 w 3863340"/>
              <a:gd name="connsiteY13" fmla="*/ 1539240 h 2884170"/>
              <a:gd name="connsiteX14" fmla="*/ 1710690 w 3863340"/>
              <a:gd name="connsiteY14" fmla="*/ 1539240 h 2884170"/>
              <a:gd name="connsiteX15" fmla="*/ 1710690 w 3863340"/>
              <a:gd name="connsiteY15" fmla="*/ 1447800 h 2884170"/>
              <a:gd name="connsiteX16" fmla="*/ 1668780 w 3863340"/>
              <a:gd name="connsiteY16" fmla="*/ 1447800 h 2884170"/>
              <a:gd name="connsiteX17" fmla="*/ 1668780 w 3863340"/>
              <a:gd name="connsiteY17" fmla="*/ 1325880 h 2884170"/>
              <a:gd name="connsiteX18" fmla="*/ 1600200 w 3863340"/>
              <a:gd name="connsiteY18" fmla="*/ 1325880 h 2884170"/>
              <a:gd name="connsiteX19" fmla="*/ 1600200 w 3863340"/>
              <a:gd name="connsiteY19" fmla="*/ 1104900 h 2884170"/>
              <a:gd name="connsiteX20" fmla="*/ 1466850 w 3863340"/>
              <a:gd name="connsiteY20" fmla="*/ 1104900 h 2884170"/>
              <a:gd name="connsiteX21" fmla="*/ 1466850 w 3863340"/>
              <a:gd name="connsiteY21" fmla="*/ 1005840 h 2884170"/>
              <a:gd name="connsiteX22" fmla="*/ 1299210 w 3863340"/>
              <a:gd name="connsiteY22" fmla="*/ 1005840 h 2884170"/>
              <a:gd name="connsiteX23" fmla="*/ 1299210 w 3863340"/>
              <a:gd name="connsiteY23" fmla="*/ 891540 h 2884170"/>
              <a:gd name="connsiteX24" fmla="*/ 1272540 w 3863340"/>
              <a:gd name="connsiteY24" fmla="*/ 891540 h 2884170"/>
              <a:gd name="connsiteX25" fmla="*/ 1272540 w 3863340"/>
              <a:gd name="connsiteY25" fmla="*/ 788670 h 2884170"/>
              <a:gd name="connsiteX26" fmla="*/ 1196340 w 3863340"/>
              <a:gd name="connsiteY26" fmla="*/ 788670 h 2884170"/>
              <a:gd name="connsiteX27" fmla="*/ 1196340 w 3863340"/>
              <a:gd name="connsiteY27" fmla="*/ 670560 h 2884170"/>
              <a:gd name="connsiteX28" fmla="*/ 914400 w 3863340"/>
              <a:gd name="connsiteY28" fmla="*/ 670560 h 2884170"/>
              <a:gd name="connsiteX29" fmla="*/ 914400 w 3863340"/>
              <a:gd name="connsiteY29" fmla="*/ 560070 h 2884170"/>
              <a:gd name="connsiteX30" fmla="*/ 883920 w 3863340"/>
              <a:gd name="connsiteY30" fmla="*/ 560070 h 2884170"/>
              <a:gd name="connsiteX31" fmla="*/ 883920 w 3863340"/>
              <a:gd name="connsiteY31" fmla="*/ 445770 h 2884170"/>
              <a:gd name="connsiteX32" fmla="*/ 864870 w 3863340"/>
              <a:gd name="connsiteY32" fmla="*/ 445770 h 2884170"/>
              <a:gd name="connsiteX33" fmla="*/ 864870 w 3863340"/>
              <a:gd name="connsiteY33" fmla="*/ 342900 h 2884170"/>
              <a:gd name="connsiteX34" fmla="*/ 651510 w 3863340"/>
              <a:gd name="connsiteY34" fmla="*/ 342900 h 2884170"/>
              <a:gd name="connsiteX35" fmla="*/ 651510 w 3863340"/>
              <a:gd name="connsiteY35" fmla="*/ 217170 h 2884170"/>
              <a:gd name="connsiteX36" fmla="*/ 582930 w 3863340"/>
              <a:gd name="connsiteY36" fmla="*/ 217170 h 2884170"/>
              <a:gd name="connsiteX37" fmla="*/ 582930 w 3863340"/>
              <a:gd name="connsiteY37" fmla="*/ 118110 h 2884170"/>
              <a:gd name="connsiteX38" fmla="*/ 361950 w 3863340"/>
              <a:gd name="connsiteY38" fmla="*/ 118110 h 2884170"/>
              <a:gd name="connsiteX39" fmla="*/ 371475 w 3863340"/>
              <a:gd name="connsiteY39" fmla="*/ 1905 h 2884170"/>
              <a:gd name="connsiteX40" fmla="*/ 0 w 3863340"/>
              <a:gd name="connsiteY40" fmla="*/ 0 h 2884170"/>
              <a:gd name="connsiteX0" fmla="*/ 3863340 w 3863340"/>
              <a:gd name="connsiteY0" fmla="*/ 2884170 h 2884170"/>
              <a:gd name="connsiteX1" fmla="*/ 3863340 w 3863340"/>
              <a:gd name="connsiteY1" fmla="*/ 2202180 h 2884170"/>
              <a:gd name="connsiteX2" fmla="*/ 2800350 w 3863340"/>
              <a:gd name="connsiteY2" fmla="*/ 2202180 h 2884170"/>
              <a:gd name="connsiteX3" fmla="*/ 2800350 w 3863340"/>
              <a:gd name="connsiteY3" fmla="*/ 2099310 h 2884170"/>
              <a:gd name="connsiteX4" fmla="*/ 2529840 w 3863340"/>
              <a:gd name="connsiteY4" fmla="*/ 2099310 h 2884170"/>
              <a:gd name="connsiteX5" fmla="*/ 2529840 w 3863340"/>
              <a:gd name="connsiteY5" fmla="*/ 1985010 h 2884170"/>
              <a:gd name="connsiteX6" fmla="*/ 2472690 w 3863340"/>
              <a:gd name="connsiteY6" fmla="*/ 1985010 h 2884170"/>
              <a:gd name="connsiteX7" fmla="*/ 2472690 w 3863340"/>
              <a:gd name="connsiteY7" fmla="*/ 1885950 h 2884170"/>
              <a:gd name="connsiteX8" fmla="*/ 2270760 w 3863340"/>
              <a:gd name="connsiteY8" fmla="*/ 1885950 h 2884170"/>
              <a:gd name="connsiteX9" fmla="*/ 2270760 w 3863340"/>
              <a:gd name="connsiteY9" fmla="*/ 1767840 h 2884170"/>
              <a:gd name="connsiteX10" fmla="*/ 2186940 w 3863340"/>
              <a:gd name="connsiteY10" fmla="*/ 1767840 h 2884170"/>
              <a:gd name="connsiteX11" fmla="*/ 2186940 w 3863340"/>
              <a:gd name="connsiteY11" fmla="*/ 1672590 h 2884170"/>
              <a:gd name="connsiteX12" fmla="*/ 2099310 w 3863340"/>
              <a:gd name="connsiteY12" fmla="*/ 1672590 h 2884170"/>
              <a:gd name="connsiteX13" fmla="*/ 2099310 w 3863340"/>
              <a:gd name="connsiteY13" fmla="*/ 1539240 h 2884170"/>
              <a:gd name="connsiteX14" fmla="*/ 1710690 w 3863340"/>
              <a:gd name="connsiteY14" fmla="*/ 1539240 h 2884170"/>
              <a:gd name="connsiteX15" fmla="*/ 1710690 w 3863340"/>
              <a:gd name="connsiteY15" fmla="*/ 1447800 h 2884170"/>
              <a:gd name="connsiteX16" fmla="*/ 1668780 w 3863340"/>
              <a:gd name="connsiteY16" fmla="*/ 1447800 h 2884170"/>
              <a:gd name="connsiteX17" fmla="*/ 1668780 w 3863340"/>
              <a:gd name="connsiteY17" fmla="*/ 1325880 h 2884170"/>
              <a:gd name="connsiteX18" fmla="*/ 1600200 w 3863340"/>
              <a:gd name="connsiteY18" fmla="*/ 1325880 h 2884170"/>
              <a:gd name="connsiteX19" fmla="*/ 1600200 w 3863340"/>
              <a:gd name="connsiteY19" fmla="*/ 1104900 h 2884170"/>
              <a:gd name="connsiteX20" fmla="*/ 1466850 w 3863340"/>
              <a:gd name="connsiteY20" fmla="*/ 1104900 h 2884170"/>
              <a:gd name="connsiteX21" fmla="*/ 1466850 w 3863340"/>
              <a:gd name="connsiteY21" fmla="*/ 1005840 h 2884170"/>
              <a:gd name="connsiteX22" fmla="*/ 1299210 w 3863340"/>
              <a:gd name="connsiteY22" fmla="*/ 1005840 h 2884170"/>
              <a:gd name="connsiteX23" fmla="*/ 1299210 w 3863340"/>
              <a:gd name="connsiteY23" fmla="*/ 891540 h 2884170"/>
              <a:gd name="connsiteX24" fmla="*/ 1272540 w 3863340"/>
              <a:gd name="connsiteY24" fmla="*/ 891540 h 2884170"/>
              <a:gd name="connsiteX25" fmla="*/ 1272540 w 3863340"/>
              <a:gd name="connsiteY25" fmla="*/ 788670 h 2884170"/>
              <a:gd name="connsiteX26" fmla="*/ 1196340 w 3863340"/>
              <a:gd name="connsiteY26" fmla="*/ 788670 h 2884170"/>
              <a:gd name="connsiteX27" fmla="*/ 1196340 w 3863340"/>
              <a:gd name="connsiteY27" fmla="*/ 670560 h 2884170"/>
              <a:gd name="connsiteX28" fmla="*/ 914400 w 3863340"/>
              <a:gd name="connsiteY28" fmla="*/ 670560 h 2884170"/>
              <a:gd name="connsiteX29" fmla="*/ 914400 w 3863340"/>
              <a:gd name="connsiteY29" fmla="*/ 560070 h 2884170"/>
              <a:gd name="connsiteX30" fmla="*/ 883920 w 3863340"/>
              <a:gd name="connsiteY30" fmla="*/ 560070 h 2884170"/>
              <a:gd name="connsiteX31" fmla="*/ 883920 w 3863340"/>
              <a:gd name="connsiteY31" fmla="*/ 445770 h 2884170"/>
              <a:gd name="connsiteX32" fmla="*/ 864870 w 3863340"/>
              <a:gd name="connsiteY32" fmla="*/ 445770 h 2884170"/>
              <a:gd name="connsiteX33" fmla="*/ 864870 w 3863340"/>
              <a:gd name="connsiteY33" fmla="*/ 342900 h 2884170"/>
              <a:gd name="connsiteX34" fmla="*/ 651510 w 3863340"/>
              <a:gd name="connsiteY34" fmla="*/ 342900 h 2884170"/>
              <a:gd name="connsiteX35" fmla="*/ 651510 w 3863340"/>
              <a:gd name="connsiteY35" fmla="*/ 217170 h 2884170"/>
              <a:gd name="connsiteX36" fmla="*/ 582930 w 3863340"/>
              <a:gd name="connsiteY36" fmla="*/ 217170 h 2884170"/>
              <a:gd name="connsiteX37" fmla="*/ 582930 w 3863340"/>
              <a:gd name="connsiteY37" fmla="*/ 118110 h 2884170"/>
              <a:gd name="connsiteX38" fmla="*/ 365760 w 3863340"/>
              <a:gd name="connsiteY38" fmla="*/ 118110 h 2884170"/>
              <a:gd name="connsiteX39" fmla="*/ 371475 w 3863340"/>
              <a:gd name="connsiteY39" fmla="*/ 1905 h 2884170"/>
              <a:gd name="connsiteX40" fmla="*/ 0 w 3863340"/>
              <a:gd name="connsiteY40" fmla="*/ 0 h 288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863340" h="2884170">
                <a:moveTo>
                  <a:pt x="3863340" y="2884170"/>
                </a:moveTo>
                <a:lnTo>
                  <a:pt x="3863340" y="2202180"/>
                </a:lnTo>
                <a:lnTo>
                  <a:pt x="2800350" y="2202180"/>
                </a:lnTo>
                <a:lnTo>
                  <a:pt x="2800350" y="2099310"/>
                </a:lnTo>
                <a:lnTo>
                  <a:pt x="2529840" y="2099310"/>
                </a:lnTo>
                <a:lnTo>
                  <a:pt x="2529840" y="1985010"/>
                </a:lnTo>
                <a:lnTo>
                  <a:pt x="2472690" y="1985010"/>
                </a:lnTo>
                <a:lnTo>
                  <a:pt x="2472690" y="1885950"/>
                </a:lnTo>
                <a:lnTo>
                  <a:pt x="2270760" y="1885950"/>
                </a:lnTo>
                <a:lnTo>
                  <a:pt x="2270760" y="1767840"/>
                </a:lnTo>
                <a:lnTo>
                  <a:pt x="2186940" y="1767840"/>
                </a:lnTo>
                <a:lnTo>
                  <a:pt x="2186940" y="1672590"/>
                </a:lnTo>
                <a:lnTo>
                  <a:pt x="2099310" y="1672590"/>
                </a:lnTo>
                <a:lnTo>
                  <a:pt x="2099310" y="1539240"/>
                </a:lnTo>
                <a:lnTo>
                  <a:pt x="1710690" y="1539240"/>
                </a:lnTo>
                <a:lnTo>
                  <a:pt x="1710690" y="1447800"/>
                </a:lnTo>
                <a:lnTo>
                  <a:pt x="1668780" y="1447800"/>
                </a:lnTo>
                <a:lnTo>
                  <a:pt x="1668780" y="1325880"/>
                </a:lnTo>
                <a:lnTo>
                  <a:pt x="1600200" y="1325880"/>
                </a:lnTo>
                <a:lnTo>
                  <a:pt x="1600200" y="1104900"/>
                </a:lnTo>
                <a:lnTo>
                  <a:pt x="1466850" y="1104900"/>
                </a:lnTo>
                <a:lnTo>
                  <a:pt x="1466850" y="1005840"/>
                </a:lnTo>
                <a:lnTo>
                  <a:pt x="1299210" y="1005840"/>
                </a:lnTo>
                <a:lnTo>
                  <a:pt x="1299210" y="891540"/>
                </a:lnTo>
                <a:lnTo>
                  <a:pt x="1272540" y="891540"/>
                </a:lnTo>
                <a:lnTo>
                  <a:pt x="1272540" y="788670"/>
                </a:lnTo>
                <a:lnTo>
                  <a:pt x="1196340" y="788670"/>
                </a:lnTo>
                <a:lnTo>
                  <a:pt x="1196340" y="670560"/>
                </a:lnTo>
                <a:lnTo>
                  <a:pt x="914400" y="670560"/>
                </a:lnTo>
                <a:lnTo>
                  <a:pt x="914400" y="560070"/>
                </a:lnTo>
                <a:lnTo>
                  <a:pt x="883920" y="560070"/>
                </a:lnTo>
                <a:lnTo>
                  <a:pt x="883920" y="445770"/>
                </a:lnTo>
                <a:lnTo>
                  <a:pt x="864870" y="445770"/>
                </a:lnTo>
                <a:lnTo>
                  <a:pt x="864870" y="342900"/>
                </a:lnTo>
                <a:lnTo>
                  <a:pt x="651510" y="342900"/>
                </a:lnTo>
                <a:lnTo>
                  <a:pt x="651510" y="217170"/>
                </a:lnTo>
                <a:lnTo>
                  <a:pt x="582930" y="217170"/>
                </a:lnTo>
                <a:lnTo>
                  <a:pt x="582930" y="118110"/>
                </a:lnTo>
                <a:lnTo>
                  <a:pt x="365760" y="118110"/>
                </a:lnTo>
                <a:lnTo>
                  <a:pt x="371475" y="1905"/>
                </a:lnTo>
                <a:lnTo>
                  <a:pt x="0" y="0"/>
                </a:lnTo>
              </a:path>
            </a:pathLst>
          </a:custGeom>
          <a:noFill/>
          <a:ln w="28575" cap="rnd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C0B12D-0DFB-43C1-B308-DDDFBEA907DB}"/>
              </a:ext>
            </a:extLst>
          </p:cNvPr>
          <p:cNvGrpSpPr/>
          <p:nvPr/>
        </p:nvGrpSpPr>
        <p:grpSpPr>
          <a:xfrm>
            <a:off x="7594169" y="2005548"/>
            <a:ext cx="3901550" cy="1352660"/>
            <a:chOff x="7699900" y="2231179"/>
            <a:chExt cx="3901550" cy="1352660"/>
          </a:xfrm>
        </p:grpSpPr>
        <p:sp>
          <p:nvSpPr>
            <p:cNvPr id="480" name="Diamond 479">
              <a:extLst>
                <a:ext uri="{FF2B5EF4-FFF2-40B4-BE49-F238E27FC236}">
                  <a16:creationId xmlns:a16="http://schemas.microsoft.com/office/drawing/2014/main" id="{4E5A067A-4863-4DAA-BB71-4696C6A248A1}"/>
                </a:ext>
              </a:extLst>
            </p:cNvPr>
            <p:cNvSpPr/>
            <p:nvPr/>
          </p:nvSpPr>
          <p:spPr>
            <a:xfrm>
              <a:off x="11528950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7" name="Diamond 366">
              <a:extLst>
                <a:ext uri="{FF2B5EF4-FFF2-40B4-BE49-F238E27FC236}">
                  <a16:creationId xmlns:a16="http://schemas.microsoft.com/office/drawing/2014/main" id="{99FFB3DC-B5A7-4146-AC01-6915B5D14B7F}"/>
                </a:ext>
              </a:extLst>
            </p:cNvPr>
            <p:cNvSpPr/>
            <p:nvPr/>
          </p:nvSpPr>
          <p:spPr>
            <a:xfrm>
              <a:off x="1145465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8" name="Diamond 367">
              <a:extLst>
                <a:ext uri="{FF2B5EF4-FFF2-40B4-BE49-F238E27FC236}">
                  <a16:creationId xmlns:a16="http://schemas.microsoft.com/office/drawing/2014/main" id="{FABD0C49-02F2-4BBD-9859-3063A8C0E823}"/>
                </a:ext>
              </a:extLst>
            </p:cNvPr>
            <p:cNvSpPr/>
            <p:nvPr/>
          </p:nvSpPr>
          <p:spPr>
            <a:xfrm>
              <a:off x="11227960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9" name="Diamond 368">
              <a:extLst>
                <a:ext uri="{FF2B5EF4-FFF2-40B4-BE49-F238E27FC236}">
                  <a16:creationId xmlns:a16="http://schemas.microsoft.com/office/drawing/2014/main" id="{F85BAC46-67D7-41B2-B256-98DB36027D2B}"/>
                </a:ext>
              </a:extLst>
            </p:cNvPr>
            <p:cNvSpPr/>
            <p:nvPr/>
          </p:nvSpPr>
          <p:spPr>
            <a:xfrm>
              <a:off x="1119938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0" name="Diamond 369">
              <a:extLst>
                <a:ext uri="{FF2B5EF4-FFF2-40B4-BE49-F238E27FC236}">
                  <a16:creationId xmlns:a16="http://schemas.microsoft.com/office/drawing/2014/main" id="{A15AF281-2504-4960-B8AF-5477792961D0}"/>
                </a:ext>
              </a:extLst>
            </p:cNvPr>
            <p:cNvSpPr/>
            <p:nvPr/>
          </p:nvSpPr>
          <p:spPr>
            <a:xfrm>
              <a:off x="1114223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1" name="Diamond 370">
              <a:extLst>
                <a:ext uri="{FF2B5EF4-FFF2-40B4-BE49-F238E27FC236}">
                  <a16:creationId xmlns:a16="http://schemas.microsoft.com/office/drawing/2014/main" id="{2FB07F98-550E-4C7E-A13A-538F1ACD6028}"/>
                </a:ext>
              </a:extLst>
            </p:cNvPr>
            <p:cNvSpPr/>
            <p:nvPr/>
          </p:nvSpPr>
          <p:spPr>
            <a:xfrm>
              <a:off x="1110794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3" name="Diamond 372">
              <a:extLst>
                <a:ext uri="{FF2B5EF4-FFF2-40B4-BE49-F238E27FC236}">
                  <a16:creationId xmlns:a16="http://schemas.microsoft.com/office/drawing/2014/main" id="{DEA2F7C9-1C24-44FB-98E2-66F4FA174A67}"/>
                </a:ext>
              </a:extLst>
            </p:cNvPr>
            <p:cNvSpPr/>
            <p:nvPr/>
          </p:nvSpPr>
          <p:spPr>
            <a:xfrm>
              <a:off x="10553590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4" name="Diamond 373">
              <a:extLst>
                <a:ext uri="{FF2B5EF4-FFF2-40B4-BE49-F238E27FC236}">
                  <a16:creationId xmlns:a16="http://schemas.microsoft.com/office/drawing/2014/main" id="{34CB1B4D-012C-491D-B070-DF00EFE5D3CD}"/>
                </a:ext>
              </a:extLst>
            </p:cNvPr>
            <p:cNvSpPr/>
            <p:nvPr/>
          </p:nvSpPr>
          <p:spPr>
            <a:xfrm>
              <a:off x="10336420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5" name="Diamond 374">
              <a:extLst>
                <a:ext uri="{FF2B5EF4-FFF2-40B4-BE49-F238E27FC236}">
                  <a16:creationId xmlns:a16="http://schemas.microsoft.com/office/drawing/2014/main" id="{6D3B2FE1-2073-4A39-803A-77DD1198534C}"/>
                </a:ext>
              </a:extLst>
            </p:cNvPr>
            <p:cNvSpPr/>
            <p:nvPr/>
          </p:nvSpPr>
          <p:spPr>
            <a:xfrm>
              <a:off x="1017068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6" name="Diamond 375">
              <a:extLst>
                <a:ext uri="{FF2B5EF4-FFF2-40B4-BE49-F238E27FC236}">
                  <a16:creationId xmlns:a16="http://schemas.microsoft.com/office/drawing/2014/main" id="{00038AEA-715D-4BDD-93AB-0956A13B698F}"/>
                </a:ext>
              </a:extLst>
            </p:cNvPr>
            <p:cNvSpPr/>
            <p:nvPr/>
          </p:nvSpPr>
          <p:spPr>
            <a:xfrm>
              <a:off x="1016687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7" name="Diamond 376">
              <a:extLst>
                <a:ext uri="{FF2B5EF4-FFF2-40B4-BE49-F238E27FC236}">
                  <a16:creationId xmlns:a16="http://schemas.microsoft.com/office/drawing/2014/main" id="{5A6C47B4-BC86-420B-BF15-0B4744F2EEDF}"/>
                </a:ext>
              </a:extLst>
            </p:cNvPr>
            <p:cNvSpPr/>
            <p:nvPr/>
          </p:nvSpPr>
          <p:spPr>
            <a:xfrm>
              <a:off x="10126870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8" name="Diamond 377">
              <a:extLst>
                <a:ext uri="{FF2B5EF4-FFF2-40B4-BE49-F238E27FC236}">
                  <a16:creationId xmlns:a16="http://schemas.microsoft.com/office/drawing/2014/main" id="{FBC976FF-1EF0-4141-BDA8-B06E8C03E15F}"/>
                </a:ext>
              </a:extLst>
            </p:cNvPr>
            <p:cNvSpPr/>
            <p:nvPr/>
          </p:nvSpPr>
          <p:spPr>
            <a:xfrm>
              <a:off x="10119250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9" name="Diamond 378">
              <a:extLst>
                <a:ext uri="{FF2B5EF4-FFF2-40B4-BE49-F238E27FC236}">
                  <a16:creationId xmlns:a16="http://schemas.microsoft.com/office/drawing/2014/main" id="{4FFDB3B7-F219-4961-99DD-C5B0013ABF82}"/>
                </a:ext>
              </a:extLst>
            </p:cNvPr>
            <p:cNvSpPr/>
            <p:nvPr/>
          </p:nvSpPr>
          <p:spPr>
            <a:xfrm>
              <a:off x="999923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0" name="Diamond 379">
              <a:extLst>
                <a:ext uri="{FF2B5EF4-FFF2-40B4-BE49-F238E27FC236}">
                  <a16:creationId xmlns:a16="http://schemas.microsoft.com/office/drawing/2014/main" id="{C5142936-165A-4DBA-8FF7-A7968A8B5316}"/>
                </a:ext>
              </a:extLst>
            </p:cNvPr>
            <p:cNvSpPr/>
            <p:nvPr/>
          </p:nvSpPr>
          <p:spPr>
            <a:xfrm>
              <a:off x="999161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1" name="Diamond 380">
              <a:extLst>
                <a:ext uri="{FF2B5EF4-FFF2-40B4-BE49-F238E27FC236}">
                  <a16:creationId xmlns:a16="http://schemas.microsoft.com/office/drawing/2014/main" id="{8E74D963-AF7C-46F7-914D-8D476B471FCD}"/>
                </a:ext>
              </a:extLst>
            </p:cNvPr>
            <p:cNvSpPr/>
            <p:nvPr/>
          </p:nvSpPr>
          <p:spPr>
            <a:xfrm>
              <a:off x="995351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2" name="Diamond 381">
              <a:extLst>
                <a:ext uri="{FF2B5EF4-FFF2-40B4-BE49-F238E27FC236}">
                  <a16:creationId xmlns:a16="http://schemas.microsoft.com/office/drawing/2014/main" id="{FE866B0F-A9F9-4C12-8419-8B639AA3678F}"/>
                </a:ext>
              </a:extLst>
            </p:cNvPr>
            <p:cNvSpPr/>
            <p:nvPr/>
          </p:nvSpPr>
          <p:spPr>
            <a:xfrm>
              <a:off x="994970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3" name="Diamond 382">
              <a:extLst>
                <a:ext uri="{FF2B5EF4-FFF2-40B4-BE49-F238E27FC236}">
                  <a16:creationId xmlns:a16="http://schemas.microsoft.com/office/drawing/2014/main" id="{41B2F319-6832-4B26-BD88-26DC36FAE87C}"/>
                </a:ext>
              </a:extLst>
            </p:cNvPr>
            <p:cNvSpPr/>
            <p:nvPr/>
          </p:nvSpPr>
          <p:spPr>
            <a:xfrm>
              <a:off x="9810640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4" name="Diamond 383">
              <a:extLst>
                <a:ext uri="{FF2B5EF4-FFF2-40B4-BE49-F238E27FC236}">
                  <a16:creationId xmlns:a16="http://schemas.microsoft.com/office/drawing/2014/main" id="{DD7D263E-AC7E-488B-BBBF-5751CE8F5D99}"/>
                </a:ext>
              </a:extLst>
            </p:cNvPr>
            <p:cNvSpPr/>
            <p:nvPr/>
          </p:nvSpPr>
          <p:spPr>
            <a:xfrm>
              <a:off x="977825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5" name="Diamond 384">
              <a:extLst>
                <a:ext uri="{FF2B5EF4-FFF2-40B4-BE49-F238E27FC236}">
                  <a16:creationId xmlns:a16="http://schemas.microsoft.com/office/drawing/2014/main" id="{0CB39963-2196-4164-A50D-658B94283E0E}"/>
                </a:ext>
              </a:extLst>
            </p:cNvPr>
            <p:cNvSpPr/>
            <p:nvPr/>
          </p:nvSpPr>
          <p:spPr>
            <a:xfrm>
              <a:off x="974015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6" name="Diamond 385">
              <a:extLst>
                <a:ext uri="{FF2B5EF4-FFF2-40B4-BE49-F238E27FC236}">
                  <a16:creationId xmlns:a16="http://schemas.microsoft.com/office/drawing/2014/main" id="{9C3E6A0C-753B-441A-998A-C282C6CF30AA}"/>
                </a:ext>
              </a:extLst>
            </p:cNvPr>
            <p:cNvSpPr/>
            <p:nvPr/>
          </p:nvSpPr>
          <p:spPr>
            <a:xfrm>
              <a:off x="970967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7" name="Diamond 386">
              <a:extLst>
                <a:ext uri="{FF2B5EF4-FFF2-40B4-BE49-F238E27FC236}">
                  <a16:creationId xmlns:a16="http://schemas.microsoft.com/office/drawing/2014/main" id="{26A39DD5-6B72-4CE2-B2EA-59C05D026397}"/>
                </a:ext>
              </a:extLst>
            </p:cNvPr>
            <p:cNvSpPr/>
            <p:nvPr/>
          </p:nvSpPr>
          <p:spPr>
            <a:xfrm>
              <a:off x="9700150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8" name="Diamond 387">
              <a:extLst>
                <a:ext uri="{FF2B5EF4-FFF2-40B4-BE49-F238E27FC236}">
                  <a16:creationId xmlns:a16="http://schemas.microsoft.com/office/drawing/2014/main" id="{C86674FD-BE5E-4E67-BB21-EE2C2AF329EF}"/>
                </a:ext>
              </a:extLst>
            </p:cNvPr>
            <p:cNvSpPr/>
            <p:nvPr/>
          </p:nvSpPr>
          <p:spPr>
            <a:xfrm>
              <a:off x="9656335" y="35113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9" name="Diamond 388">
              <a:extLst>
                <a:ext uri="{FF2B5EF4-FFF2-40B4-BE49-F238E27FC236}">
                  <a16:creationId xmlns:a16="http://schemas.microsoft.com/office/drawing/2014/main" id="{2784532B-884C-40CC-9057-2315355D3497}"/>
                </a:ext>
              </a:extLst>
            </p:cNvPr>
            <p:cNvSpPr/>
            <p:nvPr/>
          </p:nvSpPr>
          <p:spPr>
            <a:xfrm>
              <a:off x="9595375" y="342942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0" name="Diamond 389">
              <a:extLst>
                <a:ext uri="{FF2B5EF4-FFF2-40B4-BE49-F238E27FC236}">
                  <a16:creationId xmlns:a16="http://schemas.microsoft.com/office/drawing/2014/main" id="{7C21FF65-C1F8-498C-9339-2E788E280C19}"/>
                </a:ext>
              </a:extLst>
            </p:cNvPr>
            <p:cNvSpPr/>
            <p:nvPr/>
          </p:nvSpPr>
          <p:spPr>
            <a:xfrm>
              <a:off x="9355345" y="332274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1" name="Diamond 390">
              <a:extLst>
                <a:ext uri="{FF2B5EF4-FFF2-40B4-BE49-F238E27FC236}">
                  <a16:creationId xmlns:a16="http://schemas.microsoft.com/office/drawing/2014/main" id="{A027F82B-F3E2-4EE5-B117-09BE98F945DE}"/>
                </a:ext>
              </a:extLst>
            </p:cNvPr>
            <p:cNvSpPr/>
            <p:nvPr/>
          </p:nvSpPr>
          <p:spPr>
            <a:xfrm>
              <a:off x="7711330" y="223117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2" name="Diamond 391">
              <a:extLst>
                <a:ext uri="{FF2B5EF4-FFF2-40B4-BE49-F238E27FC236}">
                  <a16:creationId xmlns:a16="http://schemas.microsoft.com/office/drawing/2014/main" id="{7F46FE76-45E9-4242-863A-B6CA993CE75C}"/>
                </a:ext>
              </a:extLst>
            </p:cNvPr>
            <p:cNvSpPr/>
            <p:nvPr/>
          </p:nvSpPr>
          <p:spPr>
            <a:xfrm>
              <a:off x="7699900" y="223117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BAC4F6-B8F0-446C-8959-E4AC23F30A41}"/>
              </a:ext>
            </a:extLst>
          </p:cNvPr>
          <p:cNvGrpSpPr/>
          <p:nvPr/>
        </p:nvGrpSpPr>
        <p:grpSpPr>
          <a:xfrm>
            <a:off x="6931864" y="1797648"/>
            <a:ext cx="3618975" cy="2275950"/>
            <a:chOff x="7037595" y="2023279"/>
            <a:chExt cx="3618975" cy="2275950"/>
          </a:xfrm>
        </p:grpSpPr>
        <p:sp>
          <p:nvSpPr>
            <p:cNvPr id="394" name="Diamond 393">
              <a:extLst>
                <a:ext uri="{FF2B5EF4-FFF2-40B4-BE49-F238E27FC236}">
                  <a16:creationId xmlns:a16="http://schemas.microsoft.com/office/drawing/2014/main" id="{ED13DF82-346C-4898-9AAC-FFEB0814794B}"/>
                </a:ext>
              </a:extLst>
            </p:cNvPr>
            <p:cNvSpPr/>
            <p:nvPr/>
          </p:nvSpPr>
          <p:spPr>
            <a:xfrm>
              <a:off x="10584070" y="422672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5" name="Diamond 394">
              <a:extLst>
                <a:ext uri="{FF2B5EF4-FFF2-40B4-BE49-F238E27FC236}">
                  <a16:creationId xmlns:a16="http://schemas.microsoft.com/office/drawing/2014/main" id="{F91D6424-BFEA-431C-B681-29240B19780C}"/>
                </a:ext>
              </a:extLst>
            </p:cNvPr>
            <p:cNvSpPr/>
            <p:nvPr/>
          </p:nvSpPr>
          <p:spPr>
            <a:xfrm>
              <a:off x="10414525" y="422672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6" name="Diamond 395">
              <a:extLst>
                <a:ext uri="{FF2B5EF4-FFF2-40B4-BE49-F238E27FC236}">
                  <a16:creationId xmlns:a16="http://schemas.microsoft.com/office/drawing/2014/main" id="{6F037BC1-B18E-42AA-9A27-1C2F136621C5}"/>
                </a:ext>
              </a:extLst>
            </p:cNvPr>
            <p:cNvSpPr/>
            <p:nvPr/>
          </p:nvSpPr>
          <p:spPr>
            <a:xfrm>
              <a:off x="10124965" y="422672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7" name="Diamond 396">
              <a:extLst>
                <a:ext uri="{FF2B5EF4-FFF2-40B4-BE49-F238E27FC236}">
                  <a16:creationId xmlns:a16="http://schemas.microsoft.com/office/drawing/2014/main" id="{05045B90-366D-4174-AD02-6E14DE1E2293}"/>
                </a:ext>
              </a:extLst>
            </p:cNvPr>
            <p:cNvSpPr/>
            <p:nvPr/>
          </p:nvSpPr>
          <p:spPr>
            <a:xfrm>
              <a:off x="9926845" y="422672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8" name="Diamond 397">
              <a:extLst>
                <a:ext uri="{FF2B5EF4-FFF2-40B4-BE49-F238E27FC236}">
                  <a16:creationId xmlns:a16="http://schemas.microsoft.com/office/drawing/2014/main" id="{58D723F9-5DBC-4595-ACE1-AEF9CA0A9321}"/>
                </a:ext>
              </a:extLst>
            </p:cNvPr>
            <p:cNvSpPr/>
            <p:nvPr/>
          </p:nvSpPr>
          <p:spPr>
            <a:xfrm>
              <a:off x="7049025" y="202327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9" name="Diamond 398">
              <a:extLst>
                <a:ext uri="{FF2B5EF4-FFF2-40B4-BE49-F238E27FC236}">
                  <a16:creationId xmlns:a16="http://schemas.microsoft.com/office/drawing/2014/main" id="{AA7690A0-2192-46B0-8A20-64154A47E0B9}"/>
                </a:ext>
              </a:extLst>
            </p:cNvPr>
            <p:cNvSpPr/>
            <p:nvPr/>
          </p:nvSpPr>
          <p:spPr>
            <a:xfrm>
              <a:off x="7037595" y="202327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03" name="Rectangle 402">
            <a:extLst>
              <a:ext uri="{FF2B5EF4-FFF2-40B4-BE49-F238E27FC236}">
                <a16:creationId xmlns:a16="http://schemas.microsoft.com/office/drawing/2014/main" id="{EDAFC0A7-D1FD-4FBE-8B29-7F645C8A017B}"/>
              </a:ext>
            </a:extLst>
          </p:cNvPr>
          <p:cNvSpPr/>
          <p:nvPr/>
        </p:nvSpPr>
        <p:spPr>
          <a:xfrm>
            <a:off x="6865115" y="5633866"/>
            <a:ext cx="4608535" cy="332399"/>
          </a:xfrm>
          <a:prstGeom prst="rect">
            <a:avLst/>
          </a:prstGeom>
        </p:spPr>
        <p:txBody>
          <a:bodyPr wrap="square" t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Median duration of follow-up for OS*: 25.3 months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olaparib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), 26.3 months (standard therapy)</a:t>
            </a:r>
          </a:p>
        </p:txBody>
      </p:sp>
      <p:sp>
        <p:nvSpPr>
          <p:cNvPr id="320" name="TextBox 485">
            <a:extLst>
              <a:ext uri="{FF2B5EF4-FFF2-40B4-BE49-F238E27FC236}">
                <a16:creationId xmlns:a16="http://schemas.microsoft.com/office/drawing/2014/main" id="{0F1E2B84-77A4-4D7C-9374-D78A2111B581}"/>
              </a:ext>
            </a:extLst>
          </p:cNvPr>
          <p:cNvSpPr txBox="1"/>
          <p:nvPr/>
        </p:nvSpPr>
        <p:spPr>
          <a:xfrm>
            <a:off x="1181155" y="1066129"/>
            <a:ext cx="4546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4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/>
              </a:rPr>
              <a:t>OS: Prior chemotherapy for MBC (2/3L)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/>
              </a:rPr>
              <a:t>2</a:t>
            </a:r>
          </a:p>
        </p:txBody>
      </p:sp>
      <p:pic>
        <p:nvPicPr>
          <p:cNvPr id="321" name="table">
            <a:extLst>
              <a:ext uri="{FF2B5EF4-FFF2-40B4-BE49-F238E27FC236}">
                <a16:creationId xmlns:a16="http://schemas.microsoft.com/office/drawing/2014/main" id="{2D47E122-5DCF-7A46-8E83-4FE02DA7D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747" y="1397035"/>
            <a:ext cx="3129523" cy="1627632"/>
          </a:xfrm>
          <a:prstGeom prst="rect">
            <a:avLst/>
          </a:prstGeom>
        </p:spPr>
      </p:pic>
      <p:grpSp>
        <p:nvGrpSpPr>
          <p:cNvPr id="322" name="Group 321">
            <a:extLst>
              <a:ext uri="{FF2B5EF4-FFF2-40B4-BE49-F238E27FC236}">
                <a16:creationId xmlns:a16="http://schemas.microsoft.com/office/drawing/2014/main" id="{0ECEFAE4-7170-4DDE-9A69-E4FE3BF2382C}"/>
              </a:ext>
            </a:extLst>
          </p:cNvPr>
          <p:cNvGrpSpPr/>
          <p:nvPr/>
        </p:nvGrpSpPr>
        <p:grpSpPr>
          <a:xfrm>
            <a:off x="1050744" y="4639587"/>
            <a:ext cx="4817526" cy="236036"/>
            <a:chOff x="6968074" y="4945058"/>
            <a:chExt cx="4817526" cy="236036"/>
          </a:xfrm>
        </p:grpSpPr>
        <p:cxnSp>
          <p:nvCxnSpPr>
            <p:cNvPr id="731" name="Straight Connector 730">
              <a:extLst>
                <a:ext uri="{FF2B5EF4-FFF2-40B4-BE49-F238E27FC236}">
                  <a16:creationId xmlns:a16="http://schemas.microsoft.com/office/drawing/2014/main" id="{1B332149-C9F2-4E2B-AE2F-9206B148BE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43784" y="4945058"/>
              <a:ext cx="466617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2" name="Straight Connector 731">
              <a:extLst>
                <a:ext uri="{FF2B5EF4-FFF2-40B4-BE49-F238E27FC236}">
                  <a16:creationId xmlns:a16="http://schemas.microsoft.com/office/drawing/2014/main" id="{06E9FEBC-495C-4606-AA0A-6EA4DE6B46AA}"/>
                </a:ext>
              </a:extLst>
            </p:cNvPr>
            <p:cNvCxnSpPr/>
            <p:nvPr/>
          </p:nvCxnSpPr>
          <p:spPr bwMode="auto">
            <a:xfrm>
              <a:off x="7043818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3" name="Straight Connector 732">
              <a:extLst>
                <a:ext uri="{FF2B5EF4-FFF2-40B4-BE49-F238E27FC236}">
                  <a16:creationId xmlns:a16="http://schemas.microsoft.com/office/drawing/2014/main" id="{7D8DAD3A-3BE5-49F1-81CC-96FC9A68AB9E}"/>
                </a:ext>
              </a:extLst>
            </p:cNvPr>
            <p:cNvCxnSpPr/>
            <p:nvPr/>
          </p:nvCxnSpPr>
          <p:spPr bwMode="auto">
            <a:xfrm>
              <a:off x="7511414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4" name="TextBox 366">
              <a:extLst>
                <a:ext uri="{FF2B5EF4-FFF2-40B4-BE49-F238E27FC236}">
                  <a16:creationId xmlns:a16="http://schemas.microsoft.com/office/drawing/2014/main" id="{F6F1FCD5-BCDB-4C43-85CC-A6E6B5CFEF16}"/>
                </a:ext>
              </a:extLst>
            </p:cNvPr>
            <p:cNvSpPr txBox="1"/>
            <p:nvPr/>
          </p:nvSpPr>
          <p:spPr>
            <a:xfrm>
              <a:off x="6968074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35" name="TextBox 367">
              <a:extLst>
                <a:ext uri="{FF2B5EF4-FFF2-40B4-BE49-F238E27FC236}">
                  <a16:creationId xmlns:a16="http://schemas.microsoft.com/office/drawing/2014/main" id="{DC49B6A7-20EE-4DD1-A8D9-481C0CB51167}"/>
                </a:ext>
              </a:extLst>
            </p:cNvPr>
            <p:cNvSpPr txBox="1"/>
            <p:nvPr/>
          </p:nvSpPr>
          <p:spPr>
            <a:xfrm>
              <a:off x="7907021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736" name="TextBox 368">
              <a:extLst>
                <a:ext uri="{FF2B5EF4-FFF2-40B4-BE49-F238E27FC236}">
                  <a16:creationId xmlns:a16="http://schemas.microsoft.com/office/drawing/2014/main" id="{4AFD6DFF-7899-48CF-B37E-F40DBB46C512}"/>
                </a:ext>
              </a:extLst>
            </p:cNvPr>
            <p:cNvSpPr txBox="1"/>
            <p:nvPr/>
          </p:nvSpPr>
          <p:spPr>
            <a:xfrm>
              <a:off x="7432773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cxnSp>
          <p:nvCxnSpPr>
            <p:cNvPr id="737" name="Straight Connector 736">
              <a:extLst>
                <a:ext uri="{FF2B5EF4-FFF2-40B4-BE49-F238E27FC236}">
                  <a16:creationId xmlns:a16="http://schemas.microsoft.com/office/drawing/2014/main" id="{65FFEF73-9FCC-424B-B5DD-CE24336C8EC6}"/>
                </a:ext>
              </a:extLst>
            </p:cNvPr>
            <p:cNvCxnSpPr/>
            <p:nvPr/>
          </p:nvCxnSpPr>
          <p:spPr bwMode="auto">
            <a:xfrm>
              <a:off x="7979010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8" name="Straight Connector 737">
              <a:extLst>
                <a:ext uri="{FF2B5EF4-FFF2-40B4-BE49-F238E27FC236}">
                  <a16:creationId xmlns:a16="http://schemas.microsoft.com/office/drawing/2014/main" id="{FC3BFDAD-C058-4385-A92A-7CF4EBB8ADF3}"/>
                </a:ext>
              </a:extLst>
            </p:cNvPr>
            <p:cNvCxnSpPr/>
            <p:nvPr/>
          </p:nvCxnSpPr>
          <p:spPr bwMode="auto">
            <a:xfrm>
              <a:off x="8446606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9" name="TextBox 372">
              <a:extLst>
                <a:ext uri="{FF2B5EF4-FFF2-40B4-BE49-F238E27FC236}">
                  <a16:creationId xmlns:a16="http://schemas.microsoft.com/office/drawing/2014/main" id="{38A5D41A-7060-4E9B-B1B1-E9570A57D3F2}"/>
                </a:ext>
              </a:extLst>
            </p:cNvPr>
            <p:cNvSpPr txBox="1"/>
            <p:nvPr/>
          </p:nvSpPr>
          <p:spPr>
            <a:xfrm>
              <a:off x="8836423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740" name="TextBox 373">
              <a:extLst>
                <a:ext uri="{FF2B5EF4-FFF2-40B4-BE49-F238E27FC236}">
                  <a16:creationId xmlns:a16="http://schemas.microsoft.com/office/drawing/2014/main" id="{01C3CC3E-60ED-4EA7-96DA-2CE9C3006074}"/>
                </a:ext>
              </a:extLst>
            </p:cNvPr>
            <p:cNvSpPr txBox="1"/>
            <p:nvPr/>
          </p:nvSpPr>
          <p:spPr>
            <a:xfrm>
              <a:off x="8371724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</a:t>
              </a:r>
            </a:p>
          </p:txBody>
        </p:sp>
        <p:cxnSp>
          <p:nvCxnSpPr>
            <p:cNvPr id="741" name="Straight Connector 740">
              <a:extLst>
                <a:ext uri="{FF2B5EF4-FFF2-40B4-BE49-F238E27FC236}">
                  <a16:creationId xmlns:a16="http://schemas.microsoft.com/office/drawing/2014/main" id="{6C098DBF-EEAD-467A-BF66-6AE24FA33E9B}"/>
                </a:ext>
              </a:extLst>
            </p:cNvPr>
            <p:cNvCxnSpPr/>
            <p:nvPr/>
          </p:nvCxnSpPr>
          <p:spPr bwMode="auto">
            <a:xfrm>
              <a:off x="8914202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2" name="Straight Connector 741">
              <a:extLst>
                <a:ext uri="{FF2B5EF4-FFF2-40B4-BE49-F238E27FC236}">
                  <a16:creationId xmlns:a16="http://schemas.microsoft.com/office/drawing/2014/main" id="{632D2FDE-63C9-4CB6-97CD-D28F9FCA130A}"/>
                </a:ext>
              </a:extLst>
            </p:cNvPr>
            <p:cNvCxnSpPr/>
            <p:nvPr/>
          </p:nvCxnSpPr>
          <p:spPr bwMode="auto">
            <a:xfrm>
              <a:off x="9377775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3" name="Straight Connector 742">
              <a:extLst>
                <a:ext uri="{FF2B5EF4-FFF2-40B4-BE49-F238E27FC236}">
                  <a16:creationId xmlns:a16="http://schemas.microsoft.com/office/drawing/2014/main" id="{A1B38AE8-05C0-4790-BADD-CD94CE71BFD4}"/>
                </a:ext>
              </a:extLst>
            </p:cNvPr>
            <p:cNvCxnSpPr/>
            <p:nvPr/>
          </p:nvCxnSpPr>
          <p:spPr bwMode="auto">
            <a:xfrm>
              <a:off x="9845371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4" name="TextBox 377">
              <a:extLst>
                <a:ext uri="{FF2B5EF4-FFF2-40B4-BE49-F238E27FC236}">
                  <a16:creationId xmlns:a16="http://schemas.microsoft.com/office/drawing/2014/main" id="{B81D567D-D347-4E5C-8781-C90E9972A452}"/>
                </a:ext>
              </a:extLst>
            </p:cNvPr>
            <p:cNvSpPr txBox="1"/>
            <p:nvPr/>
          </p:nvSpPr>
          <p:spPr>
            <a:xfrm>
              <a:off x="9301122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745" name="TextBox 378">
              <a:extLst>
                <a:ext uri="{FF2B5EF4-FFF2-40B4-BE49-F238E27FC236}">
                  <a16:creationId xmlns:a16="http://schemas.microsoft.com/office/drawing/2014/main" id="{C0EF3DBE-12CE-4034-A02D-024C24724D13}"/>
                </a:ext>
              </a:extLst>
            </p:cNvPr>
            <p:cNvSpPr txBox="1"/>
            <p:nvPr/>
          </p:nvSpPr>
          <p:spPr>
            <a:xfrm>
              <a:off x="10240069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746" name="TextBox 379">
              <a:extLst>
                <a:ext uri="{FF2B5EF4-FFF2-40B4-BE49-F238E27FC236}">
                  <a16:creationId xmlns:a16="http://schemas.microsoft.com/office/drawing/2014/main" id="{89531676-A883-4320-8FE6-64331513FBA3}"/>
                </a:ext>
              </a:extLst>
            </p:cNvPr>
            <p:cNvSpPr txBox="1"/>
            <p:nvPr/>
          </p:nvSpPr>
          <p:spPr>
            <a:xfrm>
              <a:off x="9765821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</a:t>
              </a:r>
            </a:p>
          </p:txBody>
        </p:sp>
        <p:cxnSp>
          <p:nvCxnSpPr>
            <p:cNvPr id="747" name="Straight Connector 746">
              <a:extLst>
                <a:ext uri="{FF2B5EF4-FFF2-40B4-BE49-F238E27FC236}">
                  <a16:creationId xmlns:a16="http://schemas.microsoft.com/office/drawing/2014/main" id="{CAB017EB-497D-4F6A-B20C-F8FC9AF67E5C}"/>
                </a:ext>
              </a:extLst>
            </p:cNvPr>
            <p:cNvCxnSpPr/>
            <p:nvPr/>
          </p:nvCxnSpPr>
          <p:spPr bwMode="auto">
            <a:xfrm>
              <a:off x="10312967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8" name="Straight Connector 747">
              <a:extLst>
                <a:ext uri="{FF2B5EF4-FFF2-40B4-BE49-F238E27FC236}">
                  <a16:creationId xmlns:a16="http://schemas.microsoft.com/office/drawing/2014/main" id="{2E64CD49-16A7-43DC-9E91-F1E70939704A}"/>
                </a:ext>
              </a:extLst>
            </p:cNvPr>
            <p:cNvCxnSpPr/>
            <p:nvPr/>
          </p:nvCxnSpPr>
          <p:spPr bwMode="auto">
            <a:xfrm>
              <a:off x="11709501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9" name="Straight Connector 748">
              <a:extLst>
                <a:ext uri="{FF2B5EF4-FFF2-40B4-BE49-F238E27FC236}">
                  <a16:creationId xmlns:a16="http://schemas.microsoft.com/office/drawing/2014/main" id="{9903779F-E9F0-4AFB-9DCE-B832D5A77058}"/>
                </a:ext>
              </a:extLst>
            </p:cNvPr>
            <p:cNvCxnSpPr/>
            <p:nvPr/>
          </p:nvCxnSpPr>
          <p:spPr bwMode="auto">
            <a:xfrm>
              <a:off x="10780563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50" name="TextBox 383">
              <a:extLst>
                <a:ext uri="{FF2B5EF4-FFF2-40B4-BE49-F238E27FC236}">
                  <a16:creationId xmlns:a16="http://schemas.microsoft.com/office/drawing/2014/main" id="{261F5E96-7E67-4AED-BEF7-E8ED9224963E}"/>
                </a:ext>
              </a:extLst>
            </p:cNvPr>
            <p:cNvSpPr txBox="1"/>
            <p:nvPr/>
          </p:nvSpPr>
          <p:spPr>
            <a:xfrm>
              <a:off x="11169470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751" name="TextBox 384">
              <a:extLst>
                <a:ext uri="{FF2B5EF4-FFF2-40B4-BE49-F238E27FC236}">
                  <a16:creationId xmlns:a16="http://schemas.microsoft.com/office/drawing/2014/main" id="{CFC569CA-2BE9-417C-9885-AE92C952E466}"/>
                </a:ext>
              </a:extLst>
            </p:cNvPr>
            <p:cNvSpPr txBox="1"/>
            <p:nvPr/>
          </p:nvSpPr>
          <p:spPr>
            <a:xfrm>
              <a:off x="11634173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752" name="TextBox 385">
              <a:extLst>
                <a:ext uri="{FF2B5EF4-FFF2-40B4-BE49-F238E27FC236}">
                  <a16:creationId xmlns:a16="http://schemas.microsoft.com/office/drawing/2014/main" id="{E8DE5D14-8A89-445A-A9B1-D1BF093BC259}"/>
                </a:ext>
              </a:extLst>
            </p:cNvPr>
            <p:cNvSpPr txBox="1"/>
            <p:nvPr/>
          </p:nvSpPr>
          <p:spPr>
            <a:xfrm>
              <a:off x="10704771" y="5034457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32</a:t>
              </a:r>
            </a:p>
          </p:txBody>
        </p:sp>
        <p:cxnSp>
          <p:nvCxnSpPr>
            <p:cNvPr id="753" name="Straight Connector 752">
              <a:extLst>
                <a:ext uri="{FF2B5EF4-FFF2-40B4-BE49-F238E27FC236}">
                  <a16:creationId xmlns:a16="http://schemas.microsoft.com/office/drawing/2014/main" id="{9F145C6D-06DF-4A22-A76A-0C2A74348D96}"/>
                </a:ext>
              </a:extLst>
            </p:cNvPr>
            <p:cNvCxnSpPr/>
            <p:nvPr/>
          </p:nvCxnSpPr>
          <p:spPr bwMode="auto">
            <a:xfrm>
              <a:off x="11248159" y="4945058"/>
              <a:ext cx="0" cy="470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0C2BD198-EF25-463D-A811-4B94F1AA222F}"/>
              </a:ext>
            </a:extLst>
          </p:cNvPr>
          <p:cNvGrpSpPr/>
          <p:nvPr/>
        </p:nvGrpSpPr>
        <p:grpSpPr>
          <a:xfrm>
            <a:off x="282242" y="5007592"/>
            <a:ext cx="5586028" cy="501443"/>
            <a:chOff x="6199572" y="5313063"/>
            <a:chExt cx="5586028" cy="501443"/>
          </a:xfrm>
        </p:grpSpPr>
        <p:sp>
          <p:nvSpPr>
            <p:cNvPr id="706" name="TextBox 388">
              <a:extLst>
                <a:ext uri="{FF2B5EF4-FFF2-40B4-BE49-F238E27FC236}">
                  <a16:creationId xmlns:a16="http://schemas.microsoft.com/office/drawing/2014/main" id="{84411324-18EF-4939-AA2E-A9129A4621CC}"/>
                </a:ext>
              </a:extLst>
            </p:cNvPr>
            <p:cNvSpPr txBox="1"/>
            <p:nvPr/>
          </p:nvSpPr>
          <p:spPr>
            <a:xfrm>
              <a:off x="6968074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146</a:t>
              </a:r>
            </a:p>
          </p:txBody>
        </p:sp>
        <p:sp>
          <p:nvSpPr>
            <p:cNvPr id="707" name="TextBox 389">
              <a:extLst>
                <a:ext uri="{FF2B5EF4-FFF2-40B4-BE49-F238E27FC236}">
                  <a16:creationId xmlns:a16="http://schemas.microsoft.com/office/drawing/2014/main" id="{23AEAF1F-52DE-42CA-BA27-D2C3F9BFA6AD}"/>
                </a:ext>
              </a:extLst>
            </p:cNvPr>
            <p:cNvSpPr txBox="1"/>
            <p:nvPr/>
          </p:nvSpPr>
          <p:spPr>
            <a:xfrm>
              <a:off x="7433729" y="5486894"/>
              <a:ext cx="160973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142</a:t>
              </a:r>
            </a:p>
          </p:txBody>
        </p:sp>
        <p:sp>
          <p:nvSpPr>
            <p:cNvPr id="708" name="TextBox 390">
              <a:extLst>
                <a:ext uri="{FF2B5EF4-FFF2-40B4-BE49-F238E27FC236}">
                  <a16:creationId xmlns:a16="http://schemas.microsoft.com/office/drawing/2014/main" id="{88D113C0-0525-42F4-A95B-E12AB8A64139}"/>
                </a:ext>
              </a:extLst>
            </p:cNvPr>
            <p:cNvSpPr txBox="1"/>
            <p:nvPr/>
          </p:nvSpPr>
          <p:spPr>
            <a:xfrm>
              <a:off x="7908930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125</a:t>
              </a:r>
            </a:p>
          </p:txBody>
        </p:sp>
        <p:sp>
          <p:nvSpPr>
            <p:cNvPr id="709" name="TextBox 391">
              <a:extLst>
                <a:ext uri="{FF2B5EF4-FFF2-40B4-BE49-F238E27FC236}">
                  <a16:creationId xmlns:a16="http://schemas.microsoft.com/office/drawing/2014/main" id="{0E199457-110A-4C1F-91ED-45859E5808F1}"/>
                </a:ext>
              </a:extLst>
            </p:cNvPr>
            <p:cNvSpPr txBox="1"/>
            <p:nvPr/>
          </p:nvSpPr>
          <p:spPr>
            <a:xfrm>
              <a:off x="8840240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84</a:t>
              </a:r>
            </a:p>
          </p:txBody>
        </p:sp>
        <p:sp>
          <p:nvSpPr>
            <p:cNvPr id="710" name="TextBox 392">
              <a:extLst>
                <a:ext uri="{FF2B5EF4-FFF2-40B4-BE49-F238E27FC236}">
                  <a16:creationId xmlns:a16="http://schemas.microsoft.com/office/drawing/2014/main" id="{08DDFC93-C8F3-40A9-ABB8-0A7FCAEBF900}"/>
                </a:ext>
              </a:extLst>
            </p:cNvPr>
            <p:cNvSpPr txBox="1"/>
            <p:nvPr/>
          </p:nvSpPr>
          <p:spPr>
            <a:xfrm>
              <a:off x="8374585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102</a:t>
              </a:r>
            </a:p>
          </p:txBody>
        </p:sp>
        <p:sp>
          <p:nvSpPr>
            <p:cNvPr id="711" name="TextBox 393">
              <a:extLst>
                <a:ext uri="{FF2B5EF4-FFF2-40B4-BE49-F238E27FC236}">
                  <a16:creationId xmlns:a16="http://schemas.microsoft.com/office/drawing/2014/main" id="{F75BBDCB-C063-4472-A493-4820670EFEDB}"/>
                </a:ext>
              </a:extLst>
            </p:cNvPr>
            <p:cNvSpPr txBox="1"/>
            <p:nvPr/>
          </p:nvSpPr>
          <p:spPr>
            <a:xfrm>
              <a:off x="9305895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712" name="TextBox 394">
              <a:extLst>
                <a:ext uri="{FF2B5EF4-FFF2-40B4-BE49-F238E27FC236}">
                  <a16:creationId xmlns:a16="http://schemas.microsoft.com/office/drawing/2014/main" id="{BEF5115A-47DE-478E-AC37-4C05D30452D1}"/>
                </a:ext>
              </a:extLst>
            </p:cNvPr>
            <p:cNvSpPr txBox="1"/>
            <p:nvPr/>
          </p:nvSpPr>
          <p:spPr>
            <a:xfrm>
              <a:off x="10237205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713" name="TextBox 395">
              <a:extLst>
                <a:ext uri="{FF2B5EF4-FFF2-40B4-BE49-F238E27FC236}">
                  <a16:creationId xmlns:a16="http://schemas.microsoft.com/office/drawing/2014/main" id="{828DFDB1-CB7D-4A5F-9EE5-071F907B4F7D}"/>
                </a:ext>
              </a:extLst>
            </p:cNvPr>
            <p:cNvSpPr txBox="1"/>
            <p:nvPr/>
          </p:nvSpPr>
          <p:spPr>
            <a:xfrm>
              <a:off x="9771550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38</a:t>
              </a:r>
            </a:p>
          </p:txBody>
        </p:sp>
        <p:sp>
          <p:nvSpPr>
            <p:cNvPr id="714" name="TextBox 396">
              <a:extLst>
                <a:ext uri="{FF2B5EF4-FFF2-40B4-BE49-F238E27FC236}">
                  <a16:creationId xmlns:a16="http://schemas.microsoft.com/office/drawing/2014/main" id="{7A851A5B-99D1-403F-9D1B-1BC129511450}"/>
                </a:ext>
              </a:extLst>
            </p:cNvPr>
            <p:cNvSpPr txBox="1"/>
            <p:nvPr/>
          </p:nvSpPr>
          <p:spPr>
            <a:xfrm>
              <a:off x="11168515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715" name="TextBox 397">
              <a:extLst>
                <a:ext uri="{FF2B5EF4-FFF2-40B4-BE49-F238E27FC236}">
                  <a16:creationId xmlns:a16="http://schemas.microsoft.com/office/drawing/2014/main" id="{08583DAC-4C58-4F27-8728-97D8450BAC82}"/>
                </a:ext>
              </a:extLst>
            </p:cNvPr>
            <p:cNvSpPr txBox="1"/>
            <p:nvPr/>
          </p:nvSpPr>
          <p:spPr>
            <a:xfrm>
              <a:off x="10702860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716" name="TextBox 398">
              <a:extLst>
                <a:ext uri="{FF2B5EF4-FFF2-40B4-BE49-F238E27FC236}">
                  <a16:creationId xmlns:a16="http://schemas.microsoft.com/office/drawing/2014/main" id="{5F3C2F13-A9FB-4C59-A7D2-49347666D727}"/>
                </a:ext>
              </a:extLst>
            </p:cNvPr>
            <p:cNvSpPr txBox="1"/>
            <p:nvPr/>
          </p:nvSpPr>
          <p:spPr>
            <a:xfrm>
              <a:off x="11634173" y="5486894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17" name="TextBox 399">
              <a:extLst>
                <a:ext uri="{FF2B5EF4-FFF2-40B4-BE49-F238E27FC236}">
                  <a16:creationId xmlns:a16="http://schemas.microsoft.com/office/drawing/2014/main" id="{7778007E-FB8E-4ADD-90EB-729032E6E6CE}"/>
                </a:ext>
              </a:extLst>
            </p:cNvPr>
            <p:cNvSpPr txBox="1"/>
            <p:nvPr/>
          </p:nvSpPr>
          <p:spPr>
            <a:xfrm>
              <a:off x="6968074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69</a:t>
              </a:r>
            </a:p>
          </p:txBody>
        </p:sp>
        <p:sp>
          <p:nvSpPr>
            <p:cNvPr id="718" name="TextBox 402">
              <a:extLst>
                <a:ext uri="{FF2B5EF4-FFF2-40B4-BE49-F238E27FC236}">
                  <a16:creationId xmlns:a16="http://schemas.microsoft.com/office/drawing/2014/main" id="{0950A2CA-FA22-4E52-B73B-E333B177527B}"/>
                </a:ext>
              </a:extLst>
            </p:cNvPr>
            <p:cNvSpPr txBox="1"/>
            <p:nvPr/>
          </p:nvSpPr>
          <p:spPr>
            <a:xfrm>
              <a:off x="7433729" y="5667869"/>
              <a:ext cx="160973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719" name="TextBox 426">
              <a:extLst>
                <a:ext uri="{FF2B5EF4-FFF2-40B4-BE49-F238E27FC236}">
                  <a16:creationId xmlns:a16="http://schemas.microsoft.com/office/drawing/2014/main" id="{5C5B641B-D284-48B4-8EAE-2FA668EF01B1}"/>
                </a:ext>
              </a:extLst>
            </p:cNvPr>
            <p:cNvSpPr txBox="1"/>
            <p:nvPr/>
          </p:nvSpPr>
          <p:spPr>
            <a:xfrm>
              <a:off x="7908930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54</a:t>
              </a:r>
            </a:p>
          </p:txBody>
        </p:sp>
        <p:sp>
          <p:nvSpPr>
            <p:cNvPr id="720" name="TextBox 430">
              <a:extLst>
                <a:ext uri="{FF2B5EF4-FFF2-40B4-BE49-F238E27FC236}">
                  <a16:creationId xmlns:a16="http://schemas.microsoft.com/office/drawing/2014/main" id="{ED2A51F0-3C65-416E-A303-7B402D2C5FB0}"/>
                </a:ext>
              </a:extLst>
            </p:cNvPr>
            <p:cNvSpPr txBox="1"/>
            <p:nvPr/>
          </p:nvSpPr>
          <p:spPr>
            <a:xfrm>
              <a:off x="8840240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721" name="TextBox 431">
              <a:extLst>
                <a:ext uri="{FF2B5EF4-FFF2-40B4-BE49-F238E27FC236}">
                  <a16:creationId xmlns:a16="http://schemas.microsoft.com/office/drawing/2014/main" id="{41CD59F4-87E1-4F72-85F1-C7AAF3737240}"/>
                </a:ext>
              </a:extLst>
            </p:cNvPr>
            <p:cNvSpPr txBox="1"/>
            <p:nvPr/>
          </p:nvSpPr>
          <p:spPr>
            <a:xfrm>
              <a:off x="8374585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45</a:t>
              </a:r>
            </a:p>
          </p:txBody>
        </p:sp>
        <p:sp>
          <p:nvSpPr>
            <p:cNvPr id="722" name="TextBox 432">
              <a:extLst>
                <a:ext uri="{FF2B5EF4-FFF2-40B4-BE49-F238E27FC236}">
                  <a16:creationId xmlns:a16="http://schemas.microsoft.com/office/drawing/2014/main" id="{D95030C9-1BCA-40C4-9F62-2C039D4E3052}"/>
                </a:ext>
              </a:extLst>
            </p:cNvPr>
            <p:cNvSpPr txBox="1"/>
            <p:nvPr/>
          </p:nvSpPr>
          <p:spPr>
            <a:xfrm>
              <a:off x="9305895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31</a:t>
              </a:r>
            </a:p>
          </p:txBody>
        </p:sp>
        <p:sp>
          <p:nvSpPr>
            <p:cNvPr id="723" name="TextBox 435">
              <a:extLst>
                <a:ext uri="{FF2B5EF4-FFF2-40B4-BE49-F238E27FC236}">
                  <a16:creationId xmlns:a16="http://schemas.microsoft.com/office/drawing/2014/main" id="{40229163-80E3-4CC5-88CE-D724BF873143}"/>
                </a:ext>
              </a:extLst>
            </p:cNvPr>
            <p:cNvSpPr txBox="1"/>
            <p:nvPr/>
          </p:nvSpPr>
          <p:spPr>
            <a:xfrm>
              <a:off x="10237205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724" name="TextBox 436">
              <a:extLst>
                <a:ext uri="{FF2B5EF4-FFF2-40B4-BE49-F238E27FC236}">
                  <a16:creationId xmlns:a16="http://schemas.microsoft.com/office/drawing/2014/main" id="{D0E7A728-09C0-482B-8047-A504B4C87960}"/>
                </a:ext>
              </a:extLst>
            </p:cNvPr>
            <p:cNvSpPr txBox="1"/>
            <p:nvPr/>
          </p:nvSpPr>
          <p:spPr>
            <a:xfrm>
              <a:off x="9771550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23</a:t>
              </a:r>
            </a:p>
          </p:txBody>
        </p:sp>
        <p:sp>
          <p:nvSpPr>
            <p:cNvPr id="725" name="TextBox 499">
              <a:extLst>
                <a:ext uri="{FF2B5EF4-FFF2-40B4-BE49-F238E27FC236}">
                  <a16:creationId xmlns:a16="http://schemas.microsoft.com/office/drawing/2014/main" id="{26F46709-1348-4F86-9996-EDDF05ED2735}"/>
                </a:ext>
              </a:extLst>
            </p:cNvPr>
            <p:cNvSpPr txBox="1"/>
            <p:nvPr/>
          </p:nvSpPr>
          <p:spPr>
            <a:xfrm>
              <a:off x="11168515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726" name="TextBox 500">
              <a:extLst>
                <a:ext uri="{FF2B5EF4-FFF2-40B4-BE49-F238E27FC236}">
                  <a16:creationId xmlns:a16="http://schemas.microsoft.com/office/drawing/2014/main" id="{AA41C473-B406-47EF-9D05-0FE6E0D7A05F}"/>
                </a:ext>
              </a:extLst>
            </p:cNvPr>
            <p:cNvSpPr txBox="1"/>
            <p:nvPr/>
          </p:nvSpPr>
          <p:spPr>
            <a:xfrm>
              <a:off x="10702860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727" name="TextBox 503">
              <a:extLst>
                <a:ext uri="{FF2B5EF4-FFF2-40B4-BE49-F238E27FC236}">
                  <a16:creationId xmlns:a16="http://schemas.microsoft.com/office/drawing/2014/main" id="{2B0B1DF0-E081-49C2-BC21-6A6338560A52}"/>
                </a:ext>
              </a:extLst>
            </p:cNvPr>
            <p:cNvSpPr txBox="1"/>
            <p:nvPr/>
          </p:nvSpPr>
          <p:spPr>
            <a:xfrm>
              <a:off x="11634173" y="5667869"/>
              <a:ext cx="151427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2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28" name="TextBox 507">
              <a:extLst>
                <a:ext uri="{FF2B5EF4-FFF2-40B4-BE49-F238E27FC236}">
                  <a16:creationId xmlns:a16="http://schemas.microsoft.com/office/drawing/2014/main" id="{2BE3F206-3432-46C8-85D9-ACA46D7F544A}"/>
                </a:ext>
              </a:extLst>
            </p:cNvPr>
            <p:cNvSpPr txBox="1"/>
            <p:nvPr/>
          </p:nvSpPr>
          <p:spPr>
            <a:xfrm>
              <a:off x="6199572" y="5486894"/>
              <a:ext cx="673420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Olaparib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729" name="TextBox 515">
              <a:extLst>
                <a:ext uri="{FF2B5EF4-FFF2-40B4-BE49-F238E27FC236}">
                  <a16:creationId xmlns:a16="http://schemas.microsoft.com/office/drawing/2014/main" id="{981A1E74-098A-4D3B-8574-844F2AB858F3}"/>
                </a:ext>
              </a:extLst>
            </p:cNvPr>
            <p:cNvSpPr txBox="1"/>
            <p:nvPr/>
          </p:nvSpPr>
          <p:spPr>
            <a:xfrm>
              <a:off x="6199572" y="5667869"/>
              <a:ext cx="673420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Standard therapy</a:t>
              </a:r>
            </a:p>
          </p:txBody>
        </p:sp>
        <p:sp>
          <p:nvSpPr>
            <p:cNvPr id="730" name="TextBox 516">
              <a:extLst>
                <a:ext uri="{FF2B5EF4-FFF2-40B4-BE49-F238E27FC236}">
                  <a16:creationId xmlns:a16="http://schemas.microsoft.com/office/drawing/2014/main" id="{CB7F3CC1-671B-4156-BEC1-00BAB772CE60}"/>
                </a:ext>
              </a:extLst>
            </p:cNvPr>
            <p:cNvSpPr txBox="1"/>
            <p:nvPr/>
          </p:nvSpPr>
          <p:spPr>
            <a:xfrm>
              <a:off x="6199572" y="5313063"/>
              <a:ext cx="673420" cy="1466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Number at risk</a:t>
              </a:r>
            </a:p>
          </p:txBody>
        </p:sp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2318A5AA-DD6F-41C6-878A-38E27A387066}"/>
              </a:ext>
            </a:extLst>
          </p:cNvPr>
          <p:cNvGrpSpPr/>
          <p:nvPr/>
        </p:nvGrpSpPr>
        <p:grpSpPr>
          <a:xfrm>
            <a:off x="1241114" y="4195642"/>
            <a:ext cx="1448807" cy="384706"/>
            <a:chOff x="7158444" y="4501113"/>
            <a:chExt cx="1448807" cy="384706"/>
          </a:xfrm>
        </p:grpSpPr>
        <p:sp>
          <p:nvSpPr>
            <p:cNvPr id="702" name="TextBox 526">
              <a:extLst>
                <a:ext uri="{FF2B5EF4-FFF2-40B4-BE49-F238E27FC236}">
                  <a16:creationId xmlns:a16="http://schemas.microsoft.com/office/drawing/2014/main" id="{E81C43C7-0F7D-4958-B03E-AEC877FDAA76}"/>
                </a:ext>
              </a:extLst>
            </p:cNvPr>
            <p:cNvSpPr txBox="1"/>
            <p:nvPr/>
          </p:nvSpPr>
          <p:spPr>
            <a:xfrm>
              <a:off x="7404720" y="4708812"/>
              <a:ext cx="1202531" cy="1770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Standard therapy</a:t>
              </a:r>
            </a:p>
          </p:txBody>
        </p:sp>
        <p:sp>
          <p:nvSpPr>
            <p:cNvPr id="703" name="TextBox 527">
              <a:extLst>
                <a:ext uri="{FF2B5EF4-FFF2-40B4-BE49-F238E27FC236}">
                  <a16:creationId xmlns:a16="http://schemas.microsoft.com/office/drawing/2014/main" id="{11CACBCE-E0D9-4547-83BA-4BB8039F1BF8}"/>
                </a:ext>
              </a:extLst>
            </p:cNvPr>
            <p:cNvSpPr txBox="1"/>
            <p:nvPr/>
          </p:nvSpPr>
          <p:spPr>
            <a:xfrm>
              <a:off x="7409694" y="4501113"/>
              <a:ext cx="681831" cy="17515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Olaparib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704" name="Straight Connector 703">
              <a:extLst>
                <a:ext uri="{FF2B5EF4-FFF2-40B4-BE49-F238E27FC236}">
                  <a16:creationId xmlns:a16="http://schemas.microsoft.com/office/drawing/2014/main" id="{2E514AFB-6D50-4190-99CE-901FC0000528}"/>
                </a:ext>
              </a:extLst>
            </p:cNvPr>
            <p:cNvCxnSpPr/>
            <p:nvPr/>
          </p:nvCxnSpPr>
          <p:spPr bwMode="auto">
            <a:xfrm>
              <a:off x="7158444" y="4580761"/>
              <a:ext cx="195020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</a:ln>
            <a:effectLst/>
          </p:spPr>
        </p:cxnSp>
        <p:cxnSp>
          <p:nvCxnSpPr>
            <p:cNvPr id="705" name="Straight Connector 704">
              <a:extLst>
                <a:ext uri="{FF2B5EF4-FFF2-40B4-BE49-F238E27FC236}">
                  <a16:creationId xmlns:a16="http://schemas.microsoft.com/office/drawing/2014/main" id="{C61D6DDE-FB94-4D5F-814C-9C07CA11BA0A}"/>
                </a:ext>
              </a:extLst>
            </p:cNvPr>
            <p:cNvCxnSpPr/>
            <p:nvPr/>
          </p:nvCxnSpPr>
          <p:spPr bwMode="auto">
            <a:xfrm>
              <a:off x="7158444" y="4792362"/>
              <a:ext cx="195020" cy="0"/>
            </a:xfrm>
            <a:prstGeom prst="line">
              <a:avLst/>
            </a:prstGeom>
            <a:noFill/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</p:cxn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1057BA96-6C53-42BB-B198-AE4D7523E7A9}"/>
              </a:ext>
            </a:extLst>
          </p:cNvPr>
          <p:cNvGrpSpPr/>
          <p:nvPr/>
        </p:nvGrpSpPr>
        <p:grpSpPr>
          <a:xfrm>
            <a:off x="462342" y="1637885"/>
            <a:ext cx="667407" cy="3096452"/>
            <a:chOff x="6379672" y="1943356"/>
            <a:chExt cx="667407" cy="3096452"/>
          </a:xfrm>
        </p:grpSpPr>
        <p:sp>
          <p:nvSpPr>
            <p:cNvPr id="504" name="TextBox 543">
              <a:extLst>
                <a:ext uri="{FF2B5EF4-FFF2-40B4-BE49-F238E27FC236}">
                  <a16:creationId xmlns:a16="http://schemas.microsoft.com/office/drawing/2014/main" id="{B71C5F45-C84E-4CF4-B060-F5CA4B5D5A6B}"/>
                </a:ext>
              </a:extLst>
            </p:cNvPr>
            <p:cNvSpPr txBox="1"/>
            <p:nvPr/>
          </p:nvSpPr>
          <p:spPr>
            <a:xfrm rot="16200000">
              <a:off x="4954484" y="3368544"/>
              <a:ext cx="3096452" cy="24607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1" i="0" u="none" strike="noStrike" kern="1200" baseline="0">
                  <a:solidFill>
                    <a:srgbClr val="4C4D4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4C4D4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OS (%)</a:t>
              </a:r>
            </a:p>
          </p:txBody>
        </p:sp>
        <p:sp>
          <p:nvSpPr>
            <p:cNvPr id="508" name="TextBox 544">
              <a:extLst>
                <a:ext uri="{FF2B5EF4-FFF2-40B4-BE49-F238E27FC236}">
                  <a16:creationId xmlns:a16="http://schemas.microsoft.com/office/drawing/2014/main" id="{0B0587D3-42E0-4B88-8C0A-BFD220CF6EB7}"/>
                </a:ext>
              </a:extLst>
            </p:cNvPr>
            <p:cNvSpPr txBox="1"/>
            <p:nvPr/>
          </p:nvSpPr>
          <p:spPr>
            <a:xfrm>
              <a:off x="6656735" y="1956882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</a:t>
              </a:r>
            </a:p>
          </p:txBody>
        </p: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id="{03E79345-E5D5-4A06-8652-4AA614B9858D}"/>
                </a:ext>
              </a:extLst>
            </p:cNvPr>
            <p:cNvCxnSpPr/>
            <p:nvPr/>
          </p:nvCxnSpPr>
          <p:spPr bwMode="auto">
            <a:xfrm>
              <a:off x="7047079" y="2033633"/>
              <a:ext cx="0" cy="29147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7" name="TextBox 648">
              <a:extLst>
                <a:ext uri="{FF2B5EF4-FFF2-40B4-BE49-F238E27FC236}">
                  <a16:creationId xmlns:a16="http://schemas.microsoft.com/office/drawing/2014/main" id="{B9CC4AFD-55D0-4518-BCA2-612A28262B88}"/>
                </a:ext>
              </a:extLst>
            </p:cNvPr>
            <p:cNvSpPr txBox="1"/>
            <p:nvPr/>
          </p:nvSpPr>
          <p:spPr>
            <a:xfrm>
              <a:off x="6650473" y="2537974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520" name="TextBox 711">
              <a:extLst>
                <a:ext uri="{FF2B5EF4-FFF2-40B4-BE49-F238E27FC236}">
                  <a16:creationId xmlns:a16="http://schemas.microsoft.com/office/drawing/2014/main" id="{E03D9FCD-4865-445B-8F06-360B3D70F12A}"/>
                </a:ext>
              </a:extLst>
            </p:cNvPr>
            <p:cNvSpPr txBox="1"/>
            <p:nvPr/>
          </p:nvSpPr>
          <p:spPr>
            <a:xfrm>
              <a:off x="6650473" y="3119066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527" name="TextBox 712">
              <a:extLst>
                <a:ext uri="{FF2B5EF4-FFF2-40B4-BE49-F238E27FC236}">
                  <a16:creationId xmlns:a16="http://schemas.microsoft.com/office/drawing/2014/main" id="{D46DB4EE-DC57-4392-91FD-3FD0B5A730EA}"/>
                </a:ext>
              </a:extLst>
            </p:cNvPr>
            <p:cNvSpPr txBox="1"/>
            <p:nvPr/>
          </p:nvSpPr>
          <p:spPr>
            <a:xfrm>
              <a:off x="6650473" y="3700158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528" name="TextBox 713">
              <a:extLst>
                <a:ext uri="{FF2B5EF4-FFF2-40B4-BE49-F238E27FC236}">
                  <a16:creationId xmlns:a16="http://schemas.microsoft.com/office/drawing/2014/main" id="{23BBAD1F-2908-4505-8313-E3E020AA0298}"/>
                </a:ext>
              </a:extLst>
            </p:cNvPr>
            <p:cNvSpPr txBox="1"/>
            <p:nvPr/>
          </p:nvSpPr>
          <p:spPr>
            <a:xfrm>
              <a:off x="6650473" y="4281250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D41F9B57-10C5-4A70-BBC3-9A22D81C3699}"/>
                </a:ext>
              </a:extLst>
            </p:cNvPr>
            <p:cNvCxnSpPr/>
            <p:nvPr/>
          </p:nvCxnSpPr>
          <p:spPr bwMode="auto">
            <a:xfrm>
              <a:off x="6986971" y="4944399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0" name="TextBox 715">
              <a:extLst>
                <a:ext uri="{FF2B5EF4-FFF2-40B4-BE49-F238E27FC236}">
                  <a16:creationId xmlns:a16="http://schemas.microsoft.com/office/drawing/2014/main" id="{223C4C32-4BB9-499A-8A65-A28691B9F4CB}"/>
                </a:ext>
              </a:extLst>
            </p:cNvPr>
            <p:cNvSpPr txBox="1"/>
            <p:nvPr/>
          </p:nvSpPr>
          <p:spPr>
            <a:xfrm>
              <a:off x="6650473" y="4862345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id="{D889B7E9-4B25-4896-9726-946C515F4CA9}"/>
                </a:ext>
              </a:extLst>
            </p:cNvPr>
            <p:cNvCxnSpPr/>
            <p:nvPr/>
          </p:nvCxnSpPr>
          <p:spPr bwMode="auto">
            <a:xfrm>
              <a:off x="6986971" y="4653326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4" name="TextBox 717">
              <a:extLst>
                <a:ext uri="{FF2B5EF4-FFF2-40B4-BE49-F238E27FC236}">
                  <a16:creationId xmlns:a16="http://schemas.microsoft.com/office/drawing/2014/main" id="{42062BB4-3B32-438B-A65E-5DF3639ABF39}"/>
                </a:ext>
              </a:extLst>
            </p:cNvPr>
            <p:cNvSpPr txBox="1"/>
            <p:nvPr/>
          </p:nvSpPr>
          <p:spPr>
            <a:xfrm>
              <a:off x="6650473" y="2828520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70</a:t>
              </a:r>
            </a:p>
          </p:txBody>
        </p:sp>
        <p:sp>
          <p:nvSpPr>
            <p:cNvPr id="545" name="TextBox 718">
              <a:extLst>
                <a:ext uri="{FF2B5EF4-FFF2-40B4-BE49-F238E27FC236}">
                  <a16:creationId xmlns:a16="http://schemas.microsoft.com/office/drawing/2014/main" id="{F4F0C507-FF25-43F6-A439-4582E0160A93}"/>
                </a:ext>
              </a:extLst>
            </p:cNvPr>
            <p:cNvSpPr txBox="1"/>
            <p:nvPr/>
          </p:nvSpPr>
          <p:spPr>
            <a:xfrm>
              <a:off x="6650473" y="3409612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553" name="TextBox 719">
              <a:extLst>
                <a:ext uri="{FF2B5EF4-FFF2-40B4-BE49-F238E27FC236}">
                  <a16:creationId xmlns:a16="http://schemas.microsoft.com/office/drawing/2014/main" id="{D47B39B7-C584-42AA-A32F-EB48549AE7B7}"/>
                </a:ext>
              </a:extLst>
            </p:cNvPr>
            <p:cNvSpPr txBox="1"/>
            <p:nvPr/>
          </p:nvSpPr>
          <p:spPr>
            <a:xfrm>
              <a:off x="6650473" y="3990704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621" name="TextBox 720">
              <a:extLst>
                <a:ext uri="{FF2B5EF4-FFF2-40B4-BE49-F238E27FC236}">
                  <a16:creationId xmlns:a16="http://schemas.microsoft.com/office/drawing/2014/main" id="{D1C5BDC9-34AE-4DB5-9678-5D84D16F133D}"/>
                </a:ext>
              </a:extLst>
            </p:cNvPr>
            <p:cNvSpPr txBox="1"/>
            <p:nvPr/>
          </p:nvSpPr>
          <p:spPr>
            <a:xfrm>
              <a:off x="6650473" y="4571796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649" name="TextBox 721">
              <a:extLst>
                <a:ext uri="{FF2B5EF4-FFF2-40B4-BE49-F238E27FC236}">
                  <a16:creationId xmlns:a16="http://schemas.microsoft.com/office/drawing/2014/main" id="{3C0917F0-DE9B-452B-BE0A-43CC03E4D9F5}"/>
                </a:ext>
              </a:extLst>
            </p:cNvPr>
            <p:cNvSpPr txBox="1"/>
            <p:nvPr/>
          </p:nvSpPr>
          <p:spPr>
            <a:xfrm>
              <a:off x="6656735" y="2247428"/>
              <a:ext cx="266891" cy="15412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5A5A5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90</a:t>
              </a:r>
            </a:p>
          </p:txBody>
        </p:sp>
        <p:cxnSp>
          <p:nvCxnSpPr>
            <p:cNvPr id="694" name="Straight Connector 693">
              <a:extLst>
                <a:ext uri="{FF2B5EF4-FFF2-40B4-BE49-F238E27FC236}">
                  <a16:creationId xmlns:a16="http://schemas.microsoft.com/office/drawing/2014/main" id="{3E24EF4D-6E28-495D-8070-22AF6D5118CC}"/>
                </a:ext>
              </a:extLst>
            </p:cNvPr>
            <p:cNvCxnSpPr/>
            <p:nvPr/>
          </p:nvCxnSpPr>
          <p:spPr bwMode="auto">
            <a:xfrm>
              <a:off x="6986971" y="2615787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5" name="Straight Connector 694">
              <a:extLst>
                <a:ext uri="{FF2B5EF4-FFF2-40B4-BE49-F238E27FC236}">
                  <a16:creationId xmlns:a16="http://schemas.microsoft.com/office/drawing/2014/main" id="{3E3D83D2-AC70-4DC5-90D0-6B4598A584BB}"/>
                </a:ext>
              </a:extLst>
            </p:cNvPr>
            <p:cNvCxnSpPr/>
            <p:nvPr/>
          </p:nvCxnSpPr>
          <p:spPr bwMode="auto">
            <a:xfrm>
              <a:off x="6986971" y="3197941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6" name="Straight Connector 695">
              <a:extLst>
                <a:ext uri="{FF2B5EF4-FFF2-40B4-BE49-F238E27FC236}">
                  <a16:creationId xmlns:a16="http://schemas.microsoft.com/office/drawing/2014/main" id="{C46A67F6-6C35-499E-B5D8-4FC385AB8979}"/>
                </a:ext>
              </a:extLst>
            </p:cNvPr>
            <p:cNvCxnSpPr/>
            <p:nvPr/>
          </p:nvCxnSpPr>
          <p:spPr bwMode="auto">
            <a:xfrm>
              <a:off x="6986971" y="3780095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7" name="Straight Connector 696">
              <a:extLst>
                <a:ext uri="{FF2B5EF4-FFF2-40B4-BE49-F238E27FC236}">
                  <a16:creationId xmlns:a16="http://schemas.microsoft.com/office/drawing/2014/main" id="{C459C469-B83B-4450-AD6E-427AB09D90C4}"/>
                </a:ext>
              </a:extLst>
            </p:cNvPr>
            <p:cNvCxnSpPr/>
            <p:nvPr/>
          </p:nvCxnSpPr>
          <p:spPr bwMode="auto">
            <a:xfrm>
              <a:off x="6986971" y="2033633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8" name="Straight Connector 697">
              <a:extLst>
                <a:ext uri="{FF2B5EF4-FFF2-40B4-BE49-F238E27FC236}">
                  <a16:creationId xmlns:a16="http://schemas.microsoft.com/office/drawing/2014/main" id="{31E79B67-747E-4EDF-8D9D-EBDF361DB37D}"/>
                </a:ext>
              </a:extLst>
            </p:cNvPr>
            <p:cNvCxnSpPr/>
            <p:nvPr/>
          </p:nvCxnSpPr>
          <p:spPr bwMode="auto">
            <a:xfrm>
              <a:off x="6986971" y="2906864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9" name="Straight Connector 698">
              <a:extLst>
                <a:ext uri="{FF2B5EF4-FFF2-40B4-BE49-F238E27FC236}">
                  <a16:creationId xmlns:a16="http://schemas.microsoft.com/office/drawing/2014/main" id="{3F845306-27D3-467A-B12C-93C94D8A73D9}"/>
                </a:ext>
              </a:extLst>
            </p:cNvPr>
            <p:cNvCxnSpPr/>
            <p:nvPr/>
          </p:nvCxnSpPr>
          <p:spPr bwMode="auto">
            <a:xfrm>
              <a:off x="6986971" y="3489018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0" name="Straight Connector 699">
              <a:extLst>
                <a:ext uri="{FF2B5EF4-FFF2-40B4-BE49-F238E27FC236}">
                  <a16:creationId xmlns:a16="http://schemas.microsoft.com/office/drawing/2014/main" id="{6422CA96-E52E-4B5B-95AB-32BC1DCA4CDC}"/>
                </a:ext>
              </a:extLst>
            </p:cNvPr>
            <p:cNvCxnSpPr/>
            <p:nvPr/>
          </p:nvCxnSpPr>
          <p:spPr bwMode="auto">
            <a:xfrm>
              <a:off x="6986971" y="4071172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1" name="Straight Connector 700">
              <a:extLst>
                <a:ext uri="{FF2B5EF4-FFF2-40B4-BE49-F238E27FC236}">
                  <a16:creationId xmlns:a16="http://schemas.microsoft.com/office/drawing/2014/main" id="{520726AD-9150-4C55-8D1A-698162804A3E}"/>
                </a:ext>
              </a:extLst>
            </p:cNvPr>
            <p:cNvCxnSpPr/>
            <p:nvPr/>
          </p:nvCxnSpPr>
          <p:spPr bwMode="auto">
            <a:xfrm>
              <a:off x="6986971" y="2324710"/>
              <a:ext cx="601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6" name="Freeform: Shape 3">
            <a:extLst>
              <a:ext uri="{FF2B5EF4-FFF2-40B4-BE49-F238E27FC236}">
                <a16:creationId xmlns:a16="http://schemas.microsoft.com/office/drawing/2014/main" id="{7A921D4D-6CAD-44FA-B710-5C062B5C26E4}"/>
              </a:ext>
            </a:extLst>
          </p:cNvPr>
          <p:cNvSpPr/>
          <p:nvPr/>
        </p:nvSpPr>
        <p:spPr>
          <a:xfrm>
            <a:off x="1132694" y="1741291"/>
            <a:ext cx="4410456" cy="2112264"/>
          </a:xfrm>
          <a:custGeom>
            <a:avLst/>
            <a:gdLst>
              <a:gd name="connsiteX0" fmla="*/ 4410456 w 4410456"/>
              <a:gd name="connsiteY0" fmla="*/ 2112264 h 2112264"/>
              <a:gd name="connsiteX1" fmla="*/ 3480816 w 4410456"/>
              <a:gd name="connsiteY1" fmla="*/ 2112264 h 2112264"/>
              <a:gd name="connsiteX2" fmla="*/ 3480816 w 4410456"/>
              <a:gd name="connsiteY2" fmla="*/ 1941576 h 2112264"/>
              <a:gd name="connsiteX3" fmla="*/ 3209544 w 4410456"/>
              <a:gd name="connsiteY3" fmla="*/ 1941576 h 2112264"/>
              <a:gd name="connsiteX4" fmla="*/ 3209544 w 4410456"/>
              <a:gd name="connsiteY4" fmla="*/ 1834896 h 2112264"/>
              <a:gd name="connsiteX5" fmla="*/ 3182112 w 4410456"/>
              <a:gd name="connsiteY5" fmla="*/ 1834896 h 2112264"/>
              <a:gd name="connsiteX6" fmla="*/ 3182112 w 4410456"/>
              <a:gd name="connsiteY6" fmla="*/ 1758696 h 2112264"/>
              <a:gd name="connsiteX7" fmla="*/ 3148584 w 4410456"/>
              <a:gd name="connsiteY7" fmla="*/ 1758696 h 2112264"/>
              <a:gd name="connsiteX8" fmla="*/ 3148584 w 4410456"/>
              <a:gd name="connsiteY8" fmla="*/ 1661160 h 2112264"/>
              <a:gd name="connsiteX9" fmla="*/ 2889504 w 4410456"/>
              <a:gd name="connsiteY9" fmla="*/ 1661160 h 2112264"/>
              <a:gd name="connsiteX10" fmla="*/ 2889504 w 4410456"/>
              <a:gd name="connsiteY10" fmla="*/ 1621536 h 2112264"/>
              <a:gd name="connsiteX11" fmla="*/ 2459736 w 4410456"/>
              <a:gd name="connsiteY11" fmla="*/ 1621536 h 2112264"/>
              <a:gd name="connsiteX12" fmla="*/ 2459736 w 4410456"/>
              <a:gd name="connsiteY12" fmla="*/ 1517904 h 2112264"/>
              <a:gd name="connsiteX13" fmla="*/ 2426208 w 4410456"/>
              <a:gd name="connsiteY13" fmla="*/ 1517904 h 2112264"/>
              <a:gd name="connsiteX14" fmla="*/ 2426208 w 4410456"/>
              <a:gd name="connsiteY14" fmla="*/ 1484376 h 2112264"/>
              <a:gd name="connsiteX15" fmla="*/ 1999488 w 4410456"/>
              <a:gd name="connsiteY15" fmla="*/ 1484376 h 2112264"/>
              <a:gd name="connsiteX16" fmla="*/ 1999488 w 4410456"/>
              <a:gd name="connsiteY16" fmla="*/ 1392936 h 2112264"/>
              <a:gd name="connsiteX17" fmla="*/ 1972056 w 4410456"/>
              <a:gd name="connsiteY17" fmla="*/ 1392936 h 2112264"/>
              <a:gd name="connsiteX18" fmla="*/ 1972056 w 4410456"/>
              <a:gd name="connsiteY18" fmla="*/ 1347216 h 2112264"/>
              <a:gd name="connsiteX19" fmla="*/ 1944624 w 4410456"/>
              <a:gd name="connsiteY19" fmla="*/ 1347216 h 2112264"/>
              <a:gd name="connsiteX20" fmla="*/ 1944624 w 4410456"/>
              <a:gd name="connsiteY20" fmla="*/ 1292352 h 2112264"/>
              <a:gd name="connsiteX21" fmla="*/ 1914144 w 4410456"/>
              <a:gd name="connsiteY21" fmla="*/ 1292352 h 2112264"/>
              <a:gd name="connsiteX22" fmla="*/ 1914144 w 4410456"/>
              <a:gd name="connsiteY22" fmla="*/ 1255776 h 2112264"/>
              <a:gd name="connsiteX23" fmla="*/ 1810512 w 4410456"/>
              <a:gd name="connsiteY23" fmla="*/ 1255776 h 2112264"/>
              <a:gd name="connsiteX24" fmla="*/ 1810512 w 4410456"/>
              <a:gd name="connsiteY24" fmla="*/ 1213104 h 2112264"/>
              <a:gd name="connsiteX25" fmla="*/ 1770888 w 4410456"/>
              <a:gd name="connsiteY25" fmla="*/ 1213104 h 2112264"/>
              <a:gd name="connsiteX26" fmla="*/ 1770888 w 4410456"/>
              <a:gd name="connsiteY26" fmla="*/ 1161288 h 2112264"/>
              <a:gd name="connsiteX27" fmla="*/ 1712976 w 4410456"/>
              <a:gd name="connsiteY27" fmla="*/ 1161288 h 2112264"/>
              <a:gd name="connsiteX28" fmla="*/ 1712976 w 4410456"/>
              <a:gd name="connsiteY28" fmla="*/ 1112520 h 2112264"/>
              <a:gd name="connsiteX29" fmla="*/ 1642872 w 4410456"/>
              <a:gd name="connsiteY29" fmla="*/ 1112520 h 2112264"/>
              <a:gd name="connsiteX30" fmla="*/ 1642872 w 4410456"/>
              <a:gd name="connsiteY30" fmla="*/ 1072896 h 2112264"/>
              <a:gd name="connsiteX31" fmla="*/ 1569720 w 4410456"/>
              <a:gd name="connsiteY31" fmla="*/ 1072896 h 2112264"/>
              <a:gd name="connsiteX32" fmla="*/ 1569720 w 4410456"/>
              <a:gd name="connsiteY32" fmla="*/ 1021080 h 2112264"/>
              <a:gd name="connsiteX33" fmla="*/ 1542288 w 4410456"/>
              <a:gd name="connsiteY33" fmla="*/ 1021080 h 2112264"/>
              <a:gd name="connsiteX34" fmla="*/ 1542288 w 4410456"/>
              <a:gd name="connsiteY34" fmla="*/ 972312 h 2112264"/>
              <a:gd name="connsiteX35" fmla="*/ 1481328 w 4410456"/>
              <a:gd name="connsiteY35" fmla="*/ 972312 h 2112264"/>
              <a:gd name="connsiteX36" fmla="*/ 1481328 w 4410456"/>
              <a:gd name="connsiteY36" fmla="*/ 932688 h 2112264"/>
              <a:gd name="connsiteX37" fmla="*/ 1444752 w 4410456"/>
              <a:gd name="connsiteY37" fmla="*/ 932688 h 2112264"/>
              <a:gd name="connsiteX38" fmla="*/ 1444752 w 4410456"/>
              <a:gd name="connsiteY38" fmla="*/ 893064 h 2112264"/>
              <a:gd name="connsiteX39" fmla="*/ 1399032 w 4410456"/>
              <a:gd name="connsiteY39" fmla="*/ 893064 h 2112264"/>
              <a:gd name="connsiteX40" fmla="*/ 1399032 w 4410456"/>
              <a:gd name="connsiteY40" fmla="*/ 841248 h 2112264"/>
              <a:gd name="connsiteX41" fmla="*/ 1353312 w 4410456"/>
              <a:gd name="connsiteY41" fmla="*/ 841248 h 2112264"/>
              <a:gd name="connsiteX42" fmla="*/ 1353312 w 4410456"/>
              <a:gd name="connsiteY42" fmla="*/ 792480 h 2112264"/>
              <a:gd name="connsiteX43" fmla="*/ 1267968 w 4410456"/>
              <a:gd name="connsiteY43" fmla="*/ 792480 h 2112264"/>
              <a:gd name="connsiteX44" fmla="*/ 1267968 w 4410456"/>
              <a:gd name="connsiteY44" fmla="*/ 743712 h 2112264"/>
              <a:gd name="connsiteX45" fmla="*/ 1237488 w 4410456"/>
              <a:gd name="connsiteY45" fmla="*/ 743712 h 2112264"/>
              <a:gd name="connsiteX46" fmla="*/ 1237488 w 4410456"/>
              <a:gd name="connsiteY46" fmla="*/ 704088 h 2112264"/>
              <a:gd name="connsiteX47" fmla="*/ 1161288 w 4410456"/>
              <a:gd name="connsiteY47" fmla="*/ 704088 h 2112264"/>
              <a:gd name="connsiteX48" fmla="*/ 1161288 w 4410456"/>
              <a:gd name="connsiteY48" fmla="*/ 673608 h 2112264"/>
              <a:gd name="connsiteX49" fmla="*/ 1051560 w 4410456"/>
              <a:gd name="connsiteY49" fmla="*/ 673608 h 2112264"/>
              <a:gd name="connsiteX50" fmla="*/ 1051560 w 4410456"/>
              <a:gd name="connsiteY50" fmla="*/ 612648 h 2112264"/>
              <a:gd name="connsiteX51" fmla="*/ 1008888 w 4410456"/>
              <a:gd name="connsiteY51" fmla="*/ 612648 h 2112264"/>
              <a:gd name="connsiteX52" fmla="*/ 1008888 w 4410456"/>
              <a:gd name="connsiteY52" fmla="*/ 579120 h 2112264"/>
              <a:gd name="connsiteX53" fmla="*/ 969264 w 4410456"/>
              <a:gd name="connsiteY53" fmla="*/ 579120 h 2112264"/>
              <a:gd name="connsiteX54" fmla="*/ 969264 w 4410456"/>
              <a:gd name="connsiteY54" fmla="*/ 533400 h 2112264"/>
              <a:gd name="connsiteX55" fmla="*/ 950976 w 4410456"/>
              <a:gd name="connsiteY55" fmla="*/ 533400 h 2112264"/>
              <a:gd name="connsiteX56" fmla="*/ 950976 w 4410456"/>
              <a:gd name="connsiteY56" fmla="*/ 490728 h 2112264"/>
              <a:gd name="connsiteX57" fmla="*/ 749808 w 4410456"/>
              <a:gd name="connsiteY57" fmla="*/ 490728 h 2112264"/>
              <a:gd name="connsiteX58" fmla="*/ 749808 w 4410456"/>
              <a:gd name="connsiteY58" fmla="*/ 432816 h 2112264"/>
              <a:gd name="connsiteX59" fmla="*/ 649224 w 4410456"/>
              <a:gd name="connsiteY59" fmla="*/ 432816 h 2112264"/>
              <a:gd name="connsiteX60" fmla="*/ 649224 w 4410456"/>
              <a:gd name="connsiteY60" fmla="*/ 399288 h 2112264"/>
              <a:gd name="connsiteX61" fmla="*/ 591312 w 4410456"/>
              <a:gd name="connsiteY61" fmla="*/ 399288 h 2112264"/>
              <a:gd name="connsiteX62" fmla="*/ 591312 w 4410456"/>
              <a:gd name="connsiteY62" fmla="*/ 344424 h 2112264"/>
              <a:gd name="connsiteX63" fmla="*/ 551688 w 4410456"/>
              <a:gd name="connsiteY63" fmla="*/ 344424 h 2112264"/>
              <a:gd name="connsiteX64" fmla="*/ 551688 w 4410456"/>
              <a:gd name="connsiteY64" fmla="*/ 307848 h 2112264"/>
              <a:gd name="connsiteX65" fmla="*/ 463296 w 4410456"/>
              <a:gd name="connsiteY65" fmla="*/ 307848 h 2112264"/>
              <a:gd name="connsiteX66" fmla="*/ 463296 w 4410456"/>
              <a:gd name="connsiteY66" fmla="*/ 268224 h 2112264"/>
              <a:gd name="connsiteX67" fmla="*/ 420624 w 4410456"/>
              <a:gd name="connsiteY67" fmla="*/ 268224 h 2112264"/>
              <a:gd name="connsiteX68" fmla="*/ 420624 w 4410456"/>
              <a:gd name="connsiteY68" fmla="*/ 228600 h 2112264"/>
              <a:gd name="connsiteX69" fmla="*/ 396240 w 4410456"/>
              <a:gd name="connsiteY69" fmla="*/ 228600 h 2112264"/>
              <a:gd name="connsiteX70" fmla="*/ 396240 w 4410456"/>
              <a:gd name="connsiteY70" fmla="*/ 167640 h 2112264"/>
              <a:gd name="connsiteX71" fmla="*/ 326136 w 4410456"/>
              <a:gd name="connsiteY71" fmla="*/ 167640 h 2112264"/>
              <a:gd name="connsiteX72" fmla="*/ 326136 w 4410456"/>
              <a:gd name="connsiteY72" fmla="*/ 124968 h 2112264"/>
              <a:gd name="connsiteX73" fmla="*/ 277368 w 4410456"/>
              <a:gd name="connsiteY73" fmla="*/ 124968 h 2112264"/>
              <a:gd name="connsiteX74" fmla="*/ 277368 w 4410456"/>
              <a:gd name="connsiteY74" fmla="*/ 91440 h 2112264"/>
              <a:gd name="connsiteX75" fmla="*/ 249936 w 4410456"/>
              <a:gd name="connsiteY75" fmla="*/ 91440 h 2112264"/>
              <a:gd name="connsiteX76" fmla="*/ 249936 w 4410456"/>
              <a:gd name="connsiteY76" fmla="*/ 39624 h 2112264"/>
              <a:gd name="connsiteX77" fmla="*/ 152400 w 4410456"/>
              <a:gd name="connsiteY77" fmla="*/ 39624 h 2112264"/>
              <a:gd name="connsiteX78" fmla="*/ 152400 w 4410456"/>
              <a:gd name="connsiteY78" fmla="*/ 0 h 2112264"/>
              <a:gd name="connsiteX79" fmla="*/ 0 w 4410456"/>
              <a:gd name="connsiteY79" fmla="*/ 0 h 211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410456" h="2112264">
                <a:moveTo>
                  <a:pt x="4410456" y="2112264"/>
                </a:moveTo>
                <a:lnTo>
                  <a:pt x="3480816" y="2112264"/>
                </a:lnTo>
                <a:lnTo>
                  <a:pt x="3480816" y="1941576"/>
                </a:lnTo>
                <a:lnTo>
                  <a:pt x="3209544" y="1941576"/>
                </a:lnTo>
                <a:lnTo>
                  <a:pt x="3209544" y="1834896"/>
                </a:lnTo>
                <a:lnTo>
                  <a:pt x="3182112" y="1834896"/>
                </a:lnTo>
                <a:lnTo>
                  <a:pt x="3182112" y="1758696"/>
                </a:lnTo>
                <a:lnTo>
                  <a:pt x="3148584" y="1758696"/>
                </a:lnTo>
                <a:lnTo>
                  <a:pt x="3148584" y="1661160"/>
                </a:lnTo>
                <a:lnTo>
                  <a:pt x="2889504" y="1661160"/>
                </a:lnTo>
                <a:lnTo>
                  <a:pt x="2889504" y="1621536"/>
                </a:lnTo>
                <a:lnTo>
                  <a:pt x="2459736" y="1621536"/>
                </a:lnTo>
                <a:lnTo>
                  <a:pt x="2459736" y="1517904"/>
                </a:lnTo>
                <a:lnTo>
                  <a:pt x="2426208" y="1517904"/>
                </a:lnTo>
                <a:lnTo>
                  <a:pt x="2426208" y="1484376"/>
                </a:lnTo>
                <a:lnTo>
                  <a:pt x="1999488" y="1484376"/>
                </a:lnTo>
                <a:lnTo>
                  <a:pt x="1999488" y="1392936"/>
                </a:lnTo>
                <a:lnTo>
                  <a:pt x="1972056" y="1392936"/>
                </a:lnTo>
                <a:lnTo>
                  <a:pt x="1972056" y="1347216"/>
                </a:lnTo>
                <a:lnTo>
                  <a:pt x="1944624" y="1347216"/>
                </a:lnTo>
                <a:lnTo>
                  <a:pt x="1944624" y="1292352"/>
                </a:lnTo>
                <a:lnTo>
                  <a:pt x="1914144" y="1292352"/>
                </a:lnTo>
                <a:lnTo>
                  <a:pt x="1914144" y="1255776"/>
                </a:lnTo>
                <a:lnTo>
                  <a:pt x="1810512" y="1255776"/>
                </a:lnTo>
                <a:lnTo>
                  <a:pt x="1810512" y="1213104"/>
                </a:lnTo>
                <a:lnTo>
                  <a:pt x="1770888" y="1213104"/>
                </a:lnTo>
                <a:lnTo>
                  <a:pt x="1770888" y="1161288"/>
                </a:lnTo>
                <a:lnTo>
                  <a:pt x="1712976" y="1161288"/>
                </a:lnTo>
                <a:lnTo>
                  <a:pt x="1712976" y="1112520"/>
                </a:lnTo>
                <a:lnTo>
                  <a:pt x="1642872" y="1112520"/>
                </a:lnTo>
                <a:lnTo>
                  <a:pt x="1642872" y="1072896"/>
                </a:lnTo>
                <a:lnTo>
                  <a:pt x="1569720" y="1072896"/>
                </a:lnTo>
                <a:lnTo>
                  <a:pt x="1569720" y="1021080"/>
                </a:lnTo>
                <a:lnTo>
                  <a:pt x="1542288" y="1021080"/>
                </a:lnTo>
                <a:lnTo>
                  <a:pt x="1542288" y="972312"/>
                </a:lnTo>
                <a:lnTo>
                  <a:pt x="1481328" y="972312"/>
                </a:lnTo>
                <a:lnTo>
                  <a:pt x="1481328" y="932688"/>
                </a:lnTo>
                <a:lnTo>
                  <a:pt x="1444752" y="932688"/>
                </a:lnTo>
                <a:lnTo>
                  <a:pt x="1444752" y="893064"/>
                </a:lnTo>
                <a:lnTo>
                  <a:pt x="1399032" y="893064"/>
                </a:lnTo>
                <a:lnTo>
                  <a:pt x="1399032" y="841248"/>
                </a:lnTo>
                <a:lnTo>
                  <a:pt x="1353312" y="841248"/>
                </a:lnTo>
                <a:lnTo>
                  <a:pt x="1353312" y="792480"/>
                </a:lnTo>
                <a:lnTo>
                  <a:pt x="1267968" y="792480"/>
                </a:lnTo>
                <a:lnTo>
                  <a:pt x="1267968" y="743712"/>
                </a:lnTo>
                <a:lnTo>
                  <a:pt x="1237488" y="743712"/>
                </a:lnTo>
                <a:lnTo>
                  <a:pt x="1237488" y="704088"/>
                </a:lnTo>
                <a:lnTo>
                  <a:pt x="1161288" y="704088"/>
                </a:lnTo>
                <a:lnTo>
                  <a:pt x="1161288" y="673608"/>
                </a:lnTo>
                <a:lnTo>
                  <a:pt x="1051560" y="673608"/>
                </a:lnTo>
                <a:lnTo>
                  <a:pt x="1051560" y="612648"/>
                </a:lnTo>
                <a:lnTo>
                  <a:pt x="1008888" y="612648"/>
                </a:lnTo>
                <a:lnTo>
                  <a:pt x="1008888" y="579120"/>
                </a:lnTo>
                <a:lnTo>
                  <a:pt x="969264" y="579120"/>
                </a:lnTo>
                <a:lnTo>
                  <a:pt x="969264" y="533400"/>
                </a:lnTo>
                <a:lnTo>
                  <a:pt x="950976" y="533400"/>
                </a:lnTo>
                <a:lnTo>
                  <a:pt x="950976" y="490728"/>
                </a:lnTo>
                <a:lnTo>
                  <a:pt x="749808" y="490728"/>
                </a:lnTo>
                <a:lnTo>
                  <a:pt x="749808" y="432816"/>
                </a:lnTo>
                <a:lnTo>
                  <a:pt x="649224" y="432816"/>
                </a:lnTo>
                <a:lnTo>
                  <a:pt x="649224" y="399288"/>
                </a:lnTo>
                <a:lnTo>
                  <a:pt x="591312" y="399288"/>
                </a:lnTo>
                <a:lnTo>
                  <a:pt x="591312" y="344424"/>
                </a:lnTo>
                <a:lnTo>
                  <a:pt x="551688" y="344424"/>
                </a:lnTo>
                <a:lnTo>
                  <a:pt x="551688" y="307848"/>
                </a:lnTo>
                <a:lnTo>
                  <a:pt x="463296" y="307848"/>
                </a:lnTo>
                <a:lnTo>
                  <a:pt x="463296" y="268224"/>
                </a:lnTo>
                <a:lnTo>
                  <a:pt x="420624" y="268224"/>
                </a:lnTo>
                <a:lnTo>
                  <a:pt x="420624" y="228600"/>
                </a:lnTo>
                <a:lnTo>
                  <a:pt x="396240" y="228600"/>
                </a:lnTo>
                <a:lnTo>
                  <a:pt x="396240" y="167640"/>
                </a:lnTo>
                <a:lnTo>
                  <a:pt x="326136" y="167640"/>
                </a:lnTo>
                <a:lnTo>
                  <a:pt x="326136" y="124968"/>
                </a:lnTo>
                <a:lnTo>
                  <a:pt x="277368" y="124968"/>
                </a:lnTo>
                <a:lnTo>
                  <a:pt x="277368" y="91440"/>
                </a:lnTo>
                <a:lnTo>
                  <a:pt x="249936" y="91440"/>
                </a:lnTo>
                <a:lnTo>
                  <a:pt x="249936" y="39624"/>
                </a:lnTo>
                <a:lnTo>
                  <a:pt x="152400" y="39624"/>
                </a:lnTo>
                <a:lnTo>
                  <a:pt x="152400" y="0"/>
                </a:lnTo>
                <a:lnTo>
                  <a:pt x="0" y="0"/>
                </a:lnTo>
              </a:path>
            </a:pathLst>
          </a:custGeom>
          <a:noFill/>
          <a:ln w="28575" cap="rnd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8" name="Freeform: Shape 8">
            <a:extLst>
              <a:ext uri="{FF2B5EF4-FFF2-40B4-BE49-F238E27FC236}">
                <a16:creationId xmlns:a16="http://schemas.microsoft.com/office/drawing/2014/main" id="{5F4FFD49-4009-4D1A-B78C-BF3E08D29BF0}"/>
              </a:ext>
            </a:extLst>
          </p:cNvPr>
          <p:cNvSpPr/>
          <p:nvPr/>
        </p:nvSpPr>
        <p:spPr>
          <a:xfrm>
            <a:off x="1123550" y="1744339"/>
            <a:ext cx="4562856" cy="2298192"/>
          </a:xfrm>
          <a:custGeom>
            <a:avLst/>
            <a:gdLst>
              <a:gd name="connsiteX0" fmla="*/ 4562856 w 4562856"/>
              <a:gd name="connsiteY0" fmla="*/ 2298192 h 2298192"/>
              <a:gd name="connsiteX1" fmla="*/ 3745992 w 4562856"/>
              <a:gd name="connsiteY1" fmla="*/ 2298192 h 2298192"/>
              <a:gd name="connsiteX2" fmla="*/ 3745992 w 4562856"/>
              <a:gd name="connsiteY2" fmla="*/ 2215896 h 2298192"/>
              <a:gd name="connsiteX3" fmla="*/ 3587496 w 4562856"/>
              <a:gd name="connsiteY3" fmla="*/ 2215896 h 2298192"/>
              <a:gd name="connsiteX4" fmla="*/ 3587496 w 4562856"/>
              <a:gd name="connsiteY4" fmla="*/ 2157984 h 2298192"/>
              <a:gd name="connsiteX5" fmla="*/ 3450336 w 4562856"/>
              <a:gd name="connsiteY5" fmla="*/ 2157984 h 2298192"/>
              <a:gd name="connsiteX6" fmla="*/ 3450336 w 4562856"/>
              <a:gd name="connsiteY6" fmla="*/ 2133600 h 2298192"/>
              <a:gd name="connsiteX7" fmla="*/ 3432048 w 4562856"/>
              <a:gd name="connsiteY7" fmla="*/ 2133600 h 2298192"/>
              <a:gd name="connsiteX8" fmla="*/ 3432048 w 4562856"/>
              <a:gd name="connsiteY8" fmla="*/ 2087880 h 2298192"/>
              <a:gd name="connsiteX9" fmla="*/ 3404616 w 4562856"/>
              <a:gd name="connsiteY9" fmla="*/ 2087880 h 2298192"/>
              <a:gd name="connsiteX10" fmla="*/ 3404616 w 4562856"/>
              <a:gd name="connsiteY10" fmla="*/ 2039112 h 2298192"/>
              <a:gd name="connsiteX11" fmla="*/ 3081528 w 4562856"/>
              <a:gd name="connsiteY11" fmla="*/ 2039112 h 2298192"/>
              <a:gd name="connsiteX12" fmla="*/ 3081528 w 4562856"/>
              <a:gd name="connsiteY12" fmla="*/ 1999488 h 2298192"/>
              <a:gd name="connsiteX13" fmla="*/ 3044952 w 4562856"/>
              <a:gd name="connsiteY13" fmla="*/ 1999488 h 2298192"/>
              <a:gd name="connsiteX14" fmla="*/ 3044952 w 4562856"/>
              <a:gd name="connsiteY14" fmla="*/ 1962912 h 2298192"/>
              <a:gd name="connsiteX15" fmla="*/ 3026664 w 4562856"/>
              <a:gd name="connsiteY15" fmla="*/ 1962912 h 2298192"/>
              <a:gd name="connsiteX16" fmla="*/ 3026664 w 4562856"/>
              <a:gd name="connsiteY16" fmla="*/ 1926336 h 2298192"/>
              <a:gd name="connsiteX17" fmla="*/ 2990088 w 4562856"/>
              <a:gd name="connsiteY17" fmla="*/ 1926336 h 2298192"/>
              <a:gd name="connsiteX18" fmla="*/ 2990088 w 4562856"/>
              <a:gd name="connsiteY18" fmla="*/ 1920240 h 2298192"/>
              <a:gd name="connsiteX19" fmla="*/ 2959608 w 4562856"/>
              <a:gd name="connsiteY19" fmla="*/ 1920240 h 2298192"/>
              <a:gd name="connsiteX20" fmla="*/ 2959608 w 4562856"/>
              <a:gd name="connsiteY20" fmla="*/ 1889760 h 2298192"/>
              <a:gd name="connsiteX21" fmla="*/ 2852928 w 4562856"/>
              <a:gd name="connsiteY21" fmla="*/ 1889760 h 2298192"/>
              <a:gd name="connsiteX22" fmla="*/ 2852928 w 4562856"/>
              <a:gd name="connsiteY22" fmla="*/ 1871472 h 2298192"/>
              <a:gd name="connsiteX23" fmla="*/ 2743200 w 4562856"/>
              <a:gd name="connsiteY23" fmla="*/ 1871472 h 2298192"/>
              <a:gd name="connsiteX24" fmla="*/ 2743200 w 4562856"/>
              <a:gd name="connsiteY24" fmla="*/ 1853184 h 2298192"/>
              <a:gd name="connsiteX25" fmla="*/ 2657856 w 4562856"/>
              <a:gd name="connsiteY25" fmla="*/ 1853184 h 2298192"/>
              <a:gd name="connsiteX26" fmla="*/ 2657856 w 4562856"/>
              <a:gd name="connsiteY26" fmla="*/ 1825752 h 2298192"/>
              <a:gd name="connsiteX27" fmla="*/ 2572512 w 4562856"/>
              <a:gd name="connsiteY27" fmla="*/ 1825752 h 2298192"/>
              <a:gd name="connsiteX28" fmla="*/ 2572512 w 4562856"/>
              <a:gd name="connsiteY28" fmla="*/ 1792224 h 2298192"/>
              <a:gd name="connsiteX29" fmla="*/ 2545080 w 4562856"/>
              <a:gd name="connsiteY29" fmla="*/ 1792224 h 2298192"/>
              <a:gd name="connsiteX30" fmla="*/ 2545080 w 4562856"/>
              <a:gd name="connsiteY30" fmla="*/ 1758696 h 2298192"/>
              <a:gd name="connsiteX31" fmla="*/ 2499360 w 4562856"/>
              <a:gd name="connsiteY31" fmla="*/ 1758696 h 2298192"/>
              <a:gd name="connsiteX32" fmla="*/ 2499360 w 4562856"/>
              <a:gd name="connsiteY32" fmla="*/ 1709928 h 2298192"/>
              <a:gd name="connsiteX33" fmla="*/ 2410968 w 4562856"/>
              <a:gd name="connsiteY33" fmla="*/ 1709928 h 2298192"/>
              <a:gd name="connsiteX34" fmla="*/ 2410968 w 4562856"/>
              <a:gd name="connsiteY34" fmla="*/ 1682496 h 2298192"/>
              <a:gd name="connsiteX35" fmla="*/ 2389632 w 4562856"/>
              <a:gd name="connsiteY35" fmla="*/ 1682496 h 2298192"/>
              <a:gd name="connsiteX36" fmla="*/ 2389632 w 4562856"/>
              <a:gd name="connsiteY36" fmla="*/ 1645920 h 2298192"/>
              <a:gd name="connsiteX37" fmla="*/ 2377440 w 4562856"/>
              <a:gd name="connsiteY37" fmla="*/ 1645920 h 2298192"/>
              <a:gd name="connsiteX38" fmla="*/ 2377440 w 4562856"/>
              <a:gd name="connsiteY38" fmla="*/ 1606296 h 2298192"/>
              <a:gd name="connsiteX39" fmla="*/ 2295144 w 4562856"/>
              <a:gd name="connsiteY39" fmla="*/ 1606296 h 2298192"/>
              <a:gd name="connsiteX40" fmla="*/ 2295144 w 4562856"/>
              <a:gd name="connsiteY40" fmla="*/ 1578864 h 2298192"/>
              <a:gd name="connsiteX41" fmla="*/ 2255520 w 4562856"/>
              <a:gd name="connsiteY41" fmla="*/ 1578864 h 2298192"/>
              <a:gd name="connsiteX42" fmla="*/ 2255520 w 4562856"/>
              <a:gd name="connsiteY42" fmla="*/ 1545336 h 2298192"/>
              <a:gd name="connsiteX43" fmla="*/ 2249424 w 4562856"/>
              <a:gd name="connsiteY43" fmla="*/ 1548384 h 2298192"/>
              <a:gd name="connsiteX44" fmla="*/ 2249424 w 4562856"/>
              <a:gd name="connsiteY44" fmla="*/ 1539240 h 2298192"/>
              <a:gd name="connsiteX45" fmla="*/ 2246376 w 4562856"/>
              <a:gd name="connsiteY45" fmla="*/ 1539240 h 2298192"/>
              <a:gd name="connsiteX46" fmla="*/ 2246376 w 4562856"/>
              <a:gd name="connsiteY46" fmla="*/ 1530096 h 2298192"/>
              <a:gd name="connsiteX47" fmla="*/ 2228088 w 4562856"/>
              <a:gd name="connsiteY47" fmla="*/ 1530096 h 2298192"/>
              <a:gd name="connsiteX48" fmla="*/ 2228088 w 4562856"/>
              <a:gd name="connsiteY48" fmla="*/ 1463040 h 2298192"/>
              <a:gd name="connsiteX49" fmla="*/ 2194560 w 4562856"/>
              <a:gd name="connsiteY49" fmla="*/ 1463040 h 2298192"/>
              <a:gd name="connsiteX50" fmla="*/ 2194560 w 4562856"/>
              <a:gd name="connsiteY50" fmla="*/ 1438656 h 2298192"/>
              <a:gd name="connsiteX51" fmla="*/ 2139696 w 4562856"/>
              <a:gd name="connsiteY51" fmla="*/ 1438656 h 2298192"/>
              <a:gd name="connsiteX52" fmla="*/ 2139696 w 4562856"/>
              <a:gd name="connsiteY52" fmla="*/ 1414272 h 2298192"/>
              <a:gd name="connsiteX53" fmla="*/ 2084832 w 4562856"/>
              <a:gd name="connsiteY53" fmla="*/ 1414272 h 2298192"/>
              <a:gd name="connsiteX54" fmla="*/ 2084832 w 4562856"/>
              <a:gd name="connsiteY54" fmla="*/ 1395984 h 2298192"/>
              <a:gd name="connsiteX55" fmla="*/ 2078736 w 4562856"/>
              <a:gd name="connsiteY55" fmla="*/ 1392936 h 2298192"/>
              <a:gd name="connsiteX56" fmla="*/ 2078736 w 4562856"/>
              <a:gd name="connsiteY56" fmla="*/ 1389888 h 2298192"/>
              <a:gd name="connsiteX57" fmla="*/ 2072640 w 4562856"/>
              <a:gd name="connsiteY57" fmla="*/ 1386840 h 2298192"/>
              <a:gd name="connsiteX58" fmla="*/ 2069592 w 4562856"/>
              <a:gd name="connsiteY58" fmla="*/ 1377696 h 2298192"/>
              <a:gd name="connsiteX59" fmla="*/ 2045208 w 4562856"/>
              <a:gd name="connsiteY59" fmla="*/ 1377696 h 2298192"/>
              <a:gd name="connsiteX60" fmla="*/ 2045208 w 4562856"/>
              <a:gd name="connsiteY60" fmla="*/ 1356360 h 2298192"/>
              <a:gd name="connsiteX61" fmla="*/ 2033016 w 4562856"/>
              <a:gd name="connsiteY61" fmla="*/ 1356360 h 2298192"/>
              <a:gd name="connsiteX62" fmla="*/ 2033016 w 4562856"/>
              <a:gd name="connsiteY62" fmla="*/ 1353312 h 2298192"/>
              <a:gd name="connsiteX63" fmla="*/ 2029968 w 4562856"/>
              <a:gd name="connsiteY63" fmla="*/ 1353312 h 2298192"/>
              <a:gd name="connsiteX64" fmla="*/ 2029968 w 4562856"/>
              <a:gd name="connsiteY64" fmla="*/ 1341120 h 2298192"/>
              <a:gd name="connsiteX65" fmla="*/ 1996440 w 4562856"/>
              <a:gd name="connsiteY65" fmla="*/ 1341120 h 2298192"/>
              <a:gd name="connsiteX66" fmla="*/ 1996440 w 4562856"/>
              <a:gd name="connsiteY66" fmla="*/ 1307592 h 2298192"/>
              <a:gd name="connsiteX67" fmla="*/ 1984248 w 4562856"/>
              <a:gd name="connsiteY67" fmla="*/ 1307592 h 2298192"/>
              <a:gd name="connsiteX68" fmla="*/ 1984248 w 4562856"/>
              <a:gd name="connsiteY68" fmla="*/ 1261872 h 2298192"/>
              <a:gd name="connsiteX69" fmla="*/ 1935480 w 4562856"/>
              <a:gd name="connsiteY69" fmla="*/ 1261872 h 2298192"/>
              <a:gd name="connsiteX70" fmla="*/ 1935480 w 4562856"/>
              <a:gd name="connsiteY70" fmla="*/ 1213104 h 2298192"/>
              <a:gd name="connsiteX71" fmla="*/ 1895856 w 4562856"/>
              <a:gd name="connsiteY71" fmla="*/ 1213104 h 2298192"/>
              <a:gd name="connsiteX72" fmla="*/ 1895856 w 4562856"/>
              <a:gd name="connsiteY72" fmla="*/ 1173480 h 2298192"/>
              <a:gd name="connsiteX73" fmla="*/ 1889760 w 4562856"/>
              <a:gd name="connsiteY73" fmla="*/ 1173480 h 2298192"/>
              <a:gd name="connsiteX74" fmla="*/ 1889760 w 4562856"/>
              <a:gd name="connsiteY74" fmla="*/ 1164336 h 2298192"/>
              <a:gd name="connsiteX75" fmla="*/ 1880616 w 4562856"/>
              <a:gd name="connsiteY75" fmla="*/ 1164336 h 2298192"/>
              <a:gd name="connsiteX76" fmla="*/ 1880616 w 4562856"/>
              <a:gd name="connsiteY76" fmla="*/ 1152144 h 2298192"/>
              <a:gd name="connsiteX77" fmla="*/ 1837944 w 4562856"/>
              <a:gd name="connsiteY77" fmla="*/ 1152144 h 2298192"/>
              <a:gd name="connsiteX78" fmla="*/ 1837944 w 4562856"/>
              <a:gd name="connsiteY78" fmla="*/ 1146048 h 2298192"/>
              <a:gd name="connsiteX79" fmla="*/ 1813560 w 4562856"/>
              <a:gd name="connsiteY79" fmla="*/ 1146048 h 2298192"/>
              <a:gd name="connsiteX80" fmla="*/ 1816608 w 4562856"/>
              <a:gd name="connsiteY80" fmla="*/ 1133856 h 2298192"/>
              <a:gd name="connsiteX81" fmla="*/ 1795272 w 4562856"/>
              <a:gd name="connsiteY81" fmla="*/ 1133856 h 2298192"/>
              <a:gd name="connsiteX82" fmla="*/ 1795272 w 4562856"/>
              <a:gd name="connsiteY82" fmla="*/ 1109472 h 2298192"/>
              <a:gd name="connsiteX83" fmla="*/ 1752600 w 4562856"/>
              <a:gd name="connsiteY83" fmla="*/ 1109472 h 2298192"/>
              <a:gd name="connsiteX84" fmla="*/ 1752600 w 4562856"/>
              <a:gd name="connsiteY84" fmla="*/ 1072896 h 2298192"/>
              <a:gd name="connsiteX85" fmla="*/ 1746504 w 4562856"/>
              <a:gd name="connsiteY85" fmla="*/ 1072896 h 2298192"/>
              <a:gd name="connsiteX86" fmla="*/ 1746504 w 4562856"/>
              <a:gd name="connsiteY86" fmla="*/ 1066800 h 2298192"/>
              <a:gd name="connsiteX87" fmla="*/ 1740408 w 4562856"/>
              <a:gd name="connsiteY87" fmla="*/ 1066800 h 2298192"/>
              <a:gd name="connsiteX88" fmla="*/ 1740408 w 4562856"/>
              <a:gd name="connsiteY88" fmla="*/ 1060704 h 2298192"/>
              <a:gd name="connsiteX89" fmla="*/ 1731264 w 4562856"/>
              <a:gd name="connsiteY89" fmla="*/ 1060704 h 2298192"/>
              <a:gd name="connsiteX90" fmla="*/ 1728216 w 4562856"/>
              <a:gd name="connsiteY90" fmla="*/ 1048512 h 2298192"/>
              <a:gd name="connsiteX91" fmla="*/ 1694688 w 4562856"/>
              <a:gd name="connsiteY91" fmla="*/ 1048512 h 2298192"/>
              <a:gd name="connsiteX92" fmla="*/ 1694688 w 4562856"/>
              <a:gd name="connsiteY92" fmla="*/ 1021080 h 2298192"/>
              <a:gd name="connsiteX93" fmla="*/ 1652016 w 4562856"/>
              <a:gd name="connsiteY93" fmla="*/ 1021080 h 2298192"/>
              <a:gd name="connsiteX94" fmla="*/ 1652016 w 4562856"/>
              <a:gd name="connsiteY94" fmla="*/ 993648 h 2298192"/>
              <a:gd name="connsiteX95" fmla="*/ 1627632 w 4562856"/>
              <a:gd name="connsiteY95" fmla="*/ 993648 h 2298192"/>
              <a:gd name="connsiteX96" fmla="*/ 1624584 w 4562856"/>
              <a:gd name="connsiteY96" fmla="*/ 984504 h 2298192"/>
              <a:gd name="connsiteX97" fmla="*/ 1612392 w 4562856"/>
              <a:gd name="connsiteY97" fmla="*/ 984504 h 2298192"/>
              <a:gd name="connsiteX98" fmla="*/ 1612392 w 4562856"/>
              <a:gd name="connsiteY98" fmla="*/ 975360 h 2298192"/>
              <a:gd name="connsiteX99" fmla="*/ 1603248 w 4562856"/>
              <a:gd name="connsiteY99" fmla="*/ 975360 h 2298192"/>
              <a:gd name="connsiteX100" fmla="*/ 1600200 w 4562856"/>
              <a:gd name="connsiteY100" fmla="*/ 969264 h 2298192"/>
              <a:gd name="connsiteX101" fmla="*/ 1493520 w 4562856"/>
              <a:gd name="connsiteY101" fmla="*/ 969264 h 2298192"/>
              <a:gd name="connsiteX102" fmla="*/ 1493520 w 4562856"/>
              <a:gd name="connsiteY102" fmla="*/ 938784 h 2298192"/>
              <a:gd name="connsiteX103" fmla="*/ 1450848 w 4562856"/>
              <a:gd name="connsiteY103" fmla="*/ 938784 h 2298192"/>
              <a:gd name="connsiteX104" fmla="*/ 1450848 w 4562856"/>
              <a:gd name="connsiteY104" fmla="*/ 853440 h 2298192"/>
              <a:gd name="connsiteX105" fmla="*/ 1408176 w 4562856"/>
              <a:gd name="connsiteY105" fmla="*/ 853440 h 2298192"/>
              <a:gd name="connsiteX106" fmla="*/ 1408176 w 4562856"/>
              <a:gd name="connsiteY106" fmla="*/ 816864 h 2298192"/>
              <a:gd name="connsiteX107" fmla="*/ 1362456 w 4562856"/>
              <a:gd name="connsiteY107" fmla="*/ 816864 h 2298192"/>
              <a:gd name="connsiteX108" fmla="*/ 1362456 w 4562856"/>
              <a:gd name="connsiteY108" fmla="*/ 789432 h 2298192"/>
              <a:gd name="connsiteX109" fmla="*/ 1316736 w 4562856"/>
              <a:gd name="connsiteY109" fmla="*/ 789432 h 2298192"/>
              <a:gd name="connsiteX110" fmla="*/ 1316736 w 4562856"/>
              <a:gd name="connsiteY110" fmla="*/ 752856 h 2298192"/>
              <a:gd name="connsiteX111" fmla="*/ 1274064 w 4562856"/>
              <a:gd name="connsiteY111" fmla="*/ 752856 h 2298192"/>
              <a:gd name="connsiteX112" fmla="*/ 1274064 w 4562856"/>
              <a:gd name="connsiteY112" fmla="*/ 743712 h 2298192"/>
              <a:gd name="connsiteX113" fmla="*/ 1240536 w 4562856"/>
              <a:gd name="connsiteY113" fmla="*/ 743712 h 2298192"/>
              <a:gd name="connsiteX114" fmla="*/ 1240536 w 4562856"/>
              <a:gd name="connsiteY114" fmla="*/ 740664 h 2298192"/>
              <a:gd name="connsiteX115" fmla="*/ 1222248 w 4562856"/>
              <a:gd name="connsiteY115" fmla="*/ 740664 h 2298192"/>
              <a:gd name="connsiteX116" fmla="*/ 1222248 w 4562856"/>
              <a:gd name="connsiteY116" fmla="*/ 725424 h 2298192"/>
              <a:gd name="connsiteX117" fmla="*/ 1167384 w 4562856"/>
              <a:gd name="connsiteY117" fmla="*/ 725424 h 2298192"/>
              <a:gd name="connsiteX118" fmla="*/ 1167384 w 4562856"/>
              <a:gd name="connsiteY118" fmla="*/ 664464 h 2298192"/>
              <a:gd name="connsiteX119" fmla="*/ 1149096 w 4562856"/>
              <a:gd name="connsiteY119" fmla="*/ 664464 h 2298192"/>
              <a:gd name="connsiteX120" fmla="*/ 1149096 w 4562856"/>
              <a:gd name="connsiteY120" fmla="*/ 597408 h 2298192"/>
              <a:gd name="connsiteX121" fmla="*/ 1094232 w 4562856"/>
              <a:gd name="connsiteY121" fmla="*/ 597408 h 2298192"/>
              <a:gd name="connsiteX122" fmla="*/ 1094232 w 4562856"/>
              <a:gd name="connsiteY122" fmla="*/ 569976 h 2298192"/>
              <a:gd name="connsiteX123" fmla="*/ 1085088 w 4562856"/>
              <a:gd name="connsiteY123" fmla="*/ 569976 h 2298192"/>
              <a:gd name="connsiteX124" fmla="*/ 1085088 w 4562856"/>
              <a:gd name="connsiteY124" fmla="*/ 536448 h 2298192"/>
              <a:gd name="connsiteX125" fmla="*/ 1069848 w 4562856"/>
              <a:gd name="connsiteY125" fmla="*/ 536448 h 2298192"/>
              <a:gd name="connsiteX126" fmla="*/ 1069848 w 4562856"/>
              <a:gd name="connsiteY126" fmla="*/ 499872 h 2298192"/>
              <a:gd name="connsiteX127" fmla="*/ 1021080 w 4562856"/>
              <a:gd name="connsiteY127" fmla="*/ 499872 h 2298192"/>
              <a:gd name="connsiteX128" fmla="*/ 1021080 w 4562856"/>
              <a:gd name="connsiteY128" fmla="*/ 472440 h 2298192"/>
              <a:gd name="connsiteX129" fmla="*/ 981456 w 4562856"/>
              <a:gd name="connsiteY129" fmla="*/ 472440 h 2298192"/>
              <a:gd name="connsiteX130" fmla="*/ 981456 w 4562856"/>
              <a:gd name="connsiteY130" fmla="*/ 423672 h 2298192"/>
              <a:gd name="connsiteX131" fmla="*/ 963168 w 4562856"/>
              <a:gd name="connsiteY131" fmla="*/ 423672 h 2298192"/>
              <a:gd name="connsiteX132" fmla="*/ 963168 w 4562856"/>
              <a:gd name="connsiteY132" fmla="*/ 362712 h 2298192"/>
              <a:gd name="connsiteX133" fmla="*/ 935736 w 4562856"/>
              <a:gd name="connsiteY133" fmla="*/ 362712 h 2298192"/>
              <a:gd name="connsiteX134" fmla="*/ 935736 w 4562856"/>
              <a:gd name="connsiteY134" fmla="*/ 329184 h 2298192"/>
              <a:gd name="connsiteX135" fmla="*/ 908304 w 4562856"/>
              <a:gd name="connsiteY135" fmla="*/ 329184 h 2298192"/>
              <a:gd name="connsiteX136" fmla="*/ 908304 w 4562856"/>
              <a:gd name="connsiteY136" fmla="*/ 304800 h 2298192"/>
              <a:gd name="connsiteX137" fmla="*/ 838200 w 4562856"/>
              <a:gd name="connsiteY137" fmla="*/ 304800 h 2298192"/>
              <a:gd name="connsiteX138" fmla="*/ 838200 w 4562856"/>
              <a:gd name="connsiteY138" fmla="*/ 277368 h 2298192"/>
              <a:gd name="connsiteX139" fmla="*/ 795528 w 4562856"/>
              <a:gd name="connsiteY139" fmla="*/ 277368 h 2298192"/>
              <a:gd name="connsiteX140" fmla="*/ 795528 w 4562856"/>
              <a:gd name="connsiteY140" fmla="*/ 240792 h 2298192"/>
              <a:gd name="connsiteX141" fmla="*/ 737616 w 4562856"/>
              <a:gd name="connsiteY141" fmla="*/ 240792 h 2298192"/>
              <a:gd name="connsiteX142" fmla="*/ 737616 w 4562856"/>
              <a:gd name="connsiteY142" fmla="*/ 219456 h 2298192"/>
              <a:gd name="connsiteX143" fmla="*/ 704088 w 4562856"/>
              <a:gd name="connsiteY143" fmla="*/ 219456 h 2298192"/>
              <a:gd name="connsiteX144" fmla="*/ 704088 w 4562856"/>
              <a:gd name="connsiteY144" fmla="*/ 192024 h 2298192"/>
              <a:gd name="connsiteX145" fmla="*/ 679704 w 4562856"/>
              <a:gd name="connsiteY145" fmla="*/ 192024 h 2298192"/>
              <a:gd name="connsiteX146" fmla="*/ 679704 w 4562856"/>
              <a:gd name="connsiteY146" fmla="*/ 155448 h 2298192"/>
              <a:gd name="connsiteX147" fmla="*/ 655320 w 4562856"/>
              <a:gd name="connsiteY147" fmla="*/ 155448 h 2298192"/>
              <a:gd name="connsiteX148" fmla="*/ 655320 w 4562856"/>
              <a:gd name="connsiteY148" fmla="*/ 140208 h 2298192"/>
              <a:gd name="connsiteX149" fmla="*/ 618744 w 4562856"/>
              <a:gd name="connsiteY149" fmla="*/ 140208 h 2298192"/>
              <a:gd name="connsiteX150" fmla="*/ 618744 w 4562856"/>
              <a:gd name="connsiteY150" fmla="*/ 121920 h 2298192"/>
              <a:gd name="connsiteX151" fmla="*/ 609600 w 4562856"/>
              <a:gd name="connsiteY151" fmla="*/ 118872 h 2298192"/>
              <a:gd name="connsiteX152" fmla="*/ 609600 w 4562856"/>
              <a:gd name="connsiteY152" fmla="*/ 106680 h 2298192"/>
              <a:gd name="connsiteX153" fmla="*/ 603504 w 4562856"/>
              <a:gd name="connsiteY153" fmla="*/ 106680 h 2298192"/>
              <a:gd name="connsiteX154" fmla="*/ 603504 w 4562856"/>
              <a:gd name="connsiteY154" fmla="*/ 94488 h 2298192"/>
              <a:gd name="connsiteX155" fmla="*/ 576072 w 4562856"/>
              <a:gd name="connsiteY155" fmla="*/ 94488 h 2298192"/>
              <a:gd name="connsiteX156" fmla="*/ 576072 w 4562856"/>
              <a:gd name="connsiteY156" fmla="*/ 76200 h 2298192"/>
              <a:gd name="connsiteX157" fmla="*/ 551688 w 4562856"/>
              <a:gd name="connsiteY157" fmla="*/ 76200 h 2298192"/>
              <a:gd name="connsiteX158" fmla="*/ 551688 w 4562856"/>
              <a:gd name="connsiteY158" fmla="*/ 64008 h 2298192"/>
              <a:gd name="connsiteX159" fmla="*/ 533400 w 4562856"/>
              <a:gd name="connsiteY159" fmla="*/ 64008 h 2298192"/>
              <a:gd name="connsiteX160" fmla="*/ 533400 w 4562856"/>
              <a:gd name="connsiteY160" fmla="*/ 39624 h 2298192"/>
              <a:gd name="connsiteX161" fmla="*/ 332232 w 4562856"/>
              <a:gd name="connsiteY161" fmla="*/ 39624 h 2298192"/>
              <a:gd name="connsiteX162" fmla="*/ 332232 w 4562856"/>
              <a:gd name="connsiteY162" fmla="*/ 15240 h 2298192"/>
              <a:gd name="connsiteX163" fmla="*/ 298704 w 4562856"/>
              <a:gd name="connsiteY163" fmla="*/ 15240 h 2298192"/>
              <a:gd name="connsiteX164" fmla="*/ 295656 w 4562856"/>
              <a:gd name="connsiteY164" fmla="*/ 0 h 2298192"/>
              <a:gd name="connsiteX165" fmla="*/ 0 w 4562856"/>
              <a:gd name="connsiteY165" fmla="*/ 0 h 229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562856" h="2298192">
                <a:moveTo>
                  <a:pt x="4562856" y="2298192"/>
                </a:moveTo>
                <a:lnTo>
                  <a:pt x="3745992" y="2298192"/>
                </a:lnTo>
                <a:lnTo>
                  <a:pt x="3745992" y="2215896"/>
                </a:lnTo>
                <a:lnTo>
                  <a:pt x="3587496" y="2215896"/>
                </a:lnTo>
                <a:lnTo>
                  <a:pt x="3587496" y="2157984"/>
                </a:lnTo>
                <a:lnTo>
                  <a:pt x="3450336" y="2157984"/>
                </a:lnTo>
                <a:lnTo>
                  <a:pt x="3450336" y="2133600"/>
                </a:lnTo>
                <a:lnTo>
                  <a:pt x="3432048" y="2133600"/>
                </a:lnTo>
                <a:lnTo>
                  <a:pt x="3432048" y="2087880"/>
                </a:lnTo>
                <a:lnTo>
                  <a:pt x="3404616" y="2087880"/>
                </a:lnTo>
                <a:lnTo>
                  <a:pt x="3404616" y="2039112"/>
                </a:lnTo>
                <a:lnTo>
                  <a:pt x="3081528" y="2039112"/>
                </a:lnTo>
                <a:lnTo>
                  <a:pt x="3081528" y="1999488"/>
                </a:lnTo>
                <a:lnTo>
                  <a:pt x="3044952" y="1999488"/>
                </a:lnTo>
                <a:lnTo>
                  <a:pt x="3044952" y="1962912"/>
                </a:lnTo>
                <a:lnTo>
                  <a:pt x="3026664" y="1962912"/>
                </a:lnTo>
                <a:lnTo>
                  <a:pt x="3026664" y="1926336"/>
                </a:lnTo>
                <a:lnTo>
                  <a:pt x="2990088" y="1926336"/>
                </a:lnTo>
                <a:lnTo>
                  <a:pt x="2990088" y="1920240"/>
                </a:lnTo>
                <a:lnTo>
                  <a:pt x="2959608" y="1920240"/>
                </a:lnTo>
                <a:lnTo>
                  <a:pt x="2959608" y="1889760"/>
                </a:lnTo>
                <a:lnTo>
                  <a:pt x="2852928" y="1889760"/>
                </a:lnTo>
                <a:lnTo>
                  <a:pt x="2852928" y="1871472"/>
                </a:lnTo>
                <a:lnTo>
                  <a:pt x="2743200" y="1871472"/>
                </a:lnTo>
                <a:lnTo>
                  <a:pt x="2743200" y="1853184"/>
                </a:lnTo>
                <a:lnTo>
                  <a:pt x="2657856" y="1853184"/>
                </a:lnTo>
                <a:lnTo>
                  <a:pt x="2657856" y="1825752"/>
                </a:lnTo>
                <a:lnTo>
                  <a:pt x="2572512" y="1825752"/>
                </a:lnTo>
                <a:lnTo>
                  <a:pt x="2572512" y="1792224"/>
                </a:lnTo>
                <a:lnTo>
                  <a:pt x="2545080" y="1792224"/>
                </a:lnTo>
                <a:lnTo>
                  <a:pt x="2545080" y="1758696"/>
                </a:lnTo>
                <a:lnTo>
                  <a:pt x="2499360" y="1758696"/>
                </a:lnTo>
                <a:lnTo>
                  <a:pt x="2499360" y="1709928"/>
                </a:lnTo>
                <a:lnTo>
                  <a:pt x="2410968" y="1709928"/>
                </a:lnTo>
                <a:lnTo>
                  <a:pt x="2410968" y="1682496"/>
                </a:lnTo>
                <a:lnTo>
                  <a:pt x="2389632" y="1682496"/>
                </a:lnTo>
                <a:lnTo>
                  <a:pt x="2389632" y="1645920"/>
                </a:lnTo>
                <a:lnTo>
                  <a:pt x="2377440" y="1645920"/>
                </a:lnTo>
                <a:lnTo>
                  <a:pt x="2377440" y="1606296"/>
                </a:lnTo>
                <a:lnTo>
                  <a:pt x="2295144" y="1606296"/>
                </a:lnTo>
                <a:lnTo>
                  <a:pt x="2295144" y="1578864"/>
                </a:lnTo>
                <a:lnTo>
                  <a:pt x="2255520" y="1578864"/>
                </a:lnTo>
                <a:lnTo>
                  <a:pt x="2255520" y="1545336"/>
                </a:lnTo>
                <a:lnTo>
                  <a:pt x="2249424" y="1548384"/>
                </a:lnTo>
                <a:lnTo>
                  <a:pt x="2249424" y="1539240"/>
                </a:lnTo>
                <a:lnTo>
                  <a:pt x="2246376" y="1539240"/>
                </a:lnTo>
                <a:lnTo>
                  <a:pt x="2246376" y="1530096"/>
                </a:lnTo>
                <a:lnTo>
                  <a:pt x="2228088" y="1530096"/>
                </a:lnTo>
                <a:lnTo>
                  <a:pt x="2228088" y="1463040"/>
                </a:lnTo>
                <a:lnTo>
                  <a:pt x="2194560" y="1463040"/>
                </a:lnTo>
                <a:lnTo>
                  <a:pt x="2194560" y="1438656"/>
                </a:lnTo>
                <a:lnTo>
                  <a:pt x="2139696" y="1438656"/>
                </a:lnTo>
                <a:lnTo>
                  <a:pt x="2139696" y="1414272"/>
                </a:lnTo>
                <a:lnTo>
                  <a:pt x="2084832" y="1414272"/>
                </a:lnTo>
                <a:lnTo>
                  <a:pt x="2084832" y="1395984"/>
                </a:lnTo>
                <a:lnTo>
                  <a:pt x="2078736" y="1392936"/>
                </a:lnTo>
                <a:lnTo>
                  <a:pt x="2078736" y="1389888"/>
                </a:lnTo>
                <a:lnTo>
                  <a:pt x="2072640" y="1386840"/>
                </a:lnTo>
                <a:lnTo>
                  <a:pt x="2069592" y="1377696"/>
                </a:lnTo>
                <a:lnTo>
                  <a:pt x="2045208" y="1377696"/>
                </a:lnTo>
                <a:lnTo>
                  <a:pt x="2045208" y="1356360"/>
                </a:lnTo>
                <a:lnTo>
                  <a:pt x="2033016" y="1356360"/>
                </a:lnTo>
                <a:lnTo>
                  <a:pt x="2033016" y="1353312"/>
                </a:lnTo>
                <a:lnTo>
                  <a:pt x="2029968" y="1353312"/>
                </a:lnTo>
                <a:lnTo>
                  <a:pt x="2029968" y="1341120"/>
                </a:lnTo>
                <a:lnTo>
                  <a:pt x="1996440" y="1341120"/>
                </a:lnTo>
                <a:lnTo>
                  <a:pt x="1996440" y="1307592"/>
                </a:lnTo>
                <a:lnTo>
                  <a:pt x="1984248" y="1307592"/>
                </a:lnTo>
                <a:lnTo>
                  <a:pt x="1984248" y="1261872"/>
                </a:lnTo>
                <a:lnTo>
                  <a:pt x="1935480" y="1261872"/>
                </a:lnTo>
                <a:lnTo>
                  <a:pt x="1935480" y="1213104"/>
                </a:lnTo>
                <a:lnTo>
                  <a:pt x="1895856" y="1213104"/>
                </a:lnTo>
                <a:lnTo>
                  <a:pt x="1895856" y="1173480"/>
                </a:lnTo>
                <a:lnTo>
                  <a:pt x="1889760" y="1173480"/>
                </a:lnTo>
                <a:lnTo>
                  <a:pt x="1889760" y="1164336"/>
                </a:lnTo>
                <a:lnTo>
                  <a:pt x="1880616" y="1164336"/>
                </a:lnTo>
                <a:lnTo>
                  <a:pt x="1880616" y="1152144"/>
                </a:lnTo>
                <a:lnTo>
                  <a:pt x="1837944" y="1152144"/>
                </a:lnTo>
                <a:lnTo>
                  <a:pt x="1837944" y="1146048"/>
                </a:lnTo>
                <a:lnTo>
                  <a:pt x="1813560" y="1146048"/>
                </a:lnTo>
                <a:lnTo>
                  <a:pt x="1816608" y="1133856"/>
                </a:lnTo>
                <a:lnTo>
                  <a:pt x="1795272" y="1133856"/>
                </a:lnTo>
                <a:lnTo>
                  <a:pt x="1795272" y="1109472"/>
                </a:lnTo>
                <a:lnTo>
                  <a:pt x="1752600" y="1109472"/>
                </a:lnTo>
                <a:lnTo>
                  <a:pt x="1752600" y="1072896"/>
                </a:lnTo>
                <a:lnTo>
                  <a:pt x="1746504" y="1072896"/>
                </a:lnTo>
                <a:lnTo>
                  <a:pt x="1746504" y="1066800"/>
                </a:lnTo>
                <a:lnTo>
                  <a:pt x="1740408" y="1066800"/>
                </a:lnTo>
                <a:lnTo>
                  <a:pt x="1740408" y="1060704"/>
                </a:lnTo>
                <a:lnTo>
                  <a:pt x="1731264" y="1060704"/>
                </a:lnTo>
                <a:lnTo>
                  <a:pt x="1728216" y="1048512"/>
                </a:lnTo>
                <a:lnTo>
                  <a:pt x="1694688" y="1048512"/>
                </a:lnTo>
                <a:lnTo>
                  <a:pt x="1694688" y="1021080"/>
                </a:lnTo>
                <a:lnTo>
                  <a:pt x="1652016" y="1021080"/>
                </a:lnTo>
                <a:lnTo>
                  <a:pt x="1652016" y="993648"/>
                </a:lnTo>
                <a:lnTo>
                  <a:pt x="1627632" y="993648"/>
                </a:lnTo>
                <a:lnTo>
                  <a:pt x="1624584" y="984504"/>
                </a:lnTo>
                <a:lnTo>
                  <a:pt x="1612392" y="984504"/>
                </a:lnTo>
                <a:lnTo>
                  <a:pt x="1612392" y="975360"/>
                </a:lnTo>
                <a:lnTo>
                  <a:pt x="1603248" y="975360"/>
                </a:lnTo>
                <a:lnTo>
                  <a:pt x="1600200" y="969264"/>
                </a:lnTo>
                <a:lnTo>
                  <a:pt x="1493520" y="969264"/>
                </a:lnTo>
                <a:lnTo>
                  <a:pt x="1493520" y="938784"/>
                </a:lnTo>
                <a:lnTo>
                  <a:pt x="1450848" y="938784"/>
                </a:lnTo>
                <a:lnTo>
                  <a:pt x="1450848" y="853440"/>
                </a:lnTo>
                <a:lnTo>
                  <a:pt x="1408176" y="853440"/>
                </a:lnTo>
                <a:lnTo>
                  <a:pt x="1408176" y="816864"/>
                </a:lnTo>
                <a:lnTo>
                  <a:pt x="1362456" y="816864"/>
                </a:lnTo>
                <a:lnTo>
                  <a:pt x="1362456" y="789432"/>
                </a:lnTo>
                <a:lnTo>
                  <a:pt x="1316736" y="789432"/>
                </a:lnTo>
                <a:lnTo>
                  <a:pt x="1316736" y="752856"/>
                </a:lnTo>
                <a:lnTo>
                  <a:pt x="1274064" y="752856"/>
                </a:lnTo>
                <a:lnTo>
                  <a:pt x="1274064" y="743712"/>
                </a:lnTo>
                <a:lnTo>
                  <a:pt x="1240536" y="743712"/>
                </a:lnTo>
                <a:lnTo>
                  <a:pt x="1240536" y="740664"/>
                </a:lnTo>
                <a:lnTo>
                  <a:pt x="1222248" y="740664"/>
                </a:lnTo>
                <a:lnTo>
                  <a:pt x="1222248" y="725424"/>
                </a:lnTo>
                <a:lnTo>
                  <a:pt x="1167384" y="725424"/>
                </a:lnTo>
                <a:lnTo>
                  <a:pt x="1167384" y="664464"/>
                </a:lnTo>
                <a:lnTo>
                  <a:pt x="1149096" y="664464"/>
                </a:lnTo>
                <a:lnTo>
                  <a:pt x="1149096" y="597408"/>
                </a:lnTo>
                <a:lnTo>
                  <a:pt x="1094232" y="597408"/>
                </a:lnTo>
                <a:lnTo>
                  <a:pt x="1094232" y="569976"/>
                </a:lnTo>
                <a:lnTo>
                  <a:pt x="1085088" y="569976"/>
                </a:lnTo>
                <a:lnTo>
                  <a:pt x="1085088" y="536448"/>
                </a:lnTo>
                <a:lnTo>
                  <a:pt x="1069848" y="536448"/>
                </a:lnTo>
                <a:lnTo>
                  <a:pt x="1069848" y="499872"/>
                </a:lnTo>
                <a:lnTo>
                  <a:pt x="1021080" y="499872"/>
                </a:lnTo>
                <a:lnTo>
                  <a:pt x="1021080" y="472440"/>
                </a:lnTo>
                <a:lnTo>
                  <a:pt x="981456" y="472440"/>
                </a:lnTo>
                <a:lnTo>
                  <a:pt x="981456" y="423672"/>
                </a:lnTo>
                <a:lnTo>
                  <a:pt x="963168" y="423672"/>
                </a:lnTo>
                <a:lnTo>
                  <a:pt x="963168" y="362712"/>
                </a:lnTo>
                <a:lnTo>
                  <a:pt x="935736" y="362712"/>
                </a:lnTo>
                <a:lnTo>
                  <a:pt x="935736" y="329184"/>
                </a:lnTo>
                <a:lnTo>
                  <a:pt x="908304" y="329184"/>
                </a:lnTo>
                <a:lnTo>
                  <a:pt x="908304" y="304800"/>
                </a:lnTo>
                <a:lnTo>
                  <a:pt x="838200" y="304800"/>
                </a:lnTo>
                <a:lnTo>
                  <a:pt x="838200" y="277368"/>
                </a:lnTo>
                <a:lnTo>
                  <a:pt x="795528" y="277368"/>
                </a:lnTo>
                <a:lnTo>
                  <a:pt x="795528" y="240792"/>
                </a:lnTo>
                <a:lnTo>
                  <a:pt x="737616" y="240792"/>
                </a:lnTo>
                <a:lnTo>
                  <a:pt x="737616" y="219456"/>
                </a:lnTo>
                <a:lnTo>
                  <a:pt x="704088" y="219456"/>
                </a:lnTo>
                <a:lnTo>
                  <a:pt x="704088" y="192024"/>
                </a:lnTo>
                <a:lnTo>
                  <a:pt x="679704" y="192024"/>
                </a:lnTo>
                <a:lnTo>
                  <a:pt x="679704" y="155448"/>
                </a:lnTo>
                <a:lnTo>
                  <a:pt x="655320" y="155448"/>
                </a:lnTo>
                <a:lnTo>
                  <a:pt x="655320" y="140208"/>
                </a:lnTo>
                <a:lnTo>
                  <a:pt x="618744" y="140208"/>
                </a:lnTo>
                <a:lnTo>
                  <a:pt x="618744" y="121920"/>
                </a:lnTo>
                <a:lnTo>
                  <a:pt x="609600" y="118872"/>
                </a:lnTo>
                <a:lnTo>
                  <a:pt x="609600" y="106680"/>
                </a:lnTo>
                <a:lnTo>
                  <a:pt x="603504" y="106680"/>
                </a:lnTo>
                <a:lnTo>
                  <a:pt x="603504" y="94488"/>
                </a:lnTo>
                <a:lnTo>
                  <a:pt x="576072" y="94488"/>
                </a:lnTo>
                <a:lnTo>
                  <a:pt x="576072" y="76200"/>
                </a:lnTo>
                <a:lnTo>
                  <a:pt x="551688" y="76200"/>
                </a:lnTo>
                <a:lnTo>
                  <a:pt x="551688" y="64008"/>
                </a:lnTo>
                <a:lnTo>
                  <a:pt x="533400" y="64008"/>
                </a:lnTo>
                <a:lnTo>
                  <a:pt x="533400" y="39624"/>
                </a:lnTo>
                <a:lnTo>
                  <a:pt x="332232" y="39624"/>
                </a:lnTo>
                <a:lnTo>
                  <a:pt x="332232" y="15240"/>
                </a:lnTo>
                <a:lnTo>
                  <a:pt x="298704" y="15240"/>
                </a:lnTo>
                <a:lnTo>
                  <a:pt x="295656" y="0"/>
                </a:lnTo>
                <a:lnTo>
                  <a:pt x="0" y="0"/>
                </a:lnTo>
              </a:path>
            </a:pathLst>
          </a:custGeom>
          <a:noFill/>
          <a:ln w="28575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697CE9A5-96C9-459C-8E33-E84D8EC4498E}"/>
              </a:ext>
            </a:extLst>
          </p:cNvPr>
          <p:cNvGrpSpPr/>
          <p:nvPr/>
        </p:nvGrpSpPr>
        <p:grpSpPr>
          <a:xfrm>
            <a:off x="1332355" y="1738383"/>
            <a:ext cx="4391135" cy="2369930"/>
            <a:chOff x="7249685" y="2043854"/>
            <a:chExt cx="4391135" cy="2369930"/>
          </a:xfrm>
        </p:grpSpPr>
        <p:sp>
          <p:nvSpPr>
            <p:cNvPr id="436" name="Diamond 435">
              <a:extLst>
                <a:ext uri="{FF2B5EF4-FFF2-40B4-BE49-F238E27FC236}">
                  <a16:creationId xmlns:a16="http://schemas.microsoft.com/office/drawing/2014/main" id="{53E6AF30-FEFF-4372-8C40-A8B5B728BFBD}"/>
                </a:ext>
              </a:extLst>
            </p:cNvPr>
            <p:cNvSpPr/>
            <p:nvPr/>
          </p:nvSpPr>
          <p:spPr>
            <a:xfrm>
              <a:off x="11568320" y="434128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7" name="Diamond 436">
              <a:extLst>
                <a:ext uri="{FF2B5EF4-FFF2-40B4-BE49-F238E27FC236}">
                  <a16:creationId xmlns:a16="http://schemas.microsoft.com/office/drawing/2014/main" id="{B5F0BDFB-9737-470F-9E4B-7ADDFEBD7B0D}"/>
                </a:ext>
              </a:extLst>
            </p:cNvPr>
            <p:cNvSpPr/>
            <p:nvPr/>
          </p:nvSpPr>
          <p:spPr>
            <a:xfrm>
              <a:off x="11313050" y="434128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8" name="Diamond 437">
              <a:extLst>
                <a:ext uri="{FF2B5EF4-FFF2-40B4-BE49-F238E27FC236}">
                  <a16:creationId xmlns:a16="http://schemas.microsoft.com/office/drawing/2014/main" id="{656AB7DE-371F-4DC9-B73C-CD4D75EAE3FF}"/>
                </a:ext>
              </a:extLst>
            </p:cNvPr>
            <p:cNvSpPr/>
            <p:nvPr/>
          </p:nvSpPr>
          <p:spPr>
            <a:xfrm>
              <a:off x="11069210" y="434128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9" name="Diamond 438">
              <a:extLst>
                <a:ext uri="{FF2B5EF4-FFF2-40B4-BE49-F238E27FC236}">
                  <a16:creationId xmlns:a16="http://schemas.microsoft.com/office/drawing/2014/main" id="{A9B0C931-527C-42CD-A7EF-A7809058A17B}"/>
                </a:ext>
              </a:extLst>
            </p:cNvPr>
            <p:cNvSpPr/>
            <p:nvPr/>
          </p:nvSpPr>
          <p:spPr>
            <a:xfrm>
              <a:off x="11057780" y="434128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0" name="Diamond 439">
              <a:extLst>
                <a:ext uri="{FF2B5EF4-FFF2-40B4-BE49-F238E27FC236}">
                  <a16:creationId xmlns:a16="http://schemas.microsoft.com/office/drawing/2014/main" id="{5560AAA6-8059-4829-9F60-C3ADE917B305}"/>
                </a:ext>
              </a:extLst>
            </p:cNvPr>
            <p:cNvSpPr/>
            <p:nvPr/>
          </p:nvSpPr>
          <p:spPr>
            <a:xfrm>
              <a:off x="11048255" y="434128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1" name="Diamond 440">
              <a:extLst>
                <a:ext uri="{FF2B5EF4-FFF2-40B4-BE49-F238E27FC236}">
                  <a16:creationId xmlns:a16="http://schemas.microsoft.com/office/drawing/2014/main" id="{C1790E15-296D-426D-8FB8-92C805F91738}"/>
                </a:ext>
              </a:extLst>
            </p:cNvPr>
            <p:cNvSpPr/>
            <p:nvPr/>
          </p:nvSpPr>
          <p:spPr>
            <a:xfrm>
              <a:off x="11033015" y="434128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2" name="Diamond 441">
              <a:extLst>
                <a:ext uri="{FF2B5EF4-FFF2-40B4-BE49-F238E27FC236}">
                  <a16:creationId xmlns:a16="http://schemas.microsoft.com/office/drawing/2014/main" id="{702D6B7A-CFFB-4A7F-BB0E-BCB8CB64A5F3}"/>
                </a:ext>
              </a:extLst>
            </p:cNvPr>
            <p:cNvSpPr/>
            <p:nvPr/>
          </p:nvSpPr>
          <p:spPr>
            <a:xfrm>
              <a:off x="10987295" y="434128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3" name="Diamond 442">
              <a:extLst>
                <a:ext uri="{FF2B5EF4-FFF2-40B4-BE49-F238E27FC236}">
                  <a16:creationId xmlns:a16="http://schemas.microsoft.com/office/drawing/2014/main" id="{B8120FA6-9F2F-4C87-AA38-F2AA5228D50B}"/>
                </a:ext>
              </a:extLst>
            </p:cNvPr>
            <p:cNvSpPr/>
            <p:nvPr/>
          </p:nvSpPr>
          <p:spPr>
            <a:xfrm>
              <a:off x="10954910" y="434128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4" name="Diamond 443">
              <a:extLst>
                <a:ext uri="{FF2B5EF4-FFF2-40B4-BE49-F238E27FC236}">
                  <a16:creationId xmlns:a16="http://schemas.microsoft.com/office/drawing/2014/main" id="{88249B04-A598-46B9-90D9-9F4374C45588}"/>
                </a:ext>
              </a:extLst>
            </p:cNvPr>
            <p:cNvSpPr/>
            <p:nvPr/>
          </p:nvSpPr>
          <p:spPr>
            <a:xfrm>
              <a:off x="10781555" y="434128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5" name="Diamond 444">
              <a:extLst>
                <a:ext uri="{FF2B5EF4-FFF2-40B4-BE49-F238E27FC236}">
                  <a16:creationId xmlns:a16="http://schemas.microsoft.com/office/drawing/2014/main" id="{99273DA4-F568-4EAC-87CB-513987AABFAA}"/>
                </a:ext>
              </a:extLst>
            </p:cNvPr>
            <p:cNvSpPr/>
            <p:nvPr/>
          </p:nvSpPr>
          <p:spPr>
            <a:xfrm>
              <a:off x="10665350" y="425746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6" name="Diamond 445">
              <a:extLst>
                <a:ext uri="{FF2B5EF4-FFF2-40B4-BE49-F238E27FC236}">
                  <a16:creationId xmlns:a16="http://schemas.microsoft.com/office/drawing/2014/main" id="{2A60E23A-8894-4FD2-98EC-13AF15F16D86}"/>
                </a:ext>
              </a:extLst>
            </p:cNvPr>
            <p:cNvSpPr/>
            <p:nvPr/>
          </p:nvSpPr>
          <p:spPr>
            <a:xfrm>
              <a:off x="10653920" y="425746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7" name="Diamond 446">
              <a:extLst>
                <a:ext uri="{FF2B5EF4-FFF2-40B4-BE49-F238E27FC236}">
                  <a16:creationId xmlns:a16="http://schemas.microsoft.com/office/drawing/2014/main" id="{0E0ECCC8-8C02-4C4F-9448-5ED1C39DDE46}"/>
                </a:ext>
              </a:extLst>
            </p:cNvPr>
            <p:cNvSpPr/>
            <p:nvPr/>
          </p:nvSpPr>
          <p:spPr>
            <a:xfrm>
              <a:off x="10581530" y="41945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8" name="Diamond 447">
              <a:extLst>
                <a:ext uri="{FF2B5EF4-FFF2-40B4-BE49-F238E27FC236}">
                  <a16:creationId xmlns:a16="http://schemas.microsoft.com/office/drawing/2014/main" id="{51201518-B9AC-481D-A77C-E01528CEF729}"/>
                </a:ext>
              </a:extLst>
            </p:cNvPr>
            <p:cNvSpPr/>
            <p:nvPr/>
          </p:nvSpPr>
          <p:spPr>
            <a:xfrm>
              <a:off x="10551050" y="41945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9" name="Diamond 448">
              <a:extLst>
                <a:ext uri="{FF2B5EF4-FFF2-40B4-BE49-F238E27FC236}">
                  <a16:creationId xmlns:a16="http://schemas.microsoft.com/office/drawing/2014/main" id="{06CA5CF3-A9B6-4C61-86B2-A05CA6ABA673}"/>
                </a:ext>
              </a:extLst>
            </p:cNvPr>
            <p:cNvSpPr/>
            <p:nvPr/>
          </p:nvSpPr>
          <p:spPr>
            <a:xfrm>
              <a:off x="10455800" y="41945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0" name="Diamond 449">
              <a:extLst>
                <a:ext uri="{FF2B5EF4-FFF2-40B4-BE49-F238E27FC236}">
                  <a16:creationId xmlns:a16="http://schemas.microsoft.com/office/drawing/2014/main" id="{939E3A19-FB80-40E7-8463-70103341A0A8}"/>
                </a:ext>
              </a:extLst>
            </p:cNvPr>
            <p:cNvSpPr/>
            <p:nvPr/>
          </p:nvSpPr>
          <p:spPr>
            <a:xfrm>
              <a:off x="10322450" y="40802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1" name="Diamond 450">
              <a:extLst>
                <a:ext uri="{FF2B5EF4-FFF2-40B4-BE49-F238E27FC236}">
                  <a16:creationId xmlns:a16="http://schemas.microsoft.com/office/drawing/2014/main" id="{7C1622D6-99C9-45E4-B80E-64D815CE999D}"/>
                </a:ext>
              </a:extLst>
            </p:cNvPr>
            <p:cNvSpPr/>
            <p:nvPr/>
          </p:nvSpPr>
          <p:spPr>
            <a:xfrm>
              <a:off x="10311020" y="40802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2" name="Diamond 451">
              <a:extLst>
                <a:ext uri="{FF2B5EF4-FFF2-40B4-BE49-F238E27FC236}">
                  <a16:creationId xmlns:a16="http://schemas.microsoft.com/office/drawing/2014/main" id="{9F9A2FDC-259B-4297-A7BC-BAFC33DB1378}"/>
                </a:ext>
              </a:extLst>
            </p:cNvPr>
            <p:cNvSpPr/>
            <p:nvPr/>
          </p:nvSpPr>
          <p:spPr>
            <a:xfrm>
              <a:off x="10269110" y="40802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3" name="Diamond 452">
              <a:extLst>
                <a:ext uri="{FF2B5EF4-FFF2-40B4-BE49-F238E27FC236}">
                  <a16:creationId xmlns:a16="http://schemas.microsoft.com/office/drawing/2014/main" id="{F8545AA8-7BBD-435C-A1C9-6435CBFFB19A}"/>
                </a:ext>
              </a:extLst>
            </p:cNvPr>
            <p:cNvSpPr/>
            <p:nvPr/>
          </p:nvSpPr>
          <p:spPr>
            <a:xfrm>
              <a:off x="10255775" y="40802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4" name="Diamond 453">
              <a:extLst>
                <a:ext uri="{FF2B5EF4-FFF2-40B4-BE49-F238E27FC236}">
                  <a16:creationId xmlns:a16="http://schemas.microsoft.com/office/drawing/2014/main" id="{3A7A45AC-8577-4F96-966D-A1856437923C}"/>
                </a:ext>
              </a:extLst>
            </p:cNvPr>
            <p:cNvSpPr/>
            <p:nvPr/>
          </p:nvSpPr>
          <p:spPr>
            <a:xfrm>
              <a:off x="10221485" y="40802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5" name="Diamond 454">
              <a:extLst>
                <a:ext uri="{FF2B5EF4-FFF2-40B4-BE49-F238E27FC236}">
                  <a16:creationId xmlns:a16="http://schemas.microsoft.com/office/drawing/2014/main" id="{938E1D62-4874-45E0-82BB-8020F826CCD7}"/>
                </a:ext>
              </a:extLst>
            </p:cNvPr>
            <p:cNvSpPr/>
            <p:nvPr/>
          </p:nvSpPr>
          <p:spPr>
            <a:xfrm>
              <a:off x="10196720" y="40802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6" name="Diamond 455">
              <a:extLst>
                <a:ext uri="{FF2B5EF4-FFF2-40B4-BE49-F238E27FC236}">
                  <a16:creationId xmlns:a16="http://schemas.microsoft.com/office/drawing/2014/main" id="{A99D1868-0A36-4790-BCDC-2B9DA813621F}"/>
                </a:ext>
              </a:extLst>
            </p:cNvPr>
            <p:cNvSpPr/>
            <p:nvPr/>
          </p:nvSpPr>
          <p:spPr>
            <a:xfrm>
              <a:off x="10183385" y="40802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7" name="Diamond 456">
              <a:extLst>
                <a:ext uri="{FF2B5EF4-FFF2-40B4-BE49-F238E27FC236}">
                  <a16:creationId xmlns:a16="http://schemas.microsoft.com/office/drawing/2014/main" id="{14A95CD5-BEF7-44A3-B0BB-E0A5C4EE9489}"/>
                </a:ext>
              </a:extLst>
            </p:cNvPr>
            <p:cNvSpPr/>
            <p:nvPr/>
          </p:nvSpPr>
          <p:spPr>
            <a:xfrm>
              <a:off x="10124330" y="40802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8" name="Diamond 457">
              <a:extLst>
                <a:ext uri="{FF2B5EF4-FFF2-40B4-BE49-F238E27FC236}">
                  <a16:creationId xmlns:a16="http://schemas.microsoft.com/office/drawing/2014/main" id="{56D8359C-0075-426D-96EC-18A8A5A49424}"/>
                </a:ext>
              </a:extLst>
            </p:cNvPr>
            <p:cNvSpPr/>
            <p:nvPr/>
          </p:nvSpPr>
          <p:spPr>
            <a:xfrm>
              <a:off x="10091945" y="40802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9" name="Diamond 458">
              <a:extLst>
                <a:ext uri="{FF2B5EF4-FFF2-40B4-BE49-F238E27FC236}">
                  <a16:creationId xmlns:a16="http://schemas.microsoft.com/office/drawing/2014/main" id="{FD895AF5-2959-42F3-A5C6-7BD598048CBC}"/>
                </a:ext>
              </a:extLst>
            </p:cNvPr>
            <p:cNvSpPr/>
            <p:nvPr/>
          </p:nvSpPr>
          <p:spPr>
            <a:xfrm>
              <a:off x="10017650" y="39659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0" name="Diamond 459">
              <a:extLst>
                <a:ext uri="{FF2B5EF4-FFF2-40B4-BE49-F238E27FC236}">
                  <a16:creationId xmlns:a16="http://schemas.microsoft.com/office/drawing/2014/main" id="{4CFA5777-3B43-45D0-B012-D2685D3FE82E}"/>
                </a:ext>
              </a:extLst>
            </p:cNvPr>
            <p:cNvSpPr/>
            <p:nvPr/>
          </p:nvSpPr>
          <p:spPr>
            <a:xfrm>
              <a:off x="10008125" y="39659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1" name="Diamond 460">
              <a:extLst>
                <a:ext uri="{FF2B5EF4-FFF2-40B4-BE49-F238E27FC236}">
                  <a16:creationId xmlns:a16="http://schemas.microsoft.com/office/drawing/2014/main" id="{45B4060F-AEC4-40E6-9873-AC517A7CF533}"/>
                </a:ext>
              </a:extLst>
            </p:cNvPr>
            <p:cNvSpPr/>
            <p:nvPr/>
          </p:nvSpPr>
          <p:spPr>
            <a:xfrm>
              <a:off x="9994790" y="39659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2" name="Diamond 461">
              <a:extLst>
                <a:ext uri="{FF2B5EF4-FFF2-40B4-BE49-F238E27FC236}">
                  <a16:creationId xmlns:a16="http://schemas.microsoft.com/office/drawing/2014/main" id="{56034CE7-88F5-4008-B25B-0A85281C4F62}"/>
                </a:ext>
              </a:extLst>
            </p:cNvPr>
            <p:cNvSpPr/>
            <p:nvPr/>
          </p:nvSpPr>
          <p:spPr>
            <a:xfrm>
              <a:off x="9987170" y="396599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3" name="Diamond 462">
              <a:extLst>
                <a:ext uri="{FF2B5EF4-FFF2-40B4-BE49-F238E27FC236}">
                  <a16:creationId xmlns:a16="http://schemas.microsoft.com/office/drawing/2014/main" id="{4949D62A-691E-4D6D-8F7F-0C6F9F6AF917}"/>
                </a:ext>
              </a:extLst>
            </p:cNvPr>
            <p:cNvSpPr/>
            <p:nvPr/>
          </p:nvSpPr>
          <p:spPr>
            <a:xfrm>
              <a:off x="9949070" y="393361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4" name="Diamond 463">
              <a:extLst>
                <a:ext uri="{FF2B5EF4-FFF2-40B4-BE49-F238E27FC236}">
                  <a16:creationId xmlns:a16="http://schemas.microsoft.com/office/drawing/2014/main" id="{5D2DB3DF-37DC-462D-A900-C75CA3E4389A}"/>
                </a:ext>
              </a:extLst>
            </p:cNvPr>
            <p:cNvSpPr/>
            <p:nvPr/>
          </p:nvSpPr>
          <p:spPr>
            <a:xfrm>
              <a:off x="9920495" y="393361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5" name="Diamond 464">
              <a:extLst>
                <a:ext uri="{FF2B5EF4-FFF2-40B4-BE49-F238E27FC236}">
                  <a16:creationId xmlns:a16="http://schemas.microsoft.com/office/drawing/2014/main" id="{EDB5D51B-6802-4BC1-A085-107A0930B512}"/>
                </a:ext>
              </a:extLst>
            </p:cNvPr>
            <p:cNvSpPr/>
            <p:nvPr/>
          </p:nvSpPr>
          <p:spPr>
            <a:xfrm>
              <a:off x="9893825" y="393361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6" name="Diamond 465">
              <a:extLst>
                <a:ext uri="{FF2B5EF4-FFF2-40B4-BE49-F238E27FC236}">
                  <a16:creationId xmlns:a16="http://schemas.microsoft.com/office/drawing/2014/main" id="{03CE9976-91FC-4CAB-9E19-7FB212D5F484}"/>
                </a:ext>
              </a:extLst>
            </p:cNvPr>
            <p:cNvSpPr/>
            <p:nvPr/>
          </p:nvSpPr>
          <p:spPr>
            <a:xfrm>
              <a:off x="9880490" y="393361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7" name="Diamond 466">
              <a:extLst>
                <a:ext uri="{FF2B5EF4-FFF2-40B4-BE49-F238E27FC236}">
                  <a16:creationId xmlns:a16="http://schemas.microsoft.com/office/drawing/2014/main" id="{B2B4B5F6-54D2-416F-812D-8264E6D0CFD5}"/>
                </a:ext>
              </a:extLst>
            </p:cNvPr>
            <p:cNvSpPr/>
            <p:nvPr/>
          </p:nvSpPr>
          <p:spPr>
            <a:xfrm>
              <a:off x="9846200" y="391646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8" name="Diamond 467">
              <a:extLst>
                <a:ext uri="{FF2B5EF4-FFF2-40B4-BE49-F238E27FC236}">
                  <a16:creationId xmlns:a16="http://schemas.microsoft.com/office/drawing/2014/main" id="{A0EBED93-1191-4861-99B9-703988DDA9AC}"/>
                </a:ext>
              </a:extLst>
            </p:cNvPr>
            <p:cNvSpPr/>
            <p:nvPr/>
          </p:nvSpPr>
          <p:spPr>
            <a:xfrm>
              <a:off x="9836675" y="391646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9" name="Diamond 468">
              <a:extLst>
                <a:ext uri="{FF2B5EF4-FFF2-40B4-BE49-F238E27FC236}">
                  <a16:creationId xmlns:a16="http://schemas.microsoft.com/office/drawing/2014/main" id="{8D7B2D47-4735-4CEE-8C55-C8C8BFA1D170}"/>
                </a:ext>
              </a:extLst>
            </p:cNvPr>
            <p:cNvSpPr/>
            <p:nvPr/>
          </p:nvSpPr>
          <p:spPr>
            <a:xfrm>
              <a:off x="9808100" y="39050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0" name="Diamond 469">
              <a:extLst>
                <a:ext uri="{FF2B5EF4-FFF2-40B4-BE49-F238E27FC236}">
                  <a16:creationId xmlns:a16="http://schemas.microsoft.com/office/drawing/2014/main" id="{3D1C48AF-FEDB-407E-AA5E-F92F3E915E68}"/>
                </a:ext>
              </a:extLst>
            </p:cNvPr>
            <p:cNvSpPr/>
            <p:nvPr/>
          </p:nvSpPr>
          <p:spPr>
            <a:xfrm>
              <a:off x="9796670" y="390503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1" name="Diamond 470">
              <a:extLst>
                <a:ext uri="{FF2B5EF4-FFF2-40B4-BE49-F238E27FC236}">
                  <a16:creationId xmlns:a16="http://schemas.microsoft.com/office/drawing/2014/main" id="{90964F25-0629-452D-9D1D-7FF90CF176A5}"/>
                </a:ext>
              </a:extLst>
            </p:cNvPr>
            <p:cNvSpPr/>
            <p:nvPr/>
          </p:nvSpPr>
          <p:spPr>
            <a:xfrm>
              <a:off x="9716660" y="389170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2" name="Diamond 471">
              <a:extLst>
                <a:ext uri="{FF2B5EF4-FFF2-40B4-BE49-F238E27FC236}">
                  <a16:creationId xmlns:a16="http://schemas.microsoft.com/office/drawing/2014/main" id="{7841BD55-0129-4F97-AB90-2DC7F4602EAF}"/>
                </a:ext>
              </a:extLst>
            </p:cNvPr>
            <p:cNvSpPr/>
            <p:nvPr/>
          </p:nvSpPr>
          <p:spPr>
            <a:xfrm>
              <a:off x="9699515" y="389170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3" name="Diamond 472">
              <a:extLst>
                <a:ext uri="{FF2B5EF4-FFF2-40B4-BE49-F238E27FC236}">
                  <a16:creationId xmlns:a16="http://schemas.microsoft.com/office/drawing/2014/main" id="{119B4A19-F156-4AF7-96E7-FE86A158DDFC}"/>
                </a:ext>
              </a:extLst>
            </p:cNvPr>
            <p:cNvSpPr/>
            <p:nvPr/>
          </p:nvSpPr>
          <p:spPr>
            <a:xfrm>
              <a:off x="9688085" y="389170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4" name="Diamond 473">
              <a:extLst>
                <a:ext uri="{FF2B5EF4-FFF2-40B4-BE49-F238E27FC236}">
                  <a16:creationId xmlns:a16="http://schemas.microsoft.com/office/drawing/2014/main" id="{4CE92018-9410-4919-B6B2-14F57F76C621}"/>
                </a:ext>
              </a:extLst>
            </p:cNvPr>
            <p:cNvSpPr/>
            <p:nvPr/>
          </p:nvSpPr>
          <p:spPr>
            <a:xfrm>
              <a:off x="9648080" y="387265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5" name="Diamond 474">
              <a:extLst>
                <a:ext uri="{FF2B5EF4-FFF2-40B4-BE49-F238E27FC236}">
                  <a16:creationId xmlns:a16="http://schemas.microsoft.com/office/drawing/2014/main" id="{7226F84E-9652-490D-AE38-418B0609222C}"/>
                </a:ext>
              </a:extLst>
            </p:cNvPr>
            <p:cNvSpPr/>
            <p:nvPr/>
          </p:nvSpPr>
          <p:spPr>
            <a:xfrm>
              <a:off x="9638555" y="386312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9" name="Diamond 478">
              <a:extLst>
                <a:ext uri="{FF2B5EF4-FFF2-40B4-BE49-F238E27FC236}">
                  <a16:creationId xmlns:a16="http://schemas.microsoft.com/office/drawing/2014/main" id="{65212C0A-79C4-4302-A053-9FF4FF6E8FF8}"/>
                </a:ext>
              </a:extLst>
            </p:cNvPr>
            <p:cNvSpPr/>
            <p:nvPr/>
          </p:nvSpPr>
          <p:spPr>
            <a:xfrm>
              <a:off x="9627125" y="386312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1" name="Diamond 480">
              <a:extLst>
                <a:ext uri="{FF2B5EF4-FFF2-40B4-BE49-F238E27FC236}">
                  <a16:creationId xmlns:a16="http://schemas.microsoft.com/office/drawing/2014/main" id="{CBF6933D-967A-4C98-837C-8DFC80B36AA0}"/>
                </a:ext>
              </a:extLst>
            </p:cNvPr>
            <p:cNvSpPr/>
            <p:nvPr/>
          </p:nvSpPr>
          <p:spPr>
            <a:xfrm>
              <a:off x="9609980" y="3863129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2" name="Diamond 481">
              <a:extLst>
                <a:ext uri="{FF2B5EF4-FFF2-40B4-BE49-F238E27FC236}">
                  <a16:creationId xmlns:a16="http://schemas.microsoft.com/office/drawing/2014/main" id="{90DC6290-61B1-43E3-99AD-99DF3B5D4500}"/>
                </a:ext>
              </a:extLst>
            </p:cNvPr>
            <p:cNvSpPr/>
            <p:nvPr/>
          </p:nvSpPr>
          <p:spPr>
            <a:xfrm>
              <a:off x="9198500" y="348022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3" name="Diamond 482">
              <a:extLst>
                <a:ext uri="{FF2B5EF4-FFF2-40B4-BE49-F238E27FC236}">
                  <a16:creationId xmlns:a16="http://schemas.microsoft.com/office/drawing/2014/main" id="{8A62171D-B35D-42EE-A676-420E4C482F3B}"/>
                </a:ext>
              </a:extLst>
            </p:cNvPr>
            <p:cNvSpPr/>
            <p:nvPr/>
          </p:nvSpPr>
          <p:spPr>
            <a:xfrm>
              <a:off x="9190880" y="348022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4" name="Diamond 483">
              <a:extLst>
                <a:ext uri="{FF2B5EF4-FFF2-40B4-BE49-F238E27FC236}">
                  <a16:creationId xmlns:a16="http://schemas.microsoft.com/office/drawing/2014/main" id="{E32B60EA-38DD-4175-8420-097ECFE41BE2}"/>
                </a:ext>
              </a:extLst>
            </p:cNvPr>
            <p:cNvSpPr/>
            <p:nvPr/>
          </p:nvSpPr>
          <p:spPr>
            <a:xfrm>
              <a:off x="8611760" y="301540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5" name="Diamond 484">
              <a:extLst>
                <a:ext uri="{FF2B5EF4-FFF2-40B4-BE49-F238E27FC236}">
                  <a16:creationId xmlns:a16="http://schemas.microsoft.com/office/drawing/2014/main" id="{AC63DEAE-31B5-479D-99C9-C6080250F0CB}"/>
                </a:ext>
              </a:extLst>
            </p:cNvPr>
            <p:cNvSpPr/>
            <p:nvPr/>
          </p:nvSpPr>
          <p:spPr>
            <a:xfrm>
              <a:off x="8600330" y="301540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0" name="Diamond 499">
              <a:extLst>
                <a:ext uri="{FF2B5EF4-FFF2-40B4-BE49-F238E27FC236}">
                  <a16:creationId xmlns:a16="http://schemas.microsoft.com/office/drawing/2014/main" id="{C1B1FFA6-FDC1-4A0D-9228-37D051F60665}"/>
                </a:ext>
              </a:extLst>
            </p:cNvPr>
            <p:cNvSpPr/>
            <p:nvPr/>
          </p:nvSpPr>
          <p:spPr>
            <a:xfrm>
              <a:off x="7291595" y="204385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1" name="Diamond 500">
              <a:extLst>
                <a:ext uri="{FF2B5EF4-FFF2-40B4-BE49-F238E27FC236}">
                  <a16:creationId xmlns:a16="http://schemas.microsoft.com/office/drawing/2014/main" id="{C7BCACEB-BC78-471B-A814-2B9236FFB59F}"/>
                </a:ext>
              </a:extLst>
            </p:cNvPr>
            <p:cNvSpPr/>
            <p:nvPr/>
          </p:nvSpPr>
          <p:spPr>
            <a:xfrm>
              <a:off x="7249685" y="2043854"/>
              <a:ext cx="72500" cy="725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885CAA0F-5141-49EF-92F1-D9EB708970A0}"/>
              </a:ext>
            </a:extLst>
          </p:cNvPr>
          <p:cNvGrpSpPr/>
          <p:nvPr/>
        </p:nvGrpSpPr>
        <p:grpSpPr>
          <a:xfrm>
            <a:off x="1102485" y="1736858"/>
            <a:ext cx="4478765" cy="2180700"/>
            <a:chOff x="7019815" y="2042329"/>
            <a:chExt cx="4478765" cy="2180700"/>
          </a:xfrm>
        </p:grpSpPr>
        <p:sp>
          <p:nvSpPr>
            <p:cNvPr id="338" name="Diamond 337">
              <a:extLst>
                <a:ext uri="{FF2B5EF4-FFF2-40B4-BE49-F238E27FC236}">
                  <a16:creationId xmlns:a16="http://schemas.microsoft.com/office/drawing/2014/main" id="{186302E9-9352-483E-BA31-3B5D118D0BBA}"/>
                </a:ext>
              </a:extLst>
            </p:cNvPr>
            <p:cNvSpPr/>
            <p:nvPr/>
          </p:nvSpPr>
          <p:spPr>
            <a:xfrm>
              <a:off x="11426080" y="415052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9" name="Diamond 338">
              <a:extLst>
                <a:ext uri="{FF2B5EF4-FFF2-40B4-BE49-F238E27FC236}">
                  <a16:creationId xmlns:a16="http://schemas.microsoft.com/office/drawing/2014/main" id="{A838AAD0-0B39-4281-AE0A-E7E701691A81}"/>
                </a:ext>
              </a:extLst>
            </p:cNvPr>
            <p:cNvSpPr/>
            <p:nvPr/>
          </p:nvSpPr>
          <p:spPr>
            <a:xfrm>
              <a:off x="11342260" y="415052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0" name="Diamond 339">
              <a:extLst>
                <a:ext uri="{FF2B5EF4-FFF2-40B4-BE49-F238E27FC236}">
                  <a16:creationId xmlns:a16="http://schemas.microsoft.com/office/drawing/2014/main" id="{2AE15235-8E77-4C01-A9B2-AF7DFC3B77E5}"/>
                </a:ext>
              </a:extLst>
            </p:cNvPr>
            <p:cNvSpPr/>
            <p:nvPr/>
          </p:nvSpPr>
          <p:spPr>
            <a:xfrm>
              <a:off x="11096515" y="415052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1" name="Diamond 340">
              <a:extLst>
                <a:ext uri="{FF2B5EF4-FFF2-40B4-BE49-F238E27FC236}">
                  <a16:creationId xmlns:a16="http://schemas.microsoft.com/office/drawing/2014/main" id="{F597243C-C717-4DFD-8A3A-100CEA34F2B2}"/>
                </a:ext>
              </a:extLst>
            </p:cNvPr>
            <p:cNvSpPr/>
            <p:nvPr/>
          </p:nvSpPr>
          <p:spPr>
            <a:xfrm>
              <a:off x="11083180" y="415052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5" name="Diamond 344">
              <a:extLst>
                <a:ext uri="{FF2B5EF4-FFF2-40B4-BE49-F238E27FC236}">
                  <a16:creationId xmlns:a16="http://schemas.microsoft.com/office/drawing/2014/main" id="{0B8ABBA0-DDAE-4075-8C34-3A2EF268F9D0}"/>
                </a:ext>
              </a:extLst>
            </p:cNvPr>
            <p:cNvSpPr/>
            <p:nvPr/>
          </p:nvSpPr>
          <p:spPr>
            <a:xfrm>
              <a:off x="11010790" y="415052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9" name="Diamond 348">
              <a:extLst>
                <a:ext uri="{FF2B5EF4-FFF2-40B4-BE49-F238E27FC236}">
                  <a16:creationId xmlns:a16="http://schemas.microsoft.com/office/drawing/2014/main" id="{9E458BAC-1D31-4A2A-81D8-3F213CE6FA48}"/>
                </a:ext>
              </a:extLst>
            </p:cNvPr>
            <p:cNvSpPr/>
            <p:nvPr/>
          </p:nvSpPr>
          <p:spPr>
            <a:xfrm>
              <a:off x="10469770" y="397526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0" name="Diamond 349">
              <a:extLst>
                <a:ext uri="{FF2B5EF4-FFF2-40B4-BE49-F238E27FC236}">
                  <a16:creationId xmlns:a16="http://schemas.microsoft.com/office/drawing/2014/main" id="{CA7C21AD-EE20-43D1-B7B7-1874F5C7F76C}"/>
                </a:ext>
              </a:extLst>
            </p:cNvPr>
            <p:cNvSpPr/>
            <p:nvPr/>
          </p:nvSpPr>
          <p:spPr>
            <a:xfrm>
              <a:off x="10454530" y="397526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1" name="Diamond 350">
              <a:extLst>
                <a:ext uri="{FF2B5EF4-FFF2-40B4-BE49-F238E27FC236}">
                  <a16:creationId xmlns:a16="http://schemas.microsoft.com/office/drawing/2014/main" id="{65C51500-546E-4E9C-A1F9-A7D586D966A8}"/>
                </a:ext>
              </a:extLst>
            </p:cNvPr>
            <p:cNvSpPr/>
            <p:nvPr/>
          </p:nvSpPr>
          <p:spPr>
            <a:xfrm>
              <a:off x="10427860" y="397526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2" name="Diamond 351">
              <a:extLst>
                <a:ext uri="{FF2B5EF4-FFF2-40B4-BE49-F238E27FC236}">
                  <a16:creationId xmlns:a16="http://schemas.microsoft.com/office/drawing/2014/main" id="{355F7E73-7D45-4DB1-9CEE-7CE4B0ED0818}"/>
                </a:ext>
              </a:extLst>
            </p:cNvPr>
            <p:cNvSpPr/>
            <p:nvPr/>
          </p:nvSpPr>
          <p:spPr>
            <a:xfrm>
              <a:off x="10416430" y="397526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5" name="Diamond 354">
              <a:extLst>
                <a:ext uri="{FF2B5EF4-FFF2-40B4-BE49-F238E27FC236}">
                  <a16:creationId xmlns:a16="http://schemas.microsoft.com/office/drawing/2014/main" id="{7215CAA5-0E3C-48F9-B95B-3F22DF6D3BA1}"/>
                </a:ext>
              </a:extLst>
            </p:cNvPr>
            <p:cNvSpPr/>
            <p:nvPr/>
          </p:nvSpPr>
          <p:spPr>
            <a:xfrm>
              <a:off x="10380235" y="397526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7" name="Diamond 356">
              <a:extLst>
                <a:ext uri="{FF2B5EF4-FFF2-40B4-BE49-F238E27FC236}">
                  <a16:creationId xmlns:a16="http://schemas.microsoft.com/office/drawing/2014/main" id="{F776CDFF-9937-46F5-9435-75431B6F98DA}"/>
                </a:ext>
              </a:extLst>
            </p:cNvPr>
            <p:cNvSpPr/>
            <p:nvPr/>
          </p:nvSpPr>
          <p:spPr>
            <a:xfrm>
              <a:off x="10294510" y="397526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8" name="Diamond 357">
              <a:extLst>
                <a:ext uri="{FF2B5EF4-FFF2-40B4-BE49-F238E27FC236}">
                  <a16:creationId xmlns:a16="http://schemas.microsoft.com/office/drawing/2014/main" id="{BD61BD99-903B-4CCB-BDF2-6A939E588FC1}"/>
                </a:ext>
              </a:extLst>
            </p:cNvPr>
            <p:cNvSpPr/>
            <p:nvPr/>
          </p:nvSpPr>
          <p:spPr>
            <a:xfrm>
              <a:off x="10121155" y="3695234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9" name="Diamond 358">
              <a:extLst>
                <a:ext uri="{FF2B5EF4-FFF2-40B4-BE49-F238E27FC236}">
                  <a16:creationId xmlns:a16="http://schemas.microsoft.com/office/drawing/2014/main" id="{8CBB22C8-60DE-4F81-9335-F8A3989ECA8A}"/>
                </a:ext>
              </a:extLst>
            </p:cNvPr>
            <p:cNvSpPr/>
            <p:nvPr/>
          </p:nvSpPr>
          <p:spPr>
            <a:xfrm>
              <a:off x="10094485" y="3695234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0" name="Diamond 359">
              <a:extLst>
                <a:ext uri="{FF2B5EF4-FFF2-40B4-BE49-F238E27FC236}">
                  <a16:creationId xmlns:a16="http://schemas.microsoft.com/office/drawing/2014/main" id="{AACC89D4-C44E-4EEC-AAA5-4FF7FD111714}"/>
                </a:ext>
              </a:extLst>
            </p:cNvPr>
            <p:cNvSpPr/>
            <p:nvPr/>
          </p:nvSpPr>
          <p:spPr>
            <a:xfrm>
              <a:off x="10083055" y="3695234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1" name="Diamond 360">
              <a:extLst>
                <a:ext uri="{FF2B5EF4-FFF2-40B4-BE49-F238E27FC236}">
                  <a16:creationId xmlns:a16="http://schemas.microsoft.com/office/drawing/2014/main" id="{495253B7-3403-456A-BCED-155FB9ED1174}"/>
                </a:ext>
              </a:extLst>
            </p:cNvPr>
            <p:cNvSpPr/>
            <p:nvPr/>
          </p:nvSpPr>
          <p:spPr>
            <a:xfrm>
              <a:off x="10010665" y="3695234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2" name="Diamond 361">
              <a:extLst>
                <a:ext uri="{FF2B5EF4-FFF2-40B4-BE49-F238E27FC236}">
                  <a16:creationId xmlns:a16="http://schemas.microsoft.com/office/drawing/2014/main" id="{2EDD5359-50CF-4250-9E09-51D1DD563CA6}"/>
                </a:ext>
              </a:extLst>
            </p:cNvPr>
            <p:cNvSpPr/>
            <p:nvPr/>
          </p:nvSpPr>
          <p:spPr>
            <a:xfrm>
              <a:off x="9909700" y="3695234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4" name="Diamond 363">
              <a:extLst>
                <a:ext uri="{FF2B5EF4-FFF2-40B4-BE49-F238E27FC236}">
                  <a16:creationId xmlns:a16="http://schemas.microsoft.com/office/drawing/2014/main" id="{AF3148E5-A2C5-464E-B22E-79B262E85F21}"/>
                </a:ext>
              </a:extLst>
            </p:cNvPr>
            <p:cNvSpPr/>
            <p:nvPr/>
          </p:nvSpPr>
          <p:spPr>
            <a:xfrm>
              <a:off x="9814450" y="365903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5" name="Diamond 364">
              <a:extLst>
                <a:ext uri="{FF2B5EF4-FFF2-40B4-BE49-F238E27FC236}">
                  <a16:creationId xmlns:a16="http://schemas.microsoft.com/office/drawing/2014/main" id="{D416D757-E8A8-4D11-8C82-E14179094032}"/>
                </a:ext>
              </a:extLst>
            </p:cNvPr>
            <p:cNvSpPr/>
            <p:nvPr/>
          </p:nvSpPr>
          <p:spPr>
            <a:xfrm>
              <a:off x="9808735" y="365903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6" name="Diamond 365">
              <a:extLst>
                <a:ext uri="{FF2B5EF4-FFF2-40B4-BE49-F238E27FC236}">
                  <a16:creationId xmlns:a16="http://schemas.microsoft.com/office/drawing/2014/main" id="{88F6615D-0D50-449C-891A-FADC2AEEB597}"/>
                </a:ext>
              </a:extLst>
            </p:cNvPr>
            <p:cNvSpPr/>
            <p:nvPr/>
          </p:nvSpPr>
          <p:spPr>
            <a:xfrm>
              <a:off x="9803020" y="365903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2" name="Diamond 371">
              <a:extLst>
                <a:ext uri="{FF2B5EF4-FFF2-40B4-BE49-F238E27FC236}">
                  <a16:creationId xmlns:a16="http://schemas.microsoft.com/office/drawing/2014/main" id="{6498D346-D181-4CED-9974-4052C0E632E3}"/>
                </a:ext>
              </a:extLst>
            </p:cNvPr>
            <p:cNvSpPr/>
            <p:nvPr/>
          </p:nvSpPr>
          <p:spPr>
            <a:xfrm>
              <a:off x="9763015" y="365903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3" name="Diamond 392">
              <a:extLst>
                <a:ext uri="{FF2B5EF4-FFF2-40B4-BE49-F238E27FC236}">
                  <a16:creationId xmlns:a16="http://schemas.microsoft.com/office/drawing/2014/main" id="{ABDEA2DB-AB5A-46B8-9345-D83531CA742F}"/>
                </a:ext>
              </a:extLst>
            </p:cNvPr>
            <p:cNvSpPr/>
            <p:nvPr/>
          </p:nvSpPr>
          <p:spPr>
            <a:xfrm>
              <a:off x="9749680" y="365903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0" name="Diamond 399">
              <a:extLst>
                <a:ext uri="{FF2B5EF4-FFF2-40B4-BE49-F238E27FC236}">
                  <a16:creationId xmlns:a16="http://schemas.microsoft.com/office/drawing/2014/main" id="{B6756C7E-A371-4C1A-B699-D3FC12C943EA}"/>
                </a:ext>
              </a:extLst>
            </p:cNvPr>
            <p:cNvSpPr/>
            <p:nvPr/>
          </p:nvSpPr>
          <p:spPr>
            <a:xfrm>
              <a:off x="9736345" y="365903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1" name="Diamond 400">
              <a:extLst>
                <a:ext uri="{FF2B5EF4-FFF2-40B4-BE49-F238E27FC236}">
                  <a16:creationId xmlns:a16="http://schemas.microsoft.com/office/drawing/2014/main" id="{2FB72E04-2778-422C-8AA6-34B4C260DDAB}"/>
                </a:ext>
              </a:extLst>
            </p:cNvPr>
            <p:cNvSpPr/>
            <p:nvPr/>
          </p:nvSpPr>
          <p:spPr>
            <a:xfrm>
              <a:off x="9719200" y="365903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9" name="Diamond 408">
              <a:extLst>
                <a:ext uri="{FF2B5EF4-FFF2-40B4-BE49-F238E27FC236}">
                  <a16:creationId xmlns:a16="http://schemas.microsoft.com/office/drawing/2014/main" id="{C8A4046A-6125-44ED-977D-E9C9553C6106}"/>
                </a:ext>
              </a:extLst>
            </p:cNvPr>
            <p:cNvSpPr/>
            <p:nvPr/>
          </p:nvSpPr>
          <p:spPr>
            <a:xfrm>
              <a:off x="9705865" y="365903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7" name="Diamond 426">
              <a:extLst>
                <a:ext uri="{FF2B5EF4-FFF2-40B4-BE49-F238E27FC236}">
                  <a16:creationId xmlns:a16="http://schemas.microsoft.com/office/drawing/2014/main" id="{332075A6-F3EA-4988-A004-2D416C88C781}"/>
                </a:ext>
              </a:extLst>
            </p:cNvPr>
            <p:cNvSpPr/>
            <p:nvPr/>
          </p:nvSpPr>
          <p:spPr>
            <a:xfrm>
              <a:off x="9633475" y="365903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0" name="Diamond 429">
              <a:extLst>
                <a:ext uri="{FF2B5EF4-FFF2-40B4-BE49-F238E27FC236}">
                  <a16:creationId xmlns:a16="http://schemas.microsoft.com/office/drawing/2014/main" id="{4A15B374-B667-44CB-955C-FD4F1FBA4B60}"/>
                </a:ext>
              </a:extLst>
            </p:cNvPr>
            <p:cNvSpPr/>
            <p:nvPr/>
          </p:nvSpPr>
          <p:spPr>
            <a:xfrm>
              <a:off x="8124715" y="270907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1" name="Diamond 430">
              <a:extLst>
                <a:ext uri="{FF2B5EF4-FFF2-40B4-BE49-F238E27FC236}">
                  <a16:creationId xmlns:a16="http://schemas.microsoft.com/office/drawing/2014/main" id="{B8AD47D4-42AC-4665-B6AB-01AC7F02A166}"/>
                </a:ext>
              </a:extLst>
            </p:cNvPr>
            <p:cNvSpPr/>
            <p:nvPr/>
          </p:nvSpPr>
          <p:spPr>
            <a:xfrm>
              <a:off x="8090425" y="270907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2" name="Diamond 431">
              <a:extLst>
                <a:ext uri="{FF2B5EF4-FFF2-40B4-BE49-F238E27FC236}">
                  <a16:creationId xmlns:a16="http://schemas.microsoft.com/office/drawing/2014/main" id="{27D7CE3D-3899-43F4-A8CF-DC917E8AEC8E}"/>
                </a:ext>
              </a:extLst>
            </p:cNvPr>
            <p:cNvSpPr/>
            <p:nvPr/>
          </p:nvSpPr>
          <p:spPr>
            <a:xfrm>
              <a:off x="7511305" y="234331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3" name="Diamond 432">
              <a:extLst>
                <a:ext uri="{FF2B5EF4-FFF2-40B4-BE49-F238E27FC236}">
                  <a16:creationId xmlns:a16="http://schemas.microsoft.com/office/drawing/2014/main" id="{925AEDA6-907E-47BF-9FE7-82D04F3D3B61}"/>
                </a:ext>
              </a:extLst>
            </p:cNvPr>
            <p:cNvSpPr/>
            <p:nvPr/>
          </p:nvSpPr>
          <p:spPr>
            <a:xfrm>
              <a:off x="7337950" y="220234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4" name="Diamond 433">
              <a:extLst>
                <a:ext uri="{FF2B5EF4-FFF2-40B4-BE49-F238E27FC236}">
                  <a16:creationId xmlns:a16="http://schemas.microsoft.com/office/drawing/2014/main" id="{8148C20D-A9BD-4C04-AB01-FDBFDEB98252}"/>
                </a:ext>
              </a:extLst>
            </p:cNvPr>
            <p:cNvSpPr/>
            <p:nvPr/>
          </p:nvSpPr>
          <p:spPr>
            <a:xfrm>
              <a:off x="7042675" y="204232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5" name="Diamond 434">
              <a:extLst>
                <a:ext uri="{FF2B5EF4-FFF2-40B4-BE49-F238E27FC236}">
                  <a16:creationId xmlns:a16="http://schemas.microsoft.com/office/drawing/2014/main" id="{A46C40EC-23A6-4F6A-9AFC-F96F7F88492E}"/>
                </a:ext>
              </a:extLst>
            </p:cNvPr>
            <p:cNvSpPr/>
            <p:nvPr/>
          </p:nvSpPr>
          <p:spPr>
            <a:xfrm>
              <a:off x="7019815" y="2042329"/>
              <a:ext cx="72500" cy="72500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33" name="Rectangle 332">
            <a:extLst>
              <a:ext uri="{FF2B5EF4-FFF2-40B4-BE49-F238E27FC236}">
                <a16:creationId xmlns:a16="http://schemas.microsoft.com/office/drawing/2014/main" id="{F0065CDA-D7FE-4D91-96E5-63A39780845D}"/>
              </a:ext>
            </a:extLst>
          </p:cNvPr>
          <p:cNvSpPr/>
          <p:nvPr/>
        </p:nvSpPr>
        <p:spPr>
          <a:xfrm>
            <a:off x="1053516" y="5554026"/>
            <a:ext cx="4608535" cy="332399"/>
          </a:xfrm>
          <a:prstGeom prst="rect">
            <a:avLst/>
          </a:prstGeom>
        </p:spPr>
        <p:txBody>
          <a:bodyPr wrap="square" t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Median duration of follow-up for OS*: 25.3 months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olaparib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), 26.3 months (standard therapy)</a:t>
            </a:r>
          </a:p>
        </p:txBody>
      </p:sp>
      <p:sp>
        <p:nvSpPr>
          <p:cNvPr id="335" name="TextBox 813">
            <a:extLst>
              <a:ext uri="{FF2B5EF4-FFF2-40B4-BE49-F238E27FC236}">
                <a16:creationId xmlns:a16="http://schemas.microsoft.com/office/drawing/2014/main" id="{38A9F28C-E0C2-4BE8-8844-1022A333393D}"/>
              </a:ext>
            </a:extLst>
          </p:cNvPr>
          <p:cNvSpPr txBox="1"/>
          <p:nvPr/>
        </p:nvSpPr>
        <p:spPr>
          <a:xfrm>
            <a:off x="1137532" y="4893875"/>
            <a:ext cx="4660919" cy="2669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Months since randomization</a:t>
            </a:r>
          </a:p>
        </p:txBody>
      </p: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126876C8-C404-4ED2-89C0-C1CFDB9E843D}"/>
              </a:ext>
            </a:extLst>
          </p:cNvPr>
          <p:cNvCxnSpPr/>
          <p:nvPr/>
        </p:nvCxnSpPr>
        <p:spPr bwMode="auto">
          <a:xfrm>
            <a:off x="1066291" y="4038679"/>
            <a:ext cx="601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01060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</a:t>
            </a:r>
            <a:r>
              <a:rPr lang="en-US" dirty="0" err="1"/>
              <a:t>Matulonis</a:t>
            </a:r>
            <a:r>
              <a:rPr lang="en-US" dirty="0"/>
              <a:t> — 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D9A238-088C-CE4B-9E4F-18754567C03F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133600"/>
          <a:ext cx="9067800" cy="4000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5448300">
                  <a:extLst>
                    <a:ext uri="{9D8B030D-6E8A-4147-A177-3AD203B41FA5}">
                      <a16:colId xmlns:a16="http://schemas.microsoft.com/office/drawing/2014/main" val="2617489920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 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Novartis 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Consulting Agreement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341653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FUJIFILM Pharmaceuticals USA Inc, </a:t>
                      </a:r>
                      <a:r>
                        <a:rPr lang="en-US" sz="18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ImmunoGen</a:t>
                      </a: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Merck, </a:t>
                      </a:r>
                      <a:r>
                        <a:rPr lang="en-US" sz="18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Mersana</a:t>
                      </a: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SQZ Biotech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2479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Data and Safety Monitoring Board/Committee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Advaxis</a:t>
                      </a: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18558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Travel (unpaid advisory board)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462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781262"/>
      </p:ext>
    </p:extLst>
  </p:cSld>
  <p:clrMapOvr>
    <a:masterClrMapping/>
  </p:clrMapOvr>
  <p:transition spd="slow"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254922" y="174622"/>
            <a:ext cx="9577848" cy="41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609585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Tx/>
              <a:buNone/>
              <a:tabLst>
                <a:tab pos="656634" algn="l"/>
                <a:tab pos="1313266" algn="l"/>
                <a:tab pos="1969900" algn="l"/>
                <a:tab pos="2626533" algn="l"/>
                <a:tab pos="3283166" algn="l"/>
                <a:tab pos="3939800" algn="l"/>
                <a:tab pos="4596433" algn="l"/>
                <a:tab pos="5253067" algn="l"/>
                <a:tab pos="5909699" algn="l"/>
                <a:tab pos="6566333" algn="l"/>
                <a:tab pos="7222966" algn="l"/>
                <a:tab pos="7879599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OlympiAD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Extended Follow-Up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1E325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693080" y="5972043"/>
            <a:ext cx="4785680" cy="16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609585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Tx/>
              <a:buNone/>
              <a:tabLst>
                <a:tab pos="656634" algn="l"/>
                <a:tab pos="1313266" algn="l"/>
                <a:tab pos="1969900" algn="l"/>
                <a:tab pos="2626533" algn="l"/>
                <a:tab pos="3283166" algn="l"/>
              </a:tabLst>
              <a:defRPr/>
            </a:pPr>
            <a:r>
              <a:rPr kumimoji="0" lang="en-GB" sz="108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Robson M et al. N Engl J Med 2017;377:523-533</a:t>
            </a:r>
            <a:endParaRPr kumimoji="0" lang="en-GB" sz="108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074" y="2151567"/>
            <a:ext cx="8958605" cy="4662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107" y="678077"/>
            <a:ext cx="10515600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No statistically significant differences in survival curves in:</a:t>
            </a:r>
          </a:p>
          <a:p>
            <a:pPr marL="800100" marR="0" lvl="1" indent="-34290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Overall population and &gt; 1 line of chemotherapy in metastatic setting</a:t>
            </a:r>
          </a:p>
          <a:p>
            <a:pPr marL="800100" marR="0" lvl="1" indent="-34290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Tissue receptor subtype</a:t>
            </a:r>
          </a:p>
          <a:p>
            <a:pPr marL="800100" marR="0" lvl="1" indent="-34290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Prior exposure to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platinums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No new safety signal –No AML/MDS</a:t>
            </a:r>
          </a:p>
        </p:txBody>
      </p:sp>
      <p:sp>
        <p:nvSpPr>
          <p:cNvPr id="4" name="Rectangular Callout 3"/>
          <p:cNvSpPr/>
          <p:nvPr/>
        </p:nvSpPr>
        <p:spPr bwMode="auto">
          <a:xfrm>
            <a:off x="8584279" y="182332"/>
            <a:ext cx="3352800" cy="1905000"/>
          </a:xfrm>
          <a:prstGeom prst="wedgeRectCallou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7879" y="308912"/>
            <a:ext cx="2865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14 patients still 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olaparib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285744" marR="0" lvl="0" indent="-285744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285744" marR="0" lvl="0" indent="-285744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8.8% received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olaparib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&gt;3 years</a:t>
            </a: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7939" y="6532242"/>
            <a:ext cx="81402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Robson M,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SABCS 2019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727799"/>
      </p:ext>
    </p:extLst>
  </p:cSld>
  <p:clrMapOvr>
    <a:masterClrMapping/>
  </p:clrMapOvr>
  <p:transition spd="med" advTm="4925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24" y="95251"/>
            <a:ext cx="11632676" cy="1123949"/>
          </a:xfrm>
        </p:spPr>
        <p:txBody>
          <a:bodyPr/>
          <a:lstStyle/>
          <a:p>
            <a:r>
              <a:rPr lang="en-GB" dirty="0"/>
              <a:t>EMBRACA: Final OS — Results From This Prespecified Analysis Found No Statistically Significant Difference Between The Treatment Groups*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83A55-0E67-4CB5-BC03-A77126DB78D8}"/>
              </a:ext>
            </a:extLst>
          </p:cNvPr>
          <p:cNvSpPr txBox="1"/>
          <p:nvPr/>
        </p:nvSpPr>
        <p:spPr>
          <a:xfrm>
            <a:off x="347472" y="5466323"/>
            <a:ext cx="117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B7FD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Talazoparib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0B8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Chemotherapy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CB00CA-E3A7-4869-B81A-71131E2C52D4}"/>
              </a:ext>
            </a:extLst>
          </p:cNvPr>
          <p:cNvSpPr txBox="1"/>
          <p:nvPr/>
        </p:nvSpPr>
        <p:spPr>
          <a:xfrm>
            <a:off x="1344168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3FFD9E-6B87-4796-960C-56082F881E95}"/>
              </a:ext>
            </a:extLst>
          </p:cNvPr>
          <p:cNvSpPr txBox="1"/>
          <p:nvPr/>
        </p:nvSpPr>
        <p:spPr>
          <a:xfrm>
            <a:off x="1832000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3E1294-0B0E-4734-8C41-CA9823B84F6D}"/>
              </a:ext>
            </a:extLst>
          </p:cNvPr>
          <p:cNvSpPr txBox="1"/>
          <p:nvPr/>
        </p:nvSpPr>
        <p:spPr>
          <a:xfrm>
            <a:off x="2319832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3306CC-AC1C-4971-B8B0-ED2D4A26A5FA}"/>
              </a:ext>
            </a:extLst>
          </p:cNvPr>
          <p:cNvSpPr txBox="1"/>
          <p:nvPr/>
        </p:nvSpPr>
        <p:spPr>
          <a:xfrm>
            <a:off x="2807664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A7CC85-A64C-4239-92C0-1175C6FECD9C}"/>
              </a:ext>
            </a:extLst>
          </p:cNvPr>
          <p:cNvSpPr txBox="1"/>
          <p:nvPr/>
        </p:nvSpPr>
        <p:spPr>
          <a:xfrm>
            <a:off x="3295496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08156C-5AB5-4B96-9C0B-1EB18F8F1D71}"/>
              </a:ext>
            </a:extLst>
          </p:cNvPr>
          <p:cNvSpPr txBox="1"/>
          <p:nvPr/>
        </p:nvSpPr>
        <p:spPr>
          <a:xfrm>
            <a:off x="3783328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87CF4C-F829-4997-8F96-538367966A17}"/>
              </a:ext>
            </a:extLst>
          </p:cNvPr>
          <p:cNvSpPr txBox="1"/>
          <p:nvPr/>
        </p:nvSpPr>
        <p:spPr>
          <a:xfrm>
            <a:off x="4271160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D14DA3-2DE0-46DC-9171-C08838B6B415}"/>
              </a:ext>
            </a:extLst>
          </p:cNvPr>
          <p:cNvSpPr txBox="1"/>
          <p:nvPr/>
        </p:nvSpPr>
        <p:spPr>
          <a:xfrm>
            <a:off x="4758992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91D479-041F-4FF2-973C-DE22E7EBA227}"/>
              </a:ext>
            </a:extLst>
          </p:cNvPr>
          <p:cNvSpPr txBox="1"/>
          <p:nvPr/>
        </p:nvSpPr>
        <p:spPr>
          <a:xfrm>
            <a:off x="5246824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51A389-4CEB-48AE-BB69-E388B8707708}"/>
              </a:ext>
            </a:extLst>
          </p:cNvPr>
          <p:cNvSpPr txBox="1"/>
          <p:nvPr/>
        </p:nvSpPr>
        <p:spPr>
          <a:xfrm>
            <a:off x="5734656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8B0C1E-98A0-4EE0-9824-42AA4A84B4DC}"/>
              </a:ext>
            </a:extLst>
          </p:cNvPr>
          <p:cNvSpPr txBox="1"/>
          <p:nvPr/>
        </p:nvSpPr>
        <p:spPr>
          <a:xfrm>
            <a:off x="6222488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7D362E-2FA8-4F4B-8816-742FB45D4A63}"/>
              </a:ext>
            </a:extLst>
          </p:cNvPr>
          <p:cNvSpPr txBox="1"/>
          <p:nvPr/>
        </p:nvSpPr>
        <p:spPr>
          <a:xfrm>
            <a:off x="6710320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A784CC-C90A-48AC-BD96-3DD69BDCA81F}"/>
              </a:ext>
            </a:extLst>
          </p:cNvPr>
          <p:cNvSpPr txBox="1"/>
          <p:nvPr/>
        </p:nvSpPr>
        <p:spPr>
          <a:xfrm>
            <a:off x="7198152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21D940-4FF1-401F-BE89-A21D13370DEA}"/>
              </a:ext>
            </a:extLst>
          </p:cNvPr>
          <p:cNvSpPr txBox="1"/>
          <p:nvPr/>
        </p:nvSpPr>
        <p:spPr>
          <a:xfrm>
            <a:off x="7685984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FC7B74-4AF4-44A0-AA39-E172D68FF7A8}"/>
              </a:ext>
            </a:extLst>
          </p:cNvPr>
          <p:cNvSpPr txBox="1"/>
          <p:nvPr/>
        </p:nvSpPr>
        <p:spPr>
          <a:xfrm>
            <a:off x="8173816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1DC0EA-9146-4871-9BEC-3CE0F4B08843}"/>
              </a:ext>
            </a:extLst>
          </p:cNvPr>
          <p:cNvSpPr txBox="1"/>
          <p:nvPr/>
        </p:nvSpPr>
        <p:spPr>
          <a:xfrm>
            <a:off x="8661648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B3354C-0BCB-4AC8-B11C-F6AD7C38BADC}"/>
              </a:ext>
            </a:extLst>
          </p:cNvPr>
          <p:cNvSpPr txBox="1"/>
          <p:nvPr/>
        </p:nvSpPr>
        <p:spPr>
          <a:xfrm>
            <a:off x="9149480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643872-7CEB-4DC2-94C0-37E24F20BC25}"/>
              </a:ext>
            </a:extLst>
          </p:cNvPr>
          <p:cNvSpPr txBox="1"/>
          <p:nvPr/>
        </p:nvSpPr>
        <p:spPr>
          <a:xfrm>
            <a:off x="9637312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BEDB19-8839-4596-A9CC-0D4452AB64A3}"/>
              </a:ext>
            </a:extLst>
          </p:cNvPr>
          <p:cNvSpPr txBox="1"/>
          <p:nvPr/>
        </p:nvSpPr>
        <p:spPr>
          <a:xfrm>
            <a:off x="10125144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44982F-F465-4D04-B60D-576CE70B743D}"/>
              </a:ext>
            </a:extLst>
          </p:cNvPr>
          <p:cNvSpPr txBox="1"/>
          <p:nvPr/>
        </p:nvSpPr>
        <p:spPr>
          <a:xfrm>
            <a:off x="10612976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63C524-2C94-4EAE-AB48-9B5BDFC700D0}"/>
              </a:ext>
            </a:extLst>
          </p:cNvPr>
          <p:cNvSpPr txBox="1"/>
          <p:nvPr/>
        </p:nvSpPr>
        <p:spPr>
          <a:xfrm>
            <a:off x="11100816" y="5489972"/>
            <a:ext cx="75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1F9B6B-868A-4387-B3AD-A45CE329EA00}"/>
              </a:ext>
            </a:extLst>
          </p:cNvPr>
          <p:cNvSpPr txBox="1"/>
          <p:nvPr/>
        </p:nvSpPr>
        <p:spPr>
          <a:xfrm>
            <a:off x="1344168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380137-7058-408B-BBD0-22C708A7D000}"/>
              </a:ext>
            </a:extLst>
          </p:cNvPr>
          <p:cNvSpPr txBox="1"/>
          <p:nvPr/>
        </p:nvSpPr>
        <p:spPr>
          <a:xfrm>
            <a:off x="1832000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0600A2-8933-4EF5-8EB7-374F45D6A2D5}"/>
              </a:ext>
            </a:extLst>
          </p:cNvPr>
          <p:cNvSpPr txBox="1"/>
          <p:nvPr/>
        </p:nvSpPr>
        <p:spPr>
          <a:xfrm>
            <a:off x="2319832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6B44FD-A639-4721-BDBF-DBB0467CFE2B}"/>
              </a:ext>
            </a:extLst>
          </p:cNvPr>
          <p:cNvSpPr txBox="1"/>
          <p:nvPr/>
        </p:nvSpPr>
        <p:spPr>
          <a:xfrm>
            <a:off x="2807664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024268-73C4-4DD8-BE1E-587B2BC2F291}"/>
              </a:ext>
            </a:extLst>
          </p:cNvPr>
          <p:cNvSpPr txBox="1"/>
          <p:nvPr/>
        </p:nvSpPr>
        <p:spPr>
          <a:xfrm>
            <a:off x="3295496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E6FBD9-4911-4871-9A6F-045971E2995F}"/>
              </a:ext>
            </a:extLst>
          </p:cNvPr>
          <p:cNvSpPr txBox="1"/>
          <p:nvPr/>
        </p:nvSpPr>
        <p:spPr>
          <a:xfrm>
            <a:off x="3783328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648412-7356-4CEA-8DEF-25B0220CC1F9}"/>
              </a:ext>
            </a:extLst>
          </p:cNvPr>
          <p:cNvSpPr txBox="1"/>
          <p:nvPr/>
        </p:nvSpPr>
        <p:spPr>
          <a:xfrm>
            <a:off x="4271160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6AE646-F1DD-40D5-935E-92AE210A3B15}"/>
              </a:ext>
            </a:extLst>
          </p:cNvPr>
          <p:cNvSpPr txBox="1"/>
          <p:nvPr/>
        </p:nvSpPr>
        <p:spPr>
          <a:xfrm>
            <a:off x="4758992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2ADE89-0177-4B07-A588-54BA9EC51DC8}"/>
              </a:ext>
            </a:extLst>
          </p:cNvPr>
          <p:cNvSpPr txBox="1"/>
          <p:nvPr/>
        </p:nvSpPr>
        <p:spPr>
          <a:xfrm>
            <a:off x="5246824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FA761B-22B2-4E3C-BE01-07DD888B59CF}"/>
              </a:ext>
            </a:extLst>
          </p:cNvPr>
          <p:cNvSpPr txBox="1"/>
          <p:nvPr/>
        </p:nvSpPr>
        <p:spPr>
          <a:xfrm>
            <a:off x="5734656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2F4F2D-5FCE-4B2A-8A22-EAC4085EFB8C}"/>
              </a:ext>
            </a:extLst>
          </p:cNvPr>
          <p:cNvSpPr txBox="1"/>
          <p:nvPr/>
        </p:nvSpPr>
        <p:spPr>
          <a:xfrm>
            <a:off x="6222488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F7EDBF-8F24-4ADD-B45C-6A05919BAA15}"/>
              </a:ext>
            </a:extLst>
          </p:cNvPr>
          <p:cNvSpPr txBox="1"/>
          <p:nvPr/>
        </p:nvSpPr>
        <p:spPr>
          <a:xfrm>
            <a:off x="6710320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434F7CD-6E48-4326-ACA6-66747532F35A}"/>
              </a:ext>
            </a:extLst>
          </p:cNvPr>
          <p:cNvSpPr txBox="1"/>
          <p:nvPr/>
        </p:nvSpPr>
        <p:spPr>
          <a:xfrm>
            <a:off x="7198152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B4E42AB-D90F-4796-AB30-97E9E1E354CB}"/>
              </a:ext>
            </a:extLst>
          </p:cNvPr>
          <p:cNvSpPr txBox="1"/>
          <p:nvPr/>
        </p:nvSpPr>
        <p:spPr>
          <a:xfrm>
            <a:off x="7685984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9DA3F0-1DB8-4CB1-A6DF-5BEDD3A6F563}"/>
              </a:ext>
            </a:extLst>
          </p:cNvPr>
          <p:cNvSpPr txBox="1"/>
          <p:nvPr/>
        </p:nvSpPr>
        <p:spPr>
          <a:xfrm>
            <a:off x="8173816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C4B1D77-EE2C-448A-ABF0-BEC6043B0C3C}"/>
              </a:ext>
            </a:extLst>
          </p:cNvPr>
          <p:cNvSpPr txBox="1"/>
          <p:nvPr/>
        </p:nvSpPr>
        <p:spPr>
          <a:xfrm>
            <a:off x="8661648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653E2A-41DB-4774-9217-9087D30C1E67}"/>
              </a:ext>
            </a:extLst>
          </p:cNvPr>
          <p:cNvSpPr txBox="1"/>
          <p:nvPr/>
        </p:nvSpPr>
        <p:spPr>
          <a:xfrm>
            <a:off x="9149480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B1E267D-1AE7-4226-B411-6BAA0414C9C9}"/>
              </a:ext>
            </a:extLst>
          </p:cNvPr>
          <p:cNvSpPr txBox="1"/>
          <p:nvPr/>
        </p:nvSpPr>
        <p:spPr>
          <a:xfrm>
            <a:off x="9637312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8B92A2-366A-4568-9429-FA011AF6CD24}"/>
              </a:ext>
            </a:extLst>
          </p:cNvPr>
          <p:cNvSpPr txBox="1"/>
          <p:nvPr/>
        </p:nvSpPr>
        <p:spPr>
          <a:xfrm>
            <a:off x="10125144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FFD9F4-FF1D-49C6-9701-F7D92EC78745}"/>
              </a:ext>
            </a:extLst>
          </p:cNvPr>
          <p:cNvSpPr txBox="1"/>
          <p:nvPr/>
        </p:nvSpPr>
        <p:spPr>
          <a:xfrm>
            <a:off x="10612976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6ECEEE1-56D6-4C31-A74C-FD83A7DED89A}"/>
              </a:ext>
            </a:extLst>
          </p:cNvPr>
          <p:cNvSpPr txBox="1"/>
          <p:nvPr/>
        </p:nvSpPr>
        <p:spPr>
          <a:xfrm>
            <a:off x="11100816" y="4676156"/>
            <a:ext cx="75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9A5B84-441E-401F-8A55-A4B16232DCE5}"/>
              </a:ext>
            </a:extLst>
          </p:cNvPr>
          <p:cNvSpPr txBox="1"/>
          <p:nvPr/>
        </p:nvSpPr>
        <p:spPr>
          <a:xfrm>
            <a:off x="1709928" y="5014484"/>
            <a:ext cx="9793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(months)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B9AE5414-A2BC-4EE8-ADB3-96FC00111718}"/>
              </a:ext>
            </a:extLst>
          </p:cNvPr>
          <p:cNvSpPr txBox="1"/>
          <p:nvPr/>
        </p:nvSpPr>
        <p:spPr>
          <a:xfrm>
            <a:off x="1171575" y="4471432"/>
            <a:ext cx="51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9CD14245-CBED-440B-8E2A-F43C2E453FF8}"/>
              </a:ext>
            </a:extLst>
          </p:cNvPr>
          <p:cNvSpPr txBox="1"/>
          <p:nvPr/>
        </p:nvSpPr>
        <p:spPr>
          <a:xfrm>
            <a:off x="1171575" y="4152027"/>
            <a:ext cx="51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F755EEC6-457C-4D98-9214-0F43D1F3AC67}"/>
              </a:ext>
            </a:extLst>
          </p:cNvPr>
          <p:cNvSpPr txBox="1"/>
          <p:nvPr/>
        </p:nvSpPr>
        <p:spPr>
          <a:xfrm>
            <a:off x="1171575" y="3832622"/>
            <a:ext cx="51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5AFD5F1B-7BC0-4220-B2BA-CF8B0365F3A1}"/>
              </a:ext>
            </a:extLst>
          </p:cNvPr>
          <p:cNvSpPr txBox="1"/>
          <p:nvPr/>
        </p:nvSpPr>
        <p:spPr>
          <a:xfrm>
            <a:off x="1171575" y="3513217"/>
            <a:ext cx="51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6ACA1E55-EC92-4B8D-BC0A-CC353F240D87}"/>
              </a:ext>
            </a:extLst>
          </p:cNvPr>
          <p:cNvSpPr txBox="1"/>
          <p:nvPr/>
        </p:nvSpPr>
        <p:spPr>
          <a:xfrm>
            <a:off x="1171575" y="3193812"/>
            <a:ext cx="51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</a:t>
            </a: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3962757A-8605-4686-BA7D-09D96247E03F}"/>
              </a:ext>
            </a:extLst>
          </p:cNvPr>
          <p:cNvSpPr txBox="1"/>
          <p:nvPr/>
        </p:nvSpPr>
        <p:spPr>
          <a:xfrm>
            <a:off x="1171575" y="2874407"/>
            <a:ext cx="51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</a:t>
            </a:r>
          </a:p>
        </p:txBody>
      </p:sp>
      <p:sp>
        <p:nvSpPr>
          <p:cNvPr id="436" name="TextBox 435">
            <a:extLst>
              <a:ext uri="{FF2B5EF4-FFF2-40B4-BE49-F238E27FC236}">
                <a16:creationId xmlns:a16="http://schemas.microsoft.com/office/drawing/2014/main" id="{98D88855-AB8C-44C3-B039-CEA1616980DE}"/>
              </a:ext>
            </a:extLst>
          </p:cNvPr>
          <p:cNvSpPr txBox="1"/>
          <p:nvPr/>
        </p:nvSpPr>
        <p:spPr>
          <a:xfrm>
            <a:off x="1171575" y="2555002"/>
            <a:ext cx="51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15411839-EE48-4378-B447-515C53F809CC}"/>
              </a:ext>
            </a:extLst>
          </p:cNvPr>
          <p:cNvSpPr txBox="1"/>
          <p:nvPr/>
        </p:nvSpPr>
        <p:spPr>
          <a:xfrm>
            <a:off x="1171575" y="2235597"/>
            <a:ext cx="51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</a:t>
            </a:r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0214083A-4B3C-4E6B-9647-C707AC636809}"/>
              </a:ext>
            </a:extLst>
          </p:cNvPr>
          <p:cNvSpPr txBox="1"/>
          <p:nvPr/>
        </p:nvSpPr>
        <p:spPr>
          <a:xfrm>
            <a:off x="1171575" y="1916192"/>
            <a:ext cx="51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</a:t>
            </a:r>
          </a:p>
        </p:txBody>
      </p:sp>
      <p:sp>
        <p:nvSpPr>
          <p:cNvPr id="439" name="TextBox 438">
            <a:extLst>
              <a:ext uri="{FF2B5EF4-FFF2-40B4-BE49-F238E27FC236}">
                <a16:creationId xmlns:a16="http://schemas.microsoft.com/office/drawing/2014/main" id="{ECADB5CA-FA4D-4796-8430-3390C7FC4DA1}"/>
              </a:ext>
            </a:extLst>
          </p:cNvPr>
          <p:cNvSpPr txBox="1"/>
          <p:nvPr/>
        </p:nvSpPr>
        <p:spPr>
          <a:xfrm>
            <a:off x="1171575" y="1596787"/>
            <a:ext cx="51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</a:t>
            </a:r>
          </a:p>
        </p:txBody>
      </p:sp>
      <p:sp>
        <p:nvSpPr>
          <p:cNvPr id="440" name="TextBox 439">
            <a:extLst>
              <a:ext uri="{FF2B5EF4-FFF2-40B4-BE49-F238E27FC236}">
                <a16:creationId xmlns:a16="http://schemas.microsoft.com/office/drawing/2014/main" id="{5088097A-E778-4A8F-B2FB-ABE3B255D7C1}"/>
              </a:ext>
            </a:extLst>
          </p:cNvPr>
          <p:cNvSpPr txBox="1"/>
          <p:nvPr/>
        </p:nvSpPr>
        <p:spPr>
          <a:xfrm>
            <a:off x="1171575" y="1277382"/>
            <a:ext cx="51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</a:t>
            </a:r>
          </a:p>
        </p:txBody>
      </p:sp>
      <p:sp>
        <p:nvSpPr>
          <p:cNvPr id="441" name="TextBox 440">
            <a:extLst>
              <a:ext uri="{FF2B5EF4-FFF2-40B4-BE49-F238E27FC236}">
                <a16:creationId xmlns:a16="http://schemas.microsoft.com/office/drawing/2014/main" id="{DCF15EEB-9AC4-4CDE-839C-C36C45D77DD2}"/>
              </a:ext>
            </a:extLst>
          </p:cNvPr>
          <p:cNvSpPr txBox="1"/>
          <p:nvPr/>
        </p:nvSpPr>
        <p:spPr>
          <a:xfrm rot="16200000">
            <a:off x="-581403" y="2882682"/>
            <a:ext cx="3208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 probability (%)</a:t>
            </a:r>
          </a:p>
        </p:txBody>
      </p:sp>
      <p:sp>
        <p:nvSpPr>
          <p:cNvPr id="445" name="Freeform: Shape 444">
            <a:extLst>
              <a:ext uri="{FF2B5EF4-FFF2-40B4-BE49-F238E27FC236}">
                <a16:creationId xmlns:a16="http://schemas.microsoft.com/office/drawing/2014/main" id="{CEC17A37-4F7D-4378-8A5A-12FFD217905E}"/>
              </a:ext>
            </a:extLst>
          </p:cNvPr>
          <p:cNvSpPr/>
          <p:nvPr/>
        </p:nvSpPr>
        <p:spPr>
          <a:xfrm>
            <a:off x="1645920" y="4612589"/>
            <a:ext cx="76475" cy="25092"/>
          </a:xfrm>
          <a:custGeom>
            <a:avLst/>
            <a:gdLst>
              <a:gd name="connsiteX0" fmla="*/ 80044 w 76474"/>
              <a:gd name="connsiteY0" fmla="*/ 0 h 0"/>
              <a:gd name="connsiteX1" fmla="*/ 0 w 7647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474">
                <a:moveTo>
                  <a:pt x="8004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6" name="Freeform: Shape 445">
            <a:extLst>
              <a:ext uri="{FF2B5EF4-FFF2-40B4-BE49-F238E27FC236}">
                <a16:creationId xmlns:a16="http://schemas.microsoft.com/office/drawing/2014/main" id="{737E4CC3-C1BB-4DB1-855F-CE964273B5FD}"/>
              </a:ext>
            </a:extLst>
          </p:cNvPr>
          <p:cNvSpPr/>
          <p:nvPr/>
        </p:nvSpPr>
        <p:spPr>
          <a:xfrm>
            <a:off x="1645920" y="1431459"/>
            <a:ext cx="76475" cy="25092"/>
          </a:xfrm>
          <a:custGeom>
            <a:avLst/>
            <a:gdLst>
              <a:gd name="connsiteX0" fmla="*/ 80044 w 76474"/>
              <a:gd name="connsiteY0" fmla="*/ 0 h 0"/>
              <a:gd name="connsiteX1" fmla="*/ 0 w 7647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474">
                <a:moveTo>
                  <a:pt x="8004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7" name="Freeform: Shape 446">
            <a:extLst>
              <a:ext uri="{FF2B5EF4-FFF2-40B4-BE49-F238E27FC236}">
                <a16:creationId xmlns:a16="http://schemas.microsoft.com/office/drawing/2014/main" id="{7C562BFD-DE97-43D0-AD30-72DFE5A4EAB9}"/>
              </a:ext>
            </a:extLst>
          </p:cNvPr>
          <p:cNvSpPr/>
          <p:nvPr/>
        </p:nvSpPr>
        <p:spPr>
          <a:xfrm>
            <a:off x="1645920" y="1749622"/>
            <a:ext cx="76475" cy="25092"/>
          </a:xfrm>
          <a:custGeom>
            <a:avLst/>
            <a:gdLst>
              <a:gd name="connsiteX0" fmla="*/ 80044 w 76474"/>
              <a:gd name="connsiteY0" fmla="*/ 0 h 0"/>
              <a:gd name="connsiteX1" fmla="*/ 0 w 7647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474">
                <a:moveTo>
                  <a:pt x="8004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8" name="Freeform: Shape 447">
            <a:extLst>
              <a:ext uri="{FF2B5EF4-FFF2-40B4-BE49-F238E27FC236}">
                <a16:creationId xmlns:a16="http://schemas.microsoft.com/office/drawing/2014/main" id="{A16B00E9-55C7-44E0-99C0-4E02F51BAF03}"/>
              </a:ext>
            </a:extLst>
          </p:cNvPr>
          <p:cNvSpPr/>
          <p:nvPr/>
        </p:nvSpPr>
        <p:spPr>
          <a:xfrm>
            <a:off x="1645920" y="2067786"/>
            <a:ext cx="76475" cy="25092"/>
          </a:xfrm>
          <a:custGeom>
            <a:avLst/>
            <a:gdLst>
              <a:gd name="connsiteX0" fmla="*/ 80044 w 76474"/>
              <a:gd name="connsiteY0" fmla="*/ 0 h 0"/>
              <a:gd name="connsiteX1" fmla="*/ 0 w 7647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474">
                <a:moveTo>
                  <a:pt x="8004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:a16="http://schemas.microsoft.com/office/drawing/2014/main" id="{1DB9CC78-B80A-43AD-A5F1-FC46FB104C74}"/>
              </a:ext>
            </a:extLst>
          </p:cNvPr>
          <p:cNvSpPr/>
          <p:nvPr/>
        </p:nvSpPr>
        <p:spPr>
          <a:xfrm>
            <a:off x="1645920" y="2385698"/>
            <a:ext cx="76475" cy="25092"/>
          </a:xfrm>
          <a:custGeom>
            <a:avLst/>
            <a:gdLst>
              <a:gd name="connsiteX0" fmla="*/ 80044 w 76474"/>
              <a:gd name="connsiteY0" fmla="*/ 0 h 0"/>
              <a:gd name="connsiteX1" fmla="*/ 0 w 7647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474">
                <a:moveTo>
                  <a:pt x="8004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4AC0D14E-3B07-478B-A800-ED9A7D49C3C6}"/>
              </a:ext>
            </a:extLst>
          </p:cNvPr>
          <p:cNvSpPr/>
          <p:nvPr/>
        </p:nvSpPr>
        <p:spPr>
          <a:xfrm>
            <a:off x="1645920" y="2703861"/>
            <a:ext cx="76475" cy="25092"/>
          </a:xfrm>
          <a:custGeom>
            <a:avLst/>
            <a:gdLst>
              <a:gd name="connsiteX0" fmla="*/ 80044 w 76474"/>
              <a:gd name="connsiteY0" fmla="*/ 0 h 0"/>
              <a:gd name="connsiteX1" fmla="*/ 0 w 7647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474">
                <a:moveTo>
                  <a:pt x="8004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1" name="Freeform: Shape 450">
            <a:extLst>
              <a:ext uri="{FF2B5EF4-FFF2-40B4-BE49-F238E27FC236}">
                <a16:creationId xmlns:a16="http://schemas.microsoft.com/office/drawing/2014/main" id="{122F97C1-A8B8-462A-A5AA-C6835AC8F5DE}"/>
              </a:ext>
            </a:extLst>
          </p:cNvPr>
          <p:cNvSpPr/>
          <p:nvPr/>
        </p:nvSpPr>
        <p:spPr>
          <a:xfrm>
            <a:off x="1645920" y="3022024"/>
            <a:ext cx="76475" cy="25092"/>
          </a:xfrm>
          <a:custGeom>
            <a:avLst/>
            <a:gdLst>
              <a:gd name="connsiteX0" fmla="*/ 80044 w 76474"/>
              <a:gd name="connsiteY0" fmla="*/ 0 h 0"/>
              <a:gd name="connsiteX1" fmla="*/ 0 w 7647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474">
                <a:moveTo>
                  <a:pt x="8004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2" name="Freeform: Shape 451">
            <a:extLst>
              <a:ext uri="{FF2B5EF4-FFF2-40B4-BE49-F238E27FC236}">
                <a16:creationId xmlns:a16="http://schemas.microsoft.com/office/drawing/2014/main" id="{5854147B-4AF6-4F3A-A9F9-400DD31645D6}"/>
              </a:ext>
            </a:extLst>
          </p:cNvPr>
          <p:cNvSpPr/>
          <p:nvPr/>
        </p:nvSpPr>
        <p:spPr>
          <a:xfrm>
            <a:off x="1645920" y="3340187"/>
            <a:ext cx="76475" cy="25092"/>
          </a:xfrm>
          <a:custGeom>
            <a:avLst/>
            <a:gdLst>
              <a:gd name="connsiteX0" fmla="*/ 80044 w 76474"/>
              <a:gd name="connsiteY0" fmla="*/ 0 h 0"/>
              <a:gd name="connsiteX1" fmla="*/ 0 w 7647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474">
                <a:moveTo>
                  <a:pt x="8004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3" name="Freeform: Shape 452">
            <a:extLst>
              <a:ext uri="{FF2B5EF4-FFF2-40B4-BE49-F238E27FC236}">
                <a16:creationId xmlns:a16="http://schemas.microsoft.com/office/drawing/2014/main" id="{8A6DA7EB-4F3B-41C1-8EE2-B2FC1348F1C1}"/>
              </a:ext>
            </a:extLst>
          </p:cNvPr>
          <p:cNvSpPr/>
          <p:nvPr/>
        </p:nvSpPr>
        <p:spPr>
          <a:xfrm>
            <a:off x="1645920" y="3658099"/>
            <a:ext cx="76475" cy="25092"/>
          </a:xfrm>
          <a:custGeom>
            <a:avLst/>
            <a:gdLst>
              <a:gd name="connsiteX0" fmla="*/ 80044 w 76474"/>
              <a:gd name="connsiteY0" fmla="*/ 0 h 0"/>
              <a:gd name="connsiteX1" fmla="*/ 0 w 7647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474">
                <a:moveTo>
                  <a:pt x="8004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4" name="Freeform: Shape 453">
            <a:extLst>
              <a:ext uri="{FF2B5EF4-FFF2-40B4-BE49-F238E27FC236}">
                <a16:creationId xmlns:a16="http://schemas.microsoft.com/office/drawing/2014/main" id="{EC92E0A8-7833-48C6-8C3A-62D826CDC911}"/>
              </a:ext>
            </a:extLst>
          </p:cNvPr>
          <p:cNvSpPr/>
          <p:nvPr/>
        </p:nvSpPr>
        <p:spPr>
          <a:xfrm>
            <a:off x="1645920" y="3976262"/>
            <a:ext cx="76475" cy="25092"/>
          </a:xfrm>
          <a:custGeom>
            <a:avLst/>
            <a:gdLst>
              <a:gd name="connsiteX0" fmla="*/ 80044 w 76474"/>
              <a:gd name="connsiteY0" fmla="*/ 0 h 0"/>
              <a:gd name="connsiteX1" fmla="*/ 0 w 7647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474">
                <a:moveTo>
                  <a:pt x="8004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5" name="Freeform: Shape 454">
            <a:extLst>
              <a:ext uri="{FF2B5EF4-FFF2-40B4-BE49-F238E27FC236}">
                <a16:creationId xmlns:a16="http://schemas.microsoft.com/office/drawing/2014/main" id="{116B5DA6-0130-4919-ADC5-06234409981E}"/>
              </a:ext>
            </a:extLst>
          </p:cNvPr>
          <p:cNvSpPr/>
          <p:nvPr/>
        </p:nvSpPr>
        <p:spPr>
          <a:xfrm>
            <a:off x="1645920" y="4294426"/>
            <a:ext cx="76475" cy="25092"/>
          </a:xfrm>
          <a:custGeom>
            <a:avLst/>
            <a:gdLst>
              <a:gd name="connsiteX0" fmla="*/ 80044 w 76474"/>
              <a:gd name="connsiteY0" fmla="*/ 0 h 0"/>
              <a:gd name="connsiteX1" fmla="*/ 0 w 7647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474">
                <a:moveTo>
                  <a:pt x="80044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56" name="Graphic 442">
            <a:extLst>
              <a:ext uri="{FF2B5EF4-FFF2-40B4-BE49-F238E27FC236}">
                <a16:creationId xmlns:a16="http://schemas.microsoft.com/office/drawing/2014/main" id="{424C7669-EFB3-4866-AAC0-10BDA5C42670}"/>
              </a:ext>
            </a:extLst>
          </p:cNvPr>
          <p:cNvGrpSpPr/>
          <p:nvPr/>
        </p:nvGrpSpPr>
        <p:grpSpPr>
          <a:xfrm>
            <a:off x="1725964" y="1431459"/>
            <a:ext cx="9967233" cy="3161558"/>
            <a:chOff x="1725964" y="1431459"/>
            <a:chExt cx="9967233" cy="3161558"/>
          </a:xfrm>
        </p:grpSpPr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CC348C3D-3066-4A12-9244-E6E453AF972A}"/>
                </a:ext>
              </a:extLst>
            </p:cNvPr>
            <p:cNvSpPr/>
            <p:nvPr/>
          </p:nvSpPr>
          <p:spPr>
            <a:xfrm>
              <a:off x="1725964" y="1431459"/>
              <a:ext cx="25492" cy="3161558"/>
            </a:xfrm>
            <a:custGeom>
              <a:avLst/>
              <a:gdLst>
                <a:gd name="connsiteX0" fmla="*/ 0 w 0"/>
                <a:gd name="connsiteY0" fmla="*/ 0 h 3161557"/>
                <a:gd name="connsiteX1" fmla="*/ 0 w 0"/>
                <a:gd name="connsiteY1" fmla="*/ 3181130 h 316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161557">
                  <a:moveTo>
                    <a:pt x="0" y="0"/>
                  </a:moveTo>
                  <a:lnTo>
                    <a:pt x="0" y="3181130"/>
                  </a:lnTo>
                </a:path>
              </a:pathLst>
            </a:custGeom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CEFC9568-ACC6-4AAE-866C-4EB235BD6E14}"/>
                </a:ext>
              </a:extLst>
            </p:cNvPr>
            <p:cNvSpPr/>
            <p:nvPr/>
          </p:nvSpPr>
          <p:spPr>
            <a:xfrm>
              <a:off x="1725964" y="4612589"/>
              <a:ext cx="9967233" cy="25092"/>
            </a:xfrm>
            <a:custGeom>
              <a:avLst/>
              <a:gdLst>
                <a:gd name="connsiteX0" fmla="*/ 0 w 9967233"/>
                <a:gd name="connsiteY0" fmla="*/ 0 h 0"/>
                <a:gd name="connsiteX1" fmla="*/ 9986607 w 996723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67233">
                  <a:moveTo>
                    <a:pt x="0" y="0"/>
                  </a:moveTo>
                  <a:lnTo>
                    <a:pt x="9986607" y="0"/>
                  </a:lnTo>
                </a:path>
              </a:pathLst>
            </a:custGeom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59" name="Graphic 442">
            <a:extLst>
              <a:ext uri="{FF2B5EF4-FFF2-40B4-BE49-F238E27FC236}">
                <a16:creationId xmlns:a16="http://schemas.microsoft.com/office/drawing/2014/main" id="{424C7669-EFB3-4866-AAC0-10BDA5C42670}"/>
              </a:ext>
            </a:extLst>
          </p:cNvPr>
          <p:cNvGrpSpPr/>
          <p:nvPr/>
        </p:nvGrpSpPr>
        <p:grpSpPr>
          <a:xfrm>
            <a:off x="1725964" y="4612589"/>
            <a:ext cx="9737809" cy="75275"/>
            <a:chOff x="1725964" y="4612589"/>
            <a:chExt cx="9737809" cy="75275"/>
          </a:xfrm>
        </p:grpSpPr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16A0B7AA-2BAF-4BEA-A75C-B7DCE267CD53}"/>
                </a:ext>
              </a:extLst>
            </p:cNvPr>
            <p:cNvSpPr/>
            <p:nvPr/>
          </p:nvSpPr>
          <p:spPr>
            <a:xfrm>
              <a:off x="1725964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9E6D07CD-544B-4888-BAC2-02E8CDA5A6CA}"/>
                </a:ext>
              </a:extLst>
            </p:cNvPr>
            <p:cNvSpPr/>
            <p:nvPr/>
          </p:nvSpPr>
          <p:spPr>
            <a:xfrm>
              <a:off x="2212854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89A9C609-3B13-4B1D-B522-4134AC9FE7BA}"/>
                </a:ext>
              </a:extLst>
            </p:cNvPr>
            <p:cNvSpPr/>
            <p:nvPr/>
          </p:nvSpPr>
          <p:spPr>
            <a:xfrm>
              <a:off x="2699745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73064BFF-80CF-42D9-80BF-2426715470AF}"/>
                </a:ext>
              </a:extLst>
            </p:cNvPr>
            <p:cNvSpPr/>
            <p:nvPr/>
          </p:nvSpPr>
          <p:spPr>
            <a:xfrm>
              <a:off x="3186635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70AE866C-46AB-45A8-978B-E207F238C8D7}"/>
                </a:ext>
              </a:extLst>
            </p:cNvPr>
            <p:cNvSpPr/>
            <p:nvPr/>
          </p:nvSpPr>
          <p:spPr>
            <a:xfrm>
              <a:off x="3673525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83A02D06-46F3-4153-8E6C-89B56D3299D2}"/>
                </a:ext>
              </a:extLst>
            </p:cNvPr>
            <p:cNvSpPr/>
            <p:nvPr/>
          </p:nvSpPr>
          <p:spPr>
            <a:xfrm>
              <a:off x="4160416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D9FC7903-6BBB-4253-98FD-8EEE7F1AA297}"/>
                </a:ext>
              </a:extLst>
            </p:cNvPr>
            <p:cNvSpPr/>
            <p:nvPr/>
          </p:nvSpPr>
          <p:spPr>
            <a:xfrm>
              <a:off x="4647306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9FAFFDA8-5F3B-4492-AFA1-E316E8A49B99}"/>
                </a:ext>
              </a:extLst>
            </p:cNvPr>
            <p:cNvSpPr/>
            <p:nvPr/>
          </p:nvSpPr>
          <p:spPr>
            <a:xfrm>
              <a:off x="5134452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7AB6352D-71ED-4190-8548-1272FCACF651}"/>
                </a:ext>
              </a:extLst>
            </p:cNvPr>
            <p:cNvSpPr/>
            <p:nvPr/>
          </p:nvSpPr>
          <p:spPr>
            <a:xfrm>
              <a:off x="5621342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2FB95576-A85C-4366-9A98-CCDD5A39D7C6}"/>
                </a:ext>
              </a:extLst>
            </p:cNvPr>
            <p:cNvSpPr/>
            <p:nvPr/>
          </p:nvSpPr>
          <p:spPr>
            <a:xfrm>
              <a:off x="6108233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E5E7E521-C9D8-426C-AA7F-0F1BD820BD19}"/>
                </a:ext>
              </a:extLst>
            </p:cNvPr>
            <p:cNvSpPr/>
            <p:nvPr/>
          </p:nvSpPr>
          <p:spPr>
            <a:xfrm>
              <a:off x="6595123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E4AF8666-F9DF-4535-8DCA-C2AC1013AC7D}"/>
                </a:ext>
              </a:extLst>
            </p:cNvPr>
            <p:cNvSpPr/>
            <p:nvPr/>
          </p:nvSpPr>
          <p:spPr>
            <a:xfrm>
              <a:off x="7082013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B8429E40-B78D-4416-93FF-BFD7C92D84B1}"/>
                </a:ext>
              </a:extLst>
            </p:cNvPr>
            <p:cNvSpPr/>
            <p:nvPr/>
          </p:nvSpPr>
          <p:spPr>
            <a:xfrm>
              <a:off x="7568904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9CE4013A-BC7C-4DD6-8D01-E547BBE1E32B}"/>
                </a:ext>
              </a:extLst>
            </p:cNvPr>
            <p:cNvSpPr/>
            <p:nvPr/>
          </p:nvSpPr>
          <p:spPr>
            <a:xfrm>
              <a:off x="8055794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6B638985-5995-4EA2-A30C-198C5CBC92A9}"/>
                </a:ext>
              </a:extLst>
            </p:cNvPr>
            <p:cNvSpPr/>
            <p:nvPr/>
          </p:nvSpPr>
          <p:spPr>
            <a:xfrm>
              <a:off x="8542685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D6D56DF9-45A8-410A-9239-9A7BB159338D}"/>
                </a:ext>
              </a:extLst>
            </p:cNvPr>
            <p:cNvSpPr/>
            <p:nvPr/>
          </p:nvSpPr>
          <p:spPr>
            <a:xfrm>
              <a:off x="9029575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274A1048-4C25-4764-99D4-408CDA1F1833}"/>
                </a:ext>
              </a:extLst>
            </p:cNvPr>
            <p:cNvSpPr/>
            <p:nvPr/>
          </p:nvSpPr>
          <p:spPr>
            <a:xfrm>
              <a:off x="9516720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F2751C86-9650-407D-B288-41D097B3B81C}"/>
                </a:ext>
              </a:extLst>
            </p:cNvPr>
            <p:cNvSpPr/>
            <p:nvPr/>
          </p:nvSpPr>
          <p:spPr>
            <a:xfrm>
              <a:off x="10003611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0D147D67-9CD8-434A-BDBC-5522A9E71692}"/>
                </a:ext>
              </a:extLst>
            </p:cNvPr>
            <p:cNvSpPr/>
            <p:nvPr/>
          </p:nvSpPr>
          <p:spPr>
            <a:xfrm>
              <a:off x="10490501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FAD54C2A-0EA3-49D7-863F-E3301F5DD8EB}"/>
                </a:ext>
              </a:extLst>
            </p:cNvPr>
            <p:cNvSpPr/>
            <p:nvPr/>
          </p:nvSpPr>
          <p:spPr>
            <a:xfrm>
              <a:off x="10977392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354397E7-434D-44E4-8422-322E50A38FFF}"/>
                </a:ext>
              </a:extLst>
            </p:cNvPr>
            <p:cNvSpPr/>
            <p:nvPr/>
          </p:nvSpPr>
          <p:spPr>
            <a:xfrm>
              <a:off x="11464282" y="4612589"/>
              <a:ext cx="25492" cy="75275"/>
            </a:xfrm>
            <a:custGeom>
              <a:avLst/>
              <a:gdLst>
                <a:gd name="connsiteX0" fmla="*/ 0 w 0"/>
                <a:gd name="connsiteY0" fmla="*/ 0 h 75275"/>
                <a:gd name="connsiteX1" fmla="*/ 0 w 0"/>
                <a:gd name="connsiteY1" fmla="*/ 78537 h 7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5275">
                  <a:moveTo>
                    <a:pt x="0" y="0"/>
                  </a:moveTo>
                  <a:lnTo>
                    <a:pt x="0" y="78537"/>
                  </a:lnTo>
                </a:path>
              </a:pathLst>
            </a:custGeom>
            <a:ln w="1905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1" name="Graphic 442">
            <a:extLst>
              <a:ext uri="{FF2B5EF4-FFF2-40B4-BE49-F238E27FC236}">
                <a16:creationId xmlns:a16="http://schemas.microsoft.com/office/drawing/2014/main" id="{424C7669-EFB3-4866-AAC0-10BDA5C42670}"/>
              </a:ext>
            </a:extLst>
          </p:cNvPr>
          <p:cNvGrpSpPr/>
          <p:nvPr/>
        </p:nvGrpSpPr>
        <p:grpSpPr>
          <a:xfrm>
            <a:off x="1664529" y="1362457"/>
            <a:ext cx="9483402" cy="3072483"/>
            <a:chOff x="1664529" y="1362457"/>
            <a:chExt cx="9483402" cy="3072483"/>
          </a:xfrm>
          <a:noFill/>
        </p:grpSpPr>
        <p:grpSp>
          <p:nvGrpSpPr>
            <p:cNvPr id="482" name="Graphic 442">
              <a:extLst>
                <a:ext uri="{FF2B5EF4-FFF2-40B4-BE49-F238E27FC236}">
                  <a16:creationId xmlns:a16="http://schemas.microsoft.com/office/drawing/2014/main" id="{424C7669-EFB3-4866-AAC0-10BDA5C42670}"/>
                </a:ext>
              </a:extLst>
            </p:cNvPr>
            <p:cNvGrpSpPr/>
            <p:nvPr/>
          </p:nvGrpSpPr>
          <p:grpSpPr>
            <a:xfrm>
              <a:off x="1671921" y="1362457"/>
              <a:ext cx="127458" cy="125459"/>
              <a:chOff x="1671921" y="1362457"/>
              <a:chExt cx="127458" cy="125459"/>
            </a:xfrm>
          </p:grpSpPr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EFAA8E21-782C-4811-B865-F09894667CE0}"/>
                  </a:ext>
                </a:extLst>
              </p:cNvPr>
              <p:cNvSpPr/>
              <p:nvPr/>
            </p:nvSpPr>
            <p:spPr>
              <a:xfrm>
                <a:off x="1738455" y="1362457"/>
                <a:ext cx="25492" cy="125459"/>
              </a:xfrm>
              <a:custGeom>
                <a:avLst/>
                <a:gdLst>
                  <a:gd name="connsiteX0" fmla="*/ 0 w 0"/>
                  <a:gd name="connsiteY0" fmla="*/ 0 h 125458"/>
                  <a:gd name="connsiteX1" fmla="*/ 0 w 0"/>
                  <a:gd name="connsiteY1" fmla="*/ 127466 h 125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25458">
                    <a:moveTo>
                      <a:pt x="0" y="0"/>
                    </a:moveTo>
                    <a:lnTo>
                      <a:pt x="0" y="127466"/>
                    </a:lnTo>
                  </a:path>
                </a:pathLst>
              </a:custGeom>
              <a:ln w="19050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2C47CCF7-9D15-45FA-BCC7-AF784AA7E67F}"/>
                  </a:ext>
                </a:extLst>
              </p:cNvPr>
              <p:cNvSpPr/>
              <p:nvPr/>
            </p:nvSpPr>
            <p:spPr>
              <a:xfrm>
                <a:off x="1671921" y="1426190"/>
                <a:ext cx="127458" cy="25092"/>
              </a:xfrm>
              <a:custGeom>
                <a:avLst/>
                <a:gdLst>
                  <a:gd name="connsiteX0" fmla="*/ 129243 w 127458"/>
                  <a:gd name="connsiteY0" fmla="*/ 0 h 0"/>
                  <a:gd name="connsiteX1" fmla="*/ 0 w 12745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58">
                    <a:moveTo>
                      <a:pt x="129243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5" name="Graphic 442">
              <a:extLst>
                <a:ext uri="{FF2B5EF4-FFF2-40B4-BE49-F238E27FC236}">
                  <a16:creationId xmlns:a16="http://schemas.microsoft.com/office/drawing/2014/main" id="{424C7669-EFB3-4866-AAC0-10BDA5C42670}"/>
                </a:ext>
              </a:extLst>
            </p:cNvPr>
            <p:cNvGrpSpPr/>
            <p:nvPr/>
          </p:nvGrpSpPr>
          <p:grpSpPr>
            <a:xfrm>
              <a:off x="1691805" y="1362457"/>
              <a:ext cx="127458" cy="125459"/>
              <a:chOff x="1691805" y="1362457"/>
              <a:chExt cx="127458" cy="125459"/>
            </a:xfrm>
          </p:grpSpPr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F0989F08-8C1E-4E00-AB55-D848228EB66C}"/>
                  </a:ext>
                </a:extLst>
              </p:cNvPr>
              <p:cNvSpPr/>
              <p:nvPr/>
            </p:nvSpPr>
            <p:spPr>
              <a:xfrm>
                <a:off x="1756554" y="1362457"/>
                <a:ext cx="25492" cy="125459"/>
              </a:xfrm>
              <a:custGeom>
                <a:avLst/>
                <a:gdLst>
                  <a:gd name="connsiteX0" fmla="*/ 0 w 0"/>
                  <a:gd name="connsiteY0" fmla="*/ 0 h 125458"/>
                  <a:gd name="connsiteX1" fmla="*/ 0 w 0"/>
                  <a:gd name="connsiteY1" fmla="*/ 127466 h 125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25458">
                    <a:moveTo>
                      <a:pt x="0" y="0"/>
                    </a:moveTo>
                    <a:lnTo>
                      <a:pt x="0" y="127466"/>
                    </a:lnTo>
                  </a:path>
                </a:pathLst>
              </a:custGeom>
              <a:ln w="19050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1F7E6D02-280B-4402-A6BA-0A1FF54A981B}"/>
                  </a:ext>
                </a:extLst>
              </p:cNvPr>
              <p:cNvSpPr/>
              <p:nvPr/>
            </p:nvSpPr>
            <p:spPr>
              <a:xfrm>
                <a:off x="1691805" y="1428197"/>
                <a:ext cx="127458" cy="25092"/>
              </a:xfrm>
              <a:custGeom>
                <a:avLst/>
                <a:gdLst>
                  <a:gd name="connsiteX0" fmla="*/ 129498 w 127458"/>
                  <a:gd name="connsiteY0" fmla="*/ 0 h 0"/>
                  <a:gd name="connsiteX1" fmla="*/ 0 w 12745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58">
                    <a:moveTo>
                      <a:pt x="129498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8" name="Graphic 442">
              <a:extLst>
                <a:ext uri="{FF2B5EF4-FFF2-40B4-BE49-F238E27FC236}">
                  <a16:creationId xmlns:a16="http://schemas.microsoft.com/office/drawing/2014/main" id="{424C7669-EFB3-4866-AAC0-10BDA5C42670}"/>
                </a:ext>
              </a:extLst>
            </p:cNvPr>
            <p:cNvGrpSpPr/>
            <p:nvPr/>
          </p:nvGrpSpPr>
          <p:grpSpPr>
            <a:xfrm>
              <a:off x="1664529" y="1362457"/>
              <a:ext cx="9483402" cy="3072483"/>
              <a:chOff x="1664529" y="1362457"/>
              <a:chExt cx="9483402" cy="3072483"/>
            </a:xfrm>
            <a:noFill/>
          </p:grpSpPr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73A9A1B2-B3AC-4D22-AFDC-3CD847EEB17D}"/>
                  </a:ext>
                </a:extLst>
              </p:cNvPr>
              <p:cNvSpPr/>
              <p:nvPr/>
            </p:nvSpPr>
            <p:spPr>
              <a:xfrm>
                <a:off x="1725964" y="1431459"/>
                <a:ext cx="9355434" cy="2935732"/>
              </a:xfrm>
              <a:custGeom>
                <a:avLst/>
                <a:gdLst>
                  <a:gd name="connsiteX0" fmla="*/ 0 w 9355433"/>
                  <a:gd name="connsiteY0" fmla="*/ 0 h 2935732"/>
                  <a:gd name="connsiteX1" fmla="*/ 135361 w 9355433"/>
                  <a:gd name="connsiteY1" fmla="*/ 0 h 2935732"/>
                  <a:gd name="connsiteX2" fmla="*/ 135361 w 9355433"/>
                  <a:gd name="connsiteY2" fmla="*/ 22583 h 2935732"/>
                  <a:gd name="connsiteX3" fmla="*/ 238602 w 9355433"/>
                  <a:gd name="connsiteY3" fmla="*/ 22583 h 2935732"/>
                  <a:gd name="connsiteX4" fmla="*/ 238602 w 9355433"/>
                  <a:gd name="connsiteY4" fmla="*/ 53696 h 2935732"/>
                  <a:gd name="connsiteX5" fmla="*/ 251093 w 9355433"/>
                  <a:gd name="connsiteY5" fmla="*/ 53696 h 2935732"/>
                  <a:gd name="connsiteX6" fmla="*/ 251093 w 9355433"/>
                  <a:gd name="connsiteY6" fmla="*/ 94847 h 2935732"/>
                  <a:gd name="connsiteX7" fmla="*/ 284742 w 9355433"/>
                  <a:gd name="connsiteY7" fmla="*/ 94847 h 2935732"/>
                  <a:gd name="connsiteX8" fmla="*/ 284742 w 9355433"/>
                  <a:gd name="connsiteY8" fmla="*/ 109902 h 2935732"/>
                  <a:gd name="connsiteX9" fmla="*/ 296468 w 9355433"/>
                  <a:gd name="connsiteY9" fmla="*/ 109902 h 2935732"/>
                  <a:gd name="connsiteX10" fmla="*/ 296468 w 9355433"/>
                  <a:gd name="connsiteY10" fmla="*/ 115422 h 2935732"/>
                  <a:gd name="connsiteX11" fmla="*/ 386453 w 9355433"/>
                  <a:gd name="connsiteY11" fmla="*/ 115422 h 2935732"/>
                  <a:gd name="connsiteX12" fmla="*/ 386453 w 9355433"/>
                  <a:gd name="connsiteY12" fmla="*/ 129724 h 2935732"/>
                  <a:gd name="connsiteX13" fmla="*/ 431064 w 9355433"/>
                  <a:gd name="connsiteY13" fmla="*/ 129724 h 2935732"/>
                  <a:gd name="connsiteX14" fmla="*/ 431064 w 9355433"/>
                  <a:gd name="connsiteY14" fmla="*/ 145532 h 2935732"/>
                  <a:gd name="connsiteX15" fmla="*/ 436672 w 9355433"/>
                  <a:gd name="connsiteY15" fmla="*/ 145532 h 2935732"/>
                  <a:gd name="connsiteX16" fmla="*/ 436672 w 9355433"/>
                  <a:gd name="connsiteY16" fmla="*/ 155820 h 2935732"/>
                  <a:gd name="connsiteX17" fmla="*/ 474400 w 9355433"/>
                  <a:gd name="connsiteY17" fmla="*/ 155820 h 2935732"/>
                  <a:gd name="connsiteX18" fmla="*/ 474400 w 9355433"/>
                  <a:gd name="connsiteY18" fmla="*/ 184675 h 2935732"/>
                  <a:gd name="connsiteX19" fmla="*/ 548325 w 9355433"/>
                  <a:gd name="connsiteY19" fmla="*/ 184675 h 2935732"/>
                  <a:gd name="connsiteX20" fmla="*/ 548325 w 9355433"/>
                  <a:gd name="connsiteY20" fmla="*/ 208010 h 2935732"/>
                  <a:gd name="connsiteX21" fmla="*/ 639076 w 9355433"/>
                  <a:gd name="connsiteY21" fmla="*/ 208010 h 2935732"/>
                  <a:gd name="connsiteX22" fmla="*/ 639076 w 9355433"/>
                  <a:gd name="connsiteY22" fmla="*/ 233604 h 2935732"/>
                  <a:gd name="connsiteX23" fmla="*/ 671195 w 9355433"/>
                  <a:gd name="connsiteY23" fmla="*/ 233604 h 2935732"/>
                  <a:gd name="connsiteX24" fmla="*/ 671195 w 9355433"/>
                  <a:gd name="connsiteY24" fmla="*/ 251419 h 2935732"/>
                  <a:gd name="connsiteX25" fmla="*/ 680372 w 9355433"/>
                  <a:gd name="connsiteY25" fmla="*/ 251419 h 2935732"/>
                  <a:gd name="connsiteX26" fmla="*/ 680372 w 9355433"/>
                  <a:gd name="connsiteY26" fmla="*/ 258947 h 2935732"/>
                  <a:gd name="connsiteX27" fmla="*/ 731865 w 9355433"/>
                  <a:gd name="connsiteY27" fmla="*/ 258947 h 2935732"/>
                  <a:gd name="connsiteX28" fmla="*/ 731865 w 9355433"/>
                  <a:gd name="connsiteY28" fmla="*/ 280275 h 2935732"/>
                  <a:gd name="connsiteX29" fmla="*/ 740277 w 9355433"/>
                  <a:gd name="connsiteY29" fmla="*/ 280275 h 2935732"/>
                  <a:gd name="connsiteX30" fmla="*/ 740277 w 9355433"/>
                  <a:gd name="connsiteY30" fmla="*/ 322680 h 2935732"/>
                  <a:gd name="connsiteX31" fmla="*/ 845558 w 9355433"/>
                  <a:gd name="connsiteY31" fmla="*/ 322680 h 2935732"/>
                  <a:gd name="connsiteX32" fmla="*/ 845558 w 9355433"/>
                  <a:gd name="connsiteY32" fmla="*/ 350281 h 2935732"/>
                  <a:gd name="connsiteX33" fmla="*/ 1018646 w 9355433"/>
                  <a:gd name="connsiteY33" fmla="*/ 350281 h 2935732"/>
                  <a:gd name="connsiteX34" fmla="*/ 1018646 w 9355433"/>
                  <a:gd name="connsiteY34" fmla="*/ 374369 h 2935732"/>
                  <a:gd name="connsiteX35" fmla="*/ 1045157 w 9355433"/>
                  <a:gd name="connsiteY35" fmla="*/ 374369 h 2935732"/>
                  <a:gd name="connsiteX36" fmla="*/ 1045157 w 9355433"/>
                  <a:gd name="connsiteY36" fmla="*/ 398959 h 2935732"/>
                  <a:gd name="connsiteX37" fmla="*/ 1064786 w 9355433"/>
                  <a:gd name="connsiteY37" fmla="*/ 398959 h 2935732"/>
                  <a:gd name="connsiteX38" fmla="*/ 1064786 w 9355433"/>
                  <a:gd name="connsiteY38" fmla="*/ 427814 h 2935732"/>
                  <a:gd name="connsiteX39" fmla="*/ 1096141 w 9355433"/>
                  <a:gd name="connsiteY39" fmla="*/ 427814 h 2935732"/>
                  <a:gd name="connsiteX40" fmla="*/ 1096141 w 9355433"/>
                  <a:gd name="connsiteY40" fmla="*/ 457422 h 2935732"/>
                  <a:gd name="connsiteX41" fmla="*/ 1249601 w 9355433"/>
                  <a:gd name="connsiteY41" fmla="*/ 457422 h 2935732"/>
                  <a:gd name="connsiteX42" fmla="*/ 1249601 w 9355433"/>
                  <a:gd name="connsiteY42" fmla="*/ 481510 h 2935732"/>
                  <a:gd name="connsiteX43" fmla="*/ 1261327 w 9355433"/>
                  <a:gd name="connsiteY43" fmla="*/ 481510 h 2935732"/>
                  <a:gd name="connsiteX44" fmla="*/ 1261327 w 9355433"/>
                  <a:gd name="connsiteY44" fmla="*/ 506100 h 2935732"/>
                  <a:gd name="connsiteX45" fmla="*/ 1322762 w 9355433"/>
                  <a:gd name="connsiteY45" fmla="*/ 506100 h 2935732"/>
                  <a:gd name="connsiteX46" fmla="*/ 1322762 w 9355433"/>
                  <a:gd name="connsiteY46" fmla="*/ 525421 h 2935732"/>
                  <a:gd name="connsiteX47" fmla="*/ 1341625 w 9355433"/>
                  <a:gd name="connsiteY47" fmla="*/ 525421 h 2935732"/>
                  <a:gd name="connsiteX48" fmla="*/ 1341625 w 9355433"/>
                  <a:gd name="connsiteY48" fmla="*/ 543236 h 2935732"/>
                  <a:gd name="connsiteX49" fmla="*/ 1404590 w 9355433"/>
                  <a:gd name="connsiteY49" fmla="*/ 543236 h 2935732"/>
                  <a:gd name="connsiteX50" fmla="*/ 1404590 w 9355433"/>
                  <a:gd name="connsiteY50" fmla="*/ 562557 h 2935732"/>
                  <a:gd name="connsiteX51" fmla="*/ 1410708 w 9355433"/>
                  <a:gd name="connsiteY51" fmla="*/ 562557 h 2935732"/>
                  <a:gd name="connsiteX52" fmla="*/ 1410708 w 9355433"/>
                  <a:gd name="connsiteY52" fmla="*/ 587899 h 2935732"/>
                  <a:gd name="connsiteX53" fmla="*/ 1423963 w 9355433"/>
                  <a:gd name="connsiteY53" fmla="*/ 587899 h 2935732"/>
                  <a:gd name="connsiteX54" fmla="*/ 1423963 w 9355433"/>
                  <a:gd name="connsiteY54" fmla="*/ 616755 h 2935732"/>
                  <a:gd name="connsiteX55" fmla="*/ 1458122 w 9355433"/>
                  <a:gd name="connsiteY55" fmla="*/ 616755 h 2935732"/>
                  <a:gd name="connsiteX56" fmla="*/ 1458122 w 9355433"/>
                  <a:gd name="connsiteY56" fmla="*/ 647618 h 2935732"/>
                  <a:gd name="connsiteX57" fmla="*/ 1493046 w 9355433"/>
                  <a:gd name="connsiteY57" fmla="*/ 647618 h 2935732"/>
                  <a:gd name="connsiteX58" fmla="*/ 1493046 w 9355433"/>
                  <a:gd name="connsiteY58" fmla="*/ 662171 h 2935732"/>
                  <a:gd name="connsiteX59" fmla="*/ 1521596 w 9355433"/>
                  <a:gd name="connsiteY59" fmla="*/ 662171 h 2935732"/>
                  <a:gd name="connsiteX60" fmla="*/ 1521596 w 9355433"/>
                  <a:gd name="connsiteY60" fmla="*/ 693535 h 2935732"/>
                  <a:gd name="connsiteX61" fmla="*/ 1579462 w 9355433"/>
                  <a:gd name="connsiteY61" fmla="*/ 693535 h 2935732"/>
                  <a:gd name="connsiteX62" fmla="*/ 1579462 w 9355433"/>
                  <a:gd name="connsiteY62" fmla="*/ 700561 h 2935732"/>
                  <a:gd name="connsiteX63" fmla="*/ 1608268 w 9355433"/>
                  <a:gd name="connsiteY63" fmla="*/ 700561 h 2935732"/>
                  <a:gd name="connsiteX64" fmla="*/ 1608268 w 9355433"/>
                  <a:gd name="connsiteY64" fmla="*/ 715616 h 2935732"/>
                  <a:gd name="connsiteX65" fmla="*/ 1630446 w 9355433"/>
                  <a:gd name="connsiteY65" fmla="*/ 715616 h 2935732"/>
                  <a:gd name="connsiteX66" fmla="*/ 1630446 w 9355433"/>
                  <a:gd name="connsiteY66" fmla="*/ 740959 h 2935732"/>
                  <a:gd name="connsiteX67" fmla="*/ 1803534 w 9355433"/>
                  <a:gd name="connsiteY67" fmla="*/ 740959 h 2935732"/>
                  <a:gd name="connsiteX68" fmla="*/ 1803534 w 9355433"/>
                  <a:gd name="connsiteY68" fmla="*/ 761032 h 2935732"/>
                  <a:gd name="connsiteX69" fmla="*/ 1813221 w 9355433"/>
                  <a:gd name="connsiteY69" fmla="*/ 761032 h 2935732"/>
                  <a:gd name="connsiteX70" fmla="*/ 1813221 w 9355433"/>
                  <a:gd name="connsiteY70" fmla="*/ 782109 h 2935732"/>
                  <a:gd name="connsiteX71" fmla="*/ 1834124 w 9355433"/>
                  <a:gd name="connsiteY71" fmla="*/ 782109 h 2935732"/>
                  <a:gd name="connsiteX72" fmla="*/ 1834124 w 9355433"/>
                  <a:gd name="connsiteY72" fmla="*/ 804943 h 2935732"/>
                  <a:gd name="connsiteX73" fmla="*/ 2080628 w 9355433"/>
                  <a:gd name="connsiteY73" fmla="*/ 804943 h 2935732"/>
                  <a:gd name="connsiteX74" fmla="*/ 2080628 w 9355433"/>
                  <a:gd name="connsiteY74" fmla="*/ 833798 h 2935732"/>
                  <a:gd name="connsiteX75" fmla="*/ 2095923 w 9355433"/>
                  <a:gd name="connsiteY75" fmla="*/ 833798 h 2935732"/>
                  <a:gd name="connsiteX76" fmla="*/ 2095923 w 9355433"/>
                  <a:gd name="connsiteY76" fmla="*/ 853621 h 2935732"/>
                  <a:gd name="connsiteX77" fmla="*/ 2118866 w 9355433"/>
                  <a:gd name="connsiteY77" fmla="*/ 853621 h 2935732"/>
                  <a:gd name="connsiteX78" fmla="*/ 2118866 w 9355433"/>
                  <a:gd name="connsiteY78" fmla="*/ 883982 h 2935732"/>
                  <a:gd name="connsiteX79" fmla="*/ 2165006 w 9355433"/>
                  <a:gd name="connsiteY79" fmla="*/ 883982 h 2935732"/>
                  <a:gd name="connsiteX80" fmla="*/ 2165006 w 9355433"/>
                  <a:gd name="connsiteY80" fmla="*/ 932660 h 2935732"/>
                  <a:gd name="connsiteX81" fmla="*/ 2296033 w 9355433"/>
                  <a:gd name="connsiteY81" fmla="*/ 932660 h 2935732"/>
                  <a:gd name="connsiteX82" fmla="*/ 2296033 w 9355433"/>
                  <a:gd name="connsiteY82" fmla="*/ 957250 h 2935732"/>
                  <a:gd name="connsiteX83" fmla="*/ 2319230 w 9355433"/>
                  <a:gd name="connsiteY83" fmla="*/ 957250 h 2935732"/>
                  <a:gd name="connsiteX84" fmla="*/ 2319230 w 9355433"/>
                  <a:gd name="connsiteY84" fmla="*/ 981338 h 2935732"/>
                  <a:gd name="connsiteX85" fmla="*/ 2367919 w 9355433"/>
                  <a:gd name="connsiteY85" fmla="*/ 981338 h 2935732"/>
                  <a:gd name="connsiteX86" fmla="*/ 2367919 w 9355433"/>
                  <a:gd name="connsiteY86" fmla="*/ 1003920 h 2935732"/>
                  <a:gd name="connsiteX87" fmla="*/ 2414824 w 9355433"/>
                  <a:gd name="connsiteY87" fmla="*/ 1003920 h 2935732"/>
                  <a:gd name="connsiteX88" fmla="*/ 2414824 w 9355433"/>
                  <a:gd name="connsiteY88" fmla="*/ 1044569 h 2935732"/>
                  <a:gd name="connsiteX89" fmla="*/ 2428589 w 9355433"/>
                  <a:gd name="connsiteY89" fmla="*/ 1044569 h 2935732"/>
                  <a:gd name="connsiteX90" fmla="*/ 2428589 w 9355433"/>
                  <a:gd name="connsiteY90" fmla="*/ 1058871 h 2935732"/>
                  <a:gd name="connsiteX91" fmla="*/ 2527752 w 9355433"/>
                  <a:gd name="connsiteY91" fmla="*/ 1058871 h 2935732"/>
                  <a:gd name="connsiteX92" fmla="*/ 2527752 w 9355433"/>
                  <a:gd name="connsiteY92" fmla="*/ 1089985 h 2935732"/>
                  <a:gd name="connsiteX93" fmla="*/ 2596069 w 9355433"/>
                  <a:gd name="connsiteY93" fmla="*/ 1089985 h 2935732"/>
                  <a:gd name="connsiteX94" fmla="*/ 2596069 w 9355433"/>
                  <a:gd name="connsiteY94" fmla="*/ 1111815 h 2935732"/>
                  <a:gd name="connsiteX95" fmla="*/ 2621306 w 9355433"/>
                  <a:gd name="connsiteY95" fmla="*/ 1111815 h 2935732"/>
                  <a:gd name="connsiteX96" fmla="*/ 2621306 w 9355433"/>
                  <a:gd name="connsiteY96" fmla="*/ 1133895 h 2935732"/>
                  <a:gd name="connsiteX97" fmla="*/ 2632267 w 9355433"/>
                  <a:gd name="connsiteY97" fmla="*/ 1133895 h 2935732"/>
                  <a:gd name="connsiteX98" fmla="*/ 2632267 w 9355433"/>
                  <a:gd name="connsiteY98" fmla="*/ 1161998 h 2935732"/>
                  <a:gd name="connsiteX99" fmla="*/ 2711292 w 9355433"/>
                  <a:gd name="connsiteY99" fmla="*/ 1161998 h 2935732"/>
                  <a:gd name="connsiteX100" fmla="*/ 2711292 w 9355433"/>
                  <a:gd name="connsiteY100" fmla="*/ 1179813 h 2935732"/>
                  <a:gd name="connsiteX101" fmla="*/ 2723018 w 9355433"/>
                  <a:gd name="connsiteY101" fmla="*/ 1179813 h 2935732"/>
                  <a:gd name="connsiteX102" fmla="*/ 2723018 w 9355433"/>
                  <a:gd name="connsiteY102" fmla="*/ 1199887 h 2935732"/>
                  <a:gd name="connsiteX103" fmla="*/ 2798473 w 9355433"/>
                  <a:gd name="connsiteY103" fmla="*/ 1199887 h 2935732"/>
                  <a:gd name="connsiteX104" fmla="*/ 2798473 w 9355433"/>
                  <a:gd name="connsiteY104" fmla="*/ 1227237 h 2935732"/>
                  <a:gd name="connsiteX105" fmla="*/ 2806885 w 9355433"/>
                  <a:gd name="connsiteY105" fmla="*/ 1227237 h 2935732"/>
                  <a:gd name="connsiteX106" fmla="*/ 2806885 w 9355433"/>
                  <a:gd name="connsiteY106" fmla="*/ 1273154 h 2935732"/>
                  <a:gd name="connsiteX107" fmla="*/ 2817337 w 9355433"/>
                  <a:gd name="connsiteY107" fmla="*/ 1273154 h 2935732"/>
                  <a:gd name="connsiteX108" fmla="*/ 2817337 w 9355433"/>
                  <a:gd name="connsiteY108" fmla="*/ 1309036 h 2935732"/>
                  <a:gd name="connsiteX109" fmla="*/ 2855064 w 9355433"/>
                  <a:gd name="connsiteY109" fmla="*/ 1309036 h 2935732"/>
                  <a:gd name="connsiteX110" fmla="*/ 2855064 w 9355433"/>
                  <a:gd name="connsiteY110" fmla="*/ 1326098 h 2935732"/>
                  <a:gd name="connsiteX111" fmla="*/ 2875968 w 9355433"/>
                  <a:gd name="connsiteY111" fmla="*/ 1326098 h 2935732"/>
                  <a:gd name="connsiteX112" fmla="*/ 2875968 w 9355433"/>
                  <a:gd name="connsiteY112" fmla="*/ 1381049 h 2935732"/>
                  <a:gd name="connsiteX113" fmla="*/ 2884380 w 9355433"/>
                  <a:gd name="connsiteY113" fmla="*/ 1381049 h 2935732"/>
                  <a:gd name="connsiteX114" fmla="*/ 2884380 w 9355433"/>
                  <a:gd name="connsiteY114" fmla="*/ 1403130 h 2935732"/>
                  <a:gd name="connsiteX115" fmla="*/ 2986856 w 9355433"/>
                  <a:gd name="connsiteY115" fmla="*/ 1403130 h 2935732"/>
                  <a:gd name="connsiteX116" fmla="*/ 2986856 w 9355433"/>
                  <a:gd name="connsiteY116" fmla="*/ 1426465 h 2935732"/>
                  <a:gd name="connsiteX117" fmla="*/ 3020250 w 9355433"/>
                  <a:gd name="connsiteY117" fmla="*/ 1426465 h 2935732"/>
                  <a:gd name="connsiteX118" fmla="*/ 3020250 w 9355433"/>
                  <a:gd name="connsiteY118" fmla="*/ 1454568 h 2935732"/>
                  <a:gd name="connsiteX119" fmla="*/ 3065625 w 9355433"/>
                  <a:gd name="connsiteY119" fmla="*/ 1454568 h 2935732"/>
                  <a:gd name="connsiteX120" fmla="*/ 3065625 w 9355433"/>
                  <a:gd name="connsiteY120" fmla="*/ 1484678 h 2935732"/>
                  <a:gd name="connsiteX121" fmla="*/ 3078116 w 9355433"/>
                  <a:gd name="connsiteY121" fmla="*/ 1484678 h 2935732"/>
                  <a:gd name="connsiteX122" fmla="*/ 3078116 w 9355433"/>
                  <a:gd name="connsiteY122" fmla="*/ 1511526 h 2935732"/>
                  <a:gd name="connsiteX123" fmla="*/ 3094941 w 9355433"/>
                  <a:gd name="connsiteY123" fmla="*/ 1511526 h 2935732"/>
                  <a:gd name="connsiteX124" fmla="*/ 3094941 w 9355433"/>
                  <a:gd name="connsiteY124" fmla="*/ 1536868 h 2935732"/>
                  <a:gd name="connsiteX125" fmla="*/ 3117373 w 9355433"/>
                  <a:gd name="connsiteY125" fmla="*/ 1536868 h 2935732"/>
                  <a:gd name="connsiteX126" fmla="*/ 3117373 w 9355433"/>
                  <a:gd name="connsiteY126" fmla="*/ 1560957 h 2935732"/>
                  <a:gd name="connsiteX127" fmla="*/ 3149493 w 9355433"/>
                  <a:gd name="connsiteY127" fmla="*/ 1560957 h 2935732"/>
                  <a:gd name="connsiteX128" fmla="*/ 3149493 w 9355433"/>
                  <a:gd name="connsiteY128" fmla="*/ 1583539 h 2935732"/>
                  <a:gd name="connsiteX129" fmla="*/ 3207869 w 9355433"/>
                  <a:gd name="connsiteY129" fmla="*/ 1583539 h 2935732"/>
                  <a:gd name="connsiteX130" fmla="*/ 3207869 w 9355433"/>
                  <a:gd name="connsiteY130" fmla="*/ 1649530 h 2935732"/>
                  <a:gd name="connsiteX131" fmla="*/ 3233870 w 9355433"/>
                  <a:gd name="connsiteY131" fmla="*/ 1649530 h 2935732"/>
                  <a:gd name="connsiteX132" fmla="*/ 3233870 w 9355433"/>
                  <a:gd name="connsiteY132" fmla="*/ 1672364 h 2935732"/>
                  <a:gd name="connsiteX133" fmla="*/ 3345524 w 9355433"/>
                  <a:gd name="connsiteY133" fmla="*/ 1672364 h 2935732"/>
                  <a:gd name="connsiteX134" fmla="*/ 3345524 w 9355433"/>
                  <a:gd name="connsiteY134" fmla="*/ 1696954 h 2935732"/>
                  <a:gd name="connsiteX135" fmla="*/ 3369231 w 9355433"/>
                  <a:gd name="connsiteY135" fmla="*/ 1696954 h 2935732"/>
                  <a:gd name="connsiteX136" fmla="*/ 3369231 w 9355433"/>
                  <a:gd name="connsiteY136" fmla="*/ 1724555 h 2935732"/>
                  <a:gd name="connsiteX137" fmla="*/ 3476551 w 9355433"/>
                  <a:gd name="connsiteY137" fmla="*/ 1724555 h 2935732"/>
                  <a:gd name="connsiteX138" fmla="*/ 3476551 w 9355433"/>
                  <a:gd name="connsiteY138" fmla="*/ 1750650 h 2935732"/>
                  <a:gd name="connsiteX139" fmla="*/ 3526005 w 9355433"/>
                  <a:gd name="connsiteY139" fmla="*/ 1750650 h 2935732"/>
                  <a:gd name="connsiteX140" fmla="*/ 3526005 w 9355433"/>
                  <a:gd name="connsiteY140" fmla="*/ 1776745 h 2935732"/>
                  <a:gd name="connsiteX141" fmla="*/ 3586930 w 9355433"/>
                  <a:gd name="connsiteY141" fmla="*/ 1776745 h 2935732"/>
                  <a:gd name="connsiteX142" fmla="*/ 3586930 w 9355433"/>
                  <a:gd name="connsiteY142" fmla="*/ 1801335 h 2935732"/>
                  <a:gd name="connsiteX143" fmla="*/ 3608343 w 9355433"/>
                  <a:gd name="connsiteY143" fmla="*/ 1801335 h 2935732"/>
                  <a:gd name="connsiteX144" fmla="*/ 3608343 w 9355433"/>
                  <a:gd name="connsiteY144" fmla="*/ 1823918 h 2935732"/>
                  <a:gd name="connsiteX145" fmla="*/ 3621088 w 9355433"/>
                  <a:gd name="connsiteY145" fmla="*/ 1823918 h 2935732"/>
                  <a:gd name="connsiteX146" fmla="*/ 3621088 w 9355433"/>
                  <a:gd name="connsiteY146" fmla="*/ 1902204 h 2935732"/>
                  <a:gd name="connsiteX147" fmla="*/ 3756449 w 9355433"/>
                  <a:gd name="connsiteY147" fmla="*/ 1902204 h 2935732"/>
                  <a:gd name="connsiteX148" fmla="*/ 3756449 w 9355433"/>
                  <a:gd name="connsiteY148" fmla="*/ 1933820 h 2935732"/>
                  <a:gd name="connsiteX149" fmla="*/ 3862494 w 9355433"/>
                  <a:gd name="connsiteY149" fmla="*/ 1933820 h 2935732"/>
                  <a:gd name="connsiteX150" fmla="*/ 3862494 w 9355433"/>
                  <a:gd name="connsiteY150" fmla="*/ 1956653 h 2935732"/>
                  <a:gd name="connsiteX151" fmla="*/ 3892320 w 9355433"/>
                  <a:gd name="connsiteY151" fmla="*/ 1956653 h 2935732"/>
                  <a:gd name="connsiteX152" fmla="*/ 3892320 w 9355433"/>
                  <a:gd name="connsiteY152" fmla="*/ 1975723 h 2935732"/>
                  <a:gd name="connsiteX153" fmla="*/ 4021562 w 9355433"/>
                  <a:gd name="connsiteY153" fmla="*/ 1975723 h 2935732"/>
                  <a:gd name="connsiteX154" fmla="*/ 4021562 w 9355433"/>
                  <a:gd name="connsiteY154" fmla="*/ 2004578 h 2935732"/>
                  <a:gd name="connsiteX155" fmla="*/ 4167884 w 9355433"/>
                  <a:gd name="connsiteY155" fmla="*/ 2004578 h 2935732"/>
                  <a:gd name="connsiteX156" fmla="*/ 4167884 w 9355433"/>
                  <a:gd name="connsiteY156" fmla="*/ 2024652 h 2935732"/>
                  <a:gd name="connsiteX157" fmla="*/ 4314461 w 9355433"/>
                  <a:gd name="connsiteY157" fmla="*/ 2024652 h 2935732"/>
                  <a:gd name="connsiteX158" fmla="*/ 4314461 w 9355433"/>
                  <a:gd name="connsiteY158" fmla="*/ 2056769 h 2935732"/>
                  <a:gd name="connsiteX159" fmla="*/ 4413624 w 9355433"/>
                  <a:gd name="connsiteY159" fmla="*/ 2056769 h 2935732"/>
                  <a:gd name="connsiteX160" fmla="*/ 4413624 w 9355433"/>
                  <a:gd name="connsiteY160" fmla="*/ 2106953 h 2935732"/>
                  <a:gd name="connsiteX161" fmla="*/ 4444214 w 9355433"/>
                  <a:gd name="connsiteY161" fmla="*/ 2106953 h 2935732"/>
                  <a:gd name="connsiteX162" fmla="*/ 4444214 w 9355433"/>
                  <a:gd name="connsiteY162" fmla="*/ 2124768 h 2935732"/>
                  <a:gd name="connsiteX163" fmla="*/ 4530121 w 9355433"/>
                  <a:gd name="connsiteY163" fmla="*/ 2124768 h 2935732"/>
                  <a:gd name="connsiteX164" fmla="*/ 4530121 w 9355433"/>
                  <a:gd name="connsiteY164" fmla="*/ 2149609 h 2935732"/>
                  <a:gd name="connsiteX165" fmla="*/ 4632087 w 9355433"/>
                  <a:gd name="connsiteY165" fmla="*/ 2149609 h 2935732"/>
                  <a:gd name="connsiteX166" fmla="*/ 4632087 w 9355433"/>
                  <a:gd name="connsiteY166" fmla="*/ 2179719 h 2935732"/>
                  <a:gd name="connsiteX167" fmla="*/ 4682815 w 9355433"/>
                  <a:gd name="connsiteY167" fmla="*/ 2179719 h 2935732"/>
                  <a:gd name="connsiteX168" fmla="*/ 4682815 w 9355433"/>
                  <a:gd name="connsiteY168" fmla="*/ 2206567 h 2935732"/>
                  <a:gd name="connsiteX169" fmla="*/ 4804921 w 9355433"/>
                  <a:gd name="connsiteY169" fmla="*/ 2206567 h 2935732"/>
                  <a:gd name="connsiteX170" fmla="*/ 4804921 w 9355433"/>
                  <a:gd name="connsiteY170" fmla="*/ 2258005 h 2935732"/>
                  <a:gd name="connsiteX171" fmla="*/ 4895671 w 9355433"/>
                  <a:gd name="connsiteY171" fmla="*/ 2258005 h 2935732"/>
                  <a:gd name="connsiteX172" fmla="*/ 4895671 w 9355433"/>
                  <a:gd name="connsiteY172" fmla="*/ 2282846 h 2935732"/>
                  <a:gd name="connsiteX173" fmla="*/ 4957106 w 9355433"/>
                  <a:gd name="connsiteY173" fmla="*/ 2282846 h 2935732"/>
                  <a:gd name="connsiteX174" fmla="*/ 4957106 w 9355433"/>
                  <a:gd name="connsiteY174" fmla="*/ 2306181 h 2935732"/>
                  <a:gd name="connsiteX175" fmla="*/ 5121017 w 9355433"/>
                  <a:gd name="connsiteY175" fmla="*/ 2306181 h 2935732"/>
                  <a:gd name="connsiteX176" fmla="*/ 5121017 w 9355433"/>
                  <a:gd name="connsiteY176" fmla="*/ 2332276 h 2935732"/>
                  <a:gd name="connsiteX177" fmla="*/ 5139881 w 9355433"/>
                  <a:gd name="connsiteY177" fmla="*/ 2332276 h 2935732"/>
                  <a:gd name="connsiteX178" fmla="*/ 5139881 w 9355433"/>
                  <a:gd name="connsiteY178" fmla="*/ 2376187 h 2935732"/>
                  <a:gd name="connsiteX179" fmla="*/ 5236239 w 9355433"/>
                  <a:gd name="connsiteY179" fmla="*/ 2376187 h 2935732"/>
                  <a:gd name="connsiteX180" fmla="*/ 5236239 w 9355433"/>
                  <a:gd name="connsiteY180" fmla="*/ 2398017 h 2935732"/>
                  <a:gd name="connsiteX181" fmla="*/ 5649969 w 9355433"/>
                  <a:gd name="connsiteY181" fmla="*/ 2398017 h 2935732"/>
                  <a:gd name="connsiteX182" fmla="*/ 5649969 w 9355433"/>
                  <a:gd name="connsiteY182" fmla="*/ 2431890 h 2935732"/>
                  <a:gd name="connsiteX183" fmla="*/ 5698148 w 9355433"/>
                  <a:gd name="connsiteY183" fmla="*/ 2431890 h 2935732"/>
                  <a:gd name="connsiteX184" fmla="*/ 5698148 w 9355433"/>
                  <a:gd name="connsiteY184" fmla="*/ 2456480 h 2935732"/>
                  <a:gd name="connsiteX185" fmla="*/ 5735111 w 9355433"/>
                  <a:gd name="connsiteY185" fmla="*/ 2456480 h 2935732"/>
                  <a:gd name="connsiteX186" fmla="*/ 5735111 w 9355433"/>
                  <a:gd name="connsiteY186" fmla="*/ 2503904 h 2935732"/>
                  <a:gd name="connsiteX187" fmla="*/ 6039991 w 9355433"/>
                  <a:gd name="connsiteY187" fmla="*/ 2503904 h 2935732"/>
                  <a:gd name="connsiteX188" fmla="*/ 6039991 w 9355433"/>
                  <a:gd name="connsiteY188" fmla="*/ 2547814 h 2935732"/>
                  <a:gd name="connsiteX189" fmla="*/ 6113916 w 9355433"/>
                  <a:gd name="connsiteY189" fmla="*/ 2547814 h 2935732"/>
                  <a:gd name="connsiteX190" fmla="*/ 6113916 w 9355433"/>
                  <a:gd name="connsiteY190" fmla="*/ 2602012 h 2935732"/>
                  <a:gd name="connsiteX191" fmla="*/ 6212314 w 9355433"/>
                  <a:gd name="connsiteY191" fmla="*/ 2602012 h 2935732"/>
                  <a:gd name="connsiteX192" fmla="*/ 6212314 w 9355433"/>
                  <a:gd name="connsiteY192" fmla="*/ 2652196 h 2935732"/>
                  <a:gd name="connsiteX193" fmla="*/ 6242139 w 9355433"/>
                  <a:gd name="connsiteY193" fmla="*/ 2652196 h 2935732"/>
                  <a:gd name="connsiteX194" fmla="*/ 6242139 w 9355433"/>
                  <a:gd name="connsiteY194" fmla="*/ 2704387 h 2935732"/>
                  <a:gd name="connsiteX195" fmla="*/ 6272984 w 9355433"/>
                  <a:gd name="connsiteY195" fmla="*/ 2704387 h 2935732"/>
                  <a:gd name="connsiteX196" fmla="*/ 6272984 w 9355433"/>
                  <a:gd name="connsiteY196" fmla="*/ 2755825 h 2935732"/>
                  <a:gd name="connsiteX197" fmla="*/ 6457034 w 9355433"/>
                  <a:gd name="connsiteY197" fmla="*/ 2755825 h 2935732"/>
                  <a:gd name="connsiteX198" fmla="*/ 6457034 w 9355433"/>
                  <a:gd name="connsiteY198" fmla="*/ 2801993 h 2935732"/>
                  <a:gd name="connsiteX199" fmla="*/ 7103757 w 9355433"/>
                  <a:gd name="connsiteY199" fmla="*/ 2801993 h 2935732"/>
                  <a:gd name="connsiteX200" fmla="*/ 7103757 w 9355433"/>
                  <a:gd name="connsiteY200" fmla="*/ 2866479 h 2935732"/>
                  <a:gd name="connsiteX201" fmla="*/ 7579686 w 9355433"/>
                  <a:gd name="connsiteY201" fmla="*/ 2866479 h 2935732"/>
                  <a:gd name="connsiteX202" fmla="*/ 7579686 w 9355433"/>
                  <a:gd name="connsiteY202" fmla="*/ 2941253 h 2935732"/>
                  <a:gd name="connsiteX203" fmla="*/ 9360787 w 9355433"/>
                  <a:gd name="connsiteY203" fmla="*/ 2941253 h 293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</a:cxnLst>
                <a:rect l="l" t="t" r="r" b="b"/>
                <a:pathLst>
                  <a:path w="9355433" h="2935732">
                    <a:moveTo>
                      <a:pt x="0" y="0"/>
                    </a:moveTo>
                    <a:lnTo>
                      <a:pt x="135361" y="0"/>
                    </a:lnTo>
                    <a:lnTo>
                      <a:pt x="135361" y="22583"/>
                    </a:lnTo>
                    <a:lnTo>
                      <a:pt x="238602" y="22583"/>
                    </a:lnTo>
                    <a:lnTo>
                      <a:pt x="238602" y="53696"/>
                    </a:lnTo>
                    <a:lnTo>
                      <a:pt x="251093" y="53696"/>
                    </a:lnTo>
                    <a:lnTo>
                      <a:pt x="251093" y="94847"/>
                    </a:lnTo>
                    <a:lnTo>
                      <a:pt x="284742" y="94847"/>
                    </a:lnTo>
                    <a:lnTo>
                      <a:pt x="284742" y="109902"/>
                    </a:lnTo>
                    <a:lnTo>
                      <a:pt x="296468" y="109902"/>
                    </a:lnTo>
                    <a:lnTo>
                      <a:pt x="296468" y="115422"/>
                    </a:lnTo>
                    <a:lnTo>
                      <a:pt x="386453" y="115422"/>
                    </a:lnTo>
                    <a:lnTo>
                      <a:pt x="386453" y="129724"/>
                    </a:lnTo>
                    <a:lnTo>
                      <a:pt x="431064" y="129724"/>
                    </a:lnTo>
                    <a:lnTo>
                      <a:pt x="431064" y="145532"/>
                    </a:lnTo>
                    <a:lnTo>
                      <a:pt x="436672" y="145532"/>
                    </a:lnTo>
                    <a:lnTo>
                      <a:pt x="436672" y="155820"/>
                    </a:lnTo>
                    <a:lnTo>
                      <a:pt x="474400" y="155820"/>
                    </a:lnTo>
                    <a:lnTo>
                      <a:pt x="474400" y="184675"/>
                    </a:lnTo>
                    <a:lnTo>
                      <a:pt x="548325" y="184675"/>
                    </a:lnTo>
                    <a:lnTo>
                      <a:pt x="548325" y="208010"/>
                    </a:lnTo>
                    <a:lnTo>
                      <a:pt x="639076" y="208010"/>
                    </a:lnTo>
                    <a:lnTo>
                      <a:pt x="639076" y="233604"/>
                    </a:lnTo>
                    <a:lnTo>
                      <a:pt x="671195" y="233604"/>
                    </a:lnTo>
                    <a:lnTo>
                      <a:pt x="671195" y="251419"/>
                    </a:lnTo>
                    <a:lnTo>
                      <a:pt x="680372" y="251419"/>
                    </a:lnTo>
                    <a:lnTo>
                      <a:pt x="680372" y="258947"/>
                    </a:lnTo>
                    <a:lnTo>
                      <a:pt x="731865" y="258947"/>
                    </a:lnTo>
                    <a:lnTo>
                      <a:pt x="731865" y="280275"/>
                    </a:lnTo>
                    <a:lnTo>
                      <a:pt x="740277" y="280275"/>
                    </a:lnTo>
                    <a:lnTo>
                      <a:pt x="740277" y="322680"/>
                    </a:lnTo>
                    <a:lnTo>
                      <a:pt x="845558" y="322680"/>
                    </a:lnTo>
                    <a:lnTo>
                      <a:pt x="845558" y="350281"/>
                    </a:lnTo>
                    <a:lnTo>
                      <a:pt x="1018646" y="350281"/>
                    </a:lnTo>
                    <a:lnTo>
                      <a:pt x="1018646" y="374369"/>
                    </a:lnTo>
                    <a:lnTo>
                      <a:pt x="1045157" y="374369"/>
                    </a:lnTo>
                    <a:lnTo>
                      <a:pt x="1045157" y="398959"/>
                    </a:lnTo>
                    <a:lnTo>
                      <a:pt x="1064786" y="398959"/>
                    </a:lnTo>
                    <a:lnTo>
                      <a:pt x="1064786" y="427814"/>
                    </a:lnTo>
                    <a:lnTo>
                      <a:pt x="1096141" y="427814"/>
                    </a:lnTo>
                    <a:lnTo>
                      <a:pt x="1096141" y="457422"/>
                    </a:lnTo>
                    <a:lnTo>
                      <a:pt x="1249601" y="457422"/>
                    </a:lnTo>
                    <a:lnTo>
                      <a:pt x="1249601" y="481510"/>
                    </a:lnTo>
                    <a:lnTo>
                      <a:pt x="1261327" y="481510"/>
                    </a:lnTo>
                    <a:lnTo>
                      <a:pt x="1261327" y="506100"/>
                    </a:lnTo>
                    <a:lnTo>
                      <a:pt x="1322762" y="506100"/>
                    </a:lnTo>
                    <a:lnTo>
                      <a:pt x="1322762" y="525421"/>
                    </a:lnTo>
                    <a:lnTo>
                      <a:pt x="1341625" y="525421"/>
                    </a:lnTo>
                    <a:lnTo>
                      <a:pt x="1341625" y="543236"/>
                    </a:lnTo>
                    <a:lnTo>
                      <a:pt x="1404590" y="543236"/>
                    </a:lnTo>
                    <a:lnTo>
                      <a:pt x="1404590" y="562557"/>
                    </a:lnTo>
                    <a:lnTo>
                      <a:pt x="1410708" y="562557"/>
                    </a:lnTo>
                    <a:lnTo>
                      <a:pt x="1410708" y="587899"/>
                    </a:lnTo>
                    <a:lnTo>
                      <a:pt x="1423963" y="587899"/>
                    </a:lnTo>
                    <a:lnTo>
                      <a:pt x="1423963" y="616755"/>
                    </a:lnTo>
                    <a:lnTo>
                      <a:pt x="1458122" y="616755"/>
                    </a:lnTo>
                    <a:lnTo>
                      <a:pt x="1458122" y="647618"/>
                    </a:lnTo>
                    <a:lnTo>
                      <a:pt x="1493046" y="647618"/>
                    </a:lnTo>
                    <a:lnTo>
                      <a:pt x="1493046" y="662171"/>
                    </a:lnTo>
                    <a:lnTo>
                      <a:pt x="1521596" y="662171"/>
                    </a:lnTo>
                    <a:lnTo>
                      <a:pt x="1521596" y="693535"/>
                    </a:lnTo>
                    <a:lnTo>
                      <a:pt x="1579462" y="693535"/>
                    </a:lnTo>
                    <a:lnTo>
                      <a:pt x="1579462" y="700561"/>
                    </a:lnTo>
                    <a:lnTo>
                      <a:pt x="1608268" y="700561"/>
                    </a:lnTo>
                    <a:lnTo>
                      <a:pt x="1608268" y="715616"/>
                    </a:lnTo>
                    <a:lnTo>
                      <a:pt x="1630446" y="715616"/>
                    </a:lnTo>
                    <a:lnTo>
                      <a:pt x="1630446" y="740959"/>
                    </a:lnTo>
                    <a:lnTo>
                      <a:pt x="1803534" y="740959"/>
                    </a:lnTo>
                    <a:lnTo>
                      <a:pt x="1803534" y="761032"/>
                    </a:lnTo>
                    <a:lnTo>
                      <a:pt x="1813221" y="761032"/>
                    </a:lnTo>
                    <a:lnTo>
                      <a:pt x="1813221" y="782109"/>
                    </a:lnTo>
                    <a:lnTo>
                      <a:pt x="1834124" y="782109"/>
                    </a:lnTo>
                    <a:lnTo>
                      <a:pt x="1834124" y="804943"/>
                    </a:lnTo>
                    <a:lnTo>
                      <a:pt x="2080628" y="804943"/>
                    </a:lnTo>
                    <a:lnTo>
                      <a:pt x="2080628" y="833798"/>
                    </a:lnTo>
                    <a:lnTo>
                      <a:pt x="2095923" y="833798"/>
                    </a:lnTo>
                    <a:lnTo>
                      <a:pt x="2095923" y="853621"/>
                    </a:lnTo>
                    <a:lnTo>
                      <a:pt x="2118866" y="853621"/>
                    </a:lnTo>
                    <a:lnTo>
                      <a:pt x="2118866" y="883982"/>
                    </a:lnTo>
                    <a:lnTo>
                      <a:pt x="2165006" y="883982"/>
                    </a:lnTo>
                    <a:lnTo>
                      <a:pt x="2165006" y="932660"/>
                    </a:lnTo>
                    <a:lnTo>
                      <a:pt x="2296033" y="932660"/>
                    </a:lnTo>
                    <a:lnTo>
                      <a:pt x="2296033" y="957250"/>
                    </a:lnTo>
                    <a:lnTo>
                      <a:pt x="2319230" y="957250"/>
                    </a:lnTo>
                    <a:lnTo>
                      <a:pt x="2319230" y="981338"/>
                    </a:lnTo>
                    <a:lnTo>
                      <a:pt x="2367919" y="981338"/>
                    </a:lnTo>
                    <a:lnTo>
                      <a:pt x="2367919" y="1003920"/>
                    </a:lnTo>
                    <a:lnTo>
                      <a:pt x="2414824" y="1003920"/>
                    </a:lnTo>
                    <a:lnTo>
                      <a:pt x="2414824" y="1044569"/>
                    </a:lnTo>
                    <a:lnTo>
                      <a:pt x="2428589" y="1044569"/>
                    </a:lnTo>
                    <a:lnTo>
                      <a:pt x="2428589" y="1058871"/>
                    </a:lnTo>
                    <a:lnTo>
                      <a:pt x="2527752" y="1058871"/>
                    </a:lnTo>
                    <a:lnTo>
                      <a:pt x="2527752" y="1089985"/>
                    </a:lnTo>
                    <a:lnTo>
                      <a:pt x="2596069" y="1089985"/>
                    </a:lnTo>
                    <a:lnTo>
                      <a:pt x="2596069" y="1111815"/>
                    </a:lnTo>
                    <a:lnTo>
                      <a:pt x="2621306" y="1111815"/>
                    </a:lnTo>
                    <a:lnTo>
                      <a:pt x="2621306" y="1133895"/>
                    </a:lnTo>
                    <a:lnTo>
                      <a:pt x="2632267" y="1133895"/>
                    </a:lnTo>
                    <a:lnTo>
                      <a:pt x="2632267" y="1161998"/>
                    </a:lnTo>
                    <a:lnTo>
                      <a:pt x="2711292" y="1161998"/>
                    </a:lnTo>
                    <a:lnTo>
                      <a:pt x="2711292" y="1179813"/>
                    </a:lnTo>
                    <a:lnTo>
                      <a:pt x="2723018" y="1179813"/>
                    </a:lnTo>
                    <a:lnTo>
                      <a:pt x="2723018" y="1199887"/>
                    </a:lnTo>
                    <a:lnTo>
                      <a:pt x="2798473" y="1199887"/>
                    </a:lnTo>
                    <a:lnTo>
                      <a:pt x="2798473" y="1227237"/>
                    </a:lnTo>
                    <a:lnTo>
                      <a:pt x="2806885" y="1227237"/>
                    </a:lnTo>
                    <a:lnTo>
                      <a:pt x="2806885" y="1273154"/>
                    </a:lnTo>
                    <a:lnTo>
                      <a:pt x="2817337" y="1273154"/>
                    </a:lnTo>
                    <a:lnTo>
                      <a:pt x="2817337" y="1309036"/>
                    </a:lnTo>
                    <a:lnTo>
                      <a:pt x="2855064" y="1309036"/>
                    </a:lnTo>
                    <a:lnTo>
                      <a:pt x="2855064" y="1326098"/>
                    </a:lnTo>
                    <a:lnTo>
                      <a:pt x="2875968" y="1326098"/>
                    </a:lnTo>
                    <a:lnTo>
                      <a:pt x="2875968" y="1381049"/>
                    </a:lnTo>
                    <a:lnTo>
                      <a:pt x="2884380" y="1381049"/>
                    </a:lnTo>
                    <a:lnTo>
                      <a:pt x="2884380" y="1403130"/>
                    </a:lnTo>
                    <a:lnTo>
                      <a:pt x="2986856" y="1403130"/>
                    </a:lnTo>
                    <a:lnTo>
                      <a:pt x="2986856" y="1426465"/>
                    </a:lnTo>
                    <a:lnTo>
                      <a:pt x="3020250" y="1426465"/>
                    </a:lnTo>
                    <a:lnTo>
                      <a:pt x="3020250" y="1454568"/>
                    </a:lnTo>
                    <a:lnTo>
                      <a:pt x="3065625" y="1454568"/>
                    </a:lnTo>
                    <a:lnTo>
                      <a:pt x="3065625" y="1484678"/>
                    </a:lnTo>
                    <a:lnTo>
                      <a:pt x="3078116" y="1484678"/>
                    </a:lnTo>
                    <a:lnTo>
                      <a:pt x="3078116" y="1511526"/>
                    </a:lnTo>
                    <a:lnTo>
                      <a:pt x="3094941" y="1511526"/>
                    </a:lnTo>
                    <a:lnTo>
                      <a:pt x="3094941" y="1536868"/>
                    </a:lnTo>
                    <a:lnTo>
                      <a:pt x="3117373" y="1536868"/>
                    </a:lnTo>
                    <a:lnTo>
                      <a:pt x="3117373" y="1560957"/>
                    </a:lnTo>
                    <a:lnTo>
                      <a:pt x="3149493" y="1560957"/>
                    </a:lnTo>
                    <a:lnTo>
                      <a:pt x="3149493" y="1583539"/>
                    </a:lnTo>
                    <a:lnTo>
                      <a:pt x="3207869" y="1583539"/>
                    </a:lnTo>
                    <a:lnTo>
                      <a:pt x="3207869" y="1649530"/>
                    </a:lnTo>
                    <a:lnTo>
                      <a:pt x="3233870" y="1649530"/>
                    </a:lnTo>
                    <a:lnTo>
                      <a:pt x="3233870" y="1672364"/>
                    </a:lnTo>
                    <a:lnTo>
                      <a:pt x="3345524" y="1672364"/>
                    </a:lnTo>
                    <a:lnTo>
                      <a:pt x="3345524" y="1696954"/>
                    </a:lnTo>
                    <a:lnTo>
                      <a:pt x="3369231" y="1696954"/>
                    </a:lnTo>
                    <a:lnTo>
                      <a:pt x="3369231" y="1724555"/>
                    </a:lnTo>
                    <a:lnTo>
                      <a:pt x="3476551" y="1724555"/>
                    </a:lnTo>
                    <a:lnTo>
                      <a:pt x="3476551" y="1750650"/>
                    </a:lnTo>
                    <a:lnTo>
                      <a:pt x="3526005" y="1750650"/>
                    </a:lnTo>
                    <a:lnTo>
                      <a:pt x="3526005" y="1776745"/>
                    </a:lnTo>
                    <a:lnTo>
                      <a:pt x="3586930" y="1776745"/>
                    </a:lnTo>
                    <a:lnTo>
                      <a:pt x="3586930" y="1801335"/>
                    </a:lnTo>
                    <a:lnTo>
                      <a:pt x="3608343" y="1801335"/>
                    </a:lnTo>
                    <a:lnTo>
                      <a:pt x="3608343" y="1823918"/>
                    </a:lnTo>
                    <a:lnTo>
                      <a:pt x="3621088" y="1823918"/>
                    </a:lnTo>
                    <a:lnTo>
                      <a:pt x="3621088" y="1902204"/>
                    </a:lnTo>
                    <a:lnTo>
                      <a:pt x="3756449" y="1902204"/>
                    </a:lnTo>
                    <a:lnTo>
                      <a:pt x="3756449" y="1933820"/>
                    </a:lnTo>
                    <a:lnTo>
                      <a:pt x="3862494" y="1933820"/>
                    </a:lnTo>
                    <a:lnTo>
                      <a:pt x="3862494" y="1956653"/>
                    </a:lnTo>
                    <a:lnTo>
                      <a:pt x="3892320" y="1956653"/>
                    </a:lnTo>
                    <a:lnTo>
                      <a:pt x="3892320" y="1975723"/>
                    </a:lnTo>
                    <a:lnTo>
                      <a:pt x="4021562" y="1975723"/>
                    </a:lnTo>
                    <a:lnTo>
                      <a:pt x="4021562" y="2004578"/>
                    </a:lnTo>
                    <a:lnTo>
                      <a:pt x="4167884" y="2004578"/>
                    </a:lnTo>
                    <a:lnTo>
                      <a:pt x="4167884" y="2024652"/>
                    </a:lnTo>
                    <a:lnTo>
                      <a:pt x="4314461" y="2024652"/>
                    </a:lnTo>
                    <a:lnTo>
                      <a:pt x="4314461" y="2056769"/>
                    </a:lnTo>
                    <a:lnTo>
                      <a:pt x="4413624" y="2056769"/>
                    </a:lnTo>
                    <a:lnTo>
                      <a:pt x="4413624" y="2106953"/>
                    </a:lnTo>
                    <a:lnTo>
                      <a:pt x="4444214" y="2106953"/>
                    </a:lnTo>
                    <a:lnTo>
                      <a:pt x="4444214" y="2124768"/>
                    </a:lnTo>
                    <a:lnTo>
                      <a:pt x="4530121" y="2124768"/>
                    </a:lnTo>
                    <a:lnTo>
                      <a:pt x="4530121" y="2149609"/>
                    </a:lnTo>
                    <a:lnTo>
                      <a:pt x="4632087" y="2149609"/>
                    </a:lnTo>
                    <a:lnTo>
                      <a:pt x="4632087" y="2179719"/>
                    </a:lnTo>
                    <a:lnTo>
                      <a:pt x="4682815" y="2179719"/>
                    </a:lnTo>
                    <a:lnTo>
                      <a:pt x="4682815" y="2206567"/>
                    </a:lnTo>
                    <a:lnTo>
                      <a:pt x="4804921" y="2206567"/>
                    </a:lnTo>
                    <a:lnTo>
                      <a:pt x="4804921" y="2258005"/>
                    </a:lnTo>
                    <a:lnTo>
                      <a:pt x="4895671" y="2258005"/>
                    </a:lnTo>
                    <a:lnTo>
                      <a:pt x="4895671" y="2282846"/>
                    </a:lnTo>
                    <a:lnTo>
                      <a:pt x="4957106" y="2282846"/>
                    </a:lnTo>
                    <a:lnTo>
                      <a:pt x="4957106" y="2306181"/>
                    </a:lnTo>
                    <a:lnTo>
                      <a:pt x="5121017" y="2306181"/>
                    </a:lnTo>
                    <a:lnTo>
                      <a:pt x="5121017" y="2332276"/>
                    </a:lnTo>
                    <a:lnTo>
                      <a:pt x="5139881" y="2332276"/>
                    </a:lnTo>
                    <a:lnTo>
                      <a:pt x="5139881" y="2376187"/>
                    </a:lnTo>
                    <a:lnTo>
                      <a:pt x="5236239" y="2376187"/>
                    </a:lnTo>
                    <a:lnTo>
                      <a:pt x="5236239" y="2398017"/>
                    </a:lnTo>
                    <a:lnTo>
                      <a:pt x="5649969" y="2398017"/>
                    </a:lnTo>
                    <a:lnTo>
                      <a:pt x="5649969" y="2431890"/>
                    </a:lnTo>
                    <a:lnTo>
                      <a:pt x="5698148" y="2431890"/>
                    </a:lnTo>
                    <a:lnTo>
                      <a:pt x="5698148" y="2456480"/>
                    </a:lnTo>
                    <a:lnTo>
                      <a:pt x="5735111" y="2456480"/>
                    </a:lnTo>
                    <a:lnTo>
                      <a:pt x="5735111" y="2503904"/>
                    </a:lnTo>
                    <a:lnTo>
                      <a:pt x="6039991" y="2503904"/>
                    </a:lnTo>
                    <a:lnTo>
                      <a:pt x="6039991" y="2547814"/>
                    </a:lnTo>
                    <a:lnTo>
                      <a:pt x="6113916" y="2547814"/>
                    </a:lnTo>
                    <a:lnTo>
                      <a:pt x="6113916" y="2602012"/>
                    </a:lnTo>
                    <a:lnTo>
                      <a:pt x="6212314" y="2602012"/>
                    </a:lnTo>
                    <a:lnTo>
                      <a:pt x="6212314" y="2652196"/>
                    </a:lnTo>
                    <a:lnTo>
                      <a:pt x="6242139" y="2652196"/>
                    </a:lnTo>
                    <a:lnTo>
                      <a:pt x="6242139" y="2704387"/>
                    </a:lnTo>
                    <a:lnTo>
                      <a:pt x="6272984" y="2704387"/>
                    </a:lnTo>
                    <a:lnTo>
                      <a:pt x="6272984" y="2755825"/>
                    </a:lnTo>
                    <a:lnTo>
                      <a:pt x="6457034" y="2755825"/>
                    </a:lnTo>
                    <a:lnTo>
                      <a:pt x="6457034" y="2801993"/>
                    </a:lnTo>
                    <a:lnTo>
                      <a:pt x="7103757" y="2801993"/>
                    </a:lnTo>
                    <a:lnTo>
                      <a:pt x="7103757" y="2866479"/>
                    </a:lnTo>
                    <a:lnTo>
                      <a:pt x="7579686" y="2866479"/>
                    </a:lnTo>
                    <a:lnTo>
                      <a:pt x="7579686" y="2941253"/>
                    </a:lnTo>
                    <a:lnTo>
                      <a:pt x="9360787" y="2941253"/>
                    </a:lnTo>
                  </a:path>
                </a:pathLst>
              </a:custGeom>
              <a:noFill/>
              <a:ln w="28575" cap="flat">
                <a:solidFill>
                  <a:schemeClr val="tx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90" name="Graphic 442">
                <a:extLst>
                  <a:ext uri="{FF2B5EF4-FFF2-40B4-BE49-F238E27FC236}">
                    <a16:creationId xmlns:a16="http://schemas.microsoft.com/office/drawing/2014/main" id="{424C7669-EFB3-4866-AAC0-10BDA5C42670}"/>
                  </a:ext>
                </a:extLst>
              </p:cNvPr>
              <p:cNvGrpSpPr/>
              <p:nvPr/>
            </p:nvGrpSpPr>
            <p:grpSpPr>
              <a:xfrm>
                <a:off x="1664529" y="1362457"/>
                <a:ext cx="9483402" cy="3072483"/>
                <a:chOff x="1664529" y="1362457"/>
                <a:chExt cx="9483402" cy="3072483"/>
              </a:xfrm>
            </p:grpSpPr>
            <p:grpSp>
              <p:nvGrpSpPr>
                <p:cNvPr id="491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11020473" y="4309481"/>
                  <a:ext cx="127458" cy="125459"/>
                  <a:chOff x="11020473" y="4309481"/>
                  <a:chExt cx="127458" cy="125459"/>
                </a:xfrm>
              </p:grpSpPr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id="{B6F689C0-62B0-4EC6-9594-1182F5028403}"/>
                      </a:ext>
                    </a:extLst>
                  </p:cNvPr>
                  <p:cNvSpPr/>
                  <p:nvPr/>
                </p:nvSpPr>
                <p:spPr>
                  <a:xfrm>
                    <a:off x="11085221" y="4309481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id="{ACBD13DE-3ED8-4952-932A-C64F10A51C25}"/>
                      </a:ext>
                    </a:extLst>
                  </p:cNvPr>
                  <p:cNvSpPr/>
                  <p:nvPr/>
                </p:nvSpPr>
                <p:spPr>
                  <a:xfrm>
                    <a:off x="11020473" y="4373214"/>
                    <a:ext cx="127458" cy="25092"/>
                  </a:xfrm>
                  <a:custGeom>
                    <a:avLst/>
                    <a:gdLst>
                      <a:gd name="connsiteX0" fmla="*/ 129497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4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10709984" y="4307473"/>
                  <a:ext cx="127458" cy="125459"/>
                  <a:chOff x="10709984" y="4307473"/>
                  <a:chExt cx="127458" cy="125459"/>
                </a:xfrm>
              </p:grpSpPr>
              <p:sp>
                <p:nvSpPr>
                  <p:cNvPr id="495" name="Freeform: Shape 494">
                    <a:extLst>
                      <a:ext uri="{FF2B5EF4-FFF2-40B4-BE49-F238E27FC236}">
                        <a16:creationId xmlns:a16="http://schemas.microsoft.com/office/drawing/2014/main" id="{A4AFE831-3290-47C2-AA44-F9E462410CF6}"/>
                      </a:ext>
                    </a:extLst>
                  </p:cNvPr>
                  <p:cNvSpPr/>
                  <p:nvPr/>
                </p:nvSpPr>
                <p:spPr>
                  <a:xfrm>
                    <a:off x="10774478" y="4307473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6" name="Freeform: Shape 495">
                    <a:extLst>
                      <a:ext uri="{FF2B5EF4-FFF2-40B4-BE49-F238E27FC236}">
                        <a16:creationId xmlns:a16="http://schemas.microsoft.com/office/drawing/2014/main" id="{0974A22E-D582-41E8-A239-DB58850280CA}"/>
                      </a:ext>
                    </a:extLst>
                  </p:cNvPr>
                  <p:cNvSpPr/>
                  <p:nvPr/>
                </p:nvSpPr>
                <p:spPr>
                  <a:xfrm>
                    <a:off x="10709984" y="4371206"/>
                    <a:ext cx="127458" cy="25092"/>
                  </a:xfrm>
                  <a:custGeom>
                    <a:avLst/>
                    <a:gdLst>
                      <a:gd name="connsiteX0" fmla="*/ 129243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2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7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9312277" y="4307473"/>
                  <a:ext cx="127458" cy="125459"/>
                  <a:chOff x="9312277" y="4307473"/>
                  <a:chExt cx="127458" cy="125459"/>
                </a:xfrm>
              </p:grpSpPr>
              <p:sp>
                <p:nvSpPr>
                  <p:cNvPr id="498" name="Freeform: Shape 497">
                    <a:extLst>
                      <a:ext uri="{FF2B5EF4-FFF2-40B4-BE49-F238E27FC236}">
                        <a16:creationId xmlns:a16="http://schemas.microsoft.com/office/drawing/2014/main" id="{FBB18CE1-129F-456E-92DD-AE0692D1945C}"/>
                      </a:ext>
                    </a:extLst>
                  </p:cNvPr>
                  <p:cNvSpPr/>
                  <p:nvPr/>
                </p:nvSpPr>
                <p:spPr>
                  <a:xfrm>
                    <a:off x="9377026" y="4307473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9" name="Freeform: Shape 498">
                    <a:extLst>
                      <a:ext uri="{FF2B5EF4-FFF2-40B4-BE49-F238E27FC236}">
                        <a16:creationId xmlns:a16="http://schemas.microsoft.com/office/drawing/2014/main" id="{D11763A5-65F1-48E8-9B92-6E3A445A6D44}"/>
                      </a:ext>
                    </a:extLst>
                  </p:cNvPr>
                  <p:cNvSpPr/>
                  <p:nvPr/>
                </p:nvSpPr>
                <p:spPr>
                  <a:xfrm>
                    <a:off x="9312277" y="4371206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00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8617885" y="4173734"/>
                  <a:ext cx="127458" cy="125459"/>
                  <a:chOff x="8617885" y="4173734"/>
                  <a:chExt cx="127458" cy="125459"/>
                </a:xfrm>
              </p:grpSpPr>
              <p:sp>
                <p:nvSpPr>
                  <p:cNvPr id="501" name="Freeform: Shape 500">
                    <a:extLst>
                      <a:ext uri="{FF2B5EF4-FFF2-40B4-BE49-F238E27FC236}">
                        <a16:creationId xmlns:a16="http://schemas.microsoft.com/office/drawing/2014/main" id="{625A7840-BA7F-489C-96F0-179FFA241456}"/>
                      </a:ext>
                    </a:extLst>
                  </p:cNvPr>
                  <p:cNvSpPr/>
                  <p:nvPr/>
                </p:nvSpPr>
                <p:spPr>
                  <a:xfrm>
                    <a:off x="8682634" y="4173734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2" name="Freeform: Shape 501">
                    <a:extLst>
                      <a:ext uri="{FF2B5EF4-FFF2-40B4-BE49-F238E27FC236}">
                        <a16:creationId xmlns:a16="http://schemas.microsoft.com/office/drawing/2014/main" id="{761E87AC-06F6-4639-B2C1-64D3E4C28E11}"/>
                      </a:ext>
                    </a:extLst>
                  </p:cNvPr>
                  <p:cNvSpPr/>
                  <p:nvPr/>
                </p:nvSpPr>
                <p:spPr>
                  <a:xfrm>
                    <a:off x="8617885" y="4237467"/>
                    <a:ext cx="127458" cy="25092"/>
                  </a:xfrm>
                  <a:custGeom>
                    <a:avLst/>
                    <a:gdLst>
                      <a:gd name="connsiteX0" fmla="*/ 129243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2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03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8497055" y="4171476"/>
                  <a:ext cx="127458" cy="125459"/>
                  <a:chOff x="8497055" y="4171476"/>
                  <a:chExt cx="127458" cy="125459"/>
                </a:xfrm>
              </p:grpSpPr>
              <p:sp>
                <p:nvSpPr>
                  <p:cNvPr id="504" name="Freeform: Shape 503">
                    <a:extLst>
                      <a:ext uri="{FF2B5EF4-FFF2-40B4-BE49-F238E27FC236}">
                        <a16:creationId xmlns:a16="http://schemas.microsoft.com/office/drawing/2014/main" id="{A6BE87F4-16C4-4B7D-B30B-FA3C934B8ED1}"/>
                      </a:ext>
                    </a:extLst>
                  </p:cNvPr>
                  <p:cNvSpPr/>
                  <p:nvPr/>
                </p:nvSpPr>
                <p:spPr>
                  <a:xfrm>
                    <a:off x="8561803" y="4171476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5" name="Freeform: Shape 504">
                    <a:extLst>
                      <a:ext uri="{FF2B5EF4-FFF2-40B4-BE49-F238E27FC236}">
                        <a16:creationId xmlns:a16="http://schemas.microsoft.com/office/drawing/2014/main" id="{ABC34A3C-3403-4E27-8AA3-1C7F3CC9FEC5}"/>
                      </a:ext>
                    </a:extLst>
                  </p:cNvPr>
                  <p:cNvSpPr/>
                  <p:nvPr/>
                </p:nvSpPr>
                <p:spPr>
                  <a:xfrm>
                    <a:off x="8497055" y="4235209"/>
                    <a:ext cx="127458" cy="25092"/>
                  </a:xfrm>
                  <a:custGeom>
                    <a:avLst/>
                    <a:gdLst>
                      <a:gd name="connsiteX0" fmla="*/ 129497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06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7757287" y="3916795"/>
                  <a:ext cx="127458" cy="125459"/>
                  <a:chOff x="7757287" y="3916795"/>
                  <a:chExt cx="127458" cy="125459"/>
                </a:xfrm>
              </p:grpSpPr>
              <p:sp>
                <p:nvSpPr>
                  <p:cNvPr id="507" name="Freeform: Shape 506">
                    <a:extLst>
                      <a:ext uri="{FF2B5EF4-FFF2-40B4-BE49-F238E27FC236}">
                        <a16:creationId xmlns:a16="http://schemas.microsoft.com/office/drawing/2014/main" id="{3C2A9362-FD10-496B-BC47-F45B847A2AD9}"/>
                      </a:ext>
                    </a:extLst>
                  </p:cNvPr>
                  <p:cNvSpPr/>
                  <p:nvPr/>
                </p:nvSpPr>
                <p:spPr>
                  <a:xfrm>
                    <a:off x="7822036" y="3916795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8" name="Freeform: Shape 507">
                    <a:extLst>
                      <a:ext uri="{FF2B5EF4-FFF2-40B4-BE49-F238E27FC236}">
                        <a16:creationId xmlns:a16="http://schemas.microsoft.com/office/drawing/2014/main" id="{24868C0D-AB37-4DAB-8627-1D0F4F462381}"/>
                      </a:ext>
                    </a:extLst>
                  </p:cNvPr>
                  <p:cNvSpPr/>
                  <p:nvPr/>
                </p:nvSpPr>
                <p:spPr>
                  <a:xfrm>
                    <a:off x="7757287" y="3980528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09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7711912" y="3916795"/>
                  <a:ext cx="127458" cy="125459"/>
                  <a:chOff x="7711912" y="3916795"/>
                  <a:chExt cx="127458" cy="125459"/>
                </a:xfrm>
              </p:grpSpPr>
              <p:sp>
                <p:nvSpPr>
                  <p:cNvPr id="510" name="Freeform: Shape 509">
                    <a:extLst>
                      <a:ext uri="{FF2B5EF4-FFF2-40B4-BE49-F238E27FC236}">
                        <a16:creationId xmlns:a16="http://schemas.microsoft.com/office/drawing/2014/main" id="{A9CD0B38-4CB7-47C9-B989-83BDB73C691D}"/>
                      </a:ext>
                    </a:extLst>
                  </p:cNvPr>
                  <p:cNvSpPr/>
                  <p:nvPr/>
                </p:nvSpPr>
                <p:spPr>
                  <a:xfrm>
                    <a:off x="7776661" y="3916795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533B5C3A-234A-46B8-82C9-1823903B6969}"/>
                      </a:ext>
                    </a:extLst>
                  </p:cNvPr>
                  <p:cNvSpPr/>
                  <p:nvPr/>
                </p:nvSpPr>
                <p:spPr>
                  <a:xfrm>
                    <a:off x="7711912" y="3980528"/>
                    <a:ext cx="127458" cy="25092"/>
                  </a:xfrm>
                  <a:custGeom>
                    <a:avLst/>
                    <a:gdLst>
                      <a:gd name="connsiteX0" fmla="*/ 129497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12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7617083" y="3874390"/>
                  <a:ext cx="127458" cy="125459"/>
                  <a:chOff x="7617083" y="3874390"/>
                  <a:chExt cx="127458" cy="125459"/>
                </a:xfrm>
              </p:grpSpPr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FF1C388F-64AC-441F-B1DE-1E0098C3D916}"/>
                      </a:ext>
                    </a:extLst>
                  </p:cNvPr>
                  <p:cNvSpPr/>
                  <p:nvPr/>
                </p:nvSpPr>
                <p:spPr>
                  <a:xfrm>
                    <a:off x="7681832" y="3874390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id="{51A818C6-D75B-4C56-AD29-D0E669EF1309}"/>
                      </a:ext>
                    </a:extLst>
                  </p:cNvPr>
                  <p:cNvSpPr/>
                  <p:nvPr/>
                </p:nvSpPr>
                <p:spPr>
                  <a:xfrm>
                    <a:off x="7617083" y="3938123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15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7502880" y="3870124"/>
                  <a:ext cx="127458" cy="125459"/>
                  <a:chOff x="7502880" y="3870124"/>
                  <a:chExt cx="127458" cy="125459"/>
                </a:xfrm>
              </p:grpSpPr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id="{51924ABE-D40F-495A-85D6-5B771DAACA50}"/>
                      </a:ext>
                    </a:extLst>
                  </p:cNvPr>
                  <p:cNvSpPr/>
                  <p:nvPr/>
                </p:nvSpPr>
                <p:spPr>
                  <a:xfrm>
                    <a:off x="7567374" y="3870124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D71D85A8-DC49-4918-9020-EA78C541B209}"/>
                      </a:ext>
                    </a:extLst>
                  </p:cNvPr>
                  <p:cNvSpPr/>
                  <p:nvPr/>
                </p:nvSpPr>
                <p:spPr>
                  <a:xfrm>
                    <a:off x="7502880" y="3933857"/>
                    <a:ext cx="127458" cy="25092"/>
                  </a:xfrm>
                  <a:custGeom>
                    <a:avLst/>
                    <a:gdLst>
                      <a:gd name="connsiteX0" fmla="*/ 129243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2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18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7448838" y="3872132"/>
                  <a:ext cx="127458" cy="125459"/>
                  <a:chOff x="7448838" y="3872132"/>
                  <a:chExt cx="127458" cy="125459"/>
                </a:xfrm>
              </p:grpSpPr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id="{F7CF918D-4E41-464D-ABEE-627DF60B9352}"/>
                      </a:ext>
                    </a:extLst>
                  </p:cNvPr>
                  <p:cNvSpPr/>
                  <p:nvPr/>
                </p:nvSpPr>
                <p:spPr>
                  <a:xfrm>
                    <a:off x="7513587" y="3872132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id="{3558707D-00EF-4812-9BB2-87F7432E92D3}"/>
                      </a:ext>
                    </a:extLst>
                  </p:cNvPr>
                  <p:cNvSpPr/>
                  <p:nvPr/>
                </p:nvSpPr>
                <p:spPr>
                  <a:xfrm>
                    <a:off x="7448838" y="3935865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1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7213805" y="3765994"/>
                  <a:ext cx="127458" cy="125459"/>
                  <a:chOff x="7213805" y="3765994"/>
                  <a:chExt cx="127458" cy="125459"/>
                </a:xfrm>
              </p:grpSpPr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id="{F58F3A1F-8465-427A-9346-DCD4EB945041}"/>
                      </a:ext>
                    </a:extLst>
                  </p:cNvPr>
                  <p:cNvSpPr/>
                  <p:nvPr/>
                </p:nvSpPr>
                <p:spPr>
                  <a:xfrm>
                    <a:off x="7278554" y="3765994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id="{F60812C0-2ADF-49E9-80C3-3938B22D96FA}"/>
                      </a:ext>
                    </a:extLst>
                  </p:cNvPr>
                  <p:cNvSpPr/>
                  <p:nvPr/>
                </p:nvSpPr>
                <p:spPr>
                  <a:xfrm>
                    <a:off x="7213805" y="3829727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4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7162057" y="3763986"/>
                  <a:ext cx="127458" cy="125459"/>
                  <a:chOff x="7162057" y="3763986"/>
                  <a:chExt cx="127458" cy="125459"/>
                </a:xfrm>
              </p:grpSpPr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id="{75B1F2B5-656C-41C1-8C03-0CF092ADF64F}"/>
                      </a:ext>
                    </a:extLst>
                  </p:cNvPr>
                  <p:cNvSpPr/>
                  <p:nvPr/>
                </p:nvSpPr>
                <p:spPr>
                  <a:xfrm>
                    <a:off x="7226806" y="3763986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id="{D069835B-7C01-44E4-8AEA-DF5575B07977}"/>
                      </a:ext>
                    </a:extLst>
                  </p:cNvPr>
                  <p:cNvSpPr/>
                  <p:nvPr/>
                </p:nvSpPr>
                <p:spPr>
                  <a:xfrm>
                    <a:off x="7162057" y="3827719"/>
                    <a:ext cx="127458" cy="25092"/>
                  </a:xfrm>
                  <a:custGeom>
                    <a:avLst/>
                    <a:gdLst>
                      <a:gd name="connsiteX0" fmla="*/ 129243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2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7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7051933" y="3765994"/>
                  <a:ext cx="127458" cy="125459"/>
                  <a:chOff x="7051933" y="3765994"/>
                  <a:chExt cx="127458" cy="125459"/>
                </a:xfrm>
              </p:grpSpPr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id="{9EBE4342-A2B1-4A38-857A-11C7E7A0EA63}"/>
                      </a:ext>
                    </a:extLst>
                  </p:cNvPr>
                  <p:cNvSpPr/>
                  <p:nvPr/>
                </p:nvSpPr>
                <p:spPr>
                  <a:xfrm>
                    <a:off x="7116682" y="3765994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reeform: Shape 528">
                    <a:extLst>
                      <a:ext uri="{FF2B5EF4-FFF2-40B4-BE49-F238E27FC236}">
                        <a16:creationId xmlns:a16="http://schemas.microsoft.com/office/drawing/2014/main" id="{E876531C-ABCB-4AFB-A6DC-C36294B313F6}"/>
                      </a:ext>
                    </a:extLst>
                  </p:cNvPr>
                  <p:cNvSpPr/>
                  <p:nvPr/>
                </p:nvSpPr>
                <p:spPr>
                  <a:xfrm>
                    <a:off x="7051933" y="3829727"/>
                    <a:ext cx="127458" cy="25092"/>
                  </a:xfrm>
                  <a:custGeom>
                    <a:avLst/>
                    <a:gdLst>
                      <a:gd name="connsiteX0" fmla="*/ 129497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30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6946398" y="3765994"/>
                  <a:ext cx="127458" cy="125459"/>
                  <a:chOff x="6946398" y="3765994"/>
                  <a:chExt cx="127458" cy="125459"/>
                </a:xfrm>
              </p:grpSpPr>
              <p:sp>
                <p:nvSpPr>
                  <p:cNvPr id="531" name="Freeform: Shape 530">
                    <a:extLst>
                      <a:ext uri="{FF2B5EF4-FFF2-40B4-BE49-F238E27FC236}">
                        <a16:creationId xmlns:a16="http://schemas.microsoft.com/office/drawing/2014/main" id="{77B546C2-FD6C-4C67-9717-8FB50233392B}"/>
                      </a:ext>
                    </a:extLst>
                  </p:cNvPr>
                  <p:cNvSpPr/>
                  <p:nvPr/>
                </p:nvSpPr>
                <p:spPr>
                  <a:xfrm>
                    <a:off x="7011147" y="3765994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reeform: Shape 531">
                    <a:extLst>
                      <a:ext uri="{FF2B5EF4-FFF2-40B4-BE49-F238E27FC236}">
                        <a16:creationId xmlns:a16="http://schemas.microsoft.com/office/drawing/2014/main" id="{B4E73527-2CC7-4B9A-8C16-2D0FE591868C}"/>
                      </a:ext>
                    </a:extLst>
                  </p:cNvPr>
                  <p:cNvSpPr/>
                  <p:nvPr/>
                </p:nvSpPr>
                <p:spPr>
                  <a:xfrm>
                    <a:off x="6946398" y="3829727"/>
                    <a:ext cx="127458" cy="25092"/>
                  </a:xfrm>
                  <a:custGeom>
                    <a:avLst/>
                    <a:gdLst>
                      <a:gd name="connsiteX0" fmla="*/ 129243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2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33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6739406" y="3674911"/>
                  <a:ext cx="127458" cy="125459"/>
                  <a:chOff x="6739406" y="3674911"/>
                  <a:chExt cx="127458" cy="125459"/>
                </a:xfrm>
              </p:grpSpPr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0B922CBD-D920-40BA-9A02-584B0299EBE0}"/>
                      </a:ext>
                    </a:extLst>
                  </p:cNvPr>
                  <p:cNvSpPr/>
                  <p:nvPr/>
                </p:nvSpPr>
                <p:spPr>
                  <a:xfrm>
                    <a:off x="6803900" y="3674911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reeform: Shape 534">
                    <a:extLst>
                      <a:ext uri="{FF2B5EF4-FFF2-40B4-BE49-F238E27FC236}">
                        <a16:creationId xmlns:a16="http://schemas.microsoft.com/office/drawing/2014/main" id="{8565A793-7CC7-4457-B307-0C60F47E54BB}"/>
                      </a:ext>
                    </a:extLst>
                  </p:cNvPr>
                  <p:cNvSpPr/>
                  <p:nvPr/>
                </p:nvSpPr>
                <p:spPr>
                  <a:xfrm>
                    <a:off x="6739406" y="3738393"/>
                    <a:ext cx="127458" cy="25092"/>
                  </a:xfrm>
                  <a:custGeom>
                    <a:avLst/>
                    <a:gdLst>
                      <a:gd name="connsiteX0" fmla="*/ 129243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2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36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6685363" y="3674911"/>
                  <a:ext cx="127458" cy="125459"/>
                  <a:chOff x="6685363" y="3674911"/>
                  <a:chExt cx="127458" cy="125459"/>
                </a:xfrm>
              </p:grpSpPr>
              <p:sp>
                <p:nvSpPr>
                  <p:cNvPr id="537" name="Freeform: Shape 536">
                    <a:extLst>
                      <a:ext uri="{FF2B5EF4-FFF2-40B4-BE49-F238E27FC236}">
                        <a16:creationId xmlns:a16="http://schemas.microsoft.com/office/drawing/2014/main" id="{9184E203-2A91-4CAA-A7EB-F2BAD556A725}"/>
                      </a:ext>
                    </a:extLst>
                  </p:cNvPr>
                  <p:cNvSpPr/>
                  <p:nvPr/>
                </p:nvSpPr>
                <p:spPr>
                  <a:xfrm>
                    <a:off x="6750112" y="3674911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reeform: Shape 537">
                    <a:extLst>
                      <a:ext uri="{FF2B5EF4-FFF2-40B4-BE49-F238E27FC236}">
                        <a16:creationId xmlns:a16="http://schemas.microsoft.com/office/drawing/2014/main" id="{AF5C2DDE-6820-4F92-B26D-ABD34D9CDFF4}"/>
                      </a:ext>
                    </a:extLst>
                  </p:cNvPr>
                  <p:cNvSpPr/>
                  <p:nvPr/>
                </p:nvSpPr>
                <p:spPr>
                  <a:xfrm>
                    <a:off x="6685363" y="3738393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39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6555866" y="3649317"/>
                  <a:ext cx="127458" cy="125459"/>
                  <a:chOff x="6555866" y="3649317"/>
                  <a:chExt cx="127458" cy="125459"/>
                </a:xfrm>
              </p:grpSpPr>
              <p:sp>
                <p:nvSpPr>
                  <p:cNvPr id="540" name="Freeform: Shape 539">
                    <a:extLst>
                      <a:ext uri="{FF2B5EF4-FFF2-40B4-BE49-F238E27FC236}">
                        <a16:creationId xmlns:a16="http://schemas.microsoft.com/office/drawing/2014/main" id="{66F89FB6-0569-46E8-854E-937149E90E97}"/>
                      </a:ext>
                    </a:extLst>
                  </p:cNvPr>
                  <p:cNvSpPr/>
                  <p:nvPr/>
                </p:nvSpPr>
                <p:spPr>
                  <a:xfrm>
                    <a:off x="6620615" y="3649317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1" name="Freeform: Shape 540">
                    <a:extLst>
                      <a:ext uri="{FF2B5EF4-FFF2-40B4-BE49-F238E27FC236}">
                        <a16:creationId xmlns:a16="http://schemas.microsoft.com/office/drawing/2014/main" id="{BFF09FB3-FE68-4B5F-A643-C7729816E526}"/>
                      </a:ext>
                    </a:extLst>
                  </p:cNvPr>
                  <p:cNvSpPr/>
                  <p:nvPr/>
                </p:nvSpPr>
                <p:spPr>
                  <a:xfrm>
                    <a:off x="6555866" y="3713050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42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6467665" y="3625982"/>
                  <a:ext cx="127458" cy="125459"/>
                  <a:chOff x="6467665" y="3625982"/>
                  <a:chExt cx="127458" cy="125459"/>
                </a:xfrm>
              </p:grpSpPr>
              <p:sp>
                <p:nvSpPr>
                  <p:cNvPr id="543" name="Freeform: Shape 542">
                    <a:extLst>
                      <a:ext uri="{FF2B5EF4-FFF2-40B4-BE49-F238E27FC236}">
                        <a16:creationId xmlns:a16="http://schemas.microsoft.com/office/drawing/2014/main" id="{E0936F29-CF09-45D0-94A7-C3DC03E87BEF}"/>
                      </a:ext>
                    </a:extLst>
                  </p:cNvPr>
                  <p:cNvSpPr/>
                  <p:nvPr/>
                </p:nvSpPr>
                <p:spPr>
                  <a:xfrm>
                    <a:off x="6532159" y="3625982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4" name="Freeform: Shape 543">
                    <a:extLst>
                      <a:ext uri="{FF2B5EF4-FFF2-40B4-BE49-F238E27FC236}">
                        <a16:creationId xmlns:a16="http://schemas.microsoft.com/office/drawing/2014/main" id="{45AEA068-4A63-4BB7-8F7F-E586C6DF30C1}"/>
                      </a:ext>
                    </a:extLst>
                  </p:cNvPr>
                  <p:cNvSpPr/>
                  <p:nvPr/>
                </p:nvSpPr>
                <p:spPr>
                  <a:xfrm>
                    <a:off x="6467665" y="3689715"/>
                    <a:ext cx="127458" cy="25092"/>
                  </a:xfrm>
                  <a:custGeom>
                    <a:avLst/>
                    <a:gdLst>
                      <a:gd name="connsiteX0" fmla="*/ 129243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2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45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6351168" y="3547445"/>
                  <a:ext cx="127458" cy="125459"/>
                  <a:chOff x="6351168" y="3547445"/>
                  <a:chExt cx="127458" cy="125459"/>
                </a:xfrm>
              </p:grpSpPr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id="{89244DB2-E55C-43EE-91BF-226F4A27195B}"/>
                      </a:ext>
                    </a:extLst>
                  </p:cNvPr>
                  <p:cNvSpPr/>
                  <p:nvPr/>
                </p:nvSpPr>
                <p:spPr>
                  <a:xfrm>
                    <a:off x="6415662" y="3547445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7" name="Freeform: Shape 546">
                    <a:extLst>
                      <a:ext uri="{FF2B5EF4-FFF2-40B4-BE49-F238E27FC236}">
                        <a16:creationId xmlns:a16="http://schemas.microsoft.com/office/drawing/2014/main" id="{89813C32-B782-43D8-A05C-A1519C83B98F}"/>
                      </a:ext>
                    </a:extLst>
                  </p:cNvPr>
                  <p:cNvSpPr/>
                  <p:nvPr/>
                </p:nvSpPr>
                <p:spPr>
                  <a:xfrm>
                    <a:off x="6351168" y="3611178"/>
                    <a:ext cx="127458" cy="25092"/>
                  </a:xfrm>
                  <a:custGeom>
                    <a:avLst/>
                    <a:gdLst>
                      <a:gd name="connsiteX0" fmla="*/ 129242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242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48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5464569" y="3301044"/>
                  <a:ext cx="127458" cy="125459"/>
                  <a:chOff x="5464569" y="3301044"/>
                  <a:chExt cx="127458" cy="125459"/>
                </a:xfrm>
              </p:grpSpPr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id="{2C8EAC67-C7EB-4F6B-8318-80C8244EE89F}"/>
                      </a:ext>
                    </a:extLst>
                  </p:cNvPr>
                  <p:cNvSpPr/>
                  <p:nvPr/>
                </p:nvSpPr>
                <p:spPr>
                  <a:xfrm>
                    <a:off x="5529317" y="3301044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0" name="Freeform: Shape 549">
                    <a:extLst>
                      <a:ext uri="{FF2B5EF4-FFF2-40B4-BE49-F238E27FC236}">
                        <a16:creationId xmlns:a16="http://schemas.microsoft.com/office/drawing/2014/main" id="{4FA8717C-95BF-49DE-A6B1-AA74D055E9A7}"/>
                      </a:ext>
                    </a:extLst>
                  </p:cNvPr>
                  <p:cNvSpPr/>
                  <p:nvPr/>
                </p:nvSpPr>
                <p:spPr>
                  <a:xfrm>
                    <a:off x="5464569" y="3364777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1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3956993" y="2297124"/>
                  <a:ext cx="127458" cy="125459"/>
                  <a:chOff x="3956993" y="2297124"/>
                  <a:chExt cx="127458" cy="125459"/>
                </a:xfrm>
              </p:grpSpPr>
              <p:sp>
                <p:nvSpPr>
                  <p:cNvPr id="552" name="Freeform: Shape 551">
                    <a:extLst>
                      <a:ext uri="{FF2B5EF4-FFF2-40B4-BE49-F238E27FC236}">
                        <a16:creationId xmlns:a16="http://schemas.microsoft.com/office/drawing/2014/main" id="{39A0590D-AA13-47AB-9A6B-D9F3283C2BAF}"/>
                      </a:ext>
                    </a:extLst>
                  </p:cNvPr>
                  <p:cNvSpPr/>
                  <p:nvPr/>
                </p:nvSpPr>
                <p:spPr>
                  <a:xfrm>
                    <a:off x="4021741" y="2297124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3" name="Freeform: Shape 552">
                    <a:extLst>
                      <a:ext uri="{FF2B5EF4-FFF2-40B4-BE49-F238E27FC236}">
                        <a16:creationId xmlns:a16="http://schemas.microsoft.com/office/drawing/2014/main" id="{E2201978-44D1-4BC0-8C5C-2707599EEBDD}"/>
                      </a:ext>
                    </a:extLst>
                  </p:cNvPr>
                  <p:cNvSpPr/>
                  <p:nvPr/>
                </p:nvSpPr>
                <p:spPr>
                  <a:xfrm>
                    <a:off x="3956993" y="2360606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4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3370430" y="2105925"/>
                  <a:ext cx="127458" cy="125459"/>
                  <a:chOff x="3370430" y="2105925"/>
                  <a:chExt cx="127458" cy="125459"/>
                </a:xfrm>
              </p:grpSpPr>
              <p:sp>
                <p:nvSpPr>
                  <p:cNvPr id="555" name="Freeform: Shape 554">
                    <a:extLst>
                      <a:ext uri="{FF2B5EF4-FFF2-40B4-BE49-F238E27FC236}">
                        <a16:creationId xmlns:a16="http://schemas.microsoft.com/office/drawing/2014/main" id="{1C916A48-E059-4761-8627-26A37542C398}"/>
                      </a:ext>
                    </a:extLst>
                  </p:cNvPr>
                  <p:cNvSpPr/>
                  <p:nvPr/>
                </p:nvSpPr>
                <p:spPr>
                  <a:xfrm>
                    <a:off x="3435179" y="2105925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6" name="Freeform: Shape 555">
                    <a:extLst>
                      <a:ext uri="{FF2B5EF4-FFF2-40B4-BE49-F238E27FC236}">
                        <a16:creationId xmlns:a16="http://schemas.microsoft.com/office/drawing/2014/main" id="{0D649165-BC33-4B90-A636-A403BF0577F9}"/>
                      </a:ext>
                    </a:extLst>
                  </p:cNvPr>
                  <p:cNvSpPr/>
                  <p:nvPr/>
                </p:nvSpPr>
                <p:spPr>
                  <a:xfrm>
                    <a:off x="3370430" y="2169658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7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2304879" y="1604843"/>
                  <a:ext cx="127458" cy="125459"/>
                  <a:chOff x="2304879" y="1604843"/>
                  <a:chExt cx="127458" cy="125459"/>
                </a:xfrm>
              </p:grpSpPr>
              <p:sp>
                <p:nvSpPr>
                  <p:cNvPr id="558" name="Freeform: Shape 557">
                    <a:extLst>
                      <a:ext uri="{FF2B5EF4-FFF2-40B4-BE49-F238E27FC236}">
                        <a16:creationId xmlns:a16="http://schemas.microsoft.com/office/drawing/2014/main" id="{FC8D0063-D6DC-459D-A882-C4DEF3BE9F60}"/>
                      </a:ext>
                    </a:extLst>
                  </p:cNvPr>
                  <p:cNvSpPr/>
                  <p:nvPr/>
                </p:nvSpPr>
                <p:spPr>
                  <a:xfrm>
                    <a:off x="2369628" y="1604843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id="{623449DF-C492-4A99-A12B-F73DA0584448}"/>
                      </a:ext>
                    </a:extLst>
                  </p:cNvPr>
                  <p:cNvSpPr/>
                  <p:nvPr/>
                </p:nvSpPr>
                <p:spPr>
                  <a:xfrm>
                    <a:off x="2304879" y="1668576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60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2201383" y="1549641"/>
                  <a:ext cx="127458" cy="125459"/>
                  <a:chOff x="2201383" y="1549641"/>
                  <a:chExt cx="127458" cy="125459"/>
                </a:xfrm>
              </p:grpSpPr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id="{2D25AC39-466C-4649-AEE7-CB2CAC35C8AB}"/>
                      </a:ext>
                    </a:extLst>
                  </p:cNvPr>
                  <p:cNvSpPr/>
                  <p:nvPr/>
                </p:nvSpPr>
                <p:spPr>
                  <a:xfrm>
                    <a:off x="2266132" y="1549641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id="{791F1340-124D-4F68-8788-B43449C20277}"/>
                      </a:ext>
                    </a:extLst>
                  </p:cNvPr>
                  <p:cNvSpPr/>
                  <p:nvPr/>
                </p:nvSpPr>
                <p:spPr>
                  <a:xfrm>
                    <a:off x="2201383" y="1613374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63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1664529" y="1362457"/>
                  <a:ext cx="127458" cy="125459"/>
                  <a:chOff x="1664529" y="1362457"/>
                  <a:chExt cx="127458" cy="125459"/>
                </a:xfrm>
              </p:grpSpPr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id="{4D823254-6C3B-4F6B-A0E7-718178E99EA5}"/>
                      </a:ext>
                    </a:extLst>
                  </p:cNvPr>
                  <p:cNvSpPr/>
                  <p:nvPr/>
                </p:nvSpPr>
                <p:spPr>
                  <a:xfrm>
                    <a:off x="1729023" y="1362457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968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968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id="{772A295D-D09F-4BF2-AD10-6917D89DAADD}"/>
                      </a:ext>
                    </a:extLst>
                  </p:cNvPr>
                  <p:cNvSpPr/>
                  <p:nvPr/>
                </p:nvSpPr>
                <p:spPr>
                  <a:xfrm>
                    <a:off x="1664529" y="1426692"/>
                    <a:ext cx="127458" cy="25092"/>
                  </a:xfrm>
                  <a:custGeom>
                    <a:avLst/>
                    <a:gdLst>
                      <a:gd name="connsiteX0" fmla="*/ 129243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2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66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2029059" y="1477628"/>
                  <a:ext cx="127458" cy="125459"/>
                  <a:chOff x="2029059" y="1477628"/>
                  <a:chExt cx="127458" cy="125459"/>
                </a:xfrm>
              </p:grpSpPr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id="{0666EF9A-AA06-4C9A-B3CE-4830B28869FF}"/>
                      </a:ext>
                    </a:extLst>
                  </p:cNvPr>
                  <p:cNvSpPr/>
                  <p:nvPr/>
                </p:nvSpPr>
                <p:spPr>
                  <a:xfrm>
                    <a:off x="2093553" y="1477628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id="{CF3E20F8-0812-4D95-9C0D-66726A3308B6}"/>
                      </a:ext>
                    </a:extLst>
                  </p:cNvPr>
                  <p:cNvSpPr/>
                  <p:nvPr/>
                </p:nvSpPr>
                <p:spPr>
                  <a:xfrm>
                    <a:off x="2029059" y="1541361"/>
                    <a:ext cx="127458" cy="25092"/>
                  </a:xfrm>
                  <a:custGeom>
                    <a:avLst/>
                    <a:gdLst>
                      <a:gd name="connsiteX0" fmla="*/ 129243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2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69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1998724" y="1475370"/>
                  <a:ext cx="127458" cy="125459"/>
                  <a:chOff x="1998724" y="1475370"/>
                  <a:chExt cx="127458" cy="125459"/>
                </a:xfrm>
              </p:grpSpPr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id="{6531B375-78FE-420A-9D08-BED89FC615C8}"/>
                      </a:ext>
                    </a:extLst>
                  </p:cNvPr>
                  <p:cNvSpPr/>
                  <p:nvPr/>
                </p:nvSpPr>
                <p:spPr>
                  <a:xfrm>
                    <a:off x="2063473" y="1475370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id="{27D0976A-3071-4206-A3C5-E48BCC3856ED}"/>
                      </a:ext>
                    </a:extLst>
                  </p:cNvPr>
                  <p:cNvSpPr/>
                  <p:nvPr/>
                </p:nvSpPr>
                <p:spPr>
                  <a:xfrm>
                    <a:off x="1998724" y="1539103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72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1772359" y="1382029"/>
                  <a:ext cx="127458" cy="125459"/>
                  <a:chOff x="1772359" y="1382029"/>
                  <a:chExt cx="127458" cy="125459"/>
                </a:xfrm>
              </p:grpSpPr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id="{17421F2C-2794-477B-8455-0415318B339A}"/>
                      </a:ext>
                    </a:extLst>
                  </p:cNvPr>
                  <p:cNvSpPr/>
                  <p:nvPr/>
                </p:nvSpPr>
                <p:spPr>
                  <a:xfrm>
                    <a:off x="1837107" y="1382029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4" name="Freeform: Shape 573">
                    <a:extLst>
                      <a:ext uri="{FF2B5EF4-FFF2-40B4-BE49-F238E27FC236}">
                        <a16:creationId xmlns:a16="http://schemas.microsoft.com/office/drawing/2014/main" id="{85DF6BCE-564F-4E9B-A4FE-18AE2CEE4145}"/>
                      </a:ext>
                    </a:extLst>
                  </p:cNvPr>
                  <p:cNvSpPr/>
                  <p:nvPr/>
                </p:nvSpPr>
                <p:spPr>
                  <a:xfrm>
                    <a:off x="1772359" y="1445762"/>
                    <a:ext cx="127458" cy="25092"/>
                  </a:xfrm>
                  <a:custGeom>
                    <a:avLst/>
                    <a:gdLst>
                      <a:gd name="connsiteX0" fmla="*/ 129243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2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75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1679569" y="1362457"/>
                  <a:ext cx="127458" cy="125459"/>
                  <a:chOff x="1679569" y="1362457"/>
                  <a:chExt cx="127458" cy="125459"/>
                </a:xfrm>
              </p:grpSpPr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id="{5DE97E4E-EE0F-4862-B477-EF209F1B405D}"/>
                      </a:ext>
                    </a:extLst>
                  </p:cNvPr>
                  <p:cNvSpPr/>
                  <p:nvPr/>
                </p:nvSpPr>
                <p:spPr>
                  <a:xfrm>
                    <a:off x="1747377" y="1362457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id="{56C60FB1-2D9A-462E-AAB9-2C2AA0590168}"/>
                      </a:ext>
                    </a:extLst>
                  </p:cNvPr>
                  <p:cNvSpPr/>
                  <p:nvPr/>
                </p:nvSpPr>
                <p:spPr>
                  <a:xfrm>
                    <a:off x="1679569" y="1426692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78" name="Graphic 442">
                <a:extLst>
                  <a:ext uri="{FF2B5EF4-FFF2-40B4-BE49-F238E27FC236}">
                    <a16:creationId xmlns:a16="http://schemas.microsoft.com/office/drawing/2014/main" id="{424C7669-EFB3-4866-AAC0-10BDA5C42670}"/>
                  </a:ext>
                </a:extLst>
              </p:cNvPr>
              <p:cNvGrpSpPr/>
              <p:nvPr/>
            </p:nvGrpSpPr>
            <p:grpSpPr>
              <a:xfrm>
                <a:off x="7519450" y="3871128"/>
                <a:ext cx="127458" cy="125459"/>
                <a:chOff x="7519450" y="3871128"/>
                <a:chExt cx="127458" cy="125459"/>
              </a:xfrm>
            </p:grpSpPr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id="{5B323FB3-D2FA-420D-8E06-BB23C1F6E0BA}"/>
                    </a:ext>
                  </a:extLst>
                </p:cNvPr>
                <p:cNvSpPr/>
                <p:nvPr/>
              </p:nvSpPr>
              <p:spPr>
                <a:xfrm>
                  <a:off x="7584199" y="3871128"/>
                  <a:ext cx="25492" cy="125459"/>
                </a:xfrm>
                <a:custGeom>
                  <a:avLst/>
                  <a:gdLst>
                    <a:gd name="connsiteX0" fmla="*/ 0 w 0"/>
                    <a:gd name="connsiteY0" fmla="*/ 0 h 125458"/>
                    <a:gd name="connsiteX1" fmla="*/ 0 w 0"/>
                    <a:gd name="connsiteY1" fmla="*/ 127466 h 125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25458">
                      <a:moveTo>
                        <a:pt x="0" y="0"/>
                      </a:moveTo>
                      <a:lnTo>
                        <a:pt x="0" y="127466"/>
                      </a:lnTo>
                    </a:path>
                  </a:pathLst>
                </a:custGeom>
                <a:ln w="19050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id="{EB39E157-33DE-4E29-A9FA-0FDCA2BA02EA}"/>
                    </a:ext>
                  </a:extLst>
                </p:cNvPr>
                <p:cNvSpPr/>
                <p:nvPr/>
              </p:nvSpPr>
              <p:spPr>
                <a:xfrm>
                  <a:off x="7519450" y="3934861"/>
                  <a:ext cx="127458" cy="25092"/>
                </a:xfrm>
                <a:custGeom>
                  <a:avLst/>
                  <a:gdLst>
                    <a:gd name="connsiteX0" fmla="*/ 129498 w 127458"/>
                    <a:gd name="connsiteY0" fmla="*/ 0 h 0"/>
                    <a:gd name="connsiteX1" fmla="*/ 0 w 12745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458">
                      <a:moveTo>
                        <a:pt x="129498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tx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81" name="Graphic 442">
            <a:extLst>
              <a:ext uri="{FF2B5EF4-FFF2-40B4-BE49-F238E27FC236}">
                <a16:creationId xmlns:a16="http://schemas.microsoft.com/office/drawing/2014/main" id="{424C7669-EFB3-4866-AAC0-10BDA5C42670}"/>
              </a:ext>
            </a:extLst>
          </p:cNvPr>
          <p:cNvGrpSpPr/>
          <p:nvPr/>
        </p:nvGrpSpPr>
        <p:grpSpPr>
          <a:xfrm>
            <a:off x="4230008" y="2720923"/>
            <a:ext cx="127458" cy="125459"/>
            <a:chOff x="4230008" y="2720923"/>
            <a:chExt cx="127458" cy="125459"/>
          </a:xfrm>
        </p:grpSpPr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062F8BD6-82CE-4B6C-9477-5137F23476B0}"/>
                </a:ext>
              </a:extLst>
            </p:cNvPr>
            <p:cNvSpPr/>
            <p:nvPr/>
          </p:nvSpPr>
          <p:spPr>
            <a:xfrm>
              <a:off x="4294502" y="2720923"/>
              <a:ext cx="25492" cy="125459"/>
            </a:xfrm>
            <a:custGeom>
              <a:avLst/>
              <a:gdLst>
                <a:gd name="connsiteX0" fmla="*/ 0 w 0"/>
                <a:gd name="connsiteY0" fmla="*/ 0 h 125458"/>
                <a:gd name="connsiteX1" fmla="*/ 0 w 0"/>
                <a:gd name="connsiteY1" fmla="*/ 127215 h 125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5458">
                  <a:moveTo>
                    <a:pt x="0" y="0"/>
                  </a:moveTo>
                  <a:lnTo>
                    <a:pt x="0" y="127215"/>
                  </a:lnTo>
                </a:path>
              </a:pathLst>
            </a:custGeom>
            <a:ln w="19050" cap="flat">
              <a:solidFill>
                <a:srgbClr val="4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2AB4C0C9-1766-4638-9472-F641F22F7035}"/>
                </a:ext>
              </a:extLst>
            </p:cNvPr>
            <p:cNvSpPr/>
            <p:nvPr/>
          </p:nvSpPr>
          <p:spPr>
            <a:xfrm>
              <a:off x="4230008" y="2784405"/>
              <a:ext cx="127458" cy="25092"/>
            </a:xfrm>
            <a:custGeom>
              <a:avLst/>
              <a:gdLst>
                <a:gd name="connsiteX0" fmla="*/ 129243 w 127458"/>
                <a:gd name="connsiteY0" fmla="*/ 0 h 0"/>
                <a:gd name="connsiteX1" fmla="*/ 0 w 12745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58">
                  <a:moveTo>
                    <a:pt x="129243" y="0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4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84" name="Graphic 442">
            <a:extLst>
              <a:ext uri="{FF2B5EF4-FFF2-40B4-BE49-F238E27FC236}">
                <a16:creationId xmlns:a16="http://schemas.microsoft.com/office/drawing/2014/main" id="{424C7669-EFB3-4866-AAC0-10BDA5C42670}"/>
              </a:ext>
            </a:extLst>
          </p:cNvPr>
          <p:cNvGrpSpPr/>
          <p:nvPr/>
        </p:nvGrpSpPr>
        <p:grpSpPr>
          <a:xfrm>
            <a:off x="1725964" y="1392818"/>
            <a:ext cx="9982019" cy="2832355"/>
            <a:chOff x="1725964" y="1392818"/>
            <a:chExt cx="9982019" cy="2832355"/>
          </a:xfrm>
          <a:noFill/>
        </p:grpSpPr>
        <p:grpSp>
          <p:nvGrpSpPr>
            <p:cNvPr id="585" name="Graphic 442">
              <a:extLst>
                <a:ext uri="{FF2B5EF4-FFF2-40B4-BE49-F238E27FC236}">
                  <a16:creationId xmlns:a16="http://schemas.microsoft.com/office/drawing/2014/main" id="{424C7669-EFB3-4866-AAC0-10BDA5C42670}"/>
                </a:ext>
              </a:extLst>
            </p:cNvPr>
            <p:cNvGrpSpPr/>
            <p:nvPr/>
          </p:nvGrpSpPr>
          <p:grpSpPr>
            <a:xfrm>
              <a:off x="5750330" y="3268425"/>
              <a:ext cx="127458" cy="125459"/>
              <a:chOff x="5750330" y="3268425"/>
              <a:chExt cx="127458" cy="125459"/>
            </a:xfrm>
          </p:grpSpPr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9C8A740D-7DE7-4E40-991B-CE65E117CF2A}"/>
                  </a:ext>
                </a:extLst>
              </p:cNvPr>
              <p:cNvSpPr/>
              <p:nvPr/>
            </p:nvSpPr>
            <p:spPr>
              <a:xfrm>
                <a:off x="5815079" y="3268425"/>
                <a:ext cx="25492" cy="125459"/>
              </a:xfrm>
              <a:custGeom>
                <a:avLst/>
                <a:gdLst>
                  <a:gd name="connsiteX0" fmla="*/ 0 w 0"/>
                  <a:gd name="connsiteY0" fmla="*/ 0 h 125458"/>
                  <a:gd name="connsiteX1" fmla="*/ 0 w 0"/>
                  <a:gd name="connsiteY1" fmla="*/ 127466 h 125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25458">
                    <a:moveTo>
                      <a:pt x="0" y="0"/>
                    </a:moveTo>
                    <a:lnTo>
                      <a:pt x="0" y="127466"/>
                    </a:lnTo>
                  </a:path>
                </a:pathLst>
              </a:custGeom>
              <a:ln w="190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DD2063B6-1530-4BA2-B9C2-EF8A383F458C}"/>
                  </a:ext>
                </a:extLst>
              </p:cNvPr>
              <p:cNvSpPr/>
              <p:nvPr/>
            </p:nvSpPr>
            <p:spPr>
              <a:xfrm>
                <a:off x="5750330" y="3332158"/>
                <a:ext cx="127458" cy="25092"/>
              </a:xfrm>
              <a:custGeom>
                <a:avLst/>
                <a:gdLst>
                  <a:gd name="connsiteX0" fmla="*/ 129497 w 127458"/>
                  <a:gd name="connsiteY0" fmla="*/ 0 h 0"/>
                  <a:gd name="connsiteX1" fmla="*/ 0 w 12745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58">
                    <a:moveTo>
                      <a:pt x="1294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88" name="Graphic 442">
              <a:extLst>
                <a:ext uri="{FF2B5EF4-FFF2-40B4-BE49-F238E27FC236}">
                  <a16:creationId xmlns:a16="http://schemas.microsoft.com/office/drawing/2014/main" id="{424C7669-EFB3-4866-AAC0-10BDA5C42670}"/>
                </a:ext>
              </a:extLst>
            </p:cNvPr>
            <p:cNvGrpSpPr/>
            <p:nvPr/>
          </p:nvGrpSpPr>
          <p:grpSpPr>
            <a:xfrm>
              <a:off x="6015698" y="3332158"/>
              <a:ext cx="127458" cy="125459"/>
              <a:chOff x="6015698" y="3332158"/>
              <a:chExt cx="127458" cy="125459"/>
            </a:xfrm>
          </p:grpSpPr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1BF9259-5191-4D22-BCB0-EC9B7C71B275}"/>
                  </a:ext>
                </a:extLst>
              </p:cNvPr>
              <p:cNvSpPr/>
              <p:nvPr/>
            </p:nvSpPr>
            <p:spPr>
              <a:xfrm>
                <a:off x="6080447" y="3332158"/>
                <a:ext cx="25492" cy="125459"/>
              </a:xfrm>
              <a:custGeom>
                <a:avLst/>
                <a:gdLst>
                  <a:gd name="connsiteX0" fmla="*/ 0 w 0"/>
                  <a:gd name="connsiteY0" fmla="*/ 0 h 125458"/>
                  <a:gd name="connsiteX1" fmla="*/ 0 w 0"/>
                  <a:gd name="connsiteY1" fmla="*/ 127466 h 125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25458">
                    <a:moveTo>
                      <a:pt x="0" y="0"/>
                    </a:moveTo>
                    <a:lnTo>
                      <a:pt x="0" y="127466"/>
                    </a:lnTo>
                  </a:path>
                </a:pathLst>
              </a:custGeom>
              <a:ln w="190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24E89972-B16C-4CCE-9CA5-6D34FE4C1F90}"/>
                  </a:ext>
                </a:extLst>
              </p:cNvPr>
              <p:cNvSpPr/>
              <p:nvPr/>
            </p:nvSpPr>
            <p:spPr>
              <a:xfrm>
                <a:off x="6015698" y="3395891"/>
                <a:ext cx="127458" cy="25092"/>
              </a:xfrm>
              <a:custGeom>
                <a:avLst/>
                <a:gdLst>
                  <a:gd name="connsiteX0" fmla="*/ 129498 w 127458"/>
                  <a:gd name="connsiteY0" fmla="*/ 0 h 0"/>
                  <a:gd name="connsiteX1" fmla="*/ 0 w 12745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58">
                    <a:moveTo>
                      <a:pt x="129498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91" name="Graphic 442">
              <a:extLst>
                <a:ext uri="{FF2B5EF4-FFF2-40B4-BE49-F238E27FC236}">
                  <a16:creationId xmlns:a16="http://schemas.microsoft.com/office/drawing/2014/main" id="{424C7669-EFB3-4866-AAC0-10BDA5C42670}"/>
                </a:ext>
              </a:extLst>
            </p:cNvPr>
            <p:cNvGrpSpPr/>
            <p:nvPr/>
          </p:nvGrpSpPr>
          <p:grpSpPr>
            <a:xfrm>
              <a:off x="6226004" y="3434030"/>
              <a:ext cx="127458" cy="125459"/>
              <a:chOff x="6226004" y="3434030"/>
              <a:chExt cx="127458" cy="125459"/>
            </a:xfrm>
          </p:grpSpPr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B771FF6F-A4EA-4349-AAF0-033A326783B6}"/>
                  </a:ext>
                </a:extLst>
              </p:cNvPr>
              <p:cNvSpPr/>
              <p:nvPr/>
            </p:nvSpPr>
            <p:spPr>
              <a:xfrm>
                <a:off x="6290753" y="3434030"/>
                <a:ext cx="25492" cy="125459"/>
              </a:xfrm>
              <a:custGeom>
                <a:avLst/>
                <a:gdLst>
                  <a:gd name="connsiteX0" fmla="*/ 0 w 0"/>
                  <a:gd name="connsiteY0" fmla="*/ 0 h 125458"/>
                  <a:gd name="connsiteX1" fmla="*/ 0 w 0"/>
                  <a:gd name="connsiteY1" fmla="*/ 127466 h 125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25458">
                    <a:moveTo>
                      <a:pt x="0" y="0"/>
                    </a:moveTo>
                    <a:lnTo>
                      <a:pt x="0" y="127466"/>
                    </a:lnTo>
                  </a:path>
                </a:pathLst>
              </a:custGeom>
              <a:ln w="190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BFBC5AEA-516A-45A7-8074-D0C3F97A13CD}"/>
                  </a:ext>
                </a:extLst>
              </p:cNvPr>
              <p:cNvSpPr/>
              <p:nvPr/>
            </p:nvSpPr>
            <p:spPr>
              <a:xfrm>
                <a:off x="6226004" y="3497763"/>
                <a:ext cx="127458" cy="25092"/>
              </a:xfrm>
              <a:custGeom>
                <a:avLst/>
                <a:gdLst>
                  <a:gd name="connsiteX0" fmla="*/ 129498 w 127458"/>
                  <a:gd name="connsiteY0" fmla="*/ 0 h 0"/>
                  <a:gd name="connsiteX1" fmla="*/ 0 w 12745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58">
                    <a:moveTo>
                      <a:pt x="129498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94" name="Graphic 442">
              <a:extLst>
                <a:ext uri="{FF2B5EF4-FFF2-40B4-BE49-F238E27FC236}">
                  <a16:creationId xmlns:a16="http://schemas.microsoft.com/office/drawing/2014/main" id="{424C7669-EFB3-4866-AAC0-10BDA5C42670}"/>
                </a:ext>
              </a:extLst>
            </p:cNvPr>
            <p:cNvGrpSpPr/>
            <p:nvPr/>
          </p:nvGrpSpPr>
          <p:grpSpPr>
            <a:xfrm>
              <a:off x="1725964" y="1392818"/>
              <a:ext cx="9982019" cy="2832355"/>
              <a:chOff x="1725964" y="1392818"/>
              <a:chExt cx="9982019" cy="2832355"/>
            </a:xfrm>
            <a:noFill/>
          </p:grpSpPr>
          <p:grpSp>
            <p:nvGrpSpPr>
              <p:cNvPr id="595" name="Graphic 442">
                <a:extLst>
                  <a:ext uri="{FF2B5EF4-FFF2-40B4-BE49-F238E27FC236}">
                    <a16:creationId xmlns:a16="http://schemas.microsoft.com/office/drawing/2014/main" id="{424C7669-EFB3-4866-AAC0-10BDA5C42670}"/>
                  </a:ext>
                </a:extLst>
              </p:cNvPr>
              <p:cNvGrpSpPr/>
              <p:nvPr/>
            </p:nvGrpSpPr>
            <p:grpSpPr>
              <a:xfrm>
                <a:off x="1908229" y="1392818"/>
                <a:ext cx="127458" cy="125459"/>
                <a:chOff x="1908229" y="1392818"/>
                <a:chExt cx="127458" cy="125459"/>
              </a:xfrm>
            </p:grpSpPr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id="{1A708B17-4EFE-41BE-A5FE-3B58BB1B552E}"/>
                    </a:ext>
                  </a:extLst>
                </p:cNvPr>
                <p:cNvSpPr/>
                <p:nvPr/>
              </p:nvSpPr>
              <p:spPr>
                <a:xfrm>
                  <a:off x="1972978" y="1392818"/>
                  <a:ext cx="25492" cy="125459"/>
                </a:xfrm>
                <a:custGeom>
                  <a:avLst/>
                  <a:gdLst>
                    <a:gd name="connsiteX0" fmla="*/ 0 w 0"/>
                    <a:gd name="connsiteY0" fmla="*/ 0 h 125458"/>
                    <a:gd name="connsiteX1" fmla="*/ 0 w 0"/>
                    <a:gd name="connsiteY1" fmla="*/ 128721 h 125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25458">
                      <a:moveTo>
                        <a:pt x="0" y="0"/>
                      </a:moveTo>
                      <a:lnTo>
                        <a:pt x="0" y="128721"/>
                      </a:lnTo>
                    </a:path>
                  </a:pathLst>
                </a:custGeom>
                <a:ln w="190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id="{45AB1504-D48C-4865-BA53-CC1B91851285}"/>
                    </a:ext>
                  </a:extLst>
                </p:cNvPr>
                <p:cNvSpPr/>
                <p:nvPr/>
              </p:nvSpPr>
              <p:spPr>
                <a:xfrm>
                  <a:off x="1908229" y="1457806"/>
                  <a:ext cx="127458" cy="25092"/>
                </a:xfrm>
                <a:custGeom>
                  <a:avLst/>
                  <a:gdLst>
                    <a:gd name="connsiteX0" fmla="*/ 129498 w 127458"/>
                    <a:gd name="connsiteY0" fmla="*/ 0 h 0"/>
                    <a:gd name="connsiteX1" fmla="*/ 0 w 12745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458">
                      <a:moveTo>
                        <a:pt x="129498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98" name="Graphic 442">
                <a:extLst>
                  <a:ext uri="{FF2B5EF4-FFF2-40B4-BE49-F238E27FC236}">
                    <a16:creationId xmlns:a16="http://schemas.microsoft.com/office/drawing/2014/main" id="{424C7669-EFB3-4866-AAC0-10BDA5C42670}"/>
                  </a:ext>
                </a:extLst>
              </p:cNvPr>
              <p:cNvGrpSpPr/>
              <p:nvPr/>
            </p:nvGrpSpPr>
            <p:grpSpPr>
              <a:xfrm>
                <a:off x="1725964" y="1392818"/>
                <a:ext cx="9982019" cy="2832355"/>
                <a:chOff x="1725964" y="1392818"/>
                <a:chExt cx="9982019" cy="2832355"/>
              </a:xfrm>
              <a:noFill/>
            </p:grpSpPr>
            <p:grpSp>
              <p:nvGrpSpPr>
                <p:cNvPr id="599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1900582" y="1392818"/>
                  <a:ext cx="127458" cy="125459"/>
                  <a:chOff x="1900582" y="1392818"/>
                  <a:chExt cx="127458" cy="125459"/>
                </a:xfrm>
              </p:grpSpPr>
              <p:sp>
                <p:nvSpPr>
                  <p:cNvPr id="600" name="Freeform: Shape 599">
                    <a:extLst>
                      <a:ext uri="{FF2B5EF4-FFF2-40B4-BE49-F238E27FC236}">
                        <a16:creationId xmlns:a16="http://schemas.microsoft.com/office/drawing/2014/main" id="{5462B6A7-6CBE-4C2A-A7F2-56CE01F8717F}"/>
                      </a:ext>
                    </a:extLst>
                  </p:cNvPr>
                  <p:cNvSpPr/>
                  <p:nvPr/>
                </p:nvSpPr>
                <p:spPr>
                  <a:xfrm>
                    <a:off x="1965330" y="1392818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8721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8721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1" name="Freeform: Shape 600">
                    <a:extLst>
                      <a:ext uri="{FF2B5EF4-FFF2-40B4-BE49-F238E27FC236}">
                        <a16:creationId xmlns:a16="http://schemas.microsoft.com/office/drawing/2014/main" id="{7170A183-5635-4063-80AE-B1CC166D945B}"/>
                      </a:ext>
                    </a:extLst>
                  </p:cNvPr>
                  <p:cNvSpPr/>
                  <p:nvPr/>
                </p:nvSpPr>
                <p:spPr>
                  <a:xfrm>
                    <a:off x="1900582" y="1456551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02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2415003" y="1485156"/>
                  <a:ext cx="127458" cy="125459"/>
                  <a:chOff x="2415003" y="1485156"/>
                  <a:chExt cx="127458" cy="125459"/>
                </a:xfrm>
              </p:grpSpPr>
              <p:sp>
                <p:nvSpPr>
                  <p:cNvPr id="603" name="Freeform: Shape 602">
                    <a:extLst>
                      <a:ext uri="{FF2B5EF4-FFF2-40B4-BE49-F238E27FC236}">
                        <a16:creationId xmlns:a16="http://schemas.microsoft.com/office/drawing/2014/main" id="{C34C0D93-1CE2-4770-8165-0F893C6A9299}"/>
                      </a:ext>
                    </a:extLst>
                  </p:cNvPr>
                  <p:cNvSpPr/>
                  <p:nvPr/>
                </p:nvSpPr>
                <p:spPr>
                  <a:xfrm>
                    <a:off x="2479752" y="1485156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Freeform: Shape 603">
                    <a:extLst>
                      <a:ext uri="{FF2B5EF4-FFF2-40B4-BE49-F238E27FC236}">
                        <a16:creationId xmlns:a16="http://schemas.microsoft.com/office/drawing/2014/main" id="{4E05CFBD-8EC6-4077-A49E-B0B4A6C68FBD}"/>
                      </a:ext>
                    </a:extLst>
                  </p:cNvPr>
                  <p:cNvSpPr/>
                  <p:nvPr/>
                </p:nvSpPr>
                <p:spPr>
                  <a:xfrm>
                    <a:off x="2415003" y="1548889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05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3048980" y="1873826"/>
                  <a:ext cx="127458" cy="125459"/>
                  <a:chOff x="3048980" y="1873826"/>
                  <a:chExt cx="127458" cy="125459"/>
                </a:xfrm>
              </p:grpSpPr>
              <p:sp>
                <p:nvSpPr>
                  <p:cNvPr id="606" name="Freeform: Shape 605">
                    <a:extLst>
                      <a:ext uri="{FF2B5EF4-FFF2-40B4-BE49-F238E27FC236}">
                        <a16:creationId xmlns:a16="http://schemas.microsoft.com/office/drawing/2014/main" id="{763FE62A-3846-4FC2-AE40-87B20162F5C4}"/>
                      </a:ext>
                    </a:extLst>
                  </p:cNvPr>
                  <p:cNvSpPr/>
                  <p:nvPr/>
                </p:nvSpPr>
                <p:spPr>
                  <a:xfrm>
                    <a:off x="3113729" y="1873826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7" name="Freeform: Shape 606">
                    <a:extLst>
                      <a:ext uri="{FF2B5EF4-FFF2-40B4-BE49-F238E27FC236}">
                        <a16:creationId xmlns:a16="http://schemas.microsoft.com/office/drawing/2014/main" id="{2457008F-2BAC-4B34-9893-7AEA0519A802}"/>
                      </a:ext>
                    </a:extLst>
                  </p:cNvPr>
                  <p:cNvSpPr/>
                  <p:nvPr/>
                </p:nvSpPr>
                <p:spPr>
                  <a:xfrm>
                    <a:off x="3048980" y="1937559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08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3223853" y="2007565"/>
                  <a:ext cx="127458" cy="125459"/>
                  <a:chOff x="3223853" y="2007565"/>
                  <a:chExt cx="127458" cy="125459"/>
                </a:xfrm>
              </p:grpSpPr>
              <p:sp>
                <p:nvSpPr>
                  <p:cNvPr id="609" name="Freeform: Shape 608">
                    <a:extLst>
                      <a:ext uri="{FF2B5EF4-FFF2-40B4-BE49-F238E27FC236}">
                        <a16:creationId xmlns:a16="http://schemas.microsoft.com/office/drawing/2014/main" id="{5EFC51C8-8C87-4C06-B078-C389EEAB126F}"/>
                      </a:ext>
                    </a:extLst>
                  </p:cNvPr>
                  <p:cNvSpPr/>
                  <p:nvPr/>
                </p:nvSpPr>
                <p:spPr>
                  <a:xfrm>
                    <a:off x="3288602" y="2007565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0" name="Freeform: Shape 609">
                    <a:extLst>
                      <a:ext uri="{FF2B5EF4-FFF2-40B4-BE49-F238E27FC236}">
                        <a16:creationId xmlns:a16="http://schemas.microsoft.com/office/drawing/2014/main" id="{44C15650-2050-4409-9FCE-E838FA42FFAD}"/>
                      </a:ext>
                    </a:extLst>
                  </p:cNvPr>
                  <p:cNvSpPr/>
                  <p:nvPr/>
                </p:nvSpPr>
                <p:spPr>
                  <a:xfrm>
                    <a:off x="3223853" y="2071298"/>
                    <a:ext cx="127458" cy="25092"/>
                  </a:xfrm>
                  <a:custGeom>
                    <a:avLst/>
                    <a:gdLst>
                      <a:gd name="connsiteX0" fmla="*/ 129243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2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11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3459905" y="2214572"/>
                  <a:ext cx="127458" cy="125459"/>
                  <a:chOff x="3459905" y="2214572"/>
                  <a:chExt cx="127458" cy="125459"/>
                </a:xfrm>
              </p:grpSpPr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id="{90355053-6755-442C-BCC0-2AA0BF0BFB22}"/>
                      </a:ext>
                    </a:extLst>
                  </p:cNvPr>
                  <p:cNvSpPr/>
                  <p:nvPr/>
                </p:nvSpPr>
                <p:spPr>
                  <a:xfrm>
                    <a:off x="3524654" y="2214572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id="{FFD86B95-A521-4243-A430-985ABD24D806}"/>
                      </a:ext>
                    </a:extLst>
                  </p:cNvPr>
                  <p:cNvSpPr/>
                  <p:nvPr/>
                </p:nvSpPr>
                <p:spPr>
                  <a:xfrm>
                    <a:off x="3459905" y="2278305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14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3563402" y="2258984"/>
                  <a:ext cx="127458" cy="125459"/>
                  <a:chOff x="3563402" y="2258984"/>
                  <a:chExt cx="127458" cy="125459"/>
                </a:xfrm>
              </p:grpSpPr>
              <p:sp>
                <p:nvSpPr>
                  <p:cNvPr id="615" name="Freeform: Shape 614">
                    <a:extLst>
                      <a:ext uri="{FF2B5EF4-FFF2-40B4-BE49-F238E27FC236}">
                        <a16:creationId xmlns:a16="http://schemas.microsoft.com/office/drawing/2014/main" id="{E3BDC2C0-8D2D-4835-B1D6-89ED059DCBF9}"/>
                      </a:ext>
                    </a:extLst>
                  </p:cNvPr>
                  <p:cNvSpPr/>
                  <p:nvPr/>
                </p:nvSpPr>
                <p:spPr>
                  <a:xfrm>
                    <a:off x="3628150" y="2258984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Freeform: Shape 615">
                    <a:extLst>
                      <a:ext uri="{FF2B5EF4-FFF2-40B4-BE49-F238E27FC236}">
                        <a16:creationId xmlns:a16="http://schemas.microsoft.com/office/drawing/2014/main" id="{B51A4FD7-FB26-450F-BDC7-4474FAA811CF}"/>
                      </a:ext>
                    </a:extLst>
                  </p:cNvPr>
                  <p:cNvSpPr/>
                  <p:nvPr/>
                </p:nvSpPr>
                <p:spPr>
                  <a:xfrm>
                    <a:off x="3563402" y="2322717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17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3679898" y="2284578"/>
                  <a:ext cx="127458" cy="125459"/>
                  <a:chOff x="3679898" y="2284578"/>
                  <a:chExt cx="127458" cy="125459"/>
                </a:xfrm>
              </p:grpSpPr>
              <p:sp>
                <p:nvSpPr>
                  <p:cNvPr id="618" name="Freeform: Shape 617">
                    <a:extLst>
                      <a:ext uri="{FF2B5EF4-FFF2-40B4-BE49-F238E27FC236}">
                        <a16:creationId xmlns:a16="http://schemas.microsoft.com/office/drawing/2014/main" id="{73CE4A86-4E6B-48D8-93E1-5DE4A0041DB6}"/>
                      </a:ext>
                    </a:extLst>
                  </p:cNvPr>
                  <p:cNvSpPr/>
                  <p:nvPr/>
                </p:nvSpPr>
                <p:spPr>
                  <a:xfrm>
                    <a:off x="3744647" y="2284578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466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466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9" name="Freeform: Shape 618">
                    <a:extLst>
                      <a:ext uri="{FF2B5EF4-FFF2-40B4-BE49-F238E27FC236}">
                        <a16:creationId xmlns:a16="http://schemas.microsoft.com/office/drawing/2014/main" id="{C71B2C95-F472-49B6-874F-741E1775E053}"/>
                      </a:ext>
                    </a:extLst>
                  </p:cNvPr>
                  <p:cNvSpPr/>
                  <p:nvPr/>
                </p:nvSpPr>
                <p:spPr>
                  <a:xfrm>
                    <a:off x="3679898" y="2348311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20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3699272" y="2316445"/>
                  <a:ext cx="127458" cy="125459"/>
                  <a:chOff x="3699272" y="2316445"/>
                  <a:chExt cx="127458" cy="125459"/>
                </a:xfrm>
              </p:grpSpPr>
              <p:sp>
                <p:nvSpPr>
                  <p:cNvPr id="621" name="Freeform: Shape 620">
                    <a:extLst>
                      <a:ext uri="{FF2B5EF4-FFF2-40B4-BE49-F238E27FC236}">
                        <a16:creationId xmlns:a16="http://schemas.microsoft.com/office/drawing/2014/main" id="{E778133E-F329-404C-BAE9-B140104BF7F7}"/>
                      </a:ext>
                    </a:extLst>
                  </p:cNvPr>
                  <p:cNvSpPr/>
                  <p:nvPr/>
                </p:nvSpPr>
                <p:spPr>
                  <a:xfrm>
                    <a:off x="3764021" y="2316445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id="{B4149BD1-798D-4ED8-BDAF-7AA683249379}"/>
                      </a:ext>
                    </a:extLst>
                  </p:cNvPr>
                  <p:cNvSpPr/>
                  <p:nvPr/>
                </p:nvSpPr>
                <p:spPr>
                  <a:xfrm>
                    <a:off x="3699272" y="2380178"/>
                    <a:ext cx="127458" cy="25092"/>
                  </a:xfrm>
                  <a:custGeom>
                    <a:avLst/>
                    <a:gdLst>
                      <a:gd name="connsiteX0" fmla="*/ 129497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23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3844829" y="2472515"/>
                  <a:ext cx="127458" cy="125459"/>
                  <a:chOff x="3844829" y="2472515"/>
                  <a:chExt cx="127458" cy="125459"/>
                </a:xfrm>
              </p:grpSpPr>
              <p:sp>
                <p:nvSpPr>
                  <p:cNvPr id="624" name="Freeform: Shape 623">
                    <a:extLst>
                      <a:ext uri="{FF2B5EF4-FFF2-40B4-BE49-F238E27FC236}">
                        <a16:creationId xmlns:a16="http://schemas.microsoft.com/office/drawing/2014/main" id="{32FA8D2B-A39F-46C6-8733-7E165FC5B676}"/>
                      </a:ext>
                    </a:extLst>
                  </p:cNvPr>
                  <p:cNvSpPr/>
                  <p:nvPr/>
                </p:nvSpPr>
                <p:spPr>
                  <a:xfrm>
                    <a:off x="3909578" y="2472515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5" name="Freeform: Shape 624">
                    <a:extLst>
                      <a:ext uri="{FF2B5EF4-FFF2-40B4-BE49-F238E27FC236}">
                        <a16:creationId xmlns:a16="http://schemas.microsoft.com/office/drawing/2014/main" id="{62999EAF-6DAA-42CC-84DB-0690510B65E8}"/>
                      </a:ext>
                    </a:extLst>
                  </p:cNvPr>
                  <p:cNvSpPr/>
                  <p:nvPr/>
                </p:nvSpPr>
                <p:spPr>
                  <a:xfrm>
                    <a:off x="3844829" y="2535997"/>
                    <a:ext cx="127458" cy="25092"/>
                  </a:xfrm>
                  <a:custGeom>
                    <a:avLst/>
                    <a:gdLst>
                      <a:gd name="connsiteX0" fmla="*/ 129497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26" name="Freeform: Shape 625">
                  <a:extLst>
                    <a:ext uri="{FF2B5EF4-FFF2-40B4-BE49-F238E27FC236}">
                      <a16:creationId xmlns:a16="http://schemas.microsoft.com/office/drawing/2014/main" id="{3470515C-7D54-467A-AA9D-ADDCBAA94A67}"/>
                    </a:ext>
                  </a:extLst>
                </p:cNvPr>
                <p:cNvSpPr/>
                <p:nvPr/>
              </p:nvSpPr>
              <p:spPr>
                <a:xfrm>
                  <a:off x="3771923" y="2315190"/>
                  <a:ext cx="25492" cy="125459"/>
                </a:xfrm>
                <a:custGeom>
                  <a:avLst/>
                  <a:gdLst>
                    <a:gd name="connsiteX0" fmla="*/ 0 w 0"/>
                    <a:gd name="connsiteY0" fmla="*/ 0 h 125458"/>
                    <a:gd name="connsiteX1" fmla="*/ 0 w 0"/>
                    <a:gd name="connsiteY1" fmla="*/ 128470 h 125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25458">
                      <a:moveTo>
                        <a:pt x="0" y="0"/>
                      </a:moveTo>
                      <a:lnTo>
                        <a:pt x="0" y="128470"/>
                      </a:lnTo>
                    </a:path>
                  </a:pathLst>
                </a:custGeom>
                <a:ln w="190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27" name="Freeform: Shape 626">
                  <a:extLst>
                    <a:ext uri="{FF2B5EF4-FFF2-40B4-BE49-F238E27FC236}">
                      <a16:creationId xmlns:a16="http://schemas.microsoft.com/office/drawing/2014/main" id="{A42C964E-F614-4A7B-A45F-AD43827EFE82}"/>
                    </a:ext>
                  </a:extLst>
                </p:cNvPr>
                <p:cNvSpPr/>
                <p:nvPr/>
              </p:nvSpPr>
              <p:spPr>
                <a:xfrm>
                  <a:off x="3707174" y="2378923"/>
                  <a:ext cx="127458" cy="25092"/>
                </a:xfrm>
                <a:custGeom>
                  <a:avLst/>
                  <a:gdLst>
                    <a:gd name="connsiteX0" fmla="*/ 129498 w 127458"/>
                    <a:gd name="connsiteY0" fmla="*/ 0 h 0"/>
                    <a:gd name="connsiteX1" fmla="*/ 0 w 12745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458">
                      <a:moveTo>
                        <a:pt x="129498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8" name="Graphic 442">
                  <a:extLst>
                    <a:ext uri="{FF2B5EF4-FFF2-40B4-BE49-F238E27FC236}">
                      <a16:creationId xmlns:a16="http://schemas.microsoft.com/office/drawing/2014/main" id="{424C7669-EFB3-4866-AAC0-10BDA5C42670}"/>
                    </a:ext>
                  </a:extLst>
                </p:cNvPr>
                <p:cNvGrpSpPr/>
                <p:nvPr/>
              </p:nvGrpSpPr>
              <p:grpSpPr>
                <a:xfrm>
                  <a:off x="1725964" y="1431459"/>
                  <a:ext cx="9982019" cy="2793714"/>
                  <a:chOff x="1725964" y="1431459"/>
                  <a:chExt cx="9982019" cy="2793714"/>
                </a:xfrm>
                <a:noFill/>
              </p:grpSpPr>
              <p:grpSp>
                <p:nvGrpSpPr>
                  <p:cNvPr id="629" name="Graphic 442">
                    <a:extLst>
                      <a:ext uri="{FF2B5EF4-FFF2-40B4-BE49-F238E27FC236}">
                        <a16:creationId xmlns:a16="http://schemas.microsoft.com/office/drawing/2014/main" id="{424C7669-EFB3-4866-AAC0-10BDA5C42670}"/>
                      </a:ext>
                    </a:extLst>
                  </p:cNvPr>
                  <p:cNvGrpSpPr/>
                  <p:nvPr/>
                </p:nvGrpSpPr>
                <p:grpSpPr>
                  <a:xfrm>
                    <a:off x="6501059" y="3475432"/>
                    <a:ext cx="127458" cy="125459"/>
                    <a:chOff x="6501059" y="3475432"/>
                    <a:chExt cx="127458" cy="125459"/>
                  </a:xfrm>
                </p:grpSpPr>
                <p:sp>
                  <p:nvSpPr>
                    <p:cNvPr id="630" name="Freeform: Shape 629">
                      <a:extLst>
                        <a:ext uri="{FF2B5EF4-FFF2-40B4-BE49-F238E27FC236}">
                          <a16:creationId xmlns:a16="http://schemas.microsoft.com/office/drawing/2014/main" id="{61161243-3A49-44E8-8E07-0BFDAAC4A4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5553" y="3475432"/>
                      <a:ext cx="25492" cy="125459"/>
                    </a:xfrm>
                    <a:custGeom>
                      <a:avLst/>
                      <a:gdLst>
                        <a:gd name="connsiteX0" fmla="*/ 0 w 0"/>
                        <a:gd name="connsiteY0" fmla="*/ 0 h 125458"/>
                        <a:gd name="connsiteX1" fmla="*/ 0 w 0"/>
                        <a:gd name="connsiteY1" fmla="*/ 127466 h 125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125458">
                          <a:moveTo>
                            <a:pt x="0" y="0"/>
                          </a:moveTo>
                          <a:lnTo>
                            <a:pt x="0" y="127466"/>
                          </a:lnTo>
                        </a:path>
                      </a:pathLst>
                    </a:custGeom>
                    <a:ln w="19050" cap="flat">
                      <a:solidFill>
                        <a:schemeClr val="accent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1" name="Freeform: Shape 630">
                      <a:extLst>
                        <a:ext uri="{FF2B5EF4-FFF2-40B4-BE49-F238E27FC236}">
                          <a16:creationId xmlns:a16="http://schemas.microsoft.com/office/drawing/2014/main" id="{3F40361E-3A5E-4F98-B48D-0C4E57AE77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1059" y="3539165"/>
                      <a:ext cx="127458" cy="25092"/>
                    </a:xfrm>
                    <a:custGeom>
                      <a:avLst/>
                      <a:gdLst>
                        <a:gd name="connsiteX0" fmla="*/ 129243 w 127458"/>
                        <a:gd name="connsiteY0" fmla="*/ 0 h 0"/>
                        <a:gd name="connsiteX1" fmla="*/ 0 w 127458"/>
                        <a:gd name="connsiteY1" fmla="*/ 0 h 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7458">
                          <a:moveTo>
                            <a:pt x="129243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9050" cap="flat">
                      <a:solidFill>
                        <a:schemeClr val="accent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32" name="Graphic 442">
                    <a:extLst>
                      <a:ext uri="{FF2B5EF4-FFF2-40B4-BE49-F238E27FC236}">
                        <a16:creationId xmlns:a16="http://schemas.microsoft.com/office/drawing/2014/main" id="{424C7669-EFB3-4866-AAC0-10BDA5C42670}"/>
                      </a:ext>
                    </a:extLst>
                  </p:cNvPr>
                  <p:cNvGrpSpPr/>
                  <p:nvPr/>
                </p:nvGrpSpPr>
                <p:grpSpPr>
                  <a:xfrm>
                    <a:off x="6536492" y="3504287"/>
                    <a:ext cx="127458" cy="125459"/>
                    <a:chOff x="6536492" y="3504287"/>
                    <a:chExt cx="127458" cy="125459"/>
                  </a:xfrm>
                </p:grpSpPr>
                <p:sp>
                  <p:nvSpPr>
                    <p:cNvPr id="633" name="Freeform: Shape 632">
                      <a:extLst>
                        <a:ext uri="{FF2B5EF4-FFF2-40B4-BE49-F238E27FC236}">
                          <a16:creationId xmlns:a16="http://schemas.microsoft.com/office/drawing/2014/main" id="{DE6C7464-CCEB-47B1-9695-7E3F7BB2A5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241" y="3504287"/>
                      <a:ext cx="25492" cy="125459"/>
                    </a:xfrm>
                    <a:custGeom>
                      <a:avLst/>
                      <a:gdLst>
                        <a:gd name="connsiteX0" fmla="*/ 0 w 0"/>
                        <a:gd name="connsiteY0" fmla="*/ 0 h 125458"/>
                        <a:gd name="connsiteX1" fmla="*/ 0 w 0"/>
                        <a:gd name="connsiteY1" fmla="*/ 127215 h 125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125458">
                          <a:moveTo>
                            <a:pt x="0" y="0"/>
                          </a:moveTo>
                          <a:lnTo>
                            <a:pt x="0" y="127215"/>
                          </a:lnTo>
                        </a:path>
                      </a:pathLst>
                    </a:custGeom>
                    <a:ln w="19050" cap="flat">
                      <a:solidFill>
                        <a:schemeClr val="accent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4" name="Freeform: Shape 633">
                      <a:extLst>
                        <a:ext uri="{FF2B5EF4-FFF2-40B4-BE49-F238E27FC236}">
                          <a16:creationId xmlns:a16="http://schemas.microsoft.com/office/drawing/2014/main" id="{8D31C6E1-4EC8-49D7-B5F5-470FD9A57B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6492" y="3567769"/>
                      <a:ext cx="127458" cy="25092"/>
                    </a:xfrm>
                    <a:custGeom>
                      <a:avLst/>
                      <a:gdLst>
                        <a:gd name="connsiteX0" fmla="*/ 129497 w 127458"/>
                        <a:gd name="connsiteY0" fmla="*/ 0 h 0"/>
                        <a:gd name="connsiteX1" fmla="*/ 0 w 127458"/>
                        <a:gd name="connsiteY1" fmla="*/ 0 h 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7458">
                          <a:moveTo>
                            <a:pt x="129497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9050" cap="flat">
                      <a:solidFill>
                        <a:schemeClr val="accent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35" name="Freeform: Shape 634">
                    <a:extLst>
                      <a:ext uri="{FF2B5EF4-FFF2-40B4-BE49-F238E27FC236}">
                        <a16:creationId xmlns:a16="http://schemas.microsoft.com/office/drawing/2014/main" id="{2B9E9B7D-1228-4F61-B029-D766497C2E78}"/>
                      </a:ext>
                    </a:extLst>
                  </p:cNvPr>
                  <p:cNvSpPr/>
                  <p:nvPr/>
                </p:nvSpPr>
                <p:spPr>
                  <a:xfrm>
                    <a:off x="6582887" y="3488730"/>
                    <a:ext cx="25492" cy="125459"/>
                  </a:xfrm>
                  <a:custGeom>
                    <a:avLst/>
                    <a:gdLst>
                      <a:gd name="connsiteX0" fmla="*/ 0 w 0"/>
                      <a:gd name="connsiteY0" fmla="*/ 0 h 125458"/>
                      <a:gd name="connsiteX1" fmla="*/ 0 w 0"/>
                      <a:gd name="connsiteY1" fmla="*/ 127215 h 125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25458">
                        <a:moveTo>
                          <a:pt x="0" y="0"/>
                        </a:moveTo>
                        <a:lnTo>
                          <a:pt x="0" y="127215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6" name="Freeform: Shape 635">
                    <a:extLst>
                      <a:ext uri="{FF2B5EF4-FFF2-40B4-BE49-F238E27FC236}">
                        <a16:creationId xmlns:a16="http://schemas.microsoft.com/office/drawing/2014/main" id="{B9C96D09-9337-4225-B967-BA36774AA07A}"/>
                      </a:ext>
                    </a:extLst>
                  </p:cNvPr>
                  <p:cNvSpPr/>
                  <p:nvPr/>
                </p:nvSpPr>
                <p:spPr>
                  <a:xfrm>
                    <a:off x="6518138" y="3552463"/>
                    <a:ext cx="127458" cy="25092"/>
                  </a:xfrm>
                  <a:custGeom>
                    <a:avLst/>
                    <a:gdLst>
                      <a:gd name="connsiteX0" fmla="*/ 129498 w 127458"/>
                      <a:gd name="connsiteY0" fmla="*/ 0 h 0"/>
                      <a:gd name="connsiteX1" fmla="*/ 0 w 12745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7458">
                        <a:moveTo>
                          <a:pt x="12949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37" name="Graphic 442">
                    <a:extLst>
                      <a:ext uri="{FF2B5EF4-FFF2-40B4-BE49-F238E27FC236}">
                        <a16:creationId xmlns:a16="http://schemas.microsoft.com/office/drawing/2014/main" id="{424C7669-EFB3-4866-AAC0-10BDA5C42670}"/>
                      </a:ext>
                    </a:extLst>
                  </p:cNvPr>
                  <p:cNvGrpSpPr/>
                  <p:nvPr/>
                </p:nvGrpSpPr>
                <p:grpSpPr>
                  <a:xfrm>
                    <a:off x="1725964" y="1431459"/>
                    <a:ext cx="9982019" cy="2793714"/>
                    <a:chOff x="1725964" y="1431459"/>
                    <a:chExt cx="9982019" cy="2793714"/>
                  </a:xfrm>
                  <a:noFill/>
                </p:grpSpPr>
                <p:grpSp>
                  <p:nvGrpSpPr>
                    <p:cNvPr id="638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68867" y="3529630"/>
                      <a:ext cx="127458" cy="125459"/>
                      <a:chOff x="6568867" y="3529630"/>
                      <a:chExt cx="127458" cy="125459"/>
                    </a:xfrm>
                  </p:grpSpPr>
                  <p:sp>
                    <p:nvSpPr>
                      <p:cNvPr id="639" name="Freeform: Shape 638">
                        <a:extLst>
                          <a:ext uri="{FF2B5EF4-FFF2-40B4-BE49-F238E27FC236}">
                            <a16:creationId xmlns:a16="http://schemas.microsoft.com/office/drawing/2014/main" id="{0EB8BDEC-B514-465A-9DB1-BFE418529F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33615" y="3529630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40" name="Freeform: Shape 639">
                        <a:extLst>
                          <a:ext uri="{FF2B5EF4-FFF2-40B4-BE49-F238E27FC236}">
                            <a16:creationId xmlns:a16="http://schemas.microsoft.com/office/drawing/2014/main" id="{4E860418-1B77-4D11-85BD-6E25D86F38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68867" y="3593363"/>
                        <a:ext cx="127458" cy="25092"/>
                      </a:xfrm>
                      <a:custGeom>
                        <a:avLst/>
                        <a:gdLst>
                          <a:gd name="connsiteX0" fmla="*/ 129497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1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14424" y="3564758"/>
                      <a:ext cx="127458" cy="125459"/>
                      <a:chOff x="6714424" y="3564758"/>
                      <a:chExt cx="127458" cy="125459"/>
                    </a:xfrm>
                  </p:grpSpPr>
                  <p:sp>
                    <p:nvSpPr>
                      <p:cNvPr id="642" name="Freeform: Shape 641">
                        <a:extLst>
                          <a:ext uri="{FF2B5EF4-FFF2-40B4-BE49-F238E27FC236}">
                            <a16:creationId xmlns:a16="http://schemas.microsoft.com/office/drawing/2014/main" id="{4872C8CF-8790-4982-A9A7-664357443F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9173" y="3564758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215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215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43" name="Freeform: Shape 642">
                        <a:extLst>
                          <a:ext uri="{FF2B5EF4-FFF2-40B4-BE49-F238E27FC236}">
                            <a16:creationId xmlns:a16="http://schemas.microsoft.com/office/drawing/2014/main" id="{915D9208-C62E-4511-B8AA-5C687ED282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14424" y="3628240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4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72800" y="3599636"/>
                      <a:ext cx="127458" cy="125459"/>
                      <a:chOff x="6772800" y="3599636"/>
                      <a:chExt cx="127458" cy="125459"/>
                    </a:xfrm>
                  </p:grpSpPr>
                  <p:sp>
                    <p:nvSpPr>
                      <p:cNvPr id="645" name="Freeform: Shape 644">
                        <a:extLst>
                          <a:ext uri="{FF2B5EF4-FFF2-40B4-BE49-F238E27FC236}">
                            <a16:creationId xmlns:a16="http://schemas.microsoft.com/office/drawing/2014/main" id="{DE614635-D3BB-4D06-96FE-94BB64C577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37294" y="3599636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46" name="Freeform: Shape 645">
                        <a:extLst>
                          <a:ext uri="{FF2B5EF4-FFF2-40B4-BE49-F238E27FC236}">
                            <a16:creationId xmlns:a16="http://schemas.microsoft.com/office/drawing/2014/main" id="{96771CA2-167E-4542-AA7B-EBF0EEA1E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2800" y="3663369"/>
                        <a:ext cx="127458" cy="25092"/>
                      </a:xfrm>
                      <a:custGeom>
                        <a:avLst/>
                        <a:gdLst>
                          <a:gd name="connsiteX0" fmla="*/ 129243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3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47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34235" y="3599636"/>
                      <a:ext cx="127458" cy="125459"/>
                      <a:chOff x="6834235" y="3599636"/>
                      <a:chExt cx="127458" cy="125459"/>
                    </a:xfrm>
                  </p:grpSpPr>
                  <p:sp>
                    <p:nvSpPr>
                      <p:cNvPr id="648" name="Freeform: Shape 647">
                        <a:extLst>
                          <a:ext uri="{FF2B5EF4-FFF2-40B4-BE49-F238E27FC236}">
                            <a16:creationId xmlns:a16="http://schemas.microsoft.com/office/drawing/2014/main" id="{ED1C39FC-C33E-4605-9381-75E47B1884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98983" y="3599636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49" name="Freeform: Shape 648">
                        <a:extLst>
                          <a:ext uri="{FF2B5EF4-FFF2-40B4-BE49-F238E27FC236}">
                            <a16:creationId xmlns:a16="http://schemas.microsoft.com/office/drawing/2014/main" id="{8AF696A9-13CB-476A-A0A5-22A33EBE90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34235" y="3663369"/>
                        <a:ext cx="127458" cy="25092"/>
                      </a:xfrm>
                      <a:custGeom>
                        <a:avLst/>
                        <a:gdLst>
                          <a:gd name="connsiteX0" fmla="*/ 129243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3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0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63295" y="3599636"/>
                      <a:ext cx="127458" cy="125459"/>
                      <a:chOff x="6863295" y="3599636"/>
                      <a:chExt cx="127458" cy="125459"/>
                    </a:xfrm>
                  </p:grpSpPr>
                  <p:sp>
                    <p:nvSpPr>
                      <p:cNvPr id="651" name="Freeform: Shape 650">
                        <a:extLst>
                          <a:ext uri="{FF2B5EF4-FFF2-40B4-BE49-F238E27FC236}">
                            <a16:creationId xmlns:a16="http://schemas.microsoft.com/office/drawing/2014/main" id="{4FE32DE2-E660-48CB-97AA-605EDA40D8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8044" y="3599636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52" name="Freeform: Shape 651">
                        <a:extLst>
                          <a:ext uri="{FF2B5EF4-FFF2-40B4-BE49-F238E27FC236}">
                            <a16:creationId xmlns:a16="http://schemas.microsoft.com/office/drawing/2014/main" id="{684A6EB0-3DE6-4ECE-A641-ABF2BF4DA7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3295" y="3663369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3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41227" y="3596625"/>
                      <a:ext cx="127458" cy="125459"/>
                      <a:chOff x="7041227" y="3596625"/>
                      <a:chExt cx="127458" cy="125459"/>
                    </a:xfrm>
                  </p:grpSpPr>
                  <p:sp>
                    <p:nvSpPr>
                      <p:cNvPr id="654" name="Freeform: Shape 653">
                        <a:extLst>
                          <a:ext uri="{FF2B5EF4-FFF2-40B4-BE49-F238E27FC236}">
                            <a16:creationId xmlns:a16="http://schemas.microsoft.com/office/drawing/2014/main" id="{EC5006FD-A1AB-46CE-8AD3-177F0BA55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05976" y="3596625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215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215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55" name="Freeform: Shape 654">
                        <a:extLst>
                          <a:ext uri="{FF2B5EF4-FFF2-40B4-BE49-F238E27FC236}">
                            <a16:creationId xmlns:a16="http://schemas.microsoft.com/office/drawing/2014/main" id="{508139F9-8437-4E63-AA2A-0788AF697F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41227" y="3660107"/>
                        <a:ext cx="127458" cy="25092"/>
                      </a:xfrm>
                      <a:custGeom>
                        <a:avLst/>
                        <a:gdLst>
                          <a:gd name="connsiteX0" fmla="*/ 129497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6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89661" y="3631502"/>
                      <a:ext cx="127458" cy="125459"/>
                      <a:chOff x="7089661" y="3631502"/>
                      <a:chExt cx="127458" cy="125459"/>
                    </a:xfrm>
                  </p:grpSpPr>
                  <p:sp>
                    <p:nvSpPr>
                      <p:cNvPr id="657" name="Freeform: Shape 656">
                        <a:extLst>
                          <a:ext uri="{FF2B5EF4-FFF2-40B4-BE49-F238E27FC236}">
                            <a16:creationId xmlns:a16="http://schemas.microsoft.com/office/drawing/2014/main" id="{B773F7CB-A6AD-43FB-8C13-18A58B6EA4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4410" y="3631502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58" name="Freeform: Shape 657">
                        <a:extLst>
                          <a:ext uri="{FF2B5EF4-FFF2-40B4-BE49-F238E27FC236}">
                            <a16:creationId xmlns:a16="http://schemas.microsoft.com/office/drawing/2014/main" id="{30FB37A2-9228-484D-8C19-CF53E2452E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89661" y="3695235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59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96471" y="3633259"/>
                      <a:ext cx="127458" cy="125459"/>
                      <a:chOff x="7196471" y="3633259"/>
                      <a:chExt cx="127458" cy="125459"/>
                    </a:xfrm>
                  </p:grpSpPr>
                  <p:sp>
                    <p:nvSpPr>
                      <p:cNvPr id="660" name="Freeform: Shape 659">
                        <a:extLst>
                          <a:ext uri="{FF2B5EF4-FFF2-40B4-BE49-F238E27FC236}">
                            <a16:creationId xmlns:a16="http://schemas.microsoft.com/office/drawing/2014/main" id="{0E2E82AD-5982-42AF-A56F-F8F06B1AF6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61220" y="3633259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8971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8971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61" name="Freeform: Shape 660">
                        <a:extLst>
                          <a:ext uri="{FF2B5EF4-FFF2-40B4-BE49-F238E27FC236}">
                            <a16:creationId xmlns:a16="http://schemas.microsoft.com/office/drawing/2014/main" id="{16E8B1C1-4411-4CF8-A9A5-0FFC31558E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6471" y="3698497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2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16282" y="3633259"/>
                      <a:ext cx="127458" cy="125459"/>
                      <a:chOff x="7316282" y="3633259"/>
                      <a:chExt cx="127458" cy="125459"/>
                    </a:xfrm>
                  </p:grpSpPr>
                  <p:sp>
                    <p:nvSpPr>
                      <p:cNvPr id="663" name="Freeform: Shape 662">
                        <a:extLst>
                          <a:ext uri="{FF2B5EF4-FFF2-40B4-BE49-F238E27FC236}">
                            <a16:creationId xmlns:a16="http://schemas.microsoft.com/office/drawing/2014/main" id="{7EBD6096-6AB7-4396-A7B9-686DF62665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1030" y="3633259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8971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8971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64" name="Freeform: Shape 663">
                        <a:extLst>
                          <a:ext uri="{FF2B5EF4-FFF2-40B4-BE49-F238E27FC236}">
                            <a16:creationId xmlns:a16="http://schemas.microsoft.com/office/drawing/2014/main" id="{3DB798DE-17BE-40C9-BA2A-8E8E4FD84B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16282" y="3708032"/>
                        <a:ext cx="127458" cy="25092"/>
                      </a:xfrm>
                      <a:custGeom>
                        <a:avLst/>
                        <a:gdLst>
                          <a:gd name="connsiteX0" fmla="*/ 129243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3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5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64716" y="3633259"/>
                      <a:ext cx="127458" cy="125459"/>
                      <a:chOff x="7364716" y="3633259"/>
                      <a:chExt cx="127458" cy="125459"/>
                    </a:xfrm>
                  </p:grpSpPr>
                  <p:sp>
                    <p:nvSpPr>
                      <p:cNvPr id="666" name="Freeform: Shape 665">
                        <a:extLst>
                          <a:ext uri="{FF2B5EF4-FFF2-40B4-BE49-F238E27FC236}">
                            <a16:creationId xmlns:a16="http://schemas.microsoft.com/office/drawing/2014/main" id="{68A9A377-8E9B-459D-8132-677896C78E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9465" y="3633259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8971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8971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67" name="Freeform: Shape 666">
                        <a:extLst>
                          <a:ext uri="{FF2B5EF4-FFF2-40B4-BE49-F238E27FC236}">
                            <a16:creationId xmlns:a16="http://schemas.microsoft.com/office/drawing/2014/main" id="{1B8B2A63-D88A-4E4D-A686-C03C9D0CCA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4716" y="3704770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68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90717" y="3633259"/>
                      <a:ext cx="127458" cy="125459"/>
                      <a:chOff x="7390717" y="3633259"/>
                      <a:chExt cx="127458" cy="125459"/>
                    </a:xfrm>
                  </p:grpSpPr>
                  <p:sp>
                    <p:nvSpPr>
                      <p:cNvPr id="669" name="Freeform: Shape 668">
                        <a:extLst>
                          <a:ext uri="{FF2B5EF4-FFF2-40B4-BE49-F238E27FC236}">
                            <a16:creationId xmlns:a16="http://schemas.microsoft.com/office/drawing/2014/main" id="{4A292913-E3FB-4356-9343-9D8FCB58EC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55211" y="3633259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8971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8971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70" name="Freeform: Shape 669">
                        <a:extLst>
                          <a:ext uri="{FF2B5EF4-FFF2-40B4-BE49-F238E27FC236}">
                            <a16:creationId xmlns:a16="http://schemas.microsoft.com/office/drawing/2014/main" id="{681A7879-6267-421E-9B99-5973180B2C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0717" y="3704770"/>
                        <a:ext cx="127458" cy="25092"/>
                      </a:xfrm>
                      <a:custGeom>
                        <a:avLst/>
                        <a:gdLst>
                          <a:gd name="connsiteX0" fmla="*/ 129242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2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1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19778" y="3633259"/>
                      <a:ext cx="127458" cy="125459"/>
                      <a:chOff x="7419778" y="3633259"/>
                      <a:chExt cx="127458" cy="125459"/>
                    </a:xfrm>
                  </p:grpSpPr>
                  <p:sp>
                    <p:nvSpPr>
                      <p:cNvPr id="672" name="Freeform: Shape 671">
                        <a:extLst>
                          <a:ext uri="{FF2B5EF4-FFF2-40B4-BE49-F238E27FC236}">
                            <a16:creationId xmlns:a16="http://schemas.microsoft.com/office/drawing/2014/main" id="{DDFC643D-3ACF-40B2-9A6A-E8B667C52D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84527" y="3633259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8971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8971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73" name="Freeform: Shape 672">
                        <a:extLst>
                          <a:ext uri="{FF2B5EF4-FFF2-40B4-BE49-F238E27FC236}">
                            <a16:creationId xmlns:a16="http://schemas.microsoft.com/office/drawing/2014/main" id="{ACCEF8F6-32BA-4D31-A7BE-736808044B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9778" y="3701508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4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42647" y="3669642"/>
                      <a:ext cx="127458" cy="125459"/>
                      <a:chOff x="7542647" y="3669642"/>
                      <a:chExt cx="127458" cy="125459"/>
                    </a:xfrm>
                  </p:grpSpPr>
                  <p:sp>
                    <p:nvSpPr>
                      <p:cNvPr id="675" name="Freeform: Shape 674">
                        <a:extLst>
                          <a:ext uri="{FF2B5EF4-FFF2-40B4-BE49-F238E27FC236}">
                            <a16:creationId xmlns:a16="http://schemas.microsoft.com/office/drawing/2014/main" id="{74325DF2-C8D2-4ABB-A91D-45B81B9202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07396" y="3669642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76" name="Freeform: Shape 675">
                        <a:extLst>
                          <a:ext uri="{FF2B5EF4-FFF2-40B4-BE49-F238E27FC236}">
                            <a16:creationId xmlns:a16="http://schemas.microsoft.com/office/drawing/2014/main" id="{FA17BE8C-B463-4E10-9E33-7536C8ADDD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42647" y="3733375"/>
                        <a:ext cx="127458" cy="25092"/>
                      </a:xfrm>
                      <a:custGeom>
                        <a:avLst/>
                        <a:gdLst>
                          <a:gd name="connsiteX0" fmla="*/ 129497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77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30084" y="3676165"/>
                      <a:ext cx="127458" cy="125459"/>
                      <a:chOff x="7630084" y="3676165"/>
                      <a:chExt cx="127458" cy="125459"/>
                    </a:xfrm>
                  </p:grpSpPr>
                  <p:sp>
                    <p:nvSpPr>
                      <p:cNvPr id="678" name="Freeform: Shape 677">
                        <a:extLst>
                          <a:ext uri="{FF2B5EF4-FFF2-40B4-BE49-F238E27FC236}">
                            <a16:creationId xmlns:a16="http://schemas.microsoft.com/office/drawing/2014/main" id="{A05937D3-2AC1-4AD8-B043-F73AEBECBC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94833" y="3676165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215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215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79" name="Freeform: Shape 678">
                        <a:extLst>
                          <a:ext uri="{FF2B5EF4-FFF2-40B4-BE49-F238E27FC236}">
                            <a16:creationId xmlns:a16="http://schemas.microsoft.com/office/drawing/2014/main" id="{CE5D7EB7-1D07-4B8E-A64B-6802CA21DC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30084" y="3739898"/>
                        <a:ext cx="127458" cy="25092"/>
                      </a:xfrm>
                      <a:custGeom>
                        <a:avLst/>
                        <a:gdLst>
                          <a:gd name="connsiteX0" fmla="*/ 129243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3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0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49457" y="3676165"/>
                      <a:ext cx="127458" cy="125459"/>
                      <a:chOff x="7649457" y="3676165"/>
                      <a:chExt cx="127458" cy="125459"/>
                    </a:xfrm>
                  </p:grpSpPr>
                  <p:sp>
                    <p:nvSpPr>
                      <p:cNvPr id="681" name="Freeform: Shape 680">
                        <a:extLst>
                          <a:ext uri="{FF2B5EF4-FFF2-40B4-BE49-F238E27FC236}">
                            <a16:creationId xmlns:a16="http://schemas.microsoft.com/office/drawing/2014/main" id="{41C1830E-F692-4FBB-B225-12D2F50074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14206" y="3676165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215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215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82" name="Freeform: Shape 681">
                        <a:extLst>
                          <a:ext uri="{FF2B5EF4-FFF2-40B4-BE49-F238E27FC236}">
                            <a16:creationId xmlns:a16="http://schemas.microsoft.com/office/drawing/2014/main" id="{F07E26EC-041C-44B5-9ACB-AB5EFB824E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49457" y="3739898"/>
                        <a:ext cx="127458" cy="25092"/>
                      </a:xfrm>
                      <a:custGeom>
                        <a:avLst/>
                        <a:gdLst>
                          <a:gd name="connsiteX0" fmla="*/ 129497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3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88642" y="3714305"/>
                      <a:ext cx="127458" cy="125459"/>
                      <a:chOff x="7788642" y="3714305"/>
                      <a:chExt cx="127458" cy="125459"/>
                    </a:xfrm>
                  </p:grpSpPr>
                  <p:sp>
                    <p:nvSpPr>
                      <p:cNvPr id="684" name="Freeform: Shape 683">
                        <a:extLst>
                          <a:ext uri="{FF2B5EF4-FFF2-40B4-BE49-F238E27FC236}">
                            <a16:creationId xmlns:a16="http://schemas.microsoft.com/office/drawing/2014/main" id="{764F83A9-5D4D-46ED-B5E4-EC744110EA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53136" y="3714305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85" name="Freeform: Shape 684">
                        <a:extLst>
                          <a:ext uri="{FF2B5EF4-FFF2-40B4-BE49-F238E27FC236}">
                            <a16:creationId xmlns:a16="http://schemas.microsoft.com/office/drawing/2014/main" id="{DA176E60-4016-40D7-8ECA-FDC17AEF55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88642" y="3778038"/>
                        <a:ext cx="127458" cy="25092"/>
                      </a:xfrm>
                      <a:custGeom>
                        <a:avLst/>
                        <a:gdLst>
                          <a:gd name="connsiteX0" fmla="*/ 129242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2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6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05139" y="3714305"/>
                      <a:ext cx="127458" cy="125459"/>
                      <a:chOff x="7905139" y="3714305"/>
                      <a:chExt cx="127458" cy="125459"/>
                    </a:xfrm>
                  </p:grpSpPr>
                  <p:sp>
                    <p:nvSpPr>
                      <p:cNvPr id="687" name="Freeform: Shape 686">
                        <a:extLst>
                          <a:ext uri="{FF2B5EF4-FFF2-40B4-BE49-F238E27FC236}">
                            <a16:creationId xmlns:a16="http://schemas.microsoft.com/office/drawing/2014/main" id="{B9A3F5F3-EC72-4CA6-9380-9F27EBCD2D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9633" y="3714305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88" name="Freeform: Shape 687">
                        <a:extLst>
                          <a:ext uri="{FF2B5EF4-FFF2-40B4-BE49-F238E27FC236}">
                            <a16:creationId xmlns:a16="http://schemas.microsoft.com/office/drawing/2014/main" id="{223D8F28-9566-4E96-9651-2472A15D93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5139" y="3778038"/>
                        <a:ext cx="127458" cy="25092"/>
                      </a:xfrm>
                      <a:custGeom>
                        <a:avLst/>
                        <a:gdLst>
                          <a:gd name="connsiteX0" fmla="*/ 129243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3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89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35620" y="3835247"/>
                      <a:ext cx="127458" cy="125459"/>
                      <a:chOff x="8435620" y="3835247"/>
                      <a:chExt cx="127458" cy="125459"/>
                    </a:xfrm>
                  </p:grpSpPr>
                  <p:sp>
                    <p:nvSpPr>
                      <p:cNvPr id="690" name="Freeform: Shape 689">
                        <a:extLst>
                          <a:ext uri="{FF2B5EF4-FFF2-40B4-BE49-F238E27FC236}">
                            <a16:creationId xmlns:a16="http://schemas.microsoft.com/office/drawing/2014/main" id="{38408788-9098-4A7A-83CB-FB475A5275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00369" y="3835247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91" name="Freeform: Shape 690">
                        <a:extLst>
                          <a:ext uri="{FF2B5EF4-FFF2-40B4-BE49-F238E27FC236}">
                            <a16:creationId xmlns:a16="http://schemas.microsoft.com/office/drawing/2014/main" id="{4CC407D9-E1E2-49A0-81F2-1AE4FFAAD4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35620" y="3898980"/>
                        <a:ext cx="127458" cy="25092"/>
                      </a:xfrm>
                      <a:custGeom>
                        <a:avLst/>
                        <a:gdLst>
                          <a:gd name="connsiteX0" fmla="*/ 129243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3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2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564862" y="3870375"/>
                      <a:ext cx="127458" cy="125459"/>
                      <a:chOff x="8564862" y="3870375"/>
                      <a:chExt cx="127458" cy="125459"/>
                    </a:xfrm>
                  </p:grpSpPr>
                  <p:sp>
                    <p:nvSpPr>
                      <p:cNvPr id="693" name="Freeform: Shape 692">
                        <a:extLst>
                          <a:ext uri="{FF2B5EF4-FFF2-40B4-BE49-F238E27FC236}">
                            <a16:creationId xmlns:a16="http://schemas.microsoft.com/office/drawing/2014/main" id="{2DFCA9BC-2538-4A79-AF3D-EF8BAEDB02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29611" y="3870375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94" name="Freeform: Shape 693">
                        <a:extLst>
                          <a:ext uri="{FF2B5EF4-FFF2-40B4-BE49-F238E27FC236}">
                            <a16:creationId xmlns:a16="http://schemas.microsoft.com/office/drawing/2014/main" id="{81A38598-F422-4189-B51F-7EDFF3481C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64862" y="3934108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5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32925" y="3868870"/>
                      <a:ext cx="127458" cy="125459"/>
                      <a:chOff x="8632925" y="3868870"/>
                      <a:chExt cx="127458" cy="125459"/>
                    </a:xfrm>
                  </p:grpSpPr>
                  <p:sp>
                    <p:nvSpPr>
                      <p:cNvPr id="696" name="Freeform: Shape 695">
                        <a:extLst>
                          <a:ext uri="{FF2B5EF4-FFF2-40B4-BE49-F238E27FC236}">
                            <a16:creationId xmlns:a16="http://schemas.microsoft.com/office/drawing/2014/main" id="{4B9F9036-08D7-4792-A955-4FB40A1398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97674" y="3868870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97" name="Freeform: Shape 696">
                        <a:extLst>
                          <a:ext uri="{FF2B5EF4-FFF2-40B4-BE49-F238E27FC236}">
                            <a16:creationId xmlns:a16="http://schemas.microsoft.com/office/drawing/2014/main" id="{0DAFCF7E-B5B6-4BE6-8A7F-AED0BBECAD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32925" y="3932603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698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46108" y="3892707"/>
                      <a:ext cx="127458" cy="125459"/>
                      <a:chOff x="8746108" y="3892707"/>
                      <a:chExt cx="127458" cy="125459"/>
                    </a:xfrm>
                  </p:grpSpPr>
                  <p:sp>
                    <p:nvSpPr>
                      <p:cNvPr id="699" name="Freeform: Shape 698">
                        <a:extLst>
                          <a:ext uri="{FF2B5EF4-FFF2-40B4-BE49-F238E27FC236}">
                            <a16:creationId xmlns:a16="http://schemas.microsoft.com/office/drawing/2014/main" id="{A15DD263-4BEB-4DAD-886A-199C1EA3F4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10857" y="3892707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215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215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00" name="Freeform: Shape 699">
                        <a:extLst>
                          <a:ext uri="{FF2B5EF4-FFF2-40B4-BE49-F238E27FC236}">
                            <a16:creationId xmlns:a16="http://schemas.microsoft.com/office/drawing/2014/main" id="{981EB7B1-07D7-4A6F-BAD8-9C6E6B5B23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46108" y="3956440"/>
                        <a:ext cx="127458" cy="25092"/>
                      </a:xfrm>
                      <a:custGeom>
                        <a:avLst/>
                        <a:gdLst>
                          <a:gd name="connsiteX0" fmla="*/ 129497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1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11039" y="3898980"/>
                      <a:ext cx="127458" cy="125459"/>
                      <a:chOff x="8911039" y="3898980"/>
                      <a:chExt cx="127458" cy="125459"/>
                    </a:xfrm>
                  </p:grpSpPr>
                  <p:sp>
                    <p:nvSpPr>
                      <p:cNvPr id="702" name="Freeform: Shape 701">
                        <a:extLst>
                          <a:ext uri="{FF2B5EF4-FFF2-40B4-BE49-F238E27FC236}">
                            <a16:creationId xmlns:a16="http://schemas.microsoft.com/office/drawing/2014/main" id="{FF95ED0C-DF04-44D3-A5A6-0E4284E257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75788" y="3898980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03" name="Freeform: Shape 702">
                        <a:extLst>
                          <a:ext uri="{FF2B5EF4-FFF2-40B4-BE49-F238E27FC236}">
                            <a16:creationId xmlns:a16="http://schemas.microsoft.com/office/drawing/2014/main" id="{CE28865C-F86D-4A85-9866-AA59B43C7B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1039" y="3962713"/>
                        <a:ext cx="127458" cy="25092"/>
                      </a:xfrm>
                      <a:custGeom>
                        <a:avLst/>
                        <a:gdLst>
                          <a:gd name="connsiteX0" fmla="*/ 129497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4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85475" y="3908515"/>
                      <a:ext cx="127458" cy="125459"/>
                      <a:chOff x="8985475" y="3908515"/>
                      <a:chExt cx="127458" cy="125459"/>
                    </a:xfrm>
                  </p:grpSpPr>
                  <p:sp>
                    <p:nvSpPr>
                      <p:cNvPr id="705" name="Freeform: Shape 704">
                        <a:extLst>
                          <a:ext uri="{FF2B5EF4-FFF2-40B4-BE49-F238E27FC236}">
                            <a16:creationId xmlns:a16="http://schemas.microsoft.com/office/drawing/2014/main" id="{0F14B67A-633F-4863-A8CD-1F33354BF1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50223" y="3908515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06" name="Freeform: Shape 705">
                        <a:extLst>
                          <a:ext uri="{FF2B5EF4-FFF2-40B4-BE49-F238E27FC236}">
                            <a16:creationId xmlns:a16="http://schemas.microsoft.com/office/drawing/2014/main" id="{B1BD2B6D-D9FF-47BE-A32D-3844BA0BDF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85475" y="3972248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07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95599" y="3915039"/>
                      <a:ext cx="127458" cy="125459"/>
                      <a:chOff x="9095599" y="3915039"/>
                      <a:chExt cx="127458" cy="125459"/>
                    </a:xfrm>
                  </p:grpSpPr>
                  <p:sp>
                    <p:nvSpPr>
                      <p:cNvPr id="708" name="Freeform: Shape 707">
                        <a:extLst>
                          <a:ext uri="{FF2B5EF4-FFF2-40B4-BE49-F238E27FC236}">
                            <a16:creationId xmlns:a16="http://schemas.microsoft.com/office/drawing/2014/main" id="{BB1DB711-031F-4627-A9F4-EC8D40DBF6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0347" y="3915039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215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215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09" name="Freeform: Shape 708">
                        <a:extLst>
                          <a:ext uri="{FF2B5EF4-FFF2-40B4-BE49-F238E27FC236}">
                            <a16:creationId xmlns:a16="http://schemas.microsoft.com/office/drawing/2014/main" id="{EC5654CB-7068-492A-B1AA-D48EAE3844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95599" y="3978521"/>
                        <a:ext cx="127458" cy="25092"/>
                      </a:xfrm>
                      <a:custGeom>
                        <a:avLst/>
                        <a:gdLst>
                          <a:gd name="connsiteX0" fmla="*/ 129243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3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0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6720" y="3911777"/>
                      <a:ext cx="127458" cy="125459"/>
                      <a:chOff x="9166720" y="3911777"/>
                      <a:chExt cx="127458" cy="125459"/>
                    </a:xfrm>
                  </p:grpSpPr>
                  <p:sp>
                    <p:nvSpPr>
                      <p:cNvPr id="711" name="Freeform: Shape 710">
                        <a:extLst>
                          <a:ext uri="{FF2B5EF4-FFF2-40B4-BE49-F238E27FC236}">
                            <a16:creationId xmlns:a16="http://schemas.microsoft.com/office/drawing/2014/main" id="{77980FD1-90F9-4E8C-BB9B-A9664A36A4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1469" y="3911777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12" name="Freeform: Shape 711">
                        <a:extLst>
                          <a:ext uri="{FF2B5EF4-FFF2-40B4-BE49-F238E27FC236}">
                            <a16:creationId xmlns:a16="http://schemas.microsoft.com/office/drawing/2014/main" id="{BE9D8A25-1E9F-4905-87B2-F12BC48308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6720" y="3975510"/>
                        <a:ext cx="127458" cy="25092"/>
                      </a:xfrm>
                      <a:custGeom>
                        <a:avLst/>
                        <a:gdLst>
                          <a:gd name="connsiteX0" fmla="*/ 129497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3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0843" y="3911777"/>
                      <a:ext cx="127458" cy="125459"/>
                      <a:chOff x="9250843" y="3911777"/>
                      <a:chExt cx="127458" cy="125459"/>
                    </a:xfrm>
                  </p:grpSpPr>
                  <p:sp>
                    <p:nvSpPr>
                      <p:cNvPr id="714" name="Freeform: Shape 713">
                        <a:extLst>
                          <a:ext uri="{FF2B5EF4-FFF2-40B4-BE49-F238E27FC236}">
                            <a16:creationId xmlns:a16="http://schemas.microsoft.com/office/drawing/2014/main" id="{1747CEB3-560B-438E-9678-95CA1F7CCD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5591" y="3911777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15" name="Freeform: Shape 714">
                        <a:extLst>
                          <a:ext uri="{FF2B5EF4-FFF2-40B4-BE49-F238E27FC236}">
                            <a16:creationId xmlns:a16="http://schemas.microsoft.com/office/drawing/2014/main" id="{6FD7FE66-E5A8-446B-BB4B-B6CD9461BE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843" y="3975510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6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64026" y="3908515"/>
                      <a:ext cx="127458" cy="125459"/>
                      <a:chOff x="9364026" y="3908515"/>
                      <a:chExt cx="127458" cy="125459"/>
                    </a:xfrm>
                  </p:grpSpPr>
                  <p:sp>
                    <p:nvSpPr>
                      <p:cNvPr id="717" name="Freeform: Shape 716">
                        <a:extLst>
                          <a:ext uri="{FF2B5EF4-FFF2-40B4-BE49-F238E27FC236}">
                            <a16:creationId xmlns:a16="http://schemas.microsoft.com/office/drawing/2014/main" id="{405E2A79-DE67-4404-BF73-D9A176A3D4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8774" y="3908515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18" name="Freeform: Shape 717">
                        <a:extLst>
                          <a:ext uri="{FF2B5EF4-FFF2-40B4-BE49-F238E27FC236}">
                            <a16:creationId xmlns:a16="http://schemas.microsoft.com/office/drawing/2014/main" id="{477F0E4A-3764-4BD2-93AB-791A254569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64026" y="3972248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19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22584" y="3915039"/>
                      <a:ext cx="127458" cy="125459"/>
                      <a:chOff x="9522584" y="3915039"/>
                      <a:chExt cx="127458" cy="125459"/>
                    </a:xfrm>
                  </p:grpSpPr>
                  <p:sp>
                    <p:nvSpPr>
                      <p:cNvPr id="720" name="Freeform: Shape 719">
                        <a:extLst>
                          <a:ext uri="{FF2B5EF4-FFF2-40B4-BE49-F238E27FC236}">
                            <a16:creationId xmlns:a16="http://schemas.microsoft.com/office/drawing/2014/main" id="{88A3848E-71DD-4FFB-BDC9-17DCCD5A2F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87332" y="3915039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215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215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21" name="Freeform: Shape 720">
                        <a:extLst>
                          <a:ext uri="{FF2B5EF4-FFF2-40B4-BE49-F238E27FC236}">
                            <a16:creationId xmlns:a16="http://schemas.microsoft.com/office/drawing/2014/main" id="{60895D3D-6A1A-4C36-952B-C915410559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22584" y="3978521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2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16393" y="3911777"/>
                      <a:ext cx="127458" cy="125459"/>
                      <a:chOff x="9616393" y="3911777"/>
                      <a:chExt cx="127458" cy="125459"/>
                    </a:xfrm>
                  </p:grpSpPr>
                  <p:sp>
                    <p:nvSpPr>
                      <p:cNvPr id="723" name="Freeform: Shape 722">
                        <a:extLst>
                          <a:ext uri="{FF2B5EF4-FFF2-40B4-BE49-F238E27FC236}">
                            <a16:creationId xmlns:a16="http://schemas.microsoft.com/office/drawing/2014/main" id="{6E74FE62-F51A-46E7-94FC-D611219A2E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81142" y="3911777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24" name="Freeform: Shape 723">
                        <a:extLst>
                          <a:ext uri="{FF2B5EF4-FFF2-40B4-BE49-F238E27FC236}">
                            <a16:creationId xmlns:a16="http://schemas.microsoft.com/office/drawing/2014/main" id="{F0A09442-BBD2-4C89-B19D-181BEFA3AB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16393" y="3975510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5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52445" y="3978521"/>
                      <a:ext cx="127458" cy="125459"/>
                      <a:chOff x="9852445" y="3978521"/>
                      <a:chExt cx="127458" cy="125459"/>
                    </a:xfrm>
                  </p:grpSpPr>
                  <p:sp>
                    <p:nvSpPr>
                      <p:cNvPr id="726" name="Freeform: Shape 725">
                        <a:extLst>
                          <a:ext uri="{FF2B5EF4-FFF2-40B4-BE49-F238E27FC236}">
                            <a16:creationId xmlns:a16="http://schemas.microsoft.com/office/drawing/2014/main" id="{5B06EB89-FB99-4C25-AAC5-0DD07E6EEF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17194" y="3978521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27" name="Freeform: Shape 726">
                        <a:extLst>
                          <a:ext uri="{FF2B5EF4-FFF2-40B4-BE49-F238E27FC236}">
                            <a16:creationId xmlns:a16="http://schemas.microsoft.com/office/drawing/2014/main" id="{178856A6-1229-460D-B880-F3FCBE24E6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52445" y="4042254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28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127500" y="4019922"/>
                      <a:ext cx="127458" cy="125459"/>
                      <a:chOff x="10127500" y="4019922"/>
                      <a:chExt cx="127458" cy="125459"/>
                    </a:xfrm>
                  </p:grpSpPr>
                  <p:sp>
                    <p:nvSpPr>
                      <p:cNvPr id="729" name="Freeform: Shape 728">
                        <a:extLst>
                          <a:ext uri="{FF2B5EF4-FFF2-40B4-BE49-F238E27FC236}">
                            <a16:creationId xmlns:a16="http://schemas.microsoft.com/office/drawing/2014/main" id="{0912875A-B1FB-4569-8842-BBE60C8101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92249" y="4019922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0" name="Freeform: Shape 729">
                        <a:extLst>
                          <a:ext uri="{FF2B5EF4-FFF2-40B4-BE49-F238E27FC236}">
                            <a16:creationId xmlns:a16="http://schemas.microsoft.com/office/drawing/2014/main" id="{FFCD59A5-248F-49B0-82A7-96C4C7E1CC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27500" y="4083655"/>
                        <a:ext cx="127458" cy="25092"/>
                      </a:xfrm>
                      <a:custGeom>
                        <a:avLst/>
                        <a:gdLst>
                          <a:gd name="connsiteX0" fmla="*/ 129497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1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24623" y="4019922"/>
                      <a:ext cx="127458" cy="125459"/>
                      <a:chOff x="10224623" y="4019922"/>
                      <a:chExt cx="127458" cy="125459"/>
                    </a:xfrm>
                  </p:grpSpPr>
                  <p:sp>
                    <p:nvSpPr>
                      <p:cNvPr id="732" name="Freeform: Shape 731">
                        <a:extLst>
                          <a:ext uri="{FF2B5EF4-FFF2-40B4-BE49-F238E27FC236}">
                            <a16:creationId xmlns:a16="http://schemas.microsoft.com/office/drawing/2014/main" id="{FA2945E1-8670-42A8-BB85-7751A458AE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9372" y="4019922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3" name="Freeform: Shape 732">
                        <a:extLst>
                          <a:ext uri="{FF2B5EF4-FFF2-40B4-BE49-F238E27FC236}">
                            <a16:creationId xmlns:a16="http://schemas.microsoft.com/office/drawing/2014/main" id="{B2EFE9D8-927F-4CD3-B0AF-68A0A38E36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24623" y="4083655"/>
                        <a:ext cx="127458" cy="25092"/>
                      </a:xfrm>
                      <a:custGeom>
                        <a:avLst/>
                        <a:gdLst>
                          <a:gd name="connsiteX0" fmla="*/ 129497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4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69999" y="4019169"/>
                      <a:ext cx="127458" cy="125459"/>
                      <a:chOff x="10269999" y="4019169"/>
                      <a:chExt cx="127458" cy="125459"/>
                    </a:xfrm>
                  </p:grpSpPr>
                  <p:sp>
                    <p:nvSpPr>
                      <p:cNvPr id="735" name="Freeform: Shape 734">
                        <a:extLst>
                          <a:ext uri="{FF2B5EF4-FFF2-40B4-BE49-F238E27FC236}">
                            <a16:creationId xmlns:a16="http://schemas.microsoft.com/office/drawing/2014/main" id="{8C2E74AF-0F24-49F4-8A90-696AC2D023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34492" y="4019169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6" name="Freeform: Shape 735">
                        <a:extLst>
                          <a:ext uri="{FF2B5EF4-FFF2-40B4-BE49-F238E27FC236}">
                            <a16:creationId xmlns:a16="http://schemas.microsoft.com/office/drawing/2014/main" id="{B53E4256-194A-42E9-BB97-3FF3670C88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9999" y="4082902"/>
                        <a:ext cx="127458" cy="25092"/>
                      </a:xfrm>
                      <a:custGeom>
                        <a:avLst/>
                        <a:gdLst>
                          <a:gd name="connsiteX0" fmla="*/ 129243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3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37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38426" y="4023184"/>
                      <a:ext cx="127458" cy="125459"/>
                      <a:chOff x="10538426" y="4023184"/>
                      <a:chExt cx="127458" cy="125459"/>
                    </a:xfrm>
                  </p:grpSpPr>
                  <p:sp>
                    <p:nvSpPr>
                      <p:cNvPr id="738" name="Freeform: Shape 737">
                        <a:extLst>
                          <a:ext uri="{FF2B5EF4-FFF2-40B4-BE49-F238E27FC236}">
                            <a16:creationId xmlns:a16="http://schemas.microsoft.com/office/drawing/2014/main" id="{5755296C-0327-441E-B69A-A5E9EEF629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03174" y="4023184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9" name="Freeform: Shape 738">
                        <a:extLst>
                          <a:ext uri="{FF2B5EF4-FFF2-40B4-BE49-F238E27FC236}">
                            <a16:creationId xmlns:a16="http://schemas.microsoft.com/office/drawing/2014/main" id="{1E8D61FA-60C4-4E6E-9A57-5986FE55AF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38426" y="4086917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0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94107" y="4023184"/>
                      <a:ext cx="127458" cy="125459"/>
                      <a:chOff x="10794107" y="4023184"/>
                      <a:chExt cx="127458" cy="125459"/>
                    </a:xfrm>
                  </p:grpSpPr>
                  <p:sp>
                    <p:nvSpPr>
                      <p:cNvPr id="741" name="Freeform: Shape 740">
                        <a:extLst>
                          <a:ext uri="{FF2B5EF4-FFF2-40B4-BE49-F238E27FC236}">
                            <a16:creationId xmlns:a16="http://schemas.microsoft.com/office/drawing/2014/main" id="{E8116297-0618-4CBB-ABAA-CE756C8F0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58601" y="4023184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42" name="Freeform: Shape 741">
                        <a:extLst>
                          <a:ext uri="{FF2B5EF4-FFF2-40B4-BE49-F238E27FC236}">
                            <a16:creationId xmlns:a16="http://schemas.microsoft.com/office/drawing/2014/main" id="{41818EA9-5894-4D10-B905-FC0C476B7D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94107" y="4086917"/>
                        <a:ext cx="127458" cy="25092"/>
                      </a:xfrm>
                      <a:custGeom>
                        <a:avLst/>
                        <a:gdLst>
                          <a:gd name="connsiteX0" fmla="*/ 129243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3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3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97785" y="4096452"/>
                      <a:ext cx="127458" cy="125459"/>
                      <a:chOff x="10997785" y="4096452"/>
                      <a:chExt cx="127458" cy="125459"/>
                    </a:xfrm>
                  </p:grpSpPr>
                  <p:sp>
                    <p:nvSpPr>
                      <p:cNvPr id="744" name="Freeform: Shape 743">
                        <a:extLst>
                          <a:ext uri="{FF2B5EF4-FFF2-40B4-BE49-F238E27FC236}">
                            <a16:creationId xmlns:a16="http://schemas.microsoft.com/office/drawing/2014/main" id="{982D0724-ADEB-480E-8DBB-C7F1C95AFC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62534" y="4096452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45" name="Freeform: Shape 744">
                        <a:extLst>
                          <a:ext uri="{FF2B5EF4-FFF2-40B4-BE49-F238E27FC236}">
                            <a16:creationId xmlns:a16="http://schemas.microsoft.com/office/drawing/2014/main" id="{FEEC3BEC-57A7-4C70-91CD-472B6168C3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97785" y="4160185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6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110968" y="4099714"/>
                      <a:ext cx="127458" cy="125459"/>
                      <a:chOff x="11110968" y="4099714"/>
                      <a:chExt cx="127458" cy="125459"/>
                    </a:xfrm>
                  </p:grpSpPr>
                  <p:sp>
                    <p:nvSpPr>
                      <p:cNvPr id="747" name="Freeform: Shape 746">
                        <a:extLst>
                          <a:ext uri="{FF2B5EF4-FFF2-40B4-BE49-F238E27FC236}">
                            <a16:creationId xmlns:a16="http://schemas.microsoft.com/office/drawing/2014/main" id="{E81C1F2D-CE60-4CF1-9AF7-BBE993D4FF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75717" y="4099714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215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215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48" name="Freeform: Shape 747">
                        <a:extLst>
                          <a:ext uri="{FF2B5EF4-FFF2-40B4-BE49-F238E27FC236}">
                            <a16:creationId xmlns:a16="http://schemas.microsoft.com/office/drawing/2014/main" id="{33C5A27D-6CE8-4F36-9F48-3B7FB6E4D5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10968" y="4163447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49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88900" y="4096452"/>
                      <a:ext cx="127458" cy="125459"/>
                      <a:chOff x="11288900" y="4096452"/>
                      <a:chExt cx="127458" cy="125459"/>
                    </a:xfrm>
                  </p:grpSpPr>
                  <p:sp>
                    <p:nvSpPr>
                      <p:cNvPr id="750" name="Freeform: Shape 749">
                        <a:extLst>
                          <a:ext uri="{FF2B5EF4-FFF2-40B4-BE49-F238E27FC236}">
                            <a16:creationId xmlns:a16="http://schemas.microsoft.com/office/drawing/2014/main" id="{C731F489-1DA0-4291-A4D3-A7417E498C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353648" y="4096452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51" name="Freeform: Shape 750">
                        <a:extLst>
                          <a:ext uri="{FF2B5EF4-FFF2-40B4-BE49-F238E27FC236}">
                            <a16:creationId xmlns:a16="http://schemas.microsoft.com/office/drawing/2014/main" id="{633DF5B9-A8C4-4E61-8CA9-822E72A709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88900" y="4160185"/>
                        <a:ext cx="127458" cy="25092"/>
                      </a:xfrm>
                      <a:custGeom>
                        <a:avLst/>
                        <a:gdLst>
                          <a:gd name="connsiteX0" fmla="*/ 129497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52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06016" y="4096452"/>
                      <a:ext cx="101967" cy="125459"/>
                      <a:chOff x="11606016" y="4096452"/>
                      <a:chExt cx="101967" cy="125459"/>
                    </a:xfrm>
                  </p:grpSpPr>
                  <p:sp>
                    <p:nvSpPr>
                      <p:cNvPr id="753" name="Freeform: Shape 752">
                        <a:extLst>
                          <a:ext uri="{FF2B5EF4-FFF2-40B4-BE49-F238E27FC236}">
                            <a16:creationId xmlns:a16="http://schemas.microsoft.com/office/drawing/2014/main" id="{94791C01-538F-4CBF-A6E0-FE7E5A21E2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70765" y="4096452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54" name="Freeform: Shape 753">
                        <a:extLst>
                          <a:ext uri="{FF2B5EF4-FFF2-40B4-BE49-F238E27FC236}">
                            <a16:creationId xmlns:a16="http://schemas.microsoft.com/office/drawing/2014/main" id="{CBFBB0BD-83E7-40A4-98A7-D3F5404670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06016" y="4160185"/>
                        <a:ext cx="101967" cy="25092"/>
                      </a:xfrm>
                      <a:custGeom>
                        <a:avLst/>
                        <a:gdLst>
                          <a:gd name="connsiteX0" fmla="*/ 105790 w 101966"/>
                          <a:gd name="connsiteY0" fmla="*/ 502 h 0"/>
                          <a:gd name="connsiteX1" fmla="*/ 0 w 101966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01966">
                            <a:moveTo>
                              <a:pt x="105790" y="502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755" name="Freeform: Shape 754">
                      <a:extLst>
                        <a:ext uri="{FF2B5EF4-FFF2-40B4-BE49-F238E27FC236}">
                          <a16:creationId xmlns:a16="http://schemas.microsoft.com/office/drawing/2014/main" id="{658CF0E3-EAC4-4DE4-8168-DCC20F172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5964" y="1431459"/>
                      <a:ext cx="9941742" cy="2709907"/>
                    </a:xfrm>
                    <a:custGeom>
                      <a:avLst/>
                      <a:gdLst>
                        <a:gd name="connsiteX0" fmla="*/ 9942761 w 9941741"/>
                        <a:gd name="connsiteY0" fmla="*/ 2730482 h 2709906"/>
                        <a:gd name="connsiteX1" fmla="*/ 9159148 w 9941741"/>
                        <a:gd name="connsiteY1" fmla="*/ 2730482 h 2709906"/>
                        <a:gd name="connsiteX2" fmla="*/ 9159148 w 9941741"/>
                        <a:gd name="connsiteY2" fmla="*/ 2652949 h 2709906"/>
                        <a:gd name="connsiteX3" fmla="*/ 8331180 w 9941741"/>
                        <a:gd name="connsiteY3" fmla="*/ 2652949 h 2709906"/>
                        <a:gd name="connsiteX4" fmla="*/ 8331180 w 9941741"/>
                        <a:gd name="connsiteY4" fmla="*/ 2613053 h 2709906"/>
                        <a:gd name="connsiteX5" fmla="*/ 8103539 w 9941741"/>
                        <a:gd name="connsiteY5" fmla="*/ 2613053 h 2709906"/>
                        <a:gd name="connsiteX6" fmla="*/ 8103539 w 9941741"/>
                        <a:gd name="connsiteY6" fmla="*/ 2572655 h 2709906"/>
                        <a:gd name="connsiteX7" fmla="*/ 8015083 w 9941741"/>
                        <a:gd name="connsiteY7" fmla="*/ 2572655 h 2709906"/>
                        <a:gd name="connsiteX8" fmla="*/ 8015083 w 9941741"/>
                        <a:gd name="connsiteY8" fmla="*/ 2545807 h 2709906"/>
                        <a:gd name="connsiteX9" fmla="*/ 7259511 w 9941741"/>
                        <a:gd name="connsiteY9" fmla="*/ 2545807 h 2709906"/>
                        <a:gd name="connsiteX10" fmla="*/ 7259511 w 9941741"/>
                        <a:gd name="connsiteY10" fmla="*/ 2525232 h 2709906"/>
                        <a:gd name="connsiteX11" fmla="*/ 7077246 w 9941741"/>
                        <a:gd name="connsiteY11" fmla="*/ 2525232 h 2709906"/>
                        <a:gd name="connsiteX12" fmla="*/ 7077246 w 9941741"/>
                        <a:gd name="connsiteY12" fmla="*/ 2501896 h 2709906"/>
                        <a:gd name="connsiteX13" fmla="*/ 6828957 w 9941741"/>
                        <a:gd name="connsiteY13" fmla="*/ 2501896 h 2709906"/>
                        <a:gd name="connsiteX14" fmla="*/ 6828957 w 9941741"/>
                        <a:gd name="connsiteY14" fmla="*/ 2489351 h 2709906"/>
                        <a:gd name="connsiteX15" fmla="*/ 6798367 w 9941741"/>
                        <a:gd name="connsiteY15" fmla="*/ 2489351 h 2709906"/>
                        <a:gd name="connsiteX16" fmla="*/ 6798367 w 9941741"/>
                        <a:gd name="connsiteY16" fmla="*/ 2466768 h 2709906"/>
                        <a:gd name="connsiteX17" fmla="*/ 6688753 w 9941741"/>
                        <a:gd name="connsiteY17" fmla="*/ 2466768 h 2709906"/>
                        <a:gd name="connsiteX18" fmla="*/ 6688753 w 9941741"/>
                        <a:gd name="connsiteY18" fmla="*/ 2452968 h 2709906"/>
                        <a:gd name="connsiteX19" fmla="*/ 6558236 w 9941741"/>
                        <a:gd name="connsiteY19" fmla="*/ 2452968 h 2709906"/>
                        <a:gd name="connsiteX20" fmla="*/ 6558236 w 9941741"/>
                        <a:gd name="connsiteY20" fmla="*/ 2445440 h 2709906"/>
                        <a:gd name="connsiteX21" fmla="*/ 6547020 w 9941741"/>
                        <a:gd name="connsiteY21" fmla="*/ 2445440 h 2709906"/>
                        <a:gd name="connsiteX22" fmla="*/ 6547020 w 9941741"/>
                        <a:gd name="connsiteY22" fmla="*/ 2421352 h 2709906"/>
                        <a:gd name="connsiteX23" fmla="*/ 6495527 w 9941741"/>
                        <a:gd name="connsiteY23" fmla="*/ 2421352 h 2709906"/>
                        <a:gd name="connsiteX24" fmla="*/ 6495527 w 9941741"/>
                        <a:gd name="connsiteY24" fmla="*/ 2400275 h 2709906"/>
                        <a:gd name="connsiteX25" fmla="*/ 6488389 w 9941741"/>
                        <a:gd name="connsiteY25" fmla="*/ 2400275 h 2709906"/>
                        <a:gd name="connsiteX26" fmla="*/ 6488389 w 9941741"/>
                        <a:gd name="connsiteY26" fmla="*/ 2384467 h 2709906"/>
                        <a:gd name="connsiteX27" fmla="*/ 6275789 w 9941741"/>
                        <a:gd name="connsiteY27" fmla="*/ 2384467 h 2709906"/>
                        <a:gd name="connsiteX28" fmla="*/ 6275789 w 9941741"/>
                        <a:gd name="connsiteY28" fmla="*/ 2371921 h 2709906"/>
                        <a:gd name="connsiteX29" fmla="*/ 6252081 w 9941741"/>
                        <a:gd name="connsiteY29" fmla="*/ 2371921 h 2709906"/>
                        <a:gd name="connsiteX30" fmla="*/ 6252081 w 9941741"/>
                        <a:gd name="connsiteY30" fmla="*/ 2349339 h 2709906"/>
                        <a:gd name="connsiteX31" fmla="*/ 6137624 w 9941741"/>
                        <a:gd name="connsiteY31" fmla="*/ 2349339 h 2709906"/>
                        <a:gd name="connsiteX32" fmla="*/ 6137624 w 9941741"/>
                        <a:gd name="connsiteY32" fmla="*/ 2336291 h 2709906"/>
                        <a:gd name="connsiteX33" fmla="*/ 6067012 w 9941741"/>
                        <a:gd name="connsiteY33" fmla="*/ 2336291 h 2709906"/>
                        <a:gd name="connsiteX34" fmla="*/ 6067012 w 9941741"/>
                        <a:gd name="connsiteY34" fmla="*/ 2316970 h 2709906"/>
                        <a:gd name="connsiteX35" fmla="*/ 6057325 w 9941741"/>
                        <a:gd name="connsiteY35" fmla="*/ 2316970 h 2709906"/>
                        <a:gd name="connsiteX36" fmla="*/ 6057325 w 9941741"/>
                        <a:gd name="connsiteY36" fmla="*/ 2306181 h 2709906"/>
                        <a:gd name="connsiteX37" fmla="*/ 5886531 w 9941741"/>
                        <a:gd name="connsiteY37" fmla="*/ 2306181 h 2709906"/>
                        <a:gd name="connsiteX38" fmla="*/ 5886531 w 9941741"/>
                        <a:gd name="connsiteY38" fmla="*/ 2295141 h 2709906"/>
                        <a:gd name="connsiteX39" fmla="*/ 5822292 w 9941741"/>
                        <a:gd name="connsiteY39" fmla="*/ 2295141 h 2709906"/>
                        <a:gd name="connsiteX40" fmla="*/ 5822292 w 9941741"/>
                        <a:gd name="connsiteY40" fmla="*/ 2282846 h 2709906"/>
                        <a:gd name="connsiteX41" fmla="*/ 5771309 w 9941741"/>
                        <a:gd name="connsiteY41" fmla="*/ 2282846 h 2709906"/>
                        <a:gd name="connsiteX42" fmla="*/ 5771309 w 9941741"/>
                        <a:gd name="connsiteY42" fmla="*/ 2267038 h 2709906"/>
                        <a:gd name="connsiteX43" fmla="*/ 5395817 w 9941741"/>
                        <a:gd name="connsiteY43" fmla="*/ 2267038 h 2709906"/>
                        <a:gd name="connsiteX44" fmla="*/ 5395817 w 9941741"/>
                        <a:gd name="connsiteY44" fmla="*/ 2232662 h 2709906"/>
                        <a:gd name="connsiteX45" fmla="*/ 5065190 w 9941741"/>
                        <a:gd name="connsiteY45" fmla="*/ 2232662 h 2709906"/>
                        <a:gd name="connsiteX46" fmla="*/ 5065190 w 9941741"/>
                        <a:gd name="connsiteY46" fmla="*/ 2198287 h 2709906"/>
                        <a:gd name="connsiteX47" fmla="*/ 4951498 w 9941741"/>
                        <a:gd name="connsiteY47" fmla="*/ 2198287 h 2709906"/>
                        <a:gd name="connsiteX48" fmla="*/ 4951498 w 9941741"/>
                        <a:gd name="connsiteY48" fmla="*/ 2177711 h 2709906"/>
                        <a:gd name="connsiteX49" fmla="*/ 4916574 w 9941741"/>
                        <a:gd name="connsiteY49" fmla="*/ 2177711 h 2709906"/>
                        <a:gd name="connsiteX50" fmla="*/ 4916574 w 9941741"/>
                        <a:gd name="connsiteY50" fmla="*/ 2154376 h 2709906"/>
                        <a:gd name="connsiteX51" fmla="*/ 4888023 w 9941741"/>
                        <a:gd name="connsiteY51" fmla="*/ 2154376 h 2709906"/>
                        <a:gd name="connsiteX52" fmla="*/ 4888023 w 9941741"/>
                        <a:gd name="connsiteY52" fmla="*/ 2133801 h 2709906"/>
                        <a:gd name="connsiteX53" fmla="*/ 4866355 w 9941741"/>
                        <a:gd name="connsiteY53" fmla="*/ 2133801 h 2709906"/>
                        <a:gd name="connsiteX54" fmla="*/ 4866355 w 9941741"/>
                        <a:gd name="connsiteY54" fmla="*/ 2119248 h 2709906"/>
                        <a:gd name="connsiteX55" fmla="*/ 4831432 w 9941741"/>
                        <a:gd name="connsiteY55" fmla="*/ 2119248 h 2709906"/>
                        <a:gd name="connsiteX56" fmla="*/ 4831432 w 9941741"/>
                        <a:gd name="connsiteY56" fmla="*/ 2106200 h 2709906"/>
                        <a:gd name="connsiteX57" fmla="*/ 4732524 w 9941741"/>
                        <a:gd name="connsiteY57" fmla="*/ 2106200 h 2709906"/>
                        <a:gd name="connsiteX58" fmla="*/ 4732524 w 9941741"/>
                        <a:gd name="connsiteY58" fmla="*/ 2093152 h 2709906"/>
                        <a:gd name="connsiteX59" fmla="*/ 4722073 w 9941741"/>
                        <a:gd name="connsiteY59" fmla="*/ 2093152 h 2709906"/>
                        <a:gd name="connsiteX60" fmla="*/ 4722073 w 9941741"/>
                        <a:gd name="connsiteY60" fmla="*/ 2082112 h 2709906"/>
                        <a:gd name="connsiteX61" fmla="*/ 4581104 w 9941741"/>
                        <a:gd name="connsiteY61" fmla="*/ 2082112 h 2709906"/>
                        <a:gd name="connsiteX62" fmla="*/ 4581104 w 9941741"/>
                        <a:gd name="connsiteY62" fmla="*/ 2069064 h 2709906"/>
                        <a:gd name="connsiteX63" fmla="*/ 4523748 w 9941741"/>
                        <a:gd name="connsiteY63" fmla="*/ 2069064 h 2709906"/>
                        <a:gd name="connsiteX64" fmla="*/ 4523748 w 9941741"/>
                        <a:gd name="connsiteY64" fmla="*/ 2056016 h 2709906"/>
                        <a:gd name="connsiteX65" fmla="*/ 4496726 w 9941741"/>
                        <a:gd name="connsiteY65" fmla="*/ 2056016 h 2709906"/>
                        <a:gd name="connsiteX66" fmla="*/ 4496726 w 9941741"/>
                        <a:gd name="connsiteY66" fmla="*/ 2044474 h 2709906"/>
                        <a:gd name="connsiteX67" fmla="*/ 4479137 w 9941741"/>
                        <a:gd name="connsiteY67" fmla="*/ 2044474 h 2709906"/>
                        <a:gd name="connsiteX68" fmla="*/ 4479137 w 9941741"/>
                        <a:gd name="connsiteY68" fmla="*/ 2036947 h 2709906"/>
                        <a:gd name="connsiteX69" fmla="*/ 4469450 w 9941741"/>
                        <a:gd name="connsiteY69" fmla="*/ 2036947 h 2709906"/>
                        <a:gd name="connsiteX70" fmla="*/ 4469450 w 9941741"/>
                        <a:gd name="connsiteY70" fmla="*/ 2024652 h 2709906"/>
                        <a:gd name="connsiteX71" fmla="*/ 4460273 w 9941741"/>
                        <a:gd name="connsiteY71" fmla="*/ 2024652 h 2709906"/>
                        <a:gd name="connsiteX72" fmla="*/ 4460273 w 9941741"/>
                        <a:gd name="connsiteY72" fmla="*/ 2010851 h 2709906"/>
                        <a:gd name="connsiteX73" fmla="*/ 4432488 w 9941741"/>
                        <a:gd name="connsiteY73" fmla="*/ 2010851 h 2709906"/>
                        <a:gd name="connsiteX74" fmla="*/ 4432488 w 9941741"/>
                        <a:gd name="connsiteY74" fmla="*/ 2003324 h 2709906"/>
                        <a:gd name="connsiteX75" fmla="*/ 4424840 w 9941741"/>
                        <a:gd name="connsiteY75" fmla="*/ 2003324 h 2709906"/>
                        <a:gd name="connsiteX76" fmla="*/ 4424840 w 9941741"/>
                        <a:gd name="connsiteY76" fmla="*/ 1987516 h 2709906"/>
                        <a:gd name="connsiteX77" fmla="*/ 4389917 w 9941741"/>
                        <a:gd name="connsiteY77" fmla="*/ 1987516 h 2709906"/>
                        <a:gd name="connsiteX78" fmla="*/ 4389917 w 9941741"/>
                        <a:gd name="connsiteY78" fmla="*/ 1974468 h 2709906"/>
                        <a:gd name="connsiteX79" fmla="*/ 4372327 w 9941741"/>
                        <a:gd name="connsiteY79" fmla="*/ 1974468 h 2709906"/>
                        <a:gd name="connsiteX80" fmla="*/ 4372327 w 9941741"/>
                        <a:gd name="connsiteY80" fmla="*/ 1967443 h 2709906"/>
                        <a:gd name="connsiteX81" fmla="*/ 4300441 w 9941741"/>
                        <a:gd name="connsiteY81" fmla="*/ 1967443 h 2709906"/>
                        <a:gd name="connsiteX82" fmla="*/ 4300441 w 9941741"/>
                        <a:gd name="connsiteY82" fmla="*/ 1953140 h 2709906"/>
                        <a:gd name="connsiteX83" fmla="*/ 4242065 w 9941741"/>
                        <a:gd name="connsiteY83" fmla="*/ 1953140 h 2709906"/>
                        <a:gd name="connsiteX84" fmla="*/ 4242065 w 9941741"/>
                        <a:gd name="connsiteY84" fmla="*/ 1941347 h 2709906"/>
                        <a:gd name="connsiteX85" fmla="*/ 4234927 w 9941741"/>
                        <a:gd name="connsiteY85" fmla="*/ 1941347 h 2709906"/>
                        <a:gd name="connsiteX86" fmla="*/ 4234927 w 9941741"/>
                        <a:gd name="connsiteY86" fmla="*/ 1932565 h 2709906"/>
                        <a:gd name="connsiteX87" fmla="*/ 4214024 w 9941741"/>
                        <a:gd name="connsiteY87" fmla="*/ 1932565 h 2709906"/>
                        <a:gd name="connsiteX88" fmla="*/ 4214024 w 9941741"/>
                        <a:gd name="connsiteY88" fmla="*/ 1918765 h 2709906"/>
                        <a:gd name="connsiteX89" fmla="*/ 4085801 w 9941741"/>
                        <a:gd name="connsiteY89" fmla="*/ 1918765 h 2709906"/>
                        <a:gd name="connsiteX90" fmla="*/ 4085801 w 9941741"/>
                        <a:gd name="connsiteY90" fmla="*/ 1878869 h 2709906"/>
                        <a:gd name="connsiteX91" fmla="*/ 3946872 w 9941741"/>
                        <a:gd name="connsiteY91" fmla="*/ 1878869 h 2709906"/>
                        <a:gd name="connsiteX92" fmla="*/ 3946872 w 9941741"/>
                        <a:gd name="connsiteY92" fmla="*/ 1873349 h 2709906"/>
                        <a:gd name="connsiteX93" fmla="*/ 3937695 w 9941741"/>
                        <a:gd name="connsiteY93" fmla="*/ 1873349 h 2709906"/>
                        <a:gd name="connsiteX94" fmla="*/ 3937695 w 9941741"/>
                        <a:gd name="connsiteY94" fmla="*/ 1861054 h 2709906"/>
                        <a:gd name="connsiteX95" fmla="*/ 3925968 w 9941741"/>
                        <a:gd name="connsiteY95" fmla="*/ 1861054 h 2709906"/>
                        <a:gd name="connsiteX96" fmla="*/ 3925968 w 9941741"/>
                        <a:gd name="connsiteY96" fmla="*/ 1835711 h 2709906"/>
                        <a:gd name="connsiteX97" fmla="*/ 3879064 w 9941741"/>
                        <a:gd name="connsiteY97" fmla="*/ 1835711 h 2709906"/>
                        <a:gd name="connsiteX98" fmla="*/ 3879064 w 9941741"/>
                        <a:gd name="connsiteY98" fmla="*/ 1821911 h 2709906"/>
                        <a:gd name="connsiteX99" fmla="*/ 3834453 w 9941741"/>
                        <a:gd name="connsiteY99" fmla="*/ 1821911 h 2709906"/>
                        <a:gd name="connsiteX100" fmla="*/ 3834453 w 9941741"/>
                        <a:gd name="connsiteY100" fmla="*/ 1812376 h 2709906"/>
                        <a:gd name="connsiteX101" fmla="*/ 3739624 w 9941741"/>
                        <a:gd name="connsiteY101" fmla="*/ 1812376 h 2709906"/>
                        <a:gd name="connsiteX102" fmla="*/ 3739624 w 9941741"/>
                        <a:gd name="connsiteY102" fmla="*/ 1789040 h 2709906"/>
                        <a:gd name="connsiteX103" fmla="*/ 3670542 w 9941741"/>
                        <a:gd name="connsiteY103" fmla="*/ 1789040 h 2709906"/>
                        <a:gd name="connsiteX104" fmla="*/ 3670542 w 9941741"/>
                        <a:gd name="connsiteY104" fmla="*/ 1777247 h 2709906"/>
                        <a:gd name="connsiteX105" fmla="*/ 3644031 w 9941741"/>
                        <a:gd name="connsiteY105" fmla="*/ 1777247 h 2709906"/>
                        <a:gd name="connsiteX106" fmla="*/ 3644031 w 9941741"/>
                        <a:gd name="connsiteY106" fmla="*/ 1764952 h 2709906"/>
                        <a:gd name="connsiteX107" fmla="*/ 3624402 w 9941741"/>
                        <a:gd name="connsiteY107" fmla="*/ 1764952 h 2709906"/>
                        <a:gd name="connsiteX108" fmla="*/ 3624402 w 9941741"/>
                        <a:gd name="connsiteY108" fmla="*/ 1751905 h 2709906"/>
                        <a:gd name="connsiteX109" fmla="*/ 3601460 w 9941741"/>
                        <a:gd name="connsiteY109" fmla="*/ 1751905 h 2709906"/>
                        <a:gd name="connsiteX110" fmla="*/ 3601460 w 9941741"/>
                        <a:gd name="connsiteY110" fmla="*/ 1738104 h 2709906"/>
                        <a:gd name="connsiteX111" fmla="*/ 3525495 w 9941741"/>
                        <a:gd name="connsiteY111" fmla="*/ 1738104 h 2709906"/>
                        <a:gd name="connsiteX112" fmla="*/ 3525495 w 9941741"/>
                        <a:gd name="connsiteY112" fmla="*/ 1714769 h 2709906"/>
                        <a:gd name="connsiteX113" fmla="*/ 3517082 w 9941741"/>
                        <a:gd name="connsiteY113" fmla="*/ 1714769 h 2709906"/>
                        <a:gd name="connsiteX114" fmla="*/ 3517082 w 9941741"/>
                        <a:gd name="connsiteY114" fmla="*/ 1705234 h 2709906"/>
                        <a:gd name="connsiteX115" fmla="*/ 3504591 w 9941741"/>
                        <a:gd name="connsiteY115" fmla="*/ 1705234 h 2709906"/>
                        <a:gd name="connsiteX116" fmla="*/ 3504591 w 9941741"/>
                        <a:gd name="connsiteY116" fmla="*/ 1680393 h 2709906"/>
                        <a:gd name="connsiteX117" fmla="*/ 3468903 w 9941741"/>
                        <a:gd name="connsiteY117" fmla="*/ 1680393 h 2709906"/>
                        <a:gd name="connsiteX118" fmla="*/ 3468903 w 9941741"/>
                        <a:gd name="connsiteY118" fmla="*/ 1668098 h 2709906"/>
                        <a:gd name="connsiteX119" fmla="*/ 3382487 w 9941741"/>
                        <a:gd name="connsiteY119" fmla="*/ 1668098 h 2709906"/>
                        <a:gd name="connsiteX120" fmla="*/ 3382487 w 9941741"/>
                        <a:gd name="connsiteY120" fmla="*/ 1648778 h 2709906"/>
                        <a:gd name="connsiteX121" fmla="*/ 3361583 w 9941741"/>
                        <a:gd name="connsiteY121" fmla="*/ 1648778 h 2709906"/>
                        <a:gd name="connsiteX122" fmla="*/ 3361583 w 9941741"/>
                        <a:gd name="connsiteY122" fmla="*/ 1635730 h 2709906"/>
                        <a:gd name="connsiteX123" fmla="*/ 3353681 w 9941741"/>
                        <a:gd name="connsiteY123" fmla="*/ 1635730 h 2709906"/>
                        <a:gd name="connsiteX124" fmla="*/ 3353681 w 9941741"/>
                        <a:gd name="connsiteY124" fmla="*/ 1626195 h 2709906"/>
                        <a:gd name="connsiteX125" fmla="*/ 3266500 w 9941741"/>
                        <a:gd name="connsiteY125" fmla="*/ 1626195 h 2709906"/>
                        <a:gd name="connsiteX126" fmla="*/ 3266500 w 9941741"/>
                        <a:gd name="connsiteY126" fmla="*/ 1610387 h 2709906"/>
                        <a:gd name="connsiteX127" fmla="*/ 3170396 w 9941741"/>
                        <a:gd name="connsiteY127" fmla="*/ 1610387 h 2709906"/>
                        <a:gd name="connsiteX128" fmla="*/ 3170396 w 9941741"/>
                        <a:gd name="connsiteY128" fmla="*/ 1590565 h 2709906"/>
                        <a:gd name="connsiteX129" fmla="*/ 3129864 w 9941741"/>
                        <a:gd name="connsiteY129" fmla="*/ 1590565 h 2709906"/>
                        <a:gd name="connsiteX130" fmla="*/ 3129864 w 9941741"/>
                        <a:gd name="connsiteY130" fmla="*/ 1568484 h 2709906"/>
                        <a:gd name="connsiteX131" fmla="*/ 3077607 w 9941741"/>
                        <a:gd name="connsiteY131" fmla="*/ 1568484 h 2709906"/>
                        <a:gd name="connsiteX132" fmla="*/ 3077607 w 9941741"/>
                        <a:gd name="connsiteY132" fmla="*/ 1555436 h 2709906"/>
                        <a:gd name="connsiteX133" fmla="*/ 3043958 w 9941741"/>
                        <a:gd name="connsiteY133" fmla="*/ 1555436 h 2709906"/>
                        <a:gd name="connsiteX134" fmla="*/ 3043958 w 9941741"/>
                        <a:gd name="connsiteY134" fmla="*/ 1543141 h 2709906"/>
                        <a:gd name="connsiteX135" fmla="*/ 3029427 w 9941741"/>
                        <a:gd name="connsiteY135" fmla="*/ 1543141 h 2709906"/>
                        <a:gd name="connsiteX136" fmla="*/ 3029427 w 9941741"/>
                        <a:gd name="connsiteY136" fmla="*/ 1534861 h 2709906"/>
                        <a:gd name="connsiteX137" fmla="*/ 2941481 w 9941741"/>
                        <a:gd name="connsiteY137" fmla="*/ 1534861 h 2709906"/>
                        <a:gd name="connsiteX138" fmla="*/ 2941481 w 9941741"/>
                        <a:gd name="connsiteY138" fmla="*/ 1521061 h 2709906"/>
                        <a:gd name="connsiteX139" fmla="*/ 2924657 w 9941741"/>
                        <a:gd name="connsiteY139" fmla="*/ 1521061 h 2709906"/>
                        <a:gd name="connsiteX140" fmla="*/ 2924657 w 9941741"/>
                        <a:gd name="connsiteY140" fmla="*/ 1509518 h 2709906"/>
                        <a:gd name="connsiteX141" fmla="*/ 2916244 w 9941741"/>
                        <a:gd name="connsiteY141" fmla="*/ 1509518 h 2709906"/>
                        <a:gd name="connsiteX142" fmla="*/ 2916244 w 9941741"/>
                        <a:gd name="connsiteY142" fmla="*/ 1499231 h 2709906"/>
                        <a:gd name="connsiteX143" fmla="*/ 2905793 w 9941741"/>
                        <a:gd name="connsiteY143" fmla="*/ 1499231 h 2709906"/>
                        <a:gd name="connsiteX144" fmla="*/ 2905793 w 9941741"/>
                        <a:gd name="connsiteY144" fmla="*/ 1483423 h 2709906"/>
                        <a:gd name="connsiteX145" fmla="*/ 2895341 w 9941741"/>
                        <a:gd name="connsiteY145" fmla="*/ 1483423 h 2709906"/>
                        <a:gd name="connsiteX146" fmla="*/ 2895341 w 9941741"/>
                        <a:gd name="connsiteY146" fmla="*/ 1470375 h 2709906"/>
                        <a:gd name="connsiteX147" fmla="*/ 2839005 w 9941741"/>
                        <a:gd name="connsiteY147" fmla="*/ 1470375 h 2709906"/>
                        <a:gd name="connsiteX148" fmla="*/ 2839005 w 9941741"/>
                        <a:gd name="connsiteY148" fmla="*/ 1461342 h 2709906"/>
                        <a:gd name="connsiteX149" fmla="*/ 2827024 w 9941741"/>
                        <a:gd name="connsiteY149" fmla="*/ 1461342 h 2709906"/>
                        <a:gd name="connsiteX150" fmla="*/ 2827024 w 9941741"/>
                        <a:gd name="connsiteY150" fmla="*/ 1447040 h 2709906"/>
                        <a:gd name="connsiteX151" fmla="*/ 2757941 w 9941741"/>
                        <a:gd name="connsiteY151" fmla="*/ 1447040 h 2709906"/>
                        <a:gd name="connsiteX152" fmla="*/ 2757941 w 9941741"/>
                        <a:gd name="connsiteY152" fmla="*/ 1413919 h 2709906"/>
                        <a:gd name="connsiteX153" fmla="*/ 2704154 w 9941741"/>
                        <a:gd name="connsiteY153" fmla="*/ 1413919 h 2709906"/>
                        <a:gd name="connsiteX154" fmla="*/ 2704154 w 9941741"/>
                        <a:gd name="connsiteY154" fmla="*/ 1403631 h 2709906"/>
                        <a:gd name="connsiteX155" fmla="*/ 2689624 w 9941741"/>
                        <a:gd name="connsiteY155" fmla="*/ 1403631 h 2709906"/>
                        <a:gd name="connsiteX156" fmla="*/ 2689624 w 9941741"/>
                        <a:gd name="connsiteY156" fmla="*/ 1379794 h 2709906"/>
                        <a:gd name="connsiteX157" fmla="*/ 2657504 w 9941741"/>
                        <a:gd name="connsiteY157" fmla="*/ 1379794 h 2709906"/>
                        <a:gd name="connsiteX158" fmla="*/ 2657504 w 9941741"/>
                        <a:gd name="connsiteY158" fmla="*/ 1368754 h 2709906"/>
                        <a:gd name="connsiteX159" fmla="*/ 2621306 w 9941741"/>
                        <a:gd name="connsiteY159" fmla="*/ 1368754 h 2709906"/>
                        <a:gd name="connsiteX160" fmla="*/ 2621306 w 9941741"/>
                        <a:gd name="connsiteY160" fmla="*/ 1358466 h 2709906"/>
                        <a:gd name="connsiteX161" fmla="*/ 2553498 w 9941741"/>
                        <a:gd name="connsiteY161" fmla="*/ 1358466 h 2709906"/>
                        <a:gd name="connsiteX162" fmla="*/ 2553498 w 9941741"/>
                        <a:gd name="connsiteY162" fmla="*/ 1332371 h 2709906"/>
                        <a:gd name="connsiteX163" fmla="*/ 2537439 w 9941741"/>
                        <a:gd name="connsiteY163" fmla="*/ 1332371 h 2709906"/>
                        <a:gd name="connsiteX164" fmla="*/ 2537439 w 9941741"/>
                        <a:gd name="connsiteY164" fmla="*/ 1313050 h 2709906"/>
                        <a:gd name="connsiteX165" fmla="*/ 2518065 w 9941741"/>
                        <a:gd name="connsiteY165" fmla="*/ 1313050 h 2709906"/>
                        <a:gd name="connsiteX166" fmla="*/ 2518065 w 9941741"/>
                        <a:gd name="connsiteY166" fmla="*/ 1294482 h 2709906"/>
                        <a:gd name="connsiteX167" fmla="*/ 2455100 w 9941741"/>
                        <a:gd name="connsiteY167" fmla="*/ 1294482 h 2709906"/>
                        <a:gd name="connsiteX168" fmla="*/ 2455100 w 9941741"/>
                        <a:gd name="connsiteY168" fmla="*/ 1286955 h 2709906"/>
                        <a:gd name="connsiteX169" fmla="*/ 2427315 w 9941741"/>
                        <a:gd name="connsiteY169" fmla="*/ 1286955 h 2709906"/>
                        <a:gd name="connsiteX170" fmla="*/ 2427315 w 9941741"/>
                        <a:gd name="connsiteY170" fmla="*/ 1271147 h 2709906"/>
                        <a:gd name="connsiteX171" fmla="*/ 2383979 w 9941741"/>
                        <a:gd name="connsiteY171" fmla="*/ 1271147 h 2709906"/>
                        <a:gd name="connsiteX172" fmla="*/ 2383979 w 9941741"/>
                        <a:gd name="connsiteY172" fmla="*/ 1266380 h 2709906"/>
                        <a:gd name="connsiteX173" fmla="*/ 2371488 w 9941741"/>
                        <a:gd name="connsiteY173" fmla="*/ 1266380 h 2709906"/>
                        <a:gd name="connsiteX174" fmla="*/ 2371488 w 9941741"/>
                        <a:gd name="connsiteY174" fmla="*/ 1252077 h 2709906"/>
                        <a:gd name="connsiteX175" fmla="*/ 2355428 w 9941741"/>
                        <a:gd name="connsiteY175" fmla="*/ 1252077 h 2709906"/>
                        <a:gd name="connsiteX176" fmla="*/ 2355428 w 9941741"/>
                        <a:gd name="connsiteY176" fmla="*/ 1239532 h 2709906"/>
                        <a:gd name="connsiteX177" fmla="*/ 2322034 w 9941741"/>
                        <a:gd name="connsiteY177" fmla="*/ 1239532 h 2709906"/>
                        <a:gd name="connsiteX178" fmla="*/ 2322034 w 9941741"/>
                        <a:gd name="connsiteY178" fmla="*/ 1230749 h 2709906"/>
                        <a:gd name="connsiteX179" fmla="*/ 2308014 w 9941741"/>
                        <a:gd name="connsiteY179" fmla="*/ 1230749 h 2709906"/>
                        <a:gd name="connsiteX180" fmla="*/ 2308014 w 9941741"/>
                        <a:gd name="connsiteY180" fmla="*/ 1214942 h 2709906"/>
                        <a:gd name="connsiteX181" fmla="*/ 2298327 w 9941741"/>
                        <a:gd name="connsiteY181" fmla="*/ 1214942 h 2709906"/>
                        <a:gd name="connsiteX182" fmla="*/ 2298327 w 9941741"/>
                        <a:gd name="connsiteY182" fmla="*/ 1201894 h 2709906"/>
                        <a:gd name="connsiteX183" fmla="*/ 2271816 w 9941741"/>
                        <a:gd name="connsiteY183" fmla="*/ 1201894 h 2709906"/>
                        <a:gd name="connsiteX184" fmla="*/ 2271816 w 9941741"/>
                        <a:gd name="connsiteY184" fmla="*/ 1188846 h 2709906"/>
                        <a:gd name="connsiteX185" fmla="*/ 2241735 w 9941741"/>
                        <a:gd name="connsiteY185" fmla="*/ 1188846 h 2709906"/>
                        <a:gd name="connsiteX186" fmla="*/ 2241735 w 9941741"/>
                        <a:gd name="connsiteY186" fmla="*/ 1167518 h 2709906"/>
                        <a:gd name="connsiteX187" fmla="*/ 2226950 w 9941741"/>
                        <a:gd name="connsiteY187" fmla="*/ 1167518 h 2709906"/>
                        <a:gd name="connsiteX188" fmla="*/ 2226950 w 9941741"/>
                        <a:gd name="connsiteY188" fmla="*/ 1156478 h 2709906"/>
                        <a:gd name="connsiteX189" fmla="*/ 2216499 w 9941741"/>
                        <a:gd name="connsiteY189" fmla="*/ 1156478 h 2709906"/>
                        <a:gd name="connsiteX190" fmla="*/ 2216499 w 9941741"/>
                        <a:gd name="connsiteY190" fmla="*/ 1142677 h 2709906"/>
                        <a:gd name="connsiteX191" fmla="*/ 2206047 w 9941741"/>
                        <a:gd name="connsiteY191" fmla="*/ 1142677 h 2709906"/>
                        <a:gd name="connsiteX192" fmla="*/ 2206047 w 9941741"/>
                        <a:gd name="connsiteY192" fmla="*/ 1130382 h 2709906"/>
                        <a:gd name="connsiteX193" fmla="*/ 2184379 w 9941741"/>
                        <a:gd name="connsiteY193" fmla="*/ 1130382 h 2709906"/>
                        <a:gd name="connsiteX194" fmla="*/ 2184379 w 9941741"/>
                        <a:gd name="connsiteY194" fmla="*/ 1072671 h 2709906"/>
                        <a:gd name="connsiteX195" fmla="*/ 2157868 w 9941741"/>
                        <a:gd name="connsiteY195" fmla="*/ 1072671 h 2709906"/>
                        <a:gd name="connsiteX196" fmla="*/ 2157868 w 9941741"/>
                        <a:gd name="connsiteY196" fmla="*/ 1052849 h 2709906"/>
                        <a:gd name="connsiteX197" fmla="*/ 2148946 w 9941741"/>
                        <a:gd name="connsiteY197" fmla="*/ 1052849 h 2709906"/>
                        <a:gd name="connsiteX198" fmla="*/ 2148946 w 9941741"/>
                        <a:gd name="connsiteY198" fmla="*/ 1039801 h 2709906"/>
                        <a:gd name="connsiteX199" fmla="*/ 2131357 w 9941741"/>
                        <a:gd name="connsiteY199" fmla="*/ 1039801 h 2709906"/>
                        <a:gd name="connsiteX200" fmla="*/ 2131357 w 9941741"/>
                        <a:gd name="connsiteY200" fmla="*/ 1030768 h 2709906"/>
                        <a:gd name="connsiteX201" fmla="*/ 2122435 w 9941741"/>
                        <a:gd name="connsiteY201" fmla="*/ 1030768 h 2709906"/>
                        <a:gd name="connsiteX202" fmla="*/ 2122435 w 9941741"/>
                        <a:gd name="connsiteY202" fmla="*/ 1021233 h 2709906"/>
                        <a:gd name="connsiteX203" fmla="*/ 2101531 w 9941741"/>
                        <a:gd name="connsiteY203" fmla="*/ 1021233 h 2709906"/>
                        <a:gd name="connsiteX204" fmla="*/ 2101531 w 9941741"/>
                        <a:gd name="connsiteY204" fmla="*/ 1007935 h 2709906"/>
                        <a:gd name="connsiteX205" fmla="*/ 2095923 w 9941741"/>
                        <a:gd name="connsiteY205" fmla="*/ 1007935 h 2709906"/>
                        <a:gd name="connsiteX206" fmla="*/ 2095923 w 9941741"/>
                        <a:gd name="connsiteY206" fmla="*/ 995138 h 2709906"/>
                        <a:gd name="connsiteX207" fmla="*/ 2088276 w 9941741"/>
                        <a:gd name="connsiteY207" fmla="*/ 995138 h 2709906"/>
                        <a:gd name="connsiteX208" fmla="*/ 2088276 w 9941741"/>
                        <a:gd name="connsiteY208" fmla="*/ 983345 h 2709906"/>
                        <a:gd name="connsiteX209" fmla="*/ 2078334 w 9941741"/>
                        <a:gd name="connsiteY209" fmla="*/ 983345 h 2709906"/>
                        <a:gd name="connsiteX210" fmla="*/ 2078334 w 9941741"/>
                        <a:gd name="connsiteY210" fmla="*/ 969795 h 2709906"/>
                        <a:gd name="connsiteX211" fmla="*/ 2050548 w 9941741"/>
                        <a:gd name="connsiteY211" fmla="*/ 969795 h 2709906"/>
                        <a:gd name="connsiteX212" fmla="*/ 2050548 w 9941741"/>
                        <a:gd name="connsiteY212" fmla="*/ 938682 h 2709906"/>
                        <a:gd name="connsiteX213" fmla="*/ 2012056 w 9941741"/>
                        <a:gd name="connsiteY213" fmla="*/ 938682 h 2709906"/>
                        <a:gd name="connsiteX214" fmla="*/ 2012056 w 9941741"/>
                        <a:gd name="connsiteY214" fmla="*/ 917605 h 2709906"/>
                        <a:gd name="connsiteX215" fmla="*/ 1976622 w 9941741"/>
                        <a:gd name="connsiteY215" fmla="*/ 917605 h 2709906"/>
                        <a:gd name="connsiteX216" fmla="*/ 1976622 w 9941741"/>
                        <a:gd name="connsiteY216" fmla="*/ 897531 h 2709906"/>
                        <a:gd name="connsiteX217" fmla="*/ 1900402 w 9941741"/>
                        <a:gd name="connsiteY217" fmla="*/ 897531 h 2709906"/>
                        <a:gd name="connsiteX218" fmla="*/ 1900402 w 9941741"/>
                        <a:gd name="connsiteY218" fmla="*/ 872189 h 2709906"/>
                        <a:gd name="connsiteX219" fmla="*/ 1844831 w 9941741"/>
                        <a:gd name="connsiteY219" fmla="*/ 872189 h 2709906"/>
                        <a:gd name="connsiteX220" fmla="*/ 1844831 w 9941741"/>
                        <a:gd name="connsiteY220" fmla="*/ 860395 h 2709906"/>
                        <a:gd name="connsiteX221" fmla="*/ 1799455 w 9941741"/>
                        <a:gd name="connsiteY221" fmla="*/ 860395 h 2709906"/>
                        <a:gd name="connsiteX222" fmla="*/ 1799455 w 9941741"/>
                        <a:gd name="connsiteY222" fmla="*/ 837813 h 2709906"/>
                        <a:gd name="connsiteX223" fmla="*/ 1764532 w 9941741"/>
                        <a:gd name="connsiteY223" fmla="*/ 837813 h 2709906"/>
                        <a:gd name="connsiteX224" fmla="*/ 1764532 w 9941741"/>
                        <a:gd name="connsiteY224" fmla="*/ 793150 h 2709906"/>
                        <a:gd name="connsiteX225" fmla="*/ 1731648 w 9941741"/>
                        <a:gd name="connsiteY225" fmla="*/ 793150 h 2709906"/>
                        <a:gd name="connsiteX226" fmla="*/ 1731648 w 9941741"/>
                        <a:gd name="connsiteY226" fmla="*/ 769062 h 2709906"/>
                        <a:gd name="connsiteX227" fmla="*/ 1719157 w 9941741"/>
                        <a:gd name="connsiteY227" fmla="*/ 769062 h 2709906"/>
                        <a:gd name="connsiteX228" fmla="*/ 1719157 w 9941741"/>
                        <a:gd name="connsiteY228" fmla="*/ 736191 h 2709906"/>
                        <a:gd name="connsiteX229" fmla="*/ 1691116 w 9941741"/>
                        <a:gd name="connsiteY229" fmla="*/ 736191 h 2709906"/>
                        <a:gd name="connsiteX230" fmla="*/ 1691116 w 9941741"/>
                        <a:gd name="connsiteY230" fmla="*/ 729417 h 2709906"/>
                        <a:gd name="connsiteX231" fmla="*/ 1681429 w 9941741"/>
                        <a:gd name="connsiteY231" fmla="*/ 729417 h 2709906"/>
                        <a:gd name="connsiteX232" fmla="*/ 1681429 w 9941741"/>
                        <a:gd name="connsiteY232" fmla="*/ 710849 h 2709906"/>
                        <a:gd name="connsiteX233" fmla="*/ 1640897 w 9941741"/>
                        <a:gd name="connsiteY233" fmla="*/ 710849 h 2709906"/>
                        <a:gd name="connsiteX234" fmla="*/ 1640897 w 9941741"/>
                        <a:gd name="connsiteY234" fmla="*/ 697801 h 2709906"/>
                        <a:gd name="connsiteX235" fmla="*/ 1571815 w 9941741"/>
                        <a:gd name="connsiteY235" fmla="*/ 697801 h 2709906"/>
                        <a:gd name="connsiteX236" fmla="*/ 1571815 w 9941741"/>
                        <a:gd name="connsiteY236" fmla="*/ 629050 h 2709906"/>
                        <a:gd name="connsiteX237" fmla="*/ 1515988 w 9941741"/>
                        <a:gd name="connsiteY237" fmla="*/ 629050 h 2709906"/>
                        <a:gd name="connsiteX238" fmla="*/ 1515988 w 9941741"/>
                        <a:gd name="connsiteY238" fmla="*/ 609227 h 2709906"/>
                        <a:gd name="connsiteX239" fmla="*/ 1503497 w 9941741"/>
                        <a:gd name="connsiteY239" fmla="*/ 609227 h 2709906"/>
                        <a:gd name="connsiteX240" fmla="*/ 1503497 w 9941741"/>
                        <a:gd name="connsiteY240" fmla="*/ 594172 h 2709906"/>
                        <a:gd name="connsiteX241" fmla="*/ 1493046 w 9941741"/>
                        <a:gd name="connsiteY241" fmla="*/ 594172 h 2709906"/>
                        <a:gd name="connsiteX242" fmla="*/ 1493046 w 9941741"/>
                        <a:gd name="connsiteY242" fmla="*/ 584386 h 2709906"/>
                        <a:gd name="connsiteX243" fmla="*/ 1481320 w 9941741"/>
                        <a:gd name="connsiteY243" fmla="*/ 584386 h 2709906"/>
                        <a:gd name="connsiteX244" fmla="*/ 1481320 w 9941741"/>
                        <a:gd name="connsiteY244" fmla="*/ 571339 h 2709906"/>
                        <a:gd name="connsiteX245" fmla="*/ 1452514 w 9941741"/>
                        <a:gd name="connsiteY245" fmla="*/ 571339 h 2709906"/>
                        <a:gd name="connsiteX246" fmla="*/ 1452514 w 9941741"/>
                        <a:gd name="connsiteY246" fmla="*/ 564564 h 2709906"/>
                        <a:gd name="connsiteX247" fmla="*/ 1442062 w 9941741"/>
                        <a:gd name="connsiteY247" fmla="*/ 564564 h 2709906"/>
                        <a:gd name="connsiteX248" fmla="*/ 1442062 w 9941741"/>
                        <a:gd name="connsiteY248" fmla="*/ 549509 h 2709906"/>
                        <a:gd name="connsiteX249" fmla="*/ 1420395 w 9941741"/>
                        <a:gd name="connsiteY249" fmla="*/ 549509 h 2709906"/>
                        <a:gd name="connsiteX250" fmla="*/ 1420395 w 9941741"/>
                        <a:gd name="connsiteY250" fmla="*/ 537716 h 2709906"/>
                        <a:gd name="connsiteX251" fmla="*/ 1389040 w 9941741"/>
                        <a:gd name="connsiteY251" fmla="*/ 537716 h 2709906"/>
                        <a:gd name="connsiteX252" fmla="*/ 1389040 w 9941741"/>
                        <a:gd name="connsiteY252" fmla="*/ 478750 h 2709906"/>
                        <a:gd name="connsiteX253" fmla="*/ 1303388 w 9941741"/>
                        <a:gd name="connsiteY253" fmla="*/ 478750 h 2709906"/>
                        <a:gd name="connsiteX254" fmla="*/ 1303388 w 9941741"/>
                        <a:gd name="connsiteY254" fmla="*/ 457422 h 2709906"/>
                        <a:gd name="connsiteX255" fmla="*/ 1286563 w 9941741"/>
                        <a:gd name="connsiteY255" fmla="*/ 457422 h 2709906"/>
                        <a:gd name="connsiteX256" fmla="*/ 1286563 w 9941741"/>
                        <a:gd name="connsiteY256" fmla="*/ 445629 h 2709906"/>
                        <a:gd name="connsiteX257" fmla="*/ 1276877 w 9941741"/>
                        <a:gd name="connsiteY257" fmla="*/ 445629 h 2709906"/>
                        <a:gd name="connsiteX258" fmla="*/ 1276877 w 9941741"/>
                        <a:gd name="connsiteY258" fmla="*/ 430574 h 2709906"/>
                        <a:gd name="connsiteX259" fmla="*/ 1258013 w 9941741"/>
                        <a:gd name="connsiteY259" fmla="*/ 430574 h 2709906"/>
                        <a:gd name="connsiteX260" fmla="*/ 1258013 w 9941741"/>
                        <a:gd name="connsiteY260" fmla="*/ 420286 h 2709906"/>
                        <a:gd name="connsiteX261" fmla="*/ 1242718 w 9941741"/>
                        <a:gd name="connsiteY261" fmla="*/ 420286 h 2709906"/>
                        <a:gd name="connsiteX262" fmla="*/ 1242718 w 9941741"/>
                        <a:gd name="connsiteY262" fmla="*/ 408744 h 2709906"/>
                        <a:gd name="connsiteX263" fmla="*/ 1228697 w 9941741"/>
                        <a:gd name="connsiteY263" fmla="*/ 408744 h 2709906"/>
                        <a:gd name="connsiteX264" fmla="*/ 1228697 w 9941741"/>
                        <a:gd name="connsiteY264" fmla="*/ 396198 h 2709906"/>
                        <a:gd name="connsiteX265" fmla="*/ 1215442 w 9941741"/>
                        <a:gd name="connsiteY265" fmla="*/ 396198 h 2709906"/>
                        <a:gd name="connsiteX266" fmla="*/ 1215442 w 9941741"/>
                        <a:gd name="connsiteY266" fmla="*/ 386664 h 2709906"/>
                        <a:gd name="connsiteX267" fmla="*/ 1188166 w 9941741"/>
                        <a:gd name="connsiteY267" fmla="*/ 386664 h 2709906"/>
                        <a:gd name="connsiteX268" fmla="*/ 1188166 w 9941741"/>
                        <a:gd name="connsiteY268" fmla="*/ 375623 h 2709906"/>
                        <a:gd name="connsiteX269" fmla="*/ 1178479 w 9941741"/>
                        <a:gd name="connsiteY269" fmla="*/ 375623 h 2709906"/>
                        <a:gd name="connsiteX270" fmla="*/ 1178479 w 9941741"/>
                        <a:gd name="connsiteY270" fmla="*/ 362576 h 2709906"/>
                        <a:gd name="connsiteX271" fmla="*/ 1171341 w 9941741"/>
                        <a:gd name="connsiteY271" fmla="*/ 362576 h 2709906"/>
                        <a:gd name="connsiteX272" fmla="*/ 1171341 w 9941741"/>
                        <a:gd name="connsiteY272" fmla="*/ 351535 h 2709906"/>
                        <a:gd name="connsiteX273" fmla="*/ 1162419 w 9941741"/>
                        <a:gd name="connsiteY273" fmla="*/ 351535 h 2709906"/>
                        <a:gd name="connsiteX274" fmla="*/ 1162419 w 9941741"/>
                        <a:gd name="connsiteY274" fmla="*/ 338487 h 2709906"/>
                        <a:gd name="connsiteX275" fmla="*/ 1094102 w 9941741"/>
                        <a:gd name="connsiteY275" fmla="*/ 338487 h 2709906"/>
                        <a:gd name="connsiteX276" fmla="*/ 1094102 w 9941741"/>
                        <a:gd name="connsiteY276" fmla="*/ 327698 h 2709906"/>
                        <a:gd name="connsiteX277" fmla="*/ 1085689 w 9941741"/>
                        <a:gd name="connsiteY277" fmla="*/ 327698 h 2709906"/>
                        <a:gd name="connsiteX278" fmla="*/ 1085689 w 9941741"/>
                        <a:gd name="connsiteY278" fmla="*/ 316658 h 2709906"/>
                        <a:gd name="connsiteX279" fmla="*/ 1067590 w 9941741"/>
                        <a:gd name="connsiteY279" fmla="*/ 316658 h 2709906"/>
                        <a:gd name="connsiteX280" fmla="*/ 1067590 w 9941741"/>
                        <a:gd name="connsiteY280" fmla="*/ 303610 h 2709906"/>
                        <a:gd name="connsiteX281" fmla="*/ 1048726 w 9941741"/>
                        <a:gd name="connsiteY281" fmla="*/ 303610 h 2709906"/>
                        <a:gd name="connsiteX282" fmla="*/ 1048726 w 9941741"/>
                        <a:gd name="connsiteY282" fmla="*/ 281529 h 2709906"/>
                        <a:gd name="connsiteX283" fmla="*/ 1041079 w 9941741"/>
                        <a:gd name="connsiteY283" fmla="*/ 281529 h 2709906"/>
                        <a:gd name="connsiteX284" fmla="*/ 1041079 w 9941741"/>
                        <a:gd name="connsiteY284" fmla="*/ 265220 h 2709906"/>
                        <a:gd name="connsiteX285" fmla="*/ 1029863 w 9941741"/>
                        <a:gd name="connsiteY285" fmla="*/ 265220 h 2709906"/>
                        <a:gd name="connsiteX286" fmla="*/ 1029863 w 9941741"/>
                        <a:gd name="connsiteY286" fmla="*/ 249914 h 2709906"/>
                        <a:gd name="connsiteX287" fmla="*/ 1019411 w 9941741"/>
                        <a:gd name="connsiteY287" fmla="*/ 249914 h 2709906"/>
                        <a:gd name="connsiteX288" fmla="*/ 1019411 w 9941741"/>
                        <a:gd name="connsiteY288" fmla="*/ 230844 h 2709906"/>
                        <a:gd name="connsiteX289" fmla="*/ 928661 w 9941741"/>
                        <a:gd name="connsiteY289" fmla="*/ 230844 h 2709906"/>
                        <a:gd name="connsiteX290" fmla="*/ 928661 w 9941741"/>
                        <a:gd name="connsiteY290" fmla="*/ 215538 h 2709906"/>
                        <a:gd name="connsiteX291" fmla="*/ 914640 w 9941741"/>
                        <a:gd name="connsiteY291" fmla="*/ 215538 h 2709906"/>
                        <a:gd name="connsiteX292" fmla="*/ 914640 w 9941741"/>
                        <a:gd name="connsiteY292" fmla="*/ 207509 h 2709906"/>
                        <a:gd name="connsiteX293" fmla="*/ 895267 w 9941741"/>
                        <a:gd name="connsiteY293" fmla="*/ 207509 h 2709906"/>
                        <a:gd name="connsiteX294" fmla="*/ 895267 w 9941741"/>
                        <a:gd name="connsiteY294" fmla="*/ 188188 h 2709906"/>
                        <a:gd name="connsiteX295" fmla="*/ 847597 w 9941741"/>
                        <a:gd name="connsiteY295" fmla="*/ 188188 h 2709906"/>
                        <a:gd name="connsiteX296" fmla="*/ 847597 w 9941741"/>
                        <a:gd name="connsiteY296" fmla="*/ 158078 h 2709906"/>
                        <a:gd name="connsiteX297" fmla="*/ 831028 w 9941741"/>
                        <a:gd name="connsiteY297" fmla="*/ 158078 h 2709906"/>
                        <a:gd name="connsiteX298" fmla="*/ 831028 w 9941741"/>
                        <a:gd name="connsiteY298" fmla="*/ 140012 h 2709906"/>
                        <a:gd name="connsiteX299" fmla="*/ 812929 w 9941741"/>
                        <a:gd name="connsiteY299" fmla="*/ 140012 h 2709906"/>
                        <a:gd name="connsiteX300" fmla="*/ 812929 w 9941741"/>
                        <a:gd name="connsiteY300" fmla="*/ 122197 h 2709906"/>
                        <a:gd name="connsiteX301" fmla="*/ 743082 w 9941741"/>
                        <a:gd name="connsiteY301" fmla="*/ 122197 h 2709906"/>
                        <a:gd name="connsiteX302" fmla="*/ 743082 w 9941741"/>
                        <a:gd name="connsiteY302" fmla="*/ 111156 h 2709906"/>
                        <a:gd name="connsiteX303" fmla="*/ 716570 w 9941741"/>
                        <a:gd name="connsiteY303" fmla="*/ 111156 h 2709906"/>
                        <a:gd name="connsiteX304" fmla="*/ 716570 w 9941741"/>
                        <a:gd name="connsiteY304" fmla="*/ 92087 h 2709906"/>
                        <a:gd name="connsiteX305" fmla="*/ 662018 w 9941741"/>
                        <a:gd name="connsiteY305" fmla="*/ 92087 h 2709906"/>
                        <a:gd name="connsiteX306" fmla="*/ 662018 w 9941741"/>
                        <a:gd name="connsiteY306" fmla="*/ 77032 h 2709906"/>
                        <a:gd name="connsiteX307" fmla="*/ 599309 w 9941741"/>
                        <a:gd name="connsiteY307" fmla="*/ 77032 h 2709906"/>
                        <a:gd name="connsiteX308" fmla="*/ 599309 w 9941741"/>
                        <a:gd name="connsiteY308" fmla="*/ 63231 h 2709906"/>
                        <a:gd name="connsiteX309" fmla="*/ 582484 w 9941741"/>
                        <a:gd name="connsiteY309" fmla="*/ 63231 h 2709906"/>
                        <a:gd name="connsiteX310" fmla="*/ 582484 w 9941741"/>
                        <a:gd name="connsiteY310" fmla="*/ 43911 h 2709906"/>
                        <a:gd name="connsiteX311" fmla="*/ 416533 w 9941741"/>
                        <a:gd name="connsiteY311" fmla="*/ 43911 h 2709906"/>
                        <a:gd name="connsiteX312" fmla="*/ 416533 w 9941741"/>
                        <a:gd name="connsiteY312" fmla="*/ 30361 h 2709906"/>
                        <a:gd name="connsiteX313" fmla="*/ 251857 w 9941741"/>
                        <a:gd name="connsiteY313" fmla="*/ 30361 h 2709906"/>
                        <a:gd name="connsiteX314" fmla="*/ 251857 w 9941741"/>
                        <a:gd name="connsiteY314" fmla="*/ 16561 h 2709906"/>
                        <a:gd name="connsiteX315" fmla="*/ 189148 w 9941741"/>
                        <a:gd name="connsiteY315" fmla="*/ 16561 h 2709906"/>
                        <a:gd name="connsiteX316" fmla="*/ 189148 w 9941741"/>
                        <a:gd name="connsiteY316" fmla="*/ 0 h 2709906"/>
                        <a:gd name="connsiteX317" fmla="*/ 0 w 9941741"/>
                        <a:gd name="connsiteY317" fmla="*/ 0 h 2709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  <a:cxn ang="0">
                          <a:pos x="connsiteX186" y="connsiteY186"/>
                        </a:cxn>
                        <a:cxn ang="0">
                          <a:pos x="connsiteX187" y="connsiteY187"/>
                        </a:cxn>
                        <a:cxn ang="0">
                          <a:pos x="connsiteX188" y="connsiteY188"/>
                        </a:cxn>
                        <a:cxn ang="0">
                          <a:pos x="connsiteX189" y="connsiteY189"/>
                        </a:cxn>
                        <a:cxn ang="0">
                          <a:pos x="connsiteX190" y="connsiteY190"/>
                        </a:cxn>
                        <a:cxn ang="0">
                          <a:pos x="connsiteX191" y="connsiteY191"/>
                        </a:cxn>
                        <a:cxn ang="0">
                          <a:pos x="connsiteX192" y="connsiteY192"/>
                        </a:cxn>
                        <a:cxn ang="0">
                          <a:pos x="connsiteX193" y="connsiteY193"/>
                        </a:cxn>
                        <a:cxn ang="0">
                          <a:pos x="connsiteX194" y="connsiteY194"/>
                        </a:cxn>
                        <a:cxn ang="0">
                          <a:pos x="connsiteX195" y="connsiteY195"/>
                        </a:cxn>
                        <a:cxn ang="0">
                          <a:pos x="connsiteX196" y="connsiteY196"/>
                        </a:cxn>
                        <a:cxn ang="0">
                          <a:pos x="connsiteX197" y="connsiteY197"/>
                        </a:cxn>
                        <a:cxn ang="0">
                          <a:pos x="connsiteX198" y="connsiteY198"/>
                        </a:cxn>
                        <a:cxn ang="0">
                          <a:pos x="connsiteX199" y="connsiteY199"/>
                        </a:cxn>
                        <a:cxn ang="0">
                          <a:pos x="connsiteX200" y="connsiteY200"/>
                        </a:cxn>
                        <a:cxn ang="0">
                          <a:pos x="connsiteX201" y="connsiteY201"/>
                        </a:cxn>
                        <a:cxn ang="0">
                          <a:pos x="connsiteX202" y="connsiteY202"/>
                        </a:cxn>
                        <a:cxn ang="0">
                          <a:pos x="connsiteX203" y="connsiteY203"/>
                        </a:cxn>
                        <a:cxn ang="0">
                          <a:pos x="connsiteX204" y="connsiteY204"/>
                        </a:cxn>
                        <a:cxn ang="0">
                          <a:pos x="connsiteX205" y="connsiteY205"/>
                        </a:cxn>
                        <a:cxn ang="0">
                          <a:pos x="connsiteX206" y="connsiteY206"/>
                        </a:cxn>
                        <a:cxn ang="0">
                          <a:pos x="connsiteX207" y="connsiteY207"/>
                        </a:cxn>
                        <a:cxn ang="0">
                          <a:pos x="connsiteX208" y="connsiteY208"/>
                        </a:cxn>
                        <a:cxn ang="0">
                          <a:pos x="connsiteX209" y="connsiteY209"/>
                        </a:cxn>
                        <a:cxn ang="0">
                          <a:pos x="connsiteX210" y="connsiteY210"/>
                        </a:cxn>
                        <a:cxn ang="0">
                          <a:pos x="connsiteX211" y="connsiteY211"/>
                        </a:cxn>
                        <a:cxn ang="0">
                          <a:pos x="connsiteX212" y="connsiteY212"/>
                        </a:cxn>
                        <a:cxn ang="0">
                          <a:pos x="connsiteX213" y="connsiteY213"/>
                        </a:cxn>
                        <a:cxn ang="0">
                          <a:pos x="connsiteX214" y="connsiteY214"/>
                        </a:cxn>
                        <a:cxn ang="0">
                          <a:pos x="connsiteX215" y="connsiteY215"/>
                        </a:cxn>
                        <a:cxn ang="0">
                          <a:pos x="connsiteX216" y="connsiteY216"/>
                        </a:cxn>
                        <a:cxn ang="0">
                          <a:pos x="connsiteX217" y="connsiteY217"/>
                        </a:cxn>
                        <a:cxn ang="0">
                          <a:pos x="connsiteX218" y="connsiteY218"/>
                        </a:cxn>
                        <a:cxn ang="0">
                          <a:pos x="connsiteX219" y="connsiteY219"/>
                        </a:cxn>
                        <a:cxn ang="0">
                          <a:pos x="connsiteX220" y="connsiteY220"/>
                        </a:cxn>
                        <a:cxn ang="0">
                          <a:pos x="connsiteX221" y="connsiteY221"/>
                        </a:cxn>
                        <a:cxn ang="0">
                          <a:pos x="connsiteX222" y="connsiteY222"/>
                        </a:cxn>
                        <a:cxn ang="0">
                          <a:pos x="connsiteX223" y="connsiteY223"/>
                        </a:cxn>
                        <a:cxn ang="0">
                          <a:pos x="connsiteX224" y="connsiteY224"/>
                        </a:cxn>
                        <a:cxn ang="0">
                          <a:pos x="connsiteX225" y="connsiteY225"/>
                        </a:cxn>
                        <a:cxn ang="0">
                          <a:pos x="connsiteX226" y="connsiteY226"/>
                        </a:cxn>
                        <a:cxn ang="0">
                          <a:pos x="connsiteX227" y="connsiteY227"/>
                        </a:cxn>
                        <a:cxn ang="0">
                          <a:pos x="connsiteX228" y="connsiteY228"/>
                        </a:cxn>
                        <a:cxn ang="0">
                          <a:pos x="connsiteX229" y="connsiteY229"/>
                        </a:cxn>
                        <a:cxn ang="0">
                          <a:pos x="connsiteX230" y="connsiteY230"/>
                        </a:cxn>
                        <a:cxn ang="0">
                          <a:pos x="connsiteX231" y="connsiteY231"/>
                        </a:cxn>
                        <a:cxn ang="0">
                          <a:pos x="connsiteX232" y="connsiteY232"/>
                        </a:cxn>
                        <a:cxn ang="0">
                          <a:pos x="connsiteX233" y="connsiteY233"/>
                        </a:cxn>
                        <a:cxn ang="0">
                          <a:pos x="connsiteX234" y="connsiteY234"/>
                        </a:cxn>
                        <a:cxn ang="0">
                          <a:pos x="connsiteX235" y="connsiteY235"/>
                        </a:cxn>
                        <a:cxn ang="0">
                          <a:pos x="connsiteX236" y="connsiteY236"/>
                        </a:cxn>
                        <a:cxn ang="0">
                          <a:pos x="connsiteX237" y="connsiteY237"/>
                        </a:cxn>
                        <a:cxn ang="0">
                          <a:pos x="connsiteX238" y="connsiteY238"/>
                        </a:cxn>
                        <a:cxn ang="0">
                          <a:pos x="connsiteX239" y="connsiteY239"/>
                        </a:cxn>
                        <a:cxn ang="0">
                          <a:pos x="connsiteX240" y="connsiteY240"/>
                        </a:cxn>
                        <a:cxn ang="0">
                          <a:pos x="connsiteX241" y="connsiteY241"/>
                        </a:cxn>
                        <a:cxn ang="0">
                          <a:pos x="connsiteX242" y="connsiteY242"/>
                        </a:cxn>
                        <a:cxn ang="0">
                          <a:pos x="connsiteX243" y="connsiteY243"/>
                        </a:cxn>
                        <a:cxn ang="0">
                          <a:pos x="connsiteX244" y="connsiteY244"/>
                        </a:cxn>
                        <a:cxn ang="0">
                          <a:pos x="connsiteX245" y="connsiteY245"/>
                        </a:cxn>
                        <a:cxn ang="0">
                          <a:pos x="connsiteX246" y="connsiteY246"/>
                        </a:cxn>
                        <a:cxn ang="0">
                          <a:pos x="connsiteX247" y="connsiteY247"/>
                        </a:cxn>
                        <a:cxn ang="0">
                          <a:pos x="connsiteX248" y="connsiteY248"/>
                        </a:cxn>
                        <a:cxn ang="0">
                          <a:pos x="connsiteX249" y="connsiteY249"/>
                        </a:cxn>
                        <a:cxn ang="0">
                          <a:pos x="connsiteX250" y="connsiteY250"/>
                        </a:cxn>
                        <a:cxn ang="0">
                          <a:pos x="connsiteX251" y="connsiteY251"/>
                        </a:cxn>
                        <a:cxn ang="0">
                          <a:pos x="connsiteX252" y="connsiteY252"/>
                        </a:cxn>
                        <a:cxn ang="0">
                          <a:pos x="connsiteX253" y="connsiteY253"/>
                        </a:cxn>
                        <a:cxn ang="0">
                          <a:pos x="connsiteX254" y="connsiteY254"/>
                        </a:cxn>
                        <a:cxn ang="0">
                          <a:pos x="connsiteX255" y="connsiteY255"/>
                        </a:cxn>
                        <a:cxn ang="0">
                          <a:pos x="connsiteX256" y="connsiteY256"/>
                        </a:cxn>
                        <a:cxn ang="0">
                          <a:pos x="connsiteX257" y="connsiteY257"/>
                        </a:cxn>
                        <a:cxn ang="0">
                          <a:pos x="connsiteX258" y="connsiteY258"/>
                        </a:cxn>
                        <a:cxn ang="0">
                          <a:pos x="connsiteX259" y="connsiteY259"/>
                        </a:cxn>
                        <a:cxn ang="0">
                          <a:pos x="connsiteX260" y="connsiteY260"/>
                        </a:cxn>
                        <a:cxn ang="0">
                          <a:pos x="connsiteX261" y="connsiteY261"/>
                        </a:cxn>
                        <a:cxn ang="0">
                          <a:pos x="connsiteX262" y="connsiteY262"/>
                        </a:cxn>
                        <a:cxn ang="0">
                          <a:pos x="connsiteX263" y="connsiteY263"/>
                        </a:cxn>
                        <a:cxn ang="0">
                          <a:pos x="connsiteX264" y="connsiteY264"/>
                        </a:cxn>
                        <a:cxn ang="0">
                          <a:pos x="connsiteX265" y="connsiteY265"/>
                        </a:cxn>
                        <a:cxn ang="0">
                          <a:pos x="connsiteX266" y="connsiteY266"/>
                        </a:cxn>
                        <a:cxn ang="0">
                          <a:pos x="connsiteX267" y="connsiteY267"/>
                        </a:cxn>
                        <a:cxn ang="0">
                          <a:pos x="connsiteX268" y="connsiteY268"/>
                        </a:cxn>
                        <a:cxn ang="0">
                          <a:pos x="connsiteX269" y="connsiteY269"/>
                        </a:cxn>
                        <a:cxn ang="0">
                          <a:pos x="connsiteX270" y="connsiteY270"/>
                        </a:cxn>
                        <a:cxn ang="0">
                          <a:pos x="connsiteX271" y="connsiteY271"/>
                        </a:cxn>
                        <a:cxn ang="0">
                          <a:pos x="connsiteX272" y="connsiteY272"/>
                        </a:cxn>
                        <a:cxn ang="0">
                          <a:pos x="connsiteX273" y="connsiteY273"/>
                        </a:cxn>
                        <a:cxn ang="0">
                          <a:pos x="connsiteX274" y="connsiteY274"/>
                        </a:cxn>
                        <a:cxn ang="0">
                          <a:pos x="connsiteX275" y="connsiteY275"/>
                        </a:cxn>
                        <a:cxn ang="0">
                          <a:pos x="connsiteX276" y="connsiteY276"/>
                        </a:cxn>
                        <a:cxn ang="0">
                          <a:pos x="connsiteX277" y="connsiteY277"/>
                        </a:cxn>
                        <a:cxn ang="0">
                          <a:pos x="connsiteX278" y="connsiteY278"/>
                        </a:cxn>
                        <a:cxn ang="0">
                          <a:pos x="connsiteX279" y="connsiteY279"/>
                        </a:cxn>
                        <a:cxn ang="0">
                          <a:pos x="connsiteX280" y="connsiteY280"/>
                        </a:cxn>
                        <a:cxn ang="0">
                          <a:pos x="connsiteX281" y="connsiteY281"/>
                        </a:cxn>
                        <a:cxn ang="0">
                          <a:pos x="connsiteX282" y="connsiteY282"/>
                        </a:cxn>
                        <a:cxn ang="0">
                          <a:pos x="connsiteX283" y="connsiteY283"/>
                        </a:cxn>
                        <a:cxn ang="0">
                          <a:pos x="connsiteX284" y="connsiteY284"/>
                        </a:cxn>
                        <a:cxn ang="0">
                          <a:pos x="connsiteX285" y="connsiteY285"/>
                        </a:cxn>
                        <a:cxn ang="0">
                          <a:pos x="connsiteX286" y="connsiteY286"/>
                        </a:cxn>
                        <a:cxn ang="0">
                          <a:pos x="connsiteX287" y="connsiteY287"/>
                        </a:cxn>
                        <a:cxn ang="0">
                          <a:pos x="connsiteX288" y="connsiteY288"/>
                        </a:cxn>
                        <a:cxn ang="0">
                          <a:pos x="connsiteX289" y="connsiteY289"/>
                        </a:cxn>
                        <a:cxn ang="0">
                          <a:pos x="connsiteX290" y="connsiteY290"/>
                        </a:cxn>
                        <a:cxn ang="0">
                          <a:pos x="connsiteX291" y="connsiteY291"/>
                        </a:cxn>
                        <a:cxn ang="0">
                          <a:pos x="connsiteX292" y="connsiteY292"/>
                        </a:cxn>
                        <a:cxn ang="0">
                          <a:pos x="connsiteX293" y="connsiteY293"/>
                        </a:cxn>
                        <a:cxn ang="0">
                          <a:pos x="connsiteX294" y="connsiteY294"/>
                        </a:cxn>
                        <a:cxn ang="0">
                          <a:pos x="connsiteX295" y="connsiteY295"/>
                        </a:cxn>
                        <a:cxn ang="0">
                          <a:pos x="connsiteX296" y="connsiteY296"/>
                        </a:cxn>
                        <a:cxn ang="0">
                          <a:pos x="connsiteX297" y="connsiteY297"/>
                        </a:cxn>
                        <a:cxn ang="0">
                          <a:pos x="connsiteX298" y="connsiteY298"/>
                        </a:cxn>
                        <a:cxn ang="0">
                          <a:pos x="connsiteX299" y="connsiteY299"/>
                        </a:cxn>
                        <a:cxn ang="0">
                          <a:pos x="connsiteX300" y="connsiteY300"/>
                        </a:cxn>
                        <a:cxn ang="0">
                          <a:pos x="connsiteX301" y="connsiteY301"/>
                        </a:cxn>
                        <a:cxn ang="0">
                          <a:pos x="connsiteX302" y="connsiteY302"/>
                        </a:cxn>
                        <a:cxn ang="0">
                          <a:pos x="connsiteX303" y="connsiteY303"/>
                        </a:cxn>
                        <a:cxn ang="0">
                          <a:pos x="connsiteX304" y="connsiteY304"/>
                        </a:cxn>
                        <a:cxn ang="0">
                          <a:pos x="connsiteX305" y="connsiteY305"/>
                        </a:cxn>
                        <a:cxn ang="0">
                          <a:pos x="connsiteX306" y="connsiteY306"/>
                        </a:cxn>
                        <a:cxn ang="0">
                          <a:pos x="connsiteX307" y="connsiteY307"/>
                        </a:cxn>
                        <a:cxn ang="0">
                          <a:pos x="connsiteX308" y="connsiteY308"/>
                        </a:cxn>
                        <a:cxn ang="0">
                          <a:pos x="connsiteX309" y="connsiteY309"/>
                        </a:cxn>
                        <a:cxn ang="0">
                          <a:pos x="connsiteX310" y="connsiteY310"/>
                        </a:cxn>
                        <a:cxn ang="0">
                          <a:pos x="connsiteX311" y="connsiteY311"/>
                        </a:cxn>
                        <a:cxn ang="0">
                          <a:pos x="connsiteX312" y="connsiteY312"/>
                        </a:cxn>
                        <a:cxn ang="0">
                          <a:pos x="connsiteX313" y="connsiteY313"/>
                        </a:cxn>
                        <a:cxn ang="0">
                          <a:pos x="connsiteX314" y="connsiteY314"/>
                        </a:cxn>
                        <a:cxn ang="0">
                          <a:pos x="connsiteX315" y="connsiteY315"/>
                        </a:cxn>
                        <a:cxn ang="0">
                          <a:pos x="connsiteX316" y="connsiteY316"/>
                        </a:cxn>
                        <a:cxn ang="0">
                          <a:pos x="connsiteX317" y="connsiteY317"/>
                        </a:cxn>
                      </a:cxnLst>
                      <a:rect l="l" t="t" r="r" b="b"/>
                      <a:pathLst>
                        <a:path w="9941741" h="2709906">
                          <a:moveTo>
                            <a:pt x="9942761" y="2730482"/>
                          </a:moveTo>
                          <a:lnTo>
                            <a:pt x="9159148" y="2730482"/>
                          </a:lnTo>
                          <a:lnTo>
                            <a:pt x="9159148" y="2652949"/>
                          </a:lnTo>
                          <a:lnTo>
                            <a:pt x="8331180" y="2652949"/>
                          </a:lnTo>
                          <a:lnTo>
                            <a:pt x="8331180" y="2613053"/>
                          </a:lnTo>
                          <a:lnTo>
                            <a:pt x="8103539" y="2613053"/>
                          </a:lnTo>
                          <a:lnTo>
                            <a:pt x="8103539" y="2572655"/>
                          </a:lnTo>
                          <a:lnTo>
                            <a:pt x="8015083" y="2572655"/>
                          </a:lnTo>
                          <a:lnTo>
                            <a:pt x="8015083" y="2545807"/>
                          </a:lnTo>
                          <a:lnTo>
                            <a:pt x="7259511" y="2545807"/>
                          </a:lnTo>
                          <a:lnTo>
                            <a:pt x="7259511" y="2525232"/>
                          </a:lnTo>
                          <a:lnTo>
                            <a:pt x="7077246" y="2525232"/>
                          </a:lnTo>
                          <a:lnTo>
                            <a:pt x="7077246" y="2501896"/>
                          </a:lnTo>
                          <a:lnTo>
                            <a:pt x="6828957" y="2501896"/>
                          </a:lnTo>
                          <a:lnTo>
                            <a:pt x="6828957" y="2489351"/>
                          </a:lnTo>
                          <a:lnTo>
                            <a:pt x="6798367" y="2489351"/>
                          </a:lnTo>
                          <a:lnTo>
                            <a:pt x="6798367" y="2466768"/>
                          </a:lnTo>
                          <a:lnTo>
                            <a:pt x="6688753" y="2466768"/>
                          </a:lnTo>
                          <a:lnTo>
                            <a:pt x="6688753" y="2452968"/>
                          </a:lnTo>
                          <a:lnTo>
                            <a:pt x="6558236" y="2452968"/>
                          </a:lnTo>
                          <a:lnTo>
                            <a:pt x="6558236" y="2445440"/>
                          </a:lnTo>
                          <a:lnTo>
                            <a:pt x="6547020" y="2445440"/>
                          </a:lnTo>
                          <a:lnTo>
                            <a:pt x="6547020" y="2421352"/>
                          </a:lnTo>
                          <a:lnTo>
                            <a:pt x="6495527" y="2421352"/>
                          </a:lnTo>
                          <a:lnTo>
                            <a:pt x="6495527" y="2400275"/>
                          </a:lnTo>
                          <a:lnTo>
                            <a:pt x="6488389" y="2400275"/>
                          </a:lnTo>
                          <a:lnTo>
                            <a:pt x="6488389" y="2384467"/>
                          </a:lnTo>
                          <a:lnTo>
                            <a:pt x="6275789" y="2384467"/>
                          </a:lnTo>
                          <a:lnTo>
                            <a:pt x="6275789" y="2371921"/>
                          </a:lnTo>
                          <a:lnTo>
                            <a:pt x="6252081" y="2371921"/>
                          </a:lnTo>
                          <a:lnTo>
                            <a:pt x="6252081" y="2349339"/>
                          </a:lnTo>
                          <a:lnTo>
                            <a:pt x="6137624" y="2349339"/>
                          </a:lnTo>
                          <a:lnTo>
                            <a:pt x="6137624" y="2336291"/>
                          </a:lnTo>
                          <a:lnTo>
                            <a:pt x="6067012" y="2336291"/>
                          </a:lnTo>
                          <a:lnTo>
                            <a:pt x="6067012" y="2316970"/>
                          </a:lnTo>
                          <a:lnTo>
                            <a:pt x="6057325" y="2316970"/>
                          </a:lnTo>
                          <a:lnTo>
                            <a:pt x="6057325" y="2306181"/>
                          </a:lnTo>
                          <a:lnTo>
                            <a:pt x="5886531" y="2306181"/>
                          </a:lnTo>
                          <a:lnTo>
                            <a:pt x="5886531" y="2295141"/>
                          </a:lnTo>
                          <a:lnTo>
                            <a:pt x="5822292" y="2295141"/>
                          </a:lnTo>
                          <a:lnTo>
                            <a:pt x="5822292" y="2282846"/>
                          </a:lnTo>
                          <a:lnTo>
                            <a:pt x="5771309" y="2282846"/>
                          </a:lnTo>
                          <a:lnTo>
                            <a:pt x="5771309" y="2267038"/>
                          </a:lnTo>
                          <a:lnTo>
                            <a:pt x="5395817" y="2267038"/>
                          </a:lnTo>
                          <a:lnTo>
                            <a:pt x="5395817" y="2232662"/>
                          </a:lnTo>
                          <a:lnTo>
                            <a:pt x="5065190" y="2232662"/>
                          </a:lnTo>
                          <a:lnTo>
                            <a:pt x="5065190" y="2198287"/>
                          </a:lnTo>
                          <a:lnTo>
                            <a:pt x="4951498" y="2198287"/>
                          </a:lnTo>
                          <a:lnTo>
                            <a:pt x="4951498" y="2177711"/>
                          </a:lnTo>
                          <a:lnTo>
                            <a:pt x="4916574" y="2177711"/>
                          </a:lnTo>
                          <a:lnTo>
                            <a:pt x="4916574" y="2154376"/>
                          </a:lnTo>
                          <a:lnTo>
                            <a:pt x="4888023" y="2154376"/>
                          </a:lnTo>
                          <a:lnTo>
                            <a:pt x="4888023" y="2133801"/>
                          </a:lnTo>
                          <a:lnTo>
                            <a:pt x="4866355" y="2133801"/>
                          </a:lnTo>
                          <a:lnTo>
                            <a:pt x="4866355" y="2119248"/>
                          </a:lnTo>
                          <a:lnTo>
                            <a:pt x="4831432" y="2119248"/>
                          </a:lnTo>
                          <a:lnTo>
                            <a:pt x="4831432" y="2106200"/>
                          </a:lnTo>
                          <a:lnTo>
                            <a:pt x="4732524" y="2106200"/>
                          </a:lnTo>
                          <a:lnTo>
                            <a:pt x="4732524" y="2093152"/>
                          </a:lnTo>
                          <a:lnTo>
                            <a:pt x="4722073" y="2093152"/>
                          </a:lnTo>
                          <a:lnTo>
                            <a:pt x="4722073" y="2082112"/>
                          </a:lnTo>
                          <a:lnTo>
                            <a:pt x="4581104" y="2082112"/>
                          </a:lnTo>
                          <a:lnTo>
                            <a:pt x="4581104" y="2069064"/>
                          </a:lnTo>
                          <a:lnTo>
                            <a:pt x="4523748" y="2069064"/>
                          </a:lnTo>
                          <a:lnTo>
                            <a:pt x="4523748" y="2056016"/>
                          </a:lnTo>
                          <a:lnTo>
                            <a:pt x="4496726" y="2056016"/>
                          </a:lnTo>
                          <a:lnTo>
                            <a:pt x="4496726" y="2044474"/>
                          </a:lnTo>
                          <a:lnTo>
                            <a:pt x="4479137" y="2044474"/>
                          </a:lnTo>
                          <a:lnTo>
                            <a:pt x="4479137" y="2036947"/>
                          </a:lnTo>
                          <a:lnTo>
                            <a:pt x="4469450" y="2036947"/>
                          </a:lnTo>
                          <a:lnTo>
                            <a:pt x="4469450" y="2024652"/>
                          </a:lnTo>
                          <a:lnTo>
                            <a:pt x="4460273" y="2024652"/>
                          </a:lnTo>
                          <a:lnTo>
                            <a:pt x="4460273" y="2010851"/>
                          </a:lnTo>
                          <a:lnTo>
                            <a:pt x="4432488" y="2010851"/>
                          </a:lnTo>
                          <a:lnTo>
                            <a:pt x="4432488" y="2003324"/>
                          </a:lnTo>
                          <a:lnTo>
                            <a:pt x="4424840" y="2003324"/>
                          </a:lnTo>
                          <a:lnTo>
                            <a:pt x="4424840" y="1987516"/>
                          </a:lnTo>
                          <a:lnTo>
                            <a:pt x="4389917" y="1987516"/>
                          </a:lnTo>
                          <a:lnTo>
                            <a:pt x="4389917" y="1974468"/>
                          </a:lnTo>
                          <a:lnTo>
                            <a:pt x="4372327" y="1974468"/>
                          </a:lnTo>
                          <a:lnTo>
                            <a:pt x="4372327" y="1967443"/>
                          </a:lnTo>
                          <a:lnTo>
                            <a:pt x="4300441" y="1967443"/>
                          </a:lnTo>
                          <a:lnTo>
                            <a:pt x="4300441" y="1953140"/>
                          </a:lnTo>
                          <a:lnTo>
                            <a:pt x="4242065" y="1953140"/>
                          </a:lnTo>
                          <a:lnTo>
                            <a:pt x="4242065" y="1941347"/>
                          </a:lnTo>
                          <a:lnTo>
                            <a:pt x="4234927" y="1941347"/>
                          </a:lnTo>
                          <a:lnTo>
                            <a:pt x="4234927" y="1932565"/>
                          </a:lnTo>
                          <a:lnTo>
                            <a:pt x="4214024" y="1932565"/>
                          </a:lnTo>
                          <a:lnTo>
                            <a:pt x="4214024" y="1918765"/>
                          </a:lnTo>
                          <a:lnTo>
                            <a:pt x="4085801" y="1918765"/>
                          </a:lnTo>
                          <a:lnTo>
                            <a:pt x="4085801" y="1878869"/>
                          </a:lnTo>
                          <a:lnTo>
                            <a:pt x="3946872" y="1878869"/>
                          </a:lnTo>
                          <a:lnTo>
                            <a:pt x="3946872" y="1873349"/>
                          </a:lnTo>
                          <a:lnTo>
                            <a:pt x="3937695" y="1873349"/>
                          </a:lnTo>
                          <a:lnTo>
                            <a:pt x="3937695" y="1861054"/>
                          </a:lnTo>
                          <a:lnTo>
                            <a:pt x="3925968" y="1861054"/>
                          </a:lnTo>
                          <a:lnTo>
                            <a:pt x="3925968" y="1835711"/>
                          </a:lnTo>
                          <a:lnTo>
                            <a:pt x="3879064" y="1835711"/>
                          </a:lnTo>
                          <a:lnTo>
                            <a:pt x="3879064" y="1821911"/>
                          </a:lnTo>
                          <a:lnTo>
                            <a:pt x="3834453" y="1821911"/>
                          </a:lnTo>
                          <a:lnTo>
                            <a:pt x="3834453" y="1812376"/>
                          </a:lnTo>
                          <a:lnTo>
                            <a:pt x="3739624" y="1812376"/>
                          </a:lnTo>
                          <a:lnTo>
                            <a:pt x="3739624" y="1789040"/>
                          </a:lnTo>
                          <a:lnTo>
                            <a:pt x="3670542" y="1789040"/>
                          </a:lnTo>
                          <a:lnTo>
                            <a:pt x="3670542" y="1777247"/>
                          </a:lnTo>
                          <a:lnTo>
                            <a:pt x="3644031" y="1777247"/>
                          </a:lnTo>
                          <a:lnTo>
                            <a:pt x="3644031" y="1764952"/>
                          </a:lnTo>
                          <a:lnTo>
                            <a:pt x="3624402" y="1764952"/>
                          </a:lnTo>
                          <a:lnTo>
                            <a:pt x="3624402" y="1751905"/>
                          </a:lnTo>
                          <a:lnTo>
                            <a:pt x="3601460" y="1751905"/>
                          </a:lnTo>
                          <a:lnTo>
                            <a:pt x="3601460" y="1738104"/>
                          </a:lnTo>
                          <a:lnTo>
                            <a:pt x="3525495" y="1738104"/>
                          </a:lnTo>
                          <a:lnTo>
                            <a:pt x="3525495" y="1714769"/>
                          </a:lnTo>
                          <a:lnTo>
                            <a:pt x="3517082" y="1714769"/>
                          </a:lnTo>
                          <a:lnTo>
                            <a:pt x="3517082" y="1705234"/>
                          </a:lnTo>
                          <a:lnTo>
                            <a:pt x="3504591" y="1705234"/>
                          </a:lnTo>
                          <a:lnTo>
                            <a:pt x="3504591" y="1680393"/>
                          </a:lnTo>
                          <a:lnTo>
                            <a:pt x="3468903" y="1680393"/>
                          </a:lnTo>
                          <a:lnTo>
                            <a:pt x="3468903" y="1668098"/>
                          </a:lnTo>
                          <a:lnTo>
                            <a:pt x="3382487" y="1668098"/>
                          </a:lnTo>
                          <a:lnTo>
                            <a:pt x="3382487" y="1648778"/>
                          </a:lnTo>
                          <a:lnTo>
                            <a:pt x="3361583" y="1648778"/>
                          </a:lnTo>
                          <a:lnTo>
                            <a:pt x="3361583" y="1635730"/>
                          </a:lnTo>
                          <a:lnTo>
                            <a:pt x="3353681" y="1635730"/>
                          </a:lnTo>
                          <a:lnTo>
                            <a:pt x="3353681" y="1626195"/>
                          </a:lnTo>
                          <a:lnTo>
                            <a:pt x="3266500" y="1626195"/>
                          </a:lnTo>
                          <a:lnTo>
                            <a:pt x="3266500" y="1610387"/>
                          </a:lnTo>
                          <a:lnTo>
                            <a:pt x="3170396" y="1610387"/>
                          </a:lnTo>
                          <a:lnTo>
                            <a:pt x="3170396" y="1590565"/>
                          </a:lnTo>
                          <a:lnTo>
                            <a:pt x="3129864" y="1590565"/>
                          </a:lnTo>
                          <a:lnTo>
                            <a:pt x="3129864" y="1568484"/>
                          </a:lnTo>
                          <a:lnTo>
                            <a:pt x="3077607" y="1568484"/>
                          </a:lnTo>
                          <a:lnTo>
                            <a:pt x="3077607" y="1555436"/>
                          </a:lnTo>
                          <a:lnTo>
                            <a:pt x="3043958" y="1555436"/>
                          </a:lnTo>
                          <a:lnTo>
                            <a:pt x="3043958" y="1543141"/>
                          </a:lnTo>
                          <a:lnTo>
                            <a:pt x="3029427" y="1543141"/>
                          </a:lnTo>
                          <a:lnTo>
                            <a:pt x="3029427" y="1534861"/>
                          </a:lnTo>
                          <a:lnTo>
                            <a:pt x="2941481" y="1534861"/>
                          </a:lnTo>
                          <a:lnTo>
                            <a:pt x="2941481" y="1521061"/>
                          </a:lnTo>
                          <a:lnTo>
                            <a:pt x="2924657" y="1521061"/>
                          </a:lnTo>
                          <a:lnTo>
                            <a:pt x="2924657" y="1509518"/>
                          </a:lnTo>
                          <a:lnTo>
                            <a:pt x="2916244" y="1509518"/>
                          </a:lnTo>
                          <a:lnTo>
                            <a:pt x="2916244" y="1499231"/>
                          </a:lnTo>
                          <a:lnTo>
                            <a:pt x="2905793" y="1499231"/>
                          </a:lnTo>
                          <a:lnTo>
                            <a:pt x="2905793" y="1483423"/>
                          </a:lnTo>
                          <a:lnTo>
                            <a:pt x="2895341" y="1483423"/>
                          </a:lnTo>
                          <a:lnTo>
                            <a:pt x="2895341" y="1470375"/>
                          </a:lnTo>
                          <a:lnTo>
                            <a:pt x="2839005" y="1470375"/>
                          </a:lnTo>
                          <a:lnTo>
                            <a:pt x="2839005" y="1461342"/>
                          </a:lnTo>
                          <a:lnTo>
                            <a:pt x="2827024" y="1461342"/>
                          </a:lnTo>
                          <a:lnTo>
                            <a:pt x="2827024" y="1447040"/>
                          </a:lnTo>
                          <a:lnTo>
                            <a:pt x="2757941" y="1447040"/>
                          </a:lnTo>
                          <a:lnTo>
                            <a:pt x="2757941" y="1413919"/>
                          </a:lnTo>
                          <a:lnTo>
                            <a:pt x="2704154" y="1413919"/>
                          </a:lnTo>
                          <a:lnTo>
                            <a:pt x="2704154" y="1403631"/>
                          </a:lnTo>
                          <a:lnTo>
                            <a:pt x="2689624" y="1403631"/>
                          </a:lnTo>
                          <a:lnTo>
                            <a:pt x="2689624" y="1379794"/>
                          </a:lnTo>
                          <a:lnTo>
                            <a:pt x="2657504" y="1379794"/>
                          </a:lnTo>
                          <a:lnTo>
                            <a:pt x="2657504" y="1368754"/>
                          </a:lnTo>
                          <a:lnTo>
                            <a:pt x="2621306" y="1368754"/>
                          </a:lnTo>
                          <a:lnTo>
                            <a:pt x="2621306" y="1358466"/>
                          </a:lnTo>
                          <a:lnTo>
                            <a:pt x="2553498" y="1358466"/>
                          </a:lnTo>
                          <a:lnTo>
                            <a:pt x="2553498" y="1332371"/>
                          </a:lnTo>
                          <a:lnTo>
                            <a:pt x="2537439" y="1332371"/>
                          </a:lnTo>
                          <a:lnTo>
                            <a:pt x="2537439" y="1313050"/>
                          </a:lnTo>
                          <a:lnTo>
                            <a:pt x="2518065" y="1313050"/>
                          </a:lnTo>
                          <a:lnTo>
                            <a:pt x="2518065" y="1294482"/>
                          </a:lnTo>
                          <a:lnTo>
                            <a:pt x="2455100" y="1294482"/>
                          </a:lnTo>
                          <a:lnTo>
                            <a:pt x="2455100" y="1286955"/>
                          </a:lnTo>
                          <a:lnTo>
                            <a:pt x="2427315" y="1286955"/>
                          </a:lnTo>
                          <a:lnTo>
                            <a:pt x="2427315" y="1271147"/>
                          </a:lnTo>
                          <a:lnTo>
                            <a:pt x="2383979" y="1271147"/>
                          </a:lnTo>
                          <a:lnTo>
                            <a:pt x="2383979" y="1266380"/>
                          </a:lnTo>
                          <a:lnTo>
                            <a:pt x="2371488" y="1266380"/>
                          </a:lnTo>
                          <a:lnTo>
                            <a:pt x="2371488" y="1252077"/>
                          </a:lnTo>
                          <a:lnTo>
                            <a:pt x="2355428" y="1252077"/>
                          </a:lnTo>
                          <a:lnTo>
                            <a:pt x="2355428" y="1239532"/>
                          </a:lnTo>
                          <a:lnTo>
                            <a:pt x="2322034" y="1239532"/>
                          </a:lnTo>
                          <a:lnTo>
                            <a:pt x="2322034" y="1230749"/>
                          </a:lnTo>
                          <a:lnTo>
                            <a:pt x="2308014" y="1230749"/>
                          </a:lnTo>
                          <a:lnTo>
                            <a:pt x="2308014" y="1214942"/>
                          </a:lnTo>
                          <a:lnTo>
                            <a:pt x="2298327" y="1214942"/>
                          </a:lnTo>
                          <a:lnTo>
                            <a:pt x="2298327" y="1201894"/>
                          </a:lnTo>
                          <a:lnTo>
                            <a:pt x="2271816" y="1201894"/>
                          </a:lnTo>
                          <a:lnTo>
                            <a:pt x="2271816" y="1188846"/>
                          </a:lnTo>
                          <a:lnTo>
                            <a:pt x="2241735" y="1188846"/>
                          </a:lnTo>
                          <a:lnTo>
                            <a:pt x="2241735" y="1167518"/>
                          </a:lnTo>
                          <a:lnTo>
                            <a:pt x="2226950" y="1167518"/>
                          </a:lnTo>
                          <a:lnTo>
                            <a:pt x="2226950" y="1156478"/>
                          </a:lnTo>
                          <a:lnTo>
                            <a:pt x="2216499" y="1156478"/>
                          </a:lnTo>
                          <a:lnTo>
                            <a:pt x="2216499" y="1142677"/>
                          </a:lnTo>
                          <a:lnTo>
                            <a:pt x="2206047" y="1142677"/>
                          </a:lnTo>
                          <a:lnTo>
                            <a:pt x="2206047" y="1130382"/>
                          </a:lnTo>
                          <a:lnTo>
                            <a:pt x="2184379" y="1130382"/>
                          </a:lnTo>
                          <a:lnTo>
                            <a:pt x="2184379" y="1072671"/>
                          </a:lnTo>
                          <a:lnTo>
                            <a:pt x="2157868" y="1072671"/>
                          </a:lnTo>
                          <a:lnTo>
                            <a:pt x="2157868" y="1052849"/>
                          </a:lnTo>
                          <a:lnTo>
                            <a:pt x="2148946" y="1052849"/>
                          </a:lnTo>
                          <a:lnTo>
                            <a:pt x="2148946" y="1039801"/>
                          </a:lnTo>
                          <a:lnTo>
                            <a:pt x="2131357" y="1039801"/>
                          </a:lnTo>
                          <a:lnTo>
                            <a:pt x="2131357" y="1030768"/>
                          </a:lnTo>
                          <a:lnTo>
                            <a:pt x="2122435" y="1030768"/>
                          </a:lnTo>
                          <a:lnTo>
                            <a:pt x="2122435" y="1021233"/>
                          </a:lnTo>
                          <a:lnTo>
                            <a:pt x="2101531" y="1021233"/>
                          </a:lnTo>
                          <a:lnTo>
                            <a:pt x="2101531" y="1007935"/>
                          </a:lnTo>
                          <a:lnTo>
                            <a:pt x="2095923" y="1007935"/>
                          </a:lnTo>
                          <a:lnTo>
                            <a:pt x="2095923" y="995138"/>
                          </a:lnTo>
                          <a:lnTo>
                            <a:pt x="2088276" y="995138"/>
                          </a:lnTo>
                          <a:lnTo>
                            <a:pt x="2088276" y="983345"/>
                          </a:lnTo>
                          <a:lnTo>
                            <a:pt x="2078334" y="983345"/>
                          </a:lnTo>
                          <a:lnTo>
                            <a:pt x="2078334" y="969795"/>
                          </a:lnTo>
                          <a:lnTo>
                            <a:pt x="2050548" y="969795"/>
                          </a:lnTo>
                          <a:lnTo>
                            <a:pt x="2050548" y="938682"/>
                          </a:lnTo>
                          <a:lnTo>
                            <a:pt x="2012056" y="938682"/>
                          </a:lnTo>
                          <a:lnTo>
                            <a:pt x="2012056" y="917605"/>
                          </a:lnTo>
                          <a:lnTo>
                            <a:pt x="1976622" y="917605"/>
                          </a:lnTo>
                          <a:lnTo>
                            <a:pt x="1976622" y="897531"/>
                          </a:lnTo>
                          <a:lnTo>
                            <a:pt x="1900402" y="897531"/>
                          </a:lnTo>
                          <a:lnTo>
                            <a:pt x="1900402" y="872189"/>
                          </a:lnTo>
                          <a:lnTo>
                            <a:pt x="1844831" y="872189"/>
                          </a:lnTo>
                          <a:lnTo>
                            <a:pt x="1844831" y="860395"/>
                          </a:lnTo>
                          <a:lnTo>
                            <a:pt x="1799455" y="860395"/>
                          </a:lnTo>
                          <a:lnTo>
                            <a:pt x="1799455" y="837813"/>
                          </a:lnTo>
                          <a:lnTo>
                            <a:pt x="1764532" y="837813"/>
                          </a:lnTo>
                          <a:lnTo>
                            <a:pt x="1764532" y="793150"/>
                          </a:lnTo>
                          <a:lnTo>
                            <a:pt x="1731648" y="793150"/>
                          </a:lnTo>
                          <a:lnTo>
                            <a:pt x="1731648" y="769062"/>
                          </a:lnTo>
                          <a:lnTo>
                            <a:pt x="1719157" y="769062"/>
                          </a:lnTo>
                          <a:lnTo>
                            <a:pt x="1719157" y="736191"/>
                          </a:lnTo>
                          <a:lnTo>
                            <a:pt x="1691116" y="736191"/>
                          </a:lnTo>
                          <a:lnTo>
                            <a:pt x="1691116" y="729417"/>
                          </a:lnTo>
                          <a:lnTo>
                            <a:pt x="1681429" y="729417"/>
                          </a:lnTo>
                          <a:lnTo>
                            <a:pt x="1681429" y="710849"/>
                          </a:lnTo>
                          <a:lnTo>
                            <a:pt x="1640897" y="710849"/>
                          </a:lnTo>
                          <a:lnTo>
                            <a:pt x="1640897" y="697801"/>
                          </a:lnTo>
                          <a:lnTo>
                            <a:pt x="1571815" y="697801"/>
                          </a:lnTo>
                          <a:lnTo>
                            <a:pt x="1571815" y="629050"/>
                          </a:lnTo>
                          <a:lnTo>
                            <a:pt x="1515988" y="629050"/>
                          </a:lnTo>
                          <a:lnTo>
                            <a:pt x="1515988" y="609227"/>
                          </a:lnTo>
                          <a:lnTo>
                            <a:pt x="1503497" y="609227"/>
                          </a:lnTo>
                          <a:lnTo>
                            <a:pt x="1503497" y="594172"/>
                          </a:lnTo>
                          <a:lnTo>
                            <a:pt x="1493046" y="594172"/>
                          </a:lnTo>
                          <a:lnTo>
                            <a:pt x="1493046" y="584386"/>
                          </a:lnTo>
                          <a:lnTo>
                            <a:pt x="1481320" y="584386"/>
                          </a:lnTo>
                          <a:lnTo>
                            <a:pt x="1481320" y="571339"/>
                          </a:lnTo>
                          <a:lnTo>
                            <a:pt x="1452514" y="571339"/>
                          </a:lnTo>
                          <a:lnTo>
                            <a:pt x="1452514" y="564564"/>
                          </a:lnTo>
                          <a:lnTo>
                            <a:pt x="1442062" y="564564"/>
                          </a:lnTo>
                          <a:lnTo>
                            <a:pt x="1442062" y="549509"/>
                          </a:lnTo>
                          <a:lnTo>
                            <a:pt x="1420395" y="549509"/>
                          </a:lnTo>
                          <a:lnTo>
                            <a:pt x="1420395" y="537716"/>
                          </a:lnTo>
                          <a:lnTo>
                            <a:pt x="1389040" y="537716"/>
                          </a:lnTo>
                          <a:lnTo>
                            <a:pt x="1389040" y="478750"/>
                          </a:lnTo>
                          <a:lnTo>
                            <a:pt x="1303388" y="478750"/>
                          </a:lnTo>
                          <a:lnTo>
                            <a:pt x="1303388" y="457422"/>
                          </a:lnTo>
                          <a:lnTo>
                            <a:pt x="1286563" y="457422"/>
                          </a:lnTo>
                          <a:lnTo>
                            <a:pt x="1286563" y="445629"/>
                          </a:lnTo>
                          <a:lnTo>
                            <a:pt x="1276877" y="445629"/>
                          </a:lnTo>
                          <a:lnTo>
                            <a:pt x="1276877" y="430574"/>
                          </a:lnTo>
                          <a:lnTo>
                            <a:pt x="1258013" y="430574"/>
                          </a:lnTo>
                          <a:lnTo>
                            <a:pt x="1258013" y="420286"/>
                          </a:lnTo>
                          <a:lnTo>
                            <a:pt x="1242718" y="420286"/>
                          </a:lnTo>
                          <a:lnTo>
                            <a:pt x="1242718" y="408744"/>
                          </a:lnTo>
                          <a:lnTo>
                            <a:pt x="1228697" y="408744"/>
                          </a:lnTo>
                          <a:lnTo>
                            <a:pt x="1228697" y="396198"/>
                          </a:lnTo>
                          <a:lnTo>
                            <a:pt x="1215442" y="396198"/>
                          </a:lnTo>
                          <a:lnTo>
                            <a:pt x="1215442" y="386664"/>
                          </a:lnTo>
                          <a:lnTo>
                            <a:pt x="1188166" y="386664"/>
                          </a:lnTo>
                          <a:lnTo>
                            <a:pt x="1188166" y="375623"/>
                          </a:lnTo>
                          <a:lnTo>
                            <a:pt x="1178479" y="375623"/>
                          </a:lnTo>
                          <a:lnTo>
                            <a:pt x="1178479" y="362576"/>
                          </a:lnTo>
                          <a:lnTo>
                            <a:pt x="1171341" y="362576"/>
                          </a:lnTo>
                          <a:lnTo>
                            <a:pt x="1171341" y="351535"/>
                          </a:lnTo>
                          <a:lnTo>
                            <a:pt x="1162419" y="351535"/>
                          </a:lnTo>
                          <a:lnTo>
                            <a:pt x="1162419" y="338487"/>
                          </a:lnTo>
                          <a:lnTo>
                            <a:pt x="1094102" y="338487"/>
                          </a:lnTo>
                          <a:lnTo>
                            <a:pt x="1094102" y="327698"/>
                          </a:lnTo>
                          <a:lnTo>
                            <a:pt x="1085689" y="327698"/>
                          </a:lnTo>
                          <a:lnTo>
                            <a:pt x="1085689" y="316658"/>
                          </a:lnTo>
                          <a:lnTo>
                            <a:pt x="1067590" y="316658"/>
                          </a:lnTo>
                          <a:lnTo>
                            <a:pt x="1067590" y="303610"/>
                          </a:lnTo>
                          <a:lnTo>
                            <a:pt x="1048726" y="303610"/>
                          </a:lnTo>
                          <a:lnTo>
                            <a:pt x="1048726" y="281529"/>
                          </a:lnTo>
                          <a:lnTo>
                            <a:pt x="1041079" y="281529"/>
                          </a:lnTo>
                          <a:lnTo>
                            <a:pt x="1041079" y="265220"/>
                          </a:lnTo>
                          <a:lnTo>
                            <a:pt x="1029863" y="265220"/>
                          </a:lnTo>
                          <a:lnTo>
                            <a:pt x="1029863" y="249914"/>
                          </a:lnTo>
                          <a:lnTo>
                            <a:pt x="1019411" y="249914"/>
                          </a:lnTo>
                          <a:lnTo>
                            <a:pt x="1019411" y="230844"/>
                          </a:lnTo>
                          <a:lnTo>
                            <a:pt x="928661" y="230844"/>
                          </a:lnTo>
                          <a:lnTo>
                            <a:pt x="928661" y="215538"/>
                          </a:lnTo>
                          <a:lnTo>
                            <a:pt x="914640" y="215538"/>
                          </a:lnTo>
                          <a:lnTo>
                            <a:pt x="914640" y="207509"/>
                          </a:lnTo>
                          <a:lnTo>
                            <a:pt x="895267" y="207509"/>
                          </a:lnTo>
                          <a:lnTo>
                            <a:pt x="895267" y="188188"/>
                          </a:lnTo>
                          <a:lnTo>
                            <a:pt x="847597" y="188188"/>
                          </a:lnTo>
                          <a:lnTo>
                            <a:pt x="847597" y="158078"/>
                          </a:lnTo>
                          <a:lnTo>
                            <a:pt x="831028" y="158078"/>
                          </a:lnTo>
                          <a:lnTo>
                            <a:pt x="831028" y="140012"/>
                          </a:lnTo>
                          <a:lnTo>
                            <a:pt x="812929" y="140012"/>
                          </a:lnTo>
                          <a:lnTo>
                            <a:pt x="812929" y="122197"/>
                          </a:lnTo>
                          <a:lnTo>
                            <a:pt x="743082" y="122197"/>
                          </a:lnTo>
                          <a:lnTo>
                            <a:pt x="743082" y="111156"/>
                          </a:lnTo>
                          <a:lnTo>
                            <a:pt x="716570" y="111156"/>
                          </a:lnTo>
                          <a:lnTo>
                            <a:pt x="716570" y="92087"/>
                          </a:lnTo>
                          <a:lnTo>
                            <a:pt x="662018" y="92087"/>
                          </a:lnTo>
                          <a:lnTo>
                            <a:pt x="662018" y="77032"/>
                          </a:lnTo>
                          <a:lnTo>
                            <a:pt x="599309" y="77032"/>
                          </a:lnTo>
                          <a:lnTo>
                            <a:pt x="599309" y="63231"/>
                          </a:lnTo>
                          <a:lnTo>
                            <a:pt x="582484" y="63231"/>
                          </a:lnTo>
                          <a:lnTo>
                            <a:pt x="582484" y="43911"/>
                          </a:lnTo>
                          <a:lnTo>
                            <a:pt x="416533" y="43911"/>
                          </a:lnTo>
                          <a:lnTo>
                            <a:pt x="416533" y="30361"/>
                          </a:lnTo>
                          <a:lnTo>
                            <a:pt x="251857" y="30361"/>
                          </a:lnTo>
                          <a:lnTo>
                            <a:pt x="251857" y="16561"/>
                          </a:lnTo>
                          <a:lnTo>
                            <a:pt x="189148" y="16561"/>
                          </a:lnTo>
                          <a:lnTo>
                            <a:pt x="189148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8575" cap="flat">
                      <a:solidFill>
                        <a:schemeClr val="accent1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6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55356" y="3523357"/>
                      <a:ext cx="127458" cy="125459"/>
                      <a:chOff x="6555356" y="3523357"/>
                      <a:chExt cx="127458" cy="125459"/>
                    </a:xfrm>
                  </p:grpSpPr>
                  <p:sp>
                    <p:nvSpPr>
                      <p:cNvPr id="757" name="Freeform: Shape 756">
                        <a:extLst>
                          <a:ext uri="{FF2B5EF4-FFF2-40B4-BE49-F238E27FC236}">
                            <a16:creationId xmlns:a16="http://schemas.microsoft.com/office/drawing/2014/main" id="{8819C577-F4A1-4DD1-8E74-4DCB9609CC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20105" y="3523357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58" name="Freeform: Shape 757">
                        <a:extLst>
                          <a:ext uri="{FF2B5EF4-FFF2-40B4-BE49-F238E27FC236}">
                            <a16:creationId xmlns:a16="http://schemas.microsoft.com/office/drawing/2014/main" id="{A29F3574-75EA-4437-AEE4-3EB4013082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5356" y="3587090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759" name="Freeform: Shape 758">
                      <a:extLst>
                        <a:ext uri="{FF2B5EF4-FFF2-40B4-BE49-F238E27FC236}">
                          <a16:creationId xmlns:a16="http://schemas.microsoft.com/office/drawing/2014/main" id="{466590DC-7020-44D9-B6D6-FFA2624B53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9887" y="3599636"/>
                      <a:ext cx="25492" cy="125459"/>
                    </a:xfrm>
                    <a:custGeom>
                      <a:avLst/>
                      <a:gdLst>
                        <a:gd name="connsiteX0" fmla="*/ 0 w 0"/>
                        <a:gd name="connsiteY0" fmla="*/ 0 h 125458"/>
                        <a:gd name="connsiteX1" fmla="*/ 0 w 0"/>
                        <a:gd name="connsiteY1" fmla="*/ 127466 h 125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125458">
                          <a:moveTo>
                            <a:pt x="0" y="0"/>
                          </a:moveTo>
                          <a:lnTo>
                            <a:pt x="0" y="127466"/>
                          </a:lnTo>
                        </a:path>
                      </a:pathLst>
                    </a:custGeom>
                    <a:ln w="19050" cap="flat">
                      <a:solidFill>
                        <a:schemeClr val="accent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0" name="Freeform: Shape 759">
                      <a:extLst>
                        <a:ext uri="{FF2B5EF4-FFF2-40B4-BE49-F238E27FC236}">
                          <a16:creationId xmlns:a16="http://schemas.microsoft.com/office/drawing/2014/main" id="{9B25AA12-10A3-421D-BA0E-49C5F373C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5393" y="3663369"/>
                      <a:ext cx="127458" cy="25092"/>
                    </a:xfrm>
                    <a:custGeom>
                      <a:avLst/>
                      <a:gdLst>
                        <a:gd name="connsiteX0" fmla="*/ 129242 w 127458"/>
                        <a:gd name="connsiteY0" fmla="*/ 0 h 0"/>
                        <a:gd name="connsiteX1" fmla="*/ 0 w 127458"/>
                        <a:gd name="connsiteY1" fmla="*/ 0 h 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27458">
                          <a:moveTo>
                            <a:pt x="129242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9050" cap="flat">
                      <a:solidFill>
                        <a:schemeClr val="accent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61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61620" y="3630247"/>
                      <a:ext cx="127458" cy="125459"/>
                      <a:chOff x="7061620" y="3630247"/>
                      <a:chExt cx="127458" cy="125459"/>
                    </a:xfrm>
                  </p:grpSpPr>
                  <p:sp>
                    <p:nvSpPr>
                      <p:cNvPr id="762" name="Freeform: Shape 761">
                        <a:extLst>
                          <a:ext uri="{FF2B5EF4-FFF2-40B4-BE49-F238E27FC236}">
                            <a16:creationId xmlns:a16="http://schemas.microsoft.com/office/drawing/2014/main" id="{882EEFC1-082E-4B2F-B086-D02D4D77D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26114" y="3630247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63" name="Freeform: Shape 762">
                        <a:extLst>
                          <a:ext uri="{FF2B5EF4-FFF2-40B4-BE49-F238E27FC236}">
                            <a16:creationId xmlns:a16="http://schemas.microsoft.com/office/drawing/2014/main" id="{7D9C3402-D3C5-4BED-A2CA-1D21862CC9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61620" y="3693980"/>
                        <a:ext cx="127458" cy="25092"/>
                      </a:xfrm>
                      <a:custGeom>
                        <a:avLst/>
                        <a:gdLst>
                          <a:gd name="connsiteX0" fmla="*/ 129243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3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4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05393" y="3633259"/>
                      <a:ext cx="127458" cy="125459"/>
                      <a:chOff x="7205393" y="3633259"/>
                      <a:chExt cx="127458" cy="125459"/>
                    </a:xfrm>
                  </p:grpSpPr>
                  <p:sp>
                    <p:nvSpPr>
                      <p:cNvPr id="765" name="Freeform: Shape 764">
                        <a:extLst>
                          <a:ext uri="{FF2B5EF4-FFF2-40B4-BE49-F238E27FC236}">
                            <a16:creationId xmlns:a16="http://schemas.microsoft.com/office/drawing/2014/main" id="{96539DCD-C583-447B-8226-C7FB871C4C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70142" y="3633259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8971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8971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66" name="Freeform: Shape 765">
                        <a:extLst>
                          <a:ext uri="{FF2B5EF4-FFF2-40B4-BE49-F238E27FC236}">
                            <a16:creationId xmlns:a16="http://schemas.microsoft.com/office/drawing/2014/main" id="{805F75BC-0FC5-428C-A539-C9619F5348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05393" y="3696991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7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51205" y="3633259"/>
                      <a:ext cx="127458" cy="125459"/>
                      <a:chOff x="7351205" y="3633259"/>
                      <a:chExt cx="127458" cy="125459"/>
                    </a:xfrm>
                  </p:grpSpPr>
                  <p:sp>
                    <p:nvSpPr>
                      <p:cNvPr id="768" name="Freeform: Shape 767">
                        <a:extLst>
                          <a:ext uri="{FF2B5EF4-FFF2-40B4-BE49-F238E27FC236}">
                            <a16:creationId xmlns:a16="http://schemas.microsoft.com/office/drawing/2014/main" id="{6CCDD3B4-CEE6-40D4-A89B-33270C15C5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5954" y="3633259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8971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8971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69" name="Freeform: Shape 768">
                        <a:extLst>
                          <a:ext uri="{FF2B5EF4-FFF2-40B4-BE49-F238E27FC236}">
                            <a16:creationId xmlns:a16="http://schemas.microsoft.com/office/drawing/2014/main" id="{8AFA3CB4-4AFA-4453-A2FC-A4C8B987D2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51205" y="3700003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0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80994" y="3715559"/>
                      <a:ext cx="127458" cy="125459"/>
                      <a:chOff x="7780994" y="3715559"/>
                      <a:chExt cx="127458" cy="125459"/>
                    </a:xfrm>
                  </p:grpSpPr>
                  <p:sp>
                    <p:nvSpPr>
                      <p:cNvPr id="771" name="Freeform: Shape 770">
                        <a:extLst>
                          <a:ext uri="{FF2B5EF4-FFF2-40B4-BE49-F238E27FC236}">
                            <a16:creationId xmlns:a16="http://schemas.microsoft.com/office/drawing/2014/main" id="{28119DC5-4139-43FA-A874-087D626B2B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45488" y="3715559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215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215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2" name="Freeform: Shape 771">
                        <a:extLst>
                          <a:ext uri="{FF2B5EF4-FFF2-40B4-BE49-F238E27FC236}">
                            <a16:creationId xmlns:a16="http://schemas.microsoft.com/office/drawing/2014/main" id="{175828F0-5607-47FD-A299-0ACBAA78CE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80994" y="3779041"/>
                        <a:ext cx="127458" cy="25092"/>
                      </a:xfrm>
                      <a:custGeom>
                        <a:avLst/>
                        <a:gdLst>
                          <a:gd name="connsiteX0" fmla="*/ 129243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3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3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16828" y="3676918"/>
                      <a:ext cx="127458" cy="125459"/>
                      <a:chOff x="7616828" y="3676918"/>
                      <a:chExt cx="127458" cy="125459"/>
                    </a:xfrm>
                  </p:grpSpPr>
                  <p:sp>
                    <p:nvSpPr>
                      <p:cNvPr id="774" name="Freeform: Shape 773">
                        <a:extLst>
                          <a:ext uri="{FF2B5EF4-FFF2-40B4-BE49-F238E27FC236}">
                            <a16:creationId xmlns:a16="http://schemas.microsoft.com/office/drawing/2014/main" id="{B7F0D672-9127-4F89-AB8C-23DF58844D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81577" y="3676918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215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215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5" name="Freeform: Shape 774">
                        <a:extLst>
                          <a:ext uri="{FF2B5EF4-FFF2-40B4-BE49-F238E27FC236}">
                            <a16:creationId xmlns:a16="http://schemas.microsoft.com/office/drawing/2014/main" id="{244D2F66-2F11-46F7-8407-FADDF8F11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6828" y="3740651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6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575824" y="3870877"/>
                      <a:ext cx="127458" cy="125459"/>
                      <a:chOff x="8575824" y="3870877"/>
                      <a:chExt cx="127458" cy="125459"/>
                    </a:xfrm>
                  </p:grpSpPr>
                  <p:sp>
                    <p:nvSpPr>
                      <p:cNvPr id="777" name="Freeform: Shape 776">
                        <a:extLst>
                          <a:ext uri="{FF2B5EF4-FFF2-40B4-BE49-F238E27FC236}">
                            <a16:creationId xmlns:a16="http://schemas.microsoft.com/office/drawing/2014/main" id="{D2281E9C-5104-45A2-813B-927F81C0F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40318" y="3870877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8" name="Freeform: Shape 777">
                        <a:extLst>
                          <a:ext uri="{FF2B5EF4-FFF2-40B4-BE49-F238E27FC236}">
                            <a16:creationId xmlns:a16="http://schemas.microsoft.com/office/drawing/2014/main" id="{64934D89-0D6C-42E6-A75A-B70DC6EFD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75824" y="3934610"/>
                        <a:ext cx="127458" cy="25092"/>
                      </a:xfrm>
                      <a:custGeom>
                        <a:avLst/>
                        <a:gdLst>
                          <a:gd name="connsiteX0" fmla="*/ 129243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3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79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63843" y="3911777"/>
                      <a:ext cx="127458" cy="125459"/>
                      <a:chOff x="9263843" y="3911777"/>
                      <a:chExt cx="127458" cy="125459"/>
                    </a:xfrm>
                  </p:grpSpPr>
                  <p:sp>
                    <p:nvSpPr>
                      <p:cNvPr id="780" name="Freeform: Shape 779">
                        <a:extLst>
                          <a:ext uri="{FF2B5EF4-FFF2-40B4-BE49-F238E27FC236}">
                            <a16:creationId xmlns:a16="http://schemas.microsoft.com/office/drawing/2014/main" id="{55C79F61-1543-4FEB-A5DE-81FF482B70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8592" y="3911777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1" name="Freeform: Shape 780">
                        <a:extLst>
                          <a:ext uri="{FF2B5EF4-FFF2-40B4-BE49-F238E27FC236}">
                            <a16:creationId xmlns:a16="http://schemas.microsoft.com/office/drawing/2014/main" id="{8A082242-0F3A-47FC-8558-3B32C7D21F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3843" y="3975510"/>
                        <a:ext cx="127458" cy="25092"/>
                      </a:xfrm>
                      <a:custGeom>
                        <a:avLst/>
                        <a:gdLst>
                          <a:gd name="connsiteX0" fmla="*/ 129243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243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2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141266" y="4019420"/>
                      <a:ext cx="127458" cy="125459"/>
                      <a:chOff x="10141266" y="4019420"/>
                      <a:chExt cx="127458" cy="125459"/>
                    </a:xfrm>
                  </p:grpSpPr>
                  <p:sp>
                    <p:nvSpPr>
                      <p:cNvPr id="783" name="Freeform: Shape 782">
                        <a:extLst>
                          <a:ext uri="{FF2B5EF4-FFF2-40B4-BE49-F238E27FC236}">
                            <a16:creationId xmlns:a16="http://schemas.microsoft.com/office/drawing/2014/main" id="{2E408165-84AC-4FB4-A1ED-7113A58222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06015" y="4019420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4" name="Freeform: Shape 783">
                        <a:extLst>
                          <a:ext uri="{FF2B5EF4-FFF2-40B4-BE49-F238E27FC236}">
                            <a16:creationId xmlns:a16="http://schemas.microsoft.com/office/drawing/2014/main" id="{77245774-5495-42D1-B3E4-ABB1701F19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141266" y="4083153"/>
                        <a:ext cx="127458" cy="25092"/>
                      </a:xfrm>
                      <a:custGeom>
                        <a:avLst/>
                        <a:gdLst>
                          <a:gd name="connsiteX0" fmla="*/ 129497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5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47821" y="4019420"/>
                      <a:ext cx="127458" cy="125459"/>
                      <a:chOff x="10247821" y="4019420"/>
                      <a:chExt cx="127458" cy="125459"/>
                    </a:xfrm>
                  </p:grpSpPr>
                  <p:sp>
                    <p:nvSpPr>
                      <p:cNvPr id="786" name="Freeform: Shape 785">
                        <a:extLst>
                          <a:ext uri="{FF2B5EF4-FFF2-40B4-BE49-F238E27FC236}">
                            <a16:creationId xmlns:a16="http://schemas.microsoft.com/office/drawing/2014/main" id="{A88D1996-A591-412C-83C8-D5C0DA866B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12570" y="4019420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87" name="Freeform: Shape 786">
                        <a:extLst>
                          <a:ext uri="{FF2B5EF4-FFF2-40B4-BE49-F238E27FC236}">
                            <a16:creationId xmlns:a16="http://schemas.microsoft.com/office/drawing/2014/main" id="{8BD01844-C191-4734-AAF2-A2019003B3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47821" y="4083153"/>
                        <a:ext cx="127458" cy="25092"/>
                      </a:xfrm>
                      <a:custGeom>
                        <a:avLst/>
                        <a:gdLst>
                          <a:gd name="connsiteX0" fmla="*/ 129497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7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8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11551" y="4095699"/>
                      <a:ext cx="127458" cy="125459"/>
                      <a:chOff x="11011551" y="4095699"/>
                      <a:chExt cx="127458" cy="125459"/>
                    </a:xfrm>
                  </p:grpSpPr>
                  <p:sp>
                    <p:nvSpPr>
                      <p:cNvPr id="789" name="Freeform: Shape 788">
                        <a:extLst>
                          <a:ext uri="{FF2B5EF4-FFF2-40B4-BE49-F238E27FC236}">
                            <a16:creationId xmlns:a16="http://schemas.microsoft.com/office/drawing/2014/main" id="{990D8A0B-83D7-45AA-9874-AF45F0DC69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76299" y="4095699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0" name="Freeform: Shape 789">
                        <a:extLst>
                          <a:ext uri="{FF2B5EF4-FFF2-40B4-BE49-F238E27FC236}">
                            <a16:creationId xmlns:a16="http://schemas.microsoft.com/office/drawing/2014/main" id="{6D2E27C5-7FD2-4FE9-9DF5-6A34ED2D68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11551" y="4159432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91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95054" y="4097706"/>
                      <a:ext cx="101967" cy="125459"/>
                      <a:chOff x="11595054" y="4097706"/>
                      <a:chExt cx="101967" cy="125459"/>
                    </a:xfrm>
                  </p:grpSpPr>
                  <p:sp>
                    <p:nvSpPr>
                      <p:cNvPr id="792" name="Freeform: Shape 791">
                        <a:extLst>
                          <a:ext uri="{FF2B5EF4-FFF2-40B4-BE49-F238E27FC236}">
                            <a16:creationId xmlns:a16="http://schemas.microsoft.com/office/drawing/2014/main" id="{8BB9DC5F-B048-4B45-891A-AAF03B0CB0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59803" y="4097706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3" name="Freeform: Shape 792">
                        <a:extLst>
                          <a:ext uri="{FF2B5EF4-FFF2-40B4-BE49-F238E27FC236}">
                            <a16:creationId xmlns:a16="http://schemas.microsoft.com/office/drawing/2014/main" id="{FB1548A5-4E23-44C5-9B2D-EC81A145F8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95054" y="4161439"/>
                        <a:ext cx="101967" cy="25092"/>
                      </a:xfrm>
                      <a:custGeom>
                        <a:avLst/>
                        <a:gdLst>
                          <a:gd name="connsiteX0" fmla="*/ 105790 w 101966"/>
                          <a:gd name="connsiteY0" fmla="*/ 502 h 0"/>
                          <a:gd name="connsiteX1" fmla="*/ 0 w 101966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01966">
                            <a:moveTo>
                              <a:pt x="105790" y="502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94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52334" y="3669642"/>
                      <a:ext cx="127458" cy="125459"/>
                      <a:chOff x="7552334" y="3669642"/>
                      <a:chExt cx="127458" cy="125459"/>
                    </a:xfrm>
                  </p:grpSpPr>
                  <p:sp>
                    <p:nvSpPr>
                      <p:cNvPr id="795" name="Freeform: Shape 794">
                        <a:extLst>
                          <a:ext uri="{FF2B5EF4-FFF2-40B4-BE49-F238E27FC236}">
                            <a16:creationId xmlns:a16="http://schemas.microsoft.com/office/drawing/2014/main" id="{C65C7AEC-21EE-4C55-AF1F-C3654C5A05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7083" y="3669642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6" name="Freeform: Shape 795">
                        <a:extLst>
                          <a:ext uri="{FF2B5EF4-FFF2-40B4-BE49-F238E27FC236}">
                            <a16:creationId xmlns:a16="http://schemas.microsoft.com/office/drawing/2014/main" id="{5DCE13C8-77C0-4CF9-944D-4DC49825A2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2334" y="3733375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97" name="Graphic 442">
                      <a:extLst>
                        <a:ext uri="{FF2B5EF4-FFF2-40B4-BE49-F238E27FC236}">
                          <a16:creationId xmlns:a16="http://schemas.microsoft.com/office/drawing/2014/main" id="{424C7669-EFB3-4866-AAC0-10BDA5C426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6589" y="3911777"/>
                      <a:ext cx="127458" cy="125459"/>
                      <a:chOff x="9276589" y="3911777"/>
                      <a:chExt cx="127458" cy="125459"/>
                    </a:xfrm>
                  </p:grpSpPr>
                  <p:sp>
                    <p:nvSpPr>
                      <p:cNvPr id="798" name="Freeform: Shape 797">
                        <a:extLst>
                          <a:ext uri="{FF2B5EF4-FFF2-40B4-BE49-F238E27FC236}">
                            <a16:creationId xmlns:a16="http://schemas.microsoft.com/office/drawing/2014/main" id="{5F410346-0E82-423B-934E-A68405957C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41338" y="3911777"/>
                        <a:ext cx="25492" cy="125459"/>
                      </a:xfrm>
                      <a:custGeom>
                        <a:avLst/>
                        <a:gdLst>
                          <a:gd name="connsiteX0" fmla="*/ 0 w 0"/>
                          <a:gd name="connsiteY0" fmla="*/ 0 h 125458"/>
                          <a:gd name="connsiteX1" fmla="*/ 0 w 0"/>
                          <a:gd name="connsiteY1" fmla="*/ 127466 h 125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25458">
                            <a:moveTo>
                              <a:pt x="0" y="0"/>
                            </a:moveTo>
                            <a:lnTo>
                              <a:pt x="0" y="127466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99" name="Freeform: Shape 798">
                        <a:extLst>
                          <a:ext uri="{FF2B5EF4-FFF2-40B4-BE49-F238E27FC236}">
                            <a16:creationId xmlns:a16="http://schemas.microsoft.com/office/drawing/2014/main" id="{D19E8ACE-1146-4A5C-A1DC-19106EC1F8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6589" y="3975510"/>
                        <a:ext cx="127458" cy="25092"/>
                      </a:xfrm>
                      <a:custGeom>
                        <a:avLst/>
                        <a:gdLst>
                          <a:gd name="connsiteX0" fmla="*/ 129498 w 127458"/>
                          <a:gd name="connsiteY0" fmla="*/ 0 h 0"/>
                          <a:gd name="connsiteX1" fmla="*/ 0 w 127458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7458">
                            <a:moveTo>
                              <a:pt x="12949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19050" cap="flat">
                        <a:solidFill>
                          <a:schemeClr val="accent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graphicFrame>
        <p:nvGraphicFramePr>
          <p:cNvPr id="800" name="Table 800">
            <a:extLst>
              <a:ext uri="{FF2B5EF4-FFF2-40B4-BE49-F238E27FC236}">
                <a16:creationId xmlns:a16="http://schemas.microsoft.com/office/drawing/2014/main" id="{91F85336-72F0-4DB2-B22A-5EEDC8DF8E29}"/>
              </a:ext>
            </a:extLst>
          </p:cNvPr>
          <p:cNvGraphicFramePr>
            <a:graphicFrameLocks noGrp="1"/>
          </p:cNvGraphicFramePr>
          <p:nvPr/>
        </p:nvGraphicFramePr>
        <p:xfrm>
          <a:off x="7337197" y="1304882"/>
          <a:ext cx="4356000" cy="1371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92000">
                  <a:extLst>
                    <a:ext uri="{9D8B030D-6E8A-4147-A177-3AD203B41FA5}">
                      <a16:colId xmlns:a16="http://schemas.microsoft.com/office/drawing/2014/main" val="2110529831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423487453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8978204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kumimoji="0" lang="en-GB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Survival probability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>
                          <a:solidFill>
                            <a:schemeClr val="bg1"/>
                          </a:solidFill>
                        </a:rPr>
                        <a:t>Talazoparib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Chemotherapy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35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At Month 12 (95% CI)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0.71 (0.66-0.76)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0.74 (0.66-0.81)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878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At Month 24 (95% CI)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0.42 (0.36-0.47)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0.38 (0.30-0.47)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053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At Month 36 (95% CI)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0.27 (0.22-0.33)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0.21 (0.14-0.29)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251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At Month 48 (95% CI)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0.19 (0.14-0.25)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0.07 (0.02-0.15)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621467"/>
                  </a:ext>
                </a:extLst>
              </a:tr>
            </a:tbl>
          </a:graphicData>
        </a:graphic>
      </p:graphicFrame>
      <p:sp>
        <p:nvSpPr>
          <p:cNvPr id="802" name="TextBox 801">
            <a:extLst>
              <a:ext uri="{FF2B5EF4-FFF2-40B4-BE49-F238E27FC236}">
                <a16:creationId xmlns:a16="http://schemas.microsoft.com/office/drawing/2014/main" id="{CAFAB026-8755-4C3D-A164-BE341FF43B29}"/>
              </a:ext>
            </a:extLst>
          </p:cNvPr>
          <p:cNvSpPr txBox="1"/>
          <p:nvPr/>
        </p:nvSpPr>
        <p:spPr>
          <a:xfrm>
            <a:off x="5358384" y="1304882"/>
            <a:ext cx="1901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Talazoparib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 OS, 19.3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95% CI, 16.6-22.5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Chemotherapy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 OS, 19.5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95% CI, 17.4-22.4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Hazard ratio, 0.848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95% CI, 0.670-1.073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0.17</a:t>
            </a:r>
          </a:p>
        </p:txBody>
      </p:sp>
      <p:cxnSp>
        <p:nvCxnSpPr>
          <p:cNvPr id="804" name="Straight Connector 803">
            <a:extLst>
              <a:ext uri="{FF2B5EF4-FFF2-40B4-BE49-F238E27FC236}">
                <a16:creationId xmlns:a16="http://schemas.microsoft.com/office/drawing/2014/main" id="{B9B55C62-78C8-45D7-A68A-C4BDA9C2FD98}"/>
              </a:ext>
            </a:extLst>
          </p:cNvPr>
          <p:cNvCxnSpPr>
            <a:cxnSpLocks/>
          </p:cNvCxnSpPr>
          <p:nvPr/>
        </p:nvCxnSpPr>
        <p:spPr>
          <a:xfrm flipH="1">
            <a:off x="5045869" y="1437227"/>
            <a:ext cx="352997" cy="0"/>
          </a:xfrm>
          <a:prstGeom prst="line">
            <a:avLst/>
          </a:prstGeom>
          <a:ln w="28575" cap="flat">
            <a:solidFill>
              <a:schemeClr val="accent1"/>
            </a:solidFill>
            <a:prstDash val="solid"/>
            <a:miter/>
          </a:ln>
        </p:spPr>
      </p:cxnSp>
      <p:cxnSp>
        <p:nvCxnSpPr>
          <p:cNvPr id="806" name="Straight Connector 805">
            <a:extLst>
              <a:ext uri="{FF2B5EF4-FFF2-40B4-BE49-F238E27FC236}">
                <a16:creationId xmlns:a16="http://schemas.microsoft.com/office/drawing/2014/main" id="{11A60209-A23A-4408-A524-49E5A0B0E422}"/>
              </a:ext>
            </a:extLst>
          </p:cNvPr>
          <p:cNvCxnSpPr>
            <a:cxnSpLocks/>
          </p:cNvCxnSpPr>
          <p:nvPr/>
        </p:nvCxnSpPr>
        <p:spPr>
          <a:xfrm flipH="1">
            <a:off x="5045869" y="1987296"/>
            <a:ext cx="352997" cy="0"/>
          </a:xfrm>
          <a:prstGeom prst="line">
            <a:avLst/>
          </a:prstGeom>
          <a:ln w="28575" cap="flat">
            <a:solidFill>
              <a:schemeClr val="tx2"/>
            </a:solidFill>
            <a:prstDash val="solid"/>
            <a:miter/>
          </a:ln>
        </p:spPr>
      </p:cxnSp>
      <p:sp>
        <p:nvSpPr>
          <p:cNvPr id="418" name="TextBox 417">
            <a:extLst>
              <a:ext uri="{FF2B5EF4-FFF2-40B4-BE49-F238E27FC236}">
                <a16:creationId xmlns:a16="http://schemas.microsoft.com/office/drawing/2014/main" id="{5A282650-8378-457B-859F-F29D3E2F6EA0}"/>
              </a:ext>
            </a:extLst>
          </p:cNvPr>
          <p:cNvSpPr txBox="1"/>
          <p:nvPr/>
        </p:nvSpPr>
        <p:spPr>
          <a:xfrm>
            <a:off x="492369" y="6050211"/>
            <a:ext cx="11303391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*ITT population</a:t>
            </a: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A349B775-BA20-4ABE-831F-827276503B4A}"/>
              </a:ext>
            </a:extLst>
          </p:cNvPr>
          <p:cNvSpPr txBox="1"/>
          <p:nvPr/>
        </p:nvSpPr>
        <p:spPr>
          <a:xfrm>
            <a:off x="22616" y="5233049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Number of patients at risk</a:t>
            </a: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3F02ACE6-7B28-064A-B561-1E8F0FA543B0}"/>
              </a:ext>
            </a:extLst>
          </p:cNvPr>
          <p:cNvSpPr txBox="1"/>
          <p:nvPr/>
        </p:nvSpPr>
        <p:spPr>
          <a:xfrm>
            <a:off x="9420600" y="6318206"/>
            <a:ext cx="258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Litton et al, AACR 2020</a:t>
            </a:r>
          </a:p>
        </p:txBody>
      </p:sp>
    </p:spTree>
    <p:extLst>
      <p:ext uri="{BB962C8B-B14F-4D97-AF65-F5344CB8AC3E}">
        <p14:creationId xmlns:p14="http://schemas.microsoft.com/office/powerpoint/2010/main" val="32795630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83B13-AF9F-ED44-8A90-9729ED12D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BROCADE 3: Combining </a:t>
            </a:r>
            <a:r>
              <a:rPr lang="en-US" dirty="0" err="1"/>
              <a:t>PARPi</a:t>
            </a:r>
            <a:r>
              <a:rPr lang="en-US" dirty="0"/>
              <a:t> with Chemotherapy in </a:t>
            </a:r>
            <a:r>
              <a:rPr lang="en-US" dirty="0" err="1"/>
              <a:t>gBRCA</a:t>
            </a:r>
            <a:r>
              <a:rPr lang="en-US" dirty="0"/>
              <a:t>-Associated Breast Cancer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F812CA8-1B24-6448-92A1-624F885B4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11" y="1544396"/>
            <a:ext cx="12139959" cy="48979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CDC77F5-FC8C-7246-8768-8EFC473CF3D2}"/>
              </a:ext>
            </a:extLst>
          </p:cNvPr>
          <p:cNvSpPr txBox="1"/>
          <p:nvPr/>
        </p:nvSpPr>
        <p:spPr>
          <a:xfrm>
            <a:off x="7315200" y="6442364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Dieras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al, ESMO 2019</a:t>
            </a:r>
          </a:p>
        </p:txBody>
      </p:sp>
    </p:spTree>
    <p:extLst>
      <p:ext uri="{BB962C8B-B14F-4D97-AF65-F5344CB8AC3E}">
        <p14:creationId xmlns:p14="http://schemas.microsoft.com/office/powerpoint/2010/main" val="42733910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D787BEF-6169-5B41-9FD8-D0F71B6009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28" y="0"/>
            <a:ext cx="7082255" cy="36021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6B459D-EA16-6849-B884-71D5D5FE79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736" y="4178102"/>
            <a:ext cx="4640069" cy="24150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BB65022-8A24-5641-96D8-74CFF3D4442C}"/>
              </a:ext>
            </a:extLst>
          </p:cNvPr>
          <p:cNvSpPr txBox="1"/>
          <p:nvPr/>
        </p:nvSpPr>
        <p:spPr>
          <a:xfrm>
            <a:off x="7396680" y="755827"/>
            <a:ext cx="45762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Grade 3+ toxicity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Thrombocytopenia</a:t>
            </a:r>
          </a:p>
          <a:p>
            <a:pPr marL="990575" marR="0" lvl="1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40% vs 28% 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change in neutropenia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(80-81%), anemia (40-42%)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First phase III trial to evaluate the addition of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PARPi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to platinum based chemotherapy in patients with MBC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gBRCA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mutations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Maintenance after chemotherapy</a:t>
            </a:r>
          </a:p>
          <a:p>
            <a:pPr marL="838190" marR="0" lvl="1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42.5% monotherapy with veliparib</a:t>
            </a:r>
          </a:p>
          <a:p>
            <a:pPr marL="838190" marR="0" lvl="1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32.4% monotherapy with placebo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44% cross over with PD from placebo to veliparib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6F4FAC-454D-2D40-8830-99448CA18F71}"/>
              </a:ext>
            </a:extLst>
          </p:cNvPr>
          <p:cNvSpPr/>
          <p:nvPr/>
        </p:nvSpPr>
        <p:spPr>
          <a:xfrm>
            <a:off x="0" y="543178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PFS2 defined as time from randomization until 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 progression on subsequent therapy or death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10F19-3CA7-7545-8F40-B863FC8D30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447"/>
          <a:stretch/>
        </p:blipFill>
        <p:spPr>
          <a:xfrm>
            <a:off x="87171" y="3693892"/>
            <a:ext cx="7122012" cy="31641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F5406B-4D57-F844-9C76-E4682A195131}"/>
              </a:ext>
            </a:extLst>
          </p:cNvPr>
          <p:cNvSpPr/>
          <p:nvPr/>
        </p:nvSpPr>
        <p:spPr>
          <a:xfrm>
            <a:off x="4243585" y="4178102"/>
            <a:ext cx="2720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With No Cytotoxic Therapy in the Metastatic Setting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14C209-223F-E048-840E-21692ADA64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399" t="61258" b="24501"/>
          <a:stretch/>
        </p:blipFill>
        <p:spPr>
          <a:xfrm>
            <a:off x="2429028" y="3742112"/>
            <a:ext cx="1128099" cy="450575"/>
          </a:xfrm>
          <a:prstGeom prst="rect">
            <a:avLst/>
          </a:prstGeom>
        </p:spPr>
      </p:pic>
      <p:sp>
        <p:nvSpPr>
          <p:cNvPr id="10" name="Up Arrow 9">
            <a:extLst>
              <a:ext uri="{FF2B5EF4-FFF2-40B4-BE49-F238E27FC236}">
                <a16:creationId xmlns:a16="http://schemas.microsoft.com/office/drawing/2014/main" id="{15815998-F242-6941-9EAC-F467C1473171}"/>
              </a:ext>
            </a:extLst>
          </p:cNvPr>
          <p:cNvSpPr/>
          <p:nvPr/>
        </p:nvSpPr>
        <p:spPr>
          <a:xfrm>
            <a:off x="1828799" y="5100670"/>
            <a:ext cx="197957" cy="53150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58BC84-0423-7D4B-A66C-3734FD52F8D9}"/>
              </a:ext>
            </a:extLst>
          </p:cNvPr>
          <p:cNvSpPr txBox="1"/>
          <p:nvPr/>
        </p:nvSpPr>
        <p:spPr>
          <a:xfrm>
            <a:off x="689239" y="5803363"/>
            <a:ext cx="1832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Arun et al, SABCS 2019</a:t>
            </a:r>
          </a:p>
        </p:txBody>
      </p:sp>
    </p:spTree>
    <p:extLst>
      <p:ext uri="{BB962C8B-B14F-4D97-AF65-F5344CB8AC3E}">
        <p14:creationId xmlns:p14="http://schemas.microsoft.com/office/powerpoint/2010/main" val="502205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B2D3-4165-FA46-A9BB-21475C457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85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SWOG-S1416: Cisplatin +/- Veliparib in Metastatic TNBC and/or BRCA Associated MBC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031949C-E97E-2644-A170-7049E53A4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04" y="1456418"/>
            <a:ext cx="11225906" cy="528138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87A2C5A-ABDC-9F46-89F5-9250CAC33D73}"/>
              </a:ext>
            </a:extLst>
          </p:cNvPr>
          <p:cNvSpPr txBox="1"/>
          <p:nvPr/>
        </p:nvSpPr>
        <p:spPr>
          <a:xfrm>
            <a:off x="9241972" y="6488668"/>
            <a:ext cx="250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Sharma et al, ASCO 2020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B3F6F92-5BFB-FF4C-B0A5-9B263A2FB002}"/>
              </a:ext>
            </a:extLst>
          </p:cNvPr>
          <p:cNvSpPr txBox="1"/>
          <p:nvPr/>
        </p:nvSpPr>
        <p:spPr>
          <a:xfrm>
            <a:off x="4196442" y="1573768"/>
            <a:ext cx="800219" cy="369332"/>
          </a:xfrm>
          <a:prstGeom prst="rect">
            <a:avLst/>
          </a:prstGeom>
          <a:noFill/>
          <a:ln>
            <a:solidFill>
              <a:srgbClr val="CB19C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N=321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957717C-F82A-4846-8BA8-BD84B5A7B068}"/>
              </a:ext>
            </a:extLst>
          </p:cNvPr>
          <p:cNvSpPr txBox="1"/>
          <p:nvPr/>
        </p:nvSpPr>
        <p:spPr>
          <a:xfrm>
            <a:off x="11433307" y="6011048"/>
            <a:ext cx="535724" cy="369332"/>
          </a:xfrm>
          <a:prstGeom prst="rect">
            <a:avLst/>
          </a:prstGeom>
          <a:noFill/>
          <a:ln>
            <a:solidFill>
              <a:srgbClr val="CB19C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FD5BC1-25D5-4947-9490-36A0C8DB824F}"/>
              </a:ext>
            </a:extLst>
          </p:cNvPr>
          <p:cNvSpPr txBox="1"/>
          <p:nvPr/>
        </p:nvSpPr>
        <p:spPr>
          <a:xfrm>
            <a:off x="11513010" y="5360460"/>
            <a:ext cx="418704" cy="369332"/>
          </a:xfrm>
          <a:prstGeom prst="rect">
            <a:avLst/>
          </a:prstGeom>
          <a:noFill/>
          <a:ln>
            <a:solidFill>
              <a:srgbClr val="CB19C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77F28CC-A226-8C41-9D0F-858AC2E39F52}"/>
              </a:ext>
            </a:extLst>
          </p:cNvPr>
          <p:cNvSpPr txBox="1"/>
          <p:nvPr/>
        </p:nvSpPr>
        <p:spPr>
          <a:xfrm>
            <a:off x="11505615" y="4584293"/>
            <a:ext cx="418704" cy="369332"/>
          </a:xfrm>
          <a:prstGeom prst="rect">
            <a:avLst/>
          </a:prstGeom>
          <a:noFill/>
          <a:ln>
            <a:solidFill>
              <a:srgbClr val="CB19C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1826726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B7BB8-A0BD-934B-AFAB-DA048A50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83" y="108289"/>
            <a:ext cx="10515600" cy="1003137"/>
          </a:xfrm>
        </p:spPr>
        <p:txBody>
          <a:bodyPr/>
          <a:lstStyle/>
          <a:p>
            <a:r>
              <a:rPr lang="en-US" dirty="0"/>
              <a:t>Results: PFS and 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FEC3F-AE0D-EB45-9276-C9468027C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83" y="1140299"/>
            <a:ext cx="10771413" cy="4351338"/>
          </a:xfrm>
        </p:spPr>
        <p:txBody>
          <a:bodyPr/>
          <a:lstStyle/>
          <a:p>
            <a:r>
              <a:rPr lang="en-US" dirty="0" err="1"/>
              <a:t>gBRCA</a:t>
            </a:r>
            <a:r>
              <a:rPr lang="en-US" dirty="0"/>
              <a:t>: no difference in PFS (6.3 </a:t>
            </a:r>
            <a:r>
              <a:rPr lang="en-US" dirty="0" err="1"/>
              <a:t>mo</a:t>
            </a:r>
            <a:r>
              <a:rPr lang="en-US" dirty="0"/>
              <a:t>) or OS (14.4 </a:t>
            </a:r>
            <a:r>
              <a:rPr lang="en-US" dirty="0" err="1"/>
              <a:t>mo</a:t>
            </a:r>
            <a:r>
              <a:rPr lang="en-US" dirty="0"/>
              <a:t>) with veliparib</a:t>
            </a:r>
          </a:p>
          <a:p>
            <a:pPr lvl="1"/>
            <a:r>
              <a:rPr lang="en-US" dirty="0"/>
              <a:t>?small subset? </a:t>
            </a:r>
          </a:p>
          <a:p>
            <a:r>
              <a:rPr lang="en-US" dirty="0"/>
              <a:t>Non-BRCA-like: no differences</a:t>
            </a:r>
          </a:p>
          <a:p>
            <a:r>
              <a:rPr lang="en-US" dirty="0"/>
              <a:t>BRCA-like: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0B6B5-9A51-6140-82A8-ECE8082E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96" y="2585925"/>
            <a:ext cx="8837227" cy="4163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540DA0-D71F-D74D-A9AB-D252CCC7DCDD}"/>
              </a:ext>
            </a:extLst>
          </p:cNvPr>
          <p:cNvSpPr txBox="1"/>
          <p:nvPr/>
        </p:nvSpPr>
        <p:spPr>
          <a:xfrm>
            <a:off x="176577" y="3489185"/>
            <a:ext cx="30337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Comments and questions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 of somatic mutations versus HRD?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differences in PFS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real maintenance therapy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5754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241" name="Straight Connector 21">
            <a:extLst>
              <a:ext uri="{FF2B5EF4-FFF2-40B4-BE49-F238E27FC236}">
                <a16:creationId xmlns:a16="http://schemas.microsoft.com/office/drawing/2014/main" id="{DD8E9B2E-8D8D-414C-A811-3AE653750B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26400" y="3575049"/>
            <a:ext cx="6096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42" name="Straight Connector 22">
            <a:extLst>
              <a:ext uri="{FF2B5EF4-FFF2-40B4-BE49-F238E27FC236}">
                <a16:creationId xmlns:a16="http://schemas.microsoft.com/office/drawing/2014/main" id="{7D7430C6-A196-744A-969C-000D2652D6D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636000" y="3575049"/>
            <a:ext cx="5080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75874" name="Rectangle 2">
            <a:extLst>
              <a:ext uri="{FF2B5EF4-FFF2-40B4-BE49-F238E27FC236}">
                <a16:creationId xmlns:a16="http://schemas.microsoft.com/office/drawing/2014/main" id="{EEF0A616-E7AD-9E43-BFDC-553EB4D502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2405" y="242659"/>
            <a:ext cx="10972800" cy="586317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US" sz="3600" dirty="0">
                <a:latin typeface="Lucida Sans" charset="0"/>
              </a:rPr>
            </a:br>
            <a:r>
              <a:rPr lang="en-US" sz="3600" dirty="0">
                <a:latin typeface="Lucida Sans" charset="0"/>
              </a:rPr>
              <a:t>TBCRC 048: </a:t>
            </a:r>
            <a:r>
              <a:rPr lang="en-US" sz="3600" dirty="0" err="1">
                <a:latin typeface="Lucida Sans" charset="0"/>
              </a:rPr>
              <a:t>Olaparib</a:t>
            </a:r>
            <a:r>
              <a:rPr lang="en-US" sz="3600" dirty="0">
                <a:latin typeface="Lucida Sans" charset="0"/>
              </a:rPr>
              <a:t> Expanded</a:t>
            </a:r>
          </a:p>
        </p:txBody>
      </p:sp>
      <p:sp>
        <p:nvSpPr>
          <p:cNvPr id="138244" name="Rectangle 5">
            <a:extLst>
              <a:ext uri="{FF2B5EF4-FFF2-40B4-BE49-F238E27FC236}">
                <a16:creationId xmlns:a16="http://schemas.microsoft.com/office/drawing/2014/main" id="{325F2A73-ACC4-D748-A51E-34DBD08BD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17" y="1020233"/>
            <a:ext cx="711200" cy="2514600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40" tIns="45720" rIns="91440" bIns="4572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67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67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67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67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67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67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67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67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</a:t>
            </a:r>
          </a:p>
        </p:txBody>
      </p:sp>
      <p:sp>
        <p:nvSpPr>
          <p:cNvPr id="975881" name="Rectangle 9">
            <a:extLst>
              <a:ext uri="{FF2B5EF4-FFF2-40B4-BE49-F238E27FC236}">
                <a16:creationId xmlns:a16="http://schemas.microsoft.com/office/drawing/2014/main" id="{45366FA7-8F09-BF4F-B1D6-43B3C27AF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33" y="3636433"/>
            <a:ext cx="1534584" cy="1058333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40" tIns="45720" rIns="91440" bIns="4572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Research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biopsy</a:t>
            </a:r>
          </a:p>
        </p:txBody>
      </p:sp>
      <p:sp>
        <p:nvSpPr>
          <p:cNvPr id="138246" name="Rectangle 11">
            <a:extLst>
              <a:ext uri="{FF2B5EF4-FFF2-40B4-BE49-F238E27FC236}">
                <a16:creationId xmlns:a16="http://schemas.microsoft.com/office/drawing/2014/main" id="{672A5EE0-FEAE-F540-BDFA-92ACFB810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385" y="1464733"/>
            <a:ext cx="2112433" cy="1202267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40" tIns="45720" rIns="91440" bIns="4572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Olaparib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300 mg BID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Q 3 wks</a:t>
            </a:r>
          </a:p>
        </p:txBody>
      </p:sp>
      <p:sp>
        <p:nvSpPr>
          <p:cNvPr id="138247" name="Rectangle 15">
            <a:extLst>
              <a:ext uri="{FF2B5EF4-FFF2-40B4-BE49-F238E27FC236}">
                <a16:creationId xmlns:a16="http://schemas.microsoft.com/office/drawing/2014/main" id="{E67F73A4-69C1-964C-9272-B706D0891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8051" y="1297516"/>
            <a:ext cx="1308100" cy="914400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40" tIns="45720" rIns="91440" bIns="4572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CR, PR,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SD</a:t>
            </a:r>
          </a:p>
        </p:txBody>
      </p:sp>
      <p:sp>
        <p:nvSpPr>
          <p:cNvPr id="138248" name="Line 19">
            <a:extLst>
              <a:ext uri="{FF2B5EF4-FFF2-40B4-BE49-F238E27FC236}">
                <a16:creationId xmlns:a16="http://schemas.microsoft.com/office/drawing/2014/main" id="{4FB695CB-A874-6746-8079-0559CD3354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07067" y="2032000"/>
            <a:ext cx="16933" cy="14351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249" name="Line 20">
            <a:extLst>
              <a:ext uri="{FF2B5EF4-FFF2-40B4-BE49-F238E27FC236}">
                <a16:creationId xmlns:a16="http://schemas.microsoft.com/office/drawing/2014/main" id="{C1E99B81-2639-714E-9296-4F989AEF8B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8634" y="1957916"/>
            <a:ext cx="114723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250" name="Line 22">
            <a:extLst>
              <a:ext uri="{FF2B5EF4-FFF2-40B4-BE49-F238E27FC236}">
                <a16:creationId xmlns:a16="http://schemas.microsoft.com/office/drawing/2014/main" id="{0EE72B2F-7E97-AB46-BE46-774E860CB99A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6217" y="1742017"/>
            <a:ext cx="480483" cy="423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251" name="Line 24">
            <a:extLst>
              <a:ext uri="{FF2B5EF4-FFF2-40B4-BE49-F238E27FC236}">
                <a16:creationId xmlns:a16="http://schemas.microsoft.com/office/drawing/2014/main" id="{0B5FF9B6-70A0-BD40-A47D-A9C8BAF359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34417" y="1957916"/>
            <a:ext cx="609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252" name="Line 25">
            <a:extLst>
              <a:ext uri="{FF2B5EF4-FFF2-40B4-BE49-F238E27FC236}">
                <a16:creationId xmlns:a16="http://schemas.microsoft.com/office/drawing/2014/main" id="{DD9D9D0F-044D-584A-908E-77F64E29E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12100" y="2624667"/>
            <a:ext cx="696384" cy="32173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253" name="Rectangle 15">
            <a:extLst>
              <a:ext uri="{FF2B5EF4-FFF2-40B4-BE49-F238E27FC236}">
                <a16:creationId xmlns:a16="http://schemas.microsoft.com/office/drawing/2014/main" id="{DA5E3107-79DF-874F-8BC3-B21026348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534" y="1401233"/>
            <a:ext cx="2436284" cy="1564216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40" tIns="45720" rIns="91440" bIns="4572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Tumor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assessment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Q 6 wks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x 24 wks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 then q 12 wks</a:t>
            </a:r>
          </a:p>
        </p:txBody>
      </p:sp>
      <p:sp>
        <p:nvSpPr>
          <p:cNvPr id="138254" name="Line 25">
            <a:extLst>
              <a:ext uri="{FF2B5EF4-FFF2-40B4-BE49-F238E27FC236}">
                <a16:creationId xmlns:a16="http://schemas.microsoft.com/office/drawing/2014/main" id="{F15FA51D-7D9F-CA43-9416-70DBFACBD4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1451" y="1653116"/>
            <a:ext cx="736600" cy="32808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255" name="Rectangle 15">
            <a:extLst>
              <a:ext uri="{FF2B5EF4-FFF2-40B4-BE49-F238E27FC236}">
                <a16:creationId xmlns:a16="http://schemas.microsoft.com/office/drawing/2014/main" id="{71A8236C-815A-8F4C-B072-C1B5AB382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4067" y="3111500"/>
            <a:ext cx="2288117" cy="1460500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40" tIns="45720" rIns="91440" bIns="4572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toxicity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requiring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discontinuation</a:t>
            </a:r>
          </a:p>
        </p:txBody>
      </p:sp>
      <p:sp>
        <p:nvSpPr>
          <p:cNvPr id="138256" name="TextBox 2">
            <a:extLst>
              <a:ext uri="{FF2B5EF4-FFF2-40B4-BE49-F238E27FC236}">
                <a16:creationId xmlns:a16="http://schemas.microsoft.com/office/drawing/2014/main" id="{47E67162-FC90-5744-AD13-ACB4B9437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568" y="4705350"/>
            <a:ext cx="346280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Optional research biopsy</a:t>
            </a:r>
          </a:p>
        </p:txBody>
      </p:sp>
      <p:cxnSp>
        <p:nvCxnSpPr>
          <p:cNvPr id="138257" name="Straight Arrow Connector 3">
            <a:extLst>
              <a:ext uri="{FF2B5EF4-FFF2-40B4-BE49-F238E27FC236}">
                <a16:creationId xmlns:a16="http://schemas.microsoft.com/office/drawing/2014/main" id="{A66E1794-8601-694A-97B8-7D0347E763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337801" y="3695700"/>
            <a:ext cx="546100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258" name="Rectangle 17">
            <a:extLst>
              <a:ext uri="{FF2B5EF4-FFF2-40B4-BE49-F238E27FC236}">
                <a16:creationId xmlns:a16="http://schemas.microsoft.com/office/drawing/2014/main" id="{4829F999-0940-8A4F-828E-8777848E3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9252" y="1390650"/>
            <a:ext cx="1452033" cy="791633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1440" tIns="45720" rIns="91440" bIns="45720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Continue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8259" name="Rectangle 4">
            <a:extLst>
              <a:ext uri="{FF2B5EF4-FFF2-40B4-BE49-F238E27FC236}">
                <a16:creationId xmlns:a16="http://schemas.microsoft.com/office/drawing/2014/main" id="{CDF4A5C6-96CC-A749-8F6C-EF3F4C070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8351" y="3369733"/>
            <a:ext cx="1219200" cy="914400"/>
          </a:xfrm>
          <a:prstGeom prst="rect">
            <a:avLst/>
          </a:prstGeom>
          <a:solidFill>
            <a:srgbClr val="F98C07"/>
          </a:solidFill>
          <a:ln w="9525">
            <a:solidFill>
              <a:srgbClr val="FFC000"/>
            </a:solidFill>
            <a:round/>
            <a:headEnd/>
            <a:tailEnd/>
          </a:ln>
        </p:spPr>
        <p:txBody>
          <a:bodyPr lIns="91440" tIns="45720" rIns="91440" bIns="4572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Off study</a:t>
            </a:r>
          </a:p>
        </p:txBody>
      </p:sp>
      <p:sp>
        <p:nvSpPr>
          <p:cNvPr id="138260" name="TextBox 5">
            <a:extLst>
              <a:ext uri="{FF2B5EF4-FFF2-40B4-BE49-F238E27FC236}">
                <a16:creationId xmlns:a16="http://schemas.microsoft.com/office/drawing/2014/main" id="{210A1D0E-E9A1-5749-ACD4-A4121B1E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184" y="3246967"/>
            <a:ext cx="3197927" cy="152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Cohort A: Germline Mutation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Cohort B: Somatic Mutation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8261" name="Rectangle 1">
            <a:extLst>
              <a:ext uri="{FF2B5EF4-FFF2-40B4-BE49-F238E27FC236}">
                <a16:creationId xmlns:a16="http://schemas.microsoft.com/office/drawing/2014/main" id="{9F88D004-44AB-054E-AAEA-D20F6C8F5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595" y="4109962"/>
            <a:ext cx="5196416" cy="152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Eligibility: germline or somatic pathogenic mutation in ATM, ATR, BARD1, BRIP1 (FANCJ), CHEK2 , FANC genes, MRE11A, NBN, PALB2, RAD50, RAD51C, RAD51D </a:t>
            </a:r>
            <a:br>
              <a:rPr kumimoji="0" lang="en-US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US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(+ others)*; somatic mutation in BRCA1/2</a:t>
            </a:r>
          </a:p>
        </p:txBody>
      </p:sp>
      <p:sp>
        <p:nvSpPr>
          <p:cNvPr id="138262" name="TextBox 2">
            <a:extLst>
              <a:ext uri="{FF2B5EF4-FFF2-40B4-BE49-F238E27FC236}">
                <a16:creationId xmlns:a16="http://schemas.microsoft.com/office/drawing/2014/main" id="{BB583C2E-F6AB-BA47-89B3-DA28DDDE4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4948" y="5904730"/>
            <a:ext cx="21340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PI: Nadine Tung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78DF71-3542-614E-9386-FF536A80F800}"/>
              </a:ext>
            </a:extLst>
          </p:cNvPr>
          <p:cNvSpPr txBox="1"/>
          <p:nvPr/>
        </p:nvSpPr>
        <p:spPr>
          <a:xfrm>
            <a:off x="235557" y="5974771"/>
            <a:ext cx="7516283" cy="369332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Evidence of activity in prostate cancer and ovarian cancer with HRD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B8807C-83B1-2940-924F-A78A62C57F86}"/>
              </a:ext>
            </a:extLst>
          </p:cNvPr>
          <p:cNvSpPr/>
          <p:nvPr/>
        </p:nvSpPr>
        <p:spPr>
          <a:xfrm>
            <a:off x="268190" y="6414088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ASCO 2020;Abstract 1002</a:t>
            </a:r>
          </a:p>
        </p:txBody>
      </p:sp>
    </p:spTree>
    <p:extLst>
      <p:ext uri="{BB962C8B-B14F-4D97-AF65-F5344CB8AC3E}">
        <p14:creationId xmlns:p14="http://schemas.microsoft.com/office/powerpoint/2010/main" val="3367232147"/>
      </p:ext>
    </p:extLst>
  </p:cSld>
  <p:clrMapOvr>
    <a:masterClrMapping/>
  </p:clrMapOvr>
  <p:transition spd="slow" advClick="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65D21BC-52E3-6944-9875-96DAA4CB9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t="320" r="7358" b="5764"/>
          <a:stretch/>
        </p:blipFill>
        <p:spPr bwMode="auto">
          <a:xfrm>
            <a:off x="5579555" y="0"/>
            <a:ext cx="6612445" cy="381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5E20274-101B-2249-976C-871D6976B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r="9118" b="12192"/>
          <a:stretch/>
        </p:blipFill>
        <p:spPr bwMode="auto">
          <a:xfrm>
            <a:off x="127661" y="0"/>
            <a:ext cx="5827149" cy="348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76A535-C236-154E-9C09-2F5BC279C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b="8766"/>
          <a:stretch/>
        </p:blipFill>
        <p:spPr bwMode="auto">
          <a:xfrm>
            <a:off x="2180205" y="3517866"/>
            <a:ext cx="6055741" cy="323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108958-5865-F64D-BA3C-6A5305C8CAC7}"/>
              </a:ext>
            </a:extLst>
          </p:cNvPr>
          <p:cNvSpPr/>
          <p:nvPr/>
        </p:nvSpPr>
        <p:spPr>
          <a:xfrm>
            <a:off x="8180361" y="6359009"/>
            <a:ext cx="384509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Tung NM et al. ASCO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2020;Abstract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1002.</a:t>
            </a:r>
          </a:p>
        </p:txBody>
      </p:sp>
    </p:spTree>
    <p:extLst>
      <p:ext uri="{BB962C8B-B14F-4D97-AF65-F5344CB8AC3E}">
        <p14:creationId xmlns:p14="http://schemas.microsoft.com/office/powerpoint/2010/main" val="11954107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D375-B1D3-0C48-87E0-32B25C94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Dr </a:t>
            </a:r>
            <a:r>
              <a:rPr lang="en-US" b="1" dirty="0" err="1"/>
              <a:t>Rugo</a:t>
            </a:r>
            <a:r>
              <a:rPr lang="en-US" b="1" dirty="0"/>
              <a:t> Case Presentation: 30 </a:t>
            </a:r>
            <a:r>
              <a:rPr lang="en-US" b="1" dirty="0" err="1"/>
              <a:t>yo</a:t>
            </a:r>
            <a:r>
              <a:rPr lang="en-US" b="1" dirty="0"/>
              <a:t> 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B40A-7980-304F-9294-7BEDA1906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051559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Age 30, juvenile diabetes</a:t>
            </a:r>
          </a:p>
          <a:p>
            <a:pPr marL="0" indent="0">
              <a:buNone/>
            </a:pPr>
            <a:r>
              <a:rPr lang="en-US" sz="2200" dirty="0"/>
              <a:t>2016: diagnosed with T2N1 grade 2 ER+/</a:t>
            </a:r>
            <a:r>
              <a:rPr lang="en-US" sz="2200" dirty="0" err="1"/>
              <a:t>PRneg</a:t>
            </a:r>
            <a:r>
              <a:rPr lang="en-US" sz="2200" dirty="0"/>
              <a:t>/HER2neg breast cancer</a:t>
            </a:r>
          </a:p>
          <a:p>
            <a:pPr marL="0" indent="0">
              <a:buNone/>
            </a:pPr>
            <a:r>
              <a:rPr lang="en-US" sz="2200" dirty="0"/>
              <a:t>Genetic testing: BRCA1+</a:t>
            </a:r>
          </a:p>
          <a:p>
            <a:pPr marL="0" indent="0">
              <a:buNone/>
            </a:pPr>
            <a:r>
              <a:rPr lang="en-US" sz="2200" dirty="0"/>
              <a:t>Treated on I-SPY 2 phase II clinical trial with NAC including weekly paclitaxel and pembrolizumab followed by AC x 3 (stopped early due to toxicity with neutropenic fevers)</a:t>
            </a:r>
          </a:p>
          <a:p>
            <a:pPr marL="0" indent="0">
              <a:buNone/>
            </a:pPr>
            <a:r>
              <a:rPr lang="en-US" sz="2200" dirty="0"/>
              <a:t>Surgery: bilateral mastectomies with stage III residual disease: T1N2 (7+ nodes)</a:t>
            </a:r>
          </a:p>
          <a:p>
            <a:pPr marL="0" indent="0">
              <a:buNone/>
            </a:pPr>
            <a:r>
              <a:rPr lang="en-US" sz="2200" dirty="0"/>
              <a:t>12/2016 Ovarian suppression and AI</a:t>
            </a:r>
          </a:p>
          <a:p>
            <a:pPr marL="0" indent="0">
              <a:buNone/>
            </a:pPr>
            <a:r>
              <a:rPr lang="en-US" sz="2200" dirty="0"/>
              <a:t>Small focus of disease in chest wall before radiation therapy</a:t>
            </a:r>
          </a:p>
          <a:p>
            <a:pPr marL="0" indent="0">
              <a:buNone/>
            </a:pPr>
            <a:r>
              <a:rPr lang="en-US" sz="2200" dirty="0"/>
              <a:t>6/2017 </a:t>
            </a:r>
            <a:r>
              <a:rPr lang="en-US" sz="2200" dirty="0" err="1"/>
              <a:t>Palbociclib</a:t>
            </a:r>
            <a:r>
              <a:rPr lang="en-US" sz="2200" dirty="0"/>
              <a:t> added post radiation therapy, dose reduced due to cytopenia</a:t>
            </a:r>
          </a:p>
          <a:p>
            <a:pPr marL="0" indent="0">
              <a:spcBef>
                <a:spcPts val="3200"/>
              </a:spcBef>
              <a:buNone/>
            </a:pPr>
            <a:r>
              <a:rPr lang="en-US" sz="2200" dirty="0"/>
              <a:t>11/2018 diagnosed with metastatic disease to bone and liver, spinal cord compression due to pathologic compression fracture at T7</a:t>
            </a:r>
          </a:p>
          <a:p>
            <a:pPr marL="0" indent="0">
              <a:buNone/>
            </a:pPr>
            <a:r>
              <a:rPr lang="en-US" sz="2200" dirty="0"/>
              <a:t>Liver biopsy: ER 90%/PR and HER2 neg</a:t>
            </a:r>
          </a:p>
        </p:txBody>
      </p:sp>
    </p:spTree>
    <p:extLst>
      <p:ext uri="{BB962C8B-B14F-4D97-AF65-F5344CB8AC3E}">
        <p14:creationId xmlns:p14="http://schemas.microsoft.com/office/powerpoint/2010/main" val="34875695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D375-B1D3-0C48-87E0-32B25C94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Dr </a:t>
            </a:r>
            <a:r>
              <a:rPr lang="en-US" b="1" dirty="0" err="1"/>
              <a:t>Rugo</a:t>
            </a:r>
            <a:r>
              <a:rPr lang="en-US" b="1" dirty="0"/>
              <a:t> Case Presentation: 30 </a:t>
            </a:r>
            <a:r>
              <a:rPr lang="en-US" b="1" dirty="0" err="1"/>
              <a:t>yo</a:t>
            </a:r>
            <a:r>
              <a:rPr lang="en-US" b="1" dirty="0"/>
              <a:t> F (</a:t>
            </a:r>
            <a:r>
              <a:rPr lang="en-US" b="1" dirty="0" err="1"/>
              <a:t>cont</a:t>
            </a:r>
            <a:r>
              <a:rPr lang="en-US" b="1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B40A-7980-304F-9294-7BEDA1906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29788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err="1"/>
              <a:t>Fulvestrant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Urgent neurosurgery: decompression T7 </a:t>
            </a:r>
            <a:r>
              <a:rPr lang="en-US" sz="2200" dirty="0" err="1"/>
              <a:t>etc</a:t>
            </a:r>
            <a:r>
              <a:rPr lang="en-US" sz="2200" dirty="0"/>
              <a:t> followed by RT to T7</a:t>
            </a:r>
          </a:p>
          <a:p>
            <a:pPr marL="0" indent="0">
              <a:buNone/>
            </a:pPr>
            <a:r>
              <a:rPr lang="en-US" sz="2200" dirty="0"/>
              <a:t>11/24/2018 – 3/14/2019 </a:t>
            </a:r>
            <a:r>
              <a:rPr lang="en-US" sz="2200" dirty="0" err="1"/>
              <a:t>Talazoparib</a:t>
            </a:r>
            <a:r>
              <a:rPr lang="en-US" sz="2200" dirty="0"/>
              <a:t> 1 mg/d, dose reduced 2/22/2019 due to severe anemia requiring 2U PRBC every other week</a:t>
            </a:r>
          </a:p>
          <a:p>
            <a:pPr marL="0" indent="0">
              <a:buNone/>
            </a:pPr>
            <a:r>
              <a:rPr lang="en-US" sz="2200" dirty="0"/>
              <a:t>CR in liver and PR in bone, resolution of bone pain</a:t>
            </a:r>
          </a:p>
          <a:p>
            <a:pPr marL="0" indent="0">
              <a:buNone/>
            </a:pPr>
            <a:r>
              <a:rPr lang="en-US" sz="2200" dirty="0"/>
              <a:t>3/14/19 – 10/14/2019 </a:t>
            </a:r>
            <a:r>
              <a:rPr lang="en-US" sz="2200" dirty="0" err="1"/>
              <a:t>olaparib</a:t>
            </a:r>
            <a:r>
              <a:rPr lang="en-US" sz="2200" dirty="0"/>
              <a:t> (change due to anemia, N/V)</a:t>
            </a:r>
          </a:p>
          <a:p>
            <a:pPr marL="0" indent="0">
              <a:buNone/>
            </a:pPr>
            <a:r>
              <a:rPr lang="en-US" sz="2200" dirty="0"/>
              <a:t>4/2019 </a:t>
            </a:r>
            <a:r>
              <a:rPr lang="en-US" sz="2200" dirty="0" err="1"/>
              <a:t>Olaparib</a:t>
            </a:r>
            <a:r>
              <a:rPr lang="en-US" sz="2200" dirty="0"/>
              <a:t> dose reduced to 400 mg due to anemia/nausea. Anemia resolved.</a:t>
            </a:r>
          </a:p>
          <a:p>
            <a:pPr marL="0" indent="0">
              <a:buNone/>
            </a:pPr>
            <a:r>
              <a:rPr lang="en-US" sz="2200" dirty="0"/>
              <a:t>8/2019 – 10/14/2019 </a:t>
            </a:r>
            <a:r>
              <a:rPr lang="en-US" sz="2200" dirty="0" err="1"/>
              <a:t>olaparib</a:t>
            </a:r>
            <a:r>
              <a:rPr lang="en-US" sz="2200" dirty="0"/>
              <a:t> increased to 600 mg a day without recurrent anemia but with worsening nausea</a:t>
            </a:r>
          </a:p>
          <a:p>
            <a:pPr marL="0" indent="0">
              <a:buNone/>
            </a:pPr>
            <a:r>
              <a:rPr lang="en-US" sz="2200" dirty="0"/>
              <a:t>10/23/2019 – 12/3/2019 </a:t>
            </a:r>
            <a:r>
              <a:rPr lang="en-US" sz="2200" dirty="0" err="1"/>
              <a:t>talazoparib</a:t>
            </a:r>
            <a:r>
              <a:rPr lang="en-US" sz="2200" dirty="0"/>
              <a:t> 1 mg (change due to mild progression in bone, nausea), tolerated better with nausea but only moderate anemia</a:t>
            </a:r>
          </a:p>
          <a:p>
            <a:pPr marL="0" indent="0">
              <a:buNone/>
            </a:pPr>
            <a:r>
              <a:rPr lang="en-US" sz="2200" dirty="0"/>
              <a:t>Progression in bone and slight progression in liver: found to have PIK3CA mutation</a:t>
            </a:r>
          </a:p>
          <a:p>
            <a:pPr marL="0" indent="0">
              <a:buNone/>
            </a:pPr>
            <a:r>
              <a:rPr lang="en-US" sz="2200" dirty="0"/>
              <a:t>12/23/2019 </a:t>
            </a:r>
            <a:r>
              <a:rPr lang="en-US" sz="2200" dirty="0" err="1"/>
              <a:t>alpelisib</a:t>
            </a:r>
            <a:r>
              <a:rPr lang="en-US" sz="2200" dirty="0"/>
              <a:t> and continued </a:t>
            </a:r>
            <a:r>
              <a:rPr lang="en-US" sz="2200" dirty="0" err="1"/>
              <a:t>fulvestrant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9903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Philip — 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D9A238-088C-CE4B-9E4F-18754567C03F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286000"/>
          <a:ext cx="90678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78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financial interests or affiliations to disclose.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473990"/>
      </p:ext>
    </p:extLst>
  </p:cSld>
  <p:clrMapOvr>
    <a:masterClrMapping/>
  </p:clrMapOvr>
  <p:transition spd="slow"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D375-B1D3-0C48-87E0-32B25C94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Dr </a:t>
            </a:r>
            <a:r>
              <a:rPr lang="en-US" b="1" dirty="0" err="1"/>
              <a:t>Rugo</a:t>
            </a:r>
            <a:r>
              <a:rPr lang="en-US" b="1" dirty="0"/>
              <a:t> Case Presentation: 48 </a:t>
            </a:r>
            <a:r>
              <a:rPr lang="en-US" b="1" dirty="0" err="1"/>
              <a:t>yo</a:t>
            </a:r>
            <a:r>
              <a:rPr lang="en-US" b="1" dirty="0"/>
              <a:t> 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B40A-7980-304F-9294-7BEDA1906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7797"/>
            <a:ext cx="1029788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2013 Age 48</a:t>
            </a:r>
          </a:p>
          <a:p>
            <a:pPr marL="0" indent="0">
              <a:buNone/>
            </a:pPr>
            <a:r>
              <a:rPr lang="en-US" sz="2200" dirty="0"/>
              <a:t>Diagnosed with left breast cancer:</a:t>
            </a:r>
          </a:p>
          <a:p>
            <a:pPr marL="0" indent="0">
              <a:buNone/>
            </a:pPr>
            <a:r>
              <a:rPr lang="en-US" sz="2200" dirty="0"/>
              <a:t>1.2 cm node negative grade 3 ER 80%/PR 10%/HER2 3+</a:t>
            </a:r>
          </a:p>
          <a:p>
            <a:pPr marL="0" indent="0">
              <a:buNone/>
            </a:pPr>
            <a:r>
              <a:rPr lang="en-US" sz="2200" dirty="0"/>
              <a:t>BRCA1+</a:t>
            </a:r>
          </a:p>
          <a:p>
            <a:pPr marL="0" indent="0">
              <a:buNone/>
            </a:pPr>
            <a:r>
              <a:rPr lang="en-US" sz="2200" b="1" dirty="0"/>
              <a:t>4/1/14 - 6/14 weekly paclitaxel and trastuzumab x 12 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6/24/14 - 12/4/14: </a:t>
            </a:r>
            <a:r>
              <a:rPr lang="en-US" sz="2200" b="1" dirty="0"/>
              <a:t>every 3 week trastuzumab, STOPPED d/t EF drop 46% (received 9 months trastuzumab total) 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8/28/14: BSO - atypical cells in fallopian tube</a:t>
            </a:r>
          </a:p>
          <a:p>
            <a:pPr marL="0" indent="0">
              <a:buNone/>
            </a:pPr>
            <a:r>
              <a:rPr lang="en-US" sz="2200" b="1" dirty="0"/>
              <a:t>9/16/14 - 12/9/14: letrozole, stopped d/t suicidal ideations, refused additional hormone therapy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961751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D375-B1D3-0C48-87E0-32B25C94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Dr </a:t>
            </a:r>
            <a:r>
              <a:rPr lang="en-US" b="1" dirty="0" err="1"/>
              <a:t>Rugo</a:t>
            </a:r>
            <a:r>
              <a:rPr lang="en-US" b="1" dirty="0"/>
              <a:t> Case Presentation: 48 </a:t>
            </a:r>
            <a:r>
              <a:rPr lang="en-US" b="1" dirty="0" err="1"/>
              <a:t>yo</a:t>
            </a:r>
            <a:r>
              <a:rPr lang="en-US" b="1" dirty="0"/>
              <a:t> F (</a:t>
            </a:r>
            <a:r>
              <a:rPr lang="en-US" b="1" dirty="0" err="1"/>
              <a:t>cont</a:t>
            </a:r>
            <a:r>
              <a:rPr lang="en-US" b="1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B40A-7980-304F-9294-7BEDA1906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7796"/>
            <a:ext cx="1029788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7-8/2017 diagnosed with extensive bone metastases, and destruction of right acetabulum/comminuted fracture of medial acetabular wall</a:t>
            </a: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7/31/17 bone biopsy: ER+/PR-/HER2+</a:t>
            </a:r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8/14/17 total right hip replacement</a:t>
            </a:r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8/1/17-8/8/19: </a:t>
            </a:r>
            <a:r>
              <a:rPr lang="en-US" sz="2200" b="1" dirty="0" err="1"/>
              <a:t>olaparib</a:t>
            </a:r>
            <a:r>
              <a:rPr lang="en-US" sz="2200" b="1" dirty="0"/>
              <a:t> 400 mg BID with </a:t>
            </a:r>
            <a:r>
              <a:rPr lang="en-US" sz="2200" b="1" dirty="0" err="1"/>
              <a:t>fulvestrant</a:t>
            </a:r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(EF 48-50%)</a:t>
            </a:r>
            <a:endParaRPr lang="en-US" sz="2200" dirty="0"/>
          </a:p>
          <a:p>
            <a:pPr marL="0" indent="0">
              <a:spcBef>
                <a:spcPts val="2200"/>
              </a:spcBef>
              <a:buNone/>
            </a:pPr>
            <a:r>
              <a:rPr lang="en-US" sz="2200" dirty="0"/>
              <a:t>8/2019 progression in bone</a:t>
            </a:r>
          </a:p>
          <a:p>
            <a:pPr marL="0" indent="0">
              <a:buNone/>
            </a:pPr>
            <a:r>
              <a:rPr lang="en-US" sz="2200" dirty="0"/>
              <a:t>Palliative RT to T9, change to anastrozole and </a:t>
            </a:r>
            <a:r>
              <a:rPr lang="en-US" sz="2200" dirty="0" err="1"/>
              <a:t>palbociclib</a:t>
            </a:r>
            <a:endParaRPr lang="en-US" sz="2200" dirty="0"/>
          </a:p>
          <a:p>
            <a:pPr marL="0" indent="0">
              <a:spcBef>
                <a:spcPts val="2200"/>
              </a:spcBef>
              <a:buNone/>
            </a:pPr>
            <a:r>
              <a:rPr lang="en-US" sz="2200" dirty="0"/>
              <a:t>On cardiac meds, EF returned to normal</a:t>
            </a:r>
          </a:p>
          <a:p>
            <a:pPr marL="0" indent="0">
              <a:buNone/>
            </a:pPr>
            <a:r>
              <a:rPr lang="en-US" sz="2200" dirty="0"/>
              <a:t>8/2019 – 4/2020 trastuzumab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2200" dirty="0"/>
              <a:t>4/2020 progression in bone, changed to T-DM1 on continued cardiac medications</a:t>
            </a:r>
          </a:p>
          <a:p>
            <a:pPr marL="0" indent="0">
              <a:buNone/>
            </a:pPr>
            <a:r>
              <a:rPr lang="en-US" sz="2200" dirty="0"/>
              <a:t>Stopped trastuzumab, anastrozole and </a:t>
            </a:r>
            <a:r>
              <a:rPr lang="en-US" sz="2200" dirty="0" err="1"/>
              <a:t>palbociclib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580692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420A7-D613-C640-979D-D732149D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540E6-4EDA-AA44-BB1B-5744C324B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83" y="1676400"/>
            <a:ext cx="11353800" cy="5105400"/>
          </a:xfrm>
        </p:spPr>
        <p:txBody>
          <a:bodyPr/>
          <a:lstStyle/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PARP Inhibitors: Biologic Rationale and Mechanism of Action</a:t>
            </a: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2: Side Effects and Toxicities of PARP Inhibitors</a:t>
            </a: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PARP Inhibitors for Ovarian Cancer – Dr Matulonis 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2B50"/>
                </a:solidFill>
              </a:rPr>
              <a:t>Key data sets: SOLO-1, PRIMA, PAOLA-1, VELIA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PARP Inhibitors for Breast Cancer – Dr </a:t>
            </a:r>
            <a:r>
              <a:rPr lang="en-US" sz="2000" b="1" dirty="0" err="1">
                <a:solidFill>
                  <a:srgbClr val="0432FF"/>
                </a:solidFill>
              </a:rPr>
              <a:t>Rugo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2B50"/>
                </a:solidFill>
              </a:rPr>
              <a:t>Key data sets: EMBRACA, </a:t>
            </a:r>
            <a:r>
              <a:rPr lang="en-US" sz="2000" dirty="0" err="1">
                <a:solidFill>
                  <a:srgbClr val="002B50"/>
                </a:solidFill>
              </a:rPr>
              <a:t>OlympiAD</a:t>
            </a:r>
            <a:r>
              <a:rPr lang="en-US" sz="2000" dirty="0">
                <a:solidFill>
                  <a:srgbClr val="002B50"/>
                </a:solidFill>
              </a:rPr>
              <a:t>, BROCADE3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 PARP Inhibitors for Pancreatic Cancer – Dr Philip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chemeClr val="tx2"/>
                </a:solidFill>
              </a:rPr>
              <a:t>Key data sets: POLO, RUCAPANC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6: PARP Inhibitors for Prostate Cancer – Dr Hussain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chemeClr val="tx2"/>
                </a:solidFill>
              </a:rPr>
              <a:t>Key data sets: </a:t>
            </a:r>
            <a:r>
              <a:rPr lang="en-US" sz="2000" dirty="0" err="1">
                <a:solidFill>
                  <a:schemeClr val="tx2"/>
                </a:solidFill>
              </a:rPr>
              <a:t>PROfound</a:t>
            </a:r>
            <a:r>
              <a:rPr lang="en-US" sz="2000" dirty="0">
                <a:solidFill>
                  <a:schemeClr val="tx2"/>
                </a:solidFill>
              </a:rPr>
              <a:t>, TRITON2, GALAHAD </a:t>
            </a:r>
          </a:p>
        </p:txBody>
      </p:sp>
    </p:spTree>
    <p:extLst>
      <p:ext uri="{BB962C8B-B14F-4D97-AF65-F5344CB8AC3E}">
        <p14:creationId xmlns:p14="http://schemas.microsoft.com/office/powerpoint/2010/main" val="2586808373"/>
      </p:ext>
    </p:extLst>
  </p:cSld>
  <p:clrMapOvr>
    <a:masterClrMapping/>
  </p:clrMapOvr>
  <p:transition spd="slow" advClick="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F6C30B-3BDC-6541-83A9-6077E4E3C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5: PARP Inhibitors for Pancreatic Cancer – Dr Philip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BAB8F-4435-C646-BE5F-E5318CE04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600"/>
              </a:spcBef>
            </a:pPr>
            <a:r>
              <a:rPr lang="en-US" dirty="0"/>
              <a:t>Genomic profile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Key recent data sets: POLO, RUCAPANC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Current practice patterns 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Ongoing trials</a:t>
            </a:r>
          </a:p>
        </p:txBody>
      </p:sp>
    </p:spTree>
    <p:extLst>
      <p:ext uri="{BB962C8B-B14F-4D97-AF65-F5344CB8AC3E}">
        <p14:creationId xmlns:p14="http://schemas.microsoft.com/office/powerpoint/2010/main" val="3706121771"/>
      </p:ext>
    </p:extLst>
  </p:cSld>
  <p:clrMapOvr>
    <a:masterClrMapping/>
  </p:clrMapOvr>
  <p:transition spd="slow" advClick="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125200" cy="1143000"/>
          </a:xfrm>
        </p:spPr>
        <p:txBody>
          <a:bodyPr/>
          <a:lstStyle/>
          <a:p>
            <a:r>
              <a:rPr lang="en-US" sz="2400" dirty="0"/>
              <a:t>In general, what is the optimal approach to mutation testing for possible use of a PARP inhibitor for a patient with metastatic pancreatic cancer and no family history?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5867399" y="1447800"/>
          <a:ext cx="6172201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357AF87B-EF16-3E4B-A8E3-48DE85E3B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10798"/>
            <a:ext cx="5486400" cy="14296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Germline BRCA; if negative,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multigene somatic (NGS)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6B66592-F27F-9040-9A9D-AA0BE7F9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8" y="2663874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Multigene germline and somatic/NGS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599" y="3444118"/>
            <a:ext cx="4114800" cy="14296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Germline BRCA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88AB123-CD2E-F243-89E7-613191338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8" y="4114783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Multigene germline panel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D88B5D1-F911-9E49-B163-6A1FAF61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8" y="4932954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Multigene somatic/NGS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92140D16-0EF4-514E-9890-06FB91BEB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8" y="5638800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Other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9D5A40-EFAE-3446-AE39-0FE78B655E70}"/>
              </a:ext>
            </a:extLst>
          </p:cNvPr>
          <p:cNvSpPr txBox="1"/>
          <p:nvPr/>
        </p:nvSpPr>
        <p:spPr>
          <a:xfrm>
            <a:off x="0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Survey of 50 US-based general medical oncologists June 2020</a:t>
            </a:r>
          </a:p>
        </p:txBody>
      </p:sp>
    </p:spTree>
    <p:extLst>
      <p:ext uri="{BB962C8B-B14F-4D97-AF65-F5344CB8AC3E}">
        <p14:creationId xmlns:p14="http://schemas.microsoft.com/office/powerpoint/2010/main" val="2968511535"/>
      </p:ext>
    </p:extLst>
  </p:cSld>
  <p:clrMapOvr>
    <a:masterClrMapping/>
  </p:clrMapOvr>
  <p:transition spd="slow" advClick="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515600" cy="1143000"/>
          </a:xfrm>
        </p:spPr>
        <p:txBody>
          <a:bodyPr/>
          <a:lstStyle/>
          <a:p>
            <a:r>
              <a:rPr lang="en-US" sz="2400" dirty="0"/>
              <a:t>Have you administered or would you administer PARP inhibitor maintenance to a patient with </a:t>
            </a:r>
            <a:r>
              <a:rPr lang="en-US" sz="2400" u="sng" dirty="0"/>
              <a:t>unresectable locally advanced</a:t>
            </a:r>
            <a:r>
              <a:rPr lang="en-US" sz="2400" dirty="0"/>
              <a:t> pancreatic cancer and a germline BRCA mutation?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4603772" y="1703066"/>
          <a:ext cx="6521428" cy="4697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357AF87B-EF16-3E4B-A8E3-48DE85E3B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91" y="2259964"/>
            <a:ext cx="4281714" cy="54918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 have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691" y="3882306"/>
            <a:ext cx="3595914" cy="13634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 have not, but I would for the right patient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92140D16-0EF4-514E-9890-06FB91BEB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91" y="5334000"/>
            <a:ext cx="3672114" cy="13634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 have not and would not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3193CF-52FC-3F47-A3F1-A01FA8654E87}"/>
              </a:ext>
            </a:extLst>
          </p:cNvPr>
          <p:cNvSpPr txBox="1"/>
          <p:nvPr/>
        </p:nvSpPr>
        <p:spPr>
          <a:xfrm>
            <a:off x="0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Survey of 50 US-based general medical oncologists June 2020</a:t>
            </a:r>
          </a:p>
        </p:txBody>
      </p:sp>
    </p:spTree>
    <p:extLst>
      <p:ext uri="{BB962C8B-B14F-4D97-AF65-F5344CB8AC3E}">
        <p14:creationId xmlns:p14="http://schemas.microsoft.com/office/powerpoint/2010/main" val="2002068281"/>
      </p:ext>
    </p:extLst>
  </p:cSld>
  <p:clrMapOvr>
    <a:masterClrMapping/>
  </p:clrMapOvr>
  <p:transition spd="slow"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125200" cy="1143000"/>
          </a:xfrm>
        </p:spPr>
        <p:txBody>
          <a:bodyPr/>
          <a:lstStyle/>
          <a:p>
            <a:r>
              <a:rPr lang="en-US" sz="2400" dirty="0"/>
              <a:t>How would you compare the gastrointestinal toxicity associated with PARP inhibitor use in patients with pancreatic cancer to that in patients with other tumor types?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5119461" y="1447800"/>
          <a:ext cx="6920139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357AF87B-EF16-3E4B-A8E3-48DE85E3B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2053759"/>
            <a:ext cx="4738462" cy="15666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They are about the same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6B66592-F27F-9040-9A9D-AA0BE7F9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662" y="3124826"/>
            <a:ext cx="3733799" cy="30417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PARP inhibitors have more gastrointestinal toxicity in pancreatic cancer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462" y="4343400"/>
            <a:ext cx="4190999" cy="15666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PARP inhibitors have more gastrointestinal toxicity in other tumor types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88AB123-CD2E-F243-89E7-613191338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62599"/>
            <a:ext cx="4890861" cy="15666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 don’t know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61C38C-7386-FD43-9362-51A6B0FCC589}"/>
              </a:ext>
            </a:extLst>
          </p:cNvPr>
          <p:cNvSpPr txBox="1"/>
          <p:nvPr/>
        </p:nvSpPr>
        <p:spPr>
          <a:xfrm>
            <a:off x="0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Survey of 50 US-based general medical oncologists June 2020</a:t>
            </a:r>
          </a:p>
        </p:txBody>
      </p:sp>
    </p:spTree>
    <p:extLst>
      <p:ext uri="{BB962C8B-B14F-4D97-AF65-F5344CB8AC3E}">
        <p14:creationId xmlns:p14="http://schemas.microsoft.com/office/powerpoint/2010/main" val="3880882098"/>
      </p:ext>
    </p:extLst>
  </p:cSld>
  <p:clrMapOvr>
    <a:masterClrMapping/>
  </p:clrMapOvr>
  <p:transition spd="slow" advClick="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136D8-2F5E-864F-B4B3-CF33539F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352"/>
            <a:ext cx="10515600" cy="1325563"/>
          </a:xfrm>
        </p:spPr>
        <p:txBody>
          <a:bodyPr/>
          <a:lstStyle/>
          <a:p>
            <a:r>
              <a:rPr lang="en-US" i="1" dirty="0"/>
              <a:t>BRCA</a:t>
            </a:r>
            <a:r>
              <a:rPr lang="en-US" dirty="0"/>
              <a:t> mutations in pancreatic cancer</a:t>
            </a: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918CB6EB-BC3A-0744-AA66-27A7EE63A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629" y="1471915"/>
            <a:ext cx="7267457" cy="330948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FA23C6-283E-D344-82E8-7916470D5870}"/>
              </a:ext>
            </a:extLst>
          </p:cNvPr>
          <p:cNvSpPr txBox="1"/>
          <p:nvPr/>
        </p:nvSpPr>
        <p:spPr>
          <a:xfrm>
            <a:off x="1807859" y="4781404"/>
            <a:ext cx="2756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4-7% have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Germline mutations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95C39-F052-D848-B989-D8372C25E355}"/>
              </a:ext>
            </a:extLst>
          </p:cNvPr>
          <p:cNvSpPr txBox="1"/>
          <p:nvPr/>
        </p:nvSpPr>
        <p:spPr>
          <a:xfrm>
            <a:off x="3408856" y="5493996"/>
            <a:ext cx="5781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Significant geographical variations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Disparities in testing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 history is not sufficient to rule out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mutation</a:t>
            </a:r>
          </a:p>
        </p:txBody>
      </p:sp>
    </p:spTree>
    <p:extLst>
      <p:ext uri="{BB962C8B-B14F-4D97-AF65-F5344CB8AC3E}">
        <p14:creationId xmlns:p14="http://schemas.microsoft.com/office/powerpoint/2010/main" val="12590561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B5BBEA51-2704-DC41-A8D3-2775D631A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583" y="1710906"/>
            <a:ext cx="5795230" cy="3157496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78946082-55F3-9A4C-86FB-DC1BF95A4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63" y="6532080"/>
            <a:ext cx="4445637" cy="32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0" rIns="137160" bIns="68580" anchor="t"/>
          <a:lstStyle>
            <a:lvl1pPr defTabSz="457200" eaLnBrk="0" hangingPunct="0">
              <a:spcBef>
                <a:spcPct val="20000"/>
              </a:spcBef>
              <a:buChar char="•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342900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en-US" altLang="en-US" sz="1500" dirty="0">
                <a:solidFill>
                  <a:schemeClr val="tx1"/>
                </a:solidFill>
                <a:cs typeface="Arial" panose="020B0604020202020204" pitchFamily="34" charset="0"/>
              </a:rPr>
              <a:t>Golan T et al. </a:t>
            </a:r>
            <a:r>
              <a:rPr lang="en-US" altLang="en-US" sz="1500" i="1" dirty="0">
                <a:solidFill>
                  <a:schemeClr val="tx1"/>
                </a:solidFill>
                <a:cs typeface="Arial" panose="020B0604020202020204" pitchFamily="34" charset="0"/>
              </a:rPr>
              <a:t>N </a:t>
            </a:r>
            <a:r>
              <a:rPr lang="en-US" altLang="en-US" sz="1500" i="1" dirty="0" err="1">
                <a:solidFill>
                  <a:schemeClr val="tx1"/>
                </a:solidFill>
                <a:cs typeface="Arial" panose="020B0604020202020204" pitchFamily="34" charset="0"/>
              </a:rPr>
              <a:t>Engl</a:t>
            </a:r>
            <a:r>
              <a:rPr lang="en-US" altLang="en-US" sz="1500" i="1" dirty="0">
                <a:solidFill>
                  <a:schemeClr val="tx1"/>
                </a:solidFill>
                <a:cs typeface="Arial" panose="020B0604020202020204" pitchFamily="34" charset="0"/>
              </a:rPr>
              <a:t> J Med</a:t>
            </a:r>
            <a:r>
              <a:rPr lang="en-US" altLang="en-US" sz="1500" dirty="0">
                <a:solidFill>
                  <a:schemeClr val="tx1"/>
                </a:solidFill>
                <a:cs typeface="Arial" panose="020B0604020202020204" pitchFamily="34" charset="0"/>
              </a:rPr>
              <a:t> 2019;381(4):317-27.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2A924-77C3-F541-9F6B-AA56372A2FB6}"/>
              </a:ext>
            </a:extLst>
          </p:cNvPr>
          <p:cNvSpPr txBox="1"/>
          <p:nvPr/>
        </p:nvSpPr>
        <p:spPr>
          <a:xfrm>
            <a:off x="990600" y="5512921"/>
            <a:ext cx="10210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An interim analysis of overall survival showed no difference between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olaparib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and placebo (median 18.9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vs 18.1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HR 0.91, 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0.68)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11655-7F08-1F41-9192-3F9255744D13}"/>
              </a:ext>
            </a:extLst>
          </p:cNvPr>
          <p:cNvSpPr txBox="1"/>
          <p:nvPr/>
        </p:nvSpPr>
        <p:spPr>
          <a:xfrm>
            <a:off x="3235646" y="1410373"/>
            <a:ext cx="2682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Progression-free Survival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DAAE3-BEBD-FF4C-8F7E-A7465A029368}"/>
              </a:ext>
            </a:extLst>
          </p:cNvPr>
          <p:cNvSpPr txBox="1"/>
          <p:nvPr/>
        </p:nvSpPr>
        <p:spPr>
          <a:xfrm>
            <a:off x="4854314" y="4921849"/>
            <a:ext cx="2658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Months since Randomization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E36EB-6F0F-E145-8056-719F64AA4811}"/>
              </a:ext>
            </a:extLst>
          </p:cNvPr>
          <p:cNvSpPr txBox="1"/>
          <p:nvPr/>
        </p:nvSpPr>
        <p:spPr>
          <a:xfrm rot="16200000">
            <a:off x="942364" y="3074481"/>
            <a:ext cx="3390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Probability of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Progression-free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Survival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1865B4-E60A-A34B-B9B3-EF53314CBF49}"/>
              </a:ext>
            </a:extLst>
          </p:cNvPr>
          <p:cNvSpPr txBox="1"/>
          <p:nvPr/>
        </p:nvSpPr>
        <p:spPr>
          <a:xfrm>
            <a:off x="4923146" y="4357805"/>
            <a:ext cx="25763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682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Placebo (N = 62; 44 events)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E9231C-C1B9-AB4C-931A-BD5E0A92BCE3}"/>
              </a:ext>
            </a:extLst>
          </p:cNvPr>
          <p:cNvSpPr txBox="1"/>
          <p:nvPr/>
        </p:nvSpPr>
        <p:spPr>
          <a:xfrm>
            <a:off x="6676895" y="3833855"/>
            <a:ext cx="26084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solidFill>
                  <a:srgbClr val="8C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Olaparib</a:t>
            </a:r>
            <a:r>
              <a:rPr lang="en-US" sz="1500" dirty="0">
                <a:solidFill>
                  <a:srgbClr val="8C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 = 92; 60 events)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3208E90-3AFD-B047-8263-7F62553C8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302139"/>
              </p:ext>
            </p:extLst>
          </p:nvPr>
        </p:nvGraphicFramePr>
        <p:xfrm>
          <a:off x="6503114" y="1448393"/>
          <a:ext cx="4315397" cy="147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422">
                  <a:extLst>
                    <a:ext uri="{9D8B030D-6E8A-4147-A177-3AD203B41FA5}">
                      <a16:colId xmlns:a16="http://schemas.microsoft.com/office/drawing/2014/main" val="2460532854"/>
                    </a:ext>
                  </a:extLst>
                </a:gridCol>
                <a:gridCol w="1315766">
                  <a:extLst>
                    <a:ext uri="{9D8B030D-6E8A-4147-A177-3AD203B41FA5}">
                      <a16:colId xmlns:a16="http://schemas.microsoft.com/office/drawing/2014/main" val="1846475077"/>
                    </a:ext>
                  </a:extLst>
                </a:gridCol>
                <a:gridCol w="1226209">
                  <a:extLst>
                    <a:ext uri="{9D8B030D-6E8A-4147-A177-3AD203B41FA5}">
                      <a16:colId xmlns:a16="http://schemas.microsoft.com/office/drawing/2014/main" val="2684178237"/>
                    </a:ext>
                  </a:extLst>
                </a:gridCol>
              </a:tblGrid>
              <a:tr h="60441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Progression-free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survival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i="1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1400" i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Olaparib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group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Placebo</a:t>
                      </a:r>
                      <a:br>
                        <a:rPr lang="en-US" sz="14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group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16653"/>
                  </a:ext>
                </a:extLst>
              </a:tr>
              <a:tr h="21822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53.0%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605388"/>
                  </a:ext>
                </a:extLst>
              </a:tr>
              <a:tr h="21822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33.7%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14.5%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661892"/>
                  </a:ext>
                </a:extLst>
              </a:tr>
              <a:tr h="21822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27.6%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9.6%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731774"/>
                  </a:ext>
                </a:extLst>
              </a:tr>
              <a:tr h="21822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22.1%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9.6%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6288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C1EB4CA-6B2C-A946-A88A-789342A5DD65}"/>
              </a:ext>
            </a:extLst>
          </p:cNvPr>
          <p:cNvSpPr txBox="1"/>
          <p:nvPr/>
        </p:nvSpPr>
        <p:spPr>
          <a:xfrm>
            <a:off x="6816080" y="3043764"/>
            <a:ext cx="3217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Median, 7.4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vs 3.8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Hazard ratio, 0.53 (95% CI, 0.35-0.82)</a:t>
            </a: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0.004 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51AD947-C612-B547-B938-1CA7C638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93"/>
            <a:ext cx="10896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POLO: A Phase III Trial of Maintenance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Olaparib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for Metastatic Pancreatic Cancer with BRCA Mutation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93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322977-73B5-D941-9634-D09D6F4B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5470"/>
            <a:ext cx="11201401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Objective Response* in Patients With Measurable Disease by Blinded Independent Central 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821740-AECB-034D-8FE1-0083AA135948}"/>
              </a:ext>
            </a:extLst>
          </p:cNvPr>
          <p:cNvSpPr txBox="1"/>
          <p:nvPr/>
        </p:nvSpPr>
        <p:spPr>
          <a:xfrm>
            <a:off x="510567" y="6442260"/>
            <a:ext cx="8426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Kindler HL, et al.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Clin Oncol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2019;37(suppl): Abstract LBA4; Golan T, et al.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Engl J Med.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2019;381(4):317-327.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21740-AECB-034D-8FE1-0083AA135948}"/>
              </a:ext>
            </a:extLst>
          </p:cNvPr>
          <p:cNvSpPr txBox="1"/>
          <p:nvPr/>
        </p:nvSpPr>
        <p:spPr>
          <a:xfrm>
            <a:off x="520092" y="6108885"/>
            <a:ext cx="1789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*By modified RECIST v1.1.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†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 15, 2019.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ABAB91-AF7C-4779-816A-F148D51C423C}"/>
              </a:ext>
            </a:extLst>
          </p:cNvPr>
          <p:cNvGrpSpPr/>
          <p:nvPr/>
        </p:nvGrpSpPr>
        <p:grpSpPr>
          <a:xfrm>
            <a:off x="957527" y="2369879"/>
            <a:ext cx="1941813" cy="3371631"/>
            <a:chOff x="2324552" y="1654032"/>
            <a:chExt cx="1941813" cy="33716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073552-C39B-446F-9F41-B476774115DC}"/>
                </a:ext>
              </a:extLst>
            </p:cNvPr>
            <p:cNvSpPr/>
            <p:nvPr/>
          </p:nvSpPr>
          <p:spPr>
            <a:xfrm>
              <a:off x="2324552" y="1654032"/>
              <a:ext cx="972000" cy="2812182"/>
            </a:xfrm>
            <a:prstGeom prst="rect">
              <a:avLst/>
            </a:prstGeom>
            <a:solidFill>
              <a:srgbClr val="2885E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250FDB-7156-41E0-84C6-F5B2562F5A2C}"/>
                </a:ext>
              </a:extLst>
            </p:cNvPr>
            <p:cNvSpPr/>
            <p:nvPr/>
          </p:nvSpPr>
          <p:spPr>
            <a:xfrm>
              <a:off x="3294365" y="3067195"/>
              <a:ext cx="972000" cy="1399019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CEA9D5-8D9F-46AE-AF01-89E126B31C6C}"/>
                </a:ext>
              </a:extLst>
            </p:cNvPr>
            <p:cNvSpPr txBox="1"/>
            <p:nvPr/>
          </p:nvSpPr>
          <p:spPr>
            <a:xfrm>
              <a:off x="2355138" y="4502443"/>
              <a:ext cx="910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Olaparib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 = 78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74359B-93A4-4F7A-A32F-86CDB0B510A7}"/>
                </a:ext>
              </a:extLst>
            </p:cNvPr>
            <p:cNvSpPr txBox="1"/>
            <p:nvPr/>
          </p:nvSpPr>
          <p:spPr>
            <a:xfrm>
              <a:off x="3343869" y="4502443"/>
              <a:ext cx="8707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Placebo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 = 52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F98604-D40A-445E-9F55-0F02B9081566}"/>
                </a:ext>
              </a:extLst>
            </p:cNvPr>
            <p:cNvSpPr txBox="1"/>
            <p:nvPr/>
          </p:nvSpPr>
          <p:spPr>
            <a:xfrm>
              <a:off x="2461448" y="3912588"/>
              <a:ext cx="6960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 = 18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25B200-0F11-497F-9A43-DF1936EBE74E}"/>
                </a:ext>
              </a:extLst>
            </p:cNvPr>
            <p:cNvSpPr txBox="1"/>
            <p:nvPr/>
          </p:nvSpPr>
          <p:spPr>
            <a:xfrm>
              <a:off x="3483140" y="3912588"/>
              <a:ext cx="596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 = 6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A9DEFE7-0929-4D9E-893F-7F8E1A858DC9}"/>
              </a:ext>
            </a:extLst>
          </p:cNvPr>
          <p:cNvSpPr txBox="1"/>
          <p:nvPr/>
        </p:nvSpPr>
        <p:spPr>
          <a:xfrm>
            <a:off x="988113" y="2112598"/>
            <a:ext cx="97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23.1%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95AFD6-5DFA-40B5-B4E6-54D3EC0F4936}"/>
              </a:ext>
            </a:extLst>
          </p:cNvPr>
          <p:cNvSpPr txBox="1"/>
          <p:nvPr/>
        </p:nvSpPr>
        <p:spPr>
          <a:xfrm>
            <a:off x="1927339" y="3493440"/>
            <a:ext cx="9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11.5%</a:t>
            </a: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DA05E9D2-471C-4F87-A0B0-07D8AC087E9F}"/>
              </a:ext>
            </a:extLst>
          </p:cNvPr>
          <p:cNvSpPr/>
          <p:nvPr/>
        </p:nvSpPr>
        <p:spPr>
          <a:xfrm>
            <a:off x="1962435" y="1896424"/>
            <a:ext cx="3167027" cy="111317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solidFill>
              <a:srgbClr val="C0504D"/>
            </a:solidFill>
            <a:prstDash val="solid"/>
          </a:ln>
          <a:effectLst/>
        </p:spPr>
        <p:txBody>
          <a:bodyPr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Two patients in the olaparib arm had a complete response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Both complete responses were ongoing at the data cut-off</a:t>
            </a:r>
            <a:r>
              <a:rPr kumimoji="0" lang="en-GB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†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6CAD65-A455-4FEB-B3A6-AE3CBDBA4894}"/>
              </a:ext>
            </a:extLst>
          </p:cNvPr>
          <p:cNvSpPr/>
          <p:nvPr/>
        </p:nvSpPr>
        <p:spPr>
          <a:xfrm>
            <a:off x="5164816" y="3998369"/>
            <a:ext cx="5541016" cy="621380"/>
          </a:xfrm>
          <a:prstGeom prst="rect">
            <a:avLst/>
          </a:prstGeom>
          <a:solidFill>
            <a:srgbClr val="2885E2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BE446D-ED6B-43E6-9F9E-B4EB3109A3E8}"/>
              </a:ext>
            </a:extLst>
          </p:cNvPr>
          <p:cNvCxnSpPr>
            <a:cxnSpLocks/>
          </p:cNvCxnSpPr>
          <p:nvPr/>
        </p:nvCxnSpPr>
        <p:spPr>
          <a:xfrm>
            <a:off x="5150279" y="5462461"/>
            <a:ext cx="5542795" cy="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triangle" w="lg" len="lg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BBE6FB9-7273-4B6D-9E8A-47503D7D01E8}"/>
              </a:ext>
            </a:extLst>
          </p:cNvPr>
          <p:cNvSpPr txBox="1"/>
          <p:nvPr/>
        </p:nvSpPr>
        <p:spPr>
          <a:xfrm>
            <a:off x="5165188" y="5512995"/>
            <a:ext cx="55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duration of response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EFF6B7-563B-4710-9F03-B3795450F928}"/>
              </a:ext>
            </a:extLst>
          </p:cNvPr>
          <p:cNvSpPr/>
          <p:nvPr/>
        </p:nvSpPr>
        <p:spPr>
          <a:xfrm>
            <a:off x="5162470" y="4632895"/>
            <a:ext cx="823364" cy="621380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2030B-BD13-4F18-87E4-78ACEE81EC23}"/>
              </a:ext>
            </a:extLst>
          </p:cNvPr>
          <p:cNvSpPr txBox="1"/>
          <p:nvPr/>
        </p:nvSpPr>
        <p:spPr>
          <a:xfrm>
            <a:off x="9132065" y="414763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24.9 months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B48458-E219-49EC-A514-29A26C022510}"/>
              </a:ext>
            </a:extLst>
          </p:cNvPr>
          <p:cNvSpPr txBox="1"/>
          <p:nvPr/>
        </p:nvSpPr>
        <p:spPr>
          <a:xfrm>
            <a:off x="9260305" y="472776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3.7 months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143F58-78E3-4129-BC9C-580DDF0F8F07}"/>
              </a:ext>
            </a:extLst>
          </p:cNvPr>
          <p:cNvSpPr txBox="1"/>
          <p:nvPr/>
        </p:nvSpPr>
        <p:spPr>
          <a:xfrm>
            <a:off x="4029459" y="407824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Olaparib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457F35-97D9-403C-9173-9960FBC74B2E}"/>
              </a:ext>
            </a:extLst>
          </p:cNvPr>
          <p:cNvSpPr txBox="1"/>
          <p:nvPr/>
        </p:nvSpPr>
        <p:spPr>
          <a:xfrm>
            <a:off x="4080755" y="476633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Placebo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74FA54-0249-41F4-89A1-D345C9C3D409}"/>
              </a:ext>
            </a:extLst>
          </p:cNvPr>
          <p:cNvGrpSpPr/>
          <p:nvPr/>
        </p:nvGrpSpPr>
        <p:grpSpPr>
          <a:xfrm>
            <a:off x="5328977" y="1701089"/>
            <a:ext cx="5411592" cy="1840029"/>
            <a:chOff x="7141499" y="1683998"/>
            <a:chExt cx="4377312" cy="1705649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C153E72-31E7-45FD-A521-909C834F3945}"/>
                </a:ext>
              </a:extLst>
            </p:cNvPr>
            <p:cNvCxnSpPr>
              <a:cxnSpLocks/>
            </p:cNvCxnSpPr>
            <p:nvPr/>
          </p:nvCxnSpPr>
          <p:spPr>
            <a:xfrm>
              <a:off x="7988696" y="3018847"/>
              <a:ext cx="3530115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4D69E2-2F0B-40B5-8888-ED192CE2D4A7}"/>
                </a:ext>
              </a:extLst>
            </p:cNvPr>
            <p:cNvSpPr txBox="1"/>
            <p:nvPr/>
          </p:nvSpPr>
          <p:spPr>
            <a:xfrm>
              <a:off x="8141317" y="3047288"/>
              <a:ext cx="3361037" cy="342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Median time to onset of response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5539A24-1C6C-46A7-AAF3-C22666F91C53}"/>
                </a:ext>
              </a:extLst>
            </p:cNvPr>
            <p:cNvSpPr/>
            <p:nvPr/>
          </p:nvSpPr>
          <p:spPr>
            <a:xfrm>
              <a:off x="7972958" y="1683998"/>
              <a:ext cx="972000" cy="576000"/>
            </a:xfrm>
            <a:prstGeom prst="rect">
              <a:avLst/>
            </a:prstGeom>
            <a:solidFill>
              <a:srgbClr val="2885E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B59DE4-722D-4E2A-A04F-F663118A27DC}"/>
                </a:ext>
              </a:extLst>
            </p:cNvPr>
            <p:cNvSpPr/>
            <p:nvPr/>
          </p:nvSpPr>
          <p:spPr>
            <a:xfrm>
              <a:off x="7972958" y="2345478"/>
              <a:ext cx="648000" cy="576000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01C72C2-0FEC-4A47-ABD4-AFF459FC9043}"/>
                </a:ext>
              </a:extLst>
            </p:cNvPr>
            <p:cNvSpPr txBox="1"/>
            <p:nvPr/>
          </p:nvSpPr>
          <p:spPr>
            <a:xfrm>
              <a:off x="10344141" y="1782876"/>
              <a:ext cx="1134812" cy="342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5.4 months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C6F43B-90E7-4A77-A111-62CD9A7B5FC1}"/>
                </a:ext>
              </a:extLst>
            </p:cNvPr>
            <p:cNvSpPr txBox="1"/>
            <p:nvPr/>
          </p:nvSpPr>
          <p:spPr>
            <a:xfrm>
              <a:off x="10344141" y="2364260"/>
              <a:ext cx="1134812" cy="342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3.6 months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6E881D-DF8C-48C1-A67F-BB1A1FA88C46}"/>
                </a:ext>
              </a:extLst>
            </p:cNvPr>
            <p:cNvSpPr txBox="1"/>
            <p:nvPr/>
          </p:nvSpPr>
          <p:spPr>
            <a:xfrm>
              <a:off x="7141499" y="1776196"/>
              <a:ext cx="906605" cy="342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Olaparib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F584B73-C0CB-472D-B1C1-08BB1199724D}"/>
                </a:ext>
              </a:extLst>
            </p:cNvPr>
            <p:cNvSpPr txBox="1"/>
            <p:nvPr/>
          </p:nvSpPr>
          <p:spPr>
            <a:xfrm>
              <a:off x="7162245" y="2442677"/>
              <a:ext cx="865113" cy="342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Placebo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4313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</a:t>
            </a:r>
            <a:r>
              <a:rPr lang="en-US" dirty="0" err="1"/>
              <a:t>Rugo</a:t>
            </a:r>
            <a:r>
              <a:rPr lang="en-US" dirty="0"/>
              <a:t>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B83FDFE-5A54-1D43-8567-CE0A54B41729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286000"/>
          <a:ext cx="9067800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23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5905500">
                  <a:extLst>
                    <a:ext uri="{9D8B030D-6E8A-4147-A177-3AD203B41FA5}">
                      <a16:colId xmlns:a16="http://schemas.microsoft.com/office/drawing/2014/main" val="2617489920"/>
                    </a:ext>
                  </a:extLst>
                </a:gridCol>
              </a:tblGrid>
              <a:tr h="89628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 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Puma Biotechnology Inc, Samsung </a:t>
                      </a:r>
                      <a:r>
                        <a:rPr lang="en-US" sz="18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Bioepis</a:t>
                      </a: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  <a:tr h="1331626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 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Daiichi Sankyo Inc, Eisai Inc, Genentech, a member of the Roche Group, </a:t>
                      </a:r>
                      <a:r>
                        <a:rPr lang="en-US" sz="18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Immunomedics</a:t>
                      </a: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Lilly, </a:t>
                      </a:r>
                      <a:r>
                        <a:rPr lang="en-US" sz="18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MacroGenics</a:t>
                      </a: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Merck, Novartis, OBI Pharma Inc, </a:t>
                      </a:r>
                      <a:r>
                        <a:rPr lang="en-US" sz="18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Odonate</a:t>
                      </a: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Pfizer Inc, Seattle Genetics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247902"/>
                  </a:ext>
                </a:extLst>
              </a:tr>
              <a:tr h="896287">
                <a:tc>
                  <a:txBody>
                    <a:bodyPr/>
                    <a:lstStyle/>
                    <a:p>
                      <a:pPr marL="0" marR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Paid Travel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Daiichi Sankyo Inc, </a:t>
                      </a:r>
                      <a:r>
                        <a:rPr lang="en-US" sz="1800" b="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MacroGenics</a:t>
                      </a: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Merck, Mylan NV, Novartis, Pfizer Inc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185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200857"/>
      </p:ext>
    </p:extLst>
  </p:cSld>
  <p:clrMapOvr>
    <a:masterClrMapping/>
  </p:clrMapOvr>
  <p:transition spd="slow" advClick="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B0F6-05EB-2D4C-94C1-AA5B48895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82" y="342813"/>
            <a:ext cx="11139854" cy="10105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b="1" dirty="0"/>
              <a:t>RUCAPANC: Rucaparib Monotherapy in Patients With Pancreatic Cancer and a Known Deleterious </a:t>
            </a:r>
            <a:r>
              <a:rPr lang="en-US" sz="3600" b="1" i="1" dirty="0"/>
              <a:t>BRCA</a:t>
            </a:r>
            <a:r>
              <a:rPr lang="en-US" sz="3600" b="1" dirty="0"/>
              <a:t> Mutation </a:t>
            </a:r>
            <a:endParaRPr lang="en-US" sz="360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E0878E-599D-3848-ABD2-B10FA5FBB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0" y="2304288"/>
            <a:ext cx="6124778" cy="352174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A091BC-0830-644A-AB78-48F3667F5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009" y="2472068"/>
            <a:ext cx="5857330" cy="3186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535B77-E524-9148-BAD2-4A07F4DAC412}"/>
              </a:ext>
            </a:extLst>
          </p:cNvPr>
          <p:cNvSpPr txBox="1"/>
          <p:nvPr/>
        </p:nvSpPr>
        <p:spPr>
          <a:xfrm>
            <a:off x="507439" y="6442558"/>
            <a:ext cx="3562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Shroff RT, et al.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JCO Precis Oncol.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2018;2018.</a:t>
            </a:r>
          </a:p>
        </p:txBody>
      </p:sp>
    </p:spTree>
    <p:extLst>
      <p:ext uri="{BB962C8B-B14F-4D97-AF65-F5344CB8AC3E}">
        <p14:creationId xmlns:p14="http://schemas.microsoft.com/office/powerpoint/2010/main" val="41403055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12F59D-9C7E-FE4B-B4FB-998BAB72A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1"/>
            <a:ext cx="10515600" cy="1325563"/>
          </a:xfrm>
        </p:spPr>
        <p:txBody>
          <a:bodyPr/>
          <a:lstStyle/>
          <a:p>
            <a:r>
              <a:rPr lang="en-US" b="1" dirty="0"/>
              <a:t>Dr Philip Case Presentation: 51 </a:t>
            </a:r>
            <a:r>
              <a:rPr lang="en-US" b="1" dirty="0" err="1"/>
              <a:t>yo</a:t>
            </a:r>
            <a:r>
              <a:rPr lang="en-US" b="1" dirty="0"/>
              <a:t> M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7E86BB-4275-0E40-BFB7-FB81E8CC7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0515601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100" dirty="0"/>
              <a:t>51-year-old software engineer whose father had prostate cancer presented with epigastric abdominal pain. He had weight loss of 5 lbs. CT scan showed a 3 cm mass in the pancreas which was considered </a:t>
            </a:r>
            <a:r>
              <a:rPr lang="en-US" sz="2100" dirty="0" err="1"/>
              <a:t>resectable</a:t>
            </a:r>
            <a:r>
              <a:rPr lang="en-US" sz="2100" dirty="0"/>
              <a:t>. At laparotomy few small liver metastases were seen that were histologically positive for pancreatic adenocarcinoma. CA 19-9 was 150 IU/L. Initial workup showed no abnormalities in liver function and normal CBC. C-reactive protein was within normal range. Patient was seen by supportive care team to optimize pain management and subsequently started on modified FOLFIRINOX. CT scan after 2 months showed significant shrinkage of the pancreatic mass and reduction in CA199 by 80%. He did undergo genetic testing and was found to have </a:t>
            </a:r>
            <a:r>
              <a:rPr lang="en-US" sz="2100" i="1" dirty="0"/>
              <a:t>BRCA2</a:t>
            </a:r>
            <a:r>
              <a:rPr lang="en-US" sz="2100" dirty="0"/>
              <a:t> mutation. His father was subsequently tested and indeed he also had the </a:t>
            </a:r>
            <a:r>
              <a:rPr lang="en-US" sz="2100" i="1" dirty="0"/>
              <a:t>BRCA2</a:t>
            </a:r>
            <a:r>
              <a:rPr lang="en-US" sz="2100" dirty="0"/>
              <a:t> mutation so did one of the patient’s two daughters who were tested. After 5 months of treatment with modified FOLFIRINOX he was switched to </a:t>
            </a:r>
            <a:r>
              <a:rPr lang="en-US" sz="2100" dirty="0" err="1"/>
              <a:t>olaparib</a:t>
            </a:r>
            <a:r>
              <a:rPr lang="en-US" sz="2100" dirty="0"/>
              <a:t> 300 mg per day at which point in time he had side effects from the FOLFIRINOX in the form of fatigue grade 2 and sensory neuropathy grade 2. He stayed on </a:t>
            </a:r>
            <a:r>
              <a:rPr lang="en-US" sz="2100" dirty="0" err="1"/>
              <a:t>olaparib</a:t>
            </a:r>
            <a:r>
              <a:rPr lang="en-US" sz="2100" dirty="0"/>
              <a:t> for 8.5 months before disease progression with increase liver metastases during which he tolerated treatment well except for the continued fatigue. His treatment was switched to 5FU/LCV/Liposomal irinotecan because of the persistent neuropathy. </a:t>
            </a:r>
          </a:p>
        </p:txBody>
      </p:sp>
    </p:spTree>
    <p:extLst>
      <p:ext uri="{BB962C8B-B14F-4D97-AF65-F5344CB8AC3E}">
        <p14:creationId xmlns:p14="http://schemas.microsoft.com/office/powerpoint/2010/main" val="19131121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12F59D-9C7E-FE4B-B4FB-998BAB72A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8" y="27878"/>
            <a:ext cx="10515600" cy="1325563"/>
          </a:xfrm>
        </p:spPr>
        <p:txBody>
          <a:bodyPr/>
          <a:lstStyle/>
          <a:p>
            <a:r>
              <a:rPr lang="en-US" b="1" dirty="0"/>
              <a:t>Dr Philip Case Presentation: 59 </a:t>
            </a:r>
            <a:r>
              <a:rPr lang="en-US" b="1" dirty="0" err="1"/>
              <a:t>yo</a:t>
            </a:r>
            <a:r>
              <a:rPr lang="en-US" b="1" dirty="0"/>
              <a:t> M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7E86BB-4275-0E40-BFB7-FB81E8CC7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91065"/>
            <a:ext cx="10686143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100" dirty="0"/>
              <a:t>59-year-old pediatric emergency doctor presented with obstructive jaundice, abdominal pain, back pain, and weight loss of 15 pounds and PS of 2. He was also very depressed.   CT scan showed a pancreatic head mass of 3 cm, multiple hypodense lesions in the liver, and marked intra- and extrahepatic bile duct dilatation. ERCP failed to place a bile duct stent so he underwent percutaneous external drainage with multiple complications and including cholangitis. Biopsy of the liver lesion showed an adenocarcinoma of the pancreatic-biliary type. His bilirubin dropped from 12 mg/dL to 5 mg/dL and stayed around that level without further dropping. He was started on gemcitabine and cisplatin combination. He had a significant improvement of his symptoms with normalization of the serum bilirubin after several weeks. After six (three-weekly) cycles of gemcitabine and cisplatin he was switched to gemcitabine single agent. Of note CT scan at 9 weeks after starting gemcitabine/cisplatin showed significant partial response. He had somatic </a:t>
            </a:r>
            <a:r>
              <a:rPr lang="en-US" sz="2100" i="1" dirty="0"/>
              <a:t>BRCA1</a:t>
            </a:r>
            <a:r>
              <a:rPr lang="en-US" sz="2100" dirty="0"/>
              <a:t> mutation on genomic profiling and later confirmed to have germline </a:t>
            </a:r>
            <a:r>
              <a:rPr lang="en-US" sz="2100" i="1" dirty="0"/>
              <a:t>BRCA1</a:t>
            </a:r>
            <a:r>
              <a:rPr lang="en-US" sz="2100" dirty="0"/>
              <a:t> mutation. After 2 months of gemcitabine alone he was started on rucaparib 600 mg BID orally and continued on it for 9 months before progressing in the liver. He underwent a new liver biopsy which showed exactly the same </a:t>
            </a:r>
            <a:r>
              <a:rPr lang="en-US" sz="2100" i="1" dirty="0"/>
              <a:t>BRCA2</a:t>
            </a:r>
            <a:r>
              <a:rPr lang="en-US" sz="2100" dirty="0"/>
              <a:t> mutation. He received gemcitabine and cisplatin but progressed after 2 months. He was switched to 5FU/LCV/Nano liposomal irinotecan and had stable disease for approximately six months.</a:t>
            </a:r>
          </a:p>
        </p:txBody>
      </p:sp>
    </p:spTree>
    <p:extLst>
      <p:ext uri="{BB962C8B-B14F-4D97-AF65-F5344CB8AC3E}">
        <p14:creationId xmlns:p14="http://schemas.microsoft.com/office/powerpoint/2010/main" val="20752342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420A7-D613-C640-979D-D732149D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540E6-4EDA-AA44-BB1B-5744C324B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83" y="1676400"/>
            <a:ext cx="11353800" cy="5105400"/>
          </a:xfrm>
        </p:spPr>
        <p:txBody>
          <a:bodyPr/>
          <a:lstStyle/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PARP Inhibitors: Biologic Rationale and Mechanism of Action</a:t>
            </a: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2: Side Effects and Toxicities of PARP Inhibitors</a:t>
            </a: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PARP Inhibitors for Ovarian Cancer – Dr Matulonis 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2B50"/>
                </a:solidFill>
              </a:rPr>
              <a:t>Key data sets: SOLO-1, PRIMA, PAOLA-1, VELIA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PARP Inhibitors for Breast Cancer – Dr </a:t>
            </a:r>
            <a:r>
              <a:rPr lang="en-US" sz="2000" b="1" dirty="0" err="1">
                <a:solidFill>
                  <a:srgbClr val="0432FF"/>
                </a:solidFill>
              </a:rPr>
              <a:t>Rugo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2B50"/>
                </a:solidFill>
              </a:rPr>
              <a:t>Key data sets: EMBRACA, </a:t>
            </a:r>
            <a:r>
              <a:rPr lang="en-US" sz="2000" dirty="0" err="1">
                <a:solidFill>
                  <a:srgbClr val="002B50"/>
                </a:solidFill>
              </a:rPr>
              <a:t>OlympiAD</a:t>
            </a:r>
            <a:r>
              <a:rPr lang="en-US" sz="2000" dirty="0">
                <a:solidFill>
                  <a:srgbClr val="002B50"/>
                </a:solidFill>
              </a:rPr>
              <a:t>, BROCADE3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 PARP Inhibitors for Pancreatic Cancer – Dr Philip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chemeClr val="tx2"/>
                </a:solidFill>
              </a:rPr>
              <a:t>Key data sets: POLO, RUCAPANC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6: PARP Inhibitors for Prostate Cancer – Dr Hussain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chemeClr val="tx2"/>
                </a:solidFill>
              </a:rPr>
              <a:t>Key data sets: </a:t>
            </a:r>
            <a:r>
              <a:rPr lang="en-US" sz="2000" dirty="0" err="1">
                <a:solidFill>
                  <a:schemeClr val="tx2"/>
                </a:solidFill>
              </a:rPr>
              <a:t>PROfound</a:t>
            </a:r>
            <a:r>
              <a:rPr lang="en-US" sz="2000" dirty="0">
                <a:solidFill>
                  <a:schemeClr val="tx2"/>
                </a:solidFill>
              </a:rPr>
              <a:t>, TRITON2, GALAHAD </a:t>
            </a:r>
          </a:p>
        </p:txBody>
      </p:sp>
    </p:spTree>
    <p:extLst>
      <p:ext uri="{BB962C8B-B14F-4D97-AF65-F5344CB8AC3E}">
        <p14:creationId xmlns:p14="http://schemas.microsoft.com/office/powerpoint/2010/main" val="3584089100"/>
      </p:ext>
    </p:extLst>
  </p:cSld>
  <p:clrMapOvr>
    <a:masterClrMapping/>
  </p:clrMapOvr>
  <p:transition spd="slow" advClick="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F6C30B-3BDC-6541-83A9-6077E4E3C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6: PARP Inhibitors for Prostate Cancer – Dr Hussain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BAB8F-4435-C646-BE5F-E5318CE04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600"/>
              </a:spcBef>
            </a:pPr>
            <a:r>
              <a:rPr lang="en-US" dirty="0"/>
              <a:t>Genomic profile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Key recent data sets: </a:t>
            </a:r>
            <a:r>
              <a:rPr lang="en-US" dirty="0" err="1"/>
              <a:t>PROfound</a:t>
            </a:r>
            <a:r>
              <a:rPr lang="en-US" dirty="0"/>
              <a:t>, TRITON2, GALAHAD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Current practice patterns </a:t>
            </a:r>
          </a:p>
          <a:p>
            <a:pPr lvl="0">
              <a:spcBef>
                <a:spcPts val="1600"/>
              </a:spcBef>
            </a:pPr>
            <a:r>
              <a:rPr lang="en-US" dirty="0"/>
              <a:t>Ongoing trials</a:t>
            </a:r>
          </a:p>
        </p:txBody>
      </p:sp>
    </p:spTree>
    <p:extLst>
      <p:ext uri="{BB962C8B-B14F-4D97-AF65-F5344CB8AC3E}">
        <p14:creationId xmlns:p14="http://schemas.microsoft.com/office/powerpoint/2010/main" val="2541060469"/>
      </p:ext>
    </p:extLst>
  </p:cSld>
  <p:clrMapOvr>
    <a:masterClrMapping/>
  </p:clrMapOvr>
  <p:transition spd="slow" advClick="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125200" cy="1143000"/>
          </a:xfrm>
        </p:spPr>
        <p:txBody>
          <a:bodyPr/>
          <a:lstStyle/>
          <a:p>
            <a:r>
              <a:rPr lang="en-US" sz="2400" dirty="0"/>
              <a:t>In general, what is the optimal approach to mutation testing for possible use of a PARP inhibitor for a patient with metastatic prostate cancer and no family history?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5867399" y="1447800"/>
          <a:ext cx="6172201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357AF87B-EF16-3E4B-A8E3-48DE85E3B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10798"/>
            <a:ext cx="5486400" cy="14296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Germline BRCA; if negative,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multigene somatic (NGS)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6B66592-F27F-9040-9A9D-AA0BE7F9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8" y="2933880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Multigene germline and somatic/NGS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599" y="3850367"/>
            <a:ext cx="4114800" cy="14296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Germline BRCA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88AB123-CD2E-F243-89E7-613191338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8" y="4683202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Multigene germline panel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D88B5D1-F911-9E49-B163-6A1FAF61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8" y="5491939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 do not generally order mutation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assays for these patients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B69B7D-A630-E444-8103-41D80AA5D790}"/>
              </a:ext>
            </a:extLst>
          </p:cNvPr>
          <p:cNvSpPr txBox="1"/>
          <p:nvPr/>
        </p:nvSpPr>
        <p:spPr>
          <a:xfrm>
            <a:off x="0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Survey of 50 US-based general medical oncologists June 2020</a:t>
            </a:r>
          </a:p>
        </p:txBody>
      </p:sp>
    </p:spTree>
    <p:extLst>
      <p:ext uri="{BB962C8B-B14F-4D97-AF65-F5344CB8AC3E}">
        <p14:creationId xmlns:p14="http://schemas.microsoft.com/office/powerpoint/2010/main" val="1177703798"/>
      </p:ext>
    </p:extLst>
  </p:cSld>
  <p:clrMapOvr>
    <a:masterClrMapping/>
  </p:clrMapOvr>
  <p:transition spd="slow" advClick="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125200" cy="1143000"/>
          </a:xfrm>
        </p:spPr>
        <p:txBody>
          <a:bodyPr/>
          <a:lstStyle/>
          <a:p>
            <a:r>
              <a:rPr lang="en-US" sz="2400" dirty="0"/>
              <a:t>At what point, if any, do you generally recommend a PARP inhibitor to a patient with metastatic prostate cancer and a germline BRCA mutation?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5867399" y="1447800"/>
          <a:ext cx="6172201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357AF87B-EF16-3E4B-A8E3-48DE85E3B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05631"/>
            <a:ext cx="5486400" cy="14296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After at least 1 line of both hormonal therapy and chemotherapy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6B66592-F27F-9040-9A9D-AA0BE7F9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8" y="3245214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After 1 line of hormonal therapy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599" y="4367835"/>
            <a:ext cx="4114800" cy="14296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After 1 line of chemotherapy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88AB123-CD2E-F243-89E7-613191338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8" y="5410200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 generally would not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administer a PARP inhibitor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0F5D79-284B-DA4F-A5FD-73AC475C69AB}"/>
              </a:ext>
            </a:extLst>
          </p:cNvPr>
          <p:cNvSpPr txBox="1"/>
          <p:nvPr/>
        </p:nvSpPr>
        <p:spPr>
          <a:xfrm>
            <a:off x="0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Survey of 50 US-based general medical oncologists June 2020</a:t>
            </a:r>
          </a:p>
        </p:txBody>
      </p:sp>
    </p:spTree>
    <p:extLst>
      <p:ext uri="{BB962C8B-B14F-4D97-AF65-F5344CB8AC3E}">
        <p14:creationId xmlns:p14="http://schemas.microsoft.com/office/powerpoint/2010/main" val="2523849266"/>
      </p:ext>
    </p:extLst>
  </p:cSld>
  <p:clrMapOvr>
    <a:masterClrMapping/>
  </p:clrMapOvr>
  <p:transition spd="slow" advClick="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89FE-0B06-8641-BF31-8A4BD81F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1125200" cy="1143000"/>
          </a:xfrm>
        </p:spPr>
        <p:txBody>
          <a:bodyPr/>
          <a:lstStyle/>
          <a:p>
            <a:r>
              <a:rPr lang="en-US" sz="2400" dirty="0"/>
              <a:t>For a patient with metastatic prostate cancer and a germline BRCA mutation to whom you would administer a PARP inhibitor at some point, what treatment strategy would you likely use?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61DC5A-64A1-894C-AD5E-8EC390E922D3}"/>
              </a:ext>
            </a:extLst>
          </p:cNvPr>
          <p:cNvGraphicFramePr/>
          <p:nvPr/>
        </p:nvGraphicFramePr>
        <p:xfrm>
          <a:off x="5867399" y="1447800"/>
          <a:ext cx="6172201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357AF87B-EF16-3E4B-A8E3-48DE85E3B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05631"/>
            <a:ext cx="5486400" cy="14296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PARP inhibitor monotherapy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6B66592-F27F-9040-9A9D-AA0BE7F98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8" y="3221550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PARP inhibitor maintenance therapy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after response to chemotherapy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8E49ABC-F7F8-B54C-9C10-DC82F452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599" y="4367835"/>
            <a:ext cx="4114800" cy="14296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PARP inhibitor in combination with hormonal therapy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88AB123-CD2E-F243-89E7-613191338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8" y="5410200"/>
            <a:ext cx="5805261" cy="14750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1" fontAlgn="base" latinLnBrk="0" hangingPunct="1">
              <a:lnSpc>
                <a:spcPts val="234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 generally would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not administer a PARP inhibitor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D60512-D701-174C-B2B4-57AF36EE22FB}"/>
              </a:ext>
            </a:extLst>
          </p:cNvPr>
          <p:cNvSpPr txBox="1"/>
          <p:nvPr/>
        </p:nvSpPr>
        <p:spPr>
          <a:xfrm>
            <a:off x="0" y="6470298"/>
            <a:ext cx="108650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Survey of 50 US-based general medical oncologists June 2020</a:t>
            </a:r>
          </a:p>
        </p:txBody>
      </p:sp>
    </p:spTree>
    <p:extLst>
      <p:ext uri="{BB962C8B-B14F-4D97-AF65-F5344CB8AC3E}">
        <p14:creationId xmlns:p14="http://schemas.microsoft.com/office/powerpoint/2010/main" val="2314808332"/>
      </p:ext>
    </p:extLst>
  </p:cSld>
  <p:clrMapOvr>
    <a:masterClrMapping/>
  </p:clrMapOvr>
  <p:transition spd="slow" advClick="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9CCD15-C04E-47B5-9C84-62DC1C88A9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335" y="151411"/>
            <a:ext cx="6651312" cy="67065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756565-8048-4E99-BFB5-A4ABDAE4ACBF}"/>
              </a:ext>
            </a:extLst>
          </p:cNvPr>
          <p:cNvSpPr/>
          <p:nvPr/>
        </p:nvSpPr>
        <p:spPr>
          <a:xfrm>
            <a:off x="2101335" y="456763"/>
            <a:ext cx="479425" cy="56832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756565-8048-4E99-BFB5-A4ABDAE4ACBF}"/>
              </a:ext>
            </a:extLst>
          </p:cNvPr>
          <p:cNvSpPr/>
          <p:nvPr/>
        </p:nvSpPr>
        <p:spPr>
          <a:xfrm>
            <a:off x="5923522" y="719585"/>
            <a:ext cx="479425" cy="54204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969051D-B831-48DE-9800-46A3A14CC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97" y="151411"/>
            <a:ext cx="176349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1238" indent="4763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38438" indent="4763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5638" indent="4763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2838" indent="4763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Common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BRCAness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Genes &amp;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PARPi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Sensitivity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92597" y="6347305"/>
            <a:ext cx="32293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Rimar</a:t>
            </a: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KJ, et al. </a:t>
            </a:r>
            <a:r>
              <a:rPr kumimoji="0" lang="nb-NO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Cancer</a:t>
            </a: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. </a:t>
            </a:r>
            <a:b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</a:b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2017;123(11):1912-1924.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845601" y="702579"/>
          <a:ext cx="2747749" cy="453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7749">
                  <a:extLst>
                    <a:ext uri="{9D8B030D-6E8A-4147-A177-3AD203B41FA5}">
                      <a16:colId xmlns:a16="http://schemas.microsoft.com/office/drawing/2014/main" val="2204409078"/>
                    </a:ext>
                  </a:extLst>
                </a:gridCol>
              </a:tblGrid>
              <a:tr h="58301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PARPi</a:t>
                      </a:r>
                      <a:r>
                        <a:rPr lang="en-US" sz="26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en-US" sz="260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PCa</a:t>
                      </a:r>
                      <a:endParaRPr lang="en-US" sz="26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/>
                </a:tc>
                <a:extLst>
                  <a:ext uri="{0D108BD9-81ED-4DB2-BD59-A6C34878D82A}">
                    <a16:rowId xmlns:a16="http://schemas.microsoft.com/office/drawing/2014/main" val="3367676668"/>
                  </a:ext>
                </a:extLst>
              </a:tr>
              <a:tr h="894792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Olaparib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/>
                </a:tc>
                <a:extLst>
                  <a:ext uri="{0D108BD9-81ED-4DB2-BD59-A6C34878D82A}">
                    <a16:rowId xmlns:a16="http://schemas.microsoft.com/office/drawing/2014/main" val="1915860428"/>
                  </a:ext>
                </a:extLst>
              </a:tr>
              <a:tr h="603758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Rucaparib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/>
                </a:tc>
                <a:extLst>
                  <a:ext uri="{0D108BD9-81ED-4DB2-BD59-A6C34878D82A}">
                    <a16:rowId xmlns:a16="http://schemas.microsoft.com/office/drawing/2014/main" val="2174171497"/>
                  </a:ext>
                </a:extLst>
              </a:tr>
              <a:tr h="625590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Niraparib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/>
                </a:tc>
                <a:extLst>
                  <a:ext uri="{0D108BD9-81ED-4DB2-BD59-A6C34878D82A}">
                    <a16:rowId xmlns:a16="http://schemas.microsoft.com/office/drawing/2014/main" val="4261180853"/>
                  </a:ext>
                </a:extLst>
              </a:tr>
              <a:tr h="79243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Talazoparib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5" marB="45705" anchor="ctr"/>
                </a:tc>
                <a:extLst>
                  <a:ext uri="{0D108BD9-81ED-4DB2-BD59-A6C34878D82A}">
                    <a16:rowId xmlns:a16="http://schemas.microsoft.com/office/drawing/2014/main" val="3809428395"/>
                  </a:ext>
                </a:extLst>
              </a:tr>
              <a:tr h="1036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BGB-290 (</a:t>
                      </a:r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Pamiparib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05" marB="45705" anchor="ctr"/>
                </a:tc>
                <a:extLst>
                  <a:ext uri="{0D108BD9-81ED-4DB2-BD59-A6C34878D82A}">
                    <a16:rowId xmlns:a16="http://schemas.microsoft.com/office/drawing/2014/main" val="291661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949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71">
            <a:extLst>
              <a:ext uri="{FF2B5EF4-FFF2-40B4-BE49-F238E27FC236}">
                <a16:creationId xmlns:a16="http://schemas.microsoft.com/office/drawing/2014/main" id="{A8642562-465A-42B9-8EFB-6AD343A6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90" y="167770"/>
            <a:ext cx="7006269" cy="553999"/>
          </a:xfrm>
        </p:spPr>
        <p:txBody>
          <a:bodyPr/>
          <a:lstStyle/>
          <a:p>
            <a:r>
              <a:rPr lang="en-GB" sz="2400" cap="none" dirty="0" err="1"/>
              <a:t>PROfound</a:t>
            </a:r>
            <a:r>
              <a:rPr lang="en-GB" sz="2400" cap="none" dirty="0"/>
              <a:t> </a:t>
            </a:r>
            <a:r>
              <a:rPr lang="en-GB" sz="2400" dirty="0"/>
              <a:t>Study design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ECFE06B-1F46-48F7-9269-33A855B4253A}"/>
              </a:ext>
            </a:extLst>
          </p:cNvPr>
          <p:cNvSpPr txBox="1"/>
          <p:nvPr/>
        </p:nvSpPr>
        <p:spPr>
          <a:xfrm>
            <a:off x="5376975" y="3177937"/>
            <a:ext cx="2039947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Olaparib 300 mg bid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n=94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5530CC-E0FD-457B-9B7F-BBF36DDDA70B}"/>
              </a:ext>
            </a:extLst>
          </p:cNvPr>
          <p:cNvSpPr txBox="1"/>
          <p:nvPr/>
        </p:nvSpPr>
        <p:spPr>
          <a:xfrm>
            <a:off x="5376975" y="3821337"/>
            <a:ext cx="2039947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Physician’s choice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‡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n=48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3CAAC1B-2B38-40A4-8D19-F9EE2E906365}"/>
              </a:ext>
            </a:extLst>
          </p:cNvPr>
          <p:cNvCxnSpPr/>
          <p:nvPr/>
        </p:nvCxnSpPr>
        <p:spPr>
          <a:xfrm>
            <a:off x="5120331" y="3442054"/>
            <a:ext cx="23684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A7A0323-FC04-40C5-89C4-3714F0E6F0E7}"/>
              </a:ext>
            </a:extLst>
          </p:cNvPr>
          <p:cNvCxnSpPr/>
          <p:nvPr/>
        </p:nvCxnSpPr>
        <p:spPr>
          <a:xfrm>
            <a:off x="5120331" y="4129114"/>
            <a:ext cx="23684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95D959F-D015-4AEB-A1FE-719828CF54F5}"/>
              </a:ext>
            </a:extLst>
          </p:cNvPr>
          <p:cNvSpPr txBox="1"/>
          <p:nvPr/>
        </p:nvSpPr>
        <p:spPr>
          <a:xfrm>
            <a:off x="5171982" y="2239107"/>
            <a:ext cx="3017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Upon BICR progression, physician's choice patients were allowed to cross over to olaparib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FC9ACD93-AD89-4162-9F97-9411A78E876B}"/>
              </a:ext>
            </a:extLst>
          </p:cNvPr>
          <p:cNvCxnSpPr>
            <a:cxnSpLocks/>
            <a:stCxn id="104" idx="3"/>
            <a:endCxn id="103" idx="3"/>
          </p:cNvCxnSpPr>
          <p:nvPr/>
        </p:nvCxnSpPr>
        <p:spPr>
          <a:xfrm flipV="1">
            <a:off x="7416922" y="3470324"/>
            <a:ext cx="16933" cy="658789"/>
          </a:xfrm>
          <a:prstGeom prst="bentConnector3">
            <a:avLst>
              <a:gd name="adj1" fmla="val 1491433"/>
            </a:avLst>
          </a:prstGeom>
          <a:ln>
            <a:prstDash val="sysDot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Content Placeholder 14">
            <a:extLst>
              <a:ext uri="{FF2B5EF4-FFF2-40B4-BE49-F238E27FC236}">
                <a16:creationId xmlns:a16="http://schemas.microsoft.com/office/drawing/2014/main" id="{4CD90E54-139B-4C22-97EC-8DC3C3262314}"/>
              </a:ext>
            </a:extLst>
          </p:cNvPr>
          <p:cNvSpPr txBox="1">
            <a:spLocks/>
          </p:cNvSpPr>
          <p:nvPr/>
        </p:nvSpPr>
        <p:spPr>
          <a:xfrm>
            <a:off x="328994" y="5190237"/>
            <a:ext cx="11705644" cy="46406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Blip>
                <a:blip r:embed="rId3"/>
              </a:buBlip>
              <a:defRPr sz="2000" kern="1200">
                <a:solidFill>
                  <a:srgbClr val="8C144D"/>
                </a:solidFill>
                <a:latin typeface="Arial" charset="0"/>
                <a:ea typeface="Arial" charset="0"/>
                <a:cs typeface="Arial" charset="0"/>
              </a:defRPr>
            </a:lvl1pPr>
            <a:lvl2pPr marL="534988" indent="-242888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rgbClr val="8C144D"/>
                </a:solidFill>
                <a:latin typeface="Arial" charset="0"/>
                <a:ea typeface="Arial" charset="0"/>
                <a:cs typeface="Arial" charset="0"/>
              </a:defRPr>
            </a:lvl2pPr>
            <a:lvl3pPr marL="717550" indent="-17145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-"/>
              <a:tabLst/>
              <a:defRPr sz="1400" kern="1200">
                <a:solidFill>
                  <a:srgbClr val="8C144D"/>
                </a:solidFill>
                <a:latin typeface="Arial" charset="0"/>
                <a:ea typeface="Arial" charset="0"/>
                <a:cs typeface="Arial" charset="0"/>
              </a:defRPr>
            </a:lvl3pPr>
            <a:lvl4pPr marL="893763" indent="-161925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8C144D"/>
                </a:solidFill>
                <a:latin typeface="Arial" charset="0"/>
                <a:ea typeface="Arial" charset="0"/>
                <a:cs typeface="Arial" charset="0"/>
              </a:defRPr>
            </a:lvl4pPr>
            <a:lvl5pPr marL="1076325" indent="-17145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rgbClr val="8C144D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830051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1E325F"/>
              </a:solidFill>
              <a:effectLst/>
              <a:uLnTx/>
              <a:uFillTx/>
              <a:latin typeface="Arial Narrow"/>
              <a:cs typeface="Arial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42539B-EC77-4B91-B26E-E448E4916614}"/>
              </a:ext>
            </a:extLst>
          </p:cNvPr>
          <p:cNvSpPr txBox="1"/>
          <p:nvPr/>
        </p:nvSpPr>
        <p:spPr>
          <a:xfrm>
            <a:off x="5376975" y="968976"/>
            <a:ext cx="2039947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Olaparib 300 mg bid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n=162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58E50DE-EBE9-4383-962E-7EA956B15BD6}"/>
              </a:ext>
            </a:extLst>
          </p:cNvPr>
          <p:cNvSpPr txBox="1"/>
          <p:nvPr/>
        </p:nvSpPr>
        <p:spPr>
          <a:xfrm>
            <a:off x="5376975" y="1612375"/>
            <a:ext cx="2039947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Physician’s choice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‡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n=83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BDAA717-1DCB-4810-B871-C67CE02A4DB9}"/>
              </a:ext>
            </a:extLst>
          </p:cNvPr>
          <p:cNvCxnSpPr/>
          <p:nvPr/>
        </p:nvCxnSpPr>
        <p:spPr>
          <a:xfrm>
            <a:off x="5120331" y="1233093"/>
            <a:ext cx="23684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B028057-B427-446D-875F-922BA94190BA}"/>
              </a:ext>
            </a:extLst>
          </p:cNvPr>
          <p:cNvCxnSpPr/>
          <p:nvPr/>
        </p:nvCxnSpPr>
        <p:spPr>
          <a:xfrm>
            <a:off x="5120331" y="1920153"/>
            <a:ext cx="23684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86BDEC8B-E788-4BED-BE48-DE27F196E748}"/>
              </a:ext>
            </a:extLst>
          </p:cNvPr>
          <p:cNvCxnSpPr>
            <a:cxnSpLocks/>
            <a:stCxn id="55" idx="3"/>
            <a:endCxn id="54" idx="3"/>
          </p:cNvCxnSpPr>
          <p:nvPr/>
        </p:nvCxnSpPr>
        <p:spPr>
          <a:xfrm flipV="1">
            <a:off x="7416922" y="1261363"/>
            <a:ext cx="16933" cy="658789"/>
          </a:xfrm>
          <a:prstGeom prst="bentConnector3">
            <a:avLst>
              <a:gd name="adj1" fmla="val 1491433"/>
            </a:avLst>
          </a:prstGeom>
          <a:ln>
            <a:prstDash val="sysDot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671B19D7-7FCA-47C0-902F-D70E89737124}"/>
              </a:ext>
            </a:extLst>
          </p:cNvPr>
          <p:cNvGraphicFramePr>
            <a:graphicFrameLocks noGrp="1"/>
          </p:cNvGraphicFramePr>
          <p:nvPr/>
        </p:nvGraphicFramePr>
        <p:xfrm>
          <a:off x="8290925" y="909557"/>
          <a:ext cx="3181408" cy="12649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181408">
                  <a:extLst>
                    <a:ext uri="{9D8B030D-6E8A-4147-A177-3AD203B41FA5}">
                      <a16:colId xmlns:a16="http://schemas.microsoft.com/office/drawing/2014/main" val="66203818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l"/>
                      <a:r>
                        <a:rPr lang="en-GB" sz="1900" b="1" dirty="0"/>
                        <a:t>Primary Endpoint</a:t>
                      </a:r>
                      <a:endParaRPr lang="en-US" sz="19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4308258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/>
                        <a:t>Radiographic progression-free survival (rPFS) in Cohort A </a:t>
                      </a:r>
                      <a:br>
                        <a:rPr lang="en-GB" sz="1600" b="1" dirty="0"/>
                      </a:br>
                      <a:r>
                        <a:rPr lang="en-GB" sz="1600" b="1" dirty="0"/>
                        <a:t>(RECIST 1.1 &amp; PCWG3 by BICR)</a:t>
                      </a:r>
                      <a:endParaRPr lang="en-GB" sz="16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10558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1A65FCD2-C791-4E8C-AF89-6ED155719802}"/>
              </a:ext>
            </a:extLst>
          </p:cNvPr>
          <p:cNvGraphicFramePr>
            <a:graphicFrameLocks noGrp="1"/>
          </p:cNvGraphicFramePr>
          <p:nvPr/>
        </p:nvGraphicFramePr>
        <p:xfrm>
          <a:off x="8290925" y="2505625"/>
          <a:ext cx="3181408" cy="19964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81408">
                  <a:extLst>
                    <a:ext uri="{9D8B030D-6E8A-4147-A177-3AD203B41FA5}">
                      <a16:colId xmlns:a16="http://schemas.microsoft.com/office/drawing/2014/main" val="66203818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l"/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Key Secondary Endpoints</a:t>
                      </a:r>
                      <a:endParaRPr lang="en-US" sz="19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082581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pPr marL="88900" indent="-8890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rPFS in Cohorts A+B </a:t>
                      </a:r>
                    </a:p>
                    <a:p>
                      <a:pPr marL="88900" indent="-8890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Confirmed radiographic objective response rate (ORR) in Cohort A</a:t>
                      </a:r>
                    </a:p>
                    <a:p>
                      <a:pPr marL="88900" indent="-8890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Time to pain progression (TTPP) </a:t>
                      </a:r>
                      <a:br>
                        <a:rPr lang="en-GB" sz="16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in Cohort A</a:t>
                      </a:r>
                    </a:p>
                    <a:p>
                      <a:pPr marL="88900" indent="-88900">
                        <a:buFont typeface="Arial" panose="020B0604020202020204" pitchFamily="34" charset="0"/>
                        <a:buChar char="•"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Overall survival (OS) in Cohort A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10558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BE9186DE-D074-44B9-AD4F-FD43AFF9CE5B}"/>
              </a:ext>
            </a:extLst>
          </p:cNvPr>
          <p:cNvSpPr txBox="1"/>
          <p:nvPr/>
        </p:nvSpPr>
        <p:spPr>
          <a:xfrm>
            <a:off x="719667" y="4193757"/>
            <a:ext cx="2292237" cy="872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Stratification factors</a:t>
            </a:r>
          </a:p>
          <a:p>
            <a:pPr marL="122753" marR="0" lvl="0" indent="-122753" algn="l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Previous taxane</a:t>
            </a:r>
          </a:p>
          <a:p>
            <a:pPr marL="122753" marR="0" lvl="0" indent="-122753" algn="l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Measurable disease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EABEB2-BC18-4F81-80E1-5AEA32C8B253}"/>
              </a:ext>
            </a:extLst>
          </p:cNvPr>
          <p:cNvSpPr/>
          <p:nvPr/>
        </p:nvSpPr>
        <p:spPr>
          <a:xfrm>
            <a:off x="3036527" y="1153768"/>
            <a:ext cx="2064000" cy="86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Cohort A: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BRCA1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, 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BRCA2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 or 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ATM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N=245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B97DF3-B54E-43D5-AEEF-F757934D1C2C}"/>
              </a:ext>
            </a:extLst>
          </p:cNvPr>
          <p:cNvSpPr/>
          <p:nvPr/>
        </p:nvSpPr>
        <p:spPr>
          <a:xfrm>
            <a:off x="3036527" y="3345524"/>
            <a:ext cx="2064000" cy="86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Cohort B: </a:t>
            </a:r>
          </a:p>
          <a:p>
            <a:pPr marL="0" marR="0" lvl="0" indent="0" algn="l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Other alterations</a:t>
            </a:r>
          </a:p>
          <a:p>
            <a:pPr marL="0" marR="0" lvl="0" indent="0" algn="l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N=142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74F5E7-4925-4AD5-BECD-449D60E7CFE3}"/>
              </a:ext>
            </a:extLst>
          </p:cNvPr>
          <p:cNvSpPr txBox="1"/>
          <p:nvPr/>
        </p:nvSpPr>
        <p:spPr>
          <a:xfrm>
            <a:off x="3056533" y="2394485"/>
            <a:ext cx="1911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2:1 randomization</a:t>
            </a:r>
          </a:p>
          <a:p>
            <a:pPr marL="0" marR="0" lvl="0" indent="0" algn="ctr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Open-label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C08B2A-F859-4434-96B7-95CE29364A55}"/>
              </a:ext>
            </a:extLst>
          </p:cNvPr>
          <p:cNvSpPr/>
          <p:nvPr/>
        </p:nvSpPr>
        <p:spPr>
          <a:xfrm>
            <a:off x="719667" y="1153769"/>
            <a:ext cx="1992901" cy="304762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rgbClr val="621C3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Key eligibility criteria</a:t>
            </a:r>
          </a:p>
          <a:p>
            <a:pPr marL="122764" marR="0" lvl="0" indent="-122764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2764" algn="l"/>
              </a:tabLst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mCRPC with disease progression on prior NHA, eg abiraterone or enzalutamide</a:t>
            </a:r>
          </a:p>
          <a:p>
            <a:pPr marL="122764" marR="0" lvl="0" indent="-122764" algn="l" defTabSz="60955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2764" algn="l"/>
              </a:tabLst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Alterations in ≥1 of any qualifying gene with a direct or indirect role in HRR*</a:t>
            </a: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5F7A4D50-A919-48DF-B793-1BF7AD588F30}"/>
              </a:ext>
            </a:extLst>
          </p:cNvPr>
          <p:cNvCxnSpPr>
            <a:cxnSpLocks/>
            <a:stCxn id="36" idx="3"/>
            <a:endCxn id="33" idx="1"/>
          </p:cNvCxnSpPr>
          <p:nvPr/>
        </p:nvCxnSpPr>
        <p:spPr>
          <a:xfrm flipV="1">
            <a:off x="2712569" y="1585769"/>
            <a:ext cx="323959" cy="1091815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CB7E864A-83A0-4A4A-9442-2ECD6024C8A7}"/>
              </a:ext>
            </a:extLst>
          </p:cNvPr>
          <p:cNvCxnSpPr>
            <a:cxnSpLocks/>
            <a:stCxn id="36" idx="3"/>
            <a:endCxn id="34" idx="1"/>
          </p:cNvCxnSpPr>
          <p:nvPr/>
        </p:nvCxnSpPr>
        <p:spPr>
          <a:xfrm>
            <a:off x="2712569" y="2677583"/>
            <a:ext cx="323959" cy="1099941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AEB1F58-69A5-4A18-BCA0-03FD30700B8D}"/>
              </a:ext>
            </a:extLst>
          </p:cNvPr>
          <p:cNvSpPr/>
          <p:nvPr/>
        </p:nvSpPr>
        <p:spPr>
          <a:xfrm>
            <a:off x="221673" y="4835026"/>
            <a:ext cx="118375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6E1E5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*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6E1E5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An investigational Clinical Trial Assay, based on a next-generation sequencing test</a:t>
            </a:r>
            <a:b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6E1E5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Used to prospectively select patients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harboring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 alterations in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BRCA1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BRCA2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ATM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BARD1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,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 BRIP1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,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 CDK12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,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 CHEK1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,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 CHEK2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,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 FANCL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,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 PALB2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,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 PPP2R2A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RAD51B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RAD51C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,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 RAD51D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 and/ or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RAD54L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 in their tumor tissue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CD2B3-3ACE-4C98-8E20-7902933A1B4A}"/>
              </a:ext>
            </a:extLst>
          </p:cNvPr>
          <p:cNvSpPr/>
          <p:nvPr/>
        </p:nvSpPr>
        <p:spPr>
          <a:xfrm>
            <a:off x="2647666" y="6032114"/>
            <a:ext cx="9215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 Narrow"/>
              </a:rPr>
              <a:t>‡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Physician’s choice of e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ither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 enzalutamide (160 mg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qd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) or abiraterone (1000 mg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qd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 + prednisone [5 mg bid])</a:t>
            </a:r>
          </a:p>
          <a:p>
            <a:pPr marL="0" marR="0" lvl="0" indent="0" algn="l" defTabSz="9143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PGothic" panose="020B0600070205080204" pitchFamily="34" charset="-128"/>
                <a:cs typeface="Arial" panose="020B0604020202020204" pitchFamily="34" charset="0"/>
              </a:rPr>
              <a:t>BICR, blinded independent central review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523D78-375B-9647-AC86-C95AF3AB3C86}"/>
              </a:ext>
            </a:extLst>
          </p:cNvPr>
          <p:cNvSpPr/>
          <p:nvPr/>
        </p:nvSpPr>
        <p:spPr>
          <a:xfrm>
            <a:off x="7775122" y="6486147"/>
            <a:ext cx="42130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Hussain M et al. ESMO 2019;Abstract 5059.</a:t>
            </a:r>
          </a:p>
        </p:txBody>
      </p:sp>
    </p:spTree>
    <p:extLst>
      <p:ext uri="{BB962C8B-B14F-4D97-AF65-F5344CB8AC3E}">
        <p14:creationId xmlns:p14="http://schemas.microsoft.com/office/powerpoint/2010/main" val="12361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E3A0-6FAF-0F47-B247-8A89B9DD6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activity is supported by educational grants from AstraZeneca Pharmaceuticals LP and Merck.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659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8B332B-246A-4BDE-A643-43EFAE1BE9D0}"/>
              </a:ext>
            </a:extLst>
          </p:cNvPr>
          <p:cNvGraphicFramePr>
            <a:graphicFrameLocks noGrp="1"/>
          </p:cNvGraphicFramePr>
          <p:nvPr/>
        </p:nvGraphicFramePr>
        <p:xfrm>
          <a:off x="578245" y="919946"/>
          <a:ext cx="11078475" cy="52586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2119">
                  <a:extLst>
                    <a:ext uri="{9D8B030D-6E8A-4147-A177-3AD203B41FA5}">
                      <a16:colId xmlns:a16="http://schemas.microsoft.com/office/drawing/2014/main" val="3461471969"/>
                    </a:ext>
                  </a:extLst>
                </a:gridCol>
                <a:gridCol w="1635144">
                  <a:extLst>
                    <a:ext uri="{9D8B030D-6E8A-4147-A177-3AD203B41FA5}">
                      <a16:colId xmlns:a16="http://schemas.microsoft.com/office/drawing/2014/main" val="2339379269"/>
                    </a:ext>
                  </a:extLst>
                </a:gridCol>
                <a:gridCol w="2243615">
                  <a:extLst>
                    <a:ext uri="{9D8B030D-6E8A-4147-A177-3AD203B41FA5}">
                      <a16:colId xmlns:a16="http://schemas.microsoft.com/office/drawing/2014/main" val="2536471004"/>
                    </a:ext>
                  </a:extLst>
                </a:gridCol>
                <a:gridCol w="1767228">
                  <a:extLst>
                    <a:ext uri="{9D8B030D-6E8A-4147-A177-3AD203B41FA5}">
                      <a16:colId xmlns:a16="http://schemas.microsoft.com/office/drawing/2014/main" val="2074963543"/>
                    </a:ext>
                  </a:extLst>
                </a:gridCol>
                <a:gridCol w="1943976">
                  <a:extLst>
                    <a:ext uri="{9D8B030D-6E8A-4147-A177-3AD203B41FA5}">
                      <a16:colId xmlns:a16="http://schemas.microsoft.com/office/drawing/2014/main" val="4118977272"/>
                    </a:ext>
                  </a:extLst>
                </a:gridCol>
                <a:gridCol w="1646393">
                  <a:extLst>
                    <a:ext uri="{9D8B030D-6E8A-4147-A177-3AD203B41FA5}">
                      <a16:colId xmlns:a16="http://schemas.microsoft.com/office/drawing/2014/main" val="3633762137"/>
                    </a:ext>
                  </a:extLst>
                </a:gridCol>
              </a:tblGrid>
              <a:tr h="900993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Gene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u="none" strike="noStrike">
                          <a:effectLst/>
                          <a:latin typeface="+mn-lt"/>
                        </a:rPr>
                        <a:t>Patients with HRR gene alterations 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(screened)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u="none" strike="noStrike">
                          <a:effectLst/>
                          <a:latin typeface="+mn-lt"/>
                        </a:rPr>
                        <a:t>Proportion 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of </a:t>
                      </a:r>
                      <a:r>
                        <a:rPr lang="en-GB" sz="1500" b="1" u="none" strike="noStrike">
                          <a:effectLst/>
                          <a:latin typeface="+mn-lt"/>
                        </a:rPr>
                        <a:t>total screened patients successfully tested for HRR gene alterations (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n=</a:t>
                      </a:r>
                      <a:r>
                        <a:rPr lang="en-GB" sz="1500" b="1" u="none" strike="noStrike">
                          <a:effectLst/>
                          <a:latin typeface="+mn-lt"/>
                        </a:rPr>
                        <a:t>2792), 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%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u="none" strike="noStrike">
                          <a:effectLst/>
                          <a:latin typeface="+mn-lt"/>
                        </a:rPr>
                        <a:t>Proportion 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of </a:t>
                      </a:r>
                      <a:r>
                        <a:rPr lang="en-GB" sz="1500" b="1" u="none" strike="noStrike">
                          <a:effectLst/>
                          <a:latin typeface="+mn-lt"/>
                        </a:rPr>
                        <a:t>total HRR gene 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alterations in screened population (n=</a:t>
                      </a:r>
                      <a:r>
                        <a:rPr lang="en-GB" sz="1500" b="1" u="none" strike="noStrike">
                          <a:effectLst/>
                          <a:latin typeface="+mn-lt"/>
                        </a:rPr>
                        <a:t>778), 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%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u="none" strike="noStrike">
                          <a:effectLst/>
                          <a:latin typeface="+mn-lt"/>
                        </a:rPr>
                        <a:t>Patients with HRR 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gene alterations </a:t>
                      </a:r>
                      <a:r>
                        <a:rPr lang="en-GB" sz="1500" b="1" u="none" strike="noStrike">
                          <a:effectLst/>
                          <a:latin typeface="+mn-lt"/>
                        </a:rPr>
                        <a:t>(randomized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)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u="none" strike="noStrike">
                          <a:effectLst/>
                          <a:latin typeface="+mn-lt"/>
                        </a:rPr>
                        <a:t>Proportion 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of </a:t>
                      </a:r>
                      <a:r>
                        <a:rPr lang="en-GB" sz="1500" b="1" u="none" strike="noStrike">
                          <a:effectLst/>
                          <a:latin typeface="+mn-lt"/>
                        </a:rPr>
                        <a:t>total HRR gene 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alterations </a:t>
                      </a:r>
                      <a:r>
                        <a:rPr lang="en-GB" sz="1500" b="1" u="none" strike="noStrike">
                          <a:effectLst/>
                          <a:latin typeface="+mn-lt"/>
                        </a:rPr>
                        <a:t>in randomized 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population (n=</a:t>
                      </a:r>
                      <a:r>
                        <a:rPr lang="en-GB" sz="1500" b="1" u="none" strike="noStrike">
                          <a:effectLst/>
                          <a:latin typeface="+mn-lt"/>
                        </a:rPr>
                        <a:t>387), 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%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585375"/>
                  </a:ext>
                </a:extLst>
              </a:tr>
              <a:tr h="31802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Any qualifying HRR gene</a:t>
                      </a: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778</a:t>
                      </a: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27.9</a:t>
                      </a: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−</a:t>
                      </a: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−</a:t>
                      </a: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−</a:t>
                      </a: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418013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BRCA2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242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8.7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31.1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128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33.1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843293"/>
                  </a:ext>
                </a:extLst>
              </a:tr>
              <a:tr h="236423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ATM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164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5.9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21.1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86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22.2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446489"/>
                  </a:ext>
                </a:extLst>
              </a:tr>
              <a:tr h="236423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BRCA1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27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3.5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3.4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465747"/>
                  </a:ext>
                </a:extLst>
              </a:tr>
              <a:tr h="236423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CDK12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175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6.3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22.5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89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23.0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29568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CHEK2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34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4.4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3.1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765992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PPP2R2A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29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3.7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2.6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686910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BRIP1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0.4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1.5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0.8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3306038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PALB2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973088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RAD54L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8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058548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RAD51B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7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0.9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1.3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009394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BARD1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909643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RAD51D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0.5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75662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CHEK1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0.3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0.5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6191808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FANCL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886521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i="1" u="none" strike="noStrike" dirty="0">
                          <a:effectLst/>
                          <a:latin typeface="+mn-lt"/>
                        </a:rPr>
                        <a:t>RAD51C</a:t>
                      </a:r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 only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0.0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04025"/>
                  </a:ext>
                </a:extLst>
              </a:tr>
              <a:tr h="2433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1" u="none" strike="noStrike" dirty="0">
                          <a:effectLst/>
                          <a:latin typeface="+mn-lt"/>
                        </a:rPr>
                        <a:t>Co-occurring genes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59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2.1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7.6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28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u="none" strike="noStrike" dirty="0">
                          <a:effectLst/>
                          <a:latin typeface="+mn-lt"/>
                        </a:rPr>
                        <a:t>7.2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13" marR="6913" marT="69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4650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3F2F881C-8F80-4483-BE4B-36E3A56F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1" y="376822"/>
            <a:ext cx="10631879" cy="553999"/>
          </a:xfrm>
        </p:spPr>
        <p:txBody>
          <a:bodyPr/>
          <a:lstStyle/>
          <a:p>
            <a:r>
              <a:rPr lang="en-GB" sz="2400" cap="none" dirty="0"/>
              <a:t>INDIVIDUAL AND CO-OCCURRING GENE ALTERATIONS IN PATIENTS SCREENED IN THE </a:t>
            </a:r>
            <a:r>
              <a:rPr lang="en-GB" sz="2400" cap="none" dirty="0" err="1"/>
              <a:t>PROfound</a:t>
            </a:r>
            <a:r>
              <a:rPr lang="en-GB" sz="2400" cap="none" dirty="0"/>
              <a:t>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401861-D13E-4A58-94C9-5F04AC9BFC24}"/>
              </a:ext>
            </a:extLst>
          </p:cNvPr>
          <p:cNvSpPr txBox="1"/>
          <p:nvPr/>
        </p:nvSpPr>
        <p:spPr>
          <a:xfrm>
            <a:off x="0" y="2330802"/>
            <a:ext cx="1156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Cohort A genes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A2EE5-26CB-4E00-96D5-67AF993ED5FF}"/>
              </a:ext>
            </a:extLst>
          </p:cNvPr>
          <p:cNvSpPr txBox="1"/>
          <p:nvPr/>
        </p:nvSpPr>
        <p:spPr>
          <a:xfrm>
            <a:off x="1" y="3945969"/>
            <a:ext cx="1156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Cohort B genes</a:t>
            </a:r>
          </a:p>
        </p:txBody>
      </p:sp>
    </p:spTree>
    <p:extLst>
      <p:ext uri="{BB962C8B-B14F-4D97-AF65-F5344CB8AC3E}">
        <p14:creationId xmlns:p14="http://schemas.microsoft.com/office/powerpoint/2010/main" val="42877109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A5638-5EE0-6A49-90CE-AA4611C2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382"/>
            <a:ext cx="10972800" cy="824818"/>
          </a:xfrm>
        </p:spPr>
        <p:txBody>
          <a:bodyPr/>
          <a:lstStyle/>
          <a:p>
            <a:r>
              <a:rPr lang="en-US" sz="2800" b="1" dirty="0" err="1">
                <a:solidFill>
                  <a:schemeClr val="tx1"/>
                </a:solidFill>
              </a:rPr>
              <a:t>PROfound</a:t>
            </a:r>
            <a:r>
              <a:rPr lang="en-US" sz="2800" b="1" dirty="0">
                <a:solidFill>
                  <a:schemeClr val="tx1"/>
                </a:solidFill>
              </a:rPr>
              <a:t>: Imaging-Based PFS and OS in Cohort A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B187FED-1E8E-CE4F-AC2F-E0C340E6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19200"/>
            <a:ext cx="5726766" cy="2759321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307D5B23-0594-EF41-8CE5-E1F0BEE1B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041340"/>
            <a:ext cx="5726766" cy="2447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ECDF67-12E8-E54A-BAED-179FBB59372E}"/>
              </a:ext>
            </a:extLst>
          </p:cNvPr>
          <p:cNvSpPr txBox="1"/>
          <p:nvPr/>
        </p:nvSpPr>
        <p:spPr>
          <a:xfrm>
            <a:off x="1121229" y="658585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De Bono J et al. N </a:t>
            </a:r>
            <a:r>
              <a:rPr lang="en-US" sz="1400" spc="-50" dirty="0" err="1"/>
              <a:t>Engl</a:t>
            </a:r>
            <a:r>
              <a:rPr lang="en-US" sz="1400" spc="-50" dirty="0"/>
              <a:t> J Med 2020 May 28;382(22):2091-2101.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FF77D2-21F3-0142-A95D-5A96C77A9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694117"/>
              </p:ext>
            </p:extLst>
          </p:nvPr>
        </p:nvGraphicFramePr>
        <p:xfrm>
          <a:off x="5867400" y="1219200"/>
          <a:ext cx="4572001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430">
                  <a:extLst>
                    <a:ext uri="{9D8B030D-6E8A-4147-A177-3AD203B41FA5}">
                      <a16:colId xmlns:a16="http://schemas.microsoft.com/office/drawing/2014/main" val="870872064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72424975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0824616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0609364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2847628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Olaparib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(n = 162)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Control</a:t>
                      </a:r>
                    </a:p>
                    <a:p>
                      <a:pPr algn="ctr"/>
                      <a:r>
                        <a:rPr lang="en-US" sz="1600" dirty="0"/>
                        <a:t>(n = 83)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P-value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317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002060"/>
                          </a:solidFill>
                        </a:rPr>
                        <a:t>mPFS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7.4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</a:rPr>
                        <a:t>mo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3.6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</a:rPr>
                        <a:t>mo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0.34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81866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C68F9C0-3FB2-2E48-A6B8-B4C1BCA34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094103"/>
              </p:ext>
            </p:extLst>
          </p:nvPr>
        </p:nvGraphicFramePr>
        <p:xfrm>
          <a:off x="5943600" y="3884541"/>
          <a:ext cx="4572001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430">
                  <a:extLst>
                    <a:ext uri="{9D8B030D-6E8A-4147-A177-3AD203B41FA5}">
                      <a16:colId xmlns:a16="http://schemas.microsoft.com/office/drawing/2014/main" val="870872064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72424975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0824616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0609364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2847628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Olaparib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(n = 162)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Control</a:t>
                      </a:r>
                    </a:p>
                    <a:p>
                      <a:pPr algn="ctr"/>
                      <a:r>
                        <a:rPr lang="en-US" sz="1600" dirty="0"/>
                        <a:t>(n = 83)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P-value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317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002060"/>
                          </a:solidFill>
                        </a:rPr>
                        <a:t>mOS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18.5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</a:rPr>
                        <a:t>mo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15.1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</a:rPr>
                        <a:t>mo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0.64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818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4135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A5638-5EE0-6A49-90CE-AA4611C2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382"/>
            <a:ext cx="10972800" cy="824818"/>
          </a:xfrm>
        </p:spPr>
        <p:txBody>
          <a:bodyPr/>
          <a:lstStyle/>
          <a:p>
            <a:r>
              <a:rPr lang="en-US" sz="2800" b="1" dirty="0" err="1">
                <a:solidFill>
                  <a:schemeClr val="tx1"/>
                </a:solidFill>
              </a:rPr>
              <a:t>PROfound</a:t>
            </a:r>
            <a:r>
              <a:rPr lang="en-US" sz="2800" b="1" dirty="0">
                <a:solidFill>
                  <a:schemeClr val="tx1"/>
                </a:solidFill>
              </a:rPr>
              <a:t>: Imaging-Based PFS in Cohort A and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CDF67-12E8-E54A-BAED-179FBB59372E}"/>
              </a:ext>
            </a:extLst>
          </p:cNvPr>
          <p:cNvSpPr txBox="1"/>
          <p:nvPr/>
        </p:nvSpPr>
        <p:spPr>
          <a:xfrm>
            <a:off x="1121229" y="658585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De Bono J et al. N </a:t>
            </a:r>
            <a:r>
              <a:rPr lang="en-US" sz="1400" spc="-50" dirty="0" err="1"/>
              <a:t>Engl</a:t>
            </a:r>
            <a:r>
              <a:rPr lang="en-US" sz="1400" spc="-50" dirty="0"/>
              <a:t> J Med 2020 May 28;382(22):2091-2101.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BD04E25-F481-0747-ACC8-9747B3B39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10731500" cy="521970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FF77D2-21F3-0142-A95D-5A96C77A9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742559"/>
              </p:ext>
            </p:extLst>
          </p:nvPr>
        </p:nvGraphicFramePr>
        <p:xfrm>
          <a:off x="6616699" y="1295400"/>
          <a:ext cx="4572001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430">
                  <a:extLst>
                    <a:ext uri="{9D8B030D-6E8A-4147-A177-3AD203B41FA5}">
                      <a16:colId xmlns:a16="http://schemas.microsoft.com/office/drawing/2014/main" val="870872064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72424975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0824616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0609364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28476287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Olaparib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(n = 256)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Control</a:t>
                      </a:r>
                    </a:p>
                    <a:p>
                      <a:pPr algn="ctr"/>
                      <a:r>
                        <a:rPr lang="en-US" sz="1600" dirty="0"/>
                        <a:t>(n = 131)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P-value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317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002060"/>
                          </a:solidFill>
                        </a:rPr>
                        <a:t>mPFS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5.8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</a:rPr>
                        <a:t>mo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3.5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</a:rPr>
                        <a:t>mo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0.49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818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74519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A5638-5EE0-6A49-90CE-AA4611C2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382"/>
            <a:ext cx="10972800" cy="824818"/>
          </a:xfrm>
        </p:spPr>
        <p:txBody>
          <a:bodyPr/>
          <a:lstStyle/>
          <a:p>
            <a:r>
              <a:rPr lang="en-US" sz="2800" b="1" dirty="0" err="1">
                <a:solidFill>
                  <a:schemeClr val="tx1"/>
                </a:solidFill>
              </a:rPr>
              <a:t>PROfound</a:t>
            </a:r>
            <a:r>
              <a:rPr lang="en-US" sz="2800" b="1" dirty="0">
                <a:solidFill>
                  <a:schemeClr val="tx1"/>
                </a:solidFill>
              </a:rPr>
              <a:t>: Time to Pain Progression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CDF67-12E8-E54A-BAED-179FBB59372E}"/>
              </a:ext>
            </a:extLst>
          </p:cNvPr>
          <p:cNvSpPr txBox="1"/>
          <p:nvPr/>
        </p:nvSpPr>
        <p:spPr>
          <a:xfrm>
            <a:off x="1121229" y="658585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spc="-50" dirty="0"/>
              <a:t>De Bono J et al. N </a:t>
            </a:r>
            <a:r>
              <a:rPr lang="en-US" sz="1400" spc="-50" dirty="0" err="1"/>
              <a:t>Engl</a:t>
            </a:r>
            <a:r>
              <a:rPr lang="en-US" sz="1400" spc="-50" dirty="0"/>
              <a:t> J Med 2020 May 28;382(22):2091-2101.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4F9AF37-42EA-9A42-A648-276FCB90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93774"/>
            <a:ext cx="6590691" cy="2710261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109993F-BD92-404B-848F-9D55ECDC2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704036"/>
            <a:ext cx="6615332" cy="27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543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F983DD-BEA3-C643-AF92-BC8ED4DC2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79" y="152400"/>
            <a:ext cx="11622932" cy="1306749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002060"/>
                </a:solidFill>
              </a:rPr>
              <a:t>FDA approves </a:t>
            </a:r>
            <a:r>
              <a:rPr lang="en-US" sz="3100" dirty="0" err="1">
                <a:solidFill>
                  <a:srgbClr val="002060"/>
                </a:solidFill>
              </a:rPr>
              <a:t>olaparib</a:t>
            </a:r>
            <a:r>
              <a:rPr lang="en-US" sz="3100" dirty="0">
                <a:solidFill>
                  <a:srgbClr val="002060"/>
                </a:solidFill>
              </a:rPr>
              <a:t> for HRR gene-mutated metastatic castration-resistant prostate cancer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sz="2200" dirty="0">
                <a:solidFill>
                  <a:srgbClr val="002060"/>
                </a:solidFill>
              </a:rPr>
              <a:t>Press Release – May 19, 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EFC27A-F2D2-964B-9E4C-862F480F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79" y="1676400"/>
            <a:ext cx="11622932" cy="4816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800" dirty="0"/>
              <a:t>“The Food and Drug Administration approved </a:t>
            </a:r>
            <a:r>
              <a:rPr lang="en-US" sz="4800" dirty="0" err="1"/>
              <a:t>olaparib</a:t>
            </a:r>
            <a:r>
              <a:rPr lang="en-US" sz="4800" dirty="0"/>
              <a:t> for adult patients with deleterious or suspected deleterious germline or somatic homologous recombination repair (HRR) gene-mutated metastatic castration-resistant prostate cancer (</a:t>
            </a:r>
            <a:r>
              <a:rPr lang="en-US" sz="4800" dirty="0" err="1"/>
              <a:t>mCRPC</a:t>
            </a:r>
            <a:r>
              <a:rPr lang="en-US" sz="4800" dirty="0"/>
              <a:t>), who have progressed following prior treatment with enzalutamide or abiraterone.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800" dirty="0"/>
              <a:t>Today, the FDA also approved </a:t>
            </a:r>
            <a:r>
              <a:rPr lang="en-US" sz="4800" dirty="0" err="1"/>
              <a:t>FoundationOne</a:t>
            </a:r>
            <a:r>
              <a:rPr lang="en-US" sz="4800" dirty="0"/>
              <a:t>® </a:t>
            </a:r>
            <a:r>
              <a:rPr lang="en-US" sz="4800" dirty="0" err="1"/>
              <a:t>CDx</a:t>
            </a:r>
            <a:r>
              <a:rPr lang="en-US" sz="4800" dirty="0"/>
              <a:t> for selection of patients with </a:t>
            </a:r>
            <a:r>
              <a:rPr lang="en-US" sz="4800" dirty="0" err="1"/>
              <a:t>mCRPC</a:t>
            </a:r>
            <a:r>
              <a:rPr lang="en-US" sz="4800" dirty="0"/>
              <a:t> carrying HRR gene alterations and </a:t>
            </a:r>
            <a:r>
              <a:rPr lang="en-US" sz="4800" dirty="0" err="1"/>
              <a:t>BRACAnalysis</a:t>
            </a:r>
            <a:r>
              <a:rPr lang="en-US" sz="4800" dirty="0"/>
              <a:t> </a:t>
            </a:r>
            <a:r>
              <a:rPr lang="en-US" sz="4800" dirty="0" err="1"/>
              <a:t>CDx</a:t>
            </a:r>
            <a:r>
              <a:rPr lang="en-US" sz="4800" dirty="0"/>
              <a:t>® test for selection of patients with </a:t>
            </a:r>
            <a:r>
              <a:rPr lang="en-US" sz="4800" dirty="0" err="1"/>
              <a:t>mCRPC</a:t>
            </a:r>
            <a:r>
              <a:rPr lang="en-US" sz="4800" dirty="0"/>
              <a:t> carrying germline </a:t>
            </a:r>
            <a:r>
              <a:rPr lang="en-US" sz="4800" i="1" dirty="0"/>
              <a:t>BRCA1/2 </a:t>
            </a:r>
            <a:r>
              <a:rPr lang="en-US" sz="4800" dirty="0"/>
              <a:t>alterations as companion diagnostic devices for treatment with </a:t>
            </a:r>
            <a:r>
              <a:rPr lang="en-US" sz="4800" dirty="0" err="1"/>
              <a:t>olaparib</a:t>
            </a:r>
            <a:r>
              <a:rPr lang="en-US" sz="4800" dirty="0"/>
              <a:t>.  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800" dirty="0"/>
              <a:t>Efficacy was investigated in </a:t>
            </a:r>
            <a:r>
              <a:rPr lang="en-US" sz="4800" dirty="0" err="1"/>
              <a:t>PROfound</a:t>
            </a:r>
            <a:r>
              <a:rPr lang="en-US" sz="4800" dirty="0"/>
              <a:t> (NCT02987543), an open-label, multicenter trial randomizing (2:1) 256 patients to </a:t>
            </a:r>
            <a:r>
              <a:rPr lang="en-US" sz="4800" dirty="0" err="1"/>
              <a:t>olaparib</a:t>
            </a:r>
            <a:r>
              <a:rPr lang="en-US" sz="4800" dirty="0"/>
              <a:t> 300 mg twice daily and 131 patients to investigator’s choice of enzalutamide or abiraterone acetate. All patients received a GnRH analog or had prior bilateral orchiectomy. Patients were divided into two cohorts based on their HRR gene mutation status. Patients with mutations in either </a:t>
            </a:r>
            <a:r>
              <a:rPr lang="en-US" sz="4800" i="1" dirty="0"/>
              <a:t>BRCA1</a:t>
            </a:r>
            <a:r>
              <a:rPr lang="en-US" sz="4800" dirty="0"/>
              <a:t>, </a:t>
            </a:r>
            <a:r>
              <a:rPr lang="en-US" sz="4800" i="1" dirty="0"/>
              <a:t>BRCA2</a:t>
            </a:r>
            <a:r>
              <a:rPr lang="en-US" sz="4800" dirty="0"/>
              <a:t>, or </a:t>
            </a:r>
            <a:r>
              <a:rPr lang="en-US" sz="4800" i="1" dirty="0"/>
              <a:t>ATM</a:t>
            </a:r>
            <a:r>
              <a:rPr lang="en-US" sz="4800" dirty="0"/>
              <a:t> were randomized in Cohort A (N=245); patients with mutations among 12 other genes involved in the HRR pathway were randomized in Cohort B (N=142); those with co-mutations (Cohort A gene and a Cohort B gene) were assigned to Cohort A.”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5C93C7-FCD8-E34F-A991-4108F7BD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CD15-C04E-47B5-9C84-62DC1C88A95B}" type="slidenum">
              <a:rPr lang="en-US" smtClean="0"/>
              <a:t>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1E968-5C06-5941-8E07-6105B388B04E}"/>
              </a:ext>
            </a:extLst>
          </p:cNvPr>
          <p:cNvSpPr txBox="1"/>
          <p:nvPr/>
        </p:nvSpPr>
        <p:spPr>
          <a:xfrm>
            <a:off x="303179" y="6514308"/>
            <a:ext cx="1169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www.fda.gov</a:t>
            </a:r>
            <a:r>
              <a:rPr lang="en-US" sz="1400" dirty="0"/>
              <a:t>/drugs/drug-approvals-and-databases/fda-approves-olaparib-hrr-gene-mutated-metastatic-castration-resistant-prostate-cancer</a:t>
            </a:r>
          </a:p>
        </p:txBody>
      </p:sp>
    </p:spTree>
    <p:extLst>
      <p:ext uri="{BB962C8B-B14F-4D97-AF65-F5344CB8AC3E}">
        <p14:creationId xmlns:p14="http://schemas.microsoft.com/office/powerpoint/2010/main" val="25541714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5EEE-75E8-FD49-AC21-AAE488B3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79" y="1371600"/>
            <a:ext cx="11622932" cy="2743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Preliminary Results from the TRITON2 Study of Rucaparib in Patients with DNA Damage Repair (DDR)-Deficient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Metastatic Castration-Resistant Prostate Cancer (</a:t>
            </a:r>
            <a:r>
              <a:rPr lang="en-US" dirty="0" err="1">
                <a:solidFill>
                  <a:srgbClr val="002060"/>
                </a:solidFill>
              </a:rPr>
              <a:t>mCRPC</a:t>
            </a:r>
            <a:r>
              <a:rPr lang="en-US" dirty="0">
                <a:solidFill>
                  <a:srgbClr val="002060"/>
                </a:solidFill>
              </a:rPr>
              <a:t>): Updated Analyses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C83AD-9D40-544B-BAE5-0D7590280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79" y="4114800"/>
            <a:ext cx="11622932" cy="194468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Abida</a:t>
            </a:r>
            <a:r>
              <a:rPr lang="en-US" dirty="0"/>
              <a:t> W et al.</a:t>
            </a:r>
          </a:p>
          <a:p>
            <a:pPr marL="0" indent="0">
              <a:buNone/>
            </a:pPr>
            <a:r>
              <a:rPr lang="en-US" dirty="0"/>
              <a:t>ESMO 2019; Abstract 846PD.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B4DA2-E409-E04A-8712-16E86625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CD15-C04E-47B5-9C84-62DC1C88A95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199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B615D-4D7E-4843-A9F7-E100B387A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78" y="247650"/>
            <a:ext cx="11736421" cy="9715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TRITON2: Best Change from Baseline in Sum of Target Lesions in Rucaparib-Treated Patients with a BRCA1/2 Alteration (N = 56)</a:t>
            </a:r>
            <a:r>
              <a:rPr lang="en-US" sz="2800" baseline="30000" dirty="0">
                <a:solidFill>
                  <a:srgbClr val="002060"/>
                </a:solidFill>
              </a:rPr>
              <a:t>1</a:t>
            </a:r>
            <a:r>
              <a:rPr lang="en-US" sz="2800" dirty="0">
                <a:solidFill>
                  <a:srgbClr val="002060"/>
                </a:solidFill>
              </a:rPr>
              <a:t> and ORR in Patients with Non-BRCA DNA Damage Repair Gene Alterations (N = 78)</a:t>
            </a:r>
            <a:r>
              <a:rPr lang="en-US" sz="2800" baseline="30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9123C-0AA1-2B4F-B40F-59E439B9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CD15-C04E-47B5-9C84-62DC1C88A95B}" type="slidenum">
              <a:rPr lang="en-US" smtClean="0"/>
              <a:t>86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968C0C-74A2-E845-93E4-61740FE16D21}"/>
              </a:ext>
            </a:extLst>
          </p:cNvPr>
          <p:cNvSpPr txBox="1"/>
          <p:nvPr/>
        </p:nvSpPr>
        <p:spPr>
          <a:xfrm>
            <a:off x="533400" y="6526765"/>
            <a:ext cx="815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baseline="30000" dirty="0"/>
              <a:t>1</a:t>
            </a:r>
            <a:r>
              <a:rPr lang="en-US" sz="1400" dirty="0"/>
              <a:t>Abida W et al. ESMO 2019; Abstract 846PD; </a:t>
            </a:r>
            <a:r>
              <a:rPr lang="en-US" sz="1400" baseline="30000" dirty="0"/>
              <a:t>2</a:t>
            </a:r>
            <a:r>
              <a:rPr lang="en-US" sz="1400" dirty="0"/>
              <a:t>Abida W et al. Clin Cancer Res 2020;26:2487-96.</a:t>
            </a:r>
          </a:p>
        </p:txBody>
      </p:sp>
      <p:pic>
        <p:nvPicPr>
          <p:cNvPr id="9" name="Picture 8" descr="A screenshot of a map&#10;&#10;Description automatically generated">
            <a:extLst>
              <a:ext uri="{FF2B5EF4-FFF2-40B4-BE49-F238E27FC236}">
                <a16:creationId xmlns:a16="http://schemas.microsoft.com/office/drawing/2014/main" id="{27ECEAA2-BB12-0045-A37B-61838D9FC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61797"/>
            <a:ext cx="8439150" cy="482237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E43BB5A-58FC-7E4F-B69E-07A1D4A68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399823"/>
              </p:ext>
            </p:extLst>
          </p:nvPr>
        </p:nvGraphicFramePr>
        <p:xfrm>
          <a:off x="3907880" y="1981200"/>
          <a:ext cx="812800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52079552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7560302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9027519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2498542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95323427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439439689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Non-BRCA DNA Repair Gene Alterations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091049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endParaRPr lang="en-US" sz="17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BRCA1/2</a:t>
                      </a:r>
                      <a:r>
                        <a:rPr lang="en-US" sz="1700" b="1" baseline="30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(n = 56)</a:t>
                      </a:r>
                    </a:p>
                  </a:txBody>
                  <a:tcPr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ATM</a:t>
                      </a:r>
                      <a:r>
                        <a:rPr lang="en-US" sz="17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(n = 49)</a:t>
                      </a:r>
                    </a:p>
                  </a:txBody>
                  <a:tcPr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CDK12</a:t>
                      </a:r>
                      <a:r>
                        <a:rPr lang="en-US" sz="17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7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(n = 15)</a:t>
                      </a:r>
                    </a:p>
                  </a:txBody>
                  <a:tcPr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CHEK2</a:t>
                      </a:r>
                      <a:r>
                        <a:rPr lang="en-US" sz="17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7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(n = 12)</a:t>
                      </a:r>
                    </a:p>
                  </a:txBody>
                  <a:tcPr>
                    <a:solidFill>
                      <a:srgbClr val="006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Other</a:t>
                      </a:r>
                      <a:r>
                        <a:rPr lang="en-US" sz="17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7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(n = 14)</a:t>
                      </a:r>
                    </a:p>
                  </a:txBody>
                  <a:tcPr>
                    <a:solidFill>
                      <a:srgbClr val="006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627508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en-US" sz="1700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495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0674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B615D-4D7E-4843-A9F7-E100B387A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78" y="247650"/>
            <a:ext cx="11736421" cy="9715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TRITON2: Treatment Duration and Duration of Modified Response in Rucaparib-Treated Patients with a BRCA1/2 Alteration and Measurable Disease at Baseline (N = 57)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9123C-0AA1-2B4F-B40F-59E439B9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CD15-C04E-47B5-9C84-62DC1C88A95B}" type="slidenum">
              <a:rPr lang="en-US" smtClean="0"/>
              <a:t>87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968C0C-74A2-E845-93E4-61740FE16D21}"/>
              </a:ext>
            </a:extLst>
          </p:cNvPr>
          <p:cNvSpPr txBox="1"/>
          <p:nvPr/>
        </p:nvSpPr>
        <p:spPr>
          <a:xfrm>
            <a:off x="533400" y="6456461"/>
            <a:ext cx="6662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 err="1"/>
              <a:t>Abida</a:t>
            </a:r>
            <a:r>
              <a:rPr lang="en-US" sz="1400" dirty="0"/>
              <a:t> W et al. ESMO 2019; Abstract 846PD.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3C863B-971A-114A-BF67-6A3697B69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43687"/>
            <a:ext cx="8121650" cy="51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749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F983DD-BEA3-C643-AF92-BC8ED4DC2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79" y="365463"/>
            <a:ext cx="11622932" cy="130674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FDA grants accelerated approval to rucaparib for BRCA-mutated metastatic castration-resistant prostate cancer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sz="2200" dirty="0">
                <a:solidFill>
                  <a:srgbClr val="002060"/>
                </a:solidFill>
              </a:rPr>
              <a:t>Press Release – May 15, 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EFC27A-F2D2-964B-9E4C-862F480F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79" y="1828800"/>
            <a:ext cx="11622932" cy="466373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“On May 15, 2020, the Food and Drug Administration granted accelerated approval to rucaparib for patients with deleterious </a:t>
            </a:r>
            <a:r>
              <a:rPr lang="en-US" sz="2400" i="1" dirty="0"/>
              <a:t>BRCA</a:t>
            </a:r>
            <a:r>
              <a:rPr lang="en-US" sz="2400" dirty="0"/>
              <a:t> mutation (germline and/or somatic)-associated metastatic castration-resistant prostate cancer (</a:t>
            </a:r>
            <a:r>
              <a:rPr lang="en-US" sz="2400" dirty="0" err="1"/>
              <a:t>mCRPC</a:t>
            </a:r>
            <a:r>
              <a:rPr lang="en-US" sz="2400" dirty="0"/>
              <a:t>) who have been treated with androgen receptor-directed therapy and a </a:t>
            </a:r>
            <a:r>
              <a:rPr lang="en-US" sz="2400" dirty="0" err="1"/>
              <a:t>taxane</a:t>
            </a:r>
            <a:r>
              <a:rPr lang="en-US" sz="2400" dirty="0"/>
              <a:t>-based chemotherapy.</a:t>
            </a:r>
          </a:p>
          <a:p>
            <a:pPr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Efficacy was investigated in TRITON2 (NCT02952534), an ongoing, multi-center, single arm clinical trial in 115 patients with </a:t>
            </a:r>
            <a:r>
              <a:rPr lang="en-US" sz="2400" i="1" dirty="0"/>
              <a:t>BRCA</a:t>
            </a:r>
            <a:r>
              <a:rPr lang="en-US" sz="2400" dirty="0"/>
              <a:t>-mutated (germline and/or somatic) </a:t>
            </a:r>
            <a:r>
              <a:rPr lang="en-US" sz="2400" dirty="0" err="1"/>
              <a:t>mCRPC</a:t>
            </a:r>
            <a:r>
              <a:rPr lang="en-US" sz="2400" dirty="0"/>
              <a:t> who had been treated with androgen receptor-directed therapy and </a:t>
            </a:r>
            <a:r>
              <a:rPr lang="en-US" sz="2400" dirty="0" err="1"/>
              <a:t>taxane</a:t>
            </a:r>
            <a:r>
              <a:rPr lang="en-US" sz="2400" dirty="0"/>
              <a:t>-based chemotherapy. Patients received rucaparib 600 mg orally twice daily and concomitant GnRH analog or had prior bilateral orchiectomy.”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5C93C7-FCD8-E34F-A991-4108F7BD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9CCD15-C04E-47B5-9C84-62DC1C88A9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1E968-5C06-5941-8E07-6105B388B04E}"/>
              </a:ext>
            </a:extLst>
          </p:cNvPr>
          <p:cNvSpPr txBox="1"/>
          <p:nvPr/>
        </p:nvSpPr>
        <p:spPr>
          <a:xfrm>
            <a:off x="303179" y="6514308"/>
            <a:ext cx="9887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https://</a:t>
            </a:r>
            <a:r>
              <a:rPr lang="en-US" sz="1400" dirty="0" err="1">
                <a:solidFill>
                  <a:prstClr val="black"/>
                </a:solidFill>
              </a:rPr>
              <a:t>www.fda.gov</a:t>
            </a:r>
            <a:r>
              <a:rPr lang="en-US" sz="1400" dirty="0">
                <a:solidFill>
                  <a:prstClr val="black"/>
                </a:solidFill>
              </a:rPr>
              <a:t>/drugs/fda-grants-accelerated-approval-rucaparib-brca-mutated-metastatic-castration-resistant-prostate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233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50A33B61-6B7C-9E40-B5F3-E6244DF0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GALAHAD: An Ongoing Phase II Trial of Niraparib in Metastatic Castration-Resistant Prostate Cancer and DNA Repair Anomalies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55E072-DCCC-8F46-B8C1-FCCC5A5AB62F}"/>
              </a:ext>
            </a:extLst>
          </p:cNvPr>
          <p:cNvCxnSpPr/>
          <p:nvPr/>
        </p:nvCxnSpPr>
        <p:spPr bwMode="auto">
          <a:xfrm>
            <a:off x="5257800" y="3638952"/>
            <a:ext cx="914400" cy="0"/>
          </a:xfrm>
          <a:prstGeom prst="straightConnector1">
            <a:avLst/>
          </a:prstGeom>
          <a:ln w="28575" cmpd="sng">
            <a:solidFill>
              <a:srgbClr val="20386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Group 31">
            <a:extLst>
              <a:ext uri="{FF2B5EF4-FFF2-40B4-BE49-F238E27FC236}">
                <a16:creationId xmlns:a16="http://schemas.microsoft.com/office/drawing/2014/main" id="{81B28937-D9B2-7B45-8CA5-849DBF40FE9A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1981200"/>
          <a:ext cx="4191000" cy="4001926"/>
        </p:xfrm>
        <a:graphic>
          <a:graphicData uri="http://schemas.openxmlformats.org/drawingml/2006/table">
            <a:tbl>
              <a:tblPr/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73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Eligibility (Target N = 301) </a:t>
                      </a:r>
                    </a:p>
                  </a:txBody>
                  <a:tcPr marL="91441" marR="91441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Metastatic castration-resistant prostate cancer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Biomarker-positive for DRD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Progressed on or after</a:t>
                      </a:r>
                    </a:p>
                    <a:p>
                      <a:pPr marL="521208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dirty="0"/>
                        <a:t>≥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 line of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taxane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-based chemo and </a:t>
                      </a:r>
                    </a:p>
                    <a:p>
                      <a:pPr marL="521208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dirty="0"/>
                        <a:t>≥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 line of AR signaling inhibitor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 prior PARP inhibitor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 prior platinum-based chemotherapy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 symptomatic brain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mets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5D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18">
            <a:extLst>
              <a:ext uri="{FF2B5EF4-FFF2-40B4-BE49-F238E27FC236}">
                <a16:creationId xmlns:a16="http://schemas.microsoft.com/office/drawing/2014/main" id="{04BAA60A-B540-B34D-98E1-084E30F8E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016270"/>
            <a:ext cx="4598980" cy="1327130"/>
          </a:xfrm>
          <a:prstGeom prst="rect">
            <a:avLst/>
          </a:prstGeom>
          <a:solidFill>
            <a:srgbClr val="F995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3330" name="TextBox 16">
            <a:extLst>
              <a:ext uri="{FF2B5EF4-FFF2-40B4-BE49-F238E27FC236}">
                <a16:creationId xmlns:a16="http://schemas.microsoft.com/office/drawing/2014/main" id="{E1613760-6001-F644-982B-4FE013DC3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536" y="3012311"/>
            <a:ext cx="4565643" cy="1327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Niraparib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300 mg daily</a:t>
            </a:r>
          </a:p>
        </p:txBody>
      </p:sp>
      <p:sp>
        <p:nvSpPr>
          <p:cNvPr id="13333" name="TextBox 2">
            <a:extLst>
              <a:ext uri="{FF2B5EF4-FFF2-40B4-BE49-F238E27FC236}">
                <a16:creationId xmlns:a16="http://schemas.microsoft.com/office/drawing/2014/main" id="{81D9B05D-B283-5C40-8346-EB14E0325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496" y="1477490"/>
            <a:ext cx="4583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Trial identifier: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NCT02854436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(Open)</a:t>
            </a:r>
          </a:p>
        </p:txBody>
      </p:sp>
      <p:sp>
        <p:nvSpPr>
          <p:cNvPr id="13334" name="Rectangle 20">
            <a:extLst>
              <a:ext uri="{FF2B5EF4-FFF2-40B4-BE49-F238E27FC236}">
                <a16:creationId xmlns:a16="http://schemas.microsoft.com/office/drawing/2014/main" id="{866F3AD0-6A9C-364F-8BC7-C98342CEE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973067"/>
            <a:ext cx="571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Primary endpoint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Objective response 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0E0148-964C-F34D-BA3C-4C358476F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56636"/>
            <a:ext cx="10972800" cy="4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www.clinicaltrials.gov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Accessed June 2020.</a:t>
            </a:r>
          </a:p>
        </p:txBody>
      </p:sp>
    </p:spTree>
    <p:extLst>
      <p:ext uri="{BB962C8B-B14F-4D97-AF65-F5344CB8AC3E}">
        <p14:creationId xmlns:p14="http://schemas.microsoft.com/office/powerpoint/2010/main" val="1214497338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420A7-D613-C640-979D-D732149D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540E6-4EDA-AA44-BB1B-5744C324B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83" y="1676400"/>
            <a:ext cx="11353800" cy="5105400"/>
          </a:xfrm>
        </p:spPr>
        <p:txBody>
          <a:bodyPr/>
          <a:lstStyle/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PARP Inhibitors: Biologic Rationale and Mechanism of Action</a:t>
            </a: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2: Side Effects and Toxicities of PARP Inhibitors</a:t>
            </a: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PARP Inhibitors for Ovarian Cancer – Dr Matulonis 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2B50"/>
                </a:solidFill>
              </a:rPr>
              <a:t>Key data sets: SOLO-1, PRIMA, PAOLA-1, VELIA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PARP Inhibitors for Breast Cancer – Dr </a:t>
            </a:r>
            <a:r>
              <a:rPr lang="en-US" sz="2000" b="1" dirty="0" err="1">
                <a:solidFill>
                  <a:srgbClr val="0432FF"/>
                </a:solidFill>
              </a:rPr>
              <a:t>Rugo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rgbClr val="002B50"/>
                </a:solidFill>
              </a:rPr>
              <a:t>Key data sets: EMBRACA, </a:t>
            </a:r>
            <a:r>
              <a:rPr lang="en-US" sz="2000" dirty="0" err="1">
                <a:solidFill>
                  <a:srgbClr val="002B50"/>
                </a:solidFill>
              </a:rPr>
              <a:t>OlympiAD</a:t>
            </a:r>
            <a:r>
              <a:rPr lang="en-US" sz="2000" dirty="0">
                <a:solidFill>
                  <a:srgbClr val="002B50"/>
                </a:solidFill>
              </a:rPr>
              <a:t>, BROCADE3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 PARP Inhibitors for Pancreatic Cancer – Dr Philip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chemeClr val="tx2"/>
                </a:solidFill>
              </a:rPr>
              <a:t>Key data sets: POLO, RUCAPANC 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spcBef>
                <a:spcPts val="168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6: PARP Inhibitors for Prostate Cancer – Dr Hussain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solidFill>
                  <a:schemeClr val="tx2"/>
                </a:solidFill>
              </a:rPr>
              <a:t>Key data sets: </a:t>
            </a:r>
            <a:r>
              <a:rPr lang="en-US" sz="2000" dirty="0" err="1">
                <a:solidFill>
                  <a:schemeClr val="tx2"/>
                </a:solidFill>
              </a:rPr>
              <a:t>PROfound</a:t>
            </a:r>
            <a:r>
              <a:rPr lang="en-US" sz="2000" dirty="0">
                <a:solidFill>
                  <a:schemeClr val="tx2"/>
                </a:solidFill>
              </a:rPr>
              <a:t>, TRITON2, GALAHAD </a:t>
            </a:r>
          </a:p>
        </p:txBody>
      </p:sp>
    </p:spTree>
    <p:extLst>
      <p:ext uri="{BB962C8B-B14F-4D97-AF65-F5344CB8AC3E}">
        <p14:creationId xmlns:p14="http://schemas.microsoft.com/office/powerpoint/2010/main" val="2607999191"/>
      </p:ext>
    </p:extLst>
  </p:cSld>
  <p:clrMapOvr>
    <a:masterClrMapping/>
  </p:clrMapOvr>
  <p:transition spd="slow" advClick="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piano&#10;&#10;Description automatically generated">
            <a:extLst>
              <a:ext uri="{FF2B5EF4-FFF2-40B4-BE49-F238E27FC236}">
                <a16:creationId xmlns:a16="http://schemas.microsoft.com/office/drawing/2014/main" id="{C15EACBD-C9F1-E743-BCE6-A683D454D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226" y="2063453"/>
            <a:ext cx="10363200" cy="3533851"/>
          </a:xfrm>
          <a:prstGeom prst="rect">
            <a:avLst/>
          </a:prstGeom>
        </p:spPr>
      </p:pic>
      <p:sp>
        <p:nvSpPr>
          <p:cNvPr id="13314" name="Title 1">
            <a:extLst>
              <a:ext uri="{FF2B5EF4-FFF2-40B4-BE49-F238E27FC236}">
                <a16:creationId xmlns:a16="http://schemas.microsoft.com/office/drawing/2014/main" id="{50A33B61-6B7C-9E40-B5F3-E6244DF0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GALAHAD: Maximum Change in PSA from Baseline in Patients with BRCA Mutation-Positive </a:t>
            </a:r>
            <a:r>
              <a:rPr lang="en-US" altLang="en-US" dirty="0" err="1"/>
              <a:t>mCRPC</a:t>
            </a:r>
            <a:endParaRPr lang="en-US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0E0148-964C-F34D-BA3C-4C358476F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56636"/>
            <a:ext cx="10972800" cy="4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Smith MR et al. Genitourinary Cancers Symposium 2020;Abstract 118.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F3F38B-F7FA-9840-93DF-6711B9F98DB9}"/>
              </a:ext>
            </a:extLst>
          </p:cNvPr>
          <p:cNvSpPr txBox="1"/>
          <p:nvPr/>
        </p:nvSpPr>
        <p:spPr>
          <a:xfrm>
            <a:off x="952500" y="5798871"/>
            <a:ext cx="10782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CTC = circulating tumor cells; CTC0 = CTC at baseline; CTC conversion = CTC conversion from unfavorable to favorable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CB917-553E-2043-B55F-DC34182B8C15}"/>
              </a:ext>
            </a:extLst>
          </p:cNvPr>
          <p:cNvSpPr txBox="1"/>
          <p:nvPr/>
        </p:nvSpPr>
        <p:spPr>
          <a:xfrm>
            <a:off x="964790" y="1392987"/>
            <a:ext cx="1068574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Waterfall plot of maximum change in PSA from baseline any time on the study. All BRCA patients.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7E4D2-F026-6A48-B52C-16707F213DFE}"/>
              </a:ext>
            </a:extLst>
          </p:cNvPr>
          <p:cNvSpPr txBox="1"/>
          <p:nvPr/>
        </p:nvSpPr>
        <p:spPr>
          <a:xfrm>
            <a:off x="5776026" y="5360304"/>
            <a:ext cx="11352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Patients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7AC27-5AA0-C743-B76D-BA15A82EABFC}"/>
              </a:ext>
            </a:extLst>
          </p:cNvPr>
          <p:cNvSpPr txBox="1"/>
          <p:nvPr/>
        </p:nvSpPr>
        <p:spPr>
          <a:xfrm rot="16200000">
            <a:off x="-516577" y="3429915"/>
            <a:ext cx="30844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Maximum change in PSA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from baseline (%)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A6D1EF-8150-ED43-96A5-80B466E429B8}"/>
              </a:ext>
            </a:extLst>
          </p:cNvPr>
          <p:cNvSpPr txBox="1"/>
          <p:nvPr/>
        </p:nvSpPr>
        <p:spPr>
          <a:xfrm>
            <a:off x="9448800" y="2258487"/>
            <a:ext cx="1835311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CTC = 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CTC conv.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Non CTC conv.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2035F-9CE3-CE46-B9FB-E97D5BA31DEB}"/>
              </a:ext>
            </a:extLst>
          </p:cNvPr>
          <p:cNvSpPr/>
          <p:nvPr/>
        </p:nvSpPr>
        <p:spPr bwMode="auto">
          <a:xfrm>
            <a:off x="9144000" y="2308882"/>
            <a:ext cx="304800" cy="239248"/>
          </a:xfrm>
          <a:prstGeom prst="rect">
            <a:avLst/>
          </a:prstGeom>
          <a:solidFill>
            <a:srgbClr val="006F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0250FB-608B-AE47-B43D-6973D3C883CB}"/>
              </a:ext>
            </a:extLst>
          </p:cNvPr>
          <p:cNvSpPr/>
          <p:nvPr/>
        </p:nvSpPr>
        <p:spPr bwMode="auto">
          <a:xfrm>
            <a:off x="9144000" y="2603850"/>
            <a:ext cx="304800" cy="239248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3B8C51-FF9F-904A-8DAA-E650572DFC73}"/>
              </a:ext>
            </a:extLst>
          </p:cNvPr>
          <p:cNvSpPr/>
          <p:nvPr/>
        </p:nvSpPr>
        <p:spPr bwMode="auto">
          <a:xfrm>
            <a:off x="9144000" y="2928315"/>
            <a:ext cx="304800" cy="239248"/>
          </a:xfrm>
          <a:prstGeom prst="rect">
            <a:avLst/>
          </a:prstGeom>
          <a:solidFill>
            <a:srgbClr val="01BBF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36092"/>
      </p:ext>
    </p:extLst>
  </p:cSld>
  <p:clrMapOvr>
    <a:masterClrMapping/>
  </p:clrMapOvr>
  <p:transition spd="slow" advClick="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50A33B61-6B7C-9E40-B5F3-E6244DF0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GALAHAD: Study Outcomes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0E0148-964C-F34D-BA3C-4C358476F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56636"/>
            <a:ext cx="10972800" cy="4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Smith MR et al. Genitourinary Cancers Symposium 2020;Abstract 118;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Smith MR et al. ESMO 2019;Abstract LBA50.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46ABFE-2840-5744-BB40-BE22954907AF}"/>
              </a:ext>
            </a:extLst>
          </p:cNvPr>
          <p:cNvSpPr txBox="1"/>
          <p:nvPr/>
        </p:nvSpPr>
        <p:spPr>
          <a:xfrm>
            <a:off x="697024" y="1295400"/>
            <a:ext cx="1065677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CTC at baseline (CTC0) and CTC decrease on treatment (CTC conversion) are early indicators of response associated with longer time on therapy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Niraparib demonstrates clinical activity in patients with treatment-refractory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mCRPC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with durable responses particularly in biallelic BRCA mutation carriers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D2F393BA-CEC1-C54B-BD0A-BE5B9CDE1849}"/>
              </a:ext>
            </a:extLst>
          </p:cNvPr>
          <p:cNvGraphicFramePr>
            <a:graphicFrameLocks/>
          </p:cNvGraphicFramePr>
          <p:nvPr/>
        </p:nvGraphicFramePr>
        <p:xfrm>
          <a:off x="1113503" y="2749285"/>
          <a:ext cx="8915400" cy="3154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56050">
                  <a:extLst>
                    <a:ext uri="{9D8B030D-6E8A-4147-A177-3AD203B41FA5}">
                      <a16:colId xmlns:a16="http://schemas.microsoft.com/office/drawing/2014/main" val="638634639"/>
                    </a:ext>
                  </a:extLst>
                </a:gridCol>
                <a:gridCol w="2379675">
                  <a:extLst>
                    <a:ext uri="{9D8B030D-6E8A-4147-A177-3AD203B41FA5}">
                      <a16:colId xmlns:a16="http://schemas.microsoft.com/office/drawing/2014/main" val="1872292422"/>
                    </a:ext>
                  </a:extLst>
                </a:gridCol>
                <a:gridCol w="2379675">
                  <a:extLst>
                    <a:ext uri="{9D8B030D-6E8A-4147-A177-3AD203B41FA5}">
                      <a16:colId xmlns:a16="http://schemas.microsoft.com/office/drawing/2014/main" val="3507930440"/>
                    </a:ext>
                  </a:extLst>
                </a:gridCol>
              </a:tblGrid>
              <a:tr h="304800">
                <a:tc rowSpan="2">
                  <a:txBody>
                    <a:bodyPr/>
                    <a:lstStyle/>
                    <a:p>
                      <a:r>
                        <a:rPr lang="en-US" sz="1700" dirty="0"/>
                        <a:t>Outcome</a:t>
                      </a:r>
                      <a:r>
                        <a:rPr lang="en-US" sz="1700" baseline="300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All biallelic DRD (n = 81)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594447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BRCA (n = 46)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Non-BRCA (n = 35)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12102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Objective response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12/29 (41%)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2/22 (9%)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86335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PSA</a:t>
                      </a:r>
                      <a:r>
                        <a:rPr lang="en-US" sz="1700" baseline="-250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23/46 (50%)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1/35 (3%)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75888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CTC conversion*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18/38 (47%)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5/24 (21%)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82624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Composite response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29/46 (63%)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6/35 (17%)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1959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Median duration of objective response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5.6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Not reported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26609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/>
                          </a:solidFill>
                        </a:rPr>
                        <a:t>Median radiographic PFS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8.2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5.3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22929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Median 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12.6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14.0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51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3185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54CD396-C575-E047-A3C9-FF697924797D}"/>
              </a:ext>
            </a:extLst>
          </p:cNvPr>
          <p:cNvSpPr txBox="1"/>
          <p:nvPr/>
        </p:nvSpPr>
        <p:spPr>
          <a:xfrm>
            <a:off x="1113503" y="5983115"/>
            <a:ext cx="3914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*CTC conversion from unfavorable to favorable</a:t>
            </a:r>
          </a:p>
        </p:txBody>
      </p:sp>
    </p:spTree>
    <p:extLst>
      <p:ext uri="{BB962C8B-B14F-4D97-AF65-F5344CB8AC3E}">
        <p14:creationId xmlns:p14="http://schemas.microsoft.com/office/powerpoint/2010/main" val="1893273995"/>
      </p:ext>
    </p:extLst>
  </p:cSld>
  <p:clrMapOvr>
    <a:masterClrMapping/>
  </p:clrMapOvr>
  <p:transition spd="slow" advClick="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50A33B61-6B7C-9E40-B5F3-E6244DF0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MAGNITUDE: An Ongoing Phase III Trial of Niraparib + Abiraterone Acetate and Prednisone (AAP) in Metastatic Prostate Cancer</a:t>
            </a:r>
          </a:p>
        </p:txBody>
      </p:sp>
      <p:sp>
        <p:nvSpPr>
          <p:cNvPr id="13333" name="TextBox 2">
            <a:extLst>
              <a:ext uri="{FF2B5EF4-FFF2-40B4-BE49-F238E27FC236}">
                <a16:creationId xmlns:a16="http://schemas.microsoft.com/office/drawing/2014/main" id="{81D9B05D-B283-5C40-8346-EB14E0325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29" y="1447800"/>
            <a:ext cx="4583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Trial identifier: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NCT03748641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(Open)</a:t>
            </a:r>
          </a:p>
        </p:txBody>
      </p:sp>
      <p:sp>
        <p:nvSpPr>
          <p:cNvPr id="13334" name="Rectangle 20">
            <a:extLst>
              <a:ext uri="{FF2B5EF4-FFF2-40B4-BE49-F238E27FC236}">
                <a16:creationId xmlns:a16="http://schemas.microsoft.com/office/drawing/2014/main" id="{866F3AD0-6A9C-364F-8BC7-C98342CEE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90" y="6002493"/>
            <a:ext cx="8469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Primary endpoint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Radiographic progression-free survival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0E0148-964C-F34D-BA3C-4C358476F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56636"/>
            <a:ext cx="10972800" cy="4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bIns="9144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www.clinicaltrials.gov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Accessed June 2020; Chi KN et al. ASCO 2020;Abstract TPS5588.</a:t>
            </a:r>
          </a:p>
        </p:txBody>
      </p:sp>
      <p:graphicFrame>
        <p:nvGraphicFramePr>
          <p:cNvPr id="21" name="Group 31">
            <a:extLst>
              <a:ext uri="{FF2B5EF4-FFF2-40B4-BE49-F238E27FC236}">
                <a16:creationId xmlns:a16="http://schemas.microsoft.com/office/drawing/2014/main" id="{2AEAC6DD-8F99-9B41-BA8E-F22485858262}"/>
              </a:ext>
            </a:extLst>
          </p:cNvPr>
          <p:cNvGraphicFramePr>
            <a:graphicFrameLocks noGrp="1"/>
          </p:cNvGraphicFramePr>
          <p:nvPr/>
        </p:nvGraphicFramePr>
        <p:xfrm>
          <a:off x="572729" y="2158562"/>
          <a:ext cx="3352800" cy="2492143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66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Eligibility (Target N = 1,000) </a:t>
                      </a:r>
                    </a:p>
                  </a:txBody>
                  <a:tcPr marL="91441" marR="91441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5447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Metastatic Prostate Cancer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Known DRD status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 prior PARP inhibitor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 systemic brain </a:t>
                      </a:r>
                      <a:r>
                        <a:rPr kumimoji="0" lang="en-US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mets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5D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F43662-594E-B44D-AAA0-DC23A5E6B3BD}"/>
              </a:ext>
            </a:extLst>
          </p:cNvPr>
          <p:cNvSpPr txBox="1"/>
          <p:nvPr/>
        </p:nvSpPr>
        <p:spPr>
          <a:xfrm>
            <a:off x="4088989" y="2161122"/>
            <a:ext cx="1374645" cy="784830"/>
          </a:xfrm>
          <a:prstGeom prst="rect">
            <a:avLst/>
          </a:prstGeom>
          <a:solidFill>
            <a:srgbClr val="B5D1D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Cohort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with DRD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(n = 400)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CFD3BE-BBB4-3643-A2EE-31738BAB2D09}"/>
              </a:ext>
            </a:extLst>
          </p:cNvPr>
          <p:cNvSpPr txBox="1"/>
          <p:nvPr/>
        </p:nvSpPr>
        <p:spPr>
          <a:xfrm>
            <a:off x="4121799" y="3862513"/>
            <a:ext cx="1311523" cy="784830"/>
          </a:xfrm>
          <a:prstGeom prst="rect">
            <a:avLst/>
          </a:prstGeom>
          <a:solidFill>
            <a:srgbClr val="B5D1D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Cohort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without DRD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(n = 600)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41AF5D-2493-CB49-B294-A75DA50F85DE}"/>
              </a:ext>
            </a:extLst>
          </p:cNvPr>
          <p:cNvCxnSpPr/>
          <p:nvPr/>
        </p:nvCxnSpPr>
        <p:spPr bwMode="auto">
          <a:xfrm>
            <a:off x="6015296" y="1997390"/>
            <a:ext cx="661988" cy="0"/>
          </a:xfrm>
          <a:prstGeom prst="straightConnector1">
            <a:avLst/>
          </a:prstGeom>
          <a:ln w="28575" cmpd="sng">
            <a:solidFill>
              <a:srgbClr val="20386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C7E3E4-7156-0F4A-B0D7-1A0B68FB1F3A}"/>
              </a:ext>
            </a:extLst>
          </p:cNvPr>
          <p:cNvCxnSpPr/>
          <p:nvPr/>
        </p:nvCxnSpPr>
        <p:spPr bwMode="auto">
          <a:xfrm>
            <a:off x="6015296" y="3147547"/>
            <a:ext cx="661988" cy="0"/>
          </a:xfrm>
          <a:prstGeom prst="straightConnector1">
            <a:avLst/>
          </a:prstGeom>
          <a:ln w="28575" cmpd="sng">
            <a:solidFill>
              <a:srgbClr val="20386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2D1C18-0A34-F440-8778-62FD8C5AC0BA}"/>
              </a:ext>
            </a:extLst>
          </p:cNvPr>
          <p:cNvCxnSpPr>
            <a:cxnSpLocks/>
          </p:cNvCxnSpPr>
          <p:nvPr/>
        </p:nvCxnSpPr>
        <p:spPr bwMode="auto">
          <a:xfrm>
            <a:off x="6015296" y="1982149"/>
            <a:ext cx="0" cy="11653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B4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4" name="Group 9">
            <a:extLst>
              <a:ext uri="{FF2B5EF4-FFF2-40B4-BE49-F238E27FC236}">
                <a16:creationId xmlns:a16="http://schemas.microsoft.com/office/drawing/2014/main" id="{D53F1DF3-75AA-EA43-9C9A-6C176993018C}"/>
              </a:ext>
            </a:extLst>
          </p:cNvPr>
          <p:cNvGrpSpPr>
            <a:grpSpLocks/>
          </p:cNvGrpSpPr>
          <p:nvPr/>
        </p:nvGrpSpPr>
        <p:grpSpPr bwMode="auto">
          <a:xfrm>
            <a:off x="5561271" y="2155122"/>
            <a:ext cx="914400" cy="914400"/>
            <a:chOff x="1872" y="1584"/>
            <a:chExt cx="576" cy="57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7BCAC0A-8927-E34D-9534-D43E7DCC0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MS PGothic" charset="0"/>
                <a:cs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A6FF01-44BB-3B43-A59A-57F762DCA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6BFAA09-80EC-294A-9ADC-444EB7CF6AFD}"/>
              </a:ext>
            </a:extLst>
          </p:cNvPr>
          <p:cNvSpPr txBox="1"/>
          <p:nvPr/>
        </p:nvSpPr>
        <p:spPr>
          <a:xfrm>
            <a:off x="6603619" y="2394865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1:1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A4F2B0-962E-994E-BA9A-460506E6BE13}"/>
              </a:ext>
            </a:extLst>
          </p:cNvPr>
          <p:cNvSpPr/>
          <p:nvPr/>
        </p:nvSpPr>
        <p:spPr bwMode="auto">
          <a:xfrm>
            <a:off x="6821229" y="1730306"/>
            <a:ext cx="1954045" cy="611828"/>
          </a:xfrm>
          <a:prstGeom prst="rect">
            <a:avLst/>
          </a:prstGeom>
          <a:solidFill>
            <a:srgbClr val="01BBF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Niraparib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AAP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6F2769-AD80-324F-AF62-8B7AC3B7177D}"/>
              </a:ext>
            </a:extLst>
          </p:cNvPr>
          <p:cNvSpPr/>
          <p:nvPr/>
        </p:nvSpPr>
        <p:spPr bwMode="auto">
          <a:xfrm>
            <a:off x="6821229" y="2762504"/>
            <a:ext cx="1954045" cy="61182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Placebo +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AAP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68CAD1-0522-B44C-B491-0D355770EB8F}"/>
              </a:ext>
            </a:extLst>
          </p:cNvPr>
          <p:cNvSpPr/>
          <p:nvPr/>
        </p:nvSpPr>
        <p:spPr bwMode="auto">
          <a:xfrm>
            <a:off x="8991513" y="1679967"/>
            <a:ext cx="2594508" cy="3552248"/>
          </a:xfrm>
          <a:prstGeom prst="rect">
            <a:avLst/>
          </a:prstGeom>
          <a:solidFill>
            <a:srgbClr val="B5D1D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Primary endpoint: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rPFS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Secondary endpoints: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Time to symptomatic progression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Time to cytotoxic chemotherapy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A9C33F5-E291-8B49-8AA2-00532C158CD6}"/>
              </a:ext>
            </a:extLst>
          </p:cNvPr>
          <p:cNvCxnSpPr/>
          <p:nvPr/>
        </p:nvCxnSpPr>
        <p:spPr bwMode="auto">
          <a:xfrm>
            <a:off x="6015296" y="3734749"/>
            <a:ext cx="661988" cy="0"/>
          </a:xfrm>
          <a:prstGeom prst="straightConnector1">
            <a:avLst/>
          </a:prstGeom>
          <a:ln w="28575" cmpd="sng">
            <a:solidFill>
              <a:srgbClr val="20386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E2EA46-825B-264C-800E-A80491C5CA15}"/>
              </a:ext>
            </a:extLst>
          </p:cNvPr>
          <p:cNvCxnSpPr/>
          <p:nvPr/>
        </p:nvCxnSpPr>
        <p:spPr bwMode="auto">
          <a:xfrm>
            <a:off x="6015296" y="5001151"/>
            <a:ext cx="661988" cy="0"/>
          </a:xfrm>
          <a:prstGeom prst="straightConnector1">
            <a:avLst/>
          </a:prstGeom>
          <a:ln w="28575" cmpd="sng">
            <a:solidFill>
              <a:srgbClr val="20386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77CC3EE-2899-5646-97D5-DA807657C8AA}"/>
              </a:ext>
            </a:extLst>
          </p:cNvPr>
          <p:cNvCxnSpPr>
            <a:cxnSpLocks/>
          </p:cNvCxnSpPr>
          <p:nvPr/>
        </p:nvCxnSpPr>
        <p:spPr bwMode="auto">
          <a:xfrm>
            <a:off x="6015296" y="3734749"/>
            <a:ext cx="0" cy="126640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B4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0" name="Group 9">
            <a:extLst>
              <a:ext uri="{FF2B5EF4-FFF2-40B4-BE49-F238E27FC236}">
                <a16:creationId xmlns:a16="http://schemas.microsoft.com/office/drawing/2014/main" id="{AB2B460B-42A5-A547-B269-0CB280ED47FF}"/>
              </a:ext>
            </a:extLst>
          </p:cNvPr>
          <p:cNvGrpSpPr>
            <a:grpSpLocks/>
          </p:cNvGrpSpPr>
          <p:nvPr/>
        </p:nvGrpSpPr>
        <p:grpSpPr bwMode="auto">
          <a:xfrm>
            <a:off x="5561271" y="3880683"/>
            <a:ext cx="914400" cy="914400"/>
            <a:chOff x="1872" y="1584"/>
            <a:chExt cx="576" cy="57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7BAAAB4-658C-6449-9132-5D87ABF0A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MS PGothic" charset="0"/>
                <a:cs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0608035-1C07-4D47-9996-CBA5A040C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5697800-2805-D34B-9AA5-89C89D5A1185}"/>
              </a:ext>
            </a:extLst>
          </p:cNvPr>
          <p:cNvSpPr txBox="1"/>
          <p:nvPr/>
        </p:nvSpPr>
        <p:spPr>
          <a:xfrm>
            <a:off x="6603619" y="4234395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1:1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8E711A-B0C0-874B-9CBE-EEAF7A396B61}"/>
              </a:ext>
            </a:extLst>
          </p:cNvPr>
          <p:cNvSpPr/>
          <p:nvPr/>
        </p:nvSpPr>
        <p:spPr bwMode="auto">
          <a:xfrm>
            <a:off x="6821229" y="3451843"/>
            <a:ext cx="1954045" cy="611828"/>
          </a:xfrm>
          <a:prstGeom prst="rect">
            <a:avLst/>
          </a:prstGeom>
          <a:solidFill>
            <a:srgbClr val="01BBF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Niraparib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AAP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904009-C025-734C-86FB-BA3BB957E183}"/>
              </a:ext>
            </a:extLst>
          </p:cNvPr>
          <p:cNvSpPr/>
          <p:nvPr/>
        </p:nvSpPr>
        <p:spPr bwMode="auto">
          <a:xfrm>
            <a:off x="6821229" y="4620387"/>
            <a:ext cx="1954045" cy="611828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Placebo +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AAP</a:t>
            </a: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1827EB1A-5835-6246-A5E3-C612F034D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536" y="5487602"/>
            <a:ext cx="113415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AAP = abiraterone acetate plus prednisone; DRC= DNA repair gene defects;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rPFS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=  radiographic progression-free survival; OS = overall survival </a:t>
            </a:r>
          </a:p>
        </p:txBody>
      </p:sp>
    </p:spTree>
    <p:extLst>
      <p:ext uri="{BB962C8B-B14F-4D97-AF65-F5344CB8AC3E}">
        <p14:creationId xmlns:p14="http://schemas.microsoft.com/office/powerpoint/2010/main" val="1745897125"/>
      </p:ext>
    </p:extLst>
  </p:cSld>
  <p:clrMapOvr>
    <a:masterClrMapping/>
  </p:clrMapOvr>
  <p:transition spd="slow" advClick="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F070-702F-CE40-B2AB-EEAFC417E2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13010"/>
            <a:ext cx="9144000" cy="857250"/>
          </a:xfrm>
        </p:spPr>
        <p:txBody>
          <a:bodyPr/>
          <a:lstStyle/>
          <a:p>
            <a:pPr>
              <a:defRPr/>
            </a:pPr>
            <a:r>
              <a:rPr lang="en-US" sz="3300" b="1" dirty="0">
                <a:solidFill>
                  <a:srgbClr val="FFFF00"/>
                </a:solidFill>
                <a:latin typeface="+mn-lt"/>
              </a:rPr>
              <a:t>Dr Hussain Case Presentation: 69 </a:t>
            </a:r>
            <a:r>
              <a:rPr lang="en-US" sz="3300" b="1" dirty="0" err="1">
                <a:solidFill>
                  <a:srgbClr val="FFFF00"/>
                </a:solidFill>
                <a:latin typeface="+mn-lt"/>
              </a:rPr>
              <a:t>yo</a:t>
            </a:r>
            <a:r>
              <a:rPr lang="en-US" sz="3300" b="1" dirty="0">
                <a:solidFill>
                  <a:srgbClr val="FFFF00"/>
                </a:solidFill>
                <a:latin typeface="+mn-lt"/>
              </a:rPr>
              <a:t> WM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857250"/>
            <a:ext cx="11381772" cy="50167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is a 69-year-old white male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09/2008: diagnosed with GS 4+3 prostate cancer.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12/2008: Radical prostatectomy/bilateral pelvic lymph node dissection. pT3N1 GS 4+4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02/27/2009: Bone scan revealed metastatic disease in the sacrum (2.5 x 1.2 cm in diameter).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02/2009: Started ADT (Leuprolide).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03/13/2013: PSA detected 0.1 ng/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09/11/2014: Rising PSA, 04/2015: PSA 2.0 ng/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mL.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now castration resistant prostate cancer.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05/04/2015 – 06/29/2015: Received 3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Sipuleucel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 infusions and a round of palliative radiotherapy to 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sacral metastasis on part of IIT of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Sipuleucel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 versus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Sipuleucel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 plus radiotherapy. Given stable osseous disease on serial restaging scans with slowly rising PSA, patient elected to defer therapy and continue leuprolide only.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08/2017 – 02/2018: Rising PSA and INVITAE testing identified a germline pathogenic mutation in BRCA2.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08/2017: PSA 8.4 ng/mL, 02/2018: PSA 23.6 ng/mL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03/2018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Enrolled on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BRCAAway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trial and randomized to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olaparib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only (Arm 2). Responded by PSA 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imaging.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01/2020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Rising PSA and new bone scan lesion of pelvis. Progression of disease and was taken off treatment.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7778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1725" y="1095039"/>
            <a:ext cx="10268226" cy="41198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is 79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white male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At age 63 he was diagnosed with GS 3+3 prostate cancer 5/2004, s/p brachytherapy.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11/2015 had PSA 32, repeat prostate biopsy showed Gleason 5+4 prostate cancer.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Restaging scans (12/15) focal finding in the left inferior pubic ramus and was started on ADT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4/2017: PSA Progression and increased uptake in the left inferior pubic ramus, s/p   radiation treatment to osseous pubic ramus.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8/2017: Progression in bone, elected clinical trial (NU-16U05), underwent a bone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Bx - Germ line: BRCA2 mutation,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9/2017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randomized to Arm 3: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Olaparib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300 mg po bid + Abiraterone 1000 mg + prednisone 5 mg po bid. Responded by PSA and imaging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7/2019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rising PSA and new hip pain, progression by imaging 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0"/>
            <a:ext cx="9677399" cy="930197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dirty="0">
                <a:solidFill>
                  <a:srgbClr val="FFFF00"/>
                </a:solidFill>
              </a:rPr>
              <a:t>Dr Hussain Case Presentation: 79 </a:t>
            </a:r>
            <a:r>
              <a:rPr lang="en-US" sz="3300" b="1" dirty="0" err="1">
                <a:solidFill>
                  <a:srgbClr val="FFFF00"/>
                </a:solidFill>
              </a:rPr>
              <a:t>yo</a:t>
            </a:r>
            <a:r>
              <a:rPr lang="en-US" sz="3300" b="1" dirty="0">
                <a:solidFill>
                  <a:srgbClr val="FFFF00"/>
                </a:solidFill>
              </a:rPr>
              <a:t> WM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1828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9_Northwestern Medicine Low Brand">
  <a:themeElements>
    <a:clrScheme name="Custom 3">
      <a:dk1>
        <a:srgbClr val="54585A"/>
      </a:dk1>
      <a:lt1>
        <a:sysClr val="window" lastClr="FFFFFF"/>
      </a:lt1>
      <a:dk2>
        <a:srgbClr val="61468B"/>
      </a:dk2>
      <a:lt2>
        <a:srgbClr val="917EAE"/>
      </a:lt2>
      <a:accent1>
        <a:srgbClr val="61468B"/>
      </a:accent1>
      <a:accent2>
        <a:srgbClr val="B1ACCE"/>
      </a:accent2>
      <a:accent3>
        <a:srgbClr val="00A144"/>
      </a:accent3>
      <a:accent4>
        <a:srgbClr val="CFD641"/>
      </a:accent4>
      <a:accent5>
        <a:srgbClr val="DF6426"/>
      </a:accent5>
      <a:accent6>
        <a:srgbClr val="EDAC1A"/>
      </a:accent6>
      <a:hlink>
        <a:srgbClr val="B1ACCE"/>
      </a:hlink>
      <a:folHlink>
        <a:srgbClr val="A9ABAC"/>
      </a:folHlink>
    </a:clrScheme>
    <a:fontScheme name="44_Northwestern Medicine Low Brand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APO Template">
  <a:themeElements>
    <a:clrScheme name="Custom 3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699"/>
      </a:accent1>
      <a:accent2>
        <a:srgbClr val="ED7D31"/>
      </a:accent2>
      <a:accent3>
        <a:srgbClr val="008080"/>
      </a:accent3>
      <a:accent4>
        <a:srgbClr val="FFC000"/>
      </a:accent4>
      <a:accent5>
        <a:srgbClr val="5B9BD5"/>
      </a:accent5>
      <a:accent6>
        <a:srgbClr val="00CC99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Theme">
  <a:themeElements>
    <a:clrScheme name="Custom 29">
      <a:dk1>
        <a:sysClr val="windowText" lastClr="000000"/>
      </a:dk1>
      <a:lt1>
        <a:sysClr val="window" lastClr="FFFFFF"/>
      </a:lt1>
      <a:dk2>
        <a:srgbClr val="6E1E50"/>
      </a:dk2>
      <a:lt2>
        <a:srgbClr val="EEECE1"/>
      </a:lt2>
      <a:accent1>
        <a:srgbClr val="1E325F"/>
      </a:accent1>
      <a:accent2>
        <a:srgbClr val="6E1E50"/>
      </a:accent2>
      <a:accent3>
        <a:srgbClr val="7D8232"/>
      </a:accent3>
      <a:accent4>
        <a:srgbClr val="32502D"/>
      </a:accent4>
      <a:accent5>
        <a:srgbClr val="8795A0"/>
      </a:accent5>
      <a:accent6>
        <a:srgbClr val="56639D"/>
      </a:accent6>
      <a:hlink>
        <a:srgbClr val="000000"/>
      </a:hlink>
      <a:folHlink>
        <a:srgbClr val="000000"/>
      </a:folHlink>
    </a:clrScheme>
    <a:fontScheme name="Custom 6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algn="l">
          <a:defRPr sz="1000" dirty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i="0" u="none" strike="noStrike" kern="1200" baseline="0" dirty="0" smtClean="0"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12689B"/>
      </a:accent1>
      <a:accent2>
        <a:srgbClr val="FFA236"/>
      </a:accent2>
      <a:accent3>
        <a:srgbClr val="23C7EF"/>
      </a:accent3>
      <a:accent4>
        <a:srgbClr val="646569"/>
      </a:accent4>
      <a:accent5>
        <a:srgbClr val="E7E6E6"/>
      </a:accent5>
      <a:accent6>
        <a:srgbClr val="FEFEFE"/>
      </a:accent6>
      <a:hlink>
        <a:srgbClr val="FB993D"/>
      </a:hlink>
      <a:folHlink>
        <a:srgbClr val="FB99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0985_DFCI_PPT_Everyday_V2_16x9_DESIGN" id="{3BB9DC94-A060-6546-9027-82D03A29B39B}" vid="{E13BFE73-8E70-B74D-99AC-7240FDA2F05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ESMO">
  <a:themeElements>
    <a:clrScheme name="ESMO19">
      <a:dk1>
        <a:srgbClr val="5A5A5A"/>
      </a:dk1>
      <a:lt1>
        <a:sysClr val="window" lastClr="FFFFFF"/>
      </a:lt1>
      <a:dk2>
        <a:srgbClr val="0042A6"/>
      </a:dk2>
      <a:lt2>
        <a:srgbClr val="E7E6E6"/>
      </a:lt2>
      <a:accent1>
        <a:srgbClr val="0042A6"/>
      </a:accent1>
      <a:accent2>
        <a:srgbClr val="5ABEF0"/>
      </a:accent2>
      <a:accent3>
        <a:srgbClr val="AA1E36"/>
      </a:accent3>
      <a:accent4>
        <a:srgbClr val="78C8C8"/>
      </a:accent4>
      <a:accent5>
        <a:srgbClr val="E5A533"/>
      </a:accent5>
      <a:accent6>
        <a:srgbClr val="58A85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Custom 29">
      <a:dk1>
        <a:sysClr val="windowText" lastClr="000000"/>
      </a:dk1>
      <a:lt1>
        <a:sysClr val="window" lastClr="FFFFFF"/>
      </a:lt1>
      <a:dk2>
        <a:srgbClr val="6E1E50"/>
      </a:dk2>
      <a:lt2>
        <a:srgbClr val="EEECE1"/>
      </a:lt2>
      <a:accent1>
        <a:srgbClr val="1E325F"/>
      </a:accent1>
      <a:accent2>
        <a:srgbClr val="6E1E50"/>
      </a:accent2>
      <a:accent3>
        <a:srgbClr val="7D8232"/>
      </a:accent3>
      <a:accent4>
        <a:srgbClr val="32502D"/>
      </a:accent4>
      <a:accent5>
        <a:srgbClr val="8795A0"/>
      </a:accent5>
      <a:accent6>
        <a:srgbClr val="56639D"/>
      </a:accent6>
      <a:hlink>
        <a:srgbClr val="000000"/>
      </a:hlink>
      <a:folHlink>
        <a:srgbClr val="000000"/>
      </a:folHlink>
    </a:clrScheme>
    <a:fontScheme name="Custom 6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dirty="0" smtClean="0">
            <a:latin typeface="+mn-lt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i="0" u="none" strike="noStrike" kern="1200" baseline="0" dirty="0" smtClean="0"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Custom 10">
      <a:dk1>
        <a:sysClr val="windowText" lastClr="000000"/>
      </a:dk1>
      <a:lt1>
        <a:sysClr val="window" lastClr="FFFFFF"/>
      </a:lt1>
      <a:dk2>
        <a:srgbClr val="50B848"/>
      </a:dk2>
      <a:lt2>
        <a:srgbClr val="292C2F"/>
      </a:lt2>
      <a:accent1>
        <a:srgbClr val="1B7FDA"/>
      </a:accent1>
      <a:accent2>
        <a:srgbClr val="2D7B36"/>
      </a:accent2>
      <a:accent3>
        <a:srgbClr val="49B8F8"/>
      </a:accent3>
      <a:accent4>
        <a:srgbClr val="FFB231"/>
      </a:accent4>
      <a:accent5>
        <a:srgbClr val="225461"/>
      </a:accent5>
      <a:accent6>
        <a:srgbClr val="6A66B2"/>
      </a:accent6>
      <a:hlink>
        <a:srgbClr val="50B848"/>
      </a:hlink>
      <a:folHlink>
        <a:srgbClr val="292C2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68E8FBEA-8BC4-487E-BDC6-159A698FA108}"/>
</file>

<file path=customXml/itemProps2.xml><?xml version="1.0" encoding="utf-8"?>
<ds:datastoreItem xmlns:ds="http://schemas.openxmlformats.org/officeDocument/2006/customXml" ds:itemID="{DBB914AB-6855-414D-9E1A-C19691379E44}"/>
</file>

<file path=customXml/itemProps3.xml><?xml version="1.0" encoding="utf-8"?>
<ds:datastoreItem xmlns:ds="http://schemas.openxmlformats.org/officeDocument/2006/customXml" ds:itemID="{33DEDA85-6F31-43CE-AAFD-F480BE66198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27443</TotalTime>
  <Words>7951</Words>
  <Application>Microsoft Macintosh PowerPoint</Application>
  <PresentationFormat>Widescreen</PresentationFormat>
  <Paragraphs>1449</Paragraphs>
  <Slides>94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94</vt:i4>
      </vt:variant>
    </vt:vector>
  </HeadingPairs>
  <TitlesOfParts>
    <vt:vector size="119" baseType="lpstr">
      <vt:lpstr>Arial Unicode MS</vt:lpstr>
      <vt:lpstr>Arial</vt:lpstr>
      <vt:lpstr>Arial Narrow</vt:lpstr>
      <vt:lpstr>Arial Nova Light</vt:lpstr>
      <vt:lpstr>Calibri</vt:lpstr>
      <vt:lpstr>Calibri Light</vt:lpstr>
      <vt:lpstr>Courier New</vt:lpstr>
      <vt:lpstr>Helvetica</vt:lpstr>
      <vt:lpstr>Helvetica LT Std Cond Blk</vt:lpstr>
      <vt:lpstr>Lucida Sans</vt:lpstr>
      <vt:lpstr>StarSymbol</vt:lpstr>
      <vt:lpstr>Symbol</vt:lpstr>
      <vt:lpstr>Wingdings</vt:lpstr>
      <vt:lpstr>Blank Presentation</vt:lpstr>
      <vt:lpstr>Office Theme</vt:lpstr>
      <vt:lpstr>1_Office Theme</vt:lpstr>
      <vt:lpstr>1_ESMO</vt:lpstr>
      <vt:lpstr>3_Office Theme</vt:lpstr>
      <vt:lpstr>2_Office Theme</vt:lpstr>
      <vt:lpstr>4_Office Theme</vt:lpstr>
      <vt:lpstr>7_Office Theme</vt:lpstr>
      <vt:lpstr>8_Office Theme</vt:lpstr>
      <vt:lpstr>49_Northwestern Medicine Low Brand</vt:lpstr>
      <vt:lpstr>APO Template</vt:lpstr>
      <vt:lpstr>9_Office Theme</vt:lpstr>
      <vt:lpstr>PowerPoint Presentation</vt:lpstr>
      <vt:lpstr>Faculty</vt:lpstr>
      <vt:lpstr>Dr Love — Disclosures</vt:lpstr>
      <vt:lpstr>Dr Hussain — Disclosures</vt:lpstr>
      <vt:lpstr>Dr Matulonis — Disclosures</vt:lpstr>
      <vt:lpstr>Dr Philip — Disclosures</vt:lpstr>
      <vt:lpstr>Dr Rugo — Disclosures</vt:lpstr>
      <vt:lpstr>Commercial Support</vt:lpstr>
      <vt:lpstr>Agenda</vt:lpstr>
      <vt:lpstr>Module 1: Overview of PARP Inhibitors: Biologic Rationale and Mechanism of Action </vt:lpstr>
      <vt:lpstr>PARP inhibitors in DNA repair defect: concept of synthetic lethality</vt:lpstr>
      <vt:lpstr>PowerPoint Presentation</vt:lpstr>
      <vt:lpstr>Dual Mechanisms of Action of PARP Inhibitors</vt:lpstr>
      <vt:lpstr>PARP Targeting Potency: High to Low</vt:lpstr>
      <vt:lpstr>FDA-Approved and Late-Stage Investigational PARP Inhibitors</vt:lpstr>
      <vt:lpstr>Agenda</vt:lpstr>
      <vt:lpstr>Module 2: Side Effects and Toxicities of PARP Inhibitors</vt:lpstr>
      <vt:lpstr>Adverse Events: Class Effects and Specific Drug Differences</vt:lpstr>
      <vt:lpstr>Adverse Events: Class Effects and Specific Drug Differences</vt:lpstr>
      <vt:lpstr>Agenda</vt:lpstr>
      <vt:lpstr>Module 3: PARP Inhibitors for Ovarian Cancer – Dr Matulonis</vt:lpstr>
      <vt:lpstr>In general, what is the optimal approach to mutation testing for possible use of a PARP inhibitor for a patient with newly diagnosed ovarian cancer and no family history?</vt:lpstr>
      <vt:lpstr>A 60-year-old woman with Stage IIIC ovarian cancer and a germline BRCA mutation is s/p suboptimal debulking surgery with elevated CA-125. Regulatory and reimbursement issues aside, what would you recommend as postoperative systemic therapy? </vt:lpstr>
      <vt:lpstr>A 60-year-old woman with Stage IIIC ovarian cancer and a germline BRCA mutation is s/p optimal debulking surgery with a normal CA-125 level. Regulatory and reimbursement issues aside, what would you recommend as postoperative systemic therapy? </vt:lpstr>
      <vt:lpstr>SOLO-1: PFS</vt:lpstr>
      <vt:lpstr>PowerPoint Presentation</vt:lpstr>
      <vt:lpstr>PowerPoint Presentation</vt:lpstr>
      <vt:lpstr>FDA approves niraparib for first-line maintenance of advanced ovarian cancer  Press Release – April 29, 2020</vt:lpstr>
      <vt:lpstr>PowerPoint Presentation</vt:lpstr>
      <vt:lpstr>PowerPoint Presentation</vt:lpstr>
      <vt:lpstr>PowerPoint Presentation</vt:lpstr>
      <vt:lpstr>FDA approves olaparib with bevacizumab as maintenance treatment for ovarian, fallopian tube, or primary peritoneal cancers  Press Release – May 28, 2020</vt:lpstr>
      <vt:lpstr>VELIA: PFS primary endpoints</vt:lpstr>
      <vt:lpstr>VELIA: No PFS benefit in non-BRCAmt patients (exploratory)</vt:lpstr>
      <vt:lpstr>Dr Matulonis Case Presentation: 85 yo F </vt:lpstr>
      <vt:lpstr>PowerPoint Presentation</vt:lpstr>
      <vt:lpstr>PowerPoint Presentation</vt:lpstr>
      <vt:lpstr>Dr Matulonis Case Presentation: 61 yo F  </vt:lpstr>
      <vt:lpstr>PowerPoint Presentation</vt:lpstr>
      <vt:lpstr>PowerPoint Presentation</vt:lpstr>
      <vt:lpstr>Agenda</vt:lpstr>
      <vt:lpstr>Module 4: PARP Inhibitors for Breast Cancer – Dr Rugo</vt:lpstr>
      <vt:lpstr>In general, what is the optimal approach to mutation testing for possible use of a PARP inhibitor for a patient with de novo metastatic triple-negative breast cancer and no family history?</vt:lpstr>
      <vt:lpstr>Reimbursement and regulatory issues aside, what would be your preferred treatment approach for a 60-year-old patient with a germline BRCA mutation and de novo metastatic triple-negative breast cancer that is PD-L1-positive? </vt:lpstr>
      <vt:lpstr>Reimbursement and regulatory issues aside, what would be your preferred treatment approach for a 60-year-old patient with a germline BRCA mutation and de novo metastatic triple-negative breast cancer that is PD-L1-negative? </vt:lpstr>
      <vt:lpstr>Epidemiology of gBRCA Mutations</vt:lpstr>
      <vt:lpstr>Progression Free Survival</vt:lpstr>
      <vt:lpstr>EMBRACA and OlympiAD:  Talazoparib significantly improved PFS in both HR+ and TNBC compared to TPC</vt:lpstr>
      <vt:lpstr>OlympiAD: OS Results</vt:lpstr>
      <vt:lpstr>PowerPoint Presentation</vt:lpstr>
      <vt:lpstr>EMBRACA: Final OS — Results From This Prespecified Analysis Found No Statistically Significant Difference Between The Treatment Groups*</vt:lpstr>
      <vt:lpstr>BROCADE 3: Combining PARPi with Chemotherapy in gBRCA-Associated Breast Cancer</vt:lpstr>
      <vt:lpstr>PowerPoint Presentation</vt:lpstr>
      <vt:lpstr>SWOG-S1416: Cisplatin +/- Veliparib in Metastatic TNBC and/or BRCA Associated MBC</vt:lpstr>
      <vt:lpstr>Results: PFS and OS</vt:lpstr>
      <vt:lpstr> TBCRC 048: Olaparib Expanded</vt:lpstr>
      <vt:lpstr>PowerPoint Presentation</vt:lpstr>
      <vt:lpstr>Dr Rugo Case Presentation: 30 yo F</vt:lpstr>
      <vt:lpstr>Dr Rugo Case Presentation: 30 yo F (cont)</vt:lpstr>
      <vt:lpstr>Dr Rugo Case Presentation: 48 yo F</vt:lpstr>
      <vt:lpstr>Dr Rugo Case Presentation: 48 yo F (cont)</vt:lpstr>
      <vt:lpstr>Agenda</vt:lpstr>
      <vt:lpstr>Module 5: PARP Inhibitors for Pancreatic Cancer – Dr Philip </vt:lpstr>
      <vt:lpstr>In general, what is the optimal approach to mutation testing for possible use of a PARP inhibitor for a patient with metastatic pancreatic cancer and no family history?</vt:lpstr>
      <vt:lpstr>Have you administered or would you administer PARP inhibitor maintenance to a patient with unresectable locally advanced pancreatic cancer and a germline BRCA mutation?</vt:lpstr>
      <vt:lpstr>How would you compare the gastrointestinal toxicity associated with PARP inhibitor use in patients with pancreatic cancer to that in patients with other tumor types?</vt:lpstr>
      <vt:lpstr>BRCA mutations in pancreatic cancer</vt:lpstr>
      <vt:lpstr>POLO: A Phase III Trial of Maintenance Olaparib for Metastatic Pancreatic Cancer with BRCA Mutation</vt:lpstr>
      <vt:lpstr>Objective Response* in Patients With Measurable Disease by Blinded Independent Central Review</vt:lpstr>
      <vt:lpstr>RUCAPANC: Rucaparib Monotherapy in Patients With Pancreatic Cancer and a Known Deleterious BRCA Mutation </vt:lpstr>
      <vt:lpstr>Dr Philip Case Presentation: 51 yo M</vt:lpstr>
      <vt:lpstr>Dr Philip Case Presentation: 59 yo M</vt:lpstr>
      <vt:lpstr>Agenda</vt:lpstr>
      <vt:lpstr>Module 6: PARP Inhibitors for Prostate Cancer – Dr Hussain</vt:lpstr>
      <vt:lpstr>In general, what is the optimal approach to mutation testing for possible use of a PARP inhibitor for a patient with metastatic prostate cancer and no family history?</vt:lpstr>
      <vt:lpstr>At what point, if any, do you generally recommend a PARP inhibitor to a patient with metastatic prostate cancer and a germline BRCA mutation?</vt:lpstr>
      <vt:lpstr>For a patient with metastatic prostate cancer and a germline BRCA mutation to whom you would administer a PARP inhibitor at some point, what treatment strategy would you likely use?</vt:lpstr>
      <vt:lpstr>PowerPoint Presentation</vt:lpstr>
      <vt:lpstr>PROfound Study design</vt:lpstr>
      <vt:lpstr>INDIVIDUAL AND CO-OCCURRING GENE ALTERATIONS IN PATIENTS SCREENED IN THE PROfound STUDY</vt:lpstr>
      <vt:lpstr>PROfound: Imaging-Based PFS and OS in Cohort A</vt:lpstr>
      <vt:lpstr>PROfound: Imaging-Based PFS in Cohort A and B</vt:lpstr>
      <vt:lpstr>PROfound: Time to Pain Progression</vt:lpstr>
      <vt:lpstr>FDA approves olaparib for HRR gene-mutated metastatic castration-resistant prostate cancer Press Release – May 19, 2020</vt:lpstr>
      <vt:lpstr>Preliminary Results from the TRITON2 Study of Rucaparib in Patients with DNA Damage Repair (DDR)-Deficient Metastatic Castration-Resistant Prostate Cancer (mCRPC): Updated Analyses </vt:lpstr>
      <vt:lpstr>TRITON2: Best Change from Baseline in Sum of Target Lesions in Rucaparib-Treated Patients with a BRCA1/2 Alteration (N = 56)1 and ORR in Patients with Non-BRCA DNA Damage Repair Gene Alterations (N = 78)2</vt:lpstr>
      <vt:lpstr>TRITON2: Treatment Duration and Duration of Modified Response in Rucaparib-Treated Patients with a BRCA1/2 Alteration and Measurable Disease at Baseline (N = 57)</vt:lpstr>
      <vt:lpstr>FDA grants accelerated approval to rucaparib for BRCA-mutated metastatic castration-resistant prostate cancer  Press Release – May 15, 2020</vt:lpstr>
      <vt:lpstr>GALAHAD: An Ongoing Phase II Trial of Niraparib in Metastatic Castration-Resistant Prostate Cancer and DNA Repair Anomalies </vt:lpstr>
      <vt:lpstr>GALAHAD: Maximum Change in PSA from Baseline in Patients with BRCA Mutation-Positive mCRPC</vt:lpstr>
      <vt:lpstr>GALAHAD: Study Outcomes</vt:lpstr>
      <vt:lpstr>MAGNITUDE: An Ongoing Phase III Trial of Niraparib + Abiraterone Acetate and Prednisone (AAP) in Metastatic Prostate Cancer</vt:lpstr>
      <vt:lpstr>Dr Hussain Case Presentation: 69 yo WM</vt:lpstr>
      <vt:lpstr>PowerPoint Presentation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2651</cp:revision>
  <cp:lastPrinted>2020-07-01T15:00:18Z</cp:lastPrinted>
  <dcterms:created xsi:type="dcterms:W3CDTF">2012-08-13T12:55:31Z</dcterms:created>
  <dcterms:modified xsi:type="dcterms:W3CDTF">2020-07-01T15:00:36Z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