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54.xml" ContentType="application/vnd.openxmlformats-officedocument.presentationml.slide+xml"/>
  <Override PartName="/ppt/presentation.xml" ContentType="application/vnd.openxmlformats-officedocument.presentationml.presentation.main+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hart2.xml" ContentType="application/vnd.openxmlformats-officedocument.drawingml.chart+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128" r:id="rId1"/>
    <p:sldMasterId id="2147488168" r:id="rId2"/>
    <p:sldMasterId id="2147488177" r:id="rId3"/>
    <p:sldMasterId id="2147488197" r:id="rId4"/>
    <p:sldMasterId id="2147488218" r:id="rId5"/>
    <p:sldMasterId id="2147488238" r:id="rId6"/>
    <p:sldMasterId id="2147488256" r:id="rId7"/>
    <p:sldMasterId id="2147488279" r:id="rId8"/>
    <p:sldMasterId id="2147488354" r:id="rId9"/>
    <p:sldMasterId id="2147488393" r:id="rId10"/>
    <p:sldMasterId id="2147488495" r:id="rId11"/>
    <p:sldMasterId id="2147488505" r:id="rId12"/>
    <p:sldMasterId id="2147488517" r:id="rId13"/>
  </p:sldMasterIdLst>
  <p:notesMasterIdLst>
    <p:notesMasterId r:id="rId80"/>
  </p:notesMasterIdLst>
  <p:handoutMasterIdLst>
    <p:handoutMasterId r:id="rId81"/>
  </p:handoutMasterIdLst>
  <p:sldIdLst>
    <p:sldId id="13432" r:id="rId14"/>
    <p:sldId id="13187" r:id="rId15"/>
    <p:sldId id="13193" r:id="rId16"/>
    <p:sldId id="13433" r:id="rId17"/>
    <p:sldId id="13205" r:id="rId18"/>
    <p:sldId id="13206" r:id="rId19"/>
    <p:sldId id="13207" r:id="rId20"/>
    <p:sldId id="13288" r:id="rId21"/>
    <p:sldId id="13431" r:id="rId22"/>
    <p:sldId id="13467" r:id="rId23"/>
    <p:sldId id="260" r:id="rId24"/>
    <p:sldId id="261" r:id="rId25"/>
    <p:sldId id="263" r:id="rId26"/>
    <p:sldId id="265" r:id="rId27"/>
    <p:sldId id="13448" r:id="rId28"/>
    <p:sldId id="13452" r:id="rId29"/>
    <p:sldId id="13428" r:id="rId30"/>
    <p:sldId id="2135714489" r:id="rId31"/>
    <p:sldId id="13468" r:id="rId32"/>
    <p:sldId id="13492" r:id="rId33"/>
    <p:sldId id="13453" r:id="rId34"/>
    <p:sldId id="13454" r:id="rId35"/>
    <p:sldId id="2135714492" r:id="rId36"/>
    <p:sldId id="13476" r:id="rId37"/>
    <p:sldId id="13491" r:id="rId38"/>
    <p:sldId id="267" r:id="rId39"/>
    <p:sldId id="279" r:id="rId40"/>
    <p:sldId id="282" r:id="rId41"/>
    <p:sldId id="283" r:id="rId42"/>
    <p:sldId id="286" r:id="rId43"/>
    <p:sldId id="2135714493" r:id="rId44"/>
    <p:sldId id="13470" r:id="rId45"/>
    <p:sldId id="13417" r:id="rId46"/>
    <p:sldId id="355" r:id="rId47"/>
    <p:sldId id="662" r:id="rId48"/>
    <p:sldId id="6827" r:id="rId49"/>
    <p:sldId id="809" r:id="rId50"/>
    <p:sldId id="952" r:id="rId51"/>
    <p:sldId id="6828" r:id="rId52"/>
    <p:sldId id="2135714490" r:id="rId53"/>
    <p:sldId id="13471" r:id="rId54"/>
    <p:sldId id="13328" r:id="rId55"/>
    <p:sldId id="13455" r:id="rId56"/>
    <p:sldId id="650" r:id="rId57"/>
    <p:sldId id="651" r:id="rId58"/>
    <p:sldId id="658" r:id="rId59"/>
    <p:sldId id="660" r:id="rId60"/>
    <p:sldId id="13416" r:id="rId61"/>
    <p:sldId id="666" r:id="rId62"/>
    <p:sldId id="677" r:id="rId63"/>
    <p:sldId id="2135714491" r:id="rId64"/>
    <p:sldId id="13472" r:id="rId65"/>
    <p:sldId id="13429" r:id="rId66"/>
    <p:sldId id="13434" r:id="rId67"/>
    <p:sldId id="13436" r:id="rId68"/>
    <p:sldId id="1079" r:id="rId69"/>
    <p:sldId id="1083" r:id="rId70"/>
    <p:sldId id="1084" r:id="rId71"/>
    <p:sldId id="1095" r:id="rId72"/>
    <p:sldId id="1097" r:id="rId73"/>
    <p:sldId id="1099" r:id="rId74"/>
    <p:sldId id="1104" r:id="rId75"/>
    <p:sldId id="1098" r:id="rId76"/>
    <p:sldId id="1101" r:id="rId77"/>
    <p:sldId id="1102" r:id="rId78"/>
    <p:sldId id="1103" r:id="rId7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2B4F"/>
    <a:srgbClr val="FF00FF"/>
    <a:srgbClr val="000000"/>
    <a:srgbClr val="002B50"/>
    <a:srgbClr val="F1C73D"/>
    <a:srgbClr val="00001E"/>
    <a:srgbClr val="F8951E"/>
    <a:srgbClr val="203864"/>
    <a:srgbClr val="0451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0" autoAdjust="0"/>
    <p:restoredTop sz="94745" autoAdjust="0"/>
  </p:normalViewPr>
  <p:slideViewPr>
    <p:cSldViewPr>
      <p:cViewPr varScale="1">
        <p:scale>
          <a:sx n="105" d="100"/>
          <a:sy n="105" d="100"/>
        </p:scale>
        <p:origin x="680" y="184"/>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56960"/>
    </p:cViewPr>
  </p:sorterViewPr>
  <p:notesViewPr>
    <p:cSldViewPr snapToGrid="0" snapToObjects="1">
      <p:cViewPr varScale="1">
        <p:scale>
          <a:sx n="70" d="100"/>
          <a:sy n="70" d="100"/>
        </p:scale>
        <p:origin x="-2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handoutMaster" Target="handoutMasters/handoutMaster1.xml"/><Relationship Id="rId86"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customXml" Target="../customXml/item2.xml"/><Relationship Id="rId61" Type="http://schemas.openxmlformats.org/officeDocument/2006/relationships/slide" Target="slides/slide48.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1" i="0" u="none" strike="noStrike" kern="1200" spc="0" baseline="0">
                <a:solidFill>
                  <a:schemeClr val="tx1"/>
                </a:solidFill>
                <a:latin typeface="+mn-lt"/>
                <a:ea typeface="+mn-ea"/>
                <a:cs typeface="+mn-cs"/>
              </a:defRPr>
            </a:pPr>
            <a:r>
              <a:rPr lang="en-US" b="1" dirty="0">
                <a:solidFill>
                  <a:schemeClr val="tx1"/>
                </a:solidFill>
              </a:rPr>
              <a:t>All Breast Cancer</a:t>
            </a:r>
          </a:p>
        </c:rich>
      </c:tx>
      <c:overlay val="0"/>
      <c:spPr>
        <a:noFill/>
        <a:ln>
          <a:noFill/>
        </a:ln>
        <a:effectLst/>
      </c:spPr>
    </c:title>
    <c:autoTitleDeleted val="0"/>
    <c:view3D>
      <c:rotX val="30"/>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19"/>
          <c:dPt>
            <c:idx val="0"/>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CC-4E11-8BF2-0AE080F955F2}"/>
              </c:ext>
            </c:extLst>
          </c:dPt>
          <c:dPt>
            <c:idx val="1"/>
            <c:bubble3D val="0"/>
            <c:explosion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CC-4E11-8BF2-0AE080F955F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6CC-4E11-8BF2-0AE080F955F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6CC-4E11-8BF2-0AE080F955F2}"/>
              </c:ext>
            </c:extLst>
          </c:dPt>
          <c:cat>
            <c:strRef>
              <c:f>Sheet1!$A$2:$A$5</c:f>
              <c:strCache>
                <c:ptCount val="4"/>
                <c:pt idx="0">
                  <c:v>1st Qtr</c:v>
                </c:pt>
                <c:pt idx="1">
                  <c:v>2nd Qtr</c:v>
                </c:pt>
                <c:pt idx="3">
                  <c:v>4th Qtr</c:v>
                </c:pt>
              </c:strCache>
            </c:strRef>
          </c:cat>
          <c:val>
            <c:numRef>
              <c:f>Sheet1!$B$2:$B$5</c:f>
              <c:numCache>
                <c:formatCode>General</c:formatCode>
                <c:ptCount val="4"/>
                <c:pt idx="0">
                  <c:v>90</c:v>
                </c:pt>
                <c:pt idx="1">
                  <c:v>10</c:v>
                </c:pt>
              </c:numCache>
            </c:numRef>
          </c:val>
          <c:extLst>
            <c:ext xmlns:c16="http://schemas.microsoft.com/office/drawing/2014/chart" uri="{C3380CC4-5D6E-409C-BE32-E72D297353CC}">
              <c16:uniqueId val="{00000008-A6CC-4E11-8BF2-0AE080F955F2}"/>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138853611040557E-2"/>
          <c:y val="0.18522316208324127"/>
          <c:w val="0.70549696886133195"/>
          <c:h val="0.68376610493931"/>
        </c:manualLayout>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3BD-42EF-BA4C-8E863552354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3BD-42EF-BA4C-8E863552354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3BD-42EF-BA4C-8E863552354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3BD-42EF-BA4C-8E863552354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3BD-42EF-BA4C-8E863552354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3BD-42EF-BA4C-8E863552354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03BD-42EF-BA4C-8E863552354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3BD-42EF-BA4C-8E863552354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03BD-42EF-BA4C-8E8635523541}"/>
              </c:ext>
            </c:extLst>
          </c:dPt>
          <c:dLbls>
            <c:dLbl>
              <c:idx val="8"/>
              <c:layout>
                <c:manualLayout>
                  <c:x val="5.4221189490488944E-2"/>
                  <c:y val="5.8505481456247184E-2"/>
                </c:manualLayout>
              </c:layout>
              <c:tx>
                <c:rich>
                  <a:bodyPr/>
                  <a:lstStyle/>
                  <a:p>
                    <a:fld id="{1B130EA0-3386-4B7E-A8CA-887F132EC28E}" type="CATEGORYNAME">
                      <a:rPr lang="en-US" altLang="ja-JP">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03BD-42EF-BA4C-8E8635523541}"/>
                </c:ext>
              </c:extLst>
            </c:dLbl>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BRCA1</c:v>
                </c:pt>
                <c:pt idx="1">
                  <c:v>BRCA2</c:v>
                </c:pt>
                <c:pt idx="2">
                  <c:v>PTEN</c:v>
                </c:pt>
                <c:pt idx="3">
                  <c:v>TP53</c:v>
                </c:pt>
                <c:pt idx="4">
                  <c:v>ATM</c:v>
                </c:pt>
                <c:pt idx="5">
                  <c:v>CDH1</c:v>
                </c:pt>
                <c:pt idx="6">
                  <c:v>PALB2</c:v>
                </c:pt>
                <c:pt idx="7">
                  <c:v>CHEK2</c:v>
                </c:pt>
                <c:pt idx="8">
                  <c:v>Other Genes (~20%)</c:v>
                </c:pt>
              </c:strCache>
            </c:strRef>
          </c:cat>
          <c:val>
            <c:numRef>
              <c:f>Sheet1!$B$2:$B$10</c:f>
              <c:numCache>
                <c:formatCode>General</c:formatCode>
                <c:ptCount val="9"/>
                <c:pt idx="0">
                  <c:v>62</c:v>
                </c:pt>
                <c:pt idx="1">
                  <c:v>32</c:v>
                </c:pt>
                <c:pt idx="2">
                  <c:v>1</c:v>
                </c:pt>
                <c:pt idx="3">
                  <c:v>1</c:v>
                </c:pt>
                <c:pt idx="4">
                  <c:v>1</c:v>
                </c:pt>
                <c:pt idx="5">
                  <c:v>1</c:v>
                </c:pt>
                <c:pt idx="6">
                  <c:v>1</c:v>
                </c:pt>
                <c:pt idx="7">
                  <c:v>1</c:v>
                </c:pt>
                <c:pt idx="8">
                  <c:v>20</c:v>
                </c:pt>
              </c:numCache>
            </c:numRef>
          </c:val>
          <c:extLst>
            <c:ext xmlns:c16="http://schemas.microsoft.com/office/drawing/2014/chart" uri="{C3380CC4-5D6E-409C-BE32-E72D297353CC}">
              <c16:uniqueId val="{00000012-03BD-42EF-BA4C-8E8635523541}"/>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Breast Cancer</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7/10/20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00A_ONS-Breast-17-NL-Intro-Slides_v34fr</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Breast Cancer</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00A_ONS-Breast-17-NL-Intro-Slides_v34fr</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1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2360868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2000" indent="-292100">
              <a:spcBef>
                <a:spcPct val="30000"/>
              </a:spcBef>
              <a:defRPr sz="1200">
                <a:solidFill>
                  <a:schemeClr val="tx1"/>
                </a:solidFill>
                <a:latin typeface="Calibri" panose="020F0502020204030204" pitchFamily="34" charset="0"/>
                <a:ea typeface="MS PGothic" panose="020B0600070205080204" pitchFamily="34" charset="-128"/>
              </a:defRPr>
            </a:lvl2pPr>
            <a:lvl3pPr marL="1173163" indent="-233363">
              <a:spcBef>
                <a:spcPct val="30000"/>
              </a:spcBef>
              <a:defRPr sz="1200">
                <a:solidFill>
                  <a:schemeClr val="tx1"/>
                </a:solidFill>
                <a:latin typeface="Calibri" panose="020F0502020204030204" pitchFamily="34" charset="0"/>
                <a:ea typeface="MS PGothic" panose="020B0600070205080204" pitchFamily="34" charset="-128"/>
              </a:defRPr>
            </a:lvl3pPr>
            <a:lvl4pPr marL="1643063" indent="-233363">
              <a:spcBef>
                <a:spcPct val="30000"/>
              </a:spcBef>
              <a:defRPr sz="1200">
                <a:solidFill>
                  <a:schemeClr val="tx1"/>
                </a:solidFill>
                <a:latin typeface="Calibri" panose="020F0502020204030204" pitchFamily="34" charset="0"/>
                <a:ea typeface="MS PGothic" panose="020B0600070205080204" pitchFamily="34" charset="-128"/>
              </a:defRPr>
            </a:lvl4pPr>
            <a:lvl5pPr marL="2112963" indent="-233363">
              <a:spcBef>
                <a:spcPct val="30000"/>
              </a:spcBef>
              <a:defRPr sz="1200">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3A3C306-8DC2-4DE7-BF37-5297434359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4522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2000" indent="-292100">
              <a:spcBef>
                <a:spcPct val="30000"/>
              </a:spcBef>
              <a:defRPr sz="1200">
                <a:solidFill>
                  <a:schemeClr val="tx1"/>
                </a:solidFill>
                <a:latin typeface="Calibri" panose="020F0502020204030204" pitchFamily="34" charset="0"/>
                <a:ea typeface="MS PGothic" panose="020B0600070205080204" pitchFamily="34" charset="-128"/>
              </a:defRPr>
            </a:lvl2pPr>
            <a:lvl3pPr marL="1173163" indent="-233363">
              <a:spcBef>
                <a:spcPct val="30000"/>
              </a:spcBef>
              <a:defRPr sz="1200">
                <a:solidFill>
                  <a:schemeClr val="tx1"/>
                </a:solidFill>
                <a:latin typeface="Calibri" panose="020F0502020204030204" pitchFamily="34" charset="0"/>
                <a:ea typeface="MS PGothic" panose="020B0600070205080204" pitchFamily="34" charset="-128"/>
              </a:defRPr>
            </a:lvl3pPr>
            <a:lvl4pPr marL="1643063" indent="-233363">
              <a:spcBef>
                <a:spcPct val="30000"/>
              </a:spcBef>
              <a:defRPr sz="1200">
                <a:solidFill>
                  <a:schemeClr val="tx1"/>
                </a:solidFill>
                <a:latin typeface="Calibri" panose="020F0502020204030204" pitchFamily="34" charset="0"/>
                <a:ea typeface="MS PGothic" panose="020B0600070205080204" pitchFamily="34" charset="-128"/>
              </a:defRPr>
            </a:lvl4pPr>
            <a:lvl5pPr marL="2112963" indent="-233363">
              <a:spcBef>
                <a:spcPct val="30000"/>
              </a:spcBef>
              <a:defRPr sz="1200">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85247CE-820F-493A-B912-CFE45472589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574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33</a:t>
            </a:fld>
            <a:endParaRPr lang="en-US"/>
          </a:p>
        </p:txBody>
      </p:sp>
    </p:spTree>
    <p:extLst>
      <p:ext uri="{BB962C8B-B14F-4D97-AF65-F5344CB8AC3E}">
        <p14:creationId xmlns:p14="http://schemas.microsoft.com/office/powerpoint/2010/main" val="115160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CAF03-7958-4C93-81B6-3156930917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11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ER+ 105 pts/555 pts</a:t>
            </a:r>
          </a:p>
          <a:p>
            <a:r>
              <a:rPr lang="en-US" dirty="0"/>
              <a:t>TNBC 124/270 pts</a:t>
            </a:r>
          </a:p>
        </p:txBody>
      </p:sp>
      <p:sp>
        <p:nvSpPr>
          <p:cNvPr id="4" name="Slide Number Placeholder 3"/>
          <p:cNvSpPr>
            <a:spLocks noGrp="1"/>
          </p:cNvSpPr>
          <p:nvPr>
            <p:ph type="sldNum" sz="quarter" idx="10"/>
          </p:nvPr>
        </p:nvSpPr>
        <p:spPr/>
        <p:txBody>
          <a:bodyPr/>
          <a:lstStyle/>
          <a:p>
            <a:pPr marL="0" marR="0" lvl="0" indent="0" algn="r" defTabSz="924326" rtl="0" eaLnBrk="1" fontAlgn="auto" latinLnBrk="0" hangingPunct="1">
              <a:lnSpc>
                <a:spcPct val="100000"/>
              </a:lnSpc>
              <a:spcBef>
                <a:spcPts val="0"/>
              </a:spcBef>
              <a:spcAft>
                <a:spcPts val="0"/>
              </a:spcAft>
              <a:buClrTx/>
              <a:buSzTx/>
              <a:buFontTx/>
              <a:buNone/>
              <a:tabLst/>
              <a:defRPr/>
            </a:pPr>
            <a:fld id="{6A17D41C-5317-4F23-8F91-C9B8FA1C6F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326"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967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up.silverchair-cdn.com/oup/backfile/Content_public/Journal/jnci/106/5/10.1093_jnci_dju055/2/dju055.pdf?Expires=1491159800&amp;Signature=W5xG7Bg8B55F8fEeqMHDw4iTFvT7-DcPJGHM-4fZ50hje1ZCVTw-6INC2Qry49asIi-5UA-QZ64rm479KHGxPRR46ISPF25QjvwyWhgmcihukuH36N-pMQllUmOQopyNQBn9gxdO4Z9pmeynGEzbdPn07YcxuYYRA-XFuvkN4ApIx~bS7kU-6AlW-jhrAcRfcn9QkDzui6KkbYSnqwX5KBee8uy8UwCKjBAoyQXfAuYOQAG04zag1hk~VC09UExcDUWT77CwQJ2xXT3~i2-S6ted91eY-3-n1DP9HIOLBUqDnExCiGRrdT8RxnuMd1kLBze69TgA-qz6~C~i0dlaQA__&amp;Key-Pair-Id=APKAIUCZBIA4LVPAVW3Q </a:t>
            </a:r>
          </a:p>
          <a:p>
            <a:endParaRPr lang="en-GB" dirty="0"/>
          </a:p>
          <a:p>
            <a:r>
              <a:rPr lang="en-GB" dirty="0"/>
              <a:t>https://</a:t>
            </a:r>
            <a:r>
              <a:rPr lang="en-GB" dirty="0" err="1"/>
              <a:t>www.ncbi.nlm.nih.gov</a:t>
            </a:r>
            <a:r>
              <a:rPr lang="en-GB" dirty="0"/>
              <a:t>/</a:t>
            </a:r>
            <a:r>
              <a:rPr lang="en-GB" dirty="0" err="1"/>
              <a:t>pmc</a:t>
            </a:r>
            <a:r>
              <a:rPr lang="en-GB" dirty="0"/>
              <a:t>/articles/PMC4959927/</a:t>
            </a:r>
          </a:p>
        </p:txBody>
      </p:sp>
      <p:sp>
        <p:nvSpPr>
          <p:cNvPr id="4" name="Slide Number Placeholder 3"/>
          <p:cNvSpPr>
            <a:spLocks noGrp="1"/>
          </p:cNvSpPr>
          <p:nvPr>
            <p:ph type="sldNum" sz="quarter" idx="10"/>
          </p:nvPr>
        </p:nvSpPr>
        <p:spPr/>
        <p:txBody>
          <a:bodyPr/>
          <a:lstStyle/>
          <a:p>
            <a:pPr marL="0" marR="0" lvl="0" indent="0" algn="r" defTabSz="924326"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326"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705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6600" y="1143000"/>
            <a:ext cx="5486400" cy="3086100"/>
          </a:xfrm>
        </p:spPr>
      </p:sp>
      <p:sp>
        <p:nvSpPr>
          <p:cNvPr id="3" name="Notizenplatzhalter 2"/>
          <p:cNvSpPr>
            <a:spLocks noGrp="1"/>
          </p:cNvSpPr>
          <p:nvPr>
            <p:ph type="body" idx="1"/>
          </p:nvPr>
        </p:nvSpPr>
        <p:spPr/>
        <p:txBody>
          <a:bodyPr/>
          <a:lstStyle/>
          <a:p>
            <a:r>
              <a:rPr lang="de-DE" i="1" dirty="0"/>
              <a:t>NTRK </a:t>
            </a:r>
            <a:r>
              <a:rPr lang="de-DE" i="1" dirty="0" err="1"/>
              <a:t>fusion</a:t>
            </a:r>
            <a:r>
              <a:rPr lang="de-DE" i="1" dirty="0"/>
              <a:t> in </a:t>
            </a:r>
            <a:r>
              <a:rPr lang="de-DE" i="1" dirty="0" err="1"/>
              <a:t>breast</a:t>
            </a:r>
            <a:r>
              <a:rPr lang="de-DE" i="1" dirty="0"/>
              <a:t> </a:t>
            </a:r>
            <a:r>
              <a:rPr lang="de-DE" i="1" dirty="0" err="1"/>
              <a:t>cancer</a:t>
            </a:r>
            <a:r>
              <a:rPr lang="de-DE" i="1" dirty="0"/>
              <a:t> </a:t>
            </a:r>
            <a:endParaRPr lang="de-DE" dirty="0"/>
          </a:p>
          <a:p>
            <a:r>
              <a:rPr lang="de-DE" dirty="0"/>
              <a:t>735 A simple </a:t>
            </a:r>
            <a:r>
              <a:rPr lang="de-DE" dirty="0" err="1"/>
              <a:t>majority</a:t>
            </a:r>
            <a:r>
              <a:rPr lang="de-DE" dirty="0"/>
              <a:t> </a:t>
            </a:r>
            <a:r>
              <a:rPr lang="de-DE" dirty="0" err="1"/>
              <a:t>of</a:t>
            </a:r>
            <a:r>
              <a:rPr lang="de-DE" dirty="0"/>
              <a:t> </a:t>
            </a:r>
            <a:r>
              <a:rPr lang="de-DE" dirty="0" err="1"/>
              <a:t>the</a:t>
            </a:r>
            <a:r>
              <a:rPr lang="de-DE" dirty="0"/>
              <a:t> ABC4 </a:t>
            </a:r>
            <a:r>
              <a:rPr lang="de-DE" dirty="0" err="1"/>
              <a:t>panelists</a:t>
            </a:r>
            <a:r>
              <a:rPr lang="de-DE" dirty="0"/>
              <a:t> (47.3%; </a:t>
            </a:r>
            <a:r>
              <a:rPr lang="de-DE" dirty="0" err="1"/>
              <a:t>abstain</a:t>
            </a:r>
            <a:r>
              <a:rPr lang="de-DE" dirty="0"/>
              <a:t>: 23.6%) </a:t>
            </a:r>
            <a:r>
              <a:rPr lang="de-DE" dirty="0" err="1"/>
              <a:t>did</a:t>
            </a:r>
            <a:r>
              <a:rPr lang="de-DE" dirty="0"/>
              <a:t> not </a:t>
            </a:r>
            <a:r>
              <a:rPr lang="de-DE" dirty="0" err="1"/>
              <a:t>think</a:t>
            </a:r>
            <a:r>
              <a:rPr lang="de-DE" dirty="0"/>
              <a:t> </a:t>
            </a:r>
            <a:r>
              <a:rPr lang="de-DE" dirty="0" err="1"/>
              <a:t>that</a:t>
            </a:r>
            <a:r>
              <a:rPr lang="de-DE" dirty="0"/>
              <a:t> </a:t>
            </a:r>
            <a:r>
              <a:rPr lang="de-DE" dirty="0" err="1"/>
              <a:t>there</a:t>
            </a:r>
            <a:r>
              <a:rPr lang="de-DE" dirty="0"/>
              <a:t> </a:t>
            </a:r>
            <a:r>
              <a:rPr lang="de-DE" dirty="0" err="1"/>
              <a:t>are</a:t>
            </a:r>
            <a:r>
              <a:rPr lang="de-DE" dirty="0"/>
              <a:t> </a:t>
            </a:r>
            <a:r>
              <a:rPr lang="de-DE" dirty="0" err="1"/>
              <a:t>sufficient</a:t>
            </a:r>
            <a:r>
              <a:rPr lang="de-DE" dirty="0"/>
              <a:t> </a:t>
            </a:r>
            <a:r>
              <a:rPr lang="de-DE" dirty="0" err="1"/>
              <a:t>data</a:t>
            </a:r>
            <a:r>
              <a:rPr lang="de-DE" dirty="0"/>
              <a:t> </a:t>
            </a:r>
            <a:r>
              <a:rPr lang="de-DE" dirty="0" err="1"/>
              <a:t>for</a:t>
            </a:r>
            <a:r>
              <a:rPr lang="de-DE" dirty="0"/>
              <a:t> </a:t>
            </a:r>
            <a:r>
              <a:rPr lang="de-DE" dirty="0" err="1"/>
              <a:t>use</a:t>
            </a:r>
            <a:r>
              <a:rPr lang="de-DE" dirty="0"/>
              <a:t> </a:t>
            </a:r>
            <a:r>
              <a:rPr lang="de-DE" dirty="0" err="1"/>
              <a:t>of</a:t>
            </a:r>
            <a:r>
              <a:rPr lang="de-DE" dirty="0"/>
              <a:t> a </a:t>
            </a:r>
          </a:p>
          <a:p>
            <a:r>
              <a:rPr lang="de-DE" dirty="0"/>
              <a:t>Page 19 </a:t>
            </a:r>
            <a:r>
              <a:rPr lang="de-DE" dirty="0" err="1"/>
              <a:t>of</a:t>
            </a:r>
            <a:r>
              <a:rPr lang="de-DE" dirty="0"/>
              <a:t> 42 18-01-05 abc4-BC-final.docx/47078 </a:t>
            </a:r>
          </a:p>
          <a:p>
            <a:r>
              <a:rPr lang="de-DE" dirty="0"/>
              <a:t>Birgit-Kristin Pohlmann</a:t>
            </a:r>
            <a:br>
              <a:rPr lang="de-DE" dirty="0"/>
            </a:br>
            <a:r>
              <a:rPr lang="de-DE" dirty="0"/>
              <a:t>Auf den </a:t>
            </a:r>
            <a:r>
              <a:rPr lang="de-DE" dirty="0" err="1"/>
              <a:t>Äckern</a:t>
            </a:r>
            <a:r>
              <a:rPr lang="de-DE" dirty="0"/>
              <a:t> 15 - 59394 Nordkirchen - Tel. 02596/93767 </a:t>
            </a:r>
          </a:p>
          <a:p>
            <a:r>
              <a:rPr lang="de-DE" dirty="0" err="1"/>
              <a:t>specific</a:t>
            </a:r>
            <a:r>
              <a:rPr lang="de-DE" dirty="0"/>
              <a:t> TRK </a:t>
            </a:r>
            <a:r>
              <a:rPr lang="de-DE" dirty="0" err="1"/>
              <a:t>inhibitor</a:t>
            </a:r>
            <a:r>
              <a:rPr lang="de-DE" dirty="0"/>
              <a:t> (</a:t>
            </a:r>
            <a:r>
              <a:rPr lang="de-DE" dirty="0" err="1"/>
              <a:t>entrectinib</a:t>
            </a:r>
            <a:r>
              <a:rPr lang="de-DE" dirty="0"/>
              <a:t>) in </a:t>
            </a:r>
            <a:r>
              <a:rPr lang="de-DE" dirty="0" err="1"/>
              <a:t>pa</a:t>
            </a:r>
            <a:r>
              <a:rPr lang="de-DE" dirty="0"/>
              <a:t>- </a:t>
            </a:r>
          </a:p>
          <a:p>
            <a:r>
              <a:rPr lang="de-DE" dirty="0" err="1"/>
              <a:t>tients</a:t>
            </a:r>
            <a:r>
              <a:rPr lang="de-DE" dirty="0"/>
              <a:t> </a:t>
            </a:r>
            <a:r>
              <a:rPr lang="de-DE" dirty="0" err="1"/>
              <a:t>with</a:t>
            </a:r>
            <a:r>
              <a:rPr lang="de-DE" dirty="0"/>
              <a:t> </a:t>
            </a:r>
            <a:r>
              <a:rPr lang="de-DE" dirty="0" err="1"/>
              <a:t>advanced</a:t>
            </a:r>
            <a:r>
              <a:rPr lang="de-DE" dirty="0"/>
              <a:t> </a:t>
            </a:r>
            <a:r>
              <a:rPr lang="de-DE" dirty="0" err="1"/>
              <a:t>or</a:t>
            </a:r>
            <a:r>
              <a:rPr lang="de-DE" dirty="0"/>
              <a:t> </a:t>
            </a:r>
            <a:r>
              <a:rPr lang="de-DE" dirty="0" err="1"/>
              <a:t>metastatic</a:t>
            </a:r>
            <a:r>
              <a:rPr lang="de-DE" dirty="0"/>
              <a:t> 740 </a:t>
            </a:r>
            <a:r>
              <a:rPr lang="de-DE" dirty="0" err="1"/>
              <a:t>breast</a:t>
            </a:r>
            <a:r>
              <a:rPr lang="de-DE" dirty="0"/>
              <a:t> </a:t>
            </a:r>
            <a:r>
              <a:rPr lang="de-DE" dirty="0" err="1"/>
              <a:t>cancer</a:t>
            </a:r>
            <a:r>
              <a:rPr lang="de-DE" dirty="0"/>
              <a:t> </a:t>
            </a:r>
            <a:r>
              <a:rPr lang="de-DE" dirty="0" err="1"/>
              <a:t>and</a:t>
            </a:r>
            <a:r>
              <a:rPr lang="de-DE" dirty="0"/>
              <a:t> NTRK </a:t>
            </a:r>
            <a:r>
              <a:rPr lang="de-DE" dirty="0" err="1"/>
              <a:t>gene</a:t>
            </a:r>
            <a:r>
              <a:rPr lang="de-DE" dirty="0"/>
              <a:t> </a:t>
            </a:r>
            <a:r>
              <a:rPr lang="de-DE" dirty="0" err="1"/>
              <a:t>fusion</a:t>
            </a:r>
            <a:r>
              <a:rPr lang="de-DE" dirty="0"/>
              <a:t> (NTRK = </a:t>
            </a:r>
            <a:r>
              <a:rPr lang="de-DE" dirty="0" err="1"/>
              <a:t>neurotrophic</a:t>
            </a:r>
            <a:r>
              <a:rPr lang="de-DE" dirty="0"/>
              <a:t> </a:t>
            </a:r>
            <a:r>
              <a:rPr lang="de-DE" dirty="0" err="1"/>
              <a:t>tyrosine</a:t>
            </a:r>
            <a:r>
              <a:rPr lang="de-DE" dirty="0"/>
              <a:t> </a:t>
            </a:r>
            <a:r>
              <a:rPr lang="de-DE" dirty="0" err="1"/>
              <a:t>receptor</a:t>
            </a:r>
            <a:r>
              <a:rPr lang="de-DE" dirty="0"/>
              <a:t> </a:t>
            </a:r>
            <a:r>
              <a:rPr lang="de-DE" dirty="0" err="1"/>
              <a:t>kinase</a:t>
            </a:r>
            <a:r>
              <a:rPr lang="de-DE" dirty="0"/>
              <a:t>). </a:t>
            </a:r>
            <a:r>
              <a:rPr lang="de-DE" dirty="0" err="1"/>
              <a:t>Less</a:t>
            </a:r>
            <a:r>
              <a:rPr lang="de-DE" dirty="0"/>
              <a:t> </a:t>
            </a:r>
            <a:r>
              <a:rPr lang="de-DE" dirty="0" err="1"/>
              <a:t>than</a:t>
            </a:r>
            <a:r>
              <a:rPr lang="de-DE" dirty="0"/>
              <a:t> a </a:t>
            </a:r>
            <a:r>
              <a:rPr lang="de-DE" dirty="0" err="1"/>
              <a:t>third</a:t>
            </a:r>
            <a:r>
              <a:rPr lang="de-DE" dirty="0"/>
              <a:t> </a:t>
            </a:r>
            <a:r>
              <a:rPr lang="de-DE" dirty="0" err="1"/>
              <a:t>of</a:t>
            </a:r>
            <a:r>
              <a:rPr lang="de-DE" dirty="0"/>
              <a:t> </a:t>
            </a:r>
            <a:r>
              <a:rPr lang="de-DE" dirty="0" err="1"/>
              <a:t>the</a:t>
            </a:r>
            <a:r>
              <a:rPr lang="de-DE" dirty="0"/>
              <a:t> ABC4 </a:t>
            </a:r>
            <a:r>
              <a:rPr lang="de-DE" dirty="0" err="1"/>
              <a:t>panelists</a:t>
            </a:r>
            <a:r>
              <a:rPr lang="de-DE" dirty="0"/>
              <a:t> (28.9%) </a:t>
            </a:r>
            <a:r>
              <a:rPr lang="de-DE" dirty="0" err="1"/>
              <a:t>would</a:t>
            </a:r>
            <a:r>
              <a:rPr lang="de-DE" dirty="0"/>
              <a:t> </a:t>
            </a:r>
            <a:r>
              <a:rPr lang="de-DE" dirty="0" err="1"/>
              <a:t>possibly</a:t>
            </a:r>
            <a:r>
              <a:rPr lang="de-DE" dirty="0"/>
              <a:t> </a:t>
            </a:r>
            <a:r>
              <a:rPr lang="de-DE" dirty="0" err="1"/>
              <a:t>con</a:t>
            </a:r>
            <a:r>
              <a:rPr lang="de-DE" dirty="0"/>
              <a:t>- </a:t>
            </a:r>
            <a:r>
              <a:rPr lang="de-DE" dirty="0" err="1"/>
              <a:t>sider</a:t>
            </a:r>
            <a:r>
              <a:rPr lang="de-DE" dirty="0"/>
              <a:t> </a:t>
            </a:r>
            <a:r>
              <a:rPr lang="de-DE" dirty="0" err="1"/>
              <a:t>use</a:t>
            </a:r>
            <a:r>
              <a:rPr lang="de-DE" dirty="0"/>
              <a:t> </a:t>
            </a:r>
            <a:r>
              <a:rPr lang="de-DE" dirty="0" err="1"/>
              <a:t>of</a:t>
            </a:r>
            <a:r>
              <a:rPr lang="de-DE" dirty="0"/>
              <a:t> a TRK </a:t>
            </a:r>
            <a:r>
              <a:rPr lang="de-DE" dirty="0" err="1"/>
              <a:t>inhibitor</a:t>
            </a:r>
            <a:r>
              <a:rPr lang="de-DE" dirty="0"/>
              <a:t> on </a:t>
            </a:r>
            <a:r>
              <a:rPr lang="de-DE" dirty="0" err="1"/>
              <a:t>these</a:t>
            </a:r>
            <a:r>
              <a:rPr lang="de-DE" dirty="0"/>
              <a:t> </a:t>
            </a:r>
            <a:r>
              <a:rPr lang="de-DE" dirty="0" err="1"/>
              <a:t>pa</a:t>
            </a:r>
            <a:r>
              <a:rPr lang="de-DE" dirty="0"/>
              <a:t>- 745 </a:t>
            </a:r>
            <a:r>
              <a:rPr lang="de-DE" dirty="0" err="1"/>
              <a:t>tients</a:t>
            </a:r>
            <a:r>
              <a:rPr lang="de-DE" dirty="0"/>
              <a:t>. - </a:t>
            </a:r>
            <a:r>
              <a:rPr lang="de-DE" dirty="0" err="1"/>
              <a:t>From</a:t>
            </a:r>
            <a:r>
              <a:rPr lang="de-DE" dirty="0"/>
              <a:t> a German </a:t>
            </a:r>
            <a:r>
              <a:rPr lang="de-DE" dirty="0" err="1"/>
              <a:t>perspective</a:t>
            </a:r>
            <a:r>
              <a:rPr lang="de-DE" dirty="0"/>
              <a:t>, NTRK </a:t>
            </a:r>
            <a:r>
              <a:rPr lang="de-DE" dirty="0" err="1"/>
              <a:t>fusion</a:t>
            </a:r>
            <a:r>
              <a:rPr lang="de-DE" dirty="0"/>
              <a:t> </a:t>
            </a:r>
            <a:r>
              <a:rPr lang="de-DE" dirty="0" err="1"/>
              <a:t>currently</a:t>
            </a:r>
            <a:r>
              <a:rPr lang="de-DE" dirty="0"/>
              <a:t> </a:t>
            </a:r>
            <a:r>
              <a:rPr lang="de-DE" dirty="0" err="1"/>
              <a:t>does</a:t>
            </a:r>
            <a:r>
              <a:rPr lang="de-DE" dirty="0"/>
              <a:t> not </a:t>
            </a:r>
            <a:r>
              <a:rPr lang="de-DE" dirty="0" err="1"/>
              <a:t>play</a:t>
            </a:r>
            <a:r>
              <a:rPr lang="de-DE" dirty="0"/>
              <a:t> a </a:t>
            </a:r>
            <a:r>
              <a:rPr lang="de-DE" dirty="0" err="1"/>
              <a:t>role</a:t>
            </a:r>
            <a:r>
              <a:rPr lang="de-DE" dirty="0"/>
              <a:t> in </a:t>
            </a:r>
            <a:r>
              <a:rPr lang="de-DE" dirty="0" err="1"/>
              <a:t>clinical</a:t>
            </a:r>
            <a:r>
              <a:rPr lang="de-DE" dirty="0"/>
              <a:t> </a:t>
            </a:r>
            <a:r>
              <a:rPr lang="de-DE" dirty="0" err="1"/>
              <a:t>routine</a:t>
            </a:r>
            <a:r>
              <a:rPr lang="de-DE" dirty="0"/>
              <a:t>. </a:t>
            </a:r>
            <a:r>
              <a:rPr lang="de-DE" dirty="0" err="1"/>
              <a:t>Furthermore</a:t>
            </a:r>
            <a:r>
              <a:rPr lang="de-DE" dirty="0"/>
              <a:t>, </a:t>
            </a:r>
            <a:r>
              <a:rPr lang="de-DE" dirty="0" err="1"/>
              <a:t>the</a:t>
            </a:r>
            <a:r>
              <a:rPr lang="de-DE" dirty="0"/>
              <a:t> </a:t>
            </a:r>
            <a:r>
              <a:rPr lang="de-DE" dirty="0" err="1"/>
              <a:t>incidence</a:t>
            </a:r>
            <a:r>
              <a:rPr lang="de-DE" dirty="0"/>
              <a:t> </a:t>
            </a:r>
            <a:r>
              <a:rPr lang="de-DE" dirty="0" err="1"/>
              <a:t>is</a:t>
            </a:r>
            <a:r>
              <a:rPr lang="de-DE" dirty="0"/>
              <a:t> </a:t>
            </a:r>
            <a:r>
              <a:rPr lang="de-DE" dirty="0" err="1"/>
              <a:t>very</a:t>
            </a:r>
            <a:r>
              <a:rPr lang="de-DE" dirty="0"/>
              <a:t> </a:t>
            </a:r>
            <a:r>
              <a:rPr lang="de-DE" dirty="0" err="1"/>
              <a:t>low</a:t>
            </a:r>
            <a:r>
              <a:rPr lang="de-DE" dirty="0"/>
              <a:t>. The </a:t>
            </a:r>
            <a:r>
              <a:rPr lang="de-DE" dirty="0" err="1"/>
              <a:t>discussion</a:t>
            </a:r>
            <a:r>
              <a:rPr lang="de-DE" dirty="0"/>
              <a:t> </a:t>
            </a:r>
            <a:r>
              <a:rPr lang="de-DE" dirty="0" err="1"/>
              <a:t>of</a:t>
            </a:r>
            <a:r>
              <a:rPr lang="de-DE" dirty="0"/>
              <a:t> </a:t>
            </a:r>
            <a:r>
              <a:rPr lang="de-DE" dirty="0" err="1"/>
              <a:t>this</a:t>
            </a:r>
            <a:r>
              <a:rPr lang="de-DE" dirty="0"/>
              <a:t> </a:t>
            </a:r>
            <a:r>
              <a:rPr lang="de-DE" dirty="0" err="1"/>
              <a:t>topic</a:t>
            </a:r>
            <a:r>
              <a:rPr lang="de-DE" dirty="0"/>
              <a:t> </a:t>
            </a:r>
            <a:r>
              <a:rPr lang="de-DE" dirty="0" err="1"/>
              <a:t>at</a:t>
            </a:r>
            <a:r>
              <a:rPr lang="de-DE" dirty="0"/>
              <a:t> ABC4 </a:t>
            </a:r>
            <a:r>
              <a:rPr lang="de-DE" dirty="0" err="1"/>
              <a:t>reflects</a:t>
            </a:r>
            <a:r>
              <a:rPr lang="de-DE" dirty="0"/>
              <a:t> a </a:t>
            </a:r>
            <a:r>
              <a:rPr lang="de-DE" dirty="0" err="1"/>
              <a:t>future</a:t>
            </a:r>
            <a:r>
              <a:rPr lang="de-DE" dirty="0"/>
              <a:t> </a:t>
            </a:r>
            <a:r>
              <a:rPr lang="de-DE" dirty="0" err="1"/>
              <a:t>devel</a:t>
            </a:r>
            <a:r>
              <a:rPr lang="de-DE" dirty="0"/>
              <a:t>- 750 </a:t>
            </a:r>
            <a:r>
              <a:rPr lang="de-DE" dirty="0" err="1"/>
              <a:t>opment</a:t>
            </a:r>
            <a:r>
              <a:rPr lang="de-DE" dirty="0"/>
              <a:t> </a:t>
            </a:r>
            <a:r>
              <a:rPr lang="de-DE" dirty="0" err="1"/>
              <a:t>where</a:t>
            </a:r>
            <a:r>
              <a:rPr lang="de-DE" dirty="0"/>
              <a:t> </a:t>
            </a:r>
            <a:r>
              <a:rPr lang="de-DE" dirty="0" err="1"/>
              <a:t>molecular</a:t>
            </a:r>
            <a:r>
              <a:rPr lang="de-DE" dirty="0"/>
              <a:t> </a:t>
            </a:r>
            <a:r>
              <a:rPr lang="de-DE" dirty="0" err="1"/>
              <a:t>tumor</a:t>
            </a:r>
            <a:r>
              <a:rPr lang="de-DE" dirty="0"/>
              <a:t> </a:t>
            </a:r>
            <a:r>
              <a:rPr lang="de-DE" dirty="0" err="1"/>
              <a:t>boards</a:t>
            </a:r>
            <a:r>
              <a:rPr lang="de-DE" dirty="0"/>
              <a:t> </a:t>
            </a:r>
            <a:r>
              <a:rPr lang="de-DE" dirty="0" err="1"/>
              <a:t>are</a:t>
            </a:r>
            <a:r>
              <a:rPr lang="de-DE" dirty="0"/>
              <a:t> </a:t>
            </a:r>
            <a:r>
              <a:rPr lang="de-DE" dirty="0" err="1"/>
              <a:t>gaining</a:t>
            </a:r>
            <a:r>
              <a:rPr lang="de-DE" dirty="0"/>
              <a:t> </a:t>
            </a:r>
            <a:r>
              <a:rPr lang="de-DE" dirty="0" err="1"/>
              <a:t>importance</a:t>
            </a:r>
            <a:r>
              <a:rPr lang="de-DE" dirty="0"/>
              <a:t>. This </a:t>
            </a:r>
            <a:r>
              <a:rPr lang="de-DE" dirty="0" err="1"/>
              <a:t>again</a:t>
            </a:r>
            <a:r>
              <a:rPr lang="de-DE" dirty="0"/>
              <a:t> </a:t>
            </a:r>
            <a:r>
              <a:rPr lang="de-DE" dirty="0" err="1"/>
              <a:t>em</a:t>
            </a:r>
            <a:r>
              <a:rPr lang="de-DE" dirty="0"/>
              <a:t>- </a:t>
            </a:r>
            <a:r>
              <a:rPr lang="de-DE" dirty="0" err="1"/>
              <a:t>phasizes</a:t>
            </a:r>
            <a:r>
              <a:rPr lang="de-DE" dirty="0"/>
              <a:t> </a:t>
            </a:r>
            <a:r>
              <a:rPr lang="de-DE" dirty="0" err="1"/>
              <a:t>the</a:t>
            </a:r>
            <a:r>
              <a:rPr lang="de-DE" dirty="0"/>
              <a:t> </a:t>
            </a:r>
            <a:r>
              <a:rPr lang="de-DE" dirty="0" err="1"/>
              <a:t>need</a:t>
            </a:r>
            <a:r>
              <a:rPr lang="de-DE" dirty="0"/>
              <a:t> </a:t>
            </a:r>
            <a:r>
              <a:rPr lang="de-DE" dirty="0" err="1"/>
              <a:t>to</a:t>
            </a:r>
            <a:r>
              <a:rPr lang="de-DE" dirty="0"/>
              <a:t> </a:t>
            </a:r>
            <a:r>
              <a:rPr lang="de-DE" dirty="0" err="1"/>
              <a:t>set</a:t>
            </a:r>
            <a:r>
              <a:rPr lang="de-DE" dirty="0"/>
              <a:t> </a:t>
            </a:r>
            <a:r>
              <a:rPr lang="de-DE" dirty="0" err="1"/>
              <a:t>up</a:t>
            </a:r>
            <a:r>
              <a:rPr lang="de-DE" dirty="0"/>
              <a:t> </a:t>
            </a:r>
            <a:r>
              <a:rPr lang="de-DE" dirty="0" err="1"/>
              <a:t>tumor</a:t>
            </a:r>
            <a:r>
              <a:rPr lang="de-DE" dirty="0"/>
              <a:t> </a:t>
            </a:r>
            <a:r>
              <a:rPr lang="de-DE" dirty="0" err="1"/>
              <a:t>regis</a:t>
            </a:r>
            <a:r>
              <a:rPr lang="de-DE" dirty="0"/>
              <a:t>- </a:t>
            </a:r>
            <a:r>
              <a:rPr lang="de-DE" dirty="0" err="1"/>
              <a:t>tries</a:t>
            </a:r>
            <a:r>
              <a:rPr lang="de-DE" dirty="0"/>
              <a:t> </a:t>
            </a:r>
            <a:r>
              <a:rPr lang="de-DE" dirty="0" err="1"/>
              <a:t>with</a:t>
            </a:r>
            <a:r>
              <a:rPr lang="de-DE" dirty="0"/>
              <a:t> </a:t>
            </a:r>
            <a:r>
              <a:rPr lang="de-DE" dirty="0" err="1"/>
              <a:t>the</a:t>
            </a:r>
            <a:r>
              <a:rPr lang="de-DE" dirty="0"/>
              <a:t> </a:t>
            </a:r>
            <a:r>
              <a:rPr lang="de-DE" dirty="0" err="1"/>
              <a:t>corresponding</a:t>
            </a:r>
            <a:r>
              <a:rPr lang="de-DE" dirty="0"/>
              <a:t> </a:t>
            </a:r>
            <a:r>
              <a:rPr lang="de-DE" dirty="0" err="1"/>
              <a:t>tumor</a:t>
            </a:r>
            <a:r>
              <a:rPr lang="de-DE" dirty="0"/>
              <a:t> </a:t>
            </a:r>
            <a:r>
              <a:rPr lang="de-DE" dirty="0" err="1"/>
              <a:t>data</a:t>
            </a:r>
            <a:r>
              <a:rPr lang="de-DE" dirty="0"/>
              <a:t> in Germany in </a:t>
            </a:r>
            <a:r>
              <a:rPr lang="de-DE" dirty="0" err="1"/>
              <a:t>order</a:t>
            </a:r>
            <a:r>
              <a:rPr lang="de-DE" dirty="0"/>
              <a:t> </a:t>
            </a:r>
            <a:r>
              <a:rPr lang="de-DE" dirty="0" err="1"/>
              <a:t>to</a:t>
            </a:r>
            <a:r>
              <a:rPr lang="de-DE" dirty="0"/>
              <a:t> </a:t>
            </a:r>
            <a:r>
              <a:rPr lang="de-DE" dirty="0" err="1"/>
              <a:t>advance</a:t>
            </a:r>
            <a:r>
              <a:rPr lang="de-DE" dirty="0"/>
              <a:t> </a:t>
            </a:r>
            <a:r>
              <a:rPr lang="de-DE" dirty="0" err="1"/>
              <a:t>preci</a:t>
            </a:r>
            <a:r>
              <a:rPr lang="de-DE" dirty="0"/>
              <a:t>- 755 </a:t>
            </a:r>
            <a:r>
              <a:rPr lang="de-DE" dirty="0" err="1"/>
              <a:t>sion</a:t>
            </a:r>
            <a:r>
              <a:rPr lang="de-DE" dirty="0"/>
              <a:t> </a:t>
            </a:r>
            <a:r>
              <a:rPr lang="de-DE" dirty="0" err="1"/>
              <a:t>medicine</a:t>
            </a:r>
            <a:r>
              <a:rPr lang="de-DE" dirty="0"/>
              <a:t> </a:t>
            </a:r>
            <a:r>
              <a:rPr lang="de-DE" dirty="0" err="1"/>
              <a:t>for</a:t>
            </a:r>
            <a:r>
              <a:rPr lang="de-DE" dirty="0"/>
              <a:t> </a:t>
            </a:r>
            <a:r>
              <a:rPr lang="de-DE" dirty="0" err="1"/>
              <a:t>increasingly</a:t>
            </a:r>
            <a:r>
              <a:rPr lang="de-DE" dirty="0"/>
              <a:t> individual- </a:t>
            </a:r>
          </a:p>
          <a:p>
            <a:r>
              <a:rPr lang="de-DE" dirty="0" err="1"/>
              <a:t>ized</a:t>
            </a:r>
            <a:r>
              <a:rPr lang="de-DE" dirty="0"/>
              <a:t> </a:t>
            </a:r>
            <a:r>
              <a:rPr lang="de-DE" dirty="0" err="1"/>
              <a:t>therapy</a:t>
            </a:r>
            <a:r>
              <a:rPr lang="de-DE" dirty="0"/>
              <a:t> </a:t>
            </a:r>
            <a:r>
              <a:rPr lang="de-DE" dirty="0" err="1"/>
              <a:t>decisions</a:t>
            </a:r>
            <a:r>
              <a:rPr lang="de-DE" dirty="0"/>
              <a:t>. </a:t>
            </a:r>
          </a:p>
          <a:p>
            <a:endParaRPr lang="de-DE" dirty="0"/>
          </a:p>
        </p:txBody>
      </p:sp>
      <p:sp>
        <p:nvSpPr>
          <p:cNvPr id="4" name="Foliennummernplatzhalter 3"/>
          <p:cNvSpPr>
            <a:spLocks noGrp="1"/>
          </p:cNvSpPr>
          <p:nvPr>
            <p:ph type="sldNum" sz="quarter" idx="10"/>
          </p:nvPr>
        </p:nvSpPr>
        <p:spPr/>
        <p:txBody>
          <a:bodyPr/>
          <a:lstStyle/>
          <a:p>
            <a:pPr marL="0" marR="0" lvl="0" indent="0" algn="r" defTabSz="457026" rtl="0" eaLnBrk="1" fontAlgn="auto" latinLnBrk="0" hangingPunct="1">
              <a:lnSpc>
                <a:spcPct val="100000"/>
              </a:lnSpc>
              <a:spcBef>
                <a:spcPts val="0"/>
              </a:spcBef>
              <a:spcAft>
                <a:spcPts val="0"/>
              </a:spcAft>
              <a:buClrTx/>
              <a:buSzTx/>
              <a:buFontTx/>
              <a:buNone/>
              <a:tabLst/>
              <a:defRPr/>
            </a:pPr>
            <a:fld id="{CA9851DD-01A9-4E52-829B-9D0D10ED69D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26"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500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76260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16805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a:t>
            </a:r>
            <a:r>
              <a:rPr lang="en-US" baseline="0" dirty="0"/>
              <a:t> you to AACR for the opportunity to present this data today.  </a:t>
            </a:r>
            <a:r>
              <a:rPr lang="en-US" dirty="0"/>
              <a:t>On behalf of the investigators, it is my privilege to share: </a:t>
            </a:r>
            <a:r>
              <a:rPr lang="en-US" dirty="0" err="1"/>
              <a:t>Rucaparib</a:t>
            </a:r>
            <a:r>
              <a:rPr lang="en-US" dirty="0"/>
              <a:t> Maintenance for Advanced, Platinum</a:t>
            </a:r>
            <a:r>
              <a:rPr lang="en-US" baseline="0" dirty="0"/>
              <a:t> Sensitive BRCA or PALB2 related pancreatic cancer, an interim analysis.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DD3FF-ABD8-471E-95B9-B4B59538281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465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type of DNA damage is repaired by a specific process that involves multiple proteins and enzymes. For example, DNA single strand breaks are repaired by the base excision repair pathway. Because DNA double strand breaks are potentially so lethal, there are multiple pathways that have evolved to deal with this. These include the non-homologous end joining pathway, which is error-prone but can be used throughout the cell cycle, or the homologous recombination repair pathway, which is both accurate and effective but requires that DNA is being replicated and that an undamaged template can be used.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80756B-7AFF-49B6-AC71-B0E61EBED0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274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a:t>
            </a:r>
            <a:r>
              <a:rPr lang="en-US" baseline="0" dirty="0"/>
              <a:t> you to AACR for the opportunity to present this data today.  </a:t>
            </a:r>
            <a:r>
              <a:rPr lang="en-US" dirty="0"/>
              <a:t>On behalf of the investigators, it is my privilege to share: </a:t>
            </a:r>
            <a:r>
              <a:rPr lang="en-US" dirty="0" err="1"/>
              <a:t>Rucaparib</a:t>
            </a:r>
            <a:r>
              <a:rPr lang="en-US" dirty="0"/>
              <a:t> Maintenance for Advanced, Platinum</a:t>
            </a:r>
            <a:r>
              <a:rPr lang="en-US" baseline="0" dirty="0"/>
              <a:t> Sensitive BRCA or PALB2 related pancreatic cancer, an interim analysis.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DD3FF-ABD8-471E-95B9-B4B59538281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3165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9299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14924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59426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marL="0" indent="0" eaLnBrk="1" hangingPunct="1">
              <a:buNone/>
            </a:pPr>
            <a:endParaRPr lang="en-US" dirty="0">
              <a:latin typeface="Arial" charset="0"/>
            </a:endParaRPr>
          </a:p>
        </p:txBody>
      </p:sp>
    </p:spTree>
    <p:extLst>
      <p:ext uri="{BB962C8B-B14F-4D97-AF65-F5344CB8AC3E}">
        <p14:creationId xmlns:p14="http://schemas.microsoft.com/office/powerpoint/2010/main" val="3246160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marL="0" indent="0" eaLnBrk="1" hangingPunct="1">
              <a:buNone/>
            </a:pPr>
            <a:endParaRPr lang="en-US" dirty="0">
              <a:latin typeface="Arial" charset="0"/>
            </a:endParaRPr>
          </a:p>
        </p:txBody>
      </p:sp>
    </p:spTree>
    <p:extLst>
      <p:ext uri="{BB962C8B-B14F-4D97-AF65-F5344CB8AC3E}">
        <p14:creationId xmlns:p14="http://schemas.microsoft.com/office/powerpoint/2010/main" val="86365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marL="0" indent="0" eaLnBrk="1" hangingPunct="1">
              <a:buNone/>
            </a:pPr>
            <a:endParaRPr lang="en-US" dirty="0">
              <a:latin typeface="Arial" charset="0"/>
            </a:endParaRPr>
          </a:p>
        </p:txBody>
      </p:sp>
    </p:spTree>
    <p:extLst>
      <p:ext uri="{BB962C8B-B14F-4D97-AF65-F5344CB8AC3E}">
        <p14:creationId xmlns:p14="http://schemas.microsoft.com/office/powerpoint/2010/main" val="776474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56844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marL="0" indent="0" eaLnBrk="1" hangingPunct="1">
              <a:buNone/>
            </a:pPr>
            <a:endParaRPr lang="en-US" dirty="0">
              <a:latin typeface="Arial" charset="0"/>
            </a:endParaRPr>
          </a:p>
        </p:txBody>
      </p:sp>
    </p:spTree>
    <p:extLst>
      <p:ext uri="{BB962C8B-B14F-4D97-AF65-F5344CB8AC3E}">
        <p14:creationId xmlns:p14="http://schemas.microsoft.com/office/powerpoint/2010/main" val="596719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eaLnBrk="1" hangingPunct="1">
              <a:buNone/>
            </a:pPr>
            <a:endParaRPr lang="en-US" i="1" dirty="0">
              <a:latin typeface="Arial" charset="0"/>
            </a:endParaRPr>
          </a:p>
        </p:txBody>
      </p:sp>
    </p:spTree>
    <p:extLst>
      <p:ext uri="{BB962C8B-B14F-4D97-AF65-F5344CB8AC3E}">
        <p14:creationId xmlns:p14="http://schemas.microsoft.com/office/powerpoint/2010/main" val="361510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 that PARP facilitates single strand break repair is by identifying the single strand break and binding to it. </a:t>
            </a:r>
          </a:p>
          <a:p>
            <a:endParaRPr lang="en-US" dirty="0"/>
          </a:p>
        </p:txBody>
      </p:sp>
      <p:sp>
        <p:nvSpPr>
          <p:cNvPr id="4" name="Slide Number Placeholder 3"/>
          <p:cNvSpPr>
            <a:spLocks noGrp="1"/>
          </p:cNvSpPr>
          <p:nvPr>
            <p:ph type="sldNum" sz="quarter" idx="10"/>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62CFFB90-CD95-7749-A5AC-01FBD484CD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2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57D37A0-E1A5-409C-9D62-9D7CFBE53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B2928-DEC8-4974-B052-9E8419278506}"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18435" name="Rectangle 7">
            <a:extLst>
              <a:ext uri="{FF2B5EF4-FFF2-40B4-BE49-F238E27FC236}">
                <a16:creationId xmlns:a16="http://schemas.microsoft.com/office/drawing/2014/main" id="{58A1256F-C6E0-40AF-BAC2-21E348EC034A}"/>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C0EC8AD5-9354-42AD-9E3B-BD252FDA947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62</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6" name="Rectangle 7">
            <a:extLst>
              <a:ext uri="{FF2B5EF4-FFF2-40B4-BE49-F238E27FC236}">
                <a16:creationId xmlns:a16="http://schemas.microsoft.com/office/drawing/2014/main" id="{E6AFE837-A2EA-4F39-8508-01661899B2AD}"/>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3C45D526-B968-4946-B97E-0193A442259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62</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7" name="Rectangle 2">
            <a:extLst>
              <a:ext uri="{FF2B5EF4-FFF2-40B4-BE49-F238E27FC236}">
                <a16:creationId xmlns:a16="http://schemas.microsoft.com/office/drawing/2014/main" id="{4CDA1488-B893-4AF5-8F69-DF1C5365B8AC}"/>
              </a:ext>
            </a:extLst>
          </p:cNvPr>
          <p:cNvSpPr>
            <a:spLocks noGrp="1" noRot="1" noChangeAspect="1" noChangeArrowheads="1" noTextEdit="1"/>
          </p:cNvSpPr>
          <p:nvPr>
            <p:ph type="sldImg"/>
          </p:nvPr>
        </p:nvSpPr>
        <p:spPr bwMode="auto">
          <a:xfrm>
            <a:off x="458788" y="719138"/>
            <a:ext cx="6400800" cy="3602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8" name="Rectangle 3">
            <a:extLst>
              <a:ext uri="{FF2B5EF4-FFF2-40B4-BE49-F238E27FC236}">
                <a16:creationId xmlns:a16="http://schemas.microsoft.com/office/drawing/2014/main" id="{C88ADF0B-0B7E-43DC-8A83-C965CB37E0A4}"/>
              </a:ext>
            </a:extLst>
          </p:cNvPr>
          <p:cNvSpPr>
            <a:spLocks noGrp="1" noChangeArrowheads="1"/>
          </p:cNvSpPr>
          <p:nvPr>
            <p:ph type="body" idx="1"/>
          </p:nvPr>
        </p:nvSpPr>
        <p:spPr bwMode="auto">
          <a:xfrm>
            <a:off x="974725" y="4560888"/>
            <a:ext cx="5365750" cy="4321175"/>
          </a:xfrm>
          <a:solidFill>
            <a:srgbClr val="FFFFFF"/>
          </a:solidFill>
          <a:ln>
            <a:solidFill>
              <a:srgbClr val="000000"/>
            </a:solidFill>
            <a:miter lim="800000"/>
            <a:headEnd/>
            <a:tailEnd/>
          </a:ln>
        </p:spPr>
        <p:txBody>
          <a:bodyPr/>
          <a:lstStyle/>
          <a:p>
            <a:pPr marL="0" indent="0">
              <a:buNone/>
            </a:pPr>
            <a:endParaRPr lang="en-US" altLang="en-US" dirty="0"/>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948515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F097F-967E-45C6-9F74-15641EBB12B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0835" name="Rectangle 2"/>
          <p:cNvSpPr>
            <a:spLocks noGrp="1" noRot="1" noChangeAspect="1" noChangeArrowheads="1" noTextEdit="1"/>
          </p:cNvSpPr>
          <p:nvPr>
            <p:ph type="sldImg"/>
          </p:nvPr>
        </p:nvSpPr>
        <p:spPr>
          <a:xfrm>
            <a:off x="374650" y="698500"/>
            <a:ext cx="6205538" cy="3490913"/>
          </a:xfrm>
          <a:ln/>
        </p:spPr>
      </p:sp>
      <p:sp>
        <p:nvSpPr>
          <p:cNvPr id="120836" name="Rectangle 3"/>
          <p:cNvSpPr>
            <a:spLocks noGrp="1" noChangeArrowheads="1"/>
          </p:cNvSpPr>
          <p:nvPr>
            <p:ph type="body" idx="1"/>
          </p:nvPr>
        </p:nvSpPr>
        <p:spPr>
          <a:noFill/>
          <a:ln/>
        </p:spPr>
        <p:txBody>
          <a:bodyPr/>
          <a:lstStyle/>
          <a:p>
            <a:pPr marL="0" indent="0" eaLnBrk="1" hangingPunct="1">
              <a:buNone/>
            </a:pPr>
            <a:endParaRPr lang="en-US" dirty="0">
              <a:latin typeface="Arial" charset="0"/>
            </a:endParaRPr>
          </a:p>
        </p:txBody>
      </p:sp>
    </p:spTree>
    <p:extLst>
      <p:ext uri="{BB962C8B-B14F-4D97-AF65-F5344CB8AC3E}">
        <p14:creationId xmlns:p14="http://schemas.microsoft.com/office/powerpoint/2010/main" val="3069833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57D37A0-E1A5-409C-9D62-9D7CFBE53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B2928-DEC8-4974-B052-9E8419278506}"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18435" name="Rectangle 7">
            <a:extLst>
              <a:ext uri="{FF2B5EF4-FFF2-40B4-BE49-F238E27FC236}">
                <a16:creationId xmlns:a16="http://schemas.microsoft.com/office/drawing/2014/main" id="{58A1256F-C6E0-40AF-BAC2-21E348EC034A}"/>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C0EC8AD5-9354-42AD-9E3B-BD252FDA947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64</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6" name="Rectangle 7">
            <a:extLst>
              <a:ext uri="{FF2B5EF4-FFF2-40B4-BE49-F238E27FC236}">
                <a16:creationId xmlns:a16="http://schemas.microsoft.com/office/drawing/2014/main" id="{E6AFE837-A2EA-4F39-8508-01661899B2AD}"/>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3C45D526-B968-4946-B97E-0193A442259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64</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7" name="Rectangle 2">
            <a:extLst>
              <a:ext uri="{FF2B5EF4-FFF2-40B4-BE49-F238E27FC236}">
                <a16:creationId xmlns:a16="http://schemas.microsoft.com/office/drawing/2014/main" id="{4CDA1488-B893-4AF5-8F69-DF1C5365B8AC}"/>
              </a:ext>
            </a:extLst>
          </p:cNvPr>
          <p:cNvSpPr>
            <a:spLocks noGrp="1" noRot="1" noChangeAspect="1" noChangeArrowheads="1" noTextEdit="1"/>
          </p:cNvSpPr>
          <p:nvPr>
            <p:ph type="sldImg"/>
          </p:nvPr>
        </p:nvSpPr>
        <p:spPr bwMode="auto">
          <a:xfrm>
            <a:off x="458788" y="719138"/>
            <a:ext cx="6400800" cy="3602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8" name="Rectangle 3">
            <a:extLst>
              <a:ext uri="{FF2B5EF4-FFF2-40B4-BE49-F238E27FC236}">
                <a16:creationId xmlns:a16="http://schemas.microsoft.com/office/drawing/2014/main" id="{C88ADF0B-0B7E-43DC-8A83-C965CB37E0A4}"/>
              </a:ext>
            </a:extLst>
          </p:cNvPr>
          <p:cNvSpPr>
            <a:spLocks noGrp="1" noChangeArrowheads="1"/>
          </p:cNvSpPr>
          <p:nvPr>
            <p:ph type="body" idx="1"/>
          </p:nvPr>
        </p:nvSpPr>
        <p:spPr bwMode="auto">
          <a:xfrm>
            <a:off x="974725" y="4560888"/>
            <a:ext cx="5365750" cy="4321175"/>
          </a:xfrm>
          <a:solidFill>
            <a:srgbClr val="FFFFFF"/>
          </a:solidFill>
          <a:ln>
            <a:solidFill>
              <a:srgbClr val="000000"/>
            </a:solidFill>
            <a:miter lim="800000"/>
            <a:headEnd/>
            <a:tailEnd/>
          </a:ln>
        </p:spPr>
        <p:txBody>
          <a:bodyPr/>
          <a:lstStyle/>
          <a:p>
            <a:pPr marL="0" indent="0">
              <a:buNone/>
            </a:pPr>
            <a:endParaRPr lang="en-US" altLang="en-US" dirty="0"/>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434550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57D37A0-E1A5-409C-9D62-9D7CFBE53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B2928-DEC8-4974-B052-9E8419278506}"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18435" name="Rectangle 7">
            <a:extLst>
              <a:ext uri="{FF2B5EF4-FFF2-40B4-BE49-F238E27FC236}">
                <a16:creationId xmlns:a16="http://schemas.microsoft.com/office/drawing/2014/main" id="{58A1256F-C6E0-40AF-BAC2-21E348EC034A}"/>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C0EC8AD5-9354-42AD-9E3B-BD252FDA947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65</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6" name="Rectangle 7">
            <a:extLst>
              <a:ext uri="{FF2B5EF4-FFF2-40B4-BE49-F238E27FC236}">
                <a16:creationId xmlns:a16="http://schemas.microsoft.com/office/drawing/2014/main" id="{E6AFE837-A2EA-4F39-8508-01661899B2AD}"/>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3C45D526-B968-4946-B97E-0193A442259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65</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7" name="Rectangle 2">
            <a:extLst>
              <a:ext uri="{FF2B5EF4-FFF2-40B4-BE49-F238E27FC236}">
                <a16:creationId xmlns:a16="http://schemas.microsoft.com/office/drawing/2014/main" id="{4CDA1488-B893-4AF5-8F69-DF1C5365B8AC}"/>
              </a:ext>
            </a:extLst>
          </p:cNvPr>
          <p:cNvSpPr>
            <a:spLocks noGrp="1" noRot="1" noChangeAspect="1" noChangeArrowheads="1" noTextEdit="1"/>
          </p:cNvSpPr>
          <p:nvPr>
            <p:ph type="sldImg"/>
          </p:nvPr>
        </p:nvSpPr>
        <p:spPr bwMode="auto">
          <a:xfrm>
            <a:off x="458788" y="719138"/>
            <a:ext cx="6400800" cy="3602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8" name="Rectangle 3">
            <a:extLst>
              <a:ext uri="{FF2B5EF4-FFF2-40B4-BE49-F238E27FC236}">
                <a16:creationId xmlns:a16="http://schemas.microsoft.com/office/drawing/2014/main" id="{C88ADF0B-0B7E-43DC-8A83-C965CB37E0A4}"/>
              </a:ext>
            </a:extLst>
          </p:cNvPr>
          <p:cNvSpPr>
            <a:spLocks noGrp="1" noChangeArrowheads="1"/>
          </p:cNvSpPr>
          <p:nvPr>
            <p:ph type="body" idx="1"/>
          </p:nvPr>
        </p:nvSpPr>
        <p:spPr bwMode="auto">
          <a:xfrm>
            <a:off x="974725" y="4560888"/>
            <a:ext cx="5365750" cy="4321175"/>
          </a:xfrm>
          <a:solidFill>
            <a:srgbClr val="FFFFFF"/>
          </a:solidFill>
          <a:ln>
            <a:solidFill>
              <a:srgbClr val="000000"/>
            </a:solidFill>
            <a:miter lim="800000"/>
            <a:headEnd/>
            <a:tailEnd/>
          </a:ln>
        </p:spPr>
        <p:txBody>
          <a:bodyPr/>
          <a:lstStyle/>
          <a:p>
            <a:pPr marL="0" indent="0">
              <a:buNone/>
            </a:pPr>
            <a:endParaRPr lang="en-US" altLang="en-US" dirty="0"/>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964820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57D37A0-E1A5-409C-9D62-9D7CFBE53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B2928-DEC8-4974-B052-9E8419278506}"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18435" name="Rectangle 7">
            <a:extLst>
              <a:ext uri="{FF2B5EF4-FFF2-40B4-BE49-F238E27FC236}">
                <a16:creationId xmlns:a16="http://schemas.microsoft.com/office/drawing/2014/main" id="{58A1256F-C6E0-40AF-BAC2-21E348EC034A}"/>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C0EC8AD5-9354-42AD-9E3B-BD252FDA947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66</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6" name="Rectangle 7">
            <a:extLst>
              <a:ext uri="{FF2B5EF4-FFF2-40B4-BE49-F238E27FC236}">
                <a16:creationId xmlns:a16="http://schemas.microsoft.com/office/drawing/2014/main" id="{E6AFE837-A2EA-4F39-8508-01661899B2AD}"/>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17" tIns="48709" rIns="97417" bIns="48709" anchor="b"/>
          <a:lstStyle>
            <a:lvl1pPr defTabSz="97155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715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7155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7155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7155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7155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71550" rtl="0" eaLnBrk="1" fontAlgn="base" latinLnBrk="0" hangingPunct="1">
              <a:lnSpc>
                <a:spcPct val="100000"/>
              </a:lnSpc>
              <a:spcBef>
                <a:spcPct val="0"/>
              </a:spcBef>
              <a:spcAft>
                <a:spcPct val="0"/>
              </a:spcAft>
              <a:buClrTx/>
              <a:buSzTx/>
              <a:buFontTx/>
              <a:buNone/>
              <a:tabLst/>
              <a:defRPr/>
            </a:pPr>
            <a:fld id="{3C45D526-B968-4946-B97E-0193A4422596}" type="slidenum">
              <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71550" rtl="0" eaLnBrk="1" fontAlgn="base" latinLnBrk="0" hangingPunct="1">
                <a:lnSpc>
                  <a:spcPct val="100000"/>
                </a:lnSpc>
                <a:spcBef>
                  <a:spcPct val="0"/>
                </a:spcBef>
                <a:spcAft>
                  <a:spcPct val="0"/>
                </a:spcAft>
                <a:buClrTx/>
                <a:buSzTx/>
                <a:buFontTx/>
                <a:buNone/>
                <a:tabLst/>
                <a:defRPr/>
              </a:pPr>
              <a:t>66</a:t>
            </a:fld>
            <a:endParaRPr kumimoji="0" lang="en-GB"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8437" name="Rectangle 2">
            <a:extLst>
              <a:ext uri="{FF2B5EF4-FFF2-40B4-BE49-F238E27FC236}">
                <a16:creationId xmlns:a16="http://schemas.microsoft.com/office/drawing/2014/main" id="{4CDA1488-B893-4AF5-8F69-DF1C5365B8AC}"/>
              </a:ext>
            </a:extLst>
          </p:cNvPr>
          <p:cNvSpPr>
            <a:spLocks noGrp="1" noRot="1" noChangeAspect="1" noChangeArrowheads="1" noTextEdit="1"/>
          </p:cNvSpPr>
          <p:nvPr>
            <p:ph type="sldImg"/>
          </p:nvPr>
        </p:nvSpPr>
        <p:spPr bwMode="auto">
          <a:xfrm>
            <a:off x="458788" y="719138"/>
            <a:ext cx="6400800" cy="3602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8" name="Rectangle 3">
            <a:extLst>
              <a:ext uri="{FF2B5EF4-FFF2-40B4-BE49-F238E27FC236}">
                <a16:creationId xmlns:a16="http://schemas.microsoft.com/office/drawing/2014/main" id="{C88ADF0B-0B7E-43DC-8A83-C965CB37E0A4}"/>
              </a:ext>
            </a:extLst>
          </p:cNvPr>
          <p:cNvSpPr>
            <a:spLocks noGrp="1" noChangeArrowheads="1"/>
          </p:cNvSpPr>
          <p:nvPr>
            <p:ph type="body" idx="1"/>
          </p:nvPr>
        </p:nvSpPr>
        <p:spPr bwMode="auto">
          <a:xfrm>
            <a:off x="974725" y="4560888"/>
            <a:ext cx="5365750" cy="4321175"/>
          </a:xfrm>
          <a:solidFill>
            <a:srgbClr val="FFFFFF"/>
          </a:solidFill>
          <a:ln>
            <a:solidFill>
              <a:srgbClr val="000000"/>
            </a:solidFill>
            <a:miter lim="800000"/>
            <a:headEnd/>
            <a:tailEnd/>
          </a:ln>
        </p:spPr>
        <p:txBody>
          <a:bodyPr/>
          <a:lstStyle/>
          <a:p>
            <a:pPr marL="0" indent="0">
              <a:buNone/>
            </a:pPr>
            <a:endParaRPr lang="en-US" altLang="en-US" dirty="0"/>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143163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This in turn facilitates the binding of repair factors to the break, allowing the repair process to occur. Following the repair of the single strand break, the poly ADP-ribose chains are broken down by a </a:t>
            </a:r>
            <a:r>
              <a:rPr lang="en-GB" dirty="0" err="1"/>
              <a:t>glycohydrolase</a:t>
            </a:r>
            <a:r>
              <a:rPr lang="en-GB" dirty="0"/>
              <a:t>, and then PARP is free to go and bind to another single strand break. </a:t>
            </a:r>
            <a:endParaRPr lang="en-US" dirty="0"/>
          </a:p>
        </p:txBody>
      </p:sp>
      <p:sp>
        <p:nvSpPr>
          <p:cNvPr id="4" name="Slide Number Placeholder 3"/>
          <p:cNvSpPr>
            <a:spLocks noGrp="1"/>
          </p:cNvSpPr>
          <p:nvPr>
            <p:ph type="sldNum" sz="quarter" idx="10"/>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62CFFB90-CD95-7749-A5AC-01FBD484CD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10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normal cells, these DNA double strand breaks will be repaired by the homologous recombination repair pathway and the cells will survive. However, in HRR-deficient cancer cells there is a need to use error-prone pathways to repair the damage and this will lead to DNA errors, the accumulation of genomic instability and ultimately to cancer cell death. Consequently, the treatment of HRR-deficient cancers with a PARP inhibitor such as </a:t>
            </a:r>
            <a:r>
              <a:rPr lang="en-GB" dirty="0" err="1"/>
              <a:t>olaparib</a:t>
            </a:r>
            <a:r>
              <a:rPr lang="en-GB" dirty="0"/>
              <a:t> can lead to cancer-specific cell death.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80756B-7AFF-49B6-AC71-B0E61EBED0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19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17</a:t>
            </a:fld>
            <a:endParaRPr lang="en-US"/>
          </a:p>
        </p:txBody>
      </p:sp>
    </p:spTree>
    <p:extLst>
      <p:ext uri="{BB962C8B-B14F-4D97-AF65-F5344CB8AC3E}">
        <p14:creationId xmlns:p14="http://schemas.microsoft.com/office/powerpoint/2010/main" val="28669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Common molecular events identified in HGS OC, including genetic and epigenetic defects in HRR pathway components</a:t>
            </a:r>
          </a:p>
          <a:p>
            <a:r>
              <a:rPr lang="en-US" dirty="0"/>
              <a:t>Hollis RL, </a:t>
            </a:r>
            <a:r>
              <a:rPr lang="en-US" dirty="0" err="1"/>
              <a:t>Gourley</a:t>
            </a:r>
            <a:r>
              <a:rPr lang="en-US" baseline="0" dirty="0"/>
              <a:t> C. Genetic and molecular changes in ovarian cancer. Cancer </a:t>
            </a:r>
            <a:r>
              <a:rPr lang="en-US" baseline="0" dirty="0" err="1"/>
              <a:t>Biol</a:t>
            </a:r>
            <a:r>
              <a:rPr lang="en-US" baseline="0" dirty="0"/>
              <a:t> Med. 2016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6341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currently 4 PARPis (approved and pending approval) used in the treatment and maintenance of solid tumors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Olaparib:</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Approved: </a:t>
            </a:r>
            <a:r>
              <a:rPr lang="en-US" dirty="0"/>
              <a:t>≥2L chemotherapy with </a:t>
            </a:r>
            <a:r>
              <a:rPr lang="en-US" sz="1200" baseline="0" dirty="0">
                <a:solidFill>
                  <a:schemeClr val="tx1"/>
                </a:solidFill>
              </a:rPr>
              <a:t>deleterious or suspected g</a:t>
            </a:r>
            <a:r>
              <a:rPr lang="en-US" sz="1200" i="1" baseline="0" dirty="0">
                <a:solidFill>
                  <a:schemeClr val="tx1"/>
                </a:solidFill>
              </a:rPr>
              <a:t>BRCA</a:t>
            </a:r>
            <a:r>
              <a:rPr lang="en-US" sz="1200" baseline="0" dirty="0">
                <a:solidFill>
                  <a:schemeClr val="tx1"/>
                </a:solidFill>
              </a:rPr>
              <a:t>m HER2– mBC</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Approved: </a:t>
            </a:r>
            <a:r>
              <a:rPr lang="en-US" dirty="0"/>
              <a:t>≥3L </a:t>
            </a:r>
            <a:r>
              <a:rPr lang="en-US" sz="1200" baseline="0" dirty="0">
                <a:solidFill>
                  <a:schemeClr val="tx1"/>
                </a:solidFill>
              </a:rPr>
              <a:t>chemotherapy with deleterious or suspected g</a:t>
            </a:r>
            <a:r>
              <a:rPr lang="en-US" sz="1200" i="1" baseline="0" dirty="0">
                <a:solidFill>
                  <a:schemeClr val="tx1"/>
                </a:solidFill>
              </a:rPr>
              <a:t>BRCA</a:t>
            </a:r>
            <a:r>
              <a:rPr lang="en-US" sz="1200" i="0" baseline="0" dirty="0">
                <a:solidFill>
                  <a:schemeClr val="tx1"/>
                </a:solidFill>
              </a:rPr>
              <a:t>m</a:t>
            </a:r>
            <a:r>
              <a:rPr lang="en-US" sz="1200" baseline="0" dirty="0">
                <a:solidFill>
                  <a:schemeClr val="tx1"/>
                </a:solidFill>
              </a:rPr>
              <a:t> OC</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baseline="0" dirty="0">
                <a:solidFill>
                  <a:schemeClr val="tx1"/>
                </a:solidFill>
              </a:rPr>
              <a:t>Pending Approval </a:t>
            </a:r>
            <a:r>
              <a:rPr lang="en-US" sz="1200" b="1" baseline="0" dirty="0">
                <a:solidFill>
                  <a:schemeClr val="tx1"/>
                </a:solidFill>
              </a:rPr>
              <a:t>(SOLO-1): </a:t>
            </a:r>
            <a:r>
              <a:rPr lang="en-US" sz="1200" baseline="0" dirty="0">
                <a:solidFill>
                  <a:schemeClr val="tx1"/>
                </a:solidFill>
              </a:rPr>
              <a:t>1L maintenance for advanced BRCAm </a:t>
            </a:r>
            <a:r>
              <a:rPr lang="en-US" sz="1200" b="0" i="0" u="none" strike="noStrike" kern="1200" dirty="0">
                <a:solidFill>
                  <a:schemeClr val="dk1"/>
                </a:solidFill>
                <a:effectLst/>
                <a:latin typeface="+mn-lt"/>
                <a:ea typeface="+mn-ea"/>
                <a:cs typeface="+mn-cs"/>
              </a:rPr>
              <a:t>high-grade EOC, FTC, PPC </a:t>
            </a:r>
            <a:endParaRPr lang="en-US" sz="1200" baseline="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Talazoparib:</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baseline="0" dirty="0">
                <a:solidFill>
                  <a:schemeClr val="tx1"/>
                </a:solidFill>
              </a:rPr>
              <a:t>Approved</a:t>
            </a:r>
            <a:r>
              <a:rPr lang="en-US" sz="1200" b="1" i="1" baseline="0" dirty="0">
                <a:solidFill>
                  <a:schemeClr val="tx1"/>
                </a:solidFill>
              </a:rPr>
              <a:t>: </a:t>
            </a:r>
            <a:r>
              <a:rPr lang="en-US" sz="1200" b="0" baseline="0" dirty="0">
                <a:solidFill>
                  <a:schemeClr val="tx1"/>
                </a:solidFill>
              </a:rPr>
              <a:t>L</a:t>
            </a:r>
            <a:r>
              <a:rPr lang="en-US" sz="1200" baseline="0" dirty="0">
                <a:solidFill>
                  <a:schemeClr val="tx1"/>
                </a:solidFill>
              </a:rPr>
              <a:t>ocally advanced or metastatic g</a:t>
            </a:r>
            <a:r>
              <a:rPr lang="en-US" sz="1200" i="1" baseline="0" dirty="0">
                <a:solidFill>
                  <a:schemeClr val="tx1"/>
                </a:solidFill>
              </a:rPr>
              <a:t>BRCA</a:t>
            </a:r>
            <a:r>
              <a:rPr lang="en-US" sz="1200" baseline="0" dirty="0">
                <a:solidFill>
                  <a:schemeClr val="tx1"/>
                </a:solidFill>
              </a:rPr>
              <a:t>m HER2</a:t>
            </a:r>
            <a:r>
              <a:rPr lang="en-US" sz="1200" baseline="0" dirty="0">
                <a:solidFill>
                  <a:schemeClr val="tx1"/>
                </a:solidFill>
                <a:latin typeface="Arial" panose="020B0604020202020204" pitchFamily="34" charset="0"/>
                <a:cs typeface="Arial" panose="020B0604020202020204" pitchFamily="34" charset="0"/>
              </a:rPr>
              <a:t>–</a:t>
            </a:r>
            <a:r>
              <a:rPr lang="en-US" sz="1200" baseline="0" dirty="0">
                <a:solidFill>
                  <a:schemeClr val="tx1"/>
                </a:solidFill>
              </a:rPr>
              <a:t> BC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chemeClr val="tx1"/>
                </a:solidFill>
                <a:highlight>
                  <a:srgbClr val="FFFF00"/>
                </a:highlight>
              </a:rPr>
              <a:t>Rucaparib: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chemeClr val="tx1"/>
                </a:solidFill>
                <a:highlight>
                  <a:srgbClr val="FFFF00"/>
                </a:highlight>
              </a:rPr>
              <a:t>Approved: </a:t>
            </a:r>
            <a:r>
              <a:rPr lang="en-US" sz="1200" baseline="0" dirty="0">
                <a:solidFill>
                  <a:schemeClr val="tx1"/>
                </a:solidFill>
                <a:highlight>
                  <a:srgbClr val="FFFF00"/>
                </a:highlight>
              </a:rPr>
              <a:t>≥2L </a:t>
            </a:r>
            <a:r>
              <a:rPr kumimoji="0" lang="en-US" sz="1200" b="0" i="0" u="none" strike="noStrike" kern="1200" cap="none" spc="0" normalizeH="0" baseline="0" noProof="0" dirty="0">
                <a:ln>
                  <a:noFill/>
                </a:ln>
                <a:solidFill>
                  <a:srgbClr val="000000"/>
                </a:solidFill>
                <a:effectLst/>
                <a:highlight>
                  <a:srgbClr val="FFFF00"/>
                </a:highlight>
                <a:uLnTx/>
                <a:uFillTx/>
                <a:latin typeface="+mn-lt"/>
                <a:ea typeface="+mn-ea"/>
                <a:cs typeface="+mn-cs"/>
              </a:rPr>
              <a:t>chemotherapy with deleterious g/</a:t>
            </a:r>
            <a:r>
              <a:rPr kumimoji="0" lang="en-US" sz="1200" b="0" i="0" u="none" strike="noStrike" kern="1200" cap="none" spc="0" normalizeH="0" baseline="0" noProof="0" dirty="0" err="1">
                <a:ln>
                  <a:noFill/>
                </a:ln>
                <a:solidFill>
                  <a:srgbClr val="000000"/>
                </a:solidFill>
                <a:effectLst/>
                <a:highlight>
                  <a:srgbClr val="FFFF00"/>
                </a:highlight>
                <a:uLnTx/>
                <a:uFillTx/>
                <a:latin typeface="+mn-lt"/>
                <a:ea typeface="+mn-ea"/>
                <a:cs typeface="+mn-cs"/>
              </a:rPr>
              <a:t>s</a:t>
            </a:r>
            <a:r>
              <a:rPr kumimoji="0" lang="en-US" sz="1200" b="0" i="1" u="none" strike="noStrike" kern="1200" cap="none" spc="0" normalizeH="0" baseline="0" noProof="0" dirty="0" err="1">
                <a:ln>
                  <a:noFill/>
                </a:ln>
                <a:solidFill>
                  <a:srgbClr val="000000"/>
                </a:solidFill>
                <a:effectLst/>
                <a:highlight>
                  <a:srgbClr val="FFFF00"/>
                </a:highlight>
                <a:uLnTx/>
                <a:uFillTx/>
                <a:latin typeface="+mn-lt"/>
                <a:ea typeface="+mn-ea"/>
                <a:cs typeface="+mn-cs"/>
              </a:rPr>
              <a:t>BRCA</a:t>
            </a:r>
            <a:r>
              <a:rPr kumimoji="0" lang="en-US" sz="1200" b="0" i="0" u="none" strike="noStrike" kern="1200" cap="none" spc="0" normalizeH="0" baseline="0" noProof="0" dirty="0" err="1">
                <a:ln>
                  <a:noFill/>
                </a:ln>
                <a:solidFill>
                  <a:srgbClr val="000000"/>
                </a:solidFill>
                <a:effectLst/>
                <a:highlight>
                  <a:srgbClr val="FFFF00"/>
                </a:highlight>
                <a:uLnTx/>
                <a:uFillTx/>
                <a:latin typeface="+mn-lt"/>
                <a:ea typeface="+mn-ea"/>
                <a:cs typeface="+mn-cs"/>
              </a:rPr>
              <a:t>m</a:t>
            </a:r>
            <a:r>
              <a:rPr kumimoji="0" lang="en-US" sz="1200" b="0" i="0" u="none" strike="noStrike" kern="1200" cap="none" spc="0" normalizeH="0" baseline="0" noProof="0" dirty="0">
                <a:ln>
                  <a:noFill/>
                </a:ln>
                <a:solidFill>
                  <a:srgbClr val="000000"/>
                </a:solidFill>
                <a:effectLst/>
                <a:highlight>
                  <a:srgbClr val="FFFF00"/>
                </a:highlight>
                <a:uLnTx/>
                <a:uFillTx/>
                <a:latin typeface="+mn-lt"/>
                <a:ea typeface="+mn-ea"/>
                <a:cs typeface="+mn-cs"/>
              </a:rPr>
              <a:t> OC</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chemeClr val="tx1"/>
                </a:solidFill>
                <a:highlight>
                  <a:srgbClr val="FFFF00"/>
                </a:highlight>
              </a:rPr>
              <a:t>Approved: </a:t>
            </a:r>
            <a:r>
              <a:rPr kumimoji="0" lang="en-US" sz="1200" b="0" i="0" u="none" strike="noStrike" kern="1200" cap="none" spc="0" normalizeH="0" baseline="0" noProof="0" dirty="0">
                <a:ln>
                  <a:noFill/>
                </a:ln>
                <a:solidFill>
                  <a:srgbClr val="000000"/>
                </a:solidFill>
                <a:effectLst/>
                <a:highlight>
                  <a:srgbClr val="FFFF00"/>
                </a:highlight>
                <a:uLnTx/>
                <a:uFillTx/>
                <a:latin typeface="+mn-lt"/>
                <a:ea typeface="+mn-ea"/>
                <a:cs typeface="+mn-cs"/>
              </a:rPr>
              <a:t>2L maintenance for </a:t>
            </a:r>
            <a:r>
              <a:rPr lang="en-US" sz="1200" dirty="0">
                <a:solidFill>
                  <a:schemeClr val="tx1"/>
                </a:solidFill>
                <a:highlight>
                  <a:srgbClr val="FFFF00"/>
                </a:highlight>
              </a:rPr>
              <a:t>for recurrent</a:t>
            </a:r>
            <a:r>
              <a:rPr lang="en-US" sz="1200" baseline="0" dirty="0">
                <a:solidFill>
                  <a:schemeClr val="tx1"/>
                </a:solidFill>
                <a:highlight>
                  <a:srgbClr val="FFFF00"/>
                </a:highlight>
              </a:rPr>
              <a:t> EOC, FTC, PPC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chemeClr val="tx1"/>
                </a:solidFill>
                <a:highlight>
                  <a:srgbClr val="FFFF00"/>
                </a:highlight>
              </a:rPr>
              <a:t>Niraparib: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chemeClr val="tx1"/>
                </a:solidFill>
                <a:highlight>
                  <a:srgbClr val="FFFF00"/>
                </a:highlight>
              </a:rPr>
              <a:t>Approved: </a:t>
            </a:r>
            <a:r>
              <a:rPr kumimoji="0" lang="en-US" sz="1200" b="0" i="0" u="none" strike="noStrike" kern="1200" cap="none" spc="0" normalizeH="0" baseline="0" noProof="0" dirty="0">
                <a:ln>
                  <a:noFill/>
                </a:ln>
                <a:solidFill>
                  <a:srgbClr val="000000"/>
                </a:solidFill>
                <a:effectLst/>
                <a:highlight>
                  <a:srgbClr val="FFFF00"/>
                </a:highlight>
                <a:uLnTx/>
                <a:uFillTx/>
                <a:latin typeface="+mn-lt"/>
                <a:ea typeface="+mn-ea"/>
                <a:cs typeface="+mn-cs"/>
              </a:rPr>
              <a:t>2L maintenance for </a:t>
            </a:r>
            <a:r>
              <a:rPr lang="en-US" sz="1200" dirty="0">
                <a:solidFill>
                  <a:schemeClr val="tx1"/>
                </a:solidFill>
                <a:highlight>
                  <a:srgbClr val="FFFF00"/>
                </a:highlight>
              </a:rPr>
              <a:t>for recurrent</a:t>
            </a:r>
            <a:r>
              <a:rPr lang="en-US" sz="1200" baseline="0" dirty="0">
                <a:solidFill>
                  <a:schemeClr val="tx1"/>
                </a:solidFill>
                <a:highlight>
                  <a:srgbClr val="FFFF00"/>
                </a:highlight>
              </a:rPr>
              <a:t> EOC, FTC, PPC</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highlight>
                <a:srgbClr val="FFFF00"/>
              </a:highlight>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schemeClr val="tx1"/>
              </a:solidFill>
              <a:highlight>
                <a:srgbClr val="FFFF00"/>
              </a:highlight>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246A-C2B4-4BEA-AAF0-06E755B22A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0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2000" indent="-292100">
              <a:spcBef>
                <a:spcPct val="30000"/>
              </a:spcBef>
              <a:defRPr sz="1200">
                <a:solidFill>
                  <a:schemeClr val="tx1"/>
                </a:solidFill>
                <a:latin typeface="Calibri" panose="020F0502020204030204" pitchFamily="34" charset="0"/>
                <a:ea typeface="MS PGothic" panose="020B0600070205080204" pitchFamily="34" charset="-128"/>
              </a:defRPr>
            </a:lvl2pPr>
            <a:lvl3pPr marL="1173163" indent="-233363">
              <a:spcBef>
                <a:spcPct val="30000"/>
              </a:spcBef>
              <a:defRPr sz="1200">
                <a:solidFill>
                  <a:schemeClr val="tx1"/>
                </a:solidFill>
                <a:latin typeface="Calibri" panose="020F0502020204030204" pitchFamily="34" charset="0"/>
                <a:ea typeface="MS PGothic" panose="020B0600070205080204" pitchFamily="34" charset="-128"/>
              </a:defRPr>
            </a:lvl3pPr>
            <a:lvl4pPr marL="1643063" indent="-233363">
              <a:spcBef>
                <a:spcPct val="30000"/>
              </a:spcBef>
              <a:defRPr sz="1200">
                <a:solidFill>
                  <a:schemeClr val="tx1"/>
                </a:solidFill>
                <a:latin typeface="Calibri" panose="020F0502020204030204" pitchFamily="34" charset="0"/>
                <a:ea typeface="MS PGothic" panose="020B0600070205080204" pitchFamily="34" charset="-128"/>
              </a:defRPr>
            </a:lvl4pPr>
            <a:lvl5pPr marL="2112963" indent="-233363">
              <a:spcBef>
                <a:spcPct val="30000"/>
              </a:spcBef>
              <a:defRPr sz="1200">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1D39428-3538-41F2-91D9-42D13BEC46C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777248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Master" Target="../slideMasters/slideMaster5.xml"/><Relationship Id="rId4"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pic>
        <p:nvPicPr>
          <p:cNvPr id="6" name="Picture 5" descr="A picture containing screenshot&#10;&#10;Description automatically generated">
            <a:extLst>
              <a:ext uri="{FF2B5EF4-FFF2-40B4-BE49-F238E27FC236}">
                <a16:creationId xmlns:a16="http://schemas.microsoft.com/office/drawing/2014/main" id="{C671E0CE-4B5E-FB42-AB2B-9AC8264A348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078323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390043"/>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33287301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1828800"/>
            <a:ext cx="5080000" cy="412048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709001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730998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800000"/>
                </a:solidFill>
              </a:defRPr>
            </a:lvl1pPr>
          </a:lstStyle>
          <a:p>
            <a:endParaRPr lang="en-US" dirty="0"/>
          </a:p>
        </p:txBody>
      </p:sp>
    </p:spTree>
    <p:extLst>
      <p:ext uri="{BB962C8B-B14F-4D97-AF65-F5344CB8AC3E}">
        <p14:creationId xmlns:p14="http://schemas.microsoft.com/office/powerpoint/2010/main" val="4179476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72595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800000"/>
                </a:solidFill>
              </a:defRPr>
            </a:lvl1pPr>
          </a:lstStyle>
          <a:p>
            <a:endParaRPr lang="en-US" dirty="0"/>
          </a:p>
        </p:txBody>
      </p:sp>
    </p:spTree>
    <p:extLst>
      <p:ext uri="{BB962C8B-B14F-4D97-AF65-F5344CB8AC3E}">
        <p14:creationId xmlns:p14="http://schemas.microsoft.com/office/powerpoint/2010/main" val="29591436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13946994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1731"/>
            <a:ext cx="11208792" cy="908180"/>
          </a:xfrm>
        </p:spPr>
        <p:txBody>
          <a:bodyPr/>
          <a:lstStyle>
            <a:lvl1pPr>
              <a:defRPr>
                <a:solidFill>
                  <a:schemeClr val="accent3"/>
                </a:solidFill>
              </a:defRPr>
            </a:lvl1pPr>
          </a:lstStyle>
          <a:p>
            <a:r>
              <a:rPr lang="en-GB" dirty="0"/>
              <a:t>Click to edit Master title style</a:t>
            </a:r>
          </a:p>
        </p:txBody>
      </p:sp>
      <p:sp>
        <p:nvSpPr>
          <p:cNvPr id="8" name="Text Placeholder 7"/>
          <p:cNvSpPr>
            <a:spLocks noGrp="1"/>
          </p:cNvSpPr>
          <p:nvPr>
            <p:ph type="body" sz="quarter" idx="10"/>
          </p:nvPr>
        </p:nvSpPr>
        <p:spPr>
          <a:xfrm>
            <a:off x="-1" y="6163733"/>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chemeClr val="bg1">
                    <a:lumMod val="50000"/>
                  </a:schemeClr>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38469"/>
            <a:ext cx="112047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430602" y="1686984"/>
            <a:ext cx="10443633" cy="4451349"/>
          </a:xfrm>
        </p:spPr>
        <p:txBody>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867">
                <a:solidFill>
                  <a:schemeClr val="tx1"/>
                </a:solidFill>
              </a:defRPr>
            </a:lvl3pPr>
            <a:lvl4pPr>
              <a:lnSpc>
                <a:spcPct val="100000"/>
              </a:lnSpc>
              <a:spcAft>
                <a:spcPts val="4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3"/>
          <p:cNvSpPr>
            <a:spLocks noGrp="1"/>
          </p:cNvSpPr>
          <p:nvPr>
            <p:ph type="sldNum" sz="quarter" idx="4"/>
          </p:nvPr>
        </p:nvSpPr>
        <p:spPr>
          <a:xfrm>
            <a:off x="10699102" y="6356351"/>
            <a:ext cx="654697" cy="366183"/>
          </a:xfrm>
          <a:prstGeom prst="rect">
            <a:avLst/>
          </a:prstGeom>
        </p:spPr>
        <p:txBody>
          <a:bodyPr vert="horz" lIns="91440" tIns="45720" rIns="91440" bIns="45720" rtlCol="0" anchor="ctr"/>
          <a:lstStyle>
            <a:lvl1pPr algn="r">
              <a:defRPr sz="1067">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1295026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12192000" cy="1470025"/>
          </a:xfrm>
        </p:spPr>
        <p:txBody>
          <a:bodyPr/>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29325149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1694174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4400" y="1828800"/>
            <a:ext cx="5080000" cy="412048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1089680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218186"/>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297801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800000"/>
                </a:solidFill>
              </a:defRPr>
            </a:lvl1pPr>
          </a:lstStyle>
          <a:p>
            <a:endParaRPr lang="en-US" dirty="0"/>
          </a:p>
        </p:txBody>
      </p:sp>
    </p:spTree>
    <p:extLst>
      <p:ext uri="{BB962C8B-B14F-4D97-AF65-F5344CB8AC3E}">
        <p14:creationId xmlns:p14="http://schemas.microsoft.com/office/powerpoint/2010/main" val="17534840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72595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800000"/>
                </a:solidFill>
              </a:defRPr>
            </a:lvl1pPr>
          </a:lstStyle>
          <a:p>
            <a:endParaRPr lang="en-US" dirty="0"/>
          </a:p>
        </p:txBody>
      </p:sp>
    </p:spTree>
    <p:extLst>
      <p:ext uri="{BB962C8B-B14F-4D97-AF65-F5344CB8AC3E}">
        <p14:creationId xmlns:p14="http://schemas.microsoft.com/office/powerpoint/2010/main" val="2614499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18174512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DD70-892F-564E-891F-83C22F6C7192}"/>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2690A157-96A4-D94C-8583-7CC444B01BC9}"/>
              </a:ext>
            </a:extLst>
          </p:cNvPr>
          <p:cNvSpPr>
            <a:spLocks noGrp="1"/>
          </p:cNvSpPr>
          <p:nvPr>
            <p:ph type="ftr" sz="quarter" idx="10"/>
          </p:nvPr>
        </p:nvSpPr>
        <p:spPr>
          <a:xfrm>
            <a:off x="-23778" y="6277483"/>
            <a:ext cx="10198163" cy="429464"/>
          </a:xfrm>
          <a:prstGeom prst="rect">
            <a:avLst/>
          </a:prstGeom>
        </p:spPr>
        <p:txBody>
          <a:bodyPr/>
          <a:lstStyle/>
          <a:p>
            <a:endParaRPr lang="en-GB" dirty="0"/>
          </a:p>
        </p:txBody>
      </p:sp>
    </p:spTree>
    <p:extLst>
      <p:ext uri="{BB962C8B-B14F-4D97-AF65-F5344CB8AC3E}">
        <p14:creationId xmlns:p14="http://schemas.microsoft.com/office/powerpoint/2010/main" val="581410019"/>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36">
          <p15:clr>
            <a:srgbClr val="FBAE40"/>
          </p15:clr>
        </p15:guide>
        <p15:guide id="3" pos="2880">
          <p15:clr>
            <a:srgbClr val="FBAE40"/>
          </p15:clr>
        </p15:guide>
        <p15:guide id="4" pos="24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Subtitle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A6618C-9C54-8D43-8DFD-AEE5E7BD49FE}"/>
              </a:ext>
            </a:extLst>
          </p:cNvPr>
          <p:cNvSpPr>
            <a:spLocks noGrp="1"/>
          </p:cNvSpPr>
          <p:nvPr>
            <p:ph type="ftr" sz="quarter" idx="12"/>
          </p:nvPr>
        </p:nvSpPr>
        <p:spPr>
          <a:xfrm>
            <a:off x="-23778" y="6277483"/>
            <a:ext cx="10198163" cy="429464"/>
          </a:xfrm>
          <a:prstGeom prst="rect">
            <a:avLst/>
          </a:prstGeom>
        </p:spPr>
        <p:txBody>
          <a:bodyPr/>
          <a:lstStyle/>
          <a:p>
            <a:endParaRPr lang="en-GB" dirty="0"/>
          </a:p>
        </p:txBody>
      </p:sp>
      <p:sp>
        <p:nvSpPr>
          <p:cNvPr id="4" name="Title 3">
            <a:extLst>
              <a:ext uri="{FF2B5EF4-FFF2-40B4-BE49-F238E27FC236}">
                <a16:creationId xmlns:a16="http://schemas.microsoft.com/office/drawing/2014/main" id="{8D0767A1-255F-F441-ADD2-A2DE94339F93}"/>
              </a:ext>
            </a:extLst>
          </p:cNvPr>
          <p:cNvSpPr>
            <a:spLocks noGrp="1"/>
          </p:cNvSpPr>
          <p:nvPr>
            <p:ph type="title"/>
          </p:nvPr>
        </p:nvSpPr>
        <p:spPr/>
        <p:txBody>
          <a:bodyPr/>
          <a:lstStyle/>
          <a:p>
            <a:r>
              <a:rPr lang="en-US"/>
              <a:t>Click to edit Master title style</a:t>
            </a:r>
            <a:endParaRPr lang="en-GB"/>
          </a:p>
        </p:txBody>
      </p:sp>
      <p:sp>
        <p:nvSpPr>
          <p:cNvPr id="7" name="Text Placeholder 7">
            <a:extLst>
              <a:ext uri="{FF2B5EF4-FFF2-40B4-BE49-F238E27FC236}">
                <a16:creationId xmlns:a16="http://schemas.microsoft.com/office/drawing/2014/main" id="{8074B03C-8C90-6348-8983-875EFC78AE68}"/>
              </a:ext>
            </a:extLst>
          </p:cNvPr>
          <p:cNvSpPr>
            <a:spLocks noGrp="1"/>
          </p:cNvSpPr>
          <p:nvPr>
            <p:ph type="body" sz="quarter" idx="13"/>
          </p:nvPr>
        </p:nvSpPr>
        <p:spPr>
          <a:xfrm>
            <a:off x="419102" y="1129953"/>
            <a:ext cx="10934697" cy="629143"/>
          </a:xfrm>
          <a:prstGeom prst="rect">
            <a:avLst/>
          </a:prstGeom>
          <a:noFill/>
          <a:ln>
            <a:noFill/>
          </a:ln>
        </p:spPr>
        <p:txBody>
          <a:bodyPr anchor="t">
            <a:noAutofit/>
          </a:bodyPr>
          <a:lstStyle>
            <a:lvl1pPr marL="0" indent="0">
              <a:lnSpc>
                <a:spcPct val="100000"/>
              </a:lnSpc>
              <a:buNone/>
              <a:defRPr sz="1867" b="0" i="0"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Tree>
    <p:extLst>
      <p:ext uri="{BB962C8B-B14F-4D97-AF65-F5344CB8AC3E}">
        <p14:creationId xmlns:p14="http://schemas.microsoft.com/office/powerpoint/2010/main" val="882484212"/>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668">
          <p15:clr>
            <a:srgbClr val="FBAE40"/>
          </p15:clr>
        </p15:guide>
        <p15:guide id="3" orient="horz" pos="336">
          <p15:clr>
            <a:srgbClr val="FBAE40"/>
          </p15:clr>
        </p15:guide>
        <p15:guide id="4" pos="2880">
          <p15:clr>
            <a:srgbClr val="FBAE40"/>
          </p15:clr>
        </p15:guide>
        <p15:guide id="5" pos="27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aster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31962E-609E-6147-BF4D-69797E52D666}"/>
              </a:ext>
            </a:extLst>
          </p:cNvPr>
          <p:cNvPicPr>
            <a:picLocks noChangeAspect="1"/>
          </p:cNvPicPr>
          <p:nvPr userDrawn="1"/>
        </p:nvPicPr>
        <p:blipFill>
          <a:blip r:embed="rId2"/>
          <a:stretch>
            <a:fillRect/>
          </a:stretch>
        </p:blipFill>
        <p:spPr>
          <a:xfrm>
            <a:off x="-23777" y="-12313"/>
            <a:ext cx="12239553" cy="6882624"/>
          </a:xfrm>
          <a:prstGeom prst="rect">
            <a:avLst/>
          </a:prstGeom>
        </p:spPr>
      </p:pic>
      <p:sp>
        <p:nvSpPr>
          <p:cNvPr id="2" name="Title 1">
            <a:extLst>
              <a:ext uri="{FF2B5EF4-FFF2-40B4-BE49-F238E27FC236}">
                <a16:creationId xmlns:a16="http://schemas.microsoft.com/office/drawing/2014/main" id="{24574FA3-3435-3149-9E14-748F6BD34DF9}"/>
              </a:ext>
            </a:extLst>
          </p:cNvPr>
          <p:cNvSpPr>
            <a:spLocks noGrp="1"/>
          </p:cNvSpPr>
          <p:nvPr>
            <p:ph type="title"/>
          </p:nvPr>
        </p:nvSpPr>
        <p:spPr>
          <a:xfrm>
            <a:off x="639051" y="1033353"/>
            <a:ext cx="6467139" cy="2214361"/>
          </a:xfrm>
        </p:spPr>
        <p:txBody>
          <a:bodyPr anchor="ctr" anchorCtr="0">
            <a:noAutofit/>
          </a:bodyPr>
          <a:lstStyle>
            <a:lvl1pPr>
              <a:defRPr sz="4799">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DA80FF4-CF20-0243-A15A-095D0E3A1B85}"/>
              </a:ext>
            </a:extLst>
          </p:cNvPr>
          <p:cNvSpPr>
            <a:spLocks noGrp="1"/>
          </p:cNvSpPr>
          <p:nvPr>
            <p:ph type="body" sz="quarter" idx="10" hasCustomPrompt="1"/>
          </p:nvPr>
        </p:nvSpPr>
        <p:spPr>
          <a:xfrm>
            <a:off x="639053" y="3448699"/>
            <a:ext cx="4576233" cy="584224"/>
          </a:xfrm>
        </p:spPr>
        <p:txBody>
          <a:bodyPr anchor="t" anchorCtr="0">
            <a:normAutofit/>
          </a:bodyPr>
          <a:lstStyle>
            <a:lvl1pPr marL="0" indent="0">
              <a:buNone/>
              <a:defRPr sz="2665">
                <a:solidFill>
                  <a:schemeClr val="bg1"/>
                </a:solidFill>
              </a:defRPr>
            </a:lvl1pPr>
          </a:lstStyle>
          <a:p>
            <a:pPr lvl="0"/>
            <a:r>
              <a:rPr lang="en-US" dirty="0"/>
              <a:t>Author</a:t>
            </a:r>
          </a:p>
        </p:txBody>
      </p:sp>
      <p:sp>
        <p:nvSpPr>
          <p:cNvPr id="5" name="Text Placeholder 3">
            <a:extLst>
              <a:ext uri="{FF2B5EF4-FFF2-40B4-BE49-F238E27FC236}">
                <a16:creationId xmlns:a16="http://schemas.microsoft.com/office/drawing/2014/main" id="{8152440B-BE8F-B145-A2FE-96A5D836C487}"/>
              </a:ext>
            </a:extLst>
          </p:cNvPr>
          <p:cNvSpPr>
            <a:spLocks noGrp="1"/>
          </p:cNvSpPr>
          <p:nvPr>
            <p:ph type="body" sz="quarter" idx="11" hasCustomPrompt="1"/>
          </p:nvPr>
        </p:nvSpPr>
        <p:spPr>
          <a:xfrm>
            <a:off x="639052" y="4131791"/>
            <a:ext cx="4576233" cy="584224"/>
          </a:xfrm>
        </p:spPr>
        <p:txBody>
          <a:bodyPr anchor="t" anchorCtr="0">
            <a:normAutofit/>
          </a:bodyPr>
          <a:lstStyle>
            <a:lvl1pPr marL="0" indent="0">
              <a:buNone/>
              <a:defRPr sz="1867">
                <a:solidFill>
                  <a:schemeClr val="bg1"/>
                </a:solidFill>
              </a:defRPr>
            </a:lvl1pPr>
          </a:lstStyle>
          <a:p>
            <a:pPr lvl="0"/>
            <a:r>
              <a:rPr lang="en-US" dirty="0"/>
              <a:t>Affiliation</a:t>
            </a:r>
          </a:p>
        </p:txBody>
      </p:sp>
      <p:sp>
        <p:nvSpPr>
          <p:cNvPr id="3" name="TextBox 2">
            <a:extLst>
              <a:ext uri="{FF2B5EF4-FFF2-40B4-BE49-F238E27FC236}">
                <a16:creationId xmlns:a16="http://schemas.microsoft.com/office/drawing/2014/main" id="{B092ED82-CDCF-8647-9810-A95928D09585}"/>
              </a:ext>
            </a:extLst>
          </p:cNvPr>
          <p:cNvSpPr txBox="1"/>
          <p:nvPr userDrawn="1"/>
        </p:nvSpPr>
        <p:spPr>
          <a:xfrm>
            <a:off x="2227899" y="6601586"/>
            <a:ext cx="9964101" cy="215444"/>
          </a:xfrm>
          <a:prstGeom prst="rect">
            <a:avLst/>
          </a:prstGeom>
          <a:noFill/>
        </p:spPr>
        <p:txBody>
          <a:bodyPr wrap="squar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lang="en-US" sz="800" b="1" kern="0" dirty="0">
                <a:solidFill>
                  <a:schemeClr val="tx1"/>
                </a:solidFill>
              </a:rPr>
              <a:t>This scientific exchange meeting is </a:t>
            </a:r>
            <a:r>
              <a:rPr lang="en-US" sz="800" b="1" kern="0" dirty="0" err="1">
                <a:solidFill>
                  <a:schemeClr val="tx1"/>
                </a:solidFill>
              </a:rPr>
              <a:t>organised</a:t>
            </a:r>
            <a:r>
              <a:rPr lang="en-US" sz="800" b="1" kern="0" dirty="0">
                <a:solidFill>
                  <a:schemeClr val="tx1"/>
                </a:solidFill>
              </a:rPr>
              <a:t> and funded by AstraZeneca. </a:t>
            </a:r>
            <a:r>
              <a:rPr lang="en-GB" sz="800" b="1" i="0" u="none" strike="noStrike" kern="1200" dirty="0">
                <a:solidFill>
                  <a:schemeClr val="tx1"/>
                </a:solidFill>
                <a:effectLst/>
                <a:latin typeface="+mn-lt"/>
                <a:ea typeface="+mn-ea"/>
                <a:cs typeface="+mn-cs"/>
              </a:rPr>
              <a:t>CONFIDENTIAL - FOR PERSONAL USE ONLY, NOT FOR ONWARD DISTRIBUTION</a:t>
            </a:r>
            <a:endParaRPr lang="en-US" sz="800" b="1" kern="0" dirty="0">
              <a:solidFill>
                <a:schemeClr val="tx1"/>
              </a:solidFill>
            </a:endParaRPr>
          </a:p>
        </p:txBody>
      </p:sp>
      <p:sp>
        <p:nvSpPr>
          <p:cNvPr id="9" name="Text Placeholder 3">
            <a:extLst>
              <a:ext uri="{FF2B5EF4-FFF2-40B4-BE49-F238E27FC236}">
                <a16:creationId xmlns:a16="http://schemas.microsoft.com/office/drawing/2014/main" id="{9088233E-EDE1-2844-9FBD-38FA1A31FD68}"/>
              </a:ext>
            </a:extLst>
          </p:cNvPr>
          <p:cNvSpPr>
            <a:spLocks noGrp="1"/>
          </p:cNvSpPr>
          <p:nvPr>
            <p:ph type="body" sz="quarter" idx="12" hasCustomPrompt="1"/>
          </p:nvPr>
        </p:nvSpPr>
        <p:spPr>
          <a:xfrm>
            <a:off x="639052" y="4841176"/>
            <a:ext cx="4576233" cy="495297"/>
          </a:xfrm>
        </p:spPr>
        <p:txBody>
          <a:bodyPr anchor="t" anchorCtr="0">
            <a:normAutofit/>
          </a:bodyPr>
          <a:lstStyle>
            <a:lvl1pPr marL="0" indent="0">
              <a:spcBef>
                <a:spcPts val="0"/>
              </a:spcBef>
              <a:buNone/>
              <a:defRPr sz="800">
                <a:solidFill>
                  <a:schemeClr val="bg1"/>
                </a:solidFill>
              </a:defRPr>
            </a:lvl1pPr>
          </a:lstStyle>
          <a:p>
            <a:pPr lvl="0"/>
            <a:r>
              <a:rPr lang="en-US" dirty="0"/>
              <a:t>JBN</a:t>
            </a:r>
          </a:p>
          <a:p>
            <a:pPr lvl="0"/>
            <a:r>
              <a:rPr lang="en-US" dirty="0"/>
              <a:t>Date of preparation:</a:t>
            </a:r>
          </a:p>
          <a:p>
            <a:pPr lvl="0"/>
            <a:r>
              <a:rPr lang="en-US" dirty="0"/>
              <a:t>Date of expiry:</a:t>
            </a:r>
          </a:p>
        </p:txBody>
      </p:sp>
    </p:spTree>
    <p:extLst>
      <p:ext uri="{BB962C8B-B14F-4D97-AF65-F5344CB8AC3E}">
        <p14:creationId xmlns:p14="http://schemas.microsoft.com/office/powerpoint/2010/main" val="28810874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CADFB-EEA3-8846-B605-D35827800D2C}"/>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95DD874-93E4-A84C-ABB5-E6FF55577712}"/>
              </a:ext>
            </a:extLst>
          </p:cNvPr>
          <p:cNvSpPr>
            <a:spLocks noGrp="1"/>
          </p:cNvSpPr>
          <p:nvPr>
            <p:ph type="ftr" sz="quarter" idx="11"/>
          </p:nvPr>
        </p:nvSpPr>
        <p:spPr>
          <a:xfrm>
            <a:off x="-23778" y="6277483"/>
            <a:ext cx="10198163" cy="429464"/>
          </a:xfrm>
          <a:prstGeom prst="rect">
            <a:avLst/>
          </a:prstGeom>
        </p:spPr>
        <p:txBody>
          <a:bodyPr/>
          <a:lstStyle/>
          <a:p>
            <a:endParaRPr lang="en-GB" dirty="0"/>
          </a:p>
        </p:txBody>
      </p:sp>
      <p:sp>
        <p:nvSpPr>
          <p:cNvPr id="9" name="Content Placeholder 8">
            <a:extLst>
              <a:ext uri="{FF2B5EF4-FFF2-40B4-BE49-F238E27FC236}">
                <a16:creationId xmlns:a16="http://schemas.microsoft.com/office/drawing/2014/main" id="{71904192-1A95-6440-97A1-669C93191F84}"/>
              </a:ext>
            </a:extLst>
          </p:cNvPr>
          <p:cNvSpPr>
            <a:spLocks noGrp="1"/>
          </p:cNvSpPr>
          <p:nvPr>
            <p:ph sz="quarter" idx="12"/>
          </p:nvPr>
        </p:nvSpPr>
        <p:spPr>
          <a:xfrm>
            <a:off x="419101" y="1218824"/>
            <a:ext cx="10934699" cy="4627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3060464"/>
      </p:ext>
    </p:extLst>
  </p:cSld>
  <p:clrMapOvr>
    <a:masterClrMapping/>
  </p:clrMapOvr>
  <p:extLst>
    <p:ext uri="{DCECCB84-F9BA-43D5-87BE-67443E8EF086}">
      <p15:sldGuideLst xmlns:p15="http://schemas.microsoft.com/office/powerpoint/2012/main">
        <p15:guide id="1" orient="horz" pos="733">
          <p15:clr>
            <a:srgbClr val="FBAE40"/>
          </p15:clr>
        </p15:guide>
        <p15:guide id="2" orient="horz" pos="336">
          <p15:clr>
            <a:srgbClr val="FBAE40"/>
          </p15:clr>
        </p15:guide>
        <p15:guide id="3" pos="2880">
          <p15:clr>
            <a:srgbClr val="FBAE40"/>
          </p15:clr>
        </p15:guide>
        <p15:guide id="4" pos="27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A6618C-9C54-8D43-8DFD-AEE5E7BD49FE}"/>
              </a:ext>
            </a:extLst>
          </p:cNvPr>
          <p:cNvSpPr>
            <a:spLocks noGrp="1"/>
          </p:cNvSpPr>
          <p:nvPr>
            <p:ph type="ftr" sz="quarter" idx="12"/>
          </p:nvPr>
        </p:nvSpPr>
        <p:spPr>
          <a:xfrm>
            <a:off x="-23778" y="6277483"/>
            <a:ext cx="10198163" cy="429464"/>
          </a:xfrm>
          <a:prstGeom prst="rect">
            <a:avLst/>
          </a:prstGeom>
        </p:spPr>
        <p:txBody>
          <a:bodyPr/>
          <a:lstStyle/>
          <a:p>
            <a:endParaRPr lang="en-GB" dirty="0"/>
          </a:p>
        </p:txBody>
      </p:sp>
      <p:sp>
        <p:nvSpPr>
          <p:cNvPr id="4" name="Title 3">
            <a:extLst>
              <a:ext uri="{FF2B5EF4-FFF2-40B4-BE49-F238E27FC236}">
                <a16:creationId xmlns:a16="http://schemas.microsoft.com/office/drawing/2014/main" id="{8D0767A1-255F-F441-ADD2-A2DE94339F93}"/>
              </a:ext>
            </a:extLst>
          </p:cNvPr>
          <p:cNvSpPr>
            <a:spLocks noGrp="1"/>
          </p:cNvSpPr>
          <p:nvPr>
            <p:ph type="title"/>
          </p:nvPr>
        </p:nvSpPr>
        <p:spPr/>
        <p:txBody>
          <a:bodyPr/>
          <a:lstStyle/>
          <a:p>
            <a:r>
              <a:rPr lang="en-US"/>
              <a:t>Click to edit Master title style</a:t>
            </a:r>
            <a:endParaRPr lang="en-GB"/>
          </a:p>
        </p:txBody>
      </p:sp>
      <p:sp>
        <p:nvSpPr>
          <p:cNvPr id="7" name="Text Placeholder 7">
            <a:extLst>
              <a:ext uri="{FF2B5EF4-FFF2-40B4-BE49-F238E27FC236}">
                <a16:creationId xmlns:a16="http://schemas.microsoft.com/office/drawing/2014/main" id="{8074B03C-8C90-6348-8983-875EFC78AE68}"/>
              </a:ext>
            </a:extLst>
          </p:cNvPr>
          <p:cNvSpPr>
            <a:spLocks noGrp="1"/>
          </p:cNvSpPr>
          <p:nvPr>
            <p:ph type="body" sz="quarter" idx="13"/>
          </p:nvPr>
        </p:nvSpPr>
        <p:spPr>
          <a:xfrm>
            <a:off x="419102" y="1129953"/>
            <a:ext cx="10934697" cy="629143"/>
          </a:xfrm>
          <a:prstGeom prst="rect">
            <a:avLst/>
          </a:prstGeom>
          <a:noFill/>
          <a:ln>
            <a:noFill/>
          </a:ln>
        </p:spPr>
        <p:txBody>
          <a:bodyPr anchor="t">
            <a:noAutofit/>
          </a:bodyPr>
          <a:lstStyle>
            <a:lvl1pPr marL="0" indent="0">
              <a:lnSpc>
                <a:spcPct val="100000"/>
              </a:lnSpc>
              <a:buNone/>
              <a:defRPr sz="1867" b="0" i="0"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a:extLst>
              <a:ext uri="{FF2B5EF4-FFF2-40B4-BE49-F238E27FC236}">
                <a16:creationId xmlns:a16="http://schemas.microsoft.com/office/drawing/2014/main" id="{7D1808AD-3C9C-BB4F-A473-C9C37C47D392}"/>
              </a:ext>
            </a:extLst>
          </p:cNvPr>
          <p:cNvSpPr>
            <a:spLocks noGrp="1"/>
          </p:cNvSpPr>
          <p:nvPr>
            <p:ph sz="quarter" idx="14"/>
          </p:nvPr>
        </p:nvSpPr>
        <p:spPr>
          <a:xfrm>
            <a:off x="419102" y="1845164"/>
            <a:ext cx="10934700" cy="38828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9085883"/>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28">
          <p15:clr>
            <a:srgbClr val="FBAE40"/>
          </p15:clr>
        </p15:guide>
        <p15:guide id="3" orient="horz" pos="668">
          <p15:clr>
            <a:srgbClr val="FBAE40"/>
          </p15:clr>
        </p15:guide>
        <p15:guide id="4" orient="horz" pos="1021">
          <p15:clr>
            <a:srgbClr val="FBAE40"/>
          </p15:clr>
        </p15:guide>
        <p15:guide id="5" pos="26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CADFB-EEA3-8846-B605-D35827800D2C}"/>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95DD874-93E4-A84C-ABB5-E6FF55577712}"/>
              </a:ext>
            </a:extLst>
          </p:cNvPr>
          <p:cNvSpPr>
            <a:spLocks noGrp="1"/>
          </p:cNvSpPr>
          <p:nvPr>
            <p:ph type="ftr" sz="quarter" idx="11"/>
          </p:nvPr>
        </p:nvSpPr>
        <p:spPr>
          <a:xfrm>
            <a:off x="-23778" y="6277483"/>
            <a:ext cx="10198163" cy="429464"/>
          </a:xfrm>
          <a:prstGeom prst="rect">
            <a:avLst/>
          </a:prstGeom>
        </p:spPr>
        <p:txBody>
          <a:bodyPr/>
          <a:lstStyle/>
          <a:p>
            <a:endParaRPr lang="en-GB" dirty="0"/>
          </a:p>
        </p:txBody>
      </p:sp>
      <p:sp>
        <p:nvSpPr>
          <p:cNvPr id="9" name="Content Placeholder 8">
            <a:extLst>
              <a:ext uri="{FF2B5EF4-FFF2-40B4-BE49-F238E27FC236}">
                <a16:creationId xmlns:a16="http://schemas.microsoft.com/office/drawing/2014/main" id="{71904192-1A95-6440-97A1-669C93191F84}"/>
              </a:ext>
            </a:extLst>
          </p:cNvPr>
          <p:cNvSpPr>
            <a:spLocks noGrp="1"/>
          </p:cNvSpPr>
          <p:nvPr>
            <p:ph sz="quarter" idx="12"/>
          </p:nvPr>
        </p:nvSpPr>
        <p:spPr>
          <a:xfrm>
            <a:off x="419103" y="1218824"/>
            <a:ext cx="5281483" cy="4627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8">
            <a:extLst>
              <a:ext uri="{FF2B5EF4-FFF2-40B4-BE49-F238E27FC236}">
                <a16:creationId xmlns:a16="http://schemas.microsoft.com/office/drawing/2014/main" id="{79B64229-4530-6A47-8157-22A85375A3AB}"/>
              </a:ext>
            </a:extLst>
          </p:cNvPr>
          <p:cNvSpPr>
            <a:spLocks noGrp="1"/>
          </p:cNvSpPr>
          <p:nvPr>
            <p:ph sz="quarter" idx="13"/>
          </p:nvPr>
        </p:nvSpPr>
        <p:spPr>
          <a:xfrm>
            <a:off x="6072317" y="1218824"/>
            <a:ext cx="5281483" cy="4627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9537485"/>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32">
          <p15:clr>
            <a:srgbClr val="FBAE40"/>
          </p15:clr>
        </p15:guide>
        <p15:guide id="3" orient="horz" pos="733">
          <p15:clr>
            <a:srgbClr val="FBAE40"/>
          </p15:clr>
        </p15:guide>
        <p15:guide id="4" pos="2880">
          <p15:clr>
            <a:srgbClr val="FBAE40"/>
          </p15:clr>
        </p15:guide>
        <p15:guide id="5" pos="2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154944429"/>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074F7-A51D-694C-B57E-CCEBCFE958E1}"/>
              </a:ext>
            </a:extLst>
          </p:cNvPr>
          <p:cNvPicPr>
            <a:picLocks noChangeAspect="1"/>
          </p:cNvPicPr>
          <p:nvPr userDrawn="1"/>
        </p:nvPicPr>
        <p:blipFill>
          <a:blip r:embed="rId2"/>
          <a:stretch>
            <a:fillRect/>
          </a:stretch>
        </p:blipFill>
        <p:spPr>
          <a:xfrm>
            <a:off x="-23777" y="-24622"/>
            <a:ext cx="12239553" cy="6882623"/>
          </a:xfrm>
          <a:prstGeom prst="rect">
            <a:avLst/>
          </a:prstGeom>
        </p:spPr>
      </p:pic>
      <p:sp>
        <p:nvSpPr>
          <p:cNvPr id="2" name="Title 1">
            <a:extLst>
              <a:ext uri="{FF2B5EF4-FFF2-40B4-BE49-F238E27FC236}">
                <a16:creationId xmlns:a16="http://schemas.microsoft.com/office/drawing/2014/main" id="{24574FA3-3435-3149-9E14-748F6BD34DF9}"/>
              </a:ext>
            </a:extLst>
          </p:cNvPr>
          <p:cNvSpPr>
            <a:spLocks noGrp="1"/>
          </p:cNvSpPr>
          <p:nvPr>
            <p:ph type="title"/>
          </p:nvPr>
        </p:nvSpPr>
        <p:spPr>
          <a:xfrm>
            <a:off x="345513" y="1801001"/>
            <a:ext cx="4314172" cy="2798807"/>
          </a:xfrm>
        </p:spPr>
        <p:txBody>
          <a:bodyPr anchor="t" anchorCtr="0">
            <a:normAutofit/>
          </a:bodyPr>
          <a:lstStyle>
            <a:lvl1pPr>
              <a:defRPr sz="5865">
                <a:solidFill>
                  <a:schemeClr val="tx2"/>
                </a:solidFill>
              </a:defRPr>
            </a:lvl1pPr>
          </a:lstStyle>
          <a:p>
            <a:endParaRPr lang="en-US" dirty="0"/>
          </a:p>
        </p:txBody>
      </p:sp>
    </p:spTree>
    <p:extLst>
      <p:ext uri="{BB962C8B-B14F-4D97-AF65-F5344CB8AC3E}">
        <p14:creationId xmlns:p14="http://schemas.microsoft.com/office/powerpoint/2010/main" val="31498828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D63BD5-980C-49BC-880C-E34F228184EE}" type="datetimeFigureOut">
              <a:rPr lang="en-US" smtClean="0"/>
              <a:pPr/>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2245523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02">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802"/>
            </a:lvl1pPr>
            <a:lvl2pPr>
              <a:defRPr sz="1802"/>
            </a:lvl2pPr>
            <a:lvl3pPr>
              <a:defRPr sz="1802"/>
            </a:lvl3pPr>
            <a:lvl4pPr>
              <a:defRPr sz="1802"/>
            </a:lvl4pPr>
            <a:lvl5pPr>
              <a:defRPr sz="180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DD63BD5-980C-49BC-880C-E34F228184EE}" type="datetimeFigureOut">
              <a:rPr lang="en-US" smtClean="0"/>
              <a:pPr/>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2237834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003"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501">
                <a:solidFill>
                  <a:schemeClr val="tx1">
                    <a:tint val="75000"/>
                  </a:schemeClr>
                </a:solidFill>
              </a:defRPr>
            </a:lvl1pPr>
            <a:lvl2pPr marL="343220" indent="0">
              <a:buNone/>
              <a:defRPr sz="1351">
                <a:solidFill>
                  <a:schemeClr val="tx1">
                    <a:tint val="75000"/>
                  </a:schemeClr>
                </a:solidFill>
              </a:defRPr>
            </a:lvl2pPr>
            <a:lvl3pPr marL="686440" indent="0">
              <a:buNone/>
              <a:defRPr sz="1201">
                <a:solidFill>
                  <a:schemeClr val="tx1">
                    <a:tint val="75000"/>
                  </a:schemeClr>
                </a:solidFill>
              </a:defRPr>
            </a:lvl3pPr>
            <a:lvl4pPr marL="1029660" indent="0">
              <a:buNone/>
              <a:defRPr sz="1051">
                <a:solidFill>
                  <a:schemeClr val="tx1">
                    <a:tint val="75000"/>
                  </a:schemeClr>
                </a:solidFill>
              </a:defRPr>
            </a:lvl4pPr>
            <a:lvl5pPr marL="1372880" indent="0">
              <a:buNone/>
              <a:defRPr sz="1051">
                <a:solidFill>
                  <a:schemeClr val="tx1">
                    <a:tint val="75000"/>
                  </a:schemeClr>
                </a:solidFill>
              </a:defRPr>
            </a:lvl5pPr>
            <a:lvl6pPr marL="1716100" indent="0">
              <a:buNone/>
              <a:defRPr sz="1051">
                <a:solidFill>
                  <a:schemeClr val="tx1">
                    <a:tint val="75000"/>
                  </a:schemeClr>
                </a:solidFill>
              </a:defRPr>
            </a:lvl6pPr>
            <a:lvl7pPr marL="2059320" indent="0">
              <a:buNone/>
              <a:defRPr sz="1051">
                <a:solidFill>
                  <a:schemeClr val="tx1">
                    <a:tint val="75000"/>
                  </a:schemeClr>
                </a:solidFill>
              </a:defRPr>
            </a:lvl7pPr>
            <a:lvl8pPr marL="2402540" indent="0">
              <a:buNone/>
              <a:defRPr sz="1051">
                <a:solidFill>
                  <a:schemeClr val="tx1">
                    <a:tint val="75000"/>
                  </a:schemeClr>
                </a:solidFill>
              </a:defRPr>
            </a:lvl8pPr>
            <a:lvl9pPr marL="2745760"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63BD5-980C-49BC-880C-E34F228184EE}" type="datetimeFigureOut">
              <a:rPr lang="en-US" smtClean="0"/>
              <a:pPr/>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384000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p:spPr>
        <p:txBody>
          <a:bodyPr/>
          <a:lstStyle>
            <a:lvl1pPr>
              <a:defRPr sz="2102"/>
            </a:lvl1pPr>
            <a:lvl2pPr>
              <a:defRPr sz="1802"/>
            </a:lvl2pPr>
            <a:lvl3pPr>
              <a:defRPr sz="1501"/>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p:spPr>
        <p:txBody>
          <a:bodyPr/>
          <a:lstStyle>
            <a:lvl1pPr>
              <a:defRPr sz="2102"/>
            </a:lvl1pPr>
            <a:lvl2pPr>
              <a:defRPr sz="1802"/>
            </a:lvl2pPr>
            <a:lvl3pPr>
              <a:defRPr sz="1501"/>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D63BD5-980C-49BC-880C-E34F228184EE}" type="datetimeFigureOut">
              <a:rPr lang="en-US" smtClean="0"/>
              <a:pPr/>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22175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2" b="1"/>
            </a:lvl1pPr>
            <a:lvl2pPr marL="343220" indent="0">
              <a:buNone/>
              <a:defRPr sz="1501" b="1"/>
            </a:lvl2pPr>
            <a:lvl3pPr marL="686440" indent="0">
              <a:buNone/>
              <a:defRPr sz="1351" b="1"/>
            </a:lvl3pPr>
            <a:lvl4pPr marL="1029660" indent="0">
              <a:buNone/>
              <a:defRPr sz="1201" b="1"/>
            </a:lvl4pPr>
            <a:lvl5pPr marL="1372880" indent="0">
              <a:buNone/>
              <a:defRPr sz="1201" b="1"/>
            </a:lvl5pPr>
            <a:lvl6pPr marL="1716100" indent="0">
              <a:buNone/>
              <a:defRPr sz="1201" b="1"/>
            </a:lvl6pPr>
            <a:lvl7pPr marL="2059320" indent="0">
              <a:buNone/>
              <a:defRPr sz="1201" b="1"/>
            </a:lvl7pPr>
            <a:lvl8pPr marL="2402540" indent="0">
              <a:buNone/>
              <a:defRPr sz="1201" b="1"/>
            </a:lvl8pPr>
            <a:lvl9pPr marL="2745760" indent="0">
              <a:buNone/>
              <a:defRPr sz="120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2"/>
            </a:lvl1pPr>
            <a:lvl2pPr>
              <a:defRPr sz="1501"/>
            </a:lvl2pPr>
            <a:lvl3pPr>
              <a:defRPr sz="1351"/>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2" b="1"/>
            </a:lvl1pPr>
            <a:lvl2pPr marL="343220" indent="0">
              <a:buNone/>
              <a:defRPr sz="1501" b="1"/>
            </a:lvl2pPr>
            <a:lvl3pPr marL="686440" indent="0">
              <a:buNone/>
              <a:defRPr sz="1351" b="1"/>
            </a:lvl3pPr>
            <a:lvl4pPr marL="1029660" indent="0">
              <a:buNone/>
              <a:defRPr sz="1201" b="1"/>
            </a:lvl4pPr>
            <a:lvl5pPr marL="1372880" indent="0">
              <a:buNone/>
              <a:defRPr sz="1201" b="1"/>
            </a:lvl5pPr>
            <a:lvl6pPr marL="1716100" indent="0">
              <a:buNone/>
              <a:defRPr sz="1201" b="1"/>
            </a:lvl6pPr>
            <a:lvl7pPr marL="2059320" indent="0">
              <a:buNone/>
              <a:defRPr sz="1201" b="1"/>
            </a:lvl7pPr>
            <a:lvl8pPr marL="2402540" indent="0">
              <a:buNone/>
              <a:defRPr sz="1201" b="1"/>
            </a:lvl8pPr>
            <a:lvl9pPr marL="2745760" indent="0">
              <a:buNone/>
              <a:defRPr sz="1201"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2"/>
            </a:lvl1pPr>
            <a:lvl2pPr>
              <a:defRPr sz="1501"/>
            </a:lvl2pPr>
            <a:lvl3pPr>
              <a:defRPr sz="1351"/>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D63BD5-980C-49BC-880C-E34F228184EE}" type="datetimeFigureOut">
              <a:rPr lang="en-US" smtClean="0"/>
              <a:pPr/>
              <a:t>7/10/20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7458685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D63BD5-980C-49BC-880C-E34F228184EE}" type="datetimeFigureOut">
              <a:rPr lang="en-US" smtClean="0"/>
              <a:pPr/>
              <a:t>7/10/20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12449527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63BD5-980C-49BC-880C-E34F228184EE}" type="datetimeFigureOut">
              <a:rPr lang="en-US" smtClean="0"/>
              <a:pPr/>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35228831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1501"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2402"/>
            </a:lvl1pPr>
            <a:lvl2pPr>
              <a:defRPr sz="2102"/>
            </a:lvl2pPr>
            <a:lvl3pPr>
              <a:defRPr sz="1802"/>
            </a:lvl3pPr>
            <a:lvl4pPr>
              <a:defRPr sz="1501"/>
            </a:lvl4pPr>
            <a:lvl5pPr>
              <a:defRPr sz="1501"/>
            </a:lvl5pPr>
            <a:lvl6pPr>
              <a:defRPr sz="1501"/>
            </a:lvl6pPr>
            <a:lvl7pPr>
              <a:defRPr sz="1501"/>
            </a:lvl7pPr>
            <a:lvl8pPr>
              <a:defRPr sz="1501"/>
            </a:lvl8pPr>
            <a:lvl9pPr>
              <a:defRPr sz="15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051"/>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p>
            <a:fld id="{5DD63BD5-980C-49BC-880C-E34F228184EE}" type="datetimeFigureOut">
              <a:rPr lang="en-US" smtClean="0"/>
              <a:pPr/>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10973488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1"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2"/>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051"/>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p>
            <a:fld id="{5DD63BD5-980C-49BC-880C-E34F228184EE}" type="datetimeFigureOut">
              <a:rPr lang="en-US" smtClean="0"/>
              <a:pPr/>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132481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583040885"/>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D63BD5-980C-49BC-880C-E34F228184EE}" type="datetimeFigureOut">
              <a:rPr lang="en-US" smtClean="0"/>
              <a:pPr/>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33084697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D63BD5-980C-49BC-880C-E34F228184EE}" type="datetimeFigureOut">
              <a:rPr lang="en-US" smtClean="0"/>
              <a:pPr/>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8B7B1-B5ED-40AD-AF5E-1A73EF8FBA81}" type="slidenum">
              <a:rPr lang="en-US" smtClean="0"/>
              <a:pPr/>
              <a:t>‹#›</a:t>
            </a:fld>
            <a:endParaRPr lang="en-US"/>
          </a:p>
        </p:txBody>
      </p:sp>
    </p:spTree>
    <p:extLst>
      <p:ext uri="{BB962C8B-B14F-4D97-AF65-F5344CB8AC3E}">
        <p14:creationId xmlns:p14="http://schemas.microsoft.com/office/powerpoint/2010/main" val="5457667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4"/>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86F4BF8-467C-4897-844D-85B650F2C1A2}" type="slidenum">
              <a:rPr lang="en-US"/>
              <a:pPr/>
              <a:t>‹#›</a:t>
            </a:fld>
            <a:endParaRPr lang="en-US"/>
          </a:p>
        </p:txBody>
      </p:sp>
    </p:spTree>
    <p:extLst>
      <p:ext uri="{BB962C8B-B14F-4D97-AF65-F5344CB8AC3E}">
        <p14:creationId xmlns:p14="http://schemas.microsoft.com/office/powerpoint/2010/main" val="29651490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7AF001E-C1A9-42F3-8E6F-6D6041E90CBD}" type="slidenum">
              <a:rPr lang="en-US"/>
              <a:pPr/>
              <a:t>‹#›</a:t>
            </a:fld>
            <a:endParaRPr lang="en-US"/>
          </a:p>
        </p:txBody>
      </p:sp>
    </p:spTree>
    <p:extLst>
      <p:ext uri="{BB962C8B-B14F-4D97-AF65-F5344CB8AC3E}">
        <p14:creationId xmlns:p14="http://schemas.microsoft.com/office/powerpoint/2010/main" val="31969123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8"/>
          <p:cNvSpPr>
            <a:spLocks noGrp="1"/>
          </p:cNvSpPr>
          <p:nvPr>
            <p:ph type="body" sz="quarter" idx="12" hasCustomPrompt="1"/>
          </p:nvPr>
        </p:nvSpPr>
        <p:spPr>
          <a:xfrm>
            <a:off x="11004723" y="6647473"/>
            <a:ext cx="814325" cy="109774"/>
          </a:xfrm>
        </p:spPr>
        <p:txBody>
          <a:bodyPr wrap="none" lIns="0" tIns="0" rIns="0" bIns="0" anchor="b">
            <a:spAutoFit/>
          </a:bodyPr>
          <a:lstStyle>
            <a:lvl1pPr algn="r">
              <a:lnSpc>
                <a:spcPct val="95000"/>
              </a:lnSpc>
              <a:spcBef>
                <a:spcPts val="0"/>
              </a:spcBef>
              <a:defRPr sz="751"/>
            </a:lvl1pPr>
          </a:lstStyle>
          <a:p>
            <a:pPr lvl="0"/>
            <a:r>
              <a:rPr lang="en-US" dirty="0"/>
              <a:t>Edit reference</a:t>
            </a:r>
          </a:p>
        </p:txBody>
      </p:sp>
    </p:spTree>
    <p:extLst>
      <p:ext uri="{BB962C8B-B14F-4D97-AF65-F5344CB8AC3E}">
        <p14:creationId xmlns:p14="http://schemas.microsoft.com/office/powerpoint/2010/main" val="18950223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193562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674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712399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8299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0040" y="3889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755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82898886"/>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0040" y="3889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521E5602-3A15-41CE-B781-C20E9FDBC15B}" type="datetimeFigureOut">
              <a:rPr lang="en-US" smtClean="0">
                <a:solidFill>
                  <a:prstClr val="black">
                    <a:tint val="75000"/>
                  </a:prstClr>
                </a:solidFill>
              </a:rPr>
              <a:pPr/>
              <a:t>7/10/20</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0529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521E5602-3A15-41CE-B781-C20E9FDBC15B}" type="datetimeFigureOut">
              <a:rPr lang="en-US" smtClean="0">
                <a:solidFill>
                  <a:prstClr val="black">
                    <a:tint val="75000"/>
                  </a:prstClr>
                </a:solidFill>
              </a:rPr>
              <a:pPr/>
              <a:t>7/10/20</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0471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6759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521E5602-3A15-41CE-B781-C20E9FDBC15B}" type="datetimeFigureOut">
              <a:rPr lang="en-US" smtClean="0">
                <a:solidFill>
                  <a:prstClr val="black">
                    <a:tint val="75000"/>
                  </a:prstClr>
                </a:solidFill>
              </a:rPr>
              <a:pPr/>
              <a:t>7/10/20</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9078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20040" y="3889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21E5602-3A15-41CE-B781-C20E9FDBC1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1591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21E5602-3A15-41CE-B781-C20E9FDBC1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8C51A72-26A4-4536-91F0-8D4DAC1AB8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4467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89924-94DF-49E3-8F68-9E1136A844E8}"/>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ectangle 6">
            <a:extLst>
              <a:ext uri="{FF2B5EF4-FFF2-40B4-BE49-F238E27FC236}">
                <a16:creationId xmlns:a16="http://schemas.microsoft.com/office/drawing/2014/main" id="{3AB80B6A-242C-42E6-B41C-91A3E2D50628}"/>
              </a:ext>
            </a:extLst>
          </p:cNvPr>
          <p:cNvSpPr/>
          <p:nvPr userDrawn="1"/>
        </p:nvSpPr>
        <p:spPr>
          <a:xfrm>
            <a:off x="0" y="0"/>
            <a:ext cx="12192000" cy="114300"/>
          </a:xfrm>
          <a:prstGeom prst="rect">
            <a:avLst/>
          </a:prstGeom>
          <a:solidFill>
            <a:srgbClr val="EAEAE9"/>
          </a:solidFill>
          <a:ln>
            <a:noFill/>
          </a:ln>
          <a:effectLst>
            <a:outerShdw blurRad="1270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4376A61-0235-43AC-AE4E-F8F62FD0AF9E}"/>
              </a:ext>
            </a:extLst>
          </p:cNvPr>
          <p:cNvSpPr/>
          <p:nvPr userDrawn="1"/>
        </p:nvSpPr>
        <p:spPr>
          <a:xfrm>
            <a:off x="0" y="6743700"/>
            <a:ext cx="12192000" cy="114300"/>
          </a:xfrm>
          <a:prstGeom prst="rect">
            <a:avLst/>
          </a:prstGeom>
          <a:solidFill>
            <a:srgbClr val="EAEAE9"/>
          </a:solidFill>
          <a:ln>
            <a:noFill/>
          </a:ln>
          <a:effectLst>
            <a:outerShdw blurRad="1270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898900" y="3474720"/>
            <a:ext cx="7886699" cy="2387600"/>
          </a:xfrm>
        </p:spPr>
        <p:txBody>
          <a:bodyPr vert="horz" lIns="91440" tIns="45720" rIns="91440" bIns="45720" rtlCol="0" anchor="b">
            <a:noAutofit/>
          </a:bodyPr>
          <a:lstStyle>
            <a:lvl1pPr>
              <a:defRPr lang="en-US" sz="4000" b="1" dirty="0">
                <a:solidFill>
                  <a:schemeClr val="tx2"/>
                </a:solidFill>
                <a:effectLst>
                  <a:glow rad="444500">
                    <a:srgbClr val="FBF9F7">
                      <a:alpha val="89000"/>
                    </a:srgbClr>
                  </a:glow>
                </a:effectLst>
              </a:defRPr>
            </a:lvl1pPr>
          </a:lstStyle>
          <a:p>
            <a:pPr lvl="0"/>
            <a:r>
              <a:rPr lang="en-US" dirty="0"/>
              <a:t>Click to edit Master title style</a:t>
            </a:r>
          </a:p>
        </p:txBody>
      </p:sp>
      <p:sp>
        <p:nvSpPr>
          <p:cNvPr id="3" name="Subtitle 2"/>
          <p:cNvSpPr>
            <a:spLocks noGrp="1"/>
          </p:cNvSpPr>
          <p:nvPr>
            <p:ph type="subTitle" idx="1"/>
          </p:nvPr>
        </p:nvSpPr>
        <p:spPr>
          <a:xfrm>
            <a:off x="3898900" y="5832475"/>
            <a:ext cx="7886699" cy="705485"/>
          </a:xfrm>
        </p:spPr>
        <p:txBody>
          <a:bodyPr vert="horz" lIns="91440" tIns="45720" rIns="91440" bIns="45720" rtlCol="0">
            <a:noAutofit/>
          </a:bodyPr>
          <a:lstStyle>
            <a:lvl1pPr marL="0" indent="0">
              <a:lnSpc>
                <a:spcPct val="90000"/>
              </a:lnSpc>
              <a:buNone/>
              <a:defRPr lang="en-US" b="1" dirty="0">
                <a:solidFill>
                  <a:schemeClr val="tx2"/>
                </a:solidFill>
                <a:effectLst>
                  <a:glow rad="317500">
                    <a:srgbClr val="FBF9F7">
                      <a:alpha val="89000"/>
                    </a:srgbClr>
                  </a:glow>
                </a:effectLst>
              </a:defRPr>
            </a:lvl1pPr>
          </a:lstStyle>
          <a:p>
            <a:pPr marL="228600" lvl="0" indent="-228600">
              <a:spcBef>
                <a:spcPts val="0"/>
              </a:spcBef>
            </a:pPr>
            <a:r>
              <a:rPr lang="en-US" dirty="0"/>
              <a:t>Click to edit Master subtitle style</a:t>
            </a:r>
          </a:p>
        </p:txBody>
      </p:sp>
      <p:sp>
        <p:nvSpPr>
          <p:cNvPr id="6" name="Slide Number Placeholder 5"/>
          <p:cNvSpPr>
            <a:spLocks noGrp="1"/>
          </p:cNvSpPr>
          <p:nvPr>
            <p:ph type="sldNum" sz="quarter" idx="12"/>
          </p:nvPr>
        </p:nvSpPr>
        <p:spPr/>
        <p:txBody>
          <a:bodyPr/>
          <a:lstStyle/>
          <a:p>
            <a:fld id="{6DD83045-6CB7-4C88-8A4E-57AB94F29488}" type="slidenum">
              <a:rPr lang="en-US" smtClean="0"/>
              <a:t>‹#›</a:t>
            </a:fld>
            <a:endParaRPr lang="en-US" dirty="0"/>
          </a:p>
        </p:txBody>
      </p:sp>
    </p:spTree>
    <p:extLst>
      <p:ext uri="{BB962C8B-B14F-4D97-AF65-F5344CB8AC3E}">
        <p14:creationId xmlns:p14="http://schemas.microsoft.com/office/powerpoint/2010/main" val="33669318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85600" y="6492875"/>
            <a:ext cx="406400" cy="365125"/>
          </a:xfrm>
        </p:spPr>
        <p:txBody>
          <a:bodyPr/>
          <a:lstStyle/>
          <a:p>
            <a:fld id="{6DD83045-6CB7-4C88-8A4E-57AB94F29488}" type="slidenum">
              <a:rPr lang="en-US" smtClean="0"/>
              <a:t>‹#›</a:t>
            </a:fld>
            <a:endParaRPr lang="en-US" dirty="0"/>
          </a:p>
        </p:txBody>
      </p:sp>
      <p:sp>
        <p:nvSpPr>
          <p:cNvPr id="5" name="Text Placeholder 4">
            <a:extLst>
              <a:ext uri="{FF2B5EF4-FFF2-40B4-BE49-F238E27FC236}">
                <a16:creationId xmlns:a16="http://schemas.microsoft.com/office/drawing/2014/main" id="{CB0E951A-BA13-4E3E-8DC2-A54D7B0E259B}"/>
              </a:ext>
            </a:extLst>
          </p:cNvPr>
          <p:cNvSpPr>
            <a:spLocks noGrp="1"/>
          </p:cNvSpPr>
          <p:nvPr>
            <p:ph type="body" sz="quarter" idx="13"/>
          </p:nvPr>
        </p:nvSpPr>
        <p:spPr>
          <a:xfrm>
            <a:off x="406400" y="6526212"/>
            <a:ext cx="11379200" cy="331788"/>
          </a:xfrm>
        </p:spPr>
        <p:txBody>
          <a:bodyPr anchor="b"/>
          <a:lstStyle>
            <a:lvl1pPr marL="0" indent="0">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30397715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558EAF-ECBE-459B-8B9E-4C00519D70F4}"/>
              </a:ext>
            </a:extLst>
          </p:cNvPr>
          <p:cNvPicPr>
            <a:picLocks noChangeAspect="1"/>
          </p:cNvPicPr>
          <p:nvPr userDrawn="1"/>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E64FB50-1E31-4E98-8194-620E42F3B9E6}"/>
              </a:ext>
            </a:extLst>
          </p:cNvPr>
          <p:cNvSpPr/>
          <p:nvPr userDrawn="1"/>
        </p:nvSpPr>
        <p:spPr>
          <a:xfrm>
            <a:off x="0" y="0"/>
            <a:ext cx="12192000" cy="6858000"/>
          </a:xfrm>
          <a:prstGeom prst="rect">
            <a:avLst/>
          </a:prstGeom>
          <a:gradFill flip="none" rotWithShape="1">
            <a:gsLst>
              <a:gs pos="85000">
                <a:schemeClr val="bg1">
                  <a:alpha val="91000"/>
                </a:schemeClr>
              </a:gs>
              <a:gs pos="0">
                <a:schemeClr val="accent2">
                  <a:lumMod val="40000"/>
                  <a:lumOff val="60000"/>
                  <a:alpha val="87000"/>
                </a:schemeClr>
              </a:gs>
              <a:gs pos="19000">
                <a:schemeClr val="accent1">
                  <a:lumMod val="0"/>
                  <a:lumOff val="100000"/>
                  <a:alpha val="96000"/>
                </a:schemeClr>
              </a:gs>
              <a:gs pos="100000">
                <a:schemeClr val="accent4">
                  <a:lumMod val="60000"/>
                  <a:lumOff val="40000"/>
                  <a:alpha val="76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a:extLst>
              <a:ext uri="{FF2B5EF4-FFF2-40B4-BE49-F238E27FC236}">
                <a16:creationId xmlns:a16="http://schemas.microsoft.com/office/drawing/2014/main" id="{D0194F96-8F27-4C89-BF90-81433E40021D}"/>
              </a:ext>
            </a:extLst>
          </p:cNvPr>
          <p:cNvSpPr/>
          <p:nvPr userDrawn="1"/>
        </p:nvSpPr>
        <p:spPr>
          <a:xfrm>
            <a:off x="0" y="4706144"/>
            <a:ext cx="12192000" cy="119062"/>
          </a:xfrm>
          <a:prstGeom prst="rect">
            <a:avLst/>
          </a:prstGeom>
          <a:solidFill>
            <a:srgbClr val="F1E1D3"/>
          </a:solidFill>
          <a:ln>
            <a:noFill/>
          </a:ln>
          <a:effectLst>
            <a:innerShdw blurRad="114300" dist="25400" dir="18300000">
              <a:srgbClr val="CE8B48">
                <a:alpha val="1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4C336CF-D4BE-4785-AB1B-ABD938662614}"/>
              </a:ext>
            </a:extLst>
          </p:cNvPr>
          <p:cNvGrpSpPr/>
          <p:nvPr userDrawn="1"/>
        </p:nvGrpSpPr>
        <p:grpSpPr>
          <a:xfrm>
            <a:off x="34926" y="4737895"/>
            <a:ext cx="12122149" cy="54864"/>
            <a:chOff x="3260725" y="1212850"/>
            <a:chExt cx="2146464" cy="158750"/>
          </a:xfrm>
        </p:grpSpPr>
        <p:sp>
          <p:nvSpPr>
            <p:cNvPr id="15" name="Rectangle 14">
              <a:extLst>
                <a:ext uri="{FF2B5EF4-FFF2-40B4-BE49-F238E27FC236}">
                  <a16:creationId xmlns:a16="http://schemas.microsoft.com/office/drawing/2014/main" id="{95543693-86C0-448F-816D-AA4F33F338F7}"/>
                </a:ext>
              </a:extLst>
            </p:cNvPr>
            <p:cNvSpPr/>
            <p:nvPr/>
          </p:nvSpPr>
          <p:spPr>
            <a:xfrm>
              <a:off x="4695989" y="1212850"/>
              <a:ext cx="711200" cy="158750"/>
            </a:xfrm>
            <a:prstGeom prst="rect">
              <a:avLst/>
            </a:prstGeom>
            <a:solidFill>
              <a:srgbClr val="75C7F7"/>
            </a:solidFill>
            <a:ln>
              <a:noFill/>
            </a:ln>
            <a:effectLst>
              <a:innerShdw>
                <a:schemeClr val="accent2">
                  <a:lumMod val="50000"/>
                  <a:alpha val="2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DB4D46-9ADC-4E2F-B3A3-865E5860EBD7}"/>
                </a:ext>
              </a:extLst>
            </p:cNvPr>
            <p:cNvSpPr/>
            <p:nvPr/>
          </p:nvSpPr>
          <p:spPr>
            <a:xfrm>
              <a:off x="3260725" y="1212850"/>
              <a:ext cx="711200" cy="158750"/>
            </a:xfrm>
            <a:prstGeom prst="rect">
              <a:avLst/>
            </a:prstGeom>
            <a:solidFill>
              <a:schemeClr val="accent4"/>
            </a:solidFill>
            <a:ln>
              <a:noFill/>
            </a:ln>
            <a:effectLst>
              <a:innerShdw>
                <a:schemeClr val="accent4">
                  <a:lumMod val="50000"/>
                  <a:alpha val="2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AED53A1-D1EA-4C4B-9CF2-7F14AE386D23}"/>
                </a:ext>
              </a:extLst>
            </p:cNvPr>
            <p:cNvSpPr/>
            <p:nvPr/>
          </p:nvSpPr>
          <p:spPr>
            <a:xfrm>
              <a:off x="3978357" y="1212850"/>
              <a:ext cx="711200" cy="158750"/>
            </a:xfrm>
            <a:prstGeom prst="rect">
              <a:avLst/>
            </a:prstGeom>
            <a:solidFill>
              <a:srgbClr val="003495"/>
            </a:solidFill>
            <a:ln>
              <a:noFill/>
            </a:ln>
            <a:effectLst>
              <a:innerShdw>
                <a:srgbClr val="0015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3124200" y="1773238"/>
            <a:ext cx="8661400" cy="2852737"/>
          </a:xfrm>
        </p:spPr>
        <p:txBody>
          <a:bodyPr anchor="b"/>
          <a:lstStyle>
            <a:lvl1pPr algn="r">
              <a:defRPr sz="3200"/>
            </a:lvl1pPr>
          </a:lstStyle>
          <a:p>
            <a:r>
              <a:rPr lang="en-US" dirty="0"/>
              <a:t>Click to edit Master title style</a:t>
            </a:r>
          </a:p>
        </p:txBody>
      </p:sp>
      <p:sp>
        <p:nvSpPr>
          <p:cNvPr id="3" name="Text Placeholder 2"/>
          <p:cNvSpPr>
            <a:spLocks noGrp="1"/>
          </p:cNvSpPr>
          <p:nvPr>
            <p:ph type="body" idx="1"/>
          </p:nvPr>
        </p:nvSpPr>
        <p:spPr>
          <a:xfrm>
            <a:off x="3124200" y="4856163"/>
            <a:ext cx="8661400" cy="1500187"/>
          </a:xfr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6DD83045-6CB7-4C88-8A4E-57AB94F29488}" type="slidenum">
              <a:rPr lang="en-US" smtClean="0"/>
              <a:t>‹#›</a:t>
            </a:fld>
            <a:endParaRPr lang="en-US" dirty="0"/>
          </a:p>
        </p:txBody>
      </p:sp>
    </p:spTree>
    <p:extLst>
      <p:ext uri="{BB962C8B-B14F-4D97-AF65-F5344CB8AC3E}">
        <p14:creationId xmlns:p14="http://schemas.microsoft.com/office/powerpoint/2010/main" val="416705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371600"/>
            <a:ext cx="5613400" cy="48053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1600"/>
            <a:ext cx="5613400" cy="4805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DD83045-6CB7-4C88-8A4E-57AB94F29488}" type="slidenum">
              <a:rPr lang="en-US" smtClean="0"/>
              <a:t>‹#›</a:t>
            </a:fld>
            <a:endParaRPr lang="en-US" dirty="0"/>
          </a:p>
        </p:txBody>
      </p:sp>
      <p:sp>
        <p:nvSpPr>
          <p:cNvPr id="6" name="Text Placeholder 4">
            <a:extLst>
              <a:ext uri="{FF2B5EF4-FFF2-40B4-BE49-F238E27FC236}">
                <a16:creationId xmlns:a16="http://schemas.microsoft.com/office/drawing/2014/main" id="{9A10D302-1EB3-4D10-BED0-5D48606EE0B9}"/>
              </a:ext>
            </a:extLst>
          </p:cNvPr>
          <p:cNvSpPr>
            <a:spLocks noGrp="1"/>
          </p:cNvSpPr>
          <p:nvPr>
            <p:ph type="body" sz="quarter" idx="13"/>
          </p:nvPr>
        </p:nvSpPr>
        <p:spPr>
          <a:xfrm>
            <a:off x="406400" y="6526212"/>
            <a:ext cx="11379200" cy="331788"/>
          </a:xfrm>
        </p:spPr>
        <p:txBody>
          <a:bodyPr anchor="b"/>
          <a:lstStyle>
            <a:lvl1pPr marL="0" indent="0">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229225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6572732"/>
      </p:ext>
    </p:extLst>
  </p:cSld>
  <p:clrMapOvr>
    <a:masterClrMapping/>
  </p:clrMapOvr>
  <p:transition spd="slow" advClick="0"/>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DD83045-6CB7-4C88-8A4E-57AB94F29488}" type="slidenum">
              <a:rPr lang="en-US" smtClean="0"/>
              <a:t>‹#›</a:t>
            </a:fld>
            <a:endParaRPr lang="en-US" dirty="0"/>
          </a:p>
        </p:txBody>
      </p:sp>
      <p:sp>
        <p:nvSpPr>
          <p:cNvPr id="4" name="Text Placeholder 4">
            <a:extLst>
              <a:ext uri="{FF2B5EF4-FFF2-40B4-BE49-F238E27FC236}">
                <a16:creationId xmlns:a16="http://schemas.microsoft.com/office/drawing/2014/main" id="{4E9320D9-DDE8-493A-9EDC-BFFCCA783DF3}"/>
              </a:ext>
            </a:extLst>
          </p:cNvPr>
          <p:cNvSpPr>
            <a:spLocks noGrp="1"/>
          </p:cNvSpPr>
          <p:nvPr>
            <p:ph type="body" sz="quarter" idx="13"/>
          </p:nvPr>
        </p:nvSpPr>
        <p:spPr>
          <a:xfrm>
            <a:off x="406400" y="6526212"/>
            <a:ext cx="11379200" cy="331788"/>
          </a:xfrm>
        </p:spPr>
        <p:txBody>
          <a:bodyPr anchor="b"/>
          <a:lstStyle>
            <a:lvl1pPr marL="0" indent="0">
              <a:spcBef>
                <a:spcPts val="0"/>
              </a:spcBef>
              <a:buNone/>
              <a:defRPr sz="1000"/>
            </a:lvl1pPr>
          </a:lstStyle>
          <a:p>
            <a:pPr lvl="0"/>
            <a:r>
              <a:rPr lang="en-US" dirty="0"/>
              <a:t>Click to edit Master text styles</a:t>
            </a:r>
          </a:p>
        </p:txBody>
      </p:sp>
    </p:spTree>
    <p:extLst>
      <p:ext uri="{BB962C8B-B14F-4D97-AF65-F5344CB8AC3E}">
        <p14:creationId xmlns:p14="http://schemas.microsoft.com/office/powerpoint/2010/main" val="1704978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D83045-6CB7-4C88-8A4E-57AB94F29488}" type="slidenum">
              <a:rPr lang="en-US" smtClean="0"/>
              <a:t>‹#›</a:t>
            </a:fld>
            <a:endParaRPr lang="en-US" dirty="0"/>
          </a:p>
        </p:txBody>
      </p:sp>
    </p:spTree>
    <p:extLst>
      <p:ext uri="{BB962C8B-B14F-4D97-AF65-F5344CB8AC3E}">
        <p14:creationId xmlns:p14="http://schemas.microsoft.com/office/powerpoint/2010/main" val="20742205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E2B0-BD9B-44D1-A915-416F2D530025}"/>
              </a:ext>
            </a:extLst>
          </p:cNvPr>
          <p:cNvSpPr>
            <a:spLocks noGrp="1"/>
          </p:cNvSpPr>
          <p:nvPr>
            <p:ph type="title"/>
          </p:nvPr>
        </p:nvSpPr>
        <p:spPr>
          <a:xfrm>
            <a:off x="571500" y="76200"/>
            <a:ext cx="10464800" cy="762001"/>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61A7407-47F4-401A-9611-457F275D9340}"/>
              </a:ext>
            </a:extLst>
          </p:cNvPr>
          <p:cNvSpPr>
            <a:spLocks noGrp="1"/>
          </p:cNvSpPr>
          <p:nvPr>
            <p:ph idx="1"/>
          </p:nvPr>
        </p:nvSpPr>
        <p:spPr>
          <a:xfrm>
            <a:off x="571500" y="990601"/>
            <a:ext cx="11074400" cy="4876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7C90C-088C-41B3-8D24-30BFDB868D65}"/>
              </a:ext>
            </a:extLst>
          </p:cNvPr>
          <p:cNvSpPr>
            <a:spLocks noGrp="1"/>
          </p:cNvSpPr>
          <p:nvPr>
            <p:ph type="body" sz="quarter" idx="10"/>
          </p:nvPr>
        </p:nvSpPr>
        <p:spPr>
          <a:xfrm>
            <a:off x="571500" y="6067425"/>
            <a:ext cx="11074400" cy="342900"/>
          </a:xfrm>
        </p:spPr>
        <p:txBody>
          <a:bodyPr anchor="b">
            <a:noAutofit/>
          </a:bodyPr>
          <a:lstStyle>
            <a:lvl1pPr marL="0" indent="0" algn="l">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Edit Master text styles</a:t>
            </a:r>
          </a:p>
        </p:txBody>
      </p:sp>
    </p:spTree>
    <p:extLst>
      <p:ext uri="{BB962C8B-B14F-4D97-AF65-F5344CB8AC3E}">
        <p14:creationId xmlns:p14="http://schemas.microsoft.com/office/powerpoint/2010/main" val="1037259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A604-C5BC-40CF-816F-6110E3A6D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E795C-EF95-4FDB-844F-BDD73178DD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89BC5-9537-4BD7-8FF0-EB25B219C35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B74F6CD-E09B-47D1-95BC-559C9CD71B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CFA26D-F975-4CE5-8144-A893E013C1CF}"/>
              </a:ext>
            </a:extLst>
          </p:cNvPr>
          <p:cNvSpPr>
            <a:spLocks noGrp="1"/>
          </p:cNvSpPr>
          <p:nvPr>
            <p:ph type="sldNum" sz="quarter" idx="12"/>
          </p:nvPr>
        </p:nvSpPr>
        <p:spPr/>
        <p:txBody>
          <a:bodyPr/>
          <a:lstStyle/>
          <a:p>
            <a:fld id="{689F4013-9C82-499F-8127-AB204CC99FE2}" type="slidenum">
              <a:rPr lang="en-US" smtClean="0"/>
              <a:t>‹#›</a:t>
            </a:fld>
            <a:endParaRPr lang="en-US" dirty="0"/>
          </a:p>
        </p:txBody>
      </p:sp>
    </p:spTree>
    <p:extLst>
      <p:ext uri="{BB962C8B-B14F-4D97-AF65-F5344CB8AC3E}">
        <p14:creationId xmlns:p14="http://schemas.microsoft.com/office/powerpoint/2010/main" val="35900467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C5D8-B432-154B-A18E-51DAD10C80BE}"/>
              </a:ext>
            </a:extLst>
          </p:cNvPr>
          <p:cNvSpPr>
            <a:spLocks noGrp="1"/>
          </p:cNvSpPr>
          <p:nvPr>
            <p:ph type="title"/>
          </p:nvPr>
        </p:nvSpPr>
        <p:spPr>
          <a:xfrm>
            <a:off x="838971" y="365592"/>
            <a:ext cx="10514060"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02437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PP_Title_B.jpg                                                 0033966FKarls G4                       C0DC18D5:">
            <a:extLst>
              <a:ext uri="{FF2B5EF4-FFF2-40B4-BE49-F238E27FC236}">
                <a16:creationId xmlns:a16="http://schemas.microsoft.com/office/drawing/2014/main" id="{4ACE72AA-4EA8-4064-9C70-4A3B96724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bwMode="white">
          <a:xfrm>
            <a:off x="1079501" y="3429000"/>
            <a:ext cx="10401300" cy="114300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1079501" y="4610100"/>
            <a:ext cx="10401300" cy="914400"/>
          </a:xfrm>
        </p:spPr>
        <p:txBody>
          <a:bodyPr/>
          <a:lstStyle>
            <a:lvl1pPr marL="0" indent="0">
              <a:buFontTx/>
              <a:buNone/>
              <a:defRPr sz="2400">
                <a:solidFill>
                  <a:schemeClr val="bg1"/>
                </a:solidFill>
              </a:defRPr>
            </a:lvl1pPr>
          </a:lstStyle>
          <a:p>
            <a:r>
              <a:rPr lang="en-US"/>
              <a:t>Click to edit Master subtitle style</a:t>
            </a:r>
          </a:p>
        </p:txBody>
      </p:sp>
      <p:sp>
        <p:nvSpPr>
          <p:cNvPr id="5" name="Rectangle 5">
            <a:extLst>
              <a:ext uri="{FF2B5EF4-FFF2-40B4-BE49-F238E27FC236}">
                <a16:creationId xmlns:a16="http://schemas.microsoft.com/office/drawing/2014/main" id="{99ECC3C0-1B2C-4851-8A9D-7A05B7023FB7}"/>
              </a:ext>
            </a:extLst>
          </p:cNvPr>
          <p:cNvSpPr>
            <a:spLocks noGrp="1" noChangeArrowheads="1"/>
          </p:cNvSpPr>
          <p:nvPr>
            <p:ph type="dt" sz="half" idx="10"/>
          </p:nvPr>
        </p:nvSpPr>
        <p:spPr bwMode="white">
          <a:xfrm>
            <a:off x="1092200" y="6477000"/>
            <a:ext cx="2540000" cy="381000"/>
          </a:xfrm>
        </p:spPr>
        <p:txBody>
          <a:bodyPr/>
          <a:lstStyle>
            <a:lvl1pPr>
              <a:defRPr>
                <a:solidFill>
                  <a:schemeClr val="bg1"/>
                </a:solidFill>
              </a:defRPr>
            </a:lvl1pPr>
          </a:lstStyle>
          <a:p>
            <a:pPr>
              <a:defRPr/>
            </a:pPr>
            <a:fld id="{CF07B063-F3A5-4489-BF1E-064EA217A0EF}" type="datetime1">
              <a:rPr lang="en-US" altLang="en-US"/>
              <a:pPr>
                <a:defRPr/>
              </a:pPr>
              <a:t>7/10/20</a:t>
            </a:fld>
            <a:endParaRPr lang="en-US" altLang="en-US">
              <a:latin typeface="Times" panose="02020603050405020304" pitchFamily="18" charset="0"/>
            </a:endParaRPr>
          </a:p>
        </p:txBody>
      </p:sp>
      <p:sp>
        <p:nvSpPr>
          <p:cNvPr id="6" name="Rectangle 6">
            <a:extLst>
              <a:ext uri="{FF2B5EF4-FFF2-40B4-BE49-F238E27FC236}">
                <a16:creationId xmlns:a16="http://schemas.microsoft.com/office/drawing/2014/main" id="{2EE209E8-CDA7-48F0-B352-656DCCBF62CC}"/>
              </a:ext>
            </a:extLst>
          </p:cNvPr>
          <p:cNvSpPr>
            <a:spLocks noGrp="1" noChangeArrowheads="1"/>
          </p:cNvSpPr>
          <p:nvPr>
            <p:ph type="ftr" sz="quarter" idx="11"/>
          </p:nvPr>
        </p:nvSpPr>
        <p:spPr bwMode="white">
          <a:xfrm>
            <a:off x="4165600" y="6477000"/>
            <a:ext cx="3860800" cy="381000"/>
          </a:xfrm>
        </p:spPr>
        <p:txBody>
          <a:bodyPr/>
          <a:lstStyle>
            <a:lvl1pPr>
              <a:defRPr>
                <a:solidFill>
                  <a:schemeClr val="bg1"/>
                </a:solidFill>
              </a:defRPr>
            </a:lvl1pPr>
          </a:lstStyle>
          <a:p>
            <a:pPr>
              <a:defRPr/>
            </a:pPr>
            <a:endParaRPr lang="en-US"/>
          </a:p>
        </p:txBody>
      </p:sp>
      <p:sp>
        <p:nvSpPr>
          <p:cNvPr id="7" name="Rectangle 7">
            <a:extLst>
              <a:ext uri="{FF2B5EF4-FFF2-40B4-BE49-F238E27FC236}">
                <a16:creationId xmlns:a16="http://schemas.microsoft.com/office/drawing/2014/main" id="{FBBCBC7C-6CF1-48E9-86AD-4E770A5B1B6B}"/>
              </a:ext>
            </a:extLst>
          </p:cNvPr>
          <p:cNvSpPr>
            <a:spLocks noGrp="1" noChangeArrowheads="1"/>
          </p:cNvSpPr>
          <p:nvPr>
            <p:ph type="sldNum" sz="quarter" idx="12"/>
          </p:nvPr>
        </p:nvSpPr>
        <p:spPr bwMode="white">
          <a:xfrm>
            <a:off x="8940800" y="6477000"/>
            <a:ext cx="2540000" cy="381000"/>
          </a:xfrm>
        </p:spPr>
        <p:txBody>
          <a:bodyPr/>
          <a:lstStyle>
            <a:lvl1pPr>
              <a:defRPr>
                <a:solidFill>
                  <a:schemeClr val="bg1"/>
                </a:solidFill>
              </a:defRPr>
            </a:lvl1pPr>
          </a:lstStyle>
          <a:p>
            <a:pPr>
              <a:defRPr/>
            </a:pPr>
            <a:fld id="{48C57339-2B28-4BA6-B550-E92D9C8A902F}" type="slidenum">
              <a:rPr lang="en-US" altLang="en-US"/>
              <a:pPr>
                <a:defRPr/>
              </a:pPr>
              <a:t>‹#›</a:t>
            </a:fld>
            <a:endParaRPr lang="en-US" altLang="en-US"/>
          </a:p>
        </p:txBody>
      </p:sp>
    </p:spTree>
    <p:extLst>
      <p:ext uri="{BB962C8B-B14F-4D97-AF65-F5344CB8AC3E}">
        <p14:creationId xmlns:p14="http://schemas.microsoft.com/office/powerpoint/2010/main" val="2834815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271C720-A1A7-42AA-8D03-72A3BC4500B0}"/>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369680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FFCDA40D-9032-4E38-B525-2C379D66263E}"/>
              </a:ext>
            </a:extLst>
          </p:cNvPr>
          <p:cNvSpPr>
            <a:spLocks noGrp="1"/>
          </p:cNvSpPr>
          <p:nvPr>
            <p:ph type="dt" sz="half" idx="10"/>
          </p:nvPr>
        </p:nvSpPr>
        <p:spPr/>
        <p:txBody>
          <a:bodyPr/>
          <a:lstStyle>
            <a:lvl1pPr>
              <a:defRPr/>
            </a:lvl1pPr>
          </a:lstStyle>
          <a:p>
            <a:pPr>
              <a:defRPr/>
            </a:pPr>
            <a:fld id="{D5202993-E987-4E29-BFE0-C26CD692FC84}" type="datetime1">
              <a:rPr lang="en-US" altLang="en-US"/>
              <a:pPr>
                <a:defRPr/>
              </a:pPr>
              <a:t>7/10/20</a:t>
            </a:fld>
            <a:endParaRPr lang="en-US" altLang="en-US">
              <a:latin typeface="Times" panose="02020603050405020304" pitchFamily="18" charset="0"/>
            </a:endParaRPr>
          </a:p>
        </p:txBody>
      </p:sp>
      <p:sp>
        <p:nvSpPr>
          <p:cNvPr id="5" name="Footer Placeholder 4">
            <a:extLst>
              <a:ext uri="{FF2B5EF4-FFF2-40B4-BE49-F238E27FC236}">
                <a16:creationId xmlns:a16="http://schemas.microsoft.com/office/drawing/2014/main" id="{B1C70AC2-DFD6-448B-BACC-531F2109DB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6C13FB-BABC-40B0-AB1A-1485456E5573}"/>
              </a:ext>
            </a:extLst>
          </p:cNvPr>
          <p:cNvSpPr>
            <a:spLocks noGrp="1"/>
          </p:cNvSpPr>
          <p:nvPr>
            <p:ph type="sldNum" sz="quarter" idx="12"/>
          </p:nvPr>
        </p:nvSpPr>
        <p:spPr/>
        <p:txBody>
          <a:bodyPr/>
          <a:lstStyle>
            <a:lvl1pPr>
              <a:defRPr/>
            </a:lvl1pPr>
          </a:lstStyle>
          <a:p>
            <a:pPr>
              <a:defRPr/>
            </a:pPr>
            <a:fld id="{22C26328-4E33-4236-8DAB-2E5202118265}"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34075904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95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7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AB46E-9381-4111-899B-39A5D53E2AD6}"/>
              </a:ext>
            </a:extLst>
          </p:cNvPr>
          <p:cNvSpPr>
            <a:spLocks noGrp="1"/>
          </p:cNvSpPr>
          <p:nvPr>
            <p:ph type="dt" sz="half" idx="10"/>
          </p:nvPr>
        </p:nvSpPr>
        <p:spPr/>
        <p:txBody>
          <a:bodyPr/>
          <a:lstStyle>
            <a:lvl1pPr>
              <a:defRPr/>
            </a:lvl1pPr>
          </a:lstStyle>
          <a:p>
            <a:pPr>
              <a:defRPr/>
            </a:pPr>
            <a:fld id="{70696520-D7BF-47F2-97AF-F1BB27C24BB1}" type="datetime1">
              <a:rPr lang="en-US" altLang="en-US"/>
              <a:pPr>
                <a:defRPr/>
              </a:pPr>
              <a:t>7/10/20</a:t>
            </a:fld>
            <a:endParaRPr lang="en-US" altLang="en-US">
              <a:latin typeface="Times" panose="02020603050405020304" pitchFamily="18" charset="0"/>
            </a:endParaRPr>
          </a:p>
        </p:txBody>
      </p:sp>
      <p:sp>
        <p:nvSpPr>
          <p:cNvPr id="6" name="Footer Placeholder 5">
            <a:extLst>
              <a:ext uri="{FF2B5EF4-FFF2-40B4-BE49-F238E27FC236}">
                <a16:creationId xmlns:a16="http://schemas.microsoft.com/office/drawing/2014/main" id="{EFE8E99D-A87B-4609-BED6-80311F78CA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984D5FB-0A87-4DED-BE87-BE92D488137D}"/>
              </a:ext>
            </a:extLst>
          </p:cNvPr>
          <p:cNvSpPr>
            <a:spLocks noGrp="1"/>
          </p:cNvSpPr>
          <p:nvPr>
            <p:ph type="sldNum" sz="quarter" idx="12"/>
          </p:nvPr>
        </p:nvSpPr>
        <p:spPr/>
        <p:txBody>
          <a:bodyPr/>
          <a:lstStyle>
            <a:lvl1pPr>
              <a:defRPr/>
            </a:lvl1pPr>
          </a:lstStyle>
          <a:p>
            <a:pPr>
              <a:defRPr/>
            </a:pPr>
            <a:fld id="{4C26886A-9A4C-49A3-B397-5CC132091B0C}"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37126398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2AFA79-F5B2-4F0D-913B-B9BCECA8E552}"/>
              </a:ext>
            </a:extLst>
          </p:cNvPr>
          <p:cNvSpPr>
            <a:spLocks noGrp="1"/>
          </p:cNvSpPr>
          <p:nvPr>
            <p:ph type="dt" sz="half" idx="10"/>
          </p:nvPr>
        </p:nvSpPr>
        <p:spPr/>
        <p:txBody>
          <a:bodyPr/>
          <a:lstStyle>
            <a:lvl1pPr>
              <a:defRPr/>
            </a:lvl1pPr>
          </a:lstStyle>
          <a:p>
            <a:pPr>
              <a:defRPr/>
            </a:pPr>
            <a:fld id="{4EE7C696-4027-491A-A69A-B3A7CACE3D7E}" type="datetime1">
              <a:rPr lang="en-US" altLang="en-US"/>
              <a:pPr>
                <a:defRPr/>
              </a:pPr>
              <a:t>7/10/20</a:t>
            </a:fld>
            <a:endParaRPr lang="en-US" altLang="en-US">
              <a:latin typeface="Times" panose="02020603050405020304" pitchFamily="18" charset="0"/>
            </a:endParaRPr>
          </a:p>
        </p:txBody>
      </p:sp>
      <p:sp>
        <p:nvSpPr>
          <p:cNvPr id="8" name="Footer Placeholder 7">
            <a:extLst>
              <a:ext uri="{FF2B5EF4-FFF2-40B4-BE49-F238E27FC236}">
                <a16:creationId xmlns:a16="http://schemas.microsoft.com/office/drawing/2014/main" id="{8C8F9264-9FB3-4EC4-8495-A778B725AF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9F363A2-E72C-4244-A5C3-489C7FB5E9CE}"/>
              </a:ext>
            </a:extLst>
          </p:cNvPr>
          <p:cNvSpPr>
            <a:spLocks noGrp="1"/>
          </p:cNvSpPr>
          <p:nvPr>
            <p:ph type="sldNum" sz="quarter" idx="12"/>
          </p:nvPr>
        </p:nvSpPr>
        <p:spPr/>
        <p:txBody>
          <a:bodyPr/>
          <a:lstStyle>
            <a:lvl1pPr>
              <a:defRPr/>
            </a:lvl1pPr>
          </a:lstStyle>
          <a:p>
            <a:pPr>
              <a:defRPr/>
            </a:pPr>
            <a:fld id="{424559D8-6BA1-4703-8CF9-08068C3BFA73}"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2656563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74582590"/>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D4D7DE-1342-4063-90A9-E7AA7110FC10}"/>
              </a:ext>
            </a:extLst>
          </p:cNvPr>
          <p:cNvSpPr>
            <a:spLocks noGrp="1"/>
          </p:cNvSpPr>
          <p:nvPr>
            <p:ph type="dt" sz="half" idx="10"/>
          </p:nvPr>
        </p:nvSpPr>
        <p:spPr/>
        <p:txBody>
          <a:bodyPr/>
          <a:lstStyle>
            <a:lvl1pPr>
              <a:defRPr/>
            </a:lvl1pPr>
          </a:lstStyle>
          <a:p>
            <a:pPr>
              <a:defRPr/>
            </a:pPr>
            <a:fld id="{74DD0B62-032E-4E45-BE41-30BBC5DE548C}" type="datetime1">
              <a:rPr lang="en-US" altLang="en-US"/>
              <a:pPr>
                <a:defRPr/>
              </a:pPr>
              <a:t>7/10/20</a:t>
            </a:fld>
            <a:endParaRPr lang="en-US" altLang="en-US">
              <a:latin typeface="Times" panose="02020603050405020304" pitchFamily="18" charset="0"/>
            </a:endParaRPr>
          </a:p>
        </p:txBody>
      </p:sp>
      <p:sp>
        <p:nvSpPr>
          <p:cNvPr id="4" name="Footer Placeholder 3">
            <a:extLst>
              <a:ext uri="{FF2B5EF4-FFF2-40B4-BE49-F238E27FC236}">
                <a16:creationId xmlns:a16="http://schemas.microsoft.com/office/drawing/2014/main" id="{B8731E9E-47FA-49A7-8B5D-63735708B4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E12808F-2E06-466F-BEFA-E3EF62170A79}"/>
              </a:ext>
            </a:extLst>
          </p:cNvPr>
          <p:cNvSpPr>
            <a:spLocks noGrp="1"/>
          </p:cNvSpPr>
          <p:nvPr>
            <p:ph type="sldNum" sz="quarter" idx="12"/>
          </p:nvPr>
        </p:nvSpPr>
        <p:spPr/>
        <p:txBody>
          <a:bodyPr/>
          <a:lstStyle>
            <a:lvl1pPr>
              <a:defRPr/>
            </a:lvl1pPr>
          </a:lstStyle>
          <a:p>
            <a:pPr>
              <a:defRPr/>
            </a:pPr>
            <a:fld id="{61DBA0D2-C6AB-40C9-83B3-CD3F07DAFAEA}"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19981059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C33D5-5FD0-49D9-91FC-A59808C6BECA}"/>
              </a:ext>
            </a:extLst>
          </p:cNvPr>
          <p:cNvSpPr>
            <a:spLocks noGrp="1"/>
          </p:cNvSpPr>
          <p:nvPr>
            <p:ph type="dt" sz="half" idx="10"/>
          </p:nvPr>
        </p:nvSpPr>
        <p:spPr/>
        <p:txBody>
          <a:bodyPr/>
          <a:lstStyle>
            <a:lvl1pPr>
              <a:defRPr/>
            </a:lvl1pPr>
          </a:lstStyle>
          <a:p>
            <a:pPr>
              <a:defRPr/>
            </a:pPr>
            <a:fld id="{28D24C77-65F9-4E14-99CF-3BAE7A0F611D}" type="datetime1">
              <a:rPr lang="en-US" altLang="en-US"/>
              <a:pPr>
                <a:defRPr/>
              </a:pPr>
              <a:t>7/10/20</a:t>
            </a:fld>
            <a:endParaRPr lang="en-US" altLang="en-US">
              <a:latin typeface="Times" panose="02020603050405020304" pitchFamily="18" charset="0"/>
            </a:endParaRPr>
          </a:p>
        </p:txBody>
      </p:sp>
      <p:sp>
        <p:nvSpPr>
          <p:cNvPr id="3" name="Footer Placeholder 2">
            <a:extLst>
              <a:ext uri="{FF2B5EF4-FFF2-40B4-BE49-F238E27FC236}">
                <a16:creationId xmlns:a16="http://schemas.microsoft.com/office/drawing/2014/main" id="{6BCC8970-D98A-4484-B9D1-C6FA24936C2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3C1AA5C-106F-4A50-A11C-A2879E57AF90}"/>
              </a:ext>
            </a:extLst>
          </p:cNvPr>
          <p:cNvSpPr>
            <a:spLocks noGrp="1"/>
          </p:cNvSpPr>
          <p:nvPr>
            <p:ph type="sldNum" sz="quarter" idx="12"/>
          </p:nvPr>
        </p:nvSpPr>
        <p:spPr/>
        <p:txBody>
          <a:bodyPr/>
          <a:lstStyle>
            <a:lvl1pPr>
              <a:defRPr/>
            </a:lvl1pPr>
          </a:lstStyle>
          <a:p>
            <a:pPr>
              <a:defRPr/>
            </a:pPr>
            <a:fld id="{2FD40C9F-B051-441E-9560-C389D4333983}"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2539596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9AA5235-F7DA-4603-A08C-51305E1CC12D}"/>
              </a:ext>
            </a:extLst>
          </p:cNvPr>
          <p:cNvSpPr>
            <a:spLocks noGrp="1"/>
          </p:cNvSpPr>
          <p:nvPr>
            <p:ph type="dt" sz="half" idx="10"/>
          </p:nvPr>
        </p:nvSpPr>
        <p:spPr/>
        <p:txBody>
          <a:bodyPr/>
          <a:lstStyle>
            <a:lvl1pPr>
              <a:defRPr/>
            </a:lvl1pPr>
          </a:lstStyle>
          <a:p>
            <a:pPr>
              <a:defRPr/>
            </a:pPr>
            <a:fld id="{095C9296-90BA-463A-8EB1-FB10BC94CBF2}" type="datetime1">
              <a:rPr lang="en-US" altLang="en-US"/>
              <a:pPr>
                <a:defRPr/>
              </a:pPr>
              <a:t>7/10/20</a:t>
            </a:fld>
            <a:endParaRPr lang="en-US" altLang="en-US">
              <a:latin typeface="Times" panose="02020603050405020304" pitchFamily="18" charset="0"/>
            </a:endParaRPr>
          </a:p>
        </p:txBody>
      </p:sp>
      <p:sp>
        <p:nvSpPr>
          <p:cNvPr id="6" name="Footer Placeholder 5">
            <a:extLst>
              <a:ext uri="{FF2B5EF4-FFF2-40B4-BE49-F238E27FC236}">
                <a16:creationId xmlns:a16="http://schemas.microsoft.com/office/drawing/2014/main" id="{B4488F96-C72D-42D1-B68D-63DA1F39BF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C9BC690-149F-4CB9-84ED-7598C66B850E}"/>
              </a:ext>
            </a:extLst>
          </p:cNvPr>
          <p:cNvSpPr>
            <a:spLocks noGrp="1"/>
          </p:cNvSpPr>
          <p:nvPr>
            <p:ph type="sldNum" sz="quarter" idx="12"/>
          </p:nvPr>
        </p:nvSpPr>
        <p:spPr/>
        <p:txBody>
          <a:bodyPr/>
          <a:lstStyle>
            <a:lvl1pPr>
              <a:defRPr/>
            </a:lvl1pPr>
          </a:lstStyle>
          <a:p>
            <a:pPr>
              <a:defRPr/>
            </a:pPr>
            <a:fld id="{A20737BB-BB82-415C-AFDE-DD45444253D7}"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8577660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6219E3F-F7CD-45D6-989C-9E9C3E583718}"/>
              </a:ext>
            </a:extLst>
          </p:cNvPr>
          <p:cNvSpPr>
            <a:spLocks noGrp="1"/>
          </p:cNvSpPr>
          <p:nvPr>
            <p:ph type="dt" sz="half" idx="10"/>
          </p:nvPr>
        </p:nvSpPr>
        <p:spPr/>
        <p:txBody>
          <a:bodyPr/>
          <a:lstStyle>
            <a:lvl1pPr>
              <a:defRPr/>
            </a:lvl1pPr>
          </a:lstStyle>
          <a:p>
            <a:pPr>
              <a:defRPr/>
            </a:pPr>
            <a:fld id="{EACDD0F7-9302-4748-97B7-FBE2CEF0D125}" type="datetime1">
              <a:rPr lang="en-US" altLang="en-US"/>
              <a:pPr>
                <a:defRPr/>
              </a:pPr>
              <a:t>7/10/20</a:t>
            </a:fld>
            <a:endParaRPr lang="en-US" altLang="en-US">
              <a:latin typeface="Times" panose="02020603050405020304" pitchFamily="18" charset="0"/>
            </a:endParaRPr>
          </a:p>
        </p:txBody>
      </p:sp>
      <p:sp>
        <p:nvSpPr>
          <p:cNvPr id="6" name="Footer Placeholder 5">
            <a:extLst>
              <a:ext uri="{FF2B5EF4-FFF2-40B4-BE49-F238E27FC236}">
                <a16:creationId xmlns:a16="http://schemas.microsoft.com/office/drawing/2014/main" id="{DABA84AA-572D-4A0A-B868-8B95E6FBA6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7C8F926-BA6F-41F2-B12A-8C6D24159B50}"/>
              </a:ext>
            </a:extLst>
          </p:cNvPr>
          <p:cNvSpPr>
            <a:spLocks noGrp="1"/>
          </p:cNvSpPr>
          <p:nvPr>
            <p:ph type="sldNum" sz="quarter" idx="12"/>
          </p:nvPr>
        </p:nvSpPr>
        <p:spPr/>
        <p:txBody>
          <a:bodyPr/>
          <a:lstStyle>
            <a:lvl1pPr>
              <a:defRPr/>
            </a:lvl1pPr>
          </a:lstStyle>
          <a:p>
            <a:pPr>
              <a:defRPr/>
            </a:pPr>
            <a:fld id="{E4CD36D0-83C8-4EF1-BAA2-9C81575353AA}"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8029623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DC893-3942-4D12-B520-9A309343145E}"/>
              </a:ext>
            </a:extLst>
          </p:cNvPr>
          <p:cNvSpPr>
            <a:spLocks noGrp="1"/>
          </p:cNvSpPr>
          <p:nvPr>
            <p:ph type="dt" sz="half" idx="10"/>
          </p:nvPr>
        </p:nvSpPr>
        <p:spPr/>
        <p:txBody>
          <a:bodyPr/>
          <a:lstStyle>
            <a:lvl1pPr>
              <a:defRPr/>
            </a:lvl1pPr>
          </a:lstStyle>
          <a:p>
            <a:pPr>
              <a:defRPr/>
            </a:pPr>
            <a:fld id="{4CDE2948-A076-4657-8157-E6E91416796C}" type="datetime1">
              <a:rPr lang="en-US" altLang="en-US"/>
              <a:pPr>
                <a:defRPr/>
              </a:pPr>
              <a:t>7/10/20</a:t>
            </a:fld>
            <a:endParaRPr lang="en-US" altLang="en-US">
              <a:latin typeface="Times" panose="02020603050405020304" pitchFamily="18" charset="0"/>
            </a:endParaRPr>
          </a:p>
        </p:txBody>
      </p:sp>
      <p:sp>
        <p:nvSpPr>
          <p:cNvPr id="5" name="Footer Placeholder 4">
            <a:extLst>
              <a:ext uri="{FF2B5EF4-FFF2-40B4-BE49-F238E27FC236}">
                <a16:creationId xmlns:a16="http://schemas.microsoft.com/office/drawing/2014/main" id="{1361C103-FA6A-4BCD-AF81-9C1ED76A55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8F359E-DC06-4991-8A6D-3337D1A3BDB5}"/>
              </a:ext>
            </a:extLst>
          </p:cNvPr>
          <p:cNvSpPr>
            <a:spLocks noGrp="1"/>
          </p:cNvSpPr>
          <p:nvPr>
            <p:ph type="sldNum" sz="quarter" idx="12"/>
          </p:nvPr>
        </p:nvSpPr>
        <p:spPr/>
        <p:txBody>
          <a:bodyPr/>
          <a:lstStyle>
            <a:lvl1pPr>
              <a:defRPr/>
            </a:lvl1pPr>
          </a:lstStyle>
          <a:p>
            <a:pPr>
              <a:defRPr/>
            </a:pPr>
            <a:fld id="{D1E73E02-9AFD-451D-927F-9488DE02BF59}"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11574562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390526"/>
            <a:ext cx="25908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390526"/>
            <a:ext cx="75692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AFEE1-1EE9-4D87-A577-B79959895950}"/>
              </a:ext>
            </a:extLst>
          </p:cNvPr>
          <p:cNvSpPr>
            <a:spLocks noGrp="1"/>
          </p:cNvSpPr>
          <p:nvPr>
            <p:ph type="dt" sz="half" idx="10"/>
          </p:nvPr>
        </p:nvSpPr>
        <p:spPr/>
        <p:txBody>
          <a:bodyPr/>
          <a:lstStyle>
            <a:lvl1pPr>
              <a:defRPr/>
            </a:lvl1pPr>
          </a:lstStyle>
          <a:p>
            <a:pPr>
              <a:defRPr/>
            </a:pPr>
            <a:fld id="{AA741515-B824-45ED-B0A4-FE6991AA9F2D}" type="datetime1">
              <a:rPr lang="en-US" altLang="en-US"/>
              <a:pPr>
                <a:defRPr/>
              </a:pPr>
              <a:t>7/10/20</a:t>
            </a:fld>
            <a:endParaRPr lang="en-US" altLang="en-US">
              <a:latin typeface="Times" panose="02020603050405020304" pitchFamily="18" charset="0"/>
            </a:endParaRPr>
          </a:p>
        </p:txBody>
      </p:sp>
      <p:sp>
        <p:nvSpPr>
          <p:cNvPr id="5" name="Footer Placeholder 4">
            <a:extLst>
              <a:ext uri="{FF2B5EF4-FFF2-40B4-BE49-F238E27FC236}">
                <a16:creationId xmlns:a16="http://schemas.microsoft.com/office/drawing/2014/main" id="{0515EB1C-7D3E-4F02-A997-7B01B2DCAB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A1254-CE13-45D8-A9BE-FCA6C1AD95FF}"/>
              </a:ext>
            </a:extLst>
          </p:cNvPr>
          <p:cNvSpPr>
            <a:spLocks noGrp="1"/>
          </p:cNvSpPr>
          <p:nvPr>
            <p:ph type="sldNum" sz="quarter" idx="12"/>
          </p:nvPr>
        </p:nvSpPr>
        <p:spPr/>
        <p:txBody>
          <a:bodyPr/>
          <a:lstStyle>
            <a:lvl1pPr>
              <a:defRPr/>
            </a:lvl1pPr>
          </a:lstStyle>
          <a:p>
            <a:pPr>
              <a:defRPr/>
            </a:pPr>
            <a:fld id="{74622A7C-CCFE-4AAB-A8E4-7C57268423F7}"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2563278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0905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8388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0606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473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89549904"/>
      </p:ext>
    </p:extLst>
  </p:cSld>
  <p:clrMapOvr>
    <a:masterClrMapping/>
  </p:clrMapOvr>
  <p:transition spd="slow" advClick="0"/>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2340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838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2046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6872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0941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9360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7036E-0032-4524-BC57-6A6E96E1B65B}" type="datetimeFigureOut">
              <a:rPr lang="en-US" smtClean="0">
                <a:solidFill>
                  <a:prstClr val="black">
                    <a:tint val="75000"/>
                  </a:prstClr>
                </a:solidFill>
              </a:rPr>
              <a:pPr/>
              <a:t>7/10/20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6DB197-CCA9-44B6-BB0E-D5B44A9B8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43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2197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C4A74-69B6-45BD-B456-D8B625987F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7" y="3662363"/>
            <a:ext cx="607853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E450622-FD21-48D7-85C7-14D4C5100B4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08704" y="3667125"/>
            <a:ext cx="609123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4338915-6323-463A-AB59-E943FEC5AC9A}"/>
              </a:ext>
            </a:extLst>
          </p:cNvPr>
          <p:cNvCxnSpPr/>
          <p:nvPr userDrawn="1"/>
        </p:nvCxnSpPr>
        <p:spPr bwMode="auto">
          <a:xfrm>
            <a:off x="-14291" y="1620838"/>
            <a:ext cx="12214232"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6" descr="CCO_ONC_ForPPT.gif">
            <a:extLst>
              <a:ext uri="{FF2B5EF4-FFF2-40B4-BE49-F238E27FC236}">
                <a16:creationId xmlns:a16="http://schemas.microsoft.com/office/drawing/2014/main" id="{6660DBC5-2D7F-40A6-97DD-970B1F16E8E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54283" y="328613"/>
            <a:ext cx="267245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58885E6F-0466-421C-90A4-AE95077B442B}"/>
              </a:ext>
            </a:extLst>
          </p:cNvPr>
          <p:cNvCxnSpPr/>
          <p:nvPr userDrawn="1"/>
        </p:nvCxnSpPr>
        <p:spPr bwMode="auto">
          <a:xfrm>
            <a:off x="-14291" y="3662363"/>
            <a:ext cx="12214232"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596901" y="1600200"/>
            <a:ext cx="112776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8917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919440"/>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47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265EDDE-9CB4-4CFC-A211-A91A089267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7372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635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5426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74755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477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CD5B171-274E-4116-BC06-A0A6EEEAB5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3" y="-4763"/>
            <a:ext cx="12214231" cy="45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4F93940-7029-4439-8BE7-0096F3718D6E}"/>
              </a:ext>
            </a:extLst>
          </p:cNvPr>
          <p:cNvCxnSpPr/>
          <p:nvPr userDrawn="1"/>
        </p:nvCxnSpPr>
        <p:spPr bwMode="auto">
          <a:xfrm>
            <a:off x="-14291" y="4519613"/>
            <a:ext cx="12206292"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5" descr="CCO_ONC_RGB.jpg">
            <a:extLst>
              <a:ext uri="{FF2B5EF4-FFF2-40B4-BE49-F238E27FC236}">
                <a16:creationId xmlns:a16="http://schemas.microsoft.com/office/drawing/2014/main" id="{6E390BE7-D3B9-46D1-8A7F-03EFCD734712}"/>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761" y="5876925"/>
            <a:ext cx="367284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439414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DA0197-3B28-4EF7-B4BA-F19A24EF0B9C}"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414367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A0197-3B28-4EF7-B4BA-F19A24EF0B9C}"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648232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DA0197-3B28-4EF7-B4BA-F19A24EF0B9C}"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45073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3361262790"/>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DA0197-3B28-4EF7-B4BA-F19A24EF0B9C}"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281545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DA0197-3B28-4EF7-B4BA-F19A24EF0B9C}" type="datetimeFigureOut">
              <a:rPr lang="en-US" smtClean="0"/>
              <a:t>7/10/20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829268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DA0197-3B28-4EF7-B4BA-F19A24EF0B9C}" type="datetimeFigureOut">
              <a:rPr lang="en-US" smtClean="0"/>
              <a:t>7/10/20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1402333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A0197-3B28-4EF7-B4BA-F19A24EF0B9C}" type="datetimeFigureOut">
              <a:rPr lang="en-US" smtClean="0"/>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3833428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A0197-3B28-4EF7-B4BA-F19A24EF0B9C}"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422382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A0197-3B28-4EF7-B4BA-F19A24EF0B9C}"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2530260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A0197-3B28-4EF7-B4BA-F19A24EF0B9C}"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3245729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A0197-3B28-4EF7-B4BA-F19A24EF0B9C}"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6855-CBBD-46E4-9505-A4DB438404C0}" type="slidenum">
              <a:rPr lang="en-US" smtClean="0"/>
              <a:t>‹#›</a:t>
            </a:fld>
            <a:endParaRPr lang="en-US"/>
          </a:p>
        </p:txBody>
      </p:sp>
    </p:spTree>
    <p:extLst>
      <p:ext uri="{BB962C8B-B14F-4D97-AF65-F5344CB8AC3E}">
        <p14:creationId xmlns:p14="http://schemas.microsoft.com/office/powerpoint/2010/main" val="318636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23929" y="1644095"/>
            <a:ext cx="11688232" cy="4230000"/>
          </a:xfrm>
          <a:prstGeom prst="rect">
            <a:avLst/>
          </a:prstGeom>
        </p:spPr>
        <p:txBody>
          <a:bodyPr/>
          <a:lstStyle>
            <a:lvl1pPr marL="239178" indent="-239178">
              <a:lnSpc>
                <a:spcPct val="100000"/>
              </a:lnSpc>
              <a:spcBef>
                <a:spcPts val="0"/>
              </a:spcBef>
              <a:buClr>
                <a:srgbClr val="4B306A"/>
              </a:buClr>
              <a:buFont typeface="Arial"/>
              <a:buChar char="•"/>
              <a:defRPr sz="2133" b="0">
                <a:solidFill>
                  <a:schemeClr val="tx1"/>
                </a:solidFill>
                <a:latin typeface="Arial" pitchFamily="34" charset="0"/>
                <a:cs typeface="Arial" pitchFamily="34" charset="0"/>
              </a:defRPr>
            </a:lvl1pPr>
            <a:lvl2pPr marL="629984" indent="-179996">
              <a:lnSpc>
                <a:spcPct val="100000"/>
              </a:lnSpc>
              <a:spcBef>
                <a:spcPts val="0"/>
              </a:spcBef>
              <a:buClr>
                <a:srgbClr val="4B306A"/>
              </a:buClr>
              <a:buFont typeface="Lucida Grande"/>
              <a:buChar char="–"/>
              <a:defRPr sz="1867" baseline="0">
                <a:solidFill>
                  <a:schemeClr val="tx1"/>
                </a:solidFill>
                <a:latin typeface="Arial" pitchFamily="34" charset="0"/>
                <a:cs typeface="Arial" pitchFamily="34" charset="0"/>
              </a:defRPr>
            </a:lvl2pPr>
            <a:lvl3pPr marL="1075240" indent="-245527">
              <a:buClr>
                <a:srgbClr val="4B306A"/>
              </a:buClr>
              <a:buFont typeface="Arial"/>
              <a:buChar char="•"/>
              <a:defRPr sz="1600" baseline="0">
                <a:latin typeface="Arial" pitchFamily="34" charset="0"/>
                <a:cs typeface="Arial" pitchFamily="34" charset="0"/>
              </a:defRPr>
            </a:lvl3pPr>
            <a:lvl4pPr marL="1316534" indent="-179913">
              <a:buClr>
                <a:srgbClr val="4B306A"/>
              </a:buClr>
              <a:buFont typeface="Arial" panose="020B0604020202020204" pitchFamily="34" charset="0"/>
              <a:buChar char="•"/>
              <a:defRPr sz="16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2"/>
            <a:r>
              <a:rPr lang="en-GB" noProof="0" dirty="0"/>
              <a:t>Third level</a:t>
            </a:r>
          </a:p>
          <a:p>
            <a:pPr lvl="3"/>
            <a:r>
              <a:rPr lang="en-GB" noProof="0" dirty="0"/>
              <a:t>Fourth level</a:t>
            </a:r>
          </a:p>
        </p:txBody>
      </p:sp>
      <p:sp>
        <p:nvSpPr>
          <p:cNvPr id="9" name="Title 8"/>
          <p:cNvSpPr>
            <a:spLocks noGrp="1"/>
          </p:cNvSpPr>
          <p:nvPr>
            <p:ph type="title" hasCustomPrompt="1"/>
          </p:nvPr>
        </p:nvSpPr>
        <p:spPr>
          <a:xfrm>
            <a:off x="424630" y="267992"/>
            <a:ext cx="11687535" cy="672000"/>
          </a:xfrm>
          <a:prstGeom prst="rect">
            <a:avLst/>
          </a:prstGeom>
        </p:spPr>
        <p:txBody>
          <a:bodyPr vert="horz"/>
          <a:lstStyle>
            <a:lvl1pPr algn="l" defTabSz="609585" rtl="0" eaLnBrk="1" latinLnBrk="0" hangingPunct="1">
              <a:lnSpc>
                <a:spcPct val="100000"/>
              </a:lnSpc>
              <a:spcBef>
                <a:spcPct val="0"/>
              </a:spcBef>
              <a:buNone/>
              <a:defRPr lang="en-GB" sz="2667"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3" name="Text Placeholder 2"/>
          <p:cNvSpPr>
            <a:spLocks noGrp="1"/>
          </p:cNvSpPr>
          <p:nvPr>
            <p:ph type="body" sz="quarter" idx="10"/>
          </p:nvPr>
        </p:nvSpPr>
        <p:spPr>
          <a:xfrm>
            <a:off x="423932" y="1056649"/>
            <a:ext cx="11688233" cy="664633"/>
          </a:xfrm>
          <a:prstGeom prst="rect">
            <a:avLst/>
          </a:prstGeom>
        </p:spPr>
        <p:txBody>
          <a:bodyPr>
            <a:normAutofit/>
          </a:bodyPr>
          <a:lstStyle>
            <a:lvl1pPr marL="0" indent="0">
              <a:buFontTx/>
              <a:buNone/>
              <a:defRPr sz="2000" b="0" i="1">
                <a:solidFill>
                  <a:srgbClr val="3C0F53"/>
                </a:solidFill>
              </a:defRPr>
            </a:lvl1pPr>
          </a:lstStyle>
          <a:p>
            <a:pPr lvl="0"/>
            <a:r>
              <a:rPr lang="en-US" dirty="0"/>
              <a:t>Click to edit Master text styles</a:t>
            </a:r>
          </a:p>
        </p:txBody>
      </p:sp>
      <p:sp>
        <p:nvSpPr>
          <p:cNvPr id="4" name="Content Placeholder 3"/>
          <p:cNvSpPr>
            <a:spLocks noGrp="1"/>
          </p:cNvSpPr>
          <p:nvPr>
            <p:ph sz="quarter" idx="11"/>
          </p:nvPr>
        </p:nvSpPr>
        <p:spPr>
          <a:xfrm>
            <a:off x="0" y="6565586"/>
            <a:ext cx="9725379" cy="292415"/>
          </a:xfrm>
        </p:spPr>
        <p:txBody>
          <a:bodyPr>
            <a:normAutofit/>
          </a:bodyPr>
          <a:lstStyle>
            <a:lvl1pPr>
              <a:defRPr sz="1067" b="0">
                <a:solidFill>
                  <a:srgbClr val="6A6356"/>
                </a:solidFill>
              </a:defRPr>
            </a:lvl1pPr>
          </a:lstStyle>
          <a:p>
            <a:pPr lvl="0"/>
            <a:r>
              <a:rPr lang="en-GB" dirty="0"/>
              <a:t>Click to edit Master text styles</a:t>
            </a:r>
          </a:p>
        </p:txBody>
      </p:sp>
      <p:sp>
        <p:nvSpPr>
          <p:cNvPr id="6"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000122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05133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772058"/>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381311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1"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dirty="0"/>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26924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541430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5" y="192000"/>
            <a:ext cx="11687535" cy="672000"/>
          </a:xfrm>
          <a:prstGeom prst="rect">
            <a:avLst/>
          </a:prstGeom>
        </p:spPr>
        <p:txBody>
          <a:bodyPr vert="horz"/>
          <a:lstStyle>
            <a:lvl1pPr algn="l" defTabSz="609570"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9" name="Text Placeholder 2">
            <a:extLst>
              <a:ext uri="{FF2B5EF4-FFF2-40B4-BE49-F238E27FC236}">
                <a16:creationId xmlns:a16="http://schemas.microsoft.com/office/drawing/2014/main" id="{58115295-6A67-44D0-B3E7-0E8D5D07BCCC}"/>
              </a:ext>
            </a:extLst>
          </p:cNvPr>
          <p:cNvSpPr>
            <a:spLocks noGrp="1"/>
          </p:cNvSpPr>
          <p:nvPr>
            <p:ph type="body" sz="quarter" idx="10" hasCustomPrompt="1"/>
          </p:nvPr>
        </p:nvSpPr>
        <p:spPr>
          <a:xfrm>
            <a:off x="2113280" y="6322695"/>
            <a:ext cx="9144000" cy="274320"/>
          </a:xfrm>
          <a:prstGeom prst="rect">
            <a:avLst/>
          </a:prstGeom>
        </p:spPr>
        <p:txBody>
          <a:bodyPr lIns="91440" tIns="45720" rIns="91440" bIns="45720" anchor="b"/>
          <a:lstStyle>
            <a:lvl1pPr marL="0" indent="0">
              <a:spcBef>
                <a:spcPts val="300"/>
              </a:spcBef>
              <a:buNone/>
              <a:defRPr sz="1000"/>
            </a:lvl1pPr>
            <a:lvl2pPr marL="609570" indent="0">
              <a:buNone/>
              <a:defRPr sz="1000"/>
            </a:lvl2pPr>
            <a:lvl3pPr marL="1219140" indent="0">
              <a:buNone/>
              <a:defRPr sz="1000"/>
            </a:lvl3pPr>
            <a:lvl4pPr marL="1828709" indent="0">
              <a:buNone/>
              <a:defRPr sz="1000"/>
            </a:lvl4pPr>
            <a:lvl5pPr marL="2438278" indent="0">
              <a:buNone/>
              <a:defRPr sz="1000"/>
            </a:lvl5pPr>
          </a:lstStyle>
          <a:p>
            <a:pPr lvl="0"/>
            <a:r>
              <a:rPr lang="en-US" dirty="0"/>
              <a:t>Footer</a:t>
            </a:r>
          </a:p>
        </p:txBody>
      </p:sp>
    </p:spTree>
    <p:extLst>
      <p:ext uri="{BB962C8B-B14F-4D97-AF65-F5344CB8AC3E}">
        <p14:creationId xmlns:p14="http://schemas.microsoft.com/office/powerpoint/2010/main" val="4013912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9A8418-9D2A-314C-8562-073EC6B33324}"/>
              </a:ext>
            </a:extLst>
          </p:cNvPr>
          <p:cNvPicPr>
            <a:picLocks noChangeAspect="1"/>
          </p:cNvPicPr>
          <p:nvPr userDrawn="1"/>
        </p:nvPicPr>
        <p:blipFill>
          <a:blip r:embed="rId2"/>
          <a:stretch>
            <a:fillRect/>
          </a:stretch>
        </p:blipFill>
        <p:spPr>
          <a:xfrm>
            <a:off x="0" y="-1"/>
            <a:ext cx="12192000" cy="6865151"/>
          </a:xfrm>
          <a:prstGeom prst="rect">
            <a:avLst/>
          </a:prstGeom>
        </p:spPr>
      </p:pic>
    </p:spTree>
    <p:extLst>
      <p:ext uri="{BB962C8B-B14F-4D97-AF65-F5344CB8AC3E}">
        <p14:creationId xmlns:p14="http://schemas.microsoft.com/office/powerpoint/2010/main" val="939598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860C53-A39C-F04A-BB7D-EA3CF49B5F00}"/>
              </a:ext>
            </a:extLst>
          </p:cNvPr>
          <p:cNvPicPr>
            <a:picLocks noChangeAspect="1"/>
          </p:cNvPicPr>
          <p:nvPr userDrawn="1"/>
        </p:nvPicPr>
        <p:blipFill>
          <a:blip r:embed="rId2"/>
          <a:stretch>
            <a:fillRect/>
          </a:stretch>
        </p:blipFill>
        <p:spPr>
          <a:xfrm>
            <a:off x="0" y="0"/>
            <a:ext cx="12192000" cy="6865151"/>
          </a:xfrm>
          <a:prstGeom prst="rect">
            <a:avLst/>
          </a:prstGeom>
        </p:spPr>
      </p:pic>
      <p:sp>
        <p:nvSpPr>
          <p:cNvPr id="2" name="Title 1">
            <a:extLst>
              <a:ext uri="{FF2B5EF4-FFF2-40B4-BE49-F238E27FC236}">
                <a16:creationId xmlns:a16="http://schemas.microsoft.com/office/drawing/2014/main" id="{2E72200A-FD74-9E4E-A28A-1AF13B492FD5}"/>
              </a:ext>
            </a:extLst>
          </p:cNvPr>
          <p:cNvSpPr>
            <a:spLocks noGrp="1"/>
          </p:cNvSpPr>
          <p:nvPr>
            <p:ph type="title" hasCustomPrompt="1"/>
          </p:nvPr>
        </p:nvSpPr>
        <p:spPr>
          <a:xfrm>
            <a:off x="4579774" y="1183265"/>
            <a:ext cx="7386939" cy="2852737"/>
          </a:xfrm>
        </p:spPr>
        <p:txBody>
          <a:bodyPr anchor="b">
            <a:normAutofit/>
          </a:bodyPr>
          <a:lstStyle>
            <a:lvl1pPr>
              <a:defRPr sz="4800">
                <a:solidFill>
                  <a:schemeClr val="bg1"/>
                </a:solidFill>
              </a:defRPr>
            </a:lvl1pPr>
          </a:lstStyle>
          <a:p>
            <a:r>
              <a:rPr lang="en-US" dirty="0"/>
              <a:t>Presentation Name</a:t>
            </a:r>
          </a:p>
        </p:txBody>
      </p:sp>
      <p:sp>
        <p:nvSpPr>
          <p:cNvPr id="3" name="Text Placeholder 2">
            <a:extLst>
              <a:ext uri="{FF2B5EF4-FFF2-40B4-BE49-F238E27FC236}">
                <a16:creationId xmlns:a16="http://schemas.microsoft.com/office/drawing/2014/main" id="{716261C8-3D8D-2D42-9F1F-E48FD4D0C4D0}"/>
              </a:ext>
            </a:extLst>
          </p:cNvPr>
          <p:cNvSpPr>
            <a:spLocks noGrp="1"/>
          </p:cNvSpPr>
          <p:nvPr>
            <p:ph type="body" idx="1" hasCustomPrompt="1"/>
          </p:nvPr>
        </p:nvSpPr>
        <p:spPr>
          <a:xfrm>
            <a:off x="4579774" y="4062990"/>
            <a:ext cx="738693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p>
        </p:txBody>
      </p:sp>
    </p:spTree>
    <p:extLst>
      <p:ext uri="{BB962C8B-B14F-4D97-AF65-F5344CB8AC3E}">
        <p14:creationId xmlns:p14="http://schemas.microsoft.com/office/powerpoint/2010/main" val="873923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0DF9-CAFD-FF43-B2FA-496CBDD66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218F9C-1A08-0144-8FBA-6413AD49B0A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E47AECC-CA48-1B42-AD79-FFEAD4036202}"/>
              </a:ext>
            </a:extLst>
          </p:cNvPr>
          <p:cNvSpPr>
            <a:spLocks noGrp="1"/>
          </p:cNvSpPr>
          <p:nvPr>
            <p:ph type="sldNum" sz="quarter" idx="12"/>
          </p:nvPr>
        </p:nvSpPr>
        <p:spPr/>
        <p:txBody>
          <a:bodyPr/>
          <a:lstStyle/>
          <a:p>
            <a:fld id="{05B3C36F-FD60-C243-8173-7E4FD9599B78}" type="slidenum">
              <a:rPr lang="en-US" smtClean="0"/>
              <a:t>‹#›</a:t>
            </a:fld>
            <a:endParaRPr lang="en-US"/>
          </a:p>
        </p:txBody>
      </p:sp>
      <p:sp>
        <p:nvSpPr>
          <p:cNvPr id="8" name="Text Placeholder 7">
            <a:extLst>
              <a:ext uri="{FF2B5EF4-FFF2-40B4-BE49-F238E27FC236}">
                <a16:creationId xmlns:a16="http://schemas.microsoft.com/office/drawing/2014/main" id="{C19BD818-1582-A843-BC66-6FEA310434F3}"/>
              </a:ext>
            </a:extLst>
          </p:cNvPr>
          <p:cNvSpPr>
            <a:spLocks noGrp="1"/>
          </p:cNvSpPr>
          <p:nvPr>
            <p:ph type="body" sz="quarter" idx="13" hasCustomPrompt="1"/>
          </p:nvPr>
        </p:nvSpPr>
        <p:spPr>
          <a:xfrm>
            <a:off x="217488" y="6176962"/>
            <a:ext cx="11720512" cy="382863"/>
          </a:xfrm>
        </p:spPr>
        <p:txBody>
          <a:bodyPr anchor="b">
            <a:noAutofit/>
          </a:bodyPr>
          <a:lstStyle>
            <a:lvl1pPr marL="0" indent="0">
              <a:buNone/>
              <a:defRPr sz="800"/>
            </a:lvl1pPr>
            <a:lvl2pPr>
              <a:defRPr sz="1000"/>
            </a:lvl2pPr>
            <a:lvl3pPr>
              <a:defRPr sz="1000"/>
            </a:lvl3pPr>
            <a:lvl4pPr>
              <a:defRPr sz="1000"/>
            </a:lvl4pPr>
            <a:lvl5pPr>
              <a:defRPr sz="1000"/>
            </a:lvl5pPr>
          </a:lstStyle>
          <a:p>
            <a:pPr lvl="0"/>
            <a:r>
              <a:rPr lang="en-US" dirty="0"/>
              <a:t>References</a:t>
            </a:r>
          </a:p>
        </p:txBody>
      </p:sp>
    </p:spTree>
    <p:extLst>
      <p:ext uri="{BB962C8B-B14F-4D97-AF65-F5344CB8AC3E}">
        <p14:creationId xmlns:p14="http://schemas.microsoft.com/office/powerpoint/2010/main" val="2031521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7F30-5973-EF4B-B00A-F29B0FCE4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B01A4-ECC6-3E45-A904-8A771EF5C08A}"/>
              </a:ext>
            </a:extLst>
          </p:cNvPr>
          <p:cNvSpPr>
            <a:spLocks noGrp="1"/>
          </p:cNvSpPr>
          <p:nvPr>
            <p:ph sz="half" idx="1"/>
          </p:nvPr>
        </p:nvSpPr>
        <p:spPr>
          <a:xfrm>
            <a:off x="217714" y="1335314"/>
            <a:ext cx="5646057" cy="45824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11B82-E846-1942-9631-EA3BD0884E58}"/>
              </a:ext>
            </a:extLst>
          </p:cNvPr>
          <p:cNvSpPr>
            <a:spLocks noGrp="1"/>
          </p:cNvSpPr>
          <p:nvPr>
            <p:ph sz="half" idx="2"/>
          </p:nvPr>
        </p:nvSpPr>
        <p:spPr>
          <a:xfrm>
            <a:off x="6291943" y="1335314"/>
            <a:ext cx="5646057" cy="45824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6699BCA-6C4D-ED49-97BF-381A40CEF274}"/>
              </a:ext>
            </a:extLst>
          </p:cNvPr>
          <p:cNvSpPr>
            <a:spLocks noGrp="1"/>
          </p:cNvSpPr>
          <p:nvPr>
            <p:ph type="sldNum" sz="quarter" idx="12"/>
          </p:nvPr>
        </p:nvSpPr>
        <p:spPr/>
        <p:txBody>
          <a:bodyPr/>
          <a:lstStyle/>
          <a:p>
            <a:fld id="{05B3C36F-FD60-C243-8173-7E4FD9599B78}" type="slidenum">
              <a:rPr lang="en-US" smtClean="0"/>
              <a:t>‹#›</a:t>
            </a:fld>
            <a:endParaRPr lang="en-US"/>
          </a:p>
        </p:txBody>
      </p:sp>
      <p:sp>
        <p:nvSpPr>
          <p:cNvPr id="8" name="Text Placeholder 7">
            <a:extLst>
              <a:ext uri="{FF2B5EF4-FFF2-40B4-BE49-F238E27FC236}">
                <a16:creationId xmlns:a16="http://schemas.microsoft.com/office/drawing/2014/main" id="{1F1344CE-2273-BF45-97B1-1661AD2BA142}"/>
              </a:ext>
            </a:extLst>
          </p:cNvPr>
          <p:cNvSpPr>
            <a:spLocks noGrp="1"/>
          </p:cNvSpPr>
          <p:nvPr>
            <p:ph type="body" sz="quarter" idx="13" hasCustomPrompt="1"/>
          </p:nvPr>
        </p:nvSpPr>
        <p:spPr>
          <a:xfrm>
            <a:off x="217488" y="6176962"/>
            <a:ext cx="11720512" cy="382863"/>
          </a:xfrm>
        </p:spPr>
        <p:txBody>
          <a:bodyPr anchor="b">
            <a:noAutofit/>
          </a:bodyPr>
          <a:lstStyle>
            <a:lvl1pPr marL="0" indent="0">
              <a:buNone/>
              <a:defRPr sz="800"/>
            </a:lvl1pPr>
            <a:lvl2pPr>
              <a:defRPr sz="1000"/>
            </a:lvl2pPr>
            <a:lvl3pPr>
              <a:defRPr sz="1000"/>
            </a:lvl3pPr>
            <a:lvl4pPr>
              <a:defRPr sz="1000"/>
            </a:lvl4pPr>
            <a:lvl5pPr>
              <a:defRPr sz="1000"/>
            </a:lvl5pPr>
          </a:lstStyle>
          <a:p>
            <a:pPr lvl="0"/>
            <a:r>
              <a:rPr lang="en-US" dirty="0"/>
              <a:t>References</a:t>
            </a:r>
          </a:p>
        </p:txBody>
      </p:sp>
    </p:spTree>
    <p:extLst>
      <p:ext uri="{BB962C8B-B14F-4D97-AF65-F5344CB8AC3E}">
        <p14:creationId xmlns:p14="http://schemas.microsoft.com/office/powerpoint/2010/main" val="2084639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7F30-5973-EF4B-B00A-F29B0FCE4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B01A4-ECC6-3E45-A904-8A771EF5C08A}"/>
              </a:ext>
            </a:extLst>
          </p:cNvPr>
          <p:cNvSpPr>
            <a:spLocks noGrp="1"/>
          </p:cNvSpPr>
          <p:nvPr>
            <p:ph sz="half" idx="1"/>
          </p:nvPr>
        </p:nvSpPr>
        <p:spPr>
          <a:xfrm>
            <a:off x="217714" y="2140857"/>
            <a:ext cx="5646057" cy="3831771"/>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11B82-E846-1942-9631-EA3BD0884E58}"/>
              </a:ext>
            </a:extLst>
          </p:cNvPr>
          <p:cNvSpPr>
            <a:spLocks noGrp="1"/>
          </p:cNvSpPr>
          <p:nvPr>
            <p:ph sz="half" idx="2"/>
          </p:nvPr>
        </p:nvSpPr>
        <p:spPr>
          <a:xfrm>
            <a:off x="6291943" y="2140857"/>
            <a:ext cx="5646057" cy="3831771"/>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6699BCA-6C4D-ED49-97BF-381A40CEF274}"/>
              </a:ext>
            </a:extLst>
          </p:cNvPr>
          <p:cNvSpPr>
            <a:spLocks noGrp="1"/>
          </p:cNvSpPr>
          <p:nvPr>
            <p:ph type="sldNum" sz="quarter" idx="12"/>
          </p:nvPr>
        </p:nvSpPr>
        <p:spPr/>
        <p:txBody>
          <a:bodyPr/>
          <a:lstStyle/>
          <a:p>
            <a:fld id="{05B3C36F-FD60-C243-8173-7E4FD9599B78}" type="slidenum">
              <a:rPr lang="en-US" smtClean="0"/>
              <a:t>‹#›</a:t>
            </a:fld>
            <a:endParaRPr lang="en-US"/>
          </a:p>
        </p:txBody>
      </p:sp>
      <p:sp>
        <p:nvSpPr>
          <p:cNvPr id="8" name="Text Placeholder 7">
            <a:extLst>
              <a:ext uri="{FF2B5EF4-FFF2-40B4-BE49-F238E27FC236}">
                <a16:creationId xmlns:a16="http://schemas.microsoft.com/office/drawing/2014/main" id="{1F1344CE-2273-BF45-97B1-1661AD2BA142}"/>
              </a:ext>
            </a:extLst>
          </p:cNvPr>
          <p:cNvSpPr>
            <a:spLocks noGrp="1"/>
          </p:cNvSpPr>
          <p:nvPr>
            <p:ph type="body" sz="quarter" idx="13" hasCustomPrompt="1"/>
          </p:nvPr>
        </p:nvSpPr>
        <p:spPr>
          <a:xfrm>
            <a:off x="217488" y="6176962"/>
            <a:ext cx="11720512" cy="382863"/>
          </a:xfrm>
        </p:spPr>
        <p:txBody>
          <a:bodyPr anchor="b">
            <a:noAutofit/>
          </a:bodyPr>
          <a:lstStyle>
            <a:lvl1pPr marL="0" indent="0">
              <a:buNone/>
              <a:defRPr sz="800"/>
            </a:lvl1pPr>
            <a:lvl2pPr>
              <a:defRPr sz="1000"/>
            </a:lvl2pPr>
            <a:lvl3pPr>
              <a:defRPr sz="1000"/>
            </a:lvl3pPr>
            <a:lvl4pPr>
              <a:defRPr sz="1000"/>
            </a:lvl4pPr>
            <a:lvl5pPr>
              <a:defRPr sz="1000"/>
            </a:lvl5pPr>
          </a:lstStyle>
          <a:p>
            <a:pPr lvl="0"/>
            <a:r>
              <a:rPr lang="en-US" dirty="0"/>
              <a:t>References</a:t>
            </a:r>
          </a:p>
        </p:txBody>
      </p:sp>
      <p:sp>
        <p:nvSpPr>
          <p:cNvPr id="9" name="Content Placeholder 2">
            <a:extLst>
              <a:ext uri="{FF2B5EF4-FFF2-40B4-BE49-F238E27FC236}">
                <a16:creationId xmlns:a16="http://schemas.microsoft.com/office/drawing/2014/main" id="{DE76BAF8-5A31-2247-A35E-CFE1F889A5A5}"/>
              </a:ext>
            </a:extLst>
          </p:cNvPr>
          <p:cNvSpPr>
            <a:spLocks noGrp="1"/>
          </p:cNvSpPr>
          <p:nvPr>
            <p:ph sz="half" idx="14" hasCustomPrompt="1"/>
          </p:nvPr>
        </p:nvSpPr>
        <p:spPr>
          <a:xfrm>
            <a:off x="217714" y="1342571"/>
            <a:ext cx="5646057" cy="798285"/>
          </a:xfrm>
        </p:spPr>
        <p:txBody>
          <a:bodyPr anchor="b">
            <a:normAutofit/>
          </a:bodyPr>
          <a:lstStyle>
            <a:lvl1pPr marL="0" indent="0">
              <a:buNone/>
              <a:defRPr sz="2700" b="1"/>
            </a:lvl1pPr>
          </a:lstStyle>
          <a:p>
            <a:pPr lvl="0"/>
            <a:r>
              <a:rPr lang="en-US" dirty="0"/>
              <a:t>Edit Master text styles</a:t>
            </a:r>
          </a:p>
        </p:txBody>
      </p:sp>
      <p:sp>
        <p:nvSpPr>
          <p:cNvPr id="10" name="Content Placeholder 3">
            <a:extLst>
              <a:ext uri="{FF2B5EF4-FFF2-40B4-BE49-F238E27FC236}">
                <a16:creationId xmlns:a16="http://schemas.microsoft.com/office/drawing/2014/main" id="{FA3FE35A-1CD8-7E40-94AF-01783E3A6BF0}"/>
              </a:ext>
            </a:extLst>
          </p:cNvPr>
          <p:cNvSpPr>
            <a:spLocks noGrp="1"/>
          </p:cNvSpPr>
          <p:nvPr>
            <p:ph sz="half" idx="15" hasCustomPrompt="1"/>
          </p:nvPr>
        </p:nvSpPr>
        <p:spPr>
          <a:xfrm>
            <a:off x="6291943" y="1342571"/>
            <a:ext cx="5646057" cy="798285"/>
          </a:xfrm>
        </p:spPr>
        <p:txBody>
          <a:bodyPr anchor="b">
            <a:normAutofit/>
          </a:bodyPr>
          <a:lstStyle>
            <a:lvl1pPr marL="0" indent="0">
              <a:buNone/>
              <a:defRPr sz="2700" b="1"/>
            </a:lvl1pPr>
          </a:lstStyle>
          <a:p>
            <a:pPr lvl="0"/>
            <a:r>
              <a:rPr lang="en-US" dirty="0"/>
              <a:t>Edit Master text styles</a:t>
            </a:r>
          </a:p>
        </p:txBody>
      </p:sp>
    </p:spTree>
    <p:extLst>
      <p:ext uri="{BB962C8B-B14F-4D97-AF65-F5344CB8AC3E}">
        <p14:creationId xmlns:p14="http://schemas.microsoft.com/office/powerpoint/2010/main" val="111392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86B8-51DF-6347-B8C9-C9970315420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D832B45-59BE-FA4E-BF04-FED794B95E3C}"/>
              </a:ext>
            </a:extLst>
          </p:cNvPr>
          <p:cNvSpPr>
            <a:spLocks noGrp="1"/>
          </p:cNvSpPr>
          <p:nvPr>
            <p:ph type="sldNum" sz="quarter" idx="12"/>
          </p:nvPr>
        </p:nvSpPr>
        <p:spPr/>
        <p:txBody>
          <a:bodyPr/>
          <a:lstStyle/>
          <a:p>
            <a:fld id="{05B3C36F-FD60-C243-8173-7E4FD9599B78}" type="slidenum">
              <a:rPr lang="en-US" smtClean="0"/>
              <a:t>‹#›</a:t>
            </a:fld>
            <a:endParaRPr lang="en-US"/>
          </a:p>
        </p:txBody>
      </p:sp>
      <p:sp>
        <p:nvSpPr>
          <p:cNvPr id="6" name="Text Placeholder 7">
            <a:extLst>
              <a:ext uri="{FF2B5EF4-FFF2-40B4-BE49-F238E27FC236}">
                <a16:creationId xmlns:a16="http://schemas.microsoft.com/office/drawing/2014/main" id="{E17AAFC4-08A9-AE48-8A67-818F6527A85E}"/>
              </a:ext>
            </a:extLst>
          </p:cNvPr>
          <p:cNvSpPr>
            <a:spLocks noGrp="1"/>
          </p:cNvSpPr>
          <p:nvPr>
            <p:ph type="body" sz="quarter" idx="13" hasCustomPrompt="1"/>
          </p:nvPr>
        </p:nvSpPr>
        <p:spPr>
          <a:xfrm>
            <a:off x="217488" y="6176962"/>
            <a:ext cx="11720512" cy="382863"/>
          </a:xfrm>
        </p:spPr>
        <p:txBody>
          <a:bodyPr anchor="b">
            <a:noAutofit/>
          </a:bodyPr>
          <a:lstStyle>
            <a:lvl1pPr marL="0" indent="0">
              <a:buNone/>
              <a:defRPr sz="800"/>
            </a:lvl1pPr>
            <a:lvl2pPr>
              <a:defRPr sz="1000"/>
            </a:lvl2pPr>
            <a:lvl3pPr>
              <a:defRPr sz="1000"/>
            </a:lvl3pPr>
            <a:lvl4pPr>
              <a:defRPr sz="1000"/>
            </a:lvl4pPr>
            <a:lvl5pPr>
              <a:defRPr sz="1000"/>
            </a:lvl5pPr>
          </a:lstStyle>
          <a:p>
            <a:pPr lvl="0"/>
            <a:r>
              <a:rPr lang="en-US" dirty="0"/>
              <a:t>References</a:t>
            </a:r>
          </a:p>
        </p:txBody>
      </p:sp>
    </p:spTree>
    <p:extLst>
      <p:ext uri="{BB962C8B-B14F-4D97-AF65-F5344CB8AC3E}">
        <p14:creationId xmlns:p14="http://schemas.microsoft.com/office/powerpoint/2010/main" val="348542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48629"/>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DE6AA-30B9-8B4B-A9FB-850F0E4823C4}"/>
              </a:ext>
            </a:extLst>
          </p:cNvPr>
          <p:cNvSpPr>
            <a:spLocks noGrp="1"/>
          </p:cNvSpPr>
          <p:nvPr>
            <p:ph type="sldNum" sz="quarter" idx="12"/>
          </p:nvPr>
        </p:nvSpPr>
        <p:spPr/>
        <p:txBody>
          <a:bodyPr/>
          <a:lstStyle/>
          <a:p>
            <a:fld id="{05B3C36F-FD60-C243-8173-7E4FD9599B78}" type="slidenum">
              <a:rPr lang="en-US" smtClean="0"/>
              <a:t>‹#›</a:t>
            </a:fld>
            <a:endParaRPr lang="en-US"/>
          </a:p>
        </p:txBody>
      </p:sp>
      <p:sp>
        <p:nvSpPr>
          <p:cNvPr id="5" name="Text Placeholder 7">
            <a:extLst>
              <a:ext uri="{FF2B5EF4-FFF2-40B4-BE49-F238E27FC236}">
                <a16:creationId xmlns:a16="http://schemas.microsoft.com/office/drawing/2014/main" id="{85678E5F-3707-7642-8885-E4689FF86921}"/>
              </a:ext>
            </a:extLst>
          </p:cNvPr>
          <p:cNvSpPr>
            <a:spLocks noGrp="1"/>
          </p:cNvSpPr>
          <p:nvPr>
            <p:ph type="body" sz="quarter" idx="13" hasCustomPrompt="1"/>
          </p:nvPr>
        </p:nvSpPr>
        <p:spPr>
          <a:xfrm>
            <a:off x="217488" y="6176962"/>
            <a:ext cx="11720512" cy="382863"/>
          </a:xfrm>
        </p:spPr>
        <p:txBody>
          <a:bodyPr anchor="b">
            <a:noAutofit/>
          </a:bodyPr>
          <a:lstStyle>
            <a:lvl1pPr marL="0" indent="0">
              <a:buNone/>
              <a:defRPr sz="800"/>
            </a:lvl1pPr>
            <a:lvl2pPr>
              <a:defRPr sz="1000"/>
            </a:lvl2pPr>
            <a:lvl3pPr>
              <a:defRPr sz="1000"/>
            </a:lvl3pPr>
            <a:lvl4pPr>
              <a:defRPr sz="1000"/>
            </a:lvl4pPr>
            <a:lvl5pPr>
              <a:defRPr sz="1000"/>
            </a:lvl5pPr>
          </a:lstStyle>
          <a:p>
            <a:pPr lvl="0"/>
            <a:r>
              <a:rPr lang="en-US" dirty="0"/>
              <a:t>References</a:t>
            </a:r>
          </a:p>
        </p:txBody>
      </p:sp>
      <p:sp>
        <p:nvSpPr>
          <p:cNvPr id="6" name="Rectangle 5">
            <a:extLst>
              <a:ext uri="{FF2B5EF4-FFF2-40B4-BE49-F238E27FC236}">
                <a16:creationId xmlns:a16="http://schemas.microsoft.com/office/drawing/2014/main" id="{E8B3DB7D-A7B4-8A4A-8FDB-A489739F1862}"/>
              </a:ext>
            </a:extLst>
          </p:cNvPr>
          <p:cNvSpPr/>
          <p:nvPr userDrawn="1"/>
        </p:nvSpPr>
        <p:spPr>
          <a:xfrm>
            <a:off x="123371" y="1088571"/>
            <a:ext cx="11901715" cy="26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790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A7C64C66-A970-A844-8949-320FDC0B9F6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ED89-2EFC-A941-B9BA-956F95DAB37E}" type="slidenum">
              <a:rPr lang="en-US" smtClean="0"/>
              <a:t>‹#›</a:t>
            </a:fld>
            <a:endParaRPr lang="en-US"/>
          </a:p>
        </p:txBody>
      </p:sp>
    </p:spTree>
    <p:extLst>
      <p:ext uri="{BB962C8B-B14F-4D97-AF65-F5344CB8AC3E}">
        <p14:creationId xmlns:p14="http://schemas.microsoft.com/office/powerpoint/2010/main" val="153380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90"/>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81"/>
            <a:ext cx="10244668" cy="694267"/>
          </a:xfrm>
          <a:prstGeom prst="rect">
            <a:avLst/>
          </a:prstGeom>
        </p:spPr>
        <p:txBody>
          <a:bodyPr anchor="b">
            <a:normAutofit/>
          </a:bodyPr>
          <a:lstStyle>
            <a:lvl1pPr marL="0" algn="l" defTabSz="914354"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94"/>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57" y="105784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54" y="1686984"/>
            <a:ext cx="10443633" cy="4451349"/>
          </a:xfrm>
        </p:spPr>
        <p:txBody>
          <a:bodyPr>
            <a:normAutofit/>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3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1082886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6DD83045-6CB7-4C88-8A4E-57AB94F29488}" type="slidenum">
              <a:rPr lang="en-US" smtClean="0">
                <a:solidFill>
                  <a:srgbClr val="27497F">
                    <a:lumMod val="60000"/>
                    <a:lumOff val="40000"/>
                  </a:srgbClr>
                </a:solidFill>
              </a:rPr>
              <a:pPr/>
              <a:t>‹#›</a:t>
            </a:fld>
            <a:endParaRPr lang="en-US" dirty="0">
              <a:solidFill>
                <a:srgbClr val="27497F">
                  <a:lumMod val="60000"/>
                  <a:lumOff val="40000"/>
                </a:srgbClr>
              </a:solidFill>
            </a:endParaRPr>
          </a:p>
        </p:txBody>
      </p:sp>
      <p:sp>
        <p:nvSpPr>
          <p:cNvPr id="4" name="Text Placeholder 3">
            <a:extLst>
              <a:ext uri="{FF2B5EF4-FFF2-40B4-BE49-F238E27FC236}">
                <a16:creationId xmlns:a16="http://schemas.microsoft.com/office/drawing/2014/main" id="{BC03AB6E-DAF8-0943-9A80-74FAAFEB6BB2}"/>
              </a:ext>
            </a:extLst>
          </p:cNvPr>
          <p:cNvSpPr>
            <a:spLocks noGrp="1"/>
          </p:cNvSpPr>
          <p:nvPr>
            <p:ph type="body" sz="quarter" idx="13" hasCustomPrompt="1"/>
          </p:nvPr>
        </p:nvSpPr>
        <p:spPr>
          <a:xfrm>
            <a:off x="536448" y="6181344"/>
            <a:ext cx="11253216" cy="182880"/>
          </a:xfrm>
        </p:spPr>
        <p:txBody>
          <a:bodyPr lIns="0" bIns="0" anchor="b"/>
          <a:lstStyle>
            <a:lvl1pPr marL="0" indent="0">
              <a:spcBef>
                <a:spcPts val="0"/>
              </a:spcBef>
              <a:buNone/>
              <a:defRPr sz="1067"/>
            </a:lvl1pPr>
            <a:lvl2pPr>
              <a:defRPr sz="1067"/>
            </a:lvl2pPr>
            <a:lvl3pPr>
              <a:defRPr sz="1067"/>
            </a:lvl3pPr>
            <a:lvl4pPr>
              <a:defRPr sz="1067"/>
            </a:lvl4pPr>
            <a:lvl5pPr>
              <a:defRPr sz="1067"/>
            </a:lvl5pPr>
          </a:lstStyle>
          <a:p>
            <a:pPr lvl="0"/>
            <a:r>
              <a:rPr lang="en-US" dirty="0"/>
              <a:t>Resource</a:t>
            </a:r>
          </a:p>
        </p:txBody>
      </p:sp>
    </p:spTree>
    <p:extLst>
      <p:ext uri="{BB962C8B-B14F-4D97-AF65-F5344CB8AC3E}">
        <p14:creationId xmlns:p14="http://schemas.microsoft.com/office/powerpoint/2010/main" val="373440353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64C66-A970-A844-8949-320FDC0B9F6A}" type="datetimeFigureOut">
              <a:rPr lang="en-US" smtClean="0"/>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4ED89-2EFC-A941-B9BA-956F95DAB37E}" type="slidenum">
              <a:rPr lang="en-US" smtClean="0"/>
              <a:t>‹#›</a:t>
            </a:fld>
            <a:endParaRPr lang="en-US"/>
          </a:p>
        </p:txBody>
      </p:sp>
    </p:spTree>
    <p:extLst>
      <p:ext uri="{BB962C8B-B14F-4D97-AF65-F5344CB8AC3E}">
        <p14:creationId xmlns:p14="http://schemas.microsoft.com/office/powerpoint/2010/main" val="46437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35"/>
            <a:ext cx="10972800" cy="1141943"/>
          </a:xfrm>
          <a:prstGeom prst="rect">
            <a:avLst/>
          </a:prstGeom>
        </p:spPr>
        <p:txBody>
          <a:bodyPr/>
          <a:lstStyle/>
          <a:p>
            <a:r>
              <a:rPr lang="en-US"/>
              <a:t>Click to edit Master title style</a:t>
            </a:r>
          </a:p>
        </p:txBody>
      </p:sp>
      <p:sp>
        <p:nvSpPr>
          <p:cNvPr id="6" name="Text Placeholder 5"/>
          <p:cNvSpPr>
            <a:spLocks noGrp="1"/>
          </p:cNvSpPr>
          <p:nvPr>
            <p:ph type="body" sz="quarter" idx="10"/>
          </p:nvPr>
        </p:nvSpPr>
        <p:spPr>
          <a:xfrm>
            <a:off x="609600" y="1600854"/>
            <a:ext cx="10972800" cy="43647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268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68D2DF"/>
              </a:buClr>
              <a:defRPr>
                <a:solidFill>
                  <a:schemeClr val="tx1"/>
                </a:solidFill>
              </a:defRPr>
            </a:lvl1pPr>
            <a:lvl2pPr>
              <a:buClr>
                <a:srgbClr val="68D2DF"/>
              </a:buClr>
              <a:defRPr>
                <a:solidFill>
                  <a:schemeClr val="tx1"/>
                </a:solidFill>
              </a:defRPr>
            </a:lvl2pPr>
            <a:lvl3pPr>
              <a:buClr>
                <a:srgbClr val="68D2DF"/>
              </a:buClr>
              <a:defRPr>
                <a:solidFill>
                  <a:schemeClr val="tx1"/>
                </a:solidFill>
              </a:defRPr>
            </a:lvl3pPr>
            <a:lvl4pPr>
              <a:buClr>
                <a:srgbClr val="68D2DF"/>
              </a:buClr>
              <a:defRPr>
                <a:solidFill>
                  <a:schemeClr val="tx1"/>
                </a:solidFill>
              </a:defRPr>
            </a:lvl4pPr>
            <a:lvl5pPr>
              <a:buClr>
                <a:srgbClr val="68D2DF"/>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7" name="Straight Connector 6"/>
          <p:cNvCxnSpPr/>
          <p:nvPr userDrawn="1"/>
        </p:nvCxnSpPr>
        <p:spPr>
          <a:xfrm>
            <a:off x="304800" y="1193800"/>
            <a:ext cx="11480800" cy="0"/>
          </a:xfrm>
          <a:prstGeom prst="line">
            <a:avLst/>
          </a:prstGeom>
          <a:ln w="28575" cmpd="sng">
            <a:solidFill>
              <a:srgbClr val="F0AB00"/>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304797" y="274637"/>
            <a:ext cx="11520000" cy="919163"/>
          </a:xfrm>
        </p:spPr>
        <p:txBody>
          <a:bodyPr/>
          <a:lstStyle>
            <a:lvl1pPr>
              <a:defRPr cap="all" baseline="0">
                <a:solidFill>
                  <a:srgbClr val="003865"/>
                </a:solidFill>
              </a:defRPr>
            </a:lvl1pPr>
          </a:lstStyle>
          <a:p>
            <a:r>
              <a:rPr lang="en-US" dirty="0"/>
              <a:t>Click to edit Master title style</a:t>
            </a:r>
            <a:endParaRPr lang="en-CA" dirty="0"/>
          </a:p>
        </p:txBody>
      </p:sp>
      <p:sp>
        <p:nvSpPr>
          <p:cNvPr id="15" name="Text Placeholder 14"/>
          <p:cNvSpPr>
            <a:spLocks noGrp="1"/>
          </p:cNvSpPr>
          <p:nvPr>
            <p:ph type="body" sz="quarter" idx="11" hasCustomPrompt="1"/>
          </p:nvPr>
        </p:nvSpPr>
        <p:spPr>
          <a:xfrm>
            <a:off x="10769600" y="6477000"/>
            <a:ext cx="1016000" cy="304800"/>
          </a:xfrm>
        </p:spPr>
        <p:txBody>
          <a:bodyPr anchor="ctr">
            <a:normAutofit/>
          </a:bodyPr>
          <a:lstStyle>
            <a:lvl1pPr marL="0" indent="0" algn="r">
              <a:buNone/>
              <a:defRPr sz="1067">
                <a:solidFill>
                  <a:schemeClr val="tx2"/>
                </a:solidFill>
                <a:latin typeface="Arial" panose="020B0604020202020204" pitchFamily="34" charset="0"/>
                <a:cs typeface="Arial" panose="020B0604020202020204" pitchFamily="34" charset="0"/>
              </a:defRPr>
            </a:lvl1pPr>
          </a:lstStyle>
          <a:p>
            <a:pPr lvl="0"/>
            <a:fld id="{27FA017E-30C2-4911-B55E-253AC736637C}" type="slidenum">
              <a:rPr lang="en-CA" sz="1067" smtClean="0">
                <a:latin typeface="Arial" panose="020B0604020202020204" pitchFamily="34" charset="0"/>
                <a:cs typeface="Arial" panose="020B0604020202020204" pitchFamily="34" charset="0"/>
              </a:rPr>
              <a:t>‹#›</a:t>
            </a:fld>
            <a:endParaRPr lang="en-CA" dirty="0"/>
          </a:p>
        </p:txBody>
      </p:sp>
      <p:sp>
        <p:nvSpPr>
          <p:cNvPr id="16" name="Text Placeholder 12"/>
          <p:cNvSpPr>
            <a:spLocks noGrp="1"/>
          </p:cNvSpPr>
          <p:nvPr>
            <p:ph type="body" sz="quarter" idx="10"/>
          </p:nvPr>
        </p:nvSpPr>
        <p:spPr>
          <a:xfrm>
            <a:off x="304800" y="6273803"/>
            <a:ext cx="10058400" cy="508000"/>
          </a:xfrm>
        </p:spPr>
        <p:txBody>
          <a:bodyPr anchor="ctr">
            <a:normAutofit/>
          </a:bodyPr>
          <a:lstStyle>
            <a:lvl1pPr marL="0" indent="0">
              <a:spcBef>
                <a:spcPts val="400"/>
              </a:spcBef>
              <a:buFontTx/>
              <a:buNone/>
              <a:defRPr sz="1200" baseline="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endParaRPr lang="en-CA" dirty="0"/>
          </a:p>
        </p:txBody>
      </p:sp>
    </p:spTree>
    <p:extLst>
      <p:ext uri="{BB962C8B-B14F-4D97-AF65-F5344CB8AC3E}">
        <p14:creationId xmlns:p14="http://schemas.microsoft.com/office/powerpoint/2010/main" val="2593814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82"/>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74"/>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18"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16"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558717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82"/>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74"/>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18"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16"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75438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A7C64C66-A970-A844-8949-320FDC0B9F6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ED89-2EFC-A941-B9BA-956F95DAB37E}" type="slidenum">
              <a:rPr lang="en-US" smtClean="0"/>
              <a:t>‹#›</a:t>
            </a:fld>
            <a:endParaRPr lang="en-US"/>
          </a:p>
        </p:txBody>
      </p:sp>
    </p:spTree>
    <p:extLst>
      <p:ext uri="{BB962C8B-B14F-4D97-AF65-F5344CB8AC3E}">
        <p14:creationId xmlns:p14="http://schemas.microsoft.com/office/powerpoint/2010/main" val="280196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759937661"/>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Subtitle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75E9BB-F11A-5D4F-A1DA-A7BC32C99FA2}"/>
              </a:ext>
            </a:extLst>
          </p:cNvPr>
          <p:cNvSpPr>
            <a:spLocks noGrp="1"/>
          </p:cNvSpPr>
          <p:nvPr>
            <p:ph type="ctrTitle"/>
          </p:nvPr>
        </p:nvSpPr>
        <p:spPr>
          <a:xfrm>
            <a:off x="324633" y="398053"/>
            <a:ext cx="9590760" cy="731835"/>
          </a:xfrm>
        </p:spPr>
        <p:txBody>
          <a:bodyPr anchor="t" anchorCtr="0">
            <a:normAutofit/>
          </a:bodyPr>
          <a:lstStyle>
            <a:lvl1pPr algn="l">
              <a:defRPr sz="3733"/>
            </a:lvl1pPr>
          </a:lstStyle>
          <a:p>
            <a:r>
              <a:rPr lang="ru-RU"/>
              <a:t>Образец заголовка</a:t>
            </a:r>
            <a:endParaRPr lang="en-US" dirty="0"/>
          </a:p>
        </p:txBody>
      </p:sp>
      <p:sp>
        <p:nvSpPr>
          <p:cNvPr id="5" name="Content Placeholder 4">
            <a:extLst>
              <a:ext uri="{FF2B5EF4-FFF2-40B4-BE49-F238E27FC236}">
                <a16:creationId xmlns:a16="http://schemas.microsoft.com/office/drawing/2014/main" id="{DE1D447D-4D83-2B49-9A4A-BD70542F93BF}"/>
              </a:ext>
            </a:extLst>
          </p:cNvPr>
          <p:cNvSpPr>
            <a:spLocks noGrp="1"/>
          </p:cNvSpPr>
          <p:nvPr>
            <p:ph sz="quarter" idx="10" hasCustomPrompt="1"/>
          </p:nvPr>
        </p:nvSpPr>
        <p:spPr>
          <a:xfrm>
            <a:off x="323852" y="1189106"/>
            <a:ext cx="11518117" cy="499017"/>
          </a:xfrm>
        </p:spPr>
        <p:txBody>
          <a:bodyPr>
            <a:normAutofit/>
          </a:bodyPr>
          <a:lstStyle>
            <a:lvl1pPr marL="0" indent="0">
              <a:buNone/>
              <a:defRPr sz="2400" b="0" i="1">
                <a:solidFill>
                  <a:schemeClr val="accent1"/>
                </a:solidFill>
              </a:defRPr>
            </a:lvl1pPr>
          </a:lstStyle>
          <a:p>
            <a:pPr lvl="0"/>
            <a:r>
              <a:rPr lang="en-US" dirty="0"/>
              <a:t>Click to edit subtitle</a:t>
            </a:r>
          </a:p>
        </p:txBody>
      </p:sp>
      <p:sp>
        <p:nvSpPr>
          <p:cNvPr id="6" name="Content Placeholder 6">
            <a:extLst>
              <a:ext uri="{FF2B5EF4-FFF2-40B4-BE49-F238E27FC236}">
                <a16:creationId xmlns:a16="http://schemas.microsoft.com/office/drawing/2014/main" id="{9FACA2A7-F795-1141-ADA0-148114AC556D}"/>
              </a:ext>
            </a:extLst>
          </p:cNvPr>
          <p:cNvSpPr>
            <a:spLocks noGrp="1"/>
          </p:cNvSpPr>
          <p:nvPr>
            <p:ph sz="quarter" idx="11"/>
          </p:nvPr>
        </p:nvSpPr>
        <p:spPr>
          <a:xfrm>
            <a:off x="323852" y="2039186"/>
            <a:ext cx="11461749" cy="3428111"/>
          </a:xfrm>
        </p:spPr>
        <p:txBody>
          <a:bodyPr/>
          <a:lstStyle>
            <a:lvl1pPr>
              <a:buClr>
                <a:schemeClr val="accent1"/>
              </a:buClr>
              <a:defRPr sz="2000"/>
            </a:lvl1pPr>
            <a:lvl2pPr>
              <a:buClr>
                <a:schemeClr val="accent1"/>
              </a:buClr>
              <a:defRPr sz="1733"/>
            </a:lvl2pPr>
            <a:lvl3pPr>
              <a:buClr>
                <a:schemeClr val="accent1"/>
              </a:buClr>
              <a:defRPr sz="1600"/>
            </a:lvl3pPr>
            <a:lvl4pPr>
              <a:buClr>
                <a:schemeClr val="accent1"/>
              </a:buClr>
              <a:defRPr sz="1467"/>
            </a:lvl4pPr>
            <a:lvl5pPr>
              <a:buClr>
                <a:schemeClr val="accent1"/>
              </a:buClr>
              <a:defRPr sz="1333"/>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945596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O CAR_TH Title Only Slide">
    <p:spTree>
      <p:nvGrpSpPr>
        <p:cNvPr id="1" name=""/>
        <p:cNvGrpSpPr/>
        <p:nvPr/>
      </p:nvGrpSpPr>
      <p:grpSpPr>
        <a:xfrm>
          <a:off x="0" y="0"/>
          <a:ext cx="0" cy="0"/>
          <a:chOff x="0" y="0"/>
          <a:chExt cx="0" cy="0"/>
        </a:xfrm>
      </p:grpSpPr>
      <p:sp>
        <p:nvSpPr>
          <p:cNvPr id="5" name="Title Placeholder 10"/>
          <p:cNvSpPr>
            <a:spLocks noGrp="1"/>
          </p:cNvSpPr>
          <p:nvPr>
            <p:ph type="title"/>
          </p:nvPr>
        </p:nvSpPr>
        <p:spPr bwMode="auto">
          <a:xfrm>
            <a:off x="253997" y="78397"/>
            <a:ext cx="11680616"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90000"/>
              </a:lnSpc>
              <a:spcBef>
                <a:spcPts val="800"/>
              </a:spcBef>
              <a:defRPr/>
            </a:lvl1pPr>
          </a:lstStyle>
          <a:p>
            <a:pPr lvl="0"/>
            <a:r>
              <a:rPr lang="en-US" altLang="en-US" dirty="0"/>
              <a:t>Click To Edit Master Title Style</a:t>
            </a:r>
          </a:p>
        </p:txBody>
      </p:sp>
      <p:sp>
        <p:nvSpPr>
          <p:cNvPr id="8" name="Slide Number Placeholder 4"/>
          <p:cNvSpPr>
            <a:spLocks noGrp="1"/>
          </p:cNvSpPr>
          <p:nvPr>
            <p:ph type="sldNum" sz="quarter" idx="4"/>
          </p:nvPr>
        </p:nvSpPr>
        <p:spPr>
          <a:xfrm>
            <a:off x="11656969" y="6326124"/>
            <a:ext cx="632884" cy="365125"/>
          </a:xfrm>
          <a:prstGeom prst="rect">
            <a:avLst/>
          </a:prstGeom>
        </p:spPr>
        <p:txBody>
          <a:bodyPr vert="horz" lIns="91440" tIns="45720" rIns="91440" bIns="45720" rtlCol="0" anchor="ctr"/>
          <a:lstStyle>
            <a:lvl1pPr algn="ctr">
              <a:defRPr sz="1600" b="1">
                <a:solidFill>
                  <a:srgbClr val="380053"/>
                </a:solidFill>
                <a:latin typeface="Calibri"/>
                <a:cs typeface="Calibri"/>
              </a:defRPr>
            </a:lvl1pPr>
          </a:lstStyle>
          <a:p>
            <a:pPr>
              <a:defRPr/>
            </a:pPr>
            <a:fld id="{836F82F2-659E-4779-934C-90BE5A398E16}" type="slidenum">
              <a:rPr lang="en-US" smtClean="0"/>
              <a:pPr>
                <a:defRPr/>
              </a:pPr>
              <a:t>‹#›</a:t>
            </a:fld>
            <a:endParaRPr lang="en-US" dirty="0"/>
          </a:p>
        </p:txBody>
      </p:sp>
      <p:sp>
        <p:nvSpPr>
          <p:cNvPr id="7" name="Text Placeholder 2"/>
          <p:cNvSpPr>
            <a:spLocks noGrp="1"/>
          </p:cNvSpPr>
          <p:nvPr>
            <p:ph type="body" sz="quarter" idx="15"/>
          </p:nvPr>
        </p:nvSpPr>
        <p:spPr>
          <a:xfrm>
            <a:off x="253997" y="6161088"/>
            <a:ext cx="11419083" cy="696912"/>
          </a:xfrm>
          <a:prstGeom prst="rect">
            <a:avLst/>
          </a:prstGeom>
        </p:spPr>
        <p:txBody>
          <a:bodyPr anchor="b">
            <a:normAutofit/>
          </a:bodyPr>
          <a:lstStyle>
            <a:lvl1pPr marL="0" indent="0">
              <a:lnSpc>
                <a:spcPct val="90000"/>
              </a:lnSpc>
              <a:spcBef>
                <a:spcPts val="0"/>
              </a:spcBef>
              <a:buFontTx/>
              <a:buNone/>
              <a:defRPr sz="1867" b="0"/>
            </a:lvl1pPr>
          </a:lstStyle>
          <a:p>
            <a:pPr lvl="0"/>
            <a:endParaRPr lang="en-US" dirty="0"/>
          </a:p>
        </p:txBody>
      </p:sp>
      <p:pic>
        <p:nvPicPr>
          <p:cNvPr id="9" name="Picture 8"/>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3976" y="6627450"/>
            <a:ext cx="766527" cy="766527"/>
          </a:xfrm>
          <a:prstGeom prst="rect">
            <a:avLst/>
          </a:prstGeom>
        </p:spPr>
      </p:pic>
    </p:spTree>
    <p:extLst>
      <p:ext uri="{BB962C8B-B14F-4D97-AF65-F5344CB8AC3E}">
        <p14:creationId xmlns:p14="http://schemas.microsoft.com/office/powerpoint/2010/main" val="1545089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Master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31962E-609E-6147-BF4D-69797E52D6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7" y="-12313"/>
            <a:ext cx="12239553" cy="6882624"/>
          </a:xfrm>
          <a:prstGeom prst="rect">
            <a:avLst/>
          </a:prstGeom>
        </p:spPr>
      </p:pic>
      <p:sp>
        <p:nvSpPr>
          <p:cNvPr id="2" name="Title 1">
            <a:extLst>
              <a:ext uri="{FF2B5EF4-FFF2-40B4-BE49-F238E27FC236}">
                <a16:creationId xmlns:a16="http://schemas.microsoft.com/office/drawing/2014/main" id="{24574FA3-3435-3149-9E14-748F6BD34DF9}"/>
              </a:ext>
            </a:extLst>
          </p:cNvPr>
          <p:cNvSpPr>
            <a:spLocks noGrp="1"/>
          </p:cNvSpPr>
          <p:nvPr>
            <p:ph type="title"/>
          </p:nvPr>
        </p:nvSpPr>
        <p:spPr>
          <a:xfrm>
            <a:off x="639051" y="1033353"/>
            <a:ext cx="6467139" cy="1551705"/>
          </a:xfrm>
        </p:spPr>
        <p:txBody>
          <a:bodyPr anchor="b" anchorCtr="0">
            <a:noAutofit/>
          </a:bodyPr>
          <a:lstStyle>
            <a:lvl1pPr>
              <a:defRPr sz="5867">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DA80FF4-CF20-0243-A15A-095D0E3A1B85}"/>
              </a:ext>
            </a:extLst>
          </p:cNvPr>
          <p:cNvSpPr>
            <a:spLocks noGrp="1"/>
          </p:cNvSpPr>
          <p:nvPr>
            <p:ph type="body" sz="quarter" idx="10"/>
          </p:nvPr>
        </p:nvSpPr>
        <p:spPr>
          <a:xfrm>
            <a:off x="639053" y="3022213"/>
            <a:ext cx="4576233" cy="567092"/>
          </a:xfrm>
        </p:spPr>
        <p:txBody>
          <a:bodyPr anchor="t" anchorCtr="0">
            <a:normAutofit/>
          </a:bodyPr>
          <a:lstStyle>
            <a:lvl1pPr marL="0" indent="0">
              <a:buNone/>
              <a:defRPr sz="2667">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695559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20624" y="1686984"/>
            <a:ext cx="10484443" cy="2901949"/>
          </a:xfrm>
        </p:spPr>
        <p:txBody>
          <a:bodyPr anchor="b">
            <a:normAutofit/>
          </a:bodyPr>
          <a:lstStyle>
            <a:lvl1pPr>
              <a:lnSpc>
                <a:spcPct val="90000"/>
              </a:lnSpc>
              <a:defRPr sz="3200">
                <a:solidFill>
                  <a:schemeClr val="accent3"/>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4690534"/>
            <a:ext cx="10484443" cy="778935"/>
          </a:xfrm>
          <a:prstGeom prst="rect">
            <a:avLst/>
          </a:prstGeom>
        </p:spPr>
        <p:txBody>
          <a:bodyPr anchor="t">
            <a:normAutofit/>
          </a:bodyPr>
          <a:lstStyle>
            <a:lvl1pPr marL="0" indent="0">
              <a:defRPr sz="2400" b="1" baseline="0">
                <a:solidFill>
                  <a:schemeClr val="accent2"/>
                </a:solidFill>
              </a:defRPr>
            </a:lvl1pPr>
          </a:lstStyle>
          <a:p>
            <a:r>
              <a:rPr lang="en-GB" dirty="0"/>
              <a:t>Click to edit Master subtitle style</a:t>
            </a:r>
          </a:p>
        </p:txBody>
      </p:sp>
      <p:sp>
        <p:nvSpPr>
          <p:cNvPr id="3" name="Text Placeholder 2"/>
          <p:cNvSpPr>
            <a:spLocks noGrp="1"/>
          </p:cNvSpPr>
          <p:nvPr>
            <p:ph type="body" sz="quarter" idx="10"/>
          </p:nvPr>
        </p:nvSpPr>
        <p:spPr>
          <a:xfrm>
            <a:off x="420624" y="5558866"/>
            <a:ext cx="10487483" cy="1028681"/>
          </a:xfrm>
          <a:prstGeom prst="rect">
            <a:avLst/>
          </a:prstGeom>
        </p:spPr>
        <p:txBody>
          <a:bodyPr anchor="b"/>
          <a:lstStyle>
            <a:lvl1pPr marL="4763" indent="-4763">
              <a:defRPr sz="1467">
                <a:solidFill>
                  <a:schemeClr val="accent1"/>
                </a:solidFill>
              </a:defRPr>
            </a:lvl1pPr>
          </a:lstStyle>
          <a:p>
            <a:pPr lvl="0"/>
            <a:r>
              <a:rPr lang="en-GB"/>
              <a:t>Click to edit Master text styles</a:t>
            </a:r>
          </a:p>
        </p:txBody>
      </p:sp>
      <p:sp>
        <p:nvSpPr>
          <p:cNvPr id="2" name="Rectangle 1"/>
          <p:cNvSpPr/>
          <p:nvPr userDrawn="1"/>
        </p:nvSpPr>
        <p:spPr bwMode="auto">
          <a:xfrm>
            <a:off x="11091334" y="6062134"/>
            <a:ext cx="728135" cy="6773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1867" b="1" i="0" u="none" strike="noStrike" cap="none" normalizeH="0" baseline="0" dirty="0">
              <a:ln>
                <a:noFill/>
              </a:ln>
              <a:solidFill>
                <a:schemeClr val="tx1"/>
              </a:solidFill>
              <a:effectLst/>
              <a:latin typeface="Arial" charset="0"/>
            </a:endParaRPr>
          </a:p>
        </p:txBody>
      </p:sp>
      <p:pic>
        <p:nvPicPr>
          <p:cNvPr id="7" name="Picture 6"/>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093349" y="5925433"/>
            <a:ext cx="606775" cy="727160"/>
          </a:xfrm>
          <a:prstGeom prst="rect">
            <a:avLst/>
          </a:prstGeom>
          <a:noFill/>
          <a:ln w="9525">
            <a:noFill/>
            <a:miter lim="800000"/>
            <a:headEnd/>
            <a:tailEnd/>
          </a:ln>
        </p:spPr>
      </p:pic>
    </p:spTree>
    <p:extLst>
      <p:ext uri="{BB962C8B-B14F-4D97-AF65-F5344CB8AC3E}">
        <p14:creationId xmlns:p14="http://schemas.microsoft.com/office/powerpoint/2010/main" val="3376031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20624" y="1686984"/>
            <a:ext cx="10484443" cy="2901949"/>
          </a:xfrm>
        </p:spPr>
        <p:txBody>
          <a:bodyPr anchor="b">
            <a:normAutofit/>
          </a:bodyPr>
          <a:lstStyle>
            <a:lvl1pPr>
              <a:lnSpc>
                <a:spcPct val="90000"/>
              </a:lnSpc>
              <a:defRPr sz="3200">
                <a:solidFill>
                  <a:schemeClr val="accent3"/>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4690534"/>
            <a:ext cx="10484443" cy="778935"/>
          </a:xfrm>
          <a:prstGeom prst="rect">
            <a:avLst/>
          </a:prstGeom>
        </p:spPr>
        <p:txBody>
          <a:bodyPr anchor="b">
            <a:normAutofit/>
          </a:bodyPr>
          <a:lstStyle>
            <a:lvl1pPr marL="0" indent="0">
              <a:defRPr sz="2400" b="1" baseline="0">
                <a:solidFill>
                  <a:schemeClr val="accent2"/>
                </a:solidFill>
              </a:defRPr>
            </a:lvl1pPr>
          </a:lstStyle>
          <a:p>
            <a:r>
              <a:rPr lang="en-GB"/>
              <a:t>Click to edit Master subtitle style</a:t>
            </a:r>
            <a:endParaRPr lang="en-GB" dirty="0"/>
          </a:p>
        </p:txBody>
      </p:sp>
      <p:sp>
        <p:nvSpPr>
          <p:cNvPr id="3" name="Text Placeholder 2"/>
          <p:cNvSpPr>
            <a:spLocks noGrp="1"/>
          </p:cNvSpPr>
          <p:nvPr>
            <p:ph type="body" sz="quarter" idx="10"/>
          </p:nvPr>
        </p:nvSpPr>
        <p:spPr>
          <a:xfrm>
            <a:off x="420624" y="5558866"/>
            <a:ext cx="10487483" cy="1028681"/>
          </a:xfrm>
          <a:prstGeom prst="rect">
            <a:avLst/>
          </a:prstGeom>
        </p:spPr>
        <p:txBody>
          <a:bodyPr anchor="b"/>
          <a:lstStyle>
            <a:lvl1pPr marL="4763" indent="-4763">
              <a:defRPr sz="1467">
                <a:solidFill>
                  <a:schemeClr val="accent1"/>
                </a:solidFill>
              </a:defRPr>
            </a:lvl1pPr>
          </a:lstStyle>
          <a:p>
            <a:pPr lvl="0"/>
            <a:r>
              <a:rPr lang="en-GB"/>
              <a:t>Click to edit Master text styles</a:t>
            </a:r>
          </a:p>
        </p:txBody>
      </p:sp>
      <p:sp>
        <p:nvSpPr>
          <p:cNvPr id="2" name="Rectangle 1"/>
          <p:cNvSpPr/>
          <p:nvPr userDrawn="1"/>
        </p:nvSpPr>
        <p:spPr bwMode="auto">
          <a:xfrm>
            <a:off x="11091334" y="6062134"/>
            <a:ext cx="728135" cy="6773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1867" b="1" i="0" u="none" strike="noStrike" cap="none" normalizeH="0" baseline="0" dirty="0">
              <a:ln>
                <a:noFill/>
              </a:ln>
              <a:solidFill>
                <a:schemeClr val="tx1"/>
              </a:solidFill>
              <a:effectLst/>
              <a:latin typeface="Arial" charset="0"/>
            </a:endParaRPr>
          </a:p>
        </p:txBody>
      </p:sp>
      <p:pic>
        <p:nvPicPr>
          <p:cNvPr id="7" name="Picture 6"/>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093349" y="5925433"/>
            <a:ext cx="606775" cy="727160"/>
          </a:xfrm>
          <a:prstGeom prst="rect">
            <a:avLst/>
          </a:prstGeom>
          <a:noFill/>
          <a:ln w="9525">
            <a:noFill/>
            <a:miter lim="800000"/>
            <a:headEnd/>
            <a:tailEnd/>
          </a:ln>
        </p:spPr>
      </p:pic>
    </p:spTree>
    <p:extLst>
      <p:ext uri="{BB962C8B-B14F-4D97-AF65-F5344CB8AC3E}">
        <p14:creationId xmlns:p14="http://schemas.microsoft.com/office/powerpoint/2010/main" val="13859540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20624" y="1686984"/>
            <a:ext cx="10484443" cy="2901949"/>
          </a:xfrm>
        </p:spPr>
        <p:txBody>
          <a:bodyPr anchor="b">
            <a:normAutofit/>
          </a:bodyPr>
          <a:lstStyle>
            <a:lvl1pPr>
              <a:lnSpc>
                <a:spcPct val="90000"/>
              </a:lnSpc>
              <a:defRPr sz="3200">
                <a:solidFill>
                  <a:schemeClr val="accent3"/>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4690534"/>
            <a:ext cx="10484443" cy="778935"/>
          </a:xfrm>
          <a:prstGeom prst="rect">
            <a:avLst/>
          </a:prstGeom>
        </p:spPr>
        <p:txBody>
          <a:bodyPr anchor="b">
            <a:normAutofit/>
          </a:bodyPr>
          <a:lstStyle>
            <a:lvl1pPr marL="0" indent="0">
              <a:defRPr sz="2400" b="1" baseline="0">
                <a:solidFill>
                  <a:schemeClr val="accent4"/>
                </a:solidFill>
              </a:defRPr>
            </a:lvl1pPr>
          </a:lstStyle>
          <a:p>
            <a:r>
              <a:rPr lang="en-GB" dirty="0"/>
              <a:t>Click to edit Master subtitle style</a:t>
            </a:r>
          </a:p>
        </p:txBody>
      </p:sp>
      <p:sp>
        <p:nvSpPr>
          <p:cNvPr id="3" name="Text Placeholder 2"/>
          <p:cNvSpPr>
            <a:spLocks noGrp="1"/>
          </p:cNvSpPr>
          <p:nvPr>
            <p:ph type="body" sz="quarter" idx="10"/>
          </p:nvPr>
        </p:nvSpPr>
        <p:spPr>
          <a:xfrm>
            <a:off x="420624" y="5558866"/>
            <a:ext cx="10487483" cy="1028681"/>
          </a:xfrm>
          <a:prstGeom prst="rect">
            <a:avLst/>
          </a:prstGeom>
        </p:spPr>
        <p:txBody>
          <a:bodyPr anchor="b"/>
          <a:lstStyle>
            <a:lvl1pPr marL="4763" indent="-4763">
              <a:defRPr sz="1467">
                <a:solidFill>
                  <a:schemeClr val="accent1"/>
                </a:solidFill>
              </a:defRPr>
            </a:lvl1pPr>
          </a:lstStyle>
          <a:p>
            <a:pPr lvl="0"/>
            <a:r>
              <a:rPr lang="en-GB"/>
              <a:t>Click to edit Master text styles</a:t>
            </a:r>
          </a:p>
        </p:txBody>
      </p:sp>
      <p:sp>
        <p:nvSpPr>
          <p:cNvPr id="2" name="Rectangle 1"/>
          <p:cNvSpPr/>
          <p:nvPr userDrawn="1"/>
        </p:nvSpPr>
        <p:spPr bwMode="auto">
          <a:xfrm>
            <a:off x="11091334" y="6062134"/>
            <a:ext cx="728135" cy="6773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1867" b="1" i="0" u="none" strike="noStrike" cap="none" normalizeH="0" baseline="0" dirty="0">
              <a:ln>
                <a:noFill/>
              </a:ln>
              <a:solidFill>
                <a:schemeClr val="tx1"/>
              </a:solidFill>
              <a:effectLst/>
              <a:latin typeface="Arial" charset="0"/>
            </a:endParaRPr>
          </a:p>
        </p:txBody>
      </p:sp>
      <p:pic>
        <p:nvPicPr>
          <p:cNvPr id="7" name="Picture 6"/>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091334" y="5785172"/>
            <a:ext cx="606775" cy="727160"/>
          </a:xfrm>
          <a:prstGeom prst="rect">
            <a:avLst/>
          </a:prstGeom>
          <a:noFill/>
          <a:ln w="9525">
            <a:noFill/>
            <a:miter lim="800000"/>
            <a:headEnd/>
            <a:tailEnd/>
          </a:ln>
        </p:spPr>
      </p:pic>
      <p:pic>
        <p:nvPicPr>
          <p:cNvPr id="16" name="Picture 12" descr="vertical-logo"/>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96961" y="2728385"/>
            <a:ext cx="704851" cy="383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7603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1731"/>
            <a:ext cx="11208792" cy="908180"/>
          </a:xfrm>
        </p:spPr>
        <p:txBody>
          <a:bodyPr/>
          <a:lstStyle>
            <a:lvl1pPr>
              <a:defRPr>
                <a:solidFill>
                  <a:schemeClr val="accent3"/>
                </a:solidFill>
              </a:defRPr>
            </a:lvl1pPr>
          </a:lstStyle>
          <a:p>
            <a:r>
              <a:rPr lang="en-GB" dirty="0"/>
              <a:t>Click to edit Master title style</a:t>
            </a:r>
          </a:p>
        </p:txBody>
      </p:sp>
      <p:sp>
        <p:nvSpPr>
          <p:cNvPr id="8" name="Text Placeholder 7"/>
          <p:cNvSpPr>
            <a:spLocks noGrp="1"/>
          </p:cNvSpPr>
          <p:nvPr>
            <p:ph type="body" sz="quarter" idx="10"/>
          </p:nvPr>
        </p:nvSpPr>
        <p:spPr>
          <a:xfrm>
            <a:off x="-1" y="6163733"/>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chemeClr val="bg1">
                    <a:lumMod val="50000"/>
                  </a:schemeClr>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38469"/>
            <a:ext cx="112047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430602" y="1686984"/>
            <a:ext cx="10443633" cy="4451349"/>
          </a:xfrm>
        </p:spPr>
        <p:txBody>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867">
                <a:solidFill>
                  <a:schemeClr val="tx1"/>
                </a:solidFill>
              </a:defRPr>
            </a:lvl3pPr>
            <a:lvl4pPr>
              <a:lnSpc>
                <a:spcPct val="100000"/>
              </a:lnSpc>
              <a:spcAft>
                <a:spcPts val="4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3"/>
          <p:cNvSpPr>
            <a:spLocks noGrp="1"/>
          </p:cNvSpPr>
          <p:nvPr>
            <p:ph type="sldNum" sz="quarter" idx="4"/>
          </p:nvPr>
        </p:nvSpPr>
        <p:spPr>
          <a:xfrm>
            <a:off x="10699102" y="6356351"/>
            <a:ext cx="654697" cy="366183"/>
          </a:xfrm>
          <a:prstGeom prst="rect">
            <a:avLst/>
          </a:prstGeom>
        </p:spPr>
        <p:txBody>
          <a:bodyPr vert="horz" lIns="91440" tIns="45720" rIns="91440" bIns="45720" rtlCol="0" anchor="ctr"/>
          <a:lstStyle>
            <a:lvl1pPr algn="r">
              <a:defRPr sz="1067">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434683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74640"/>
            <a:ext cx="11087100" cy="691520"/>
          </a:xfrm>
        </p:spPr>
        <p:txBody>
          <a:bodyPr/>
          <a:lstStyle>
            <a:lvl1pPr>
              <a:defRPr>
                <a:solidFill>
                  <a:schemeClr val="accent3"/>
                </a:solidFill>
              </a:defRPr>
            </a:lvl1pPr>
          </a:lstStyle>
          <a:p>
            <a:r>
              <a:rPr lang="en-GB"/>
              <a:t>Click to edit Master title style</a:t>
            </a:r>
          </a:p>
        </p:txBody>
      </p:sp>
      <p:sp>
        <p:nvSpPr>
          <p:cNvPr id="5" name="Text Placeholder 7"/>
          <p:cNvSpPr>
            <a:spLocks noGrp="1"/>
          </p:cNvSpPr>
          <p:nvPr>
            <p:ph type="body" sz="quarter" idx="10"/>
          </p:nvPr>
        </p:nvSpPr>
        <p:spPr>
          <a:xfrm>
            <a:off x="-1" y="6163733"/>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chemeClr val="bg1">
                    <a:lumMod val="50000"/>
                  </a:schemeClr>
                </a:solidFill>
                <a:latin typeface="+mn-lt"/>
                <a:ea typeface="+mn-ea"/>
                <a:cs typeface="+mn-cs"/>
              </a:defRPr>
            </a:lvl1pPr>
          </a:lstStyle>
          <a:p>
            <a:pPr lvl="0"/>
            <a:r>
              <a:rPr lang="en-GB"/>
              <a:t>Click to edit Master text styles</a:t>
            </a:r>
          </a:p>
        </p:txBody>
      </p:sp>
      <p:sp>
        <p:nvSpPr>
          <p:cNvPr id="6" name="Slide Number Placeholder 3"/>
          <p:cNvSpPr>
            <a:spLocks noGrp="1"/>
          </p:cNvSpPr>
          <p:nvPr>
            <p:ph type="sldNum" sz="quarter" idx="4"/>
          </p:nvPr>
        </p:nvSpPr>
        <p:spPr>
          <a:xfrm>
            <a:off x="10699102" y="6356351"/>
            <a:ext cx="654697" cy="366183"/>
          </a:xfrm>
          <a:prstGeom prst="rect">
            <a:avLst/>
          </a:prstGeom>
        </p:spPr>
        <p:txBody>
          <a:bodyPr vert="horz" lIns="91440" tIns="45720" rIns="91440" bIns="45720" rtlCol="0" anchor="ctr"/>
          <a:lstStyle>
            <a:lvl1pPr algn="r">
              <a:defRPr sz="1067">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545289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12751" y="142852"/>
            <a:ext cx="10388600" cy="1573200"/>
          </a:xfrm>
        </p:spPr>
        <p:txBody>
          <a:bodyPr anchor="b"/>
          <a:lstStyle>
            <a:lvl1pPr>
              <a:lnSpc>
                <a:spcPct val="100000"/>
              </a:lnSpc>
              <a:defRPr sz="4800">
                <a:solidFill>
                  <a:schemeClr val="accent3"/>
                </a:solidFill>
                <a:latin typeface="Arial" pitchFamily="34" charset="0"/>
                <a:cs typeface="Arial" pitchFamily="34" charset="0"/>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12751" y="3390912"/>
            <a:ext cx="10064780" cy="1752600"/>
          </a:xfrm>
          <a:prstGeom prst="rect">
            <a:avLst/>
          </a:prstGeom>
        </p:spPr>
        <p:txBody>
          <a:bodyPr/>
          <a:lstStyle>
            <a:lvl1pPr marL="0" indent="0">
              <a:buNone/>
              <a:defRPr sz="1867" b="1" baseline="0">
                <a:latin typeface="Arial" pitchFamily="34" charset="0"/>
                <a:cs typeface="Arial" pitchFamily="34" charset="0"/>
              </a:defRPr>
            </a:lvl1pPr>
          </a:lstStyle>
          <a:p>
            <a:r>
              <a:rPr lang="en-GB"/>
              <a:t>Click to edit Master subtitle style</a:t>
            </a:r>
            <a:endParaRPr lang="en-GB" dirty="0"/>
          </a:p>
        </p:txBody>
      </p:sp>
      <p:sp>
        <p:nvSpPr>
          <p:cNvPr id="8" name="Text Placeholder 7"/>
          <p:cNvSpPr>
            <a:spLocks noGrp="1"/>
          </p:cNvSpPr>
          <p:nvPr>
            <p:ph type="body" sz="quarter" idx="12"/>
          </p:nvPr>
        </p:nvSpPr>
        <p:spPr>
          <a:xfrm>
            <a:off x="413351" y="1714488"/>
            <a:ext cx="10394351" cy="1573200"/>
          </a:xfrm>
          <a:prstGeom prst="rect">
            <a:avLst/>
          </a:prstGeom>
          <a:noFill/>
          <a:ln>
            <a:noFill/>
          </a:ln>
        </p:spPr>
        <p:txBody>
          <a:bodyPr>
            <a:noAutofit/>
          </a:bodyPr>
          <a:lstStyle>
            <a:lvl1pPr marL="0" indent="0">
              <a:lnSpc>
                <a:spcPct val="100000"/>
              </a:lnSpc>
              <a:buNone/>
              <a:defRPr sz="3200" b="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pic>
        <p:nvPicPr>
          <p:cNvPr id="7" name="Picture 12" descr="vertical-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62252" y="2557854"/>
            <a:ext cx="704851" cy="383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8139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667"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9" name="Slide Number Placeholder 3"/>
          <p:cNvSpPr txBox="1">
            <a:spLocks/>
          </p:cNvSpPr>
          <p:nvPr userDrawn="1"/>
        </p:nvSpPr>
        <p:spPr>
          <a:xfrm>
            <a:off x="10699102" y="6356351"/>
            <a:ext cx="654697" cy="366183"/>
          </a:xfrm>
          <a:prstGeom prst="rect">
            <a:avLst/>
          </a:prstGeom>
        </p:spPr>
        <p:txBody>
          <a:bodyPr vert="horz" lIns="121920" tIns="60960" rIns="121920" bIns="6096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E66208-4A1C-594F-8665-CB46850971E6}" type="slidenum">
              <a:rPr lang="en-GB" sz="1067" smtClean="0"/>
              <a:pPr/>
              <a:t>‹#›</a:t>
            </a:fld>
            <a:endParaRPr lang="en-GB" sz="1067"/>
          </a:p>
        </p:txBody>
      </p:sp>
    </p:spTree>
    <p:extLst>
      <p:ext uri="{BB962C8B-B14F-4D97-AF65-F5344CB8AC3E}">
        <p14:creationId xmlns:p14="http://schemas.microsoft.com/office/powerpoint/2010/main" val="267744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395968"/>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0" indent="0">
              <a:lnSpc>
                <a:spcPct val="100000"/>
              </a:lnSpc>
              <a:spcBef>
                <a:spcPts val="0"/>
              </a:spcBef>
              <a:buClrTx/>
              <a:buFontTx/>
              <a:buNone/>
              <a:defRPr sz="2400" b="1">
                <a:solidFill>
                  <a:schemeClr val="accent2"/>
                </a:solidFill>
                <a:latin typeface="Arial" pitchFamily="34" charset="0"/>
                <a:cs typeface="Arial" pitchFamily="34" charset="0"/>
              </a:defRPr>
            </a:lvl1pPr>
            <a:lvl2pPr marL="629984" indent="-179996">
              <a:lnSpc>
                <a:spcPct val="10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marL="1202237" indent="-372524">
              <a:buFont typeface="Arial" panose="020B0604020202020204" pitchFamily="34" charset="0"/>
              <a:buChar char="−"/>
              <a:defRPr sz="1867" baseline="0">
                <a:latin typeface="Arial" pitchFamily="34" charset="0"/>
                <a:cs typeface="Arial" pitchFamily="34" charset="0"/>
              </a:defRPr>
            </a:lvl3pPr>
            <a:lvl4pPr marL="1316534" indent="-179913">
              <a:buFont typeface="Arial" panose="020B0604020202020204" pitchFamily="34" charset="0"/>
              <a:buChar char="•"/>
              <a:defRPr sz="1867">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2"/>
            <a:r>
              <a:rPr lang="en-GB" noProof="0" dirty="0"/>
              <a:t>Third level</a:t>
            </a:r>
          </a:p>
          <a:p>
            <a:pPr lvl="3"/>
            <a:r>
              <a:rPr lang="en-GB" noProof="0" dirty="0"/>
              <a:t>Fourth level</a:t>
            </a:r>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667"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3" name="Text Placeholder 2"/>
          <p:cNvSpPr>
            <a:spLocks noGrp="1"/>
          </p:cNvSpPr>
          <p:nvPr>
            <p:ph type="body" sz="quarter" idx="10"/>
          </p:nvPr>
        </p:nvSpPr>
        <p:spPr>
          <a:xfrm>
            <a:off x="315385" y="863601"/>
            <a:ext cx="11688233" cy="664633"/>
          </a:xfrm>
          <a:prstGeom prst="rect">
            <a:avLst/>
          </a:prstGeom>
        </p:spPr>
        <p:txBody>
          <a:bodyPr/>
          <a:lstStyle>
            <a:lvl1pPr marL="0" indent="0">
              <a:buFontTx/>
              <a:buNone/>
              <a:defRPr sz="24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55255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ouble Conten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316081"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Slide Number Placeholder 3"/>
          <p:cNvSpPr txBox="1">
            <a:spLocks/>
          </p:cNvSpPr>
          <p:nvPr userDrawn="1"/>
        </p:nvSpPr>
        <p:spPr>
          <a:xfrm>
            <a:off x="10699102" y="6356351"/>
            <a:ext cx="654697" cy="366183"/>
          </a:xfrm>
          <a:prstGeom prst="rect">
            <a:avLst/>
          </a:prstGeom>
        </p:spPr>
        <p:txBody>
          <a:bodyPr vert="horz" lIns="121920" tIns="60960" rIns="121920" bIns="6096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E66208-4A1C-594F-8665-CB46850971E6}" type="slidenum">
              <a:rPr lang="en-GB" sz="1333" smtClean="0"/>
              <a:pPr/>
              <a:t>‹#›</a:t>
            </a:fld>
            <a:endParaRPr lang="en-GB" sz="1333"/>
          </a:p>
        </p:txBody>
      </p:sp>
    </p:spTree>
    <p:extLst>
      <p:ext uri="{BB962C8B-B14F-4D97-AF65-F5344CB8AC3E}">
        <p14:creationId xmlns:p14="http://schemas.microsoft.com/office/powerpoint/2010/main" val="2692538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Z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10972800" cy="512064"/>
          </a:xfrm>
        </p:spPr>
        <p:txBody>
          <a:bodyPr/>
          <a:lstStyle/>
          <a:p>
            <a:r>
              <a:rPr lang="en-US" dirty="0"/>
              <a:t>Click to edit Master title style</a:t>
            </a:r>
          </a:p>
        </p:txBody>
      </p:sp>
      <p:sp>
        <p:nvSpPr>
          <p:cNvPr id="6" name="Text Placeholder 5"/>
          <p:cNvSpPr>
            <a:spLocks noGrp="1"/>
          </p:cNvSpPr>
          <p:nvPr>
            <p:ph type="body" sz="quarter" idx="15"/>
          </p:nvPr>
        </p:nvSpPr>
        <p:spPr>
          <a:xfrm>
            <a:off x="609600" y="812800"/>
            <a:ext cx="10972800" cy="512064"/>
          </a:xfrm>
          <a:prstGeom prst="rect">
            <a:avLst/>
          </a:prstGeom>
        </p:spPr>
        <p:txBody>
          <a:bodyPr>
            <a:noAutofit/>
          </a:bodyPr>
          <a:lstStyle>
            <a:lvl1pPr marL="0" indent="0">
              <a:defRPr lang="en-US" sz="2133" b="0" i="1" baseline="0" dirty="0" smtClean="0">
                <a:solidFill>
                  <a:srgbClr val="4B306A"/>
                </a:solidFill>
                <a:latin typeface="Arial" pitchFamily="34" charset="0"/>
                <a:ea typeface="+mn-ea"/>
                <a:cs typeface="Arial" pitchFamily="34" charset="0"/>
              </a:defRPr>
            </a:lvl1pPr>
          </a:lstStyle>
          <a:p>
            <a:pPr marL="0" lvl="0" indent="0" algn="l" rtl="0" eaLnBrk="0" fontAlgn="base" hangingPunct="0">
              <a:lnSpc>
                <a:spcPct val="100000"/>
              </a:lnSpc>
              <a:spcBef>
                <a:spcPct val="0"/>
              </a:spcBef>
              <a:spcAft>
                <a:spcPts val="400"/>
              </a:spcAft>
              <a:buClr>
                <a:srgbClr val="7AB800"/>
              </a:buClr>
              <a:buFont typeface="Arial" charset="0"/>
              <a:buNone/>
            </a:pPr>
            <a:r>
              <a:rPr lang="en-US" dirty="0"/>
              <a:t>Click to edit Master text styles</a:t>
            </a:r>
          </a:p>
        </p:txBody>
      </p:sp>
      <p:sp>
        <p:nvSpPr>
          <p:cNvPr id="12" name="Text Placeholder 11"/>
          <p:cNvSpPr>
            <a:spLocks noGrp="1"/>
          </p:cNvSpPr>
          <p:nvPr>
            <p:ph type="body" sz="quarter" idx="16"/>
          </p:nvPr>
        </p:nvSpPr>
        <p:spPr>
          <a:xfrm>
            <a:off x="609600" y="1600200"/>
            <a:ext cx="10972800" cy="4526280"/>
          </a:xfrm>
          <a:prstGeom prst="rect">
            <a:avLst/>
          </a:prstGeom>
        </p:spPr>
        <p:txBody>
          <a:bodyPr/>
          <a:lstStyle>
            <a:lvl1pPr marL="0" indent="0">
              <a:spcAft>
                <a:spcPts val="800"/>
              </a:spcAft>
              <a:defRPr/>
            </a:lvl1pPr>
            <a:lvl2pPr marL="383108" indent="-380990">
              <a:lnSpc>
                <a:spcPts val="2560"/>
              </a:lnSpc>
              <a:spcBef>
                <a:spcPts val="800"/>
              </a:spcBef>
              <a:spcAft>
                <a:spcPts val="800"/>
              </a:spcAft>
              <a:defRPr lang="en-US" sz="2133" b="0" dirty="0" smtClean="0">
                <a:solidFill>
                  <a:schemeClr val="tx1"/>
                </a:solidFill>
                <a:latin typeface="+mn-lt"/>
                <a:ea typeface="Arial" charset="0"/>
                <a:cs typeface="Arial" pitchFamily="34" charset="0"/>
              </a:defRPr>
            </a:lvl2pPr>
            <a:lvl3pPr>
              <a:spcBef>
                <a:spcPts val="0"/>
              </a:spcBef>
              <a:spcAft>
                <a:spcPts val="800"/>
              </a:spcAft>
              <a:defRPr/>
            </a:lvl3pPr>
          </a:lstStyle>
          <a:p>
            <a:pPr lvl="0"/>
            <a:r>
              <a:rPr lang="en-US" dirty="0"/>
              <a:t>Click to edit Master text styles</a:t>
            </a:r>
          </a:p>
          <a:p>
            <a:pPr marL="243411" lvl="1" indent="-241294" algn="l" rtl="0" eaLnBrk="0" fontAlgn="base" hangingPunct="0">
              <a:lnSpc>
                <a:spcPct val="100000"/>
              </a:lnSpc>
              <a:spcBef>
                <a:spcPct val="0"/>
              </a:spcBef>
              <a:spcAft>
                <a:spcPts val="400"/>
              </a:spcAft>
              <a:buClr>
                <a:srgbClr val="7AB800"/>
              </a:buClr>
              <a:buFont typeface="Arial" charset="0"/>
              <a:buChar char="•"/>
            </a:pPr>
            <a:r>
              <a:rPr lang="en-US" dirty="0"/>
              <a:t>Second level</a:t>
            </a:r>
          </a:p>
          <a:p>
            <a:pPr lvl="2"/>
            <a:r>
              <a:rPr lang="en-US" dirty="0"/>
              <a:t>Third level</a:t>
            </a:r>
          </a:p>
        </p:txBody>
      </p:sp>
      <p:sp>
        <p:nvSpPr>
          <p:cNvPr id="13" name="Footer Placeholder 12"/>
          <p:cNvSpPr>
            <a:spLocks noGrp="1"/>
          </p:cNvSpPr>
          <p:nvPr>
            <p:ph type="ftr" sz="quarter" idx="17"/>
          </p:nvPr>
        </p:nvSpPr>
        <p:spPr>
          <a:xfrm>
            <a:off x="0" y="6642556"/>
            <a:ext cx="11131296" cy="369332"/>
          </a:xfrm>
          <a:prstGeom prst="rect">
            <a:avLst/>
          </a:prstGeom>
        </p:spPr>
        <p:txBody>
          <a:bodyPr>
            <a:spAutoFit/>
          </a:bodyPr>
          <a:lstStyle/>
          <a:p>
            <a:pPr>
              <a:buClr>
                <a:srgbClr val="7AB800"/>
              </a:buClr>
              <a:buFont typeface="Arial" charset="0"/>
              <a:buNone/>
            </a:pPr>
            <a:endParaRPr lang="en-US" dirty="0"/>
          </a:p>
        </p:txBody>
      </p:sp>
    </p:spTree>
    <p:extLst>
      <p:ext uri="{BB962C8B-B14F-4D97-AF65-F5344CB8AC3E}">
        <p14:creationId xmlns:p14="http://schemas.microsoft.com/office/powerpoint/2010/main" val="2612279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875521" y="6352782"/>
            <a:ext cx="493607" cy="370205"/>
          </a:xfrm>
          <a:custGeom>
            <a:avLst/>
            <a:gdLst/>
            <a:ahLst/>
            <a:cxnLst/>
            <a:rect l="l" t="t" r="r" b="b"/>
            <a:pathLst>
              <a:path w="370204" h="370204">
                <a:moveTo>
                  <a:pt x="185038" y="0"/>
                </a:moveTo>
                <a:lnTo>
                  <a:pt x="135834" y="6610"/>
                </a:lnTo>
                <a:lnTo>
                  <a:pt x="91628" y="25265"/>
                </a:lnTo>
                <a:lnTo>
                  <a:pt x="54181" y="54202"/>
                </a:lnTo>
                <a:lnTo>
                  <a:pt x="25254" y="91654"/>
                </a:lnTo>
                <a:lnTo>
                  <a:pt x="6606" y="135859"/>
                </a:lnTo>
                <a:lnTo>
                  <a:pt x="0" y="185051"/>
                </a:lnTo>
                <a:lnTo>
                  <a:pt x="6606" y="234249"/>
                </a:lnTo>
                <a:lnTo>
                  <a:pt x="25254" y="278457"/>
                </a:lnTo>
                <a:lnTo>
                  <a:pt x="54181" y="315912"/>
                </a:lnTo>
                <a:lnTo>
                  <a:pt x="91628" y="344849"/>
                </a:lnTo>
                <a:lnTo>
                  <a:pt x="135834" y="363505"/>
                </a:lnTo>
                <a:lnTo>
                  <a:pt x="185038" y="370116"/>
                </a:lnTo>
                <a:lnTo>
                  <a:pt x="234243" y="363505"/>
                </a:lnTo>
                <a:lnTo>
                  <a:pt x="278449" y="344849"/>
                </a:lnTo>
                <a:lnTo>
                  <a:pt x="315896" y="315912"/>
                </a:lnTo>
                <a:lnTo>
                  <a:pt x="344823" y="278457"/>
                </a:lnTo>
                <a:lnTo>
                  <a:pt x="363471" y="234249"/>
                </a:lnTo>
                <a:lnTo>
                  <a:pt x="370077" y="185051"/>
                </a:lnTo>
                <a:lnTo>
                  <a:pt x="363471" y="135859"/>
                </a:lnTo>
                <a:lnTo>
                  <a:pt x="344823" y="91654"/>
                </a:lnTo>
                <a:lnTo>
                  <a:pt x="315896" y="54202"/>
                </a:lnTo>
                <a:lnTo>
                  <a:pt x="278449" y="25265"/>
                </a:lnTo>
                <a:lnTo>
                  <a:pt x="234243" y="6610"/>
                </a:lnTo>
                <a:lnTo>
                  <a:pt x="185038" y="0"/>
                </a:lnTo>
                <a:close/>
              </a:path>
            </a:pathLst>
          </a:custGeom>
          <a:solidFill>
            <a:srgbClr val="FBAE17"/>
          </a:solidFill>
        </p:spPr>
        <p:txBody>
          <a:bodyPr wrap="square" lIns="0" tIns="0" rIns="0" bIns="0" rtlCol="0"/>
          <a:lstStyle/>
          <a:p>
            <a:endParaRPr sz="2400"/>
          </a:p>
        </p:txBody>
      </p:sp>
      <p:sp>
        <p:nvSpPr>
          <p:cNvPr id="17" name="bk object 17"/>
          <p:cNvSpPr/>
          <p:nvPr/>
        </p:nvSpPr>
        <p:spPr>
          <a:xfrm>
            <a:off x="9982200" y="6420751"/>
            <a:ext cx="240944" cy="219430"/>
          </a:xfrm>
          <a:prstGeom prst="rect">
            <a:avLst/>
          </a:prstGeom>
          <a:blipFill>
            <a:blip r:embed="rId2" cstate="print"/>
            <a:stretch>
              <a:fillRect/>
            </a:stretch>
          </a:blipFill>
        </p:spPr>
        <p:txBody>
          <a:bodyPr wrap="square" lIns="0" tIns="0" rIns="0" bIns="0" rtlCol="0"/>
          <a:lstStyle/>
          <a:p>
            <a:endParaRPr sz="2400"/>
          </a:p>
        </p:txBody>
      </p:sp>
      <p:sp>
        <p:nvSpPr>
          <p:cNvPr id="18" name="bk object 18"/>
          <p:cNvSpPr/>
          <p:nvPr/>
        </p:nvSpPr>
        <p:spPr>
          <a:xfrm>
            <a:off x="11292162" y="6352782"/>
            <a:ext cx="493607" cy="370205"/>
          </a:xfrm>
          <a:custGeom>
            <a:avLst/>
            <a:gdLst/>
            <a:ahLst/>
            <a:cxnLst/>
            <a:rect l="l" t="t" r="r" b="b"/>
            <a:pathLst>
              <a:path w="370204" h="370204">
                <a:moveTo>
                  <a:pt x="185038" y="0"/>
                </a:moveTo>
                <a:lnTo>
                  <a:pt x="135834" y="6610"/>
                </a:lnTo>
                <a:lnTo>
                  <a:pt x="91628" y="25265"/>
                </a:lnTo>
                <a:lnTo>
                  <a:pt x="54181" y="54202"/>
                </a:lnTo>
                <a:lnTo>
                  <a:pt x="25254" y="91654"/>
                </a:lnTo>
                <a:lnTo>
                  <a:pt x="6606" y="135859"/>
                </a:lnTo>
                <a:lnTo>
                  <a:pt x="0" y="185051"/>
                </a:lnTo>
                <a:lnTo>
                  <a:pt x="6606" y="234249"/>
                </a:lnTo>
                <a:lnTo>
                  <a:pt x="25254" y="278457"/>
                </a:lnTo>
                <a:lnTo>
                  <a:pt x="54181" y="315912"/>
                </a:lnTo>
                <a:lnTo>
                  <a:pt x="91628" y="344849"/>
                </a:lnTo>
                <a:lnTo>
                  <a:pt x="135834" y="363505"/>
                </a:lnTo>
                <a:lnTo>
                  <a:pt x="185038" y="370116"/>
                </a:lnTo>
                <a:lnTo>
                  <a:pt x="234243" y="363505"/>
                </a:lnTo>
                <a:lnTo>
                  <a:pt x="278449" y="344849"/>
                </a:lnTo>
                <a:lnTo>
                  <a:pt x="315896" y="315912"/>
                </a:lnTo>
                <a:lnTo>
                  <a:pt x="344823" y="278457"/>
                </a:lnTo>
                <a:lnTo>
                  <a:pt x="363471" y="234249"/>
                </a:lnTo>
                <a:lnTo>
                  <a:pt x="370077" y="185051"/>
                </a:lnTo>
                <a:lnTo>
                  <a:pt x="363471" y="135859"/>
                </a:lnTo>
                <a:lnTo>
                  <a:pt x="344823" y="91654"/>
                </a:lnTo>
                <a:lnTo>
                  <a:pt x="315896" y="54202"/>
                </a:lnTo>
                <a:lnTo>
                  <a:pt x="278449" y="25265"/>
                </a:lnTo>
                <a:lnTo>
                  <a:pt x="234243" y="6610"/>
                </a:lnTo>
                <a:lnTo>
                  <a:pt x="185038" y="0"/>
                </a:lnTo>
                <a:close/>
              </a:path>
            </a:pathLst>
          </a:custGeom>
          <a:solidFill>
            <a:srgbClr val="FBAE17"/>
          </a:solidFill>
        </p:spPr>
        <p:txBody>
          <a:bodyPr wrap="square" lIns="0" tIns="0" rIns="0" bIns="0" rtlCol="0"/>
          <a:lstStyle/>
          <a:p>
            <a:endParaRPr sz="2400"/>
          </a:p>
        </p:txBody>
      </p:sp>
      <p:sp>
        <p:nvSpPr>
          <p:cNvPr id="19" name="bk object 19"/>
          <p:cNvSpPr/>
          <p:nvPr/>
        </p:nvSpPr>
        <p:spPr>
          <a:xfrm>
            <a:off x="11428137" y="6420751"/>
            <a:ext cx="240944" cy="219430"/>
          </a:xfrm>
          <a:prstGeom prst="rect">
            <a:avLst/>
          </a:prstGeom>
          <a:blipFill>
            <a:blip r:embed="rId3" cstate="print"/>
            <a:stretch>
              <a:fillRect/>
            </a:stretch>
          </a:blipFill>
        </p:spPr>
        <p:txBody>
          <a:bodyPr wrap="square" lIns="0" tIns="0" rIns="0" bIns="0" rtlCol="0"/>
          <a:lstStyle/>
          <a:p>
            <a:endParaRPr sz="2400"/>
          </a:p>
        </p:txBody>
      </p:sp>
      <p:sp>
        <p:nvSpPr>
          <p:cNvPr id="20" name="bk object 20"/>
          <p:cNvSpPr/>
          <p:nvPr/>
        </p:nvSpPr>
        <p:spPr>
          <a:xfrm>
            <a:off x="10540323" y="6320117"/>
            <a:ext cx="580812" cy="435609"/>
          </a:xfrm>
          <a:custGeom>
            <a:avLst/>
            <a:gdLst/>
            <a:ahLst/>
            <a:cxnLst/>
            <a:rect l="l" t="t" r="r" b="b"/>
            <a:pathLst>
              <a:path w="435609" h="435609">
                <a:moveTo>
                  <a:pt x="217677" y="0"/>
                </a:moveTo>
                <a:lnTo>
                  <a:pt x="167751" y="5749"/>
                </a:lnTo>
                <a:lnTo>
                  <a:pt x="121927" y="22128"/>
                </a:lnTo>
                <a:lnTo>
                  <a:pt x="81511" y="47829"/>
                </a:lnTo>
                <a:lnTo>
                  <a:pt x="47806" y="81544"/>
                </a:lnTo>
                <a:lnTo>
                  <a:pt x="22116" y="121969"/>
                </a:lnTo>
                <a:lnTo>
                  <a:pt x="5746" y="167795"/>
                </a:lnTo>
                <a:lnTo>
                  <a:pt x="0" y="217716"/>
                </a:lnTo>
                <a:lnTo>
                  <a:pt x="5746" y="267637"/>
                </a:lnTo>
                <a:lnTo>
                  <a:pt x="22116" y="313463"/>
                </a:lnTo>
                <a:lnTo>
                  <a:pt x="47806" y="353887"/>
                </a:lnTo>
                <a:lnTo>
                  <a:pt x="81511" y="387603"/>
                </a:lnTo>
                <a:lnTo>
                  <a:pt x="121927" y="413304"/>
                </a:lnTo>
                <a:lnTo>
                  <a:pt x="167751" y="429683"/>
                </a:lnTo>
                <a:lnTo>
                  <a:pt x="217677" y="435433"/>
                </a:lnTo>
                <a:lnTo>
                  <a:pt x="267604" y="429683"/>
                </a:lnTo>
                <a:lnTo>
                  <a:pt x="313428" y="413304"/>
                </a:lnTo>
                <a:lnTo>
                  <a:pt x="353844" y="387603"/>
                </a:lnTo>
                <a:lnTo>
                  <a:pt x="387549" y="353887"/>
                </a:lnTo>
                <a:lnTo>
                  <a:pt x="413239" y="313463"/>
                </a:lnTo>
                <a:lnTo>
                  <a:pt x="429609" y="267637"/>
                </a:lnTo>
                <a:lnTo>
                  <a:pt x="435355" y="217716"/>
                </a:lnTo>
                <a:lnTo>
                  <a:pt x="429609" y="167795"/>
                </a:lnTo>
                <a:lnTo>
                  <a:pt x="413239" y="121969"/>
                </a:lnTo>
                <a:lnTo>
                  <a:pt x="387549" y="81544"/>
                </a:lnTo>
                <a:lnTo>
                  <a:pt x="353844" y="47829"/>
                </a:lnTo>
                <a:lnTo>
                  <a:pt x="313428" y="22128"/>
                </a:lnTo>
                <a:lnTo>
                  <a:pt x="267604" y="5749"/>
                </a:lnTo>
                <a:lnTo>
                  <a:pt x="217677" y="0"/>
                </a:lnTo>
                <a:close/>
              </a:path>
            </a:pathLst>
          </a:custGeom>
          <a:solidFill>
            <a:srgbClr val="FBAE17"/>
          </a:solidFill>
        </p:spPr>
        <p:txBody>
          <a:bodyPr wrap="square" lIns="0" tIns="0" rIns="0" bIns="0" rtlCol="0"/>
          <a:lstStyle/>
          <a:p>
            <a:endParaRPr sz="2400"/>
          </a:p>
        </p:txBody>
      </p:sp>
      <p:sp>
        <p:nvSpPr>
          <p:cNvPr id="21" name="bk object 21"/>
          <p:cNvSpPr/>
          <p:nvPr/>
        </p:nvSpPr>
        <p:spPr>
          <a:xfrm>
            <a:off x="10632609" y="6359067"/>
            <a:ext cx="395833" cy="322694"/>
          </a:xfrm>
          <a:prstGeom prst="rect">
            <a:avLst/>
          </a:prstGeom>
          <a:blipFill>
            <a:blip r:embed="rId4" cstate="print"/>
            <a:stretch>
              <a:fillRect/>
            </a:stretch>
          </a:blipFill>
        </p:spPr>
        <p:txBody>
          <a:bodyPr wrap="square" lIns="0" tIns="0" rIns="0" bIns="0" rtlCol="0"/>
          <a:lstStyle/>
          <a:p>
            <a:endParaRPr sz="2400"/>
          </a:p>
        </p:txBody>
      </p:sp>
      <p:sp>
        <p:nvSpPr>
          <p:cNvPr id="22" name="bk object 22"/>
          <p:cNvSpPr/>
          <p:nvPr/>
        </p:nvSpPr>
        <p:spPr>
          <a:xfrm>
            <a:off x="351925" y="6466789"/>
            <a:ext cx="848411" cy="254520"/>
          </a:xfrm>
          <a:prstGeom prst="rect">
            <a:avLst/>
          </a:prstGeom>
          <a:blipFill>
            <a:blip r:embed="rId5" cstate="print"/>
            <a:stretch>
              <a:fillRect/>
            </a:stretch>
          </a:blipFill>
        </p:spPr>
        <p:txBody>
          <a:bodyPr wrap="square" lIns="0" tIns="0" rIns="0" bIns="0" rtlCol="0"/>
          <a:lstStyle/>
          <a:p>
            <a:endParaRPr sz="2400"/>
          </a:p>
        </p:txBody>
      </p:sp>
      <p:sp>
        <p:nvSpPr>
          <p:cNvPr id="23" name="bk object 23"/>
          <p:cNvSpPr/>
          <p:nvPr/>
        </p:nvSpPr>
        <p:spPr>
          <a:xfrm>
            <a:off x="1379016" y="6399312"/>
            <a:ext cx="1404781" cy="255269"/>
          </a:xfrm>
          <a:prstGeom prst="rect">
            <a:avLst/>
          </a:prstGeom>
          <a:blipFill>
            <a:blip r:embed="rId6" cstate="print"/>
            <a:stretch>
              <a:fillRect/>
            </a:stretch>
          </a:blip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6572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2452" y="1786966"/>
            <a:ext cx="10732819" cy="4108867"/>
          </a:xfrm>
        </p:spPr>
        <p:txBody>
          <a:bodyPr/>
          <a:lstStyle>
            <a:lvl1pPr>
              <a:defRPr>
                <a:solidFill>
                  <a:schemeClr val="tx1"/>
                </a:solidFill>
              </a:defRPr>
            </a:lvl1pPr>
            <a:lvl2pPr marL="742950" indent="-285750">
              <a:buFont typeface="Arial" charset="0"/>
              <a:buChar char="•"/>
              <a:defRPr>
                <a:solidFill>
                  <a:schemeClr val="tx1"/>
                </a:solidFill>
              </a:defRPr>
            </a:lvl2pPr>
            <a:lvl3pPr marL="1143000" indent="-228600">
              <a:buFont typeface="Courier New" charset="0"/>
              <a:buChar char="o"/>
              <a:defRPr>
                <a:solidFill>
                  <a:schemeClr val="tx1"/>
                </a:solidFill>
              </a:defRPr>
            </a:lvl3pPr>
            <a:lvl4pPr marL="1600200" indent="-228600">
              <a:buFont typeface="Wingdings" charset="2"/>
              <a:buChar char="§"/>
              <a:defRPr>
                <a:solidFill>
                  <a:schemeClr val="tx1"/>
                </a:solidFill>
              </a:defRPr>
            </a:lvl4pPr>
            <a:lvl5pPr marL="2057400" indent="-228600">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2"/>
          </p:nvPr>
        </p:nvSpPr>
        <p:spPr>
          <a:xfrm>
            <a:off x="372453" y="1081741"/>
            <a:ext cx="10732819" cy="627530"/>
          </a:xfrm>
        </p:spPr>
        <p:txBody>
          <a:bodyPr anchor="t">
            <a:normAutofit/>
          </a:bodyPr>
          <a:lstStyle>
            <a:lvl1pPr marL="0" indent="0">
              <a:buNone/>
              <a:defRPr sz="1600" b="0">
                <a:solidFill>
                  <a:schemeClr val="accent4"/>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0FFECCB5-6011-F848-A253-8D4FF525620F}"/>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1025565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387078"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9428716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CDA9-CDA6-417F-9064-343277D47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77CCD0-18C7-4DE1-B18E-589A4A52F1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ADA60C-DAA3-44C6-84A5-588319C6D0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C7BB8-AD29-45F3-B28A-C1C63C5AB0F1}"/>
              </a:ext>
            </a:extLst>
          </p:cNvPr>
          <p:cNvSpPr>
            <a:spLocks noGrp="1"/>
          </p:cNvSpPr>
          <p:nvPr>
            <p:ph type="dt" sz="half" idx="10"/>
          </p:nvPr>
        </p:nvSpPr>
        <p:spPr/>
        <p:txBody>
          <a:bodyPr/>
          <a:lstStyle/>
          <a:p>
            <a:fld id="{D536B224-B613-46F4-82F8-2759DB6F6287}" type="datetimeFigureOut">
              <a:rPr lang="en-US" smtClean="0"/>
              <a:t>7/10/20</a:t>
            </a:fld>
            <a:endParaRPr lang="en-US"/>
          </a:p>
        </p:txBody>
      </p:sp>
      <p:sp>
        <p:nvSpPr>
          <p:cNvPr id="6" name="Footer Placeholder 5">
            <a:extLst>
              <a:ext uri="{FF2B5EF4-FFF2-40B4-BE49-F238E27FC236}">
                <a16:creationId xmlns:a16="http://schemas.microsoft.com/office/drawing/2014/main" id="{DF5CFEDF-A296-4236-B635-95B94446A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ABF61-E913-4DE0-8DE6-2636370FC294}"/>
              </a:ext>
            </a:extLst>
          </p:cNvPr>
          <p:cNvSpPr>
            <a:spLocks noGrp="1"/>
          </p:cNvSpPr>
          <p:nvPr>
            <p:ph type="sldNum" sz="quarter" idx="12"/>
          </p:nvPr>
        </p:nvSpPr>
        <p:spPr/>
        <p:txBody>
          <a:bodyPr/>
          <a:lstStyle/>
          <a:p>
            <a:fld id="{48E432BF-FDAD-4870-99D9-EF1642DB1881}" type="slidenum">
              <a:rPr lang="en-US" smtClean="0"/>
              <a:t>‹#›</a:t>
            </a:fld>
            <a:endParaRPr lang="en-US"/>
          </a:p>
        </p:txBody>
      </p:sp>
    </p:spTree>
    <p:extLst>
      <p:ext uri="{BB962C8B-B14F-4D97-AF65-F5344CB8AC3E}">
        <p14:creationId xmlns:p14="http://schemas.microsoft.com/office/powerpoint/2010/main" val="1449887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A905-C158-4DD2-AB71-8EF33330B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CE9C1B-9624-4AB0-844F-9F5F99F238A3}"/>
              </a:ext>
            </a:extLst>
          </p:cNvPr>
          <p:cNvSpPr>
            <a:spLocks noGrp="1"/>
          </p:cNvSpPr>
          <p:nvPr>
            <p:ph type="dt" sz="half" idx="10"/>
          </p:nvPr>
        </p:nvSpPr>
        <p:spPr/>
        <p:txBody>
          <a:bodyPr/>
          <a:lstStyle/>
          <a:p>
            <a:fld id="{D536B224-B613-46F4-82F8-2759DB6F6287}" type="datetimeFigureOut">
              <a:rPr lang="en-US" smtClean="0"/>
              <a:t>7/10/20</a:t>
            </a:fld>
            <a:endParaRPr lang="en-US"/>
          </a:p>
        </p:txBody>
      </p:sp>
      <p:sp>
        <p:nvSpPr>
          <p:cNvPr id="4" name="Footer Placeholder 3">
            <a:extLst>
              <a:ext uri="{FF2B5EF4-FFF2-40B4-BE49-F238E27FC236}">
                <a16:creationId xmlns:a16="http://schemas.microsoft.com/office/drawing/2014/main" id="{3E720F6E-90E1-4F95-9B92-462200CD0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66303-0DE2-42D7-B5C5-26C720EB72A5}"/>
              </a:ext>
            </a:extLst>
          </p:cNvPr>
          <p:cNvSpPr>
            <a:spLocks noGrp="1"/>
          </p:cNvSpPr>
          <p:nvPr>
            <p:ph type="sldNum" sz="quarter" idx="12"/>
          </p:nvPr>
        </p:nvSpPr>
        <p:spPr/>
        <p:txBody>
          <a:bodyPr/>
          <a:lstStyle/>
          <a:p>
            <a:fld id="{48E432BF-FDAD-4870-99D9-EF1642DB1881}" type="slidenum">
              <a:rPr lang="en-US" smtClean="0"/>
              <a:t>‹#›</a:t>
            </a:fld>
            <a:endParaRPr lang="en-US"/>
          </a:p>
        </p:txBody>
      </p:sp>
    </p:spTree>
    <p:extLst>
      <p:ext uri="{BB962C8B-B14F-4D97-AF65-F5344CB8AC3E}">
        <p14:creationId xmlns:p14="http://schemas.microsoft.com/office/powerpoint/2010/main" val="1400457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pic>
        <p:nvPicPr>
          <p:cNvPr id="14" name="Picture 13"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9373725" y="155869"/>
            <a:ext cx="2678400" cy="884732"/>
          </a:xfrm>
          <a:prstGeom prst="rect">
            <a:avLst/>
          </a:prstGeom>
        </p:spPr>
      </p:pic>
      <p:sp>
        <p:nvSpPr>
          <p:cNvPr id="16" name="TextBox 15"/>
          <p:cNvSpPr txBox="1"/>
          <p:nvPr userDrawn="1"/>
        </p:nvSpPr>
        <p:spPr>
          <a:xfrm>
            <a:off x="2539923" y="6590093"/>
            <a:ext cx="7103181" cy="23589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933" b="0" i="0" u="none" strike="noStrike" kern="0" cap="none" spc="0" normalizeH="0" baseline="0" noProof="0" dirty="0">
                <a:ln>
                  <a:noFill/>
                </a:ln>
                <a:solidFill>
                  <a:srgbClr val="C7C2BA">
                    <a:lumMod val="50000"/>
                  </a:srgbClr>
                </a:solidFill>
                <a:effectLst/>
                <a:uLnTx/>
                <a:uFillTx/>
              </a:rPr>
              <a:t>©AstraZeneca 2018 • FOR HEALTHCARE PROFESSIONAL USE ONLY</a:t>
            </a:r>
            <a:endParaRPr kumimoji="0" lang="en-US" sz="933" b="0" i="0" u="none" strike="noStrike" kern="0" cap="none" spc="0" normalizeH="0" baseline="0" noProof="0" dirty="0">
              <a:ln>
                <a:noFill/>
              </a:ln>
              <a:solidFill>
                <a:srgbClr val="C7C2BA">
                  <a:lumMod val="50000"/>
                </a:srgbClr>
              </a:solidFill>
              <a:effectLst/>
              <a:uLnTx/>
              <a:uFillTx/>
            </a:endParaRPr>
          </a:p>
        </p:txBody>
      </p:sp>
      <p:pic>
        <p:nvPicPr>
          <p:cNvPr id="17" name="Picture 16"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3952" y="239495"/>
            <a:ext cx="2200163" cy="890653"/>
          </a:xfrm>
          <a:prstGeom prst="rect">
            <a:avLst/>
          </a:prstGeom>
        </p:spPr>
      </p:pic>
      <p:sp>
        <p:nvSpPr>
          <p:cNvPr id="15" name="Rectangle 14"/>
          <p:cNvSpPr/>
          <p:nvPr userDrawn="1"/>
        </p:nvSpPr>
        <p:spPr>
          <a:xfrm>
            <a:off x="192002" y="3777346"/>
            <a:ext cx="11778761" cy="2812748"/>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29821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64" y="1"/>
            <a:ext cx="12211599" cy="6875129"/>
          </a:xfrm>
          <a:prstGeom prst="rect">
            <a:avLst/>
          </a:prstGeom>
        </p:spPr>
      </p:pic>
      <p:sp>
        <p:nvSpPr>
          <p:cNvPr id="2" name="Title 1"/>
          <p:cNvSpPr>
            <a:spLocks noGrp="1"/>
          </p:cNvSpPr>
          <p:nvPr>
            <p:ph type="ctrTitle" hasCustomPrompt="1"/>
          </p:nvPr>
        </p:nvSpPr>
        <p:spPr>
          <a:xfrm>
            <a:off x="343833" y="2469764"/>
            <a:ext cx="11594167" cy="1822451"/>
          </a:xfrm>
        </p:spPr>
        <p:txBody>
          <a:bodyPr anchor="t">
            <a:noAutofit/>
          </a:bodyPr>
          <a:lstStyle>
            <a:lvl1pPr>
              <a:spcBef>
                <a:spcPts val="0"/>
              </a:spcBef>
              <a:defRPr sz="6400" b="1" i="0" cap="none" spc="-133"/>
            </a:lvl1pPr>
          </a:lstStyle>
          <a:p>
            <a:r>
              <a:rPr lang="en-US" dirty="0"/>
              <a:t>DIVIDER PAGE</a:t>
            </a:r>
          </a:p>
        </p:txBody>
      </p:sp>
      <p:sp>
        <p:nvSpPr>
          <p:cNvPr id="3" name="Subtitle 2"/>
          <p:cNvSpPr>
            <a:spLocks noGrp="1"/>
          </p:cNvSpPr>
          <p:nvPr>
            <p:ph type="subTitle" idx="1"/>
          </p:nvPr>
        </p:nvSpPr>
        <p:spPr>
          <a:xfrm>
            <a:off x="343833" y="1626701"/>
            <a:ext cx="11594167" cy="726495"/>
          </a:xfrm>
        </p:spPr>
        <p:txBody>
          <a:bodyPr anchor="b">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F010A110-AE06-9743-A649-DAA2360FF4B9}" type="slidenum">
              <a:rPr lang="en-US" smtClean="0"/>
              <a:t>‹#›</a:t>
            </a:fld>
            <a:endParaRPr lang="en-US"/>
          </a:p>
        </p:txBody>
      </p:sp>
      <p:pic>
        <p:nvPicPr>
          <p:cNvPr id="16" name="Picture 15"/>
          <p:cNvPicPr>
            <a:picLocks noChangeAspect="1"/>
          </p:cNvPicPr>
          <p:nvPr userDrawn="1"/>
        </p:nvPicPr>
        <p:blipFill>
          <a:blip r:embed="rId3"/>
          <a:stretch>
            <a:fillRect/>
          </a:stretch>
        </p:blipFill>
        <p:spPr>
          <a:xfrm>
            <a:off x="1115034" y="6408606"/>
            <a:ext cx="1115209" cy="271905"/>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69974" y="262542"/>
            <a:ext cx="1685341" cy="654207"/>
          </a:xfrm>
          <a:prstGeom prst="rect">
            <a:avLst/>
          </a:prstGeom>
        </p:spPr>
      </p:pic>
    </p:spTree>
    <p:extLst>
      <p:ext uri="{BB962C8B-B14F-4D97-AF65-F5344CB8AC3E}">
        <p14:creationId xmlns:p14="http://schemas.microsoft.com/office/powerpoint/2010/main" val="409449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265144804"/>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187058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119271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ster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31962E-609E-6147-BF4D-69797E52D666}"/>
              </a:ext>
            </a:extLst>
          </p:cNvPr>
          <p:cNvPicPr>
            <a:picLocks noChangeAspect="1"/>
          </p:cNvPicPr>
          <p:nvPr userDrawn="1"/>
        </p:nvPicPr>
        <p:blipFill>
          <a:blip r:embed="rId2"/>
          <a:stretch>
            <a:fillRect/>
          </a:stretch>
        </p:blipFill>
        <p:spPr>
          <a:xfrm>
            <a:off x="-23777" y="-12313"/>
            <a:ext cx="12239553" cy="6882624"/>
          </a:xfrm>
          <a:prstGeom prst="rect">
            <a:avLst/>
          </a:prstGeom>
        </p:spPr>
      </p:pic>
      <p:sp>
        <p:nvSpPr>
          <p:cNvPr id="2" name="Title 1">
            <a:extLst>
              <a:ext uri="{FF2B5EF4-FFF2-40B4-BE49-F238E27FC236}">
                <a16:creationId xmlns:a16="http://schemas.microsoft.com/office/drawing/2014/main" id="{24574FA3-3435-3149-9E14-748F6BD34DF9}"/>
              </a:ext>
            </a:extLst>
          </p:cNvPr>
          <p:cNvSpPr>
            <a:spLocks noGrp="1"/>
          </p:cNvSpPr>
          <p:nvPr>
            <p:ph type="title"/>
          </p:nvPr>
        </p:nvSpPr>
        <p:spPr>
          <a:xfrm>
            <a:off x="639051" y="1033354"/>
            <a:ext cx="6467139" cy="2214361"/>
          </a:xfrm>
        </p:spPr>
        <p:txBody>
          <a:bodyPr anchor="ctr" anchorCtr="0">
            <a:noAutofit/>
          </a:bodyPr>
          <a:lstStyle>
            <a:lvl1pPr>
              <a:defRPr sz="48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DA80FF4-CF20-0243-A15A-095D0E3A1B85}"/>
              </a:ext>
            </a:extLst>
          </p:cNvPr>
          <p:cNvSpPr>
            <a:spLocks noGrp="1"/>
          </p:cNvSpPr>
          <p:nvPr>
            <p:ph type="body" sz="quarter" idx="10" hasCustomPrompt="1"/>
          </p:nvPr>
        </p:nvSpPr>
        <p:spPr>
          <a:xfrm>
            <a:off x="639053" y="3448699"/>
            <a:ext cx="4576233" cy="584224"/>
          </a:xfrm>
        </p:spPr>
        <p:txBody>
          <a:bodyPr anchor="t" anchorCtr="0">
            <a:normAutofit/>
          </a:bodyPr>
          <a:lstStyle>
            <a:lvl1pPr marL="0" indent="0">
              <a:buNone/>
              <a:defRPr sz="2667">
                <a:solidFill>
                  <a:schemeClr val="bg1"/>
                </a:solidFill>
              </a:defRPr>
            </a:lvl1pPr>
          </a:lstStyle>
          <a:p>
            <a:pPr lvl="0"/>
            <a:r>
              <a:rPr lang="en-US" dirty="0"/>
              <a:t>Author</a:t>
            </a:r>
          </a:p>
        </p:txBody>
      </p:sp>
      <p:sp>
        <p:nvSpPr>
          <p:cNvPr id="5" name="Text Placeholder 3">
            <a:extLst>
              <a:ext uri="{FF2B5EF4-FFF2-40B4-BE49-F238E27FC236}">
                <a16:creationId xmlns:a16="http://schemas.microsoft.com/office/drawing/2014/main" id="{8152440B-BE8F-B145-A2FE-96A5D836C487}"/>
              </a:ext>
            </a:extLst>
          </p:cNvPr>
          <p:cNvSpPr>
            <a:spLocks noGrp="1"/>
          </p:cNvSpPr>
          <p:nvPr>
            <p:ph type="body" sz="quarter" idx="11" hasCustomPrompt="1"/>
          </p:nvPr>
        </p:nvSpPr>
        <p:spPr>
          <a:xfrm>
            <a:off x="639053" y="4131791"/>
            <a:ext cx="4576233" cy="584224"/>
          </a:xfrm>
        </p:spPr>
        <p:txBody>
          <a:bodyPr anchor="t" anchorCtr="0">
            <a:normAutofit/>
          </a:bodyPr>
          <a:lstStyle>
            <a:lvl1pPr marL="0" indent="0">
              <a:buNone/>
              <a:defRPr sz="1867">
                <a:solidFill>
                  <a:schemeClr val="bg1"/>
                </a:solidFill>
              </a:defRPr>
            </a:lvl1pPr>
          </a:lstStyle>
          <a:p>
            <a:pPr lvl="0"/>
            <a:r>
              <a:rPr lang="en-US" dirty="0"/>
              <a:t>Affiliation</a:t>
            </a:r>
          </a:p>
        </p:txBody>
      </p:sp>
      <p:sp>
        <p:nvSpPr>
          <p:cNvPr id="3" name="TextBox 2">
            <a:extLst>
              <a:ext uri="{FF2B5EF4-FFF2-40B4-BE49-F238E27FC236}">
                <a16:creationId xmlns:a16="http://schemas.microsoft.com/office/drawing/2014/main" id="{B092ED82-CDCF-8647-9810-A95928D09585}"/>
              </a:ext>
            </a:extLst>
          </p:cNvPr>
          <p:cNvSpPr txBox="1"/>
          <p:nvPr userDrawn="1"/>
        </p:nvSpPr>
        <p:spPr>
          <a:xfrm>
            <a:off x="2227899" y="6601587"/>
            <a:ext cx="9964101" cy="246213"/>
          </a:xfrm>
          <a:prstGeom prst="rect">
            <a:avLst/>
          </a:prstGeom>
          <a:noFill/>
        </p:spPr>
        <p:txBody>
          <a:bodyPr wrap="square" lIns="121912" tIns="60956" rIns="121912" bIns="60956" rtlCol="0">
            <a:spAutoFit/>
          </a:bodyPr>
          <a:lstStyle/>
          <a:p>
            <a:pPr marL="0" marR="0" lvl="0" indent="0" algn="r" defTabSz="609359" rtl="0" eaLnBrk="1" fontAlgn="auto" latinLnBrk="0" hangingPunct="1">
              <a:lnSpc>
                <a:spcPct val="100000"/>
              </a:lnSpc>
              <a:spcBef>
                <a:spcPts val="0"/>
              </a:spcBef>
              <a:spcAft>
                <a:spcPts val="0"/>
              </a:spcAft>
              <a:buClrTx/>
              <a:buSzTx/>
              <a:buFontTx/>
              <a:buNone/>
              <a:tabLst/>
              <a:defRPr/>
            </a:pPr>
            <a:r>
              <a:rPr lang="en-US" sz="800" b="1" kern="0" dirty="0">
                <a:solidFill>
                  <a:schemeClr val="tx1"/>
                </a:solidFill>
              </a:rPr>
              <a:t>This scientific exchange meeting is </a:t>
            </a:r>
            <a:r>
              <a:rPr lang="en-US" sz="800" b="1" kern="0" dirty="0" err="1">
                <a:solidFill>
                  <a:schemeClr val="tx1"/>
                </a:solidFill>
              </a:rPr>
              <a:t>organised</a:t>
            </a:r>
            <a:r>
              <a:rPr lang="en-US" sz="800" b="1" kern="0" dirty="0">
                <a:solidFill>
                  <a:schemeClr val="tx1"/>
                </a:solidFill>
              </a:rPr>
              <a:t> and funded by AstraZeneca. </a:t>
            </a:r>
            <a:r>
              <a:rPr lang="en-GB" sz="800" b="1" i="0" u="none" strike="noStrike" kern="1200" dirty="0">
                <a:solidFill>
                  <a:schemeClr val="tx1"/>
                </a:solidFill>
                <a:effectLst/>
                <a:latin typeface="+mn-lt"/>
                <a:ea typeface="+mn-ea"/>
                <a:cs typeface="+mn-cs"/>
              </a:rPr>
              <a:t>CONFIDENTIAL - FOR PERSONAL USE ONLY, NOT FOR ONWARD DISTRIBUTION</a:t>
            </a:r>
            <a:endParaRPr lang="en-US" sz="800" b="1" kern="0" dirty="0">
              <a:solidFill>
                <a:schemeClr val="tx1"/>
              </a:solidFill>
            </a:endParaRPr>
          </a:p>
        </p:txBody>
      </p:sp>
      <p:sp>
        <p:nvSpPr>
          <p:cNvPr id="9" name="Text Placeholder 3">
            <a:extLst>
              <a:ext uri="{FF2B5EF4-FFF2-40B4-BE49-F238E27FC236}">
                <a16:creationId xmlns:a16="http://schemas.microsoft.com/office/drawing/2014/main" id="{9088233E-EDE1-2844-9FBD-38FA1A31FD68}"/>
              </a:ext>
            </a:extLst>
          </p:cNvPr>
          <p:cNvSpPr>
            <a:spLocks noGrp="1"/>
          </p:cNvSpPr>
          <p:nvPr>
            <p:ph type="body" sz="quarter" idx="12" hasCustomPrompt="1"/>
          </p:nvPr>
        </p:nvSpPr>
        <p:spPr>
          <a:xfrm>
            <a:off x="639053" y="4841177"/>
            <a:ext cx="4576233" cy="495297"/>
          </a:xfrm>
        </p:spPr>
        <p:txBody>
          <a:bodyPr anchor="t" anchorCtr="0">
            <a:normAutofit/>
          </a:bodyPr>
          <a:lstStyle>
            <a:lvl1pPr marL="0" indent="0">
              <a:spcBef>
                <a:spcPts val="0"/>
              </a:spcBef>
              <a:buNone/>
              <a:defRPr sz="800">
                <a:solidFill>
                  <a:schemeClr val="bg1"/>
                </a:solidFill>
              </a:defRPr>
            </a:lvl1pPr>
          </a:lstStyle>
          <a:p>
            <a:pPr lvl="0"/>
            <a:r>
              <a:rPr lang="en-US" dirty="0"/>
              <a:t>JBN</a:t>
            </a:r>
          </a:p>
          <a:p>
            <a:pPr lvl="0"/>
            <a:r>
              <a:rPr lang="en-US" dirty="0"/>
              <a:t>Date of preparation:</a:t>
            </a:r>
          </a:p>
          <a:p>
            <a:pPr lvl="0"/>
            <a:r>
              <a:rPr lang="en-US" dirty="0"/>
              <a:t>Date of expiry:</a:t>
            </a:r>
          </a:p>
        </p:txBody>
      </p:sp>
    </p:spTree>
    <p:extLst>
      <p:ext uri="{BB962C8B-B14F-4D97-AF65-F5344CB8AC3E}">
        <p14:creationId xmlns:p14="http://schemas.microsoft.com/office/powerpoint/2010/main" val="30158151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CADFB-EEA3-8846-B605-D35827800D2C}"/>
              </a:ext>
            </a:extLst>
          </p:cNvPr>
          <p:cNvSpPr>
            <a:spLocks noGrp="1"/>
          </p:cNvSpPr>
          <p:nvPr>
            <p:ph type="title"/>
          </p:nvPr>
        </p:nvSpPr>
        <p:spPr/>
        <p:txBody>
          <a:bodyPr/>
          <a:lstStyle/>
          <a:p>
            <a:r>
              <a:rPr lang="en-US"/>
              <a:t>Click to edit Master title style</a:t>
            </a:r>
            <a:endParaRPr lang="en-GB"/>
          </a:p>
        </p:txBody>
      </p:sp>
      <p:sp>
        <p:nvSpPr>
          <p:cNvPr id="9" name="Content Placeholder 8">
            <a:extLst>
              <a:ext uri="{FF2B5EF4-FFF2-40B4-BE49-F238E27FC236}">
                <a16:creationId xmlns:a16="http://schemas.microsoft.com/office/drawing/2014/main" id="{71904192-1A95-6440-97A1-669C93191F84}"/>
              </a:ext>
            </a:extLst>
          </p:cNvPr>
          <p:cNvSpPr>
            <a:spLocks noGrp="1"/>
          </p:cNvSpPr>
          <p:nvPr>
            <p:ph sz="quarter" idx="12"/>
          </p:nvPr>
        </p:nvSpPr>
        <p:spPr>
          <a:xfrm>
            <a:off x="419101" y="1218824"/>
            <a:ext cx="11280675" cy="4968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7455513"/>
      </p:ext>
    </p:extLst>
  </p:cSld>
  <p:clrMapOvr>
    <a:masterClrMapping/>
  </p:clrMapOvr>
  <p:extLst>
    <p:ext uri="{DCECCB84-F9BA-43D5-87BE-67443E8EF086}">
      <p15:sldGuideLst xmlns:p15="http://schemas.microsoft.com/office/powerpoint/2012/main">
        <p15:guide id="1" orient="horz" pos="733">
          <p15:clr>
            <a:srgbClr val="FBAE40"/>
          </p15:clr>
        </p15:guide>
        <p15:guide id="2" orient="horz" pos="336">
          <p15:clr>
            <a:srgbClr val="FBAE40"/>
          </p15:clr>
        </p15:guide>
        <p15:guide id="3" pos="2880">
          <p15:clr>
            <a:srgbClr val="FBAE40"/>
          </p15:clr>
        </p15:guide>
        <p15:guide id="4" pos="27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767A1-255F-F441-ADD2-A2DE94339F93}"/>
              </a:ext>
            </a:extLst>
          </p:cNvPr>
          <p:cNvSpPr>
            <a:spLocks noGrp="1"/>
          </p:cNvSpPr>
          <p:nvPr>
            <p:ph type="title"/>
          </p:nvPr>
        </p:nvSpPr>
        <p:spPr/>
        <p:txBody>
          <a:bodyPr/>
          <a:lstStyle/>
          <a:p>
            <a:r>
              <a:rPr lang="en-US"/>
              <a:t>Click to edit Master title style</a:t>
            </a:r>
            <a:endParaRPr lang="en-GB"/>
          </a:p>
        </p:txBody>
      </p:sp>
      <p:sp>
        <p:nvSpPr>
          <p:cNvPr id="7" name="Text Placeholder 7">
            <a:extLst>
              <a:ext uri="{FF2B5EF4-FFF2-40B4-BE49-F238E27FC236}">
                <a16:creationId xmlns:a16="http://schemas.microsoft.com/office/drawing/2014/main" id="{8074B03C-8C90-6348-8983-875EFC78AE68}"/>
              </a:ext>
            </a:extLst>
          </p:cNvPr>
          <p:cNvSpPr>
            <a:spLocks noGrp="1"/>
          </p:cNvSpPr>
          <p:nvPr>
            <p:ph type="body" sz="quarter" idx="13"/>
          </p:nvPr>
        </p:nvSpPr>
        <p:spPr>
          <a:xfrm>
            <a:off x="419101" y="1129954"/>
            <a:ext cx="11280675" cy="629143"/>
          </a:xfrm>
          <a:prstGeom prst="rect">
            <a:avLst/>
          </a:prstGeom>
          <a:noFill/>
          <a:ln>
            <a:noFill/>
          </a:ln>
        </p:spPr>
        <p:txBody>
          <a:bodyPr anchor="t">
            <a:noAutofit/>
          </a:bodyPr>
          <a:lstStyle>
            <a:lvl1pPr marL="0" indent="0">
              <a:lnSpc>
                <a:spcPct val="100000"/>
              </a:lnSpc>
              <a:buNone/>
              <a:defRPr sz="1867" b="0" i="0"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a:extLst>
              <a:ext uri="{FF2B5EF4-FFF2-40B4-BE49-F238E27FC236}">
                <a16:creationId xmlns:a16="http://schemas.microsoft.com/office/drawing/2014/main" id="{7D1808AD-3C9C-BB4F-A473-C9C37C47D392}"/>
              </a:ext>
            </a:extLst>
          </p:cNvPr>
          <p:cNvSpPr>
            <a:spLocks noGrp="1"/>
          </p:cNvSpPr>
          <p:nvPr>
            <p:ph sz="quarter" idx="14"/>
          </p:nvPr>
        </p:nvSpPr>
        <p:spPr>
          <a:xfrm>
            <a:off x="419102" y="1845163"/>
            <a:ext cx="11280677" cy="424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1243869"/>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28">
          <p15:clr>
            <a:srgbClr val="FBAE40"/>
          </p15:clr>
        </p15:guide>
        <p15:guide id="3" orient="horz" pos="668">
          <p15:clr>
            <a:srgbClr val="FBAE40"/>
          </p15:clr>
        </p15:guide>
        <p15:guide id="4" orient="horz" pos="1021">
          <p15:clr>
            <a:srgbClr val="FBAE40"/>
          </p15:clr>
        </p15:guide>
        <p15:guide id="5" pos="26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ubtitle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767A1-255F-F441-ADD2-A2DE94339F93}"/>
              </a:ext>
            </a:extLst>
          </p:cNvPr>
          <p:cNvSpPr>
            <a:spLocks noGrp="1"/>
          </p:cNvSpPr>
          <p:nvPr>
            <p:ph type="title"/>
          </p:nvPr>
        </p:nvSpPr>
        <p:spPr/>
        <p:txBody>
          <a:bodyPr/>
          <a:lstStyle/>
          <a:p>
            <a:r>
              <a:rPr lang="en-US"/>
              <a:t>Click to edit Master title style</a:t>
            </a:r>
            <a:endParaRPr lang="en-GB"/>
          </a:p>
        </p:txBody>
      </p:sp>
      <p:sp>
        <p:nvSpPr>
          <p:cNvPr id="7" name="Text Placeholder 7">
            <a:extLst>
              <a:ext uri="{FF2B5EF4-FFF2-40B4-BE49-F238E27FC236}">
                <a16:creationId xmlns:a16="http://schemas.microsoft.com/office/drawing/2014/main" id="{8074B03C-8C90-6348-8983-875EFC78AE68}"/>
              </a:ext>
            </a:extLst>
          </p:cNvPr>
          <p:cNvSpPr>
            <a:spLocks noGrp="1"/>
          </p:cNvSpPr>
          <p:nvPr>
            <p:ph type="body" sz="quarter" idx="13"/>
          </p:nvPr>
        </p:nvSpPr>
        <p:spPr>
          <a:xfrm>
            <a:off x="419101" y="1129954"/>
            <a:ext cx="11280675" cy="629143"/>
          </a:xfrm>
          <a:prstGeom prst="rect">
            <a:avLst/>
          </a:prstGeom>
          <a:noFill/>
          <a:ln>
            <a:noFill/>
          </a:ln>
        </p:spPr>
        <p:txBody>
          <a:bodyPr anchor="t">
            <a:noAutofit/>
          </a:bodyPr>
          <a:lstStyle>
            <a:lvl1pPr marL="0" indent="0">
              <a:lnSpc>
                <a:spcPct val="100000"/>
              </a:lnSpc>
              <a:buNone/>
              <a:defRPr sz="1867" b="0" i="0"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Tree>
    <p:extLst>
      <p:ext uri="{BB962C8B-B14F-4D97-AF65-F5344CB8AC3E}">
        <p14:creationId xmlns:p14="http://schemas.microsoft.com/office/powerpoint/2010/main" val="1708061560"/>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668">
          <p15:clr>
            <a:srgbClr val="FBAE40"/>
          </p15:clr>
        </p15:guide>
        <p15:guide id="3" orient="horz" pos="336">
          <p15:clr>
            <a:srgbClr val="FBAE40"/>
          </p15:clr>
        </p15:guide>
        <p15:guide id="4" pos="2880">
          <p15:clr>
            <a:srgbClr val="FBAE40"/>
          </p15:clr>
        </p15:guide>
        <p15:guide id="5" pos="27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DD70-892F-564E-891F-83C22F6C719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1325026"/>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36">
          <p15:clr>
            <a:srgbClr val="FBAE40"/>
          </p15:clr>
        </p15:guide>
        <p15:guide id="3" pos="2880">
          <p15:clr>
            <a:srgbClr val="FBAE40"/>
          </p15:clr>
        </p15:guide>
        <p15:guide id="4" pos="24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CADFB-EEA3-8846-B605-D35827800D2C}"/>
              </a:ext>
            </a:extLst>
          </p:cNvPr>
          <p:cNvSpPr>
            <a:spLocks noGrp="1"/>
          </p:cNvSpPr>
          <p:nvPr>
            <p:ph type="title"/>
          </p:nvPr>
        </p:nvSpPr>
        <p:spPr/>
        <p:txBody>
          <a:bodyPr/>
          <a:lstStyle/>
          <a:p>
            <a:r>
              <a:rPr lang="en-US"/>
              <a:t>Click to edit Master title style</a:t>
            </a:r>
            <a:endParaRPr lang="en-GB"/>
          </a:p>
        </p:txBody>
      </p:sp>
      <p:sp>
        <p:nvSpPr>
          <p:cNvPr id="9" name="Content Placeholder 8">
            <a:extLst>
              <a:ext uri="{FF2B5EF4-FFF2-40B4-BE49-F238E27FC236}">
                <a16:creationId xmlns:a16="http://schemas.microsoft.com/office/drawing/2014/main" id="{71904192-1A95-6440-97A1-669C93191F84}"/>
              </a:ext>
            </a:extLst>
          </p:cNvPr>
          <p:cNvSpPr>
            <a:spLocks noGrp="1"/>
          </p:cNvSpPr>
          <p:nvPr>
            <p:ph sz="quarter" idx="12"/>
          </p:nvPr>
        </p:nvSpPr>
        <p:spPr>
          <a:xfrm>
            <a:off x="419104" y="1218823"/>
            <a:ext cx="5281483" cy="485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8">
            <a:extLst>
              <a:ext uri="{FF2B5EF4-FFF2-40B4-BE49-F238E27FC236}">
                <a16:creationId xmlns:a16="http://schemas.microsoft.com/office/drawing/2014/main" id="{79B64229-4530-6A47-8157-22A85375A3AB}"/>
              </a:ext>
            </a:extLst>
          </p:cNvPr>
          <p:cNvSpPr>
            <a:spLocks noGrp="1"/>
          </p:cNvSpPr>
          <p:nvPr>
            <p:ph sz="quarter" idx="13"/>
          </p:nvPr>
        </p:nvSpPr>
        <p:spPr>
          <a:xfrm>
            <a:off x="6072317" y="1218823"/>
            <a:ext cx="5281483" cy="485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0631164"/>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32">
          <p15:clr>
            <a:srgbClr val="FBAE40"/>
          </p15:clr>
        </p15:guide>
        <p15:guide id="3" orient="horz" pos="733">
          <p15:clr>
            <a:srgbClr val="FBAE40"/>
          </p15:clr>
        </p15:guide>
        <p15:guide id="4" pos="2880">
          <p15:clr>
            <a:srgbClr val="FBAE40"/>
          </p15:clr>
        </p15:guide>
        <p15:guide id="5" pos="24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074F7-A51D-694C-B57E-CCEBCFE958E1}"/>
              </a:ext>
            </a:extLst>
          </p:cNvPr>
          <p:cNvPicPr>
            <a:picLocks noChangeAspect="1"/>
          </p:cNvPicPr>
          <p:nvPr userDrawn="1"/>
        </p:nvPicPr>
        <p:blipFill>
          <a:blip r:embed="rId2"/>
          <a:stretch>
            <a:fillRect/>
          </a:stretch>
        </p:blipFill>
        <p:spPr>
          <a:xfrm>
            <a:off x="-23777" y="-24622"/>
            <a:ext cx="12239553" cy="6882623"/>
          </a:xfrm>
          <a:prstGeom prst="rect">
            <a:avLst/>
          </a:prstGeom>
        </p:spPr>
      </p:pic>
      <p:sp>
        <p:nvSpPr>
          <p:cNvPr id="2" name="Title 1">
            <a:extLst>
              <a:ext uri="{FF2B5EF4-FFF2-40B4-BE49-F238E27FC236}">
                <a16:creationId xmlns:a16="http://schemas.microsoft.com/office/drawing/2014/main" id="{24574FA3-3435-3149-9E14-748F6BD34DF9}"/>
              </a:ext>
            </a:extLst>
          </p:cNvPr>
          <p:cNvSpPr>
            <a:spLocks noGrp="1"/>
          </p:cNvSpPr>
          <p:nvPr>
            <p:ph type="title"/>
          </p:nvPr>
        </p:nvSpPr>
        <p:spPr>
          <a:xfrm>
            <a:off x="345514" y="1801001"/>
            <a:ext cx="4314172" cy="2798807"/>
          </a:xfrm>
        </p:spPr>
        <p:txBody>
          <a:bodyPr anchor="t" anchorCtr="0">
            <a:normAutofit/>
          </a:bodyPr>
          <a:lstStyle>
            <a:lvl1pPr>
              <a:defRPr sz="5867">
                <a:solidFill>
                  <a:schemeClr val="tx2"/>
                </a:solidFill>
              </a:defRPr>
            </a:lvl1pPr>
          </a:lstStyle>
          <a:p>
            <a:endParaRPr lang="en-US" dirty="0"/>
          </a:p>
        </p:txBody>
      </p:sp>
    </p:spTree>
    <p:extLst>
      <p:ext uri="{BB962C8B-B14F-4D97-AF65-F5344CB8AC3E}">
        <p14:creationId xmlns:p14="http://schemas.microsoft.com/office/powerpoint/2010/main" val="346300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45"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45" y="3370145"/>
            <a:ext cx="6643652" cy="600000"/>
          </a:xfrm>
        </p:spPr>
        <p:txBody>
          <a:bodyPr>
            <a:noAutofit/>
          </a:bodyPr>
          <a:lstStyle>
            <a:lvl1pPr marL="0" indent="0" algn="l">
              <a:buNone/>
              <a:defRPr sz="3200">
                <a:solidFill>
                  <a:schemeClr val="tx1"/>
                </a:solidFill>
                <a:latin typeface="Arial Narrow"/>
                <a:cs typeface="Arial Narrow"/>
              </a:defRPr>
            </a:lvl1pPr>
            <a:lvl2pPr marL="609353" indent="0" algn="ctr">
              <a:buNone/>
              <a:defRPr>
                <a:solidFill>
                  <a:schemeClr val="tx1">
                    <a:tint val="75000"/>
                  </a:schemeClr>
                </a:solidFill>
              </a:defRPr>
            </a:lvl2pPr>
            <a:lvl3pPr marL="1218724" indent="0" algn="ctr">
              <a:buNone/>
              <a:defRPr>
                <a:solidFill>
                  <a:schemeClr val="tx1">
                    <a:tint val="75000"/>
                  </a:schemeClr>
                </a:solidFill>
              </a:defRPr>
            </a:lvl3pPr>
            <a:lvl4pPr marL="1828082" indent="0" algn="ctr">
              <a:buNone/>
              <a:defRPr>
                <a:solidFill>
                  <a:schemeClr val="tx1">
                    <a:tint val="75000"/>
                  </a:schemeClr>
                </a:solidFill>
              </a:defRPr>
            </a:lvl4pPr>
            <a:lvl5pPr marL="2437448" indent="0" algn="ctr">
              <a:buNone/>
              <a:defRPr>
                <a:solidFill>
                  <a:schemeClr val="tx1">
                    <a:tint val="75000"/>
                  </a:schemeClr>
                </a:solidFill>
              </a:defRPr>
            </a:lvl5pPr>
            <a:lvl6pPr marL="3046800" indent="0" algn="ctr">
              <a:buNone/>
              <a:defRPr>
                <a:solidFill>
                  <a:schemeClr val="tx1">
                    <a:tint val="75000"/>
                  </a:schemeClr>
                </a:solidFill>
              </a:defRPr>
            </a:lvl6pPr>
            <a:lvl7pPr marL="3656153" indent="0" algn="ctr">
              <a:buNone/>
              <a:defRPr>
                <a:solidFill>
                  <a:schemeClr val="tx1">
                    <a:tint val="75000"/>
                  </a:schemeClr>
                </a:solidFill>
              </a:defRPr>
            </a:lvl7pPr>
            <a:lvl8pPr marL="4265516" indent="0" algn="ctr">
              <a:buNone/>
              <a:defRPr>
                <a:solidFill>
                  <a:schemeClr val="tx1">
                    <a:tint val="75000"/>
                  </a:schemeClr>
                </a:solidFill>
              </a:defRPr>
            </a:lvl8pPr>
            <a:lvl9pPr marL="4874877"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53" y="4579200"/>
            <a:ext cx="5900236" cy="307200"/>
          </a:xfrm>
        </p:spPr>
        <p:txBody>
          <a:bodyPr tIns="46785" bIns="233912">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53" y="4894301"/>
            <a:ext cx="5900236" cy="307200"/>
          </a:xfrm>
        </p:spPr>
        <p:txBody>
          <a:bodyPr tIns="46785" bIns="233912">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7" y="5966086"/>
            <a:ext cx="5313012" cy="307777"/>
          </a:xfrm>
        </p:spPr>
        <p:txBody>
          <a:bodyPr bIns="233912">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93" y="5856000"/>
            <a:ext cx="2211700" cy="451302"/>
          </a:xfrm>
          <a:prstGeom prst="rect">
            <a:avLst/>
          </a:prstGeom>
          <a:noFill/>
        </p:spPr>
        <p:txBody>
          <a:bodyPr wrap="square" lIns="121879" tIns="60940" rIns="121879" bIns="60940" rtlCol="0">
            <a:spAutoFit/>
          </a:bodyPr>
          <a:lstStyle/>
          <a:p>
            <a:pPr marL="0" marR="0" indent="0" algn="r" defTabSz="609353"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spTree>
    <p:extLst>
      <p:ext uri="{BB962C8B-B14F-4D97-AF65-F5344CB8AC3E}">
        <p14:creationId xmlns:p14="http://schemas.microsoft.com/office/powerpoint/2010/main" val="177806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820615636"/>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2492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내지기본">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914402" y="289421"/>
            <a:ext cx="10363201" cy="892099"/>
          </a:xfrm>
          <a:prstGeom prst="rect">
            <a:avLst/>
          </a:prstGeom>
        </p:spPr>
        <p:txBody>
          <a:bodyPr lIns="0" tIns="0" rIns="0" bIns="0" anchor="t">
            <a:noAutofit/>
          </a:bodyPr>
          <a:lstStyle>
            <a:lvl1pPr algn="ctr">
              <a:lnSpc>
                <a:spcPct val="100000"/>
              </a:lnSpc>
              <a:defRPr/>
            </a:lvl1pPr>
          </a:lstStyle>
          <a:p>
            <a:r>
              <a:rPr lang="en-GB" noProof="0" dirty="0"/>
              <a:t>Click to edit master title style</a:t>
            </a:r>
          </a:p>
        </p:txBody>
      </p:sp>
      <p:sp>
        <p:nvSpPr>
          <p:cNvPr id="6" name="Text Placeholder 4">
            <a:extLst>
              <a:ext uri="{FF2B5EF4-FFF2-40B4-BE49-F238E27FC236}">
                <a16:creationId xmlns:a16="http://schemas.microsoft.com/office/drawing/2014/main" id="{34805DB8-C865-0849-A806-91F594EEDF9F}"/>
              </a:ext>
            </a:extLst>
          </p:cNvPr>
          <p:cNvSpPr>
            <a:spLocks noGrp="1"/>
          </p:cNvSpPr>
          <p:nvPr>
            <p:ph type="body" sz="quarter" idx="12" hasCustomPrompt="1"/>
          </p:nvPr>
        </p:nvSpPr>
        <p:spPr>
          <a:xfrm>
            <a:off x="914402" y="6178494"/>
            <a:ext cx="10363201" cy="442799"/>
          </a:xfrm>
        </p:spPr>
        <p:txBody>
          <a:bodyPr>
            <a:noAutofit/>
          </a:bodyPr>
          <a:lstStyle>
            <a:lvl1pPr>
              <a:spcBef>
                <a:spcPts val="0"/>
              </a:spcBef>
              <a:defRPr sz="800" b="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pPr lvl="0"/>
            <a:r>
              <a:rPr lang="en-US" dirty="0"/>
              <a:t>Footnotes</a:t>
            </a:r>
          </a:p>
        </p:txBody>
      </p:sp>
    </p:spTree>
    <p:extLst>
      <p:ext uri="{BB962C8B-B14F-4D97-AF65-F5344CB8AC3E}">
        <p14:creationId xmlns:p14="http://schemas.microsoft.com/office/powerpoint/2010/main" val="234943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1078305" y="637427"/>
            <a:ext cx="9463177" cy="353175"/>
          </a:xfrm>
          <a:prstGeom prst="rect">
            <a:avLst/>
          </a:prstGeom>
        </p:spPr>
        <p:txBody>
          <a:bodyPr anchor="b"/>
          <a:lstStyle>
            <a:lvl1pPr algn="ctr">
              <a:defRPr>
                <a:solidFill>
                  <a:schemeClr val="bg1"/>
                </a:solidFill>
              </a:defRPr>
            </a:lvl1pPr>
          </a:lstStyle>
          <a:p>
            <a:r>
              <a:rPr lang="en-US" dirty="0"/>
              <a:t>Click to edit Master title style</a:t>
            </a:r>
            <a:endParaRPr lang="en-GB" dirty="0"/>
          </a:p>
        </p:txBody>
      </p:sp>
      <p:sp>
        <p:nvSpPr>
          <p:cNvPr id="9" name="Text Placeholder 7"/>
          <p:cNvSpPr>
            <a:spLocks noGrp="1"/>
          </p:cNvSpPr>
          <p:nvPr>
            <p:ph type="body" sz="quarter" idx="10"/>
          </p:nvPr>
        </p:nvSpPr>
        <p:spPr>
          <a:xfrm>
            <a:off x="338669" y="6291075"/>
            <a:ext cx="5585884" cy="365125"/>
          </a:xfrm>
        </p:spPr>
        <p:txBody>
          <a:bodyPr anchor="b"/>
          <a:lstStyle>
            <a:lvl1pPr marL="0" indent="0">
              <a:buNone/>
              <a:defRPr sz="800"/>
            </a:lvl1pPr>
          </a:lstStyle>
          <a:p>
            <a:pPr lvl="0"/>
            <a:r>
              <a:rPr lang="en-US" dirty="0"/>
              <a:t>Click to edit Master text styles</a:t>
            </a:r>
          </a:p>
        </p:txBody>
      </p:sp>
      <p:sp>
        <p:nvSpPr>
          <p:cNvPr id="11" name="Text Placeholder 7"/>
          <p:cNvSpPr>
            <a:spLocks noGrp="1"/>
          </p:cNvSpPr>
          <p:nvPr>
            <p:ph type="body" sz="quarter" idx="11"/>
          </p:nvPr>
        </p:nvSpPr>
        <p:spPr>
          <a:xfrm>
            <a:off x="6267453" y="6291075"/>
            <a:ext cx="5585884" cy="365125"/>
          </a:xfrm>
        </p:spPr>
        <p:txBody>
          <a:bodyPr rIns="0" anchor="b"/>
          <a:lstStyle>
            <a:lvl1pPr marL="0" indent="0" algn="r">
              <a:buNone/>
              <a:defRPr sz="800"/>
            </a:lvl1pPr>
          </a:lstStyle>
          <a:p>
            <a:pPr lvl="0"/>
            <a:r>
              <a:rPr lang="en-US" dirty="0"/>
              <a:t>Click to edit Master text styles</a:t>
            </a:r>
          </a:p>
        </p:txBody>
      </p:sp>
    </p:spTree>
    <p:extLst>
      <p:ext uri="{BB962C8B-B14F-4D97-AF65-F5344CB8AC3E}">
        <p14:creationId xmlns:p14="http://schemas.microsoft.com/office/powerpoint/2010/main" val="6078070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en-GB" noProof="0" dirty="0"/>
              <a:t>Click to edit master title style</a:t>
            </a:r>
          </a:p>
        </p:txBody>
      </p:sp>
      <p:sp>
        <p:nvSpPr>
          <p:cNvPr id="4" name="Segnaposto numero diapositiva 5"/>
          <p:cNvSpPr>
            <a:spLocks noGrp="1"/>
          </p:cNvSpPr>
          <p:nvPr>
            <p:ph type="sldNum" sz="quarter" idx="4"/>
          </p:nvPr>
        </p:nvSpPr>
        <p:spPr>
          <a:xfrm>
            <a:off x="11606063" y="6366169"/>
            <a:ext cx="585940" cy="312351"/>
          </a:xfrm>
          <a:prstGeom prst="rect">
            <a:avLst/>
          </a:prstGeom>
        </p:spPr>
        <p:txBody>
          <a:bodyPr vert="horz" lIns="68574" tIns="34287" rIns="68574" bIns="34287" rtlCol="0" anchor="ctr"/>
          <a:lstStyle>
            <a:lvl1pPr algn="ctr">
              <a:defRPr sz="1067">
                <a:solidFill>
                  <a:schemeClr val="bg1">
                    <a:lumMod val="50000"/>
                  </a:schemeClr>
                </a:solidFill>
                <a:latin typeface="Arial" panose="020B0604020202020204" pitchFamily="34" charset="0"/>
                <a:cs typeface="Arial" panose="020B0604020202020204" pitchFamily="34" charset="0"/>
              </a:defRPr>
            </a:lvl1pPr>
          </a:lstStyle>
          <a:p>
            <a:fld id="{259CDA49-4C05-4B03-A873-C4336862C4C4}" type="slidenum">
              <a:rPr lang="en-GB" smtClean="0">
                <a:solidFill>
                  <a:prstClr val="white">
                    <a:lumMod val="50000"/>
                  </a:prstClr>
                </a:solidFill>
              </a:rPr>
              <a:pPr/>
              <a:t>‹#›</a:t>
            </a:fld>
            <a:endParaRPr lang="en-GB" dirty="0">
              <a:solidFill>
                <a:prstClr val="white">
                  <a:lumMod val="50000"/>
                </a:prstClr>
              </a:solidFill>
            </a:endParaRPr>
          </a:p>
        </p:txBody>
      </p:sp>
      <p:sp>
        <p:nvSpPr>
          <p:cNvPr id="5" name="Text Placeholder 4">
            <a:extLst>
              <a:ext uri="{FF2B5EF4-FFF2-40B4-BE49-F238E27FC236}">
                <a16:creationId xmlns:a16="http://schemas.microsoft.com/office/drawing/2014/main" id="{23037057-3D51-AD45-A1E8-BE630EBD7ADB}"/>
              </a:ext>
            </a:extLst>
          </p:cNvPr>
          <p:cNvSpPr>
            <a:spLocks noGrp="1"/>
          </p:cNvSpPr>
          <p:nvPr>
            <p:ph type="body" sz="quarter" idx="11" hasCustomPrompt="1"/>
          </p:nvPr>
        </p:nvSpPr>
        <p:spPr>
          <a:xfrm>
            <a:off x="582617" y="6243785"/>
            <a:ext cx="11020425" cy="480001"/>
          </a:xfrm>
        </p:spPr>
        <p:txBody>
          <a:bodyPr>
            <a:noAutofit/>
          </a:bodyPr>
          <a:lstStyle>
            <a:lvl1pPr>
              <a:spcBef>
                <a:spcPts val="0"/>
              </a:spcBef>
              <a:defRPr sz="800" b="0">
                <a:solidFill>
                  <a:schemeClr val="tx1"/>
                </a:solidFill>
              </a:defRPr>
            </a:lvl1pPr>
            <a:lvl2pPr>
              <a:defRPr sz="800">
                <a:solidFill>
                  <a:schemeClr val="tx1"/>
                </a:solidFill>
              </a:defRPr>
            </a:lvl2pPr>
            <a:lvl3pPr>
              <a:defRPr sz="800">
                <a:solidFill>
                  <a:schemeClr val="tx1"/>
                </a:solidFill>
              </a:defRPr>
            </a:lvl3pPr>
            <a:lvl4pPr>
              <a:defRPr sz="800">
                <a:solidFill>
                  <a:schemeClr val="tx1"/>
                </a:solidFill>
              </a:defRPr>
            </a:lvl4pPr>
            <a:lvl5pPr>
              <a:defRPr sz="800">
                <a:solidFill>
                  <a:schemeClr val="tx1"/>
                </a:solidFill>
              </a:defRPr>
            </a:lvl5pPr>
          </a:lstStyle>
          <a:p>
            <a:pPr lvl="0"/>
            <a:r>
              <a:rPr lang="en-US" dirty="0"/>
              <a:t>Footnotes</a:t>
            </a:r>
          </a:p>
        </p:txBody>
      </p:sp>
    </p:spTree>
    <p:extLst>
      <p:ext uri="{BB962C8B-B14F-4D97-AF65-F5344CB8AC3E}">
        <p14:creationId xmlns:p14="http://schemas.microsoft.com/office/powerpoint/2010/main" val="184429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5577" y="1521595"/>
            <a:ext cx="11275439" cy="4604996"/>
          </a:xfrm>
        </p:spPr>
        <p:txBody>
          <a:bodyPr>
            <a:noAutofit/>
          </a:bodyPr>
          <a:lstStyle>
            <a:lvl1pPr>
              <a:spcBef>
                <a:spcPts val="1600"/>
              </a:spcBef>
              <a:defRPr/>
            </a:lvl1pPr>
            <a:lvl2pPr>
              <a:spcBef>
                <a:spcPts val="400"/>
              </a:spcBef>
              <a:defRPr/>
            </a:lvl2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475577" y="351929"/>
            <a:ext cx="11290604" cy="758932"/>
          </a:xfrm>
        </p:spPr>
        <p:txBody>
          <a:bodyPr anchor="b">
            <a:noAutofit/>
          </a:bodyPr>
          <a:lstStyle>
            <a:lvl1pPr>
              <a:defRPr sz="3733" cap="none" baseline="0"/>
            </a:lvl1pPr>
          </a:lstStyle>
          <a:p>
            <a:r>
              <a:rPr lang="en-US" dirty="0"/>
              <a:t>Click to edit Master title style</a:t>
            </a:r>
          </a:p>
        </p:txBody>
      </p:sp>
      <p:sp>
        <p:nvSpPr>
          <p:cNvPr id="11" name="Footer Placeholder 1">
            <a:extLst>
              <a:ext uri="{FF2B5EF4-FFF2-40B4-BE49-F238E27FC236}">
                <a16:creationId xmlns:a16="http://schemas.microsoft.com/office/drawing/2014/main" id="{3F20E334-D571-4C05-BE93-927E95CE7776}"/>
              </a:ext>
            </a:extLst>
          </p:cNvPr>
          <p:cNvSpPr>
            <a:spLocks noGrp="1"/>
          </p:cNvSpPr>
          <p:nvPr>
            <p:ph type="ftr" sz="quarter" idx="3"/>
          </p:nvPr>
        </p:nvSpPr>
        <p:spPr>
          <a:xfrm>
            <a:off x="9715501" y="6450861"/>
            <a:ext cx="2279163" cy="366183"/>
          </a:xfrm>
          <a:prstGeom prst="rect">
            <a:avLst/>
          </a:prstGeom>
        </p:spPr>
        <p:txBody>
          <a:bodyPr vert="horz" lIns="68575" tIns="34288" rIns="0" bIns="34288" rtlCol="0" anchor="b"/>
          <a:lstStyle>
            <a:lvl1pPr algn="r">
              <a:defRPr sz="1067">
                <a:solidFill>
                  <a:schemeClr val="tx1"/>
                </a:solidFill>
                <a:latin typeface="Arial" panose="020B0604020202020204" pitchFamily="34" charset="0"/>
                <a:cs typeface="Arial" panose="020B0604020202020204" pitchFamily="34" charset="0"/>
              </a:defRPr>
            </a:lvl1pPr>
          </a:lstStyle>
          <a:p>
            <a:r>
              <a:rPr lang="en-US" dirty="0"/>
              <a:t>Schmid P, et al. IMpassion130. </a:t>
            </a:r>
            <a:br>
              <a:rPr lang="en-US" dirty="0"/>
            </a:br>
            <a:r>
              <a:rPr lang="en-US" dirty="0"/>
              <a:t>ESMO 2018 (abstract 2056).</a:t>
            </a:r>
          </a:p>
        </p:txBody>
      </p:sp>
      <p:sp>
        <p:nvSpPr>
          <p:cNvPr id="12" name="Date Placeholder 3">
            <a:extLst>
              <a:ext uri="{FF2B5EF4-FFF2-40B4-BE49-F238E27FC236}">
                <a16:creationId xmlns:a16="http://schemas.microsoft.com/office/drawing/2014/main" id="{56B2DE10-5D57-457B-B684-EDF464C582C5}"/>
              </a:ext>
            </a:extLst>
          </p:cNvPr>
          <p:cNvSpPr>
            <a:spLocks noGrp="1"/>
          </p:cNvSpPr>
          <p:nvPr>
            <p:ph type="dt" sz="half" idx="2"/>
          </p:nvPr>
        </p:nvSpPr>
        <p:spPr>
          <a:xfrm>
            <a:off x="197341" y="6450861"/>
            <a:ext cx="9735556" cy="366183"/>
          </a:xfrm>
          <a:prstGeom prst="rect">
            <a:avLst/>
          </a:prstGeom>
        </p:spPr>
        <p:txBody>
          <a:bodyPr vert="horz" lIns="68575" tIns="34288" rIns="0" bIns="34288" rtlCol="0" anchor="b"/>
          <a:lstStyle>
            <a:lvl1pPr algn="l">
              <a:defRPr sz="1067" strike="noStrike" kern="0" spc="-27" baseline="0">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297084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5DFA-6F8C-4749-B679-471741B62A1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859549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a:xfrm>
            <a:off x="209375" y="6604684"/>
            <a:ext cx="397375" cy="136749"/>
          </a:xfrm>
          <a:prstGeom prst="rect">
            <a:avLst/>
          </a:prstGeom>
        </p:spPr>
        <p:txBody>
          <a:bodyPr lIns="68539" tIns="34287" rIns="68539" bIns="34287"/>
          <a:lstStyle/>
          <a:p>
            <a:pPr defTabSz="913769"/>
            <a:fld id="{FF9F030F-5A4C-4C23-8FD5-DB1B89549524}" type="slidenum">
              <a:rPr lang="en-US" sz="1867" smtClean="0">
                <a:solidFill>
                  <a:prstClr val="black"/>
                </a:solidFill>
              </a:rPr>
              <a:pPr defTabSz="913769"/>
              <a:t>‹#›</a:t>
            </a:fld>
            <a:endParaRPr lang="en-US" sz="1867" dirty="0">
              <a:solidFill>
                <a:prstClr val="black"/>
              </a:solidFill>
            </a:endParaRPr>
          </a:p>
        </p:txBody>
      </p:sp>
      <p:sp>
        <p:nvSpPr>
          <p:cNvPr id="5" name="Content Placeholder 4"/>
          <p:cNvSpPr>
            <a:spLocks noGrp="1"/>
          </p:cNvSpPr>
          <p:nvPr>
            <p:ph sz="quarter" idx="11"/>
          </p:nvPr>
        </p:nvSpPr>
        <p:spPr>
          <a:xfrm>
            <a:off x="685800" y="1433513"/>
            <a:ext cx="10831373" cy="44378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DED9ABE-5B3D-0E49-B633-6F5589FFBB7A}"/>
              </a:ext>
            </a:extLst>
          </p:cNvPr>
          <p:cNvSpPr>
            <a:spLocks noGrp="1"/>
          </p:cNvSpPr>
          <p:nvPr>
            <p:ph type="body" sz="quarter" idx="12" hasCustomPrompt="1"/>
          </p:nvPr>
        </p:nvSpPr>
        <p:spPr>
          <a:xfrm>
            <a:off x="672974" y="5871411"/>
            <a:ext cx="9362017" cy="681788"/>
          </a:xfrm>
        </p:spPr>
        <p:txBody>
          <a:bodyPr anchor="b"/>
          <a:lstStyle>
            <a:lvl1pPr marL="0" indent="0">
              <a:buNone/>
              <a:defRPr/>
            </a:lvl1pPr>
            <a:lvl2pPr marL="228450" indent="0">
              <a:buNone/>
              <a:defRPr/>
            </a:lvl2pPr>
            <a:lvl3pPr marL="502583" indent="0">
              <a:buNone/>
              <a:defRPr/>
            </a:lvl3pPr>
            <a:lvl4pPr marL="776689" indent="0">
              <a:buNone/>
              <a:defRPr/>
            </a:lvl4pPr>
            <a:lvl5pPr marL="9524" indent="0">
              <a:spcBef>
                <a:spcPts val="0"/>
              </a:spcBef>
              <a:buNone/>
              <a:tabLst/>
              <a:defRPr sz="1067">
                <a:solidFill>
                  <a:schemeClr val="tx1"/>
                </a:solidFill>
              </a:defRPr>
            </a:lvl5pPr>
          </a:lstStyle>
          <a:p>
            <a:pPr lvl="4"/>
            <a:r>
              <a:rPr lang="en-US" dirty="0"/>
              <a:t>Edit Resource Line</a:t>
            </a:r>
          </a:p>
        </p:txBody>
      </p:sp>
    </p:spTree>
    <p:extLst>
      <p:ext uri="{BB962C8B-B14F-4D97-AF65-F5344CB8AC3E}">
        <p14:creationId xmlns:p14="http://schemas.microsoft.com/office/powerpoint/2010/main" val="68336368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83"/>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81"/>
            <a:ext cx="10244668" cy="694267"/>
          </a:xfrm>
          <a:prstGeom prst="rect">
            <a:avLst/>
          </a:prstGeom>
        </p:spPr>
        <p:txBody>
          <a:bodyPr anchor="b">
            <a:normAutofit/>
          </a:bodyPr>
          <a:lstStyle>
            <a:lvl1pPr marL="0" algn="l" defTabSz="914313"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77"/>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22" y="1057825"/>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20" y="1686984"/>
            <a:ext cx="10443633" cy="4451349"/>
          </a:xfrm>
        </p:spPr>
        <p:txBody>
          <a:bodyPr>
            <a:normAutofit/>
          </a:bodyPr>
          <a:lstStyle>
            <a:lvl1pPr>
              <a:spcAft>
                <a:spcPts val="400"/>
              </a:spcAft>
              <a:defRPr sz="2133" b="0">
                <a:solidFill>
                  <a:srgbClr val="4B306A"/>
                </a:solidFill>
              </a:defRPr>
            </a:lvl1pPr>
            <a:lvl2pPr marL="241277" indent="-239161">
              <a:lnSpc>
                <a:spcPct val="100000"/>
              </a:lnSpc>
              <a:spcAft>
                <a:spcPts val="400"/>
              </a:spcAft>
              <a:defRPr sz="2133" b="0">
                <a:solidFill>
                  <a:schemeClr val="tx1"/>
                </a:solidFill>
              </a:defRPr>
            </a:lvl2pPr>
            <a:lvl3pPr marL="666687" indent="-188366">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22"/>
            <a:ext cx="2844800" cy="366183"/>
          </a:xfrm>
          <a:prstGeom prst="rect">
            <a:avLst/>
          </a:prstGeom>
        </p:spPr>
        <p:txBody>
          <a:bodyPr vert="horz" lIns="91434" tIns="45717" rIns="91434" bIns="45717"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239115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lIns="91434" tIns="45717" rIns="91434" bIns="45717"/>
          <a:lstStyle/>
          <a:p>
            <a:fld id="{1034557E-CB53-A04C-9420-F1EFEF8BFC13}" type="datetimeFigureOut">
              <a:rPr lang="pt-PT" smtClean="0"/>
              <a:t>10/07/20</a:t>
            </a:fld>
            <a:endParaRPr lang="pt-PT"/>
          </a:p>
        </p:txBody>
      </p:sp>
      <p:sp>
        <p:nvSpPr>
          <p:cNvPr id="5" name="Footer Placeholder 4"/>
          <p:cNvSpPr>
            <a:spLocks noGrp="1"/>
          </p:cNvSpPr>
          <p:nvPr>
            <p:ph type="ftr" sz="quarter" idx="11"/>
          </p:nvPr>
        </p:nvSpPr>
        <p:spPr>
          <a:xfrm>
            <a:off x="4038600" y="6356352"/>
            <a:ext cx="4114800" cy="365125"/>
          </a:xfrm>
          <a:prstGeom prst="rect">
            <a:avLst/>
          </a:prstGeom>
        </p:spPr>
        <p:txBody>
          <a:bodyPr lIns="91434" tIns="45717" rIns="91434" bIns="45717"/>
          <a:lstStyle/>
          <a:p>
            <a:endParaRPr lang="pt-PT"/>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34" tIns="45717" rIns="91434" bIns="45717"/>
          <a:lstStyle/>
          <a:p>
            <a:fld id="{CB387666-936C-3D4B-9ED3-497B59DB9313}" type="slidenum">
              <a:rPr lang="pt-PT" smtClean="0"/>
              <a:t>‹#›</a:t>
            </a:fld>
            <a:endParaRPr lang="pt-PT"/>
          </a:p>
        </p:txBody>
      </p:sp>
    </p:spTree>
    <p:extLst>
      <p:ext uri="{BB962C8B-B14F-4D97-AF65-F5344CB8AC3E}">
        <p14:creationId xmlns:p14="http://schemas.microsoft.com/office/powerpoint/2010/main" val="1288237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12192000" cy="1470025"/>
          </a:xfrm>
        </p:spPr>
        <p:txBody>
          <a:bodyPr/>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2447466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31.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microsoft.com/office/2007/relationships/hdphoto" Target="../media/hdphoto1.wdp"/><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image" Target="../media/image32.png"/><Relationship Id="rId5" Type="http://schemas.openxmlformats.org/officeDocument/2006/relationships/slideLayout" Target="../slideLayouts/slideLayout150.xml"/><Relationship Id="rId10" Type="http://schemas.openxmlformats.org/officeDocument/2006/relationships/theme" Target="../theme/theme11.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3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2.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11.jp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image" Target="../media/image10.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image" Target="../media/image30.jpg"/><Relationship Id="rId4" Type="http://schemas.openxmlformats.org/officeDocument/2006/relationships/slideLayout" Target="../slideLayouts/slideLayout10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30.jp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8.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9.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0"/>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3930719"/>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 id="2147488140" r:id="rId12"/>
    <p:sldLayoutId id="2147488141" r:id="rId13"/>
    <p:sldLayoutId id="2147488142" r:id="rId14"/>
    <p:sldLayoutId id="2147488143" r:id="rId15"/>
    <p:sldLayoutId id="2147488144" r:id="rId16"/>
    <p:sldLayoutId id="2147488145" r:id="rId17"/>
    <p:sldLayoutId id="2147488147" r:id="rId18"/>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6581776"/>
            <a:ext cx="12192000" cy="27622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p:cNvSpPr/>
          <p:nvPr userDrawn="1"/>
        </p:nvSpPr>
        <p:spPr>
          <a:xfrm>
            <a:off x="0" y="0"/>
            <a:ext cx="12192000" cy="101809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584676" y="61442"/>
            <a:ext cx="3363208" cy="951771"/>
          </a:xfrm>
          <a:prstGeom prst="rect">
            <a:avLst/>
          </a:prstGeom>
        </p:spPr>
      </p:pic>
    </p:spTree>
    <p:extLst>
      <p:ext uri="{BB962C8B-B14F-4D97-AF65-F5344CB8AC3E}">
        <p14:creationId xmlns:p14="http://schemas.microsoft.com/office/powerpoint/2010/main" val="1511877821"/>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B501F-CC71-40A2-B670-F750D09F6542}"/>
              </a:ext>
            </a:extLst>
          </p:cNvPr>
          <p:cNvPicPr>
            <a:picLocks noChangeAspect="1"/>
          </p:cNvPicPr>
          <p:nvPr userDrawn="1"/>
        </p:nvPicPr>
        <p:blipFill rotWithShape="1">
          <a:blip r:embed="rId11" cstate="email">
            <a:duotone>
              <a:schemeClr val="accent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350B716-0727-4CAA-97CA-A98ABFC86049}"/>
              </a:ext>
            </a:extLst>
          </p:cNvPr>
          <p:cNvSpPr/>
          <p:nvPr userDrawn="1"/>
        </p:nvSpPr>
        <p:spPr>
          <a:xfrm>
            <a:off x="0" y="0"/>
            <a:ext cx="12192000" cy="6858000"/>
          </a:xfrm>
          <a:prstGeom prst="rect">
            <a:avLst/>
          </a:prstGeom>
          <a:gradFill flip="none" rotWithShape="1">
            <a:gsLst>
              <a:gs pos="85000">
                <a:schemeClr val="bg1">
                  <a:alpha val="91000"/>
                </a:schemeClr>
              </a:gs>
              <a:gs pos="0">
                <a:schemeClr val="accent2">
                  <a:lumMod val="40000"/>
                  <a:lumOff val="60000"/>
                  <a:alpha val="87000"/>
                </a:schemeClr>
              </a:gs>
              <a:gs pos="19000">
                <a:schemeClr val="accent1">
                  <a:lumMod val="0"/>
                  <a:lumOff val="100000"/>
                  <a:alpha val="96000"/>
                </a:schemeClr>
              </a:gs>
              <a:gs pos="100000">
                <a:schemeClr val="accent4">
                  <a:lumMod val="60000"/>
                  <a:lumOff val="40000"/>
                  <a:alpha val="76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a:extLst>
              <a:ext uri="{FF2B5EF4-FFF2-40B4-BE49-F238E27FC236}">
                <a16:creationId xmlns:a16="http://schemas.microsoft.com/office/drawing/2014/main" id="{5177B2CD-9A77-4748-B099-E9943A0CB396}"/>
              </a:ext>
            </a:extLst>
          </p:cNvPr>
          <p:cNvSpPr/>
          <p:nvPr userDrawn="1"/>
        </p:nvSpPr>
        <p:spPr>
          <a:xfrm>
            <a:off x="0" y="1226344"/>
            <a:ext cx="12192000" cy="119062"/>
          </a:xfrm>
          <a:prstGeom prst="rect">
            <a:avLst/>
          </a:prstGeom>
          <a:solidFill>
            <a:srgbClr val="F1E1D3"/>
          </a:solidFill>
          <a:ln>
            <a:noFill/>
          </a:ln>
          <a:effectLst>
            <a:innerShdw blurRad="114300" dist="25400" dir="18300000">
              <a:srgbClr val="CE8B48">
                <a:alpha val="1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E1175A1-EAF4-4449-A8DF-E4D8D03AAF3F}"/>
              </a:ext>
            </a:extLst>
          </p:cNvPr>
          <p:cNvGrpSpPr/>
          <p:nvPr userDrawn="1"/>
        </p:nvGrpSpPr>
        <p:grpSpPr>
          <a:xfrm>
            <a:off x="34926" y="1258095"/>
            <a:ext cx="12122149" cy="54864"/>
            <a:chOff x="3260725" y="1212850"/>
            <a:chExt cx="2146464" cy="158750"/>
          </a:xfrm>
        </p:grpSpPr>
        <p:sp>
          <p:nvSpPr>
            <p:cNvPr id="10" name="Rectangle 9">
              <a:extLst>
                <a:ext uri="{FF2B5EF4-FFF2-40B4-BE49-F238E27FC236}">
                  <a16:creationId xmlns:a16="http://schemas.microsoft.com/office/drawing/2014/main" id="{195169AC-C43C-4A94-AD8C-098680D10245}"/>
                </a:ext>
              </a:extLst>
            </p:cNvPr>
            <p:cNvSpPr/>
            <p:nvPr/>
          </p:nvSpPr>
          <p:spPr>
            <a:xfrm>
              <a:off x="4695989" y="1212850"/>
              <a:ext cx="711200" cy="158750"/>
            </a:xfrm>
            <a:prstGeom prst="rect">
              <a:avLst/>
            </a:prstGeom>
            <a:solidFill>
              <a:srgbClr val="75C7F7"/>
            </a:solidFill>
            <a:ln>
              <a:noFill/>
            </a:ln>
            <a:effectLst>
              <a:innerShdw>
                <a:schemeClr val="accent2">
                  <a:lumMod val="50000"/>
                  <a:alpha val="2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D31527D-2540-48E7-AF44-5796FC54B3B2}"/>
                </a:ext>
              </a:extLst>
            </p:cNvPr>
            <p:cNvSpPr/>
            <p:nvPr/>
          </p:nvSpPr>
          <p:spPr>
            <a:xfrm>
              <a:off x="3260725" y="1212850"/>
              <a:ext cx="711200" cy="158750"/>
            </a:xfrm>
            <a:prstGeom prst="rect">
              <a:avLst/>
            </a:prstGeom>
            <a:solidFill>
              <a:schemeClr val="accent4"/>
            </a:solidFill>
            <a:ln>
              <a:noFill/>
            </a:ln>
            <a:effectLst>
              <a:innerShdw>
                <a:schemeClr val="accent4">
                  <a:lumMod val="50000"/>
                  <a:alpha val="24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800701C-D60A-4AD8-8AC4-936930B4B18D}"/>
                </a:ext>
              </a:extLst>
            </p:cNvPr>
            <p:cNvSpPr/>
            <p:nvPr/>
          </p:nvSpPr>
          <p:spPr>
            <a:xfrm>
              <a:off x="3978357" y="1212850"/>
              <a:ext cx="711200" cy="158750"/>
            </a:xfrm>
            <a:prstGeom prst="rect">
              <a:avLst/>
            </a:prstGeom>
            <a:solidFill>
              <a:srgbClr val="003495"/>
            </a:solidFill>
            <a:ln>
              <a:noFill/>
            </a:ln>
            <a:effectLst>
              <a:innerShdw>
                <a:srgbClr val="0015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Placeholder 1"/>
          <p:cNvSpPr>
            <a:spLocks noGrp="1"/>
          </p:cNvSpPr>
          <p:nvPr>
            <p:ph type="title"/>
          </p:nvPr>
        </p:nvSpPr>
        <p:spPr>
          <a:xfrm>
            <a:off x="406400" y="86880"/>
            <a:ext cx="11379200" cy="1067665"/>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06400" y="1371600"/>
            <a:ext cx="11379200" cy="48053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785600" y="6492875"/>
            <a:ext cx="406400" cy="365125"/>
          </a:xfrm>
          <a:prstGeom prst="rect">
            <a:avLst/>
          </a:prstGeom>
        </p:spPr>
        <p:txBody>
          <a:bodyPr vert="horz" wrap="none" lIns="91440" tIns="45720" rIns="91440" bIns="45720" rtlCol="0" anchor="b"/>
          <a:lstStyle>
            <a:lvl1pPr algn="r">
              <a:defRPr sz="900">
                <a:solidFill>
                  <a:schemeClr val="tx1">
                    <a:tint val="75000"/>
                  </a:schemeClr>
                </a:solidFill>
              </a:defRPr>
            </a:lvl1pPr>
          </a:lstStyle>
          <a:p>
            <a:fld id="{6DD83045-6CB7-4C88-8A4E-57AB94F29488}" type="slidenum">
              <a:rPr lang="en-US" smtClean="0"/>
              <a:pPr/>
              <a:t>‹#›</a:t>
            </a:fld>
            <a:endParaRPr lang="en-US" dirty="0"/>
          </a:p>
        </p:txBody>
      </p:sp>
    </p:spTree>
    <p:extLst>
      <p:ext uri="{BB962C8B-B14F-4D97-AF65-F5344CB8AC3E}">
        <p14:creationId xmlns:p14="http://schemas.microsoft.com/office/powerpoint/2010/main" val="2484154219"/>
      </p:ext>
    </p:extLst>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Lst>
  <p:hf sldNum="0"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28600" indent="-228600" algn="l" defTabSz="914400" rtl="0" eaLnBrk="1" latinLnBrk="0" hangingPunct="1">
        <a:lnSpc>
          <a:spcPct val="95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5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5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5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256">
          <p15:clr>
            <a:srgbClr val="F26B43"/>
          </p15:clr>
        </p15:guide>
        <p15:guide id="3" pos="742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_Second_B.jpg                                                0033966FKarls G4                       C0DC18D5:">
            <a:extLst>
              <a:ext uri="{FF2B5EF4-FFF2-40B4-BE49-F238E27FC236}">
                <a16:creationId xmlns:a16="http://schemas.microsoft.com/office/drawing/2014/main" id="{546D690A-FF9B-498F-87D1-2E2B74F05A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39253952-974E-466B-8AEB-A3CE27C2978F}"/>
              </a:ext>
            </a:extLst>
          </p:cNvPr>
          <p:cNvSpPr>
            <a:spLocks noGrp="1" noChangeArrowheads="1"/>
          </p:cNvSpPr>
          <p:nvPr>
            <p:ph type="title"/>
          </p:nvPr>
        </p:nvSpPr>
        <p:spPr bwMode="black">
          <a:xfrm>
            <a:off x="1079500" y="39052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4C4912C7-80C0-473F-ADDA-8B1197C00665}"/>
              </a:ext>
            </a:extLst>
          </p:cNvPr>
          <p:cNvSpPr>
            <a:spLocks noGrp="1" noChangeArrowheads="1"/>
          </p:cNvSpPr>
          <p:nvPr>
            <p:ph type="body" idx="1"/>
          </p:nvPr>
        </p:nvSpPr>
        <p:spPr bwMode="black">
          <a:xfrm>
            <a:off x="10795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97E197AB-4084-44FA-8335-0888B2697C88}"/>
              </a:ext>
            </a:extLst>
          </p:cNvPr>
          <p:cNvSpPr>
            <a:spLocks noGrp="1" noChangeArrowheads="1"/>
          </p:cNvSpPr>
          <p:nvPr>
            <p:ph type="dt" sz="half" idx="2"/>
          </p:nvPr>
        </p:nvSpPr>
        <p:spPr bwMode="black">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254B8E"/>
                </a:solidFill>
                <a:latin typeface="Arial" panose="020B0604020202020204" pitchFamily="34" charset="0"/>
                <a:ea typeface="ＭＳ Ｐゴシック" panose="020B0600070205080204" pitchFamily="34" charset="-128"/>
              </a:defRPr>
            </a:lvl1pPr>
          </a:lstStyle>
          <a:p>
            <a:pPr>
              <a:defRPr/>
            </a:pPr>
            <a:fld id="{B698A7D2-09BA-45B8-9451-7B92EC9EE4E8}" type="datetime1">
              <a:rPr lang="en-US" altLang="en-US"/>
              <a:pPr>
                <a:defRPr/>
              </a:pPr>
              <a:t>7/10/20</a:t>
            </a:fld>
            <a:endParaRPr lang="en-US" altLang="en-US"/>
          </a:p>
        </p:txBody>
      </p:sp>
      <p:sp>
        <p:nvSpPr>
          <p:cNvPr id="1029" name="Rectangle 5">
            <a:extLst>
              <a:ext uri="{FF2B5EF4-FFF2-40B4-BE49-F238E27FC236}">
                <a16:creationId xmlns:a16="http://schemas.microsoft.com/office/drawing/2014/main" id="{46FAB323-29C4-43CD-BD7C-BDB82E689ACE}"/>
              </a:ext>
            </a:extLst>
          </p:cNvPr>
          <p:cNvSpPr>
            <a:spLocks noGrp="1" noChangeArrowheads="1"/>
          </p:cNvSpPr>
          <p:nvPr>
            <p:ph type="ftr" sz="quarter" idx="3"/>
          </p:nvPr>
        </p:nvSpPr>
        <p:spPr bwMode="black">
          <a:xfrm>
            <a:off x="41656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mn-lt"/>
                <a:ea typeface="+mn-ea"/>
              </a:defRPr>
            </a:lvl1pPr>
          </a:lstStyle>
          <a:p>
            <a:pPr>
              <a:defRPr/>
            </a:pPr>
            <a:endParaRPr lang="en-US"/>
          </a:p>
        </p:txBody>
      </p:sp>
      <p:sp>
        <p:nvSpPr>
          <p:cNvPr id="1030" name="Rectangle 6">
            <a:extLst>
              <a:ext uri="{FF2B5EF4-FFF2-40B4-BE49-F238E27FC236}">
                <a16:creationId xmlns:a16="http://schemas.microsoft.com/office/drawing/2014/main" id="{65ACB3DA-31CD-40CD-892A-63EE32842231}"/>
              </a:ext>
            </a:extLst>
          </p:cNvPr>
          <p:cNvSpPr>
            <a:spLocks noGrp="1" noChangeArrowheads="1"/>
          </p:cNvSpPr>
          <p:nvPr>
            <p:ph type="sldNum" sz="quarter" idx="4"/>
          </p:nvPr>
        </p:nvSpPr>
        <p:spPr bwMode="black">
          <a:xfrm>
            <a:off x="88900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Arial" panose="020B0604020202020204" pitchFamily="34" charset="0"/>
                <a:ea typeface="ＭＳ Ｐゴシック" panose="020B0600070205080204" pitchFamily="34" charset="-128"/>
              </a:defRPr>
            </a:lvl1pPr>
          </a:lstStyle>
          <a:p>
            <a:pPr>
              <a:defRPr/>
            </a:pPr>
            <a:fld id="{3F3EBAD1-457A-4A45-A112-00944F8DBBD2}" type="slidenum">
              <a:rPr lang="en-US" altLang="en-US"/>
              <a:pPr>
                <a:defRPr/>
              </a:pPr>
              <a:t>‹#›</a:t>
            </a:fld>
            <a:endParaRPr lang="en-US" altLang="en-US">
              <a:solidFill>
                <a:srgbClr val="002C77"/>
              </a:solidFill>
            </a:endParaRPr>
          </a:p>
        </p:txBody>
      </p:sp>
    </p:spTree>
    <p:extLst>
      <p:ext uri="{BB962C8B-B14F-4D97-AF65-F5344CB8AC3E}">
        <p14:creationId xmlns:p14="http://schemas.microsoft.com/office/powerpoint/2010/main" val="532757729"/>
      </p:ext>
    </p:extLst>
  </p:cSld>
  <p:clrMap bg1="lt1" tx1="dk1" bg2="lt2" tx2="dk2" accent1="accent1" accent2="accent2" accent3="accent3" accent4="accent4" accent5="accent5" accent6="accent6" hlink="hlink" folHlink="folHlink"/>
  <p:sldLayoutIdLst>
    <p:sldLayoutId id="2147488506" r:id="rId1"/>
    <p:sldLayoutId id="2147488507" r:id="rId2"/>
    <p:sldLayoutId id="2147488508" r:id="rId3"/>
    <p:sldLayoutId id="2147488509" r:id="rId4"/>
    <p:sldLayoutId id="2147488510" r:id="rId5"/>
    <p:sldLayoutId id="2147488511" r:id="rId6"/>
    <p:sldLayoutId id="2147488512" r:id="rId7"/>
    <p:sldLayoutId id="2147488513" r:id="rId8"/>
    <p:sldLayoutId id="2147488514" r:id="rId9"/>
    <p:sldLayoutId id="2147488515" r:id="rId10"/>
    <p:sldLayoutId id="2147488516" r:id="rId11"/>
  </p:sldLayoutIdLst>
  <p:hf hdr="0" ftr="0"/>
  <p:txStyles>
    <p:titleStyle>
      <a:lvl1pPr algn="l" rtl="0" eaLnBrk="0" fontAlgn="base" hangingPunct="0">
        <a:spcBef>
          <a:spcPct val="0"/>
        </a:spcBef>
        <a:spcAft>
          <a:spcPct val="0"/>
        </a:spcAft>
        <a:defRPr sz="3600" b="1">
          <a:solidFill>
            <a:srgbClr val="254B8E"/>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0" fontAlgn="base" hangingPunct="0">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254B8E"/>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254B8E"/>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254B8E"/>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377036E-0032-4524-BC57-6A6E96E1B65B}" type="datetimeFigureOut">
              <a:rPr lang="en-US" smtClean="0">
                <a:solidFill>
                  <a:prstClr val="black">
                    <a:tint val="75000"/>
                  </a:prstClr>
                </a:solidFill>
              </a:rPr>
              <a:pPr defTabSz="914377"/>
              <a:t>7/10/20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576DB197-CCA9-44B6-BB0E-D5B44A9B8CBD}"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26001097"/>
      </p:ext>
    </p:extLst>
  </p:cSld>
  <p:clrMap bg1="lt1" tx1="dk1" bg2="lt2" tx2="dk2" accent1="accent1" accent2="accent2" accent3="accent3" accent4="accent4" accent5="accent5" accent6="accent6" hlink="hlink" folHlink="folHlink"/>
  <p:sldLayoutIdLst>
    <p:sldLayoutId id="2147488518" r:id="rId1"/>
    <p:sldLayoutId id="2147488519" r:id="rId2"/>
    <p:sldLayoutId id="2147488520" r:id="rId3"/>
    <p:sldLayoutId id="2147488521" r:id="rId4"/>
    <p:sldLayoutId id="2147488522" r:id="rId5"/>
    <p:sldLayoutId id="2147488523" r:id="rId6"/>
    <p:sldLayoutId id="2147488524" r:id="rId7"/>
    <p:sldLayoutId id="2147488525" r:id="rId8"/>
    <p:sldLayoutId id="2147488526" r:id="rId9"/>
    <p:sldLayoutId id="2147488527" r:id="rId10"/>
    <p:sldLayoutId id="2147488528"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B9D734F2-E800-4CDF-8A2D-1A2AD6FD9870}"/>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A512ACB8-4DED-4E7D-8F4E-8E61A15C00F2}"/>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90162282"/>
      </p:ext>
    </p:extLst>
  </p:cSld>
  <p:clrMap bg1="dk2" tx1="lt1" bg2="dk1" tx2="lt2" accent1="accent1" accent2="accent2" accent3="accent3" accent4="accent4" accent5="accent5" accent6="accent6" hlink="hlink" folHlink="folHlink"/>
  <p:sldLayoutIdLst>
    <p:sldLayoutId id="2147488169" r:id="rId1"/>
    <p:sldLayoutId id="2147488170" r:id="rId2"/>
    <p:sldLayoutId id="2147488171" r:id="rId3"/>
    <p:sldLayoutId id="2147488172" r:id="rId4"/>
    <p:sldLayoutId id="2147488173" r:id="rId5"/>
    <p:sldLayoutId id="2147488174" r:id="rId6"/>
    <p:sldLayoutId id="2147488175" r:id="rId7"/>
    <p:sldLayoutId id="2147488176"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A0197-3B28-4EF7-B4BA-F19A24EF0B9C}" type="datetimeFigureOut">
              <a:rPr lang="en-US" smtClean="0"/>
              <a:t>7/10/20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C6855-CBBD-46E4-9505-A4DB438404C0}" type="slidenum">
              <a:rPr lang="en-US" smtClean="0"/>
              <a:t>‹#›</a:t>
            </a:fld>
            <a:endParaRPr lang="en-US"/>
          </a:p>
        </p:txBody>
      </p:sp>
    </p:spTree>
    <p:extLst>
      <p:ext uri="{BB962C8B-B14F-4D97-AF65-F5344CB8AC3E}">
        <p14:creationId xmlns:p14="http://schemas.microsoft.com/office/powerpoint/2010/main" val="520936080"/>
      </p:ext>
    </p:extLst>
  </p:cSld>
  <p:clrMap bg1="lt1" tx1="dk1" bg2="lt2" tx2="dk2" accent1="accent1" accent2="accent2" accent3="accent3" accent4="accent4" accent5="accent5" accent6="accent6" hlink="hlink" folHlink="folHlink"/>
  <p:sldLayoutIdLst>
    <p:sldLayoutId id="2147488178" r:id="rId1"/>
    <p:sldLayoutId id="2147488179" r:id="rId2"/>
    <p:sldLayoutId id="2147488180" r:id="rId3"/>
    <p:sldLayoutId id="2147488181" r:id="rId4"/>
    <p:sldLayoutId id="2147488182" r:id="rId5"/>
    <p:sldLayoutId id="2147488183" r:id="rId6"/>
    <p:sldLayoutId id="2147488184" r:id="rId7"/>
    <p:sldLayoutId id="2147488185" r:id="rId8"/>
    <p:sldLayoutId id="2147488186" r:id="rId9"/>
    <p:sldLayoutId id="2147488187" r:id="rId10"/>
    <p:sldLayoutId id="2147488188" r:id="rId11"/>
    <p:sldLayoutId id="2147488189" r:id="rId12"/>
    <p:sldLayoutId id="2147488190" r:id="rId13"/>
    <p:sldLayoutId id="2147488191" r:id="rId14"/>
    <p:sldLayoutId id="2147488192" r:id="rId15"/>
    <p:sldLayoutId id="2147488193" r:id="rId16"/>
    <p:sldLayoutId id="214748819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B1B2A3-0D9C-6248-9B47-BB8F83E395E5}"/>
              </a:ext>
            </a:extLst>
          </p:cNvPr>
          <p:cNvPicPr>
            <a:picLocks noChangeAspect="1"/>
          </p:cNvPicPr>
          <p:nvPr userDrawn="1"/>
        </p:nvPicPr>
        <p:blipFill rotWithShape="1">
          <a:blip r:embed="rId21"/>
          <a:srcRect b="95651"/>
          <a:stretch/>
        </p:blipFill>
        <p:spPr>
          <a:xfrm>
            <a:off x="7774" y="6559826"/>
            <a:ext cx="12176453" cy="298174"/>
          </a:xfrm>
          <a:prstGeom prst="rect">
            <a:avLst/>
          </a:prstGeom>
        </p:spPr>
      </p:pic>
      <p:sp>
        <p:nvSpPr>
          <p:cNvPr id="4" name="Rectangle 3">
            <a:extLst>
              <a:ext uri="{FF2B5EF4-FFF2-40B4-BE49-F238E27FC236}">
                <a16:creationId xmlns:a16="http://schemas.microsoft.com/office/drawing/2014/main" id="{C1951BFD-1D76-084A-9709-52FF9432D498}"/>
              </a:ext>
            </a:extLst>
          </p:cNvPr>
          <p:cNvSpPr/>
          <p:nvPr userDrawn="1"/>
        </p:nvSpPr>
        <p:spPr>
          <a:xfrm>
            <a:off x="7774" y="516835"/>
            <a:ext cx="12176453"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48D548B-5005-134C-A431-2BE0ADDF977A}"/>
              </a:ext>
            </a:extLst>
          </p:cNvPr>
          <p:cNvSpPr>
            <a:spLocks noGrp="1"/>
          </p:cNvSpPr>
          <p:nvPr>
            <p:ph type="title"/>
          </p:nvPr>
        </p:nvSpPr>
        <p:spPr>
          <a:xfrm>
            <a:off x="217714" y="145635"/>
            <a:ext cx="11720286" cy="107080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2C97F46-9618-2244-A4FD-A571F1A4B005}"/>
              </a:ext>
            </a:extLst>
          </p:cNvPr>
          <p:cNvSpPr>
            <a:spLocks noGrp="1"/>
          </p:cNvSpPr>
          <p:nvPr>
            <p:ph type="body" idx="1"/>
          </p:nvPr>
        </p:nvSpPr>
        <p:spPr>
          <a:xfrm>
            <a:off x="217714" y="1335314"/>
            <a:ext cx="11720286" cy="48416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6A52AD6-3A3D-AD40-A12C-30C94E25F8DF}"/>
              </a:ext>
            </a:extLst>
          </p:cNvPr>
          <p:cNvSpPr>
            <a:spLocks noGrp="1"/>
          </p:cNvSpPr>
          <p:nvPr>
            <p:ph type="sldNum" sz="quarter" idx="4"/>
          </p:nvPr>
        </p:nvSpPr>
        <p:spPr>
          <a:xfrm>
            <a:off x="11408228" y="6559826"/>
            <a:ext cx="775997" cy="290286"/>
          </a:xfrm>
          <a:prstGeom prst="rect">
            <a:avLst/>
          </a:prstGeom>
        </p:spPr>
        <p:txBody>
          <a:bodyPr vert="horz" lIns="91440" tIns="45720" rIns="91440" bIns="45720" rtlCol="0" anchor="ctr"/>
          <a:lstStyle>
            <a:lvl1pPr algn="r">
              <a:defRPr sz="1200" b="0">
                <a:solidFill>
                  <a:schemeClr val="bg1"/>
                </a:solidFill>
              </a:defRPr>
            </a:lvl1pPr>
          </a:lstStyle>
          <a:p>
            <a:fld id="{05B3C36F-FD60-C243-8173-7E4FD9599B78}" type="slidenum">
              <a:rPr lang="en-US" smtClean="0"/>
              <a:pPr/>
              <a:t>‹#›</a:t>
            </a:fld>
            <a:endParaRPr lang="en-US" dirty="0"/>
          </a:p>
        </p:txBody>
      </p:sp>
      <p:cxnSp>
        <p:nvCxnSpPr>
          <p:cNvPr id="9" name="Straight Connector 8">
            <a:extLst>
              <a:ext uri="{FF2B5EF4-FFF2-40B4-BE49-F238E27FC236}">
                <a16:creationId xmlns:a16="http://schemas.microsoft.com/office/drawing/2014/main" id="{C62E14D2-731A-2A4B-920A-5E78D4AC91E4}"/>
              </a:ext>
            </a:extLst>
          </p:cNvPr>
          <p:cNvCxnSpPr/>
          <p:nvPr userDrawn="1"/>
        </p:nvCxnSpPr>
        <p:spPr>
          <a:xfrm>
            <a:off x="217714" y="1216439"/>
            <a:ext cx="1172028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629491"/>
      </p:ext>
    </p:extLst>
  </p:cSld>
  <p:clrMap bg1="lt1" tx1="dk1" bg2="lt2" tx2="dk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6" r:id="rId8"/>
    <p:sldLayoutId id="2147488207" r:id="rId9"/>
    <p:sldLayoutId id="2147488208" r:id="rId10"/>
    <p:sldLayoutId id="2147488209" r:id="rId11"/>
    <p:sldLayoutId id="2147488210" r:id="rId12"/>
    <p:sldLayoutId id="2147488211" r:id="rId13"/>
    <p:sldLayoutId id="2147488212" r:id="rId14"/>
    <p:sldLayoutId id="2147488213" r:id="rId15"/>
    <p:sldLayoutId id="2147488214" r:id="rId16"/>
    <p:sldLayoutId id="2147488215" r:id="rId17"/>
    <p:sldLayoutId id="2147488216" r:id="rId18"/>
    <p:sldLayoutId id="21474882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19100" y="274640"/>
            <a:ext cx="11220451" cy="69056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GB" dirty="0"/>
              <a:t>Click to edit Master title style</a:t>
            </a:r>
          </a:p>
        </p:txBody>
      </p:sp>
      <p:pic>
        <p:nvPicPr>
          <p:cNvPr id="7" name="Picture 6"/>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1212693" y="6187749"/>
            <a:ext cx="385755" cy="462289"/>
          </a:xfrm>
          <a:prstGeom prst="rect">
            <a:avLst/>
          </a:prstGeom>
          <a:noFill/>
          <a:ln w="9525">
            <a:noFill/>
            <a:miter lim="800000"/>
            <a:headEnd/>
            <a:tailEnd/>
          </a:ln>
        </p:spPr>
      </p:pic>
      <p:sp>
        <p:nvSpPr>
          <p:cNvPr id="2" name="Text Placeholder 1"/>
          <p:cNvSpPr>
            <a:spLocks noGrp="1"/>
          </p:cNvSpPr>
          <p:nvPr>
            <p:ph type="body" idx="1"/>
          </p:nvPr>
        </p:nvSpPr>
        <p:spPr>
          <a:xfrm>
            <a:off x="395374" y="1686985"/>
            <a:ext cx="10435167" cy="4438649"/>
          </a:xfrm>
          <a:prstGeom prst="rect">
            <a:avLst/>
          </a:prstGeom>
        </p:spPr>
        <p:txBody>
          <a:bodyPr vert="horz" lIns="91440" tIns="45720" rIns="91440" bIns="45720" rtlCol="0">
            <a:normAutofit/>
          </a:bodyPr>
          <a:lstStyle/>
          <a:p>
            <a:pPr marL="342891" marR="0" lvl="0" indent="-342891" algn="l" defTabSz="1219170" rtl="0" eaLnBrk="0" fontAlgn="base" latinLnBrk="0" hangingPunct="0">
              <a:lnSpc>
                <a:spcPct val="100000"/>
              </a:lnSpc>
              <a:spcBef>
                <a:spcPct val="0"/>
              </a:spcBef>
              <a:spcAft>
                <a:spcPts val="400"/>
              </a:spcAft>
              <a:buClr>
                <a:srgbClr val="7AB800"/>
              </a:buClr>
              <a:buSzTx/>
              <a:buFontTx/>
              <a:buNone/>
              <a:tabLst/>
              <a:defRPr/>
            </a:pPr>
            <a:r>
              <a:rPr kumimoji="0" lang="en-US" sz="2400" b="0" i="0" u="none" strike="noStrike" kern="0" cap="none" spc="0" normalizeH="0" baseline="0" noProof="0" dirty="0">
                <a:ln>
                  <a:noFill/>
                </a:ln>
                <a:solidFill>
                  <a:srgbClr val="4B306A"/>
                </a:solidFill>
                <a:effectLst/>
                <a:uLnTx/>
                <a:uFillTx/>
                <a:latin typeface="+mn-lt"/>
              </a:rPr>
              <a:t>Click to edit Master text styles</a:t>
            </a:r>
            <a:endParaRPr lang="en-US" dirty="0"/>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4"/>
          </p:nvPr>
        </p:nvSpPr>
        <p:spPr>
          <a:xfrm>
            <a:off x="10699102" y="6356351"/>
            <a:ext cx="654697" cy="366183"/>
          </a:xfrm>
          <a:prstGeom prst="rect">
            <a:avLst/>
          </a:prstGeom>
        </p:spPr>
        <p:txBody>
          <a:bodyPr vert="horz" lIns="91440" tIns="45720" rIns="91440" bIns="45720" rtlCol="0" anchor="ctr"/>
          <a:lstStyle>
            <a:lvl1pPr algn="r">
              <a:defRPr sz="1067">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1760415812"/>
      </p:ext>
    </p:extLst>
  </p:cSld>
  <p:clrMap bg1="lt1" tx1="dk1" bg2="lt2" tx2="dk2" accent1="accent1" accent2="accent2" accent3="accent3" accent4="accent4" accent5="accent5" accent6="accent6" hlink="hlink" folHlink="folHlink"/>
  <p:sldLayoutIdLst>
    <p:sldLayoutId id="2147488219" r:id="rId1"/>
    <p:sldLayoutId id="2147488220" r:id="rId2"/>
    <p:sldLayoutId id="2147488221" r:id="rId3"/>
    <p:sldLayoutId id="2147488222" r:id="rId4"/>
    <p:sldLayoutId id="2147488223" r:id="rId5"/>
    <p:sldLayoutId id="2147488224" r:id="rId6"/>
    <p:sldLayoutId id="2147488225" r:id="rId7"/>
    <p:sldLayoutId id="2147488226" r:id="rId8"/>
    <p:sldLayoutId id="2147488227" r:id="rId9"/>
    <p:sldLayoutId id="2147488228" r:id="rId10"/>
    <p:sldLayoutId id="2147488229" r:id="rId11"/>
    <p:sldLayoutId id="2147488230" r:id="rId12"/>
    <p:sldLayoutId id="2147488231" r:id="rId13"/>
    <p:sldLayoutId id="2147488232" r:id="rId14"/>
    <p:sldLayoutId id="2147488233" r:id="rId15"/>
    <p:sldLayoutId id="2147488234" r:id="rId16"/>
    <p:sldLayoutId id="2147488235" r:id="rId17"/>
    <p:sldLayoutId id="2147488236" r:id="rId18"/>
    <p:sldLayoutId id="2147488237" r:id="rId19"/>
  </p:sldLayoutIdLst>
  <p:hf hdr="0" ftr="0" dt="0"/>
  <p:txStyles>
    <p:titleStyle>
      <a:lvl1pPr algn="l" rtl="0" eaLnBrk="1" fontAlgn="base" hangingPunct="1">
        <a:spcBef>
          <a:spcPct val="0"/>
        </a:spcBef>
        <a:spcAft>
          <a:spcPct val="0"/>
        </a:spcAft>
        <a:defRPr sz="2667" b="1">
          <a:solidFill>
            <a:schemeClr val="accent3"/>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189" algn="l" rtl="0" eaLnBrk="1" fontAlgn="base" hangingPunct="1">
        <a:spcBef>
          <a:spcPct val="0"/>
        </a:spcBef>
        <a:spcAft>
          <a:spcPct val="0"/>
        </a:spcAft>
        <a:defRPr sz="2800" b="1">
          <a:solidFill>
            <a:schemeClr val="tx2"/>
          </a:solidFill>
          <a:latin typeface="Arial" charset="0"/>
        </a:defRPr>
      </a:lvl6pPr>
      <a:lvl7pPr marL="914377" algn="l" rtl="0" eaLnBrk="1" fontAlgn="base" hangingPunct="1">
        <a:spcBef>
          <a:spcPct val="0"/>
        </a:spcBef>
        <a:spcAft>
          <a:spcPct val="0"/>
        </a:spcAft>
        <a:defRPr sz="2800" b="1">
          <a:solidFill>
            <a:schemeClr val="tx2"/>
          </a:solidFill>
          <a:latin typeface="Arial" charset="0"/>
        </a:defRPr>
      </a:lvl7pPr>
      <a:lvl8pPr marL="1371566" algn="l" rtl="0" eaLnBrk="1" fontAlgn="base" hangingPunct="1">
        <a:spcBef>
          <a:spcPct val="0"/>
        </a:spcBef>
        <a:spcAft>
          <a:spcPct val="0"/>
        </a:spcAft>
        <a:defRPr sz="2800" b="1">
          <a:solidFill>
            <a:schemeClr val="tx2"/>
          </a:solidFill>
          <a:latin typeface="Arial" charset="0"/>
        </a:defRPr>
      </a:lvl8pPr>
      <a:lvl9pPr marL="1828754" algn="l" rtl="0" eaLnBrk="1" fontAlgn="base" hangingPunct="1">
        <a:spcBef>
          <a:spcPct val="0"/>
        </a:spcBef>
        <a:spcAft>
          <a:spcPct val="0"/>
        </a:spcAft>
        <a:defRPr sz="2800" b="1">
          <a:solidFill>
            <a:schemeClr val="tx2"/>
          </a:solidFill>
          <a:latin typeface="Arial" charset="0"/>
        </a:defRPr>
      </a:lvl9pPr>
    </p:titleStyle>
    <p:bodyStyle>
      <a:lvl1pPr marL="342891" marR="0" indent="-342891" algn="l" defTabSz="1219170" rtl="0" eaLnBrk="1" fontAlgn="base" latinLnBrk="0" hangingPunct="1">
        <a:lnSpc>
          <a:spcPct val="100000"/>
        </a:lnSpc>
        <a:spcBef>
          <a:spcPct val="0"/>
        </a:spcBef>
        <a:spcAft>
          <a:spcPts val="400"/>
        </a:spcAft>
        <a:buClr>
          <a:srgbClr val="7AB800"/>
        </a:buClr>
        <a:buSzTx/>
        <a:buFontTx/>
        <a:buNone/>
        <a:tabLst/>
        <a:defRPr sz="1867" b="1">
          <a:solidFill>
            <a:srgbClr val="4B306A"/>
          </a:solidFill>
          <a:latin typeface="+mn-lt"/>
          <a:ea typeface="+mn-ea"/>
          <a:cs typeface="+mn-cs"/>
        </a:defRPr>
      </a:lvl1pPr>
      <a:lvl2pPr marL="241294" indent="-239178" algn="l" rtl="0" eaLnBrk="1" fontAlgn="base" hangingPunct="1">
        <a:lnSpc>
          <a:spcPct val="100000"/>
        </a:lnSpc>
        <a:spcBef>
          <a:spcPct val="0"/>
        </a:spcBef>
        <a:spcAft>
          <a:spcPts val="400"/>
        </a:spcAft>
        <a:buClr>
          <a:srgbClr val="4B306A"/>
        </a:buClr>
        <a:buFont typeface="Arial" panose="020B0604020202020204" pitchFamily="34" charset="0"/>
        <a:buChar char="•"/>
        <a:defRPr sz="2133" b="0">
          <a:solidFill>
            <a:schemeClr val="tx1"/>
          </a:solidFill>
          <a:latin typeface="+mn-lt"/>
        </a:defRPr>
      </a:lvl2pPr>
      <a:lvl3pPr marL="673083" indent="-186262"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93" indent="-171446"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64" indent="-175680"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98" indent="-176209" algn="l" rtl="0" eaLnBrk="1" fontAlgn="base" hangingPunct="1">
        <a:spcBef>
          <a:spcPct val="0"/>
        </a:spcBef>
        <a:spcAft>
          <a:spcPct val="0"/>
        </a:spcAft>
        <a:buChar char="•"/>
        <a:defRPr sz="1467">
          <a:solidFill>
            <a:schemeClr val="tx1"/>
          </a:solidFill>
          <a:latin typeface="+mn-lt"/>
        </a:defRPr>
      </a:lvl6pPr>
      <a:lvl7pPr marL="2077987" indent="-176209" algn="l" rtl="0" eaLnBrk="1" fontAlgn="base" hangingPunct="1">
        <a:spcBef>
          <a:spcPct val="0"/>
        </a:spcBef>
        <a:spcAft>
          <a:spcPct val="0"/>
        </a:spcAft>
        <a:buChar char="•"/>
        <a:defRPr sz="1467">
          <a:solidFill>
            <a:schemeClr val="tx1"/>
          </a:solidFill>
          <a:latin typeface="+mn-lt"/>
        </a:defRPr>
      </a:lvl7pPr>
      <a:lvl8pPr marL="2535175" indent="-176209" algn="l" rtl="0" eaLnBrk="1" fontAlgn="base" hangingPunct="1">
        <a:spcBef>
          <a:spcPct val="0"/>
        </a:spcBef>
        <a:spcAft>
          <a:spcPct val="0"/>
        </a:spcAft>
        <a:buChar char="•"/>
        <a:defRPr sz="1467">
          <a:solidFill>
            <a:schemeClr val="tx1"/>
          </a:solidFill>
          <a:latin typeface="+mn-lt"/>
        </a:defRPr>
      </a:lvl8pPr>
      <a:lvl9pPr marL="2992364" indent="-176209" algn="l" rtl="0" eaLnBrk="1" fontAlgn="base" hangingPunct="1">
        <a:spcBef>
          <a:spcPct val="0"/>
        </a:spcBef>
        <a:spcAft>
          <a:spcPct val="0"/>
        </a:spcAft>
        <a:buChar char="•"/>
        <a:defRPr sz="1467">
          <a:solidFill>
            <a:schemeClr val="tx1"/>
          </a:solidFill>
          <a:latin typeface="+mn-lt"/>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2AD03F-60A3-0844-8472-A5C879CE7495}"/>
              </a:ext>
            </a:extLst>
          </p:cNvPr>
          <p:cNvSpPr/>
          <p:nvPr userDrawn="1"/>
        </p:nvSpPr>
        <p:spPr>
          <a:xfrm>
            <a:off x="9915441" y="3"/>
            <a:ext cx="647363" cy="6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endParaRPr lang="en-GB" sz="2400"/>
          </a:p>
        </p:txBody>
      </p:sp>
      <p:sp>
        <p:nvSpPr>
          <p:cNvPr id="2" name="Title Placeholder 1"/>
          <p:cNvSpPr>
            <a:spLocks noGrp="1"/>
          </p:cNvSpPr>
          <p:nvPr>
            <p:ph type="title"/>
          </p:nvPr>
        </p:nvSpPr>
        <p:spPr>
          <a:xfrm>
            <a:off x="419101" y="161842"/>
            <a:ext cx="11280675" cy="884729"/>
          </a:xfrm>
          <a:prstGeom prst="rect">
            <a:avLst/>
          </a:prstGeom>
        </p:spPr>
        <p:txBody>
          <a:bodyPr vert="horz" lIns="91434" tIns="45717" rIns="91434" bIns="45717" rtlCol="0" anchor="ctr">
            <a:normAutofit/>
          </a:bodyPr>
          <a:lstStyle/>
          <a:p>
            <a:r>
              <a:rPr lang="en-US" dirty="0"/>
              <a:t>Click to edit Master title style</a:t>
            </a:r>
          </a:p>
        </p:txBody>
      </p:sp>
      <p:sp>
        <p:nvSpPr>
          <p:cNvPr id="3" name="Text Placeholder 2"/>
          <p:cNvSpPr>
            <a:spLocks noGrp="1"/>
          </p:cNvSpPr>
          <p:nvPr>
            <p:ph type="body" idx="1"/>
          </p:nvPr>
        </p:nvSpPr>
        <p:spPr>
          <a:xfrm>
            <a:off x="419101" y="1208413"/>
            <a:ext cx="11280675" cy="5122343"/>
          </a:xfrm>
          <a:prstGeom prst="rect">
            <a:avLst/>
          </a:prstGeom>
        </p:spPr>
        <p:txBody>
          <a:bodyPr vert="horz" lIns="91434" tIns="45717" rIns="91434" bIns="45717"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6959536"/>
      </p:ext>
    </p:extLst>
  </p:cSld>
  <p:clrMap bg1="lt1" tx1="dk1" bg2="lt2" tx2="dk2" accent1="accent1" accent2="accent2" accent3="accent3" accent4="accent4" accent5="accent5" accent6="accent6" hlink="hlink" folHlink="folHlink"/>
  <p:sldLayoutIdLst>
    <p:sldLayoutId id="2147488239" r:id="rId1"/>
    <p:sldLayoutId id="2147488240" r:id="rId2"/>
    <p:sldLayoutId id="2147488241" r:id="rId3"/>
    <p:sldLayoutId id="2147488242" r:id="rId4"/>
    <p:sldLayoutId id="2147488243" r:id="rId5"/>
    <p:sldLayoutId id="2147488244" r:id="rId6"/>
    <p:sldLayoutId id="2147488245" r:id="rId7"/>
    <p:sldLayoutId id="2147488246" r:id="rId8"/>
    <p:sldLayoutId id="2147488247" r:id="rId9"/>
    <p:sldLayoutId id="2147488248" r:id="rId10"/>
    <p:sldLayoutId id="2147488249" r:id="rId11"/>
    <p:sldLayoutId id="2147488250" r:id="rId12"/>
    <p:sldLayoutId id="2147488251" r:id="rId13"/>
    <p:sldLayoutId id="2147488252" r:id="rId14"/>
    <p:sldLayoutId id="2147488253" r:id="rId15"/>
    <p:sldLayoutId id="2147488254" r:id="rId16"/>
    <p:sldLayoutId id="2147488255" r:id="rId17"/>
  </p:sldLayoutIdLst>
  <p:txStyles>
    <p:titleStyle>
      <a:lvl1pPr algn="l" defTabSz="914038" rtl="0" eaLnBrk="1" latinLnBrk="0" hangingPunct="1">
        <a:lnSpc>
          <a:spcPct val="90000"/>
        </a:lnSpc>
        <a:spcBef>
          <a:spcPct val="0"/>
        </a:spcBef>
        <a:buNone/>
        <a:defRPr sz="2667" b="1" kern="1200">
          <a:solidFill>
            <a:schemeClr val="tx1"/>
          </a:solidFill>
          <a:latin typeface="Arial" panose="020B0604020202020204" pitchFamily="34" charset="0"/>
          <a:ea typeface="+mj-ea"/>
          <a:cs typeface="Arial" panose="020B0604020202020204" pitchFamily="34" charset="0"/>
        </a:defRPr>
      </a:lvl1pPr>
    </p:titleStyle>
    <p:bodyStyle>
      <a:lvl1pPr marL="241277" indent="-241277" algn="l" defTabSz="914038" rtl="0" eaLnBrk="1" latinLnBrk="0" hangingPunct="1">
        <a:lnSpc>
          <a:spcPct val="100000"/>
        </a:lnSpc>
        <a:spcBef>
          <a:spcPts val="0"/>
        </a:spcBef>
        <a:spcAft>
          <a:spcPts val="800"/>
        </a:spcAft>
        <a:buClr>
          <a:schemeClr val="accent1"/>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1pPr>
      <a:lvl2pPr marL="476205" indent="-234929" algn="l" defTabSz="914038" rtl="0" eaLnBrk="1" latinLnBrk="0" hangingPunct="1">
        <a:lnSpc>
          <a:spcPct val="100000"/>
        </a:lnSpc>
        <a:spcBef>
          <a:spcPts val="0"/>
        </a:spcBef>
        <a:spcAft>
          <a:spcPts val="800"/>
        </a:spcAft>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719598" indent="-243394" algn="l" defTabSz="914038" rtl="0" eaLnBrk="1" latinLnBrk="0" hangingPunct="1">
        <a:lnSpc>
          <a:spcPct val="100000"/>
        </a:lnSpc>
        <a:spcBef>
          <a:spcPts val="0"/>
        </a:spcBef>
        <a:spcAft>
          <a:spcPts val="800"/>
        </a:spcAft>
        <a:buClr>
          <a:schemeClr val="accent1"/>
        </a:buClr>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3pPr>
      <a:lvl4pPr marL="954527" indent="-234929" algn="l" defTabSz="914038" rtl="0" eaLnBrk="1" latinLnBrk="0" hangingPunct="1">
        <a:lnSpc>
          <a:spcPct val="100000"/>
        </a:lnSpc>
        <a:spcBef>
          <a:spcPts val="0"/>
        </a:spcBef>
        <a:spcAft>
          <a:spcPts val="800"/>
        </a:spcAft>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4pPr>
      <a:lvl5pPr marL="1195803" indent="-241277" algn="l" defTabSz="914038" rtl="0" eaLnBrk="1" latinLnBrk="0" hangingPunct="1">
        <a:lnSpc>
          <a:spcPct val="100000"/>
        </a:lnSpc>
        <a:spcBef>
          <a:spcPts val="0"/>
        </a:spcBef>
        <a:spcAft>
          <a:spcPts val="800"/>
        </a:spcAft>
        <a:buClr>
          <a:schemeClr val="accent1"/>
        </a:buClr>
        <a:buFont typeface="Arial" panose="020B0604020202020204" pitchFamily="34" charset="0"/>
        <a:buChar char="•"/>
        <a:defRPr sz="1467" kern="1200">
          <a:solidFill>
            <a:schemeClr val="tx1"/>
          </a:solidFill>
          <a:latin typeface="Arial" panose="020B0604020202020204" pitchFamily="34" charset="0"/>
          <a:ea typeface="+mn-ea"/>
          <a:cs typeface="Arial" panose="020B0604020202020204" pitchFamily="34" charset="0"/>
        </a:defRPr>
      </a:lvl5pPr>
      <a:lvl6pPr marL="2513608" indent="-228510" algn="l" defTabSz="91403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627" indent="-228510" algn="l" defTabSz="91403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646" indent="-228510" algn="l" defTabSz="91403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667" indent="-228510" algn="l" defTabSz="91403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38" rtl="0" eaLnBrk="1" latinLnBrk="0" hangingPunct="1">
        <a:defRPr sz="1867" kern="1200">
          <a:solidFill>
            <a:schemeClr val="tx1"/>
          </a:solidFill>
          <a:latin typeface="+mn-lt"/>
          <a:ea typeface="+mn-ea"/>
          <a:cs typeface="+mn-cs"/>
        </a:defRPr>
      </a:lvl1pPr>
      <a:lvl2pPr marL="457019" algn="l" defTabSz="914038" rtl="0" eaLnBrk="1" latinLnBrk="0" hangingPunct="1">
        <a:defRPr sz="1867" kern="1200">
          <a:solidFill>
            <a:schemeClr val="tx1"/>
          </a:solidFill>
          <a:latin typeface="+mn-lt"/>
          <a:ea typeface="+mn-ea"/>
          <a:cs typeface="+mn-cs"/>
        </a:defRPr>
      </a:lvl2pPr>
      <a:lvl3pPr marL="914038" algn="l" defTabSz="914038" rtl="0" eaLnBrk="1" latinLnBrk="0" hangingPunct="1">
        <a:defRPr sz="1867" kern="1200">
          <a:solidFill>
            <a:schemeClr val="tx1"/>
          </a:solidFill>
          <a:latin typeface="+mn-lt"/>
          <a:ea typeface="+mn-ea"/>
          <a:cs typeface="+mn-cs"/>
        </a:defRPr>
      </a:lvl3pPr>
      <a:lvl4pPr marL="1371058" algn="l" defTabSz="914038" rtl="0" eaLnBrk="1" latinLnBrk="0" hangingPunct="1">
        <a:defRPr sz="1867" kern="1200">
          <a:solidFill>
            <a:schemeClr val="tx1"/>
          </a:solidFill>
          <a:latin typeface="+mn-lt"/>
          <a:ea typeface="+mn-ea"/>
          <a:cs typeface="+mn-cs"/>
        </a:defRPr>
      </a:lvl4pPr>
      <a:lvl5pPr marL="1828078" algn="l" defTabSz="914038" rtl="0" eaLnBrk="1" latinLnBrk="0" hangingPunct="1">
        <a:defRPr sz="1867" kern="1200">
          <a:solidFill>
            <a:schemeClr val="tx1"/>
          </a:solidFill>
          <a:latin typeface="+mn-lt"/>
          <a:ea typeface="+mn-ea"/>
          <a:cs typeface="+mn-cs"/>
        </a:defRPr>
      </a:lvl5pPr>
      <a:lvl6pPr marL="2285099" algn="l" defTabSz="914038" rtl="0" eaLnBrk="1" latinLnBrk="0" hangingPunct="1">
        <a:defRPr sz="1867" kern="1200">
          <a:solidFill>
            <a:schemeClr val="tx1"/>
          </a:solidFill>
          <a:latin typeface="+mn-lt"/>
          <a:ea typeface="+mn-ea"/>
          <a:cs typeface="+mn-cs"/>
        </a:defRPr>
      </a:lvl6pPr>
      <a:lvl7pPr marL="2742118" algn="l" defTabSz="914038" rtl="0" eaLnBrk="1" latinLnBrk="0" hangingPunct="1">
        <a:defRPr sz="1867" kern="1200">
          <a:solidFill>
            <a:schemeClr val="tx1"/>
          </a:solidFill>
          <a:latin typeface="+mn-lt"/>
          <a:ea typeface="+mn-ea"/>
          <a:cs typeface="+mn-cs"/>
        </a:defRPr>
      </a:lvl7pPr>
      <a:lvl8pPr marL="3199137" algn="l" defTabSz="914038" rtl="0" eaLnBrk="1" latinLnBrk="0" hangingPunct="1">
        <a:defRPr sz="1867" kern="1200">
          <a:solidFill>
            <a:schemeClr val="tx1"/>
          </a:solidFill>
          <a:latin typeface="+mn-lt"/>
          <a:ea typeface="+mn-ea"/>
          <a:cs typeface="+mn-cs"/>
        </a:defRPr>
      </a:lvl8pPr>
      <a:lvl9pPr marL="3656157" algn="l" defTabSz="914038"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orient="horz" pos="497">
          <p15:clr>
            <a:srgbClr val="F26B43"/>
          </p15:clr>
        </p15:guide>
        <p15:guide id="4" orient="horz" pos="803">
          <p15:clr>
            <a:srgbClr val="F26B43"/>
          </p15:clr>
        </p15:guide>
        <p15:guide id="5" orient="horz" pos="2919">
          <p15:clr>
            <a:srgbClr val="F26B43"/>
          </p15:clr>
        </p15:guide>
        <p15:guide id="6" pos="196">
          <p15:clr>
            <a:srgbClr val="F26B43"/>
          </p15:clr>
        </p15:guide>
        <p15:guide id="7" pos="5367">
          <p15:clr>
            <a:srgbClr val="F26B43"/>
          </p15:clr>
        </p15:guide>
        <p15:guide id="8" orient="horz" pos="7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srcRect/>
          <a:stretch/>
        </p:blipFill>
        <p:spPr>
          <a:xfrm>
            <a:off x="4" y="4768"/>
            <a:ext cx="12181163" cy="6848459"/>
          </a:xfrm>
          <a:prstGeom prst="rect">
            <a:avLst/>
          </a:prstGeom>
        </p:spPr>
      </p:pic>
      <p:sp>
        <p:nvSpPr>
          <p:cNvPr id="1027" name="Rectangle 2"/>
          <p:cNvSpPr>
            <a:spLocks noGrp="1" noChangeArrowheads="1"/>
          </p:cNvSpPr>
          <p:nvPr>
            <p:ph type="title"/>
          </p:nvPr>
        </p:nvSpPr>
        <p:spPr bwMode="auto">
          <a:xfrm>
            <a:off x="0" y="0"/>
            <a:ext cx="12192000" cy="1340768"/>
          </a:xfrm>
          <a:prstGeom prst="rect">
            <a:avLst/>
          </a:prstGeom>
          <a:solidFill>
            <a:srgbClr val="184B70">
              <a:alpha val="57647"/>
            </a:srgb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914400" y="1508787"/>
            <a:ext cx="10363200" cy="41924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197843241"/>
      </p:ext>
    </p:extLst>
  </p:cSld>
  <p:clrMap bg1="lt1" tx1="dk1" bg2="lt2" tx2="dk2" accent1="accent1" accent2="accent2" accent3="accent3" accent4="accent4" accent5="accent5" accent6="accent6" hlink="hlink" folHlink="folHlink"/>
  <p:sldLayoutIdLst>
    <p:sldLayoutId id="2147488257" r:id="rId1"/>
    <p:sldLayoutId id="2147488258" r:id="rId2"/>
    <p:sldLayoutId id="2147488259" r:id="rId3"/>
    <p:sldLayoutId id="2147488260" r:id="rId4"/>
    <p:sldLayoutId id="2147488261" r:id="rId5"/>
    <p:sldLayoutId id="2147488262" r:id="rId6"/>
    <p:sldLayoutId id="2147488263" r:id="rId7"/>
    <p:sldLayoutId id="2147488265" r:id="rId8"/>
  </p:sldLayoutIdLst>
  <p:txStyles>
    <p:titleStyle>
      <a:lvl1pPr algn="ctr" rtl="0" eaLnBrk="1" fontAlgn="base" hangingPunct="1">
        <a:spcBef>
          <a:spcPct val="0"/>
        </a:spcBef>
        <a:spcAft>
          <a:spcPct val="0"/>
        </a:spcAft>
        <a:defRPr sz="4800" i="0">
          <a:solidFill>
            <a:schemeClr val="bg1"/>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85"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54"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33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p:titleStyle>
    <p:bodyStyle>
      <a:lvl1pPr marL="457189" indent="-457189" algn="l" rtl="0" eaLnBrk="1" fontAlgn="base" hangingPunct="1">
        <a:spcBef>
          <a:spcPct val="20000"/>
        </a:spcBef>
        <a:spcAft>
          <a:spcPct val="0"/>
        </a:spcAft>
        <a:buChar char="•"/>
        <a:defRPr sz="3200">
          <a:solidFill>
            <a:schemeClr val="tx1"/>
          </a:solidFill>
          <a:latin typeface="+mn-lt"/>
          <a:ea typeface="+mn-ea"/>
          <a:cs typeface="+mn-cs"/>
        </a:defRPr>
      </a:lvl1pPr>
      <a:lvl2pPr marL="990575" indent="-380990" algn="l" rtl="0" eaLnBrk="1" fontAlgn="base" hangingPunct="1">
        <a:spcBef>
          <a:spcPct val="20000"/>
        </a:spcBef>
        <a:spcAft>
          <a:spcPct val="0"/>
        </a:spcAft>
        <a:buChar char="–"/>
        <a:defRPr sz="2667">
          <a:solidFill>
            <a:schemeClr val="tx1"/>
          </a:solidFill>
          <a:latin typeface="+mn-lt"/>
          <a:ea typeface="+mn-ea"/>
        </a:defRPr>
      </a:lvl2pPr>
      <a:lvl3pPr marL="1523962" indent="-304792" algn="l" rtl="0" eaLnBrk="1" fontAlgn="base" hangingPunct="1">
        <a:spcBef>
          <a:spcPct val="20000"/>
        </a:spcBef>
        <a:spcAft>
          <a:spcPct val="0"/>
        </a:spcAft>
        <a:buChar char="•"/>
        <a:defRPr>
          <a:solidFill>
            <a:schemeClr val="tx1"/>
          </a:solidFill>
          <a:latin typeface="+mn-lt"/>
          <a:ea typeface="+mn-ea"/>
        </a:defRPr>
      </a:lvl3pPr>
      <a:lvl4pPr marL="2133547" indent="-304792" algn="l" rtl="0" eaLnBrk="1" fontAlgn="base" hangingPunct="1">
        <a:spcBef>
          <a:spcPct val="20000"/>
        </a:spcBef>
        <a:spcAft>
          <a:spcPct val="0"/>
        </a:spcAft>
        <a:defRPr sz="2667">
          <a:solidFill>
            <a:schemeClr val="tx1"/>
          </a:solidFill>
          <a:latin typeface="+mn-lt"/>
          <a:ea typeface="+mn-ea"/>
        </a:defRPr>
      </a:lvl4pPr>
      <a:lvl5pPr marL="2743131" indent="-304792" algn="l" rtl="0" eaLnBrk="1" fontAlgn="base" hangingPunct="1">
        <a:spcBef>
          <a:spcPct val="20000"/>
        </a:spcBef>
        <a:spcAft>
          <a:spcPct val="0"/>
        </a:spcAft>
        <a:buChar char="»"/>
        <a:defRPr sz="2667">
          <a:solidFill>
            <a:schemeClr val="tx1"/>
          </a:solidFill>
          <a:latin typeface="+mn-lt"/>
          <a:ea typeface="+mn-ea"/>
        </a:defRPr>
      </a:lvl5pPr>
      <a:lvl6pPr marL="3352716" indent="-304792" algn="l" rtl="0" eaLnBrk="1" fontAlgn="base" hangingPunct="1">
        <a:spcBef>
          <a:spcPct val="20000"/>
        </a:spcBef>
        <a:spcAft>
          <a:spcPct val="0"/>
        </a:spcAft>
        <a:buChar char="»"/>
        <a:defRPr sz="2667">
          <a:solidFill>
            <a:schemeClr val="tx1"/>
          </a:solidFill>
          <a:latin typeface="+mn-lt"/>
          <a:ea typeface="+mn-ea"/>
        </a:defRPr>
      </a:lvl6pPr>
      <a:lvl7pPr marL="3962301" indent="-304792" algn="l" rtl="0" eaLnBrk="1" fontAlgn="base" hangingPunct="1">
        <a:spcBef>
          <a:spcPct val="20000"/>
        </a:spcBef>
        <a:spcAft>
          <a:spcPct val="0"/>
        </a:spcAft>
        <a:buChar char="»"/>
        <a:defRPr sz="2667">
          <a:solidFill>
            <a:schemeClr val="tx1"/>
          </a:solidFill>
          <a:latin typeface="+mn-lt"/>
          <a:ea typeface="+mn-ea"/>
        </a:defRPr>
      </a:lvl7pPr>
      <a:lvl8pPr marL="4571886" indent="-304792" algn="l" rtl="0" eaLnBrk="1" fontAlgn="base" hangingPunct="1">
        <a:spcBef>
          <a:spcPct val="20000"/>
        </a:spcBef>
        <a:spcAft>
          <a:spcPct val="0"/>
        </a:spcAft>
        <a:buChar char="»"/>
        <a:defRPr sz="2667">
          <a:solidFill>
            <a:schemeClr val="tx1"/>
          </a:solidFill>
          <a:latin typeface="+mn-lt"/>
          <a:ea typeface="+mn-ea"/>
        </a:defRPr>
      </a:lvl8pPr>
      <a:lvl9pPr marL="5181470" indent="-304792" algn="l" rtl="0" eaLnBrk="1" fontAlgn="base" hangingPunct="1">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a:srcRect/>
          <a:stretch/>
        </p:blipFill>
        <p:spPr>
          <a:xfrm>
            <a:off x="4" y="4768"/>
            <a:ext cx="12181163" cy="6848459"/>
          </a:xfrm>
          <a:prstGeom prst="rect">
            <a:avLst/>
          </a:prstGeom>
        </p:spPr>
      </p:pic>
      <p:sp>
        <p:nvSpPr>
          <p:cNvPr id="1027" name="Rectangle 2"/>
          <p:cNvSpPr>
            <a:spLocks noGrp="1" noChangeArrowheads="1"/>
          </p:cNvSpPr>
          <p:nvPr>
            <p:ph type="title"/>
          </p:nvPr>
        </p:nvSpPr>
        <p:spPr bwMode="auto">
          <a:xfrm>
            <a:off x="0" y="0"/>
            <a:ext cx="12192000" cy="1340768"/>
          </a:xfrm>
          <a:prstGeom prst="rect">
            <a:avLst/>
          </a:prstGeom>
          <a:solidFill>
            <a:srgbClr val="184B70">
              <a:alpha val="57647"/>
            </a:srgb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914400" y="1508787"/>
            <a:ext cx="10363200" cy="41924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Tree>
    <p:extLst>
      <p:ext uri="{BB962C8B-B14F-4D97-AF65-F5344CB8AC3E}">
        <p14:creationId xmlns:p14="http://schemas.microsoft.com/office/powerpoint/2010/main" val="1862705359"/>
      </p:ext>
    </p:extLst>
  </p:cSld>
  <p:clrMap bg1="lt1" tx1="dk1" bg2="lt2" tx2="dk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 id="2147488291" r:id="rId12"/>
    <p:sldLayoutId id="2147488292" r:id="rId13"/>
    <p:sldLayoutId id="2147488293" r:id="rId14"/>
  </p:sldLayoutIdLst>
  <p:txStyles>
    <p:titleStyle>
      <a:lvl1pPr algn="ctr" rtl="0" eaLnBrk="1" fontAlgn="base" hangingPunct="1">
        <a:spcBef>
          <a:spcPct val="0"/>
        </a:spcBef>
        <a:spcAft>
          <a:spcPct val="0"/>
        </a:spcAft>
        <a:defRPr sz="4800" i="0">
          <a:solidFill>
            <a:schemeClr val="bg1"/>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85"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54"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33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p:titleStyle>
    <p:bodyStyle>
      <a:lvl1pPr marL="457189" indent="-457189" algn="l" rtl="0" eaLnBrk="1" fontAlgn="base" hangingPunct="1">
        <a:spcBef>
          <a:spcPct val="20000"/>
        </a:spcBef>
        <a:spcAft>
          <a:spcPct val="0"/>
        </a:spcAft>
        <a:buChar char="•"/>
        <a:defRPr sz="3200">
          <a:solidFill>
            <a:schemeClr val="tx1"/>
          </a:solidFill>
          <a:latin typeface="+mn-lt"/>
          <a:ea typeface="+mn-ea"/>
          <a:cs typeface="+mn-cs"/>
        </a:defRPr>
      </a:lvl1pPr>
      <a:lvl2pPr marL="990575" indent="-380990" algn="l" rtl="0" eaLnBrk="1" fontAlgn="base" hangingPunct="1">
        <a:spcBef>
          <a:spcPct val="20000"/>
        </a:spcBef>
        <a:spcAft>
          <a:spcPct val="0"/>
        </a:spcAft>
        <a:buChar char="–"/>
        <a:defRPr sz="2667">
          <a:solidFill>
            <a:schemeClr val="tx1"/>
          </a:solidFill>
          <a:latin typeface="+mn-lt"/>
          <a:ea typeface="+mn-ea"/>
        </a:defRPr>
      </a:lvl2pPr>
      <a:lvl3pPr marL="1523962" indent="-304792" algn="l" rtl="0" eaLnBrk="1" fontAlgn="base" hangingPunct="1">
        <a:spcBef>
          <a:spcPct val="20000"/>
        </a:spcBef>
        <a:spcAft>
          <a:spcPct val="0"/>
        </a:spcAft>
        <a:buChar char="•"/>
        <a:defRPr>
          <a:solidFill>
            <a:schemeClr val="tx1"/>
          </a:solidFill>
          <a:latin typeface="+mn-lt"/>
          <a:ea typeface="+mn-ea"/>
        </a:defRPr>
      </a:lvl3pPr>
      <a:lvl4pPr marL="2133547" indent="-304792" algn="l" rtl="0" eaLnBrk="1" fontAlgn="base" hangingPunct="1">
        <a:spcBef>
          <a:spcPct val="20000"/>
        </a:spcBef>
        <a:spcAft>
          <a:spcPct val="0"/>
        </a:spcAft>
        <a:defRPr sz="2667">
          <a:solidFill>
            <a:schemeClr val="tx1"/>
          </a:solidFill>
          <a:latin typeface="+mn-lt"/>
          <a:ea typeface="+mn-ea"/>
        </a:defRPr>
      </a:lvl4pPr>
      <a:lvl5pPr marL="2743131" indent="-304792" algn="l" rtl="0" eaLnBrk="1" fontAlgn="base" hangingPunct="1">
        <a:spcBef>
          <a:spcPct val="20000"/>
        </a:spcBef>
        <a:spcAft>
          <a:spcPct val="0"/>
        </a:spcAft>
        <a:buChar char="»"/>
        <a:defRPr sz="2667">
          <a:solidFill>
            <a:schemeClr val="tx1"/>
          </a:solidFill>
          <a:latin typeface="+mn-lt"/>
          <a:ea typeface="+mn-ea"/>
        </a:defRPr>
      </a:lvl5pPr>
      <a:lvl6pPr marL="3352716" indent="-304792" algn="l" rtl="0" eaLnBrk="1" fontAlgn="base" hangingPunct="1">
        <a:spcBef>
          <a:spcPct val="20000"/>
        </a:spcBef>
        <a:spcAft>
          <a:spcPct val="0"/>
        </a:spcAft>
        <a:buChar char="»"/>
        <a:defRPr sz="2667">
          <a:solidFill>
            <a:schemeClr val="tx1"/>
          </a:solidFill>
          <a:latin typeface="+mn-lt"/>
          <a:ea typeface="+mn-ea"/>
        </a:defRPr>
      </a:lvl6pPr>
      <a:lvl7pPr marL="3962301" indent="-304792" algn="l" rtl="0" eaLnBrk="1" fontAlgn="base" hangingPunct="1">
        <a:spcBef>
          <a:spcPct val="20000"/>
        </a:spcBef>
        <a:spcAft>
          <a:spcPct val="0"/>
        </a:spcAft>
        <a:buChar char="»"/>
        <a:defRPr sz="2667">
          <a:solidFill>
            <a:schemeClr val="tx1"/>
          </a:solidFill>
          <a:latin typeface="+mn-lt"/>
          <a:ea typeface="+mn-ea"/>
        </a:defRPr>
      </a:lvl7pPr>
      <a:lvl8pPr marL="4571886" indent="-304792" algn="l" rtl="0" eaLnBrk="1" fontAlgn="base" hangingPunct="1">
        <a:spcBef>
          <a:spcPct val="20000"/>
        </a:spcBef>
        <a:spcAft>
          <a:spcPct val="0"/>
        </a:spcAft>
        <a:buChar char="»"/>
        <a:defRPr sz="2667">
          <a:solidFill>
            <a:schemeClr val="tx1"/>
          </a:solidFill>
          <a:latin typeface="+mn-lt"/>
          <a:ea typeface="+mn-ea"/>
        </a:defRPr>
      </a:lvl8pPr>
      <a:lvl9pPr marL="5181470" indent="-304792" algn="l" rtl="0" eaLnBrk="1" fontAlgn="base" hangingPunct="1">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1">
                <a:solidFill>
                  <a:schemeClr val="tx1">
                    <a:tint val="75000"/>
                  </a:schemeClr>
                </a:solidFill>
              </a:defRPr>
            </a:lvl1pPr>
          </a:lstStyle>
          <a:p>
            <a:fld id="{5DD63BD5-980C-49BC-880C-E34F228184EE}" type="datetimeFigureOut">
              <a:rPr lang="en-US" smtClean="0"/>
              <a:pPr/>
              <a:t>7/10/20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1">
                <a:solidFill>
                  <a:schemeClr val="tx1">
                    <a:tint val="75000"/>
                  </a:schemeClr>
                </a:solidFill>
              </a:defRPr>
            </a:lvl1pPr>
          </a:lstStyle>
          <a:p>
            <a:fld id="{5548B7B1-B5ED-40AD-AF5E-1A73EF8FBA81}" type="slidenum">
              <a:rPr lang="en-US" smtClean="0"/>
              <a:pPr/>
              <a:t>‹#›</a:t>
            </a:fld>
            <a:endParaRPr lang="en-US"/>
          </a:p>
        </p:txBody>
      </p:sp>
    </p:spTree>
    <p:extLst>
      <p:ext uri="{BB962C8B-B14F-4D97-AF65-F5344CB8AC3E}">
        <p14:creationId xmlns:p14="http://schemas.microsoft.com/office/powerpoint/2010/main" val="3806550127"/>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 id="2147488366" r:id="rId12"/>
    <p:sldLayoutId id="2147488367" r:id="rId13"/>
    <p:sldLayoutId id="2147488368" r:id="rId14"/>
  </p:sldLayoutIdLst>
  <p:txStyles>
    <p:titleStyle>
      <a:lvl1pPr algn="ctr" defTabSz="686440" rtl="0" eaLnBrk="1" latinLnBrk="0" hangingPunct="1">
        <a:spcBef>
          <a:spcPct val="0"/>
        </a:spcBef>
        <a:buNone/>
        <a:defRPr sz="3303" kern="1200">
          <a:solidFill>
            <a:schemeClr val="tx1"/>
          </a:solidFill>
          <a:latin typeface="+mj-lt"/>
          <a:ea typeface="+mj-ea"/>
          <a:cs typeface="+mj-cs"/>
        </a:defRPr>
      </a:lvl1pPr>
    </p:titleStyle>
    <p:bodyStyle>
      <a:lvl1pPr marL="257415" indent="-257415" algn="l" defTabSz="686440" rtl="0" eaLnBrk="1" latinLnBrk="0" hangingPunct="1">
        <a:spcBef>
          <a:spcPct val="20000"/>
        </a:spcBef>
        <a:buFont typeface="Arial" pitchFamily="34" charset="0"/>
        <a:buChar char="•"/>
        <a:defRPr sz="2402" kern="1200">
          <a:solidFill>
            <a:schemeClr val="tx1"/>
          </a:solidFill>
          <a:latin typeface="+mn-lt"/>
          <a:ea typeface="+mn-ea"/>
          <a:cs typeface="+mn-cs"/>
        </a:defRPr>
      </a:lvl1pPr>
      <a:lvl2pPr marL="557733" indent="-214513" algn="l" defTabSz="686440" rtl="0" eaLnBrk="1" latinLnBrk="0" hangingPunct="1">
        <a:spcBef>
          <a:spcPct val="20000"/>
        </a:spcBef>
        <a:buFont typeface="Arial" pitchFamily="34" charset="0"/>
        <a:buChar char="–"/>
        <a:defRPr sz="2102" kern="1200">
          <a:solidFill>
            <a:schemeClr val="tx1"/>
          </a:solidFill>
          <a:latin typeface="+mn-lt"/>
          <a:ea typeface="+mn-ea"/>
          <a:cs typeface="+mn-cs"/>
        </a:defRPr>
      </a:lvl2pPr>
      <a:lvl3pPr marL="858050" indent="-171610" algn="l" defTabSz="686440" rtl="0" eaLnBrk="1" latinLnBrk="0" hangingPunct="1">
        <a:spcBef>
          <a:spcPct val="20000"/>
        </a:spcBef>
        <a:buFont typeface="Arial" pitchFamily="34" charset="0"/>
        <a:buChar char="•"/>
        <a:defRPr sz="1802" kern="1200">
          <a:solidFill>
            <a:schemeClr val="tx1"/>
          </a:solidFill>
          <a:latin typeface="+mn-lt"/>
          <a:ea typeface="+mn-ea"/>
          <a:cs typeface="+mn-cs"/>
        </a:defRPr>
      </a:lvl3pPr>
      <a:lvl4pPr marL="120127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4pPr>
      <a:lvl5pPr marL="154449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5pPr>
      <a:lvl6pPr marL="188771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xml"/><Relationship Id="rId7" Type="http://schemas.openxmlformats.org/officeDocument/2006/relationships/image" Target="../media/image40.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6.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da.gov/Drugs/InformationOnDrugs/ApprovedDrugs/ucm623540.htm" TargetMode="External"/><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166.xml"/><Relationship Id="rId5" Type="http://schemas.openxmlformats.org/officeDocument/2006/relationships/image" Target="../media/image58.jpeg"/><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6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2" y="5813370"/>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055535"/>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144463"/>
            <a:ext cx="1219200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3800" b="1" i="0" u="none" strike="noStrike" kern="1200" cap="none" spc="0" normalizeH="0" baseline="0" noProof="0" dirty="0">
                <a:ln>
                  <a:noFill/>
                </a:ln>
                <a:solidFill>
                  <a:srgbClr val="0432FF"/>
                </a:solidFill>
                <a:effectLst/>
                <a:uLnTx/>
                <a:uFillTx/>
                <a:latin typeface="Arial" charset="0"/>
                <a:ea typeface="ヒラギノ角ゴ Pro W3" charset="-128"/>
              </a:rPr>
              <a:t>Oncology Grand Rounds</a:t>
            </a:r>
          </a:p>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New Agents and Strategies in PARP Inhibition </a:t>
            </a:r>
            <a:b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b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in the Management of Common Cancers</a:t>
            </a:r>
          </a:p>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Thursday, June 25, 2020</a:t>
            </a:r>
            <a:b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5:00 PM – 6:30 PM ET</a:t>
            </a:r>
          </a:p>
        </p:txBody>
      </p:sp>
      <p:sp>
        <p:nvSpPr>
          <p:cNvPr id="11" name="Text Box 6">
            <a:extLst>
              <a:ext uri="{FF2B5EF4-FFF2-40B4-BE49-F238E27FC236}">
                <a16:creationId xmlns:a16="http://schemas.microsoft.com/office/drawing/2014/main" id="{8223A37A-E6BB-4141-B476-9176466C5B50}"/>
              </a:ext>
            </a:extLst>
          </p:cNvPr>
          <p:cNvSpPr txBox="1">
            <a:spLocks noChangeArrowheads="1"/>
          </p:cNvSpPr>
          <p:nvPr/>
        </p:nvSpPr>
        <p:spPr bwMode="auto">
          <a:xfrm>
            <a:off x="712768" y="4495800"/>
            <a:ext cx="580853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Emmanuel S </a:t>
            </a:r>
            <a:r>
              <a:rPr kumimoji="0" lang="en-US" altLang="x-none" sz="2200" b="1" i="0" u="none" strike="noStrike" kern="1200" cap="none" spc="0" normalizeH="0" baseline="0" noProof="0" dirty="0" err="1">
                <a:ln>
                  <a:noFill/>
                </a:ln>
                <a:solidFill>
                  <a:srgbClr val="002B50"/>
                </a:solidFill>
                <a:effectLst/>
                <a:uLnTx/>
                <a:uFillTx/>
                <a:latin typeface="Arial" charset="0"/>
                <a:ea typeface="ヒラギノ角ゴ Pro W3" charset="-128"/>
              </a:rPr>
              <a:t>Antonarakis</a:t>
            </a: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 MD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Gretchen Santos Fulgencio, MSN, FNP-BC</a:t>
            </a:r>
            <a:b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Kathleen Moore, MD</a:t>
            </a:r>
          </a:p>
        </p:txBody>
      </p:sp>
      <p:sp>
        <p:nvSpPr>
          <p:cNvPr id="6" name="Text Box 6">
            <a:extLst>
              <a:ext uri="{FF2B5EF4-FFF2-40B4-BE49-F238E27FC236}">
                <a16:creationId xmlns:a16="http://schemas.microsoft.com/office/drawing/2014/main" id="{4936961F-359A-9A48-94AF-562FC7E17271}"/>
              </a:ext>
            </a:extLst>
          </p:cNvPr>
          <p:cNvSpPr txBox="1">
            <a:spLocks noChangeArrowheads="1"/>
          </p:cNvSpPr>
          <p:nvPr/>
        </p:nvSpPr>
        <p:spPr bwMode="auto">
          <a:xfrm>
            <a:off x="6722934" y="4495800"/>
            <a:ext cx="4756298"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Joyce O’Shaughnessy, MD</a:t>
            </a:r>
            <a:b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Michael J </a:t>
            </a:r>
            <a:r>
              <a:rPr kumimoji="0" lang="en-US" altLang="x-none" sz="2200" b="1" i="0" u="none" strike="noStrike" kern="1200" cap="none" spc="0" normalizeH="0" baseline="0" noProof="0" dirty="0" err="1">
                <a:ln>
                  <a:noFill/>
                </a:ln>
                <a:solidFill>
                  <a:srgbClr val="002B50"/>
                </a:solidFill>
                <a:effectLst/>
                <a:uLnTx/>
                <a:uFillTx/>
                <a:latin typeface="Arial" charset="0"/>
                <a:ea typeface="ヒラギノ角ゴ Pro W3" charset="-128"/>
              </a:rPr>
              <a:t>Pishvaian</a:t>
            </a: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 MD, PhD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rPr>
              <a:t>Deborah Wright, MSN, APRN, CNS</a:t>
            </a:r>
          </a:p>
        </p:txBody>
      </p:sp>
    </p:spTree>
    <p:extLst>
      <p:ext uri="{BB962C8B-B14F-4D97-AF65-F5344CB8AC3E}">
        <p14:creationId xmlns:p14="http://schemas.microsoft.com/office/powerpoint/2010/main" val="4206715253"/>
      </p:ext>
    </p:extLst>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228600"/>
            <a:ext cx="10972800" cy="1143000"/>
          </a:xfrm>
        </p:spPr>
        <p:txBody>
          <a:bodyPr/>
          <a:lstStyle/>
          <a:p>
            <a:r>
              <a:rPr lang="en-US" sz="2800" dirty="0"/>
              <a:t>Module 1: Overview of PARP Inhibitors — Biologic Rationale and Mechanism of Action</a:t>
            </a:r>
            <a:br>
              <a:rPr lang="en-US" sz="2800" dirty="0"/>
            </a:b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marL="0" indent="0">
              <a:spcBef>
                <a:spcPts val="1600"/>
              </a:spcBef>
              <a:buNone/>
            </a:pPr>
            <a:r>
              <a:rPr lang="en-US" dirty="0"/>
              <a:t>Genomic assays, PARP sensitivity and biologic rationale for PARP inhibitors</a:t>
            </a:r>
          </a:p>
          <a:p>
            <a:pPr lvl="0">
              <a:spcBef>
                <a:spcPts val="1600"/>
              </a:spcBef>
            </a:pPr>
            <a:r>
              <a:rPr lang="en-US" dirty="0"/>
              <a:t>Germline versus somatic testing</a:t>
            </a:r>
          </a:p>
          <a:p>
            <a:pPr lvl="0">
              <a:spcBef>
                <a:spcPts val="1600"/>
              </a:spcBef>
            </a:pPr>
            <a:r>
              <a:rPr lang="en-US" dirty="0"/>
              <a:t>Role of liquid biopsy</a:t>
            </a:r>
          </a:p>
          <a:p>
            <a:pPr lvl="0">
              <a:spcBef>
                <a:spcPts val="1600"/>
              </a:spcBef>
            </a:pPr>
            <a:r>
              <a:rPr lang="en-US" dirty="0"/>
              <a:t>Mechanism of action, potency of PARP inhibitors; PARP trapping</a:t>
            </a:r>
          </a:p>
          <a:p>
            <a:pPr>
              <a:spcBef>
                <a:spcPts val="1600"/>
              </a:spcBef>
            </a:pPr>
            <a:r>
              <a:rPr lang="en-US" dirty="0"/>
              <a:t>Approved PARP inhibitors </a:t>
            </a:r>
            <a:br>
              <a:rPr lang="en-US" dirty="0"/>
            </a:br>
            <a:endParaRPr lang="en-US" dirty="0"/>
          </a:p>
        </p:txBody>
      </p:sp>
    </p:spTree>
    <p:extLst>
      <p:ext uri="{BB962C8B-B14F-4D97-AF65-F5344CB8AC3E}">
        <p14:creationId xmlns:p14="http://schemas.microsoft.com/office/powerpoint/2010/main" val="3887365195"/>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C1D69BBE-BADD-F34D-9F55-D6A7057BB9A8}"/>
              </a:ext>
            </a:extLst>
          </p:cNvPr>
          <p:cNvPicPr>
            <a:picLocks noChangeAspect="1"/>
          </p:cNvPicPr>
          <p:nvPr/>
        </p:nvPicPr>
        <p:blipFill rotWithShape="1">
          <a:blip r:embed="rId3">
            <a:alphaModFix amt="69000"/>
          </a:blip>
          <a:srcRect l="25281" r="56949"/>
          <a:stretch/>
        </p:blipFill>
        <p:spPr>
          <a:xfrm>
            <a:off x="1128584" y="1541517"/>
            <a:ext cx="1331411" cy="1394372"/>
          </a:xfrm>
          <a:prstGeom prst="rect">
            <a:avLst/>
          </a:prstGeom>
        </p:spPr>
      </p:pic>
      <p:pic>
        <p:nvPicPr>
          <p:cNvPr id="33" name="Picture 32" descr="FINAL DNA style 3 coloured_2nd slide.png"/>
          <p:cNvPicPr>
            <a:picLocks noChangeAspect="1"/>
          </p:cNvPicPr>
          <p:nvPr/>
        </p:nvPicPr>
        <p:blipFill>
          <a:blip r:embed="rId4" cstate="print">
            <a:alphaModFix amt="69000"/>
            <a:extLst>
              <a:ext uri="{28A0092B-C50C-407E-A947-70E740481C1C}">
                <a14:useLocalDpi xmlns:a14="http://schemas.microsoft.com/office/drawing/2010/main"/>
              </a:ext>
            </a:extLst>
          </a:blip>
          <a:stretch>
            <a:fillRect/>
          </a:stretch>
        </p:blipFill>
        <p:spPr>
          <a:xfrm>
            <a:off x="2454318" y="1442575"/>
            <a:ext cx="7492901" cy="1538911"/>
          </a:xfrm>
          <a:prstGeom prst="rect">
            <a:avLst/>
          </a:prstGeom>
        </p:spPr>
      </p:pic>
      <p:cxnSp>
        <p:nvCxnSpPr>
          <p:cNvPr id="31" name="Straight Connector 30"/>
          <p:cNvCxnSpPr/>
          <p:nvPr/>
        </p:nvCxnSpPr>
        <p:spPr bwMode="auto">
          <a:xfrm>
            <a:off x="9792851" y="4510801"/>
            <a:ext cx="181044" cy="0"/>
          </a:xfrm>
          <a:prstGeom prst="line">
            <a:avLst/>
          </a:prstGeom>
          <a:solidFill>
            <a:schemeClr val="accent1"/>
          </a:solidFill>
          <a:ln w="19050" cap="flat" cmpd="sng" algn="ctr">
            <a:solidFill>
              <a:srgbClr val="3F4444"/>
            </a:solidFill>
            <a:prstDash val="solid"/>
            <a:round/>
            <a:headEnd type="none" w="med" len="med"/>
            <a:tailEnd type="none" w="med" len="med"/>
          </a:ln>
          <a:effectLst/>
        </p:spPr>
      </p:cxnSp>
      <p:cxnSp>
        <p:nvCxnSpPr>
          <p:cNvPr id="4" name="Straight Arrow Connector 3"/>
          <p:cNvCxnSpPr/>
          <p:nvPr/>
        </p:nvCxnSpPr>
        <p:spPr bwMode="auto">
          <a:xfrm>
            <a:off x="3888217" y="3786296"/>
            <a:ext cx="0" cy="298317"/>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cxnSp>
        <p:nvCxnSpPr>
          <p:cNvPr id="18" name="Straight Arrow Connector 17"/>
          <p:cNvCxnSpPr/>
          <p:nvPr/>
        </p:nvCxnSpPr>
        <p:spPr bwMode="auto">
          <a:xfrm>
            <a:off x="5362179" y="3786296"/>
            <a:ext cx="0" cy="298317"/>
          </a:xfrm>
          <a:prstGeom prst="straightConnector1">
            <a:avLst/>
          </a:prstGeom>
          <a:solidFill>
            <a:schemeClr val="accent1"/>
          </a:solidFill>
          <a:ln w="19050" cap="flat" cmpd="sng" algn="ctr">
            <a:solidFill>
              <a:schemeClr val="bg1">
                <a:lumMod val="75000"/>
              </a:schemeClr>
            </a:solidFill>
            <a:prstDash val="solid"/>
            <a:round/>
            <a:headEnd type="none" w="med" len="med"/>
            <a:tailEnd type="triangle"/>
          </a:ln>
          <a:effectLst/>
        </p:spPr>
      </p:cxnSp>
      <p:cxnSp>
        <p:nvCxnSpPr>
          <p:cNvPr id="19" name="Straight Arrow Connector 18"/>
          <p:cNvCxnSpPr/>
          <p:nvPr/>
        </p:nvCxnSpPr>
        <p:spPr bwMode="auto">
          <a:xfrm>
            <a:off x="6994065" y="3786296"/>
            <a:ext cx="0" cy="298317"/>
          </a:xfrm>
          <a:prstGeom prst="straightConnector1">
            <a:avLst/>
          </a:prstGeom>
          <a:solidFill>
            <a:schemeClr val="accent1"/>
          </a:solidFill>
          <a:ln w="19050" cap="flat" cmpd="sng" algn="ctr">
            <a:solidFill>
              <a:schemeClr val="bg1">
                <a:lumMod val="75000"/>
              </a:schemeClr>
            </a:solidFill>
            <a:prstDash val="solid"/>
            <a:round/>
            <a:headEnd type="none" w="med" len="med"/>
            <a:tailEnd type="triangle"/>
          </a:ln>
          <a:effectLst/>
        </p:spPr>
      </p:cxnSp>
      <p:sp>
        <p:nvSpPr>
          <p:cNvPr id="21" name="TextBox 20"/>
          <p:cNvSpPr txBox="1"/>
          <p:nvPr/>
        </p:nvSpPr>
        <p:spPr>
          <a:xfrm>
            <a:off x="3061862" y="4051617"/>
            <a:ext cx="1644461" cy="993444"/>
          </a:xfrm>
          <a:prstGeom prst="roundRect">
            <a:avLst/>
          </a:prstGeom>
          <a:noFill/>
          <a:ln w="19050" cmpd="sng">
            <a:noFill/>
          </a:ln>
        </p:spPr>
        <p:txBody>
          <a:bodyPr wrap="none" lIns="0" tIns="0" rIns="0" bIns="0" rtlCol="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4444"/>
                </a:solidFill>
                <a:effectLst/>
                <a:uLnTx/>
                <a:uFillTx/>
                <a:latin typeface="Arial"/>
                <a:ea typeface="+mn-ea"/>
                <a:cs typeface="+mn-cs"/>
              </a:rPr>
              <a:t>Base</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excision</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repair</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(BER)</a:t>
            </a:r>
          </a:p>
        </p:txBody>
      </p:sp>
      <p:sp>
        <p:nvSpPr>
          <p:cNvPr id="17" name="TextBox 16"/>
          <p:cNvSpPr txBox="1"/>
          <p:nvPr/>
        </p:nvSpPr>
        <p:spPr>
          <a:xfrm>
            <a:off x="302257" y="4104266"/>
            <a:ext cx="1005403"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4444"/>
                </a:solidFill>
                <a:effectLst/>
                <a:uLnTx/>
                <a:uFillTx/>
                <a:latin typeface="Arial"/>
                <a:ea typeface="+mn-ea"/>
                <a:cs typeface="+mn-cs"/>
              </a:rPr>
              <a:t>Repair</a:t>
            </a:r>
            <a:br>
              <a:rPr kumimoji="0" lang="en-US" sz="1600" b="1" i="0" u="none" strike="noStrike" kern="1200" cap="none" spc="0" normalizeH="0" baseline="0" noProof="0" dirty="0">
                <a:ln>
                  <a:noFill/>
                </a:ln>
                <a:solidFill>
                  <a:srgbClr val="3F4444"/>
                </a:solidFill>
                <a:effectLst/>
                <a:uLnTx/>
                <a:uFillTx/>
                <a:latin typeface="Arial"/>
                <a:ea typeface="+mn-ea"/>
                <a:cs typeface="+mn-cs"/>
              </a:rPr>
            </a:br>
            <a:r>
              <a:rPr kumimoji="0" lang="en-US" sz="1600" b="1" i="0" u="none" strike="noStrike" kern="1200" cap="none" spc="0" normalizeH="0" baseline="0" noProof="0" dirty="0">
                <a:ln>
                  <a:noFill/>
                </a:ln>
                <a:solidFill>
                  <a:srgbClr val="3F4444"/>
                </a:solidFill>
                <a:effectLst/>
                <a:uLnTx/>
                <a:uFillTx/>
                <a:latin typeface="Arial"/>
                <a:ea typeface="+mn-ea"/>
                <a:cs typeface="+mn-cs"/>
              </a:rPr>
              <a:t>pathway</a:t>
            </a:r>
          </a:p>
        </p:txBody>
      </p:sp>
      <p:sp>
        <p:nvSpPr>
          <p:cNvPr id="23" name="TextBox 22"/>
          <p:cNvSpPr txBox="1"/>
          <p:nvPr/>
        </p:nvSpPr>
        <p:spPr>
          <a:xfrm>
            <a:off x="4550408" y="4051617"/>
            <a:ext cx="1607715" cy="993444"/>
          </a:xfrm>
          <a:prstGeom prst="roundRect">
            <a:avLst/>
          </a:prstGeom>
          <a:noFill/>
          <a:ln w="19050" cmpd="sng">
            <a:noFill/>
          </a:ln>
        </p:spPr>
        <p:txBody>
          <a:bodyPr wrap="none" lIns="0" tIns="0" rIns="0" bIns="0" rtlCol="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Nucleotide</a:t>
            </a:r>
            <a:b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b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excision</a:t>
            </a:r>
            <a:b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b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repair</a:t>
            </a:r>
            <a:b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b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(NER)</a:t>
            </a:r>
          </a:p>
        </p:txBody>
      </p:sp>
      <p:sp>
        <p:nvSpPr>
          <p:cNvPr id="24" name="TextBox 23"/>
          <p:cNvSpPr txBox="1"/>
          <p:nvPr/>
        </p:nvSpPr>
        <p:spPr>
          <a:xfrm>
            <a:off x="6308795" y="4051617"/>
            <a:ext cx="1386749" cy="993444"/>
          </a:xfrm>
          <a:prstGeom prst="roundRect">
            <a:avLst/>
          </a:prstGeom>
          <a:noFill/>
          <a:ln w="19050" cmpd="sng">
            <a:noFill/>
          </a:ln>
        </p:spPr>
        <p:txBody>
          <a:bodyPr wrap="none" lIns="0" tIns="0" rIns="0" bIns="0" rtlCol="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Mismatch</a:t>
            </a:r>
            <a:b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b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repair</a:t>
            </a:r>
          </a:p>
        </p:txBody>
      </p:sp>
      <p:sp>
        <p:nvSpPr>
          <p:cNvPr id="25" name="TextBox 24"/>
          <p:cNvSpPr txBox="1"/>
          <p:nvPr/>
        </p:nvSpPr>
        <p:spPr>
          <a:xfrm>
            <a:off x="8936171" y="4051616"/>
            <a:ext cx="1026500" cy="1003781"/>
          </a:xfrm>
          <a:prstGeom prst="roundRect">
            <a:avLst/>
          </a:prstGeom>
          <a:noFill/>
          <a:ln w="19050" cmpd="sng">
            <a:noFill/>
          </a:ln>
        </p:spPr>
        <p:txBody>
          <a:bodyPr wrap="none" lIns="0" tIns="0" rIns="0" bIns="0" rtlCol="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4444"/>
                </a:solidFill>
                <a:effectLst/>
                <a:uLnTx/>
                <a:uFillTx/>
                <a:latin typeface="Arial"/>
                <a:ea typeface="+mn-ea"/>
                <a:cs typeface="+mn-cs"/>
              </a:rPr>
              <a:t>DSB</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repair</a:t>
            </a:r>
          </a:p>
        </p:txBody>
      </p:sp>
      <p:sp>
        <p:nvSpPr>
          <p:cNvPr id="26" name="TextBox 25"/>
          <p:cNvSpPr txBox="1"/>
          <p:nvPr/>
        </p:nvSpPr>
        <p:spPr>
          <a:xfrm>
            <a:off x="10237543" y="3745436"/>
            <a:ext cx="1730812" cy="633713"/>
          </a:xfrm>
          <a:prstGeom prst="roundRect">
            <a:avLst/>
          </a:prstGeom>
          <a:solidFill>
            <a:srgbClr val="FFFFFF"/>
          </a:solidFill>
          <a:ln w="19050" cmpd="sng">
            <a:noFill/>
          </a:ln>
        </p:spPr>
        <p:txBody>
          <a:bodyPr wrap="none" lIns="0" tIns="0" rIns="0" bIns="0" rtlCol="0"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4444"/>
                </a:solidFill>
                <a:effectLst/>
                <a:uLnTx/>
                <a:uFillTx/>
                <a:latin typeface="Arial"/>
                <a:ea typeface="+mn-ea"/>
                <a:cs typeface="+mn-cs"/>
              </a:rPr>
              <a:t>Non-homologous</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end joining </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(NHEJ)</a:t>
            </a:r>
          </a:p>
        </p:txBody>
      </p:sp>
      <p:sp>
        <p:nvSpPr>
          <p:cNvPr id="27" name="TextBox 26"/>
          <p:cNvSpPr txBox="1"/>
          <p:nvPr/>
        </p:nvSpPr>
        <p:spPr>
          <a:xfrm>
            <a:off x="10237544" y="4644574"/>
            <a:ext cx="1492576" cy="947597"/>
          </a:xfrm>
          <a:prstGeom prst="roundRect">
            <a:avLst/>
          </a:prstGeom>
          <a:noFill/>
          <a:ln w="19050" cmpd="sng">
            <a:noFill/>
          </a:ln>
        </p:spPr>
        <p:txBody>
          <a:bodyPr wrap="none" lIns="0" tIns="0" rIns="0" bIns="0" rtlCol="0"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4444"/>
                </a:solidFill>
                <a:effectLst/>
                <a:uLnTx/>
                <a:uFillTx/>
                <a:latin typeface="Arial"/>
                <a:ea typeface="+mn-ea"/>
                <a:cs typeface="+mn-cs"/>
              </a:rPr>
              <a:t>Homologous</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recombination</a:t>
            </a:r>
            <a:br>
              <a:rPr kumimoji="0" lang="en-US" sz="1600" b="0" i="0" u="none" strike="noStrike" kern="1200" cap="none" spc="0" normalizeH="0" baseline="0" noProof="0" dirty="0">
                <a:ln>
                  <a:noFill/>
                </a:ln>
                <a:solidFill>
                  <a:srgbClr val="3F4444"/>
                </a:solidFill>
                <a:effectLst/>
                <a:uLnTx/>
                <a:uFillTx/>
                <a:latin typeface="Arial"/>
                <a:ea typeface="+mn-ea"/>
                <a:cs typeface="+mn-cs"/>
              </a:rPr>
            </a:br>
            <a:r>
              <a:rPr kumimoji="0" lang="en-US" sz="1600" b="0" i="0" u="none" strike="noStrike" kern="1200" cap="none" spc="0" normalizeH="0" baseline="0" noProof="0" dirty="0">
                <a:ln>
                  <a:noFill/>
                </a:ln>
                <a:solidFill>
                  <a:srgbClr val="3F4444"/>
                </a:solidFill>
                <a:effectLst/>
                <a:uLnTx/>
                <a:uFillTx/>
                <a:latin typeface="Arial"/>
                <a:ea typeface="+mn-ea"/>
                <a:cs typeface="+mn-cs"/>
              </a:rPr>
              <a:t>repair (HRR)</a:t>
            </a:r>
          </a:p>
        </p:txBody>
      </p:sp>
      <p:cxnSp>
        <p:nvCxnSpPr>
          <p:cNvPr id="29" name="Straight Arrow Connector 28"/>
          <p:cNvCxnSpPr/>
          <p:nvPr/>
        </p:nvCxnSpPr>
        <p:spPr bwMode="auto">
          <a:xfrm>
            <a:off x="9439628" y="3786296"/>
            <a:ext cx="0" cy="298317"/>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sp>
        <p:nvSpPr>
          <p:cNvPr id="22" name="Freeform 21"/>
          <p:cNvSpPr/>
          <p:nvPr/>
        </p:nvSpPr>
        <p:spPr>
          <a:xfrm>
            <a:off x="9973895" y="4051616"/>
            <a:ext cx="230503" cy="1084832"/>
          </a:xfrm>
          <a:custGeom>
            <a:avLst/>
            <a:gdLst>
              <a:gd name="connsiteX0" fmla="*/ 598797 w 717241"/>
              <a:gd name="connsiteY0" fmla="*/ 6581 h 829146"/>
              <a:gd name="connsiteX1" fmla="*/ 6580 w 717241"/>
              <a:gd name="connsiteY1" fmla="*/ 0 h 829146"/>
              <a:gd name="connsiteX2" fmla="*/ 0 w 717241"/>
              <a:gd name="connsiteY2" fmla="*/ 829146 h 829146"/>
              <a:gd name="connsiteX3" fmla="*/ 717241 w 717241"/>
              <a:gd name="connsiteY3" fmla="*/ 809405 h 829146"/>
              <a:gd name="connsiteX0" fmla="*/ 598797 w 598797"/>
              <a:gd name="connsiteY0" fmla="*/ 6581 h 829146"/>
              <a:gd name="connsiteX1" fmla="*/ 6580 w 598797"/>
              <a:gd name="connsiteY1" fmla="*/ 0 h 829146"/>
              <a:gd name="connsiteX2" fmla="*/ 0 w 598797"/>
              <a:gd name="connsiteY2" fmla="*/ 829146 h 829146"/>
              <a:gd name="connsiteX3" fmla="*/ 552736 w 598797"/>
              <a:gd name="connsiteY3" fmla="*/ 829146 h 829146"/>
              <a:gd name="connsiteX0" fmla="*/ 513254 w 552736"/>
              <a:gd name="connsiteY0" fmla="*/ 6581 h 829146"/>
              <a:gd name="connsiteX1" fmla="*/ 6580 w 552736"/>
              <a:gd name="connsiteY1" fmla="*/ 0 h 829146"/>
              <a:gd name="connsiteX2" fmla="*/ 0 w 552736"/>
              <a:gd name="connsiteY2" fmla="*/ 829146 h 829146"/>
              <a:gd name="connsiteX3" fmla="*/ 552736 w 552736"/>
              <a:gd name="connsiteY3" fmla="*/ 829146 h 829146"/>
              <a:gd name="connsiteX0" fmla="*/ 559316 w 559316"/>
              <a:gd name="connsiteY0" fmla="*/ 6581 h 829146"/>
              <a:gd name="connsiteX1" fmla="*/ 6580 w 559316"/>
              <a:gd name="connsiteY1" fmla="*/ 0 h 829146"/>
              <a:gd name="connsiteX2" fmla="*/ 0 w 559316"/>
              <a:gd name="connsiteY2" fmla="*/ 829146 h 829146"/>
              <a:gd name="connsiteX3" fmla="*/ 552736 w 559316"/>
              <a:gd name="connsiteY3" fmla="*/ 829146 h 829146"/>
            </a:gdLst>
            <a:ahLst/>
            <a:cxnLst>
              <a:cxn ang="0">
                <a:pos x="connsiteX0" y="connsiteY0"/>
              </a:cxn>
              <a:cxn ang="0">
                <a:pos x="connsiteX1" y="connsiteY1"/>
              </a:cxn>
              <a:cxn ang="0">
                <a:pos x="connsiteX2" y="connsiteY2"/>
              </a:cxn>
              <a:cxn ang="0">
                <a:pos x="connsiteX3" y="connsiteY3"/>
              </a:cxn>
            </a:cxnLst>
            <a:rect l="l" t="t" r="r" b="b"/>
            <a:pathLst>
              <a:path w="559316" h="829146">
                <a:moveTo>
                  <a:pt x="559316" y="6581"/>
                </a:moveTo>
                <a:lnTo>
                  <a:pt x="6580" y="0"/>
                </a:lnTo>
                <a:cubicBezTo>
                  <a:pt x="4387" y="276382"/>
                  <a:pt x="2193" y="552764"/>
                  <a:pt x="0" y="829146"/>
                </a:cubicBezTo>
                <a:lnTo>
                  <a:pt x="552736" y="829146"/>
                </a:lnTo>
              </a:path>
            </a:pathLst>
          </a:custGeom>
          <a:noFill/>
          <a:ln w="19050" cap="flat" cmpd="sng" algn="ctr">
            <a:solidFill>
              <a:srgbClr val="3F4444"/>
            </a:solidFill>
            <a:prstDash val="solid"/>
            <a:round/>
            <a:headEnd type="triangl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p:txBody>
          <a:bodyPr>
            <a:normAutofit/>
          </a:bodyPr>
          <a:lstStyle/>
          <a:p>
            <a:r>
              <a:rPr lang="en-GB" sz="3600" b="0" dirty="0">
                <a:solidFill>
                  <a:schemeClr val="tx1"/>
                </a:solidFill>
                <a:latin typeface="+mj-lt"/>
              </a:rPr>
              <a:t>Each type of DNA damage is repaired by a specific process</a:t>
            </a:r>
          </a:p>
        </p:txBody>
      </p:sp>
      <p:cxnSp>
        <p:nvCxnSpPr>
          <p:cNvPr id="46" name="Straight Connector 45"/>
          <p:cNvCxnSpPr/>
          <p:nvPr/>
        </p:nvCxnSpPr>
        <p:spPr bwMode="auto">
          <a:xfrm flipV="1">
            <a:off x="5362179" y="2496517"/>
            <a:ext cx="0" cy="691512"/>
          </a:xfrm>
          <a:prstGeom prst="line">
            <a:avLst/>
          </a:prstGeom>
          <a:solidFill>
            <a:schemeClr val="accent1"/>
          </a:solidFill>
          <a:ln w="19050" cap="flat" cmpd="sng" algn="ctr">
            <a:solidFill>
              <a:srgbClr val="CBAABE"/>
            </a:solidFill>
            <a:prstDash val="solid"/>
            <a:round/>
            <a:headEnd type="none" w="med" len="med"/>
            <a:tailEnd type="oval" w="med" len="med"/>
          </a:ln>
          <a:effectLst/>
        </p:spPr>
      </p:cxnSp>
      <p:cxnSp>
        <p:nvCxnSpPr>
          <p:cNvPr id="48" name="Straight Connector 47"/>
          <p:cNvCxnSpPr/>
          <p:nvPr/>
        </p:nvCxnSpPr>
        <p:spPr bwMode="auto">
          <a:xfrm flipV="1">
            <a:off x="3896991" y="1798983"/>
            <a:ext cx="0" cy="1389047"/>
          </a:xfrm>
          <a:prstGeom prst="line">
            <a:avLst/>
          </a:prstGeom>
          <a:solidFill>
            <a:schemeClr val="accent1"/>
          </a:solidFill>
          <a:ln w="19050" cap="flat" cmpd="sng" algn="ctr">
            <a:solidFill>
              <a:srgbClr val="830051"/>
            </a:solidFill>
            <a:prstDash val="solid"/>
            <a:round/>
            <a:headEnd type="none" w="med" len="med"/>
            <a:tailEnd type="oval" w="med" len="med"/>
          </a:ln>
          <a:effectLst/>
        </p:spPr>
      </p:cxnSp>
      <p:sp>
        <p:nvSpPr>
          <p:cNvPr id="50" name="Freeform 49"/>
          <p:cNvSpPr/>
          <p:nvPr/>
        </p:nvSpPr>
        <p:spPr>
          <a:xfrm rot="10800000" flipH="1">
            <a:off x="8468031" y="2583112"/>
            <a:ext cx="971003" cy="578008"/>
          </a:xfrm>
          <a:custGeom>
            <a:avLst/>
            <a:gdLst>
              <a:gd name="connsiteX0" fmla="*/ 835685 w 835685"/>
              <a:gd name="connsiteY0" fmla="*/ 0 h 1526681"/>
              <a:gd name="connsiteX1" fmla="*/ 835685 w 835685"/>
              <a:gd name="connsiteY1" fmla="*/ 1145011 h 1526681"/>
              <a:gd name="connsiteX2" fmla="*/ 0 w 835685"/>
              <a:gd name="connsiteY2" fmla="*/ 1145011 h 1526681"/>
              <a:gd name="connsiteX3" fmla="*/ 0 w 835685"/>
              <a:gd name="connsiteY3" fmla="*/ 1526681 h 1526681"/>
              <a:gd name="connsiteX0" fmla="*/ 842265 w 842265"/>
              <a:gd name="connsiteY0" fmla="*/ 0 h 1006603"/>
              <a:gd name="connsiteX1" fmla="*/ 835685 w 842265"/>
              <a:gd name="connsiteY1" fmla="*/ 624933 h 1006603"/>
              <a:gd name="connsiteX2" fmla="*/ 0 w 842265"/>
              <a:gd name="connsiteY2" fmla="*/ 624933 h 1006603"/>
              <a:gd name="connsiteX3" fmla="*/ 0 w 842265"/>
              <a:gd name="connsiteY3" fmla="*/ 1006603 h 1006603"/>
              <a:gd name="connsiteX0" fmla="*/ 842265 w 842265"/>
              <a:gd name="connsiteY0" fmla="*/ 0 h 973050"/>
              <a:gd name="connsiteX1" fmla="*/ 835685 w 842265"/>
              <a:gd name="connsiteY1" fmla="*/ 591380 h 973050"/>
              <a:gd name="connsiteX2" fmla="*/ 0 w 842265"/>
              <a:gd name="connsiteY2" fmla="*/ 591380 h 973050"/>
              <a:gd name="connsiteX3" fmla="*/ 0 w 842265"/>
              <a:gd name="connsiteY3" fmla="*/ 973050 h 973050"/>
              <a:gd name="connsiteX0" fmla="*/ 842265 w 842265"/>
              <a:gd name="connsiteY0" fmla="*/ 0 h 475006"/>
              <a:gd name="connsiteX1" fmla="*/ 835685 w 842265"/>
              <a:gd name="connsiteY1" fmla="*/ 93336 h 475006"/>
              <a:gd name="connsiteX2" fmla="*/ 0 w 842265"/>
              <a:gd name="connsiteY2" fmla="*/ 93336 h 475006"/>
              <a:gd name="connsiteX3" fmla="*/ 0 w 842265"/>
              <a:gd name="connsiteY3" fmla="*/ 475006 h 475006"/>
              <a:gd name="connsiteX0" fmla="*/ 842265 w 842265"/>
              <a:gd name="connsiteY0" fmla="*/ 41358 h 516364"/>
              <a:gd name="connsiteX1" fmla="*/ 835685 w 842265"/>
              <a:gd name="connsiteY1" fmla="*/ 134694 h 516364"/>
              <a:gd name="connsiteX2" fmla="*/ 0 w 842265"/>
              <a:gd name="connsiteY2" fmla="*/ 134694 h 516364"/>
              <a:gd name="connsiteX3" fmla="*/ 0 w 842265"/>
              <a:gd name="connsiteY3" fmla="*/ 516364 h 516364"/>
              <a:gd name="connsiteX0" fmla="*/ 927990 w 927990"/>
              <a:gd name="connsiteY0" fmla="*/ 64476 h 497750"/>
              <a:gd name="connsiteX1" fmla="*/ 835685 w 927990"/>
              <a:gd name="connsiteY1" fmla="*/ 116080 h 497750"/>
              <a:gd name="connsiteX2" fmla="*/ 0 w 927990"/>
              <a:gd name="connsiteY2" fmla="*/ 116080 h 497750"/>
              <a:gd name="connsiteX3" fmla="*/ 0 w 927990"/>
              <a:gd name="connsiteY3" fmla="*/ 497750 h 497750"/>
              <a:gd name="connsiteX0" fmla="*/ 927990 w 927990"/>
              <a:gd name="connsiteY0" fmla="*/ 55156 h 488430"/>
              <a:gd name="connsiteX1" fmla="*/ 835685 w 927990"/>
              <a:gd name="connsiteY1" fmla="*/ 106760 h 488430"/>
              <a:gd name="connsiteX2" fmla="*/ 0 w 927990"/>
              <a:gd name="connsiteY2" fmla="*/ 106760 h 488430"/>
              <a:gd name="connsiteX3" fmla="*/ 0 w 927990"/>
              <a:gd name="connsiteY3" fmla="*/ 488430 h 488430"/>
              <a:gd name="connsiteX0" fmla="*/ 839090 w 839090"/>
              <a:gd name="connsiteY0" fmla="*/ 39871 h 497489"/>
              <a:gd name="connsiteX1" fmla="*/ 835685 w 839090"/>
              <a:gd name="connsiteY1" fmla="*/ 115819 h 497489"/>
              <a:gd name="connsiteX2" fmla="*/ 0 w 839090"/>
              <a:gd name="connsiteY2" fmla="*/ 115819 h 497489"/>
              <a:gd name="connsiteX3" fmla="*/ 0 w 839090"/>
              <a:gd name="connsiteY3" fmla="*/ 497489 h 497489"/>
              <a:gd name="connsiteX0" fmla="*/ 835915 w 836107"/>
              <a:gd name="connsiteY0" fmla="*/ 86763 h 474828"/>
              <a:gd name="connsiteX1" fmla="*/ 835685 w 836107"/>
              <a:gd name="connsiteY1" fmla="*/ 93158 h 474828"/>
              <a:gd name="connsiteX2" fmla="*/ 0 w 836107"/>
              <a:gd name="connsiteY2" fmla="*/ 93158 h 474828"/>
              <a:gd name="connsiteX3" fmla="*/ 0 w 836107"/>
              <a:gd name="connsiteY3" fmla="*/ 474828 h 474828"/>
            </a:gdLst>
            <a:ahLst/>
            <a:cxnLst>
              <a:cxn ang="0">
                <a:pos x="connsiteX0" y="connsiteY0"/>
              </a:cxn>
              <a:cxn ang="0">
                <a:pos x="connsiteX1" y="connsiteY1"/>
              </a:cxn>
              <a:cxn ang="0">
                <a:pos x="connsiteX2" y="connsiteY2"/>
              </a:cxn>
              <a:cxn ang="0">
                <a:pos x="connsiteX3" y="connsiteY3"/>
              </a:cxn>
            </a:cxnLst>
            <a:rect l="l" t="t" r="r" b="b"/>
            <a:pathLst>
              <a:path w="836107" h="474828">
                <a:moveTo>
                  <a:pt x="835915" y="86763"/>
                </a:moveTo>
                <a:cubicBezTo>
                  <a:pt x="830547" y="91661"/>
                  <a:pt x="837878" y="-115153"/>
                  <a:pt x="835685" y="93158"/>
                </a:cubicBezTo>
                <a:lnTo>
                  <a:pt x="0" y="93158"/>
                </a:lnTo>
                <a:lnTo>
                  <a:pt x="0" y="474828"/>
                </a:lnTo>
              </a:path>
            </a:pathLst>
          </a:custGeom>
          <a:noFill/>
          <a:ln w="19050" cap="flat" cmpd="sng" algn="ctr">
            <a:solidFill>
              <a:srgbClr val="830051"/>
            </a:solidFill>
            <a:prstDash val="solid"/>
            <a:round/>
            <a:headEnd type="none" w="med" len="med"/>
            <a:tailEnd type="oval"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2" name="TextBox 51"/>
          <p:cNvSpPr txBox="1"/>
          <p:nvPr/>
        </p:nvSpPr>
        <p:spPr>
          <a:xfrm>
            <a:off x="6895529" y="1524751"/>
            <a:ext cx="192000" cy="230913"/>
          </a:xfrm>
          <a:prstGeom prst="ellipse">
            <a:avLst/>
          </a:prstGeom>
          <a:solidFill>
            <a:schemeClr val="bg1"/>
          </a:solidFill>
          <a:ln>
            <a:solidFill>
              <a:schemeClr val="accent3"/>
            </a:solidFill>
          </a:ln>
        </p:spPr>
        <p:txBody>
          <a:bodyPr wrap="square" lIns="48000" tIns="0" rIns="0" bIns="0" rtlCol="0" anchor="ctr" anchorCtr="1">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830051"/>
              </a:solidFill>
              <a:effectLst/>
              <a:uLnTx/>
              <a:uFillTx/>
              <a:latin typeface="Arial"/>
              <a:ea typeface="+mn-ea"/>
              <a:cs typeface="+mn-cs"/>
            </a:endParaRPr>
          </a:p>
        </p:txBody>
      </p:sp>
      <p:sp>
        <p:nvSpPr>
          <p:cNvPr id="53" name="Rectangle 52"/>
          <p:cNvSpPr/>
          <p:nvPr/>
        </p:nvSpPr>
        <p:spPr>
          <a:xfrm>
            <a:off x="6864514" y="1490558"/>
            <a:ext cx="276037" cy="256545"/>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830051"/>
                </a:solidFill>
                <a:effectLst/>
                <a:uLnTx/>
                <a:uFillTx/>
                <a:latin typeface="Arial"/>
                <a:ea typeface="+mn-ea"/>
                <a:cs typeface="+mn-cs"/>
              </a:rPr>
              <a:t>A</a:t>
            </a:r>
          </a:p>
        </p:txBody>
      </p:sp>
      <p:sp>
        <p:nvSpPr>
          <p:cNvPr id="54" name="TextBox 53"/>
          <p:cNvSpPr txBox="1"/>
          <p:nvPr/>
        </p:nvSpPr>
        <p:spPr>
          <a:xfrm>
            <a:off x="6895529" y="2710084"/>
            <a:ext cx="192000" cy="230913"/>
          </a:xfrm>
          <a:prstGeom prst="ellipse">
            <a:avLst/>
          </a:prstGeom>
          <a:solidFill>
            <a:schemeClr val="bg1"/>
          </a:solidFill>
          <a:ln>
            <a:solidFill>
              <a:schemeClr val="accent3"/>
            </a:solidFill>
          </a:ln>
        </p:spPr>
        <p:txBody>
          <a:bodyPr wrap="square" lIns="48000" tIns="0" rIns="0" bIns="0" rtlCol="0" anchor="ctr" anchorCtr="1">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830051"/>
              </a:solidFill>
              <a:effectLst/>
              <a:uLnTx/>
              <a:uFillTx/>
              <a:latin typeface="Arial"/>
              <a:ea typeface="+mn-ea"/>
              <a:cs typeface="+mn-cs"/>
            </a:endParaRPr>
          </a:p>
        </p:txBody>
      </p:sp>
      <p:sp>
        <p:nvSpPr>
          <p:cNvPr id="55" name="Rectangle 54"/>
          <p:cNvSpPr/>
          <p:nvPr/>
        </p:nvSpPr>
        <p:spPr>
          <a:xfrm>
            <a:off x="6848834" y="2678869"/>
            <a:ext cx="290464" cy="256545"/>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830051"/>
                </a:solidFill>
                <a:effectLst/>
                <a:uLnTx/>
                <a:uFillTx/>
                <a:latin typeface="Arial"/>
                <a:ea typeface="+mn-ea"/>
                <a:cs typeface="+mn-cs"/>
              </a:rPr>
              <a:t>G</a:t>
            </a:r>
          </a:p>
        </p:txBody>
      </p:sp>
      <p:cxnSp>
        <p:nvCxnSpPr>
          <p:cNvPr id="56" name="Straight Connector 55"/>
          <p:cNvCxnSpPr/>
          <p:nvPr/>
        </p:nvCxnSpPr>
        <p:spPr bwMode="auto">
          <a:xfrm flipV="1">
            <a:off x="6994065" y="3041688"/>
            <a:ext cx="0" cy="146341"/>
          </a:xfrm>
          <a:prstGeom prst="line">
            <a:avLst/>
          </a:prstGeom>
          <a:solidFill>
            <a:schemeClr val="accent1"/>
          </a:solidFill>
          <a:ln w="19050" cap="flat" cmpd="sng" algn="ctr">
            <a:solidFill>
              <a:srgbClr val="CBAABE"/>
            </a:solidFill>
            <a:prstDash val="solid"/>
            <a:round/>
            <a:headEnd type="none" w="med" len="med"/>
            <a:tailEnd type="oval" w="med" len="med"/>
          </a:ln>
          <a:effectLst/>
        </p:spPr>
      </p:cxnSp>
      <p:sp>
        <p:nvSpPr>
          <p:cNvPr id="32" name="TextBox 31">
            <a:extLst>
              <a:ext uri="{FF2B5EF4-FFF2-40B4-BE49-F238E27FC236}">
                <a16:creationId xmlns:a16="http://schemas.microsoft.com/office/drawing/2014/main" id="{6B882058-43A6-9A4E-AFF9-DA349B0E1C48}"/>
              </a:ext>
            </a:extLst>
          </p:cNvPr>
          <p:cNvSpPr txBox="1"/>
          <p:nvPr/>
        </p:nvSpPr>
        <p:spPr>
          <a:xfrm>
            <a:off x="5911340" y="3097203"/>
            <a:ext cx="2670747" cy="670403"/>
          </a:xfrm>
          <a:prstGeom prst="roundRect">
            <a:avLst/>
          </a:prstGeom>
          <a:noFill/>
          <a:ln w="19050" cmpd="sng">
            <a:noFill/>
          </a:ln>
        </p:spPr>
        <p:txBody>
          <a:bodyPr wrap="none" t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CBAABE"/>
                </a:solidFill>
                <a:effectLst/>
                <a:uLnTx/>
                <a:uFillTx/>
                <a:latin typeface="Arial"/>
                <a:ea typeface="+mn-ea"/>
                <a:cs typeface="+mn-cs"/>
              </a:rPr>
              <a:t>Base mismatches,</a:t>
            </a:r>
            <a:br>
              <a:rPr kumimoji="0" lang="en-US" sz="1867" b="0" i="0" u="none" strike="noStrike" kern="1200" cap="none" spc="0" normalizeH="0" baseline="0" noProof="0" dirty="0">
                <a:ln>
                  <a:noFill/>
                </a:ln>
                <a:solidFill>
                  <a:srgbClr val="CBAABE"/>
                </a:solidFill>
                <a:effectLst/>
                <a:uLnTx/>
                <a:uFillTx/>
                <a:latin typeface="Arial"/>
                <a:ea typeface="+mn-ea"/>
                <a:cs typeface="+mn-cs"/>
              </a:rPr>
            </a:br>
            <a:r>
              <a:rPr kumimoji="0" lang="en-US" sz="1867" b="0" i="0" u="none" strike="noStrike" kern="1200" cap="none" spc="0" normalizeH="0" baseline="0" noProof="0" dirty="0">
                <a:ln>
                  <a:noFill/>
                </a:ln>
                <a:solidFill>
                  <a:srgbClr val="CBAABE"/>
                </a:solidFill>
                <a:effectLst/>
                <a:uLnTx/>
                <a:uFillTx/>
                <a:latin typeface="Arial"/>
                <a:ea typeface="+mn-ea"/>
                <a:cs typeface="+mn-cs"/>
              </a:rPr>
              <a:t>insertions and deletions</a:t>
            </a:r>
          </a:p>
        </p:txBody>
      </p:sp>
      <p:sp>
        <p:nvSpPr>
          <p:cNvPr id="34" name="TextBox 33">
            <a:extLst>
              <a:ext uri="{FF2B5EF4-FFF2-40B4-BE49-F238E27FC236}">
                <a16:creationId xmlns:a16="http://schemas.microsoft.com/office/drawing/2014/main" id="{AC0D38B7-4EDA-4C4C-8752-392643AE321C}"/>
              </a:ext>
            </a:extLst>
          </p:cNvPr>
          <p:cNvSpPr txBox="1"/>
          <p:nvPr/>
        </p:nvSpPr>
        <p:spPr>
          <a:xfrm>
            <a:off x="4786966" y="3097203"/>
            <a:ext cx="1158071" cy="681589"/>
          </a:xfrm>
          <a:prstGeom prst="roundRect">
            <a:avLst/>
          </a:prstGeom>
          <a:noFill/>
          <a:ln w="19050" cmpd="sng">
            <a:noFill/>
          </a:ln>
        </p:spPr>
        <p:txBody>
          <a:bodyPr wrap="none" t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CBAABE"/>
                </a:solidFill>
                <a:effectLst/>
                <a:uLnTx/>
                <a:uFillTx/>
                <a:latin typeface="Arial"/>
                <a:ea typeface="+mn-ea"/>
                <a:cs typeface="+mn-cs"/>
              </a:rPr>
              <a:t>Bulky</a:t>
            </a:r>
            <a:br>
              <a:rPr kumimoji="0" lang="en-US" sz="1867" b="0" i="0" u="none" strike="noStrike" kern="1200" cap="none" spc="0" normalizeH="0" baseline="0" noProof="0" dirty="0">
                <a:ln>
                  <a:noFill/>
                </a:ln>
                <a:solidFill>
                  <a:srgbClr val="CBAABE"/>
                </a:solidFill>
                <a:effectLst/>
                <a:uLnTx/>
                <a:uFillTx/>
                <a:latin typeface="Arial"/>
                <a:ea typeface="+mn-ea"/>
                <a:cs typeface="+mn-cs"/>
              </a:rPr>
            </a:br>
            <a:r>
              <a:rPr kumimoji="0" lang="en-US" sz="1867" b="0" i="0" u="none" strike="noStrike" kern="1200" cap="none" spc="0" normalizeH="0" baseline="0" noProof="0" dirty="0">
                <a:ln>
                  <a:noFill/>
                </a:ln>
                <a:solidFill>
                  <a:srgbClr val="CBAABE"/>
                </a:solidFill>
                <a:effectLst/>
                <a:uLnTx/>
                <a:uFillTx/>
                <a:latin typeface="Arial"/>
                <a:ea typeface="+mn-ea"/>
                <a:cs typeface="+mn-cs"/>
              </a:rPr>
              <a:t>adducts</a:t>
            </a:r>
          </a:p>
        </p:txBody>
      </p:sp>
      <p:sp>
        <p:nvSpPr>
          <p:cNvPr id="36" name="TextBox 35">
            <a:extLst>
              <a:ext uri="{FF2B5EF4-FFF2-40B4-BE49-F238E27FC236}">
                <a16:creationId xmlns:a16="http://schemas.microsoft.com/office/drawing/2014/main" id="{3145478B-9D64-4F4F-BD93-9C17F14029A0}"/>
              </a:ext>
            </a:extLst>
          </p:cNvPr>
          <p:cNvSpPr txBox="1"/>
          <p:nvPr/>
        </p:nvSpPr>
        <p:spPr>
          <a:xfrm>
            <a:off x="3061862" y="3097203"/>
            <a:ext cx="1652711" cy="670403"/>
          </a:xfrm>
          <a:prstGeom prst="roundRect">
            <a:avLst/>
          </a:prstGeom>
          <a:noFill/>
          <a:ln w="19050" cmpd="sng">
            <a:noFill/>
          </a:ln>
        </p:spPr>
        <p:txBody>
          <a:bodyPr wrap="none" t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830051"/>
                </a:solidFill>
                <a:effectLst/>
                <a:uLnTx/>
                <a:uFillTx/>
                <a:latin typeface="Arial"/>
                <a:ea typeface="+mn-ea"/>
                <a:cs typeface="+mn-cs"/>
              </a:rPr>
              <a:t>DNA single </a:t>
            </a:r>
            <a:br>
              <a:rPr kumimoji="0" lang="en-US" sz="1867" b="1" i="0" u="none" strike="noStrike" kern="1200" cap="none" spc="0" normalizeH="0" baseline="0" noProof="0" dirty="0">
                <a:ln>
                  <a:noFill/>
                </a:ln>
                <a:solidFill>
                  <a:srgbClr val="830051"/>
                </a:solidFill>
                <a:effectLst/>
                <a:uLnTx/>
                <a:uFillTx/>
                <a:latin typeface="Arial"/>
                <a:ea typeface="+mn-ea"/>
                <a:cs typeface="+mn-cs"/>
              </a:rPr>
            </a:br>
            <a:r>
              <a:rPr kumimoji="0" lang="en-US" sz="1867" b="1" i="0" u="none" strike="noStrike" kern="1200" cap="none" spc="0" normalizeH="0" baseline="0" noProof="0" dirty="0">
                <a:ln>
                  <a:noFill/>
                </a:ln>
                <a:solidFill>
                  <a:srgbClr val="830051"/>
                </a:solidFill>
                <a:effectLst/>
                <a:uLnTx/>
                <a:uFillTx/>
                <a:latin typeface="Arial"/>
                <a:ea typeface="+mn-ea"/>
                <a:cs typeface="+mn-cs"/>
              </a:rPr>
              <a:t>strand breaks</a:t>
            </a:r>
          </a:p>
        </p:txBody>
      </p:sp>
      <p:sp>
        <p:nvSpPr>
          <p:cNvPr id="37" name="TextBox 36">
            <a:extLst>
              <a:ext uri="{FF2B5EF4-FFF2-40B4-BE49-F238E27FC236}">
                <a16:creationId xmlns:a16="http://schemas.microsoft.com/office/drawing/2014/main" id="{46F4D5DA-4A2F-AB42-8E33-07D3DC6849FE}"/>
              </a:ext>
            </a:extLst>
          </p:cNvPr>
          <p:cNvSpPr txBox="1"/>
          <p:nvPr/>
        </p:nvSpPr>
        <p:spPr>
          <a:xfrm>
            <a:off x="8437068" y="3097203"/>
            <a:ext cx="2012729" cy="670403"/>
          </a:xfrm>
          <a:prstGeom prst="roundRect">
            <a:avLst/>
          </a:prstGeom>
          <a:noFill/>
          <a:ln w="19050" cmpd="sng">
            <a:noFill/>
          </a:ln>
        </p:spPr>
        <p:txBody>
          <a:bodyPr wrap="none" t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830051"/>
                </a:solidFill>
                <a:effectLst/>
                <a:uLnTx/>
                <a:uFillTx/>
                <a:latin typeface="Arial"/>
                <a:ea typeface="+mn-ea"/>
                <a:cs typeface="+mn-cs"/>
              </a:rPr>
              <a:t>DNA double </a:t>
            </a:r>
            <a:br>
              <a:rPr kumimoji="0" lang="en-US" sz="1867" b="1" i="0" u="none" strike="noStrike" kern="1200" cap="none" spc="0" normalizeH="0" baseline="0" noProof="0" dirty="0">
                <a:ln>
                  <a:noFill/>
                </a:ln>
                <a:solidFill>
                  <a:srgbClr val="830051"/>
                </a:solidFill>
                <a:effectLst/>
                <a:uLnTx/>
                <a:uFillTx/>
                <a:latin typeface="Arial"/>
                <a:ea typeface="+mn-ea"/>
                <a:cs typeface="+mn-cs"/>
              </a:rPr>
            </a:br>
            <a:r>
              <a:rPr kumimoji="0" lang="en-US" sz="1867" b="1" i="0" u="none" strike="noStrike" kern="1200" cap="none" spc="0" normalizeH="0" baseline="0" noProof="0" dirty="0">
                <a:ln>
                  <a:noFill/>
                </a:ln>
                <a:solidFill>
                  <a:srgbClr val="830051"/>
                </a:solidFill>
                <a:effectLst/>
                <a:uLnTx/>
                <a:uFillTx/>
                <a:latin typeface="Arial"/>
                <a:ea typeface="+mn-ea"/>
                <a:cs typeface="+mn-cs"/>
              </a:rPr>
              <a:t>strand breaks</a:t>
            </a:r>
          </a:p>
        </p:txBody>
      </p:sp>
      <p:sp>
        <p:nvSpPr>
          <p:cNvPr id="38" name="Content Placeholder 8">
            <a:extLst>
              <a:ext uri="{FF2B5EF4-FFF2-40B4-BE49-F238E27FC236}">
                <a16:creationId xmlns:a16="http://schemas.microsoft.com/office/drawing/2014/main" id="{D1D3C034-194B-FC47-ABBA-EA1688105CD8}"/>
              </a:ext>
            </a:extLst>
          </p:cNvPr>
          <p:cNvSpPr txBox="1">
            <a:spLocks/>
          </p:cNvSpPr>
          <p:nvPr/>
        </p:nvSpPr>
        <p:spPr>
          <a:xfrm>
            <a:off x="-12345" y="6409143"/>
            <a:ext cx="9776220" cy="461275"/>
          </a:xfrm>
          <a:prstGeom prst="rect">
            <a:avLst/>
          </a:prstGeom>
        </p:spPr>
        <p:txBody>
          <a:bodyPr vert="horz" lIns="121920" tIns="60960" rIns="121920" bIns="60960" rtlCol="0" anchor="b">
            <a:normAutofit/>
          </a:bodyPr>
          <a:lstStyle>
            <a:lvl1pPr marL="257175" marR="0" indent="-257175" algn="l" defTabSz="914400" rtl="0" eaLnBrk="1" fontAlgn="base" latinLnBrk="0" hangingPunct="1">
              <a:lnSpc>
                <a:spcPct val="100000"/>
              </a:lnSpc>
              <a:spcBef>
                <a:spcPct val="0"/>
              </a:spcBef>
              <a:spcAft>
                <a:spcPts val="300"/>
              </a:spcAft>
              <a:buClr>
                <a:srgbClr val="7AB800"/>
              </a:buClr>
              <a:buSzTx/>
              <a:buFontTx/>
              <a:buNone/>
              <a:tabLst/>
              <a:defRPr sz="800" b="0">
                <a:solidFill>
                  <a:srgbClr val="6A6356"/>
                </a:solidFill>
                <a:latin typeface="+mn-lt"/>
                <a:ea typeface="+mn-ea"/>
                <a:cs typeface="+mn-cs"/>
              </a:defRPr>
            </a:lvl1pPr>
            <a:lvl2pPr marL="180975" indent="-179388" algn="l" rtl="0" eaLnBrk="1" fontAlgn="base" hangingPunct="1">
              <a:lnSpc>
                <a:spcPct val="100000"/>
              </a:lnSpc>
              <a:spcBef>
                <a:spcPct val="0"/>
              </a:spcBef>
              <a:spcAft>
                <a:spcPts val="300"/>
              </a:spcAft>
              <a:buClr>
                <a:srgbClr val="4B306A"/>
              </a:buClr>
              <a:buFont typeface="Arial" panose="020B0604020202020204" pitchFamily="34" charset="0"/>
              <a:buChar char="•"/>
              <a:defRPr sz="1600" b="0">
                <a:solidFill>
                  <a:schemeClr val="tx1"/>
                </a:solidFill>
                <a:latin typeface="+mn-lt"/>
              </a:defRPr>
            </a:lvl2pPr>
            <a:lvl3pPr marL="504825" indent="-139700" algn="l" rtl="0" eaLnBrk="1" fontAlgn="base" hangingPunct="1">
              <a:lnSpc>
                <a:spcPct val="100000"/>
              </a:lnSpc>
              <a:spcBef>
                <a:spcPct val="0"/>
              </a:spcBef>
              <a:spcAft>
                <a:spcPts val="300"/>
              </a:spcAft>
              <a:buClr>
                <a:srgbClr val="4B306A"/>
              </a:buClr>
              <a:buSzPct val="75000"/>
              <a:buFont typeface="Arial" pitchFamily="34" charset="0"/>
              <a:buChar char="–"/>
              <a:defRPr sz="1400">
                <a:solidFill>
                  <a:schemeClr val="tx1"/>
                </a:solidFill>
                <a:latin typeface="+mn-lt"/>
              </a:defRPr>
            </a:lvl3pPr>
            <a:lvl4pPr marL="715963" indent="-128588" algn="l" rtl="0" eaLnBrk="1" fontAlgn="base" hangingPunct="1">
              <a:lnSpc>
                <a:spcPct val="100000"/>
              </a:lnSpc>
              <a:spcBef>
                <a:spcPct val="0"/>
              </a:spcBef>
              <a:spcAft>
                <a:spcPts val="300"/>
              </a:spcAft>
              <a:buClr>
                <a:srgbClr val="4B306A"/>
              </a:buClr>
              <a:buSzPct val="100000"/>
              <a:buChar char="•"/>
              <a:defRPr sz="1200">
                <a:solidFill>
                  <a:schemeClr val="tx1"/>
                </a:solidFill>
                <a:latin typeface="+mn-lt"/>
              </a:defRPr>
            </a:lvl4pPr>
            <a:lvl5pPr marL="1076325" indent="-131763" algn="l" rtl="0" eaLnBrk="1" fontAlgn="base" hangingPunct="1">
              <a:lnSpc>
                <a:spcPct val="100000"/>
              </a:lnSpc>
              <a:spcBef>
                <a:spcPct val="0"/>
              </a:spcBef>
              <a:spcAft>
                <a:spcPct val="0"/>
              </a:spcAft>
              <a:buClr>
                <a:srgbClr val="7AB800"/>
              </a:buClr>
              <a:buChar char="•"/>
              <a:defRPr sz="1100">
                <a:solidFill>
                  <a:schemeClr val="tx1"/>
                </a:solidFill>
                <a:latin typeface="+mn-lt"/>
              </a:defRPr>
            </a:lvl5pPr>
            <a:lvl6pPr marL="1215629" indent="-132160" algn="l" rtl="0" eaLnBrk="1" fontAlgn="base" hangingPunct="1">
              <a:spcBef>
                <a:spcPct val="0"/>
              </a:spcBef>
              <a:spcAft>
                <a:spcPct val="0"/>
              </a:spcAft>
              <a:buChar char="•"/>
              <a:defRPr sz="1100">
                <a:solidFill>
                  <a:schemeClr val="tx1"/>
                </a:solidFill>
                <a:latin typeface="+mn-lt"/>
              </a:defRPr>
            </a:lvl6pPr>
            <a:lvl7pPr marL="1558529" indent="-132160" algn="l" rtl="0" eaLnBrk="1" fontAlgn="base" hangingPunct="1">
              <a:spcBef>
                <a:spcPct val="0"/>
              </a:spcBef>
              <a:spcAft>
                <a:spcPct val="0"/>
              </a:spcAft>
              <a:buChar char="•"/>
              <a:defRPr sz="1100">
                <a:solidFill>
                  <a:schemeClr val="tx1"/>
                </a:solidFill>
                <a:latin typeface="+mn-lt"/>
              </a:defRPr>
            </a:lvl7pPr>
            <a:lvl8pPr marL="1901429" indent="-132160" algn="l" rtl="0" eaLnBrk="1" fontAlgn="base" hangingPunct="1">
              <a:spcBef>
                <a:spcPct val="0"/>
              </a:spcBef>
              <a:spcAft>
                <a:spcPct val="0"/>
              </a:spcAft>
              <a:buChar char="•"/>
              <a:defRPr sz="1100">
                <a:solidFill>
                  <a:schemeClr val="tx1"/>
                </a:solidFill>
                <a:latin typeface="+mn-lt"/>
              </a:defRPr>
            </a:lvl8pPr>
            <a:lvl9pPr marL="2244329" indent="-132160" algn="l" rtl="0" eaLnBrk="1" fontAlgn="base" hangingPunct="1">
              <a:spcBef>
                <a:spcPct val="0"/>
              </a:spcBef>
              <a:spcAft>
                <a:spcPct val="0"/>
              </a:spcAft>
              <a:buChar char="•"/>
              <a:defRPr sz="1100">
                <a:solidFill>
                  <a:schemeClr val="tx1"/>
                </a:solidFill>
                <a:latin typeface="+mn-lt"/>
              </a:defRPr>
            </a:lvl9pPr>
          </a:lstStyle>
          <a:p>
            <a:pPr marL="257175" marR="0" lvl="0" indent="-257175" algn="l" defTabSz="914400" rtl="0" eaLnBrk="1" fontAlgn="base" latinLnBrk="0" hangingPunct="1">
              <a:lnSpc>
                <a:spcPct val="100000"/>
              </a:lnSpc>
              <a:spcBef>
                <a:spcPct val="0"/>
              </a:spcBef>
              <a:spcAft>
                <a:spcPts val="300"/>
              </a:spcAft>
              <a:buClr>
                <a:srgbClr val="7AB800"/>
              </a:buClr>
              <a:buSzTx/>
              <a:buFontTx/>
              <a:buNone/>
              <a:tabLst/>
              <a:defRPr/>
            </a:pP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1. Lord CJ and Ashworth A. </a:t>
            </a:r>
            <a:r>
              <a:rPr kumimoji="0" lang="en-GB" sz="800" b="0" i="1"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Nature.</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 2012;481:287–293; 2. </a:t>
            </a:r>
            <a:r>
              <a:rPr kumimoji="0" lang="en-GB" sz="800" b="0" i="0" u="none" strike="noStrike" kern="0" cap="none" spc="0" normalizeH="0" baseline="0" noProof="0" dirty="0">
                <a:ln>
                  <a:noFill/>
                </a:ln>
                <a:solidFill>
                  <a:srgbClr val="FFFFFF">
                    <a:lumMod val="50000"/>
                  </a:srgbClr>
                </a:solidFill>
                <a:effectLst/>
                <a:uLnTx/>
                <a:uFillTx/>
                <a:latin typeface="Calibri" panose="020F0502020204030204"/>
                <a:ea typeface="+mn-ea"/>
                <a:cs typeface="+mn-cs"/>
              </a:rPr>
              <a:t>O’Connor MJ. </a:t>
            </a:r>
            <a:r>
              <a:rPr kumimoji="0" lang="en-GB" sz="800" b="0" i="1" u="none" strike="noStrike" kern="0" cap="none" spc="0" normalizeH="0" baseline="0" noProof="0" dirty="0">
                <a:ln>
                  <a:noFill/>
                </a:ln>
                <a:solidFill>
                  <a:srgbClr val="FFFFFF">
                    <a:lumMod val="50000"/>
                  </a:srgbClr>
                </a:solidFill>
                <a:effectLst/>
                <a:uLnTx/>
                <a:uFillTx/>
                <a:latin typeface="Calibri" panose="020F0502020204030204"/>
                <a:ea typeface="+mn-ea"/>
                <a:cs typeface="+mn-cs"/>
              </a:rPr>
              <a:t>Mol Cell.</a:t>
            </a:r>
            <a:r>
              <a:rPr kumimoji="0" lang="en-GB" sz="800" b="0" i="0" u="none" strike="noStrike" kern="0" cap="none" spc="0" normalizeH="0" baseline="0" noProof="0" dirty="0">
                <a:ln>
                  <a:noFill/>
                </a:ln>
                <a:solidFill>
                  <a:srgbClr val="FFFFFF">
                    <a:lumMod val="50000"/>
                  </a:srgbClr>
                </a:solidFill>
                <a:effectLst/>
                <a:uLnTx/>
                <a:uFillTx/>
                <a:latin typeface="Calibri" panose="020F0502020204030204"/>
                <a:ea typeface="+mn-ea"/>
                <a:cs typeface="+mn-cs"/>
              </a:rPr>
              <a:t> 2015;60:547–60</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 </a:t>
            </a:r>
            <a:endParaRPr kumimoji="0" lang="en-GB" sz="800" b="0" i="0" u="none" strike="noStrike" kern="0" cap="none" spc="0" normalizeH="0" baseline="0" noProof="0" dirty="0">
              <a:ln>
                <a:noFill/>
              </a:ln>
              <a:solidFill>
                <a:srgbClr val="6A6356"/>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692439D-39FE-9244-B2F7-FD4A274D40A0}"/>
              </a:ext>
            </a:extLst>
          </p:cNvPr>
          <p:cNvSpPr txBox="1"/>
          <p:nvPr/>
        </p:nvSpPr>
        <p:spPr>
          <a:xfrm>
            <a:off x="1638034" y="3097203"/>
            <a:ext cx="1652711" cy="670403"/>
          </a:xfrm>
          <a:prstGeom prst="roundRect">
            <a:avLst/>
          </a:prstGeom>
          <a:noFill/>
          <a:ln w="19050" cmpd="sng">
            <a:noFill/>
          </a:ln>
        </p:spPr>
        <p:txBody>
          <a:bodyPr wrap="none" t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CBAABE"/>
                </a:solidFill>
                <a:effectLst/>
                <a:uLnTx/>
                <a:uFillTx/>
                <a:latin typeface="Arial"/>
                <a:ea typeface="+mn-ea"/>
                <a:cs typeface="+mn-cs"/>
              </a:rPr>
              <a:t>Base</a:t>
            </a:r>
            <a:br>
              <a:rPr kumimoji="0" lang="en-US" sz="1867" b="0" i="0" u="none" strike="noStrike" kern="1200" cap="none" spc="0" normalizeH="0" baseline="0" noProof="0" dirty="0">
                <a:ln>
                  <a:noFill/>
                </a:ln>
                <a:solidFill>
                  <a:srgbClr val="CBAABE"/>
                </a:solidFill>
                <a:effectLst/>
                <a:uLnTx/>
                <a:uFillTx/>
                <a:latin typeface="Arial"/>
                <a:ea typeface="+mn-ea"/>
                <a:cs typeface="+mn-cs"/>
              </a:rPr>
            </a:br>
            <a:r>
              <a:rPr kumimoji="0" lang="en-US" sz="1867" b="0" i="0" u="none" strike="noStrike" kern="1200" cap="none" spc="0" normalizeH="0" baseline="0" noProof="0" dirty="0">
                <a:ln>
                  <a:noFill/>
                </a:ln>
                <a:solidFill>
                  <a:srgbClr val="CBAABE"/>
                </a:solidFill>
                <a:effectLst/>
                <a:uLnTx/>
                <a:uFillTx/>
                <a:latin typeface="Arial"/>
                <a:ea typeface="+mn-ea"/>
                <a:cs typeface="+mn-cs"/>
              </a:rPr>
              <a:t>alkylation</a:t>
            </a:r>
          </a:p>
        </p:txBody>
      </p:sp>
      <p:cxnSp>
        <p:nvCxnSpPr>
          <p:cNvPr id="43" name="Straight Arrow Connector 42">
            <a:extLst>
              <a:ext uri="{FF2B5EF4-FFF2-40B4-BE49-F238E27FC236}">
                <a16:creationId xmlns:a16="http://schemas.microsoft.com/office/drawing/2014/main" id="{3DBED0F8-5A20-8844-8A22-2895A073DB1E}"/>
              </a:ext>
            </a:extLst>
          </p:cNvPr>
          <p:cNvCxnSpPr/>
          <p:nvPr/>
        </p:nvCxnSpPr>
        <p:spPr bwMode="auto">
          <a:xfrm>
            <a:off x="2458996" y="3786296"/>
            <a:ext cx="0" cy="298317"/>
          </a:xfrm>
          <a:prstGeom prst="straightConnector1">
            <a:avLst/>
          </a:prstGeom>
          <a:solidFill>
            <a:schemeClr val="accent1"/>
          </a:solidFill>
          <a:ln w="19050" cap="flat" cmpd="sng" algn="ctr">
            <a:solidFill>
              <a:schemeClr val="bg1">
                <a:lumMod val="75000"/>
              </a:schemeClr>
            </a:solidFill>
            <a:prstDash val="solid"/>
            <a:round/>
            <a:headEnd type="none" w="med" len="med"/>
            <a:tailEnd type="triangle"/>
          </a:ln>
          <a:effectLst/>
        </p:spPr>
      </p:cxnSp>
      <p:sp>
        <p:nvSpPr>
          <p:cNvPr id="44" name="TextBox 43">
            <a:extLst>
              <a:ext uri="{FF2B5EF4-FFF2-40B4-BE49-F238E27FC236}">
                <a16:creationId xmlns:a16="http://schemas.microsoft.com/office/drawing/2014/main" id="{A0D3464F-2E25-B44B-9671-D447C4BC3574}"/>
              </a:ext>
            </a:extLst>
          </p:cNvPr>
          <p:cNvSpPr txBox="1"/>
          <p:nvPr/>
        </p:nvSpPr>
        <p:spPr>
          <a:xfrm>
            <a:off x="1632640" y="4051617"/>
            <a:ext cx="1644461" cy="627476"/>
          </a:xfrm>
          <a:prstGeom prst="roundRect">
            <a:avLst/>
          </a:prstGeom>
          <a:noFill/>
          <a:ln w="19050" cmpd="sng">
            <a:noFill/>
          </a:ln>
        </p:spPr>
        <p:txBody>
          <a:bodyPr wrap="none" lIns="0" tIns="0" rIns="0" bIns="0" rtlCol="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Direct</a:t>
            </a:r>
            <a:b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b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reversal</a:t>
            </a:r>
          </a:p>
        </p:txBody>
      </p:sp>
      <p:sp>
        <p:nvSpPr>
          <p:cNvPr id="45" name="Rectangle 44">
            <a:extLst>
              <a:ext uri="{FF2B5EF4-FFF2-40B4-BE49-F238E27FC236}">
                <a16:creationId xmlns:a16="http://schemas.microsoft.com/office/drawing/2014/main" id="{1E3ACA8F-3E7E-8542-8451-21C4C7879678}"/>
              </a:ext>
            </a:extLst>
          </p:cNvPr>
          <p:cNvSpPr/>
          <p:nvPr/>
        </p:nvSpPr>
        <p:spPr>
          <a:xfrm>
            <a:off x="3157836" y="5217275"/>
            <a:ext cx="1440000" cy="422804"/>
          </a:xfrm>
          <a:prstGeom prst="rect">
            <a:avLst/>
          </a:prstGeom>
          <a:noFill/>
          <a:ln>
            <a:noFill/>
            <a:tailEnd type="triangle" w="lg" len="lg"/>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0000"/>
                </a:solidFill>
                <a:effectLst/>
                <a:uLnTx/>
                <a:uFillTx/>
                <a:latin typeface="Arial"/>
                <a:ea typeface="+mn-ea"/>
                <a:cs typeface="+mn-cs"/>
              </a:rPr>
              <a:t>Involves PARP</a:t>
            </a:r>
            <a:endParaRPr kumimoji="0" lang="en-US" sz="1467"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57" name="Rectangle 56">
            <a:extLst>
              <a:ext uri="{FF2B5EF4-FFF2-40B4-BE49-F238E27FC236}">
                <a16:creationId xmlns:a16="http://schemas.microsoft.com/office/drawing/2014/main" id="{3E04AAB1-148F-7A49-AF2B-A0C9A50700CF}"/>
              </a:ext>
            </a:extLst>
          </p:cNvPr>
          <p:cNvSpPr/>
          <p:nvPr/>
        </p:nvSpPr>
        <p:spPr>
          <a:xfrm>
            <a:off x="10174175" y="5499585"/>
            <a:ext cx="1857547" cy="648407"/>
          </a:xfrm>
          <a:prstGeom prst="rect">
            <a:avLst/>
          </a:prstGeom>
          <a:noFill/>
          <a:ln>
            <a:noFill/>
            <a:tailEnd type="triangle" w="lg" len="lg"/>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0000"/>
                </a:solidFill>
                <a:effectLst/>
                <a:uLnTx/>
                <a:uFillTx/>
                <a:latin typeface="Arial"/>
                <a:ea typeface="+mn-ea"/>
                <a:cs typeface="+mn-cs"/>
              </a:rPr>
              <a:t>Involves </a:t>
            </a:r>
            <a:br>
              <a:rPr kumimoji="0" lang="en-US" sz="1467" b="1" i="0" u="none" strike="noStrike" kern="1200" cap="none" spc="0" normalizeH="0" baseline="0" noProof="0" dirty="0">
                <a:ln>
                  <a:noFill/>
                </a:ln>
                <a:solidFill>
                  <a:srgbClr val="FF0000"/>
                </a:solidFill>
                <a:effectLst/>
                <a:uLnTx/>
                <a:uFillTx/>
                <a:latin typeface="Arial"/>
                <a:ea typeface="+mn-ea"/>
                <a:cs typeface="+mn-cs"/>
              </a:rPr>
            </a:br>
            <a:r>
              <a:rPr kumimoji="0" lang="en-US" sz="1467" b="1" i="0" u="none" strike="noStrike" kern="1200" cap="none" spc="0" normalizeH="0" baseline="0" noProof="0" dirty="0">
                <a:ln>
                  <a:noFill/>
                </a:ln>
                <a:solidFill>
                  <a:srgbClr val="FF0000"/>
                </a:solidFill>
                <a:effectLst/>
                <a:uLnTx/>
                <a:uFillTx/>
                <a:latin typeface="Arial"/>
                <a:ea typeface="+mn-ea"/>
                <a:cs typeface="+mn-cs"/>
              </a:rPr>
              <a:t>BRCA1/2</a:t>
            </a:r>
          </a:p>
        </p:txBody>
      </p:sp>
      <p:cxnSp>
        <p:nvCxnSpPr>
          <p:cNvPr id="63" name="Straight Connector 62">
            <a:extLst>
              <a:ext uri="{FF2B5EF4-FFF2-40B4-BE49-F238E27FC236}">
                <a16:creationId xmlns:a16="http://schemas.microsoft.com/office/drawing/2014/main" id="{95C36F68-47FA-4AF1-ADCA-4F7BA0E34EE0}"/>
              </a:ext>
            </a:extLst>
          </p:cNvPr>
          <p:cNvCxnSpPr>
            <a:cxnSpLocks/>
          </p:cNvCxnSpPr>
          <p:nvPr/>
        </p:nvCxnSpPr>
        <p:spPr bwMode="auto">
          <a:xfrm flipH="1" flipV="1">
            <a:off x="2454318" y="1736207"/>
            <a:ext cx="9469" cy="1451827"/>
          </a:xfrm>
          <a:prstGeom prst="line">
            <a:avLst/>
          </a:prstGeom>
          <a:solidFill>
            <a:schemeClr val="accent1"/>
          </a:solidFill>
          <a:ln w="19050" cap="flat" cmpd="sng" algn="ctr">
            <a:solidFill>
              <a:srgbClr val="CBAABE"/>
            </a:solidFill>
            <a:prstDash val="solid"/>
            <a:round/>
            <a:headEnd type="none" w="med" len="med"/>
            <a:tailEnd type="oval" w="med" len="med"/>
          </a:ln>
          <a:effectLst/>
        </p:spPr>
      </p:cxnSp>
      <p:sp>
        <p:nvSpPr>
          <p:cNvPr id="64" name="Rectangle 63">
            <a:extLst>
              <a:ext uri="{FF2B5EF4-FFF2-40B4-BE49-F238E27FC236}">
                <a16:creationId xmlns:a16="http://schemas.microsoft.com/office/drawing/2014/main" id="{9E5ED518-AF33-4FDB-8E46-A6749D6731EB}"/>
              </a:ext>
            </a:extLst>
          </p:cNvPr>
          <p:cNvSpPr/>
          <p:nvPr/>
        </p:nvSpPr>
        <p:spPr>
          <a:xfrm>
            <a:off x="2256876" y="1319511"/>
            <a:ext cx="495649" cy="297454"/>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30051"/>
                </a:solidFill>
                <a:effectLst/>
                <a:uLnTx/>
                <a:uFillTx/>
                <a:latin typeface="Arial"/>
                <a:ea typeface="+mn-ea"/>
                <a:cs typeface="+mn-cs"/>
              </a:rPr>
              <a:t>CH</a:t>
            </a:r>
            <a:r>
              <a:rPr kumimoji="0" lang="en-US" sz="1333" b="0" i="0" u="none" strike="noStrike" kern="1200" cap="none" spc="0" normalizeH="0" baseline="-25000" noProof="0" dirty="0">
                <a:ln>
                  <a:noFill/>
                </a:ln>
                <a:solidFill>
                  <a:srgbClr val="830051"/>
                </a:solidFill>
                <a:effectLst/>
                <a:uLnTx/>
                <a:uFillTx/>
                <a:latin typeface="Arial"/>
                <a:ea typeface="+mn-ea"/>
                <a:cs typeface="+mn-cs"/>
              </a:rPr>
              <a:t>3</a:t>
            </a:r>
          </a:p>
        </p:txBody>
      </p:sp>
      <p:sp>
        <p:nvSpPr>
          <p:cNvPr id="39" name="TextBox 38">
            <a:extLst>
              <a:ext uri="{FF2B5EF4-FFF2-40B4-BE49-F238E27FC236}">
                <a16:creationId xmlns:a16="http://schemas.microsoft.com/office/drawing/2014/main" id="{CAFE0A55-674C-2E4A-A2D1-2BAE235D068D}"/>
              </a:ext>
            </a:extLst>
          </p:cNvPr>
          <p:cNvSpPr txBox="1"/>
          <p:nvPr/>
        </p:nvSpPr>
        <p:spPr>
          <a:xfrm>
            <a:off x="302257" y="6333505"/>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3175768321"/>
      </p:ext>
    </p:extLst>
  </p:cSld>
  <p:clrMapOvr>
    <a:masterClrMapping/>
  </p:clrMapOvr>
  <mc:AlternateContent xmlns:mc="http://schemas.openxmlformats.org/markup-compatibility/2006" xmlns:p14="http://schemas.microsoft.com/office/powerpoint/2010/main">
    <mc:Choice Requires="p14">
      <p:transition spd="slow" p14:dur="2000" advTm="41655"/>
    </mc:Choice>
    <mc:Fallback xmlns="">
      <p:transition spd="slow" advTm="41655"/>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FINAL DNA style 3 coloured_5 slide_V2.png"/>
          <p:cNvPicPr>
            <a:picLocks noChangeAspect="1"/>
          </p:cNvPicPr>
          <p:nvPr/>
        </p:nvPicPr>
        <p:blipFill rotWithShape="1">
          <a:blip r:embed="rId3" cstate="print">
            <a:alphaModFix amt="65000"/>
            <a:extLst>
              <a:ext uri="{28A0092B-C50C-407E-A947-70E740481C1C}">
                <a14:useLocalDpi xmlns:a14="http://schemas.microsoft.com/office/drawing/2010/main"/>
              </a:ext>
            </a:extLst>
          </a:blip>
          <a:srcRect l="-431" r="-45"/>
          <a:stretch/>
        </p:blipFill>
        <p:spPr>
          <a:xfrm>
            <a:off x="2713674" y="2158795"/>
            <a:ext cx="5651871" cy="1187141"/>
          </a:xfrm>
          <a:prstGeom prst="rect">
            <a:avLst/>
          </a:prstGeom>
        </p:spPr>
      </p:pic>
      <p:sp>
        <p:nvSpPr>
          <p:cNvPr id="32" name="Text Box 5"/>
          <p:cNvSpPr txBox="1">
            <a:spLocks noChangeArrowheads="1"/>
          </p:cNvSpPr>
          <p:nvPr/>
        </p:nvSpPr>
        <p:spPr bwMode="auto">
          <a:xfrm>
            <a:off x="8376468" y="2633586"/>
            <a:ext cx="2168275" cy="379656"/>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3F4444"/>
                </a:solidFill>
                <a:effectLst/>
                <a:uLnTx/>
                <a:uFillTx/>
                <a:latin typeface="Arial"/>
                <a:ea typeface="+mn-ea"/>
                <a:cs typeface="Arial"/>
              </a:rPr>
              <a:t>PARP recruitment</a:t>
            </a:r>
            <a:endParaRPr kumimoji="0" lang="en-US" sz="1867" b="0" i="0" u="none" strike="noStrike" kern="1200" cap="none" spc="0" normalizeH="0" baseline="0" noProof="0" dirty="0">
              <a:ln>
                <a:noFill/>
              </a:ln>
              <a:solidFill>
                <a:srgbClr val="3F4444"/>
              </a:solidFill>
              <a:effectLst/>
              <a:uLnTx/>
              <a:uFillTx/>
              <a:latin typeface="Arial"/>
              <a:ea typeface="+mn-ea"/>
              <a:cs typeface="Arial"/>
            </a:endParaRPr>
          </a:p>
        </p:txBody>
      </p:sp>
      <p:sp>
        <p:nvSpPr>
          <p:cNvPr id="3" name="Title 2"/>
          <p:cNvSpPr>
            <a:spLocks noGrp="1"/>
          </p:cNvSpPr>
          <p:nvPr>
            <p:ph type="title"/>
          </p:nvPr>
        </p:nvSpPr>
        <p:spPr/>
        <p:txBody>
          <a:bodyPr>
            <a:normAutofit/>
          </a:bodyPr>
          <a:lstStyle/>
          <a:p>
            <a:r>
              <a:rPr lang="en-GB" sz="3600" dirty="0">
                <a:solidFill>
                  <a:schemeClr val="tx1"/>
                </a:solidFill>
              </a:rPr>
              <a:t>PARP facilitates single strand break repair</a:t>
            </a:r>
            <a:endParaRPr lang="en-US" sz="3600" dirty="0">
              <a:solidFill>
                <a:schemeClr val="tx1"/>
              </a:solidFill>
            </a:endParaRPr>
          </a:p>
        </p:txBody>
      </p:sp>
      <p:sp>
        <p:nvSpPr>
          <p:cNvPr id="69" name="Text Placeholder 68">
            <a:extLst>
              <a:ext uri="{FF2B5EF4-FFF2-40B4-BE49-F238E27FC236}">
                <a16:creationId xmlns:a16="http://schemas.microsoft.com/office/drawing/2014/main" id="{2333C2BE-6B4D-0447-95E8-A0D6B0106BBC}"/>
              </a:ext>
            </a:extLst>
          </p:cNvPr>
          <p:cNvSpPr>
            <a:spLocks noGrp="1"/>
          </p:cNvSpPr>
          <p:nvPr>
            <p:ph type="body" sz="quarter" idx="10"/>
          </p:nvPr>
        </p:nvSpPr>
        <p:spPr/>
        <p:txBody>
          <a:bodyPr/>
          <a:lstStyle/>
          <a:p>
            <a:r>
              <a:rPr lang="en-GB" dirty="0">
                <a:solidFill>
                  <a:srgbClr val="7F7F7F"/>
                </a:solidFill>
                <a:cs typeface="Arial" panose="020B0604020202020204" pitchFamily="34" charset="0"/>
              </a:rPr>
              <a:t>1. Lord CJ and Ashworth A. </a:t>
            </a:r>
            <a:r>
              <a:rPr lang="en-GB" i="1" dirty="0">
                <a:solidFill>
                  <a:srgbClr val="7F7F7F"/>
                </a:solidFill>
                <a:cs typeface="Arial" panose="020B0604020202020204" pitchFamily="34" charset="0"/>
              </a:rPr>
              <a:t>Nature.</a:t>
            </a:r>
            <a:r>
              <a:rPr lang="en-GB" dirty="0">
                <a:solidFill>
                  <a:srgbClr val="7F7F7F"/>
                </a:solidFill>
                <a:cs typeface="Arial" panose="020B0604020202020204" pitchFamily="34" charset="0"/>
              </a:rPr>
              <a:t> 2012;481:287–293; 2. </a:t>
            </a:r>
            <a:r>
              <a:rPr lang="en-GB" dirty="0">
                <a:solidFill>
                  <a:srgbClr val="7F7F7F"/>
                </a:solidFill>
              </a:rPr>
              <a:t>De Lorenzo SB et al. </a:t>
            </a:r>
            <a:r>
              <a:rPr lang="en-GB" i="1" dirty="0">
                <a:solidFill>
                  <a:srgbClr val="7F7F7F"/>
                </a:solidFill>
              </a:rPr>
              <a:t>Front </a:t>
            </a:r>
            <a:r>
              <a:rPr lang="en-GB" i="1" dirty="0" err="1">
                <a:solidFill>
                  <a:srgbClr val="7F7F7F"/>
                </a:solidFill>
              </a:rPr>
              <a:t>Oncol</a:t>
            </a:r>
            <a:r>
              <a:rPr lang="en-GB" dirty="0">
                <a:solidFill>
                  <a:srgbClr val="7F7F7F"/>
                </a:solidFill>
              </a:rPr>
              <a:t>. 2013;3:228; 3. Curtin NJ. </a:t>
            </a:r>
            <a:r>
              <a:rPr lang="en-GB" i="1" dirty="0">
                <a:solidFill>
                  <a:srgbClr val="7F7F7F"/>
                </a:solidFill>
              </a:rPr>
              <a:t>Nature Rev Cancer. </a:t>
            </a:r>
            <a:r>
              <a:rPr lang="en-GB" dirty="0">
                <a:solidFill>
                  <a:srgbClr val="7F7F7F"/>
                </a:solidFill>
              </a:rPr>
              <a:t>2012;12:801–817</a:t>
            </a:r>
          </a:p>
        </p:txBody>
      </p:sp>
      <p:grpSp>
        <p:nvGrpSpPr>
          <p:cNvPr id="9" name="Group 8"/>
          <p:cNvGrpSpPr/>
          <p:nvPr/>
        </p:nvGrpSpPr>
        <p:grpSpPr>
          <a:xfrm>
            <a:off x="4320777" y="2158118"/>
            <a:ext cx="1083624" cy="801290"/>
            <a:chOff x="2791260" y="4080606"/>
            <a:chExt cx="867218" cy="641268"/>
          </a:xfrm>
        </p:grpSpPr>
        <p:pic>
          <p:nvPicPr>
            <p:cNvPr id="11" name="Picture 10" descr="new parp molecule.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12" name="Picture 11" descr="new parp molecule.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14" name="Picture 13" descr="new parp molecul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5D0A776-EA59-48EC-A799-7CCB01B3270B}"/>
                </a:ext>
              </a:extLst>
            </p:cNvPr>
            <p:cNvSpPr txBox="1"/>
            <p:nvPr/>
          </p:nvSpPr>
          <p:spPr>
            <a:xfrm>
              <a:off x="3035200" y="4254455"/>
              <a:ext cx="623278" cy="24631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mn-ea"/>
                  <a:cs typeface="+mn-cs"/>
                </a:rPr>
                <a:t>PARP</a:t>
              </a:r>
            </a:p>
          </p:txBody>
        </p:sp>
      </p:grpSp>
      <p:sp>
        <p:nvSpPr>
          <p:cNvPr id="13" name="TextBox 12">
            <a:extLst>
              <a:ext uri="{FF2B5EF4-FFF2-40B4-BE49-F238E27FC236}">
                <a16:creationId xmlns:a16="http://schemas.microsoft.com/office/drawing/2014/main" id="{BB5A6F6D-5DD9-6B4E-A06E-877D90CE4AB6}"/>
              </a:ext>
            </a:extLst>
          </p:cNvPr>
          <p:cNvSpPr txBox="1"/>
          <p:nvPr/>
        </p:nvSpPr>
        <p:spPr>
          <a:xfrm>
            <a:off x="419100" y="6316294"/>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1945216814"/>
      </p:ext>
    </p:extLst>
  </p:cSld>
  <p:clrMapOvr>
    <a:masterClrMapping/>
  </p:clrMapOvr>
  <mc:AlternateContent xmlns:mc="http://schemas.openxmlformats.org/markup-compatibility/2006" xmlns:p14="http://schemas.microsoft.com/office/powerpoint/2010/main">
    <mc:Choice Requires="p14">
      <p:transition spd="slow" p14:dur="2000" advTm="9129"/>
    </mc:Choice>
    <mc:Fallback xmlns="">
      <p:transition spd="slow" advTm="9129"/>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descr="FINAL DNA style 3 coloured_5 slide_V2.png">
            <a:extLst>
              <a:ext uri="{FF2B5EF4-FFF2-40B4-BE49-F238E27FC236}">
                <a16:creationId xmlns:a16="http://schemas.microsoft.com/office/drawing/2014/main" id="{C7C5DE74-0546-664B-9714-77C10E86D221}"/>
              </a:ext>
            </a:extLst>
          </p:cNvPr>
          <p:cNvPicPr>
            <a:picLocks noChangeAspect="1"/>
          </p:cNvPicPr>
          <p:nvPr/>
        </p:nvPicPr>
        <p:blipFill>
          <a:blip r:embed="rId4" cstate="print">
            <a:alphaModFix amt="65000"/>
            <a:extLst>
              <a:ext uri="{28A0092B-C50C-407E-A947-70E740481C1C}">
                <a14:useLocalDpi xmlns:a14="http://schemas.microsoft.com/office/drawing/2010/main"/>
              </a:ext>
            </a:extLst>
          </a:blip>
          <a:stretch>
            <a:fillRect/>
          </a:stretch>
        </p:blipFill>
        <p:spPr>
          <a:xfrm>
            <a:off x="2746995" y="2293746"/>
            <a:ext cx="5620811" cy="1052905"/>
          </a:xfrm>
          <a:prstGeom prst="rect">
            <a:avLst/>
          </a:prstGeom>
        </p:spPr>
      </p:pic>
      <p:pic>
        <p:nvPicPr>
          <p:cNvPr id="26" name="Picture 25" descr="FINAL DNA style 3 coloured_5 slide_V2.png"/>
          <p:cNvPicPr>
            <a:picLocks noChangeAspect="1"/>
          </p:cNvPicPr>
          <p:nvPr/>
        </p:nvPicPr>
        <p:blipFill rotWithShape="1">
          <a:blip r:embed="rId5" cstate="print">
            <a:alphaModFix amt="65000"/>
            <a:extLst>
              <a:ext uri="{28A0092B-C50C-407E-A947-70E740481C1C}">
                <a14:useLocalDpi xmlns:a14="http://schemas.microsoft.com/office/drawing/2010/main"/>
              </a:ext>
            </a:extLst>
          </a:blip>
          <a:srcRect l="-431" r="-45"/>
          <a:stretch/>
        </p:blipFill>
        <p:spPr>
          <a:xfrm>
            <a:off x="2715935" y="2158120"/>
            <a:ext cx="5651871" cy="1187141"/>
          </a:xfrm>
          <a:prstGeom prst="rect">
            <a:avLst/>
          </a:prstGeom>
        </p:spPr>
      </p:pic>
      <p:grpSp>
        <p:nvGrpSpPr>
          <p:cNvPr id="19" name="Group 18"/>
          <p:cNvGrpSpPr/>
          <p:nvPr/>
        </p:nvGrpSpPr>
        <p:grpSpPr>
          <a:xfrm>
            <a:off x="4320777" y="2158118"/>
            <a:ext cx="1083624" cy="801290"/>
            <a:chOff x="2791260" y="4080606"/>
            <a:chExt cx="867218" cy="641268"/>
          </a:xfrm>
        </p:grpSpPr>
        <p:pic>
          <p:nvPicPr>
            <p:cNvPr id="20" name="Picture 19" descr="new parp molecul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24" name="Picture 23" descr="new parp molecul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25" name="Picture 24" descr="new parp molecul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65D0A776-EA59-48EC-A799-7CCB01B3270B}"/>
                </a:ext>
              </a:extLst>
            </p:cNvPr>
            <p:cNvSpPr txBox="1"/>
            <p:nvPr/>
          </p:nvSpPr>
          <p:spPr>
            <a:xfrm>
              <a:off x="3035200" y="4254455"/>
              <a:ext cx="623278" cy="24631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mn-ea"/>
                  <a:cs typeface="+mn-cs"/>
                </a:rPr>
                <a:t>PARP</a:t>
              </a:r>
            </a:p>
          </p:txBody>
        </p:sp>
      </p:grpSp>
      <p:sp>
        <p:nvSpPr>
          <p:cNvPr id="3" name="Title 2"/>
          <p:cNvSpPr>
            <a:spLocks noGrp="1"/>
          </p:cNvSpPr>
          <p:nvPr>
            <p:ph type="title"/>
          </p:nvPr>
        </p:nvSpPr>
        <p:spPr/>
        <p:txBody>
          <a:bodyPr>
            <a:normAutofit/>
          </a:bodyPr>
          <a:lstStyle/>
          <a:p>
            <a:r>
              <a:rPr lang="en-GB" sz="3600" dirty="0">
                <a:solidFill>
                  <a:schemeClr val="tx1"/>
                </a:solidFill>
              </a:rPr>
              <a:t>PARP facilitates single strand break repair</a:t>
            </a:r>
            <a:endParaRPr lang="en-US" sz="3600" dirty="0">
              <a:solidFill>
                <a:schemeClr val="tx1"/>
              </a:solidFill>
            </a:endParaRPr>
          </a:p>
        </p:txBody>
      </p:sp>
      <p:grpSp>
        <p:nvGrpSpPr>
          <p:cNvPr id="11" name="Group 10"/>
          <p:cNvGrpSpPr/>
          <p:nvPr/>
        </p:nvGrpSpPr>
        <p:grpSpPr>
          <a:xfrm>
            <a:off x="302" y="2084967"/>
            <a:ext cx="2471823" cy="1458919"/>
            <a:chOff x="303562" y="1693163"/>
            <a:chExt cx="1853867" cy="1094189"/>
          </a:xfrm>
        </p:grpSpPr>
        <p:grpSp>
          <p:nvGrpSpPr>
            <p:cNvPr id="13" name="Group 28"/>
            <p:cNvGrpSpPr>
              <a:grpSpLocks/>
            </p:cNvGrpSpPr>
            <p:nvPr/>
          </p:nvGrpSpPr>
          <p:grpSpPr bwMode="auto">
            <a:xfrm>
              <a:off x="303562" y="1693163"/>
              <a:ext cx="1676400" cy="1094189"/>
              <a:chOff x="9" y="1531"/>
              <a:chExt cx="1144" cy="919"/>
            </a:xfrm>
          </p:grpSpPr>
          <p:sp>
            <p:nvSpPr>
              <p:cNvPr id="15" name="Text Box 30"/>
              <p:cNvSpPr txBox="1">
                <a:spLocks noChangeArrowheads="1"/>
              </p:cNvSpPr>
              <p:nvPr/>
            </p:nvSpPr>
            <p:spPr bwMode="auto">
              <a:xfrm>
                <a:off x="547" y="1531"/>
                <a:ext cx="525" cy="239"/>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3F4444"/>
                    </a:solidFill>
                    <a:effectLst/>
                    <a:uLnTx/>
                    <a:uFillTx/>
                    <a:latin typeface="Arial"/>
                    <a:ea typeface="+mn-ea"/>
                    <a:cs typeface="Arial"/>
                  </a:rPr>
                  <a:t>NAD+</a:t>
                </a:r>
                <a:endParaRPr kumimoji="0" lang="en-US" sz="1867" b="0" i="0" u="none" strike="noStrike" kern="1200" cap="none" spc="0" normalizeH="0" baseline="0" noProof="0" dirty="0">
                  <a:ln>
                    <a:noFill/>
                  </a:ln>
                  <a:solidFill>
                    <a:srgbClr val="3F4444"/>
                  </a:solidFill>
                  <a:effectLst/>
                  <a:uLnTx/>
                  <a:uFillTx/>
                  <a:latin typeface="Arial"/>
                  <a:ea typeface="+mn-ea"/>
                  <a:cs typeface="Arial"/>
                </a:endParaRPr>
              </a:p>
            </p:txBody>
          </p:sp>
          <p:sp>
            <p:nvSpPr>
              <p:cNvPr id="16" name="Text Box 31"/>
              <p:cNvSpPr txBox="1">
                <a:spLocks noChangeArrowheads="1"/>
              </p:cNvSpPr>
              <p:nvPr/>
            </p:nvSpPr>
            <p:spPr bwMode="auto">
              <a:xfrm>
                <a:off x="9" y="2211"/>
                <a:ext cx="1144" cy="239"/>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3F4444"/>
                    </a:solidFill>
                    <a:effectLst/>
                    <a:uLnTx/>
                    <a:uFillTx/>
                    <a:latin typeface="Arial"/>
                    <a:ea typeface="+mn-ea"/>
                    <a:cs typeface="Arial"/>
                  </a:rPr>
                  <a:t>poly(ADP)ribose</a:t>
                </a:r>
                <a:endParaRPr kumimoji="0" lang="en-US" sz="1867" b="0" i="0" u="none" strike="noStrike" kern="1200" cap="none" spc="0" normalizeH="0" baseline="0" noProof="0" dirty="0">
                  <a:ln>
                    <a:noFill/>
                  </a:ln>
                  <a:solidFill>
                    <a:srgbClr val="3F4444"/>
                  </a:solidFill>
                  <a:effectLst/>
                  <a:uLnTx/>
                  <a:uFillTx/>
                  <a:latin typeface="Arial"/>
                  <a:ea typeface="+mn-ea"/>
                  <a:cs typeface="Arial"/>
                </a:endParaRPr>
              </a:p>
            </p:txBody>
          </p:sp>
        </p:grpSp>
        <p:sp>
          <p:nvSpPr>
            <p:cNvPr id="14" name="Arc 13"/>
            <p:cNvSpPr/>
            <p:nvPr/>
          </p:nvSpPr>
          <p:spPr>
            <a:xfrm>
              <a:off x="1293333" y="1826319"/>
              <a:ext cx="864096" cy="864096"/>
            </a:xfrm>
            <a:prstGeom prst="arc">
              <a:avLst>
                <a:gd name="adj1" fmla="val 17331357"/>
                <a:gd name="adj2" fmla="val 4210141"/>
              </a:avLst>
            </a:prstGeom>
            <a:ln w="38100" cmpd="sng">
              <a:solidFill>
                <a:schemeClr val="accent6"/>
              </a:solidFill>
              <a:headEnd type="ova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17" name="Picture 16" descr="Slide 3 squiggles.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04252" y="1880884"/>
            <a:ext cx="1236379" cy="504499"/>
          </a:xfrm>
          <a:prstGeom prst="rect">
            <a:avLst/>
          </a:prstGeom>
        </p:spPr>
      </p:pic>
      <p:sp>
        <p:nvSpPr>
          <p:cNvPr id="18" name="Text Box 37"/>
          <p:cNvSpPr txBox="1">
            <a:spLocks noChangeArrowheads="1"/>
          </p:cNvSpPr>
          <p:nvPr/>
        </p:nvSpPr>
        <p:spPr bwMode="auto">
          <a:xfrm>
            <a:off x="2849384" y="3678433"/>
            <a:ext cx="1996925" cy="1077026"/>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3F4444"/>
                </a:solidFill>
                <a:effectLst/>
                <a:uLnTx/>
                <a:uFillTx/>
                <a:latin typeface="Arial"/>
                <a:ea typeface="+mn-ea"/>
                <a:cs typeface="Arial"/>
              </a:rPr>
              <a:t>PARP dissociation from DNA</a:t>
            </a:r>
          </a:p>
        </p:txBody>
      </p:sp>
      <p:sp>
        <p:nvSpPr>
          <p:cNvPr id="22" name="TextBox 21"/>
          <p:cNvSpPr txBox="1"/>
          <p:nvPr/>
        </p:nvSpPr>
        <p:spPr>
          <a:xfrm>
            <a:off x="5280921" y="1157727"/>
            <a:ext cx="2014543" cy="1077026"/>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3F4444"/>
                </a:solidFill>
                <a:effectLst/>
                <a:uLnTx/>
                <a:uFillTx/>
                <a:latin typeface="Arial"/>
                <a:ea typeface="+mn-ea"/>
                <a:cs typeface="Arial"/>
              </a:rPr>
              <a:t>Assembly of repair factors on DNA</a:t>
            </a:r>
          </a:p>
        </p:txBody>
      </p:sp>
      <p:pic>
        <p:nvPicPr>
          <p:cNvPr id="23" name="Picture 22" descr="Slide 3 repair factor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49760" y="4281351"/>
            <a:ext cx="1730177" cy="1149888"/>
          </a:xfrm>
          <a:prstGeom prst="rect">
            <a:avLst/>
          </a:prstGeom>
          <a:effectLst>
            <a:outerShdw blurRad="50800" dist="38100" dir="2700000" algn="tl" rotWithShape="0">
              <a:prstClr val="black">
                <a:alpha val="40000"/>
              </a:prstClr>
            </a:outerShdw>
          </a:effectLst>
        </p:spPr>
      </p:pic>
      <p:sp>
        <p:nvSpPr>
          <p:cNvPr id="29" name="Text Box 60">
            <a:extLst>
              <a:ext uri="{FF2B5EF4-FFF2-40B4-BE49-F238E27FC236}">
                <a16:creationId xmlns:a16="http://schemas.microsoft.com/office/drawing/2014/main" id="{B1C01367-69E2-8D49-9C30-A4FF42C37265}"/>
              </a:ext>
            </a:extLst>
          </p:cNvPr>
          <p:cNvSpPr txBox="1">
            <a:spLocks noChangeArrowheads="1"/>
          </p:cNvSpPr>
          <p:nvPr/>
        </p:nvSpPr>
        <p:spPr bwMode="auto">
          <a:xfrm>
            <a:off x="8479938" y="2500561"/>
            <a:ext cx="2620737" cy="748795"/>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3F4444"/>
                </a:solidFill>
                <a:effectLst/>
                <a:uLnTx/>
                <a:uFillTx/>
                <a:latin typeface="Arial"/>
                <a:ea typeface="+mn-ea"/>
                <a:cs typeface="Arial"/>
              </a:rPr>
              <a:t>Repair of DNA</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3F4444"/>
                </a:solidFill>
                <a:effectLst/>
                <a:uLnTx/>
                <a:uFillTx/>
                <a:latin typeface="Arial"/>
                <a:ea typeface="+mn-ea"/>
                <a:cs typeface="Arial"/>
              </a:rPr>
              <a:t>single strand break</a:t>
            </a:r>
            <a:endParaRPr kumimoji="0" lang="en-US" sz="2133" b="0" i="0" u="none" strike="noStrike" kern="1200" cap="none" spc="0" normalizeH="0" baseline="0" noProof="0" dirty="0">
              <a:ln>
                <a:noFill/>
              </a:ln>
              <a:solidFill>
                <a:srgbClr val="3F4444"/>
              </a:solidFill>
              <a:effectLst/>
              <a:uLnTx/>
              <a:uFillTx/>
              <a:latin typeface="Arial"/>
              <a:ea typeface="+mn-ea"/>
              <a:cs typeface="Arial"/>
            </a:endParaRPr>
          </a:p>
        </p:txBody>
      </p:sp>
      <p:sp>
        <p:nvSpPr>
          <p:cNvPr id="33" name="Text Box 37">
            <a:extLst>
              <a:ext uri="{FF2B5EF4-FFF2-40B4-BE49-F238E27FC236}">
                <a16:creationId xmlns:a16="http://schemas.microsoft.com/office/drawing/2014/main" id="{A4D5C1C6-AF90-1A41-BB03-D9564C1A117E}"/>
              </a:ext>
            </a:extLst>
          </p:cNvPr>
          <p:cNvSpPr txBox="1">
            <a:spLocks noChangeArrowheads="1"/>
          </p:cNvSpPr>
          <p:nvPr/>
        </p:nvSpPr>
        <p:spPr bwMode="auto">
          <a:xfrm>
            <a:off x="349403" y="5394130"/>
            <a:ext cx="2965147" cy="666977"/>
          </a:xfrm>
          <a:prstGeom prst="rect">
            <a:avLst/>
          </a:prstGeom>
          <a:noFill/>
          <a:ln>
            <a:noFill/>
          </a:ln>
        </p:spPr>
        <p:txBody>
          <a:bodyPr wrap="square" rtlCol="0" anchor="ctr">
            <a:spAutoFit/>
          </a:bodyPr>
          <a:lstStyle>
            <a:defPPr>
              <a:defRPr lang="en-US"/>
            </a:defPPr>
            <a:lvl1pPr algn="ctr" defTabSz="457189">
              <a:defRPr sz="1200">
                <a:solidFill>
                  <a:srgbClr val="3F4444"/>
                </a:solidFill>
                <a:latin typeface="Arial"/>
                <a:cs typeface="Arial"/>
              </a:defRPr>
            </a:lvl1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3F4444"/>
                </a:solidFill>
                <a:effectLst/>
                <a:uLnTx/>
                <a:uFillTx/>
                <a:latin typeface="Arial"/>
                <a:ea typeface="+mn-ea"/>
                <a:cs typeface="Arial"/>
              </a:rPr>
              <a:t>PAR degradation</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3F4444"/>
                </a:solidFill>
                <a:effectLst/>
                <a:uLnTx/>
                <a:uFillTx/>
                <a:latin typeface="Arial"/>
                <a:ea typeface="+mn-ea"/>
                <a:cs typeface="Arial"/>
              </a:rPr>
              <a:t>...and recycling of PARP</a:t>
            </a:r>
          </a:p>
        </p:txBody>
      </p:sp>
      <p:pic>
        <p:nvPicPr>
          <p:cNvPr id="34" name="Picture 33" descr="Slide 3 PARG.png">
            <a:extLst>
              <a:ext uri="{FF2B5EF4-FFF2-40B4-BE49-F238E27FC236}">
                <a16:creationId xmlns:a16="http://schemas.microsoft.com/office/drawing/2014/main" id="{4F64A286-7421-5045-9BF3-CA6B1B9B61F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45976" y="4675268"/>
            <a:ext cx="771896" cy="744573"/>
          </a:xfrm>
          <a:prstGeom prst="rect">
            <a:avLst/>
          </a:prstGeom>
        </p:spPr>
      </p:pic>
      <p:pic>
        <p:nvPicPr>
          <p:cNvPr id="35" name="Picture 34" descr="Slide 3 DNA dissociation.png">
            <a:extLst>
              <a:ext uri="{FF2B5EF4-FFF2-40B4-BE49-F238E27FC236}">
                <a16:creationId xmlns:a16="http://schemas.microsoft.com/office/drawing/2014/main" id="{5C98D6A4-DACC-2846-B961-AF0737FA5BC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847538">
            <a:off x="2133612" y="4065069"/>
            <a:ext cx="590987" cy="574155"/>
          </a:xfrm>
          <a:prstGeom prst="rect">
            <a:avLst/>
          </a:prstGeom>
        </p:spPr>
      </p:pic>
      <p:sp>
        <p:nvSpPr>
          <p:cNvPr id="28" name="Text Placeholder 68">
            <a:extLst>
              <a:ext uri="{FF2B5EF4-FFF2-40B4-BE49-F238E27FC236}">
                <a16:creationId xmlns:a16="http://schemas.microsoft.com/office/drawing/2014/main" id="{C0BEE218-B80C-4F7A-923B-B27A695D0262}"/>
              </a:ext>
            </a:extLst>
          </p:cNvPr>
          <p:cNvSpPr txBox="1">
            <a:spLocks/>
          </p:cNvSpPr>
          <p:nvPr/>
        </p:nvSpPr>
        <p:spPr>
          <a:xfrm>
            <a:off x="302" y="6145807"/>
            <a:ext cx="10407233" cy="694267"/>
          </a:xfrm>
          <a:prstGeom prst="rect">
            <a:avLst/>
          </a:prstGeom>
        </p:spPr>
        <p:txBody>
          <a:bodyPr vert="horz" lIns="121920" tIns="60960" rIns="121920" bIns="60960" rtlCol="0" anchor="b">
            <a:normAutofit/>
          </a:bodyPr>
          <a:lstStyle>
            <a:lvl1pPr marL="0" marR="0" indent="-257175" algn="l" defTabSz="685800" rtl="0" eaLnBrk="1" fontAlgn="base" latinLnBrk="0" hangingPunct="1">
              <a:lnSpc>
                <a:spcPct val="100000"/>
              </a:lnSpc>
              <a:spcBef>
                <a:spcPct val="0"/>
              </a:spcBef>
              <a:spcAft>
                <a:spcPct val="0"/>
              </a:spcAft>
              <a:buClr>
                <a:schemeClr val="tx2"/>
              </a:buClr>
              <a:buSzTx/>
              <a:buFontTx/>
              <a:buNone/>
              <a:tabLst/>
              <a:defRPr lang="en-US" sz="600" b="0" kern="0" dirty="0" smtClean="0">
                <a:solidFill>
                  <a:srgbClr val="6A6356"/>
                </a:solidFill>
                <a:latin typeface="+mn-lt"/>
                <a:ea typeface="+mn-ea"/>
                <a:cs typeface="+mn-cs"/>
              </a:defRPr>
            </a:lvl1pPr>
            <a:lvl2pPr marL="180975" indent="-179388" algn="l" rtl="0" eaLnBrk="1" fontAlgn="base" hangingPunct="1">
              <a:lnSpc>
                <a:spcPct val="100000"/>
              </a:lnSpc>
              <a:spcBef>
                <a:spcPct val="0"/>
              </a:spcBef>
              <a:spcAft>
                <a:spcPts val="300"/>
              </a:spcAft>
              <a:buClr>
                <a:srgbClr val="4B306A"/>
              </a:buClr>
              <a:buFont typeface="Arial" panose="020B0604020202020204" pitchFamily="34" charset="0"/>
              <a:buChar char="•"/>
              <a:defRPr sz="1600" b="0">
                <a:solidFill>
                  <a:schemeClr val="tx1"/>
                </a:solidFill>
                <a:latin typeface="+mn-lt"/>
              </a:defRPr>
            </a:lvl2pPr>
            <a:lvl3pPr marL="504825" indent="-139700" algn="l" rtl="0" eaLnBrk="1" fontAlgn="base" hangingPunct="1">
              <a:lnSpc>
                <a:spcPct val="100000"/>
              </a:lnSpc>
              <a:spcBef>
                <a:spcPct val="0"/>
              </a:spcBef>
              <a:spcAft>
                <a:spcPts val="300"/>
              </a:spcAft>
              <a:buClr>
                <a:srgbClr val="4B306A"/>
              </a:buClr>
              <a:buSzPct val="75000"/>
              <a:buFont typeface="Arial" pitchFamily="34" charset="0"/>
              <a:buChar char="–"/>
              <a:defRPr sz="1400">
                <a:solidFill>
                  <a:schemeClr val="tx1"/>
                </a:solidFill>
                <a:latin typeface="+mn-lt"/>
              </a:defRPr>
            </a:lvl3pPr>
            <a:lvl4pPr marL="715963" indent="-128588" algn="l" rtl="0" eaLnBrk="1" fontAlgn="base" hangingPunct="1">
              <a:lnSpc>
                <a:spcPct val="100000"/>
              </a:lnSpc>
              <a:spcBef>
                <a:spcPct val="0"/>
              </a:spcBef>
              <a:spcAft>
                <a:spcPts val="300"/>
              </a:spcAft>
              <a:buClr>
                <a:srgbClr val="4B306A"/>
              </a:buClr>
              <a:buSzPct val="100000"/>
              <a:buChar char="•"/>
              <a:defRPr sz="1200">
                <a:solidFill>
                  <a:schemeClr val="tx1"/>
                </a:solidFill>
                <a:latin typeface="+mn-lt"/>
              </a:defRPr>
            </a:lvl4pPr>
            <a:lvl5pPr marL="1076325" indent="-131763" algn="l" rtl="0" eaLnBrk="1" fontAlgn="base" hangingPunct="1">
              <a:lnSpc>
                <a:spcPct val="100000"/>
              </a:lnSpc>
              <a:spcBef>
                <a:spcPct val="0"/>
              </a:spcBef>
              <a:spcAft>
                <a:spcPct val="0"/>
              </a:spcAft>
              <a:buClr>
                <a:srgbClr val="7AB800"/>
              </a:buClr>
              <a:buChar char="•"/>
              <a:defRPr sz="1100">
                <a:solidFill>
                  <a:schemeClr val="tx1"/>
                </a:solidFill>
                <a:latin typeface="+mn-lt"/>
              </a:defRPr>
            </a:lvl5pPr>
            <a:lvl6pPr marL="1215629" indent="-132160" algn="l" rtl="0" eaLnBrk="1" fontAlgn="base" hangingPunct="1">
              <a:spcBef>
                <a:spcPct val="0"/>
              </a:spcBef>
              <a:spcAft>
                <a:spcPct val="0"/>
              </a:spcAft>
              <a:buChar char="•"/>
              <a:defRPr sz="1100">
                <a:solidFill>
                  <a:schemeClr val="tx1"/>
                </a:solidFill>
                <a:latin typeface="+mn-lt"/>
              </a:defRPr>
            </a:lvl6pPr>
            <a:lvl7pPr marL="1558529" indent="-132160" algn="l" rtl="0" eaLnBrk="1" fontAlgn="base" hangingPunct="1">
              <a:spcBef>
                <a:spcPct val="0"/>
              </a:spcBef>
              <a:spcAft>
                <a:spcPct val="0"/>
              </a:spcAft>
              <a:buChar char="•"/>
              <a:defRPr sz="1100">
                <a:solidFill>
                  <a:schemeClr val="tx1"/>
                </a:solidFill>
                <a:latin typeface="+mn-lt"/>
              </a:defRPr>
            </a:lvl7pPr>
            <a:lvl8pPr marL="1901429" indent="-132160" algn="l" rtl="0" eaLnBrk="1" fontAlgn="base" hangingPunct="1">
              <a:spcBef>
                <a:spcPct val="0"/>
              </a:spcBef>
              <a:spcAft>
                <a:spcPct val="0"/>
              </a:spcAft>
              <a:buChar char="•"/>
              <a:defRPr sz="1100">
                <a:solidFill>
                  <a:schemeClr val="tx1"/>
                </a:solidFill>
                <a:latin typeface="+mn-lt"/>
              </a:defRPr>
            </a:lvl8pPr>
            <a:lvl9pPr marL="2244329" indent="-132160" algn="l" rtl="0" eaLnBrk="1" fontAlgn="base" hangingPunct="1">
              <a:spcBef>
                <a:spcPct val="0"/>
              </a:spcBef>
              <a:spcAft>
                <a:spcPct val="0"/>
              </a:spcAft>
              <a:buChar char="•"/>
              <a:defRPr sz="1100">
                <a:solidFill>
                  <a:schemeClr val="tx1"/>
                </a:solidFill>
                <a:latin typeface="+mn-lt"/>
              </a:defRPr>
            </a:lvl9pPr>
          </a:lstStyle>
          <a:p>
            <a:pPr marL="0" marR="0" lvl="0" indent="-257175" algn="l" defTabSz="685800" rtl="0" eaLnBrk="1" fontAlgn="base" latinLnBrk="0" hangingPunct="1">
              <a:lnSpc>
                <a:spcPct val="100000"/>
              </a:lnSpc>
              <a:spcBef>
                <a:spcPct val="0"/>
              </a:spcBef>
              <a:spcAft>
                <a:spcPct val="0"/>
              </a:spcAft>
              <a:buClr>
                <a:srgbClr val="44546A"/>
              </a:buClr>
              <a:buSzTx/>
              <a:buFontTx/>
              <a:buNone/>
              <a:tabLst/>
              <a:defRPr/>
            </a:pPr>
            <a:r>
              <a:rPr kumimoji="0" lang="en-GB" sz="800" b="0" i="0" u="none" strike="noStrike" kern="0" cap="none" spc="0" normalizeH="0" baseline="0" noProof="0" dirty="0" err="1">
                <a:ln>
                  <a:noFill/>
                </a:ln>
                <a:solidFill>
                  <a:prstClr val="black"/>
                </a:solidFill>
                <a:effectLst/>
                <a:uLnTx/>
                <a:uFillTx/>
                <a:latin typeface="Calibri" panose="020F0502020204030204"/>
                <a:ea typeface="+mn-ea"/>
                <a:cs typeface="+mn-cs"/>
              </a:rPr>
              <a:t>Liglll</a:t>
            </a:r>
            <a: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t>=LIG3alpha; NAD+=donor nicotinamide adenine dinucleotide; PAR=poly (ADP-ribose); PARG= poly (ADP-ribose) </a:t>
            </a:r>
            <a:r>
              <a:rPr kumimoji="0" lang="en-GB" sz="800" b="0" i="0" u="none" strike="noStrike" kern="0" cap="none" spc="0" normalizeH="0" baseline="0" noProof="0" dirty="0" err="1">
                <a:ln>
                  <a:noFill/>
                </a:ln>
                <a:solidFill>
                  <a:prstClr val="black"/>
                </a:solidFill>
                <a:effectLst/>
                <a:uLnTx/>
                <a:uFillTx/>
                <a:latin typeface="Calibri" panose="020F0502020204030204"/>
                <a:ea typeface="+mn-ea"/>
                <a:cs typeface="+mn-cs"/>
              </a:rPr>
              <a:t>glycohydrolase</a:t>
            </a:r>
            <a: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t>; PARP=poly (ADP-ribose) polymerase; PNK=</a:t>
            </a:r>
            <a:r>
              <a:rPr kumimoji="0" lang="en-GB" sz="800" b="0" i="0" u="none" strike="noStrike" kern="0" cap="none" spc="0" normalizeH="0" baseline="0" noProof="0" dirty="0" err="1">
                <a:ln>
                  <a:noFill/>
                </a:ln>
                <a:solidFill>
                  <a:prstClr val="black"/>
                </a:solidFill>
                <a:effectLst/>
                <a:uLnTx/>
                <a:uFillTx/>
                <a:latin typeface="Calibri" panose="020F0502020204030204"/>
                <a:ea typeface="+mn-ea"/>
                <a:cs typeface="+mn-cs"/>
              </a:rPr>
              <a:t>PaNtothenate</a:t>
            </a:r>
            <a: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t> Kinase 1; pol </a:t>
            </a:r>
            <a:r>
              <a:rPr kumimoji="0" lang="el-GR" sz="800" b="0" i="0" u="none" strike="noStrike" kern="0" cap="none" spc="0" normalizeH="0" baseline="0" noProof="0" dirty="0">
                <a:ln>
                  <a:noFill/>
                </a:ln>
                <a:solidFill>
                  <a:prstClr val="black"/>
                </a:solidFill>
                <a:effectLst/>
                <a:uLnTx/>
                <a:uFillTx/>
                <a:latin typeface="Calibri" panose="020F0502020204030204"/>
                <a:ea typeface="+mn-ea"/>
                <a:cs typeface="+mn-cs"/>
              </a:rPr>
              <a:t>β</a:t>
            </a:r>
            <a: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t>=DNA polymerase </a:t>
            </a:r>
            <a:r>
              <a:rPr kumimoji="0" lang="el-GR" sz="800" b="0" i="0" u="none" strike="noStrike" kern="0" cap="none" spc="0" normalizeH="0" baseline="0" noProof="0" dirty="0">
                <a:ln>
                  <a:noFill/>
                </a:ln>
                <a:solidFill>
                  <a:prstClr val="black"/>
                </a:solidFill>
                <a:effectLst/>
                <a:uLnTx/>
                <a:uFillTx/>
                <a:latin typeface="Calibri" panose="020F0502020204030204"/>
                <a:ea typeface="+mn-ea"/>
                <a:cs typeface="+mn-cs"/>
              </a:rPr>
              <a:t>β</a:t>
            </a:r>
            <a: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t>; XRCC1=X-ray repair cross-complementing protein 1</a:t>
            </a:r>
            <a:endPar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endParaRPr>
          </a:p>
          <a:p>
            <a:pPr marL="0" marR="0" lvl="0" indent="-257175" algn="l" defTabSz="685800" rtl="0" eaLnBrk="1" fontAlgn="base" latinLnBrk="0" hangingPunct="1">
              <a:lnSpc>
                <a:spcPct val="100000"/>
              </a:lnSpc>
              <a:spcBef>
                <a:spcPct val="0"/>
              </a:spcBef>
              <a:spcAft>
                <a:spcPct val="0"/>
              </a:spcAft>
              <a:buClr>
                <a:srgbClr val="44546A"/>
              </a:buClr>
              <a:buSzTx/>
              <a:buFontTx/>
              <a:buNone/>
              <a:tabLst/>
              <a:defRPr/>
            </a:pP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1. Lord CJ and Ashworth A. </a:t>
            </a:r>
            <a:r>
              <a:rPr kumimoji="0" lang="en-GB" sz="800" b="0" i="1"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Nature.</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 2012;481:287–293; 2. </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mn-cs"/>
              </a:rPr>
              <a:t>De Lorenzo SB et al. </a:t>
            </a:r>
            <a:r>
              <a:rPr kumimoji="0" lang="en-GB" sz="800" b="0" i="1" u="none" strike="noStrike" kern="0" cap="none" spc="0" normalizeH="0" baseline="0" noProof="0" dirty="0">
                <a:ln>
                  <a:noFill/>
                </a:ln>
                <a:solidFill>
                  <a:srgbClr val="7F7F7F"/>
                </a:solidFill>
                <a:effectLst/>
                <a:uLnTx/>
                <a:uFillTx/>
                <a:latin typeface="Calibri" panose="020F0502020204030204"/>
                <a:ea typeface="+mn-ea"/>
                <a:cs typeface="+mn-cs"/>
              </a:rPr>
              <a:t>Front Oncol</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mn-cs"/>
              </a:rPr>
              <a:t>. 2013;3:228; 3. Curtin NJ. </a:t>
            </a:r>
            <a:r>
              <a:rPr kumimoji="0" lang="en-GB" sz="800" b="0" i="1" u="none" strike="noStrike" kern="0" cap="none" spc="0" normalizeH="0" baseline="0" noProof="0" dirty="0">
                <a:ln>
                  <a:noFill/>
                </a:ln>
                <a:solidFill>
                  <a:srgbClr val="7F7F7F"/>
                </a:solidFill>
                <a:effectLst/>
                <a:uLnTx/>
                <a:uFillTx/>
                <a:latin typeface="Calibri" panose="020F0502020204030204"/>
                <a:ea typeface="+mn-ea"/>
                <a:cs typeface="+mn-cs"/>
              </a:rPr>
              <a:t>Nature Rev Cancer. </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mn-cs"/>
              </a:rPr>
              <a:t>2012;12:801–817; </a:t>
            </a:r>
            <a:r>
              <a:rPr kumimoji="0" lang="en-GB" sz="800" b="0" i="0" u="none" strike="noStrike" kern="0" cap="none" spc="0" normalizeH="0" baseline="0" noProof="0" dirty="0" err="1">
                <a:ln>
                  <a:noFill/>
                </a:ln>
                <a:solidFill>
                  <a:srgbClr val="7F7F7F"/>
                </a:solidFill>
                <a:effectLst/>
                <a:uLnTx/>
                <a:uFillTx/>
                <a:latin typeface="Calibri" panose="020F0502020204030204"/>
                <a:ea typeface="+mn-ea"/>
                <a:cs typeface="+mn-cs"/>
              </a:rPr>
              <a:t>Javle</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mn-cs"/>
              </a:rPr>
              <a:t> N and Curtin NJ., </a:t>
            </a:r>
            <a:r>
              <a:rPr kumimoji="0" lang="en-GB" sz="800" b="0" i="1" u="none" strike="noStrike" kern="0" cap="none" spc="0" normalizeH="0" baseline="0" noProof="0" dirty="0">
                <a:ln>
                  <a:noFill/>
                </a:ln>
                <a:solidFill>
                  <a:srgbClr val="6A6356"/>
                </a:solidFill>
                <a:effectLst/>
                <a:uLnTx/>
                <a:uFillTx/>
                <a:latin typeface="Calibri" panose="020F0502020204030204"/>
                <a:ea typeface="+mn-ea"/>
                <a:cs typeface="+mn-cs"/>
              </a:rPr>
              <a:t>Br J Cancer</a:t>
            </a:r>
            <a:r>
              <a:rPr kumimoji="0" lang="en-GB" sz="800" b="0" i="0" u="sng" strike="noStrike" kern="0" cap="none" spc="0" normalizeH="0" baseline="0" noProof="0" dirty="0">
                <a:ln>
                  <a:noFill/>
                </a:ln>
                <a:solidFill>
                  <a:srgbClr val="6A6356"/>
                </a:solidFill>
                <a:effectLst/>
                <a:uLnTx/>
                <a:uFillTx/>
                <a:latin typeface="Calibri" panose="020F0502020204030204"/>
                <a:ea typeface="+mn-ea"/>
                <a:cs typeface="+mn-cs"/>
              </a:rPr>
              <a:t>.</a:t>
            </a:r>
            <a:r>
              <a:rPr kumimoji="0" lang="en-GB" sz="800" b="0" i="0" u="none" strike="noStrike" kern="0" cap="none" spc="0" normalizeH="0" baseline="0" noProof="0" dirty="0">
                <a:ln>
                  <a:noFill/>
                </a:ln>
                <a:solidFill>
                  <a:srgbClr val="6A6356"/>
                </a:solidFill>
                <a:effectLst/>
                <a:uLnTx/>
                <a:uFillTx/>
                <a:latin typeface="Calibri" panose="020F0502020204030204"/>
                <a:ea typeface="+mn-ea"/>
                <a:cs typeface="+mn-cs"/>
              </a:rPr>
              <a:t> 2011 Oct 11;105(8):1114-22</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mn-cs"/>
              </a:rPr>
              <a:t> </a:t>
            </a:r>
          </a:p>
        </p:txBody>
      </p:sp>
      <p:sp>
        <p:nvSpPr>
          <p:cNvPr id="30" name="TextBox 29">
            <a:extLst>
              <a:ext uri="{FF2B5EF4-FFF2-40B4-BE49-F238E27FC236}">
                <a16:creationId xmlns:a16="http://schemas.microsoft.com/office/drawing/2014/main" id="{AB999501-471E-3545-AB43-4D3A694F9453}"/>
              </a:ext>
            </a:extLst>
          </p:cNvPr>
          <p:cNvSpPr txBox="1"/>
          <p:nvPr/>
        </p:nvSpPr>
        <p:spPr>
          <a:xfrm>
            <a:off x="9243774" y="6553236"/>
            <a:ext cx="2970685" cy="307777"/>
          </a:xfrm>
          <a:prstGeom prst="rect">
            <a:avLst/>
          </a:prstGeom>
          <a:noFill/>
        </p:spPr>
        <p:txBody>
          <a:bodyPr wrap="none" rtlCol="0">
            <a:spAutoFit/>
          </a:bodyPr>
          <a:lstStyle/>
          <a:p>
            <a:r>
              <a:rPr lang="en-US" sz="1400" dirty="0"/>
              <a:t>Courtesy of Kathleen N Moore, MD</a:t>
            </a:r>
          </a:p>
        </p:txBody>
      </p:sp>
    </p:spTree>
    <p:custDataLst>
      <p:tags r:id="rId1"/>
    </p:custDataLst>
    <p:extLst>
      <p:ext uri="{BB962C8B-B14F-4D97-AF65-F5344CB8AC3E}">
        <p14:creationId xmlns:p14="http://schemas.microsoft.com/office/powerpoint/2010/main" val="2420599564"/>
      </p:ext>
    </p:extLst>
  </p:cSld>
  <p:clrMapOvr>
    <a:masterClrMapping/>
  </p:clrMapOvr>
  <mc:AlternateContent xmlns:mc="http://schemas.openxmlformats.org/markup-compatibility/2006" xmlns:p14="http://schemas.microsoft.com/office/powerpoint/2010/main">
    <mc:Choice Requires="p14">
      <p:transition spd="slow" p14:dur="2000" advTm="23531"/>
    </mc:Choice>
    <mc:Fallback xmlns="">
      <p:transition spd="slow" advTm="23531"/>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picture containing object&#10;&#10;Description automatically generated">
            <a:extLst>
              <a:ext uri="{FF2B5EF4-FFF2-40B4-BE49-F238E27FC236}">
                <a16:creationId xmlns:a16="http://schemas.microsoft.com/office/drawing/2014/main" id="{25BABF72-EB71-6749-ADD1-5C02C67E19DA}"/>
              </a:ext>
            </a:extLst>
          </p:cNvPr>
          <p:cNvPicPr>
            <a:picLocks noChangeAspect="1"/>
          </p:cNvPicPr>
          <p:nvPr/>
        </p:nvPicPr>
        <p:blipFill>
          <a:blip r:embed="rId3">
            <a:alphaModFix amt="65000"/>
          </a:blip>
          <a:stretch>
            <a:fillRect/>
          </a:stretch>
        </p:blipFill>
        <p:spPr>
          <a:xfrm>
            <a:off x="7450717" y="1312754"/>
            <a:ext cx="3670939" cy="1696317"/>
          </a:xfrm>
          <a:prstGeom prst="rect">
            <a:avLst/>
          </a:prstGeom>
        </p:spPr>
      </p:pic>
      <p:sp>
        <p:nvSpPr>
          <p:cNvPr id="49" name="Rounded Rectangle 38">
            <a:extLst>
              <a:ext uri="{FF2B5EF4-FFF2-40B4-BE49-F238E27FC236}">
                <a16:creationId xmlns:a16="http://schemas.microsoft.com/office/drawing/2014/main" id="{C8FF4FBF-E534-4EBD-9F5C-9DC2F064177D}"/>
              </a:ext>
            </a:extLst>
          </p:cNvPr>
          <p:cNvSpPr/>
          <p:nvPr/>
        </p:nvSpPr>
        <p:spPr>
          <a:xfrm>
            <a:off x="2419810" y="4070913"/>
            <a:ext cx="3838469" cy="56189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C000"/>
              </a:solidFill>
              <a:effectLst/>
              <a:uLnTx/>
              <a:uFillTx/>
              <a:latin typeface="Calibri" panose="020F0502020204030204"/>
              <a:ea typeface="+mn-ea"/>
              <a:cs typeface="Arial Narrow"/>
            </a:endParaRPr>
          </a:p>
        </p:txBody>
      </p:sp>
      <p:sp>
        <p:nvSpPr>
          <p:cNvPr id="2" name="Title 1"/>
          <p:cNvSpPr>
            <a:spLocks noGrp="1"/>
          </p:cNvSpPr>
          <p:nvPr>
            <p:ph type="title"/>
          </p:nvPr>
        </p:nvSpPr>
        <p:spPr/>
        <p:txBody>
          <a:bodyPr>
            <a:noAutofit/>
          </a:bodyPr>
          <a:lstStyle/>
          <a:p>
            <a:r>
              <a:rPr lang="en-GB" sz="3200" dirty="0">
                <a:solidFill>
                  <a:schemeClr val="tx1"/>
                </a:solidFill>
              </a:rPr>
              <a:t>Vulnerabilities in the ability of a cancer cell to repair </a:t>
            </a:r>
            <a:r>
              <a:rPr lang="en-GB" sz="3200" dirty="0" err="1">
                <a:solidFill>
                  <a:schemeClr val="tx1"/>
                </a:solidFill>
              </a:rPr>
              <a:t>dsDNB</a:t>
            </a:r>
            <a:r>
              <a:rPr lang="en-GB" sz="3200" dirty="0">
                <a:solidFill>
                  <a:schemeClr val="tx1"/>
                </a:solidFill>
              </a:rPr>
              <a:t> when paired with a PARP inhibitor can lead to faulty repair and cell death</a:t>
            </a:r>
            <a:endParaRPr lang="en-US" sz="3200" dirty="0">
              <a:solidFill>
                <a:schemeClr val="tx1"/>
              </a:solidFill>
            </a:endParaRPr>
          </a:p>
        </p:txBody>
      </p:sp>
      <p:grpSp>
        <p:nvGrpSpPr>
          <p:cNvPr id="51" name="Group 50">
            <a:extLst>
              <a:ext uri="{FF2B5EF4-FFF2-40B4-BE49-F238E27FC236}">
                <a16:creationId xmlns:a16="http://schemas.microsoft.com/office/drawing/2014/main" id="{9C803309-FC61-4071-AE4D-C1B96CD4E614}"/>
              </a:ext>
            </a:extLst>
          </p:cNvPr>
          <p:cNvGrpSpPr/>
          <p:nvPr/>
        </p:nvGrpSpPr>
        <p:grpSpPr>
          <a:xfrm>
            <a:off x="4117927" y="5324411"/>
            <a:ext cx="449599" cy="490231"/>
            <a:chOff x="4290819" y="3575629"/>
            <a:chExt cx="537303" cy="537303"/>
          </a:xfrm>
        </p:grpSpPr>
        <p:cxnSp>
          <p:nvCxnSpPr>
            <p:cNvPr id="52" name="Straight Connector 51">
              <a:extLst>
                <a:ext uri="{FF2B5EF4-FFF2-40B4-BE49-F238E27FC236}">
                  <a16:creationId xmlns:a16="http://schemas.microsoft.com/office/drawing/2014/main" id="{6CC5E822-EAC0-474B-BBB9-C2786D3CDCD7}"/>
                </a:ext>
              </a:extLst>
            </p:cNvPr>
            <p:cNvCxnSpPr/>
            <p:nvPr/>
          </p:nvCxnSpPr>
          <p:spPr bwMode="auto">
            <a:xfrm>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99A5ABEB-84F4-4FB3-8321-DB89AAB87CAC}"/>
                </a:ext>
              </a:extLst>
            </p:cNvPr>
            <p:cNvCxnSpPr/>
            <p:nvPr/>
          </p:nvCxnSpPr>
          <p:spPr bwMode="auto">
            <a:xfrm flipH="1">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grpSp>
      <p:sp>
        <p:nvSpPr>
          <p:cNvPr id="48" name="TextBox 47">
            <a:extLst>
              <a:ext uri="{FF2B5EF4-FFF2-40B4-BE49-F238E27FC236}">
                <a16:creationId xmlns:a16="http://schemas.microsoft.com/office/drawing/2014/main" id="{5A133E18-DE45-2544-9C1C-67978DD7807D}"/>
              </a:ext>
            </a:extLst>
          </p:cNvPr>
          <p:cNvSpPr txBox="1"/>
          <p:nvPr/>
        </p:nvSpPr>
        <p:spPr>
          <a:xfrm>
            <a:off x="8652456" y="3428700"/>
            <a:ext cx="2426485" cy="272415"/>
          </a:xfrm>
          <a:prstGeom prst="roundRect">
            <a:avLst/>
          </a:prstGeom>
          <a:noFill/>
          <a:ln w="12700" cmpd="sng">
            <a:noFill/>
          </a:ln>
        </p:spPr>
        <p:txBody>
          <a:bodyPr wrap="square" tIns="0" bIns="0"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5A5"/>
                </a:solidFill>
                <a:effectLst/>
                <a:uLnTx/>
                <a:uFillTx/>
                <a:latin typeface="Arial"/>
                <a:ea typeface="+mn-ea"/>
                <a:cs typeface="Arial"/>
              </a:rPr>
              <a:t>Double strand breaks</a:t>
            </a:r>
          </a:p>
        </p:txBody>
      </p:sp>
      <p:cxnSp>
        <p:nvCxnSpPr>
          <p:cNvPr id="27" name="Straight Arrow Connector 26">
            <a:extLst>
              <a:ext uri="{FF2B5EF4-FFF2-40B4-BE49-F238E27FC236}">
                <a16:creationId xmlns:a16="http://schemas.microsoft.com/office/drawing/2014/main" id="{914AE233-F4C7-9441-B0F5-B3AA79822B2C}"/>
              </a:ext>
            </a:extLst>
          </p:cNvPr>
          <p:cNvCxnSpPr/>
          <p:nvPr/>
        </p:nvCxnSpPr>
        <p:spPr>
          <a:xfrm>
            <a:off x="9867777" y="4241108"/>
            <a:ext cx="0" cy="827664"/>
          </a:xfrm>
          <a:prstGeom prst="straightConnector1">
            <a:avLst/>
          </a:prstGeom>
          <a:noFill/>
          <a:ln w="12700" cap="flat" cmpd="sng" algn="ctr">
            <a:solidFill>
              <a:srgbClr val="830051"/>
            </a:solidFill>
            <a:prstDash val="solid"/>
            <a:round/>
            <a:headEnd type="none" w="med" len="med"/>
            <a:tailEnd type="triangle" w="med" len="med"/>
          </a:ln>
          <a:effectLst/>
        </p:spPr>
      </p:cxnSp>
      <p:sp>
        <p:nvSpPr>
          <p:cNvPr id="28" name="Rounded Rectangle 27">
            <a:extLst>
              <a:ext uri="{FF2B5EF4-FFF2-40B4-BE49-F238E27FC236}">
                <a16:creationId xmlns:a16="http://schemas.microsoft.com/office/drawing/2014/main" id="{C3314F2B-3220-EB4B-85BE-E3D1E46BBEED}"/>
              </a:ext>
            </a:extLst>
          </p:cNvPr>
          <p:cNvSpPr/>
          <p:nvPr/>
        </p:nvSpPr>
        <p:spPr>
          <a:xfrm>
            <a:off x="8666206" y="4222595"/>
            <a:ext cx="1714213" cy="41552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C000"/>
              </a:solidFill>
              <a:effectLst/>
              <a:uLnTx/>
              <a:uFillTx/>
              <a:latin typeface="Calibri" panose="020F0502020204030204"/>
              <a:ea typeface="+mn-ea"/>
              <a:cs typeface="Arial Narrow"/>
            </a:endParaRPr>
          </a:p>
        </p:txBody>
      </p:sp>
      <p:sp>
        <p:nvSpPr>
          <p:cNvPr id="31" name="TextBox 30">
            <a:extLst>
              <a:ext uri="{FF2B5EF4-FFF2-40B4-BE49-F238E27FC236}">
                <a16:creationId xmlns:a16="http://schemas.microsoft.com/office/drawing/2014/main" id="{80F6F05B-9426-1C44-B0C5-83A12273AB21}"/>
              </a:ext>
            </a:extLst>
          </p:cNvPr>
          <p:cNvSpPr txBox="1"/>
          <p:nvPr/>
        </p:nvSpPr>
        <p:spPr>
          <a:xfrm>
            <a:off x="9212003" y="4251704"/>
            <a:ext cx="1322798" cy="379656"/>
          </a:xfrm>
          <a:prstGeom prst="rect">
            <a:avLst/>
          </a:prstGeom>
          <a:noFill/>
        </p:spPr>
        <p:txBody>
          <a:bodyPr wrap="non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a:ea typeface="+mn-ea"/>
                <a:cs typeface="Arial Narrow"/>
              </a:rPr>
              <a:t>Normal cell</a:t>
            </a:r>
          </a:p>
        </p:txBody>
      </p:sp>
      <p:sp>
        <p:nvSpPr>
          <p:cNvPr id="36" name="Text Box 38">
            <a:extLst>
              <a:ext uri="{FF2B5EF4-FFF2-40B4-BE49-F238E27FC236}">
                <a16:creationId xmlns:a16="http://schemas.microsoft.com/office/drawing/2014/main" id="{BA3CE9B6-5743-5F4E-81E4-1C7262187E38}"/>
              </a:ext>
            </a:extLst>
          </p:cNvPr>
          <p:cNvSpPr txBox="1">
            <a:spLocks noChangeArrowheads="1"/>
          </p:cNvSpPr>
          <p:nvPr/>
        </p:nvSpPr>
        <p:spPr bwMode="auto">
          <a:xfrm>
            <a:off x="6673295" y="5114827"/>
            <a:ext cx="2886856" cy="892360"/>
          </a:xfrm>
          <a:prstGeom prst="rect">
            <a:avLst/>
          </a:prstGeom>
          <a:noFill/>
          <a:ln w="9525">
            <a:noFill/>
            <a:miter lim="800000"/>
            <a:headEnd/>
            <a:tailEnd/>
          </a:ln>
        </p:spPr>
        <p:txBody>
          <a:bodyPr wrap="square">
            <a:spAutoFit/>
          </a:bodyPr>
          <a:lstStyle/>
          <a:p>
            <a:pPr marL="0" marR="0" lvl="0" indent="0" algn="r" defTabSz="609570" rtl="0" eaLnBrk="0" fontAlgn="auto" latinLnBrk="0" hangingPunct="0">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rial"/>
                <a:ea typeface="+mn-ea"/>
                <a:cs typeface="Arial"/>
              </a:rPr>
              <a:t>Repair of double strand breaks via the HRR pathway and cell survival</a:t>
            </a:r>
          </a:p>
        </p:txBody>
      </p:sp>
      <p:sp>
        <p:nvSpPr>
          <p:cNvPr id="43" name="TextBox 42">
            <a:extLst>
              <a:ext uri="{FF2B5EF4-FFF2-40B4-BE49-F238E27FC236}">
                <a16:creationId xmlns:a16="http://schemas.microsoft.com/office/drawing/2014/main" id="{04DEA92B-C9A8-4CC4-9E00-3D8706412C25}"/>
              </a:ext>
            </a:extLst>
          </p:cNvPr>
          <p:cNvSpPr txBox="1"/>
          <p:nvPr/>
        </p:nvSpPr>
        <p:spPr>
          <a:xfrm>
            <a:off x="9530267" y="5004808"/>
            <a:ext cx="7443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A5A5A5"/>
                </a:solidFill>
                <a:effectLst/>
                <a:uLnTx/>
                <a:uFillTx/>
                <a:latin typeface="Zapf Dingbats"/>
                <a:ea typeface="Zapf Dingbats"/>
                <a:cs typeface="Zapf Dingbats"/>
                <a:sym typeface="Zapf Dingbats"/>
              </a:rPr>
              <a:t>✓</a:t>
            </a:r>
            <a:endParaRPr kumimoji="0" lang="en-US" sz="6400" b="1"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2B6DC8F9-EC57-A445-BA39-6D998722F1DC}"/>
              </a:ext>
            </a:extLst>
          </p:cNvPr>
          <p:cNvSpPr txBox="1"/>
          <p:nvPr/>
        </p:nvSpPr>
        <p:spPr>
          <a:xfrm>
            <a:off x="3715194" y="4693904"/>
            <a:ext cx="158000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A5A5A5"/>
                </a:solidFill>
                <a:effectLst/>
                <a:uLnTx/>
                <a:uFillTx/>
                <a:latin typeface="Zapf Dingbats"/>
                <a:ea typeface="Zapf Dingbats"/>
                <a:cs typeface="Zapf Dingbats"/>
                <a:sym typeface="Wingdings 2" panose="05020102010507070707" pitchFamily="18" charset="2"/>
              </a:rPr>
              <a:t></a:t>
            </a:r>
            <a:endParaRPr kumimoji="0" lang="en-US" sz="7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914AE233-F4C7-9441-B0F5-B3AA79822B2C}"/>
              </a:ext>
            </a:extLst>
          </p:cNvPr>
          <p:cNvCxnSpPr/>
          <p:nvPr/>
        </p:nvCxnSpPr>
        <p:spPr>
          <a:xfrm>
            <a:off x="4339553" y="4241108"/>
            <a:ext cx="0" cy="827664"/>
          </a:xfrm>
          <a:prstGeom prst="straightConnector1">
            <a:avLst/>
          </a:prstGeom>
          <a:noFill/>
          <a:ln w="12700" cap="flat" cmpd="sng" algn="ctr">
            <a:solidFill>
              <a:srgbClr val="830051"/>
            </a:solidFill>
            <a:prstDash val="solid"/>
            <a:round/>
            <a:headEnd type="none" w="med" len="med"/>
            <a:tailEnd type="triangle" w="med" len="med"/>
          </a:ln>
          <a:effectLst/>
        </p:spPr>
      </p:cxnSp>
      <p:sp>
        <p:nvSpPr>
          <p:cNvPr id="54" name="Rounded Rectangle 53">
            <a:extLst>
              <a:ext uri="{FF2B5EF4-FFF2-40B4-BE49-F238E27FC236}">
                <a16:creationId xmlns:a16="http://schemas.microsoft.com/office/drawing/2014/main" id="{C3314F2B-3220-EB4B-85BE-E3D1E46BBEED}"/>
              </a:ext>
            </a:extLst>
          </p:cNvPr>
          <p:cNvSpPr/>
          <p:nvPr/>
        </p:nvSpPr>
        <p:spPr>
          <a:xfrm>
            <a:off x="3710419" y="4222595"/>
            <a:ext cx="1714213" cy="41552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C000"/>
              </a:solidFill>
              <a:effectLst/>
              <a:uLnTx/>
              <a:uFillTx/>
              <a:latin typeface="Calibri" panose="020F0502020204030204"/>
              <a:ea typeface="+mn-ea"/>
              <a:cs typeface="Arial Narrow"/>
            </a:endParaRPr>
          </a:p>
        </p:txBody>
      </p:sp>
      <p:sp>
        <p:nvSpPr>
          <p:cNvPr id="40" name="TextBox 39">
            <a:extLst>
              <a:ext uri="{FF2B5EF4-FFF2-40B4-BE49-F238E27FC236}">
                <a16:creationId xmlns:a16="http://schemas.microsoft.com/office/drawing/2014/main" id="{8C6C693B-CB52-874E-BB61-30FE7257F663}"/>
              </a:ext>
            </a:extLst>
          </p:cNvPr>
          <p:cNvSpPr txBox="1"/>
          <p:nvPr/>
        </p:nvSpPr>
        <p:spPr>
          <a:xfrm>
            <a:off x="3000157" y="4251704"/>
            <a:ext cx="2686376" cy="379656"/>
          </a:xfrm>
          <a:prstGeom prst="rect">
            <a:avLst/>
          </a:prstGeom>
          <a:noFill/>
        </p:spPr>
        <p:txBody>
          <a:bodyPr wrap="non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a:ea typeface="+mn-ea"/>
                <a:cs typeface="Arial Narrow"/>
              </a:rPr>
              <a:t>HRR deficient cancer cell </a:t>
            </a:r>
          </a:p>
        </p:txBody>
      </p:sp>
      <p:grpSp>
        <p:nvGrpSpPr>
          <p:cNvPr id="15" name="Group 14">
            <a:extLst>
              <a:ext uri="{FF2B5EF4-FFF2-40B4-BE49-F238E27FC236}">
                <a16:creationId xmlns:a16="http://schemas.microsoft.com/office/drawing/2014/main" id="{ACA6560F-89C1-C142-B540-4BC3D27B6E4A}"/>
              </a:ext>
            </a:extLst>
          </p:cNvPr>
          <p:cNvGrpSpPr/>
          <p:nvPr/>
        </p:nvGrpSpPr>
        <p:grpSpPr>
          <a:xfrm>
            <a:off x="9004824" y="2726079"/>
            <a:ext cx="861371" cy="644523"/>
            <a:chOff x="7854087" y="2188099"/>
            <a:chExt cx="646028" cy="483392"/>
          </a:xfrm>
        </p:grpSpPr>
        <p:pic>
          <p:nvPicPr>
            <p:cNvPr id="83" name="Picture 82" descr="new parp molecule.png">
              <a:extLst>
                <a:ext uri="{FF2B5EF4-FFF2-40B4-BE49-F238E27FC236}">
                  <a16:creationId xmlns:a16="http://schemas.microsoft.com/office/drawing/2014/main" id="{8766E235-12CB-484A-B4EF-3192E10E30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54087" y="2193342"/>
              <a:ext cx="249896" cy="244975"/>
            </a:xfrm>
            <a:prstGeom prst="rect">
              <a:avLst/>
            </a:prstGeom>
            <a:effectLst>
              <a:outerShdw blurRad="50800" dist="38100" dir="2700000" algn="tl" rotWithShape="0">
                <a:prstClr val="black">
                  <a:alpha val="40000"/>
                </a:prstClr>
              </a:outerShdw>
            </a:effectLst>
          </p:spPr>
        </p:pic>
        <p:pic>
          <p:nvPicPr>
            <p:cNvPr id="81" name="Picture 80" descr="new parp molecule.png">
              <a:extLst>
                <a:ext uri="{FF2B5EF4-FFF2-40B4-BE49-F238E27FC236}">
                  <a16:creationId xmlns:a16="http://schemas.microsoft.com/office/drawing/2014/main" id="{895B3332-0931-9C41-A321-3C0AECF49A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94199" y="2280343"/>
              <a:ext cx="249896" cy="244975"/>
            </a:xfrm>
            <a:prstGeom prst="rect">
              <a:avLst/>
            </a:prstGeom>
            <a:effectLst>
              <a:outerShdw blurRad="50800" dist="38100" dir="2700000" algn="tl" rotWithShape="0">
                <a:prstClr val="black">
                  <a:alpha val="40000"/>
                </a:prstClr>
              </a:outerShdw>
            </a:effectLst>
          </p:spPr>
        </p:pic>
        <p:pic>
          <p:nvPicPr>
            <p:cNvPr id="67" name="Picture 66" descr="new parp molecule.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9929" y="2188099"/>
              <a:ext cx="300752" cy="294830"/>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65D0A776-EA59-48EC-A799-7CCB01B3270B}"/>
                </a:ext>
              </a:extLst>
            </p:cNvPr>
            <p:cNvSpPr txBox="1"/>
            <p:nvPr/>
          </p:nvSpPr>
          <p:spPr>
            <a:xfrm>
              <a:off x="7886376" y="2239676"/>
              <a:ext cx="406816" cy="1615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panose="020F0502020204030204"/>
                  <a:ea typeface="+mn-ea"/>
                  <a:cs typeface="+mn-cs"/>
                </a:rPr>
                <a:t>PARP</a:t>
              </a:r>
            </a:p>
          </p:txBody>
        </p:sp>
        <p:grpSp>
          <p:nvGrpSpPr>
            <p:cNvPr id="70" name="Group 69"/>
            <p:cNvGrpSpPr/>
            <p:nvPr/>
          </p:nvGrpSpPr>
          <p:grpSpPr>
            <a:xfrm>
              <a:off x="7977701" y="2318134"/>
              <a:ext cx="522414" cy="353357"/>
              <a:chOff x="2901482" y="2825926"/>
              <a:chExt cx="800388" cy="541377"/>
            </a:xfrm>
          </p:grpSpPr>
          <p:pic>
            <p:nvPicPr>
              <p:cNvPr id="71" name="Picture 70" descr="new parp molecul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65D0A776-EA59-48EC-A799-7CCB01B3270B}"/>
                  </a:ext>
                </a:extLst>
              </p:cNvPr>
              <p:cNvSpPr txBox="1"/>
              <p:nvPr/>
            </p:nvSpPr>
            <p:spPr>
              <a:xfrm>
                <a:off x="2901482" y="2985092"/>
                <a:ext cx="800388" cy="2475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white"/>
                    </a:solidFill>
                    <a:effectLst>
                      <a:outerShdw blurRad="50800" dist="38100" dir="2700000" algn="tl" rotWithShape="0">
                        <a:srgbClr val="000000">
                          <a:alpha val="43000"/>
                        </a:srgbClr>
                      </a:outerShdw>
                    </a:effectLst>
                    <a:uLnTx/>
                    <a:uFillTx/>
                    <a:latin typeface="Calibri" panose="020F0502020204030204"/>
                    <a:ea typeface="+mn-ea"/>
                    <a:cs typeface="+mn-cs"/>
                  </a:rPr>
                  <a:t>PArPi</a:t>
                </a:r>
                <a:endParaRPr kumimoji="0" lang="en-GB" sz="8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panose="020F0502020204030204"/>
                  <a:ea typeface="+mn-ea"/>
                  <a:cs typeface="+mn-cs"/>
                </a:endParaRPr>
              </a:p>
            </p:txBody>
          </p:sp>
        </p:grpSp>
      </p:grpSp>
      <p:sp>
        <p:nvSpPr>
          <p:cNvPr id="50" name="Text Box 5">
            <a:extLst>
              <a:ext uri="{FF2B5EF4-FFF2-40B4-BE49-F238E27FC236}">
                <a16:creationId xmlns:a16="http://schemas.microsoft.com/office/drawing/2014/main" id="{085ABA64-E497-A04A-B4AF-AA8CDD20DD59}"/>
              </a:ext>
            </a:extLst>
          </p:cNvPr>
          <p:cNvSpPr txBox="1">
            <a:spLocks noChangeArrowheads="1"/>
          </p:cNvSpPr>
          <p:nvPr/>
        </p:nvSpPr>
        <p:spPr bwMode="auto">
          <a:xfrm>
            <a:off x="742604" y="5120719"/>
            <a:ext cx="3102241" cy="1159035"/>
          </a:xfrm>
          <a:prstGeom prst="rect">
            <a:avLst/>
          </a:prstGeom>
          <a:noFill/>
          <a:ln w="9525">
            <a:noFill/>
            <a:miter lim="800000"/>
            <a:headEnd/>
            <a:tailEnd/>
          </a:ln>
        </p:spPr>
        <p:txBody>
          <a:bodyPr wrap="square">
            <a:spAutoFit/>
          </a:bodyPr>
          <a:lstStyle/>
          <a:p>
            <a:pPr marL="0" marR="0" lvl="0" indent="0" algn="r" defTabSz="609570" rtl="0" eaLnBrk="1" fontAlgn="auto" latinLnBrk="0" hangingPunct="1">
              <a:lnSpc>
                <a:spcPct val="100000"/>
              </a:lnSpc>
              <a:spcBef>
                <a:spcPct val="5000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Arial Narrow"/>
              </a:rPr>
              <a:t>Reliance on error prone pathways leads to accumulation of genomic instability and cell death</a:t>
            </a:r>
          </a:p>
        </p:txBody>
      </p:sp>
      <p:sp>
        <p:nvSpPr>
          <p:cNvPr id="4" name="Freeform 3"/>
          <p:cNvSpPr/>
          <p:nvPr/>
        </p:nvSpPr>
        <p:spPr>
          <a:xfrm>
            <a:off x="4339045" y="3946975"/>
            <a:ext cx="5527968" cy="330333"/>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12700" cap="flat" cmpd="sng" algn="ctr">
            <a:solidFill>
              <a:srgbClr val="830051"/>
            </a:solid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37" name="Straight Connector 36"/>
          <p:cNvCxnSpPr/>
          <p:nvPr/>
        </p:nvCxnSpPr>
        <p:spPr bwMode="auto">
          <a:xfrm>
            <a:off x="9867777" y="3709610"/>
            <a:ext cx="0" cy="567697"/>
          </a:xfrm>
          <a:prstGeom prst="line">
            <a:avLst/>
          </a:prstGeom>
          <a:solidFill>
            <a:schemeClr val="accent1"/>
          </a:solidFill>
          <a:ln w="12700" cap="flat" cmpd="sng" algn="ctr">
            <a:solidFill>
              <a:srgbClr val="830051"/>
            </a:solidFill>
            <a:prstDash val="solid"/>
            <a:round/>
            <a:headEnd type="none" w="med" len="med"/>
            <a:tailEnd type="triangle" w="med" len="med"/>
          </a:ln>
          <a:effectLst/>
        </p:spPr>
      </p:cxnSp>
      <p:sp>
        <p:nvSpPr>
          <p:cNvPr id="16" name="Freeform 15">
            <a:extLst>
              <a:ext uri="{FF2B5EF4-FFF2-40B4-BE49-F238E27FC236}">
                <a16:creationId xmlns:a16="http://schemas.microsoft.com/office/drawing/2014/main" id="{43645BAE-50AD-9E45-8582-C19698345C13}"/>
              </a:ext>
            </a:extLst>
          </p:cNvPr>
          <p:cNvSpPr/>
          <p:nvPr/>
        </p:nvSpPr>
        <p:spPr bwMode="auto">
          <a:xfrm>
            <a:off x="9597656" y="2849527"/>
            <a:ext cx="269357" cy="595423"/>
          </a:xfrm>
          <a:custGeom>
            <a:avLst/>
            <a:gdLst>
              <a:gd name="connsiteX0" fmla="*/ 334926 w 334926"/>
              <a:gd name="connsiteY0" fmla="*/ 446567 h 446567"/>
              <a:gd name="connsiteX1" fmla="*/ 334926 w 334926"/>
              <a:gd name="connsiteY1" fmla="*/ 79744 h 446567"/>
              <a:gd name="connsiteX2" fmla="*/ 0 w 334926"/>
              <a:gd name="connsiteY2" fmla="*/ 0 h 446567"/>
            </a:gdLst>
            <a:ahLst/>
            <a:cxnLst>
              <a:cxn ang="0">
                <a:pos x="connsiteX0" y="connsiteY0"/>
              </a:cxn>
              <a:cxn ang="0">
                <a:pos x="connsiteX1" y="connsiteY1"/>
              </a:cxn>
              <a:cxn ang="0">
                <a:pos x="connsiteX2" y="connsiteY2"/>
              </a:cxn>
            </a:cxnLst>
            <a:rect l="l" t="t" r="r" b="b"/>
            <a:pathLst>
              <a:path w="334926" h="446567">
                <a:moveTo>
                  <a:pt x="334926" y="446567"/>
                </a:moveTo>
                <a:lnTo>
                  <a:pt x="334926" y="79744"/>
                </a:lnTo>
                <a:lnTo>
                  <a:pt x="0" y="0"/>
                </a:lnTo>
              </a:path>
            </a:pathLst>
          </a:custGeom>
          <a:noFill/>
          <a:ln w="12700" cap="flat" cmpd="sng" algn="ctr">
            <a:solidFill>
              <a:srgbClr val="830051"/>
            </a:solidFill>
            <a:prstDash val="solid"/>
            <a:round/>
            <a:headEnd type="none" w="med" len="med"/>
            <a:tailEnd type="oval"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55" name="TextBox 54">
            <a:extLst>
              <a:ext uri="{FF2B5EF4-FFF2-40B4-BE49-F238E27FC236}">
                <a16:creationId xmlns:a16="http://schemas.microsoft.com/office/drawing/2014/main" id="{8F901084-7359-F244-A82D-1D49FD7F8235}"/>
              </a:ext>
            </a:extLst>
          </p:cNvPr>
          <p:cNvSpPr txBox="1"/>
          <p:nvPr/>
        </p:nvSpPr>
        <p:spPr>
          <a:xfrm>
            <a:off x="903810" y="2786162"/>
            <a:ext cx="2426485" cy="544830"/>
          </a:xfrm>
          <a:prstGeom prst="roundRect">
            <a:avLst/>
          </a:prstGeom>
          <a:noFill/>
          <a:ln w="12700" cmpd="sng">
            <a:noFill/>
          </a:ln>
        </p:spPr>
        <p:txBody>
          <a:bodyPr wrap="square" tIns="0" bIns="0"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Trapped PARP on single strand breaks</a:t>
            </a:r>
          </a:p>
        </p:txBody>
      </p:sp>
      <p:cxnSp>
        <p:nvCxnSpPr>
          <p:cNvPr id="56" name="Straight Connector 55">
            <a:extLst>
              <a:ext uri="{FF2B5EF4-FFF2-40B4-BE49-F238E27FC236}">
                <a16:creationId xmlns:a16="http://schemas.microsoft.com/office/drawing/2014/main" id="{ED542CCA-5569-C94E-B8B4-FF6B5471780D}"/>
              </a:ext>
            </a:extLst>
          </p:cNvPr>
          <p:cNvCxnSpPr>
            <a:cxnSpLocks/>
          </p:cNvCxnSpPr>
          <p:nvPr/>
        </p:nvCxnSpPr>
        <p:spPr bwMode="auto">
          <a:xfrm flipV="1">
            <a:off x="2119383" y="1983233"/>
            <a:ext cx="0" cy="802932"/>
          </a:xfrm>
          <a:prstGeom prst="line">
            <a:avLst/>
          </a:prstGeom>
          <a:solidFill>
            <a:schemeClr val="accent1"/>
          </a:solidFill>
          <a:ln w="12700" cap="flat" cmpd="sng" algn="ctr">
            <a:solidFill>
              <a:srgbClr val="830051"/>
            </a:solidFill>
            <a:prstDash val="solid"/>
            <a:round/>
            <a:headEnd type="none" w="med" len="med"/>
            <a:tailEnd type="oval" w="med" len="med"/>
          </a:ln>
          <a:effectLst/>
        </p:spPr>
      </p:cxnSp>
      <p:cxnSp>
        <p:nvCxnSpPr>
          <p:cNvPr id="59" name="Straight Arrow Connector 58">
            <a:extLst>
              <a:ext uri="{FF2B5EF4-FFF2-40B4-BE49-F238E27FC236}">
                <a16:creationId xmlns:a16="http://schemas.microsoft.com/office/drawing/2014/main" id="{7C68CD76-2AC8-6040-8389-D4B6B089865E}"/>
              </a:ext>
            </a:extLst>
          </p:cNvPr>
          <p:cNvCxnSpPr/>
          <p:nvPr/>
        </p:nvCxnSpPr>
        <p:spPr>
          <a:xfrm>
            <a:off x="4863817" y="2528549"/>
            <a:ext cx="1956512" cy="0"/>
          </a:xfrm>
          <a:prstGeom prst="straightConnector1">
            <a:avLst/>
          </a:prstGeom>
          <a:ln w="19050" cmpd="sng">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A9FFF5EB-9A2C-9246-9EF2-64C94A870BF2}"/>
              </a:ext>
            </a:extLst>
          </p:cNvPr>
          <p:cNvSpPr txBox="1"/>
          <p:nvPr/>
        </p:nvSpPr>
        <p:spPr>
          <a:xfrm>
            <a:off x="4600669" y="1503073"/>
            <a:ext cx="2449768" cy="892360"/>
          </a:xfrm>
          <a:prstGeom prst="rect">
            <a:avLst/>
          </a:prstGeom>
          <a:noFill/>
          <a:ln>
            <a:noFill/>
          </a:ln>
        </p:spPr>
        <p:txBody>
          <a:bodyPr wrap="square"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Arial"/>
                <a:ea typeface="+mn-ea"/>
                <a:cs typeface="Arial"/>
              </a:rPr>
              <a:t>Increase in double-strand breaks in replicating cells</a:t>
            </a:r>
          </a:p>
        </p:txBody>
      </p:sp>
      <p:grpSp>
        <p:nvGrpSpPr>
          <p:cNvPr id="61" name="Group 60">
            <a:extLst>
              <a:ext uri="{FF2B5EF4-FFF2-40B4-BE49-F238E27FC236}">
                <a16:creationId xmlns:a16="http://schemas.microsoft.com/office/drawing/2014/main" id="{8F330C8C-44C0-1543-91DE-060212FFA22B}"/>
              </a:ext>
            </a:extLst>
          </p:cNvPr>
          <p:cNvGrpSpPr/>
          <p:nvPr/>
        </p:nvGrpSpPr>
        <p:grpSpPr>
          <a:xfrm>
            <a:off x="869812" y="1694319"/>
            <a:ext cx="3362365" cy="666524"/>
            <a:chOff x="193002" y="2764547"/>
            <a:chExt cx="2807981" cy="556628"/>
          </a:xfrm>
        </p:grpSpPr>
        <p:pic>
          <p:nvPicPr>
            <p:cNvPr id="62" name="Picture 61">
              <a:extLst>
                <a:ext uri="{FF2B5EF4-FFF2-40B4-BE49-F238E27FC236}">
                  <a16:creationId xmlns:a16="http://schemas.microsoft.com/office/drawing/2014/main" id="{1778EEF5-BDFA-BA45-A60A-12BA103A7802}"/>
                </a:ext>
              </a:extLst>
            </p:cNvPr>
            <p:cNvPicPr>
              <a:picLocks noChangeAspect="1"/>
            </p:cNvPicPr>
            <p:nvPr/>
          </p:nvPicPr>
          <p:blipFill>
            <a:blip r:embed="rId6">
              <a:alphaModFix amt="65000"/>
            </a:blip>
            <a:stretch>
              <a:fillRect/>
            </a:stretch>
          </p:blipFill>
          <p:spPr>
            <a:xfrm>
              <a:off x="193002" y="2798567"/>
              <a:ext cx="2807981" cy="522608"/>
            </a:xfrm>
            <a:prstGeom prst="rect">
              <a:avLst/>
            </a:prstGeom>
          </p:spPr>
        </p:pic>
        <p:sp>
          <p:nvSpPr>
            <p:cNvPr id="63" name="Rectangle 62">
              <a:extLst>
                <a:ext uri="{FF2B5EF4-FFF2-40B4-BE49-F238E27FC236}">
                  <a16:creationId xmlns:a16="http://schemas.microsoft.com/office/drawing/2014/main" id="{93545679-1D74-B141-8003-BB7C6860A679}"/>
                </a:ext>
              </a:extLst>
            </p:cNvPr>
            <p:cNvSpPr/>
            <p:nvPr/>
          </p:nvSpPr>
          <p:spPr bwMode="auto">
            <a:xfrm rot="20087990">
              <a:off x="1201772" y="2764547"/>
              <a:ext cx="36000" cy="1070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64" name="Group 63">
            <a:extLst>
              <a:ext uri="{FF2B5EF4-FFF2-40B4-BE49-F238E27FC236}">
                <a16:creationId xmlns:a16="http://schemas.microsoft.com/office/drawing/2014/main" id="{A1B64557-DB0D-314B-814B-F0A139E8D840}"/>
              </a:ext>
            </a:extLst>
          </p:cNvPr>
          <p:cNvGrpSpPr/>
          <p:nvPr/>
        </p:nvGrpSpPr>
        <p:grpSpPr>
          <a:xfrm>
            <a:off x="2032561" y="1303342"/>
            <a:ext cx="795979" cy="599742"/>
            <a:chOff x="4173672" y="3607866"/>
            <a:chExt cx="1162130" cy="875627"/>
          </a:xfrm>
        </p:grpSpPr>
        <p:grpSp>
          <p:nvGrpSpPr>
            <p:cNvPr id="65" name="Group 64">
              <a:extLst>
                <a:ext uri="{FF2B5EF4-FFF2-40B4-BE49-F238E27FC236}">
                  <a16:creationId xmlns:a16="http://schemas.microsoft.com/office/drawing/2014/main" id="{5BA4AC83-32F2-114C-A3BB-503A9FE54D58}"/>
                </a:ext>
              </a:extLst>
            </p:cNvPr>
            <p:cNvGrpSpPr/>
            <p:nvPr/>
          </p:nvGrpSpPr>
          <p:grpSpPr>
            <a:xfrm>
              <a:off x="4173672" y="3842225"/>
              <a:ext cx="912925" cy="641268"/>
              <a:chOff x="2791260" y="4080606"/>
              <a:chExt cx="912925" cy="641268"/>
            </a:xfrm>
          </p:grpSpPr>
          <p:pic>
            <p:nvPicPr>
              <p:cNvPr id="84" name="Picture 83" descr="new parp molecule.png">
                <a:extLst>
                  <a:ext uri="{FF2B5EF4-FFF2-40B4-BE49-F238E27FC236}">
                    <a16:creationId xmlns:a16="http://schemas.microsoft.com/office/drawing/2014/main" id="{0F863DBF-517D-DA4F-B402-3F4C5B5780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85" name="Picture 84" descr="new parp molecule.png">
                <a:extLst>
                  <a:ext uri="{FF2B5EF4-FFF2-40B4-BE49-F238E27FC236}">
                    <a16:creationId xmlns:a16="http://schemas.microsoft.com/office/drawing/2014/main" id="{9819617D-0C4A-164D-A533-7239F90222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86" name="Picture 85" descr="new parp molecule.png">
                <a:extLst>
                  <a:ext uri="{FF2B5EF4-FFF2-40B4-BE49-F238E27FC236}">
                    <a16:creationId xmlns:a16="http://schemas.microsoft.com/office/drawing/2014/main" id="{988A2934-6044-8A4E-A07A-BD27C1AC75D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87" name="TextBox 86">
                <a:extLst>
                  <a:ext uri="{FF2B5EF4-FFF2-40B4-BE49-F238E27FC236}">
                    <a16:creationId xmlns:a16="http://schemas.microsoft.com/office/drawing/2014/main" id="{FDC2C646-2259-FB4E-A421-70DF6DE41F15}"/>
                  </a:ext>
                </a:extLst>
              </p:cNvPr>
              <p:cNvSpPr txBox="1"/>
              <p:nvPr/>
            </p:nvSpPr>
            <p:spPr>
              <a:xfrm>
                <a:off x="2999596" y="4304343"/>
                <a:ext cx="704589" cy="284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panose="020F0502020204030204"/>
                    <a:ea typeface="+mn-ea"/>
                    <a:cs typeface="+mn-cs"/>
                  </a:rPr>
                  <a:t>PARP</a:t>
                </a:r>
              </a:p>
            </p:txBody>
          </p:sp>
        </p:grpSp>
        <p:grpSp>
          <p:nvGrpSpPr>
            <p:cNvPr id="66" name="Group 65">
              <a:extLst>
                <a:ext uri="{FF2B5EF4-FFF2-40B4-BE49-F238E27FC236}">
                  <a16:creationId xmlns:a16="http://schemas.microsoft.com/office/drawing/2014/main" id="{3292F900-5B06-1B4E-B16A-DD13EE63348B}"/>
                </a:ext>
              </a:extLst>
            </p:cNvPr>
            <p:cNvGrpSpPr/>
            <p:nvPr/>
          </p:nvGrpSpPr>
          <p:grpSpPr>
            <a:xfrm>
              <a:off x="4422052" y="3607866"/>
              <a:ext cx="913750" cy="541377"/>
              <a:chOff x="2847455" y="2825926"/>
              <a:chExt cx="913750" cy="541377"/>
            </a:xfrm>
          </p:grpSpPr>
          <p:pic>
            <p:nvPicPr>
              <p:cNvPr id="68" name="Picture 67" descr="new parp molecule.png">
                <a:extLst>
                  <a:ext uri="{FF2B5EF4-FFF2-40B4-BE49-F238E27FC236}">
                    <a16:creationId xmlns:a16="http://schemas.microsoft.com/office/drawing/2014/main" id="{0FB216D5-A143-1E4F-A836-66CF89BBD6D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82" name="TextBox 81">
                <a:extLst>
                  <a:ext uri="{FF2B5EF4-FFF2-40B4-BE49-F238E27FC236}">
                    <a16:creationId xmlns:a16="http://schemas.microsoft.com/office/drawing/2014/main" id="{37B42FA3-C5FD-1840-81CA-BA763C7ECF0D}"/>
                  </a:ext>
                </a:extLst>
              </p:cNvPr>
              <p:cNvSpPr txBox="1"/>
              <p:nvPr/>
            </p:nvSpPr>
            <p:spPr>
              <a:xfrm>
                <a:off x="2847455" y="2961358"/>
                <a:ext cx="913750" cy="284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dirty="0" err="1">
                    <a:ln>
                      <a:noFill/>
                    </a:ln>
                    <a:solidFill>
                      <a:prstClr val="white"/>
                    </a:solidFill>
                    <a:effectLst>
                      <a:outerShdw blurRad="50800" dist="38100" dir="2700000" algn="tl" rotWithShape="0">
                        <a:srgbClr val="000000">
                          <a:alpha val="43000"/>
                        </a:srgbClr>
                      </a:outerShdw>
                    </a:effectLst>
                    <a:uLnTx/>
                    <a:uFillTx/>
                    <a:latin typeface="Calibri" panose="020F0502020204030204"/>
                    <a:ea typeface="+mn-ea"/>
                    <a:cs typeface="+mn-cs"/>
                  </a:rPr>
                  <a:t>PARPi</a:t>
                </a:r>
                <a:endParaRPr kumimoji="0" lang="en-GB" sz="667"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panose="020F0502020204030204"/>
                  <a:ea typeface="+mn-ea"/>
                  <a:cs typeface="+mn-cs"/>
                </a:endParaRPr>
              </a:p>
            </p:txBody>
          </p:sp>
        </p:grpSp>
      </p:grpSp>
      <p:sp>
        <p:nvSpPr>
          <p:cNvPr id="57" name="Text Placeholder 2">
            <a:extLst>
              <a:ext uri="{FF2B5EF4-FFF2-40B4-BE49-F238E27FC236}">
                <a16:creationId xmlns:a16="http://schemas.microsoft.com/office/drawing/2014/main" id="{443F779A-99A2-44B1-A613-89ABA12C9696}"/>
              </a:ext>
            </a:extLst>
          </p:cNvPr>
          <p:cNvSpPr txBox="1">
            <a:spLocks/>
          </p:cNvSpPr>
          <p:nvPr/>
        </p:nvSpPr>
        <p:spPr>
          <a:xfrm>
            <a:off x="0" y="6161304"/>
            <a:ext cx="10322560" cy="685840"/>
          </a:xfrm>
          <a:prstGeom prst="rect">
            <a:avLst/>
          </a:prstGeom>
        </p:spPr>
        <p:txBody>
          <a:bodyPr vert="horz" lIns="121920" tIns="60960" rIns="121920" bIns="60960" rtlCol="0" anchor="b">
            <a:noAutofit/>
          </a:bodyPr>
          <a:lstStyle>
            <a:lvl1pPr marL="0" marR="0" indent="-257175" algn="l" defTabSz="685800" rtl="0" eaLnBrk="1" fontAlgn="base" latinLnBrk="0" hangingPunct="1">
              <a:lnSpc>
                <a:spcPct val="100000"/>
              </a:lnSpc>
              <a:spcBef>
                <a:spcPct val="0"/>
              </a:spcBef>
              <a:spcAft>
                <a:spcPct val="0"/>
              </a:spcAft>
              <a:buClr>
                <a:schemeClr val="tx2"/>
              </a:buClr>
              <a:buSzTx/>
              <a:buFontTx/>
              <a:buNone/>
              <a:tabLst/>
              <a:defRPr lang="en-US" sz="600" b="0" kern="0" dirty="0" smtClean="0">
                <a:solidFill>
                  <a:srgbClr val="6A6356"/>
                </a:solidFill>
                <a:latin typeface="+mn-lt"/>
                <a:ea typeface="+mn-ea"/>
                <a:cs typeface="+mn-cs"/>
              </a:defRPr>
            </a:lvl1pPr>
            <a:lvl2pPr marL="180975" indent="-179388" algn="l" rtl="0" eaLnBrk="1" fontAlgn="base" hangingPunct="1">
              <a:lnSpc>
                <a:spcPct val="100000"/>
              </a:lnSpc>
              <a:spcBef>
                <a:spcPct val="0"/>
              </a:spcBef>
              <a:spcAft>
                <a:spcPts val="300"/>
              </a:spcAft>
              <a:buClr>
                <a:srgbClr val="4B306A"/>
              </a:buClr>
              <a:buFont typeface="Arial" panose="020B0604020202020204" pitchFamily="34" charset="0"/>
              <a:buChar char="•"/>
              <a:defRPr sz="1600" b="0">
                <a:solidFill>
                  <a:schemeClr val="tx1"/>
                </a:solidFill>
                <a:latin typeface="+mn-lt"/>
              </a:defRPr>
            </a:lvl2pPr>
            <a:lvl3pPr marL="504825" indent="-139700" algn="l" rtl="0" eaLnBrk="1" fontAlgn="base" hangingPunct="1">
              <a:lnSpc>
                <a:spcPct val="100000"/>
              </a:lnSpc>
              <a:spcBef>
                <a:spcPct val="0"/>
              </a:spcBef>
              <a:spcAft>
                <a:spcPts val="300"/>
              </a:spcAft>
              <a:buClr>
                <a:srgbClr val="4B306A"/>
              </a:buClr>
              <a:buSzPct val="75000"/>
              <a:buFont typeface="Arial" pitchFamily="34" charset="0"/>
              <a:buChar char="–"/>
              <a:defRPr sz="1400">
                <a:solidFill>
                  <a:schemeClr val="tx1"/>
                </a:solidFill>
                <a:latin typeface="+mn-lt"/>
              </a:defRPr>
            </a:lvl3pPr>
            <a:lvl4pPr marL="715963" indent="-128588" algn="l" rtl="0" eaLnBrk="1" fontAlgn="base" hangingPunct="1">
              <a:lnSpc>
                <a:spcPct val="100000"/>
              </a:lnSpc>
              <a:spcBef>
                <a:spcPct val="0"/>
              </a:spcBef>
              <a:spcAft>
                <a:spcPts val="300"/>
              </a:spcAft>
              <a:buClr>
                <a:srgbClr val="4B306A"/>
              </a:buClr>
              <a:buSzPct val="100000"/>
              <a:buChar char="•"/>
              <a:defRPr sz="1200">
                <a:solidFill>
                  <a:schemeClr val="tx1"/>
                </a:solidFill>
                <a:latin typeface="+mn-lt"/>
              </a:defRPr>
            </a:lvl4pPr>
            <a:lvl5pPr marL="1076325" indent="-131763" algn="l" rtl="0" eaLnBrk="1" fontAlgn="base" hangingPunct="1">
              <a:lnSpc>
                <a:spcPct val="100000"/>
              </a:lnSpc>
              <a:spcBef>
                <a:spcPct val="0"/>
              </a:spcBef>
              <a:spcAft>
                <a:spcPct val="0"/>
              </a:spcAft>
              <a:buClr>
                <a:srgbClr val="7AB800"/>
              </a:buClr>
              <a:buChar char="•"/>
              <a:defRPr sz="1100">
                <a:solidFill>
                  <a:schemeClr val="tx1"/>
                </a:solidFill>
                <a:latin typeface="+mn-lt"/>
              </a:defRPr>
            </a:lvl5pPr>
            <a:lvl6pPr marL="1215629" indent="-132160" algn="l" rtl="0" eaLnBrk="1" fontAlgn="base" hangingPunct="1">
              <a:spcBef>
                <a:spcPct val="0"/>
              </a:spcBef>
              <a:spcAft>
                <a:spcPct val="0"/>
              </a:spcAft>
              <a:buChar char="•"/>
              <a:defRPr sz="1100">
                <a:solidFill>
                  <a:schemeClr val="tx1"/>
                </a:solidFill>
                <a:latin typeface="+mn-lt"/>
              </a:defRPr>
            </a:lvl6pPr>
            <a:lvl7pPr marL="1558529" indent="-132160" algn="l" rtl="0" eaLnBrk="1" fontAlgn="base" hangingPunct="1">
              <a:spcBef>
                <a:spcPct val="0"/>
              </a:spcBef>
              <a:spcAft>
                <a:spcPct val="0"/>
              </a:spcAft>
              <a:buChar char="•"/>
              <a:defRPr sz="1100">
                <a:solidFill>
                  <a:schemeClr val="tx1"/>
                </a:solidFill>
                <a:latin typeface="+mn-lt"/>
              </a:defRPr>
            </a:lvl7pPr>
            <a:lvl8pPr marL="1901429" indent="-132160" algn="l" rtl="0" eaLnBrk="1" fontAlgn="base" hangingPunct="1">
              <a:spcBef>
                <a:spcPct val="0"/>
              </a:spcBef>
              <a:spcAft>
                <a:spcPct val="0"/>
              </a:spcAft>
              <a:buChar char="•"/>
              <a:defRPr sz="1100">
                <a:solidFill>
                  <a:schemeClr val="tx1"/>
                </a:solidFill>
                <a:latin typeface="+mn-lt"/>
              </a:defRPr>
            </a:lvl8pPr>
            <a:lvl9pPr marL="2244329" indent="-132160" algn="l" rtl="0" eaLnBrk="1" fontAlgn="base" hangingPunct="1">
              <a:spcBef>
                <a:spcPct val="0"/>
              </a:spcBef>
              <a:spcAft>
                <a:spcPct val="0"/>
              </a:spcAft>
              <a:buChar char="•"/>
              <a:defRPr sz="1100">
                <a:solidFill>
                  <a:schemeClr val="tx1"/>
                </a:solidFill>
                <a:latin typeface="+mn-lt"/>
              </a:defRPr>
            </a:lvl9pPr>
          </a:lstStyle>
          <a:p>
            <a:pPr marL="0" marR="0" lvl="0" indent="-257175" algn="l" defTabSz="685800" rtl="0" eaLnBrk="1" fontAlgn="base" latinLnBrk="0" hangingPunct="1">
              <a:lnSpc>
                <a:spcPct val="100000"/>
              </a:lnSpc>
              <a:spcBef>
                <a:spcPct val="0"/>
              </a:spcBef>
              <a:spcAft>
                <a:spcPct val="0"/>
              </a:spcAft>
              <a:buClr>
                <a:srgbClr val="44546A"/>
              </a:buClr>
              <a:buSzTx/>
              <a:buFontTx/>
              <a:buNone/>
              <a:tabLst/>
              <a:defRPr/>
            </a:pPr>
            <a:endParaRPr kumimoji="0" lang="en-GB" sz="533" b="0" i="0" u="none" strike="noStrike" kern="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257175" algn="l" defTabSz="685800" rtl="0" eaLnBrk="1" fontAlgn="base" latinLnBrk="0" hangingPunct="1">
              <a:lnSpc>
                <a:spcPct val="100000"/>
              </a:lnSpc>
              <a:spcBef>
                <a:spcPct val="0"/>
              </a:spcBef>
              <a:spcAft>
                <a:spcPct val="0"/>
              </a:spcAft>
              <a:buClr>
                <a:srgbClr val="44546A"/>
              </a:buClr>
              <a:buSzTx/>
              <a:buFontTx/>
              <a:buNone/>
              <a:tabLst/>
              <a:defRPr/>
            </a:pPr>
            <a: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t>HRD=homologous recombination deficient; HRR=homologous recombination repair; PARP=poly (ADP-ribose) polymerase; SSB=single strand break</a:t>
            </a:r>
            <a:br>
              <a:rPr kumimoji="0" lang="en-GB" sz="8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GB" sz="800" b="0" i="0" u="none" strike="noStrike" kern="0" cap="none" spc="0" normalizeH="0" baseline="0" noProof="0" dirty="0">
                <a:ln>
                  <a:noFill/>
                </a:ln>
                <a:solidFill>
                  <a:srgbClr val="FFFFFF">
                    <a:lumMod val="50000"/>
                  </a:srgbClr>
                </a:solidFill>
                <a:effectLst/>
                <a:uLnTx/>
                <a:uFillTx/>
                <a:latin typeface="Calibri" panose="020F0502020204030204"/>
                <a:ea typeface="+mn-ea"/>
                <a:cs typeface="+mn-cs"/>
              </a:rPr>
              <a:t>O’Connor MJ. </a:t>
            </a:r>
            <a:r>
              <a:rPr kumimoji="0" lang="en-GB" sz="800" b="0" i="1" u="none" strike="noStrike" kern="0" cap="none" spc="0" normalizeH="0" baseline="0" noProof="0" dirty="0">
                <a:ln>
                  <a:noFill/>
                </a:ln>
                <a:solidFill>
                  <a:srgbClr val="FFFFFF">
                    <a:lumMod val="50000"/>
                  </a:srgbClr>
                </a:solidFill>
                <a:effectLst/>
                <a:uLnTx/>
                <a:uFillTx/>
                <a:latin typeface="Calibri" panose="020F0502020204030204"/>
                <a:ea typeface="+mn-ea"/>
                <a:cs typeface="+mn-cs"/>
              </a:rPr>
              <a:t>Mol Cell.</a:t>
            </a:r>
            <a:r>
              <a:rPr kumimoji="0" lang="en-GB" sz="800" b="0" i="0" u="none" strike="noStrike" kern="0" cap="none" spc="0" normalizeH="0" baseline="0" noProof="0" dirty="0">
                <a:ln>
                  <a:noFill/>
                </a:ln>
                <a:solidFill>
                  <a:srgbClr val="FFFFFF">
                    <a:lumMod val="50000"/>
                  </a:srgbClr>
                </a:solidFill>
                <a:effectLst/>
                <a:uLnTx/>
                <a:uFillTx/>
                <a:latin typeface="Calibri" panose="020F0502020204030204"/>
                <a:ea typeface="+mn-ea"/>
                <a:cs typeface="+mn-cs"/>
              </a:rPr>
              <a:t> 2015;60:547–60</a:t>
            </a:r>
            <a:r>
              <a:rPr kumimoji="0" lang="en-GB" sz="800" b="0" i="0" u="none" strike="noStrike" kern="0" cap="none" spc="0" normalizeH="0" baseline="0" noProof="0" dirty="0">
                <a:ln>
                  <a:noFill/>
                </a:ln>
                <a:solidFill>
                  <a:srgbClr val="7F7F7F"/>
                </a:solidFill>
                <a:effectLst/>
                <a:uLnTx/>
                <a:uFillTx/>
                <a:latin typeface="Calibri" panose="020F0502020204030204"/>
                <a:ea typeface="+mn-ea"/>
                <a:cs typeface="Arial" panose="020B0604020202020204" pitchFamily="34" charset="0"/>
              </a:rPr>
              <a:t> </a:t>
            </a:r>
            <a:endParaRPr kumimoji="0" lang="en-GB" sz="1867" b="0" i="0" u="none" strike="noStrike" kern="0" cap="none" spc="0" normalizeH="0" baseline="0" noProof="0" dirty="0">
              <a:ln>
                <a:noFill/>
              </a:ln>
              <a:solidFill>
                <a:srgbClr val="6A6356"/>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250189EA-0791-4448-8A09-3A3635B28FB5}"/>
              </a:ext>
            </a:extLst>
          </p:cNvPr>
          <p:cNvSpPr txBox="1"/>
          <p:nvPr/>
        </p:nvSpPr>
        <p:spPr>
          <a:xfrm>
            <a:off x="9035011" y="6483891"/>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1041445170"/>
      </p:ext>
    </p:extLst>
  </p:cSld>
  <p:clrMapOvr>
    <a:masterClrMapping/>
  </p:clrMapOvr>
  <mc:AlternateContent xmlns:mc="http://schemas.openxmlformats.org/markup-compatibility/2006" xmlns:p14="http://schemas.microsoft.com/office/powerpoint/2010/main">
    <mc:Choice Requires="p14">
      <p:transition spd="slow" p14:dur="2000" advTm="37174"/>
    </mc:Choice>
    <mc:Fallback xmlns="">
      <p:transition spd="slow" advTm="3717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92ED-53CC-974A-817D-CDAEF8E99C82}"/>
              </a:ext>
            </a:extLst>
          </p:cNvPr>
          <p:cNvSpPr>
            <a:spLocks noGrp="1"/>
          </p:cNvSpPr>
          <p:nvPr>
            <p:ph type="title"/>
          </p:nvPr>
        </p:nvSpPr>
        <p:spPr/>
        <p:txBody>
          <a:bodyPr/>
          <a:lstStyle/>
          <a:p>
            <a:r>
              <a:rPr lang="en-US" b="1" dirty="0"/>
              <a:t>PARP Targeting Potency: High to Low</a:t>
            </a:r>
          </a:p>
        </p:txBody>
      </p:sp>
      <p:sp>
        <p:nvSpPr>
          <p:cNvPr id="4" name="Right Triangle 3">
            <a:extLst>
              <a:ext uri="{FF2B5EF4-FFF2-40B4-BE49-F238E27FC236}">
                <a16:creationId xmlns:a16="http://schemas.microsoft.com/office/drawing/2014/main" id="{A2D5D8AB-CF1B-B743-B511-889B76ED5223}"/>
              </a:ext>
            </a:extLst>
          </p:cNvPr>
          <p:cNvSpPr/>
          <p:nvPr/>
        </p:nvSpPr>
        <p:spPr>
          <a:xfrm>
            <a:off x="885507" y="2864150"/>
            <a:ext cx="10420984" cy="1619679"/>
          </a:xfrm>
          <a:prstGeom prst="rtTriangle">
            <a:avLst/>
          </a:prstGeom>
          <a:solidFill>
            <a:srgbClr val="389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7DF3D25-F632-E748-89F0-6013B2D83521}"/>
              </a:ext>
            </a:extLst>
          </p:cNvPr>
          <p:cNvSpPr txBox="1"/>
          <p:nvPr/>
        </p:nvSpPr>
        <p:spPr>
          <a:xfrm>
            <a:off x="1411564" y="2574656"/>
            <a:ext cx="15906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Talazoparib</a:t>
            </a:r>
          </a:p>
        </p:txBody>
      </p:sp>
      <p:sp>
        <p:nvSpPr>
          <p:cNvPr id="6" name="TextBox 5">
            <a:extLst>
              <a:ext uri="{FF2B5EF4-FFF2-40B4-BE49-F238E27FC236}">
                <a16:creationId xmlns:a16="http://schemas.microsoft.com/office/drawing/2014/main" id="{ADA83475-9380-5546-AFC7-D1BDA7F3B80C}"/>
              </a:ext>
            </a:extLst>
          </p:cNvPr>
          <p:cNvSpPr txBox="1"/>
          <p:nvPr/>
        </p:nvSpPr>
        <p:spPr>
          <a:xfrm>
            <a:off x="3477898" y="2893787"/>
            <a:ext cx="13099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Niraparib</a:t>
            </a:r>
          </a:p>
        </p:txBody>
      </p:sp>
      <p:sp>
        <p:nvSpPr>
          <p:cNvPr id="7" name="TextBox 6">
            <a:extLst>
              <a:ext uri="{FF2B5EF4-FFF2-40B4-BE49-F238E27FC236}">
                <a16:creationId xmlns:a16="http://schemas.microsoft.com/office/drawing/2014/main" id="{A954E17E-1983-6946-8E4E-403384DA329A}"/>
              </a:ext>
            </a:extLst>
          </p:cNvPr>
          <p:cNvSpPr txBox="1"/>
          <p:nvPr/>
        </p:nvSpPr>
        <p:spPr>
          <a:xfrm>
            <a:off x="5060844" y="3146994"/>
            <a:ext cx="25779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Rucaparib, olaparib</a:t>
            </a:r>
          </a:p>
        </p:txBody>
      </p:sp>
      <p:sp>
        <p:nvSpPr>
          <p:cNvPr id="8" name="TextBox 7">
            <a:extLst>
              <a:ext uri="{FF2B5EF4-FFF2-40B4-BE49-F238E27FC236}">
                <a16:creationId xmlns:a16="http://schemas.microsoft.com/office/drawing/2014/main" id="{7AFF62BB-5432-FC4B-BB7D-E7ACCC6E9C94}"/>
              </a:ext>
            </a:extLst>
          </p:cNvPr>
          <p:cNvSpPr txBox="1"/>
          <p:nvPr/>
        </p:nvSpPr>
        <p:spPr>
          <a:xfrm>
            <a:off x="9701682" y="3802857"/>
            <a:ext cx="12525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Veliparib</a:t>
            </a:r>
          </a:p>
        </p:txBody>
      </p:sp>
      <p:sp>
        <p:nvSpPr>
          <p:cNvPr id="9" name="TextBox 8">
            <a:extLst>
              <a:ext uri="{FF2B5EF4-FFF2-40B4-BE49-F238E27FC236}">
                <a16:creationId xmlns:a16="http://schemas.microsoft.com/office/drawing/2014/main" id="{B7373033-ECD4-134E-9C4F-86DAC9084DFF}"/>
              </a:ext>
            </a:extLst>
          </p:cNvPr>
          <p:cNvSpPr txBox="1"/>
          <p:nvPr/>
        </p:nvSpPr>
        <p:spPr>
          <a:xfrm>
            <a:off x="517187" y="6435826"/>
            <a:ext cx="45487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Adapted from: Lord CJ, et al. </a:t>
            </a: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Science.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2017;355:1152-1158.</a:t>
            </a:r>
          </a:p>
        </p:txBody>
      </p:sp>
      <p:sp>
        <p:nvSpPr>
          <p:cNvPr id="3" name="TextBox 2">
            <a:extLst>
              <a:ext uri="{FF2B5EF4-FFF2-40B4-BE49-F238E27FC236}">
                <a16:creationId xmlns:a16="http://schemas.microsoft.com/office/drawing/2014/main" id="{9DB4EF5B-5101-7043-BFEC-7CDC1CEED35D}"/>
              </a:ext>
            </a:extLst>
          </p:cNvPr>
          <p:cNvSpPr txBox="1"/>
          <p:nvPr/>
        </p:nvSpPr>
        <p:spPr>
          <a:xfrm>
            <a:off x="8466975" y="6532638"/>
            <a:ext cx="368985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A5A5A"/>
                </a:solidFill>
                <a:effectLst/>
                <a:uLnTx/>
                <a:uFillTx/>
                <a:latin typeface="Arial" charset="0"/>
                <a:ea typeface="ＭＳ Ｐゴシック" charset="0"/>
              </a:rPr>
              <a:t>Courtesy of Philip A Philip, MD, PhD, FRCP </a:t>
            </a:r>
          </a:p>
        </p:txBody>
      </p:sp>
    </p:spTree>
    <p:extLst>
      <p:ext uri="{BB962C8B-B14F-4D97-AF65-F5344CB8AC3E}">
        <p14:creationId xmlns:p14="http://schemas.microsoft.com/office/powerpoint/2010/main" val="419776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82EFD-7D6E-7442-9E08-46DE044A0774}"/>
              </a:ext>
            </a:extLst>
          </p:cNvPr>
          <p:cNvSpPr>
            <a:spLocks noGrp="1"/>
          </p:cNvSpPr>
          <p:nvPr>
            <p:ph type="title"/>
          </p:nvPr>
        </p:nvSpPr>
        <p:spPr/>
        <p:txBody>
          <a:bodyPr/>
          <a:lstStyle/>
          <a:p>
            <a:r>
              <a:rPr lang="en-US" dirty="0"/>
              <a:t>FDA Approved and Late-Stage Investigational PARP Inhibitors</a:t>
            </a:r>
          </a:p>
        </p:txBody>
      </p:sp>
      <p:sp>
        <p:nvSpPr>
          <p:cNvPr id="7" name="TextBox 6">
            <a:extLst>
              <a:ext uri="{FF2B5EF4-FFF2-40B4-BE49-F238E27FC236}">
                <a16:creationId xmlns:a16="http://schemas.microsoft.com/office/drawing/2014/main" id="{0D3D460E-43A0-1E43-A442-EDDDCE98E8AC}"/>
              </a:ext>
            </a:extLst>
          </p:cNvPr>
          <p:cNvSpPr txBox="1"/>
          <p:nvPr/>
        </p:nvSpPr>
        <p:spPr>
          <a:xfrm>
            <a:off x="457200" y="6550223"/>
            <a:ext cx="1140100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Olaparib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PI, rev 5/2020; Niraparib PI, rev 4/2020; Rucaparib PI, rev 5/2020;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Talazoparib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PI, rev 3/2020;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Clinicaltrials.gov</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Accessed 6/2020</a:t>
            </a:r>
          </a:p>
        </p:txBody>
      </p:sp>
      <p:graphicFrame>
        <p:nvGraphicFramePr>
          <p:cNvPr id="5" name="Content Placeholder 5">
            <a:extLst>
              <a:ext uri="{FF2B5EF4-FFF2-40B4-BE49-F238E27FC236}">
                <a16:creationId xmlns:a16="http://schemas.microsoft.com/office/drawing/2014/main" id="{8A326DCF-8068-C54B-8242-B36022CC57E3}"/>
              </a:ext>
            </a:extLst>
          </p:cNvPr>
          <p:cNvGraphicFramePr>
            <a:graphicFrameLocks/>
          </p:cNvGraphicFramePr>
          <p:nvPr>
            <p:extLst>
              <p:ext uri="{D42A27DB-BD31-4B8C-83A1-F6EECF244321}">
                <p14:modId xmlns:p14="http://schemas.microsoft.com/office/powerpoint/2010/main" val="1646812555"/>
              </p:ext>
            </p:extLst>
          </p:nvPr>
        </p:nvGraphicFramePr>
        <p:xfrm>
          <a:off x="366503" y="1676400"/>
          <a:ext cx="11368297" cy="3962400"/>
        </p:xfrm>
        <a:graphic>
          <a:graphicData uri="http://schemas.openxmlformats.org/drawingml/2006/table">
            <a:tbl>
              <a:tblPr firstRow="1" bandRow="1">
                <a:tableStyleId>{21E4AEA4-8DFA-4A89-87EB-49C32662AFE0}</a:tableStyleId>
              </a:tblPr>
              <a:tblGrid>
                <a:gridCol w="1309897">
                  <a:extLst>
                    <a:ext uri="{9D8B030D-6E8A-4147-A177-3AD203B41FA5}">
                      <a16:colId xmlns:a16="http://schemas.microsoft.com/office/drawing/2014/main" val="2112736362"/>
                    </a:ext>
                  </a:extLst>
                </a:gridCol>
                <a:gridCol w="2362200">
                  <a:extLst>
                    <a:ext uri="{9D8B030D-6E8A-4147-A177-3AD203B41FA5}">
                      <a16:colId xmlns:a16="http://schemas.microsoft.com/office/drawing/2014/main" val="2172194240"/>
                    </a:ext>
                  </a:extLst>
                </a:gridCol>
                <a:gridCol w="2362200">
                  <a:extLst>
                    <a:ext uri="{9D8B030D-6E8A-4147-A177-3AD203B41FA5}">
                      <a16:colId xmlns:a16="http://schemas.microsoft.com/office/drawing/2014/main" val="2377039072"/>
                    </a:ext>
                  </a:extLst>
                </a:gridCol>
                <a:gridCol w="2362200">
                  <a:extLst>
                    <a:ext uri="{9D8B030D-6E8A-4147-A177-3AD203B41FA5}">
                      <a16:colId xmlns:a16="http://schemas.microsoft.com/office/drawing/2014/main" val="987740610"/>
                    </a:ext>
                  </a:extLst>
                </a:gridCol>
                <a:gridCol w="1524000">
                  <a:extLst>
                    <a:ext uri="{9D8B030D-6E8A-4147-A177-3AD203B41FA5}">
                      <a16:colId xmlns:a16="http://schemas.microsoft.com/office/drawing/2014/main" val="2454008066"/>
                    </a:ext>
                  </a:extLst>
                </a:gridCol>
                <a:gridCol w="1447800">
                  <a:extLst>
                    <a:ext uri="{9D8B030D-6E8A-4147-A177-3AD203B41FA5}">
                      <a16:colId xmlns:a16="http://schemas.microsoft.com/office/drawing/2014/main" val="3965127652"/>
                    </a:ext>
                  </a:extLst>
                </a:gridCol>
              </a:tblGrid>
              <a:tr h="609600">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dirty="0" err="1"/>
                        <a:t>Olaparib</a:t>
                      </a:r>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dirty="0"/>
                        <a:t>Niraparib</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dirty="0"/>
                        <a:t>Rucaparib</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dirty="0" err="1"/>
                        <a:t>Talazoparib</a:t>
                      </a:r>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dirty="0"/>
                        <a:t>Veliparib</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1233424617"/>
                  </a:ext>
                </a:extLst>
              </a:tr>
              <a:tr h="838200">
                <a:tc>
                  <a:txBody>
                    <a:bodyPr/>
                    <a:lstStyle/>
                    <a:p>
                      <a:r>
                        <a:rPr lang="en-US" dirty="0">
                          <a:solidFill>
                            <a:srgbClr val="FFFFFF"/>
                          </a:solidFill>
                        </a:rPr>
                        <a:t>Ovarian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71450" indent="-171450">
                        <a:buFont typeface="Arial" panose="020B0604020202020204" pitchFamily="34" charset="0"/>
                        <a:buChar char="•"/>
                        <a:tabLst/>
                      </a:pPr>
                      <a:r>
                        <a:rPr lang="en-US" sz="1500" dirty="0">
                          <a:solidFill>
                            <a:srgbClr val="FFFFFF"/>
                          </a:solidFill>
                        </a:rPr>
                        <a:t>Front line</a:t>
                      </a:r>
                    </a:p>
                    <a:p>
                      <a:pPr marL="171450" indent="-171450">
                        <a:buFont typeface="Arial" panose="020B0604020202020204" pitchFamily="34" charset="0"/>
                        <a:buChar char="•"/>
                        <a:tabLst/>
                      </a:pPr>
                      <a:r>
                        <a:rPr lang="en-US" sz="1500" dirty="0">
                          <a:solidFill>
                            <a:srgbClr val="FFFFFF"/>
                          </a:solidFill>
                        </a:rPr>
                        <a:t>Plat-sensitive recurrent</a:t>
                      </a:r>
                    </a:p>
                    <a:p>
                      <a:pPr marL="171450" indent="-171450">
                        <a:buFont typeface="Arial" panose="020B0604020202020204" pitchFamily="34" charset="0"/>
                        <a:buChar char="•"/>
                        <a:tabLst/>
                      </a:pPr>
                      <a:r>
                        <a:rPr lang="en-US" sz="1500" dirty="0">
                          <a:solidFill>
                            <a:srgbClr val="FFFFFF"/>
                          </a:solidFill>
                        </a:rPr>
                        <a:t>Multiply relapsed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17475" indent="-117475">
                        <a:buFont typeface="Arial" panose="020B0604020202020204" pitchFamily="34" charset="0"/>
                        <a:buChar char="•"/>
                        <a:tabLst/>
                      </a:pPr>
                      <a:r>
                        <a:rPr lang="en-US" sz="1500" dirty="0">
                          <a:solidFill>
                            <a:srgbClr val="FFFFFF"/>
                          </a:solidFill>
                        </a:rPr>
                        <a:t>Front line</a:t>
                      </a:r>
                    </a:p>
                    <a:p>
                      <a:pPr marL="117475" indent="-117475">
                        <a:buFont typeface="Arial" panose="020B0604020202020204" pitchFamily="34" charset="0"/>
                        <a:buChar char="•"/>
                        <a:tabLst/>
                      </a:pPr>
                      <a:r>
                        <a:rPr lang="en-US" sz="1500" dirty="0">
                          <a:solidFill>
                            <a:srgbClr val="FFFFFF"/>
                          </a:solidFill>
                        </a:rPr>
                        <a:t>Plat-sensitive recurrent</a:t>
                      </a:r>
                    </a:p>
                    <a:p>
                      <a:pPr marL="117475" indent="-117475">
                        <a:buFont typeface="Arial" panose="020B0604020202020204" pitchFamily="34" charset="0"/>
                        <a:buChar char="•"/>
                        <a:tabLst/>
                      </a:pPr>
                      <a:r>
                        <a:rPr lang="en-US" sz="1500" dirty="0">
                          <a:solidFill>
                            <a:srgbClr val="FFFFFF"/>
                          </a:solidFill>
                        </a:rPr>
                        <a:t>Multiply relapsed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82563" indent="-182563">
                        <a:buFont typeface="Arial" panose="020B0604020202020204" pitchFamily="34" charset="0"/>
                        <a:buChar char="•"/>
                        <a:tabLst/>
                      </a:pPr>
                      <a:r>
                        <a:rPr lang="en-US" sz="1500" dirty="0">
                          <a:solidFill>
                            <a:srgbClr val="FFFFFF"/>
                          </a:solidFill>
                        </a:rPr>
                        <a:t>Plat-sensitive recurrent</a:t>
                      </a:r>
                    </a:p>
                    <a:p>
                      <a:pPr marL="182563" indent="-182563">
                        <a:buFont typeface="Arial" panose="020B0604020202020204" pitchFamily="34" charset="0"/>
                        <a:buChar char="•"/>
                        <a:tabLst/>
                      </a:pPr>
                      <a:r>
                        <a:rPr lang="en-US" sz="1500" dirty="0">
                          <a:solidFill>
                            <a:srgbClr val="FFFFFF"/>
                          </a:solidFill>
                        </a:rPr>
                        <a:t>Multiply relapsed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500"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500" dirty="0">
                        <a:solidFill>
                          <a:srgbClr val="FFFFFF"/>
                        </a:solidFill>
                      </a:endParaRPr>
                    </a:p>
                    <a:p>
                      <a:pPr algn="ctr"/>
                      <a:r>
                        <a:rPr lang="en-US" sz="1500" dirty="0">
                          <a:solidFill>
                            <a:srgbClr val="FFFFFF"/>
                          </a:solidFill>
                        </a:rPr>
                        <a:t>VELIA Ph3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3692870123"/>
                  </a:ext>
                </a:extLst>
              </a:tr>
              <a:tr h="838200">
                <a:tc>
                  <a:txBody>
                    <a:bodyPr/>
                    <a:lstStyle/>
                    <a:p>
                      <a:r>
                        <a:rPr lang="en-US" dirty="0">
                          <a:solidFill>
                            <a:srgbClr val="FFFFFF"/>
                          </a:solidFill>
                        </a:rPr>
                        <a:t>Breast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71450" indent="-171450">
                        <a:buFont typeface="Arial" panose="020B0604020202020204" pitchFamily="34" charset="0"/>
                        <a:buChar char="•"/>
                        <a:tabLst/>
                      </a:pPr>
                      <a:r>
                        <a:rPr lang="en-US" sz="1500" dirty="0">
                          <a:solidFill>
                            <a:srgbClr val="FFFFFF"/>
                          </a:solidFill>
                        </a:rPr>
                        <a:t>Metastatic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500" dirty="0">
                        <a:solidFill>
                          <a:srgbClr val="FFFFFF"/>
                        </a:solidFill>
                      </a:endParaRPr>
                    </a:p>
                    <a:p>
                      <a:pPr algn="ctr"/>
                      <a:r>
                        <a:rPr lang="en-US" sz="1500" dirty="0">
                          <a:solidFill>
                            <a:srgbClr val="FFFFFF"/>
                          </a:solidFill>
                        </a:rPr>
                        <a:t>BRAVO Ph3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500"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79388" indent="-179388">
                        <a:buFont typeface="Arial" panose="020B0604020202020204" pitchFamily="34" charset="0"/>
                        <a:buChar char="•"/>
                        <a:tabLst/>
                      </a:pPr>
                      <a:r>
                        <a:rPr lang="en-US" sz="1500" dirty="0">
                          <a:solidFill>
                            <a:srgbClr val="FFFFFF"/>
                          </a:solidFill>
                        </a:rPr>
                        <a:t>Metastatic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500" dirty="0">
                        <a:solidFill>
                          <a:srgbClr val="FFFFFF"/>
                        </a:solidFill>
                      </a:endParaRPr>
                    </a:p>
                    <a:p>
                      <a:pPr algn="ctr"/>
                      <a:r>
                        <a:rPr lang="en-US" sz="1500" dirty="0">
                          <a:solidFill>
                            <a:srgbClr val="FFFFFF"/>
                          </a:solidFill>
                        </a:rPr>
                        <a:t>—</a:t>
                      </a:r>
                    </a:p>
                    <a:p>
                      <a:endParaRPr lang="en-US" sz="15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3846436542"/>
                  </a:ext>
                </a:extLst>
              </a:tr>
              <a:tr h="838200">
                <a:tc>
                  <a:txBody>
                    <a:bodyPr/>
                    <a:lstStyle/>
                    <a:p>
                      <a:r>
                        <a:rPr lang="en-US" dirty="0">
                          <a:solidFill>
                            <a:srgbClr val="FFFFFF"/>
                          </a:solidFill>
                        </a:rPr>
                        <a:t>Pancreatic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71450" indent="-171450">
                        <a:buFont typeface="Arial" panose="020B0604020202020204" pitchFamily="34" charset="0"/>
                        <a:buChar char="•"/>
                        <a:tabLst/>
                      </a:pPr>
                      <a:r>
                        <a:rPr lang="en-US" sz="1500" dirty="0">
                          <a:solidFill>
                            <a:srgbClr val="FFFFFF"/>
                          </a:solidFill>
                        </a:rPr>
                        <a:t>Metastatic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500"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500"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500"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500" dirty="0">
                        <a:solidFill>
                          <a:srgbClr val="FFFFFF"/>
                        </a:solidFill>
                      </a:endParaRPr>
                    </a:p>
                    <a:p>
                      <a:pPr algn="ctr"/>
                      <a:r>
                        <a:rPr lang="en-US" sz="1500" dirty="0">
                          <a:solidFill>
                            <a:srgbClr val="FFFFFF"/>
                          </a:solidFill>
                        </a:rPr>
                        <a:t>—</a:t>
                      </a:r>
                    </a:p>
                    <a:p>
                      <a:endParaRPr lang="en-US" sz="15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659202394"/>
                  </a:ext>
                </a:extLst>
              </a:tr>
              <a:tr h="838200">
                <a:tc>
                  <a:txBody>
                    <a:bodyPr/>
                    <a:lstStyle/>
                    <a:p>
                      <a:r>
                        <a:rPr lang="en-US" dirty="0">
                          <a:solidFill>
                            <a:srgbClr val="FFFFFF"/>
                          </a:solidFill>
                        </a:rPr>
                        <a:t>Prostate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71450" indent="-171450">
                        <a:buFont typeface="Arial" panose="020B0604020202020204" pitchFamily="34" charset="0"/>
                        <a:buChar char="•"/>
                        <a:tabLst/>
                      </a:pPr>
                      <a:r>
                        <a:rPr lang="en-US" sz="1500" dirty="0">
                          <a:solidFill>
                            <a:srgbClr val="FFFFFF"/>
                          </a:solidFill>
                        </a:rPr>
                        <a:t>Metastatic CRPC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r>
                        <a:rPr lang="en-US" sz="1500" dirty="0">
                          <a:solidFill>
                            <a:srgbClr val="FFFFFF"/>
                          </a:solidFill>
                        </a:rPr>
                        <a:t>Breakthrough therapy (GALAHAD)</a:t>
                      </a:r>
                    </a:p>
                    <a:p>
                      <a:r>
                        <a:rPr lang="en-US" sz="1500" dirty="0">
                          <a:solidFill>
                            <a:srgbClr val="FFFFFF"/>
                          </a:solidFill>
                        </a:rPr>
                        <a:t>MAGNITUDE Ph3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171450" indent="-171450">
                        <a:buFont typeface="Arial" panose="020B0604020202020204" pitchFamily="34" charset="0"/>
                        <a:buChar char="•"/>
                        <a:tabLst/>
                      </a:pPr>
                      <a:r>
                        <a:rPr lang="en-US" sz="1500" dirty="0">
                          <a:solidFill>
                            <a:srgbClr val="FFFFFF"/>
                          </a:solidFill>
                        </a:rPr>
                        <a:t>Metastatic CRPC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500" dirty="0">
                        <a:solidFill>
                          <a:srgbClr val="FFFFFF"/>
                        </a:solidFill>
                      </a:endParaRPr>
                    </a:p>
                    <a:p>
                      <a:pPr algn="ctr"/>
                      <a:r>
                        <a:rPr lang="en-US" sz="1500" dirty="0">
                          <a:solidFill>
                            <a:srgbClr val="FFFFFF"/>
                          </a:solidFill>
                        </a:rPr>
                        <a:t>TALAPRO-2 Ph3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500"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2527670516"/>
                  </a:ext>
                </a:extLst>
              </a:tr>
            </a:tbl>
          </a:graphicData>
        </a:graphic>
      </p:graphicFrame>
    </p:spTree>
    <p:extLst>
      <p:ext uri="{BB962C8B-B14F-4D97-AF65-F5344CB8AC3E}">
        <p14:creationId xmlns:p14="http://schemas.microsoft.com/office/powerpoint/2010/main" val="3706648718"/>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47-year-old woman with ovarian cancer (from the practice of </a:t>
            </a:r>
            <a:br>
              <a:rPr lang="en-US" dirty="0"/>
            </a:br>
            <a:r>
              <a:rPr lang="en-US" dirty="0" err="1"/>
              <a:t>Ms</a:t>
            </a:r>
            <a:r>
              <a:rPr lang="en-US" dirty="0"/>
              <a:t> Wright)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371600"/>
            <a:ext cx="11616690" cy="5486400"/>
          </a:xfrm>
        </p:spPr>
        <p:txBody>
          <a:bodyPr/>
          <a:lstStyle/>
          <a:p>
            <a:pPr>
              <a:spcBef>
                <a:spcPts val="600"/>
              </a:spcBef>
              <a:spcAft>
                <a:spcPts val="0"/>
              </a:spcAft>
            </a:pPr>
            <a:r>
              <a:rPr lang="en-US" sz="2000" dirty="0"/>
              <a:t>During routine robotic cholecystectomy, carcinomatosis noted</a:t>
            </a:r>
          </a:p>
          <a:p>
            <a:pPr lvl="1">
              <a:spcBef>
                <a:spcPts val="600"/>
              </a:spcBef>
              <a:spcAft>
                <a:spcPts val="0"/>
              </a:spcAft>
            </a:pPr>
            <a:r>
              <a:rPr lang="en-US" sz="2000" dirty="0"/>
              <a:t>Pathology: Adenocarcinoma PAX8-positive, ER/PR-positive</a:t>
            </a:r>
          </a:p>
          <a:p>
            <a:pPr lvl="1">
              <a:spcBef>
                <a:spcPts val="600"/>
              </a:spcBef>
              <a:spcAft>
                <a:spcPts val="0"/>
              </a:spcAft>
            </a:pPr>
            <a:r>
              <a:rPr lang="en-US" sz="2000" dirty="0"/>
              <a:t>Imaging: Large amount of ascites, peritoneal carcinomatosis with bilateral adnexal masses. </a:t>
            </a:r>
          </a:p>
          <a:p>
            <a:pPr>
              <a:spcBef>
                <a:spcPts val="600"/>
              </a:spcBef>
              <a:spcAft>
                <a:spcPts val="0"/>
              </a:spcAft>
            </a:pPr>
            <a:r>
              <a:rPr lang="en-US" sz="2000" dirty="0"/>
              <a:t>Neo-adjuvant carboplatin/paclitaxel and oral BMI1 inhibitor x 3 cycles </a:t>
            </a:r>
            <a:r>
              <a:rPr lang="en-US" sz="2000" dirty="0">
                <a:sym typeface="Wingdings" pitchFamily="2" charset="2"/>
              </a:rPr>
              <a:t> </a:t>
            </a:r>
            <a:r>
              <a:rPr lang="en-US" sz="2000" dirty="0"/>
              <a:t>interval cytoreductive surgery to no gross residual disease (Stage IIIC HGSOC), BRCA2 mutation </a:t>
            </a:r>
          </a:p>
          <a:p>
            <a:pPr>
              <a:spcBef>
                <a:spcPts val="600"/>
              </a:spcBef>
              <a:spcAft>
                <a:spcPts val="0"/>
              </a:spcAft>
            </a:pPr>
            <a:r>
              <a:rPr lang="en-US" sz="2000" dirty="0"/>
              <a:t>Imaging after 3 more cycles of platinum doublet/study drug: CR, CA 125 normalized</a:t>
            </a:r>
          </a:p>
          <a:p>
            <a:pPr>
              <a:spcBef>
                <a:spcPts val="600"/>
              </a:spcBef>
              <a:spcAft>
                <a:spcPts val="0"/>
              </a:spcAft>
            </a:pPr>
            <a:r>
              <a:rPr lang="en-US" sz="2000" dirty="0" err="1"/>
              <a:t>Olaparib</a:t>
            </a:r>
            <a:r>
              <a:rPr lang="en-US" sz="2000" dirty="0"/>
              <a:t> maintenance 300 mg po bid </a:t>
            </a:r>
          </a:p>
          <a:p>
            <a:pPr lvl="1">
              <a:spcBef>
                <a:spcPts val="600"/>
              </a:spcBef>
              <a:spcAft>
                <a:spcPts val="0"/>
              </a:spcAft>
            </a:pPr>
            <a:r>
              <a:rPr lang="en-US" sz="2000" dirty="0"/>
              <a:t>After 2 weeks: Stomatitis (Magic Mouthwash) </a:t>
            </a:r>
            <a:r>
              <a:rPr lang="en-US" sz="2000" dirty="0">
                <a:sym typeface="Wingdings" pitchFamily="2" charset="2"/>
              </a:rPr>
              <a:t> resolved</a:t>
            </a:r>
            <a:endParaRPr lang="en-US" sz="2000" dirty="0"/>
          </a:p>
          <a:p>
            <a:pPr lvl="1">
              <a:spcBef>
                <a:spcPts val="600"/>
              </a:spcBef>
              <a:spcAft>
                <a:spcPts val="0"/>
              </a:spcAft>
            </a:pPr>
            <a:r>
              <a:rPr lang="en-US" sz="2000" dirty="0"/>
              <a:t>After 6 weeks:  Hgb: 7.1, increased GERD after dosing (pantoprazole)</a:t>
            </a:r>
          </a:p>
          <a:p>
            <a:pPr lvl="2">
              <a:spcBef>
                <a:spcPts val="600"/>
              </a:spcBef>
              <a:spcAft>
                <a:spcPts val="0"/>
              </a:spcAft>
            </a:pPr>
            <a:r>
              <a:rPr lang="en-US" sz="2000" dirty="0"/>
              <a:t>Dose reduction of </a:t>
            </a:r>
            <a:r>
              <a:rPr lang="en-US" sz="2000" dirty="0" err="1"/>
              <a:t>olaparib</a:t>
            </a:r>
            <a:r>
              <a:rPr lang="en-US" sz="2000" dirty="0"/>
              <a:t> due to transfusion x 2, Hgb now 10.0</a:t>
            </a:r>
          </a:p>
          <a:p>
            <a:pPr>
              <a:spcBef>
                <a:spcPts val="600"/>
              </a:spcBef>
              <a:spcAft>
                <a:spcPts val="0"/>
              </a:spcAft>
            </a:pPr>
            <a:r>
              <a:rPr lang="en-US" sz="2000" dirty="0"/>
              <a:t>4/30/2020: Dose reduced </a:t>
            </a:r>
            <a:r>
              <a:rPr lang="en-US" sz="2000" dirty="0" err="1"/>
              <a:t>olaparib</a:t>
            </a:r>
            <a:r>
              <a:rPr lang="en-US" sz="2000" dirty="0"/>
              <a:t> to 150mg po bid due to increased GERD</a:t>
            </a:r>
          </a:p>
          <a:p>
            <a:pPr>
              <a:spcBef>
                <a:spcPts val="600"/>
              </a:spcBef>
              <a:spcAft>
                <a:spcPts val="0"/>
              </a:spcAft>
            </a:pPr>
            <a:r>
              <a:rPr lang="en-US" sz="2000" dirty="0"/>
              <a:t>Currently, patient has completed 5 cycles of maintenance therapy (CA 125: 6.7)</a:t>
            </a:r>
          </a:p>
          <a:p>
            <a:pPr lvl="1">
              <a:spcBef>
                <a:spcPts val="600"/>
              </a:spcBef>
              <a:spcAft>
                <a:spcPts val="0"/>
              </a:spcAft>
            </a:pPr>
            <a:r>
              <a:rPr lang="en-US" sz="2000" dirty="0"/>
              <a:t>Considering prophylactic bilateral mastectomy with reconstruction</a:t>
            </a:r>
          </a:p>
        </p:txBody>
      </p:sp>
    </p:spTree>
    <p:extLst>
      <p:ext uri="{BB962C8B-B14F-4D97-AF65-F5344CB8AC3E}">
        <p14:creationId xmlns:p14="http://schemas.microsoft.com/office/powerpoint/2010/main" val="1340761542"/>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601683" y="1600200"/>
            <a:ext cx="11353800" cy="5105400"/>
          </a:xfrm>
        </p:spPr>
        <p:txBody>
          <a:bodyPr/>
          <a:lstStyle/>
          <a:p>
            <a:pPr marL="0" indent="0">
              <a:spcBef>
                <a:spcPts val="1200"/>
              </a:spcBef>
              <a:spcAft>
                <a:spcPts val="0"/>
              </a:spcAft>
              <a:buNone/>
            </a:pPr>
            <a:r>
              <a:rPr lang="en-US" sz="2000" b="1" dirty="0">
                <a:solidFill>
                  <a:srgbClr val="0432FF"/>
                </a:solidFill>
              </a:rPr>
              <a:t>Module 1: Overview of PARP Inhibitors — Biologic Rationale and Mechanism of Action</a:t>
            </a:r>
          </a:p>
          <a:p>
            <a:pPr>
              <a:spcBef>
                <a:spcPts val="400"/>
              </a:spcBef>
              <a:spcAft>
                <a:spcPts val="0"/>
              </a:spcAft>
            </a:pPr>
            <a:r>
              <a:rPr lang="en-US" sz="2000" dirty="0">
                <a:solidFill>
                  <a:srgbClr val="000000"/>
                </a:solidFill>
              </a:rPr>
              <a:t>Case Presentation: 47-year-old woman with ovarian cancer</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2: Side Effects and Toxicities of PARP Inhibitors</a:t>
            </a:r>
          </a:p>
          <a:p>
            <a:pPr marL="0" indent="0">
              <a:spcBef>
                <a:spcPts val="1200"/>
              </a:spcBef>
              <a:spcAft>
                <a:spcPts val="0"/>
              </a:spcAft>
              <a:buNone/>
            </a:pPr>
            <a:r>
              <a:rPr lang="en-US" sz="2000" b="1" dirty="0">
                <a:solidFill>
                  <a:srgbClr val="0432FF"/>
                </a:solidFill>
              </a:rPr>
              <a:t>Module 3: PARP Inhibitors for Ovarian Cancer</a:t>
            </a:r>
            <a:endParaRPr lang="en-US" sz="2000" dirty="0">
              <a:solidFill>
                <a:schemeClr val="tx2"/>
              </a:solidFill>
            </a:endParaRPr>
          </a:p>
          <a:p>
            <a:pPr marL="0" indent="0">
              <a:spcBef>
                <a:spcPts val="1200"/>
              </a:spcBef>
              <a:spcAft>
                <a:spcPts val="0"/>
              </a:spcAft>
              <a:buNone/>
            </a:pPr>
            <a:r>
              <a:rPr lang="en-US" sz="2000" b="1" dirty="0">
                <a:solidFill>
                  <a:srgbClr val="0432FF"/>
                </a:solidFill>
              </a:rPr>
              <a:t>Module 4: PARP Inhibitors for Breast Cancer</a:t>
            </a:r>
            <a:endParaRPr lang="en-US" sz="2000" dirty="0">
              <a:solidFill>
                <a:schemeClr val="tx2"/>
              </a:solidFill>
            </a:endParaRPr>
          </a:p>
          <a:p>
            <a:pPr>
              <a:spcBef>
                <a:spcPts val="400"/>
              </a:spcBef>
              <a:spcAft>
                <a:spcPts val="0"/>
              </a:spcAft>
            </a:pPr>
            <a:r>
              <a:rPr lang="en-US" sz="2000" dirty="0">
                <a:solidFill>
                  <a:schemeClr val="tx2"/>
                </a:solidFill>
              </a:rPr>
              <a:t>Case Presentation: 34-year-old woman with ER-positive, HER2-negative breast cancer </a:t>
            </a:r>
            <a:r>
              <a:rPr lang="en-US" sz="2000" dirty="0">
                <a:solidFill>
                  <a:srgbClr val="002B50"/>
                </a:solidFill>
              </a:rPr>
              <a:t> </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5: PARP Inhibitors for Pancreatic Cancer</a:t>
            </a:r>
          </a:p>
          <a:p>
            <a:pPr>
              <a:spcBef>
                <a:spcPts val="400"/>
              </a:spcBef>
              <a:spcAft>
                <a:spcPts val="0"/>
              </a:spcAft>
            </a:pPr>
            <a:r>
              <a:rPr lang="en-US" sz="2000" dirty="0">
                <a:solidFill>
                  <a:schemeClr val="tx2"/>
                </a:solidFill>
              </a:rPr>
              <a:t>Case Presentation: 67-year-old man with metastatic pancreatic cancer </a:t>
            </a:r>
          </a:p>
          <a:p>
            <a:pPr>
              <a:spcBef>
                <a:spcPts val="400"/>
              </a:spcBef>
              <a:spcAft>
                <a:spcPts val="0"/>
              </a:spcAft>
            </a:pPr>
            <a:r>
              <a:rPr lang="en-US" sz="2000" dirty="0">
                <a:solidFill>
                  <a:schemeClr val="tx2"/>
                </a:solidFill>
              </a:rPr>
              <a:t>Case Presentation: 68-year-old man with metastatic pancreatic cancer </a:t>
            </a:r>
          </a:p>
          <a:p>
            <a:pPr marL="0" indent="0">
              <a:spcBef>
                <a:spcPts val="1200"/>
              </a:spcBef>
              <a:spcAft>
                <a:spcPts val="0"/>
              </a:spcAft>
              <a:buNone/>
            </a:pPr>
            <a:r>
              <a:rPr lang="en-US" sz="2000" b="1" dirty="0">
                <a:solidFill>
                  <a:srgbClr val="0432FF"/>
                </a:solidFill>
              </a:rPr>
              <a:t>Module 6: PARP Inhibitors for Prostate Cancer</a:t>
            </a:r>
          </a:p>
          <a:p>
            <a:pPr>
              <a:spcBef>
                <a:spcPts val="400"/>
              </a:spcBef>
              <a:spcAft>
                <a:spcPts val="0"/>
              </a:spcAft>
            </a:pPr>
            <a:r>
              <a:rPr lang="en-US" sz="2000" dirty="0">
                <a:solidFill>
                  <a:schemeClr val="tx2"/>
                </a:solidFill>
              </a:rPr>
              <a:t>Case Presentation: A man in his early 50s with metastatic prostate cancer </a:t>
            </a:r>
          </a:p>
          <a:p>
            <a:pPr>
              <a:spcBef>
                <a:spcPts val="400"/>
              </a:spcBef>
              <a:spcAft>
                <a:spcPts val="0"/>
              </a:spcAft>
            </a:pPr>
            <a:r>
              <a:rPr lang="en-US" sz="2000" dirty="0">
                <a:solidFill>
                  <a:schemeClr val="tx2"/>
                </a:solidFill>
              </a:rPr>
              <a:t>Case Presentation: A 71-year-old man with metastatic prostate cancer </a:t>
            </a:r>
            <a:endParaRPr lang="en-US" sz="2000" b="1" dirty="0">
              <a:solidFill>
                <a:srgbClr val="0432FF"/>
              </a:solidFill>
            </a:endParaRPr>
          </a:p>
        </p:txBody>
      </p:sp>
    </p:spTree>
    <p:extLst>
      <p:ext uri="{BB962C8B-B14F-4D97-AF65-F5344CB8AC3E}">
        <p14:creationId xmlns:p14="http://schemas.microsoft.com/office/powerpoint/2010/main" val="369665665"/>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p:txBody>
          <a:bodyPr/>
          <a:lstStyle/>
          <a:p>
            <a:r>
              <a:rPr lang="en-US" dirty="0"/>
              <a:t>Module 2: Side Effects and Toxicities of PARP Inhibitors</a:t>
            </a:r>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marL="349250" lvl="1" indent="-338138">
              <a:spcBef>
                <a:spcPts val="1600"/>
              </a:spcBef>
              <a:buFont typeface="Arial" panose="020B0604020202020204" pitchFamily="34" charset="0"/>
              <a:buChar char="•"/>
            </a:pPr>
            <a:r>
              <a:rPr lang="en-US" sz="2800" dirty="0"/>
              <a:t>Cytopenia </a:t>
            </a:r>
          </a:p>
          <a:p>
            <a:pPr marL="349250" lvl="1" indent="-338138">
              <a:spcBef>
                <a:spcPts val="1600"/>
              </a:spcBef>
              <a:buFont typeface="Arial" panose="020B0604020202020204" pitchFamily="34" charset="0"/>
              <a:buChar char="•"/>
            </a:pPr>
            <a:r>
              <a:rPr lang="en-US" sz="2800" dirty="0"/>
              <a:t>Gastrointestinal toxicity</a:t>
            </a:r>
          </a:p>
          <a:p>
            <a:pPr marL="349250" lvl="1" indent="-338138">
              <a:spcBef>
                <a:spcPts val="1600"/>
              </a:spcBef>
              <a:buFont typeface="Arial" panose="020B0604020202020204" pitchFamily="34" charset="0"/>
              <a:buChar char="•"/>
            </a:pPr>
            <a:r>
              <a:rPr lang="en-US" sz="2800" dirty="0"/>
              <a:t>Creatinine elevation</a:t>
            </a:r>
          </a:p>
          <a:p>
            <a:pPr marL="349250" lvl="1" indent="-338138">
              <a:spcBef>
                <a:spcPts val="1600"/>
              </a:spcBef>
              <a:buFont typeface="Arial" panose="020B0604020202020204" pitchFamily="34" charset="0"/>
              <a:buChar char="•"/>
            </a:pPr>
            <a:r>
              <a:rPr lang="en-US" sz="2800" dirty="0"/>
              <a:t>ALT/AST elevation</a:t>
            </a:r>
          </a:p>
          <a:p>
            <a:pPr marL="349250" lvl="1" indent="-338138">
              <a:spcBef>
                <a:spcPts val="1600"/>
              </a:spcBef>
              <a:buFont typeface="Arial" panose="020B0604020202020204" pitchFamily="34" charset="0"/>
              <a:buChar char="•"/>
            </a:pPr>
            <a:r>
              <a:rPr lang="en-US" sz="2800" dirty="0"/>
              <a:t>Risk of MDS/AML</a:t>
            </a:r>
            <a:endParaRPr lang="en-US" dirty="0"/>
          </a:p>
        </p:txBody>
      </p:sp>
    </p:spTree>
    <p:extLst>
      <p:ext uri="{BB962C8B-B14F-4D97-AF65-F5344CB8AC3E}">
        <p14:creationId xmlns:p14="http://schemas.microsoft.com/office/powerpoint/2010/main" val="2504233886"/>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p:txBody>
          <a:bodyPr/>
          <a:lstStyle/>
          <a:p>
            <a:pPr marL="0" indent="0">
              <a:buNone/>
            </a:pPr>
            <a:r>
              <a:rPr lang="en-US" sz="1800" b="1" dirty="0"/>
              <a:t>Dr Love </a:t>
            </a:r>
            <a:r>
              <a:rPr lang="en-US" sz="1800" dirty="0"/>
              <a:t>is president and CEO of Research To Practice. Research To Practice receives funds in the form of educational grants to develop CME activities from the following commercial interests: AbbVie Inc, </a:t>
            </a:r>
            <a:r>
              <a:rPr lang="en-US" sz="1800" dirty="0" err="1"/>
              <a:t>Acerta</a:t>
            </a:r>
            <a:r>
              <a:rPr lang="en-US" sz="1800" dirty="0"/>
              <a:t> Pharma — A member of the AstraZeneca Group, Adaptive Biotechnologies, </a:t>
            </a:r>
            <a:r>
              <a:rPr lang="en-US" sz="1800" dirty="0" err="1"/>
              <a:t>Agendia</a:t>
            </a:r>
            <a:r>
              <a:rPr lang="en-US" sz="1800" dirty="0"/>
              <a:t> Inc, </a:t>
            </a:r>
            <a:r>
              <a:rPr lang="en-US" sz="1800" dirty="0" err="1"/>
              <a:t>Agios</a:t>
            </a:r>
            <a:r>
              <a:rPr lang="en-US" sz="1800" dirty="0"/>
              <a:t> Pharmaceuticals Inc, Amgen Inc, Array </a:t>
            </a:r>
            <a:r>
              <a:rPr lang="en-US" sz="1800" dirty="0" err="1"/>
              <a:t>BioPharma</a:t>
            </a:r>
            <a:r>
              <a:rPr lang="en-US" sz="1800" dirty="0"/>
              <a:t> Inc, a subsidiary of Pfizer Inc, Astellas, AstraZeneca Pharmaceuticals LP, Bayer HealthCare Pharmaceuticals, </a:t>
            </a:r>
            <a:r>
              <a:rPr lang="en-US" sz="1800" dirty="0" err="1"/>
              <a:t>Biodesix</a:t>
            </a:r>
            <a:r>
              <a:rPr lang="en-US" sz="1800" dirty="0"/>
              <a:t> Inc, </a:t>
            </a:r>
            <a:r>
              <a:rPr lang="en-US" sz="1800" dirty="0" err="1"/>
              <a:t>bioTheranostics</a:t>
            </a:r>
            <a:r>
              <a:rPr lang="en-US" sz="1800" dirty="0"/>
              <a:t> Inc, Blueprint Medicines, Boehringer Ingelheim Pharmaceuticals Inc, Boston Biomedical Inc, Bristol-Myers Squibb Company, Celgene Corporation, Clovis Oncology, Daiichi Sankyo Inc, </a:t>
            </a:r>
            <a:r>
              <a:rPr lang="en-US" sz="1800" dirty="0" err="1"/>
              <a:t>Dendreon</a:t>
            </a:r>
            <a:r>
              <a:rPr lang="en-US" sz="1800" dirty="0"/>
              <a:t> Pharmaceuticals Inc, Eisai Inc, EMD Serono Inc, </a:t>
            </a:r>
            <a:r>
              <a:rPr lang="en-US" sz="1800" dirty="0" err="1"/>
              <a:t>Exelixis</a:t>
            </a:r>
            <a:r>
              <a:rPr lang="en-US" sz="1800" dirty="0"/>
              <a:t> Inc, Foundation Medicine, Genentech, a member of the Roche Group, </a:t>
            </a:r>
            <a:r>
              <a:rPr lang="en-US" sz="1800" dirty="0" err="1"/>
              <a:t>Genmab</a:t>
            </a:r>
            <a:r>
              <a:rPr lang="en-US" sz="1800" dirty="0"/>
              <a:t>, Genomic Health Inc, Gilead Sciences Inc, GlaxoSmithKline, Grail Inc, Guardant Health, </a:t>
            </a:r>
            <a:r>
              <a:rPr lang="en-US" sz="1800" dirty="0" err="1"/>
              <a:t>Halozyme</a:t>
            </a:r>
            <a:r>
              <a:rPr lang="en-US" sz="1800" dirty="0"/>
              <a:t> Inc, </a:t>
            </a:r>
            <a:r>
              <a:rPr lang="en-US" sz="1800" dirty="0" err="1"/>
              <a:t>Helsinn</a:t>
            </a:r>
            <a:r>
              <a:rPr lang="en-US" sz="1800" dirty="0"/>
              <a:t> Healthcare SA, </a:t>
            </a:r>
            <a:r>
              <a:rPr lang="en-US" sz="1800" dirty="0" err="1"/>
              <a:t>ImmunoGen</a:t>
            </a:r>
            <a:r>
              <a:rPr lang="en-US" sz="1800" dirty="0"/>
              <a:t> Inc, Incyte Corporation, Infinity Pharmaceuticals Inc, Ipsen Biopharmaceuticals Inc, Janssen Biotech Inc, administered by Janssen Scientific Affairs LLC, Jazz Pharmaceuticals Inc, Kite, A Gilead Company, Lexicon Pharmaceuticals Inc, Lilly, </a:t>
            </a:r>
            <a:r>
              <a:rPr lang="en-US" sz="1800" dirty="0" err="1"/>
              <a:t>Loxo</a:t>
            </a:r>
            <a:r>
              <a:rPr lang="en-US" sz="1800" dirty="0"/>
              <a:t> Oncology Inc, a wholly owned subsidiary of Eli Lilly &amp; Company, Merck, Merrimack Pharmaceuticals Inc, Myriad Genetic Laboratories Inc, </a:t>
            </a:r>
            <a:r>
              <a:rPr lang="en-US" sz="1800" dirty="0" err="1"/>
              <a:t>Natera</a:t>
            </a:r>
            <a:r>
              <a:rPr lang="en-US" sz="1800" dirty="0"/>
              <a:t> Inc, Novartis, </a:t>
            </a:r>
            <a:r>
              <a:rPr lang="en-US" sz="1800" dirty="0" err="1"/>
              <a:t>Oncopeptides</a:t>
            </a:r>
            <a:r>
              <a:rPr lang="en-US" sz="1800" dirty="0"/>
              <a:t>, Pfizer Inc, Pharmacyclics LLC, an AbbVie Company, Prometheus Laboratories Inc, Puma Biotechnology Inc, Regeneron Pharmaceuticals Inc, Sandoz Inc, a Novartis Division, Sanofi Genzyme, Seattle Genetics, </a:t>
            </a:r>
            <a:r>
              <a:rPr lang="en-US" sz="1800" dirty="0" err="1"/>
              <a:t>Sirtex</a:t>
            </a:r>
            <a:r>
              <a:rPr lang="en-US" sz="1800" dirty="0"/>
              <a:t> Medical Ltd, Spectrum Pharmaceuticals Inc, Taiho Oncology Inc, Takeda Oncology, </a:t>
            </a:r>
            <a:r>
              <a:rPr lang="en-US" sz="1800" dirty="0" err="1"/>
              <a:t>Tesaro</a:t>
            </a:r>
            <a:r>
              <a:rPr lang="en-US" sz="1800" dirty="0"/>
              <a:t>, A GSK Company, Teva Oncology, Tokai Pharmaceuticals Inc, </a:t>
            </a:r>
            <a:r>
              <a:rPr lang="en-US" sz="1800" dirty="0" err="1"/>
              <a:t>Tolero</a:t>
            </a:r>
            <a:r>
              <a:rPr lang="en-US" sz="1800" dirty="0"/>
              <a:t> Pharmaceuticals and </a:t>
            </a:r>
            <a:r>
              <a:rPr lang="en-US" sz="1800" dirty="0" err="1"/>
              <a:t>Verastem</a:t>
            </a:r>
            <a:r>
              <a:rPr lang="en-US" sz="1800"/>
              <a:t> Inc.</a:t>
            </a:r>
            <a:endParaRPr lang="en-US" sz="1800" dirty="0"/>
          </a:p>
        </p:txBody>
      </p:sp>
    </p:spTree>
    <p:extLst>
      <p:ext uri="{BB962C8B-B14F-4D97-AF65-F5344CB8AC3E}">
        <p14:creationId xmlns:p14="http://schemas.microsoft.com/office/powerpoint/2010/main" val="2756505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sz="2200" dirty="0"/>
              <a:t>Gastrointestinal side effects and </a:t>
            </a:r>
            <a:r>
              <a:rPr lang="en-US" sz="2200" dirty="0" err="1"/>
              <a:t>cytopenias</a:t>
            </a:r>
            <a:r>
              <a:rPr lang="en-US" sz="2200" dirty="0"/>
              <a:t> are class effects of PARP inhibitors, but the frequencies vary among available agents.</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spcBef>
                <a:spcPts val="1200"/>
              </a:spcBef>
              <a:buFont typeface="+mj-lt"/>
              <a:buAutoNum type="alphaLcPeriod"/>
            </a:pPr>
            <a:r>
              <a:rPr lang="en-US" dirty="0"/>
              <a:t>Agree</a:t>
            </a:r>
          </a:p>
          <a:p>
            <a:pPr marL="457200" indent="-457200">
              <a:spcBef>
                <a:spcPts val="1200"/>
              </a:spcBef>
              <a:buFont typeface="+mj-lt"/>
              <a:buAutoNum type="alphaLcPeriod"/>
            </a:pPr>
            <a:r>
              <a:rPr lang="en-US" dirty="0"/>
              <a:t>Disagree</a:t>
            </a:r>
          </a:p>
          <a:p>
            <a:pPr marL="457200" indent="-457200">
              <a:spcBef>
                <a:spcPts val="1200"/>
              </a:spcBef>
              <a:buFont typeface="+mj-lt"/>
              <a:buAutoNum type="alphaLcPeriod"/>
            </a:pPr>
            <a:r>
              <a:rPr lang="en-US" dirty="0"/>
              <a:t>I don’t know</a:t>
            </a:r>
          </a:p>
        </p:txBody>
      </p:sp>
    </p:spTree>
    <p:extLst>
      <p:ext uri="{BB962C8B-B14F-4D97-AF65-F5344CB8AC3E}">
        <p14:creationId xmlns:p14="http://schemas.microsoft.com/office/powerpoint/2010/main" val="2413347508"/>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82EFD-7D6E-7442-9E08-46DE044A0774}"/>
              </a:ext>
            </a:extLst>
          </p:cNvPr>
          <p:cNvSpPr>
            <a:spLocks noGrp="1"/>
          </p:cNvSpPr>
          <p:nvPr>
            <p:ph type="title"/>
          </p:nvPr>
        </p:nvSpPr>
        <p:spPr/>
        <p:txBody>
          <a:bodyPr/>
          <a:lstStyle/>
          <a:p>
            <a:r>
              <a:rPr lang="en-US" dirty="0"/>
              <a:t>Adverse Events: Class Effects and Specific Drug Differences</a:t>
            </a:r>
          </a:p>
        </p:txBody>
      </p:sp>
      <p:graphicFrame>
        <p:nvGraphicFramePr>
          <p:cNvPr id="6" name="Content Placeholder 5">
            <a:extLst>
              <a:ext uri="{FF2B5EF4-FFF2-40B4-BE49-F238E27FC236}">
                <a16:creationId xmlns:a16="http://schemas.microsoft.com/office/drawing/2014/main" id="{3AF2D45E-F1C3-B242-AB71-F14CE03DA06E}"/>
              </a:ext>
            </a:extLst>
          </p:cNvPr>
          <p:cNvGraphicFramePr>
            <a:graphicFrameLocks noGrp="1"/>
          </p:cNvGraphicFramePr>
          <p:nvPr>
            <p:ph idx="1"/>
          </p:nvPr>
        </p:nvGraphicFramePr>
        <p:xfrm>
          <a:off x="381000" y="1304020"/>
          <a:ext cx="11582398" cy="4924375"/>
        </p:xfrm>
        <a:graphic>
          <a:graphicData uri="http://schemas.openxmlformats.org/drawingml/2006/table">
            <a:tbl>
              <a:tblPr firstRow="1" bandRow="1">
                <a:tableStyleId>{21E4AEA4-8DFA-4A89-87EB-49C32662AFE0}</a:tableStyleId>
              </a:tblPr>
              <a:tblGrid>
                <a:gridCol w="2362200">
                  <a:extLst>
                    <a:ext uri="{9D8B030D-6E8A-4147-A177-3AD203B41FA5}">
                      <a16:colId xmlns:a16="http://schemas.microsoft.com/office/drawing/2014/main" val="2112736362"/>
                    </a:ext>
                  </a:extLst>
                </a:gridCol>
                <a:gridCol w="2971800">
                  <a:extLst>
                    <a:ext uri="{9D8B030D-6E8A-4147-A177-3AD203B41FA5}">
                      <a16:colId xmlns:a16="http://schemas.microsoft.com/office/drawing/2014/main" val="2995612987"/>
                    </a:ext>
                  </a:extLst>
                </a:gridCol>
                <a:gridCol w="1116078">
                  <a:extLst>
                    <a:ext uri="{9D8B030D-6E8A-4147-A177-3AD203B41FA5}">
                      <a16:colId xmlns:a16="http://schemas.microsoft.com/office/drawing/2014/main" val="2172194240"/>
                    </a:ext>
                  </a:extLst>
                </a:gridCol>
                <a:gridCol w="1248402">
                  <a:extLst>
                    <a:ext uri="{9D8B030D-6E8A-4147-A177-3AD203B41FA5}">
                      <a16:colId xmlns:a16="http://schemas.microsoft.com/office/drawing/2014/main" val="2377039072"/>
                    </a:ext>
                  </a:extLst>
                </a:gridCol>
                <a:gridCol w="1248402">
                  <a:extLst>
                    <a:ext uri="{9D8B030D-6E8A-4147-A177-3AD203B41FA5}">
                      <a16:colId xmlns:a16="http://schemas.microsoft.com/office/drawing/2014/main" val="987740610"/>
                    </a:ext>
                  </a:extLst>
                </a:gridCol>
                <a:gridCol w="1387114">
                  <a:extLst>
                    <a:ext uri="{9D8B030D-6E8A-4147-A177-3AD203B41FA5}">
                      <a16:colId xmlns:a16="http://schemas.microsoft.com/office/drawing/2014/main" val="2454008066"/>
                    </a:ext>
                  </a:extLst>
                </a:gridCol>
                <a:gridCol w="1248402">
                  <a:extLst>
                    <a:ext uri="{9D8B030D-6E8A-4147-A177-3AD203B41FA5}">
                      <a16:colId xmlns:a16="http://schemas.microsoft.com/office/drawing/2014/main" val="3965127652"/>
                    </a:ext>
                  </a:extLst>
                </a:gridCol>
              </a:tblGrid>
              <a:tr h="347703">
                <a:tc>
                  <a:txBody>
                    <a:bodyPr/>
                    <a:lstStyle/>
                    <a:p>
                      <a:endParaRPr lang="en-US" sz="16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a:t>Notes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600" dirty="0" err="1"/>
                        <a:t>Olaparib</a:t>
                      </a:r>
                      <a:endParaRPr lang="en-US" sz="16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600" dirty="0"/>
                        <a:t>Niraparib</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600" dirty="0"/>
                        <a:t>Rucaparib</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600" dirty="0" err="1"/>
                        <a:t>Talazoparib</a:t>
                      </a:r>
                      <a:endParaRPr lang="en-US" sz="16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1600" dirty="0"/>
                        <a:t>Veliparib</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1233424617"/>
                  </a:ext>
                </a:extLst>
              </a:tr>
              <a:tr h="347703">
                <a:tc>
                  <a:txBody>
                    <a:bodyPr/>
                    <a:lstStyle/>
                    <a:p>
                      <a:r>
                        <a:rPr lang="en-US" sz="1600" dirty="0">
                          <a:solidFill>
                            <a:srgbClr val="FFFFFF"/>
                          </a:solidFill>
                        </a:rPr>
                        <a:t>Fatigue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50%-70%, mainly Gr1-2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3692870123"/>
                  </a:ext>
                </a:extLst>
              </a:tr>
              <a:tr h="267464">
                <a:tc gridSpan="7">
                  <a:txBody>
                    <a:bodyPr/>
                    <a:lstStyle/>
                    <a:p>
                      <a:r>
                        <a:rPr lang="en-US" sz="1600" b="1" dirty="0">
                          <a:solidFill>
                            <a:srgbClr val="FFFFFF"/>
                          </a:solidFill>
                        </a:rPr>
                        <a:t>Hematologic AEs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tc hMerge="1">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tc hMerge="1">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tc hMerge="1">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extLst>
                  <a:ext uri="{0D108BD9-81ED-4DB2-BD59-A6C34878D82A}">
                    <a16:rowId xmlns:a16="http://schemas.microsoft.com/office/drawing/2014/main" val="1627908168"/>
                  </a:ext>
                </a:extLst>
              </a:tr>
              <a:tr h="278163">
                <a:tc>
                  <a:txBody>
                    <a:bodyPr/>
                    <a:lstStyle/>
                    <a:p>
                      <a:r>
                        <a:rPr lang="en-US" sz="1600" dirty="0">
                          <a:solidFill>
                            <a:srgbClr val="FFFFFF"/>
                          </a:solidFill>
                        </a:rPr>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40%-60%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00B0F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3382066587"/>
                  </a:ext>
                </a:extLst>
              </a:tr>
              <a:tr h="347703">
                <a:tc>
                  <a:txBody>
                    <a:bodyPr/>
                    <a:lstStyle/>
                    <a:p>
                      <a:r>
                        <a:rPr lang="en-US" sz="1600" dirty="0">
                          <a:solidFill>
                            <a:srgbClr val="FFFFFF"/>
                          </a:solidFill>
                        </a:rPr>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Niraparib dose adjustment, based on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2261678576"/>
                  </a:ext>
                </a:extLst>
              </a:tr>
              <a:tr h="347703">
                <a:tc>
                  <a:txBody>
                    <a:bodyPr/>
                    <a:lstStyle/>
                    <a:p>
                      <a:r>
                        <a:rPr lang="en-US" sz="1600" dirty="0">
                          <a:solidFill>
                            <a:srgbClr val="FFFFFF"/>
                          </a:solidFill>
                        </a:rPr>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1031602374"/>
                  </a:ext>
                </a:extLst>
              </a:tr>
              <a:tr h="347703">
                <a:tc gridSpan="7">
                  <a:txBody>
                    <a:bodyPr/>
                    <a:lstStyle/>
                    <a:p>
                      <a:r>
                        <a:rPr lang="en-US" sz="1600" b="1" dirty="0">
                          <a:solidFill>
                            <a:srgbClr val="FFFFFF"/>
                          </a:solidFill>
                        </a:rPr>
                        <a:t>Gastrointestinal AEs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extLst>
                  <a:ext uri="{0D108BD9-81ED-4DB2-BD59-A6C34878D82A}">
                    <a16:rowId xmlns:a16="http://schemas.microsoft.com/office/drawing/2014/main" val="2651458571"/>
                  </a:ext>
                </a:extLst>
              </a:tr>
              <a:tr h="406546">
                <a:tc>
                  <a:txBody>
                    <a:bodyPr/>
                    <a:lstStyle/>
                    <a:p>
                      <a:r>
                        <a:rPr lang="en-US" sz="1600" dirty="0">
                          <a:solidFill>
                            <a:srgbClr val="FFFFFF"/>
                          </a:solidFill>
                        </a:rPr>
                        <a:t>Nausea/vomiting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Moderately emetic &gt;30%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1835876730"/>
                  </a:ext>
                </a:extLst>
              </a:tr>
              <a:tr h="347703">
                <a:tc>
                  <a:txBody>
                    <a:bodyPr/>
                    <a:lstStyle/>
                    <a:p>
                      <a:r>
                        <a:rPr lang="en-US" sz="1600" dirty="0">
                          <a:solidFill>
                            <a:srgbClr val="FFFFFF"/>
                          </a:solidFill>
                        </a:rPr>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1975801550"/>
                  </a:ext>
                </a:extLst>
              </a:tr>
              <a:tr h="347703">
                <a:tc gridSpan="7">
                  <a:txBody>
                    <a:bodyPr/>
                    <a:lstStyle/>
                    <a:p>
                      <a:r>
                        <a:rPr lang="en-US" sz="1600" b="1" dirty="0">
                          <a:solidFill>
                            <a:srgbClr val="FFFFFF"/>
                          </a:solidFill>
                        </a:rPr>
                        <a:t>Laboratory abnormalities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extLst>
                  <a:ext uri="{0D108BD9-81ED-4DB2-BD59-A6C34878D82A}">
                    <a16:rowId xmlns:a16="http://schemas.microsoft.com/office/drawing/2014/main" val="3000825525"/>
                  </a:ext>
                </a:extLst>
              </a:tr>
              <a:tr h="347703">
                <a:tc>
                  <a:txBody>
                    <a:bodyPr/>
                    <a:lstStyle/>
                    <a:p>
                      <a:r>
                        <a:rPr lang="en-US" sz="1600" b="0" dirty="0">
                          <a:solidFill>
                            <a:srgbClr val="FFFFFF"/>
                          </a:solidFill>
                        </a:rPr>
                        <a:t>ALT/AST elevation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5%-10% </a:t>
                      </a:r>
                      <a:r>
                        <a:rPr lang="en-US" sz="1600" dirty="0" err="1">
                          <a:solidFill>
                            <a:srgbClr val="FFFFFF"/>
                          </a:solidFill>
                        </a:rPr>
                        <a:t>olaparib</a:t>
                      </a:r>
                      <a:r>
                        <a:rPr lang="en-US" sz="1600" dirty="0">
                          <a:solidFill>
                            <a:srgbClr val="FFFFFF"/>
                          </a:solidFill>
                        </a:rPr>
                        <a:t>, niraparib; 34% rucaparib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00B0F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00B0F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2710243846"/>
                  </a:ext>
                </a:extLst>
              </a:tr>
              <a:tr h="347703">
                <a:tc>
                  <a:txBody>
                    <a:bodyPr/>
                    <a:lstStyle/>
                    <a:p>
                      <a:r>
                        <a:rPr lang="en-US" sz="1600" b="0" dirty="0">
                          <a:solidFill>
                            <a:srgbClr val="FFFFFF"/>
                          </a:solidFill>
                        </a:rPr>
                        <a:t>Creatinine elevation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rgbClr val="FFFFFF"/>
                          </a:solidFill>
                        </a:rPr>
                        <a:t>10%-12%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rgbClr val="FFFFFF"/>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rgbClr val="FFFFFF"/>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328731956"/>
                  </a:ext>
                </a:extLst>
              </a:tr>
            </a:tbl>
          </a:graphicData>
        </a:graphic>
      </p:graphicFrame>
      <p:sp>
        <p:nvSpPr>
          <p:cNvPr id="7" name="TextBox 6">
            <a:extLst>
              <a:ext uri="{FF2B5EF4-FFF2-40B4-BE49-F238E27FC236}">
                <a16:creationId xmlns:a16="http://schemas.microsoft.com/office/drawing/2014/main" id="{0D3D460E-43A0-1E43-A442-EDDDCE98E8AC}"/>
              </a:ext>
            </a:extLst>
          </p:cNvPr>
          <p:cNvSpPr txBox="1"/>
          <p:nvPr/>
        </p:nvSpPr>
        <p:spPr>
          <a:xfrm>
            <a:off x="381000" y="6283528"/>
            <a:ext cx="89916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Olaparib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PI, rev 5/2020; Niraparib PI, rev 4/2020; Rucaparib PI, rev 5/2020;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Talazoparib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PI, rev 3/2020;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Madariaga</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Int J Gyn Cancer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2020 April 9;[Online ahead of print]; Litton JK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NEJM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2018;379:753-63.</a:t>
            </a:r>
          </a:p>
        </p:txBody>
      </p:sp>
      <p:sp>
        <p:nvSpPr>
          <p:cNvPr id="5" name="TextBox 4">
            <a:extLst>
              <a:ext uri="{FF2B5EF4-FFF2-40B4-BE49-F238E27FC236}">
                <a16:creationId xmlns:a16="http://schemas.microsoft.com/office/drawing/2014/main" id="{DA4963AD-28B9-2F47-A96F-1AC779AC8E74}"/>
              </a:ext>
            </a:extLst>
          </p:cNvPr>
          <p:cNvSpPr txBox="1"/>
          <p:nvPr/>
        </p:nvSpPr>
        <p:spPr>
          <a:xfrm>
            <a:off x="10456254" y="6488461"/>
            <a:ext cx="150714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NR, not reported</a:t>
            </a:r>
          </a:p>
        </p:txBody>
      </p:sp>
    </p:spTree>
    <p:extLst>
      <p:ext uri="{BB962C8B-B14F-4D97-AF65-F5344CB8AC3E}">
        <p14:creationId xmlns:p14="http://schemas.microsoft.com/office/powerpoint/2010/main" val="2734808073"/>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82EFD-7D6E-7442-9E08-46DE044A0774}"/>
              </a:ext>
            </a:extLst>
          </p:cNvPr>
          <p:cNvSpPr>
            <a:spLocks noGrp="1"/>
          </p:cNvSpPr>
          <p:nvPr>
            <p:ph type="title"/>
          </p:nvPr>
        </p:nvSpPr>
        <p:spPr/>
        <p:txBody>
          <a:bodyPr/>
          <a:lstStyle/>
          <a:p>
            <a:r>
              <a:rPr lang="en-US" dirty="0"/>
              <a:t>Adverse Events: Class Effects and Specific Drug Differences</a:t>
            </a:r>
          </a:p>
        </p:txBody>
      </p:sp>
      <p:graphicFrame>
        <p:nvGraphicFramePr>
          <p:cNvPr id="6" name="Content Placeholder 5">
            <a:extLst>
              <a:ext uri="{FF2B5EF4-FFF2-40B4-BE49-F238E27FC236}">
                <a16:creationId xmlns:a16="http://schemas.microsoft.com/office/drawing/2014/main" id="{3AF2D45E-F1C3-B242-AB71-F14CE03DA06E}"/>
              </a:ext>
            </a:extLst>
          </p:cNvPr>
          <p:cNvGraphicFramePr>
            <a:graphicFrameLocks noGrp="1"/>
          </p:cNvGraphicFramePr>
          <p:nvPr>
            <p:ph idx="1"/>
          </p:nvPr>
        </p:nvGraphicFramePr>
        <p:xfrm>
          <a:off x="381000" y="1371600"/>
          <a:ext cx="11582398" cy="4644421"/>
        </p:xfrm>
        <a:graphic>
          <a:graphicData uri="http://schemas.openxmlformats.org/drawingml/2006/table">
            <a:tbl>
              <a:tblPr firstRow="1" bandRow="1">
                <a:tableStyleId>{21E4AEA4-8DFA-4A89-87EB-49C32662AFE0}</a:tableStyleId>
              </a:tblPr>
              <a:tblGrid>
                <a:gridCol w="2362200">
                  <a:extLst>
                    <a:ext uri="{9D8B030D-6E8A-4147-A177-3AD203B41FA5}">
                      <a16:colId xmlns:a16="http://schemas.microsoft.com/office/drawing/2014/main" val="2112736362"/>
                    </a:ext>
                  </a:extLst>
                </a:gridCol>
                <a:gridCol w="2971800">
                  <a:extLst>
                    <a:ext uri="{9D8B030D-6E8A-4147-A177-3AD203B41FA5}">
                      <a16:colId xmlns:a16="http://schemas.microsoft.com/office/drawing/2014/main" val="2995612987"/>
                    </a:ext>
                  </a:extLst>
                </a:gridCol>
                <a:gridCol w="1116078">
                  <a:extLst>
                    <a:ext uri="{9D8B030D-6E8A-4147-A177-3AD203B41FA5}">
                      <a16:colId xmlns:a16="http://schemas.microsoft.com/office/drawing/2014/main" val="2172194240"/>
                    </a:ext>
                  </a:extLst>
                </a:gridCol>
                <a:gridCol w="1248402">
                  <a:extLst>
                    <a:ext uri="{9D8B030D-6E8A-4147-A177-3AD203B41FA5}">
                      <a16:colId xmlns:a16="http://schemas.microsoft.com/office/drawing/2014/main" val="2377039072"/>
                    </a:ext>
                  </a:extLst>
                </a:gridCol>
                <a:gridCol w="1248402">
                  <a:extLst>
                    <a:ext uri="{9D8B030D-6E8A-4147-A177-3AD203B41FA5}">
                      <a16:colId xmlns:a16="http://schemas.microsoft.com/office/drawing/2014/main" val="987740610"/>
                    </a:ext>
                  </a:extLst>
                </a:gridCol>
                <a:gridCol w="1387114">
                  <a:extLst>
                    <a:ext uri="{9D8B030D-6E8A-4147-A177-3AD203B41FA5}">
                      <a16:colId xmlns:a16="http://schemas.microsoft.com/office/drawing/2014/main" val="2454008066"/>
                    </a:ext>
                  </a:extLst>
                </a:gridCol>
                <a:gridCol w="1248402">
                  <a:extLst>
                    <a:ext uri="{9D8B030D-6E8A-4147-A177-3AD203B41FA5}">
                      <a16:colId xmlns:a16="http://schemas.microsoft.com/office/drawing/2014/main" val="3965127652"/>
                    </a:ext>
                  </a:extLst>
                </a:gridCol>
              </a:tblGrid>
              <a:tr h="347703">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a:t>Notes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err="1"/>
                        <a:t>Olaparib</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a:t>Niraparib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a:t>Rucaparib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err="1"/>
                        <a:t>Talazoparib</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r>
                        <a:rPr lang="en-US" sz="1600" dirty="0"/>
                        <a:t>Veliparib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1233424617"/>
                  </a:ext>
                </a:extLst>
              </a:tr>
              <a:tr h="267464">
                <a:tc gridSpan="7">
                  <a:txBody>
                    <a:bodyPr/>
                    <a:lstStyle/>
                    <a:p>
                      <a:r>
                        <a:rPr lang="en-US" sz="1600" b="1" dirty="0">
                          <a:solidFill>
                            <a:schemeClr val="tx1"/>
                          </a:solidFill>
                        </a:rPr>
                        <a:t>Respiratory disorders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tc hMerge="1">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tc hMerge="1">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tc hMerge="1">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tc>
                <a:extLst>
                  <a:ext uri="{0D108BD9-81ED-4DB2-BD59-A6C34878D82A}">
                    <a16:rowId xmlns:a16="http://schemas.microsoft.com/office/drawing/2014/main" val="1627908168"/>
                  </a:ext>
                </a:extLst>
              </a:tr>
              <a:tr h="278163">
                <a:tc>
                  <a:txBody>
                    <a:bodyPr/>
                    <a:lstStyle/>
                    <a:p>
                      <a:r>
                        <a:rPr lang="en-US" sz="1600" dirty="0">
                          <a:solidFill>
                            <a:schemeClr val="tx1"/>
                          </a:solidFill>
                        </a:rPr>
                        <a:t>Dyspnea +/- cough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chemeClr val="tx1"/>
                          </a:solidFill>
                        </a:rPr>
                        <a:t>10%-20%, usually Gr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3382066587"/>
                  </a:ext>
                </a:extLst>
              </a:tr>
              <a:tr h="347703">
                <a:tc>
                  <a:txBody>
                    <a:bodyPr/>
                    <a:lstStyle/>
                    <a:p>
                      <a:r>
                        <a:rPr lang="en-US" sz="1600" dirty="0">
                          <a:solidFill>
                            <a:schemeClr val="tx1"/>
                          </a:solidFill>
                        </a:rPr>
                        <a:t>Nasopharyngitis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2261678576"/>
                  </a:ext>
                </a:extLst>
              </a:tr>
              <a:tr h="347703">
                <a:tc gridSpan="7">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Nervous system and psychiatric disorders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extLst>
                  <a:ext uri="{0D108BD9-81ED-4DB2-BD59-A6C34878D82A}">
                    <a16:rowId xmlns:a16="http://schemas.microsoft.com/office/drawing/2014/main" val="2651458571"/>
                  </a:ext>
                </a:extLst>
              </a:tr>
              <a:tr h="406546">
                <a:tc>
                  <a:txBody>
                    <a:bodyPr/>
                    <a:lstStyle/>
                    <a:p>
                      <a:r>
                        <a:rPr lang="en-US" sz="1600" dirty="0">
                          <a:solidFill>
                            <a:schemeClr val="tx1"/>
                          </a:solidFill>
                        </a:rPr>
                        <a:t>Insomnia/headache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chemeClr val="tx1"/>
                          </a:solidFill>
                        </a:rPr>
                        <a:t>10%-25%, usually Gr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1835876730"/>
                  </a:ext>
                </a:extLst>
              </a:tr>
              <a:tr h="347703">
                <a:tc gridSpan="7">
                  <a:txBody>
                    <a:bodyPr/>
                    <a:lstStyle/>
                    <a:p>
                      <a:r>
                        <a:rPr lang="en-US" sz="1600" b="1" dirty="0">
                          <a:solidFill>
                            <a:schemeClr val="tx1"/>
                          </a:solidFill>
                        </a:rPr>
                        <a:t>Dermatologic toxicity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extLst>
                  <a:ext uri="{0D108BD9-81ED-4DB2-BD59-A6C34878D82A}">
                    <a16:rowId xmlns:a16="http://schemas.microsoft.com/office/drawing/2014/main" val="3000825525"/>
                  </a:ext>
                </a:extLst>
              </a:tr>
              <a:tr h="347703">
                <a:tc>
                  <a:txBody>
                    <a:bodyPr/>
                    <a:lstStyle/>
                    <a:p>
                      <a:r>
                        <a:rPr lang="en-US" sz="1600" b="0" dirty="0">
                          <a:solidFill>
                            <a:schemeClr val="tx1"/>
                          </a:solidFill>
                        </a:rPr>
                        <a:t>Rash, photosensitivity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2710243846"/>
                  </a:ext>
                </a:extLst>
              </a:tr>
              <a:tr h="347703">
                <a:tc gridSpan="7">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Cardiovascular toxicity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b="1" dirty="0">
                        <a:solidFill>
                          <a:srgbClr val="0432FF"/>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rgbClr val="0432FF"/>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rgbClr val="0432FF"/>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rgbClr val="0432FF"/>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rgbClr val="0432FF"/>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rgbClr val="0432FF"/>
                        </a:solidFill>
                      </a:endParaRPr>
                    </a:p>
                  </a:txBody>
                  <a:tcPr/>
                </a:tc>
                <a:extLst>
                  <a:ext uri="{0D108BD9-81ED-4DB2-BD59-A6C34878D82A}">
                    <a16:rowId xmlns:a16="http://schemas.microsoft.com/office/drawing/2014/main" val="328731956"/>
                  </a:ext>
                </a:extLst>
              </a:tr>
              <a:tr h="347703">
                <a:tc>
                  <a:txBody>
                    <a:bodyPr/>
                    <a:lstStyle/>
                    <a:p>
                      <a:r>
                        <a:rPr lang="en-US" sz="1600" b="0" dirty="0">
                          <a:solidFill>
                            <a:schemeClr val="tx1"/>
                          </a:solidFill>
                        </a:rPr>
                        <a:t>Hypertension, tachycardia, palpitation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4169614815"/>
                  </a:ext>
                </a:extLst>
              </a:tr>
              <a:tr h="347703">
                <a:tc gridSpan="7">
                  <a:txBody>
                    <a:bodyPr/>
                    <a:lstStyle/>
                    <a:p>
                      <a:r>
                        <a:rPr lang="en-US" sz="1600" b="1" dirty="0">
                          <a:solidFill>
                            <a:schemeClr val="tx1"/>
                          </a:solidFill>
                        </a:rPr>
                        <a:t>Rare AEs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hMerge="1">
                  <a:txBody>
                    <a:bodyPr/>
                    <a:lstStyle/>
                    <a:p>
                      <a:endParaRPr lang="en-US" sz="1600"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tc hMerge="1">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endParaRPr lang="en-US" sz="2000" b="1" dirty="0">
                        <a:solidFill>
                          <a:schemeClr val="tx2"/>
                        </a:solidFill>
                      </a:endParaRPr>
                    </a:p>
                  </a:txBody>
                  <a:tcPr/>
                </a:tc>
                <a:extLst>
                  <a:ext uri="{0D108BD9-81ED-4DB2-BD59-A6C34878D82A}">
                    <a16:rowId xmlns:a16="http://schemas.microsoft.com/office/drawing/2014/main" val="1065336165"/>
                  </a:ext>
                </a:extLst>
              </a:tr>
              <a:tr h="347703">
                <a:tc>
                  <a:txBody>
                    <a:bodyPr/>
                    <a:lstStyle/>
                    <a:p>
                      <a:r>
                        <a:rPr lang="en-US" sz="1600" b="0" dirty="0">
                          <a:solidFill>
                            <a:schemeClr val="tx1"/>
                          </a:solidFill>
                        </a:rPr>
                        <a:t>MDS/AML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algn="ctr"/>
                      <a:r>
                        <a:rPr lang="en-US" sz="1600" dirty="0">
                          <a:solidFill>
                            <a:schemeClr val="tx1"/>
                          </a:solidFill>
                        </a:rPr>
                        <a:t>~1% of 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tc>
                  <a:txBody>
                    <a:bodyPr/>
                    <a:lstStyle/>
                    <a:p>
                      <a:pPr marL="0" marR="0" lvl="0" indent="0" algn="ctr" defTabSz="457208"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7"/>
                    </a:solidFill>
                  </a:tcPr>
                </a:tc>
                <a:extLst>
                  <a:ext uri="{0D108BD9-81ED-4DB2-BD59-A6C34878D82A}">
                    <a16:rowId xmlns:a16="http://schemas.microsoft.com/office/drawing/2014/main" val="415601193"/>
                  </a:ext>
                </a:extLst>
              </a:tr>
            </a:tbl>
          </a:graphicData>
        </a:graphic>
      </p:graphicFrame>
      <p:sp>
        <p:nvSpPr>
          <p:cNvPr id="7" name="TextBox 6">
            <a:extLst>
              <a:ext uri="{FF2B5EF4-FFF2-40B4-BE49-F238E27FC236}">
                <a16:creationId xmlns:a16="http://schemas.microsoft.com/office/drawing/2014/main" id="{0D3D460E-43A0-1E43-A442-EDDDCE98E8AC}"/>
              </a:ext>
            </a:extLst>
          </p:cNvPr>
          <p:cNvSpPr txBox="1"/>
          <p:nvPr/>
        </p:nvSpPr>
        <p:spPr>
          <a:xfrm>
            <a:off x="357352" y="6273018"/>
            <a:ext cx="903888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Olaparib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PI, rev 5/2020; Niraparib PI, rev 4/2020; Rucaparib PI, rev 5/2020;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Talazoparib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PI, rev 3/2020;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Madariaga</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Int J Gyn Cancer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2020 April 9;[Online ahead of print]; Litton JK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NEJM</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2018;379:753-63.</a:t>
            </a:r>
          </a:p>
        </p:txBody>
      </p:sp>
      <p:sp>
        <p:nvSpPr>
          <p:cNvPr id="2" name="TextBox 1">
            <a:extLst>
              <a:ext uri="{FF2B5EF4-FFF2-40B4-BE49-F238E27FC236}">
                <a16:creationId xmlns:a16="http://schemas.microsoft.com/office/drawing/2014/main" id="{2C01375C-E043-9447-A637-10C71AA293C0}"/>
              </a:ext>
            </a:extLst>
          </p:cNvPr>
          <p:cNvSpPr txBox="1"/>
          <p:nvPr/>
        </p:nvSpPr>
        <p:spPr>
          <a:xfrm>
            <a:off x="10456254" y="6488461"/>
            <a:ext cx="150714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NR, not reported</a:t>
            </a:r>
          </a:p>
        </p:txBody>
      </p:sp>
    </p:spTree>
    <p:extLst>
      <p:ext uri="{BB962C8B-B14F-4D97-AF65-F5344CB8AC3E}">
        <p14:creationId xmlns:p14="http://schemas.microsoft.com/office/powerpoint/2010/main" val="4163643360"/>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601683" y="1600200"/>
            <a:ext cx="11353800" cy="5105400"/>
          </a:xfrm>
        </p:spPr>
        <p:txBody>
          <a:bodyPr/>
          <a:lstStyle/>
          <a:p>
            <a:pPr marL="0" indent="0">
              <a:spcBef>
                <a:spcPts val="1200"/>
              </a:spcBef>
              <a:spcAft>
                <a:spcPts val="0"/>
              </a:spcAft>
              <a:buNone/>
            </a:pPr>
            <a:r>
              <a:rPr lang="en-US" sz="2000" b="1" dirty="0">
                <a:solidFill>
                  <a:srgbClr val="0432FF"/>
                </a:solidFill>
              </a:rPr>
              <a:t>Module 1: Overview of PARP Inhibitors — Biologic Rationale and Mechanism of Action</a:t>
            </a:r>
          </a:p>
          <a:p>
            <a:pPr>
              <a:spcBef>
                <a:spcPts val="400"/>
              </a:spcBef>
              <a:spcAft>
                <a:spcPts val="0"/>
              </a:spcAft>
            </a:pPr>
            <a:r>
              <a:rPr lang="en-US" sz="2000" dirty="0">
                <a:solidFill>
                  <a:srgbClr val="000000"/>
                </a:solidFill>
              </a:rPr>
              <a:t>Case Presentation: 47-year-old woman with ovarian cancer</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2: Side Effects and Toxicities of PARP Inhibitors</a:t>
            </a:r>
          </a:p>
          <a:p>
            <a:pPr marL="0" indent="0">
              <a:spcBef>
                <a:spcPts val="1200"/>
              </a:spcBef>
              <a:spcAft>
                <a:spcPts val="0"/>
              </a:spcAft>
              <a:buNone/>
            </a:pPr>
            <a:r>
              <a:rPr lang="en-US" sz="2000" b="1" dirty="0">
                <a:solidFill>
                  <a:srgbClr val="0432FF"/>
                </a:solidFill>
              </a:rPr>
              <a:t>Module 3: PARP Inhibitors for Ovarian Cancer</a:t>
            </a:r>
            <a:endParaRPr lang="en-US" sz="2000" dirty="0">
              <a:solidFill>
                <a:schemeClr val="tx2"/>
              </a:solidFill>
            </a:endParaRPr>
          </a:p>
          <a:p>
            <a:pPr marL="0" indent="0">
              <a:spcBef>
                <a:spcPts val="1200"/>
              </a:spcBef>
              <a:spcAft>
                <a:spcPts val="0"/>
              </a:spcAft>
              <a:buNone/>
            </a:pPr>
            <a:r>
              <a:rPr lang="en-US" sz="2000" b="1" dirty="0">
                <a:solidFill>
                  <a:srgbClr val="0432FF"/>
                </a:solidFill>
              </a:rPr>
              <a:t>Module 4: PARP Inhibitors for Breast Cancer</a:t>
            </a:r>
            <a:endParaRPr lang="en-US" sz="2000" dirty="0">
              <a:solidFill>
                <a:schemeClr val="tx2"/>
              </a:solidFill>
            </a:endParaRPr>
          </a:p>
          <a:p>
            <a:pPr>
              <a:spcBef>
                <a:spcPts val="400"/>
              </a:spcBef>
              <a:spcAft>
                <a:spcPts val="0"/>
              </a:spcAft>
            </a:pPr>
            <a:r>
              <a:rPr lang="en-US" sz="2000" dirty="0">
                <a:solidFill>
                  <a:schemeClr val="tx2"/>
                </a:solidFill>
              </a:rPr>
              <a:t>Case Presentation: 34-year-old woman with ER-positive, HER2-negative breast cancer </a:t>
            </a:r>
            <a:r>
              <a:rPr lang="en-US" sz="2000" dirty="0">
                <a:solidFill>
                  <a:srgbClr val="002B50"/>
                </a:solidFill>
              </a:rPr>
              <a:t> </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5: PARP Inhibitors for Pancreatic Cancer</a:t>
            </a:r>
          </a:p>
          <a:p>
            <a:pPr>
              <a:spcBef>
                <a:spcPts val="400"/>
              </a:spcBef>
              <a:spcAft>
                <a:spcPts val="0"/>
              </a:spcAft>
            </a:pPr>
            <a:r>
              <a:rPr lang="en-US" sz="2000" dirty="0">
                <a:solidFill>
                  <a:schemeClr val="tx2"/>
                </a:solidFill>
              </a:rPr>
              <a:t>Case Presentation: 67-year-old man with metastatic pancreatic cancer </a:t>
            </a:r>
          </a:p>
          <a:p>
            <a:pPr>
              <a:spcBef>
                <a:spcPts val="400"/>
              </a:spcBef>
              <a:spcAft>
                <a:spcPts val="0"/>
              </a:spcAft>
            </a:pPr>
            <a:r>
              <a:rPr lang="en-US" sz="2000" dirty="0">
                <a:solidFill>
                  <a:schemeClr val="tx2"/>
                </a:solidFill>
              </a:rPr>
              <a:t>Case Presentation: 68-year-old man with metastatic pancreatic cancer </a:t>
            </a:r>
          </a:p>
          <a:p>
            <a:pPr marL="0" indent="0">
              <a:spcBef>
                <a:spcPts val="1200"/>
              </a:spcBef>
              <a:spcAft>
                <a:spcPts val="0"/>
              </a:spcAft>
              <a:buNone/>
            </a:pPr>
            <a:r>
              <a:rPr lang="en-US" sz="2000" b="1" dirty="0">
                <a:solidFill>
                  <a:srgbClr val="0432FF"/>
                </a:solidFill>
              </a:rPr>
              <a:t>Module 6: PARP Inhibitors for Prostate Cancer</a:t>
            </a:r>
          </a:p>
          <a:p>
            <a:pPr>
              <a:spcBef>
                <a:spcPts val="400"/>
              </a:spcBef>
              <a:spcAft>
                <a:spcPts val="0"/>
              </a:spcAft>
            </a:pPr>
            <a:r>
              <a:rPr lang="en-US" sz="2000" dirty="0">
                <a:solidFill>
                  <a:schemeClr val="tx2"/>
                </a:solidFill>
              </a:rPr>
              <a:t>Case Presentation: A man in his early 50s with metastatic prostate cancer </a:t>
            </a:r>
          </a:p>
          <a:p>
            <a:pPr>
              <a:spcBef>
                <a:spcPts val="400"/>
              </a:spcBef>
              <a:spcAft>
                <a:spcPts val="0"/>
              </a:spcAft>
            </a:pPr>
            <a:r>
              <a:rPr lang="en-US" sz="2000" dirty="0">
                <a:solidFill>
                  <a:schemeClr val="tx2"/>
                </a:solidFill>
              </a:rPr>
              <a:t>Case Presentation: A 71-year-old man with metastatic prostate cancer </a:t>
            </a:r>
            <a:endParaRPr lang="en-US" sz="2000" b="1" dirty="0">
              <a:solidFill>
                <a:srgbClr val="0432FF"/>
              </a:solidFill>
            </a:endParaRPr>
          </a:p>
        </p:txBody>
      </p:sp>
    </p:spTree>
    <p:extLst>
      <p:ext uri="{BB962C8B-B14F-4D97-AF65-F5344CB8AC3E}">
        <p14:creationId xmlns:p14="http://schemas.microsoft.com/office/powerpoint/2010/main" val="2471759339"/>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p:txBody>
          <a:bodyPr/>
          <a:lstStyle/>
          <a:p>
            <a:r>
              <a:rPr lang="en-US" dirty="0"/>
              <a:t>Module 3: PARP Inhibitors for Ovarian Cancer</a:t>
            </a:r>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lvl="0">
              <a:spcBef>
                <a:spcPts val="1600"/>
              </a:spcBef>
            </a:pPr>
            <a:r>
              <a:rPr lang="en-US" dirty="0"/>
              <a:t>Genomic profile</a:t>
            </a:r>
          </a:p>
          <a:p>
            <a:pPr lvl="0">
              <a:spcBef>
                <a:spcPts val="1600"/>
              </a:spcBef>
            </a:pPr>
            <a:r>
              <a:rPr lang="en-US" dirty="0"/>
              <a:t>Prior trials in relapse setting: maintenance and monotherapy</a:t>
            </a:r>
          </a:p>
          <a:p>
            <a:pPr lvl="0">
              <a:spcBef>
                <a:spcPts val="1600"/>
              </a:spcBef>
            </a:pPr>
            <a:r>
              <a:rPr lang="en-US" dirty="0"/>
              <a:t>Key recent up-front data sets: SOLO-1, PRIMA, PAOLA-1, VELIA</a:t>
            </a:r>
          </a:p>
          <a:p>
            <a:pPr lvl="0">
              <a:spcBef>
                <a:spcPts val="1600"/>
              </a:spcBef>
            </a:pPr>
            <a:r>
              <a:rPr lang="en-US" dirty="0"/>
              <a:t>Current practice patterns</a:t>
            </a:r>
          </a:p>
          <a:p>
            <a:pPr lvl="0">
              <a:spcBef>
                <a:spcPts val="1600"/>
              </a:spcBef>
            </a:pPr>
            <a:r>
              <a:rPr lang="en-US" dirty="0"/>
              <a:t>Ongoing trials</a:t>
            </a:r>
          </a:p>
        </p:txBody>
      </p:sp>
    </p:spTree>
    <p:extLst>
      <p:ext uri="{BB962C8B-B14F-4D97-AF65-F5344CB8AC3E}">
        <p14:creationId xmlns:p14="http://schemas.microsoft.com/office/powerpoint/2010/main" val="2380549768"/>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sz="2200" dirty="0"/>
              <a:t>A PARP inhibitor should be offered to or discussed as an option for patients with Stage III or Stage IV ovarian cancer, regardless of genomic profile.</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457200" indent="-457200">
              <a:spcBef>
                <a:spcPts val="1200"/>
              </a:spcBef>
              <a:buFont typeface="+mj-lt"/>
              <a:buAutoNum type="alphaLcPeriod"/>
            </a:pPr>
            <a:r>
              <a:rPr lang="en-US" dirty="0"/>
              <a:t>Agree</a:t>
            </a:r>
          </a:p>
          <a:p>
            <a:pPr marL="457200" indent="-457200">
              <a:spcBef>
                <a:spcPts val="1200"/>
              </a:spcBef>
              <a:buFont typeface="+mj-lt"/>
              <a:buAutoNum type="alphaLcPeriod"/>
            </a:pPr>
            <a:r>
              <a:rPr lang="en-US" dirty="0"/>
              <a:t>Disagree</a:t>
            </a:r>
          </a:p>
          <a:p>
            <a:pPr marL="457200" indent="-457200">
              <a:spcBef>
                <a:spcPts val="1200"/>
              </a:spcBef>
              <a:buFont typeface="+mj-lt"/>
              <a:buAutoNum type="alphaLcPeriod"/>
            </a:pPr>
            <a:r>
              <a:rPr lang="en-US" dirty="0"/>
              <a:t>I don’t know</a:t>
            </a:r>
          </a:p>
        </p:txBody>
      </p:sp>
    </p:spTree>
    <p:extLst>
      <p:ext uri="{BB962C8B-B14F-4D97-AF65-F5344CB8AC3E}">
        <p14:creationId xmlns:p14="http://schemas.microsoft.com/office/powerpoint/2010/main" val="2283974127"/>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Autofit/>
          </a:bodyPr>
          <a:lstStyle/>
          <a:p>
            <a:r>
              <a:rPr lang="en-US" sz="3600" dirty="0">
                <a:solidFill>
                  <a:schemeClr val="tx1"/>
                </a:solidFill>
              </a:rPr>
              <a:t>Rationale for PARP inhibitors in ovarian cancer:</a:t>
            </a:r>
            <a:br>
              <a:rPr lang="en-US" sz="3600" dirty="0">
                <a:solidFill>
                  <a:schemeClr val="tx1"/>
                </a:solidFill>
              </a:rPr>
            </a:br>
            <a:r>
              <a:rPr lang="en-US" sz="3600" dirty="0">
                <a:solidFill>
                  <a:schemeClr val="tx1"/>
                </a:solidFill>
              </a:rPr>
              <a:t>high grade serous ovarian cancer biology</a:t>
            </a:r>
            <a:endParaRPr lang="en-US" sz="3600" baseline="30000" dirty="0">
              <a:solidFill>
                <a:schemeClr val="tx1"/>
              </a:solidFill>
            </a:endParaRPr>
          </a:p>
        </p:txBody>
      </p:sp>
      <p:sp>
        <p:nvSpPr>
          <p:cNvPr id="8" name="Text Placeholder 7"/>
          <p:cNvSpPr>
            <a:spLocks noGrp="1"/>
          </p:cNvSpPr>
          <p:nvPr>
            <p:ph type="body" sz="quarter" idx="10"/>
          </p:nvPr>
        </p:nvSpPr>
        <p:spPr/>
        <p:txBody>
          <a:bodyPr/>
          <a:lstStyle/>
          <a:p>
            <a:r>
              <a:rPr lang="da-DK"/>
              <a:t>Hollis RL, et al. Cancer Biol Med. 2016; 13:236-247</a:t>
            </a:r>
            <a:endParaRPr lang="en-US" dirty="0"/>
          </a:p>
        </p:txBody>
      </p:sp>
      <p:grpSp>
        <p:nvGrpSpPr>
          <p:cNvPr id="9" name="Group 8"/>
          <p:cNvGrpSpPr/>
          <p:nvPr/>
        </p:nvGrpSpPr>
        <p:grpSpPr>
          <a:xfrm>
            <a:off x="1081860" y="1436813"/>
            <a:ext cx="9763357" cy="4617644"/>
            <a:chOff x="861512" y="1419256"/>
            <a:chExt cx="9763357" cy="4617644"/>
          </a:xfrm>
        </p:grpSpPr>
        <p:pic>
          <p:nvPicPr>
            <p:cNvPr id="18" name="Picture 2" descr="C:\Users\cgourley\AppData\Local\Microsoft\Windows\Temporary Internet Files\Content.Outlook\SO16DPPU\hgs defects red.jpg"/>
            <p:cNvPicPr>
              <a:picLocks noChangeAspect="1" noChangeArrowheads="1"/>
            </p:cNvPicPr>
            <p:nvPr/>
          </p:nvPicPr>
          <p:blipFill>
            <a:blip r:embed="rId3" cstate="print">
              <a:extLst>
                <a:ext uri="{28A0092B-C50C-407E-A947-70E740481C1C}">
                  <a14:useLocalDpi xmlns:a14="http://schemas.microsoft.com/office/drawing/2010/main" val="0"/>
                </a:ext>
              </a:extLst>
            </a:blip>
            <a:srcRect r="1048"/>
            <a:stretch>
              <a:fillRect/>
            </a:stretch>
          </p:blipFill>
          <p:spPr bwMode="auto">
            <a:xfrm>
              <a:off x="861512" y="1419256"/>
              <a:ext cx="9763357" cy="461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199456" y="5392572"/>
              <a:ext cx="3024336" cy="5201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HRR Proficient</a:t>
              </a:r>
            </a:p>
          </p:txBody>
        </p:sp>
        <p:sp>
          <p:nvSpPr>
            <p:cNvPr id="26" name="Rounded Rectangle 25"/>
            <p:cNvSpPr/>
            <p:nvPr/>
          </p:nvSpPr>
          <p:spPr>
            <a:xfrm>
              <a:off x="7035410" y="5392572"/>
              <a:ext cx="3567363" cy="57606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HRR Deficient</a:t>
              </a:r>
            </a:p>
          </p:txBody>
        </p:sp>
      </p:grpSp>
      <p:sp>
        <p:nvSpPr>
          <p:cNvPr id="11" name="TextBox 10">
            <a:extLst>
              <a:ext uri="{FF2B5EF4-FFF2-40B4-BE49-F238E27FC236}">
                <a16:creationId xmlns:a16="http://schemas.microsoft.com/office/drawing/2014/main" id="{18D40B24-76A5-A347-9179-C8C2686587F0}"/>
              </a:ext>
            </a:extLst>
          </p:cNvPr>
          <p:cNvSpPr txBox="1"/>
          <p:nvPr/>
        </p:nvSpPr>
        <p:spPr>
          <a:xfrm>
            <a:off x="9039439" y="6500010"/>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1073924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8796AE-90A2-48D7-BDF4-F67BEDA861A0}"/>
              </a:ext>
            </a:extLst>
          </p:cNvPr>
          <p:cNvGrpSpPr/>
          <p:nvPr/>
        </p:nvGrpSpPr>
        <p:grpSpPr>
          <a:xfrm>
            <a:off x="1534802" y="755041"/>
            <a:ext cx="10443839" cy="5252887"/>
            <a:chOff x="1534801" y="1197474"/>
            <a:chExt cx="10443839" cy="5152539"/>
          </a:xfrm>
        </p:grpSpPr>
        <p:sp>
          <p:nvSpPr>
            <p:cNvPr id="7" name="Rounded Rectangle 3">
              <a:extLst>
                <a:ext uri="{FF2B5EF4-FFF2-40B4-BE49-F238E27FC236}">
                  <a16:creationId xmlns:a16="http://schemas.microsoft.com/office/drawing/2014/main" id="{309D9B1E-45C0-459B-94FD-F3F019CF89DA}"/>
                </a:ext>
              </a:extLst>
            </p:cNvPr>
            <p:cNvSpPr/>
            <p:nvPr/>
          </p:nvSpPr>
          <p:spPr>
            <a:xfrm>
              <a:off x="1534801" y="1197474"/>
              <a:ext cx="2746897" cy="5152539"/>
            </a:xfrm>
            <a:prstGeom prst="roundRect">
              <a:avLst>
                <a:gd name="adj" fmla="val 775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ounded Rectangle 6">
              <a:extLst>
                <a:ext uri="{FF2B5EF4-FFF2-40B4-BE49-F238E27FC236}">
                  <a16:creationId xmlns:a16="http://schemas.microsoft.com/office/drawing/2014/main" id="{D3160BAB-742E-4FBC-8FE8-7CD0B392AF8B}"/>
                </a:ext>
              </a:extLst>
            </p:cNvPr>
            <p:cNvSpPr/>
            <p:nvPr/>
          </p:nvSpPr>
          <p:spPr>
            <a:xfrm>
              <a:off x="7169872" y="1197474"/>
              <a:ext cx="2468880" cy="5152539"/>
            </a:xfrm>
            <a:prstGeom prst="roundRect">
              <a:avLst>
                <a:gd name="adj" fmla="val 7750"/>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289F4C01-222B-44D2-95BF-3F39B13D461F}"/>
                </a:ext>
              </a:extLst>
            </p:cNvPr>
            <p:cNvSpPr/>
            <p:nvPr/>
          </p:nvSpPr>
          <p:spPr>
            <a:xfrm>
              <a:off x="4354185" y="1197474"/>
              <a:ext cx="2743200" cy="5152539"/>
            </a:xfrm>
            <a:prstGeom prst="roundRect">
              <a:avLst>
                <a:gd name="adj" fmla="val 775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0F905D5-D38E-4B32-BD06-AC7C46C96BDF}"/>
                </a:ext>
              </a:extLst>
            </p:cNvPr>
            <p:cNvSpPr/>
            <p:nvPr/>
          </p:nvSpPr>
          <p:spPr>
            <a:xfrm>
              <a:off x="9700606" y="1197474"/>
              <a:ext cx="2278034" cy="5152539"/>
            </a:xfrm>
            <a:prstGeom prst="roundRect">
              <a:avLst>
                <a:gd name="adj" fmla="val 775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aphicFrame>
        <p:nvGraphicFramePr>
          <p:cNvPr id="11" name="Table 10">
            <a:extLst>
              <a:ext uri="{FF2B5EF4-FFF2-40B4-BE49-F238E27FC236}">
                <a16:creationId xmlns:a16="http://schemas.microsoft.com/office/drawing/2014/main" id="{3B0B5B1F-2F8E-43EF-A125-B4AC83A44C23}"/>
              </a:ext>
            </a:extLst>
          </p:cNvPr>
          <p:cNvGraphicFramePr>
            <a:graphicFrameLocks noGrp="1"/>
          </p:cNvGraphicFramePr>
          <p:nvPr/>
        </p:nvGraphicFramePr>
        <p:xfrm>
          <a:off x="0" y="720403"/>
          <a:ext cx="11978640" cy="4663440"/>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560320">
                  <a:extLst>
                    <a:ext uri="{9D8B030D-6E8A-4147-A177-3AD203B41FA5}">
                      <a16:colId xmlns:a16="http://schemas.microsoft.com/office/drawing/2014/main" val="1501880271"/>
                    </a:ext>
                  </a:extLst>
                </a:gridCol>
                <a:gridCol w="2286000">
                  <a:extLst>
                    <a:ext uri="{9D8B030D-6E8A-4147-A177-3AD203B41FA5}">
                      <a16:colId xmlns:a16="http://schemas.microsoft.com/office/drawing/2014/main" val="20003"/>
                    </a:ext>
                  </a:extLst>
                </a:gridCol>
              </a:tblGrid>
              <a:tr h="365760">
                <a:tc>
                  <a:txBody>
                    <a:bodyPr/>
                    <a:lstStyle/>
                    <a:p>
                      <a:pPr algn="ctr">
                        <a:spcAft>
                          <a:spcPts val="0"/>
                        </a:spcAft>
                      </a:pPr>
                      <a:endParaRPr lang="en-US" sz="1100" cap="all" baseline="0" dirty="0">
                        <a:solidFill>
                          <a:schemeClr val="tx1"/>
                        </a:solidFill>
                      </a:endParaRP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cap="all" baseline="0" dirty="0">
                          <a:solidFill>
                            <a:schemeClr val="bg1"/>
                          </a:solidFill>
                        </a:rPr>
                        <a:t>oLAPARIB</a:t>
                      </a:r>
                      <a:r>
                        <a:rPr lang="en-US" sz="1200" cap="all" baseline="30000" dirty="0">
                          <a:solidFill>
                            <a:schemeClr val="bg1"/>
                          </a:solidFill>
                        </a:rPr>
                        <a:t>1-3</a:t>
                      </a:r>
                      <a:endParaRPr lang="en-US" sz="1200" cap="all" baseline="0" dirty="0">
                        <a:solidFill>
                          <a:schemeClr val="bg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spcAft>
                          <a:spcPts val="0"/>
                        </a:spcAft>
                      </a:pPr>
                      <a:r>
                        <a:rPr lang="en-US" sz="1200" cap="all" baseline="0" dirty="0">
                          <a:solidFill>
                            <a:schemeClr val="bg1"/>
                          </a:solidFill>
                        </a:rPr>
                        <a:t>TALAZOPARIB</a:t>
                      </a:r>
                      <a:r>
                        <a:rPr lang="en-US" sz="1200" cap="all" baseline="30000" dirty="0">
                          <a:solidFill>
                            <a:schemeClr val="bg1"/>
                          </a:solidFill>
                        </a:rPr>
                        <a:t>4-6</a:t>
                      </a:r>
                      <a:endParaRPr lang="en-US" sz="1200" cap="all" baseline="0" dirty="0">
                        <a:solidFill>
                          <a:schemeClr val="bg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spcAft>
                          <a:spcPts val="0"/>
                        </a:spcAft>
                      </a:pPr>
                      <a:r>
                        <a:rPr lang="en-US" sz="1200" cap="all" baseline="0" dirty="0">
                          <a:solidFill>
                            <a:schemeClr val="bg1"/>
                          </a:solidFill>
                        </a:rPr>
                        <a:t>Rucaparib</a:t>
                      </a:r>
                      <a:r>
                        <a:rPr lang="en-US" sz="1200" cap="all" baseline="30000" dirty="0">
                          <a:solidFill>
                            <a:schemeClr val="bg1"/>
                          </a:solidFill>
                        </a:rPr>
                        <a:t>7</a:t>
                      </a:r>
                      <a:endParaRPr lang="en-US" sz="1200" cap="all" baseline="0" dirty="0">
                        <a:solidFill>
                          <a:schemeClr val="bg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cap="all" baseline="0" dirty="0">
                          <a:solidFill>
                            <a:schemeClr val="bg1"/>
                          </a:solidFill>
                        </a:rPr>
                        <a:t>Niraparib</a:t>
                      </a:r>
                      <a:r>
                        <a:rPr lang="en-US" sz="1200" cap="all" baseline="30000" dirty="0">
                          <a:solidFill>
                            <a:schemeClr val="bg1"/>
                          </a:solidFill>
                        </a:rPr>
                        <a:t>8</a:t>
                      </a:r>
                      <a:endParaRPr lang="en-US" sz="1200" cap="all" baseline="0" dirty="0">
                        <a:solidFill>
                          <a:schemeClr val="bg1"/>
                        </a:solidFill>
                      </a:endParaRP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36576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cap="none" baseline="0" dirty="0">
                          <a:solidFill>
                            <a:schemeClr val="tx1"/>
                          </a:solidFill>
                        </a:rPr>
                        <a:t>MoA</a:t>
                      </a: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PARP-1, PARP-2, PARP-3 inhibitor</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Dual-mechanism PARP inhibitor</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PARP-1, PARP-2, PARP-3 inhibitor</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indent="0" algn="ctr">
                        <a:spcAft>
                          <a:spcPts val="0"/>
                        </a:spcAft>
                        <a:buFont typeface="Arial" panose="020B0604020202020204" pitchFamily="34" charset="0"/>
                        <a:buNone/>
                      </a:pPr>
                      <a:r>
                        <a:rPr lang="en-US" sz="1200" baseline="0" dirty="0">
                          <a:solidFill>
                            <a:schemeClr val="tx1"/>
                          </a:solidFill>
                        </a:rPr>
                        <a:t>PARP-1, PARP-2 inhibitor</a:t>
                      </a: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extLst>
                  <a:ext uri="{0D108BD9-81ED-4DB2-BD59-A6C34878D82A}">
                    <a16:rowId xmlns:a16="http://schemas.microsoft.com/office/drawing/2014/main" val="10002"/>
                  </a:ext>
                </a:extLst>
              </a:tr>
              <a:tr h="731520">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cap="none" baseline="0" dirty="0">
                          <a:solidFill>
                            <a:schemeClr val="tx1"/>
                          </a:solidFill>
                        </a:rPr>
                        <a:t>Treatment Indication</a:t>
                      </a: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Second-line or greater chemotherapy with deleterious or suspected </a:t>
                      </a:r>
                      <a:r>
                        <a:rPr lang="en-US" sz="1200" baseline="0" dirty="0" err="1">
                          <a:solidFill>
                            <a:schemeClr val="tx1"/>
                          </a:solidFill>
                        </a:rPr>
                        <a:t>g</a:t>
                      </a:r>
                      <a:r>
                        <a:rPr lang="en-US" sz="1200" i="1" baseline="0" dirty="0" err="1">
                          <a:solidFill>
                            <a:schemeClr val="tx1"/>
                          </a:solidFill>
                        </a:rPr>
                        <a:t>BRCA</a:t>
                      </a:r>
                      <a:r>
                        <a:rPr lang="en-US" sz="1200" baseline="0" dirty="0" err="1">
                          <a:solidFill>
                            <a:schemeClr val="tx1"/>
                          </a:solidFill>
                        </a:rPr>
                        <a:t>m</a:t>
                      </a:r>
                      <a:r>
                        <a:rPr lang="en-US" sz="1200" baseline="0" dirty="0">
                          <a:solidFill>
                            <a:schemeClr val="tx1"/>
                          </a:solidFill>
                        </a:rPr>
                        <a:t> HER2– mBC</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60000"/>
                      </a:srgb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latin typeface="+mn-lt"/>
                          <a:ea typeface="+mn-ea"/>
                          <a:cs typeface="+mn-cs"/>
                        </a:rPr>
                        <a:t>Deleterious or suspected deleterious </a:t>
                      </a:r>
                      <a:r>
                        <a:rPr lang="en-US" sz="1200" kern="1200" baseline="0" dirty="0" err="1">
                          <a:solidFill>
                            <a:schemeClr val="tx1"/>
                          </a:solidFill>
                          <a:latin typeface="+mn-lt"/>
                          <a:ea typeface="+mn-ea"/>
                          <a:cs typeface="+mn-cs"/>
                        </a:rPr>
                        <a:t>g</a:t>
                      </a:r>
                      <a:r>
                        <a:rPr lang="en-US" sz="1200" i="1" kern="1200" baseline="0" dirty="0" err="1">
                          <a:solidFill>
                            <a:schemeClr val="tx1"/>
                          </a:solidFill>
                          <a:latin typeface="+mn-lt"/>
                          <a:ea typeface="+mn-ea"/>
                          <a:cs typeface="+mn-cs"/>
                        </a:rPr>
                        <a:t>BRCA</a:t>
                      </a:r>
                      <a:r>
                        <a:rPr lang="en-US" sz="1200" kern="1200" baseline="0" dirty="0" err="1">
                          <a:solidFill>
                            <a:schemeClr val="tx1"/>
                          </a:solidFill>
                          <a:latin typeface="+mn-lt"/>
                          <a:ea typeface="+mn-ea"/>
                          <a:cs typeface="+mn-cs"/>
                        </a:rPr>
                        <a:t>m</a:t>
                      </a:r>
                      <a:r>
                        <a:rPr lang="en-US" sz="1200" kern="1200" baseline="0" dirty="0">
                          <a:solidFill>
                            <a:schemeClr val="tx1"/>
                          </a:solidFill>
                          <a:latin typeface="+mn-lt"/>
                          <a:ea typeface="+mn-ea"/>
                          <a:cs typeface="+mn-cs"/>
                        </a:rPr>
                        <a:t>, HER2</a:t>
                      </a:r>
                      <a:r>
                        <a:rPr lang="en-US" sz="1200" baseline="0" dirty="0">
                          <a:solidFill>
                            <a:schemeClr val="tx1"/>
                          </a:solidFill>
                        </a:rPr>
                        <a:t>– </a:t>
                      </a:r>
                      <a:r>
                        <a:rPr lang="en-US" sz="1200" kern="1200" baseline="0" dirty="0">
                          <a:solidFill>
                            <a:schemeClr val="tx1"/>
                          </a:solidFill>
                          <a:latin typeface="+mn-lt"/>
                          <a:ea typeface="+mn-ea"/>
                          <a:cs typeface="+mn-cs"/>
                        </a:rPr>
                        <a:t>locally advanced or </a:t>
                      </a:r>
                      <a:r>
                        <a:rPr lang="en-US" sz="1200" kern="1200" baseline="0" dirty="0" err="1">
                          <a:solidFill>
                            <a:schemeClr val="tx1"/>
                          </a:solidFill>
                          <a:latin typeface="+mn-lt"/>
                          <a:ea typeface="+mn-ea"/>
                          <a:cs typeface="+mn-cs"/>
                        </a:rPr>
                        <a:t>mBC</a:t>
                      </a:r>
                      <a:endParaRPr lang="en-US" sz="1200" kern="1200" baseline="0" dirty="0">
                        <a:solidFill>
                          <a:schemeClr val="tx1"/>
                        </a:solidFill>
                        <a:latin typeface="+mn-lt"/>
                        <a:ea typeface="+mn-ea"/>
                        <a:cs typeface="+mn-cs"/>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Second-line or greater chemotherapy with deleterious g/</a:t>
                      </a:r>
                      <a:r>
                        <a:rPr kumimoji="0" lang="en-US" sz="1200" b="0" i="0" u="none" strike="noStrike" kern="1200" cap="none" spc="0" normalizeH="0" baseline="0" noProof="0" dirty="0" err="1">
                          <a:ln>
                            <a:noFill/>
                          </a:ln>
                          <a:solidFill>
                            <a:srgbClr val="000000"/>
                          </a:solidFill>
                          <a:effectLst/>
                          <a:uLnTx/>
                          <a:uFillTx/>
                          <a:latin typeface="+mn-lt"/>
                          <a:ea typeface="+mn-ea"/>
                          <a:cs typeface="+mn-cs"/>
                        </a:rPr>
                        <a:t>s</a:t>
                      </a:r>
                      <a:r>
                        <a:rPr kumimoji="0" lang="en-US" sz="1200" b="0" i="1" u="none" strike="noStrike" kern="1200" cap="none" spc="0" normalizeH="0" baseline="0" noProof="0" dirty="0" err="1">
                          <a:ln>
                            <a:noFill/>
                          </a:ln>
                          <a:solidFill>
                            <a:srgbClr val="000000"/>
                          </a:solidFill>
                          <a:effectLst/>
                          <a:uLnTx/>
                          <a:uFillTx/>
                          <a:latin typeface="+mn-lt"/>
                          <a:ea typeface="+mn-ea"/>
                          <a:cs typeface="+mn-cs"/>
                        </a:rPr>
                        <a:t>BRCA</a:t>
                      </a:r>
                      <a:r>
                        <a:rPr kumimoji="0" lang="en-US" sz="1200" b="0" i="0" u="none" strike="noStrike" kern="1200" cap="none" spc="0" normalizeH="0" baseline="0" noProof="0" dirty="0" err="1">
                          <a:ln>
                            <a:noFill/>
                          </a:ln>
                          <a:solidFill>
                            <a:srgbClr val="000000"/>
                          </a:solidFill>
                          <a:effectLst/>
                          <a:uLnTx/>
                          <a:uFillTx/>
                          <a:latin typeface="+mn-lt"/>
                          <a:ea typeface="+mn-ea"/>
                          <a:cs typeface="+mn-cs"/>
                        </a:rPr>
                        <a:t>m</a:t>
                      </a:r>
                      <a:r>
                        <a:rPr kumimoji="0" lang="en-US" sz="1200" b="0" i="0" u="none" strike="noStrike" kern="1200" cap="none" spc="0" normalizeH="0" baseline="0" noProof="0" dirty="0">
                          <a:ln>
                            <a:noFill/>
                          </a:ln>
                          <a:solidFill>
                            <a:srgbClr val="000000"/>
                          </a:solidFill>
                          <a:effectLst/>
                          <a:uLnTx/>
                          <a:uFillTx/>
                          <a:latin typeface="+mn-lt"/>
                          <a:ea typeface="+mn-ea"/>
                          <a:cs typeface="+mn-cs"/>
                        </a:rPr>
                        <a:t> OC</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4</a:t>
                      </a:r>
                      <a:r>
                        <a:rPr lang="en-US" sz="1200" baseline="30000" dirty="0">
                          <a:solidFill>
                            <a:schemeClr val="tx1"/>
                          </a:solidFill>
                        </a:rPr>
                        <a:t>th</a:t>
                      </a:r>
                      <a:r>
                        <a:rPr lang="en-US" sz="1200" baseline="0" dirty="0">
                          <a:solidFill>
                            <a:schemeClr val="tx1"/>
                          </a:solidFill>
                        </a:rPr>
                        <a:t> line or greater, HRD+, Plat sensitive</a:t>
                      </a: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extLst>
                  <a:ext uri="{0D108BD9-81ED-4DB2-BD59-A6C34878D82A}">
                    <a16:rowId xmlns:a16="http://schemas.microsoft.com/office/drawing/2014/main" val="3101690356"/>
                  </a:ext>
                </a:extLst>
              </a:tr>
              <a:tr h="640080">
                <a:tc vMerge="1">
                  <a:txBody>
                    <a:bodyPr/>
                    <a:lstStyle/>
                    <a:p>
                      <a:endParaRPr lang="en-US"/>
                    </a:p>
                  </a:txBody>
                  <a:tcPr>
                    <a:lnT w="38100" cap="flat" cmpd="sng" algn="ctr">
                      <a:solidFill>
                        <a:schemeClr val="bg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Third-line or greater chemotherapy with deleterious or suspected </a:t>
                      </a:r>
                      <a:r>
                        <a:rPr lang="en-US" sz="1200" baseline="0" dirty="0" err="1">
                          <a:solidFill>
                            <a:schemeClr val="tx1"/>
                          </a:solidFill>
                        </a:rPr>
                        <a:t>g</a:t>
                      </a:r>
                      <a:r>
                        <a:rPr lang="en-US" sz="1200" i="1" baseline="0" dirty="0" err="1">
                          <a:solidFill>
                            <a:schemeClr val="tx1"/>
                          </a:solidFill>
                        </a:rPr>
                        <a:t>BRCA</a:t>
                      </a:r>
                      <a:r>
                        <a:rPr lang="en-US" sz="1200" i="0" baseline="0" dirty="0" err="1">
                          <a:solidFill>
                            <a:schemeClr val="tx1"/>
                          </a:solidFill>
                        </a:rPr>
                        <a:t>m</a:t>
                      </a:r>
                      <a:r>
                        <a:rPr lang="en-US" sz="1200" baseline="0" dirty="0">
                          <a:solidFill>
                            <a:schemeClr val="tx1"/>
                          </a:solidFill>
                        </a:rPr>
                        <a:t> OC</a:t>
                      </a:r>
                    </a:p>
                  </a:txBody>
                  <a:tcPr marT="91440" marB="91440"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vMerge="1">
                  <a:txBody>
                    <a:bodyPr/>
                    <a:lstStyle/>
                    <a:p>
                      <a:endParaRPr lang="en-US"/>
                    </a:p>
                  </a:txBody>
                  <a:tcPr>
                    <a:lnL w="12700" cmpd="sng">
                      <a:noFill/>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98654241"/>
                  </a:ext>
                </a:extLst>
              </a:tr>
              <a:tr h="548640">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cap="none" baseline="0" dirty="0">
                          <a:solidFill>
                            <a:schemeClr val="tx1"/>
                          </a:solidFill>
                        </a:rPr>
                        <a:t>Maintenance Indication</a:t>
                      </a:r>
                    </a:p>
                    <a:p>
                      <a:pPr marL="0" marR="0" lvl="0" indent="0" algn="r" defTabSz="457200" rtl="0" eaLnBrk="1" fontAlgn="auto" latinLnBrk="0" hangingPunct="1">
                        <a:lnSpc>
                          <a:spcPct val="100000"/>
                        </a:lnSpc>
                        <a:spcBef>
                          <a:spcPts val="0"/>
                        </a:spcBef>
                        <a:spcAft>
                          <a:spcPts val="0"/>
                        </a:spcAft>
                        <a:buClrTx/>
                        <a:buSzTx/>
                        <a:buFontTx/>
                        <a:buNone/>
                        <a:tabLst/>
                        <a:defRPr/>
                      </a:pPr>
                      <a:endParaRPr lang="en-US" sz="1200" b="1" cap="none" baseline="0" dirty="0">
                        <a:solidFill>
                          <a:schemeClr val="tx1"/>
                        </a:solidFill>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lang="en-US" sz="1200" b="1" cap="none" baseline="0" dirty="0">
                        <a:solidFill>
                          <a:schemeClr val="tx1"/>
                        </a:solidFill>
                      </a:endParaRP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Second-line maintenance</a:t>
                      </a:r>
                      <a:r>
                        <a:rPr lang="en-US" sz="1200" baseline="0" dirty="0">
                          <a:solidFill>
                            <a:schemeClr val="tx1"/>
                          </a:solidFill>
                        </a:rPr>
                        <a:t> </a:t>
                      </a:r>
                      <a:r>
                        <a:rPr lang="en-US" sz="1200" dirty="0">
                          <a:solidFill>
                            <a:schemeClr val="tx1"/>
                          </a:solidFill>
                        </a:rPr>
                        <a:t>for recurrent</a:t>
                      </a:r>
                      <a:r>
                        <a:rPr lang="en-US" sz="1200" baseline="0" dirty="0">
                          <a:solidFill>
                            <a:schemeClr val="tx1"/>
                          </a:solidFill>
                        </a:rPr>
                        <a:t> </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EOC, FTC, PPC</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80000"/>
                      </a:srgb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Not indicated</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Second-line maintenance</a:t>
                      </a:r>
                      <a:r>
                        <a:rPr lang="en-US" sz="1200" baseline="0" dirty="0">
                          <a:solidFill>
                            <a:schemeClr val="tx1"/>
                          </a:solidFill>
                        </a:rPr>
                        <a:t> </a:t>
                      </a:r>
                      <a:r>
                        <a:rPr lang="en-US" sz="1200" dirty="0">
                          <a:solidFill>
                            <a:schemeClr val="tx1"/>
                          </a:solidFill>
                        </a:rPr>
                        <a:t>for recurrent</a:t>
                      </a:r>
                      <a:r>
                        <a:rPr lang="en-US" sz="1200" baseline="0" dirty="0">
                          <a:solidFill>
                            <a:schemeClr val="tx1"/>
                          </a:solidFill>
                        </a:rPr>
                        <a:t> EOC, FTC, PPC</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Second-line maintenance</a:t>
                      </a:r>
                      <a:r>
                        <a:rPr lang="en-US" sz="1200" baseline="0" dirty="0">
                          <a:solidFill>
                            <a:schemeClr val="tx1"/>
                          </a:solidFill>
                        </a:rPr>
                        <a:t> for</a:t>
                      </a:r>
                      <a:r>
                        <a:rPr lang="en-US" sz="1200" dirty="0">
                          <a:solidFill>
                            <a:schemeClr val="tx1"/>
                          </a:solidFill>
                        </a:rPr>
                        <a:t> recurrent</a:t>
                      </a:r>
                      <a:r>
                        <a:rPr lang="en-US" sz="1200" baseline="0" dirty="0">
                          <a:solidFill>
                            <a:schemeClr val="tx1"/>
                          </a:solidFill>
                        </a:rPr>
                        <a:t> EOC, FTC, PPC</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First Line Maintenance following PR or CR – all comers</a:t>
                      </a: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extLst>
                  <a:ext uri="{0D108BD9-81ED-4DB2-BD59-A6C34878D82A}">
                    <a16:rowId xmlns:a16="http://schemas.microsoft.com/office/drawing/2014/main" val="2725587381"/>
                  </a:ext>
                </a:extLst>
              </a:tr>
              <a:tr h="914400">
                <a:tc vMerge="1">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200" b="1" cap="none" baseline="0" dirty="0">
                        <a:solidFill>
                          <a:schemeClr val="tx1"/>
                        </a:solidFill>
                      </a:endParaRP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tx1"/>
                          </a:solidFill>
                        </a:rPr>
                        <a:t>First-line m</a:t>
                      </a:r>
                      <a:r>
                        <a:rPr lang="en-US" sz="1200" dirty="0">
                          <a:solidFill>
                            <a:schemeClr val="tx1"/>
                          </a:solidFill>
                        </a:rPr>
                        <a:t>aintenance</a:t>
                      </a:r>
                      <a:r>
                        <a:rPr lang="en-US" sz="1200" baseline="0" dirty="0">
                          <a:solidFill>
                            <a:schemeClr val="tx1"/>
                          </a:solidFill>
                        </a:rPr>
                        <a:t> </a:t>
                      </a:r>
                      <a:r>
                        <a:rPr lang="en-US" sz="1200" dirty="0">
                          <a:solidFill>
                            <a:schemeClr val="tx1"/>
                          </a:solidFill>
                        </a:rPr>
                        <a:t>for </a:t>
                      </a:r>
                      <a:r>
                        <a:rPr lang="en-US" sz="1200" b="0" i="0" u="none" strike="noStrike" kern="1200" dirty="0">
                          <a:solidFill>
                            <a:schemeClr val="dk1"/>
                          </a:solidFill>
                          <a:effectLst/>
                          <a:latin typeface="+mn-lt"/>
                          <a:ea typeface="+mn-ea"/>
                          <a:cs typeface="+mn-cs"/>
                        </a:rPr>
                        <a:t>high-risk advanced (FIGO stage III-IV) </a:t>
                      </a:r>
                      <a:r>
                        <a:rPr lang="en-US" sz="1200" b="0" i="1" u="none" strike="noStrike" kern="1200" dirty="0" err="1">
                          <a:solidFill>
                            <a:schemeClr val="dk1"/>
                          </a:solidFill>
                          <a:effectLst/>
                          <a:latin typeface="+mn-lt"/>
                          <a:ea typeface="+mn-ea"/>
                          <a:cs typeface="+mn-cs"/>
                        </a:rPr>
                        <a:t>BRCA</a:t>
                      </a:r>
                      <a:r>
                        <a:rPr lang="en-US" sz="1200" b="0" i="0" u="none" strike="noStrike" kern="1200" dirty="0" err="1">
                          <a:solidFill>
                            <a:schemeClr val="dk1"/>
                          </a:solidFill>
                          <a:effectLst/>
                          <a:latin typeface="+mn-lt"/>
                          <a:ea typeface="+mn-ea"/>
                          <a:cs typeface="+mn-cs"/>
                        </a:rPr>
                        <a:t>m</a:t>
                      </a:r>
                      <a:r>
                        <a:rPr lang="en-US" sz="1200" b="0" i="0" u="none" strike="noStrike" kern="1200" dirty="0">
                          <a:solidFill>
                            <a:schemeClr val="dk1"/>
                          </a:solidFill>
                          <a:effectLst/>
                          <a:latin typeface="+mn-lt"/>
                          <a:ea typeface="+mn-ea"/>
                          <a:cs typeface="+mn-cs"/>
                        </a:rPr>
                        <a:t> </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dk1"/>
                          </a:solidFill>
                          <a:effectLst/>
                          <a:latin typeface="+mn-lt"/>
                          <a:ea typeface="+mn-ea"/>
                          <a:cs typeface="+mn-cs"/>
                        </a:rPr>
                        <a:t>high-grade EOC, FTC, PPC  or with bevacizumab for HRD+</a:t>
                      </a:r>
                      <a:endParaRPr lang="en-US" sz="1200" baseline="0" dirty="0">
                        <a:solidFill>
                          <a:schemeClr val="tx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vMerge="1">
                  <a:txBody>
                    <a:bodyPr/>
                    <a:lstStyle/>
                    <a:p>
                      <a:pPr marL="0" marR="0" lvl="0" indent="0" algn="ctr"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baseline="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vMerge="1">
                  <a:txBody>
                    <a:bodyPr/>
                    <a:lstStyle/>
                    <a:p>
                      <a:pPr marL="0" marR="0" lvl="0" indent="0" algn="ctr"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baseline="0" dirty="0">
                        <a:solidFill>
                          <a:schemeClr val="tx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vMerge="1">
                  <a:txBody>
                    <a:bodyPr/>
                    <a:lstStyle/>
                    <a:p>
                      <a:pPr marL="0" marR="0" lvl="0" indent="0" algn="ctr"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baseline="0" dirty="0">
                        <a:solidFill>
                          <a:schemeClr val="tx1"/>
                        </a:solidFill>
                      </a:endParaRP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extLst>
                  <a:ext uri="{0D108BD9-81ED-4DB2-BD59-A6C34878D82A}">
                    <a16:rowId xmlns:a16="http://schemas.microsoft.com/office/drawing/2014/main" val="4142275946"/>
                  </a:ext>
                </a:extLst>
              </a:tr>
              <a:tr h="54864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cap="none" baseline="0" dirty="0">
                          <a:solidFill>
                            <a:schemeClr val="tx1"/>
                          </a:solidFill>
                        </a:rPr>
                        <a:t>Recommended Dose</a:t>
                      </a: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300 mg PO BID</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a:txBody>
                    <a:bodyPr/>
                    <a:lstStyle/>
                    <a:p>
                      <a:pPr algn="ctr">
                        <a:spcAft>
                          <a:spcPts val="0"/>
                        </a:spcAft>
                      </a:pPr>
                      <a:r>
                        <a:rPr lang="en-US" sz="1200" dirty="0">
                          <a:solidFill>
                            <a:schemeClr val="tx1"/>
                          </a:solidFill>
                        </a:rPr>
                        <a:t>1 mg PO QD</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a:txBody>
                    <a:bodyPr/>
                    <a:lstStyle/>
                    <a:p>
                      <a:pPr algn="ctr">
                        <a:spcAft>
                          <a:spcPts val="0"/>
                        </a:spcAft>
                      </a:pPr>
                      <a:r>
                        <a:rPr lang="en-US" sz="1200" dirty="0">
                          <a:solidFill>
                            <a:schemeClr val="tx1"/>
                          </a:solidFill>
                        </a:rPr>
                        <a:t>600 mg PO BID</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300 mg PO QD</a:t>
                      </a: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60000"/>
                      </a:srgbClr>
                    </a:solidFill>
                  </a:tcPr>
                </a:tc>
                <a:extLst>
                  <a:ext uri="{0D108BD9-81ED-4DB2-BD59-A6C34878D82A}">
                    <a16:rowId xmlns:a16="http://schemas.microsoft.com/office/drawing/2014/main" val="10004"/>
                  </a:ext>
                </a:extLst>
              </a:tr>
              <a:tr h="54864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b="1" cap="none" baseline="0" dirty="0">
                          <a:solidFill>
                            <a:schemeClr val="tx1"/>
                          </a:solidFill>
                        </a:rPr>
                        <a:t>Approval Date(s)</a:t>
                      </a:r>
                    </a:p>
                  </a:txBody>
                  <a:tcPr marT="91440" marB="9144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January 2018; December </a:t>
                      </a:r>
                      <a:r>
                        <a:rPr lang="en-US" sz="1200" baseline="0" dirty="0">
                          <a:solidFill>
                            <a:schemeClr val="tx1"/>
                          </a:solidFill>
                        </a:rPr>
                        <a:t>20</a:t>
                      </a:r>
                      <a:r>
                        <a:rPr lang="en-US" sz="1200" dirty="0">
                          <a:solidFill>
                            <a:schemeClr val="tx1"/>
                          </a:solidFill>
                        </a:rPr>
                        <a:t>14;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August 2017;</a:t>
                      </a:r>
                      <a:r>
                        <a:rPr lang="en-US" sz="1200" baseline="0" dirty="0">
                          <a:solidFill>
                            <a:schemeClr val="tx1"/>
                          </a:solidFill>
                        </a:rPr>
                        <a:t> December 2018, May 2019</a:t>
                      </a:r>
                      <a:endParaRPr lang="en-US" sz="1200" dirty="0">
                        <a:solidFill>
                          <a:schemeClr val="tx1"/>
                        </a:solidFill>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October 2018</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December</a:t>
                      </a:r>
                      <a:r>
                        <a:rPr lang="en-US" sz="1200" baseline="0" dirty="0">
                          <a:solidFill>
                            <a:schemeClr val="tx1"/>
                          </a:solidFill>
                        </a:rPr>
                        <a:t> 20</a:t>
                      </a:r>
                      <a:r>
                        <a:rPr lang="en-US" sz="1200" dirty="0">
                          <a:solidFill>
                            <a:schemeClr val="tx1"/>
                          </a:solidFill>
                        </a:rPr>
                        <a:t>16 and April 2018</a:t>
                      </a: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tc>
                  <a:txBody>
                    <a:bodyPr/>
                    <a:lstStyle/>
                    <a:p>
                      <a:pPr algn="ctr">
                        <a:spcAft>
                          <a:spcPts val="0"/>
                        </a:spcAft>
                      </a:pPr>
                      <a:r>
                        <a:rPr lang="en-US" sz="1200" dirty="0">
                          <a:solidFill>
                            <a:schemeClr val="tx1"/>
                          </a:solidFill>
                        </a:rPr>
                        <a:t>March</a:t>
                      </a:r>
                      <a:r>
                        <a:rPr lang="en-US" sz="1200" baseline="0" dirty="0">
                          <a:solidFill>
                            <a:schemeClr val="tx1"/>
                          </a:solidFill>
                        </a:rPr>
                        <a:t> 20</a:t>
                      </a:r>
                      <a:r>
                        <a:rPr lang="en-US" sz="1200" dirty="0">
                          <a:solidFill>
                            <a:schemeClr val="tx1"/>
                          </a:solidFill>
                        </a:rPr>
                        <a:t>17</a:t>
                      </a:r>
                    </a:p>
                  </a:txBody>
                  <a:tcPr marT="91440" marB="9144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alpha val="80000"/>
                      </a:srgbClr>
                    </a:solid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F0E7CB3B-8CE9-4C75-836F-64274D2F1289}"/>
              </a:ext>
            </a:extLst>
          </p:cNvPr>
          <p:cNvSpPr>
            <a:spLocks noGrp="1"/>
          </p:cNvSpPr>
          <p:nvPr>
            <p:ph type="title"/>
          </p:nvPr>
        </p:nvSpPr>
        <p:spPr>
          <a:xfrm>
            <a:off x="303595" y="64296"/>
            <a:ext cx="11687535" cy="672000"/>
          </a:xfrm>
        </p:spPr>
        <p:txBody>
          <a:bodyPr>
            <a:noAutofit/>
          </a:bodyPr>
          <a:lstStyle/>
          <a:p>
            <a:r>
              <a:rPr lang="en-US" sz="3733" b="0" dirty="0">
                <a:solidFill>
                  <a:schemeClr val="tx1"/>
                </a:solidFill>
                <a:latin typeface="+mj-lt"/>
              </a:rPr>
              <a:t>PARP inhibitor indications</a:t>
            </a:r>
          </a:p>
        </p:txBody>
      </p:sp>
      <p:sp>
        <p:nvSpPr>
          <p:cNvPr id="5" name="Text Placeholder 4">
            <a:extLst>
              <a:ext uri="{FF2B5EF4-FFF2-40B4-BE49-F238E27FC236}">
                <a16:creationId xmlns:a16="http://schemas.microsoft.com/office/drawing/2014/main" id="{441C3A44-06A9-49CC-9A7A-600A4B4F4085}"/>
              </a:ext>
            </a:extLst>
          </p:cNvPr>
          <p:cNvSpPr txBox="1">
            <a:spLocks/>
          </p:cNvSpPr>
          <p:nvPr/>
        </p:nvSpPr>
        <p:spPr>
          <a:xfrm>
            <a:off x="2091473" y="6102960"/>
            <a:ext cx="8972768" cy="501333"/>
          </a:xfrm>
          <a:prstGeom prst="rect">
            <a:avLst/>
          </a:prstGeom>
          <a:solidFill>
            <a:schemeClr val="bg1"/>
          </a:solidFill>
        </p:spPr>
        <p:txBody>
          <a:bodyPr lIns="91440" tIns="45720" rIns="91440" bIns="45720" anchor="b"/>
          <a:lstStyle>
            <a:lvl1pPr marL="0" indent="0" algn="l" defTabSz="609585" rtl="0" eaLnBrk="1" latinLnBrk="0" hangingPunct="1">
              <a:spcBef>
                <a:spcPts val="300"/>
              </a:spcBef>
              <a:buFont typeface="Arial"/>
              <a:buNone/>
              <a:defRPr sz="1000"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1000"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1000" kern="1200">
                <a:solidFill>
                  <a:schemeClr val="tx1"/>
                </a:solidFill>
                <a:latin typeface="+mn-lt"/>
                <a:ea typeface="+mn-ea"/>
                <a:cs typeface="+mn-cs"/>
              </a:defRPr>
            </a:lvl3pPr>
            <a:lvl4pPr marL="1828755" indent="0" algn="l" defTabSz="609585" rtl="0" eaLnBrk="1" latinLnBrk="0" hangingPunct="1">
              <a:spcBef>
                <a:spcPct val="20000"/>
              </a:spcBef>
              <a:buFont typeface="Arial"/>
              <a:buNone/>
              <a:defRPr sz="1000"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300"/>
              </a:spcBef>
              <a:spcAft>
                <a:spcPts val="0"/>
              </a:spcAft>
              <a:buClrTx/>
              <a:buSzTx/>
              <a:buFont typeface="Arial"/>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09585" rtl="0" eaLnBrk="1" fontAlgn="auto" latinLnBrk="0" hangingPunct="1">
              <a:lnSpc>
                <a:spcPct val="100000"/>
              </a:lnSpc>
              <a:spcBef>
                <a:spcPts val="300"/>
              </a:spcBef>
              <a:spcAft>
                <a:spcPts val="0"/>
              </a:spcAft>
              <a:buClrTx/>
              <a:buSzTx/>
              <a:buFont typeface="Arial"/>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09585" rtl="0" eaLnBrk="1" fontAlgn="auto" latinLnBrk="0" hangingPunct="1">
              <a:lnSpc>
                <a:spcPct val="100000"/>
              </a:lnSpc>
              <a:spcBef>
                <a:spcPts val="300"/>
              </a:spcBef>
              <a:spcAft>
                <a:spcPts val="0"/>
              </a:spcAft>
              <a:buClrTx/>
              <a:buSzTx/>
              <a:buFont typeface="Arial"/>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BID, twice daily; FIGO, International Federation of Gynecology and Obstetric; FTC, fallopian tube cancer; </a:t>
            </a:r>
            <a:r>
              <a:rPr kumimoji="0" lang="en-NZ" sz="600" b="0"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NZ" sz="600" b="0" i="0" u="none" strike="noStrike" kern="1200" cap="none" spc="0" normalizeH="0" baseline="0" noProof="0" dirty="0" err="1">
                <a:ln>
                  <a:noFill/>
                </a:ln>
                <a:solidFill>
                  <a:prstClr val="black"/>
                </a:solidFill>
                <a:effectLst/>
                <a:uLnTx/>
                <a:uFillTx/>
                <a:latin typeface="Calibri" panose="020F0502020204030204"/>
                <a:ea typeface="+mn-ea"/>
                <a:cs typeface="+mn-cs"/>
              </a:rPr>
              <a:t>s</a:t>
            </a:r>
            <a:r>
              <a:rPr kumimoji="0" lang="en-NZ" sz="600" b="0" i="1" u="none" strike="noStrike" kern="1200" cap="none" spc="0" normalizeH="0" baseline="0" noProof="0" dirty="0" err="1">
                <a:ln>
                  <a:noFill/>
                </a:ln>
                <a:solidFill>
                  <a:prstClr val="black"/>
                </a:solidFill>
                <a:effectLst/>
                <a:uLnTx/>
                <a:uFillTx/>
                <a:latin typeface="Calibri" panose="020F0502020204030204"/>
                <a:ea typeface="+mn-ea"/>
                <a:cs typeface="+mn-cs"/>
              </a:rPr>
              <a:t>BRCA</a:t>
            </a:r>
            <a:r>
              <a:rPr kumimoji="0" lang="en-NZ" sz="600" b="0" i="0" u="none" strike="noStrike" kern="1200" cap="none" spc="0" normalizeH="0" baseline="0" noProof="0" dirty="0" err="1">
                <a:ln>
                  <a:noFill/>
                </a:ln>
                <a:solidFill>
                  <a:prstClr val="black"/>
                </a:solidFill>
                <a:effectLst/>
                <a:uLnTx/>
                <a:uFillTx/>
                <a:latin typeface="Calibri" panose="020F0502020204030204"/>
                <a:ea typeface="+mn-ea"/>
                <a:cs typeface="+mn-cs"/>
              </a:rPr>
              <a:t>m</a:t>
            </a:r>
            <a:r>
              <a:rPr kumimoji="0" lang="en-NZ" sz="600" b="0" i="0" u="none" strike="noStrike" kern="1200" cap="none" spc="0" normalizeH="0" baseline="0" noProof="0" dirty="0">
                <a:ln>
                  <a:noFill/>
                </a:ln>
                <a:solidFill>
                  <a:prstClr val="black"/>
                </a:solidFill>
                <a:effectLst/>
                <a:uLnTx/>
                <a:uFillTx/>
                <a:latin typeface="Calibri" panose="020F0502020204030204"/>
                <a:ea typeface="+mn-ea"/>
                <a:cs typeface="+mn-cs"/>
              </a:rPr>
              <a:t>, germline and/or somatic </a:t>
            </a:r>
            <a:r>
              <a:rPr kumimoji="0" lang="en-NZ" sz="60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NZ" sz="600" b="0" i="0" u="none" strike="noStrike" kern="1200" cap="none" spc="0" normalizeH="0" baseline="0" noProof="0" dirty="0">
                <a:ln>
                  <a:noFill/>
                </a:ln>
                <a:solidFill>
                  <a:prstClr val="black"/>
                </a:solidFill>
                <a:effectLst/>
                <a:uLnTx/>
                <a:uFillTx/>
                <a:latin typeface="Calibri" panose="020F0502020204030204"/>
                <a:ea typeface="+mn-ea"/>
                <a:cs typeface="+mn-cs"/>
              </a:rPr>
              <a:t> mutant; </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HER2–, human epidermal growth factor receptor 2 negative; HGSOC, high-grade serous ovarian cancer; MoA, mechanism of action; PPC, primary peritoneal cancer; PO, by mouth; QD, once daily.</a:t>
            </a:r>
          </a:p>
          <a:p>
            <a:pPr marL="0" marR="0" lvl="0" indent="0" algn="l" defTabSz="609585" rtl="0" eaLnBrk="1" fontAlgn="auto" latinLnBrk="0" hangingPunct="1">
              <a:lnSpc>
                <a:spcPct val="100000"/>
              </a:lnSpc>
              <a:spcBef>
                <a:spcPts val="300"/>
              </a:spcBef>
              <a:spcAft>
                <a:spcPts val="0"/>
              </a:spcAft>
              <a:buClrTx/>
              <a:buSzTx/>
              <a:buFont typeface="Arial"/>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1. Robson M, et al. Presented at: AACR 2018; April 14-18, 2018; Chicago, IL. 2. LYNPARZA [prescribing information]. Wilmington, DE: AstraZeneca Pharmaceuticals LP; 2017. 3. www.clinicaltrials.gov/NCT01844986.   4. www.clinicaltrials.gov/NCT01945775. 5. Litton J, et al. Presented at: San Antonio Breast Cancer Symposium 2017. December 4-8, 2017; San Antonio, TX. Abs GS6-07. 6. </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https://www.fda.gov/Drugs/InformationOnDrugs/ApprovedDrugs/ucm623540.htm</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09585" rtl="0" eaLnBrk="1" fontAlgn="auto" latinLnBrk="0" hangingPunct="1">
              <a:lnSpc>
                <a:spcPct val="100000"/>
              </a:lnSpc>
              <a:spcBef>
                <a:spcPts val="300"/>
              </a:spcBef>
              <a:spcAft>
                <a:spcPts val="0"/>
              </a:spcAft>
              <a:buClrTx/>
              <a:buSzTx/>
              <a:buFont typeface="Arial"/>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7. RUBRACA [prescribing information]. Boulder, CO: Clovis Oncology, Inc., 2016. 8. ZEJULA [prescribing information]. Waltham, MA: TESARO, Inc, 2017.</a:t>
            </a:r>
          </a:p>
        </p:txBody>
      </p:sp>
      <p:sp>
        <p:nvSpPr>
          <p:cNvPr id="12" name="TextBox 11">
            <a:extLst>
              <a:ext uri="{FF2B5EF4-FFF2-40B4-BE49-F238E27FC236}">
                <a16:creationId xmlns:a16="http://schemas.microsoft.com/office/drawing/2014/main" id="{3B74E2BF-BF5E-B448-9D08-4FEE3087492A}"/>
              </a:ext>
            </a:extLst>
          </p:cNvPr>
          <p:cNvSpPr txBox="1"/>
          <p:nvPr/>
        </p:nvSpPr>
        <p:spPr>
          <a:xfrm>
            <a:off x="279844" y="6519446"/>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3426800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35974" y="0"/>
            <a:ext cx="11415251" cy="914399"/>
          </a:xfrm>
        </p:spPr>
        <p:txBody>
          <a:bodyPr>
            <a:normAutofit/>
          </a:bodyPr>
          <a:lstStyle/>
          <a:p>
            <a:r>
              <a:rPr lang="en-US" altLang="en-US" sz="3600" dirty="0"/>
              <a:t>GI Toxicities are Common with all PARP Inhibitors (% of pts)</a:t>
            </a:r>
          </a:p>
        </p:txBody>
      </p:sp>
      <p:graphicFrame>
        <p:nvGraphicFramePr>
          <p:cNvPr id="5" name="Content Placeholder 4"/>
          <p:cNvGraphicFramePr>
            <a:graphicFrameLocks noGrp="1"/>
          </p:cNvGraphicFramePr>
          <p:nvPr>
            <p:ph idx="1"/>
          </p:nvPr>
        </p:nvGraphicFramePr>
        <p:xfrm>
          <a:off x="3112626" y="914399"/>
          <a:ext cx="7304588" cy="5454934"/>
        </p:xfrm>
        <a:graphic>
          <a:graphicData uri="http://schemas.openxmlformats.org/drawingml/2006/table">
            <a:tbl>
              <a:tblPr firstRow="1" bandRow="1">
                <a:tableStyleId>{5C22544A-7EE6-4342-B048-85BDC9FD1C3A}</a:tableStyleId>
              </a:tblPr>
              <a:tblGrid>
                <a:gridCol w="1797135">
                  <a:extLst>
                    <a:ext uri="{9D8B030D-6E8A-4147-A177-3AD203B41FA5}">
                      <a16:colId xmlns:a16="http://schemas.microsoft.com/office/drawing/2014/main" val="20000"/>
                    </a:ext>
                  </a:extLst>
                </a:gridCol>
                <a:gridCol w="1989688">
                  <a:extLst>
                    <a:ext uri="{9D8B030D-6E8A-4147-A177-3AD203B41FA5}">
                      <a16:colId xmlns:a16="http://schemas.microsoft.com/office/drawing/2014/main" val="20001"/>
                    </a:ext>
                  </a:extLst>
                </a:gridCol>
                <a:gridCol w="1246916">
                  <a:extLst>
                    <a:ext uri="{9D8B030D-6E8A-4147-A177-3AD203B41FA5}">
                      <a16:colId xmlns:a16="http://schemas.microsoft.com/office/drawing/2014/main" val="20002"/>
                    </a:ext>
                  </a:extLst>
                </a:gridCol>
                <a:gridCol w="1117490">
                  <a:extLst>
                    <a:ext uri="{9D8B030D-6E8A-4147-A177-3AD203B41FA5}">
                      <a16:colId xmlns:a16="http://schemas.microsoft.com/office/drawing/2014/main" val="20003"/>
                    </a:ext>
                  </a:extLst>
                </a:gridCol>
                <a:gridCol w="1153359">
                  <a:extLst>
                    <a:ext uri="{9D8B030D-6E8A-4147-A177-3AD203B41FA5}">
                      <a16:colId xmlns:a16="http://schemas.microsoft.com/office/drawing/2014/main" val="20004"/>
                    </a:ext>
                  </a:extLst>
                </a:gridCol>
              </a:tblGrid>
              <a:tr h="300944">
                <a:tc>
                  <a:txBody>
                    <a:bodyPr/>
                    <a:lstStyle/>
                    <a:p>
                      <a:r>
                        <a:rPr lang="en-US" sz="1600" dirty="0"/>
                        <a:t>Toxicities</a:t>
                      </a:r>
                    </a:p>
                  </a:txBody>
                  <a:tcPr marL="91447" marR="91447" marT="45691" marB="45691"/>
                </a:tc>
                <a:tc>
                  <a:txBody>
                    <a:bodyPr/>
                    <a:lstStyle/>
                    <a:p>
                      <a:r>
                        <a:rPr lang="en-US" sz="1600" dirty="0"/>
                        <a:t>Grade of Tox</a:t>
                      </a:r>
                    </a:p>
                  </a:txBody>
                  <a:tcPr marL="91447" marR="91447" marT="45691" marB="45691"/>
                </a:tc>
                <a:tc>
                  <a:txBody>
                    <a:bodyPr/>
                    <a:lstStyle/>
                    <a:p>
                      <a:r>
                        <a:rPr lang="en-US" sz="1600" dirty="0"/>
                        <a:t>Olaparib </a:t>
                      </a:r>
                      <a:r>
                        <a:rPr lang="en-US" sz="1600" baseline="30000" dirty="0"/>
                        <a:t>1</a:t>
                      </a:r>
                    </a:p>
                  </a:txBody>
                  <a:tcPr marL="91447" marR="91447" marT="45691" marB="45691"/>
                </a:tc>
                <a:tc>
                  <a:txBody>
                    <a:bodyPr/>
                    <a:lstStyle/>
                    <a:p>
                      <a:r>
                        <a:rPr lang="en-US" sz="1600" dirty="0"/>
                        <a:t>Rucaparib</a:t>
                      </a:r>
                      <a:r>
                        <a:rPr lang="en-US" sz="1600" baseline="30000" dirty="0"/>
                        <a:t>2</a:t>
                      </a:r>
                    </a:p>
                  </a:txBody>
                  <a:tcPr marL="91447" marR="91447" marT="45691" marB="45691"/>
                </a:tc>
                <a:tc>
                  <a:txBody>
                    <a:bodyPr/>
                    <a:lstStyle/>
                    <a:p>
                      <a:r>
                        <a:rPr lang="en-US" sz="1600" dirty="0"/>
                        <a:t>Niraparib</a:t>
                      </a:r>
                      <a:r>
                        <a:rPr lang="en-US" sz="1600" baseline="30000" dirty="0"/>
                        <a:t>3</a:t>
                      </a:r>
                    </a:p>
                  </a:txBody>
                  <a:tcPr marL="91447" marR="91447" marT="45691" marB="45691"/>
                </a:tc>
                <a:extLst>
                  <a:ext uri="{0D108BD9-81ED-4DB2-BD59-A6C34878D82A}">
                    <a16:rowId xmlns:a16="http://schemas.microsoft.com/office/drawing/2014/main" val="10000"/>
                  </a:ext>
                </a:extLst>
              </a:tr>
              <a:tr h="314901">
                <a:tc rowSpan="2">
                  <a:txBody>
                    <a:bodyPr/>
                    <a:lstStyle/>
                    <a:p>
                      <a:r>
                        <a:rPr lang="en-US" sz="1500" b="1" u="none" dirty="0"/>
                        <a:t>Nausea</a:t>
                      </a:r>
                    </a:p>
                  </a:txBody>
                  <a:tcPr marL="91447" marR="91447" marT="45691" marB="45691"/>
                </a:tc>
                <a:tc>
                  <a:txBody>
                    <a:bodyPr/>
                    <a:lstStyle/>
                    <a:p>
                      <a:r>
                        <a:rPr lang="en-US" sz="1500" b="0" u="none" dirty="0"/>
                        <a:t>All</a:t>
                      </a:r>
                      <a:r>
                        <a:rPr lang="en-US" sz="1500" b="0" u="none" baseline="0" dirty="0"/>
                        <a:t> Grades</a:t>
                      </a:r>
                      <a:endParaRPr lang="en-US" sz="1500" b="0" u="none" dirty="0"/>
                    </a:p>
                  </a:txBody>
                  <a:tcPr marL="91447" marR="91447" marT="45691" marB="45691"/>
                </a:tc>
                <a:tc>
                  <a:txBody>
                    <a:bodyPr/>
                    <a:lstStyle/>
                    <a:p>
                      <a:r>
                        <a:rPr lang="en-US" sz="1500" dirty="0"/>
                        <a:t>64</a:t>
                      </a:r>
                    </a:p>
                  </a:txBody>
                  <a:tcPr marL="91447" marR="91447" marT="45691" marB="45691"/>
                </a:tc>
                <a:tc>
                  <a:txBody>
                    <a:bodyPr/>
                    <a:lstStyle/>
                    <a:p>
                      <a:r>
                        <a:rPr lang="en-US" sz="1500" dirty="0"/>
                        <a:t>77</a:t>
                      </a:r>
                    </a:p>
                  </a:txBody>
                  <a:tcPr marL="91447" marR="91447" marT="45691" marB="45691"/>
                </a:tc>
                <a:tc>
                  <a:txBody>
                    <a:bodyPr/>
                    <a:lstStyle/>
                    <a:p>
                      <a:r>
                        <a:rPr lang="en-US" sz="1500" dirty="0"/>
                        <a:t>73.6</a:t>
                      </a:r>
                    </a:p>
                  </a:txBody>
                  <a:tcPr marL="91447" marR="91447" marT="45691" marB="45691"/>
                </a:tc>
                <a:extLst>
                  <a:ext uri="{0D108BD9-81ED-4DB2-BD59-A6C34878D82A}">
                    <a16:rowId xmlns:a16="http://schemas.microsoft.com/office/drawing/2014/main" val="10001"/>
                  </a:ext>
                </a:extLst>
              </a:tr>
              <a:tr h="314901">
                <a:tc vMerge="1">
                  <a:txBody>
                    <a:bodyPr/>
                    <a:lstStyle/>
                    <a:p>
                      <a:endParaRPr lang="en-US" sz="1600" b="1" u="sng" dirty="0"/>
                    </a:p>
                  </a:txBody>
                  <a:tcPr/>
                </a:tc>
                <a:tc>
                  <a:txBody>
                    <a:bodyPr/>
                    <a:lstStyle/>
                    <a:p>
                      <a:r>
                        <a:rPr lang="en-US" sz="1500" b="0" dirty="0"/>
                        <a:t>Grade 3 and 4</a:t>
                      </a:r>
                    </a:p>
                  </a:txBody>
                  <a:tcPr marL="91447" marR="91447" marT="45691" marB="45691"/>
                </a:tc>
                <a:tc>
                  <a:txBody>
                    <a:bodyPr/>
                    <a:lstStyle/>
                    <a:p>
                      <a:r>
                        <a:rPr lang="en-US" sz="1500" dirty="0"/>
                        <a:t>3</a:t>
                      </a:r>
                    </a:p>
                  </a:txBody>
                  <a:tcPr marL="91447" marR="91447" marT="45691" marB="45691"/>
                </a:tc>
                <a:tc>
                  <a:txBody>
                    <a:bodyPr/>
                    <a:lstStyle/>
                    <a:p>
                      <a:r>
                        <a:rPr lang="en-US" sz="1500" dirty="0"/>
                        <a:t>5</a:t>
                      </a:r>
                    </a:p>
                  </a:txBody>
                  <a:tcPr marL="91447" marR="91447" marT="45691" marB="45691"/>
                </a:tc>
                <a:tc>
                  <a:txBody>
                    <a:bodyPr/>
                    <a:lstStyle/>
                    <a:p>
                      <a:r>
                        <a:rPr lang="en-US" sz="1500" dirty="0"/>
                        <a:t>3.0</a:t>
                      </a:r>
                    </a:p>
                  </a:txBody>
                  <a:tcPr marL="91447" marR="91447" marT="45691" marB="45691"/>
                </a:tc>
                <a:extLst>
                  <a:ext uri="{0D108BD9-81ED-4DB2-BD59-A6C34878D82A}">
                    <a16:rowId xmlns:a16="http://schemas.microsoft.com/office/drawing/2014/main" val="10002"/>
                  </a:ext>
                </a:extLst>
              </a:tr>
              <a:tr h="314901">
                <a:tc rowSpan="2">
                  <a:txBody>
                    <a:bodyPr/>
                    <a:lstStyle/>
                    <a:p>
                      <a:r>
                        <a:rPr lang="en-US" sz="1500" b="1" u="none" dirty="0"/>
                        <a:t>Constipation</a:t>
                      </a:r>
                    </a:p>
                  </a:txBody>
                  <a:tcPr marL="91447" marR="91447" marT="45691" marB="45691"/>
                </a:tc>
                <a:tc>
                  <a:txBody>
                    <a:bodyPr/>
                    <a:lstStyle/>
                    <a:p>
                      <a:r>
                        <a:rPr lang="en-US" sz="1500" b="0" dirty="0"/>
                        <a:t>All </a:t>
                      </a:r>
                    </a:p>
                  </a:txBody>
                  <a:tcPr marL="91447" marR="91447" marT="45691" marB="45691"/>
                </a:tc>
                <a:tc>
                  <a:txBody>
                    <a:bodyPr/>
                    <a:lstStyle/>
                    <a:p>
                      <a:r>
                        <a:rPr lang="en-US" sz="1500" dirty="0">
                          <a:solidFill>
                            <a:schemeClr val="tx1"/>
                          </a:solidFill>
                        </a:rPr>
                        <a:t>20.6</a:t>
                      </a:r>
                      <a:r>
                        <a:rPr lang="en-US" sz="1500" baseline="30000" dirty="0">
                          <a:solidFill>
                            <a:schemeClr val="tx1"/>
                          </a:solidFill>
                        </a:rPr>
                        <a:t>5</a:t>
                      </a:r>
                    </a:p>
                  </a:txBody>
                  <a:tcPr marL="91447" marR="91447" marT="45691" marB="45691"/>
                </a:tc>
                <a:tc>
                  <a:txBody>
                    <a:bodyPr/>
                    <a:lstStyle/>
                    <a:p>
                      <a:r>
                        <a:rPr lang="en-US" sz="1500" dirty="0"/>
                        <a:t>40</a:t>
                      </a:r>
                    </a:p>
                  </a:txBody>
                  <a:tcPr marL="91447" marR="91447" marT="45691" marB="45691"/>
                </a:tc>
                <a:tc>
                  <a:txBody>
                    <a:bodyPr/>
                    <a:lstStyle/>
                    <a:p>
                      <a:r>
                        <a:rPr lang="en-US" sz="1500" dirty="0"/>
                        <a:t>39.8</a:t>
                      </a:r>
                    </a:p>
                  </a:txBody>
                  <a:tcPr marL="91447" marR="91447" marT="45691" marB="45691"/>
                </a:tc>
                <a:extLst>
                  <a:ext uri="{0D108BD9-81ED-4DB2-BD59-A6C34878D82A}">
                    <a16:rowId xmlns:a16="http://schemas.microsoft.com/office/drawing/2014/main" val="10003"/>
                  </a:ext>
                </a:extLst>
              </a:tr>
              <a:tr h="314901">
                <a:tc vMerge="1">
                  <a:txBody>
                    <a:bodyPr/>
                    <a:lstStyle/>
                    <a:p>
                      <a:endParaRPr lang="en-US" sz="1600" b="1" u="sng" dirty="0"/>
                    </a:p>
                  </a:txBody>
                  <a:tcPr/>
                </a:tc>
                <a:tc>
                  <a:txBody>
                    <a:bodyPr/>
                    <a:lstStyle/>
                    <a:p>
                      <a:r>
                        <a:rPr lang="en-US" sz="1500" b="0" dirty="0"/>
                        <a:t>Grade</a:t>
                      </a:r>
                      <a:r>
                        <a:rPr lang="en-US" sz="1500" b="0" baseline="0" dirty="0"/>
                        <a:t>s 3 and 4</a:t>
                      </a:r>
                      <a:endParaRPr lang="en-US" sz="1500" b="0" dirty="0"/>
                    </a:p>
                  </a:txBody>
                  <a:tcPr marL="91447" marR="91447" marT="45691" marB="45691"/>
                </a:tc>
                <a:tc>
                  <a:txBody>
                    <a:bodyPr/>
                    <a:lstStyle/>
                    <a:p>
                      <a:r>
                        <a:rPr lang="en-US" sz="1500" dirty="0"/>
                        <a:t>0</a:t>
                      </a:r>
                    </a:p>
                  </a:txBody>
                  <a:tcPr marL="91447" marR="91447" marT="45691" marB="45691"/>
                </a:tc>
                <a:tc>
                  <a:txBody>
                    <a:bodyPr/>
                    <a:lstStyle/>
                    <a:p>
                      <a:r>
                        <a:rPr lang="en-US" sz="1500" dirty="0"/>
                        <a:t>2</a:t>
                      </a:r>
                    </a:p>
                  </a:txBody>
                  <a:tcPr marL="91447" marR="91447" marT="45691" marB="45691"/>
                </a:tc>
                <a:tc>
                  <a:txBody>
                    <a:bodyPr/>
                    <a:lstStyle/>
                    <a:p>
                      <a:r>
                        <a:rPr lang="en-US" sz="1500" dirty="0"/>
                        <a:t>0.5</a:t>
                      </a:r>
                    </a:p>
                  </a:txBody>
                  <a:tcPr marL="91447" marR="91447" marT="45691" marB="45691"/>
                </a:tc>
                <a:extLst>
                  <a:ext uri="{0D108BD9-81ED-4DB2-BD59-A6C34878D82A}">
                    <a16:rowId xmlns:a16="http://schemas.microsoft.com/office/drawing/2014/main" val="10004"/>
                  </a:ext>
                </a:extLst>
              </a:tr>
              <a:tr h="314901">
                <a:tc rowSpan="2">
                  <a:txBody>
                    <a:bodyPr/>
                    <a:lstStyle/>
                    <a:p>
                      <a:r>
                        <a:rPr lang="en-US" sz="1500" b="1" u="none" dirty="0"/>
                        <a:t>Vomiting</a:t>
                      </a:r>
                    </a:p>
                  </a:txBody>
                  <a:tcPr marL="91447" marR="91447" marT="45691" marB="45691"/>
                </a:tc>
                <a:tc>
                  <a:txBody>
                    <a:bodyPr/>
                    <a:lstStyle/>
                    <a:p>
                      <a:r>
                        <a:rPr lang="en-US" sz="1500" b="0" dirty="0"/>
                        <a:t>All </a:t>
                      </a:r>
                    </a:p>
                  </a:txBody>
                  <a:tcPr marL="91447" marR="91447" marT="45691" marB="45691"/>
                </a:tc>
                <a:tc>
                  <a:txBody>
                    <a:bodyPr/>
                    <a:lstStyle/>
                    <a:p>
                      <a:r>
                        <a:rPr lang="en-US" sz="1500" dirty="0"/>
                        <a:t>43</a:t>
                      </a:r>
                    </a:p>
                  </a:txBody>
                  <a:tcPr marL="91447" marR="91447" marT="45691" marB="45691"/>
                </a:tc>
                <a:tc>
                  <a:txBody>
                    <a:bodyPr/>
                    <a:lstStyle/>
                    <a:p>
                      <a:r>
                        <a:rPr lang="en-US" sz="1500" dirty="0"/>
                        <a:t>46</a:t>
                      </a:r>
                    </a:p>
                  </a:txBody>
                  <a:tcPr marL="91447" marR="91447" marT="45691" marB="45691"/>
                </a:tc>
                <a:tc>
                  <a:txBody>
                    <a:bodyPr/>
                    <a:lstStyle/>
                    <a:p>
                      <a:r>
                        <a:rPr lang="en-US" sz="1500" dirty="0"/>
                        <a:t>34.3</a:t>
                      </a:r>
                    </a:p>
                  </a:txBody>
                  <a:tcPr marL="91447" marR="91447" marT="45691" marB="45691"/>
                </a:tc>
                <a:extLst>
                  <a:ext uri="{0D108BD9-81ED-4DB2-BD59-A6C34878D82A}">
                    <a16:rowId xmlns:a16="http://schemas.microsoft.com/office/drawing/2014/main" val="10005"/>
                  </a:ext>
                </a:extLst>
              </a:tr>
              <a:tr h="314901">
                <a:tc vMerge="1">
                  <a:txBody>
                    <a:bodyPr/>
                    <a:lstStyle/>
                    <a:p>
                      <a:endParaRPr lang="en-US" sz="1600" b="1" u="sng" dirty="0"/>
                    </a:p>
                  </a:txBody>
                  <a:tcPr/>
                </a:tc>
                <a:tc>
                  <a:txBody>
                    <a:bodyPr/>
                    <a:lstStyle/>
                    <a:p>
                      <a:r>
                        <a:rPr lang="en-US" sz="1500" b="0" dirty="0"/>
                        <a:t>Grades</a:t>
                      </a:r>
                      <a:r>
                        <a:rPr lang="en-US" sz="1500" b="0" baseline="0" dirty="0"/>
                        <a:t> 3 and 4</a:t>
                      </a:r>
                      <a:endParaRPr lang="en-US" sz="1500" b="0" dirty="0"/>
                    </a:p>
                  </a:txBody>
                  <a:tcPr marL="91447" marR="91447" marT="45691" marB="45691"/>
                </a:tc>
                <a:tc>
                  <a:txBody>
                    <a:bodyPr/>
                    <a:lstStyle/>
                    <a:p>
                      <a:r>
                        <a:rPr lang="en-US" sz="1500" dirty="0"/>
                        <a:t>4</a:t>
                      </a:r>
                    </a:p>
                  </a:txBody>
                  <a:tcPr marL="91447" marR="91447" marT="45691" marB="45691"/>
                </a:tc>
                <a:tc>
                  <a:txBody>
                    <a:bodyPr/>
                    <a:lstStyle/>
                    <a:p>
                      <a:r>
                        <a:rPr lang="en-US" sz="1500" dirty="0"/>
                        <a:t>4</a:t>
                      </a:r>
                    </a:p>
                  </a:txBody>
                  <a:tcPr marL="91447" marR="91447" marT="45691" marB="45691"/>
                </a:tc>
                <a:tc>
                  <a:txBody>
                    <a:bodyPr/>
                    <a:lstStyle/>
                    <a:p>
                      <a:r>
                        <a:rPr lang="en-US" sz="1500" dirty="0"/>
                        <a:t>1.9</a:t>
                      </a:r>
                    </a:p>
                  </a:txBody>
                  <a:tcPr marL="91447" marR="91447" marT="45691" marB="45691"/>
                </a:tc>
                <a:extLst>
                  <a:ext uri="{0D108BD9-81ED-4DB2-BD59-A6C34878D82A}">
                    <a16:rowId xmlns:a16="http://schemas.microsoft.com/office/drawing/2014/main" val="10006"/>
                  </a:ext>
                </a:extLst>
              </a:tr>
              <a:tr h="314901">
                <a:tc rowSpan="2">
                  <a:txBody>
                    <a:bodyPr/>
                    <a:lstStyle/>
                    <a:p>
                      <a:r>
                        <a:rPr lang="en-US" sz="1500" b="1" u="none" dirty="0"/>
                        <a:t>Decreased appetite</a:t>
                      </a:r>
                    </a:p>
                  </a:txBody>
                  <a:tcPr marL="91447" marR="91447" marT="45691" marB="45691"/>
                </a:tc>
                <a:tc>
                  <a:txBody>
                    <a:bodyPr/>
                    <a:lstStyle/>
                    <a:p>
                      <a:r>
                        <a:rPr lang="en-US" sz="1500" b="0" dirty="0"/>
                        <a:t>All</a:t>
                      </a:r>
                    </a:p>
                  </a:txBody>
                  <a:tcPr marL="91447" marR="91447" marT="45691" marB="45691"/>
                </a:tc>
                <a:tc>
                  <a:txBody>
                    <a:bodyPr/>
                    <a:lstStyle/>
                    <a:p>
                      <a:r>
                        <a:rPr lang="en-US" sz="1500" dirty="0"/>
                        <a:t>22</a:t>
                      </a:r>
                    </a:p>
                  </a:txBody>
                  <a:tcPr marL="91447" marR="91447" marT="45691" marB="45691"/>
                </a:tc>
                <a:tc>
                  <a:txBody>
                    <a:bodyPr/>
                    <a:lstStyle/>
                    <a:p>
                      <a:r>
                        <a:rPr lang="en-US" sz="1500" dirty="0"/>
                        <a:t>39</a:t>
                      </a:r>
                    </a:p>
                  </a:txBody>
                  <a:tcPr marL="91447" marR="91447" marT="45691" marB="45691"/>
                </a:tc>
                <a:tc>
                  <a:txBody>
                    <a:bodyPr/>
                    <a:lstStyle/>
                    <a:p>
                      <a:r>
                        <a:rPr lang="en-US" sz="1500" dirty="0"/>
                        <a:t>25.3</a:t>
                      </a:r>
                    </a:p>
                  </a:txBody>
                  <a:tcPr marL="91447" marR="91447" marT="45691" marB="45691"/>
                </a:tc>
                <a:extLst>
                  <a:ext uri="{0D108BD9-81ED-4DB2-BD59-A6C34878D82A}">
                    <a16:rowId xmlns:a16="http://schemas.microsoft.com/office/drawing/2014/main" val="10007"/>
                  </a:ext>
                </a:extLst>
              </a:tr>
              <a:tr h="314901">
                <a:tc vMerge="1">
                  <a:txBody>
                    <a:bodyPr/>
                    <a:lstStyle/>
                    <a:p>
                      <a:endParaRPr lang="en-US" sz="1600" b="1" u="sng" dirty="0"/>
                    </a:p>
                  </a:txBody>
                  <a:tcPr/>
                </a:tc>
                <a:tc>
                  <a:txBody>
                    <a:bodyPr/>
                    <a:lstStyle/>
                    <a:p>
                      <a:r>
                        <a:rPr lang="en-US" sz="1500" b="0" dirty="0"/>
                        <a:t>Grades 3 and 4</a:t>
                      </a:r>
                    </a:p>
                  </a:txBody>
                  <a:tcPr marL="91447" marR="91447" marT="45691" marB="45691"/>
                </a:tc>
                <a:tc>
                  <a:txBody>
                    <a:bodyPr/>
                    <a:lstStyle/>
                    <a:p>
                      <a:r>
                        <a:rPr lang="en-US" sz="1500" dirty="0"/>
                        <a:t>1</a:t>
                      </a:r>
                    </a:p>
                  </a:txBody>
                  <a:tcPr marL="91447" marR="91447" marT="45691" marB="45691"/>
                </a:tc>
                <a:tc>
                  <a:txBody>
                    <a:bodyPr/>
                    <a:lstStyle/>
                    <a:p>
                      <a:r>
                        <a:rPr lang="en-US" sz="1500" dirty="0"/>
                        <a:t>3</a:t>
                      </a:r>
                    </a:p>
                  </a:txBody>
                  <a:tcPr marL="91447" marR="91447" marT="45691" marB="45691"/>
                </a:tc>
                <a:tc>
                  <a:txBody>
                    <a:bodyPr/>
                    <a:lstStyle/>
                    <a:p>
                      <a:r>
                        <a:rPr lang="en-US" sz="1500" dirty="0"/>
                        <a:t>0.3</a:t>
                      </a:r>
                    </a:p>
                  </a:txBody>
                  <a:tcPr marL="91447" marR="91447" marT="45691" marB="45691"/>
                </a:tc>
                <a:extLst>
                  <a:ext uri="{0D108BD9-81ED-4DB2-BD59-A6C34878D82A}">
                    <a16:rowId xmlns:a16="http://schemas.microsoft.com/office/drawing/2014/main" val="10008"/>
                  </a:ext>
                </a:extLst>
              </a:tr>
              <a:tr h="314901">
                <a:tc rowSpan="2">
                  <a:txBody>
                    <a:bodyPr/>
                    <a:lstStyle/>
                    <a:p>
                      <a:r>
                        <a:rPr lang="en-US" sz="1500" b="1" u="none" dirty="0"/>
                        <a:t>Abdominal pain</a:t>
                      </a:r>
                    </a:p>
                  </a:txBody>
                  <a:tcPr marL="91447" marR="91447" marT="45691" marB="45691"/>
                </a:tc>
                <a:tc>
                  <a:txBody>
                    <a:bodyPr/>
                    <a:lstStyle/>
                    <a:p>
                      <a:r>
                        <a:rPr lang="en-US" sz="1500" b="0" dirty="0"/>
                        <a:t>All</a:t>
                      </a:r>
                    </a:p>
                  </a:txBody>
                  <a:tcPr marL="91447" marR="91447" marT="45691" marB="45691"/>
                </a:tc>
                <a:tc>
                  <a:txBody>
                    <a:bodyPr/>
                    <a:lstStyle/>
                    <a:p>
                      <a:r>
                        <a:rPr lang="en-US" sz="1500" dirty="0"/>
                        <a:t>43</a:t>
                      </a:r>
                    </a:p>
                  </a:txBody>
                  <a:tcPr marL="91447" marR="91447" marT="45691" marB="45691"/>
                </a:tc>
                <a:tc>
                  <a:txBody>
                    <a:bodyPr/>
                    <a:lstStyle/>
                    <a:p>
                      <a:r>
                        <a:rPr lang="en-US" sz="1500" dirty="0"/>
                        <a:t>32</a:t>
                      </a:r>
                    </a:p>
                  </a:txBody>
                  <a:tcPr marL="91447" marR="91447" marT="45691" marB="45691"/>
                </a:tc>
                <a:tc>
                  <a:txBody>
                    <a:bodyPr/>
                    <a:lstStyle/>
                    <a:p>
                      <a:r>
                        <a:rPr lang="en-US" sz="1500" dirty="0"/>
                        <a:t>22.6</a:t>
                      </a:r>
                    </a:p>
                  </a:txBody>
                  <a:tcPr marL="91447" marR="91447" marT="45691" marB="45691"/>
                </a:tc>
                <a:extLst>
                  <a:ext uri="{0D108BD9-81ED-4DB2-BD59-A6C34878D82A}">
                    <a16:rowId xmlns:a16="http://schemas.microsoft.com/office/drawing/2014/main" val="10009"/>
                  </a:ext>
                </a:extLst>
              </a:tr>
              <a:tr h="314901">
                <a:tc vMerge="1">
                  <a:txBody>
                    <a:bodyPr/>
                    <a:lstStyle/>
                    <a:p>
                      <a:endParaRPr lang="en-US" sz="1600" b="1" u="sng" dirty="0"/>
                    </a:p>
                  </a:txBody>
                  <a:tcPr/>
                </a:tc>
                <a:tc>
                  <a:txBody>
                    <a:bodyPr/>
                    <a:lstStyle/>
                    <a:p>
                      <a:r>
                        <a:rPr lang="en-US" sz="1500" b="0" dirty="0"/>
                        <a:t>Grades</a:t>
                      </a:r>
                      <a:r>
                        <a:rPr lang="en-US" sz="1500" b="0" baseline="0" dirty="0"/>
                        <a:t> 3 and 4</a:t>
                      </a:r>
                      <a:endParaRPr lang="en-US" sz="1500" b="0" dirty="0"/>
                    </a:p>
                  </a:txBody>
                  <a:tcPr marL="91447" marR="91447" marT="45691" marB="45691"/>
                </a:tc>
                <a:tc>
                  <a:txBody>
                    <a:bodyPr/>
                    <a:lstStyle/>
                    <a:p>
                      <a:r>
                        <a:rPr lang="en-US" sz="1500" dirty="0"/>
                        <a:t>8</a:t>
                      </a:r>
                    </a:p>
                  </a:txBody>
                  <a:tcPr marL="91447" marR="91447" marT="45691" marB="45691"/>
                </a:tc>
                <a:tc>
                  <a:txBody>
                    <a:bodyPr/>
                    <a:lstStyle/>
                    <a:p>
                      <a:r>
                        <a:rPr lang="en-US" sz="1500" dirty="0"/>
                        <a:t>3</a:t>
                      </a:r>
                    </a:p>
                  </a:txBody>
                  <a:tcPr marL="91447" marR="91447" marT="45691" marB="45691"/>
                </a:tc>
                <a:tc>
                  <a:txBody>
                    <a:bodyPr/>
                    <a:lstStyle/>
                    <a:p>
                      <a:r>
                        <a:rPr lang="en-US" sz="1500" dirty="0"/>
                        <a:t>1.1</a:t>
                      </a:r>
                    </a:p>
                  </a:txBody>
                  <a:tcPr marL="91447" marR="91447" marT="45691" marB="45691"/>
                </a:tc>
                <a:extLst>
                  <a:ext uri="{0D108BD9-81ED-4DB2-BD59-A6C34878D82A}">
                    <a16:rowId xmlns:a16="http://schemas.microsoft.com/office/drawing/2014/main" val="10010"/>
                  </a:ext>
                </a:extLst>
              </a:tr>
              <a:tr h="314901">
                <a:tc rowSpan="2">
                  <a:txBody>
                    <a:bodyPr/>
                    <a:lstStyle/>
                    <a:p>
                      <a:r>
                        <a:rPr lang="en-US" sz="1500" b="1" u="none" dirty="0"/>
                        <a:t>Diarrhea </a:t>
                      </a:r>
                    </a:p>
                  </a:txBody>
                  <a:tcPr marL="91447" marR="91447" marT="45691" marB="45691"/>
                </a:tc>
                <a:tc>
                  <a:txBody>
                    <a:bodyPr/>
                    <a:lstStyle/>
                    <a:p>
                      <a:r>
                        <a:rPr lang="en-US" sz="1500" b="0" dirty="0"/>
                        <a:t>All</a:t>
                      </a:r>
                    </a:p>
                  </a:txBody>
                  <a:tcPr marL="91447" marR="91447" marT="45691" marB="45691"/>
                </a:tc>
                <a:tc>
                  <a:txBody>
                    <a:bodyPr/>
                    <a:lstStyle/>
                    <a:p>
                      <a:r>
                        <a:rPr lang="en-US" sz="1500" dirty="0"/>
                        <a:t>31</a:t>
                      </a:r>
                    </a:p>
                  </a:txBody>
                  <a:tcPr marL="91447" marR="91447" marT="45691" marB="45691"/>
                </a:tc>
                <a:tc>
                  <a:txBody>
                    <a:bodyPr/>
                    <a:lstStyle/>
                    <a:p>
                      <a:r>
                        <a:rPr lang="en-US" sz="1500" dirty="0"/>
                        <a:t>34</a:t>
                      </a:r>
                    </a:p>
                  </a:txBody>
                  <a:tcPr marL="91447" marR="91447" marT="45691" marB="45691"/>
                </a:tc>
                <a:tc>
                  <a:txBody>
                    <a:bodyPr/>
                    <a:lstStyle/>
                    <a:p>
                      <a:r>
                        <a:rPr lang="en-US" sz="1500" dirty="0"/>
                        <a:t>19.1</a:t>
                      </a:r>
                    </a:p>
                  </a:txBody>
                  <a:tcPr marL="91447" marR="91447" marT="45691" marB="45691"/>
                </a:tc>
                <a:extLst>
                  <a:ext uri="{0D108BD9-81ED-4DB2-BD59-A6C34878D82A}">
                    <a16:rowId xmlns:a16="http://schemas.microsoft.com/office/drawing/2014/main" val="10011"/>
                  </a:ext>
                </a:extLst>
              </a:tr>
              <a:tr h="314901">
                <a:tc vMerge="1">
                  <a:txBody>
                    <a:bodyPr/>
                    <a:lstStyle/>
                    <a:p>
                      <a:endParaRPr lang="en-US" sz="1600" b="1" u="sng" dirty="0"/>
                    </a:p>
                  </a:txBody>
                  <a:tcPr/>
                </a:tc>
                <a:tc>
                  <a:txBody>
                    <a:bodyPr/>
                    <a:lstStyle/>
                    <a:p>
                      <a:r>
                        <a:rPr lang="en-US" sz="1500" b="0" dirty="0"/>
                        <a:t>Grades</a:t>
                      </a:r>
                      <a:r>
                        <a:rPr lang="en-US" sz="1500" b="0" baseline="0" dirty="0"/>
                        <a:t> 3 and 4</a:t>
                      </a:r>
                      <a:endParaRPr lang="en-US" sz="1500" b="0" dirty="0"/>
                    </a:p>
                  </a:txBody>
                  <a:tcPr marL="91447" marR="91447" marT="45691" marB="45691"/>
                </a:tc>
                <a:tc>
                  <a:txBody>
                    <a:bodyPr/>
                    <a:lstStyle/>
                    <a:p>
                      <a:r>
                        <a:rPr lang="en-US" sz="1500" dirty="0"/>
                        <a:t>1</a:t>
                      </a:r>
                    </a:p>
                  </a:txBody>
                  <a:tcPr marL="91447" marR="91447" marT="45691" marB="45691"/>
                </a:tc>
                <a:tc>
                  <a:txBody>
                    <a:bodyPr/>
                    <a:lstStyle/>
                    <a:p>
                      <a:r>
                        <a:rPr lang="en-US" sz="1500" dirty="0"/>
                        <a:t>2</a:t>
                      </a:r>
                    </a:p>
                  </a:txBody>
                  <a:tcPr marL="91447" marR="91447" marT="45691" marB="45691"/>
                </a:tc>
                <a:tc>
                  <a:txBody>
                    <a:bodyPr/>
                    <a:lstStyle/>
                    <a:p>
                      <a:r>
                        <a:rPr lang="en-US" sz="1500" dirty="0"/>
                        <a:t>0.3</a:t>
                      </a:r>
                    </a:p>
                  </a:txBody>
                  <a:tcPr marL="91447" marR="91447" marT="45691" marB="45691"/>
                </a:tc>
                <a:extLst>
                  <a:ext uri="{0D108BD9-81ED-4DB2-BD59-A6C34878D82A}">
                    <a16:rowId xmlns:a16="http://schemas.microsoft.com/office/drawing/2014/main" val="10012"/>
                  </a:ext>
                </a:extLst>
              </a:tr>
              <a:tr h="314901">
                <a:tc rowSpan="2">
                  <a:txBody>
                    <a:bodyPr/>
                    <a:lstStyle/>
                    <a:p>
                      <a:r>
                        <a:rPr lang="en-US" sz="1500" b="1" u="none" dirty="0"/>
                        <a:t>Dyspepsia</a:t>
                      </a:r>
                      <a:r>
                        <a:rPr lang="en-US" sz="1500" b="1" u="none" baseline="0" dirty="0"/>
                        <a:t> </a:t>
                      </a:r>
                      <a:endParaRPr lang="en-US" sz="1500" b="1" u="none" dirty="0"/>
                    </a:p>
                  </a:txBody>
                  <a:tcPr marL="91447" marR="91447" marT="45691" marB="45691"/>
                </a:tc>
                <a:tc>
                  <a:txBody>
                    <a:bodyPr/>
                    <a:lstStyle/>
                    <a:p>
                      <a:r>
                        <a:rPr lang="en-US" sz="1500" b="0" dirty="0"/>
                        <a:t>All</a:t>
                      </a:r>
                    </a:p>
                  </a:txBody>
                  <a:tcPr marL="91447" marR="91447" marT="45691" marB="45691"/>
                </a:tc>
                <a:tc>
                  <a:txBody>
                    <a:bodyPr/>
                    <a:lstStyle/>
                    <a:p>
                      <a:r>
                        <a:rPr lang="en-US" sz="1500" dirty="0"/>
                        <a:t>25</a:t>
                      </a:r>
                    </a:p>
                  </a:txBody>
                  <a:tcPr marL="91447" marR="91447" marT="45691" marB="45691"/>
                </a:tc>
                <a:tc>
                  <a:txBody>
                    <a:bodyPr/>
                    <a:lstStyle/>
                    <a:p>
                      <a:r>
                        <a:rPr lang="en-US" sz="1500" dirty="0"/>
                        <a:t>10</a:t>
                      </a:r>
                      <a:r>
                        <a:rPr lang="en-US" sz="1500" baseline="30000" dirty="0"/>
                        <a:t>4</a:t>
                      </a:r>
                      <a:r>
                        <a:rPr lang="en-US" sz="1500" baseline="0" dirty="0"/>
                        <a:t> </a:t>
                      </a:r>
                      <a:endParaRPr lang="en-US" sz="1500" dirty="0"/>
                    </a:p>
                  </a:txBody>
                  <a:tcPr marL="91447" marR="91447" marT="45691" marB="45691"/>
                </a:tc>
                <a:tc>
                  <a:txBody>
                    <a:bodyPr/>
                    <a:lstStyle/>
                    <a:p>
                      <a:r>
                        <a:rPr lang="en-US" sz="1500" dirty="0"/>
                        <a:t>11.4</a:t>
                      </a:r>
                    </a:p>
                  </a:txBody>
                  <a:tcPr marL="91447" marR="91447" marT="45691" marB="45691"/>
                </a:tc>
                <a:extLst>
                  <a:ext uri="{0D108BD9-81ED-4DB2-BD59-A6C34878D82A}">
                    <a16:rowId xmlns:a16="http://schemas.microsoft.com/office/drawing/2014/main" val="10013"/>
                  </a:ext>
                </a:extLst>
              </a:tr>
              <a:tr h="314901">
                <a:tc vMerge="1">
                  <a:txBody>
                    <a:bodyPr/>
                    <a:lstStyle/>
                    <a:p>
                      <a:endParaRPr lang="en-US" sz="1600" b="1" u="sng" dirty="0"/>
                    </a:p>
                  </a:txBody>
                  <a:tcPr/>
                </a:tc>
                <a:tc>
                  <a:txBody>
                    <a:bodyPr/>
                    <a:lstStyle/>
                    <a:p>
                      <a:r>
                        <a:rPr lang="en-US" sz="1500" b="0" dirty="0"/>
                        <a:t>Grades 3 and 4</a:t>
                      </a:r>
                    </a:p>
                  </a:txBody>
                  <a:tcPr marL="91447" marR="91447" marT="45691" marB="45691"/>
                </a:tc>
                <a:tc>
                  <a:txBody>
                    <a:bodyPr/>
                    <a:lstStyle/>
                    <a:p>
                      <a:r>
                        <a:rPr lang="en-US" sz="1500" dirty="0"/>
                        <a:t>0</a:t>
                      </a:r>
                    </a:p>
                  </a:txBody>
                  <a:tcPr marL="91447" marR="91447" marT="45691" marB="45691"/>
                </a:tc>
                <a:tc>
                  <a:txBody>
                    <a:bodyPr/>
                    <a:lstStyle/>
                    <a:p>
                      <a:r>
                        <a:rPr lang="en-US" sz="1500" dirty="0"/>
                        <a:t>&lt;1%</a:t>
                      </a:r>
                    </a:p>
                  </a:txBody>
                  <a:tcPr marL="91447" marR="91447" marT="45691" marB="45691"/>
                </a:tc>
                <a:tc>
                  <a:txBody>
                    <a:bodyPr/>
                    <a:lstStyle/>
                    <a:p>
                      <a:r>
                        <a:rPr lang="en-US" sz="1500" dirty="0"/>
                        <a:t>0</a:t>
                      </a:r>
                    </a:p>
                  </a:txBody>
                  <a:tcPr marL="91447" marR="91447" marT="45691" marB="45691"/>
                </a:tc>
                <a:extLst>
                  <a:ext uri="{0D108BD9-81ED-4DB2-BD59-A6C34878D82A}">
                    <a16:rowId xmlns:a16="http://schemas.microsoft.com/office/drawing/2014/main" val="10014"/>
                  </a:ext>
                </a:extLst>
              </a:tr>
              <a:tr h="314901">
                <a:tc rowSpan="2">
                  <a:txBody>
                    <a:bodyPr/>
                    <a:lstStyle/>
                    <a:p>
                      <a:r>
                        <a:rPr lang="en-US" sz="1500" b="1" u="none" dirty="0"/>
                        <a:t>Dysgeusia </a:t>
                      </a:r>
                    </a:p>
                  </a:txBody>
                  <a:tcPr marL="91447" marR="91447" marT="45691" marB="45691"/>
                </a:tc>
                <a:tc>
                  <a:txBody>
                    <a:bodyPr/>
                    <a:lstStyle/>
                    <a:p>
                      <a:r>
                        <a:rPr lang="en-US" sz="1500" b="0" dirty="0"/>
                        <a:t>All</a:t>
                      </a:r>
                    </a:p>
                  </a:txBody>
                  <a:tcPr marL="91447" marR="91447" marT="45691" marB="45691"/>
                </a:tc>
                <a:tc>
                  <a:txBody>
                    <a:bodyPr/>
                    <a:lstStyle/>
                    <a:p>
                      <a:r>
                        <a:rPr lang="en-US" sz="1500" dirty="0"/>
                        <a:t>21</a:t>
                      </a:r>
                      <a:r>
                        <a:rPr lang="en-US" sz="1500" baseline="30000" dirty="0"/>
                        <a:t>5</a:t>
                      </a:r>
                    </a:p>
                  </a:txBody>
                  <a:tcPr marL="91447" marR="91447" marT="45691" marB="45691"/>
                </a:tc>
                <a:tc>
                  <a:txBody>
                    <a:bodyPr/>
                    <a:lstStyle/>
                    <a:p>
                      <a:r>
                        <a:rPr lang="en-US" sz="1500" dirty="0"/>
                        <a:t>39</a:t>
                      </a:r>
                    </a:p>
                  </a:txBody>
                  <a:tcPr marL="91447" marR="91447" marT="45691" marB="45691"/>
                </a:tc>
                <a:tc>
                  <a:txBody>
                    <a:bodyPr/>
                    <a:lstStyle/>
                    <a:p>
                      <a:r>
                        <a:rPr lang="en-US" sz="1500" dirty="0"/>
                        <a:t>10.1</a:t>
                      </a:r>
                    </a:p>
                  </a:txBody>
                  <a:tcPr marL="91447" marR="91447" marT="45691" marB="45691"/>
                </a:tc>
                <a:extLst>
                  <a:ext uri="{0D108BD9-81ED-4DB2-BD59-A6C34878D82A}">
                    <a16:rowId xmlns:a16="http://schemas.microsoft.com/office/drawing/2014/main" val="10015"/>
                  </a:ext>
                </a:extLst>
              </a:tr>
              <a:tr h="314901">
                <a:tc vMerge="1">
                  <a:txBody>
                    <a:bodyPr/>
                    <a:lstStyle/>
                    <a:p>
                      <a:endParaRPr lang="en-US" sz="1600" dirty="0"/>
                    </a:p>
                  </a:txBody>
                  <a:tcPr/>
                </a:tc>
                <a:tc>
                  <a:txBody>
                    <a:bodyPr/>
                    <a:lstStyle/>
                    <a:p>
                      <a:r>
                        <a:rPr lang="en-US" sz="1500" b="0" dirty="0"/>
                        <a:t>Grades 3 and 4</a:t>
                      </a:r>
                    </a:p>
                  </a:txBody>
                  <a:tcPr marL="91447" marR="91447" marT="45691" marB="45691"/>
                </a:tc>
                <a:tc>
                  <a:txBody>
                    <a:bodyPr/>
                    <a:lstStyle/>
                    <a:p>
                      <a:r>
                        <a:rPr lang="en-US" sz="1500" dirty="0"/>
                        <a:t>0</a:t>
                      </a:r>
                    </a:p>
                  </a:txBody>
                  <a:tcPr marL="91447" marR="91447" marT="45691" marB="45691"/>
                </a:tc>
                <a:tc>
                  <a:txBody>
                    <a:bodyPr/>
                    <a:lstStyle/>
                    <a:p>
                      <a:r>
                        <a:rPr lang="en-US" sz="1500" dirty="0"/>
                        <a:t>0.3</a:t>
                      </a:r>
                    </a:p>
                  </a:txBody>
                  <a:tcPr marL="91447" marR="91447" marT="45691" marB="45691"/>
                </a:tc>
                <a:tc>
                  <a:txBody>
                    <a:bodyPr/>
                    <a:lstStyle/>
                    <a:p>
                      <a:r>
                        <a:rPr lang="en-US" sz="1500" dirty="0"/>
                        <a:t>0</a:t>
                      </a:r>
                    </a:p>
                  </a:txBody>
                  <a:tcPr marL="91447" marR="91447" marT="45691" marB="45691"/>
                </a:tc>
                <a:extLst>
                  <a:ext uri="{0D108BD9-81ED-4DB2-BD59-A6C34878D82A}">
                    <a16:rowId xmlns:a16="http://schemas.microsoft.com/office/drawing/2014/main" val="10016"/>
                  </a:ext>
                </a:extLst>
              </a:tr>
            </a:tbl>
          </a:graphicData>
        </a:graphic>
      </p:graphicFrame>
      <p:cxnSp>
        <p:nvCxnSpPr>
          <p:cNvPr id="6" name="Straight Arrow Connector 5"/>
          <p:cNvCxnSpPr>
            <a:cxnSpLocks noChangeShapeType="1"/>
          </p:cNvCxnSpPr>
          <p:nvPr/>
        </p:nvCxnSpPr>
        <p:spPr bwMode="auto">
          <a:xfrm>
            <a:off x="2388726" y="1602128"/>
            <a:ext cx="609600" cy="0"/>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a:off x="2350626" y="4116728"/>
            <a:ext cx="609600" cy="0"/>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a:off x="2388726" y="2287928"/>
            <a:ext cx="609600" cy="0"/>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326" name="TextBox 3"/>
          <p:cNvSpPr txBox="1">
            <a:spLocks noChangeArrowheads="1"/>
          </p:cNvSpPr>
          <p:nvPr/>
        </p:nvSpPr>
        <p:spPr bwMode="auto">
          <a:xfrm>
            <a:off x="361366" y="6558068"/>
            <a:ext cx="8858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25000"/>
              </a:spcAft>
              <a:buClr>
                <a:schemeClr val="hlink"/>
              </a:buClr>
              <a:buChar char="•"/>
              <a:defRPr sz="2800">
                <a:solidFill>
                  <a:srgbClr val="FFFFFF"/>
                </a:solidFill>
                <a:latin typeface="Arial" panose="020B0604020202020204" pitchFamily="34" charset="0"/>
                <a:cs typeface="Arial" panose="020B0604020202020204" pitchFamily="34" charset="0"/>
              </a:defRPr>
            </a:lvl1pPr>
            <a:lvl2pPr marL="742950" indent="-285750">
              <a:spcAft>
                <a:spcPct val="25000"/>
              </a:spcAft>
              <a:buClr>
                <a:schemeClr val="hlink"/>
              </a:buClr>
              <a:buChar char="–"/>
              <a:defRPr sz="2400">
                <a:solidFill>
                  <a:srgbClr val="FFFFFF"/>
                </a:solidFill>
                <a:latin typeface="Arial" panose="020B0604020202020204" pitchFamily="34" charset="0"/>
                <a:cs typeface="Arial" panose="020B0604020202020204" pitchFamily="34" charset="0"/>
              </a:defRPr>
            </a:lvl2pPr>
            <a:lvl3pPr marL="1143000" indent="-228600">
              <a:spcAft>
                <a:spcPct val="25000"/>
              </a:spcAft>
              <a:buClr>
                <a:schemeClr val="hlink"/>
              </a:buClr>
              <a:buChar char="•"/>
              <a:defRPr sz="2000">
                <a:solidFill>
                  <a:srgbClr val="FFFFFF"/>
                </a:solidFill>
                <a:latin typeface="Arial" panose="020B0604020202020204" pitchFamily="34" charset="0"/>
                <a:cs typeface="Arial" panose="020B0604020202020204" pitchFamily="34" charset="0"/>
              </a:defRPr>
            </a:lvl3pPr>
            <a:lvl4pPr marL="16002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4pPr>
            <a:lvl5pPr marL="20574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FDA insert, </a:t>
            </a:r>
            <a:r>
              <a:rPr kumimoji="0" lang="en-US" alt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FDA insert, </a:t>
            </a:r>
            <a:r>
              <a:rPr kumimoji="0" lang="en-US" alt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NOVA NEJM 2016, </a:t>
            </a:r>
            <a:r>
              <a:rPr kumimoji="0" lang="en-US" alt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Swisher Lancet </a:t>
            </a:r>
            <a:r>
              <a:rPr kumimoji="0" lang="en-US" alt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2016, </a:t>
            </a:r>
            <a:r>
              <a:rPr kumimoji="0" lang="en-US" alt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Ledermann Lancet Oncology 2014</a:t>
            </a:r>
          </a:p>
        </p:txBody>
      </p:sp>
      <p:sp>
        <p:nvSpPr>
          <p:cNvPr id="8" name="TextBox 7">
            <a:extLst>
              <a:ext uri="{FF2B5EF4-FFF2-40B4-BE49-F238E27FC236}">
                <a16:creationId xmlns:a16="http://schemas.microsoft.com/office/drawing/2014/main" id="{9B7756A3-58B4-B14B-8833-03D65E40ED19}"/>
              </a:ext>
            </a:extLst>
          </p:cNvPr>
          <p:cNvSpPr txBox="1"/>
          <p:nvPr/>
        </p:nvSpPr>
        <p:spPr>
          <a:xfrm>
            <a:off x="9220201" y="6548172"/>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15925316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057400" y="381000"/>
            <a:ext cx="8229600" cy="1143000"/>
          </a:xfrm>
        </p:spPr>
        <p:txBody>
          <a:bodyPr>
            <a:normAutofit/>
          </a:bodyPr>
          <a:lstStyle/>
          <a:p>
            <a:r>
              <a:rPr lang="en-US" altLang="en-US" sz="3600" dirty="0"/>
              <a:t>Hematologic Toxicities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9323481"/>
              </p:ext>
            </p:extLst>
          </p:nvPr>
        </p:nvGraphicFramePr>
        <p:xfrm>
          <a:off x="1912938" y="2038351"/>
          <a:ext cx="8501063" cy="2666594"/>
        </p:xfrm>
        <a:graphic>
          <a:graphicData uri="http://schemas.openxmlformats.org/drawingml/2006/table">
            <a:tbl>
              <a:tblPr/>
              <a:tblGrid>
                <a:gridCol w="2049463">
                  <a:extLst>
                    <a:ext uri="{9D8B030D-6E8A-4147-A177-3AD203B41FA5}">
                      <a16:colId xmlns:a16="http://schemas.microsoft.com/office/drawing/2014/main" val="20000"/>
                    </a:ext>
                  </a:extLst>
                </a:gridCol>
                <a:gridCol w="1946275">
                  <a:extLst>
                    <a:ext uri="{9D8B030D-6E8A-4147-A177-3AD203B41FA5}">
                      <a16:colId xmlns:a16="http://schemas.microsoft.com/office/drawing/2014/main" val="20001"/>
                    </a:ext>
                  </a:extLst>
                </a:gridCol>
                <a:gridCol w="1373188">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700212">
                  <a:extLst>
                    <a:ext uri="{9D8B030D-6E8A-4147-A177-3AD203B41FA5}">
                      <a16:colId xmlns:a16="http://schemas.microsoft.com/office/drawing/2014/main" val="20004"/>
                    </a:ext>
                  </a:extLst>
                </a:gridCol>
              </a:tblGrid>
              <a:tr h="3758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MetaPlusNormal-Roman" pitchFamily="34" charset="0"/>
                          <a:ea typeface="ＭＳ Ｐゴシック" pitchFamily="-93" charset="-128"/>
                          <a:cs typeface="ＭＳ Ｐゴシック" pitchFamily="-93" charset="-128"/>
                        </a:rPr>
                        <a:t>Toxicities</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MetaPlusNormal-Roman" pitchFamily="34" charset="0"/>
                          <a:ea typeface="ＭＳ Ｐゴシック" pitchFamily="-93" charset="-128"/>
                          <a:cs typeface="ＭＳ Ｐゴシック" pitchFamily="-93" charset="-128"/>
                        </a:rPr>
                        <a:t>Grade of Tox</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MetaPlusNormal-Roman" pitchFamily="34" charset="0"/>
                          <a:ea typeface="ＭＳ Ｐゴシック" pitchFamily="-93" charset="-128"/>
                          <a:cs typeface="ＭＳ Ｐゴシック" pitchFamily="-93" charset="-128"/>
                        </a:rPr>
                        <a:t>Olaparib</a:t>
                      </a:r>
                      <a:r>
                        <a:rPr kumimoji="0" lang="en-US" sz="1900" b="1" i="0" u="none" strike="noStrike" cap="none" normalizeH="0" baseline="30000" dirty="0">
                          <a:ln>
                            <a:noFill/>
                          </a:ln>
                          <a:solidFill>
                            <a:srgbClr val="FFFFFF"/>
                          </a:solidFill>
                          <a:effectLst/>
                          <a:latin typeface="MetaPlusNormal-Roman" pitchFamily="34" charset="0"/>
                          <a:ea typeface="ＭＳ Ｐゴシック" pitchFamily="-93" charset="-128"/>
                          <a:cs typeface="ＭＳ Ｐゴシック" pitchFamily="-93" charset="-128"/>
                        </a:rPr>
                        <a:t>1</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MetaPlusNormal-Roman" pitchFamily="34" charset="0"/>
                          <a:ea typeface="ＭＳ Ｐゴシック" pitchFamily="-93" charset="-128"/>
                          <a:cs typeface="ＭＳ Ｐゴシック" pitchFamily="-93" charset="-128"/>
                        </a:rPr>
                        <a:t>Rucaparib</a:t>
                      </a:r>
                      <a:r>
                        <a:rPr kumimoji="0" lang="en-US" sz="1900" b="1" i="0" u="none" strike="noStrike" cap="none" normalizeH="0" baseline="30000" dirty="0">
                          <a:ln>
                            <a:noFill/>
                          </a:ln>
                          <a:solidFill>
                            <a:srgbClr val="FFFFFF"/>
                          </a:solidFill>
                          <a:effectLst/>
                          <a:latin typeface="MetaPlusNormal-Roman" pitchFamily="34" charset="0"/>
                          <a:ea typeface="ＭＳ Ｐゴシック" pitchFamily="-93" charset="-128"/>
                          <a:cs typeface="ＭＳ Ｐゴシック" pitchFamily="-93" charset="-128"/>
                        </a:rPr>
                        <a:t>2</a:t>
                      </a:r>
                      <a:r>
                        <a:rPr kumimoji="0" lang="en-US" sz="1900" b="1" i="0" u="none" strike="noStrike" cap="none" normalizeH="0" baseline="0" dirty="0">
                          <a:ln>
                            <a:noFill/>
                          </a:ln>
                          <a:solidFill>
                            <a:srgbClr val="FFFFFF"/>
                          </a:solidFill>
                          <a:effectLst/>
                          <a:latin typeface="MetaPlusNormal-Roman" pitchFamily="34" charset="0"/>
                          <a:ea typeface="ＭＳ Ｐゴシック" pitchFamily="-93" charset="-128"/>
                          <a:cs typeface="ＭＳ Ｐゴシック" pitchFamily="-93" charset="-128"/>
                        </a:rPr>
                        <a:t> </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MetaPlusNormal-Roman" pitchFamily="34" charset="0"/>
                          <a:ea typeface="ＭＳ Ｐゴシック" pitchFamily="-93" charset="-128"/>
                          <a:cs typeface="ＭＳ Ｐゴシック" pitchFamily="-93" charset="-128"/>
                        </a:rPr>
                        <a:t>Niraparib</a:t>
                      </a:r>
                      <a:r>
                        <a:rPr kumimoji="0" lang="en-US" sz="1900" b="1" i="0" u="none" strike="noStrike" cap="none" normalizeH="0" baseline="30000" dirty="0">
                          <a:ln>
                            <a:noFill/>
                          </a:ln>
                          <a:solidFill>
                            <a:srgbClr val="FFFFFF"/>
                          </a:solidFill>
                          <a:effectLst/>
                          <a:latin typeface="MetaPlusNormal-Roman" pitchFamily="34" charset="0"/>
                          <a:ea typeface="ＭＳ Ｐゴシック" pitchFamily="-93" charset="-128"/>
                          <a:cs typeface="ＭＳ Ｐゴシック" pitchFamily="-93" charset="-128"/>
                        </a:rPr>
                        <a:t>3</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586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Decrease in hemoglobin</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All Grades</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90</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67</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50.1</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5861">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Grades 3 and 4</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15</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23</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25.3</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586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Decrease in platelets </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All </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30</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39</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61.3</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5861">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Grades 3 and 4</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3</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6</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33.8</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586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Decrease in neutrophil count</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All </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25</a:t>
                      </a:r>
                      <a:endParaRPr kumimoji="0" lang="en-US" sz="1900" b="0" i="0" u="none" strike="noStrike" cap="none" normalizeH="0" baseline="30000" dirty="0">
                        <a:ln>
                          <a:noFill/>
                        </a:ln>
                        <a:solidFill>
                          <a:srgbClr val="000000"/>
                        </a:solidFill>
                        <a:effectLst/>
                        <a:latin typeface="MetaPlusNormal-Roman" pitchFamily="34" charset="0"/>
                        <a:ea typeface="ＭＳ Ｐゴシック" pitchFamily="-93" charset="-128"/>
                        <a:cs typeface="ＭＳ Ｐゴシック" pitchFamily="-93" charset="-128"/>
                      </a:endParaRP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35</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30.2</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75861">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Grades 3 and 4</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7</a:t>
                      </a:r>
                      <a:endParaRPr kumimoji="0" lang="en-US" sz="1900" b="0" i="0" u="none" strike="noStrike" cap="none" normalizeH="0" baseline="30000" dirty="0">
                        <a:ln>
                          <a:noFill/>
                        </a:ln>
                        <a:solidFill>
                          <a:srgbClr val="000000"/>
                        </a:solidFill>
                        <a:effectLst/>
                        <a:latin typeface="MetaPlusNormal-Roman" pitchFamily="34" charset="0"/>
                        <a:ea typeface="ＭＳ Ｐゴシック" pitchFamily="-93" charset="-128"/>
                        <a:cs typeface="ＭＳ Ｐゴシック" pitchFamily="-93" charset="-128"/>
                      </a:endParaRP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10</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MetaPlusNormal-Roman" pitchFamily="34" charset="0"/>
                          <a:ea typeface="ＭＳ Ｐゴシック" pitchFamily="-93" charset="-128"/>
                          <a:cs typeface="ＭＳ Ｐゴシック" pitchFamily="-93" charset="-128"/>
                        </a:rPr>
                        <a:t>19.6</a:t>
                      </a:r>
                    </a:p>
                  </a:txBody>
                  <a:tcPr marL="91447" marR="91447"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12338" name="TextBox 5"/>
          <p:cNvSpPr txBox="1">
            <a:spLocks noChangeArrowheads="1"/>
          </p:cNvSpPr>
          <p:nvPr/>
        </p:nvSpPr>
        <p:spPr bwMode="auto">
          <a:xfrm>
            <a:off x="2987133" y="4927186"/>
            <a:ext cx="5901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25000"/>
              </a:spcAft>
              <a:buClr>
                <a:schemeClr val="hlink"/>
              </a:buClr>
              <a:buChar char="•"/>
              <a:defRPr sz="2800">
                <a:solidFill>
                  <a:srgbClr val="FFFFFF"/>
                </a:solidFill>
                <a:latin typeface="Arial" panose="020B0604020202020204" pitchFamily="34" charset="0"/>
                <a:cs typeface="Arial" panose="020B0604020202020204" pitchFamily="34" charset="0"/>
              </a:defRPr>
            </a:lvl1pPr>
            <a:lvl2pPr marL="742950" indent="-285750">
              <a:spcAft>
                <a:spcPct val="25000"/>
              </a:spcAft>
              <a:buClr>
                <a:schemeClr val="hlink"/>
              </a:buClr>
              <a:buChar char="–"/>
              <a:defRPr sz="2400">
                <a:solidFill>
                  <a:srgbClr val="FFFFFF"/>
                </a:solidFill>
                <a:latin typeface="Arial" panose="020B0604020202020204" pitchFamily="34" charset="0"/>
                <a:cs typeface="Arial" panose="020B0604020202020204" pitchFamily="34" charset="0"/>
              </a:defRPr>
            </a:lvl2pPr>
            <a:lvl3pPr marL="1143000" indent="-228600">
              <a:spcAft>
                <a:spcPct val="25000"/>
              </a:spcAft>
              <a:buClr>
                <a:schemeClr val="hlink"/>
              </a:buClr>
              <a:buChar char="•"/>
              <a:defRPr sz="2000">
                <a:solidFill>
                  <a:srgbClr val="FFFFFF"/>
                </a:solidFill>
                <a:latin typeface="Arial" panose="020B0604020202020204" pitchFamily="34" charset="0"/>
                <a:cs typeface="Arial" panose="020B0604020202020204" pitchFamily="34" charset="0"/>
              </a:defRPr>
            </a:lvl3pPr>
            <a:lvl4pPr marL="16002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4pPr>
            <a:lvl5pPr marL="20574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FDA package insert, </a:t>
            </a: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FDA package insert, </a:t>
            </a: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NOVA NEJM 2016</a:t>
            </a:r>
          </a:p>
        </p:txBody>
      </p:sp>
      <p:sp>
        <p:nvSpPr>
          <p:cNvPr id="12340" name="TextBox 1"/>
          <p:cNvSpPr txBox="1">
            <a:spLocks noChangeArrowheads="1"/>
          </p:cNvSpPr>
          <p:nvPr/>
        </p:nvSpPr>
        <p:spPr bwMode="auto">
          <a:xfrm>
            <a:off x="5937813" y="1600200"/>
            <a:ext cx="4273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ct val="25000"/>
              </a:spcAft>
              <a:buClr>
                <a:schemeClr val="hlink"/>
              </a:buClr>
              <a:buChar char="•"/>
              <a:defRPr sz="2800">
                <a:solidFill>
                  <a:srgbClr val="FFFFFF"/>
                </a:solidFill>
                <a:latin typeface="Arial" panose="020B0604020202020204" pitchFamily="34" charset="0"/>
                <a:cs typeface="Arial" panose="020B0604020202020204" pitchFamily="34" charset="0"/>
              </a:defRPr>
            </a:lvl1pPr>
            <a:lvl2pPr marL="742950" indent="-285750">
              <a:spcAft>
                <a:spcPct val="25000"/>
              </a:spcAft>
              <a:buClr>
                <a:schemeClr val="hlink"/>
              </a:buClr>
              <a:buChar char="–"/>
              <a:defRPr sz="2400">
                <a:solidFill>
                  <a:srgbClr val="FFFFFF"/>
                </a:solidFill>
                <a:latin typeface="Arial" panose="020B0604020202020204" pitchFamily="34" charset="0"/>
                <a:cs typeface="Arial" panose="020B0604020202020204" pitchFamily="34" charset="0"/>
              </a:defRPr>
            </a:lvl2pPr>
            <a:lvl3pPr marL="1143000" indent="-228600">
              <a:spcAft>
                <a:spcPct val="25000"/>
              </a:spcAft>
              <a:buClr>
                <a:schemeClr val="hlink"/>
              </a:buClr>
              <a:buChar char="•"/>
              <a:defRPr sz="2000">
                <a:solidFill>
                  <a:srgbClr val="FFFFFF"/>
                </a:solidFill>
                <a:latin typeface="Arial" panose="020B0604020202020204" pitchFamily="34" charset="0"/>
                <a:cs typeface="Arial" panose="020B0604020202020204" pitchFamily="34" charset="0"/>
              </a:defRPr>
            </a:lvl3pPr>
            <a:lvl4pPr marL="16002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4pPr>
            <a:lvl5pPr marL="20574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etaPlusNormal-Roman"/>
                <a:ea typeface="+mn-ea"/>
                <a:cs typeface="Arial" panose="020B0604020202020204" pitchFamily="34" charset="0"/>
              </a:rPr>
              <a:t>(% of pts)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2341" name="Straight Connector 3"/>
          <p:cNvCxnSpPr>
            <a:cxnSpLocks noChangeShapeType="1"/>
          </p:cNvCxnSpPr>
          <p:nvPr/>
        </p:nvCxnSpPr>
        <p:spPr bwMode="auto">
          <a:xfrm flipV="1">
            <a:off x="2200275" y="1295401"/>
            <a:ext cx="79629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
        <p:nvSpPr>
          <p:cNvPr id="8" name="TextBox 7"/>
          <p:cNvSpPr txBox="1"/>
          <p:nvPr/>
        </p:nvSpPr>
        <p:spPr>
          <a:xfrm>
            <a:off x="10553700" y="5779348"/>
            <a:ext cx="151130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C738609-C0A7-AF49-9663-38C3C7077774}"/>
              </a:ext>
            </a:extLst>
          </p:cNvPr>
          <p:cNvSpPr txBox="1"/>
          <p:nvPr/>
        </p:nvSpPr>
        <p:spPr>
          <a:xfrm>
            <a:off x="510549" y="6483468"/>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35636887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
            </a:r>
            <a:r>
              <a:rPr lang="en-US" dirty="0" err="1"/>
              <a:t>Antonarakis</a:t>
            </a:r>
            <a:r>
              <a:rPr lang="en-US" dirty="0"/>
              <a:t> — Disclosures</a:t>
            </a:r>
          </a:p>
        </p:txBody>
      </p:sp>
      <p:graphicFrame>
        <p:nvGraphicFramePr>
          <p:cNvPr id="5" name="Table 4">
            <a:extLst>
              <a:ext uri="{FF2B5EF4-FFF2-40B4-BE49-F238E27FC236}">
                <a16:creationId xmlns:a16="http://schemas.microsoft.com/office/drawing/2014/main" id="{7C107F6E-AC6A-E646-B90A-2DA357982450}"/>
              </a:ext>
            </a:extLst>
          </p:cNvPr>
          <p:cNvGraphicFramePr>
            <a:graphicFrameLocks noGrp="1"/>
          </p:cNvGraphicFramePr>
          <p:nvPr/>
        </p:nvGraphicFramePr>
        <p:xfrm>
          <a:off x="1562100" y="2057400"/>
          <a:ext cx="9410700" cy="3276600"/>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1723418156"/>
                    </a:ext>
                  </a:extLst>
                </a:gridCol>
                <a:gridCol w="6934200">
                  <a:extLst>
                    <a:ext uri="{9D8B030D-6E8A-4147-A177-3AD203B41FA5}">
                      <a16:colId xmlns:a16="http://schemas.microsoft.com/office/drawing/2014/main" val="778390088"/>
                    </a:ext>
                  </a:extLst>
                </a:gridCol>
              </a:tblGrid>
              <a:tr h="977155">
                <a:tc>
                  <a:txBody>
                    <a:bodyPr/>
                    <a:lstStyle/>
                    <a:p>
                      <a:r>
                        <a:rPr lang="en-US" sz="1800" b="1" kern="1200" dirty="0">
                          <a:solidFill>
                            <a:srgbClr val="002B50"/>
                          </a:solidFill>
                          <a:effectLst/>
                          <a:latin typeface="+mn-lt"/>
                          <a:ea typeface="+mn-ea"/>
                          <a:cs typeface="+mn-cs"/>
                        </a:rPr>
                        <a:t>Consulting Agreements</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rgbClr val="002B50"/>
                          </a:solidFill>
                          <a:effectLst/>
                          <a:latin typeface="+mn-lt"/>
                          <a:ea typeface="+mn-ea"/>
                          <a:cs typeface="+mn-cs"/>
                        </a:rPr>
                        <a:t>Amgen Inc, Astellas, Clovis Oncology, </a:t>
                      </a:r>
                      <a:r>
                        <a:rPr lang="en-US" sz="1800" b="0" kern="1200" dirty="0" err="1">
                          <a:solidFill>
                            <a:srgbClr val="002B50"/>
                          </a:solidFill>
                          <a:effectLst/>
                          <a:latin typeface="+mn-lt"/>
                          <a:ea typeface="+mn-ea"/>
                          <a:cs typeface="+mn-cs"/>
                        </a:rPr>
                        <a:t>Dendreon</a:t>
                      </a:r>
                      <a:r>
                        <a:rPr lang="en-US" sz="1800" b="0" kern="1200" dirty="0">
                          <a:solidFill>
                            <a:srgbClr val="002B50"/>
                          </a:solidFill>
                          <a:effectLst/>
                          <a:latin typeface="+mn-lt"/>
                          <a:ea typeface="+mn-ea"/>
                          <a:cs typeface="+mn-cs"/>
                        </a:rPr>
                        <a:t> Pharmaceuticals Inc, ESSA Pharma Inc, Janssen Biotech Inc, Lilly, </a:t>
                      </a:r>
                      <a:r>
                        <a:rPr lang="en-US" sz="1800" b="0" kern="1200" dirty="0" err="1">
                          <a:solidFill>
                            <a:srgbClr val="002B50"/>
                          </a:solidFill>
                          <a:effectLst/>
                          <a:latin typeface="+mn-lt"/>
                          <a:ea typeface="+mn-ea"/>
                          <a:cs typeface="+mn-cs"/>
                        </a:rPr>
                        <a:t>Medivation</a:t>
                      </a:r>
                      <a:r>
                        <a:rPr lang="en-US" sz="1800" b="0" kern="1200" dirty="0">
                          <a:solidFill>
                            <a:srgbClr val="002B50"/>
                          </a:solidFill>
                          <a:effectLst/>
                          <a:latin typeface="+mn-lt"/>
                          <a:ea typeface="+mn-ea"/>
                          <a:cs typeface="+mn-cs"/>
                        </a:rPr>
                        <a:t> Inc, a Pfizer Company, Merck, Sanofi Genzyme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563447">
                <a:tc>
                  <a:txBody>
                    <a:bodyPr/>
                    <a:lstStyle/>
                    <a:p>
                      <a:r>
                        <a:rPr lang="en-US" sz="1800" b="1" kern="1200" dirty="0">
                          <a:solidFill>
                            <a:srgbClr val="002B50"/>
                          </a:solidFill>
                          <a:effectLst/>
                          <a:latin typeface="+mn-lt"/>
                          <a:ea typeface="+mn-ea"/>
                          <a:cs typeface="+mn-cs"/>
                        </a:rPr>
                        <a:t>Contracted Research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rgbClr val="002B50"/>
                          </a:solidFill>
                          <a:effectLst/>
                          <a:latin typeface="+mn-lt"/>
                          <a:ea typeface="+mn-ea"/>
                          <a:cs typeface="+mn-cs"/>
                        </a:rPr>
                        <a:t>AstraZeneca Pharmaceuticals LP, Bristol-Myers Squibb Company, Celgene Corporation, Clovis Oncology, </a:t>
                      </a:r>
                      <a:r>
                        <a:rPr lang="en-US" sz="1800" b="0" kern="1200" dirty="0" err="1">
                          <a:solidFill>
                            <a:srgbClr val="002B50"/>
                          </a:solidFill>
                          <a:effectLst/>
                          <a:latin typeface="+mn-lt"/>
                          <a:ea typeface="+mn-ea"/>
                          <a:cs typeface="+mn-cs"/>
                        </a:rPr>
                        <a:t>Dendreon</a:t>
                      </a:r>
                      <a:r>
                        <a:rPr lang="en-US" sz="1800" b="0" kern="1200" dirty="0">
                          <a:solidFill>
                            <a:srgbClr val="002B50"/>
                          </a:solidFill>
                          <a:effectLst/>
                          <a:latin typeface="+mn-lt"/>
                          <a:ea typeface="+mn-ea"/>
                          <a:cs typeface="+mn-cs"/>
                        </a:rPr>
                        <a:t> Pharmaceuticals Inc, Genentech, a member of the Roche Group, </a:t>
                      </a:r>
                    </a:p>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rgbClr val="002B50"/>
                          </a:solidFill>
                          <a:effectLst/>
                          <a:latin typeface="+mn-lt"/>
                          <a:ea typeface="+mn-ea"/>
                          <a:cs typeface="+mn-cs"/>
                        </a:rPr>
                        <a:t>Janssen Biotech Inc, Johnson &amp; Johnson Pharmaceuticals, Merck, Novartis, Sanofi Genzyme, Tokai Pharmaceuticals Inc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084930"/>
                  </a:ext>
                </a:extLst>
              </a:tr>
              <a:tr h="735998">
                <a:tc>
                  <a:txBody>
                    <a:bodyPr/>
                    <a:lstStyle/>
                    <a:p>
                      <a:r>
                        <a:rPr lang="en-US" sz="1800" b="1" kern="1200" dirty="0">
                          <a:solidFill>
                            <a:srgbClr val="002B50"/>
                          </a:solidFill>
                          <a:effectLst/>
                          <a:latin typeface="+mn-lt"/>
                          <a:ea typeface="+mn-ea"/>
                          <a:cs typeface="+mn-cs"/>
                        </a:rPr>
                        <a:t>Other Remunerated Activities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rgbClr val="002B50"/>
                          </a:solidFill>
                          <a:effectLst/>
                          <a:latin typeface="+mn-lt"/>
                          <a:ea typeface="+mn-ea"/>
                          <a:cs typeface="+mn-cs"/>
                        </a:rPr>
                        <a:t>Licensed patented technology to QIAGEN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524794"/>
                  </a:ext>
                </a:extLst>
              </a:tr>
            </a:tbl>
          </a:graphicData>
        </a:graphic>
      </p:graphicFrame>
    </p:spTree>
    <p:extLst>
      <p:ext uri="{BB962C8B-B14F-4D97-AF65-F5344CB8AC3E}">
        <p14:creationId xmlns:p14="http://schemas.microsoft.com/office/powerpoint/2010/main" val="422232559"/>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60440" y="166688"/>
            <a:ext cx="9785300" cy="1143000"/>
          </a:xfrm>
        </p:spPr>
        <p:txBody>
          <a:bodyPr>
            <a:noAutofit/>
          </a:bodyPr>
          <a:lstStyle/>
          <a:p>
            <a:r>
              <a:rPr lang="en-US" altLang="en-US" sz="3600" dirty="0"/>
              <a:t>General Symptoms Common with all PARP Inhibitors</a:t>
            </a:r>
            <a:br>
              <a:rPr lang="en-US" altLang="en-US" sz="3600" dirty="0"/>
            </a:br>
            <a:endParaRPr lang="en-US" altLang="en-US" sz="3600" dirty="0"/>
          </a:p>
        </p:txBody>
      </p:sp>
      <p:graphicFrame>
        <p:nvGraphicFramePr>
          <p:cNvPr id="5" name="Content Placeholder 4"/>
          <p:cNvGraphicFramePr>
            <a:graphicFrameLocks noGrp="1"/>
          </p:cNvGraphicFramePr>
          <p:nvPr>
            <p:ph idx="1"/>
          </p:nvPr>
        </p:nvGraphicFramePr>
        <p:xfrm>
          <a:off x="2590800" y="1500188"/>
          <a:ext cx="7696204" cy="2608261"/>
        </p:xfrm>
        <a:graphic>
          <a:graphicData uri="http://schemas.openxmlformats.org/drawingml/2006/table">
            <a:tbl>
              <a:tblPr firstRow="1" bandRow="1">
                <a:tableStyleId>{5C22544A-7EE6-4342-B048-85BDC9FD1C3A}</a:tableStyleId>
              </a:tblPr>
              <a:tblGrid>
                <a:gridCol w="1896531">
                  <a:extLst>
                    <a:ext uri="{9D8B030D-6E8A-4147-A177-3AD203B41FA5}">
                      <a16:colId xmlns:a16="http://schemas.microsoft.com/office/drawing/2014/main" val="20000"/>
                    </a:ext>
                  </a:extLst>
                </a:gridCol>
                <a:gridCol w="2099735">
                  <a:extLst>
                    <a:ext uri="{9D8B030D-6E8A-4147-A177-3AD203B41FA5}">
                      <a16:colId xmlns:a16="http://schemas.microsoft.com/office/drawing/2014/main" val="20001"/>
                    </a:ext>
                  </a:extLst>
                </a:gridCol>
                <a:gridCol w="1185336">
                  <a:extLst>
                    <a:ext uri="{9D8B030D-6E8A-4147-A177-3AD203B41FA5}">
                      <a16:colId xmlns:a16="http://schemas.microsoft.com/office/drawing/2014/main" val="20002"/>
                    </a:ext>
                  </a:extLst>
                </a:gridCol>
                <a:gridCol w="1303867">
                  <a:extLst>
                    <a:ext uri="{9D8B030D-6E8A-4147-A177-3AD203B41FA5}">
                      <a16:colId xmlns:a16="http://schemas.microsoft.com/office/drawing/2014/main" val="20003"/>
                    </a:ext>
                  </a:extLst>
                </a:gridCol>
                <a:gridCol w="1210735">
                  <a:extLst>
                    <a:ext uri="{9D8B030D-6E8A-4147-A177-3AD203B41FA5}">
                      <a16:colId xmlns:a16="http://schemas.microsoft.com/office/drawing/2014/main" val="20004"/>
                    </a:ext>
                  </a:extLst>
                </a:gridCol>
              </a:tblGrid>
              <a:tr h="578821">
                <a:tc>
                  <a:txBody>
                    <a:bodyPr/>
                    <a:lstStyle/>
                    <a:p>
                      <a:r>
                        <a:rPr lang="en-US" sz="1600" dirty="0"/>
                        <a:t>Toxicities</a:t>
                      </a:r>
                    </a:p>
                  </a:txBody>
                  <a:tcPr marT="45696" marB="45696"/>
                </a:tc>
                <a:tc>
                  <a:txBody>
                    <a:bodyPr/>
                    <a:lstStyle/>
                    <a:p>
                      <a:r>
                        <a:rPr lang="en-US" sz="1600" dirty="0"/>
                        <a:t>Grade of Tox</a:t>
                      </a:r>
                    </a:p>
                  </a:txBody>
                  <a:tcPr marT="45696" marB="45696"/>
                </a:tc>
                <a:tc>
                  <a:txBody>
                    <a:bodyPr/>
                    <a:lstStyle/>
                    <a:p>
                      <a:r>
                        <a:rPr lang="en-US" sz="1600" dirty="0"/>
                        <a:t>Olaparib </a:t>
                      </a:r>
                      <a:r>
                        <a:rPr lang="en-US" sz="1600" baseline="30000" dirty="0"/>
                        <a:t>1</a:t>
                      </a:r>
                    </a:p>
                  </a:txBody>
                  <a:tcPr marT="45696" marB="45696"/>
                </a:tc>
                <a:tc>
                  <a:txBody>
                    <a:bodyPr/>
                    <a:lstStyle/>
                    <a:p>
                      <a:r>
                        <a:rPr lang="en-US" sz="1600" dirty="0"/>
                        <a:t>Rucaparib</a:t>
                      </a:r>
                      <a:r>
                        <a:rPr lang="en-US" sz="1600" baseline="30000" dirty="0"/>
                        <a:t>2</a:t>
                      </a:r>
                    </a:p>
                  </a:txBody>
                  <a:tcPr marT="45696" marB="45696"/>
                </a:tc>
                <a:tc>
                  <a:txBody>
                    <a:bodyPr/>
                    <a:lstStyle/>
                    <a:p>
                      <a:r>
                        <a:rPr lang="en-US" sz="1600" dirty="0"/>
                        <a:t>Niraparib</a:t>
                      </a:r>
                      <a:r>
                        <a:rPr lang="en-US" sz="1600" baseline="30000" dirty="0"/>
                        <a:t>3</a:t>
                      </a:r>
                    </a:p>
                  </a:txBody>
                  <a:tcPr marT="45696" marB="45696"/>
                </a:tc>
                <a:extLst>
                  <a:ext uri="{0D108BD9-81ED-4DB2-BD59-A6C34878D82A}">
                    <a16:rowId xmlns:a16="http://schemas.microsoft.com/office/drawing/2014/main" val="10000"/>
                  </a:ext>
                </a:extLst>
              </a:tr>
              <a:tr h="335232">
                <a:tc rowSpan="2">
                  <a:txBody>
                    <a:bodyPr/>
                    <a:lstStyle/>
                    <a:p>
                      <a:r>
                        <a:rPr lang="en-US" sz="1600" b="0" dirty="0"/>
                        <a:t>Fatigue</a:t>
                      </a:r>
                    </a:p>
                  </a:txBody>
                  <a:tcPr marT="45696" marB="45696"/>
                </a:tc>
                <a:tc>
                  <a:txBody>
                    <a:bodyPr/>
                    <a:lstStyle/>
                    <a:p>
                      <a:r>
                        <a:rPr lang="en-US" sz="1600" b="0" u="none" dirty="0"/>
                        <a:t>All</a:t>
                      </a:r>
                      <a:r>
                        <a:rPr lang="en-US" sz="1600" b="0" u="none" baseline="0" dirty="0"/>
                        <a:t> Grades</a:t>
                      </a:r>
                      <a:endParaRPr lang="en-US" sz="1600" b="0" u="none" dirty="0"/>
                    </a:p>
                  </a:txBody>
                  <a:tcPr marT="45696" marB="45696"/>
                </a:tc>
                <a:tc>
                  <a:txBody>
                    <a:bodyPr/>
                    <a:lstStyle/>
                    <a:p>
                      <a:r>
                        <a:rPr lang="en-US" sz="1600" b="0" dirty="0"/>
                        <a:t>66</a:t>
                      </a:r>
                    </a:p>
                  </a:txBody>
                  <a:tcPr marT="45696" marB="45696"/>
                </a:tc>
                <a:tc>
                  <a:txBody>
                    <a:bodyPr/>
                    <a:lstStyle/>
                    <a:p>
                      <a:r>
                        <a:rPr lang="en-US" sz="1600" b="0" dirty="0"/>
                        <a:t>77</a:t>
                      </a:r>
                    </a:p>
                  </a:txBody>
                  <a:tcPr marT="45696" marB="45696"/>
                </a:tc>
                <a:tc>
                  <a:txBody>
                    <a:bodyPr/>
                    <a:lstStyle/>
                    <a:p>
                      <a:r>
                        <a:rPr lang="en-US" sz="1600" b="0" dirty="0"/>
                        <a:t>59.4%</a:t>
                      </a:r>
                    </a:p>
                  </a:txBody>
                  <a:tcPr marT="45696" marB="45696"/>
                </a:tc>
                <a:extLst>
                  <a:ext uri="{0D108BD9-81ED-4DB2-BD59-A6C34878D82A}">
                    <a16:rowId xmlns:a16="http://schemas.microsoft.com/office/drawing/2014/main" val="10001"/>
                  </a:ext>
                </a:extLst>
              </a:tr>
              <a:tr h="335232">
                <a:tc vMerge="1">
                  <a:txBody>
                    <a:bodyPr/>
                    <a:lstStyle/>
                    <a:p>
                      <a:endParaRPr lang="en-US" sz="1600" b="1" u="sng" dirty="0"/>
                    </a:p>
                  </a:txBody>
                  <a:tcPr/>
                </a:tc>
                <a:tc>
                  <a:txBody>
                    <a:bodyPr/>
                    <a:lstStyle/>
                    <a:p>
                      <a:r>
                        <a:rPr lang="en-US" sz="1600" b="0" dirty="0"/>
                        <a:t>Grade 3 and 4</a:t>
                      </a:r>
                    </a:p>
                  </a:txBody>
                  <a:tcPr marT="45696" marB="45696"/>
                </a:tc>
                <a:tc>
                  <a:txBody>
                    <a:bodyPr/>
                    <a:lstStyle/>
                    <a:p>
                      <a:r>
                        <a:rPr lang="en-US" sz="1600" b="0" dirty="0"/>
                        <a:t>8</a:t>
                      </a:r>
                    </a:p>
                  </a:txBody>
                  <a:tcPr marT="45696" marB="45696"/>
                </a:tc>
                <a:tc>
                  <a:txBody>
                    <a:bodyPr/>
                    <a:lstStyle/>
                    <a:p>
                      <a:r>
                        <a:rPr lang="en-US" sz="1600" b="0" dirty="0"/>
                        <a:t>11</a:t>
                      </a:r>
                    </a:p>
                  </a:txBody>
                  <a:tcPr marT="45696" marB="45696"/>
                </a:tc>
                <a:tc>
                  <a:txBody>
                    <a:bodyPr/>
                    <a:lstStyle/>
                    <a:p>
                      <a:r>
                        <a:rPr lang="en-US" sz="1600" b="0" dirty="0"/>
                        <a:t>8.2%</a:t>
                      </a:r>
                    </a:p>
                  </a:txBody>
                  <a:tcPr marT="45696" marB="45696"/>
                </a:tc>
                <a:extLst>
                  <a:ext uri="{0D108BD9-81ED-4DB2-BD59-A6C34878D82A}">
                    <a16:rowId xmlns:a16="http://schemas.microsoft.com/office/drawing/2014/main" val="10002"/>
                  </a:ext>
                </a:extLst>
              </a:tr>
              <a:tr h="339744">
                <a:tc rowSpan="2">
                  <a:txBody>
                    <a:bodyPr/>
                    <a:lstStyle/>
                    <a:p>
                      <a:r>
                        <a:rPr lang="en-US" sz="1600" b="0" dirty="0"/>
                        <a:t>Insomnia </a:t>
                      </a:r>
                    </a:p>
                  </a:txBody>
                  <a:tcPr marT="45696" marB="45696"/>
                </a:tc>
                <a:tc>
                  <a:txBody>
                    <a:bodyPr/>
                    <a:lstStyle/>
                    <a:p>
                      <a:r>
                        <a:rPr lang="en-US" sz="1600" b="0" dirty="0"/>
                        <a:t>All</a:t>
                      </a:r>
                    </a:p>
                  </a:txBody>
                  <a:tcPr marT="45696" marB="45696"/>
                </a:tc>
                <a:tc>
                  <a:txBody>
                    <a:bodyPr/>
                    <a:lstStyle/>
                    <a:p>
                      <a:r>
                        <a:rPr lang="en-US" sz="1600" b="0" dirty="0"/>
                        <a:t>NR</a:t>
                      </a:r>
                    </a:p>
                  </a:txBody>
                  <a:tcPr marT="45696" marB="45696"/>
                </a:tc>
                <a:tc>
                  <a:txBody>
                    <a:bodyPr/>
                    <a:lstStyle/>
                    <a:p>
                      <a:r>
                        <a:rPr lang="en-US" sz="1600" b="0" dirty="0"/>
                        <a:t>12%</a:t>
                      </a:r>
                    </a:p>
                  </a:txBody>
                  <a:tcPr marT="45696" marB="45696"/>
                </a:tc>
                <a:tc>
                  <a:txBody>
                    <a:bodyPr/>
                    <a:lstStyle/>
                    <a:p>
                      <a:r>
                        <a:rPr lang="en-US" sz="1600" b="0" dirty="0"/>
                        <a:t>24.3%</a:t>
                      </a:r>
                    </a:p>
                  </a:txBody>
                  <a:tcPr marT="45696" marB="45696"/>
                </a:tc>
                <a:extLst>
                  <a:ext uri="{0D108BD9-81ED-4DB2-BD59-A6C34878D82A}">
                    <a16:rowId xmlns:a16="http://schemas.microsoft.com/office/drawing/2014/main" val="10003"/>
                  </a:ext>
                </a:extLst>
              </a:tr>
              <a:tr h="339744">
                <a:tc vMerge="1">
                  <a:txBody>
                    <a:bodyPr/>
                    <a:lstStyle/>
                    <a:p>
                      <a:endParaRPr lang="en-US" sz="1600" dirty="0"/>
                    </a:p>
                  </a:txBody>
                  <a:tcPr/>
                </a:tc>
                <a:tc>
                  <a:txBody>
                    <a:bodyPr/>
                    <a:lstStyle/>
                    <a:p>
                      <a:r>
                        <a:rPr lang="en-US" sz="1600" b="0" dirty="0"/>
                        <a:t>Grades 3 and 4</a:t>
                      </a:r>
                    </a:p>
                  </a:txBody>
                  <a:tcPr marT="45696" marB="45696"/>
                </a:tc>
                <a:tc>
                  <a:txBody>
                    <a:bodyPr/>
                    <a:lstStyle/>
                    <a:p>
                      <a:r>
                        <a:rPr lang="en-US" sz="1600" b="0" dirty="0"/>
                        <a:t>NR</a:t>
                      </a:r>
                    </a:p>
                  </a:txBody>
                  <a:tcPr marT="45696" marB="45696"/>
                </a:tc>
                <a:tc>
                  <a:txBody>
                    <a:bodyPr/>
                    <a:lstStyle/>
                    <a:p>
                      <a:r>
                        <a:rPr lang="en-US" sz="1600" b="0" dirty="0"/>
                        <a:t>0</a:t>
                      </a:r>
                    </a:p>
                  </a:txBody>
                  <a:tcPr marT="45696" marB="45696"/>
                </a:tc>
                <a:tc>
                  <a:txBody>
                    <a:bodyPr/>
                    <a:lstStyle/>
                    <a:p>
                      <a:r>
                        <a:rPr lang="en-US" sz="1600" b="0" dirty="0"/>
                        <a:t>0.3%</a:t>
                      </a:r>
                    </a:p>
                  </a:txBody>
                  <a:tcPr marT="45696" marB="45696"/>
                </a:tc>
                <a:extLst>
                  <a:ext uri="{0D108BD9-81ED-4DB2-BD59-A6C34878D82A}">
                    <a16:rowId xmlns:a16="http://schemas.microsoft.com/office/drawing/2014/main" val="10004"/>
                  </a:ext>
                </a:extLst>
              </a:tr>
              <a:tr h="339744">
                <a:tc rowSpan="2">
                  <a:txBody>
                    <a:bodyPr/>
                    <a:lstStyle/>
                    <a:p>
                      <a:r>
                        <a:rPr lang="en-US" sz="1600" b="0" dirty="0"/>
                        <a:t>Headaches</a:t>
                      </a:r>
                    </a:p>
                  </a:txBody>
                  <a:tcPr marT="45696" marB="45696"/>
                </a:tc>
                <a:tc>
                  <a:txBody>
                    <a:bodyPr/>
                    <a:lstStyle/>
                    <a:p>
                      <a:r>
                        <a:rPr lang="en-US" sz="1600" b="0" dirty="0"/>
                        <a:t>All Grades </a:t>
                      </a:r>
                    </a:p>
                  </a:txBody>
                  <a:tcPr marT="45696" marB="45696"/>
                </a:tc>
                <a:tc>
                  <a:txBody>
                    <a:bodyPr/>
                    <a:lstStyle/>
                    <a:p>
                      <a:r>
                        <a:rPr lang="en-US" sz="1600" b="0" dirty="0"/>
                        <a:t>25</a:t>
                      </a:r>
                      <a:r>
                        <a:rPr lang="en-US" sz="1600" b="0" baseline="30000" dirty="0"/>
                        <a:t>5</a:t>
                      </a:r>
                    </a:p>
                  </a:txBody>
                  <a:tcPr marT="45696" marB="45696"/>
                </a:tc>
                <a:tc>
                  <a:txBody>
                    <a:bodyPr/>
                    <a:lstStyle/>
                    <a:p>
                      <a:r>
                        <a:rPr lang="en-US" sz="1600" b="0" dirty="0"/>
                        <a:t>17</a:t>
                      </a:r>
                      <a:r>
                        <a:rPr lang="en-US" sz="1600" b="0" baseline="30000" dirty="0"/>
                        <a:t>4</a:t>
                      </a:r>
                    </a:p>
                  </a:txBody>
                  <a:tcPr marT="45696" marB="45696"/>
                </a:tc>
                <a:tc>
                  <a:txBody>
                    <a:bodyPr/>
                    <a:lstStyle/>
                    <a:p>
                      <a:r>
                        <a:rPr lang="en-US" sz="1600" b="0" dirty="0"/>
                        <a:t>25.9</a:t>
                      </a:r>
                    </a:p>
                  </a:txBody>
                  <a:tcPr marT="45696" marB="45696"/>
                </a:tc>
                <a:extLst>
                  <a:ext uri="{0D108BD9-81ED-4DB2-BD59-A6C34878D82A}">
                    <a16:rowId xmlns:a16="http://schemas.microsoft.com/office/drawing/2014/main" val="10005"/>
                  </a:ext>
                </a:extLst>
              </a:tr>
              <a:tr h="339744">
                <a:tc vMerge="1">
                  <a:txBody>
                    <a:bodyPr/>
                    <a:lstStyle/>
                    <a:p>
                      <a:endParaRPr lang="en-US" sz="1600" b="0" dirty="0"/>
                    </a:p>
                  </a:txBody>
                  <a:tcPr/>
                </a:tc>
                <a:tc>
                  <a:txBody>
                    <a:bodyPr/>
                    <a:lstStyle/>
                    <a:p>
                      <a:r>
                        <a:rPr lang="en-US" sz="1600" b="0" dirty="0"/>
                        <a:t>Grades 3 and 4</a:t>
                      </a:r>
                    </a:p>
                  </a:txBody>
                  <a:tcPr marT="45696" marB="45696"/>
                </a:tc>
                <a:tc>
                  <a:txBody>
                    <a:bodyPr/>
                    <a:lstStyle/>
                    <a:p>
                      <a:r>
                        <a:rPr lang="en-US" sz="1600" b="0" dirty="0"/>
                        <a:t>0</a:t>
                      </a:r>
                    </a:p>
                  </a:txBody>
                  <a:tcPr marT="45696" marB="45696"/>
                </a:tc>
                <a:tc>
                  <a:txBody>
                    <a:bodyPr/>
                    <a:lstStyle/>
                    <a:p>
                      <a:r>
                        <a:rPr lang="en-US" sz="1600" b="0" dirty="0"/>
                        <a:t>0</a:t>
                      </a:r>
                      <a:r>
                        <a:rPr lang="en-US" sz="1600" b="0" baseline="30000" dirty="0"/>
                        <a:t>4</a:t>
                      </a:r>
                    </a:p>
                  </a:txBody>
                  <a:tcPr marT="45696" marB="45696"/>
                </a:tc>
                <a:tc>
                  <a:txBody>
                    <a:bodyPr/>
                    <a:lstStyle/>
                    <a:p>
                      <a:r>
                        <a:rPr lang="en-US" sz="1600" b="0" dirty="0"/>
                        <a:t>0.3</a:t>
                      </a:r>
                    </a:p>
                  </a:txBody>
                  <a:tcPr marT="45696" marB="45696"/>
                </a:tc>
                <a:extLst>
                  <a:ext uri="{0D108BD9-81ED-4DB2-BD59-A6C34878D82A}">
                    <a16:rowId xmlns:a16="http://schemas.microsoft.com/office/drawing/2014/main" val="10006"/>
                  </a:ext>
                </a:extLst>
              </a:tr>
            </a:tbl>
          </a:graphicData>
        </a:graphic>
      </p:graphicFrame>
      <p:sp>
        <p:nvSpPr>
          <p:cNvPr id="18482" name="TextBox 6"/>
          <p:cNvSpPr txBox="1">
            <a:spLocks noChangeArrowheads="1"/>
          </p:cNvSpPr>
          <p:nvPr/>
        </p:nvSpPr>
        <p:spPr bwMode="auto">
          <a:xfrm>
            <a:off x="2438400" y="5334001"/>
            <a:ext cx="5128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25000"/>
              </a:spcAft>
              <a:buClr>
                <a:schemeClr val="hlink"/>
              </a:buClr>
              <a:buChar char="•"/>
              <a:defRPr sz="2800">
                <a:solidFill>
                  <a:srgbClr val="FFFFFF"/>
                </a:solidFill>
                <a:latin typeface="Arial" panose="020B0604020202020204" pitchFamily="34" charset="0"/>
                <a:cs typeface="Arial" panose="020B0604020202020204" pitchFamily="34" charset="0"/>
              </a:defRPr>
            </a:lvl1pPr>
            <a:lvl2pPr marL="742950" indent="-285750">
              <a:spcAft>
                <a:spcPct val="25000"/>
              </a:spcAft>
              <a:buClr>
                <a:schemeClr val="hlink"/>
              </a:buClr>
              <a:buChar char="–"/>
              <a:defRPr sz="2400">
                <a:solidFill>
                  <a:srgbClr val="FFFFFF"/>
                </a:solidFill>
                <a:latin typeface="Arial" panose="020B0604020202020204" pitchFamily="34" charset="0"/>
                <a:cs typeface="Arial" panose="020B0604020202020204" pitchFamily="34" charset="0"/>
              </a:defRPr>
            </a:lvl2pPr>
            <a:lvl3pPr marL="1143000" indent="-228600">
              <a:spcAft>
                <a:spcPct val="25000"/>
              </a:spcAft>
              <a:buClr>
                <a:schemeClr val="hlink"/>
              </a:buClr>
              <a:buChar char="•"/>
              <a:defRPr sz="2000">
                <a:solidFill>
                  <a:srgbClr val="FFFFFF"/>
                </a:solidFill>
                <a:latin typeface="Arial" panose="020B0604020202020204" pitchFamily="34" charset="0"/>
                <a:cs typeface="Arial" panose="020B0604020202020204" pitchFamily="34" charset="0"/>
              </a:defRPr>
            </a:lvl3pPr>
            <a:lvl4pPr marL="16002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4pPr>
            <a:lvl5pPr marL="20574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FDA insert, </a:t>
            </a:r>
            <a:r>
              <a:rPr kumimoji="0" lang="en-US" alt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FDA insert, </a:t>
            </a:r>
            <a:r>
              <a:rPr kumimoji="0" lang="en-US" alt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NOVA NEJM 2016, </a:t>
            </a:r>
            <a:r>
              <a:rPr kumimoji="0" lang="en-US" alt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Swisher Lancet Onc 2016</a:t>
            </a:r>
            <a:b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Ledermann Lancet Oncology 2014</a:t>
            </a:r>
          </a:p>
        </p:txBody>
      </p:sp>
      <p:cxnSp>
        <p:nvCxnSpPr>
          <p:cNvPr id="6" name="Straight Arrow Connector 5"/>
          <p:cNvCxnSpPr>
            <a:cxnSpLocks noChangeShapeType="1"/>
          </p:cNvCxnSpPr>
          <p:nvPr/>
        </p:nvCxnSpPr>
        <p:spPr bwMode="auto">
          <a:xfrm>
            <a:off x="1752600" y="2286000"/>
            <a:ext cx="609600" cy="0"/>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a:off x="1752600" y="2895600"/>
            <a:ext cx="609600" cy="0"/>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485" name="TextBox 1"/>
          <p:cNvSpPr txBox="1">
            <a:spLocks noChangeArrowheads="1"/>
          </p:cNvSpPr>
          <p:nvPr/>
        </p:nvSpPr>
        <p:spPr bwMode="auto">
          <a:xfrm>
            <a:off x="6609144" y="1143000"/>
            <a:ext cx="3554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ct val="25000"/>
              </a:spcAft>
              <a:buClr>
                <a:schemeClr val="hlink"/>
              </a:buClr>
              <a:buChar char="•"/>
              <a:defRPr sz="2800">
                <a:solidFill>
                  <a:srgbClr val="FFFFFF"/>
                </a:solidFill>
                <a:latin typeface="Arial" panose="020B0604020202020204" pitchFamily="34" charset="0"/>
                <a:cs typeface="Arial" panose="020B0604020202020204" pitchFamily="34" charset="0"/>
              </a:defRPr>
            </a:lvl1pPr>
            <a:lvl2pPr marL="742950" indent="-285750">
              <a:spcAft>
                <a:spcPct val="25000"/>
              </a:spcAft>
              <a:buClr>
                <a:schemeClr val="hlink"/>
              </a:buClr>
              <a:buChar char="–"/>
              <a:defRPr sz="2400">
                <a:solidFill>
                  <a:srgbClr val="FFFFFF"/>
                </a:solidFill>
                <a:latin typeface="Arial" panose="020B0604020202020204" pitchFamily="34" charset="0"/>
                <a:cs typeface="Arial" panose="020B0604020202020204" pitchFamily="34" charset="0"/>
              </a:defRPr>
            </a:lvl2pPr>
            <a:lvl3pPr marL="1143000" indent="-228600">
              <a:spcAft>
                <a:spcPct val="25000"/>
              </a:spcAft>
              <a:buClr>
                <a:schemeClr val="hlink"/>
              </a:buClr>
              <a:buChar char="•"/>
              <a:defRPr sz="2000">
                <a:solidFill>
                  <a:srgbClr val="FFFFFF"/>
                </a:solidFill>
                <a:latin typeface="Arial" panose="020B0604020202020204" pitchFamily="34" charset="0"/>
                <a:cs typeface="Arial" panose="020B0604020202020204" pitchFamily="34" charset="0"/>
              </a:defRPr>
            </a:lvl3pPr>
            <a:lvl4pPr marL="16002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4pPr>
            <a:lvl5pPr marL="2057400" indent="-228600">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25000"/>
              </a:spcAft>
              <a:buClr>
                <a:schemeClr val="hlink"/>
              </a:buClr>
              <a:buChar char="»"/>
              <a:defRPr>
                <a:solidFill>
                  <a:srgbClr val="FFFFFF"/>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etaPlusNormal-Roman"/>
                <a:ea typeface="+mn-ea"/>
                <a:cs typeface="Arial" panose="020B0604020202020204" pitchFamily="34" charset="0"/>
              </a:rPr>
              <a:t>(% of pts)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486" name="Straight Connector 3"/>
          <p:cNvCxnSpPr>
            <a:cxnSpLocks noChangeShapeType="1"/>
          </p:cNvCxnSpPr>
          <p:nvPr/>
        </p:nvCxnSpPr>
        <p:spPr bwMode="auto">
          <a:xfrm flipV="1">
            <a:off x="1981201" y="914401"/>
            <a:ext cx="7962900" cy="12700"/>
          </a:xfrm>
          <a:prstGeom prst="line">
            <a:avLst/>
          </a:prstGeom>
          <a:noFill/>
          <a:ln w="76200" algn="ctr">
            <a:solidFill>
              <a:srgbClr val="00B0F0"/>
            </a:solidFill>
            <a:round/>
            <a:headEnd/>
            <a:tailEnd/>
          </a:ln>
          <a:extLst>
            <a:ext uri="{909E8E84-426E-40DD-AFC4-6F175D3DCCD1}">
              <a14:hiddenFill xmlns:a14="http://schemas.microsoft.com/office/drawing/2010/main">
                <a:noFill/>
              </a14:hiddenFill>
            </a:ext>
          </a:extLst>
        </p:spPr>
      </p:cxnSp>
      <p:sp>
        <p:nvSpPr>
          <p:cNvPr id="9" name="TextBox 8"/>
          <p:cNvSpPr txBox="1"/>
          <p:nvPr/>
        </p:nvSpPr>
        <p:spPr>
          <a:xfrm>
            <a:off x="10553700" y="5779348"/>
            <a:ext cx="151130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6409602-AA0B-C348-810D-36F78D3926D1}"/>
              </a:ext>
            </a:extLst>
          </p:cNvPr>
          <p:cNvSpPr txBox="1"/>
          <p:nvPr/>
        </p:nvSpPr>
        <p:spPr>
          <a:xfrm>
            <a:off x="762000" y="6502163"/>
            <a:ext cx="2970685" cy="307777"/>
          </a:xfrm>
          <a:prstGeom prst="rect">
            <a:avLst/>
          </a:prstGeom>
          <a:noFill/>
        </p:spPr>
        <p:txBody>
          <a:bodyPr wrap="none" rtlCol="0">
            <a:spAutoFit/>
          </a:bodyPr>
          <a:lstStyle/>
          <a:p>
            <a:r>
              <a:rPr lang="en-US" sz="1400" dirty="0"/>
              <a:t>Courtesy of Kathleen N Moore, MD</a:t>
            </a:r>
          </a:p>
        </p:txBody>
      </p:sp>
    </p:spTree>
    <p:extLst>
      <p:ext uri="{BB962C8B-B14F-4D97-AF65-F5344CB8AC3E}">
        <p14:creationId xmlns:p14="http://schemas.microsoft.com/office/powerpoint/2010/main" val="359326803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601683" y="1600200"/>
            <a:ext cx="11353800" cy="5105400"/>
          </a:xfrm>
        </p:spPr>
        <p:txBody>
          <a:bodyPr/>
          <a:lstStyle/>
          <a:p>
            <a:pPr marL="0" indent="0">
              <a:spcBef>
                <a:spcPts val="1200"/>
              </a:spcBef>
              <a:spcAft>
                <a:spcPts val="0"/>
              </a:spcAft>
              <a:buNone/>
            </a:pPr>
            <a:r>
              <a:rPr lang="en-US" sz="2000" b="1" dirty="0">
                <a:solidFill>
                  <a:srgbClr val="0432FF"/>
                </a:solidFill>
              </a:rPr>
              <a:t>Module 1: Overview of PARP Inhibitors — Biologic Rationale and Mechanism of Action</a:t>
            </a:r>
          </a:p>
          <a:p>
            <a:pPr>
              <a:spcBef>
                <a:spcPts val="400"/>
              </a:spcBef>
              <a:spcAft>
                <a:spcPts val="0"/>
              </a:spcAft>
            </a:pPr>
            <a:r>
              <a:rPr lang="en-US" sz="2000" dirty="0">
                <a:solidFill>
                  <a:srgbClr val="000000"/>
                </a:solidFill>
              </a:rPr>
              <a:t>Case Presentation: 47-year-old woman with ovarian cancer</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2: Side Effects and Toxicities of PARP Inhibitors</a:t>
            </a:r>
          </a:p>
          <a:p>
            <a:pPr marL="0" indent="0">
              <a:spcBef>
                <a:spcPts val="1200"/>
              </a:spcBef>
              <a:spcAft>
                <a:spcPts val="0"/>
              </a:spcAft>
              <a:buNone/>
            </a:pPr>
            <a:r>
              <a:rPr lang="en-US" sz="2000" b="1" dirty="0">
                <a:solidFill>
                  <a:srgbClr val="0432FF"/>
                </a:solidFill>
              </a:rPr>
              <a:t>Module 3: PARP Inhibitors for Ovarian Cancer</a:t>
            </a:r>
            <a:endParaRPr lang="en-US" sz="2000" dirty="0">
              <a:solidFill>
                <a:schemeClr val="tx2"/>
              </a:solidFill>
            </a:endParaRPr>
          </a:p>
          <a:p>
            <a:pPr marL="0" indent="0">
              <a:spcBef>
                <a:spcPts val="1200"/>
              </a:spcBef>
              <a:spcAft>
                <a:spcPts val="0"/>
              </a:spcAft>
              <a:buNone/>
            </a:pPr>
            <a:r>
              <a:rPr lang="en-US" sz="2000" b="1" dirty="0">
                <a:solidFill>
                  <a:srgbClr val="0432FF"/>
                </a:solidFill>
              </a:rPr>
              <a:t>Module 4: PARP Inhibitors for Breast Cancer</a:t>
            </a:r>
            <a:endParaRPr lang="en-US" sz="2000" dirty="0">
              <a:solidFill>
                <a:schemeClr val="tx2"/>
              </a:solidFill>
            </a:endParaRPr>
          </a:p>
          <a:p>
            <a:pPr>
              <a:spcBef>
                <a:spcPts val="400"/>
              </a:spcBef>
              <a:spcAft>
                <a:spcPts val="0"/>
              </a:spcAft>
            </a:pPr>
            <a:r>
              <a:rPr lang="en-US" sz="2000" dirty="0">
                <a:solidFill>
                  <a:schemeClr val="tx2"/>
                </a:solidFill>
              </a:rPr>
              <a:t>Case Presentation: 34-year-old woman with ER-positive, HER2-negative breast cancer </a:t>
            </a:r>
            <a:r>
              <a:rPr lang="en-US" sz="2000" dirty="0">
                <a:solidFill>
                  <a:srgbClr val="002B50"/>
                </a:solidFill>
              </a:rPr>
              <a:t> </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5: PARP Inhibitors for Pancreatic Cancer</a:t>
            </a:r>
          </a:p>
          <a:p>
            <a:pPr>
              <a:spcBef>
                <a:spcPts val="400"/>
              </a:spcBef>
              <a:spcAft>
                <a:spcPts val="0"/>
              </a:spcAft>
            </a:pPr>
            <a:r>
              <a:rPr lang="en-US" sz="2000" dirty="0">
                <a:solidFill>
                  <a:schemeClr val="tx2"/>
                </a:solidFill>
              </a:rPr>
              <a:t>Case Presentation: 67-year-old man with metastatic pancreatic cancer </a:t>
            </a:r>
          </a:p>
          <a:p>
            <a:pPr>
              <a:spcBef>
                <a:spcPts val="400"/>
              </a:spcBef>
              <a:spcAft>
                <a:spcPts val="0"/>
              </a:spcAft>
            </a:pPr>
            <a:r>
              <a:rPr lang="en-US" sz="2000" dirty="0">
                <a:solidFill>
                  <a:schemeClr val="tx2"/>
                </a:solidFill>
              </a:rPr>
              <a:t>Case Presentation: 68-year-old man with metastatic pancreatic cancer </a:t>
            </a:r>
          </a:p>
          <a:p>
            <a:pPr marL="0" indent="0">
              <a:spcBef>
                <a:spcPts val="1200"/>
              </a:spcBef>
              <a:spcAft>
                <a:spcPts val="0"/>
              </a:spcAft>
              <a:buNone/>
            </a:pPr>
            <a:r>
              <a:rPr lang="en-US" sz="2000" b="1" dirty="0">
                <a:solidFill>
                  <a:srgbClr val="0432FF"/>
                </a:solidFill>
              </a:rPr>
              <a:t>Module 6: PARP Inhibitors for Prostate Cancer</a:t>
            </a:r>
          </a:p>
          <a:p>
            <a:pPr>
              <a:spcBef>
                <a:spcPts val="400"/>
              </a:spcBef>
              <a:spcAft>
                <a:spcPts val="0"/>
              </a:spcAft>
            </a:pPr>
            <a:r>
              <a:rPr lang="en-US" sz="2000" dirty="0">
                <a:solidFill>
                  <a:schemeClr val="tx2"/>
                </a:solidFill>
              </a:rPr>
              <a:t>Case Presentation: A man in his early 50s with metastatic prostate cancer </a:t>
            </a:r>
          </a:p>
          <a:p>
            <a:pPr>
              <a:spcBef>
                <a:spcPts val="400"/>
              </a:spcBef>
              <a:spcAft>
                <a:spcPts val="0"/>
              </a:spcAft>
            </a:pPr>
            <a:r>
              <a:rPr lang="en-US" sz="2000" dirty="0">
                <a:solidFill>
                  <a:schemeClr val="tx2"/>
                </a:solidFill>
              </a:rPr>
              <a:t>Case Presentation: A 71-year-old man with metastatic prostate cancer </a:t>
            </a:r>
            <a:endParaRPr lang="en-US" sz="2000" b="1" dirty="0">
              <a:solidFill>
                <a:srgbClr val="0432FF"/>
              </a:solidFill>
            </a:endParaRPr>
          </a:p>
        </p:txBody>
      </p:sp>
    </p:spTree>
    <p:extLst>
      <p:ext uri="{BB962C8B-B14F-4D97-AF65-F5344CB8AC3E}">
        <p14:creationId xmlns:p14="http://schemas.microsoft.com/office/powerpoint/2010/main" val="2013118457"/>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21336"/>
            <a:ext cx="10972800" cy="1143000"/>
          </a:xfrm>
        </p:spPr>
        <p:txBody>
          <a:bodyPr/>
          <a:lstStyle/>
          <a:p>
            <a:r>
              <a:rPr lang="en-US" dirty="0"/>
              <a:t>Module 4: PARP Inhibitors for Breast Cancer</a:t>
            </a:r>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lvl="0">
              <a:spcBef>
                <a:spcPts val="1600"/>
              </a:spcBef>
            </a:pPr>
            <a:r>
              <a:rPr lang="en-US" dirty="0"/>
              <a:t>Genomic profile</a:t>
            </a:r>
          </a:p>
          <a:p>
            <a:pPr lvl="0">
              <a:spcBef>
                <a:spcPts val="1600"/>
              </a:spcBef>
            </a:pPr>
            <a:r>
              <a:rPr lang="en-US" dirty="0"/>
              <a:t>Key recent data sets: EMBRACA, </a:t>
            </a:r>
            <a:r>
              <a:rPr lang="en-US" dirty="0" err="1"/>
              <a:t>OlympiAD</a:t>
            </a:r>
            <a:r>
              <a:rPr lang="en-US" dirty="0"/>
              <a:t>, BROCADE</a:t>
            </a:r>
          </a:p>
          <a:p>
            <a:pPr lvl="0">
              <a:spcBef>
                <a:spcPts val="1600"/>
              </a:spcBef>
            </a:pPr>
            <a:r>
              <a:rPr lang="en-US" dirty="0"/>
              <a:t>Current practice patterns </a:t>
            </a:r>
          </a:p>
          <a:p>
            <a:pPr lvl="0">
              <a:spcBef>
                <a:spcPts val="1600"/>
              </a:spcBef>
            </a:pPr>
            <a:r>
              <a:rPr lang="en-US" dirty="0"/>
              <a:t>Ongoing trials</a:t>
            </a:r>
          </a:p>
        </p:txBody>
      </p:sp>
    </p:spTree>
    <p:extLst>
      <p:ext uri="{BB962C8B-B14F-4D97-AF65-F5344CB8AC3E}">
        <p14:creationId xmlns:p14="http://schemas.microsoft.com/office/powerpoint/2010/main" val="502306109"/>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34-year-old woman with ER-positive, HER2-negative breast cancer (from the practice of </a:t>
            </a:r>
            <a:r>
              <a:rPr lang="en-US" dirty="0" err="1"/>
              <a:t>Ms</a:t>
            </a:r>
            <a:r>
              <a:rPr lang="en-US" dirty="0"/>
              <a:t> Fulgencio)</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295400"/>
            <a:ext cx="11616690" cy="5562600"/>
          </a:xfrm>
        </p:spPr>
        <p:txBody>
          <a:bodyPr/>
          <a:lstStyle/>
          <a:p>
            <a:pPr>
              <a:spcBef>
                <a:spcPts val="400"/>
              </a:spcBef>
              <a:spcAft>
                <a:spcPts val="0"/>
              </a:spcAft>
            </a:pPr>
            <a:r>
              <a:rPr lang="en-US" sz="1900" dirty="0"/>
              <a:t>2016: Stage 3, ER-positive, PR-negative, HER2-negative left IDC</a:t>
            </a:r>
          </a:p>
          <a:p>
            <a:pPr lvl="1">
              <a:spcBef>
                <a:spcPts val="400"/>
              </a:spcBef>
              <a:spcAft>
                <a:spcPts val="0"/>
              </a:spcAft>
            </a:pPr>
            <a:r>
              <a:rPr lang="en-US" sz="1900" dirty="0"/>
              <a:t>High-risk via </a:t>
            </a:r>
            <a:r>
              <a:rPr lang="en-US" sz="1900" dirty="0" err="1"/>
              <a:t>Mammaprint</a:t>
            </a:r>
            <a:r>
              <a:rPr lang="en-US" sz="1900" dirty="0"/>
              <a:t>, BRCA1 mutation</a:t>
            </a:r>
          </a:p>
          <a:p>
            <a:pPr>
              <a:spcBef>
                <a:spcPts val="400"/>
              </a:spcBef>
              <a:spcAft>
                <a:spcPts val="0"/>
              </a:spcAft>
            </a:pPr>
            <a:r>
              <a:rPr lang="en-US" sz="1900" dirty="0">
                <a:sym typeface="Wingdings" pitchFamily="2" charset="2"/>
              </a:rPr>
              <a:t>Neoadjuvant paclitaxel/pembrolizumab  dd-AC on ISPY2 trial  Bilateral mastectomy/ALND</a:t>
            </a:r>
          </a:p>
          <a:p>
            <a:pPr lvl="1">
              <a:spcBef>
                <a:spcPts val="400"/>
              </a:spcBef>
              <a:spcAft>
                <a:spcPts val="0"/>
              </a:spcAft>
            </a:pPr>
            <a:r>
              <a:rPr lang="en-US" sz="1900" dirty="0">
                <a:sym typeface="Wingdings" pitchFamily="2" charset="2"/>
              </a:rPr>
              <a:t>1.8-cm Grade 3 residual cancer, 7/17 positive nodes, 2 foci of LVI</a:t>
            </a:r>
          </a:p>
          <a:p>
            <a:pPr>
              <a:spcBef>
                <a:spcPts val="400"/>
              </a:spcBef>
              <a:spcAft>
                <a:spcPts val="0"/>
              </a:spcAft>
            </a:pPr>
            <a:r>
              <a:rPr lang="en-US" sz="1900" dirty="0" err="1">
                <a:sym typeface="Wingdings" pitchFamily="2" charset="2"/>
              </a:rPr>
              <a:t>Goserelin</a:t>
            </a:r>
            <a:r>
              <a:rPr lang="en-US" sz="1900" dirty="0">
                <a:sym typeface="Wingdings" pitchFamily="2" charset="2"/>
              </a:rPr>
              <a:t> + letrozole (switched to anastrozole due to joint pain)  RT  </a:t>
            </a:r>
            <a:r>
              <a:rPr lang="en-US" sz="1900" dirty="0" err="1">
                <a:sym typeface="Wingdings" pitchFamily="2" charset="2"/>
              </a:rPr>
              <a:t>Palbocicilb</a:t>
            </a:r>
            <a:r>
              <a:rPr lang="en-US" sz="1900" dirty="0">
                <a:sym typeface="Wingdings" pitchFamily="2" charset="2"/>
              </a:rPr>
              <a:t> x 1.5 </a:t>
            </a:r>
            <a:r>
              <a:rPr lang="en-US" sz="1900" dirty="0" err="1">
                <a:sym typeface="Wingdings" pitchFamily="2" charset="2"/>
              </a:rPr>
              <a:t>yrs</a:t>
            </a:r>
            <a:endParaRPr lang="en-US" sz="1900" dirty="0">
              <a:sym typeface="Wingdings" pitchFamily="2" charset="2"/>
            </a:endParaRPr>
          </a:p>
          <a:p>
            <a:pPr>
              <a:spcBef>
                <a:spcPts val="400"/>
              </a:spcBef>
              <a:spcAft>
                <a:spcPts val="0"/>
              </a:spcAft>
            </a:pPr>
            <a:r>
              <a:rPr lang="en-US" sz="1900" dirty="0">
                <a:sym typeface="Wingdings" pitchFamily="2" charset="2"/>
              </a:rPr>
              <a:t>11/2018: Liver and bone metastases</a:t>
            </a:r>
          </a:p>
          <a:p>
            <a:pPr>
              <a:spcBef>
                <a:spcPts val="400"/>
              </a:spcBef>
              <a:spcAft>
                <a:spcPts val="0"/>
              </a:spcAft>
            </a:pPr>
            <a:r>
              <a:rPr lang="en-US" sz="1900" dirty="0">
                <a:sym typeface="Wingdings" pitchFamily="2" charset="2"/>
              </a:rPr>
              <a:t>Continued </a:t>
            </a:r>
            <a:r>
              <a:rPr lang="en-US" sz="1900" dirty="0" err="1">
                <a:sym typeface="Wingdings" pitchFamily="2" charset="2"/>
              </a:rPr>
              <a:t>goserelin</a:t>
            </a:r>
            <a:r>
              <a:rPr lang="en-US" sz="1900" dirty="0">
                <a:sym typeface="Wingdings" pitchFamily="2" charset="2"/>
              </a:rPr>
              <a:t> + </a:t>
            </a:r>
            <a:r>
              <a:rPr lang="en-US" sz="1900" dirty="0" err="1">
                <a:sym typeface="Wingdings" pitchFamily="2" charset="2"/>
              </a:rPr>
              <a:t>fulvestrant</a:t>
            </a:r>
            <a:endParaRPr lang="en-US" sz="1900" dirty="0">
              <a:sym typeface="Wingdings" pitchFamily="2" charset="2"/>
            </a:endParaRPr>
          </a:p>
          <a:p>
            <a:pPr>
              <a:spcBef>
                <a:spcPts val="400"/>
              </a:spcBef>
              <a:spcAft>
                <a:spcPts val="0"/>
              </a:spcAft>
            </a:pPr>
            <a:r>
              <a:rPr lang="en-US" sz="1900" dirty="0">
                <a:sym typeface="Wingdings" pitchFamily="2" charset="2"/>
              </a:rPr>
              <a:t>T7 compression fracture  Laminectomy, spinal fusion </a:t>
            </a:r>
          </a:p>
          <a:p>
            <a:pPr>
              <a:spcBef>
                <a:spcPts val="400"/>
              </a:spcBef>
              <a:spcAft>
                <a:spcPts val="0"/>
              </a:spcAft>
            </a:pPr>
            <a:r>
              <a:rPr lang="en-US" sz="1900" dirty="0" err="1">
                <a:sym typeface="Wingdings" pitchFamily="2" charset="2"/>
              </a:rPr>
              <a:t>Talazoparib</a:t>
            </a:r>
            <a:r>
              <a:rPr lang="en-US" sz="1900" dirty="0">
                <a:sym typeface="Wingdings" pitchFamily="2" charset="2"/>
              </a:rPr>
              <a:t> + RT to spine</a:t>
            </a:r>
          </a:p>
          <a:p>
            <a:pPr lvl="1">
              <a:spcBef>
                <a:spcPts val="400"/>
              </a:spcBef>
              <a:spcAft>
                <a:spcPts val="0"/>
              </a:spcAft>
            </a:pPr>
            <a:r>
              <a:rPr lang="en-US" sz="1900" dirty="0">
                <a:sym typeface="Wingdings" pitchFamily="2" charset="2"/>
              </a:rPr>
              <a:t>Worsening nausea, fatigue; Grade 3 anemia requiring transfusions</a:t>
            </a:r>
          </a:p>
          <a:p>
            <a:pPr>
              <a:spcBef>
                <a:spcPts val="400"/>
              </a:spcBef>
              <a:spcAft>
                <a:spcPts val="0"/>
              </a:spcAft>
            </a:pPr>
            <a:r>
              <a:rPr lang="en-US" sz="1900" dirty="0">
                <a:sym typeface="Wingdings" pitchFamily="2" charset="2"/>
              </a:rPr>
              <a:t>Switched to </a:t>
            </a:r>
            <a:r>
              <a:rPr lang="en-US" sz="1900" dirty="0" err="1">
                <a:sym typeface="Wingdings" pitchFamily="2" charset="2"/>
              </a:rPr>
              <a:t>olaparib</a:t>
            </a:r>
            <a:r>
              <a:rPr lang="en-US" sz="1900" dirty="0">
                <a:sym typeface="Wingdings" pitchFamily="2" charset="2"/>
              </a:rPr>
              <a:t>, with continued fatigue and anemia  dose reduced to 450 mg/d</a:t>
            </a:r>
          </a:p>
          <a:p>
            <a:pPr>
              <a:spcBef>
                <a:spcPts val="400"/>
              </a:spcBef>
              <a:spcAft>
                <a:spcPts val="0"/>
              </a:spcAft>
            </a:pPr>
            <a:r>
              <a:rPr lang="en-US" sz="1900" dirty="0"/>
              <a:t>7 months later: New spinal </a:t>
            </a:r>
            <a:r>
              <a:rPr lang="en-US" sz="1900" dirty="0" err="1"/>
              <a:t>mets</a:t>
            </a:r>
            <a:r>
              <a:rPr lang="en-US" sz="1900" dirty="0"/>
              <a:t> </a:t>
            </a:r>
            <a:r>
              <a:rPr lang="en-US" sz="1900" dirty="0">
                <a:sym typeface="Wingdings" pitchFamily="2" charset="2"/>
              </a:rPr>
              <a:t> </a:t>
            </a:r>
            <a:r>
              <a:rPr lang="en-US" sz="1900" dirty="0" err="1">
                <a:sym typeface="Wingdings" pitchFamily="2" charset="2"/>
              </a:rPr>
              <a:t>Olaparib</a:t>
            </a:r>
            <a:r>
              <a:rPr lang="en-US" sz="1900" dirty="0">
                <a:sym typeface="Wingdings" pitchFamily="2" charset="2"/>
              </a:rPr>
              <a:t> dose increased to 600 mg/d</a:t>
            </a:r>
          </a:p>
          <a:p>
            <a:pPr>
              <a:spcBef>
                <a:spcPts val="400"/>
              </a:spcBef>
              <a:spcAft>
                <a:spcPts val="0"/>
              </a:spcAft>
            </a:pPr>
            <a:r>
              <a:rPr lang="en-US" sz="1900" dirty="0">
                <a:sym typeface="Wingdings" pitchFamily="2" charset="2"/>
              </a:rPr>
              <a:t>Switched back to </a:t>
            </a:r>
            <a:r>
              <a:rPr lang="en-US" sz="1900" dirty="0" err="1">
                <a:sym typeface="Wingdings" pitchFamily="2" charset="2"/>
              </a:rPr>
              <a:t>talazoparib</a:t>
            </a:r>
            <a:r>
              <a:rPr lang="en-US" sz="1900" dirty="0">
                <a:sym typeface="Wingdings" pitchFamily="2" charset="2"/>
              </a:rPr>
              <a:t> (headaches, malaise, epigastric pain, anemia) x 6 weeks</a:t>
            </a:r>
          </a:p>
          <a:p>
            <a:pPr>
              <a:spcBef>
                <a:spcPts val="400"/>
              </a:spcBef>
              <a:spcAft>
                <a:spcPts val="0"/>
              </a:spcAft>
            </a:pPr>
            <a:r>
              <a:rPr lang="en-US" sz="1900" dirty="0">
                <a:sym typeface="Wingdings" pitchFamily="2" charset="2"/>
              </a:rPr>
              <a:t>NGS: PIK3CA mutation</a:t>
            </a:r>
          </a:p>
          <a:p>
            <a:pPr>
              <a:spcBef>
                <a:spcPts val="400"/>
              </a:spcBef>
              <a:spcAft>
                <a:spcPts val="0"/>
              </a:spcAft>
            </a:pPr>
            <a:r>
              <a:rPr lang="en-US" sz="1900" dirty="0" err="1">
                <a:sym typeface="Wingdings" pitchFamily="2" charset="2"/>
              </a:rPr>
              <a:t>Alpelisib</a:t>
            </a:r>
            <a:r>
              <a:rPr lang="en-US" sz="1900" dirty="0">
                <a:sym typeface="Wingdings" pitchFamily="2" charset="2"/>
              </a:rPr>
              <a:t> x 5 months  PD in liver  capecitabine</a:t>
            </a:r>
          </a:p>
        </p:txBody>
      </p:sp>
    </p:spTree>
    <p:extLst>
      <p:ext uri="{BB962C8B-B14F-4D97-AF65-F5344CB8AC3E}">
        <p14:creationId xmlns:p14="http://schemas.microsoft.com/office/powerpoint/2010/main" val="2588943381"/>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228600" y="88034"/>
            <a:ext cx="11158538" cy="642937"/>
          </a:xfrm>
        </p:spPr>
        <p:txBody>
          <a:bodyPr>
            <a:noAutofit/>
          </a:bodyPr>
          <a:lstStyle/>
          <a:p>
            <a:pPr algn="l"/>
            <a:r>
              <a:rPr lang="de-DE" sz="3800" i="1" dirty="0" err="1">
                <a:solidFill>
                  <a:srgbClr val="01913F"/>
                </a:solidFill>
              </a:rPr>
              <a:t>Metastatic</a:t>
            </a:r>
            <a:r>
              <a:rPr lang="de-DE" sz="3800" dirty="0">
                <a:solidFill>
                  <a:srgbClr val="01913F"/>
                </a:solidFill>
              </a:rPr>
              <a:t> </a:t>
            </a:r>
            <a:r>
              <a:rPr lang="de-DE" sz="3800" dirty="0" err="1">
                <a:solidFill>
                  <a:srgbClr val="01913F"/>
                </a:solidFill>
              </a:rPr>
              <a:t>breast</a:t>
            </a:r>
            <a:r>
              <a:rPr lang="de-DE" sz="3800" dirty="0">
                <a:solidFill>
                  <a:srgbClr val="01913F"/>
                </a:solidFill>
              </a:rPr>
              <a:t> </a:t>
            </a:r>
            <a:r>
              <a:rPr lang="de-DE" sz="3800" dirty="0" err="1">
                <a:solidFill>
                  <a:srgbClr val="01913F"/>
                </a:solidFill>
              </a:rPr>
              <a:t>cancer</a:t>
            </a:r>
            <a:r>
              <a:rPr lang="de-DE" sz="3800" dirty="0">
                <a:solidFill>
                  <a:srgbClr val="01913F"/>
                </a:solidFill>
              </a:rPr>
              <a:t>: Treatment </a:t>
            </a:r>
            <a:r>
              <a:rPr lang="de-DE" sz="3800" dirty="0" err="1">
                <a:solidFill>
                  <a:srgbClr val="01913F"/>
                </a:solidFill>
              </a:rPr>
              <a:t>strategies</a:t>
            </a:r>
            <a:endParaRPr lang="de-DE" sz="3800" dirty="0">
              <a:solidFill>
                <a:srgbClr val="01913F"/>
              </a:solidFill>
            </a:endParaRPr>
          </a:p>
        </p:txBody>
      </p:sp>
      <p:pic>
        <p:nvPicPr>
          <p:cNvPr id="7" name="Grafik 1">
            <a:extLst>
              <a:ext uri="{FF2B5EF4-FFF2-40B4-BE49-F238E27FC236}">
                <a16:creationId xmlns:a16="http://schemas.microsoft.com/office/drawing/2014/main" id="{0DE5807A-D741-2846-B5E0-BCD14A75D0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044" y="733974"/>
            <a:ext cx="9547911" cy="60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D5326926-C43A-7649-B372-140596D9DDC7}"/>
              </a:ext>
            </a:extLst>
          </p:cNvPr>
          <p:cNvSpPr txBox="1"/>
          <p:nvPr/>
        </p:nvSpPr>
        <p:spPr>
          <a:xfrm>
            <a:off x="381000" y="6452040"/>
            <a:ext cx="2021707" cy="3231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err="1">
                <a:ln>
                  <a:noFill/>
                </a:ln>
                <a:solidFill>
                  <a:srgbClr val="000000"/>
                </a:solidFill>
                <a:effectLst/>
                <a:uLnTx/>
                <a:uFillTx/>
                <a:latin typeface="Lucida Sans Unicode"/>
                <a:ea typeface="+mn-ea"/>
                <a:cs typeface="+mn-cs"/>
              </a:rPr>
              <a:t>Harbeck</a:t>
            </a:r>
            <a:r>
              <a:rPr kumimoji="0" lang="de-DE" sz="1500" b="0" i="0" u="none" strike="noStrike" kern="1200" cap="none" spc="0" normalizeH="0" baseline="0" noProof="0" dirty="0">
                <a:ln>
                  <a:noFill/>
                </a:ln>
                <a:solidFill>
                  <a:srgbClr val="000000"/>
                </a:solidFill>
                <a:effectLst/>
                <a:uLnTx/>
                <a:uFillTx/>
                <a:latin typeface="Lucida Sans Unicode"/>
                <a:ea typeface="+mn-ea"/>
                <a:cs typeface="+mn-cs"/>
              </a:rPr>
              <a:t> et al, 2019</a:t>
            </a:r>
          </a:p>
        </p:txBody>
      </p:sp>
      <p:sp>
        <p:nvSpPr>
          <p:cNvPr id="6" name="Rectangle 5">
            <a:extLst>
              <a:ext uri="{FF2B5EF4-FFF2-40B4-BE49-F238E27FC236}">
                <a16:creationId xmlns:a16="http://schemas.microsoft.com/office/drawing/2014/main" id="{0ED42465-4AE9-5B4E-A32D-A9321E9FB113}"/>
              </a:ext>
            </a:extLst>
          </p:cNvPr>
          <p:cNvSpPr/>
          <p:nvPr/>
        </p:nvSpPr>
        <p:spPr>
          <a:xfrm>
            <a:off x="5029200" y="728734"/>
            <a:ext cx="3505200" cy="42242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TextBox 7">
            <a:extLst>
              <a:ext uri="{FF2B5EF4-FFF2-40B4-BE49-F238E27FC236}">
                <a16:creationId xmlns:a16="http://schemas.microsoft.com/office/drawing/2014/main" id="{E0728623-FF6C-4943-A0C1-BABB025637B2}"/>
              </a:ext>
            </a:extLst>
          </p:cNvPr>
          <p:cNvSpPr txBox="1"/>
          <p:nvPr/>
        </p:nvSpPr>
        <p:spPr>
          <a:xfrm>
            <a:off x="3581400" y="6511309"/>
            <a:ext cx="3297185" cy="307777"/>
          </a:xfrm>
          <a:prstGeom prst="rect">
            <a:avLst/>
          </a:prstGeom>
          <a:noFill/>
        </p:spPr>
        <p:txBody>
          <a:bodyPr wrap="none" rtlCol="0">
            <a:spAutoFit/>
          </a:bodyPr>
          <a:lstStyle/>
          <a:p>
            <a:r>
              <a:rPr lang="en-US" sz="1400" dirty="0"/>
              <a:t>Courtesy of Joyce O’Shaughnessy, MD</a:t>
            </a:r>
          </a:p>
        </p:txBody>
      </p:sp>
    </p:spTree>
    <p:extLst>
      <p:ext uri="{BB962C8B-B14F-4D97-AF65-F5344CB8AC3E}">
        <p14:creationId xmlns:p14="http://schemas.microsoft.com/office/powerpoint/2010/main" val="3302064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3B4A-8899-A54D-90B0-5F4A166412BC}"/>
              </a:ext>
            </a:extLst>
          </p:cNvPr>
          <p:cNvSpPr>
            <a:spLocks noGrp="1"/>
          </p:cNvSpPr>
          <p:nvPr>
            <p:ph type="title"/>
          </p:nvPr>
        </p:nvSpPr>
        <p:spPr>
          <a:xfrm>
            <a:off x="135057" y="127967"/>
            <a:ext cx="11772900" cy="908180"/>
          </a:xfrm>
        </p:spPr>
        <p:txBody>
          <a:bodyPr>
            <a:normAutofit fontScale="90000"/>
          </a:bodyPr>
          <a:lstStyle/>
          <a:p>
            <a:r>
              <a:rPr lang="en-US" altLang="en-US" sz="4800" dirty="0">
                <a:solidFill>
                  <a:srgbClr val="800000"/>
                </a:solidFill>
              </a:rPr>
              <a:t>Genetic epidemiology of hereditary breast cancer</a:t>
            </a:r>
            <a:endParaRPr lang="en-US" sz="4800" dirty="0">
              <a:solidFill>
                <a:srgbClr val="800000"/>
              </a:solidFill>
            </a:endParaRPr>
          </a:p>
        </p:txBody>
      </p:sp>
      <p:sp>
        <p:nvSpPr>
          <p:cNvPr id="11" name="Text Placeholder 10">
            <a:extLst>
              <a:ext uri="{FF2B5EF4-FFF2-40B4-BE49-F238E27FC236}">
                <a16:creationId xmlns:a16="http://schemas.microsoft.com/office/drawing/2014/main" id="{2B96DCFE-E5AC-4A47-AC61-571DB5127090}"/>
              </a:ext>
            </a:extLst>
          </p:cNvPr>
          <p:cNvSpPr>
            <a:spLocks noGrp="1"/>
          </p:cNvSpPr>
          <p:nvPr>
            <p:ph type="body" sz="quarter" idx="10"/>
          </p:nvPr>
        </p:nvSpPr>
        <p:spPr>
          <a:xfrm>
            <a:off x="304800" y="6512289"/>
            <a:ext cx="10244668" cy="217744"/>
          </a:xfrm>
        </p:spPr>
        <p:txBody>
          <a:bodyPr>
            <a:normAutofit fontScale="92500" lnSpcReduction="20000"/>
          </a:bodyPr>
          <a:lstStyle/>
          <a:p>
            <a:pPr indent="0">
              <a:buNone/>
            </a:pPr>
            <a:r>
              <a:rPr lang="en-US" altLang="en-US" sz="1200" dirty="0" err="1"/>
              <a:t>Weitzel</a:t>
            </a:r>
            <a:r>
              <a:rPr lang="en-US" altLang="en-US" sz="1200" dirty="0"/>
              <a:t>, 2019 (Personal </a:t>
            </a:r>
            <a:r>
              <a:rPr lang="en-US" altLang="en-US" sz="1200" dirty="0" err="1"/>
              <a:t>communciation</a:t>
            </a:r>
            <a:r>
              <a:rPr lang="en-US" altLang="en-US" sz="1200" dirty="0"/>
              <a:t>)</a:t>
            </a:r>
          </a:p>
        </p:txBody>
      </p:sp>
      <p:graphicFrame>
        <p:nvGraphicFramePr>
          <p:cNvPr id="8" name="Chart 7">
            <a:extLst>
              <a:ext uri="{FF2B5EF4-FFF2-40B4-BE49-F238E27FC236}">
                <a16:creationId xmlns:a16="http://schemas.microsoft.com/office/drawing/2014/main" id="{FDDE3206-1492-43A6-8333-B216FD58032D}"/>
              </a:ext>
            </a:extLst>
          </p:cNvPr>
          <p:cNvGraphicFramePr/>
          <p:nvPr/>
        </p:nvGraphicFramePr>
        <p:xfrm>
          <a:off x="785713" y="1981201"/>
          <a:ext cx="4229381" cy="281958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13CC017E-19E2-4710-9501-0C53BEACE515}"/>
              </a:ext>
            </a:extLst>
          </p:cNvPr>
          <p:cNvSpPr/>
          <p:nvPr/>
        </p:nvSpPr>
        <p:spPr>
          <a:xfrm>
            <a:off x="1371600" y="4796296"/>
            <a:ext cx="262668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D6804D"/>
                </a:solidFill>
                <a:effectLst/>
                <a:uLnTx/>
                <a:uFillTx/>
                <a:latin typeface="Arial" panose="020B0604020202020204" pitchFamily="34" charset="0"/>
                <a:ea typeface="+mn-ea"/>
                <a:cs typeface="+mn-cs"/>
              </a:rPr>
              <a:t>5-10% Hereditary</a:t>
            </a:r>
            <a:endParaRPr kumimoji="0" lang="en-US" sz="1800" b="1" i="0" u="none" strike="noStrike" kern="1200" cap="none" spc="0" normalizeH="0" baseline="0" noProof="0" dirty="0">
              <a:ln>
                <a:noFill/>
              </a:ln>
              <a:solidFill>
                <a:srgbClr val="D6804D"/>
              </a:solidFill>
              <a:effectLst/>
              <a:uLnTx/>
              <a:uFillTx/>
              <a:latin typeface="Franklin Gothic Book" panose="020B0503020102020204"/>
              <a:ea typeface="+mn-ea"/>
              <a:cs typeface="+mn-cs"/>
            </a:endParaRPr>
          </a:p>
        </p:txBody>
      </p:sp>
      <p:graphicFrame>
        <p:nvGraphicFramePr>
          <p:cNvPr id="10" name="Chart 9">
            <a:extLst>
              <a:ext uri="{FF2B5EF4-FFF2-40B4-BE49-F238E27FC236}">
                <a16:creationId xmlns:a16="http://schemas.microsoft.com/office/drawing/2014/main" id="{15A88D31-5B8D-4152-BA63-35A1A7FB2B15}"/>
              </a:ext>
            </a:extLst>
          </p:cNvPr>
          <p:cNvGraphicFramePr/>
          <p:nvPr/>
        </p:nvGraphicFramePr>
        <p:xfrm>
          <a:off x="5015094" y="1714285"/>
          <a:ext cx="7086600" cy="413311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4D9C1E6-D16C-8D4E-B2C5-FB5045A3BFA3}"/>
              </a:ext>
            </a:extLst>
          </p:cNvPr>
          <p:cNvSpPr txBox="1"/>
          <p:nvPr/>
        </p:nvSpPr>
        <p:spPr>
          <a:xfrm>
            <a:off x="7543800" y="6512289"/>
            <a:ext cx="3297185" cy="307777"/>
          </a:xfrm>
          <a:prstGeom prst="rect">
            <a:avLst/>
          </a:prstGeom>
          <a:noFill/>
        </p:spPr>
        <p:txBody>
          <a:bodyPr wrap="none" rtlCol="0">
            <a:spAutoFit/>
          </a:bodyPr>
          <a:lstStyle/>
          <a:p>
            <a:r>
              <a:rPr lang="en-US" sz="1400" dirty="0"/>
              <a:t>Courtesy of Joyce O’Shaughnessy, MD</a:t>
            </a:r>
          </a:p>
        </p:txBody>
      </p:sp>
    </p:spTree>
    <p:extLst>
      <p:ext uri="{BB962C8B-B14F-4D97-AF65-F5344CB8AC3E}">
        <p14:creationId xmlns:p14="http://schemas.microsoft.com/office/powerpoint/2010/main" val="2028682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kern="1200" dirty="0">
                <a:solidFill>
                  <a:schemeClr val="accent3"/>
                </a:solidFill>
                <a:latin typeface="Lexia"/>
                <a:cs typeface="Arial" pitchFamily="34" charset="0"/>
              </a:rPr>
              <a:t>A higher proportion of TNBC patients have BRCA mutations than HR+ patients… </a:t>
            </a:r>
            <a:r>
              <a:rPr lang="en-GB" sz="2000" kern="1200" dirty="0">
                <a:solidFill>
                  <a:schemeClr val="accent3"/>
                </a:solidFill>
                <a:latin typeface="Calibri" panose="020F0502020204030204" pitchFamily="34" charset="0"/>
                <a:cs typeface="Calibri" panose="020F0502020204030204" pitchFamily="34" charset="0"/>
              </a:rPr>
              <a:t>1,2</a:t>
            </a:r>
            <a:endParaRPr lang="en-GB" sz="3200" kern="1200" dirty="0">
              <a:solidFill>
                <a:schemeClr val="accent3"/>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4F247EEE-9C0C-4F00-B066-F66C27CB2CAC}"/>
              </a:ext>
            </a:extLst>
          </p:cNvPr>
          <p:cNvSpPr>
            <a:spLocks noGrp="1"/>
          </p:cNvSpPr>
          <p:nvPr>
            <p:ph type="body" sz="quarter" idx="12"/>
          </p:nvPr>
        </p:nvSpPr>
        <p:spPr>
          <a:xfrm>
            <a:off x="378071" y="1042566"/>
            <a:ext cx="11204788" cy="451864"/>
          </a:xfrm>
        </p:spPr>
        <p:txBody>
          <a:bodyPr/>
          <a:lstStyle/>
          <a:p>
            <a:r>
              <a:rPr lang="en-GB" sz="2133" dirty="0"/>
              <a:t>The majority of TNBC are BRCA1m and HR+ tumours are BRCA2m</a:t>
            </a:r>
            <a:r>
              <a:rPr lang="en-GB" sz="2133" baseline="30000" dirty="0"/>
              <a:t> 1,2</a:t>
            </a:r>
            <a:endParaRPr lang="en-GB" sz="2133" dirty="0"/>
          </a:p>
        </p:txBody>
      </p:sp>
      <p:sp>
        <p:nvSpPr>
          <p:cNvPr id="23" name="Title 1">
            <a:extLst>
              <a:ext uri="{FF2B5EF4-FFF2-40B4-BE49-F238E27FC236}">
                <a16:creationId xmlns:a16="http://schemas.microsoft.com/office/drawing/2014/main" id="{3C434D37-575C-4208-8110-40DDC59F5657}"/>
              </a:ext>
            </a:extLst>
          </p:cNvPr>
          <p:cNvSpPr txBox="1">
            <a:spLocks/>
          </p:cNvSpPr>
          <p:nvPr/>
        </p:nvSpPr>
        <p:spPr>
          <a:xfrm>
            <a:off x="1803339" y="179698"/>
            <a:ext cx="8049615" cy="83706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600" b="1" kern="1200">
                <a:solidFill>
                  <a:schemeClr val="accent3"/>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830051"/>
              </a:solidFill>
              <a:effectLst/>
              <a:uLnTx/>
              <a:uFillTx/>
              <a:latin typeface="Arial" charset="0"/>
              <a:cs typeface="Arial" charset="0"/>
            </a:endParaRPr>
          </a:p>
        </p:txBody>
      </p:sp>
      <p:sp>
        <p:nvSpPr>
          <p:cNvPr id="3" name="Rectangle: Rounded Corners 2">
            <a:extLst>
              <a:ext uri="{FF2B5EF4-FFF2-40B4-BE49-F238E27FC236}">
                <a16:creationId xmlns:a16="http://schemas.microsoft.com/office/drawing/2014/main" id="{ED60F0E7-6B1B-45D9-833D-9EC331AA8289}"/>
              </a:ext>
            </a:extLst>
          </p:cNvPr>
          <p:cNvSpPr/>
          <p:nvPr/>
        </p:nvSpPr>
        <p:spPr bwMode="auto">
          <a:xfrm>
            <a:off x="1032285" y="4622419"/>
            <a:ext cx="2438400" cy="1347589"/>
          </a:xfrm>
          <a:prstGeom prst="round1Rect">
            <a:avLst/>
          </a:prstGeom>
          <a:solidFill>
            <a:schemeClr val="accent4"/>
          </a:solidFill>
          <a:ln w="9525" cap="flat" cmpd="sng" algn="ctr">
            <a:noFill/>
            <a:prstDash val="solid"/>
            <a:round/>
            <a:headEnd type="none" w="med" len="med"/>
            <a:tailEnd type="none" w="med" len="med"/>
          </a:ln>
          <a:effectLst/>
        </p:spPr>
        <p:txBody>
          <a:bodyPr vert="horz" wrap="square" lIns="121920" tIns="12480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4267" b="0" i="0" u="none" strike="noStrike" kern="1200" cap="none" spc="0" normalizeH="0" baseline="0" noProof="0" dirty="0">
                <a:ln>
                  <a:noFill/>
                </a:ln>
                <a:solidFill>
                  <a:srgbClr val="FFFFFF"/>
                </a:solidFill>
                <a:effectLst/>
                <a:uLnTx/>
                <a:uFillTx/>
                <a:latin typeface="Arial" charset="0"/>
                <a:ea typeface="+mn-ea"/>
                <a:cs typeface="+mn-cs"/>
              </a:rPr>
              <a:t>~</a:t>
            </a:r>
            <a:r>
              <a:rPr kumimoji="0" lang="en-GB" sz="4267" b="1" i="0" u="none" strike="noStrike" kern="1200" cap="none" spc="0" normalizeH="0" baseline="0" noProof="0" dirty="0">
                <a:ln>
                  <a:noFill/>
                </a:ln>
                <a:solidFill>
                  <a:srgbClr val="FFFFFF"/>
                </a:solidFill>
                <a:effectLst/>
                <a:uLnTx/>
                <a:uFillTx/>
                <a:latin typeface="Arial" charset="0"/>
                <a:ea typeface="+mn-ea"/>
                <a:cs typeface="+mn-cs"/>
              </a:rPr>
              <a:t>6%</a:t>
            </a:r>
          </a:p>
        </p:txBody>
      </p:sp>
      <p:sp>
        <p:nvSpPr>
          <p:cNvPr id="8" name="Rectangle: Rounded Corners 7">
            <a:extLst>
              <a:ext uri="{FF2B5EF4-FFF2-40B4-BE49-F238E27FC236}">
                <a16:creationId xmlns:a16="http://schemas.microsoft.com/office/drawing/2014/main" id="{BE5904A2-FFDB-4707-8B16-1A45BCFD544A}"/>
              </a:ext>
            </a:extLst>
          </p:cNvPr>
          <p:cNvSpPr/>
          <p:nvPr/>
        </p:nvSpPr>
        <p:spPr bwMode="auto">
          <a:xfrm>
            <a:off x="1032285" y="2458443"/>
            <a:ext cx="2438400" cy="1347589"/>
          </a:xfrm>
          <a:prstGeom prst="round1Rect">
            <a:avLst/>
          </a:prstGeom>
          <a:solidFill>
            <a:schemeClr val="accent3"/>
          </a:solidFill>
          <a:ln w="9525" cap="flat" cmpd="sng" algn="ctr">
            <a:noFill/>
            <a:prstDash val="solid"/>
            <a:round/>
            <a:headEnd type="none" w="med" len="med"/>
            <a:tailEnd type="none" w="med" len="med"/>
          </a:ln>
          <a:effectLst/>
        </p:spPr>
        <p:txBody>
          <a:bodyPr vert="horz" wrap="square" lIns="121920" tIns="12480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4267" b="0" i="0" u="none" strike="noStrike" kern="1200" cap="none" spc="0" normalizeH="0" baseline="0" noProof="0" dirty="0">
                <a:ln>
                  <a:noFill/>
                </a:ln>
                <a:solidFill>
                  <a:srgbClr val="FFFFFF"/>
                </a:solidFill>
                <a:effectLst/>
                <a:uLnTx/>
                <a:uFillTx/>
                <a:latin typeface="Arial" charset="0"/>
                <a:ea typeface="+mn-ea"/>
                <a:cs typeface="+mn-cs"/>
              </a:rPr>
              <a:t>~</a:t>
            </a:r>
            <a:r>
              <a:rPr kumimoji="0" lang="en-GB" sz="4267" b="1" i="0" u="none" strike="noStrike" kern="1200" cap="none" spc="0" normalizeH="0" baseline="0" noProof="0" dirty="0">
                <a:ln>
                  <a:noFill/>
                </a:ln>
                <a:solidFill>
                  <a:srgbClr val="FFFFFF"/>
                </a:solidFill>
                <a:effectLst/>
                <a:uLnTx/>
                <a:uFillTx/>
                <a:latin typeface="Arial" charset="0"/>
                <a:ea typeface="+mn-ea"/>
                <a:cs typeface="+mn-cs"/>
              </a:rPr>
              <a:t>17%</a:t>
            </a:r>
          </a:p>
        </p:txBody>
      </p:sp>
      <p:sp>
        <p:nvSpPr>
          <p:cNvPr id="9" name="Rectangle 8">
            <a:extLst>
              <a:ext uri="{FF2B5EF4-FFF2-40B4-BE49-F238E27FC236}">
                <a16:creationId xmlns:a16="http://schemas.microsoft.com/office/drawing/2014/main" id="{9FB649BC-FEEC-1048-8214-ABE723F8EFCB}"/>
              </a:ext>
            </a:extLst>
          </p:cNvPr>
          <p:cNvSpPr/>
          <p:nvPr/>
        </p:nvSpPr>
        <p:spPr>
          <a:xfrm>
            <a:off x="1056735" y="5451650"/>
            <a:ext cx="2389503" cy="297454"/>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srgbClr val="FFFFFF"/>
                </a:solidFill>
                <a:effectLst/>
                <a:uLnTx/>
                <a:uFillTx/>
                <a:latin typeface="Arial" charset="0"/>
                <a:ea typeface="+mn-ea"/>
                <a:cs typeface="+mn-cs"/>
              </a:rPr>
              <a:t>have </a:t>
            </a:r>
            <a:r>
              <a:rPr kumimoji="0" lang="en-GB" sz="1333" b="1" i="1" u="none" strike="noStrike" kern="1200" cap="none" spc="0" normalizeH="0" baseline="0" noProof="0" dirty="0">
                <a:ln>
                  <a:noFill/>
                </a:ln>
                <a:solidFill>
                  <a:srgbClr val="FFFFFF"/>
                </a:solidFill>
                <a:effectLst/>
                <a:uLnTx/>
                <a:uFillTx/>
                <a:latin typeface="Arial" charset="0"/>
                <a:ea typeface="+mn-ea"/>
                <a:cs typeface="+mn-cs"/>
              </a:rPr>
              <a:t>BRCA</a:t>
            </a:r>
            <a:r>
              <a:rPr kumimoji="0" lang="en-GB" sz="1333" b="1" i="0" u="none" strike="noStrike" kern="1200" cap="none" spc="0" normalizeH="0" baseline="0" noProof="0" dirty="0">
                <a:ln>
                  <a:noFill/>
                </a:ln>
                <a:solidFill>
                  <a:srgbClr val="FFFFFF"/>
                </a:solidFill>
                <a:effectLst/>
                <a:uLnTx/>
                <a:uFillTx/>
                <a:latin typeface="Arial" charset="0"/>
                <a:ea typeface="+mn-ea"/>
                <a:cs typeface="+mn-cs"/>
              </a:rPr>
              <a:t> mutations</a:t>
            </a:r>
          </a:p>
        </p:txBody>
      </p:sp>
      <p:sp>
        <p:nvSpPr>
          <p:cNvPr id="10" name="Rectangle 9">
            <a:extLst>
              <a:ext uri="{FF2B5EF4-FFF2-40B4-BE49-F238E27FC236}">
                <a16:creationId xmlns:a16="http://schemas.microsoft.com/office/drawing/2014/main" id="{BBCDA087-5235-1D49-85B3-29C4A8807B77}"/>
              </a:ext>
            </a:extLst>
          </p:cNvPr>
          <p:cNvSpPr/>
          <p:nvPr/>
        </p:nvSpPr>
        <p:spPr>
          <a:xfrm>
            <a:off x="940859" y="3305835"/>
            <a:ext cx="2621253" cy="297454"/>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srgbClr val="FFFFFF"/>
                </a:solidFill>
                <a:effectLst/>
                <a:uLnTx/>
                <a:uFillTx/>
                <a:latin typeface="Arial" charset="0"/>
                <a:ea typeface="+mn-ea"/>
                <a:cs typeface="+mn-cs"/>
              </a:rPr>
              <a:t>have </a:t>
            </a:r>
            <a:r>
              <a:rPr kumimoji="0" lang="en-GB" sz="1333" b="1" i="1" u="none" strike="noStrike" kern="1200" cap="none" spc="0" normalizeH="0" baseline="0" noProof="0" dirty="0">
                <a:ln>
                  <a:noFill/>
                </a:ln>
                <a:solidFill>
                  <a:srgbClr val="FFFFFF"/>
                </a:solidFill>
                <a:effectLst/>
                <a:uLnTx/>
                <a:uFillTx/>
                <a:latin typeface="Arial" charset="0"/>
                <a:ea typeface="+mn-ea"/>
                <a:cs typeface="+mn-cs"/>
              </a:rPr>
              <a:t>BRCA</a:t>
            </a:r>
            <a:r>
              <a:rPr kumimoji="0" lang="en-GB" sz="1333" b="1" i="0" u="none" strike="noStrike" kern="1200" cap="none" spc="0" normalizeH="0" baseline="0" noProof="0" dirty="0">
                <a:ln>
                  <a:noFill/>
                </a:ln>
                <a:solidFill>
                  <a:srgbClr val="FFFFFF"/>
                </a:solidFill>
                <a:effectLst/>
                <a:uLnTx/>
                <a:uFillTx/>
                <a:latin typeface="Arial" charset="0"/>
                <a:ea typeface="+mn-ea"/>
                <a:cs typeface="+mn-cs"/>
              </a:rPr>
              <a:t> mutations</a:t>
            </a:r>
          </a:p>
        </p:txBody>
      </p:sp>
      <p:sp>
        <p:nvSpPr>
          <p:cNvPr id="11" name="Rectangle 10">
            <a:extLst>
              <a:ext uri="{FF2B5EF4-FFF2-40B4-BE49-F238E27FC236}">
                <a16:creationId xmlns:a16="http://schemas.microsoft.com/office/drawing/2014/main" id="{6AA56E01-0AF5-3F41-ABB8-0B8D5A6863A7}"/>
              </a:ext>
            </a:extLst>
          </p:cNvPr>
          <p:cNvSpPr/>
          <p:nvPr/>
        </p:nvSpPr>
        <p:spPr>
          <a:xfrm>
            <a:off x="1149475" y="4049768"/>
            <a:ext cx="21595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B306A"/>
                </a:solidFill>
                <a:effectLst/>
                <a:uLnTx/>
                <a:uFillTx/>
                <a:latin typeface="Arial" charset="0"/>
                <a:ea typeface="+mn-ea"/>
                <a:cs typeface="+mn-cs"/>
              </a:rPr>
              <a:t>HR+ patients </a:t>
            </a:r>
            <a:endParaRPr kumimoji="0" lang="en-US" sz="2400" b="0" i="0" u="none" strike="noStrike" kern="1200" cap="none" spc="0" normalizeH="0" baseline="0" noProof="0" dirty="0">
              <a:ln>
                <a:noFill/>
              </a:ln>
              <a:solidFill>
                <a:srgbClr val="4B306A"/>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8593673-F070-2A48-9694-5128FC9229D0}"/>
              </a:ext>
            </a:extLst>
          </p:cNvPr>
          <p:cNvSpPr/>
          <p:nvPr/>
        </p:nvSpPr>
        <p:spPr>
          <a:xfrm>
            <a:off x="1025510" y="1891789"/>
            <a:ext cx="23903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30051"/>
                </a:solidFill>
                <a:effectLst/>
                <a:uLnTx/>
                <a:uFillTx/>
                <a:latin typeface="Arial" charset="0"/>
                <a:ea typeface="+mn-ea"/>
                <a:cs typeface="+mn-cs"/>
              </a:rPr>
              <a:t>TNBC patients </a:t>
            </a:r>
            <a:endParaRPr kumimoji="0" lang="en-US" sz="2400" b="0" i="0" u="none" strike="noStrike" kern="1200" cap="none" spc="0" normalizeH="0" baseline="0" noProof="0" dirty="0">
              <a:ln>
                <a:noFill/>
              </a:ln>
              <a:solidFill>
                <a:srgbClr val="830051"/>
              </a:solidFill>
              <a:effectLst/>
              <a:uLnTx/>
              <a:uFillTx/>
              <a:latin typeface="Arial"/>
              <a:ea typeface="+mn-ea"/>
              <a:cs typeface="+mn-cs"/>
            </a:endParaRPr>
          </a:p>
        </p:txBody>
      </p:sp>
      <p:sp>
        <p:nvSpPr>
          <p:cNvPr id="6" name="Rectangle 5"/>
          <p:cNvSpPr/>
          <p:nvPr/>
        </p:nvSpPr>
        <p:spPr>
          <a:xfrm>
            <a:off x="4855412" y="1916496"/>
            <a:ext cx="6574236" cy="3796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Hormone receptor status in BC patients by </a:t>
            </a:r>
            <a:r>
              <a:rPr kumimoji="0" lang="en-GB" sz="1867"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GB"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status</a:t>
            </a:r>
            <a:endParaRPr kumimoji="0" lang="en-GB" sz="1867" b="1" i="0" u="none" strike="noStrike" kern="1200" cap="none" spc="0" normalizeH="0" baseline="-25000" noProof="0" dirty="0">
              <a:ln>
                <a:noFill/>
              </a:ln>
              <a:solidFill>
                <a:srgbClr val="000000"/>
              </a:solidFill>
              <a:effectLst/>
              <a:uLnTx/>
              <a:uFillTx/>
              <a:latin typeface="Arial"/>
              <a:ea typeface="+mn-ea"/>
              <a:cs typeface="+mn-cs"/>
            </a:endParaRPr>
          </a:p>
        </p:txBody>
      </p:sp>
      <p:pic>
        <p:nvPicPr>
          <p:cNvPr id="12" name="Picture 11" descr="bar graph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412" y="2393284"/>
            <a:ext cx="6816745" cy="3577801"/>
          </a:xfrm>
          <a:prstGeom prst="rect">
            <a:avLst/>
          </a:prstGeom>
        </p:spPr>
      </p:pic>
      <p:sp>
        <p:nvSpPr>
          <p:cNvPr id="18" name="Text Placeholder 3">
            <a:extLst>
              <a:ext uri="{FF2B5EF4-FFF2-40B4-BE49-F238E27FC236}">
                <a16:creationId xmlns:a16="http://schemas.microsoft.com/office/drawing/2014/main" id="{6B9CD490-2260-43BA-8DB5-FE842B162271}"/>
              </a:ext>
            </a:extLst>
          </p:cNvPr>
          <p:cNvSpPr>
            <a:spLocks noGrp="1"/>
          </p:cNvSpPr>
          <p:nvPr>
            <p:ph type="body" sz="quarter" idx="10"/>
          </p:nvPr>
        </p:nvSpPr>
        <p:spPr>
          <a:xfrm>
            <a:off x="-2" y="6133803"/>
            <a:ext cx="10244668" cy="694267"/>
          </a:xfrm>
        </p:spPr>
        <p:txBody>
          <a:bodyPr/>
          <a:lstStyle/>
          <a:p>
            <a:r>
              <a:rPr lang="en-GB" i="1" dirty="0" err="1">
                <a:solidFill>
                  <a:schemeClr val="tx1"/>
                </a:solidFill>
              </a:rPr>
              <a:t>BRCA</a:t>
            </a:r>
            <a:r>
              <a:rPr lang="en-GB" dirty="0" err="1">
                <a:solidFill>
                  <a:schemeClr val="tx1"/>
                </a:solidFill>
              </a:rPr>
              <a:t>m</a:t>
            </a:r>
            <a:r>
              <a:rPr lang="en-GB" dirty="0">
                <a:solidFill>
                  <a:schemeClr val="tx1"/>
                </a:solidFill>
              </a:rPr>
              <a:t>=</a:t>
            </a:r>
            <a:r>
              <a:rPr lang="en-GB" i="1" dirty="0">
                <a:solidFill>
                  <a:schemeClr val="tx1"/>
                </a:solidFill>
              </a:rPr>
              <a:t>BRCA</a:t>
            </a:r>
            <a:r>
              <a:rPr lang="en-GB" dirty="0">
                <a:solidFill>
                  <a:schemeClr val="tx1"/>
                </a:solidFill>
              </a:rPr>
              <a:t> mutation; TNBC=triple negative breast cancer; HR+=hormone receptor positive; ER+=oestrogen receptor positive</a:t>
            </a:r>
            <a:endParaRPr lang="en-GB" dirty="0"/>
          </a:p>
          <a:p>
            <a:r>
              <a:rPr lang="en-GB" sz="1000" dirty="0"/>
              <a:t>1. Winter et al. </a:t>
            </a:r>
            <a:r>
              <a:rPr lang="fi-FI" sz="1000" dirty="0"/>
              <a:t>Ann </a:t>
            </a:r>
            <a:r>
              <a:rPr lang="fi-FI" sz="1000" dirty="0" err="1"/>
              <a:t>Oncol</a:t>
            </a:r>
            <a:r>
              <a:rPr lang="fi-FI" sz="1000" dirty="0"/>
              <a:t>. 2016 Aug; 27(8): 1532–1538; 2. </a:t>
            </a:r>
            <a:r>
              <a:rPr lang="en-GB" sz="1000" dirty="0" err="1"/>
              <a:t>Aleskandarany</a:t>
            </a:r>
            <a:r>
              <a:rPr lang="en-GB" sz="1000" dirty="0"/>
              <a:t> M, et al. Breast Cancer Res Treat. 2015;150:81-90</a:t>
            </a:r>
          </a:p>
        </p:txBody>
      </p:sp>
      <p:sp>
        <p:nvSpPr>
          <p:cNvPr id="19" name="TextBox 18">
            <a:extLst>
              <a:ext uri="{FF2B5EF4-FFF2-40B4-BE49-F238E27FC236}">
                <a16:creationId xmlns:a16="http://schemas.microsoft.com/office/drawing/2014/main" id="{3877C396-6ECF-4803-9CB8-34714CEDC490}"/>
              </a:ext>
            </a:extLst>
          </p:cNvPr>
          <p:cNvSpPr txBox="1"/>
          <p:nvPr/>
        </p:nvSpPr>
        <p:spPr>
          <a:xfrm>
            <a:off x="0" y="6036671"/>
            <a:ext cx="8121565"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a:ea typeface="+mn-ea"/>
                <a:cs typeface="+mn-cs"/>
              </a:rPr>
              <a:t>Note that these calculations are based on very small patient populations.</a:t>
            </a:r>
            <a:endParaRPr kumimoji="0" lang="en-GB"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Detailed analysis of </a:t>
            </a:r>
            <a:r>
              <a:rPr kumimoji="0" lang="en-GB" sz="900" b="0" i="1" u="none" strike="noStrike" kern="1200" cap="none" spc="0" normalizeH="0" baseline="0" noProof="0" dirty="0">
                <a:ln>
                  <a:noFill/>
                </a:ln>
                <a:solidFill>
                  <a:srgbClr val="000000"/>
                </a:solidFill>
                <a:effectLst/>
                <a:uLnTx/>
                <a:uFillTx/>
                <a:latin typeface="Arial"/>
                <a:ea typeface="+mn-ea"/>
                <a:cs typeface="+mn-cs"/>
              </a:rPr>
              <a:t>BRCA</a:t>
            </a:r>
            <a:r>
              <a:rPr kumimoji="0" lang="en-GB" sz="900" b="0" i="0" u="none" strike="noStrike" kern="1200" cap="none" spc="0" normalizeH="0" baseline="0" noProof="0" dirty="0">
                <a:ln>
                  <a:noFill/>
                </a:ln>
                <a:solidFill>
                  <a:srgbClr val="000000"/>
                </a:solidFill>
                <a:effectLst/>
                <a:uLnTx/>
                <a:uFillTx/>
                <a:latin typeface="Arial"/>
                <a:ea typeface="+mn-ea"/>
                <a:cs typeface="+mn-cs"/>
              </a:rPr>
              <a:t>m prevalence, age of onset and survival outcomes are currently lacking for breast cancer subtypes.</a:t>
            </a:r>
          </a:p>
        </p:txBody>
      </p:sp>
      <p:sp>
        <p:nvSpPr>
          <p:cNvPr id="15" name="TextBox 14">
            <a:extLst>
              <a:ext uri="{FF2B5EF4-FFF2-40B4-BE49-F238E27FC236}">
                <a16:creationId xmlns:a16="http://schemas.microsoft.com/office/drawing/2014/main" id="{464C45E7-0593-428F-8AFD-03AEA363A7AD}"/>
              </a:ext>
            </a:extLst>
          </p:cNvPr>
          <p:cNvSpPr txBox="1"/>
          <p:nvPr/>
        </p:nvSpPr>
        <p:spPr>
          <a:xfrm>
            <a:off x="6699565" y="4887028"/>
            <a:ext cx="504982" cy="318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lumMod val="50000"/>
                    <a:lumOff val="50000"/>
                  </a:srgbClr>
                </a:solidFill>
                <a:effectLst/>
                <a:uLnTx/>
                <a:uFillTx/>
                <a:latin typeface="Arial"/>
                <a:ea typeface="+mn-ea"/>
                <a:cs typeface="+mn-cs"/>
              </a:rPr>
              <a:t>17</a:t>
            </a:r>
          </a:p>
        </p:txBody>
      </p:sp>
      <p:sp>
        <p:nvSpPr>
          <p:cNvPr id="21" name="TextBox 20">
            <a:extLst>
              <a:ext uri="{FF2B5EF4-FFF2-40B4-BE49-F238E27FC236}">
                <a16:creationId xmlns:a16="http://schemas.microsoft.com/office/drawing/2014/main" id="{2023954D-ABED-4F36-B947-FAC4ECCDEEA8}"/>
              </a:ext>
            </a:extLst>
          </p:cNvPr>
          <p:cNvSpPr txBox="1"/>
          <p:nvPr/>
        </p:nvSpPr>
        <p:spPr>
          <a:xfrm>
            <a:off x="7280823" y="3146785"/>
            <a:ext cx="651849"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lumMod val="50000"/>
                    <a:lumOff val="50000"/>
                  </a:srgbClr>
                </a:solidFill>
                <a:effectLst/>
                <a:uLnTx/>
                <a:uFillTx/>
                <a:latin typeface="Arial"/>
                <a:ea typeface="+mn-ea"/>
                <a:cs typeface="+mn-cs"/>
              </a:rPr>
              <a:t>85.2</a:t>
            </a:r>
          </a:p>
        </p:txBody>
      </p:sp>
      <p:sp>
        <p:nvSpPr>
          <p:cNvPr id="22" name="TextBox 21">
            <a:extLst>
              <a:ext uri="{FF2B5EF4-FFF2-40B4-BE49-F238E27FC236}">
                <a16:creationId xmlns:a16="http://schemas.microsoft.com/office/drawing/2014/main" id="{E1E5FBC5-9AEF-45CE-9EBE-DC69B95EBD01}"/>
              </a:ext>
            </a:extLst>
          </p:cNvPr>
          <p:cNvSpPr txBox="1"/>
          <p:nvPr/>
        </p:nvSpPr>
        <p:spPr>
          <a:xfrm>
            <a:off x="9390227" y="3589010"/>
            <a:ext cx="651849"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lumMod val="50000"/>
                    <a:lumOff val="50000"/>
                  </a:srgbClr>
                </a:solidFill>
                <a:effectLst/>
                <a:uLnTx/>
                <a:uFillTx/>
                <a:latin typeface="Arial"/>
                <a:ea typeface="+mn-ea"/>
                <a:cs typeface="+mn-cs"/>
              </a:rPr>
              <a:t>67.4</a:t>
            </a:r>
          </a:p>
        </p:txBody>
      </p:sp>
      <p:sp>
        <p:nvSpPr>
          <p:cNvPr id="24" name="TextBox 23">
            <a:extLst>
              <a:ext uri="{FF2B5EF4-FFF2-40B4-BE49-F238E27FC236}">
                <a16:creationId xmlns:a16="http://schemas.microsoft.com/office/drawing/2014/main" id="{AF92F6D1-FB3B-48DC-A156-7CC7378751A0}"/>
              </a:ext>
            </a:extLst>
          </p:cNvPr>
          <p:cNvSpPr txBox="1"/>
          <p:nvPr/>
        </p:nvSpPr>
        <p:spPr>
          <a:xfrm>
            <a:off x="10042076" y="5174103"/>
            <a:ext cx="651849"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lumMod val="50000"/>
                    <a:lumOff val="50000"/>
                  </a:srgbClr>
                </a:solidFill>
                <a:effectLst/>
                <a:uLnTx/>
                <a:uFillTx/>
                <a:latin typeface="Arial"/>
                <a:ea typeface="+mn-ea"/>
                <a:cs typeface="+mn-cs"/>
              </a:rPr>
              <a:t>7.4</a:t>
            </a:r>
          </a:p>
        </p:txBody>
      </p:sp>
      <p:sp>
        <p:nvSpPr>
          <p:cNvPr id="20" name="TextBox 19">
            <a:extLst>
              <a:ext uri="{FF2B5EF4-FFF2-40B4-BE49-F238E27FC236}">
                <a16:creationId xmlns:a16="http://schemas.microsoft.com/office/drawing/2014/main" id="{4F825AFB-A16A-0F43-BD2A-727C8AFF9E4F}"/>
              </a:ext>
            </a:extLst>
          </p:cNvPr>
          <p:cNvSpPr txBox="1"/>
          <p:nvPr/>
        </p:nvSpPr>
        <p:spPr>
          <a:xfrm>
            <a:off x="8263784" y="6480936"/>
            <a:ext cx="3297185" cy="307777"/>
          </a:xfrm>
          <a:prstGeom prst="rect">
            <a:avLst/>
          </a:prstGeom>
          <a:noFill/>
        </p:spPr>
        <p:txBody>
          <a:bodyPr wrap="none" rtlCol="0">
            <a:spAutoFit/>
          </a:bodyPr>
          <a:lstStyle/>
          <a:p>
            <a:r>
              <a:rPr lang="en-US" sz="1400" dirty="0"/>
              <a:t>Courtesy of Joyce O’Shaughnessy, MD</a:t>
            </a:r>
          </a:p>
        </p:txBody>
      </p:sp>
    </p:spTree>
    <p:extLst>
      <p:ext uri="{BB962C8B-B14F-4D97-AF65-F5344CB8AC3E}">
        <p14:creationId xmlns:p14="http://schemas.microsoft.com/office/powerpoint/2010/main" val="2363441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tick people figure no bo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821" y="1793760"/>
            <a:ext cx="10436352" cy="3742944"/>
          </a:xfrm>
          <a:prstGeom prst="rect">
            <a:avLst/>
          </a:prstGeom>
        </p:spPr>
      </p:pic>
      <p:sp>
        <p:nvSpPr>
          <p:cNvPr id="7" name="Title 6">
            <a:extLst>
              <a:ext uri="{FF2B5EF4-FFF2-40B4-BE49-F238E27FC236}">
                <a16:creationId xmlns:a16="http://schemas.microsoft.com/office/drawing/2014/main" id="{BB75514D-20D7-4568-8252-385F7EF1FE01}"/>
              </a:ext>
            </a:extLst>
          </p:cNvPr>
          <p:cNvSpPr>
            <a:spLocks noGrp="1"/>
          </p:cNvSpPr>
          <p:nvPr>
            <p:ph type="title"/>
          </p:nvPr>
        </p:nvSpPr>
        <p:spPr>
          <a:xfrm>
            <a:off x="392081" y="185430"/>
            <a:ext cx="11208792" cy="825346"/>
          </a:xfrm>
        </p:spPr>
        <p:txBody>
          <a:bodyPr>
            <a:noAutofit/>
          </a:bodyPr>
          <a:lstStyle/>
          <a:p>
            <a:r>
              <a:rPr lang="en-GB" sz="3200" kern="1200" dirty="0">
                <a:solidFill>
                  <a:schemeClr val="accent3"/>
                </a:solidFill>
                <a:latin typeface="Lexia"/>
                <a:cs typeface="Arial" pitchFamily="34" charset="0"/>
              </a:rPr>
              <a:t>… But due to the relative prevalence, the majority of BRCA mutations are found in HR+ patients rather than TNBC</a:t>
            </a:r>
          </a:p>
        </p:txBody>
      </p:sp>
      <p:sp>
        <p:nvSpPr>
          <p:cNvPr id="3" name="Text Placeholder 2"/>
          <p:cNvSpPr>
            <a:spLocks noGrp="1"/>
          </p:cNvSpPr>
          <p:nvPr>
            <p:ph type="body" sz="quarter" idx="10"/>
          </p:nvPr>
        </p:nvSpPr>
        <p:spPr>
          <a:ln>
            <a:noFill/>
          </a:ln>
        </p:spPr>
        <p:txBody>
          <a:bodyPr/>
          <a:lstStyle/>
          <a:p>
            <a:r>
              <a:rPr lang="en-GB" i="1" dirty="0" err="1">
                <a:solidFill>
                  <a:schemeClr val="tx1"/>
                </a:solidFill>
              </a:rPr>
              <a:t>BRCA</a:t>
            </a:r>
            <a:r>
              <a:rPr lang="en-GB" dirty="0" err="1">
                <a:solidFill>
                  <a:schemeClr val="tx1"/>
                </a:solidFill>
              </a:rPr>
              <a:t>m</a:t>
            </a:r>
            <a:r>
              <a:rPr lang="en-GB" dirty="0">
                <a:solidFill>
                  <a:schemeClr val="tx1"/>
                </a:solidFill>
              </a:rPr>
              <a:t>=</a:t>
            </a:r>
            <a:r>
              <a:rPr lang="en-GB" i="1" dirty="0">
                <a:solidFill>
                  <a:schemeClr val="tx1"/>
                </a:solidFill>
              </a:rPr>
              <a:t>BRCA</a:t>
            </a:r>
            <a:r>
              <a:rPr lang="en-GB" dirty="0">
                <a:solidFill>
                  <a:schemeClr val="tx1"/>
                </a:solidFill>
              </a:rPr>
              <a:t> mutation; </a:t>
            </a:r>
            <a:r>
              <a:rPr lang="en-GB" dirty="0" err="1">
                <a:solidFill>
                  <a:schemeClr val="tx1"/>
                </a:solidFill>
              </a:rPr>
              <a:t>mBC</a:t>
            </a:r>
            <a:r>
              <a:rPr lang="en-GB" dirty="0">
                <a:solidFill>
                  <a:schemeClr val="tx1"/>
                </a:solidFill>
              </a:rPr>
              <a:t>=metastatic breast cancer; TNBC=triple negative breast cancer; HR+=hormone receptor positive</a:t>
            </a:r>
            <a:endParaRPr lang="en-GB" dirty="0"/>
          </a:p>
          <a:p>
            <a:r>
              <a:rPr lang="en-GB" sz="1000" dirty="0"/>
              <a:t>Winter et al. </a:t>
            </a:r>
            <a:r>
              <a:rPr lang="fi-FI" sz="1000" dirty="0"/>
              <a:t>Ann Oncol. 2016 Aug; 27(8): 1532–1538</a:t>
            </a:r>
            <a:endParaRPr lang="en-GB" sz="1000" dirty="0"/>
          </a:p>
        </p:txBody>
      </p:sp>
      <p:sp>
        <p:nvSpPr>
          <p:cNvPr id="2" name="Text Placeholder 1">
            <a:extLst>
              <a:ext uri="{FF2B5EF4-FFF2-40B4-BE49-F238E27FC236}">
                <a16:creationId xmlns:a16="http://schemas.microsoft.com/office/drawing/2014/main" id="{66A857FD-9983-422E-B6E2-29F00C650926}"/>
              </a:ext>
            </a:extLst>
          </p:cNvPr>
          <p:cNvSpPr>
            <a:spLocks noGrp="1"/>
          </p:cNvSpPr>
          <p:nvPr>
            <p:ph type="body" sz="quarter" idx="12"/>
          </p:nvPr>
        </p:nvSpPr>
        <p:spPr>
          <a:xfrm>
            <a:off x="396085" y="1042565"/>
            <a:ext cx="8121565" cy="701273"/>
          </a:xfrm>
        </p:spPr>
        <p:txBody>
          <a:bodyPr/>
          <a:lstStyle/>
          <a:p>
            <a:r>
              <a:rPr lang="en-GB" sz="2133" dirty="0"/>
              <a:t>Many more breast cancer patients have HR+ disease than TNBC</a:t>
            </a:r>
          </a:p>
        </p:txBody>
      </p:sp>
      <p:sp>
        <p:nvSpPr>
          <p:cNvPr id="13" name="Title 1"/>
          <p:cNvSpPr txBox="1">
            <a:spLocks/>
          </p:cNvSpPr>
          <p:nvPr/>
        </p:nvSpPr>
        <p:spPr>
          <a:xfrm>
            <a:off x="1838328" y="274642"/>
            <a:ext cx="8266965" cy="69056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600" b="1" kern="1200">
                <a:solidFill>
                  <a:schemeClr val="accent3"/>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830051"/>
              </a:solidFill>
              <a:effectLst/>
              <a:uLnTx/>
              <a:uFillTx/>
              <a:latin typeface="Arial" charset="0"/>
              <a:cs typeface="Arial" charset="0"/>
            </a:endParaRPr>
          </a:p>
        </p:txBody>
      </p:sp>
      <p:sp>
        <p:nvSpPr>
          <p:cNvPr id="139" name="TextBox 138">
            <a:extLst>
              <a:ext uri="{FF2B5EF4-FFF2-40B4-BE49-F238E27FC236}">
                <a16:creationId xmlns:a16="http://schemas.microsoft.com/office/drawing/2014/main" id="{036C2EAE-658D-42DF-905C-DD6B9A2BD7B0}"/>
              </a:ext>
            </a:extLst>
          </p:cNvPr>
          <p:cNvSpPr txBox="1"/>
          <p:nvPr/>
        </p:nvSpPr>
        <p:spPr>
          <a:xfrm>
            <a:off x="-1" y="6036395"/>
            <a:ext cx="8121565" cy="4207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000000"/>
                </a:solidFill>
                <a:effectLst/>
                <a:uLnTx/>
                <a:uFillTx/>
                <a:latin typeface="Arial"/>
                <a:ea typeface="+mn-ea"/>
                <a:cs typeface="+mn-cs"/>
              </a:rPr>
              <a:t>Note that these calculations are based on very small patient populations.</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a:ea typeface="+mn-ea"/>
                <a:cs typeface="+mn-cs"/>
              </a:rPr>
              <a:t>Detailed analysis of </a:t>
            </a:r>
            <a:r>
              <a:rPr kumimoji="0" lang="en-GB" sz="1067" b="0" i="1" u="none" strike="noStrike" kern="1200" cap="none" spc="0" normalizeH="0" baseline="0" noProof="0" dirty="0">
                <a:ln>
                  <a:noFill/>
                </a:ln>
                <a:solidFill>
                  <a:srgbClr val="000000"/>
                </a:solidFill>
                <a:effectLst/>
                <a:uLnTx/>
                <a:uFillTx/>
                <a:latin typeface="Arial"/>
                <a:ea typeface="+mn-ea"/>
                <a:cs typeface="+mn-cs"/>
              </a:rPr>
              <a:t>BRCA</a:t>
            </a:r>
            <a:r>
              <a:rPr kumimoji="0" lang="en-GB" sz="1067" b="0" i="0" u="none" strike="noStrike" kern="1200" cap="none" spc="0" normalizeH="0" baseline="0" noProof="0" dirty="0">
                <a:ln>
                  <a:noFill/>
                </a:ln>
                <a:solidFill>
                  <a:srgbClr val="000000"/>
                </a:solidFill>
                <a:effectLst/>
                <a:uLnTx/>
                <a:uFillTx/>
                <a:latin typeface="Arial"/>
                <a:ea typeface="+mn-ea"/>
                <a:cs typeface="+mn-cs"/>
              </a:rPr>
              <a:t>m prevalence, age of onset and survival outcomes are currently lacking for breast cancer subtypes.</a:t>
            </a:r>
          </a:p>
        </p:txBody>
      </p:sp>
      <p:sp>
        <p:nvSpPr>
          <p:cNvPr id="11" name="TextBox 10">
            <a:extLst>
              <a:ext uri="{FF2B5EF4-FFF2-40B4-BE49-F238E27FC236}">
                <a16:creationId xmlns:a16="http://schemas.microsoft.com/office/drawing/2014/main" id="{2EFA3DDD-DB7C-E048-AA89-F5494D2022D5}"/>
              </a:ext>
            </a:extLst>
          </p:cNvPr>
          <p:cNvSpPr txBox="1"/>
          <p:nvPr/>
        </p:nvSpPr>
        <p:spPr>
          <a:xfrm>
            <a:off x="856754" y="5600508"/>
            <a:ext cx="7553780"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rial" charset="0"/>
                <a:ea typeface="Arial" charset="0"/>
                <a:cs typeface="Arial" charset="0"/>
              </a:rPr>
              <a:t>Estimated prevalence of </a:t>
            </a:r>
            <a:r>
              <a:rPr kumimoji="0" lang="en-US" sz="1600" b="1" i="1" u="none" strike="noStrike" kern="0" cap="none" spc="0" normalizeH="0" baseline="0" noProof="0" dirty="0">
                <a:ln>
                  <a:noFill/>
                </a:ln>
                <a:solidFill>
                  <a:sysClr val="windowText" lastClr="000000"/>
                </a:solidFill>
                <a:effectLst/>
                <a:uLnTx/>
                <a:uFillTx/>
                <a:latin typeface="Arial" charset="0"/>
                <a:ea typeface="Arial" charset="0"/>
                <a:cs typeface="Arial" charset="0"/>
              </a:rPr>
              <a:t>BRCA</a:t>
            </a:r>
            <a:r>
              <a:rPr kumimoji="0" lang="en-US" sz="1600" b="1" i="0" u="none" strike="noStrike" kern="0" cap="none" spc="0" normalizeH="0" baseline="0" noProof="0" dirty="0">
                <a:ln>
                  <a:noFill/>
                </a:ln>
                <a:solidFill>
                  <a:sysClr val="windowText" lastClr="000000"/>
                </a:solidFill>
                <a:effectLst/>
                <a:uLnTx/>
                <a:uFillTx/>
                <a:latin typeface="Arial" charset="0"/>
                <a:ea typeface="Arial" charset="0"/>
                <a:cs typeface="Arial" charset="0"/>
              </a:rPr>
              <a:t>m within </a:t>
            </a:r>
            <a:r>
              <a:rPr kumimoji="0" lang="en-US" sz="1600" b="1" i="0" u="none" strike="noStrike" kern="0" cap="none" spc="0" normalizeH="0" baseline="0" noProof="0" dirty="0" err="1">
                <a:ln>
                  <a:noFill/>
                </a:ln>
                <a:solidFill>
                  <a:sysClr val="windowText" lastClr="000000"/>
                </a:solidFill>
                <a:effectLst/>
                <a:uLnTx/>
                <a:uFillTx/>
                <a:latin typeface="Arial" charset="0"/>
                <a:ea typeface="Arial" charset="0"/>
                <a:cs typeface="Arial" charset="0"/>
              </a:rPr>
              <a:t>mBC</a:t>
            </a:r>
            <a:r>
              <a:rPr kumimoji="0" lang="en-US" sz="1600" b="1" i="0" u="none" strike="noStrike" kern="0" cap="none" spc="0" normalizeH="0" baseline="0" noProof="0" dirty="0">
                <a:ln>
                  <a:noFill/>
                </a:ln>
                <a:solidFill>
                  <a:sysClr val="windowText" lastClr="000000"/>
                </a:solidFill>
                <a:effectLst/>
                <a:uLnTx/>
                <a:uFillTx/>
                <a:latin typeface="Arial" charset="0"/>
                <a:ea typeface="Arial" charset="0"/>
                <a:cs typeface="Arial" charset="0"/>
              </a:rPr>
              <a:t> segments</a:t>
            </a:r>
          </a:p>
        </p:txBody>
      </p:sp>
      <p:sp>
        <p:nvSpPr>
          <p:cNvPr id="25" name="TextBox 24">
            <a:extLst>
              <a:ext uri="{FF2B5EF4-FFF2-40B4-BE49-F238E27FC236}">
                <a16:creationId xmlns:a16="http://schemas.microsoft.com/office/drawing/2014/main" id="{B6C48A8C-5FC8-B24F-BC95-8F00D793B9A6}"/>
              </a:ext>
            </a:extLst>
          </p:cNvPr>
          <p:cNvSpPr txBox="1"/>
          <p:nvPr/>
        </p:nvSpPr>
        <p:spPr>
          <a:xfrm>
            <a:off x="9603847" y="3200927"/>
            <a:ext cx="562975"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TNBC</a:t>
            </a:r>
          </a:p>
        </p:txBody>
      </p:sp>
      <p:sp>
        <p:nvSpPr>
          <p:cNvPr id="26" name="TextBox 25">
            <a:extLst>
              <a:ext uri="{FF2B5EF4-FFF2-40B4-BE49-F238E27FC236}">
                <a16:creationId xmlns:a16="http://schemas.microsoft.com/office/drawing/2014/main" id="{8C84A89C-C136-2141-AF66-A6AD17A73AA6}"/>
              </a:ext>
            </a:extLst>
          </p:cNvPr>
          <p:cNvSpPr txBox="1"/>
          <p:nvPr/>
        </p:nvSpPr>
        <p:spPr>
          <a:xfrm>
            <a:off x="10681650" y="3200927"/>
            <a:ext cx="955710"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HR+/HER2-</a:t>
            </a:r>
          </a:p>
        </p:txBody>
      </p:sp>
      <p:sp>
        <p:nvSpPr>
          <p:cNvPr id="28" name="TextBox 27">
            <a:extLst>
              <a:ext uri="{FF2B5EF4-FFF2-40B4-BE49-F238E27FC236}">
                <a16:creationId xmlns:a16="http://schemas.microsoft.com/office/drawing/2014/main" id="{AB4142FD-DFB4-684A-9553-125C35CE8340}"/>
              </a:ext>
            </a:extLst>
          </p:cNvPr>
          <p:cNvSpPr txBox="1"/>
          <p:nvPr/>
        </p:nvSpPr>
        <p:spPr>
          <a:xfrm>
            <a:off x="9419660" y="4456318"/>
            <a:ext cx="955710"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HR-/HER2+</a:t>
            </a:r>
          </a:p>
        </p:txBody>
      </p:sp>
      <p:sp>
        <p:nvSpPr>
          <p:cNvPr id="29" name="TextBox 28">
            <a:extLst>
              <a:ext uri="{FF2B5EF4-FFF2-40B4-BE49-F238E27FC236}">
                <a16:creationId xmlns:a16="http://schemas.microsoft.com/office/drawing/2014/main" id="{D09D7D44-C748-7F43-9ECC-DAF15D1782DA}"/>
              </a:ext>
            </a:extLst>
          </p:cNvPr>
          <p:cNvSpPr txBox="1"/>
          <p:nvPr/>
        </p:nvSpPr>
        <p:spPr>
          <a:xfrm>
            <a:off x="10679167" y="4456318"/>
            <a:ext cx="98777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HR+/HER2+</a:t>
            </a:r>
          </a:p>
        </p:txBody>
      </p:sp>
      <p:sp>
        <p:nvSpPr>
          <p:cNvPr id="30" name="TextBox 29">
            <a:extLst>
              <a:ext uri="{FF2B5EF4-FFF2-40B4-BE49-F238E27FC236}">
                <a16:creationId xmlns:a16="http://schemas.microsoft.com/office/drawing/2014/main" id="{9ADC4782-0A73-6244-993D-50E96F8E3880}"/>
              </a:ext>
            </a:extLst>
          </p:cNvPr>
          <p:cNvSpPr txBox="1"/>
          <p:nvPr/>
        </p:nvSpPr>
        <p:spPr>
          <a:xfrm>
            <a:off x="9335764" y="5061469"/>
            <a:ext cx="1537729" cy="5025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g: Germline </a:t>
            </a:r>
            <a:r>
              <a:rPr kumimoji="0" lang="en-US" sz="1333" b="0" i="1" u="none" strike="noStrike" kern="1200" cap="none" spc="0" normalizeH="0" baseline="0" noProof="0" dirty="0" err="1">
                <a:ln>
                  <a:noFill/>
                </a:ln>
                <a:solidFill>
                  <a:srgbClr val="000000"/>
                </a:solidFill>
                <a:effectLst/>
                <a:uLnTx/>
                <a:uFillTx/>
                <a:latin typeface="Arial"/>
                <a:ea typeface="+mn-ea"/>
                <a:cs typeface="+mn-cs"/>
              </a:rPr>
              <a:t>BRCA</a:t>
            </a:r>
            <a:r>
              <a:rPr kumimoji="0" lang="en-US" sz="1333" b="0" i="0" u="none" strike="noStrike" kern="1200" cap="none" spc="0" normalizeH="0" baseline="0" noProof="0" dirty="0" err="1">
                <a:ln>
                  <a:noFill/>
                </a:ln>
                <a:solidFill>
                  <a:srgbClr val="000000"/>
                </a:solidFill>
                <a:effectLst/>
                <a:uLnTx/>
                <a:uFillTx/>
                <a:latin typeface="Arial"/>
                <a:ea typeface="+mn-ea"/>
                <a:cs typeface="+mn-cs"/>
              </a:rPr>
              <a:t>m</a:t>
            </a:r>
            <a:endParaRPr kumimoji="0" lang="en-US" sz="1333"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s: Somatic </a:t>
            </a:r>
            <a:r>
              <a:rPr kumimoji="0" lang="en-US" sz="1333" b="0" i="1" u="none" strike="noStrike" kern="1200" cap="none" spc="0" normalizeH="0" baseline="0" noProof="0" dirty="0" err="1">
                <a:ln>
                  <a:noFill/>
                </a:ln>
                <a:solidFill>
                  <a:srgbClr val="000000"/>
                </a:solidFill>
                <a:effectLst/>
                <a:uLnTx/>
                <a:uFillTx/>
                <a:latin typeface="Arial"/>
                <a:ea typeface="+mn-ea"/>
                <a:cs typeface="+mn-cs"/>
              </a:rPr>
              <a:t>BRCA</a:t>
            </a:r>
            <a:r>
              <a:rPr kumimoji="0" lang="en-US" sz="1333" b="0" i="0" u="none" strike="noStrike" kern="1200" cap="none" spc="0" normalizeH="0" baseline="0" noProof="0" dirty="0" err="1">
                <a:ln>
                  <a:noFill/>
                </a:ln>
                <a:solidFill>
                  <a:srgbClr val="000000"/>
                </a:solidFill>
                <a:effectLst/>
                <a:uLnTx/>
                <a:uFillTx/>
                <a:latin typeface="Arial"/>
                <a:ea typeface="+mn-ea"/>
                <a:cs typeface="+mn-cs"/>
              </a:rPr>
              <a:t>m</a:t>
            </a:r>
            <a:r>
              <a:rPr kumimoji="0" lang="en-US" sz="1333" b="0" i="0" u="none" strike="noStrike" kern="1200" cap="none" spc="0" normalizeH="0" baseline="0" noProof="0" dirty="0">
                <a:ln>
                  <a:noFill/>
                </a:ln>
                <a:solidFill>
                  <a:srgbClr val="000000"/>
                </a:solidFill>
                <a:effectLst/>
                <a:uLnTx/>
                <a:uFillTx/>
                <a:latin typeface="Arial"/>
                <a:ea typeface="+mn-ea"/>
                <a:cs typeface="+mn-cs"/>
              </a:rPr>
              <a:t> </a:t>
            </a:r>
          </a:p>
        </p:txBody>
      </p:sp>
      <p:sp>
        <p:nvSpPr>
          <p:cNvPr id="14" name="TextBox 13">
            <a:extLst>
              <a:ext uri="{FF2B5EF4-FFF2-40B4-BE49-F238E27FC236}">
                <a16:creationId xmlns:a16="http://schemas.microsoft.com/office/drawing/2014/main" id="{941A8258-0B5A-324F-92B0-AAC9874E67C8}"/>
              </a:ext>
            </a:extLst>
          </p:cNvPr>
          <p:cNvSpPr txBox="1"/>
          <p:nvPr/>
        </p:nvSpPr>
        <p:spPr>
          <a:xfrm>
            <a:off x="8263784" y="6480936"/>
            <a:ext cx="3297185" cy="307777"/>
          </a:xfrm>
          <a:prstGeom prst="rect">
            <a:avLst/>
          </a:prstGeom>
          <a:noFill/>
        </p:spPr>
        <p:txBody>
          <a:bodyPr wrap="none" rtlCol="0">
            <a:spAutoFit/>
          </a:bodyPr>
          <a:lstStyle/>
          <a:p>
            <a:r>
              <a:rPr lang="en-US" sz="1400" dirty="0"/>
              <a:t>Courtesy of Joyce O’Shaughnessy, MD</a:t>
            </a:r>
          </a:p>
        </p:txBody>
      </p:sp>
    </p:spTree>
    <p:extLst>
      <p:ext uri="{BB962C8B-B14F-4D97-AF65-F5344CB8AC3E}">
        <p14:creationId xmlns:p14="http://schemas.microsoft.com/office/powerpoint/2010/main" val="3019916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9AF4-64AC-4E16-9DE6-8F32EEEB844D}"/>
              </a:ext>
            </a:extLst>
          </p:cNvPr>
          <p:cNvSpPr>
            <a:spLocks noGrp="1"/>
          </p:cNvSpPr>
          <p:nvPr>
            <p:ph type="title"/>
          </p:nvPr>
        </p:nvSpPr>
        <p:spPr>
          <a:xfrm>
            <a:off x="914402" y="201165"/>
            <a:ext cx="10363201" cy="661262"/>
          </a:xfrm>
        </p:spPr>
        <p:txBody>
          <a:bodyPr>
            <a:normAutofit fontScale="90000"/>
          </a:bodyPr>
          <a:lstStyle/>
          <a:p>
            <a:r>
              <a:rPr lang="en-GB" dirty="0">
                <a:solidFill>
                  <a:schemeClr val="tx1">
                    <a:lumMod val="85000"/>
                    <a:lumOff val="15000"/>
                  </a:schemeClr>
                </a:solidFill>
              </a:rPr>
              <a:t>When and Who to test for</a:t>
            </a:r>
            <a:r>
              <a:rPr lang="en-GB" i="1" dirty="0">
                <a:solidFill>
                  <a:schemeClr val="tx1">
                    <a:lumMod val="85000"/>
                    <a:lumOff val="15000"/>
                  </a:schemeClr>
                </a:solidFill>
              </a:rPr>
              <a:t> BRCA1/2</a:t>
            </a:r>
            <a:r>
              <a:rPr lang="en-GB" dirty="0">
                <a:solidFill>
                  <a:schemeClr val="tx1">
                    <a:lumMod val="85000"/>
                    <a:lumOff val="15000"/>
                  </a:schemeClr>
                </a:solidFill>
              </a:rPr>
              <a:t> mutations?</a:t>
            </a:r>
            <a:br>
              <a:rPr lang="en-GB" dirty="0">
                <a:solidFill>
                  <a:schemeClr val="tx1">
                    <a:lumMod val="85000"/>
                    <a:lumOff val="15000"/>
                  </a:schemeClr>
                </a:solidFill>
              </a:rPr>
            </a:br>
            <a:r>
              <a:rPr lang="en-GB" dirty="0">
                <a:solidFill>
                  <a:schemeClr val="tx1">
                    <a:lumMod val="85000"/>
                    <a:lumOff val="15000"/>
                  </a:schemeClr>
                </a:solidFill>
              </a:rPr>
              <a:t>NCCN Guidelines Recommendations (ABC4 &amp; NCCN)</a:t>
            </a:r>
          </a:p>
        </p:txBody>
      </p:sp>
      <p:sp>
        <p:nvSpPr>
          <p:cNvPr id="25" name="Text Placeholder 24">
            <a:extLst>
              <a:ext uri="{FF2B5EF4-FFF2-40B4-BE49-F238E27FC236}">
                <a16:creationId xmlns:a16="http://schemas.microsoft.com/office/drawing/2014/main" id="{A2D580FC-3C46-CA48-B92D-F9E00089633C}"/>
              </a:ext>
            </a:extLst>
          </p:cNvPr>
          <p:cNvSpPr>
            <a:spLocks noGrp="1"/>
          </p:cNvSpPr>
          <p:nvPr>
            <p:ph type="body" sz="quarter" idx="4294967295"/>
          </p:nvPr>
        </p:nvSpPr>
        <p:spPr>
          <a:xfrm>
            <a:off x="4962525" y="6366208"/>
            <a:ext cx="7200607" cy="435155"/>
          </a:xfrm>
        </p:spPr>
        <p:txBody>
          <a:bodyPr>
            <a:noAutofit/>
          </a:bodyPr>
          <a:lstStyle/>
          <a:p>
            <a:pPr marL="0" indent="0" algn="r">
              <a:buNone/>
            </a:pPr>
            <a:r>
              <a:rPr lang="it-IT" sz="1200" b="1" i="1" dirty="0"/>
              <a:t> </a:t>
            </a:r>
            <a:br>
              <a:rPr lang="it-IT" sz="1200" b="1" i="1" dirty="0"/>
            </a:br>
            <a:r>
              <a:rPr lang="it-IT" sz="1200" b="1" i="1" dirty="0"/>
              <a:t>1. National Comprehensive </a:t>
            </a:r>
            <a:r>
              <a:rPr lang="it-IT" sz="1200" b="1" i="1" dirty="0" err="1"/>
              <a:t>Cancer</a:t>
            </a:r>
            <a:r>
              <a:rPr lang="it-IT" sz="1200" b="1" i="1" dirty="0"/>
              <a:t> Network (NCCN). </a:t>
            </a:r>
            <a:r>
              <a:rPr lang="it-IT" sz="1200" b="1" i="1" dirty="0" err="1"/>
              <a:t>Breast</a:t>
            </a:r>
            <a:r>
              <a:rPr lang="it-IT" sz="1200" b="1" i="1" dirty="0"/>
              <a:t> </a:t>
            </a:r>
            <a:r>
              <a:rPr lang="it-IT" sz="1200" b="1" i="1" dirty="0" err="1"/>
              <a:t>Cancer</a:t>
            </a:r>
            <a:r>
              <a:rPr lang="it-IT" sz="1200" b="1" i="1" dirty="0"/>
              <a:t>. Version 1.2019.</a:t>
            </a:r>
            <a:endParaRPr lang="de-DE" sz="1200" b="1" i="1" dirty="0"/>
          </a:p>
        </p:txBody>
      </p:sp>
      <p:sp>
        <p:nvSpPr>
          <p:cNvPr id="17" name="TextBox 16">
            <a:extLst>
              <a:ext uri="{FF2B5EF4-FFF2-40B4-BE49-F238E27FC236}">
                <a16:creationId xmlns:a16="http://schemas.microsoft.com/office/drawing/2014/main" id="{EA5DF9EF-1C61-4E05-9715-D14FC7FE2FD7}"/>
              </a:ext>
            </a:extLst>
          </p:cNvPr>
          <p:cNvSpPr txBox="1"/>
          <p:nvPr/>
        </p:nvSpPr>
        <p:spPr>
          <a:xfrm>
            <a:off x="3505200" y="1026566"/>
            <a:ext cx="4522419" cy="584767"/>
          </a:xfrm>
          <a:prstGeom prst="rect">
            <a:avLst/>
          </a:prstGeom>
        </p:spPr>
        <p:txBody>
          <a:bodyPr wrap="square" lIns="91432" tIns="45716" rIns="91432" bIns="45716">
            <a:spAutoFit/>
          </a:bodyPr>
          <a:lstStyle>
            <a:defPPr>
              <a:defRPr lang="en-US"/>
            </a:defPPr>
            <a:lvl1pPr marR="0" lvl="0" indent="0" defTabSz="914354" fontAlgn="auto">
              <a:lnSpc>
                <a:spcPct val="100000"/>
              </a:lnSpc>
              <a:spcBef>
                <a:spcPts val="0"/>
              </a:spcBef>
              <a:spcAft>
                <a:spcPts val="0"/>
              </a:spcAft>
              <a:buClrTx/>
              <a:buSzTx/>
              <a:buFontTx/>
              <a:buNone/>
              <a:tabLst/>
              <a:defRPr kumimoji="0" sz="1600" b="1" i="0" u="none" strike="noStrike" cap="none" spc="0" normalizeH="0" baseline="0">
                <a:ln>
                  <a:noFill/>
                </a:ln>
                <a:solidFill>
                  <a:srgbClr val="193C6A"/>
                </a:solidFill>
                <a:effectLst/>
                <a:uLnTx/>
                <a:uFillTx/>
                <a:latin typeface="Arial"/>
              </a:defRPr>
            </a:lvl1pPr>
          </a:lstStyle>
          <a:p>
            <a:pPr marL="0" marR="0" lvl="0" indent="0" algn="ctr" defTabSz="121910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3C6A"/>
                </a:solidFill>
                <a:effectLst/>
                <a:uLnTx/>
                <a:uFillTx/>
                <a:latin typeface="Arial"/>
                <a:ea typeface="+mn-ea"/>
                <a:cs typeface="+mn-cs"/>
              </a:rPr>
              <a:t>National Comprehensive Cancer Network: </a:t>
            </a:r>
            <a:br>
              <a:rPr kumimoji="0" lang="en-US" sz="1600" b="1" i="0" u="none" strike="noStrike" kern="1200" cap="none" spc="0" normalizeH="0" baseline="0" noProof="0" dirty="0">
                <a:ln>
                  <a:noFill/>
                </a:ln>
                <a:solidFill>
                  <a:srgbClr val="193C6A"/>
                </a:solidFill>
                <a:effectLst/>
                <a:uLnTx/>
                <a:uFillTx/>
                <a:latin typeface="Arial"/>
                <a:ea typeface="+mn-ea"/>
                <a:cs typeface="+mn-cs"/>
              </a:rPr>
            </a:br>
            <a:r>
              <a:rPr kumimoji="0" lang="en-US" sz="1600" b="1" i="0" u="none" strike="noStrike" kern="1200" cap="none" spc="0" normalizeH="0" baseline="0" noProof="0" dirty="0">
                <a:ln>
                  <a:noFill/>
                </a:ln>
                <a:solidFill>
                  <a:srgbClr val="193C6A"/>
                </a:solidFill>
                <a:effectLst/>
                <a:uLnTx/>
                <a:uFillTx/>
                <a:latin typeface="Arial"/>
                <a:ea typeface="+mn-ea"/>
                <a:cs typeface="+mn-cs"/>
              </a:rPr>
              <a:t>Invasive Breast Cancer</a:t>
            </a:r>
            <a:r>
              <a:rPr kumimoji="0" lang="en-US" sz="1600" b="1" i="0" u="none" strike="noStrike" kern="1200" cap="none" spc="0" normalizeH="0" baseline="30000" noProof="0" dirty="0">
                <a:ln>
                  <a:noFill/>
                </a:ln>
                <a:solidFill>
                  <a:srgbClr val="193C6A"/>
                </a:solidFill>
                <a:effectLst/>
                <a:uLnTx/>
                <a:uFillTx/>
                <a:latin typeface="Arial"/>
                <a:ea typeface="+mn-ea"/>
                <a:cs typeface="+mn-cs"/>
              </a:rPr>
              <a:t>1</a:t>
            </a:r>
          </a:p>
        </p:txBody>
      </p:sp>
      <p:grpSp>
        <p:nvGrpSpPr>
          <p:cNvPr id="4" name="Group 3">
            <a:extLst>
              <a:ext uri="{FF2B5EF4-FFF2-40B4-BE49-F238E27FC236}">
                <a16:creationId xmlns:a16="http://schemas.microsoft.com/office/drawing/2014/main" id="{52107153-4D09-BE44-9C7A-EC580D40131B}"/>
              </a:ext>
            </a:extLst>
          </p:cNvPr>
          <p:cNvGrpSpPr/>
          <p:nvPr/>
        </p:nvGrpSpPr>
        <p:grpSpPr>
          <a:xfrm>
            <a:off x="2667004" y="1703197"/>
            <a:ext cx="6777298" cy="4663011"/>
            <a:chOff x="2673088" y="1703197"/>
            <a:chExt cx="6263277" cy="4309347"/>
          </a:xfrm>
        </p:grpSpPr>
        <p:grpSp>
          <p:nvGrpSpPr>
            <p:cNvPr id="26" name="Group 25">
              <a:extLst>
                <a:ext uri="{FF2B5EF4-FFF2-40B4-BE49-F238E27FC236}">
                  <a16:creationId xmlns:a16="http://schemas.microsoft.com/office/drawing/2014/main" id="{CE2A5CAC-57E4-4FDD-BD65-CEA2F9490417}"/>
                </a:ext>
              </a:extLst>
            </p:cNvPr>
            <p:cNvGrpSpPr/>
            <p:nvPr/>
          </p:nvGrpSpPr>
          <p:grpSpPr>
            <a:xfrm>
              <a:off x="2673088" y="1703197"/>
              <a:ext cx="6175122" cy="4309347"/>
              <a:chOff x="5609298" y="2368361"/>
              <a:chExt cx="6738548" cy="4309346"/>
            </a:xfrm>
          </p:grpSpPr>
          <p:sp>
            <p:nvSpPr>
              <p:cNvPr id="3" name="TextBox 2">
                <a:extLst>
                  <a:ext uri="{FF2B5EF4-FFF2-40B4-BE49-F238E27FC236}">
                    <a16:creationId xmlns:a16="http://schemas.microsoft.com/office/drawing/2014/main" id="{203B9CAA-AC96-4FDC-AE80-10F1353AE6EF}"/>
                  </a:ext>
                </a:extLst>
              </p:cNvPr>
              <p:cNvSpPr txBox="1"/>
              <p:nvPr/>
            </p:nvSpPr>
            <p:spPr>
              <a:xfrm>
                <a:off x="5878914" y="2368361"/>
                <a:ext cx="969624" cy="426650"/>
              </a:xfrm>
              <a:prstGeom prst="rect">
                <a:avLst/>
              </a:prstGeom>
              <a:noFill/>
            </p:spPr>
            <p:txBody>
              <a:bodyPr wrap="square" rtlCol="0">
                <a:spAutoFit/>
              </a:bodyPr>
              <a:lstStyle/>
              <a:p>
                <a:pPr marL="0" marR="0" lvl="0" indent="0" algn="l" defTabSz="60935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14141"/>
                    </a:solidFill>
                    <a:effectLst/>
                    <a:uLnTx/>
                    <a:uFillTx/>
                    <a:latin typeface="Arial"/>
                    <a:ea typeface="+mn-ea"/>
                    <a:cs typeface="+mn-cs"/>
                  </a:rPr>
                  <a:t>CLINCAL </a:t>
                </a:r>
                <a:br>
                  <a:rPr kumimoji="0" lang="en-GB" sz="1200" b="1" i="0" u="none" strike="noStrike" kern="1200" cap="none" spc="0" normalizeH="0" baseline="0" noProof="0" dirty="0">
                    <a:ln>
                      <a:noFill/>
                    </a:ln>
                    <a:solidFill>
                      <a:srgbClr val="414141"/>
                    </a:solidFill>
                    <a:effectLst/>
                    <a:uLnTx/>
                    <a:uFillTx/>
                    <a:latin typeface="Arial"/>
                    <a:ea typeface="+mn-ea"/>
                    <a:cs typeface="+mn-cs"/>
                  </a:rPr>
                </a:br>
                <a:r>
                  <a:rPr kumimoji="0" lang="en-GB" sz="1200" b="1" i="0" u="none" strike="noStrike" kern="1200" cap="none" spc="0" normalizeH="0" baseline="0" noProof="0" dirty="0">
                    <a:ln>
                      <a:noFill/>
                    </a:ln>
                    <a:solidFill>
                      <a:srgbClr val="414141"/>
                    </a:solidFill>
                    <a:effectLst/>
                    <a:uLnTx/>
                    <a:uFillTx/>
                    <a:latin typeface="Arial"/>
                    <a:ea typeface="+mn-ea"/>
                    <a:cs typeface="+mn-cs"/>
                  </a:rPr>
                  <a:t>STAGE</a:t>
                </a:r>
              </a:p>
            </p:txBody>
          </p:sp>
          <p:sp>
            <p:nvSpPr>
              <p:cNvPr id="18" name="TextBox 17">
                <a:extLst>
                  <a:ext uri="{FF2B5EF4-FFF2-40B4-BE49-F238E27FC236}">
                    <a16:creationId xmlns:a16="http://schemas.microsoft.com/office/drawing/2014/main" id="{AE2257FC-25A4-4809-B3EC-9D8D36AE1F42}"/>
                  </a:ext>
                </a:extLst>
              </p:cNvPr>
              <p:cNvSpPr txBox="1"/>
              <p:nvPr/>
            </p:nvSpPr>
            <p:spPr>
              <a:xfrm>
                <a:off x="7148681" y="2368361"/>
                <a:ext cx="944413" cy="255990"/>
              </a:xfrm>
              <a:prstGeom prst="rect">
                <a:avLst/>
              </a:prstGeom>
              <a:noFill/>
            </p:spPr>
            <p:txBody>
              <a:bodyPr wrap="none" rtlCol="0">
                <a:spAutoFit/>
              </a:bodyPr>
              <a:lstStyle/>
              <a:p>
                <a:pPr marL="0" marR="0" lvl="0" indent="0" algn="l" defTabSz="60935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14141"/>
                    </a:solidFill>
                    <a:effectLst/>
                    <a:uLnTx/>
                    <a:uFillTx/>
                    <a:latin typeface="Arial"/>
                    <a:ea typeface="+mn-ea"/>
                    <a:cs typeface="+mn-cs"/>
                  </a:rPr>
                  <a:t>WORK-UP</a:t>
                </a:r>
              </a:p>
            </p:txBody>
          </p:sp>
          <p:sp>
            <p:nvSpPr>
              <p:cNvPr id="19" name="TextBox 18">
                <a:extLst>
                  <a:ext uri="{FF2B5EF4-FFF2-40B4-BE49-F238E27FC236}">
                    <a16:creationId xmlns:a16="http://schemas.microsoft.com/office/drawing/2014/main" id="{F3B2394B-2676-491C-8EC9-C7D16991C54A}"/>
                  </a:ext>
                </a:extLst>
              </p:cNvPr>
              <p:cNvSpPr txBox="1"/>
              <p:nvPr/>
            </p:nvSpPr>
            <p:spPr>
              <a:xfrm>
                <a:off x="5609298" y="3938962"/>
                <a:ext cx="1257239" cy="597310"/>
              </a:xfrm>
              <a:prstGeom prst="rect">
                <a:avLst/>
              </a:prstGeom>
              <a:noFill/>
            </p:spPr>
            <p:txBody>
              <a:bodyPr wrap="square" rtlCol="0">
                <a:spAutoFit/>
              </a:bodyPr>
              <a:lstStyle/>
              <a:p>
                <a:pPr marL="0" marR="0" lvl="0" indent="0" algn="r" defTabSz="60935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14141"/>
                    </a:solidFill>
                    <a:effectLst/>
                    <a:uLnTx/>
                    <a:uFillTx/>
                    <a:latin typeface="Arial"/>
                    <a:ea typeface="+mn-ea"/>
                    <a:cs typeface="+mn-cs"/>
                  </a:rPr>
                  <a:t>Recurrent </a:t>
                </a:r>
                <a:br>
                  <a:rPr kumimoji="0" lang="en-GB" sz="1200" b="1" i="0" u="none" strike="noStrike" kern="1200" cap="none" spc="0" normalizeH="0" baseline="0" noProof="0" dirty="0">
                    <a:ln>
                      <a:noFill/>
                    </a:ln>
                    <a:solidFill>
                      <a:srgbClr val="414141"/>
                    </a:solidFill>
                    <a:effectLst/>
                    <a:uLnTx/>
                    <a:uFillTx/>
                    <a:latin typeface="Arial"/>
                    <a:ea typeface="+mn-ea"/>
                    <a:cs typeface="+mn-cs"/>
                  </a:rPr>
                </a:br>
                <a:r>
                  <a:rPr kumimoji="0" lang="en-GB" sz="1200" b="1" i="0" u="none" strike="noStrike" kern="1200" cap="none" spc="0" normalizeH="0" baseline="0" noProof="0" dirty="0">
                    <a:ln>
                      <a:noFill/>
                    </a:ln>
                    <a:solidFill>
                      <a:srgbClr val="414141"/>
                    </a:solidFill>
                    <a:effectLst/>
                    <a:uLnTx/>
                    <a:uFillTx/>
                    <a:latin typeface="Arial"/>
                    <a:ea typeface="+mn-ea"/>
                    <a:cs typeface="+mn-cs"/>
                  </a:rPr>
                  <a:t>or </a:t>
                </a:r>
                <a:br>
                  <a:rPr kumimoji="0" lang="en-GB" sz="1200" b="1" i="0" u="none" strike="noStrike" kern="1200" cap="none" spc="0" normalizeH="0" baseline="0" noProof="0" dirty="0">
                    <a:ln>
                      <a:noFill/>
                    </a:ln>
                    <a:solidFill>
                      <a:srgbClr val="414141"/>
                    </a:solidFill>
                    <a:effectLst/>
                    <a:uLnTx/>
                    <a:uFillTx/>
                    <a:latin typeface="Arial"/>
                    <a:ea typeface="+mn-ea"/>
                    <a:cs typeface="+mn-cs"/>
                  </a:rPr>
                </a:br>
                <a:r>
                  <a:rPr kumimoji="0" lang="en-GB" sz="1200" b="1" i="0" u="none" strike="noStrike" kern="1200" cap="none" spc="0" normalizeH="0" baseline="0" noProof="0" dirty="0">
                    <a:ln>
                      <a:noFill/>
                    </a:ln>
                    <a:solidFill>
                      <a:srgbClr val="414141"/>
                    </a:solidFill>
                    <a:effectLst/>
                    <a:uLnTx/>
                    <a:uFillTx/>
                    <a:latin typeface="Arial"/>
                    <a:ea typeface="+mn-ea"/>
                    <a:cs typeface="+mn-cs"/>
                  </a:rPr>
                  <a:t>Stage IV (M1)</a:t>
                </a:r>
              </a:p>
            </p:txBody>
          </p:sp>
          <p:sp>
            <p:nvSpPr>
              <p:cNvPr id="20" name="TextBox 19">
                <a:extLst>
                  <a:ext uri="{FF2B5EF4-FFF2-40B4-BE49-F238E27FC236}">
                    <a16:creationId xmlns:a16="http://schemas.microsoft.com/office/drawing/2014/main" id="{B7C7A7BE-C1F8-449D-95F4-85E69DB1304B}"/>
                  </a:ext>
                </a:extLst>
              </p:cNvPr>
              <p:cNvSpPr txBox="1"/>
              <p:nvPr/>
            </p:nvSpPr>
            <p:spPr>
              <a:xfrm>
                <a:off x="7168205" y="2588246"/>
                <a:ext cx="5179641" cy="3583860"/>
              </a:xfrm>
              <a:prstGeom prst="rect">
                <a:avLst/>
              </a:prstGeom>
              <a:noFill/>
            </p:spPr>
            <p:txBody>
              <a:bodyPr wrap="square" rtlCol="0">
                <a:spAutoFit/>
              </a:bodyPr>
              <a:lstStyle/>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History and physical exam</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Discuss goals of therapy, adopt shared decision-making, </a:t>
                </a:r>
                <a:br>
                  <a:rPr kumimoji="0" lang="en-GB" sz="1200" b="0" i="0" u="none" strike="noStrike" kern="1200" cap="none" spc="0" normalizeH="0" baseline="0" noProof="0" dirty="0">
                    <a:ln>
                      <a:noFill/>
                    </a:ln>
                    <a:solidFill>
                      <a:srgbClr val="414141"/>
                    </a:solidFill>
                    <a:effectLst/>
                    <a:uLnTx/>
                    <a:uFillTx/>
                    <a:latin typeface="Arial"/>
                    <a:ea typeface="+mn-ea"/>
                    <a:cs typeface="+mn-cs"/>
                  </a:rPr>
                </a:br>
                <a:r>
                  <a:rPr kumimoji="0" lang="en-GB" sz="1200" b="0" i="0" u="none" strike="noStrike" kern="1200" cap="none" spc="0" normalizeH="0" baseline="0" noProof="0" dirty="0">
                    <a:ln>
                      <a:noFill/>
                    </a:ln>
                    <a:solidFill>
                      <a:srgbClr val="414141"/>
                    </a:solidFill>
                    <a:effectLst/>
                    <a:uLnTx/>
                    <a:uFillTx/>
                    <a:latin typeface="Arial"/>
                    <a:ea typeface="+mn-ea"/>
                    <a:cs typeface="+mn-cs"/>
                  </a:rPr>
                  <a:t>and document course of care</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CBC</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Comprehensive metabolic panel, including liver function tests </a:t>
                </a:r>
                <a:br>
                  <a:rPr kumimoji="0" lang="en-GB" sz="1200" b="0" i="0" u="none" strike="noStrike" kern="1200" cap="none" spc="0" normalizeH="0" baseline="0" noProof="0" dirty="0">
                    <a:ln>
                      <a:noFill/>
                    </a:ln>
                    <a:solidFill>
                      <a:srgbClr val="414141"/>
                    </a:solidFill>
                    <a:effectLst/>
                    <a:uLnTx/>
                    <a:uFillTx/>
                    <a:latin typeface="Arial"/>
                    <a:ea typeface="+mn-ea"/>
                    <a:cs typeface="+mn-cs"/>
                  </a:rPr>
                </a:br>
                <a:r>
                  <a:rPr kumimoji="0" lang="en-GB" sz="1200" b="0" i="0" u="none" strike="noStrike" kern="1200" cap="none" spc="0" normalizeH="0" baseline="0" noProof="0" dirty="0">
                    <a:ln>
                      <a:noFill/>
                    </a:ln>
                    <a:solidFill>
                      <a:srgbClr val="414141"/>
                    </a:solidFill>
                    <a:effectLst/>
                    <a:uLnTx/>
                    <a:uFillTx/>
                    <a:latin typeface="Arial"/>
                    <a:ea typeface="+mn-ea"/>
                    <a:cs typeface="+mn-cs"/>
                  </a:rPr>
                  <a:t>and alkaline phosphatase</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Chest diagnostic CT with contrast</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Abdominal ± pelvic diagnostic CT with contrast or MRI with</a:t>
                </a:r>
                <a:br>
                  <a:rPr kumimoji="0" lang="en-GB" sz="1200" b="0" i="0" u="none" strike="noStrike" kern="1200" cap="none" spc="0" normalizeH="0" baseline="0" noProof="0" dirty="0">
                    <a:ln>
                      <a:noFill/>
                    </a:ln>
                    <a:solidFill>
                      <a:srgbClr val="414141"/>
                    </a:solidFill>
                    <a:effectLst/>
                    <a:uLnTx/>
                    <a:uFillTx/>
                    <a:latin typeface="Arial"/>
                    <a:ea typeface="+mn-ea"/>
                    <a:cs typeface="+mn-cs"/>
                  </a:rPr>
                </a:br>
                <a:r>
                  <a:rPr kumimoji="0" lang="en-GB" sz="1200" b="0" i="0" u="none" strike="noStrike" kern="1200" cap="none" spc="0" normalizeH="0" baseline="0" noProof="0" dirty="0">
                    <a:ln>
                      <a:noFill/>
                    </a:ln>
                    <a:solidFill>
                      <a:srgbClr val="414141"/>
                    </a:solidFill>
                    <a:effectLst/>
                    <a:uLnTx/>
                    <a:uFillTx/>
                    <a:latin typeface="Arial"/>
                    <a:ea typeface="+mn-ea"/>
                    <a:cs typeface="+mn-cs"/>
                  </a:rPr>
                  <a:t>contrast</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Brain MRI with contrast if suspicious CNS symptoms</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Spine MRI with contrast if back pain or symptoms of cord compression </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Bone scan or sodium fluoride PET/CT (Category 2B)</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FDG PET/CT (optional)</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X-rays of symptomatic bones and long and weight-bearing bones abnormal on bone scan</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First recurrence of disease should be biopsied</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Determination of tumour ER/PR and HER2 status on metastatic site</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414141"/>
                    </a:solidFill>
                    <a:effectLst/>
                    <a:uLnTx/>
                    <a:uFillTx/>
                    <a:latin typeface="Arial"/>
                    <a:ea typeface="+mn-ea"/>
                    <a:cs typeface="+mn-cs"/>
                  </a:rPr>
                  <a:t>For patients with HER2-negative tumours under consideration for chemotherapy, strongly consider germline </a:t>
                </a:r>
                <a:r>
                  <a:rPr kumimoji="0" lang="en-GB" sz="1200" b="1" i="1" u="none" strike="noStrike" kern="1200" cap="none" spc="0" normalizeH="0" baseline="0" noProof="0" dirty="0">
                    <a:ln>
                      <a:noFill/>
                    </a:ln>
                    <a:solidFill>
                      <a:srgbClr val="414141"/>
                    </a:solidFill>
                    <a:effectLst/>
                    <a:uLnTx/>
                    <a:uFillTx/>
                    <a:latin typeface="Arial"/>
                    <a:ea typeface="+mn-ea"/>
                    <a:cs typeface="+mn-cs"/>
                  </a:rPr>
                  <a:t>BRCA1/2 </a:t>
                </a:r>
                <a:r>
                  <a:rPr kumimoji="0" lang="en-GB" sz="1200" b="1" i="0" u="none" strike="noStrike" kern="1200" cap="none" spc="0" normalizeH="0" baseline="0" noProof="0" dirty="0">
                    <a:ln>
                      <a:noFill/>
                    </a:ln>
                    <a:solidFill>
                      <a:srgbClr val="414141"/>
                    </a:solidFill>
                    <a:effectLst/>
                    <a:uLnTx/>
                    <a:uFillTx/>
                    <a:latin typeface="Arial"/>
                    <a:ea typeface="+mn-ea"/>
                    <a:cs typeface="+mn-cs"/>
                  </a:rPr>
                  <a:t>testing </a:t>
                </a:r>
              </a:p>
              <a:p>
                <a:pPr marL="171430" marR="0" lvl="0" indent="-171430" algn="l" defTabSz="60935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14141"/>
                    </a:solidFill>
                    <a:effectLst/>
                    <a:uLnTx/>
                    <a:uFillTx/>
                    <a:latin typeface="Arial"/>
                    <a:ea typeface="+mn-ea"/>
                    <a:cs typeface="+mn-cs"/>
                  </a:rPr>
                  <a:t>Genetic counselling if patient is high-risk for hereditary breast cancer</a:t>
                </a:r>
              </a:p>
            </p:txBody>
          </p:sp>
          <p:cxnSp>
            <p:nvCxnSpPr>
              <p:cNvPr id="6" name="Straight Connector 5">
                <a:extLst>
                  <a:ext uri="{FF2B5EF4-FFF2-40B4-BE49-F238E27FC236}">
                    <a16:creationId xmlns:a16="http://schemas.microsoft.com/office/drawing/2014/main" id="{E3594EF7-0B0F-473D-9DCD-DCB516E5FD1F}"/>
                  </a:ext>
                </a:extLst>
              </p:cNvPr>
              <p:cNvCxnSpPr>
                <a:cxnSpLocks/>
              </p:cNvCxnSpPr>
              <p:nvPr/>
            </p:nvCxnSpPr>
            <p:spPr>
              <a:xfrm>
                <a:off x="7168205" y="2657538"/>
                <a:ext cx="0" cy="4020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12C38F-47DB-40DD-92BC-3A99CF9CD931}"/>
                  </a:ext>
                </a:extLst>
              </p:cNvPr>
              <p:cNvCxnSpPr>
                <a:cxnSpLocks/>
              </p:cNvCxnSpPr>
              <p:nvPr/>
            </p:nvCxnSpPr>
            <p:spPr>
              <a:xfrm>
                <a:off x="6960092" y="3894057"/>
                <a:ext cx="0" cy="689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974CCC-BB67-4FF0-96FB-6FD1D2F6D301}"/>
                  </a:ext>
                </a:extLst>
              </p:cNvPr>
              <p:cNvCxnSpPr>
                <a:cxnSpLocks/>
              </p:cNvCxnSpPr>
              <p:nvPr/>
            </p:nvCxnSpPr>
            <p:spPr>
              <a:xfrm>
                <a:off x="6952077" y="4239044"/>
                <a:ext cx="2074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hteck 23">
              <a:extLst>
                <a:ext uri="{FF2B5EF4-FFF2-40B4-BE49-F238E27FC236}">
                  <a16:creationId xmlns:a16="http://schemas.microsoft.com/office/drawing/2014/main" id="{3B8F60D1-EB84-2447-9D18-2AC5CF546347}"/>
                </a:ext>
              </a:extLst>
            </p:cNvPr>
            <p:cNvSpPr/>
            <p:nvPr/>
          </p:nvSpPr>
          <p:spPr bwMode="auto">
            <a:xfrm flipV="1">
              <a:off x="4083759" y="4488371"/>
              <a:ext cx="4852606" cy="910667"/>
            </a:xfrm>
            <a:prstGeom prst="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noAutofit/>
            </a:bodyPr>
            <a:lstStyle/>
            <a:p>
              <a:pPr marL="0" marR="0" lvl="0" indent="0" algn="l" defTabSz="609353"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0126663C-61CC-B140-B549-DB8716E9C42C}"/>
              </a:ext>
            </a:extLst>
          </p:cNvPr>
          <p:cNvSpPr txBox="1"/>
          <p:nvPr/>
        </p:nvSpPr>
        <p:spPr>
          <a:xfrm>
            <a:off x="837153" y="6489042"/>
            <a:ext cx="3297185" cy="307777"/>
          </a:xfrm>
          <a:prstGeom prst="rect">
            <a:avLst/>
          </a:prstGeom>
          <a:noFill/>
        </p:spPr>
        <p:txBody>
          <a:bodyPr wrap="none" rtlCol="0">
            <a:spAutoFit/>
          </a:bodyPr>
          <a:lstStyle/>
          <a:p>
            <a:r>
              <a:rPr lang="en-US" sz="1400" dirty="0"/>
              <a:t>Courtesy of Joyce O’Shaughnessy, MD</a:t>
            </a:r>
          </a:p>
        </p:txBody>
      </p:sp>
    </p:spTree>
    <p:extLst>
      <p:ext uri="{BB962C8B-B14F-4D97-AF65-F5344CB8AC3E}">
        <p14:creationId xmlns:p14="http://schemas.microsoft.com/office/powerpoint/2010/main" val="147682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BCC0E9-8A8B-EA4E-A832-5691A05F835F}"/>
              </a:ext>
            </a:extLst>
          </p:cNvPr>
          <p:cNvSpPr>
            <a:spLocks noGrp="1"/>
          </p:cNvSpPr>
          <p:nvPr>
            <p:ph type="body" sz="quarter" idx="12"/>
          </p:nvPr>
        </p:nvSpPr>
        <p:spPr>
          <a:xfrm>
            <a:off x="393369" y="1424107"/>
            <a:ext cx="4323355" cy="543599"/>
          </a:xfrm>
        </p:spPr>
        <p:txBody>
          <a:bodyPr/>
          <a:lstStyle/>
          <a:p>
            <a:r>
              <a:rPr lang="en-GB" sz="2133" b="1" dirty="0">
                <a:solidFill>
                  <a:schemeClr val="tx1"/>
                </a:solidFill>
                <a:latin typeface="+mj-lt"/>
              </a:rPr>
              <a:t>OlympiAD</a:t>
            </a:r>
            <a:r>
              <a:rPr lang="en-GB" sz="2133" b="1" baseline="30000" dirty="0">
                <a:solidFill>
                  <a:schemeClr val="tx1"/>
                </a:solidFill>
                <a:latin typeface="+mj-lt"/>
              </a:rPr>
              <a:t>1</a:t>
            </a:r>
          </a:p>
        </p:txBody>
      </p:sp>
      <p:sp>
        <p:nvSpPr>
          <p:cNvPr id="7" name="Round Diagonal Corner of Rectangle 6">
            <a:extLst>
              <a:ext uri="{FF2B5EF4-FFF2-40B4-BE49-F238E27FC236}">
                <a16:creationId xmlns:a16="http://schemas.microsoft.com/office/drawing/2014/main" id="{ADC9D716-D6ED-8345-B33F-3D740D5D0778}"/>
              </a:ext>
            </a:extLst>
          </p:cNvPr>
          <p:cNvSpPr/>
          <p:nvPr/>
        </p:nvSpPr>
        <p:spPr bwMode="auto">
          <a:xfrm>
            <a:off x="549948" y="1977218"/>
            <a:ext cx="4311465" cy="1502241"/>
          </a:xfrm>
          <a:prstGeom prst="round2DiagRect">
            <a:avLst>
              <a:gd name="adj1" fmla="val 9411"/>
              <a:gd name="adj2" fmla="val 0"/>
            </a:avLst>
          </a:prstGeom>
          <a:solidFill>
            <a:schemeClr val="accent5">
              <a:lumMod val="50000"/>
            </a:schemeClr>
          </a:solidFill>
          <a:ln w="25400" cap="flat" cmpd="sng" algn="ctr">
            <a:noFill/>
            <a:prstDash val="solid"/>
            <a:headEnd type="none" w="med" len="med"/>
            <a:tailEnd type="none" w="med" len="med"/>
          </a:ln>
          <a:effectLst/>
        </p:spPr>
        <p:txBody>
          <a:bodyPr vert="horz" wrap="square" lIns="71995" tIns="110392" rIns="71995" bIns="110392" numCol="1" rtlCol="0" anchor="ctr" anchorCtr="0" compatLnSpc="1">
            <a:prstTxWarp prst="textNoShape">
              <a:avLst/>
            </a:prstTxWarp>
            <a:noAutofit/>
          </a:bodyPr>
          <a:lstStyle/>
          <a:p>
            <a:pPr marL="0" marR="0" lvl="0" indent="0" algn="ctr" defTabSz="914313"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Arial" charset="0"/>
                <a:ea typeface="Arial" charset="0"/>
                <a:cs typeface="Arial" charset="0"/>
              </a:rPr>
              <a:t>gBRCAm</a:t>
            </a: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 HER2- </a:t>
            </a:r>
            <a:r>
              <a:rPr kumimoji="0" lang="en-US" sz="1600" b="0" i="0" u="none" strike="noStrike" kern="0" cap="none" spc="0" normalizeH="0" baseline="0" noProof="0" dirty="0" err="1">
                <a:ln>
                  <a:noFill/>
                </a:ln>
                <a:solidFill>
                  <a:srgbClr val="FFFFFF"/>
                </a:solidFill>
                <a:effectLst/>
                <a:uLnTx/>
                <a:uFillTx/>
                <a:latin typeface="Arial" charset="0"/>
                <a:ea typeface="Arial" charset="0"/>
                <a:cs typeface="Arial" charset="0"/>
              </a:rPr>
              <a:t>mBC</a:t>
            </a:r>
            <a:endPar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14313"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≤2 prior chemotherapy lines for mBC</a:t>
            </a:r>
          </a:p>
          <a:p>
            <a:pPr marL="0" marR="0" lvl="0" indent="0" algn="ctr" defTabSz="914313"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Previous treatment with anthracycline and </a:t>
            </a:r>
            <a:r>
              <a:rPr kumimoji="0" lang="en-US" sz="1600" b="0" i="0" u="none" strike="noStrike" kern="0" cap="none" spc="0" normalizeH="0" baseline="0" noProof="0" dirty="0" err="1">
                <a:ln>
                  <a:noFill/>
                </a:ln>
                <a:solidFill>
                  <a:srgbClr val="FFFFFF"/>
                </a:solidFill>
                <a:effectLst/>
                <a:uLnTx/>
                <a:uFillTx/>
                <a:latin typeface="Arial" charset="0"/>
                <a:ea typeface="Arial" charset="0"/>
                <a:cs typeface="Arial" charset="0"/>
              </a:rPr>
              <a:t>taxane</a:t>
            </a: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 in either the (neo)adjuvant or metastatic setting</a:t>
            </a:r>
          </a:p>
        </p:txBody>
      </p:sp>
      <p:sp>
        <p:nvSpPr>
          <p:cNvPr id="8" name="TextBox 3">
            <a:extLst>
              <a:ext uri="{FF2B5EF4-FFF2-40B4-BE49-F238E27FC236}">
                <a16:creationId xmlns:a16="http://schemas.microsoft.com/office/drawing/2014/main" id="{EC7C9B45-1B85-934C-A9A7-03D3856E7FA8}"/>
              </a:ext>
            </a:extLst>
          </p:cNvPr>
          <p:cNvSpPr txBox="1">
            <a:spLocks noChangeArrowheads="1"/>
          </p:cNvSpPr>
          <p:nvPr/>
        </p:nvSpPr>
        <p:spPr bwMode="auto">
          <a:xfrm>
            <a:off x="2004423" y="3597015"/>
            <a:ext cx="1461957" cy="486400"/>
          </a:xfrm>
          <a:prstGeom prst="round2DiagRect">
            <a:avLst/>
          </a:prstGeom>
          <a:solidFill>
            <a:srgbClr val="C7C2BA"/>
          </a:solidFill>
          <a:ln w="25400" cap="flat" cmpd="sng" algn="ctr">
            <a:noFill/>
            <a:prstDash val="solid"/>
            <a:headEnd/>
            <a:tailEnd/>
          </a:ln>
          <a:effectLst/>
        </p:spPr>
        <p:txBody>
          <a:bodyPr wrap="square" lIns="35997" tIns="60956" rIns="35997" bIns="60956" anchor="ctr" anchorCtr="0">
            <a:noAutofit/>
          </a:bodyPr>
          <a:lstStyle/>
          <a:p>
            <a:pPr marL="0" marR="0" lvl="0" indent="0" algn="ctr" defTabSz="914313"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000000"/>
                </a:solidFill>
                <a:effectLst/>
                <a:uLnTx/>
                <a:uFillTx/>
                <a:latin typeface="Arial" charset="0"/>
                <a:ea typeface="Arial" charset="0"/>
                <a:cs typeface="Arial" charset="0"/>
              </a:rPr>
              <a:t>Randomise 2:1</a:t>
            </a:r>
          </a:p>
        </p:txBody>
      </p:sp>
      <p:sp>
        <p:nvSpPr>
          <p:cNvPr id="9" name="Rectangle 3">
            <a:extLst>
              <a:ext uri="{FF2B5EF4-FFF2-40B4-BE49-F238E27FC236}">
                <a16:creationId xmlns:a16="http://schemas.microsoft.com/office/drawing/2014/main" id="{8A33585B-A327-114F-A2BD-BB1086F10426}"/>
              </a:ext>
            </a:extLst>
          </p:cNvPr>
          <p:cNvSpPr/>
          <p:nvPr/>
        </p:nvSpPr>
        <p:spPr bwMode="auto">
          <a:xfrm>
            <a:off x="549935" y="4193990"/>
            <a:ext cx="1981669" cy="809453"/>
          </a:xfrm>
          <a:prstGeom prst="round2DiagRect">
            <a:avLst/>
          </a:prstGeom>
          <a:solidFill>
            <a:schemeClr val="accent3"/>
          </a:solidFill>
          <a:ln w="25400" cap="flat" cmpd="sng" algn="ctr">
            <a:noFill/>
            <a:prstDash val="solid"/>
          </a:ln>
          <a:effectLst/>
        </p:spPr>
        <p:txBody>
          <a:bodyPr lIns="121912" tIns="60956" rIns="121912" bIns="60956"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13"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FFFFFF"/>
                </a:solidFill>
                <a:effectLst/>
                <a:uLnTx/>
                <a:uFillTx/>
                <a:latin typeface="Arial" charset="0"/>
                <a:ea typeface="Arial" charset="0"/>
                <a:cs typeface="Arial" charset="0"/>
              </a:rPr>
              <a:t>Olaparib</a:t>
            </a:r>
          </a:p>
          <a:p>
            <a:pPr marL="0" marR="0" lvl="0" indent="0" algn="ctr" defTabSz="609353"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charset="0"/>
                <a:ea typeface="Arial" charset="0"/>
                <a:cs typeface="Arial" charset="0"/>
              </a:rPr>
              <a:t>300mg </a:t>
            </a:r>
            <a:r>
              <a:rPr kumimoji="0" lang="en-GB" sz="1467" b="0" i="1" u="none" strike="noStrike" kern="1200" cap="none" spc="0" normalizeH="0" baseline="0" noProof="0" dirty="0" err="1">
                <a:ln>
                  <a:noFill/>
                </a:ln>
                <a:solidFill>
                  <a:srgbClr val="FFFFFF"/>
                </a:solidFill>
                <a:effectLst/>
                <a:uLnTx/>
                <a:uFillTx/>
                <a:latin typeface="Arial" charset="0"/>
                <a:ea typeface="Arial" charset="0"/>
                <a:cs typeface="Arial" charset="0"/>
              </a:rPr>
              <a:t>po</a:t>
            </a:r>
            <a:r>
              <a:rPr kumimoji="0" lang="en-GB" sz="1467" b="0" i="0" u="none" strike="noStrike" kern="1200" cap="none" spc="0" normalizeH="0" baseline="0" noProof="0" dirty="0">
                <a:ln>
                  <a:noFill/>
                </a:ln>
                <a:solidFill>
                  <a:srgbClr val="FFFFFF"/>
                </a:solidFill>
                <a:effectLst/>
                <a:uLnTx/>
                <a:uFillTx/>
                <a:latin typeface="Arial" charset="0"/>
                <a:ea typeface="Arial" charset="0"/>
                <a:cs typeface="Arial" charset="0"/>
              </a:rPr>
              <a:t> bid</a:t>
            </a:r>
          </a:p>
        </p:txBody>
      </p:sp>
      <p:sp>
        <p:nvSpPr>
          <p:cNvPr id="10" name="Round Diagonal Corner of Rectangle 9">
            <a:extLst>
              <a:ext uri="{FF2B5EF4-FFF2-40B4-BE49-F238E27FC236}">
                <a16:creationId xmlns:a16="http://schemas.microsoft.com/office/drawing/2014/main" id="{5146A95A-3272-1845-9DB8-C329C82672CC}"/>
              </a:ext>
            </a:extLst>
          </p:cNvPr>
          <p:cNvSpPr/>
          <p:nvPr/>
        </p:nvSpPr>
        <p:spPr bwMode="auto">
          <a:xfrm>
            <a:off x="2879730" y="4193991"/>
            <a:ext cx="1981669" cy="809455"/>
          </a:xfrm>
          <a:prstGeom prst="round2DiagRect">
            <a:avLst/>
          </a:prstGeom>
          <a:solidFill>
            <a:srgbClr val="FFC000"/>
          </a:solidFill>
          <a:ln w="25400" cap="flat" cmpd="sng" algn="ctr">
            <a:noFill/>
            <a:prstDash val="solid"/>
          </a:ln>
          <a:effectLst/>
        </p:spPr>
        <p:txBody>
          <a:bodyPr lIns="121912" tIns="60956" rIns="121912" bIns="60956"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13"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0000"/>
                </a:solidFill>
                <a:effectLst/>
                <a:uLnTx/>
                <a:uFillTx/>
                <a:latin typeface="Arial" charset="0"/>
                <a:ea typeface="Arial" charset="0"/>
                <a:cs typeface="Arial" charset="0"/>
              </a:rPr>
              <a:t>Treatment of Physician’s Choice </a:t>
            </a:r>
            <a:r>
              <a:rPr kumimoji="0" lang="en-GB" sz="1467" b="0" i="0" u="none" strike="noStrike" kern="1200" cap="none" spc="0" normalizeH="0" baseline="0" noProof="0" dirty="0">
                <a:ln>
                  <a:noFill/>
                </a:ln>
                <a:solidFill>
                  <a:srgbClr val="000000"/>
                </a:solidFill>
                <a:effectLst/>
                <a:uLnTx/>
                <a:uFillTx/>
                <a:latin typeface="Arial" charset="0"/>
                <a:ea typeface="Arial" charset="0"/>
                <a:cs typeface="Arial" charset="0"/>
              </a:rPr>
              <a:t>(TPC)</a:t>
            </a:r>
          </a:p>
        </p:txBody>
      </p:sp>
      <p:sp>
        <p:nvSpPr>
          <p:cNvPr id="11" name="Round Diagonal Corner of Rectangle 10">
            <a:extLst>
              <a:ext uri="{FF2B5EF4-FFF2-40B4-BE49-F238E27FC236}">
                <a16:creationId xmlns:a16="http://schemas.microsoft.com/office/drawing/2014/main" id="{068EA430-1FB1-564A-9580-3E42E9211D69}"/>
              </a:ext>
            </a:extLst>
          </p:cNvPr>
          <p:cNvSpPr/>
          <p:nvPr/>
        </p:nvSpPr>
        <p:spPr bwMode="auto">
          <a:xfrm>
            <a:off x="538044" y="5110120"/>
            <a:ext cx="4323355" cy="607451"/>
          </a:xfrm>
          <a:prstGeom prst="round2DiagRect">
            <a:avLst/>
          </a:prstGeom>
          <a:solidFill>
            <a:schemeClr val="bg2">
              <a:lumMod val="50000"/>
            </a:schemeClr>
          </a:solidFill>
          <a:ln w="25400" cap="flat" cmpd="sng" algn="ctr">
            <a:noFill/>
            <a:prstDash val="solid"/>
            <a:headEnd type="none" w="med" len="med"/>
            <a:tailEnd type="none" w="med" len="med"/>
          </a:ln>
          <a:effectLst/>
        </p:spPr>
        <p:txBody>
          <a:bodyPr vert="horz" wrap="square" lIns="91433" tIns="107992" rIns="91433" bIns="45717" numCol="1" rtlCol="0" anchor="ctr" anchorCtr="0" compatLnSpc="1">
            <a:prstTxWarp prst="textNoShape">
              <a:avLst/>
            </a:prstTxWarp>
          </a:bodyPr>
          <a:lstStyle/>
          <a:p>
            <a:pPr marL="0" marR="0" lvl="0" indent="0" algn="ctr" defTabSz="914313" rtl="0" eaLnBrk="1" fontAlgn="auto" latinLnBrk="0" hangingPunct="1">
              <a:lnSpc>
                <a:spcPct val="100000"/>
              </a:lnSpc>
              <a:spcBef>
                <a:spcPts val="0"/>
              </a:spcBef>
              <a:spcAft>
                <a:spcPts val="400"/>
              </a:spcAft>
              <a:buClrTx/>
              <a:buSzTx/>
              <a:buFontTx/>
              <a:buNone/>
              <a:tabLst/>
              <a:defRPr/>
            </a:pPr>
            <a:r>
              <a:rPr kumimoji="0" lang="en-GB" sz="1333" b="1" i="0" u="none" strike="noStrike" kern="0" cap="none" spc="0" normalizeH="0" baseline="0" noProof="0" dirty="0">
                <a:ln>
                  <a:noFill/>
                </a:ln>
                <a:solidFill>
                  <a:srgbClr val="FFFFFF"/>
                </a:solidFill>
                <a:effectLst/>
                <a:uLnTx/>
                <a:uFillTx/>
                <a:latin typeface="Arial" charset="0"/>
                <a:ea typeface="Arial" charset="0"/>
                <a:cs typeface="Arial" charset="0"/>
              </a:rPr>
              <a:t>Primary endpoint</a:t>
            </a:r>
          </a:p>
          <a:p>
            <a:pPr marL="0" marR="0" lvl="0" indent="0" algn="ctr" defTabSz="914313" rtl="0" eaLnBrk="1" fontAlgn="auto" latinLnBrk="0" hangingPunct="1">
              <a:lnSpc>
                <a:spcPct val="100000"/>
              </a:lnSpc>
              <a:spcBef>
                <a:spcPts val="0"/>
              </a:spcBef>
              <a:spcAft>
                <a:spcPts val="400"/>
              </a:spcAft>
              <a:buClrTx/>
              <a:buSzTx/>
              <a:buFontTx/>
              <a:buNone/>
              <a:tabLst/>
              <a:defRPr/>
            </a:pPr>
            <a:r>
              <a:rPr kumimoji="0" lang="en-GB" sz="1333" b="0" i="0" u="none" strike="noStrike" kern="0" cap="none" spc="0" normalizeH="0" baseline="0" noProof="0" dirty="0">
                <a:ln>
                  <a:noFill/>
                </a:ln>
                <a:solidFill>
                  <a:srgbClr val="FFFFFF"/>
                </a:solidFill>
                <a:effectLst/>
                <a:uLnTx/>
                <a:uFillTx/>
                <a:latin typeface="Arial" charset="0"/>
                <a:ea typeface="Arial" charset="0"/>
                <a:cs typeface="Arial" charset="0"/>
              </a:rPr>
              <a:t>PFS (BICR)</a:t>
            </a:r>
          </a:p>
        </p:txBody>
      </p:sp>
      <p:sp>
        <p:nvSpPr>
          <p:cNvPr id="12" name="Round Diagonal Corner of Rectangle 11">
            <a:extLst>
              <a:ext uri="{FF2B5EF4-FFF2-40B4-BE49-F238E27FC236}">
                <a16:creationId xmlns:a16="http://schemas.microsoft.com/office/drawing/2014/main" id="{0BCDD156-854F-1345-A2CE-8D1982DEF429}"/>
              </a:ext>
            </a:extLst>
          </p:cNvPr>
          <p:cNvSpPr/>
          <p:nvPr/>
        </p:nvSpPr>
        <p:spPr bwMode="auto">
          <a:xfrm>
            <a:off x="6411305" y="1977218"/>
            <a:ext cx="4311465" cy="1502241"/>
          </a:xfrm>
          <a:prstGeom prst="round2DiagRect">
            <a:avLst>
              <a:gd name="adj1" fmla="val 9411"/>
              <a:gd name="adj2" fmla="val 0"/>
            </a:avLst>
          </a:prstGeom>
          <a:solidFill>
            <a:schemeClr val="accent5">
              <a:lumMod val="50000"/>
            </a:schemeClr>
          </a:solidFill>
          <a:ln w="25400" cap="flat" cmpd="sng" algn="ctr">
            <a:noFill/>
            <a:prstDash val="solid"/>
            <a:headEnd type="none" w="med" len="med"/>
            <a:tailEnd type="none" w="med" len="med"/>
          </a:ln>
          <a:effectLst/>
        </p:spPr>
        <p:txBody>
          <a:bodyPr vert="horz" wrap="square" lIns="71995" tIns="110392" rIns="71995" bIns="110392" numCol="1" rtlCol="0" anchor="ctr" anchorCtr="0" compatLnSpc="1">
            <a:prstTxWarp prst="textNoShape">
              <a:avLst/>
            </a:prstTxWarp>
            <a:noAutofit/>
          </a:bodyPr>
          <a:lstStyle/>
          <a:p>
            <a:pPr marL="0" marR="0" lvl="0" indent="0" algn="ctr" defTabSz="914313"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Arial" charset="0"/>
                <a:ea typeface="Arial" charset="0"/>
                <a:cs typeface="Arial" charset="0"/>
              </a:rPr>
              <a:t>gBRCAm</a:t>
            </a:r>
            <a:r>
              <a:rPr kumimoji="0" lang="en-US" sz="1600" b="0" i="0" u="none" strike="noStrike" kern="0" cap="none" spc="0" normalizeH="0" baseline="0" noProof="0" dirty="0">
                <a:ln>
                  <a:noFill/>
                </a:ln>
                <a:solidFill>
                  <a:srgbClr val="FFFFFF"/>
                </a:solidFill>
                <a:effectLst/>
                <a:uLnTx/>
                <a:uFillTx/>
                <a:latin typeface="Arial" charset="0"/>
                <a:ea typeface="Arial" charset="0"/>
                <a:cs typeface="Arial" charset="0"/>
              </a:rPr>
              <a:t> HER2- LABC or ABC</a:t>
            </a:r>
          </a:p>
          <a:p>
            <a:pPr marL="0" marR="0" lvl="0" indent="0" algn="ctr" defTabSz="609353" rtl="0" eaLnBrk="1" fontAlgn="auto" latinLnBrk="0" hangingPunct="1">
              <a:lnSpc>
                <a:spcPct val="100000"/>
              </a:lnSpc>
              <a:spcBef>
                <a:spcPts val="300"/>
              </a:spcBef>
              <a:spcAft>
                <a:spcPts val="300"/>
              </a:spcAft>
              <a:buClr>
                <a:srgbClr val="414141"/>
              </a:buClr>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≤3 prior lines of chemotherapy</a:t>
            </a:r>
          </a:p>
          <a:p>
            <a:pPr marL="0" marR="0" lvl="0" indent="0" algn="ctr" defTabSz="609353" rtl="0" eaLnBrk="1" fontAlgn="auto" latinLnBrk="0" hangingPunct="1">
              <a:lnSpc>
                <a:spcPct val="100000"/>
              </a:lnSpc>
              <a:spcBef>
                <a:spcPts val="300"/>
              </a:spcBef>
              <a:spcAft>
                <a:spcPts val="300"/>
              </a:spcAft>
              <a:buClr>
                <a:srgbClr val="414141"/>
              </a:buClr>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Previous treatment with a </a:t>
            </a:r>
            <a:r>
              <a:rPr kumimoji="0" lang="en-GB" sz="1600" b="0" i="0" u="none" strike="noStrike" kern="1200" cap="none" spc="0" normalizeH="0" baseline="0" noProof="0" dirty="0" err="1">
                <a:ln>
                  <a:noFill/>
                </a:ln>
                <a:solidFill>
                  <a:srgbClr val="FFFFFF"/>
                </a:solidFill>
                <a:effectLst/>
                <a:uLnTx/>
                <a:uFillTx/>
                <a:latin typeface="Arial"/>
                <a:ea typeface="+mn-ea"/>
                <a:cs typeface="+mn-cs"/>
              </a:rPr>
              <a:t>taxane</a:t>
            </a:r>
            <a:r>
              <a:rPr kumimoji="0" lang="en-GB" sz="1600" b="0" i="0" u="none" strike="noStrike" kern="1200" cap="none" spc="0" normalizeH="0" baseline="0" noProof="0" dirty="0">
                <a:ln>
                  <a:noFill/>
                </a:ln>
                <a:solidFill>
                  <a:srgbClr val="FFFFFF"/>
                </a:solidFill>
                <a:effectLst/>
                <a:uLnTx/>
                <a:uFillTx/>
                <a:latin typeface="Arial"/>
                <a:ea typeface="+mn-ea"/>
                <a:cs typeface="+mn-cs"/>
              </a:rPr>
              <a:t>, an anthracycline, or both, unless this treatment was contraindicated</a:t>
            </a:r>
          </a:p>
        </p:txBody>
      </p:sp>
      <p:sp>
        <p:nvSpPr>
          <p:cNvPr id="13" name="TextBox 3">
            <a:extLst>
              <a:ext uri="{FF2B5EF4-FFF2-40B4-BE49-F238E27FC236}">
                <a16:creationId xmlns:a16="http://schemas.microsoft.com/office/drawing/2014/main" id="{2C70344F-10DC-A546-800D-42F4345FD70A}"/>
              </a:ext>
            </a:extLst>
          </p:cNvPr>
          <p:cNvSpPr txBox="1">
            <a:spLocks noChangeArrowheads="1"/>
          </p:cNvSpPr>
          <p:nvPr/>
        </p:nvSpPr>
        <p:spPr bwMode="auto">
          <a:xfrm>
            <a:off x="7865782" y="3597015"/>
            <a:ext cx="1461957" cy="486400"/>
          </a:xfrm>
          <a:prstGeom prst="round2DiagRect">
            <a:avLst/>
          </a:prstGeom>
          <a:solidFill>
            <a:srgbClr val="C7C2BA"/>
          </a:solidFill>
          <a:ln w="25400" cap="flat" cmpd="sng" algn="ctr">
            <a:noFill/>
            <a:prstDash val="solid"/>
            <a:headEnd/>
            <a:tailEnd/>
          </a:ln>
          <a:effectLst/>
        </p:spPr>
        <p:txBody>
          <a:bodyPr wrap="square" lIns="35997" tIns="60956" rIns="35997" bIns="60956" anchor="ctr" anchorCtr="0">
            <a:noAutofit/>
          </a:bodyPr>
          <a:lstStyle/>
          <a:p>
            <a:pPr marL="0" marR="0" lvl="0" indent="0" algn="ctr" defTabSz="914313" rtl="0" eaLnBrk="1" fontAlgn="auto" latinLnBrk="0" hangingPunct="1">
              <a:lnSpc>
                <a:spcPct val="100000"/>
              </a:lnSpc>
              <a:spcBef>
                <a:spcPts val="0"/>
              </a:spcBef>
              <a:spcAft>
                <a:spcPts val="0"/>
              </a:spcAft>
              <a:buClrTx/>
              <a:buSzTx/>
              <a:buFontTx/>
              <a:buNone/>
              <a:tabLst/>
              <a:defRPr/>
            </a:pPr>
            <a:r>
              <a:rPr kumimoji="0" lang="en-GB" sz="1467" b="1" i="1" u="none" strike="noStrike" kern="0" cap="none" spc="0" normalizeH="0" baseline="0" noProof="0" dirty="0">
                <a:ln>
                  <a:noFill/>
                </a:ln>
                <a:solidFill>
                  <a:srgbClr val="000000"/>
                </a:solidFill>
                <a:effectLst/>
                <a:uLnTx/>
                <a:uFillTx/>
                <a:latin typeface="Arial" charset="0"/>
                <a:ea typeface="Arial" charset="0"/>
                <a:cs typeface="Arial" charset="0"/>
              </a:rPr>
              <a:t>Randomise 2:1</a:t>
            </a:r>
          </a:p>
        </p:txBody>
      </p:sp>
      <p:sp>
        <p:nvSpPr>
          <p:cNvPr id="14" name="Rectangle 3">
            <a:extLst>
              <a:ext uri="{FF2B5EF4-FFF2-40B4-BE49-F238E27FC236}">
                <a16:creationId xmlns:a16="http://schemas.microsoft.com/office/drawing/2014/main" id="{D83E31C3-4503-814D-AA6A-18CD4E059BAE}"/>
              </a:ext>
            </a:extLst>
          </p:cNvPr>
          <p:cNvSpPr/>
          <p:nvPr/>
        </p:nvSpPr>
        <p:spPr bwMode="auto">
          <a:xfrm>
            <a:off x="6411294" y="4193990"/>
            <a:ext cx="1981669" cy="809453"/>
          </a:xfrm>
          <a:prstGeom prst="round2DiagRect">
            <a:avLst/>
          </a:prstGeom>
          <a:solidFill>
            <a:schemeClr val="accent4"/>
          </a:solidFill>
          <a:ln w="25400" cap="flat" cmpd="sng" algn="ctr">
            <a:noFill/>
            <a:prstDash val="solid"/>
          </a:ln>
          <a:effectLst/>
        </p:spPr>
        <p:txBody>
          <a:bodyPr lIns="121912" tIns="60956" rIns="121912" bIns="60956"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609353"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err="1">
                <a:ln>
                  <a:noFill/>
                </a:ln>
                <a:solidFill>
                  <a:srgbClr val="FFFFFF"/>
                </a:solidFill>
                <a:effectLst/>
                <a:uLnTx/>
                <a:uFillTx/>
                <a:latin typeface="Arial"/>
                <a:ea typeface="+mn-ea"/>
                <a:cs typeface="Arial"/>
              </a:rPr>
              <a:t>Talazoparib</a:t>
            </a:r>
            <a:endParaRPr kumimoji="0" lang="en-GB" sz="1467"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609353"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a:ea typeface="+mn-ea"/>
                <a:cs typeface="Arial"/>
              </a:rPr>
              <a:t>1mg </a:t>
            </a:r>
            <a:r>
              <a:rPr kumimoji="0" lang="en-GB" sz="1467" b="0" i="1" u="none" strike="noStrike" kern="1200" cap="none" spc="0" normalizeH="0" baseline="0" noProof="0" dirty="0" err="1">
                <a:ln>
                  <a:noFill/>
                </a:ln>
                <a:solidFill>
                  <a:srgbClr val="FFFFFF"/>
                </a:solidFill>
                <a:effectLst/>
                <a:uLnTx/>
                <a:uFillTx/>
                <a:latin typeface="Arial"/>
                <a:ea typeface="+mn-ea"/>
                <a:cs typeface="Arial"/>
              </a:rPr>
              <a:t>po</a:t>
            </a:r>
            <a:r>
              <a:rPr kumimoji="0" lang="en-GB" sz="1467" b="0" i="1" u="none" strike="noStrike" kern="1200" cap="none" spc="0" normalizeH="0" baseline="0" noProof="0" dirty="0">
                <a:ln>
                  <a:noFill/>
                </a:ln>
                <a:solidFill>
                  <a:srgbClr val="FFFFFF"/>
                </a:solidFill>
                <a:effectLst/>
                <a:uLnTx/>
                <a:uFillTx/>
                <a:latin typeface="Arial"/>
                <a:ea typeface="+mn-ea"/>
                <a:cs typeface="Arial"/>
              </a:rPr>
              <a:t> </a:t>
            </a:r>
            <a:r>
              <a:rPr kumimoji="0" lang="en-GB" sz="1467" b="0" i="0" u="none" strike="noStrike" kern="1200" cap="none" spc="0" normalizeH="0" baseline="0" noProof="0" dirty="0" err="1">
                <a:ln>
                  <a:noFill/>
                </a:ln>
                <a:solidFill>
                  <a:srgbClr val="FFFFFF"/>
                </a:solidFill>
                <a:effectLst/>
                <a:uLnTx/>
                <a:uFillTx/>
                <a:latin typeface="Arial"/>
                <a:ea typeface="+mn-ea"/>
                <a:cs typeface="Arial"/>
              </a:rPr>
              <a:t>qd</a:t>
            </a:r>
            <a:endParaRPr kumimoji="0" lang="en-GB" sz="1467" b="0"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Round Diagonal Corner of Rectangle 14">
            <a:extLst>
              <a:ext uri="{FF2B5EF4-FFF2-40B4-BE49-F238E27FC236}">
                <a16:creationId xmlns:a16="http://schemas.microsoft.com/office/drawing/2014/main" id="{02C7AA15-FCE7-534D-AFB2-84A92C3DD3EA}"/>
              </a:ext>
            </a:extLst>
          </p:cNvPr>
          <p:cNvSpPr/>
          <p:nvPr/>
        </p:nvSpPr>
        <p:spPr bwMode="auto">
          <a:xfrm>
            <a:off x="8741088" y="4193991"/>
            <a:ext cx="1981669" cy="809455"/>
          </a:xfrm>
          <a:prstGeom prst="round2DiagRect">
            <a:avLst/>
          </a:prstGeom>
          <a:solidFill>
            <a:srgbClr val="FFC000"/>
          </a:solidFill>
          <a:ln w="25400" cap="flat" cmpd="sng" algn="ctr">
            <a:noFill/>
            <a:prstDash val="solid"/>
          </a:ln>
          <a:effectLst/>
        </p:spPr>
        <p:txBody>
          <a:bodyPr lIns="121912" tIns="60956" rIns="121912" bIns="60956"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13"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0000"/>
                </a:solidFill>
                <a:effectLst/>
                <a:uLnTx/>
                <a:uFillTx/>
                <a:latin typeface="Arial" charset="0"/>
                <a:ea typeface="Arial" charset="0"/>
                <a:cs typeface="Arial" charset="0"/>
              </a:rPr>
              <a:t>Treatment of Physician’s Choice </a:t>
            </a:r>
            <a:r>
              <a:rPr kumimoji="0" lang="en-GB" sz="1467" b="0" i="0" u="none" strike="noStrike" kern="1200" cap="none" spc="0" normalizeH="0" baseline="0" noProof="0" dirty="0">
                <a:ln>
                  <a:noFill/>
                </a:ln>
                <a:solidFill>
                  <a:srgbClr val="000000"/>
                </a:solidFill>
                <a:effectLst/>
                <a:uLnTx/>
                <a:uFillTx/>
                <a:latin typeface="Arial" charset="0"/>
                <a:ea typeface="Arial" charset="0"/>
                <a:cs typeface="Arial" charset="0"/>
              </a:rPr>
              <a:t>(TPC)</a:t>
            </a:r>
          </a:p>
        </p:txBody>
      </p:sp>
      <p:sp>
        <p:nvSpPr>
          <p:cNvPr id="16" name="Round Diagonal Corner of Rectangle 15">
            <a:extLst>
              <a:ext uri="{FF2B5EF4-FFF2-40B4-BE49-F238E27FC236}">
                <a16:creationId xmlns:a16="http://schemas.microsoft.com/office/drawing/2014/main" id="{C0CCD42F-91C6-9043-B41C-B6CC041BBF59}"/>
              </a:ext>
            </a:extLst>
          </p:cNvPr>
          <p:cNvSpPr/>
          <p:nvPr/>
        </p:nvSpPr>
        <p:spPr bwMode="auto">
          <a:xfrm>
            <a:off x="6399403" y="5110120"/>
            <a:ext cx="4323355" cy="607451"/>
          </a:xfrm>
          <a:prstGeom prst="round2DiagRect">
            <a:avLst/>
          </a:prstGeom>
          <a:solidFill>
            <a:schemeClr val="bg2">
              <a:lumMod val="50000"/>
            </a:schemeClr>
          </a:solidFill>
          <a:ln w="25400" cap="flat" cmpd="sng" algn="ctr">
            <a:noFill/>
            <a:prstDash val="solid"/>
            <a:headEnd type="none" w="med" len="med"/>
            <a:tailEnd type="none" w="med" len="med"/>
          </a:ln>
          <a:effectLst/>
        </p:spPr>
        <p:txBody>
          <a:bodyPr vert="horz" wrap="square" lIns="91433" tIns="107992" rIns="91433" bIns="45717" numCol="1" rtlCol="0" anchor="ctr" anchorCtr="0" compatLnSpc="1">
            <a:prstTxWarp prst="textNoShape">
              <a:avLst/>
            </a:prstTxWarp>
          </a:bodyPr>
          <a:lstStyle/>
          <a:p>
            <a:pPr marL="0" marR="0" lvl="0" indent="0" algn="ctr" defTabSz="914313" rtl="0" eaLnBrk="1" fontAlgn="auto" latinLnBrk="0" hangingPunct="1">
              <a:lnSpc>
                <a:spcPct val="100000"/>
              </a:lnSpc>
              <a:spcBef>
                <a:spcPts val="0"/>
              </a:spcBef>
              <a:spcAft>
                <a:spcPts val="400"/>
              </a:spcAft>
              <a:buClrTx/>
              <a:buSzTx/>
              <a:buFontTx/>
              <a:buNone/>
              <a:tabLst/>
              <a:defRPr/>
            </a:pPr>
            <a:r>
              <a:rPr kumimoji="0" lang="en-GB" sz="1333" b="1" i="0" u="none" strike="noStrike" kern="0" cap="none" spc="0" normalizeH="0" baseline="0" noProof="0" dirty="0">
                <a:ln>
                  <a:noFill/>
                </a:ln>
                <a:solidFill>
                  <a:srgbClr val="FFFFFF"/>
                </a:solidFill>
                <a:effectLst/>
                <a:uLnTx/>
                <a:uFillTx/>
                <a:latin typeface="Arial" charset="0"/>
                <a:ea typeface="Arial" charset="0"/>
                <a:cs typeface="Arial" charset="0"/>
              </a:rPr>
              <a:t>Primary endpoint</a:t>
            </a:r>
          </a:p>
          <a:p>
            <a:pPr marL="0" marR="0" lvl="0" indent="0" algn="ctr" defTabSz="914313" rtl="0" eaLnBrk="1" fontAlgn="auto" latinLnBrk="0" hangingPunct="1">
              <a:lnSpc>
                <a:spcPct val="100000"/>
              </a:lnSpc>
              <a:spcBef>
                <a:spcPts val="0"/>
              </a:spcBef>
              <a:spcAft>
                <a:spcPts val="400"/>
              </a:spcAft>
              <a:buClrTx/>
              <a:buSzTx/>
              <a:buFontTx/>
              <a:buNone/>
              <a:tabLst/>
              <a:defRPr/>
            </a:pPr>
            <a:r>
              <a:rPr kumimoji="0" lang="en-GB" sz="1333" b="0" i="0" u="none" strike="noStrike" kern="0" cap="none" spc="0" normalizeH="0" baseline="0" noProof="0" dirty="0">
                <a:ln>
                  <a:noFill/>
                </a:ln>
                <a:solidFill>
                  <a:srgbClr val="FFFFFF"/>
                </a:solidFill>
                <a:effectLst/>
                <a:uLnTx/>
                <a:uFillTx/>
                <a:latin typeface="Arial" charset="0"/>
                <a:ea typeface="Arial" charset="0"/>
                <a:cs typeface="Arial" charset="0"/>
              </a:rPr>
              <a:t>PFS (BICR)</a:t>
            </a:r>
          </a:p>
        </p:txBody>
      </p:sp>
      <p:sp>
        <p:nvSpPr>
          <p:cNvPr id="17" name="Text Placeholder 3">
            <a:extLst>
              <a:ext uri="{FF2B5EF4-FFF2-40B4-BE49-F238E27FC236}">
                <a16:creationId xmlns:a16="http://schemas.microsoft.com/office/drawing/2014/main" id="{45D72E8D-0BCF-B843-8EA2-6B5FF1BE8150}"/>
              </a:ext>
            </a:extLst>
          </p:cNvPr>
          <p:cNvSpPr txBox="1">
            <a:spLocks/>
          </p:cNvSpPr>
          <p:nvPr/>
        </p:nvSpPr>
        <p:spPr>
          <a:xfrm>
            <a:off x="6297580" y="1424107"/>
            <a:ext cx="4323355" cy="543599"/>
          </a:xfrm>
          <a:prstGeom prst="rect">
            <a:avLst/>
          </a:prstGeom>
          <a:noFill/>
          <a:ln>
            <a:noFill/>
          </a:ln>
        </p:spPr>
        <p:txBody>
          <a:bodyPr vert="horz" lIns="121912" tIns="60956" rIns="121912" bIns="60956" rtlCol="0" anchor="t">
            <a:noAutofit/>
          </a:bodyPr>
          <a:lstStyle>
            <a:lvl1pPr marL="0" marR="0" indent="0" algn="l" defTabSz="914400" rtl="0" eaLnBrk="1" fontAlgn="base" latinLnBrk="0" hangingPunct="1">
              <a:lnSpc>
                <a:spcPct val="100000"/>
              </a:lnSpc>
              <a:spcBef>
                <a:spcPct val="0"/>
              </a:spcBef>
              <a:spcAft>
                <a:spcPts val="300"/>
              </a:spcAft>
              <a:buClr>
                <a:srgbClr val="7AB800"/>
              </a:buClr>
              <a:buSzTx/>
              <a:buFontTx/>
              <a:buNone/>
              <a:tabLst/>
              <a:defRPr sz="1500" b="0" i="1" baseline="0">
                <a:solidFill>
                  <a:schemeClr val="accent4"/>
                </a:solidFill>
                <a:latin typeface="Arial" pitchFamily="34" charset="0"/>
                <a:ea typeface="+mn-ea"/>
                <a:cs typeface="Arial" pitchFamily="34" charset="0"/>
              </a:defRPr>
            </a:lvl1pPr>
            <a:lvl2pPr marL="180975" indent="-179388" algn="l" rtl="0" eaLnBrk="1" fontAlgn="base" hangingPunct="1">
              <a:lnSpc>
                <a:spcPct val="100000"/>
              </a:lnSpc>
              <a:spcBef>
                <a:spcPct val="0"/>
              </a:spcBef>
              <a:spcAft>
                <a:spcPts val="300"/>
              </a:spcAft>
              <a:buClr>
                <a:srgbClr val="4B306A"/>
              </a:buClr>
              <a:buFont typeface="Arial" panose="020B0604020202020204" pitchFamily="34" charset="0"/>
              <a:buNone/>
              <a:defRPr sz="1600" b="0">
                <a:solidFill>
                  <a:schemeClr val="tx1"/>
                </a:solidFill>
                <a:latin typeface="+mn-lt"/>
              </a:defRPr>
            </a:lvl2pPr>
            <a:lvl3pPr marL="504825" indent="-139700" algn="l" rtl="0" eaLnBrk="1" fontAlgn="base" hangingPunct="1">
              <a:lnSpc>
                <a:spcPct val="100000"/>
              </a:lnSpc>
              <a:spcBef>
                <a:spcPct val="0"/>
              </a:spcBef>
              <a:spcAft>
                <a:spcPts val="300"/>
              </a:spcAft>
              <a:buClr>
                <a:srgbClr val="4B306A"/>
              </a:buClr>
              <a:buSzPct val="75000"/>
              <a:buFont typeface="Arial" pitchFamily="34" charset="0"/>
              <a:buChar char="–"/>
              <a:defRPr sz="1400">
                <a:solidFill>
                  <a:schemeClr val="tx1"/>
                </a:solidFill>
                <a:latin typeface="+mn-lt"/>
              </a:defRPr>
            </a:lvl3pPr>
            <a:lvl4pPr marL="715963" indent="-128588" algn="l" rtl="0" eaLnBrk="1" fontAlgn="base" hangingPunct="1">
              <a:lnSpc>
                <a:spcPct val="100000"/>
              </a:lnSpc>
              <a:spcBef>
                <a:spcPct val="0"/>
              </a:spcBef>
              <a:spcAft>
                <a:spcPts val="300"/>
              </a:spcAft>
              <a:buClr>
                <a:srgbClr val="4B306A"/>
              </a:buClr>
              <a:buSzPct val="100000"/>
              <a:buChar char="•"/>
              <a:defRPr sz="1200">
                <a:solidFill>
                  <a:schemeClr val="tx1"/>
                </a:solidFill>
                <a:latin typeface="+mn-lt"/>
              </a:defRPr>
            </a:lvl4pPr>
            <a:lvl5pPr marL="1076325" indent="-131763" algn="l" rtl="0" eaLnBrk="1" fontAlgn="base" hangingPunct="1">
              <a:lnSpc>
                <a:spcPct val="100000"/>
              </a:lnSpc>
              <a:spcBef>
                <a:spcPct val="0"/>
              </a:spcBef>
              <a:spcAft>
                <a:spcPct val="0"/>
              </a:spcAft>
              <a:buClr>
                <a:srgbClr val="7AB800"/>
              </a:buClr>
              <a:buChar char="•"/>
              <a:defRPr sz="1100">
                <a:solidFill>
                  <a:schemeClr val="tx1"/>
                </a:solidFill>
                <a:latin typeface="+mn-lt"/>
              </a:defRPr>
            </a:lvl5pPr>
            <a:lvl6pPr marL="1215629" indent="-132160" algn="l" rtl="0" eaLnBrk="1" fontAlgn="base" hangingPunct="1">
              <a:spcBef>
                <a:spcPct val="0"/>
              </a:spcBef>
              <a:spcAft>
                <a:spcPct val="0"/>
              </a:spcAft>
              <a:buChar char="•"/>
              <a:defRPr sz="1100">
                <a:solidFill>
                  <a:schemeClr val="tx1"/>
                </a:solidFill>
                <a:latin typeface="+mn-lt"/>
              </a:defRPr>
            </a:lvl6pPr>
            <a:lvl7pPr marL="1558529" indent="-132160" algn="l" rtl="0" eaLnBrk="1" fontAlgn="base" hangingPunct="1">
              <a:spcBef>
                <a:spcPct val="0"/>
              </a:spcBef>
              <a:spcAft>
                <a:spcPct val="0"/>
              </a:spcAft>
              <a:buChar char="•"/>
              <a:defRPr sz="1100">
                <a:solidFill>
                  <a:schemeClr val="tx1"/>
                </a:solidFill>
                <a:latin typeface="+mn-lt"/>
              </a:defRPr>
            </a:lvl7pPr>
            <a:lvl8pPr marL="1901429" indent="-132160" algn="l" rtl="0" eaLnBrk="1" fontAlgn="base" hangingPunct="1">
              <a:spcBef>
                <a:spcPct val="0"/>
              </a:spcBef>
              <a:spcAft>
                <a:spcPct val="0"/>
              </a:spcAft>
              <a:buChar char="•"/>
              <a:defRPr sz="1100">
                <a:solidFill>
                  <a:schemeClr val="tx1"/>
                </a:solidFill>
                <a:latin typeface="+mn-lt"/>
              </a:defRPr>
            </a:lvl8pPr>
            <a:lvl9pPr marL="2244329" indent="-132160" algn="l" rtl="0" eaLnBrk="1" fontAlgn="base" hangingPunct="1">
              <a:spcBef>
                <a:spcPct val="0"/>
              </a:spcBef>
              <a:spcAft>
                <a:spcPct val="0"/>
              </a:spcAft>
              <a:buChar char="•"/>
              <a:defRPr sz="1100">
                <a:solidFill>
                  <a:schemeClr val="tx1"/>
                </a:solidFill>
                <a:latin typeface="+mn-lt"/>
              </a:defRPr>
            </a:lvl9pPr>
          </a:lstStyle>
          <a:p>
            <a:pPr marL="0" marR="0" lvl="0" indent="0" algn="l" defTabSz="1219170" rtl="0" eaLnBrk="1" fontAlgn="base" latinLnBrk="0" hangingPunct="1">
              <a:lnSpc>
                <a:spcPct val="100000"/>
              </a:lnSpc>
              <a:spcBef>
                <a:spcPct val="0"/>
              </a:spcBef>
              <a:spcAft>
                <a:spcPts val="400"/>
              </a:spcAft>
              <a:buClr>
                <a:srgbClr val="7AB800"/>
              </a:buClr>
              <a:buSzTx/>
              <a:buFontTx/>
              <a:buNone/>
              <a:tabLst/>
              <a:defRPr/>
            </a:pPr>
            <a:r>
              <a:rPr kumimoji="0" lang="en-GB" sz="2133" b="1" i="1" u="none" strike="noStrike" kern="0" cap="none" spc="0" normalizeH="0" baseline="0" noProof="0" dirty="0">
                <a:ln>
                  <a:noFill/>
                </a:ln>
                <a:solidFill>
                  <a:srgbClr val="414141"/>
                </a:solidFill>
                <a:effectLst/>
                <a:uLnTx/>
                <a:uFillTx/>
                <a:latin typeface="Arial"/>
                <a:ea typeface="+mn-ea"/>
                <a:cs typeface="Arial" pitchFamily="34" charset="0"/>
              </a:rPr>
              <a:t>EMBRACA</a:t>
            </a:r>
            <a:r>
              <a:rPr kumimoji="0" lang="en-GB" sz="2133" b="1" i="1" u="none" strike="noStrike" kern="0" cap="none" spc="0" normalizeH="0" baseline="30000" noProof="0" dirty="0">
                <a:ln>
                  <a:noFill/>
                </a:ln>
                <a:solidFill>
                  <a:srgbClr val="414141"/>
                </a:solidFill>
                <a:effectLst/>
                <a:uLnTx/>
                <a:uFillTx/>
                <a:latin typeface="Arial"/>
                <a:ea typeface="+mn-ea"/>
                <a:cs typeface="Arial" pitchFamily="34" charset="0"/>
              </a:rPr>
              <a:t>2</a:t>
            </a:r>
          </a:p>
        </p:txBody>
      </p:sp>
      <p:sp>
        <p:nvSpPr>
          <p:cNvPr id="18" name="Footer Placeholder 6">
            <a:extLst>
              <a:ext uri="{FF2B5EF4-FFF2-40B4-BE49-F238E27FC236}">
                <a16:creationId xmlns:a16="http://schemas.microsoft.com/office/drawing/2014/main" id="{47E96C03-57C9-4F6B-B13B-D4880F397397}"/>
              </a:ext>
            </a:extLst>
          </p:cNvPr>
          <p:cNvSpPr txBox="1">
            <a:spLocks/>
          </p:cNvSpPr>
          <p:nvPr/>
        </p:nvSpPr>
        <p:spPr>
          <a:xfrm>
            <a:off x="1828773" y="6120384"/>
            <a:ext cx="10198163" cy="737617"/>
          </a:xfrm>
          <a:prstGeom prst="rect">
            <a:avLst/>
          </a:prstGeom>
        </p:spPr>
        <p:txBody>
          <a:bodyPr vert="horz" lIns="121912" tIns="60956" rIns="121912" bIns="60956" rtlCol="0" anchor="b">
            <a:noAutofit/>
          </a:bodyPr>
          <a:lstStyle>
            <a:lvl1pPr marL="0" indent="-171450" algn="l" defTabSz="685800" rtl="0" eaLnBrk="1" fontAlgn="base" latinLnBrk="0" hangingPunct="1">
              <a:lnSpc>
                <a:spcPct val="100000"/>
              </a:lnSpc>
              <a:spcBef>
                <a:spcPct val="0"/>
              </a:spcBef>
              <a:spcAft>
                <a:spcPct val="0"/>
              </a:spcAft>
              <a:buClr>
                <a:schemeClr val="tx2"/>
              </a:buClr>
              <a:buFont typeface="Arial" panose="020B0604020202020204" pitchFamily="34" charset="0"/>
              <a:buChar char="•"/>
              <a:defRPr lang="en-US" sz="600" b="0" kern="0" dirty="0" smtClean="0">
                <a:solidFill>
                  <a:srgbClr val="6A6356"/>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chemeClr val="accent1"/>
              </a:buClr>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Clr>
                <a:schemeClr val="accent1"/>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914377" rtl="0" eaLnBrk="1" fontAlgn="base" latinLnBrk="0" hangingPunct="1">
              <a:lnSpc>
                <a:spcPct val="100000"/>
              </a:lnSpc>
              <a:spcBef>
                <a:spcPct val="0"/>
              </a:spcBef>
              <a:spcAft>
                <a:spcPct val="0"/>
              </a:spcAft>
              <a:buClr>
                <a:srgbClr val="391560"/>
              </a:buClr>
              <a:buSzTx/>
              <a:buFont typeface="Arial" panose="020B0604020202020204" pitchFamily="34" charset="0"/>
              <a:buNone/>
              <a:tabLst/>
              <a:defRPr/>
            </a:pPr>
            <a:r>
              <a:rPr kumimoji="0" lang="en-GB" sz="1500" b="1" i="1" u="none" strike="noStrike" kern="0" cap="none" spc="0" normalizeH="0" baseline="0" noProof="0" dirty="0">
                <a:ln>
                  <a:noFill/>
                </a:ln>
                <a:solidFill>
                  <a:srgbClr val="6A6356"/>
                </a:solidFill>
                <a:effectLst/>
                <a:uLnTx/>
                <a:uFillTx/>
                <a:latin typeface="Arial"/>
                <a:ea typeface="+mn-ea"/>
                <a:cs typeface="+mn-cs"/>
              </a:rPr>
              <a:t>1. Robson et al. N Engl J Med. 2017; 377:523-533; </a:t>
            </a:r>
          </a:p>
          <a:p>
            <a:pPr marL="0" marR="0" lvl="0" indent="0" algn="r" defTabSz="914377" rtl="0" eaLnBrk="1" fontAlgn="base" latinLnBrk="0" hangingPunct="1">
              <a:lnSpc>
                <a:spcPct val="100000"/>
              </a:lnSpc>
              <a:spcBef>
                <a:spcPct val="0"/>
              </a:spcBef>
              <a:spcAft>
                <a:spcPct val="0"/>
              </a:spcAft>
              <a:buClr>
                <a:srgbClr val="391560"/>
              </a:buClr>
              <a:buSzTx/>
              <a:buFont typeface="Arial" panose="020B0604020202020204" pitchFamily="34" charset="0"/>
              <a:buNone/>
              <a:tabLst/>
              <a:defRPr/>
            </a:pPr>
            <a:r>
              <a:rPr kumimoji="0" lang="en-GB" sz="1500" b="1" i="1" u="none" strike="noStrike" kern="0" cap="none" spc="0" normalizeH="0" baseline="0" noProof="0" dirty="0">
                <a:ln>
                  <a:noFill/>
                </a:ln>
                <a:solidFill>
                  <a:srgbClr val="6A6356"/>
                </a:solidFill>
                <a:effectLst/>
                <a:uLnTx/>
                <a:uFillTx/>
                <a:latin typeface="Arial"/>
                <a:ea typeface="+mn-ea"/>
                <a:cs typeface="+mn-cs"/>
              </a:rPr>
              <a:t>2. </a:t>
            </a:r>
            <a:r>
              <a:rPr kumimoji="0" lang="da-DK" sz="1500" b="1" i="1" u="none" strike="noStrike" kern="0" cap="none" spc="0" normalizeH="0" baseline="0" noProof="0" dirty="0">
                <a:ln>
                  <a:noFill/>
                </a:ln>
                <a:solidFill>
                  <a:srgbClr val="6A6356"/>
                </a:solidFill>
                <a:effectLst/>
                <a:uLnTx/>
                <a:uFillTx/>
                <a:latin typeface="Arial"/>
                <a:ea typeface="+mn-ea"/>
                <a:cs typeface="+mn-cs"/>
              </a:rPr>
              <a:t>Litton J et al. N Engl J Med 2018; 379:753–763 </a:t>
            </a:r>
          </a:p>
        </p:txBody>
      </p:sp>
      <p:sp>
        <p:nvSpPr>
          <p:cNvPr id="19" name="Title 1">
            <a:extLst>
              <a:ext uri="{FF2B5EF4-FFF2-40B4-BE49-F238E27FC236}">
                <a16:creationId xmlns:a16="http://schemas.microsoft.com/office/drawing/2014/main" id="{05B24D12-A563-47EC-9463-FF940AAD59DA}"/>
              </a:ext>
            </a:extLst>
          </p:cNvPr>
          <p:cNvSpPr txBox="1">
            <a:spLocks/>
          </p:cNvSpPr>
          <p:nvPr/>
        </p:nvSpPr>
        <p:spPr bwMode="auto">
          <a:xfrm>
            <a:off x="0" y="0"/>
            <a:ext cx="12192000" cy="1340768"/>
          </a:xfrm>
          <a:prstGeom prst="rect">
            <a:avLst/>
          </a:prstGeom>
          <a:solidFill>
            <a:srgbClr val="184B70">
              <a:alpha val="57647"/>
            </a:srgb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i="0">
                <a:solidFill>
                  <a:schemeClr val="bg1"/>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85"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54"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33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33" b="0" i="0" u="none" strike="noStrike" kern="0" cap="none" spc="0" normalizeH="0" baseline="0" noProof="0" dirty="0">
                <a:ln>
                  <a:noFill/>
                </a:ln>
                <a:solidFill>
                  <a:srgbClr val="FFFFFF"/>
                </a:solidFill>
                <a:effectLst/>
                <a:uLnTx/>
                <a:uFillTx/>
                <a:latin typeface="Arial"/>
                <a:ea typeface="ＭＳ Ｐゴシック"/>
                <a:cs typeface="+mj-cs"/>
              </a:rPr>
              <a:t>Phase III trials of PARP Inhibitors in </a:t>
            </a:r>
            <a:r>
              <a:rPr kumimoji="0" lang="en-US" sz="3733" b="0" i="0" u="none" strike="noStrike" kern="0" cap="none" spc="0" normalizeH="0" baseline="0" noProof="0" dirty="0" err="1">
                <a:ln>
                  <a:noFill/>
                </a:ln>
                <a:solidFill>
                  <a:srgbClr val="FFFFFF"/>
                </a:solidFill>
                <a:effectLst/>
                <a:uLnTx/>
                <a:uFillTx/>
                <a:latin typeface="Arial"/>
                <a:ea typeface="ＭＳ Ｐゴシック"/>
                <a:cs typeface="+mj-cs"/>
              </a:rPr>
              <a:t>gBRCA</a:t>
            </a:r>
            <a:r>
              <a:rPr kumimoji="0" lang="en-US" sz="3733" b="0" i="0" u="none" strike="noStrike" kern="0" cap="none" spc="0" normalizeH="0" baseline="0" noProof="0" dirty="0">
                <a:ln>
                  <a:noFill/>
                </a:ln>
                <a:solidFill>
                  <a:srgbClr val="FFFFFF"/>
                </a:solidFill>
                <a:effectLst/>
                <a:uLnTx/>
                <a:uFillTx/>
                <a:latin typeface="Arial"/>
                <a:ea typeface="ＭＳ Ｐゴシック"/>
                <a:cs typeface="+mj-cs"/>
              </a:rPr>
              <a:t> </a:t>
            </a:r>
            <a:br>
              <a:rPr kumimoji="0" lang="en-US" sz="3733" b="0" i="0" u="none" strike="noStrike" kern="0" cap="none" spc="0" normalizeH="0" baseline="0" noProof="0" dirty="0">
                <a:ln>
                  <a:noFill/>
                </a:ln>
                <a:solidFill>
                  <a:srgbClr val="FFFFFF"/>
                </a:solidFill>
                <a:effectLst/>
                <a:uLnTx/>
                <a:uFillTx/>
                <a:latin typeface="Arial"/>
                <a:ea typeface="ＭＳ Ｐゴシック"/>
                <a:cs typeface="+mj-cs"/>
              </a:rPr>
            </a:br>
            <a:r>
              <a:rPr kumimoji="0" lang="en-US" sz="3733" b="0" i="0" u="none" strike="noStrike" kern="0" cap="none" spc="0" normalizeH="0" baseline="0" noProof="0" dirty="0">
                <a:ln>
                  <a:noFill/>
                </a:ln>
                <a:solidFill>
                  <a:srgbClr val="FFFFFF"/>
                </a:solidFill>
                <a:effectLst/>
                <a:uLnTx/>
                <a:uFillTx/>
                <a:latin typeface="Arial"/>
                <a:ea typeface="ＭＳ Ｐゴシック"/>
                <a:cs typeface="+mj-cs"/>
              </a:rPr>
              <a:t>HER2-negative metastatic breast cancer patients</a:t>
            </a:r>
          </a:p>
        </p:txBody>
      </p:sp>
      <p:sp>
        <p:nvSpPr>
          <p:cNvPr id="20" name="TextBox 19">
            <a:extLst>
              <a:ext uri="{FF2B5EF4-FFF2-40B4-BE49-F238E27FC236}">
                <a16:creationId xmlns:a16="http://schemas.microsoft.com/office/drawing/2014/main" id="{0EED7655-892F-AC42-8185-BF1DBD6A879C}"/>
              </a:ext>
            </a:extLst>
          </p:cNvPr>
          <p:cNvSpPr txBox="1"/>
          <p:nvPr/>
        </p:nvSpPr>
        <p:spPr>
          <a:xfrm>
            <a:off x="393369" y="6512943"/>
            <a:ext cx="3297185" cy="307777"/>
          </a:xfrm>
          <a:prstGeom prst="rect">
            <a:avLst/>
          </a:prstGeom>
          <a:noFill/>
        </p:spPr>
        <p:txBody>
          <a:bodyPr wrap="none" rtlCol="0">
            <a:spAutoFit/>
          </a:bodyPr>
          <a:lstStyle/>
          <a:p>
            <a:r>
              <a:rPr lang="en-US" sz="1400" dirty="0"/>
              <a:t>Courtesy of Joyce O’Shaughnessy, MD</a:t>
            </a:r>
          </a:p>
        </p:txBody>
      </p:sp>
    </p:spTree>
    <p:extLst>
      <p:ext uri="{BB962C8B-B14F-4D97-AF65-F5344CB8AC3E}">
        <p14:creationId xmlns:p14="http://schemas.microsoft.com/office/powerpoint/2010/main" val="3499093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err="1"/>
              <a:t>Ms</a:t>
            </a:r>
            <a:r>
              <a:rPr lang="en-US" dirty="0"/>
              <a:t> Fulgencio — Disclosures</a:t>
            </a:r>
          </a:p>
        </p:txBody>
      </p:sp>
      <p:graphicFrame>
        <p:nvGraphicFramePr>
          <p:cNvPr id="5" name="Table 4">
            <a:extLst>
              <a:ext uri="{FF2B5EF4-FFF2-40B4-BE49-F238E27FC236}">
                <a16:creationId xmlns:a16="http://schemas.microsoft.com/office/drawing/2014/main" id="{7C107F6E-AC6A-E646-B90A-2DA357982450}"/>
              </a:ext>
            </a:extLst>
          </p:cNvPr>
          <p:cNvGraphicFramePr>
            <a:graphicFrameLocks noGrp="1"/>
          </p:cNvGraphicFramePr>
          <p:nvPr/>
        </p:nvGraphicFramePr>
        <p:xfrm>
          <a:off x="1562100" y="2451845"/>
          <a:ext cx="9410700" cy="977155"/>
        </p:xfrm>
        <a:graphic>
          <a:graphicData uri="http://schemas.openxmlformats.org/drawingml/2006/table">
            <a:tbl>
              <a:tblPr firstRow="1" bandRow="1">
                <a:tableStyleId>{5C22544A-7EE6-4342-B048-85BDC9FD1C3A}</a:tableStyleId>
              </a:tblPr>
              <a:tblGrid>
                <a:gridCol w="9410700">
                  <a:extLst>
                    <a:ext uri="{9D8B030D-6E8A-4147-A177-3AD203B41FA5}">
                      <a16:colId xmlns:a16="http://schemas.microsoft.com/office/drawing/2014/main" val="1723418156"/>
                    </a:ext>
                  </a:extLst>
                </a:gridCol>
              </a:tblGrid>
              <a:tr h="977155">
                <a:tc>
                  <a:txBody>
                    <a:bodyPr/>
                    <a:lstStyle/>
                    <a:p>
                      <a:pPr algn="ctr"/>
                      <a:r>
                        <a:rPr lang="en-US" sz="1800" b="1" kern="1200" dirty="0">
                          <a:solidFill>
                            <a:srgbClr val="002B50"/>
                          </a:solidFill>
                          <a:effectLst/>
                          <a:latin typeface="+mn-lt"/>
                          <a:ea typeface="+mn-ea"/>
                          <a:cs typeface="+mn-cs"/>
                        </a:rPr>
                        <a:t>No financial interests or affiliations to disclose.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326219031"/>
      </p:ext>
    </p:extLst>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601683" y="1600200"/>
            <a:ext cx="11353800" cy="5105400"/>
          </a:xfrm>
        </p:spPr>
        <p:txBody>
          <a:bodyPr/>
          <a:lstStyle/>
          <a:p>
            <a:pPr marL="0" indent="0">
              <a:spcBef>
                <a:spcPts val="1200"/>
              </a:spcBef>
              <a:spcAft>
                <a:spcPts val="0"/>
              </a:spcAft>
              <a:buNone/>
            </a:pPr>
            <a:r>
              <a:rPr lang="en-US" sz="2000" b="1" dirty="0">
                <a:solidFill>
                  <a:srgbClr val="0432FF"/>
                </a:solidFill>
              </a:rPr>
              <a:t>Module 1: Overview of PARP Inhibitors — Biologic Rationale and Mechanism of Action</a:t>
            </a:r>
          </a:p>
          <a:p>
            <a:pPr>
              <a:spcBef>
                <a:spcPts val="400"/>
              </a:spcBef>
              <a:spcAft>
                <a:spcPts val="0"/>
              </a:spcAft>
            </a:pPr>
            <a:r>
              <a:rPr lang="en-US" sz="2000" dirty="0">
                <a:solidFill>
                  <a:srgbClr val="000000"/>
                </a:solidFill>
              </a:rPr>
              <a:t>Case Presentation: 47-year-old woman with ovarian cancer</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2: Side Effects and Toxicities of PARP Inhibitors</a:t>
            </a:r>
          </a:p>
          <a:p>
            <a:pPr marL="0" indent="0">
              <a:spcBef>
                <a:spcPts val="1200"/>
              </a:spcBef>
              <a:spcAft>
                <a:spcPts val="0"/>
              </a:spcAft>
              <a:buNone/>
            </a:pPr>
            <a:r>
              <a:rPr lang="en-US" sz="2000" b="1" dirty="0">
                <a:solidFill>
                  <a:srgbClr val="0432FF"/>
                </a:solidFill>
              </a:rPr>
              <a:t>Module 3: PARP Inhibitors for Ovarian Cancer</a:t>
            </a:r>
            <a:endParaRPr lang="en-US" sz="2000" dirty="0">
              <a:solidFill>
                <a:schemeClr val="tx2"/>
              </a:solidFill>
            </a:endParaRPr>
          </a:p>
          <a:p>
            <a:pPr marL="0" indent="0">
              <a:spcBef>
                <a:spcPts val="1200"/>
              </a:spcBef>
              <a:spcAft>
                <a:spcPts val="0"/>
              </a:spcAft>
              <a:buNone/>
            </a:pPr>
            <a:r>
              <a:rPr lang="en-US" sz="2000" b="1" dirty="0">
                <a:solidFill>
                  <a:srgbClr val="0432FF"/>
                </a:solidFill>
              </a:rPr>
              <a:t>Module 4: PARP Inhibitors for Breast Cancer</a:t>
            </a:r>
            <a:endParaRPr lang="en-US" sz="2000" dirty="0">
              <a:solidFill>
                <a:schemeClr val="tx2"/>
              </a:solidFill>
            </a:endParaRPr>
          </a:p>
          <a:p>
            <a:pPr>
              <a:spcBef>
                <a:spcPts val="400"/>
              </a:spcBef>
              <a:spcAft>
                <a:spcPts val="0"/>
              </a:spcAft>
            </a:pPr>
            <a:r>
              <a:rPr lang="en-US" sz="2000" dirty="0">
                <a:solidFill>
                  <a:schemeClr val="tx2"/>
                </a:solidFill>
              </a:rPr>
              <a:t>Case Presentation: 34-year-old woman with ER-positive, HER2-negative breast cancer </a:t>
            </a:r>
            <a:r>
              <a:rPr lang="en-US" sz="2000" dirty="0">
                <a:solidFill>
                  <a:srgbClr val="002B50"/>
                </a:solidFill>
              </a:rPr>
              <a:t> </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5: PARP Inhibitors for Pancreatic Cancer</a:t>
            </a:r>
          </a:p>
          <a:p>
            <a:pPr>
              <a:spcBef>
                <a:spcPts val="400"/>
              </a:spcBef>
              <a:spcAft>
                <a:spcPts val="0"/>
              </a:spcAft>
            </a:pPr>
            <a:r>
              <a:rPr lang="en-US" sz="2000" dirty="0">
                <a:solidFill>
                  <a:schemeClr val="tx2"/>
                </a:solidFill>
              </a:rPr>
              <a:t>Case Presentation: 67-year-old man with metastatic pancreatic cancer </a:t>
            </a:r>
          </a:p>
          <a:p>
            <a:pPr>
              <a:spcBef>
                <a:spcPts val="400"/>
              </a:spcBef>
              <a:spcAft>
                <a:spcPts val="0"/>
              </a:spcAft>
            </a:pPr>
            <a:r>
              <a:rPr lang="en-US" sz="2000" dirty="0">
                <a:solidFill>
                  <a:schemeClr val="tx2"/>
                </a:solidFill>
              </a:rPr>
              <a:t>Case Presentation: 68-year-old man with metastatic pancreatic cancer </a:t>
            </a:r>
          </a:p>
          <a:p>
            <a:pPr marL="0" indent="0">
              <a:spcBef>
                <a:spcPts val="1200"/>
              </a:spcBef>
              <a:spcAft>
                <a:spcPts val="0"/>
              </a:spcAft>
              <a:buNone/>
            </a:pPr>
            <a:r>
              <a:rPr lang="en-US" sz="2000" b="1" dirty="0">
                <a:solidFill>
                  <a:srgbClr val="0432FF"/>
                </a:solidFill>
              </a:rPr>
              <a:t>Module 6: PARP Inhibitors for Prostate Cancer</a:t>
            </a:r>
          </a:p>
          <a:p>
            <a:pPr>
              <a:spcBef>
                <a:spcPts val="400"/>
              </a:spcBef>
              <a:spcAft>
                <a:spcPts val="0"/>
              </a:spcAft>
            </a:pPr>
            <a:r>
              <a:rPr lang="en-US" sz="2000" dirty="0">
                <a:solidFill>
                  <a:schemeClr val="tx2"/>
                </a:solidFill>
              </a:rPr>
              <a:t>Case Presentation: A man in his early 50s with metastatic prostate cancer </a:t>
            </a:r>
          </a:p>
          <a:p>
            <a:pPr>
              <a:spcBef>
                <a:spcPts val="400"/>
              </a:spcBef>
              <a:spcAft>
                <a:spcPts val="0"/>
              </a:spcAft>
            </a:pPr>
            <a:r>
              <a:rPr lang="en-US" sz="2000" dirty="0">
                <a:solidFill>
                  <a:schemeClr val="tx2"/>
                </a:solidFill>
              </a:rPr>
              <a:t>Case Presentation: A 71-year-old man with metastatic prostate cancer </a:t>
            </a:r>
            <a:endParaRPr lang="en-US" sz="2000" b="1" dirty="0">
              <a:solidFill>
                <a:srgbClr val="0432FF"/>
              </a:solidFill>
            </a:endParaRPr>
          </a:p>
        </p:txBody>
      </p:sp>
    </p:spTree>
    <p:extLst>
      <p:ext uri="{BB962C8B-B14F-4D97-AF65-F5344CB8AC3E}">
        <p14:creationId xmlns:p14="http://schemas.microsoft.com/office/powerpoint/2010/main" val="3960771425"/>
      </p:ext>
    </p:extLst>
  </p:cSld>
  <p:clrMapOvr>
    <a:masterClrMapping/>
  </p:clrMapOvr>
  <p:transition spd="slow"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p:txBody>
          <a:bodyPr/>
          <a:lstStyle/>
          <a:p>
            <a:r>
              <a:rPr lang="en-US" dirty="0"/>
              <a:t>Module 5: PARP Inhibitors for Pancreatic Cancer</a:t>
            </a:r>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lvl="0">
              <a:spcBef>
                <a:spcPts val="1600"/>
              </a:spcBef>
            </a:pPr>
            <a:r>
              <a:rPr lang="en-US" dirty="0"/>
              <a:t>Genomic profile</a:t>
            </a:r>
          </a:p>
          <a:p>
            <a:pPr lvl="0">
              <a:spcBef>
                <a:spcPts val="1600"/>
              </a:spcBef>
            </a:pPr>
            <a:r>
              <a:rPr lang="en-US" dirty="0"/>
              <a:t>Key recent data sets: POLO, RUCAPANC</a:t>
            </a:r>
          </a:p>
          <a:p>
            <a:pPr lvl="0">
              <a:spcBef>
                <a:spcPts val="1600"/>
              </a:spcBef>
            </a:pPr>
            <a:r>
              <a:rPr lang="en-US" dirty="0"/>
              <a:t>Current practice patterns </a:t>
            </a:r>
          </a:p>
          <a:p>
            <a:pPr lvl="0">
              <a:spcBef>
                <a:spcPts val="1600"/>
              </a:spcBef>
            </a:pPr>
            <a:r>
              <a:rPr lang="en-US" dirty="0"/>
              <a:t>Ongoing trials</a:t>
            </a:r>
          </a:p>
        </p:txBody>
      </p:sp>
    </p:spTree>
    <p:extLst>
      <p:ext uri="{BB962C8B-B14F-4D97-AF65-F5344CB8AC3E}">
        <p14:creationId xmlns:p14="http://schemas.microsoft.com/office/powerpoint/2010/main" val="878564143"/>
      </p:ext>
    </p:extLst>
  </p:cSld>
  <p:clrMapOvr>
    <a:masterClrMapping/>
  </p:clrMapOvr>
  <p:transition spd="slow"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67-year-old man with metastatic pancreatic cancer (from the practice of Tammy </a:t>
            </a:r>
            <a:r>
              <a:rPr lang="en-US" dirty="0" err="1"/>
              <a:t>Triglianos</a:t>
            </a:r>
            <a:r>
              <a:rPr lang="en-US" dirty="0"/>
              <a:t>, RN, MS, ANP-BC, AOCNP)</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295400"/>
            <a:ext cx="11616690" cy="5562600"/>
          </a:xfrm>
        </p:spPr>
        <p:txBody>
          <a:bodyPr/>
          <a:lstStyle/>
          <a:p>
            <a:pPr>
              <a:spcAft>
                <a:spcPts val="600"/>
              </a:spcAft>
            </a:pPr>
            <a:r>
              <a:rPr lang="en-US" sz="2000" dirty="0">
                <a:solidFill>
                  <a:schemeClr val="tx2"/>
                </a:solidFill>
              </a:rPr>
              <a:t>Stage IV BRCA1-mutated pancreatic adenocarcinoma with peritoneal carcinomatosis</a:t>
            </a:r>
          </a:p>
          <a:p>
            <a:pPr>
              <a:spcAft>
                <a:spcPts val="600"/>
              </a:spcAft>
            </a:pPr>
            <a:r>
              <a:rPr lang="en-US" sz="2000" dirty="0">
                <a:solidFill>
                  <a:schemeClr val="tx2"/>
                </a:solidFill>
              </a:rPr>
              <a:t>FOLFIRINOX, with response, increasing fatigue </a:t>
            </a:r>
            <a:r>
              <a:rPr lang="en-US" sz="2000" dirty="0">
                <a:solidFill>
                  <a:schemeClr val="tx2"/>
                </a:solidFill>
                <a:sym typeface="Wingdings" pitchFamily="2" charset="2"/>
              </a:rPr>
              <a:t> FOLFOX, with progressive neuropathy  maintenance 5-FU  PD</a:t>
            </a:r>
          </a:p>
          <a:p>
            <a:pPr>
              <a:spcAft>
                <a:spcPts val="600"/>
              </a:spcAft>
            </a:pPr>
            <a:r>
              <a:rPr lang="en-US" sz="2000" dirty="0">
                <a:solidFill>
                  <a:schemeClr val="tx2"/>
                </a:solidFill>
                <a:sym typeface="Wingdings" pitchFamily="2" charset="2"/>
              </a:rPr>
              <a:t>FOLFIRI, with SD and CA19-9: 161  49.5</a:t>
            </a:r>
          </a:p>
          <a:p>
            <a:pPr>
              <a:spcAft>
                <a:spcPts val="600"/>
              </a:spcAft>
            </a:pPr>
            <a:r>
              <a:rPr lang="en-US" sz="2000" dirty="0" err="1">
                <a:solidFill>
                  <a:schemeClr val="tx2"/>
                </a:solidFill>
                <a:sym typeface="Wingdings" pitchFamily="2" charset="2"/>
              </a:rPr>
              <a:t>Olaparib</a:t>
            </a:r>
            <a:endParaRPr lang="en-US" sz="2000" dirty="0">
              <a:solidFill>
                <a:schemeClr val="tx2"/>
              </a:solidFill>
              <a:sym typeface="Wingdings" pitchFamily="2" charset="2"/>
            </a:endParaRPr>
          </a:p>
          <a:p>
            <a:pPr lvl="1">
              <a:spcAft>
                <a:spcPts val="600"/>
              </a:spcAft>
            </a:pPr>
            <a:r>
              <a:rPr lang="en-US" sz="2000" dirty="0">
                <a:solidFill>
                  <a:schemeClr val="tx2"/>
                </a:solidFill>
                <a:sym typeface="Wingdings" pitchFamily="2" charset="2"/>
              </a:rPr>
              <a:t>Dysgeusia, Grade 2 fatigue (</a:t>
            </a:r>
            <a:r>
              <a:rPr lang="en-US" sz="2000" dirty="0" err="1">
                <a:solidFill>
                  <a:schemeClr val="tx2"/>
                </a:solidFill>
                <a:sym typeface="Wingdings" pitchFamily="2" charset="2"/>
              </a:rPr>
              <a:t>olaparib</a:t>
            </a:r>
            <a:r>
              <a:rPr lang="en-US" sz="2000" dirty="0">
                <a:solidFill>
                  <a:schemeClr val="tx2"/>
                </a:solidFill>
                <a:sym typeface="Wingdings" pitchFamily="2" charset="2"/>
              </a:rPr>
              <a:t> dose reduced to 300  250 mg BID)</a:t>
            </a:r>
            <a:endParaRPr lang="en-US" sz="2000" dirty="0">
              <a:solidFill>
                <a:schemeClr val="tx2"/>
              </a:solidFill>
            </a:endParaRPr>
          </a:p>
          <a:p>
            <a:pPr lvl="1">
              <a:spcAft>
                <a:spcPts val="600"/>
              </a:spcAft>
            </a:pPr>
            <a:r>
              <a:rPr lang="en-US" sz="2000" dirty="0">
                <a:solidFill>
                  <a:schemeClr val="tx2"/>
                </a:solidFill>
              </a:rPr>
              <a:t>Restaging after 2 months: SD and CA19-9: 49.5 </a:t>
            </a:r>
            <a:r>
              <a:rPr lang="en-US" sz="2000" dirty="0">
                <a:solidFill>
                  <a:schemeClr val="tx2"/>
                </a:solidFill>
                <a:sym typeface="Wingdings" pitchFamily="2" charset="2"/>
              </a:rPr>
              <a:t> 39.1</a:t>
            </a:r>
            <a:endParaRPr lang="en-US" sz="2000" dirty="0">
              <a:solidFill>
                <a:schemeClr val="tx2"/>
              </a:solidFill>
            </a:endParaRPr>
          </a:p>
          <a:p>
            <a:pPr lvl="1">
              <a:spcAft>
                <a:spcPts val="600"/>
              </a:spcAft>
            </a:pPr>
            <a:r>
              <a:rPr lang="en-US" sz="2000" dirty="0">
                <a:solidFill>
                  <a:schemeClr val="tx2"/>
                </a:solidFill>
              </a:rPr>
              <a:t>After additional 2 months: Progressive GI symptoms </a:t>
            </a:r>
            <a:r>
              <a:rPr lang="en-US" sz="2000" dirty="0">
                <a:solidFill>
                  <a:schemeClr val="tx2"/>
                </a:solidFill>
                <a:sym typeface="Wingdings" pitchFamily="2" charset="2"/>
              </a:rPr>
              <a:t> 2-week treatment break, with symptom improvement</a:t>
            </a:r>
          </a:p>
          <a:p>
            <a:pPr lvl="1">
              <a:spcAft>
                <a:spcPts val="600"/>
              </a:spcAft>
            </a:pPr>
            <a:r>
              <a:rPr lang="en-US" sz="2000" dirty="0">
                <a:solidFill>
                  <a:schemeClr val="tx2"/>
                </a:solidFill>
                <a:sym typeface="Wingdings" pitchFamily="2" charset="2"/>
              </a:rPr>
              <a:t>Re-started </a:t>
            </a:r>
            <a:r>
              <a:rPr lang="en-US" sz="2000" dirty="0" err="1">
                <a:solidFill>
                  <a:schemeClr val="tx2"/>
                </a:solidFill>
                <a:sym typeface="Wingdings" pitchFamily="2" charset="2"/>
              </a:rPr>
              <a:t>olaparib</a:t>
            </a:r>
            <a:r>
              <a:rPr lang="en-US" sz="2000" dirty="0">
                <a:solidFill>
                  <a:schemeClr val="tx2"/>
                </a:solidFill>
                <a:sym typeface="Wingdings" pitchFamily="2" charset="2"/>
              </a:rPr>
              <a:t>, with recurrent GI symptoms, rising CA19-9 </a:t>
            </a:r>
            <a:r>
              <a:rPr lang="en-US" sz="2000" dirty="0">
                <a:solidFill>
                  <a:schemeClr val="tx2"/>
                </a:solidFill>
              </a:rPr>
              <a:t>(39.1</a:t>
            </a:r>
            <a:r>
              <a:rPr lang="en-US" sz="2000" dirty="0">
                <a:solidFill>
                  <a:schemeClr val="tx2"/>
                </a:solidFill>
                <a:sym typeface="Wingdings" pitchFamily="2" charset="2"/>
              </a:rPr>
              <a:t></a:t>
            </a:r>
            <a:r>
              <a:rPr lang="en-US" sz="2000" dirty="0">
                <a:solidFill>
                  <a:schemeClr val="tx2"/>
                </a:solidFill>
              </a:rPr>
              <a:t>96.9</a:t>
            </a:r>
            <a:r>
              <a:rPr lang="en-US" sz="2000" dirty="0">
                <a:solidFill>
                  <a:schemeClr val="tx2"/>
                </a:solidFill>
                <a:sym typeface="Wingdings" pitchFamily="2" charset="2"/>
              </a:rPr>
              <a:t></a:t>
            </a:r>
            <a:r>
              <a:rPr lang="en-US" sz="2000" dirty="0">
                <a:solidFill>
                  <a:schemeClr val="tx2"/>
                </a:solidFill>
              </a:rPr>
              <a:t>269) </a:t>
            </a:r>
          </a:p>
          <a:p>
            <a:pPr>
              <a:spcAft>
                <a:spcPts val="600"/>
              </a:spcAft>
            </a:pPr>
            <a:r>
              <a:rPr lang="en-US" sz="2000" dirty="0">
                <a:solidFill>
                  <a:schemeClr val="tx2"/>
                </a:solidFill>
              </a:rPr>
              <a:t> IV chemotherapy</a:t>
            </a:r>
          </a:p>
          <a:p>
            <a:pPr lvl="1">
              <a:spcAft>
                <a:spcPts val="600"/>
              </a:spcAft>
            </a:pPr>
            <a:r>
              <a:rPr lang="en-US" sz="2000" dirty="0">
                <a:solidFill>
                  <a:schemeClr val="tx2"/>
                </a:solidFill>
              </a:rPr>
              <a:t>Struggled through last treatment course, passed away</a:t>
            </a:r>
          </a:p>
          <a:p>
            <a:endParaRPr lang="en-US" sz="1600" kern="1200" dirty="0">
              <a:solidFill>
                <a:schemeClr val="tx2"/>
              </a:solidFill>
            </a:endParaRPr>
          </a:p>
        </p:txBody>
      </p:sp>
    </p:spTree>
    <p:extLst>
      <p:ext uri="{BB962C8B-B14F-4D97-AF65-F5344CB8AC3E}">
        <p14:creationId xmlns:p14="http://schemas.microsoft.com/office/powerpoint/2010/main" val="53486769"/>
      </p:ext>
    </p:extLst>
  </p:cSld>
  <p:clrMapOvr>
    <a:masterClrMapping/>
  </p:clrMapOvr>
  <p:transition spd="slow"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68-year-old man with metastatic pancreatic cancer (from the practice of </a:t>
            </a:r>
            <a:r>
              <a:rPr lang="en-US" dirty="0" err="1"/>
              <a:t>Ms</a:t>
            </a:r>
            <a:r>
              <a:rPr lang="en-US" dirty="0"/>
              <a:t> </a:t>
            </a:r>
            <a:r>
              <a:rPr lang="en-US" dirty="0" err="1"/>
              <a:t>Triglianos</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295400"/>
            <a:ext cx="11616690" cy="5562600"/>
          </a:xfrm>
        </p:spPr>
        <p:txBody>
          <a:bodyPr/>
          <a:lstStyle/>
          <a:p>
            <a:pPr>
              <a:spcAft>
                <a:spcPts val="900"/>
              </a:spcAft>
            </a:pPr>
            <a:r>
              <a:rPr lang="en-US" sz="2000" dirty="0">
                <a:solidFill>
                  <a:schemeClr val="tx2"/>
                </a:solidFill>
              </a:rPr>
              <a:t>2013: Stage IV BRCA1-mutated pancreatic adenocarcinoma with liver metastases</a:t>
            </a:r>
          </a:p>
          <a:p>
            <a:pPr>
              <a:spcAft>
                <a:spcPts val="900"/>
              </a:spcAft>
            </a:pPr>
            <a:r>
              <a:rPr lang="en-US" sz="2000" dirty="0">
                <a:solidFill>
                  <a:schemeClr val="tx2"/>
                </a:solidFill>
              </a:rPr>
              <a:t>Multiple lines of systemic chemotherapy with one 6-month holiday in 2017</a:t>
            </a:r>
          </a:p>
          <a:p>
            <a:pPr lvl="1">
              <a:spcAft>
                <a:spcPts val="900"/>
              </a:spcAft>
            </a:pPr>
            <a:r>
              <a:rPr lang="en-US" sz="2000" dirty="0">
                <a:solidFill>
                  <a:schemeClr val="tx2"/>
                </a:solidFill>
              </a:rPr>
              <a:t>CA19-9 never elevated, so not a reliable marker  </a:t>
            </a:r>
          </a:p>
          <a:p>
            <a:pPr>
              <a:spcAft>
                <a:spcPts val="900"/>
              </a:spcAft>
            </a:pPr>
            <a:r>
              <a:rPr lang="en-US" sz="2000" dirty="0">
                <a:solidFill>
                  <a:schemeClr val="tx2"/>
                </a:solidFill>
              </a:rPr>
              <a:t>5/2019: </a:t>
            </a:r>
            <a:r>
              <a:rPr lang="en-US" sz="2000" dirty="0" err="1">
                <a:solidFill>
                  <a:schemeClr val="tx2"/>
                </a:solidFill>
              </a:rPr>
              <a:t>Olaparib</a:t>
            </a:r>
            <a:r>
              <a:rPr lang="en-US" sz="2000" dirty="0">
                <a:solidFill>
                  <a:schemeClr val="tx2"/>
                </a:solidFill>
              </a:rPr>
              <a:t> 200mg BID, dose reduced due to renal insufficiency from focal segmental glomerulosclerosis </a:t>
            </a:r>
          </a:p>
          <a:p>
            <a:pPr lvl="1">
              <a:spcAft>
                <a:spcPts val="900"/>
              </a:spcAft>
            </a:pPr>
            <a:r>
              <a:rPr lang="en-US" sz="2000" dirty="0">
                <a:solidFill>
                  <a:schemeClr val="tx2"/>
                </a:solidFill>
              </a:rPr>
              <a:t>Initially tolerated treatment fairly well over 5-months</a:t>
            </a:r>
          </a:p>
          <a:p>
            <a:pPr lvl="1">
              <a:spcAft>
                <a:spcPts val="900"/>
              </a:spcAft>
            </a:pPr>
            <a:r>
              <a:rPr lang="en-US" sz="2000" dirty="0">
                <a:solidFill>
                  <a:schemeClr val="tx2"/>
                </a:solidFill>
              </a:rPr>
              <a:t>Short treatment break due to cervical discectomy from cervical spondylosis</a:t>
            </a:r>
          </a:p>
          <a:p>
            <a:pPr lvl="1">
              <a:spcAft>
                <a:spcPts val="900"/>
              </a:spcAft>
            </a:pPr>
            <a:r>
              <a:rPr lang="en-US" sz="2000" dirty="0">
                <a:solidFill>
                  <a:schemeClr val="tx2"/>
                </a:solidFill>
              </a:rPr>
              <a:t>After restarting: Fatigue, progressive dysgeusia, decreased appetite with associated weight loss (slight rise in creatinine) </a:t>
            </a:r>
            <a:r>
              <a:rPr lang="en-US" sz="2000" dirty="0">
                <a:solidFill>
                  <a:schemeClr val="tx2"/>
                </a:solidFill>
                <a:sym typeface="Wingdings" pitchFamily="2" charset="2"/>
              </a:rPr>
              <a:t> </a:t>
            </a:r>
            <a:r>
              <a:rPr lang="en-US" sz="2000" dirty="0" err="1">
                <a:solidFill>
                  <a:schemeClr val="tx2"/>
                </a:solidFill>
                <a:sym typeface="Wingdings" pitchFamily="2" charset="2"/>
              </a:rPr>
              <a:t>Olaparib</a:t>
            </a:r>
            <a:r>
              <a:rPr lang="en-US" sz="2000" dirty="0">
                <a:solidFill>
                  <a:schemeClr val="tx2"/>
                </a:solidFill>
                <a:sym typeface="Wingdings" pitchFamily="2" charset="2"/>
              </a:rPr>
              <a:t> held for 1 month </a:t>
            </a:r>
            <a:r>
              <a:rPr lang="en-US" sz="2000" dirty="0">
                <a:solidFill>
                  <a:schemeClr val="tx2"/>
                </a:solidFill>
              </a:rPr>
              <a:t>(extended due to Christmas holiday) </a:t>
            </a:r>
          </a:p>
          <a:p>
            <a:pPr>
              <a:spcAft>
                <a:spcPts val="900"/>
              </a:spcAft>
            </a:pPr>
            <a:r>
              <a:rPr lang="en-US" sz="2000" dirty="0">
                <a:solidFill>
                  <a:schemeClr val="tx2"/>
                </a:solidFill>
              </a:rPr>
              <a:t>Restarted </a:t>
            </a:r>
            <a:r>
              <a:rPr lang="en-US" sz="2000" dirty="0" err="1">
                <a:solidFill>
                  <a:schemeClr val="tx2"/>
                </a:solidFill>
              </a:rPr>
              <a:t>Olaparib</a:t>
            </a:r>
            <a:r>
              <a:rPr lang="en-US" sz="2000" dirty="0">
                <a:solidFill>
                  <a:schemeClr val="tx2"/>
                </a:solidFill>
              </a:rPr>
              <a:t> at 200 mg BID</a:t>
            </a:r>
          </a:p>
          <a:p>
            <a:pPr>
              <a:spcAft>
                <a:spcPts val="900"/>
              </a:spcAft>
            </a:pPr>
            <a:r>
              <a:rPr lang="en-US" sz="2000" dirty="0">
                <a:solidFill>
                  <a:schemeClr val="tx2"/>
                </a:solidFill>
              </a:rPr>
              <a:t>Currently, he continues on therapy with fairly good tolerance, without disease progression  </a:t>
            </a:r>
          </a:p>
          <a:p>
            <a:endParaRPr lang="en-US" sz="1600" kern="1200" dirty="0">
              <a:solidFill>
                <a:schemeClr val="tx2"/>
              </a:solidFill>
            </a:endParaRPr>
          </a:p>
        </p:txBody>
      </p:sp>
    </p:spTree>
    <p:extLst>
      <p:ext uri="{BB962C8B-B14F-4D97-AF65-F5344CB8AC3E}">
        <p14:creationId xmlns:p14="http://schemas.microsoft.com/office/powerpoint/2010/main" val="3917556066"/>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105196" y="198501"/>
            <a:ext cx="11337504" cy="1143000"/>
          </a:xfrm>
        </p:spPr>
        <p:txBody>
          <a:bodyPr/>
          <a:lstStyle/>
          <a:p>
            <a:r>
              <a:rPr lang="en-US" sz="4400" dirty="0"/>
              <a:t>Germline </a:t>
            </a:r>
            <a:r>
              <a:rPr lang="en-US" sz="4400" i="1" dirty="0"/>
              <a:t>BRCA1/2</a:t>
            </a:r>
            <a:r>
              <a:rPr lang="en-US" sz="4400" dirty="0"/>
              <a:t> Mutations in </a:t>
            </a:r>
            <a:br>
              <a:rPr lang="en-US" sz="4400" dirty="0"/>
            </a:br>
            <a:r>
              <a:rPr lang="en-US" sz="4400" dirty="0"/>
              <a:t>Pancreatic Cancer</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idx="1"/>
          </p:nvPr>
        </p:nvSpPr>
        <p:spPr>
          <a:xfrm>
            <a:off x="453154" y="1780246"/>
            <a:ext cx="11205446" cy="4730282"/>
          </a:xfrm>
        </p:spPr>
        <p:txBody>
          <a:bodyPr>
            <a:normAutofit/>
          </a:bodyPr>
          <a:lstStyle/>
          <a:p>
            <a:pPr lvl="0" eaLnBrk="1" fontAlgn="auto" hangingPunct="1">
              <a:spcBef>
                <a:spcPts val="0"/>
              </a:spcBef>
              <a:spcAft>
                <a:spcPts val="600"/>
              </a:spcAft>
              <a:buFont typeface="Wingdings" panose="05000000000000000000" pitchFamily="2" charset="2"/>
              <a:buChar char="§"/>
            </a:pPr>
            <a:r>
              <a:rPr lang="en-US" sz="2000" kern="1200" dirty="0">
                <a:solidFill>
                  <a:srgbClr val="000000"/>
                </a:solidFill>
                <a:latin typeface="Arial" panose="020B0604020202020204" pitchFamily="34" charset="0"/>
                <a:ea typeface="+mn-ea"/>
                <a:cs typeface="Arial" panose="020B0604020202020204" pitchFamily="34" charset="0"/>
              </a:rPr>
              <a:t>5%-7% of pancreatic cancer patients have a germline </a:t>
            </a:r>
            <a:r>
              <a:rPr lang="en-US" sz="2000" i="1" kern="1200" dirty="0">
                <a:solidFill>
                  <a:srgbClr val="000000"/>
                </a:solidFill>
                <a:latin typeface="Arial" panose="020B0604020202020204" pitchFamily="34" charset="0"/>
                <a:ea typeface="+mn-ea"/>
                <a:cs typeface="Arial" panose="020B0604020202020204" pitchFamily="34" charset="0"/>
              </a:rPr>
              <a:t>BRCA1</a:t>
            </a:r>
            <a:r>
              <a:rPr lang="en-US" sz="2000" kern="1200" dirty="0">
                <a:solidFill>
                  <a:srgbClr val="000000"/>
                </a:solidFill>
                <a:latin typeface="Arial" panose="020B0604020202020204" pitchFamily="34" charset="0"/>
                <a:ea typeface="+mn-ea"/>
                <a:cs typeface="Arial" panose="020B0604020202020204" pitchFamily="34" charset="0"/>
              </a:rPr>
              <a:t> or </a:t>
            </a:r>
            <a:r>
              <a:rPr lang="en-US" sz="2000" i="1" kern="1200" dirty="0">
                <a:solidFill>
                  <a:srgbClr val="000000"/>
                </a:solidFill>
                <a:latin typeface="Arial" panose="020B0604020202020204" pitchFamily="34" charset="0"/>
                <a:ea typeface="+mn-ea"/>
                <a:cs typeface="Arial" panose="020B0604020202020204" pitchFamily="34" charset="0"/>
              </a:rPr>
              <a:t>BRCA2</a:t>
            </a:r>
            <a:r>
              <a:rPr lang="en-US" sz="2000" kern="1200" dirty="0">
                <a:solidFill>
                  <a:srgbClr val="000000"/>
                </a:solidFill>
                <a:latin typeface="Arial" panose="020B0604020202020204" pitchFamily="34" charset="0"/>
                <a:ea typeface="+mn-ea"/>
                <a:cs typeface="Arial" panose="020B0604020202020204" pitchFamily="34" charset="0"/>
              </a:rPr>
              <a:t> mutation</a:t>
            </a:r>
          </a:p>
          <a:p>
            <a:pPr marL="800100" lvl="1" indent="-342900" eaLnBrk="1" fontAlgn="auto" hangingPunct="1">
              <a:spcBef>
                <a:spcPts val="0"/>
              </a:spcBef>
              <a:spcAft>
                <a:spcPts val="600"/>
              </a:spcAft>
              <a:buFont typeface="Arial" pitchFamily="34" charset="0"/>
              <a:buChar char="•"/>
            </a:pPr>
            <a:r>
              <a:rPr lang="en-US" sz="2000" kern="1200" dirty="0">
                <a:solidFill>
                  <a:srgbClr val="407EC9"/>
                </a:solidFill>
                <a:latin typeface="Arial" panose="020B0604020202020204" pitchFamily="34" charset="0"/>
                <a:ea typeface="+mn-ea"/>
                <a:cs typeface="Arial" panose="020B0604020202020204" pitchFamily="34" charset="0"/>
              </a:rPr>
              <a:t>Ashkenazi Jewish: 5%-16%</a:t>
            </a:r>
          </a:p>
          <a:p>
            <a:pPr marL="800100" lvl="1" indent="-342900" eaLnBrk="1" fontAlgn="auto" hangingPunct="1">
              <a:spcBef>
                <a:spcPts val="0"/>
              </a:spcBef>
              <a:spcAft>
                <a:spcPts val="600"/>
              </a:spcAft>
              <a:buFont typeface="Arial" pitchFamily="34" charset="0"/>
              <a:buChar char="•"/>
            </a:pPr>
            <a:r>
              <a:rPr lang="en-US" sz="2000" kern="1200" dirty="0">
                <a:solidFill>
                  <a:srgbClr val="407EC9"/>
                </a:solidFill>
                <a:latin typeface="Arial" panose="020B0604020202020204" pitchFamily="34" charset="0"/>
                <a:ea typeface="+mn-ea"/>
                <a:cs typeface="Arial" panose="020B0604020202020204" pitchFamily="34" charset="0"/>
              </a:rPr>
              <a:t>Familial PDAC: 5%-19%</a:t>
            </a:r>
          </a:p>
          <a:p>
            <a:pPr marL="800100" lvl="1" indent="-342900" eaLnBrk="1" fontAlgn="auto" hangingPunct="1">
              <a:spcBef>
                <a:spcPts val="0"/>
              </a:spcBef>
              <a:spcAft>
                <a:spcPts val="600"/>
              </a:spcAft>
              <a:buFont typeface="Arial" pitchFamily="34" charset="0"/>
              <a:buChar char="•"/>
            </a:pPr>
            <a:r>
              <a:rPr lang="en-US" sz="2000" kern="1200" dirty="0">
                <a:solidFill>
                  <a:srgbClr val="407EC9"/>
                </a:solidFill>
                <a:latin typeface="Arial" panose="020B0604020202020204" pitchFamily="34" charset="0"/>
                <a:ea typeface="+mn-ea"/>
                <a:cs typeface="Arial" panose="020B0604020202020204" pitchFamily="34" charset="0"/>
              </a:rPr>
              <a:t>Familial breast/ovary cancer: 5%-10%</a:t>
            </a:r>
            <a:br>
              <a:rPr lang="en-US" sz="2000" kern="1200" dirty="0">
                <a:solidFill>
                  <a:srgbClr val="000000"/>
                </a:solidFill>
                <a:latin typeface="Arial" panose="020B0604020202020204" pitchFamily="34" charset="0"/>
                <a:ea typeface="+mn-ea"/>
                <a:cs typeface="Arial" panose="020B0604020202020204" pitchFamily="34" charset="0"/>
              </a:rPr>
            </a:br>
            <a:endParaRPr lang="en-US" sz="2000" kern="1200" dirty="0">
              <a:solidFill>
                <a:srgbClr val="000000"/>
              </a:solidFill>
              <a:latin typeface="Arial" panose="020B0604020202020204" pitchFamily="34" charset="0"/>
              <a:ea typeface="+mn-ea"/>
              <a:cs typeface="Arial" panose="020B0604020202020204" pitchFamily="34" charset="0"/>
            </a:endParaRPr>
          </a:p>
          <a:p>
            <a:pPr lvl="0" eaLnBrk="1" fontAlgn="auto" hangingPunct="1">
              <a:spcBef>
                <a:spcPts val="0"/>
              </a:spcBef>
              <a:spcAft>
                <a:spcPts val="600"/>
              </a:spcAft>
              <a:buFont typeface="Arial" panose="020B0604020202020204" pitchFamily="34" charset="0"/>
              <a:buChar char="•"/>
            </a:pPr>
            <a:r>
              <a:rPr lang="en-US" sz="2000" b="1" kern="1200" dirty="0">
                <a:solidFill>
                  <a:srgbClr val="FF0000"/>
                </a:solidFill>
                <a:latin typeface="Arial" panose="020B0604020202020204" pitchFamily="34" charset="0"/>
                <a:ea typeface="+mn-ea"/>
                <a:cs typeface="Arial" panose="020B0604020202020204" pitchFamily="34" charset="0"/>
              </a:rPr>
              <a:t>40% of patients who are germline </a:t>
            </a:r>
            <a:r>
              <a:rPr lang="en-US" sz="2000" b="1" i="1" kern="1200" dirty="0">
                <a:solidFill>
                  <a:srgbClr val="FF0000"/>
                </a:solidFill>
                <a:latin typeface="Arial" panose="020B0604020202020204" pitchFamily="34" charset="0"/>
                <a:ea typeface="+mn-ea"/>
                <a:cs typeface="Arial" panose="020B0604020202020204" pitchFamily="34" charset="0"/>
              </a:rPr>
              <a:t>BRCA</a:t>
            </a:r>
            <a:r>
              <a:rPr lang="en-US" sz="2000" b="1" kern="1200" dirty="0">
                <a:solidFill>
                  <a:srgbClr val="FF0000"/>
                </a:solidFill>
                <a:latin typeface="Arial" panose="020B0604020202020204" pitchFamily="34" charset="0"/>
                <a:ea typeface="+mn-ea"/>
                <a:cs typeface="Arial" panose="020B0604020202020204" pitchFamily="34" charset="0"/>
              </a:rPr>
              <a:t> gene mutation carriers do NOT have a family history</a:t>
            </a:r>
            <a:endParaRPr lang="en-US" sz="2000" b="1" kern="1200" baseline="30000" dirty="0">
              <a:solidFill>
                <a:srgbClr val="FF0000"/>
              </a:solidFill>
              <a:latin typeface="Arial" panose="020B0604020202020204" pitchFamily="34" charset="0"/>
              <a:ea typeface="+mn-ea"/>
              <a:cs typeface="Arial" panose="020B0604020202020204" pitchFamily="34" charset="0"/>
            </a:endParaRPr>
          </a:p>
        </p:txBody>
      </p:sp>
      <p:sp>
        <p:nvSpPr>
          <p:cNvPr id="4" name="TextBox 24">
            <a:extLst>
              <a:ext uri="{FF2B5EF4-FFF2-40B4-BE49-F238E27FC236}">
                <a16:creationId xmlns:a16="http://schemas.microsoft.com/office/drawing/2014/main" id="{A10A3096-8029-4B15-A3CF-F5A1E5CBA96A}"/>
              </a:ext>
            </a:extLst>
          </p:cNvPr>
          <p:cNvSpPr txBox="1">
            <a:spLocks noChangeArrowheads="1"/>
          </p:cNvSpPr>
          <p:nvPr/>
        </p:nvSpPr>
        <p:spPr bwMode="auto">
          <a:xfrm>
            <a:off x="594360" y="6186329"/>
            <a:ext cx="107533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altLang="en-US" sz="1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Hahn SA et al. Gastroenterology. 2003;124:544-560; Murphy KM et al. Cancer Res. 2002;62:3789-3793; Ozçelik H et al. Nat Genet. 1997;16:17-18; Lal G et al. Cancer Res. 2000;60:409-416; Lucas AL et al. Clin Cancer Res. 2013;19:3396-3403; Ferrone C et al. J Clin Oncol. 2009;27:433-438; Stadler ZK et al. Cancer. 2012;118:493-499; Brose MS et al. J Natl Cancer Inst. 2002;94:1365-1372; Holter S et al. J Clin Oncol. 2015;33:3124-3129; Chaffee KG et al. Genet Med. 2018;20:119-127; Petersen GM et al. Semin Oncol. 2016;43:548-553</a:t>
            </a:r>
          </a:p>
        </p:txBody>
      </p:sp>
      <p:sp>
        <p:nvSpPr>
          <p:cNvPr id="5" name="TextBox 4">
            <a:extLst>
              <a:ext uri="{FF2B5EF4-FFF2-40B4-BE49-F238E27FC236}">
                <a16:creationId xmlns:a16="http://schemas.microsoft.com/office/drawing/2014/main" id="{B0C18F01-ACF7-9C44-9673-BD2C7AADB4C1}"/>
              </a:ext>
            </a:extLst>
          </p:cNvPr>
          <p:cNvSpPr txBox="1"/>
          <p:nvPr/>
        </p:nvSpPr>
        <p:spPr>
          <a:xfrm>
            <a:off x="762000" y="5847775"/>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MD, PhD</a:t>
            </a:r>
          </a:p>
        </p:txBody>
      </p:sp>
    </p:spTree>
    <p:extLst>
      <p:ext uri="{BB962C8B-B14F-4D97-AF65-F5344CB8AC3E}">
        <p14:creationId xmlns:p14="http://schemas.microsoft.com/office/powerpoint/2010/main" val="3881032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360218" y="198501"/>
            <a:ext cx="11082482" cy="1143000"/>
          </a:xfrm>
        </p:spPr>
        <p:txBody>
          <a:bodyPr/>
          <a:lstStyle/>
          <a:p>
            <a:r>
              <a:rPr lang="en-US" sz="4400" dirty="0"/>
              <a:t>2019 NCCN Guidelines on  </a:t>
            </a:r>
            <a:br>
              <a:rPr lang="en-US" sz="4400" dirty="0"/>
            </a:br>
            <a:r>
              <a:rPr lang="en-US" sz="4400" dirty="0"/>
              <a:t>Pancreatic Cancer</a:t>
            </a:r>
          </a:p>
        </p:txBody>
      </p:sp>
      <p:sp>
        <p:nvSpPr>
          <p:cNvPr id="4" name="TextBox 24">
            <a:extLst>
              <a:ext uri="{FF2B5EF4-FFF2-40B4-BE49-F238E27FC236}">
                <a16:creationId xmlns:a16="http://schemas.microsoft.com/office/drawing/2014/main" id="{A10A3096-8029-4B15-A3CF-F5A1E5CBA96A}"/>
              </a:ext>
            </a:extLst>
          </p:cNvPr>
          <p:cNvSpPr txBox="1">
            <a:spLocks noChangeArrowheads="1"/>
          </p:cNvSpPr>
          <p:nvPr/>
        </p:nvSpPr>
        <p:spPr bwMode="auto">
          <a:xfrm>
            <a:off x="612648" y="6451505"/>
            <a:ext cx="107533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altLang="en-US" sz="1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NCCN Guidelines. Pancreatic Adenocarcinoma. Version 2.2019; https://www.nccn.org/professionals/physician_gls/pdf/pancreatic_blocks.pdf. Accessed April 25, 2019</a:t>
            </a:r>
          </a:p>
        </p:txBody>
      </p:sp>
      <p:sp>
        <p:nvSpPr>
          <p:cNvPr id="6" name="Rectangle 5">
            <a:extLst>
              <a:ext uri="{FF2B5EF4-FFF2-40B4-BE49-F238E27FC236}">
                <a16:creationId xmlns:a16="http://schemas.microsoft.com/office/drawing/2014/main" id="{8CC5C706-F167-49B5-BA56-A557E37B1D93}"/>
              </a:ext>
            </a:extLst>
          </p:cNvPr>
          <p:cNvSpPr/>
          <p:nvPr/>
        </p:nvSpPr>
        <p:spPr>
          <a:xfrm>
            <a:off x="612648" y="2775214"/>
            <a:ext cx="10923452" cy="178764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“Germline testing is recommended for any patient with confirmed pancreatic cancer, using comprehensive gene panels for hereditary cancer syndromes”</a:t>
            </a:r>
            <a:endParaRPr kumimoji="0" lang="en-US" sz="32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95FBE96-0001-9347-9600-ADE5BC889CFE}"/>
              </a:ext>
            </a:extLst>
          </p:cNvPr>
          <p:cNvSpPr txBox="1"/>
          <p:nvPr/>
        </p:nvSpPr>
        <p:spPr>
          <a:xfrm>
            <a:off x="1295400" y="6112951"/>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MD, PhD</a:t>
            </a:r>
          </a:p>
        </p:txBody>
      </p:sp>
    </p:spTree>
    <p:extLst>
      <p:ext uri="{BB962C8B-B14F-4D97-AF65-F5344CB8AC3E}">
        <p14:creationId xmlns:p14="http://schemas.microsoft.com/office/powerpoint/2010/main" val="934070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313799" y="440267"/>
            <a:ext cx="11337504" cy="846370"/>
          </a:xfrm>
        </p:spPr>
        <p:txBody>
          <a:bodyPr/>
          <a:lstStyle/>
          <a:p>
            <a:r>
              <a:rPr lang="en-US" sz="4400" dirty="0"/>
              <a:t>PARP Inhibitors: Phase III Trial</a:t>
            </a:r>
          </a:p>
        </p:txBody>
      </p:sp>
      <p:sp>
        <p:nvSpPr>
          <p:cNvPr id="4" name="TextBox 24">
            <a:extLst>
              <a:ext uri="{FF2B5EF4-FFF2-40B4-BE49-F238E27FC236}">
                <a16:creationId xmlns:a16="http://schemas.microsoft.com/office/drawing/2014/main" id="{A10A3096-8029-4B15-A3CF-F5A1E5CBA96A}"/>
              </a:ext>
            </a:extLst>
          </p:cNvPr>
          <p:cNvSpPr txBox="1">
            <a:spLocks noChangeArrowheads="1"/>
          </p:cNvSpPr>
          <p:nvPr/>
        </p:nvSpPr>
        <p:spPr bwMode="auto">
          <a:xfrm>
            <a:off x="10515600" y="6472632"/>
            <a:ext cx="1895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Golan T, NEJM, 2019</a:t>
            </a:r>
          </a:p>
        </p:txBody>
      </p:sp>
      <p:sp>
        <p:nvSpPr>
          <p:cNvPr id="54" name="Content Placeholder 4"/>
          <p:cNvSpPr txBox="1">
            <a:spLocks/>
          </p:cNvSpPr>
          <p:nvPr/>
        </p:nvSpPr>
        <p:spPr>
          <a:xfrm>
            <a:off x="237068" y="1745199"/>
            <a:ext cx="11768666" cy="1319381"/>
          </a:xfrm>
          <a:prstGeom prst="rect">
            <a:avLst/>
          </a:prstGeom>
        </p:spPr>
        <p:txBody>
          <a:bodyPr vert="horz" lIns="0" tIns="0" rIns="0" bIns="0" rtlCol="0">
            <a:normAutofit fontScale="55000" lnSpcReduction="20000"/>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457200" algn="l" defTabSz="914400" rtl="0" eaLnBrk="1" fontAlgn="auto" latinLnBrk="0" hangingPunct="1">
              <a:lnSpc>
                <a:spcPct val="120000"/>
              </a:lnSpc>
              <a:spcBef>
                <a:spcPts val="600"/>
              </a:spcBef>
              <a:spcAft>
                <a:spcPts val="0"/>
              </a:spcAft>
              <a:buClrTx/>
              <a:buSzTx/>
              <a:buFont typeface="Wingdings" panose="05000000000000000000" pitchFamily="2" charset="2"/>
              <a:buChar char="§"/>
              <a:tabLst/>
              <a:defRPr/>
            </a:pPr>
            <a:r>
              <a:rPr kumimoji="0" lang="en-US" altLang="en-US" sz="3800" b="0" i="0" u="none" strike="noStrike" kern="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POLO: </a:t>
            </a:r>
            <a:r>
              <a:rPr kumimoji="0" lang="en-US" altLang="en-US" sz="3800" b="0" i="0" u="none" strike="noStrike" kern="0" cap="none" spc="0" normalizeH="0" baseline="0" noProof="0" dirty="0" err="1">
                <a:ln>
                  <a:noFill/>
                </a:ln>
                <a:solidFill>
                  <a:srgbClr val="413C38"/>
                </a:solidFill>
                <a:effectLst/>
                <a:uLnTx/>
                <a:uFillTx/>
                <a:latin typeface="Arial" panose="020B0604020202020204" pitchFamily="34" charset="0"/>
                <a:ea typeface="+mn-ea"/>
                <a:cs typeface="Arial" panose="020B0604020202020204" pitchFamily="34" charset="0"/>
              </a:rPr>
              <a:t>Olaparib</a:t>
            </a:r>
            <a:r>
              <a:rPr kumimoji="0" lang="en-US" altLang="en-US" sz="3800" b="0" i="0" u="none" strike="noStrike" kern="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 as Maintenance Therapy in Germline </a:t>
            </a:r>
            <a:r>
              <a:rPr kumimoji="0" lang="en-US" altLang="en-US" sz="3800" b="0" i="1" u="none" strike="noStrike" kern="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BRCA1/2</a:t>
            </a:r>
            <a:r>
              <a:rPr kumimoji="0" lang="en-US" altLang="en-US" sz="3800" b="0" i="0" u="none" strike="noStrike" kern="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-Mutated Pancreatic Cancer</a:t>
            </a:r>
          </a:p>
          <a:p>
            <a:pPr marL="0" marR="0" lvl="0" indent="-457200" algn="l" defTabSz="914400" rtl="0" eaLnBrk="1" fontAlgn="auto" latinLnBrk="0" hangingPunct="1">
              <a:lnSpc>
                <a:spcPct val="120000"/>
              </a:lnSpc>
              <a:spcBef>
                <a:spcPts val="600"/>
              </a:spcBef>
              <a:spcAft>
                <a:spcPts val="0"/>
              </a:spcAft>
              <a:buClrTx/>
              <a:buSzTx/>
              <a:buFont typeface="Wingdings" panose="05000000000000000000" pitchFamily="2" charset="2"/>
              <a:buChar char="§"/>
              <a:tabLst/>
              <a:defRPr/>
            </a:pPr>
            <a:r>
              <a:rPr kumimoji="0" lang="en-US" altLang="en-US" sz="3800" b="0" i="0" u="none" strike="noStrike" kern="0" cap="none" spc="0" normalizeH="0" baseline="0" noProof="0" dirty="0">
                <a:ln>
                  <a:noFill/>
                </a:ln>
                <a:solidFill>
                  <a:srgbClr val="413C38"/>
                </a:solidFill>
                <a:effectLst/>
                <a:uLnTx/>
                <a:uFillTx/>
                <a:latin typeface="Arial" panose="020B0604020202020204" pitchFamily="34" charset="0"/>
                <a:ea typeface="+mn-ea"/>
                <a:cs typeface="Arial" panose="020B0604020202020204" pitchFamily="34" charset="0"/>
              </a:rPr>
              <a:t>Randomized, double-blind phase III trial</a:t>
            </a:r>
          </a:p>
          <a:p>
            <a:pPr marL="457200" marR="0" lvl="1" indent="182880" algn="l" defTabSz="914400" rtl="0" eaLnBrk="1" fontAlgn="auto" latinLnBrk="0" hangingPunct="1">
              <a:lnSpc>
                <a:spcPct val="120000"/>
              </a:lnSpc>
              <a:spcBef>
                <a:spcPts val="600"/>
              </a:spcBef>
              <a:spcAft>
                <a:spcPts val="0"/>
              </a:spcAft>
              <a:buClrTx/>
              <a:buSzTx/>
              <a:buFont typeface="Arial" pitchFamily="34" charset="0"/>
              <a:buChar char="•"/>
              <a:tabLst/>
              <a:defRPr/>
            </a:pPr>
            <a:r>
              <a:rPr kumimoji="0" lang="en-US" altLang="en-US" sz="3200" b="0" i="0" u="none" strike="noStrike" kern="0" cap="none" spc="0" normalizeH="0" baseline="0" noProof="0" dirty="0">
                <a:ln>
                  <a:noFill/>
                </a:ln>
                <a:solidFill>
                  <a:srgbClr val="407EC9"/>
                </a:solidFill>
                <a:effectLst/>
                <a:uLnTx/>
                <a:uFillTx/>
                <a:latin typeface="Arial" panose="020B0604020202020204" pitchFamily="34" charset="0"/>
                <a:ea typeface="+mn-ea"/>
                <a:cs typeface="Arial" panose="020B0604020202020204" pitchFamily="34" charset="0"/>
              </a:rPr>
              <a:t>Improved PFS with </a:t>
            </a:r>
            <a:r>
              <a:rPr kumimoji="0" lang="en-US" altLang="en-US" sz="3200" b="0" i="0" u="none" strike="noStrike" kern="0" cap="none" spc="0" normalizeH="0" baseline="0" noProof="0" dirty="0" err="1">
                <a:ln>
                  <a:noFill/>
                </a:ln>
                <a:solidFill>
                  <a:srgbClr val="407EC9"/>
                </a:solidFill>
                <a:effectLst/>
                <a:uLnTx/>
                <a:uFillTx/>
                <a:latin typeface="Arial" panose="020B0604020202020204" pitchFamily="34" charset="0"/>
                <a:ea typeface="+mn-ea"/>
                <a:cs typeface="Arial" panose="020B0604020202020204" pitchFamily="34" charset="0"/>
              </a:rPr>
              <a:t>olaparib</a:t>
            </a:r>
            <a:r>
              <a:rPr kumimoji="0" lang="en-US" altLang="en-US" sz="3200" b="0" i="0" u="none" strike="noStrike" kern="0" cap="none" spc="0" normalizeH="0" baseline="0" noProof="0" dirty="0">
                <a:ln>
                  <a:noFill/>
                </a:ln>
                <a:solidFill>
                  <a:srgbClr val="407EC9"/>
                </a:solidFill>
                <a:effectLst/>
                <a:uLnTx/>
                <a:uFillTx/>
                <a:latin typeface="Arial" panose="020B0604020202020204" pitchFamily="34" charset="0"/>
                <a:ea typeface="+mn-ea"/>
                <a:cs typeface="Arial" panose="020B0604020202020204" pitchFamily="34" charset="0"/>
              </a:rPr>
              <a:t> vs. placebo</a:t>
            </a:r>
          </a:p>
        </p:txBody>
      </p:sp>
      <p:pic>
        <p:nvPicPr>
          <p:cNvPr id="7" name="Picture 6"/>
          <p:cNvPicPr>
            <a:picLocks noChangeAspect="1"/>
          </p:cNvPicPr>
          <p:nvPr/>
        </p:nvPicPr>
        <p:blipFill>
          <a:blip r:embed="rId2"/>
          <a:stretch>
            <a:fillRect/>
          </a:stretch>
        </p:blipFill>
        <p:spPr>
          <a:xfrm>
            <a:off x="121276" y="3246721"/>
            <a:ext cx="6029851" cy="1642887"/>
          </a:xfrm>
          <a:prstGeom prst="rect">
            <a:avLst/>
          </a:prstGeom>
        </p:spPr>
      </p:pic>
      <p:sp>
        <p:nvSpPr>
          <p:cNvPr id="8" name="Content Placeholder 5">
            <a:extLst>
              <a:ext uri="{FF2B5EF4-FFF2-40B4-BE49-F238E27FC236}">
                <a16:creationId xmlns:a16="http://schemas.microsoft.com/office/drawing/2014/main" id="{9DFF3A88-40D9-40D6-B520-C493F37AD950}"/>
              </a:ext>
            </a:extLst>
          </p:cNvPr>
          <p:cNvSpPr>
            <a:spLocks noGrp="1"/>
          </p:cNvSpPr>
          <p:nvPr>
            <p:ph idx="1"/>
          </p:nvPr>
        </p:nvSpPr>
        <p:spPr>
          <a:xfrm>
            <a:off x="237068" y="5296178"/>
            <a:ext cx="6386768" cy="612335"/>
          </a:xfrm>
        </p:spPr>
        <p:txBody>
          <a:bodyPr/>
          <a:lstStyle/>
          <a:p>
            <a:pPr marL="347472" lvl="0" indent="-347472">
              <a:spcBef>
                <a:spcPts val="600"/>
              </a:spcBef>
              <a:buClr>
                <a:srgbClr val="000000"/>
              </a:buClr>
              <a:buFont typeface="Wingdings" panose="05000000000000000000" pitchFamily="2" charset="2"/>
              <a:buChar char="§"/>
              <a:defRPr/>
            </a:pPr>
            <a:r>
              <a:rPr lang="en-US" sz="1400" dirty="0">
                <a:solidFill>
                  <a:srgbClr val="000000"/>
                </a:solidFill>
                <a:latin typeface="Arial" panose="020B0604020202020204" pitchFamily="34" charset="0"/>
                <a:cs typeface="Arial" panose="020B0604020202020204" pitchFamily="34" charset="0"/>
              </a:rPr>
              <a:t>1</a:t>
            </a:r>
            <a:r>
              <a:rPr lang="en-US" sz="1400" baseline="30000" dirty="0">
                <a:solidFill>
                  <a:srgbClr val="000000"/>
                </a:solidFill>
                <a:latin typeface="Arial" panose="020B0604020202020204" pitchFamily="34" charset="0"/>
                <a:cs typeface="Arial" panose="020B0604020202020204" pitchFamily="34" charset="0"/>
              </a:rPr>
              <a:t>o</a:t>
            </a:r>
            <a:r>
              <a:rPr lang="en-US" sz="1400" dirty="0">
                <a:solidFill>
                  <a:srgbClr val="000000"/>
                </a:solidFill>
                <a:latin typeface="Arial" panose="020B0604020202020204" pitchFamily="34" charset="0"/>
                <a:cs typeface="Arial" panose="020B0604020202020204" pitchFamily="34" charset="0"/>
              </a:rPr>
              <a:t> endpoint: investigator-assessed PFS (RECIST v1.1)</a:t>
            </a:r>
          </a:p>
          <a:p>
            <a:pPr marL="347472" lvl="0" indent="-347472">
              <a:spcBef>
                <a:spcPts val="600"/>
              </a:spcBef>
              <a:buClr>
                <a:srgbClr val="000000"/>
              </a:buClr>
              <a:buFont typeface="Wingdings" panose="05000000000000000000" pitchFamily="2" charset="2"/>
              <a:buChar char="§"/>
              <a:defRPr/>
            </a:pPr>
            <a:r>
              <a:rPr lang="en-US" sz="1400" dirty="0">
                <a:solidFill>
                  <a:srgbClr val="000000"/>
                </a:solidFill>
                <a:latin typeface="Arial" panose="020B0604020202020204" pitchFamily="34" charset="0"/>
                <a:cs typeface="Arial" panose="020B0604020202020204" pitchFamily="34" charset="0"/>
              </a:rPr>
              <a:t>2</a:t>
            </a:r>
            <a:r>
              <a:rPr lang="en-US" sz="1400" baseline="30000" dirty="0">
                <a:solidFill>
                  <a:srgbClr val="000000"/>
                </a:solidFill>
                <a:latin typeface="Arial" panose="020B0604020202020204" pitchFamily="34" charset="0"/>
                <a:cs typeface="Arial" panose="020B0604020202020204" pitchFamily="34" charset="0"/>
              </a:rPr>
              <a:t>o</a:t>
            </a:r>
            <a:r>
              <a:rPr lang="en-US" sz="1400" dirty="0">
                <a:solidFill>
                  <a:srgbClr val="000000"/>
                </a:solidFill>
                <a:latin typeface="Arial" panose="020B0604020202020204" pitchFamily="34" charset="0"/>
                <a:cs typeface="Arial" panose="020B0604020202020204" pitchFamily="34" charset="0"/>
              </a:rPr>
              <a:t> endpoints: safety, OS, PFS2, TFST, TSST, TDT, OR, DCR, QoL</a:t>
            </a:r>
          </a:p>
        </p:txBody>
      </p:sp>
      <p:pic>
        <p:nvPicPr>
          <p:cNvPr id="9" name="Picture 8"/>
          <p:cNvPicPr>
            <a:picLocks noChangeAspect="1"/>
          </p:cNvPicPr>
          <p:nvPr/>
        </p:nvPicPr>
        <p:blipFill>
          <a:blip r:embed="rId3"/>
          <a:stretch>
            <a:fillRect/>
          </a:stretch>
        </p:blipFill>
        <p:spPr>
          <a:xfrm>
            <a:off x="6212921" y="2166472"/>
            <a:ext cx="5924685" cy="4036397"/>
          </a:xfrm>
          <a:prstGeom prst="rect">
            <a:avLst/>
          </a:prstGeom>
        </p:spPr>
      </p:pic>
      <p:sp>
        <p:nvSpPr>
          <p:cNvPr id="10" name="Content Placeholder 4"/>
          <p:cNvSpPr txBox="1">
            <a:spLocks/>
          </p:cNvSpPr>
          <p:nvPr/>
        </p:nvSpPr>
        <p:spPr>
          <a:xfrm>
            <a:off x="105196" y="5908513"/>
            <a:ext cx="6162119" cy="701293"/>
          </a:xfrm>
          <a:prstGeom prst="rect">
            <a:avLst/>
          </a:prstGeom>
        </p:spPr>
        <p:txBody>
          <a:bodyPr vert="horz" lIns="0" tIns="0" rIns="0" bIns="0" rtlCol="0">
            <a:noAutofit/>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Olaparib</a:t>
            </a:r>
            <a:r>
              <a:rPr kumimoji="0" lang="en-US" sz="16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FDA approved for patients with metastatic pancreatic cancer and a germline BRCA1/2 mutation for use as maintenance therapy after platinum-based therapy</a:t>
            </a:r>
          </a:p>
        </p:txBody>
      </p:sp>
      <p:sp>
        <p:nvSpPr>
          <p:cNvPr id="11" name="TextBox 10">
            <a:extLst>
              <a:ext uri="{FF2B5EF4-FFF2-40B4-BE49-F238E27FC236}">
                <a16:creationId xmlns:a16="http://schemas.microsoft.com/office/drawing/2014/main" id="{DC04195C-8029-4C4F-AA90-D63135DC6B06}"/>
              </a:ext>
            </a:extLst>
          </p:cNvPr>
          <p:cNvSpPr txBox="1"/>
          <p:nvPr/>
        </p:nvSpPr>
        <p:spPr>
          <a:xfrm>
            <a:off x="6082145" y="6426465"/>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MD, PhD</a:t>
            </a:r>
          </a:p>
        </p:txBody>
      </p:sp>
    </p:spTree>
    <p:extLst>
      <p:ext uri="{BB962C8B-B14F-4D97-AF65-F5344CB8AC3E}">
        <p14:creationId xmlns:p14="http://schemas.microsoft.com/office/powerpoint/2010/main" val="672836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1" y="9809"/>
            <a:ext cx="2933700" cy="1466851"/>
          </a:xfrm>
          <a:prstGeom prst="rect">
            <a:avLst/>
          </a:prstGeom>
        </p:spPr>
      </p:pic>
      <p:sp>
        <p:nvSpPr>
          <p:cNvPr id="2" name="Title 1"/>
          <p:cNvSpPr>
            <a:spLocks noGrp="1"/>
          </p:cNvSpPr>
          <p:nvPr>
            <p:ph type="ctrTitle"/>
          </p:nvPr>
        </p:nvSpPr>
        <p:spPr>
          <a:xfrm>
            <a:off x="303178" y="1295400"/>
            <a:ext cx="11812621" cy="2536827"/>
          </a:xfrm>
        </p:spPr>
        <p:txBody>
          <a:bodyPr>
            <a:normAutofit/>
          </a:bodyPr>
          <a:lstStyle/>
          <a:p>
            <a:r>
              <a:rPr lang="en-US" sz="3600" dirty="0" err="1">
                <a:latin typeface="Arial" panose="020B0604020202020204" pitchFamily="34" charset="0"/>
                <a:cs typeface="Arial" panose="020B0604020202020204" pitchFamily="34" charset="0"/>
              </a:rPr>
              <a:t>Rucaparib</a:t>
            </a:r>
            <a:r>
              <a:rPr lang="en-US" sz="3600" dirty="0">
                <a:latin typeface="Arial" panose="020B0604020202020204" pitchFamily="34" charset="0"/>
                <a:cs typeface="Arial" panose="020B0604020202020204" pitchFamily="34" charset="0"/>
              </a:rPr>
              <a:t> Maintenance for Advanced, Platinum Sensitive </a:t>
            </a:r>
            <a:r>
              <a:rPr lang="en-US" sz="3600" i="1" dirty="0">
                <a:latin typeface="Arial" panose="020B0604020202020204" pitchFamily="34" charset="0"/>
                <a:cs typeface="Arial" panose="020B0604020202020204" pitchFamily="34" charset="0"/>
              </a:rPr>
              <a:t>BRCA</a:t>
            </a:r>
            <a:r>
              <a:rPr lang="en-US" sz="3600" dirty="0">
                <a:latin typeface="Arial" panose="020B0604020202020204" pitchFamily="34" charset="0"/>
                <a:cs typeface="Arial" panose="020B0604020202020204" pitchFamily="34" charset="0"/>
              </a:rPr>
              <a:t> or </a:t>
            </a:r>
            <a:r>
              <a:rPr lang="en-US" sz="3600" i="1" dirty="0">
                <a:latin typeface="Arial" panose="020B0604020202020204" pitchFamily="34" charset="0"/>
                <a:cs typeface="Arial" panose="020B0604020202020204" pitchFamily="34" charset="0"/>
              </a:rPr>
              <a:t>PALB2</a:t>
            </a:r>
            <a:r>
              <a:rPr lang="en-US" sz="3600" dirty="0">
                <a:latin typeface="Arial" panose="020B0604020202020204" pitchFamily="34" charset="0"/>
                <a:cs typeface="Arial" panose="020B0604020202020204" pitchFamily="34" charset="0"/>
              </a:rPr>
              <a:t> Related Pancreatic Cancer: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An Interim Analysis</a:t>
            </a:r>
          </a:p>
        </p:txBody>
      </p:sp>
      <p:sp>
        <p:nvSpPr>
          <p:cNvPr id="3" name="Subtitle 2"/>
          <p:cNvSpPr>
            <a:spLocks noGrp="1"/>
          </p:cNvSpPr>
          <p:nvPr>
            <p:ph type="subTitle" idx="1"/>
          </p:nvPr>
        </p:nvSpPr>
        <p:spPr>
          <a:xfrm>
            <a:off x="238328" y="3588603"/>
            <a:ext cx="11427200" cy="2057400"/>
          </a:xfrm>
        </p:spPr>
        <p:txBody>
          <a:bodyPr>
            <a:normAutofit/>
          </a:bodyPr>
          <a:lstStyle/>
          <a:p>
            <a:r>
              <a:rPr lang="en-US" sz="2200" u="sng" dirty="0">
                <a:latin typeface="Arial" panose="020B0604020202020204" pitchFamily="34" charset="0"/>
                <a:cs typeface="Arial" panose="020B0604020202020204" pitchFamily="34" charset="0"/>
              </a:rPr>
              <a:t>Kim A. Reiss Binder</a:t>
            </a:r>
            <a:r>
              <a:rPr lang="en-US" sz="2200" dirty="0">
                <a:latin typeface="Arial" panose="020B0604020202020204" pitchFamily="34" charset="0"/>
                <a:cs typeface="Arial" panose="020B0604020202020204" pitchFamily="34" charset="0"/>
              </a:rPr>
              <a:t>, Rosemarie Mick, Mark O'Hara, Ursina Teitelbaum, Thomas Karasic, Charles Schneider, Peter J. O'Dwyer, Erica Carpenter, Austin Pantel, Mehran Makvandi, David Mankoff, Katherine Nathanson, Kara Maxwell, Stacy Cowden, Mary Jane Fuhrer, Janae Romeo, Gregory L. Beatty, Susan Domchek.</a:t>
            </a:r>
          </a:p>
          <a:p>
            <a:pPr>
              <a:lnSpc>
                <a:spcPct val="120000"/>
              </a:lnSpc>
            </a:pPr>
            <a:endParaRPr lang="en-US" sz="2200" dirty="0"/>
          </a:p>
          <a:p>
            <a:pPr>
              <a:lnSpc>
                <a:spcPct val="120000"/>
              </a:lnSpc>
            </a:pPr>
            <a:endParaRPr lang="en-US" sz="2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28" y="187948"/>
            <a:ext cx="2885872" cy="1110571"/>
          </a:xfrm>
          <a:prstGeom prst="rect">
            <a:avLst/>
          </a:prstGeom>
        </p:spPr>
      </p:pic>
      <p:sp>
        <p:nvSpPr>
          <p:cNvPr id="7" name="TextBox 6"/>
          <p:cNvSpPr txBox="1"/>
          <p:nvPr/>
        </p:nvSpPr>
        <p:spPr>
          <a:xfrm>
            <a:off x="3029383" y="5341205"/>
            <a:ext cx="6057106" cy="830997"/>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American Association for Cancer Research</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2019 Annual Meeting</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7400" y="127177"/>
            <a:ext cx="2211421" cy="1232112"/>
          </a:xfrm>
          <a:prstGeom prst="rect">
            <a:avLst/>
          </a:prstGeom>
        </p:spPr>
      </p:pic>
      <p:cxnSp>
        <p:nvCxnSpPr>
          <p:cNvPr id="9" name="Straight Connector 8"/>
          <p:cNvCxnSpPr/>
          <p:nvPr/>
        </p:nvCxnSpPr>
        <p:spPr>
          <a:xfrm>
            <a:off x="38136" y="1476659"/>
            <a:ext cx="12153864"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ABED5D-D8D2-B64F-BA60-86DE7AB4BC53}"/>
              </a:ext>
            </a:extLst>
          </p:cNvPr>
          <p:cNvSpPr txBox="1"/>
          <p:nvPr/>
        </p:nvSpPr>
        <p:spPr>
          <a:xfrm>
            <a:off x="237338" y="6516163"/>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 MD, PhD</a:t>
            </a:r>
          </a:p>
        </p:txBody>
      </p:sp>
    </p:spTree>
    <p:extLst>
      <p:ext uri="{BB962C8B-B14F-4D97-AF65-F5344CB8AC3E}">
        <p14:creationId xmlns:p14="http://schemas.microsoft.com/office/powerpoint/2010/main" val="2505122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76200" y="1019459"/>
            <a:ext cx="12153864"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3"/>
          <p:cNvSpPr txBox="1">
            <a:spLocks/>
          </p:cNvSpPr>
          <p:nvPr/>
        </p:nvSpPr>
        <p:spPr>
          <a:xfrm>
            <a:off x="224132" y="66540"/>
            <a:ext cx="11309164" cy="85344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4533" b="0" i="0" u="none" strike="noStrike" kern="0" cap="none" spc="0" normalizeH="0" baseline="0" noProof="0" dirty="0">
                <a:ln>
                  <a:noFill/>
                </a:ln>
                <a:solidFill>
                  <a:srgbClr val="112751"/>
                </a:solidFill>
                <a:effectLst/>
                <a:uLnTx/>
                <a:uFillTx/>
                <a:latin typeface="Arial" panose="020B0604020202020204" pitchFamily="34" charset="0"/>
                <a:ea typeface="+mj-ea"/>
                <a:cs typeface="+mj-cs"/>
              </a:rPr>
              <a:t>Maintenance </a:t>
            </a:r>
            <a:r>
              <a:rPr kumimoji="0" lang="en-US" altLang="en-US" sz="4533" b="0" i="0" u="none" strike="noStrike" kern="0" cap="none" spc="0" normalizeH="0" baseline="0" noProof="0" dirty="0" err="1">
                <a:ln>
                  <a:noFill/>
                </a:ln>
                <a:solidFill>
                  <a:srgbClr val="112751"/>
                </a:solidFill>
                <a:effectLst/>
                <a:uLnTx/>
                <a:uFillTx/>
                <a:latin typeface="Arial" panose="020B0604020202020204" pitchFamily="34" charset="0"/>
                <a:ea typeface="+mj-ea"/>
                <a:cs typeface="+mj-cs"/>
              </a:rPr>
              <a:t>Rucaparib</a:t>
            </a:r>
            <a:endParaRPr kumimoji="0" lang="en-US" sz="5867" b="0" i="0" u="none" strike="noStrike" kern="1200" cap="none" spc="0" normalizeH="0" baseline="0" noProof="0" dirty="0">
              <a:ln>
                <a:noFill/>
              </a:ln>
              <a:solidFill>
                <a:prstClr val="black"/>
              </a:solidFill>
              <a:effectLst/>
              <a:uLnTx/>
              <a:uFillTx/>
              <a:latin typeface="Arial" panose="020B0604020202020204" pitchFamily="34" charset="0"/>
              <a:ea typeface="+mj-ea"/>
              <a:cs typeface="+mj-cs"/>
            </a:endParaRPr>
          </a:p>
        </p:txBody>
      </p:sp>
      <p:pic>
        <p:nvPicPr>
          <p:cNvPr id="12" name="Picture 11"/>
          <p:cNvPicPr>
            <a:picLocks noChangeAspect="1"/>
          </p:cNvPicPr>
          <p:nvPr/>
        </p:nvPicPr>
        <p:blipFill>
          <a:blip r:embed="rId3"/>
          <a:stretch>
            <a:fillRect/>
          </a:stretch>
        </p:blipFill>
        <p:spPr>
          <a:xfrm>
            <a:off x="68015" y="1539240"/>
            <a:ext cx="6141264" cy="4032808"/>
          </a:xfrm>
          <a:prstGeom prst="rect">
            <a:avLst/>
          </a:prstGeom>
        </p:spPr>
      </p:pic>
      <p:pic>
        <p:nvPicPr>
          <p:cNvPr id="13" name="Picture 12"/>
          <p:cNvPicPr>
            <a:picLocks noChangeAspect="1"/>
          </p:cNvPicPr>
          <p:nvPr/>
        </p:nvPicPr>
        <p:blipFill>
          <a:blip r:embed="rId4"/>
          <a:stretch>
            <a:fillRect/>
          </a:stretch>
        </p:blipFill>
        <p:spPr>
          <a:xfrm>
            <a:off x="1493346" y="5399311"/>
            <a:ext cx="2853468" cy="1423852"/>
          </a:xfrm>
          <a:prstGeom prst="rect">
            <a:avLst/>
          </a:prstGeom>
        </p:spPr>
      </p:pic>
      <p:pic>
        <p:nvPicPr>
          <p:cNvPr id="14" name="Picture 13"/>
          <p:cNvPicPr>
            <a:picLocks noChangeAspect="1"/>
          </p:cNvPicPr>
          <p:nvPr/>
        </p:nvPicPr>
        <p:blipFill>
          <a:blip r:embed="rId5"/>
          <a:stretch>
            <a:fillRect/>
          </a:stretch>
        </p:blipFill>
        <p:spPr>
          <a:xfrm>
            <a:off x="6209279" y="1720331"/>
            <a:ext cx="5769300" cy="4302224"/>
          </a:xfrm>
          <a:prstGeom prst="rect">
            <a:avLst/>
          </a:prstGeom>
        </p:spPr>
      </p:pic>
      <p:pic>
        <p:nvPicPr>
          <p:cNvPr id="15" name="Picture 14"/>
          <p:cNvPicPr>
            <a:picLocks noChangeAspect="1"/>
          </p:cNvPicPr>
          <p:nvPr/>
        </p:nvPicPr>
        <p:blipFill>
          <a:blip r:embed="rId6"/>
          <a:stretch>
            <a:fillRect/>
          </a:stretch>
        </p:blipFill>
        <p:spPr>
          <a:xfrm>
            <a:off x="9459911" y="3483428"/>
            <a:ext cx="2375037" cy="1913225"/>
          </a:xfrm>
          <a:prstGeom prst="rect">
            <a:avLst/>
          </a:prstGeom>
        </p:spPr>
      </p:pic>
      <p:sp>
        <p:nvSpPr>
          <p:cNvPr id="2" name="Rectangle 1">
            <a:extLst>
              <a:ext uri="{FF2B5EF4-FFF2-40B4-BE49-F238E27FC236}">
                <a16:creationId xmlns:a16="http://schemas.microsoft.com/office/drawing/2014/main" id="{2828761E-ED5F-9242-AF14-5F76A776AE97}"/>
              </a:ext>
            </a:extLst>
          </p:cNvPr>
          <p:cNvSpPr/>
          <p:nvPr/>
        </p:nvSpPr>
        <p:spPr>
          <a:xfrm>
            <a:off x="6819203" y="6069697"/>
            <a:ext cx="4549451"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Reiss Binder KA et al. AACR 2019;Abstract CT234.</a:t>
            </a:r>
          </a:p>
        </p:txBody>
      </p:sp>
      <p:sp>
        <p:nvSpPr>
          <p:cNvPr id="11" name="TextBox 10">
            <a:extLst>
              <a:ext uri="{FF2B5EF4-FFF2-40B4-BE49-F238E27FC236}">
                <a16:creationId xmlns:a16="http://schemas.microsoft.com/office/drawing/2014/main" id="{0319D3F8-1BA5-1846-BC97-0CA63983F4FB}"/>
              </a:ext>
            </a:extLst>
          </p:cNvPr>
          <p:cNvSpPr txBox="1"/>
          <p:nvPr/>
        </p:nvSpPr>
        <p:spPr>
          <a:xfrm>
            <a:off x="4365617" y="6568257"/>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 MD, PhD</a:t>
            </a:r>
          </a:p>
        </p:txBody>
      </p:sp>
    </p:spTree>
    <p:extLst>
      <p:ext uri="{BB962C8B-B14F-4D97-AF65-F5344CB8AC3E}">
        <p14:creationId xmlns:p14="http://schemas.microsoft.com/office/powerpoint/2010/main" val="2380490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237068" y="150624"/>
            <a:ext cx="11337504" cy="1159637"/>
          </a:xfrm>
        </p:spPr>
        <p:txBody>
          <a:bodyPr/>
          <a:lstStyle/>
          <a:p>
            <a:r>
              <a:rPr lang="en-US" sz="4400" dirty="0"/>
              <a:t>PARP Inhibitors for Other DDR </a:t>
            </a:r>
            <a:br>
              <a:rPr lang="en-US" sz="4400" dirty="0"/>
            </a:br>
            <a:r>
              <a:rPr lang="en-US" sz="4400" dirty="0"/>
              <a:t>Mutations: Beyond </a:t>
            </a:r>
            <a:r>
              <a:rPr lang="en-US" sz="4400" i="1" dirty="0"/>
              <a:t>BRCA1/2</a:t>
            </a:r>
          </a:p>
        </p:txBody>
      </p:sp>
      <p:sp>
        <p:nvSpPr>
          <p:cNvPr id="4" name="TextBox 24">
            <a:extLst>
              <a:ext uri="{FF2B5EF4-FFF2-40B4-BE49-F238E27FC236}">
                <a16:creationId xmlns:a16="http://schemas.microsoft.com/office/drawing/2014/main" id="{A10A3096-8029-4B15-A3CF-F5A1E5CBA96A}"/>
              </a:ext>
            </a:extLst>
          </p:cNvPr>
          <p:cNvSpPr txBox="1">
            <a:spLocks noChangeArrowheads="1"/>
          </p:cNvSpPr>
          <p:nvPr/>
        </p:nvSpPr>
        <p:spPr bwMode="auto">
          <a:xfrm>
            <a:off x="4150877" y="6497225"/>
            <a:ext cx="3810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Mateo J et al. N </a:t>
            </a:r>
            <a:r>
              <a:rPr kumimoji="0" lang="en-US" altLang="en-US" sz="10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Engl</a:t>
            </a:r>
            <a:r>
              <a:rPr kumimoji="0" lang="en-US" altLang="en-US" sz="1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J Med. 2015;373:1697-1708</a:t>
            </a:r>
          </a:p>
        </p:txBody>
      </p:sp>
      <p:sp>
        <p:nvSpPr>
          <p:cNvPr id="54" name="Content Placeholder 4"/>
          <p:cNvSpPr txBox="1">
            <a:spLocks/>
          </p:cNvSpPr>
          <p:nvPr/>
        </p:nvSpPr>
        <p:spPr>
          <a:xfrm>
            <a:off x="237068" y="1745199"/>
            <a:ext cx="3335865" cy="4410068"/>
          </a:xfrm>
          <a:prstGeom prst="rect">
            <a:avLst/>
          </a:prstGeom>
        </p:spPr>
        <p:txBody>
          <a:bodyPr vert="horz" lIns="0" tIns="0" rIns="0" bIns="0" rtlCol="0">
            <a:normAutofit fontScale="77500" lnSpcReduction="20000"/>
          </a:bodyPr>
          <a:lstStyle>
            <a:lvl1pPr marL="0" indent="0" algn="l" defTabSz="685800" rtl="0" eaLnBrk="1" latinLnBrk="0" hangingPunct="1">
              <a:lnSpc>
                <a:spcPct val="100000"/>
              </a:lnSpc>
              <a:spcBef>
                <a:spcPts val="1400"/>
              </a:spcBef>
              <a:spcAft>
                <a:spcPts val="0"/>
              </a:spcAft>
              <a:buFont typeface="Arial" pitchFamily="34" charset="0"/>
              <a:buNone/>
              <a:defRPr sz="1800" kern="1200">
                <a:solidFill>
                  <a:schemeClr val="tx1"/>
                </a:solidFill>
                <a:latin typeface="+mn-lt"/>
                <a:ea typeface="+mn-ea"/>
                <a:cs typeface="Times New Roman" pitchFamily="18" charset="0"/>
              </a:defRPr>
            </a:lvl1pPr>
            <a:lvl2pPr marL="129779" indent="-129779" algn="l" defTabSz="685800" rtl="0" eaLnBrk="1" latinLnBrk="0" hangingPunct="1">
              <a:lnSpc>
                <a:spcPct val="100000"/>
              </a:lnSpc>
              <a:spcBef>
                <a:spcPts val="900"/>
              </a:spcBef>
              <a:spcAft>
                <a:spcPts val="0"/>
              </a:spcAft>
              <a:buFont typeface="Arial" pitchFamily="34" charset="0"/>
              <a:buChar char="•"/>
              <a:defRPr sz="1800" kern="1200">
                <a:solidFill>
                  <a:schemeClr val="tx1"/>
                </a:solidFill>
                <a:latin typeface="+mn-lt"/>
                <a:ea typeface="+mn-ea"/>
                <a:cs typeface="Times New Roman" pitchFamily="18" charset="0"/>
              </a:defRPr>
            </a:lvl2pPr>
            <a:lvl3pPr marL="258366" indent="-129779" algn="l" defTabSz="685800" rtl="0" eaLnBrk="1" latinLnBrk="0" hangingPunct="1">
              <a:lnSpc>
                <a:spcPct val="100000"/>
              </a:lnSpc>
              <a:spcBef>
                <a:spcPts val="600"/>
              </a:spcBef>
              <a:spcAft>
                <a:spcPts val="0"/>
              </a:spcAft>
              <a:buFont typeface="Arial" pitchFamily="34" charset="0"/>
              <a:buChar char="•"/>
              <a:defRPr sz="1600" kern="1200">
                <a:solidFill>
                  <a:schemeClr val="tx1"/>
                </a:solidFill>
                <a:latin typeface="+mn-lt"/>
                <a:ea typeface="+mn-ea"/>
                <a:cs typeface="Times New Roman" pitchFamily="18" charset="0"/>
              </a:defRPr>
            </a:lvl3pPr>
            <a:lvl4pPr marL="388144" indent="-129779" algn="l" defTabSz="685800" rtl="0" eaLnBrk="1" latinLnBrk="0" hangingPunct="1">
              <a:lnSpc>
                <a:spcPct val="100000"/>
              </a:lnSpc>
              <a:spcBef>
                <a:spcPts val="600"/>
              </a:spcBef>
              <a:spcAft>
                <a:spcPts val="0"/>
              </a:spcAft>
              <a:buFont typeface="Arial" pitchFamily="34" charset="0"/>
              <a:buChar char="•"/>
              <a:defRPr sz="1400" kern="1200">
                <a:solidFill>
                  <a:schemeClr val="tx1"/>
                </a:solidFill>
                <a:latin typeface="+mn-lt"/>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350" kern="1200">
                <a:solidFill>
                  <a:schemeClr val="bg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57200" marR="0" lvl="0" indent="-457200" algn="l" defTabSz="914400" rtl="0" eaLnBrk="1" fontAlgn="base" latinLnBrk="1" hangingPunct="1">
              <a:lnSpc>
                <a:spcPct val="120000"/>
              </a:lnSpc>
              <a:spcBef>
                <a:spcPts val="600"/>
              </a:spcBef>
              <a:spcAft>
                <a:spcPct val="0"/>
              </a:spcAft>
              <a:buClrTx/>
              <a:buSzTx/>
              <a:buFont typeface="Wingdings" panose="05000000000000000000" pitchFamily="2" charset="2"/>
              <a:buChar char="§"/>
              <a:tabLst/>
              <a:defRPr/>
            </a:pPr>
            <a:r>
              <a:rPr kumimoji="0" lang="en-US" altLang="en-US" sz="2900" b="0" i="0" u="none" strike="noStrike" kern="0" cap="none" spc="0" normalizeH="0" baseline="0" noProof="0" dirty="0">
                <a:ln>
                  <a:noFill/>
                </a:ln>
                <a:solidFill>
                  <a:srgbClr val="112751"/>
                </a:solidFill>
                <a:effectLst/>
                <a:uLnTx/>
                <a:uFillTx/>
                <a:latin typeface="Arial"/>
                <a:ea typeface="+mn-ea"/>
                <a:cs typeface="Times New Roman" pitchFamily="18" charset="0"/>
              </a:rPr>
              <a:t>Mateo et al – </a:t>
            </a:r>
            <a:r>
              <a:rPr kumimoji="0" lang="en-US" altLang="en-US" sz="2900" b="0" i="0" u="none" strike="noStrike" kern="0" cap="none" spc="0" normalizeH="0" baseline="0" noProof="0" dirty="0" err="1">
                <a:ln>
                  <a:noFill/>
                </a:ln>
                <a:solidFill>
                  <a:srgbClr val="112751"/>
                </a:solidFill>
                <a:effectLst/>
                <a:uLnTx/>
                <a:uFillTx/>
                <a:latin typeface="Arial"/>
                <a:ea typeface="+mn-ea"/>
                <a:cs typeface="Times New Roman" pitchFamily="18" charset="0"/>
              </a:rPr>
              <a:t>olaparib</a:t>
            </a:r>
            <a:r>
              <a:rPr kumimoji="0" lang="en-US" altLang="en-US" sz="2900" b="0" i="0" u="none" strike="noStrike" kern="0" cap="none" spc="0" normalizeH="0" baseline="0" noProof="0" dirty="0">
                <a:ln>
                  <a:noFill/>
                </a:ln>
                <a:solidFill>
                  <a:srgbClr val="112751"/>
                </a:solidFill>
                <a:effectLst/>
                <a:uLnTx/>
                <a:uFillTx/>
                <a:latin typeface="Arial"/>
                <a:ea typeface="+mn-ea"/>
                <a:cs typeface="Times New Roman" pitchFamily="18" charset="0"/>
              </a:rPr>
              <a:t>    for prostate cancer</a:t>
            </a:r>
          </a:p>
          <a:p>
            <a:pPr marL="685800" marR="0" lvl="0" indent="-457200" algn="l" defTabSz="914400" rtl="0" eaLnBrk="1" fontAlgn="base" latinLnBrk="1" hangingPunct="1">
              <a:lnSpc>
                <a:spcPct val="120000"/>
              </a:lnSpc>
              <a:spcBef>
                <a:spcPts val="600"/>
              </a:spcBef>
              <a:spcAft>
                <a:spcPct val="0"/>
              </a:spcAft>
              <a:buClrTx/>
              <a:buSzTx/>
              <a:buFont typeface="Arial" panose="020B0604020202020204" pitchFamily="34" charset="0"/>
              <a:buChar char="•"/>
              <a:tabLst/>
              <a:defRPr/>
            </a:pPr>
            <a:r>
              <a:rPr kumimoji="0" lang="en-US" altLang="en-US" sz="2900" b="0" i="0" u="none" strike="noStrike" kern="0" cap="none" spc="0" normalizeH="0" baseline="0" noProof="0" dirty="0">
                <a:ln>
                  <a:noFill/>
                </a:ln>
                <a:solidFill>
                  <a:srgbClr val="0070C0"/>
                </a:solidFill>
                <a:effectLst/>
                <a:uLnTx/>
                <a:uFillTx/>
                <a:latin typeface="Arial"/>
                <a:ea typeface="+mn-ea"/>
                <a:cs typeface="Times New Roman" pitchFamily="18" charset="0"/>
              </a:rPr>
              <a:t>16/49 (33%)                responded</a:t>
            </a:r>
          </a:p>
          <a:p>
            <a:pPr marL="685800" marR="0" lvl="0" indent="-457200" algn="l" defTabSz="914400" rtl="0" eaLnBrk="1" fontAlgn="base" latinLnBrk="1" hangingPunct="1">
              <a:lnSpc>
                <a:spcPct val="120000"/>
              </a:lnSpc>
              <a:spcBef>
                <a:spcPts val="600"/>
              </a:spcBef>
              <a:spcAft>
                <a:spcPct val="0"/>
              </a:spcAft>
              <a:buClrTx/>
              <a:buSzTx/>
              <a:buFont typeface="Arial" panose="020B0604020202020204" pitchFamily="34" charset="0"/>
              <a:buChar char="•"/>
              <a:tabLst/>
              <a:defRPr/>
            </a:pPr>
            <a:r>
              <a:rPr kumimoji="0" lang="en-US" altLang="en-US" sz="2900" b="0" i="0" u="none" strike="noStrike" kern="0" cap="none" spc="0" normalizeH="0" baseline="0" noProof="0" dirty="0">
                <a:ln>
                  <a:noFill/>
                </a:ln>
                <a:solidFill>
                  <a:srgbClr val="0070C0"/>
                </a:solidFill>
                <a:effectLst/>
                <a:uLnTx/>
                <a:uFillTx/>
                <a:latin typeface="Arial"/>
                <a:ea typeface="+mn-ea"/>
                <a:cs typeface="Times New Roman" pitchFamily="18" charset="0"/>
              </a:rPr>
              <a:t>16/49 DDR-deficient   and 14 responded       (88%)</a:t>
            </a:r>
          </a:p>
          <a:p>
            <a:pPr marL="685800" marR="0" lvl="0" indent="-457200" algn="l" defTabSz="914400" rtl="0" eaLnBrk="1" fontAlgn="base" latinLnBrk="1" hangingPunct="1">
              <a:lnSpc>
                <a:spcPct val="120000"/>
              </a:lnSpc>
              <a:spcBef>
                <a:spcPts val="600"/>
              </a:spcBef>
              <a:spcAft>
                <a:spcPct val="0"/>
              </a:spcAft>
              <a:buClrTx/>
              <a:buSzTx/>
              <a:buFont typeface="Arial" panose="020B0604020202020204" pitchFamily="34" charset="0"/>
              <a:buChar char="•"/>
              <a:tabLst/>
              <a:defRPr/>
            </a:pPr>
            <a:r>
              <a:rPr kumimoji="0" lang="en-US" altLang="en-US" sz="2900" b="0" i="0" u="none" strike="noStrike" kern="0" cap="none" spc="0" normalizeH="0" baseline="0" noProof="0" dirty="0">
                <a:ln>
                  <a:noFill/>
                </a:ln>
                <a:solidFill>
                  <a:srgbClr val="0070C0"/>
                </a:solidFill>
                <a:effectLst/>
                <a:uLnTx/>
                <a:uFillTx/>
                <a:latin typeface="Arial"/>
                <a:ea typeface="+mn-ea"/>
                <a:cs typeface="Times New Roman" pitchFamily="18" charset="0"/>
              </a:rPr>
              <a:t>Most were                       NON-</a:t>
            </a:r>
            <a:r>
              <a:rPr kumimoji="0" lang="en-US" altLang="en-US" sz="2900" b="0" i="1" u="none" strike="noStrike" kern="0" cap="none" spc="0" normalizeH="0" baseline="0" noProof="0" dirty="0">
                <a:ln>
                  <a:noFill/>
                </a:ln>
                <a:solidFill>
                  <a:srgbClr val="0070C0"/>
                </a:solidFill>
                <a:effectLst/>
                <a:uLnTx/>
                <a:uFillTx/>
                <a:latin typeface="Arial"/>
                <a:ea typeface="+mn-ea"/>
                <a:cs typeface="Times New Roman" pitchFamily="18" charset="0"/>
              </a:rPr>
              <a:t>BRCA1/2</a:t>
            </a:r>
            <a:r>
              <a:rPr kumimoji="0" lang="en-US" altLang="en-US" sz="2900" b="0" i="0" u="none" strike="noStrike" kern="0" cap="none" spc="0" normalizeH="0" baseline="0" noProof="0" dirty="0">
                <a:ln>
                  <a:noFill/>
                </a:ln>
                <a:solidFill>
                  <a:srgbClr val="0070C0"/>
                </a:solidFill>
                <a:effectLst/>
                <a:uLnTx/>
                <a:uFillTx/>
                <a:latin typeface="Arial"/>
                <a:ea typeface="+mn-ea"/>
                <a:cs typeface="Times New Roman" pitchFamily="18" charset="0"/>
              </a:rPr>
              <a:t>                mutated</a:t>
            </a:r>
          </a:p>
        </p:txBody>
      </p:sp>
      <p:pic>
        <p:nvPicPr>
          <p:cNvPr id="10" name="Picture 9"/>
          <p:cNvPicPr>
            <a:picLocks noChangeAspect="1"/>
          </p:cNvPicPr>
          <p:nvPr/>
        </p:nvPicPr>
        <p:blipFill rotWithShape="1">
          <a:blip r:embed="rId2"/>
          <a:srcRect b="9335"/>
          <a:stretch/>
        </p:blipFill>
        <p:spPr>
          <a:xfrm>
            <a:off x="3458327" y="1745199"/>
            <a:ext cx="8635232" cy="3998376"/>
          </a:xfrm>
          <a:prstGeom prst="rect">
            <a:avLst/>
          </a:prstGeom>
        </p:spPr>
      </p:pic>
      <p:pic>
        <p:nvPicPr>
          <p:cNvPr id="6" name="Picture 5">
            <a:extLst>
              <a:ext uri="{FF2B5EF4-FFF2-40B4-BE49-F238E27FC236}">
                <a16:creationId xmlns:a16="http://schemas.microsoft.com/office/drawing/2014/main" id="{661A688B-0B30-D240-ACB5-BEF5985FA70E}"/>
              </a:ext>
            </a:extLst>
          </p:cNvPr>
          <p:cNvPicPr>
            <a:picLocks noChangeAspect="1"/>
          </p:cNvPicPr>
          <p:nvPr/>
        </p:nvPicPr>
        <p:blipFill rotWithShape="1">
          <a:blip r:embed="rId2"/>
          <a:srcRect t="90341" r="35150" b="-1599"/>
          <a:stretch/>
        </p:blipFill>
        <p:spPr>
          <a:xfrm>
            <a:off x="3150123" y="5743575"/>
            <a:ext cx="7765527" cy="688469"/>
          </a:xfrm>
          <a:prstGeom prst="rect">
            <a:avLst/>
          </a:prstGeom>
        </p:spPr>
      </p:pic>
      <p:sp>
        <p:nvSpPr>
          <p:cNvPr id="7" name="TextBox 6">
            <a:extLst>
              <a:ext uri="{FF2B5EF4-FFF2-40B4-BE49-F238E27FC236}">
                <a16:creationId xmlns:a16="http://schemas.microsoft.com/office/drawing/2014/main" id="{EA60890A-5AF3-5C45-8B97-32986899E8A4}"/>
              </a:ext>
            </a:extLst>
          </p:cNvPr>
          <p:cNvSpPr txBox="1"/>
          <p:nvPr/>
        </p:nvSpPr>
        <p:spPr>
          <a:xfrm>
            <a:off x="228600" y="6380299"/>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MD, PhD</a:t>
            </a:r>
          </a:p>
        </p:txBody>
      </p:sp>
    </p:spTree>
    <p:extLst>
      <p:ext uri="{BB962C8B-B14F-4D97-AF65-F5344CB8AC3E}">
        <p14:creationId xmlns:p14="http://schemas.microsoft.com/office/powerpoint/2010/main" val="394003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Moore — Disclosures</a:t>
            </a:r>
          </a:p>
        </p:txBody>
      </p:sp>
      <p:graphicFrame>
        <p:nvGraphicFramePr>
          <p:cNvPr id="5" name="Table 4">
            <a:extLst>
              <a:ext uri="{FF2B5EF4-FFF2-40B4-BE49-F238E27FC236}">
                <a16:creationId xmlns:a16="http://schemas.microsoft.com/office/drawing/2014/main" id="{E5DB8C3D-66B2-F443-8AE7-D9A5E2FD4A49}"/>
              </a:ext>
            </a:extLst>
          </p:cNvPr>
          <p:cNvGraphicFramePr>
            <a:graphicFrameLocks noGrp="1"/>
          </p:cNvGraphicFramePr>
          <p:nvPr/>
        </p:nvGraphicFramePr>
        <p:xfrm>
          <a:off x="1562100" y="2057400"/>
          <a:ext cx="9410700" cy="3067718"/>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1723418156"/>
                    </a:ext>
                  </a:extLst>
                </a:gridCol>
                <a:gridCol w="6934200">
                  <a:extLst>
                    <a:ext uri="{9D8B030D-6E8A-4147-A177-3AD203B41FA5}">
                      <a16:colId xmlns:a16="http://schemas.microsoft.com/office/drawing/2014/main" val="778390088"/>
                    </a:ext>
                  </a:extLst>
                </a:gridCol>
              </a:tblGrid>
              <a:tr h="977155">
                <a:tc>
                  <a:txBody>
                    <a:bodyPr/>
                    <a:lstStyle/>
                    <a:p>
                      <a:r>
                        <a:rPr lang="en-US" sz="1800" b="1" kern="1200" dirty="0">
                          <a:solidFill>
                            <a:srgbClr val="002B50"/>
                          </a:solidFill>
                          <a:effectLst/>
                          <a:latin typeface="+mn-lt"/>
                          <a:ea typeface="+mn-ea"/>
                          <a:cs typeface="+mn-cs"/>
                        </a:rPr>
                        <a:t>Advisory Committee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rgbClr val="002B50"/>
                          </a:solidFill>
                          <a:effectLst/>
                          <a:latin typeface="+mn-lt"/>
                          <a:ea typeface="+mn-ea"/>
                          <a:cs typeface="+mn-cs"/>
                        </a:rPr>
                        <a:t>AbbVie Inc, </a:t>
                      </a:r>
                      <a:r>
                        <a:rPr lang="en-US" sz="1800" b="0" kern="1200" dirty="0" err="1">
                          <a:solidFill>
                            <a:srgbClr val="002B50"/>
                          </a:solidFill>
                          <a:effectLst/>
                          <a:latin typeface="+mn-lt"/>
                          <a:ea typeface="+mn-ea"/>
                          <a:cs typeface="+mn-cs"/>
                        </a:rPr>
                        <a:t>Aravive</a:t>
                      </a:r>
                      <a:r>
                        <a:rPr lang="en-US" sz="1800" b="0" kern="1200" dirty="0">
                          <a:solidFill>
                            <a:srgbClr val="002B50"/>
                          </a:solidFill>
                          <a:effectLst/>
                          <a:latin typeface="+mn-lt"/>
                          <a:ea typeface="+mn-ea"/>
                          <a:cs typeface="+mn-cs"/>
                        </a:rPr>
                        <a:t> Inc, AstraZeneca Pharmaceuticals LP, Clovis Oncology, Eisai Inc, Genentech, a member of the Roche Group, GlaxoSmithKline, </a:t>
                      </a:r>
                      <a:r>
                        <a:rPr lang="en-US" sz="1800" b="0" kern="1200" dirty="0" err="1">
                          <a:solidFill>
                            <a:srgbClr val="002B50"/>
                          </a:solidFill>
                          <a:effectLst/>
                          <a:latin typeface="+mn-lt"/>
                          <a:ea typeface="+mn-ea"/>
                          <a:cs typeface="+mn-cs"/>
                        </a:rPr>
                        <a:t>ImmunoGen</a:t>
                      </a:r>
                      <a:r>
                        <a:rPr lang="en-US" sz="1800" b="0" kern="1200" dirty="0">
                          <a:solidFill>
                            <a:srgbClr val="002B50"/>
                          </a:solidFill>
                          <a:effectLst/>
                          <a:latin typeface="+mn-lt"/>
                          <a:ea typeface="+mn-ea"/>
                          <a:cs typeface="+mn-cs"/>
                        </a:rPr>
                        <a:t> Inc, Merck, </a:t>
                      </a:r>
                      <a:r>
                        <a:rPr lang="en-US" sz="1800" b="0" kern="1200" dirty="0" err="1">
                          <a:solidFill>
                            <a:srgbClr val="002B50"/>
                          </a:solidFill>
                          <a:effectLst/>
                          <a:latin typeface="+mn-lt"/>
                          <a:ea typeface="+mn-ea"/>
                          <a:cs typeface="+mn-cs"/>
                        </a:rPr>
                        <a:t>Mereo</a:t>
                      </a:r>
                      <a:r>
                        <a:rPr lang="en-US" sz="1800" b="0" kern="1200" dirty="0">
                          <a:solidFill>
                            <a:srgbClr val="002B50"/>
                          </a:solidFill>
                          <a:effectLst/>
                          <a:latin typeface="+mn-lt"/>
                          <a:ea typeface="+mn-ea"/>
                          <a:cs typeface="+mn-cs"/>
                        </a:rPr>
                        <a:t> </a:t>
                      </a:r>
                      <a:r>
                        <a:rPr lang="en-US" sz="1800" b="0" kern="1200" dirty="0" err="1">
                          <a:solidFill>
                            <a:srgbClr val="002B50"/>
                          </a:solidFill>
                          <a:effectLst/>
                          <a:latin typeface="+mn-lt"/>
                          <a:ea typeface="+mn-ea"/>
                          <a:cs typeface="+mn-cs"/>
                        </a:rPr>
                        <a:t>BioPharma</a:t>
                      </a:r>
                      <a:r>
                        <a:rPr lang="en-US" sz="1800" b="0" kern="1200" dirty="0">
                          <a:solidFill>
                            <a:srgbClr val="002B50"/>
                          </a:solidFill>
                          <a:effectLst/>
                          <a:latin typeface="+mn-lt"/>
                          <a:ea typeface="+mn-ea"/>
                          <a:cs typeface="+mn-cs"/>
                        </a:rPr>
                        <a:t>, </a:t>
                      </a:r>
                      <a:r>
                        <a:rPr lang="en-US" sz="1800" b="0" kern="1200" dirty="0" err="1">
                          <a:solidFill>
                            <a:srgbClr val="002B50"/>
                          </a:solidFill>
                          <a:effectLst/>
                          <a:latin typeface="+mn-lt"/>
                          <a:ea typeface="+mn-ea"/>
                          <a:cs typeface="+mn-cs"/>
                        </a:rPr>
                        <a:t>Tarveda</a:t>
                      </a:r>
                      <a:r>
                        <a:rPr lang="en-US" sz="1800" b="0" kern="1200" dirty="0">
                          <a:solidFill>
                            <a:srgbClr val="002B50"/>
                          </a:solidFill>
                          <a:effectLst/>
                          <a:latin typeface="+mn-lt"/>
                          <a:ea typeface="+mn-ea"/>
                          <a:cs typeface="+mn-cs"/>
                        </a:rPr>
                        <a:t> Therapeutics, </a:t>
                      </a:r>
                      <a:r>
                        <a:rPr lang="en-US" sz="1800" b="0" kern="1200" dirty="0" err="1">
                          <a:solidFill>
                            <a:srgbClr val="002B50"/>
                          </a:solidFill>
                          <a:effectLst/>
                          <a:latin typeface="+mn-lt"/>
                          <a:ea typeface="+mn-ea"/>
                          <a:cs typeface="+mn-cs"/>
                        </a:rPr>
                        <a:t>Tesaro</a:t>
                      </a:r>
                      <a:r>
                        <a:rPr lang="en-US" sz="1800" b="0" kern="1200" dirty="0">
                          <a:solidFill>
                            <a:srgbClr val="002B50"/>
                          </a:solidFill>
                          <a:effectLst/>
                          <a:latin typeface="+mn-lt"/>
                          <a:ea typeface="+mn-ea"/>
                          <a:cs typeface="+mn-cs"/>
                        </a:rPr>
                        <a:t>, A GSK Company, </a:t>
                      </a:r>
                      <a:r>
                        <a:rPr lang="en-US" sz="1800" b="0" kern="1200" dirty="0" err="1">
                          <a:solidFill>
                            <a:srgbClr val="002B50"/>
                          </a:solidFill>
                          <a:effectLst/>
                          <a:latin typeface="+mn-lt"/>
                          <a:ea typeface="+mn-ea"/>
                          <a:cs typeface="+mn-cs"/>
                        </a:rPr>
                        <a:t>Vavotar</a:t>
                      </a:r>
                      <a:r>
                        <a:rPr lang="en-US" sz="1800" b="0" kern="1200" dirty="0">
                          <a:solidFill>
                            <a:srgbClr val="002B50"/>
                          </a:solidFill>
                          <a:effectLst/>
                          <a:latin typeface="+mn-lt"/>
                          <a:ea typeface="+mn-ea"/>
                          <a:cs typeface="+mn-cs"/>
                        </a:rPr>
                        <a:t> Life Sciences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868680">
                <a:tc>
                  <a:txBody>
                    <a:bodyPr/>
                    <a:lstStyle/>
                    <a:p>
                      <a:r>
                        <a:rPr lang="en-US" sz="1800" b="1" kern="1200" dirty="0">
                          <a:solidFill>
                            <a:srgbClr val="002B50"/>
                          </a:solidFill>
                          <a:effectLst/>
                          <a:latin typeface="+mn-lt"/>
                          <a:ea typeface="+mn-ea"/>
                          <a:cs typeface="+mn-cs"/>
                        </a:rPr>
                        <a:t>Contracted Research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rgbClr val="002B50"/>
                          </a:solidFill>
                          <a:effectLst/>
                          <a:latin typeface="+mn-lt"/>
                          <a:ea typeface="+mn-ea"/>
                          <a:cs typeface="+mn-cs"/>
                        </a:rPr>
                        <a:t>Clovis Oncology, Genentech, a member of the Roche Group, Merck, PTC Therapeutics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084930"/>
                  </a:ext>
                </a:extLst>
              </a:tr>
              <a:tr h="735998">
                <a:tc>
                  <a:txBody>
                    <a:bodyPr/>
                    <a:lstStyle/>
                    <a:p>
                      <a:r>
                        <a:rPr lang="en-US" sz="1800" b="1" kern="1200" dirty="0">
                          <a:solidFill>
                            <a:srgbClr val="002B50"/>
                          </a:solidFill>
                          <a:effectLst/>
                          <a:latin typeface="+mn-lt"/>
                          <a:ea typeface="+mn-ea"/>
                          <a:cs typeface="+mn-cs"/>
                        </a:rPr>
                        <a:t>Employment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rgbClr val="002B50"/>
                          </a:solidFill>
                          <a:effectLst/>
                          <a:latin typeface="+mn-lt"/>
                          <a:ea typeface="+mn-ea"/>
                          <a:cs typeface="+mn-cs"/>
                        </a:rPr>
                        <a:t>GOG Foundation/Partners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524794"/>
                  </a:ext>
                </a:extLst>
              </a:tr>
            </a:tbl>
          </a:graphicData>
        </a:graphic>
      </p:graphicFrame>
    </p:spTree>
    <p:extLst>
      <p:ext uri="{BB962C8B-B14F-4D97-AF65-F5344CB8AC3E}">
        <p14:creationId xmlns:p14="http://schemas.microsoft.com/office/powerpoint/2010/main" val="3651332339"/>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a:xfrm>
            <a:off x="320568" y="160274"/>
            <a:ext cx="11337504" cy="1143000"/>
          </a:xfrm>
        </p:spPr>
        <p:txBody>
          <a:bodyPr/>
          <a:lstStyle/>
          <a:p>
            <a:r>
              <a:rPr lang="en-US" sz="4400" dirty="0"/>
              <a:t>2019 NCCN Guidelines on  </a:t>
            </a:r>
            <a:br>
              <a:rPr lang="en-US" sz="4400" dirty="0"/>
            </a:br>
            <a:r>
              <a:rPr lang="en-US" sz="4400" dirty="0"/>
              <a:t>Pancreatic Cancer</a:t>
            </a:r>
          </a:p>
        </p:txBody>
      </p:sp>
      <p:sp>
        <p:nvSpPr>
          <p:cNvPr id="4" name="TextBox 24">
            <a:extLst>
              <a:ext uri="{FF2B5EF4-FFF2-40B4-BE49-F238E27FC236}">
                <a16:creationId xmlns:a16="http://schemas.microsoft.com/office/drawing/2014/main" id="{A10A3096-8029-4B15-A3CF-F5A1E5CBA96A}"/>
              </a:ext>
            </a:extLst>
          </p:cNvPr>
          <p:cNvSpPr txBox="1">
            <a:spLocks noChangeArrowheads="1"/>
          </p:cNvSpPr>
          <p:nvPr/>
        </p:nvSpPr>
        <p:spPr bwMode="auto">
          <a:xfrm>
            <a:off x="612648" y="6451505"/>
            <a:ext cx="107533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altLang="en-US" sz="1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NCCN Guidelines. Pancreatic Adenocarcinoma. Version 2.2019; https://www.nccn.org/professionals/physician_gls/pdf/pancreatic_blocks.pdf. Accessed April 25, 2019</a:t>
            </a:r>
          </a:p>
        </p:txBody>
      </p:sp>
      <p:sp>
        <p:nvSpPr>
          <p:cNvPr id="5" name="Rectangle 4">
            <a:extLst>
              <a:ext uri="{FF2B5EF4-FFF2-40B4-BE49-F238E27FC236}">
                <a16:creationId xmlns:a16="http://schemas.microsoft.com/office/drawing/2014/main" id="{8CC5C706-F167-49B5-BA56-A557E37B1D93}"/>
              </a:ext>
            </a:extLst>
          </p:cNvPr>
          <p:cNvSpPr/>
          <p:nvPr/>
        </p:nvSpPr>
        <p:spPr>
          <a:xfrm>
            <a:off x="1103448" y="2830755"/>
            <a:ext cx="10038685" cy="1935978"/>
          </a:xfrm>
          <a:prstGeom prst="rect">
            <a:avLst/>
          </a:prstGeom>
          <a:solidFill>
            <a:srgbClr val="7030A0"/>
          </a:solidFill>
          <a:ln w="25400" cap="flat" cmpd="sng" algn="ctr">
            <a:solidFill>
              <a:srgbClr val="614B79">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panose="020B0604020202020204" pitchFamily="34" charset="0"/>
              </a:rPr>
              <a:t>“Tumor/somatic gene profiling is recommended for patients with locally advanced/metastatic disease        </a:t>
            </a:r>
            <a:r>
              <a:rPr kumimoji="0" lang="en-US" sz="2800" b="1" i="0" u="none" strike="noStrike" kern="0" cap="none" spc="0" normalizeH="0" baseline="0" noProof="0" dirty="0">
                <a:ln>
                  <a:noFill/>
                </a:ln>
                <a:solidFill>
                  <a:srgbClr val="407EC9">
                    <a:lumMod val="40000"/>
                    <a:lumOff val="60000"/>
                  </a:srgbClr>
                </a:solidFill>
                <a:effectLst/>
                <a:uLnTx/>
                <a:uFillTx/>
                <a:latin typeface="Arial"/>
                <a:ea typeface="ＭＳ Ｐゴシック" charset="0"/>
                <a:cs typeface="Arial" panose="020B0604020202020204" pitchFamily="34" charset="0"/>
              </a:rPr>
              <a:t>[80% of patients]</a:t>
            </a:r>
            <a:r>
              <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panose="020B0604020202020204" pitchFamily="34" charset="0"/>
              </a:rPr>
              <a:t> who are candidates for anti-cancer therapy to identify uncommon but actionable mutations”</a:t>
            </a:r>
            <a:endParaRPr kumimoji="0" lang="en-US" sz="2800" b="1" i="0" u="none" strike="noStrike" kern="0" cap="none" spc="0" normalizeH="0" baseline="30000" noProof="0" dirty="0">
              <a:ln>
                <a:noFill/>
              </a:ln>
              <a:solidFill>
                <a:srgbClr val="FFFFFF"/>
              </a:solidFill>
              <a:effectLst/>
              <a:uLnTx/>
              <a:uFillTx/>
              <a:latin typeface="Arial"/>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F03EA6F4-3A87-4A4F-AD49-8EC41339916B}"/>
              </a:ext>
            </a:extLst>
          </p:cNvPr>
          <p:cNvSpPr txBox="1"/>
          <p:nvPr/>
        </p:nvSpPr>
        <p:spPr>
          <a:xfrm>
            <a:off x="1295400" y="6143728"/>
            <a:ext cx="34211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Courtesy of Michael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Pishvaian</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MD, PhD</a:t>
            </a:r>
          </a:p>
        </p:txBody>
      </p:sp>
    </p:spTree>
    <p:extLst>
      <p:ext uri="{BB962C8B-B14F-4D97-AF65-F5344CB8AC3E}">
        <p14:creationId xmlns:p14="http://schemas.microsoft.com/office/powerpoint/2010/main" val="3413950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601683" y="1600200"/>
            <a:ext cx="11353800" cy="5105400"/>
          </a:xfrm>
        </p:spPr>
        <p:txBody>
          <a:bodyPr/>
          <a:lstStyle/>
          <a:p>
            <a:pPr marL="0" indent="0">
              <a:spcBef>
                <a:spcPts val="1200"/>
              </a:spcBef>
              <a:spcAft>
                <a:spcPts val="0"/>
              </a:spcAft>
              <a:buNone/>
            </a:pPr>
            <a:r>
              <a:rPr lang="en-US" sz="2000" b="1" dirty="0">
                <a:solidFill>
                  <a:srgbClr val="0432FF"/>
                </a:solidFill>
              </a:rPr>
              <a:t>Module 1: Overview of PARP Inhibitors — Biologic Rationale and Mechanism of Action</a:t>
            </a:r>
          </a:p>
          <a:p>
            <a:pPr>
              <a:spcBef>
                <a:spcPts val="400"/>
              </a:spcBef>
              <a:spcAft>
                <a:spcPts val="0"/>
              </a:spcAft>
            </a:pPr>
            <a:r>
              <a:rPr lang="en-US" sz="2000" dirty="0">
                <a:solidFill>
                  <a:srgbClr val="000000"/>
                </a:solidFill>
              </a:rPr>
              <a:t>Case Presentation: 47-year-old woman with ovarian cancer</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2: Side Effects and Toxicities of PARP Inhibitors</a:t>
            </a:r>
          </a:p>
          <a:p>
            <a:pPr marL="0" indent="0">
              <a:spcBef>
                <a:spcPts val="1200"/>
              </a:spcBef>
              <a:spcAft>
                <a:spcPts val="0"/>
              </a:spcAft>
              <a:buNone/>
            </a:pPr>
            <a:r>
              <a:rPr lang="en-US" sz="2000" b="1" dirty="0">
                <a:solidFill>
                  <a:srgbClr val="0432FF"/>
                </a:solidFill>
              </a:rPr>
              <a:t>Module 3: PARP Inhibitors for Ovarian Cancer</a:t>
            </a:r>
            <a:endParaRPr lang="en-US" sz="2000" dirty="0">
              <a:solidFill>
                <a:schemeClr val="tx2"/>
              </a:solidFill>
            </a:endParaRPr>
          </a:p>
          <a:p>
            <a:pPr marL="0" indent="0">
              <a:spcBef>
                <a:spcPts val="1200"/>
              </a:spcBef>
              <a:spcAft>
                <a:spcPts val="0"/>
              </a:spcAft>
              <a:buNone/>
            </a:pPr>
            <a:r>
              <a:rPr lang="en-US" sz="2000" b="1" dirty="0">
                <a:solidFill>
                  <a:srgbClr val="0432FF"/>
                </a:solidFill>
              </a:rPr>
              <a:t>Module 4: PARP Inhibitors for Breast Cancer</a:t>
            </a:r>
            <a:endParaRPr lang="en-US" sz="2000" dirty="0">
              <a:solidFill>
                <a:schemeClr val="tx2"/>
              </a:solidFill>
            </a:endParaRPr>
          </a:p>
          <a:p>
            <a:pPr>
              <a:spcBef>
                <a:spcPts val="400"/>
              </a:spcBef>
              <a:spcAft>
                <a:spcPts val="0"/>
              </a:spcAft>
            </a:pPr>
            <a:r>
              <a:rPr lang="en-US" sz="2000" dirty="0">
                <a:solidFill>
                  <a:schemeClr val="tx2"/>
                </a:solidFill>
              </a:rPr>
              <a:t>Case Presentation: 34-year-old woman with ER-positive, HER2-negative breast cancer </a:t>
            </a:r>
            <a:r>
              <a:rPr lang="en-US" sz="2000" dirty="0">
                <a:solidFill>
                  <a:srgbClr val="002B50"/>
                </a:solidFill>
              </a:rPr>
              <a:t> </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5: PARP Inhibitors for Pancreatic Cancer</a:t>
            </a:r>
          </a:p>
          <a:p>
            <a:pPr>
              <a:spcBef>
                <a:spcPts val="400"/>
              </a:spcBef>
              <a:spcAft>
                <a:spcPts val="0"/>
              </a:spcAft>
            </a:pPr>
            <a:r>
              <a:rPr lang="en-US" sz="2000" dirty="0">
                <a:solidFill>
                  <a:schemeClr val="tx2"/>
                </a:solidFill>
              </a:rPr>
              <a:t>Case Presentation: 67-year-old man with metastatic pancreatic cancer </a:t>
            </a:r>
          </a:p>
          <a:p>
            <a:pPr>
              <a:spcBef>
                <a:spcPts val="400"/>
              </a:spcBef>
              <a:spcAft>
                <a:spcPts val="0"/>
              </a:spcAft>
            </a:pPr>
            <a:r>
              <a:rPr lang="en-US" sz="2000" dirty="0">
                <a:solidFill>
                  <a:schemeClr val="tx2"/>
                </a:solidFill>
              </a:rPr>
              <a:t>Case Presentation: 68-year-old man with metastatic pancreatic cancer </a:t>
            </a:r>
          </a:p>
          <a:p>
            <a:pPr marL="0" indent="0">
              <a:spcBef>
                <a:spcPts val="1200"/>
              </a:spcBef>
              <a:spcAft>
                <a:spcPts val="0"/>
              </a:spcAft>
              <a:buNone/>
            </a:pPr>
            <a:r>
              <a:rPr lang="en-US" sz="2000" b="1" dirty="0">
                <a:solidFill>
                  <a:srgbClr val="0432FF"/>
                </a:solidFill>
              </a:rPr>
              <a:t>Module 6: PARP Inhibitors for Prostate Cancer</a:t>
            </a:r>
          </a:p>
          <a:p>
            <a:pPr>
              <a:spcBef>
                <a:spcPts val="400"/>
              </a:spcBef>
              <a:spcAft>
                <a:spcPts val="0"/>
              </a:spcAft>
            </a:pPr>
            <a:r>
              <a:rPr lang="en-US" sz="2000" dirty="0">
                <a:solidFill>
                  <a:schemeClr val="tx2"/>
                </a:solidFill>
              </a:rPr>
              <a:t>Case Presentation: A man in his early 50s with metastatic prostate cancer </a:t>
            </a:r>
          </a:p>
          <a:p>
            <a:pPr>
              <a:spcBef>
                <a:spcPts val="400"/>
              </a:spcBef>
              <a:spcAft>
                <a:spcPts val="0"/>
              </a:spcAft>
            </a:pPr>
            <a:r>
              <a:rPr lang="en-US" sz="2000" dirty="0">
                <a:solidFill>
                  <a:schemeClr val="tx2"/>
                </a:solidFill>
              </a:rPr>
              <a:t>Case Presentation: A 71-year-old man with metastatic prostate cancer </a:t>
            </a:r>
            <a:endParaRPr lang="en-US" sz="2000" b="1" dirty="0">
              <a:solidFill>
                <a:srgbClr val="0432FF"/>
              </a:solidFill>
            </a:endParaRPr>
          </a:p>
        </p:txBody>
      </p:sp>
    </p:spTree>
    <p:extLst>
      <p:ext uri="{BB962C8B-B14F-4D97-AF65-F5344CB8AC3E}">
        <p14:creationId xmlns:p14="http://schemas.microsoft.com/office/powerpoint/2010/main" val="3274701746"/>
      </p:ext>
    </p:extLst>
  </p:cSld>
  <p:clrMapOvr>
    <a:masterClrMapping/>
  </p:clrMapOvr>
  <p:transition spd="slow"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p:txBody>
          <a:bodyPr/>
          <a:lstStyle/>
          <a:p>
            <a:r>
              <a:rPr lang="en-US" dirty="0"/>
              <a:t>Module 6: PARP Inhibitors for Prostate Cancer</a:t>
            </a:r>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lvl="0">
              <a:spcBef>
                <a:spcPts val="1600"/>
              </a:spcBef>
            </a:pPr>
            <a:r>
              <a:rPr lang="en-US" dirty="0"/>
              <a:t>Genomic profile</a:t>
            </a:r>
          </a:p>
          <a:p>
            <a:pPr lvl="0">
              <a:spcBef>
                <a:spcPts val="1600"/>
              </a:spcBef>
            </a:pPr>
            <a:r>
              <a:rPr lang="en-US" dirty="0"/>
              <a:t>Key recent data sets: </a:t>
            </a:r>
            <a:r>
              <a:rPr lang="en-US" dirty="0" err="1"/>
              <a:t>PROfound</a:t>
            </a:r>
            <a:r>
              <a:rPr lang="en-US" dirty="0"/>
              <a:t>, TRITON2, GALAHAD</a:t>
            </a:r>
          </a:p>
          <a:p>
            <a:pPr lvl="0">
              <a:spcBef>
                <a:spcPts val="1600"/>
              </a:spcBef>
            </a:pPr>
            <a:r>
              <a:rPr lang="en-US" dirty="0"/>
              <a:t>Current practice patterns </a:t>
            </a:r>
          </a:p>
          <a:p>
            <a:pPr lvl="0">
              <a:spcBef>
                <a:spcPts val="1600"/>
              </a:spcBef>
            </a:pPr>
            <a:r>
              <a:rPr lang="en-US" dirty="0"/>
              <a:t>Ongoing trials</a:t>
            </a:r>
          </a:p>
        </p:txBody>
      </p:sp>
    </p:spTree>
    <p:extLst>
      <p:ext uri="{BB962C8B-B14F-4D97-AF65-F5344CB8AC3E}">
        <p14:creationId xmlns:p14="http://schemas.microsoft.com/office/powerpoint/2010/main" val="2568198748"/>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A man in his early 50s with metastatic prostate cancer (from the practice of Erika </a:t>
            </a:r>
            <a:r>
              <a:rPr lang="en-US" dirty="0" err="1">
                <a:latin typeface="Arial" panose="020B0604020202020204" pitchFamily="34" charset="0"/>
                <a:cs typeface="Arial" panose="020B0604020202020204" pitchFamily="34" charset="0"/>
              </a:rPr>
              <a:t>Meneely</a:t>
            </a:r>
            <a:r>
              <a:rPr lang="en-US" dirty="0">
                <a:latin typeface="Arial" panose="020B0604020202020204" pitchFamily="34" charset="0"/>
                <a:cs typeface="Arial" panose="020B0604020202020204" pitchFamily="34" charset="0"/>
              </a:rPr>
              <a:t>, APRN, BC</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295400"/>
            <a:ext cx="11616690" cy="5562600"/>
          </a:xfrm>
        </p:spPr>
        <p:txBody>
          <a:bodyPr/>
          <a:lstStyle/>
          <a:p>
            <a:pPr>
              <a:spcAft>
                <a:spcPts val="300"/>
              </a:spcAft>
            </a:pPr>
            <a:r>
              <a:rPr lang="en-US" sz="2000" dirty="0">
                <a:latin typeface="Arial" panose="020B0604020202020204" pitchFamily="34" charset="0"/>
                <a:cs typeface="Arial" panose="020B0604020202020204" pitchFamily="34" charset="0"/>
              </a:rPr>
              <a:t>Presents with de novo metastatic prostate cancer (PSA: 591), BRCA2 mutation</a:t>
            </a:r>
          </a:p>
          <a:p>
            <a:pPr>
              <a:spcAft>
                <a:spcPts val="300"/>
              </a:spcAft>
            </a:pPr>
            <a:r>
              <a:rPr lang="en-US" sz="2000" dirty="0">
                <a:latin typeface="Arial" panose="020B0604020202020204" pitchFamily="34" charset="0"/>
                <a:cs typeface="Arial" panose="020B0604020202020204" pitchFamily="34" charset="0"/>
                <a:sym typeface="Wingdings" panose="05000000000000000000" pitchFamily="2" charset="2"/>
              </a:rPr>
              <a:t>01/2017 GnRH agonist therapy + bicalutamide + early docetaxel x 6 </a:t>
            </a:r>
            <a:endParaRPr lang="en-US" sz="2000" b="1" kern="1200"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08/2017 Developed castration-resistant disease – GnRH agonist indefinite</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8/2017 – 6/2018: Enzalutamide (PSA 20 nadir 0.85)</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6/2018 – 8/2018: Cabazitaxel (PSA 92  313)</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8/2018 – 10/2018: Abiraterone/prednisone (PSA 391  1,110)</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10/2018: Genetic testing: Somatic BRCA2 mutation</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10/2018 – 5/2019: </a:t>
            </a:r>
            <a:r>
              <a:rPr lang="en-US" sz="2000" kern="1200" dirty="0" err="1">
                <a:solidFill>
                  <a:prstClr val="black"/>
                </a:solidFill>
                <a:latin typeface="Arial" panose="020B0604020202020204" pitchFamily="34" charset="0"/>
                <a:cs typeface="Arial" panose="020B0604020202020204" pitchFamily="34" charset="0"/>
                <a:sym typeface="Wingdings" panose="05000000000000000000" pitchFamily="2" charset="2"/>
              </a:rPr>
              <a:t>Olaparib</a:t>
            </a: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 (PSA 1,110  nadir 134)</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5/2019 – 9/2019: Docetaxel (PSA 780  17)</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10/2019 – 12/2019: Carboplatin + docetaxel (PSA 113  nadir 56)</a:t>
            </a:r>
          </a:p>
          <a:p>
            <a:pPr eaLnBrk="1" fontAlgn="auto" hangingPunct="1">
              <a:lnSpc>
                <a:spcPct val="90000"/>
              </a:lnSpc>
              <a:spcBef>
                <a:spcPts val="1000"/>
              </a:spcBef>
              <a:spcAft>
                <a:spcPts val="300"/>
              </a:spcAft>
            </a:pPr>
            <a:r>
              <a:rPr lang="en-US" sz="2000" kern="1200" dirty="0">
                <a:solidFill>
                  <a:prstClr val="black"/>
                </a:solidFill>
                <a:latin typeface="Arial" panose="020B0604020202020204" pitchFamily="34" charset="0"/>
                <a:cs typeface="Arial" panose="020B0604020202020204" pitchFamily="34" charset="0"/>
                <a:sym typeface="Wingdings" panose="05000000000000000000" pitchFamily="2" charset="2"/>
              </a:rPr>
              <a:t>1/2020: Mitoxantrone  discontinued due to PD, transitioned to supportive care/Hospice</a:t>
            </a:r>
          </a:p>
          <a:p>
            <a:pPr marL="0" indent="0">
              <a:spcAft>
                <a:spcPts val="1200"/>
              </a:spcAft>
              <a:buNone/>
            </a:pPr>
            <a:r>
              <a:rPr lang="en-US" sz="2000" b="1" i="1" dirty="0">
                <a:solidFill>
                  <a:schemeClr val="tx2"/>
                </a:solidFill>
                <a:latin typeface="Arial" panose="020B0604020202020204" pitchFamily="34" charset="0"/>
                <a:cs typeface="Arial" panose="020B0604020202020204" pitchFamily="34" charset="0"/>
              </a:rPr>
              <a:t>NOTE</a:t>
            </a:r>
            <a:r>
              <a:rPr lang="en-US" sz="2000" dirty="0">
                <a:solidFill>
                  <a:schemeClr val="tx2"/>
                </a:solidFill>
                <a:latin typeface="Arial" panose="020B0604020202020204" pitchFamily="34" charset="0"/>
                <a:cs typeface="Arial" panose="020B0604020202020204" pitchFamily="34" charset="0"/>
              </a:rPr>
              <a:t>: PSA progression always associated with intractable nausea/vomiting requiring multiple hospital admissions</a:t>
            </a:r>
          </a:p>
        </p:txBody>
      </p:sp>
    </p:spTree>
    <p:extLst>
      <p:ext uri="{BB962C8B-B14F-4D97-AF65-F5344CB8AC3E}">
        <p14:creationId xmlns:p14="http://schemas.microsoft.com/office/powerpoint/2010/main" val="1379354399"/>
      </p:ext>
    </p:extLst>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A man in his early 50s with metastatic prostate cancer (from the practice of </a:t>
            </a:r>
            <a:r>
              <a:rPr lang="en-US" dirty="0" err="1"/>
              <a:t>Ms</a:t>
            </a:r>
            <a:r>
              <a:rPr lang="en-US" dirty="0"/>
              <a:t> </a:t>
            </a:r>
            <a:r>
              <a:rPr lang="en-US" dirty="0" err="1">
                <a:latin typeface="Arial" panose="020B0604020202020204" pitchFamily="34" charset="0"/>
                <a:cs typeface="Arial" panose="020B0604020202020204" pitchFamily="34" charset="0"/>
              </a:rPr>
              <a:t>Meneely</a:t>
            </a:r>
            <a:r>
              <a:rPr lang="en-US" dirty="0"/>
              <a:t>)</a:t>
            </a:r>
          </a:p>
        </p:txBody>
      </p:sp>
      <p:sp>
        <p:nvSpPr>
          <p:cNvPr id="6" name="Title 1">
            <a:extLst>
              <a:ext uri="{FF2B5EF4-FFF2-40B4-BE49-F238E27FC236}">
                <a16:creationId xmlns:a16="http://schemas.microsoft.com/office/drawing/2014/main" id="{D1732ECD-4F52-D148-B193-A486B856B214}"/>
              </a:ext>
            </a:extLst>
          </p:cNvPr>
          <p:cNvSpPr txBox="1">
            <a:spLocks/>
          </p:cNvSpPr>
          <p:nvPr/>
        </p:nvSpPr>
        <p:spPr bwMode="auto">
          <a:xfrm>
            <a:off x="609600" y="1335156"/>
            <a:ext cx="11820938" cy="68179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rgbClr val="0432FF"/>
                </a:solidFill>
                <a:effectLst/>
                <a:uLnTx/>
                <a:uFillTx/>
                <a:latin typeface="Arial"/>
                <a:ea typeface="ＭＳ Ｐゴシック"/>
              </a:rPr>
              <a:t> </a:t>
            </a:r>
            <a:r>
              <a:rPr kumimoji="0" lang="en-US" sz="2400" b="1" i="0" u="none" strike="noStrike" kern="0" cap="none" spc="0" normalizeH="0" baseline="0" noProof="0">
                <a:ln>
                  <a:noFill/>
                </a:ln>
                <a:solidFill>
                  <a:srgbClr val="0432FF"/>
                </a:solidFill>
                <a:effectLst/>
                <a:uLnTx/>
                <a:uFillTx/>
                <a:latin typeface="Arial" panose="020B0604020202020204" pitchFamily="34" charset="0"/>
                <a:ea typeface="ＭＳ Ｐゴシック"/>
                <a:cs typeface="Arial" panose="020B0604020202020204" pitchFamily="34" charset="0"/>
              </a:rPr>
              <a:t>February 2017 (initial bone scan)			July 2017 (post early docetaxel)</a:t>
            </a:r>
            <a:endParaRPr kumimoji="0" lang="en-US" sz="2600" b="1" i="0" u="none" strike="noStrike" kern="0" cap="none" spc="0" normalizeH="0" baseline="0" noProof="0" dirty="0">
              <a:ln>
                <a:noFill/>
              </a:ln>
              <a:solidFill>
                <a:srgbClr val="0432FF"/>
              </a:solidFill>
              <a:effectLst/>
              <a:uLnTx/>
              <a:uFillTx/>
              <a:latin typeface="Arial"/>
              <a:ea typeface="ＭＳ Ｐゴシック"/>
            </a:endParaRPr>
          </a:p>
        </p:txBody>
      </p:sp>
      <p:pic>
        <p:nvPicPr>
          <p:cNvPr id="7" name="Content Placeholder 5">
            <a:extLst>
              <a:ext uri="{FF2B5EF4-FFF2-40B4-BE49-F238E27FC236}">
                <a16:creationId xmlns:a16="http://schemas.microsoft.com/office/drawing/2014/main" id="{6933850C-9E3F-5544-9371-CBB898EE2B44}"/>
              </a:ext>
            </a:extLst>
          </p:cNvPr>
          <p:cNvPicPr>
            <a:picLocks noChangeAspect="1"/>
          </p:cNvPicPr>
          <p:nvPr/>
        </p:nvPicPr>
        <p:blipFill rotWithShape="1">
          <a:blip r:embed="rId3">
            <a:extLst>
              <a:ext uri="{28A0092B-C50C-407E-A947-70E740481C1C}">
                <a14:useLocalDpi xmlns:a14="http://schemas.microsoft.com/office/drawing/2010/main" val="0"/>
              </a:ext>
            </a:extLst>
          </a:blip>
          <a:srcRect t="1663" b="-1"/>
          <a:stretch/>
        </p:blipFill>
        <p:spPr>
          <a:xfrm>
            <a:off x="371062" y="2094766"/>
            <a:ext cx="5393634" cy="4600307"/>
          </a:xfrm>
          <a:prstGeom prst="rect">
            <a:avLst/>
          </a:prstGeom>
        </p:spPr>
      </p:pic>
      <p:pic>
        <p:nvPicPr>
          <p:cNvPr id="8" name="Content Placeholder 7">
            <a:extLst>
              <a:ext uri="{FF2B5EF4-FFF2-40B4-BE49-F238E27FC236}">
                <a16:creationId xmlns:a16="http://schemas.microsoft.com/office/drawing/2014/main" id="{C004CEA2-91FF-5940-8BDC-5A6C3E726AC7}"/>
              </a:ext>
            </a:extLst>
          </p:cNvPr>
          <p:cNvPicPr>
            <a:picLocks noChangeAspect="1"/>
          </p:cNvPicPr>
          <p:nvPr/>
        </p:nvPicPr>
        <p:blipFill rotWithShape="1">
          <a:blip r:embed="rId4">
            <a:extLst>
              <a:ext uri="{28A0092B-C50C-407E-A947-70E740481C1C}">
                <a14:useLocalDpi xmlns:a14="http://schemas.microsoft.com/office/drawing/2010/main" val="0"/>
              </a:ext>
            </a:extLst>
          </a:blip>
          <a:srcRect l="-1471" t="9359" r="1" b="2595"/>
          <a:stretch/>
        </p:blipFill>
        <p:spPr>
          <a:xfrm>
            <a:off x="6095999" y="2016952"/>
            <a:ext cx="5724939" cy="4678121"/>
          </a:xfrm>
          <a:prstGeom prst="rect">
            <a:avLst/>
          </a:prstGeom>
        </p:spPr>
      </p:pic>
    </p:spTree>
    <p:extLst>
      <p:ext uri="{BB962C8B-B14F-4D97-AF65-F5344CB8AC3E}">
        <p14:creationId xmlns:p14="http://schemas.microsoft.com/office/powerpoint/2010/main" val="2333323185"/>
      </p:ext>
    </p:extLst>
  </p:cSld>
  <p:clrMapOvr>
    <a:masterClrMapping/>
  </p:clrMapOvr>
  <p:transition spd="slow"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A 71-year-old man with metastatic prostate cancer (from the practice of </a:t>
            </a:r>
            <a:r>
              <a:rPr lang="en-US" dirty="0" err="1"/>
              <a:t>Ms</a:t>
            </a:r>
            <a:r>
              <a:rPr lang="en-US" dirty="0"/>
              <a:t> </a:t>
            </a:r>
            <a:r>
              <a:rPr lang="en-US" dirty="0" err="1">
                <a:latin typeface="Arial" panose="020B0604020202020204" pitchFamily="34" charset="0"/>
                <a:cs typeface="Arial" panose="020B0604020202020204" pitchFamily="34" charset="0"/>
              </a:rPr>
              <a:t>Meneely</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295400"/>
            <a:ext cx="11616690" cy="5562600"/>
          </a:xfrm>
        </p:spPr>
        <p:txBody>
          <a:bodyPr/>
          <a:lstStyle/>
          <a:p>
            <a:pPr>
              <a:spcAft>
                <a:spcPts val="1200"/>
              </a:spcAft>
            </a:pPr>
            <a:r>
              <a:rPr lang="en-US" sz="2000" dirty="0">
                <a:solidFill>
                  <a:schemeClr val="tx2"/>
                </a:solidFill>
                <a:latin typeface="Arial" panose="020B0604020202020204" pitchFamily="34" charset="0"/>
                <a:cs typeface="Arial" panose="020B0604020202020204" pitchFamily="34" charset="0"/>
              </a:rPr>
              <a:t>Intermediate risk (3+4=7) localized prostate cancer (PSA &lt;10), BRCA2 carrier</a:t>
            </a:r>
            <a:endPar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endParaRPr>
          </a:p>
          <a:p>
            <a:pPr>
              <a:spcAft>
                <a:spcPts val="1200"/>
              </a:spcAft>
            </a:pP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2004: Definitive EBRT with ADT x 7 months </a:t>
            </a:r>
          </a:p>
          <a:p>
            <a:pPr>
              <a:spcAft>
                <a:spcPts val="1200"/>
              </a:spcAft>
            </a:pP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10/2015: Biopsy-proven bone metastases</a:t>
            </a:r>
          </a:p>
          <a:p>
            <a:pPr lvl="1">
              <a:spcAft>
                <a:spcPts val="1200"/>
              </a:spcAft>
            </a:pP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Initiated life-long ADT (Pretreatment PSA: 6)</a:t>
            </a:r>
          </a:p>
          <a:p>
            <a:pPr>
              <a:spcAft>
                <a:spcPts val="1200"/>
              </a:spcAft>
            </a:pP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2/2017: Developed castration-resistant disease</a:t>
            </a:r>
          </a:p>
          <a:p>
            <a:pPr>
              <a:spcAft>
                <a:spcPts val="1200"/>
              </a:spcAft>
            </a:pP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3/2016 – 3/2017: </a:t>
            </a:r>
            <a:r>
              <a:rPr lang="en-US" sz="2000" dirty="0" err="1">
                <a:solidFill>
                  <a:schemeClr val="tx2"/>
                </a:solidFill>
                <a:latin typeface="Arial" panose="020B0604020202020204" pitchFamily="34" charset="0"/>
                <a:cs typeface="Arial" panose="020B0604020202020204" pitchFamily="34" charset="0"/>
                <a:sym typeface="Wingdings" panose="05000000000000000000" pitchFamily="2" charset="2"/>
              </a:rPr>
              <a:t>Olaparib</a:t>
            </a: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 (PSA 13  nadir 5)</a:t>
            </a:r>
          </a:p>
          <a:p>
            <a:pPr lvl="1">
              <a:spcAft>
                <a:spcPts val="1200"/>
              </a:spcAft>
            </a:pPr>
            <a:r>
              <a:rPr lang="en-US" sz="2000" dirty="0">
                <a:solidFill>
                  <a:schemeClr val="tx2"/>
                </a:solidFill>
                <a:latin typeface="Arial" panose="020B0604020202020204" pitchFamily="34" charset="0"/>
                <a:cs typeface="Arial" panose="020B0604020202020204" pitchFamily="34" charset="0"/>
              </a:rPr>
              <a:t>Cough, fatigue and anorexia </a:t>
            </a:r>
            <a:r>
              <a:rPr lang="en-US" sz="2000" dirty="0">
                <a:solidFill>
                  <a:schemeClr val="tx2"/>
                </a:solidFill>
                <a:latin typeface="Arial" panose="020B0604020202020204" pitchFamily="34" charset="0"/>
                <a:cs typeface="Arial" panose="020B0604020202020204" pitchFamily="34" charset="0"/>
                <a:sym typeface="Wingdings" panose="05000000000000000000" pitchFamily="2" charset="2"/>
              </a:rPr>
              <a:t> dose reduction</a:t>
            </a:r>
          </a:p>
        </p:txBody>
      </p:sp>
    </p:spTree>
    <p:extLst>
      <p:ext uri="{BB962C8B-B14F-4D97-AF65-F5344CB8AC3E}">
        <p14:creationId xmlns:p14="http://schemas.microsoft.com/office/powerpoint/2010/main" val="347872678"/>
      </p:ext>
    </p:extLst>
  </p:cSld>
  <p:clrMapOvr>
    <a:masterClrMapping/>
  </p:clrMapOvr>
  <p:transition spd="slow"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759" y="397618"/>
            <a:ext cx="10872444" cy="1103313"/>
          </a:xfrm>
        </p:spPr>
        <p:txBody>
          <a:bodyPr/>
          <a:lstStyle/>
          <a:p>
            <a:r>
              <a:rPr lang="en-US" dirty="0"/>
              <a:t>DNA Repair Mutations in Advanced Prostate Ca</a:t>
            </a:r>
          </a:p>
        </p:txBody>
      </p:sp>
      <p:sp>
        <p:nvSpPr>
          <p:cNvPr id="8" name="Text Box 11">
            <a:extLst>
              <a:ext uri="{FF2B5EF4-FFF2-40B4-BE49-F238E27FC236}">
                <a16:creationId xmlns:a16="http://schemas.microsoft.com/office/drawing/2014/main" id="{D82D4DED-EE79-4BEB-86CE-7C1D0E426F68}"/>
              </a:ext>
            </a:extLst>
          </p:cNvPr>
          <p:cNvSpPr txBox="1">
            <a:spLocks noChangeArrowheads="1"/>
          </p:cNvSpPr>
          <p:nvPr/>
        </p:nvSpPr>
        <p:spPr bwMode="auto">
          <a:xfrm>
            <a:off x="609759" y="6334780"/>
            <a:ext cx="96077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Robinson D, et al. CELL. 2015; 5: 1215-1228.                  Pritchard CC, et al. NEJM. 2016;375:443-453.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a:t>
            </a:r>
          </a:p>
        </p:txBody>
      </p:sp>
      <p:graphicFrame>
        <p:nvGraphicFramePr>
          <p:cNvPr id="3" name="Table 2"/>
          <p:cNvGraphicFramePr>
            <a:graphicFrameLocks noGrp="1"/>
          </p:cNvGraphicFramePr>
          <p:nvPr/>
        </p:nvGraphicFramePr>
        <p:xfrm>
          <a:off x="1492037" y="2328140"/>
          <a:ext cx="9023565" cy="2602206"/>
        </p:xfrm>
        <a:graphic>
          <a:graphicData uri="http://schemas.openxmlformats.org/drawingml/2006/table">
            <a:tbl>
              <a:tblPr firstRow="1" bandRow="1">
                <a:tableStyleId>{5C22544A-7EE6-4342-B048-85BDC9FD1C3A}</a:tableStyleId>
              </a:tblPr>
              <a:tblGrid>
                <a:gridCol w="3007855">
                  <a:extLst>
                    <a:ext uri="{9D8B030D-6E8A-4147-A177-3AD203B41FA5}">
                      <a16:colId xmlns:a16="http://schemas.microsoft.com/office/drawing/2014/main" val="3771127433"/>
                    </a:ext>
                  </a:extLst>
                </a:gridCol>
                <a:gridCol w="3007855">
                  <a:extLst>
                    <a:ext uri="{9D8B030D-6E8A-4147-A177-3AD203B41FA5}">
                      <a16:colId xmlns:a16="http://schemas.microsoft.com/office/drawing/2014/main" val="243125455"/>
                    </a:ext>
                  </a:extLst>
                </a:gridCol>
                <a:gridCol w="3007855">
                  <a:extLst>
                    <a:ext uri="{9D8B030D-6E8A-4147-A177-3AD203B41FA5}">
                      <a16:colId xmlns:a16="http://schemas.microsoft.com/office/drawing/2014/main" val="702826352"/>
                    </a:ext>
                  </a:extLst>
                </a:gridCol>
              </a:tblGrid>
              <a:tr h="433701">
                <a:tc>
                  <a:txBody>
                    <a:bodyPr/>
                    <a:lstStyle/>
                    <a:p>
                      <a:endParaRPr lang="en-US" dirty="0"/>
                    </a:p>
                  </a:txBody>
                  <a:tcPr/>
                </a:tc>
                <a:tc>
                  <a:txBody>
                    <a:bodyPr/>
                    <a:lstStyle/>
                    <a:p>
                      <a:pPr algn="ctr"/>
                      <a:r>
                        <a:rPr lang="en-US" dirty="0"/>
                        <a:t>SOMATIC</a:t>
                      </a:r>
                    </a:p>
                  </a:txBody>
                  <a:tcPr/>
                </a:tc>
                <a:tc>
                  <a:txBody>
                    <a:bodyPr/>
                    <a:lstStyle/>
                    <a:p>
                      <a:pPr algn="ctr"/>
                      <a:r>
                        <a:rPr lang="en-US" dirty="0"/>
                        <a:t>GERMLINE</a:t>
                      </a:r>
                    </a:p>
                  </a:txBody>
                  <a:tcPr/>
                </a:tc>
                <a:extLst>
                  <a:ext uri="{0D108BD9-81ED-4DB2-BD59-A6C34878D82A}">
                    <a16:rowId xmlns:a16="http://schemas.microsoft.com/office/drawing/2014/main" val="323105935"/>
                  </a:ext>
                </a:extLst>
              </a:tr>
              <a:tr h="433701">
                <a:tc>
                  <a:txBody>
                    <a:bodyPr/>
                    <a:lstStyle/>
                    <a:p>
                      <a:r>
                        <a:rPr lang="en-US" i="1" dirty="0">
                          <a:solidFill>
                            <a:srgbClr val="000000"/>
                          </a:solidFill>
                        </a:rPr>
                        <a:t> BRCA2</a:t>
                      </a:r>
                    </a:p>
                  </a:txBody>
                  <a:tcPr/>
                </a:tc>
                <a:tc>
                  <a:txBody>
                    <a:bodyPr/>
                    <a:lstStyle/>
                    <a:p>
                      <a:pPr algn="ctr"/>
                      <a:r>
                        <a:rPr lang="en-US" dirty="0">
                          <a:solidFill>
                            <a:srgbClr val="000000"/>
                          </a:solidFill>
                        </a:rPr>
                        <a:t>  8-9%</a:t>
                      </a:r>
                    </a:p>
                  </a:txBody>
                  <a:tcPr/>
                </a:tc>
                <a:tc>
                  <a:txBody>
                    <a:bodyPr/>
                    <a:lstStyle/>
                    <a:p>
                      <a:pPr algn="ctr"/>
                      <a:r>
                        <a:rPr lang="en-US" dirty="0">
                          <a:solidFill>
                            <a:srgbClr val="000000"/>
                          </a:solidFill>
                        </a:rPr>
                        <a:t>  5%</a:t>
                      </a:r>
                    </a:p>
                  </a:txBody>
                  <a:tcPr/>
                </a:tc>
                <a:extLst>
                  <a:ext uri="{0D108BD9-81ED-4DB2-BD59-A6C34878D82A}">
                    <a16:rowId xmlns:a16="http://schemas.microsoft.com/office/drawing/2014/main" val="1328082261"/>
                  </a:ext>
                </a:extLst>
              </a:tr>
              <a:tr h="433701">
                <a:tc>
                  <a:txBody>
                    <a:bodyPr/>
                    <a:lstStyle/>
                    <a:p>
                      <a:r>
                        <a:rPr lang="en-US" i="1" dirty="0">
                          <a:solidFill>
                            <a:srgbClr val="000000"/>
                          </a:solidFill>
                        </a:rPr>
                        <a:t> BRCA1</a:t>
                      </a:r>
                    </a:p>
                  </a:txBody>
                  <a:tcPr/>
                </a:tc>
                <a:tc>
                  <a:txBody>
                    <a:bodyPr/>
                    <a:lstStyle/>
                    <a:p>
                      <a:pPr algn="ctr"/>
                      <a:r>
                        <a:rPr lang="en-US" dirty="0">
                          <a:solidFill>
                            <a:srgbClr val="000000"/>
                          </a:solidFill>
                        </a:rPr>
                        <a:t>  1-2%</a:t>
                      </a:r>
                    </a:p>
                  </a:txBody>
                  <a:tcPr/>
                </a:tc>
                <a:tc>
                  <a:txBody>
                    <a:bodyPr/>
                    <a:lstStyle/>
                    <a:p>
                      <a:pPr algn="ctr"/>
                      <a:r>
                        <a:rPr lang="en-US" dirty="0">
                          <a:solidFill>
                            <a:srgbClr val="000000"/>
                          </a:solidFill>
                        </a:rPr>
                        <a:t>  1%</a:t>
                      </a:r>
                    </a:p>
                  </a:txBody>
                  <a:tcPr/>
                </a:tc>
                <a:extLst>
                  <a:ext uri="{0D108BD9-81ED-4DB2-BD59-A6C34878D82A}">
                    <a16:rowId xmlns:a16="http://schemas.microsoft.com/office/drawing/2014/main" val="2590680168"/>
                  </a:ext>
                </a:extLst>
              </a:tr>
              <a:tr h="433701">
                <a:tc>
                  <a:txBody>
                    <a:bodyPr/>
                    <a:lstStyle/>
                    <a:p>
                      <a:r>
                        <a:rPr lang="en-US" i="1" dirty="0">
                          <a:solidFill>
                            <a:srgbClr val="000000"/>
                          </a:solidFill>
                        </a:rPr>
                        <a:t> ATM</a:t>
                      </a:r>
                    </a:p>
                  </a:txBody>
                  <a:tcPr/>
                </a:tc>
                <a:tc>
                  <a:txBody>
                    <a:bodyPr/>
                    <a:lstStyle/>
                    <a:p>
                      <a:pPr algn="ctr"/>
                      <a:r>
                        <a:rPr lang="en-US" dirty="0">
                          <a:solidFill>
                            <a:srgbClr val="000000"/>
                          </a:solidFill>
                        </a:rPr>
                        <a:t>  5-6%</a:t>
                      </a:r>
                    </a:p>
                  </a:txBody>
                  <a:tcPr/>
                </a:tc>
                <a:tc>
                  <a:txBody>
                    <a:bodyPr/>
                    <a:lstStyle/>
                    <a:p>
                      <a:pPr algn="ctr"/>
                      <a:r>
                        <a:rPr lang="en-US" dirty="0">
                          <a:solidFill>
                            <a:srgbClr val="000000"/>
                          </a:solidFill>
                        </a:rPr>
                        <a:t>  2%</a:t>
                      </a:r>
                    </a:p>
                  </a:txBody>
                  <a:tcPr/>
                </a:tc>
                <a:extLst>
                  <a:ext uri="{0D108BD9-81ED-4DB2-BD59-A6C34878D82A}">
                    <a16:rowId xmlns:a16="http://schemas.microsoft.com/office/drawing/2014/main" val="765045452"/>
                  </a:ext>
                </a:extLst>
              </a:tr>
              <a:tr h="433701">
                <a:tc>
                  <a:txBody>
                    <a:bodyPr/>
                    <a:lstStyle/>
                    <a:p>
                      <a:r>
                        <a:rPr lang="en-US" dirty="0">
                          <a:solidFill>
                            <a:srgbClr val="000000"/>
                          </a:solidFill>
                        </a:rPr>
                        <a:t> All Other</a:t>
                      </a:r>
                    </a:p>
                  </a:txBody>
                  <a:tcPr/>
                </a:tc>
                <a:tc>
                  <a:txBody>
                    <a:bodyPr/>
                    <a:lstStyle/>
                    <a:p>
                      <a:pPr algn="ctr"/>
                      <a:r>
                        <a:rPr lang="en-US" dirty="0">
                          <a:solidFill>
                            <a:srgbClr val="000000"/>
                          </a:solidFill>
                        </a:rPr>
                        <a:t>  6-7%</a:t>
                      </a:r>
                    </a:p>
                  </a:txBody>
                  <a:tcPr/>
                </a:tc>
                <a:tc>
                  <a:txBody>
                    <a:bodyPr/>
                    <a:lstStyle/>
                    <a:p>
                      <a:pPr algn="ctr"/>
                      <a:r>
                        <a:rPr lang="en-US" dirty="0">
                          <a:solidFill>
                            <a:srgbClr val="000000"/>
                          </a:solidFill>
                        </a:rPr>
                        <a:t>  2-3%</a:t>
                      </a:r>
                    </a:p>
                  </a:txBody>
                  <a:tcPr/>
                </a:tc>
                <a:extLst>
                  <a:ext uri="{0D108BD9-81ED-4DB2-BD59-A6C34878D82A}">
                    <a16:rowId xmlns:a16="http://schemas.microsoft.com/office/drawing/2014/main" val="2865522831"/>
                  </a:ext>
                </a:extLst>
              </a:tr>
              <a:tr h="433701">
                <a:tc>
                  <a:txBody>
                    <a:bodyPr/>
                    <a:lstStyle/>
                    <a:p>
                      <a:r>
                        <a:rPr lang="en-US" b="1" dirty="0">
                          <a:solidFill>
                            <a:srgbClr val="000000"/>
                          </a:solidFill>
                        </a:rPr>
                        <a:t> TOTAL</a:t>
                      </a:r>
                    </a:p>
                  </a:txBody>
                  <a:tcPr/>
                </a:tc>
                <a:tc>
                  <a:txBody>
                    <a:bodyPr/>
                    <a:lstStyle/>
                    <a:p>
                      <a:pPr algn="ctr"/>
                      <a:r>
                        <a:rPr lang="en-US" b="1" dirty="0">
                          <a:solidFill>
                            <a:srgbClr val="000000"/>
                          </a:solidFill>
                        </a:rPr>
                        <a:t>  20-25%</a:t>
                      </a:r>
                    </a:p>
                  </a:txBody>
                  <a:tcPr/>
                </a:tc>
                <a:tc>
                  <a:txBody>
                    <a:bodyPr/>
                    <a:lstStyle/>
                    <a:p>
                      <a:pPr algn="ctr"/>
                      <a:r>
                        <a:rPr lang="en-US" b="1" dirty="0">
                          <a:solidFill>
                            <a:srgbClr val="000000"/>
                          </a:solidFill>
                        </a:rPr>
                        <a:t>  10-12%</a:t>
                      </a:r>
                    </a:p>
                  </a:txBody>
                  <a:tcPr/>
                </a:tc>
                <a:extLst>
                  <a:ext uri="{0D108BD9-81ED-4DB2-BD59-A6C34878D82A}">
                    <a16:rowId xmlns:a16="http://schemas.microsoft.com/office/drawing/2014/main" val="1951852889"/>
                  </a:ext>
                </a:extLst>
              </a:tr>
            </a:tbl>
          </a:graphicData>
        </a:graphic>
      </p:graphicFrame>
      <p:sp>
        <p:nvSpPr>
          <p:cNvPr id="5" name="TextBox 4">
            <a:extLst>
              <a:ext uri="{FF2B5EF4-FFF2-40B4-BE49-F238E27FC236}">
                <a16:creationId xmlns:a16="http://schemas.microsoft.com/office/drawing/2014/main" id="{7DECC72C-9E8A-9143-ABD8-09455F5D50F3}"/>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344020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657384" y="255612"/>
            <a:ext cx="10872444" cy="1103313"/>
          </a:xfrm>
        </p:spPr>
        <p:txBody>
          <a:bodyPr/>
          <a:lstStyle/>
          <a:p>
            <a:r>
              <a:rPr lang="en-US" dirty="0"/>
              <a:t>NCCN </a:t>
            </a:r>
            <a:r>
              <a:rPr lang="en-US" dirty="0" err="1"/>
              <a:t>PCa</a:t>
            </a:r>
            <a:r>
              <a:rPr lang="en-US" dirty="0"/>
              <a:t> Guidelines </a:t>
            </a:r>
            <a:r>
              <a:rPr lang="en-US" sz="2800" dirty="0"/>
              <a:t>(v1.2020, 3/16/2020)</a:t>
            </a:r>
            <a:r>
              <a:rPr lang="en-US" dirty="0"/>
              <a:t>: </a:t>
            </a:r>
            <a:r>
              <a:rPr lang="en-US" i="1" dirty="0"/>
              <a:t>Germline</a:t>
            </a:r>
          </a:p>
        </p:txBody>
      </p:sp>
      <p:sp>
        <p:nvSpPr>
          <p:cNvPr id="8" name="Text Box 11">
            <a:extLst>
              <a:ext uri="{FF2B5EF4-FFF2-40B4-BE49-F238E27FC236}">
                <a16:creationId xmlns:a16="http://schemas.microsoft.com/office/drawing/2014/main" id="{0C65B530-D8E7-414E-BB2E-CF8112BB8B57}"/>
              </a:ext>
            </a:extLst>
          </p:cNvPr>
          <p:cNvSpPr txBox="1">
            <a:spLocks noChangeArrowheads="1"/>
          </p:cNvSpPr>
          <p:nvPr/>
        </p:nvSpPr>
        <p:spPr bwMode="auto">
          <a:xfrm>
            <a:off x="465915" y="6290966"/>
            <a:ext cx="801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NCCN Prostate Cancer Guidelines, Version 1.2020 — March 16, 2020.</a:t>
            </a:r>
          </a:p>
        </p:txBody>
      </p:sp>
      <p:grpSp>
        <p:nvGrpSpPr>
          <p:cNvPr id="20" name="Group 19"/>
          <p:cNvGrpSpPr/>
          <p:nvPr/>
        </p:nvGrpSpPr>
        <p:grpSpPr>
          <a:xfrm>
            <a:off x="2849064" y="1427165"/>
            <a:ext cx="6480808" cy="4693310"/>
            <a:chOff x="2849064" y="1427165"/>
            <a:chExt cx="6480808" cy="4693310"/>
          </a:xfrm>
        </p:grpSpPr>
        <p:sp>
          <p:nvSpPr>
            <p:cNvPr id="9" name="Rectangle 8"/>
            <p:cNvSpPr/>
            <p:nvPr/>
          </p:nvSpPr>
          <p:spPr bwMode="auto">
            <a:xfrm>
              <a:off x="2849064" y="1427165"/>
              <a:ext cx="6480808" cy="4693310"/>
            </a:xfrm>
            <a:prstGeom prst="rect">
              <a:avLst/>
            </a:prstGeom>
            <a:solidFill>
              <a:schemeClr val="tx1"/>
            </a:solid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CDCDCF"/>
                </a:solidFill>
                <a:effectLst/>
                <a:uLnTx/>
                <a:uFillTx/>
                <a:latin typeface="Arial Narrow" pitchFamily="34" charset="0"/>
                <a:ea typeface="ＭＳ Ｐゴシック" charset="0"/>
                <a:cs typeface="+mn-cs"/>
              </a:endParaRPr>
            </a:p>
          </p:txBody>
        </p:sp>
        <p:pic>
          <p:nvPicPr>
            <p:cNvPr id="6" name="Picture 5"/>
            <p:cNvPicPr>
              <a:picLocks noChangeAspect="1"/>
            </p:cNvPicPr>
            <p:nvPr/>
          </p:nvPicPr>
          <p:blipFill>
            <a:blip r:embed="rId3"/>
            <a:stretch>
              <a:fillRect/>
            </a:stretch>
          </p:blipFill>
          <p:spPr>
            <a:xfrm>
              <a:off x="2862128" y="1427166"/>
              <a:ext cx="6359236" cy="1041440"/>
            </a:xfrm>
            <a:prstGeom prst="rect">
              <a:avLst/>
            </a:prstGeom>
          </p:spPr>
        </p:pic>
        <p:pic>
          <p:nvPicPr>
            <p:cNvPr id="7" name="Picture 6"/>
            <p:cNvPicPr>
              <a:picLocks noChangeAspect="1"/>
            </p:cNvPicPr>
            <p:nvPr/>
          </p:nvPicPr>
          <p:blipFill>
            <a:blip r:embed="rId4"/>
            <a:stretch>
              <a:fillRect/>
            </a:stretch>
          </p:blipFill>
          <p:spPr>
            <a:xfrm>
              <a:off x="2862128" y="2569666"/>
              <a:ext cx="6359236" cy="3550809"/>
            </a:xfrm>
            <a:prstGeom prst="rect">
              <a:avLst/>
            </a:prstGeom>
          </p:spPr>
        </p:pic>
        <p:cxnSp>
          <p:nvCxnSpPr>
            <p:cNvPr id="13" name="Straight Connector 12"/>
            <p:cNvCxnSpPr/>
            <p:nvPr/>
          </p:nvCxnSpPr>
          <p:spPr bwMode="auto">
            <a:xfrm>
              <a:off x="3181350" y="3238500"/>
              <a:ext cx="1866900" cy="0"/>
            </a:xfrm>
            <a:prstGeom prst="line">
              <a:avLst/>
            </a:prstGeom>
            <a:noFill/>
            <a:ln w="28575" cap="flat" cmpd="sng" algn="ctr">
              <a:solidFill>
                <a:srgbClr val="00B050"/>
              </a:solidFill>
              <a:prstDash val="solid"/>
              <a:round/>
              <a:headEnd type="none" w="med" len="med"/>
              <a:tailEnd type="none" w="med" len="med"/>
            </a:ln>
            <a:effectLst/>
          </p:spPr>
        </p:cxnSp>
        <p:cxnSp>
          <p:nvCxnSpPr>
            <p:cNvPr id="19" name="Straight Connector 18"/>
            <p:cNvCxnSpPr/>
            <p:nvPr/>
          </p:nvCxnSpPr>
          <p:spPr bwMode="auto">
            <a:xfrm>
              <a:off x="5476875" y="3238500"/>
              <a:ext cx="2048256" cy="0"/>
            </a:xfrm>
            <a:prstGeom prst="line">
              <a:avLst/>
            </a:prstGeom>
            <a:noFill/>
            <a:ln w="28575" cap="flat" cmpd="sng" algn="ctr">
              <a:solidFill>
                <a:srgbClr val="00B050"/>
              </a:solidFill>
              <a:prstDash val="solid"/>
              <a:round/>
              <a:headEnd type="none" w="med" len="med"/>
              <a:tailEnd type="none" w="med" len="med"/>
            </a:ln>
            <a:effectLst/>
          </p:spPr>
        </p:cxnSp>
      </p:grpSp>
      <p:sp>
        <p:nvSpPr>
          <p:cNvPr id="10" name="TextBox 9">
            <a:extLst>
              <a:ext uri="{FF2B5EF4-FFF2-40B4-BE49-F238E27FC236}">
                <a16:creationId xmlns:a16="http://schemas.microsoft.com/office/drawing/2014/main" id="{361781D5-F6B8-1746-99EA-59539011CCA4}"/>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6071394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657384" y="255612"/>
            <a:ext cx="10872444" cy="1103313"/>
          </a:xfrm>
        </p:spPr>
        <p:txBody>
          <a:bodyPr/>
          <a:lstStyle/>
          <a:p>
            <a:r>
              <a:rPr lang="en-US" dirty="0"/>
              <a:t>NCCN </a:t>
            </a:r>
            <a:r>
              <a:rPr lang="en-US" dirty="0" err="1"/>
              <a:t>PCa</a:t>
            </a:r>
            <a:r>
              <a:rPr lang="en-US" dirty="0"/>
              <a:t> Guidelines </a:t>
            </a:r>
            <a:r>
              <a:rPr lang="en-US" sz="2800" dirty="0"/>
              <a:t>(v1.2020, 3/16/2020)</a:t>
            </a:r>
            <a:r>
              <a:rPr lang="en-US" dirty="0"/>
              <a:t>: </a:t>
            </a:r>
            <a:r>
              <a:rPr lang="en-US" i="1" dirty="0"/>
              <a:t>Somatic</a:t>
            </a:r>
          </a:p>
        </p:txBody>
      </p:sp>
      <p:sp>
        <p:nvSpPr>
          <p:cNvPr id="8" name="Text Box 11">
            <a:extLst>
              <a:ext uri="{FF2B5EF4-FFF2-40B4-BE49-F238E27FC236}">
                <a16:creationId xmlns:a16="http://schemas.microsoft.com/office/drawing/2014/main" id="{0C65B530-D8E7-414E-BB2E-CF8112BB8B57}"/>
              </a:ext>
            </a:extLst>
          </p:cNvPr>
          <p:cNvSpPr txBox="1">
            <a:spLocks noChangeArrowheads="1"/>
          </p:cNvSpPr>
          <p:nvPr/>
        </p:nvSpPr>
        <p:spPr bwMode="auto">
          <a:xfrm>
            <a:off x="465915" y="6290966"/>
            <a:ext cx="801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NCCN Prostate Cancer Guidelines, Version 1.2020 — March 16, 2020.</a:t>
            </a:r>
          </a:p>
        </p:txBody>
      </p:sp>
      <p:grpSp>
        <p:nvGrpSpPr>
          <p:cNvPr id="3" name="Group 2"/>
          <p:cNvGrpSpPr/>
          <p:nvPr/>
        </p:nvGrpSpPr>
        <p:grpSpPr>
          <a:xfrm>
            <a:off x="2849064" y="1427165"/>
            <a:ext cx="6480808" cy="4693310"/>
            <a:chOff x="2849064" y="1427165"/>
            <a:chExt cx="6480808" cy="4693310"/>
          </a:xfrm>
        </p:grpSpPr>
        <p:sp>
          <p:nvSpPr>
            <p:cNvPr id="5" name="Rectangle 4"/>
            <p:cNvSpPr/>
            <p:nvPr/>
          </p:nvSpPr>
          <p:spPr bwMode="auto">
            <a:xfrm>
              <a:off x="2849064" y="1427165"/>
              <a:ext cx="6480808" cy="4693310"/>
            </a:xfrm>
            <a:prstGeom prst="rect">
              <a:avLst/>
            </a:prstGeom>
            <a:solidFill>
              <a:schemeClr val="tx1"/>
            </a:solid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CDCDCF"/>
                </a:solidFill>
                <a:effectLst/>
                <a:uLnTx/>
                <a:uFillTx/>
                <a:latin typeface="Arial Narrow" pitchFamily="34" charset="0"/>
                <a:ea typeface="ＭＳ Ｐゴシック" charset="0"/>
                <a:cs typeface="+mn-cs"/>
              </a:endParaRPr>
            </a:p>
          </p:txBody>
        </p:sp>
        <p:pic>
          <p:nvPicPr>
            <p:cNvPr id="6" name="Picture 5"/>
            <p:cNvPicPr>
              <a:picLocks noChangeAspect="1"/>
            </p:cNvPicPr>
            <p:nvPr/>
          </p:nvPicPr>
          <p:blipFill>
            <a:blip r:embed="rId3"/>
            <a:stretch>
              <a:fillRect/>
            </a:stretch>
          </p:blipFill>
          <p:spPr>
            <a:xfrm>
              <a:off x="2862128" y="1427166"/>
              <a:ext cx="6359236" cy="1041440"/>
            </a:xfrm>
            <a:prstGeom prst="rect">
              <a:avLst/>
            </a:prstGeom>
          </p:spPr>
        </p:pic>
        <p:pic>
          <p:nvPicPr>
            <p:cNvPr id="2" name="Picture 1"/>
            <p:cNvPicPr>
              <a:picLocks noChangeAspect="1"/>
            </p:cNvPicPr>
            <p:nvPr/>
          </p:nvPicPr>
          <p:blipFill rotWithShape="1">
            <a:blip r:embed="rId4"/>
            <a:srcRect b="1143"/>
            <a:stretch/>
          </p:blipFill>
          <p:spPr>
            <a:xfrm>
              <a:off x="2861020" y="2528886"/>
              <a:ext cx="6347279" cy="3325711"/>
            </a:xfrm>
            <a:prstGeom prst="rect">
              <a:avLst/>
            </a:prstGeom>
          </p:spPr>
        </p:pic>
        <p:cxnSp>
          <p:nvCxnSpPr>
            <p:cNvPr id="9" name="Straight Connector 8"/>
            <p:cNvCxnSpPr/>
            <p:nvPr/>
          </p:nvCxnSpPr>
          <p:spPr bwMode="auto">
            <a:xfrm>
              <a:off x="3506204" y="3852114"/>
              <a:ext cx="2121408" cy="0"/>
            </a:xfrm>
            <a:prstGeom prst="line">
              <a:avLst/>
            </a:prstGeom>
            <a:noFill/>
            <a:ln w="28575" cap="flat" cmpd="sng" algn="ctr">
              <a:solidFill>
                <a:srgbClr val="00B050"/>
              </a:solidFill>
              <a:prstDash val="sysDash"/>
              <a:round/>
              <a:headEnd type="none" w="med" len="med"/>
              <a:tailEnd type="none" w="med" len="med"/>
            </a:ln>
            <a:effectLst/>
          </p:spPr>
        </p:cxnSp>
        <p:cxnSp>
          <p:nvCxnSpPr>
            <p:cNvPr id="10" name="Straight Connector 9"/>
            <p:cNvCxnSpPr/>
            <p:nvPr/>
          </p:nvCxnSpPr>
          <p:spPr bwMode="auto">
            <a:xfrm>
              <a:off x="3105141" y="3655594"/>
              <a:ext cx="2313432" cy="0"/>
            </a:xfrm>
            <a:prstGeom prst="line">
              <a:avLst/>
            </a:prstGeom>
            <a:noFill/>
            <a:ln w="28575" cap="flat" cmpd="sng" algn="ctr">
              <a:solidFill>
                <a:srgbClr val="00B050"/>
              </a:solidFill>
              <a:prstDash val="solid"/>
              <a:round/>
              <a:headEnd type="none" w="med" len="med"/>
              <a:tailEnd type="none" w="med" len="med"/>
            </a:ln>
            <a:effectLst/>
          </p:spPr>
        </p:cxnSp>
      </p:grpSp>
      <p:sp>
        <p:nvSpPr>
          <p:cNvPr id="11" name="TextBox 10">
            <a:extLst>
              <a:ext uri="{FF2B5EF4-FFF2-40B4-BE49-F238E27FC236}">
                <a16:creationId xmlns:a16="http://schemas.microsoft.com/office/drawing/2014/main" id="{44741DBD-906E-D14D-8DFC-FA8CE2E6F4DC}"/>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636833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3671" y="441994"/>
            <a:ext cx="9489078" cy="1143000"/>
          </a:xfrm>
        </p:spPr>
        <p:txBody>
          <a:bodyPr/>
          <a:lstStyle/>
          <a:p>
            <a:pPr eaLnBrk="1" hangingPunct="1">
              <a:defRPr/>
            </a:pPr>
            <a:r>
              <a:rPr lang="en-US" sz="3600" b="1" dirty="0"/>
              <a:t>Testing Platforms </a:t>
            </a:r>
            <a:r>
              <a:rPr lang="en-US" sz="3000" b="1" dirty="0"/>
              <a:t>(panel-based NGS preferred)</a:t>
            </a:r>
          </a:p>
        </p:txBody>
      </p:sp>
      <p:sp>
        <p:nvSpPr>
          <p:cNvPr id="8195" name="Rectangle 3"/>
          <p:cNvSpPr>
            <a:spLocks noGrp="1" noChangeArrowheads="1"/>
          </p:cNvSpPr>
          <p:nvPr>
            <p:ph idx="1"/>
          </p:nvPr>
        </p:nvSpPr>
        <p:spPr>
          <a:xfrm>
            <a:off x="825452" y="1887928"/>
            <a:ext cx="10803339" cy="4781559"/>
          </a:xfrm>
        </p:spPr>
        <p:txBody>
          <a:bodyPr/>
          <a:lstStyle/>
          <a:p>
            <a:pPr algn="just" eaLnBrk="1" hangingPunct="1">
              <a:spcAft>
                <a:spcPts val="600"/>
              </a:spcAft>
            </a:pPr>
            <a:r>
              <a:rPr lang="en-US" sz="3200" u="sng" dirty="0"/>
              <a:t>Germline</a:t>
            </a:r>
            <a:r>
              <a:rPr lang="en-US" sz="3200" dirty="0"/>
              <a:t> genetic testing</a:t>
            </a:r>
          </a:p>
          <a:p>
            <a:pPr lvl="1" algn="just" eaLnBrk="1" hangingPunct="1">
              <a:spcAft>
                <a:spcPts val="600"/>
              </a:spcAft>
            </a:pPr>
            <a:r>
              <a:rPr lang="en-US" dirty="0"/>
              <a:t>Blood (leukocytes), or saliva</a:t>
            </a:r>
          </a:p>
          <a:p>
            <a:pPr algn="just" eaLnBrk="1" hangingPunct="1">
              <a:lnSpc>
                <a:spcPts val="3000"/>
              </a:lnSpc>
              <a:spcBef>
                <a:spcPts val="4000"/>
              </a:spcBef>
              <a:spcAft>
                <a:spcPts val="600"/>
              </a:spcAft>
            </a:pPr>
            <a:r>
              <a:rPr lang="en-US" sz="3200" u="sng" dirty="0"/>
              <a:t>Somatic</a:t>
            </a:r>
            <a:r>
              <a:rPr lang="en-US" sz="3200" dirty="0"/>
              <a:t> genomic testing</a:t>
            </a:r>
          </a:p>
          <a:p>
            <a:pPr lvl="1" eaLnBrk="1" hangingPunct="1">
              <a:lnSpc>
                <a:spcPts val="3000"/>
              </a:lnSpc>
              <a:spcAft>
                <a:spcPts val="600"/>
              </a:spcAft>
            </a:pPr>
            <a:r>
              <a:rPr lang="en-US" dirty="0"/>
              <a:t>Tissue/biopsy-based </a:t>
            </a:r>
          </a:p>
          <a:p>
            <a:pPr lvl="1" eaLnBrk="1" hangingPunct="1">
              <a:lnSpc>
                <a:spcPts val="3000"/>
              </a:lnSpc>
              <a:spcAft>
                <a:spcPts val="600"/>
              </a:spcAft>
            </a:pPr>
            <a:r>
              <a:rPr lang="en-US" dirty="0"/>
              <a:t>Blood-based/</a:t>
            </a:r>
            <a:r>
              <a:rPr lang="en-US" dirty="0" err="1"/>
              <a:t>ctDNA</a:t>
            </a:r>
            <a:endParaRPr lang="en-US" dirty="0"/>
          </a:p>
        </p:txBody>
      </p:sp>
      <p:sp>
        <p:nvSpPr>
          <p:cNvPr id="4" name="TextBox 3">
            <a:extLst>
              <a:ext uri="{FF2B5EF4-FFF2-40B4-BE49-F238E27FC236}">
                <a16:creationId xmlns:a16="http://schemas.microsoft.com/office/drawing/2014/main" id="{EEB47DDB-882A-ED4B-9152-F33651FBFA31}"/>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132047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O’Shaughnessy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562100" y="2057400"/>
          <a:ext cx="9410700" cy="2895600"/>
        </p:xfrm>
        <a:graphic>
          <a:graphicData uri="http://schemas.openxmlformats.org/drawingml/2006/table">
            <a:tbl>
              <a:tblPr firstRow="1" bandRow="1">
                <a:tableStyleId>{5C22544A-7EE6-4342-B048-85BDC9FD1C3A}</a:tableStyleId>
              </a:tblPr>
              <a:tblGrid>
                <a:gridCol w="2728312">
                  <a:extLst>
                    <a:ext uri="{9D8B030D-6E8A-4147-A177-3AD203B41FA5}">
                      <a16:colId xmlns:a16="http://schemas.microsoft.com/office/drawing/2014/main" val="1723418156"/>
                    </a:ext>
                  </a:extLst>
                </a:gridCol>
                <a:gridCol w="6682388">
                  <a:extLst>
                    <a:ext uri="{9D8B030D-6E8A-4147-A177-3AD203B41FA5}">
                      <a16:colId xmlns:a16="http://schemas.microsoft.com/office/drawing/2014/main" val="778390088"/>
                    </a:ext>
                  </a:extLst>
                </a:gridCol>
              </a:tblGrid>
              <a:tr h="2895600">
                <a:tc>
                  <a:txBody>
                    <a:bodyPr/>
                    <a:lstStyle/>
                    <a:p>
                      <a:r>
                        <a:rPr lang="en-US" sz="1800" b="1" kern="1200" dirty="0">
                          <a:solidFill>
                            <a:srgbClr val="002B50"/>
                          </a:solidFill>
                          <a:effectLst/>
                          <a:latin typeface="+mn-lt"/>
                          <a:ea typeface="+mn-ea"/>
                          <a:cs typeface="+mn-cs"/>
                        </a:rPr>
                        <a:t>Advisory Committee and Consulting Agreements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rgbClr val="002B50"/>
                          </a:solidFill>
                          <a:effectLst/>
                          <a:latin typeface="+mn-lt"/>
                          <a:ea typeface="+mn-ea"/>
                          <a:cs typeface="+mn-cs"/>
                        </a:rPr>
                        <a:t>AbbVie Inc, </a:t>
                      </a:r>
                      <a:r>
                        <a:rPr lang="en-US" sz="1800" b="0" kern="1200" dirty="0" err="1">
                          <a:solidFill>
                            <a:srgbClr val="002B50"/>
                          </a:solidFill>
                          <a:effectLst/>
                          <a:latin typeface="+mn-lt"/>
                          <a:ea typeface="+mn-ea"/>
                          <a:cs typeface="+mn-cs"/>
                        </a:rPr>
                        <a:t>Agendia</a:t>
                      </a:r>
                      <a:r>
                        <a:rPr lang="en-US" sz="1800" b="0" kern="1200" dirty="0">
                          <a:solidFill>
                            <a:srgbClr val="002B50"/>
                          </a:solidFill>
                          <a:effectLst/>
                          <a:latin typeface="+mn-lt"/>
                          <a:ea typeface="+mn-ea"/>
                          <a:cs typeface="+mn-cs"/>
                        </a:rPr>
                        <a:t> Inc, Amgen Inc, AstraZeneca Pharmaceuticals LP, Bristol-Myers Squibb Company, Celgene Corporation, Daiichi Sankyo Inc, Eisai Inc, Genentech, a member of the Roche Group, Genomic Health Inc, Grail Inc, </a:t>
                      </a:r>
                      <a:r>
                        <a:rPr lang="en-US" sz="1800" b="0" kern="1200" dirty="0" err="1">
                          <a:solidFill>
                            <a:srgbClr val="002B50"/>
                          </a:solidFill>
                          <a:effectLst/>
                          <a:latin typeface="+mn-lt"/>
                          <a:ea typeface="+mn-ea"/>
                          <a:cs typeface="+mn-cs"/>
                        </a:rPr>
                        <a:t>Halozyme</a:t>
                      </a:r>
                      <a:r>
                        <a:rPr lang="en-US" sz="1800" b="0" kern="1200" dirty="0">
                          <a:solidFill>
                            <a:srgbClr val="002B50"/>
                          </a:solidFill>
                          <a:effectLst/>
                          <a:latin typeface="+mn-lt"/>
                          <a:ea typeface="+mn-ea"/>
                          <a:cs typeface="+mn-cs"/>
                        </a:rPr>
                        <a:t> Inc, Heron Therapeutics, </a:t>
                      </a:r>
                      <a:r>
                        <a:rPr lang="en-US" sz="1800" b="0" kern="1200" dirty="0" err="1">
                          <a:solidFill>
                            <a:srgbClr val="002B50"/>
                          </a:solidFill>
                          <a:effectLst/>
                          <a:latin typeface="+mn-lt"/>
                          <a:ea typeface="+mn-ea"/>
                          <a:cs typeface="+mn-cs"/>
                        </a:rPr>
                        <a:t>Immunomedics</a:t>
                      </a:r>
                      <a:r>
                        <a:rPr lang="en-US" sz="1800" b="0" kern="1200" dirty="0">
                          <a:solidFill>
                            <a:srgbClr val="002B50"/>
                          </a:solidFill>
                          <a:effectLst/>
                          <a:latin typeface="+mn-lt"/>
                          <a:ea typeface="+mn-ea"/>
                          <a:cs typeface="+mn-cs"/>
                        </a:rPr>
                        <a:t> Inc, Ipsen Biopharmaceuticals Inc, Jounce Therapeutics, Lilly, Merck, Myriad Genetic Laboratories Inc, Novartis, </a:t>
                      </a:r>
                      <a:r>
                        <a:rPr lang="en-US" sz="1800" b="0" kern="1200" dirty="0" err="1">
                          <a:solidFill>
                            <a:srgbClr val="002B50"/>
                          </a:solidFill>
                          <a:effectLst/>
                          <a:latin typeface="+mn-lt"/>
                          <a:ea typeface="+mn-ea"/>
                          <a:cs typeface="+mn-cs"/>
                        </a:rPr>
                        <a:t>Odonate</a:t>
                      </a:r>
                      <a:r>
                        <a:rPr lang="en-US" sz="1800" b="0" kern="1200" dirty="0">
                          <a:solidFill>
                            <a:srgbClr val="002B50"/>
                          </a:solidFill>
                          <a:effectLst/>
                          <a:latin typeface="+mn-lt"/>
                          <a:ea typeface="+mn-ea"/>
                          <a:cs typeface="+mn-cs"/>
                        </a:rPr>
                        <a:t> Therapeutics, Pfizer Inc, Puma Biotechnology Inc, Roche Laboratories Inc, Seattle Genetics, </a:t>
                      </a:r>
                      <a:r>
                        <a:rPr lang="en-US" sz="1800" b="0" kern="1200" dirty="0" err="1">
                          <a:solidFill>
                            <a:srgbClr val="002B50"/>
                          </a:solidFill>
                          <a:effectLst/>
                          <a:latin typeface="+mn-lt"/>
                          <a:ea typeface="+mn-ea"/>
                          <a:cs typeface="+mn-cs"/>
                        </a:rPr>
                        <a:t>Syndax</a:t>
                      </a:r>
                      <a:r>
                        <a:rPr lang="en-US" sz="1800" b="0" kern="1200" dirty="0">
                          <a:solidFill>
                            <a:srgbClr val="002B50"/>
                          </a:solidFill>
                          <a:effectLst/>
                          <a:latin typeface="+mn-lt"/>
                          <a:ea typeface="+mn-ea"/>
                          <a:cs typeface="+mn-cs"/>
                        </a:rPr>
                        <a:t> Pharmaceuticals Inc </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521190645"/>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794836" y="1951081"/>
            <a:ext cx="8877298" cy="1212849"/>
          </a:xfrm>
        </p:spPr>
        <p:txBody>
          <a:bodyPr/>
          <a:lstStyle/>
          <a:p>
            <a:r>
              <a:rPr lang="en-US" dirty="0" err="1"/>
              <a:t>Olaparib</a:t>
            </a:r>
            <a:r>
              <a:rPr lang="en-US" dirty="0"/>
              <a:t> in </a:t>
            </a:r>
            <a:r>
              <a:rPr lang="en-US" dirty="0" err="1"/>
              <a:t>mCRPC</a:t>
            </a:r>
            <a:endParaRPr lang="en-US" dirty="0"/>
          </a:p>
        </p:txBody>
      </p:sp>
      <p:sp>
        <p:nvSpPr>
          <p:cNvPr id="2" name="TextBox 1"/>
          <p:cNvSpPr txBox="1"/>
          <p:nvPr/>
        </p:nvSpPr>
        <p:spPr>
          <a:xfrm>
            <a:off x="2219324" y="3629025"/>
            <a:ext cx="7324725" cy="1384995"/>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Arial Narrow" pitchFamily="34" charset="0"/>
                <a:ea typeface="ＭＳ Ｐゴシック" charset="0"/>
                <a:cs typeface="+mn-cs"/>
              </a:rPr>
              <a:t>19 May 2020</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 – </a:t>
            </a:r>
            <a:r>
              <a:rPr kumimoji="0" lang="en-US" sz="2800" b="0" i="0" u="none" strike="noStrike" kern="1200" cap="none" spc="0" normalizeH="0" baseline="0" noProof="0" dirty="0" err="1">
                <a:ln>
                  <a:noFill/>
                </a:ln>
                <a:solidFill>
                  <a:srgbClr val="FFFFFF"/>
                </a:solidFill>
                <a:effectLst/>
                <a:uLnTx/>
                <a:uFillTx/>
                <a:latin typeface="Arial Narrow" pitchFamily="34" charset="0"/>
                <a:ea typeface="ＭＳ Ｐゴシック" charset="0"/>
                <a:cs typeface="+mn-cs"/>
              </a:rPr>
              <a:t>Olaparib</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 was FDA approved for </a:t>
            </a:r>
            <a:r>
              <a:rPr kumimoji="0" lang="en-US" sz="2800" b="0" i="0" u="none" strike="noStrike" kern="1200" cap="none" spc="0" normalizeH="0" baseline="0" noProof="0" dirty="0" err="1">
                <a:ln>
                  <a:noFill/>
                </a:ln>
                <a:solidFill>
                  <a:srgbClr val="FFFFFF"/>
                </a:solidFill>
                <a:effectLst/>
                <a:uLnTx/>
                <a:uFillTx/>
                <a:latin typeface="Arial Narrow" pitchFamily="34" charset="0"/>
                <a:ea typeface="ＭＳ Ｐゴシック" charset="0"/>
                <a:cs typeface="+mn-cs"/>
              </a:rPr>
              <a:t>mCRPC</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 patients with a HRR gene mutation, who have previously received abiraterone or enzalutamide</a:t>
            </a:r>
          </a:p>
        </p:txBody>
      </p:sp>
      <p:pic>
        <p:nvPicPr>
          <p:cNvPr id="3" name="Picture 2"/>
          <p:cNvPicPr>
            <a:picLocks noChangeAspect="1"/>
          </p:cNvPicPr>
          <p:nvPr/>
        </p:nvPicPr>
        <p:blipFill>
          <a:blip r:embed="rId3"/>
          <a:stretch>
            <a:fillRect/>
          </a:stretch>
        </p:blipFill>
        <p:spPr>
          <a:xfrm>
            <a:off x="7334068" y="1280829"/>
            <a:ext cx="2647950" cy="1724025"/>
          </a:xfrm>
          <a:prstGeom prst="rect">
            <a:avLst/>
          </a:prstGeom>
        </p:spPr>
      </p:pic>
      <p:sp>
        <p:nvSpPr>
          <p:cNvPr id="5" name="TextBox 4">
            <a:extLst>
              <a:ext uri="{FF2B5EF4-FFF2-40B4-BE49-F238E27FC236}">
                <a16:creationId xmlns:a16="http://schemas.microsoft.com/office/drawing/2014/main" id="{528F734D-2005-F34A-BC9C-B2B1F7239F0D}"/>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284628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609759" y="381002"/>
            <a:ext cx="10872444" cy="1103313"/>
          </a:xfrm>
        </p:spPr>
        <p:txBody>
          <a:bodyPr/>
          <a:lstStyle/>
          <a:p>
            <a:r>
              <a:rPr lang="en-US" u="sng" dirty="0" err="1"/>
              <a:t>PROfound</a:t>
            </a:r>
            <a:r>
              <a:rPr lang="en-US" dirty="0"/>
              <a:t> (phase 3 study): </a:t>
            </a:r>
            <a:r>
              <a:rPr lang="en-US" dirty="0" err="1"/>
              <a:t>Olaparib</a:t>
            </a:r>
            <a:r>
              <a:rPr lang="en-US" dirty="0"/>
              <a:t> vs </a:t>
            </a:r>
            <a:r>
              <a:rPr lang="en-US" dirty="0" err="1"/>
              <a:t>Enza</a:t>
            </a:r>
            <a:r>
              <a:rPr lang="en-US" dirty="0"/>
              <a:t> or Abi in </a:t>
            </a:r>
            <a:r>
              <a:rPr lang="en-US" dirty="0" err="1"/>
              <a:t>mCRPC</a:t>
            </a:r>
            <a:r>
              <a:rPr lang="en-US" dirty="0"/>
              <a:t> with somatic HRD mutations</a:t>
            </a:r>
          </a:p>
        </p:txBody>
      </p:sp>
      <p:sp>
        <p:nvSpPr>
          <p:cNvPr id="7" name="TextBox 6">
            <a:extLst>
              <a:ext uri="{FF2B5EF4-FFF2-40B4-BE49-F238E27FC236}">
                <a16:creationId xmlns:a16="http://schemas.microsoft.com/office/drawing/2014/main" id="{83CA2144-D7F8-4573-951D-E24ECD4FA872}"/>
              </a:ext>
            </a:extLst>
          </p:cNvPr>
          <p:cNvSpPr txBox="1"/>
          <p:nvPr/>
        </p:nvSpPr>
        <p:spPr>
          <a:xfrm>
            <a:off x="8691183" y="6323109"/>
            <a:ext cx="27910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10" normalizeH="0" baseline="0" noProof="0" dirty="0" err="1">
                <a:ln>
                  <a:noFill/>
                </a:ln>
                <a:solidFill>
                  <a:srgbClr val="CDCDCF"/>
                </a:solidFill>
                <a:effectLst/>
                <a:uLnTx/>
                <a:uFillTx/>
                <a:latin typeface="Arial"/>
                <a:ea typeface="ＭＳ Ｐゴシック" charset="0"/>
                <a:cs typeface="+mn-cs"/>
              </a:rPr>
              <a:t>ClinicalTrials.gov</a:t>
            </a:r>
            <a:r>
              <a:rPr kumimoji="0" lang="en-US" altLang="en-US" sz="1400" b="0" i="0" u="none" strike="noStrike" kern="1200" cap="none" spc="-10" normalizeH="0" baseline="0" noProof="0" dirty="0">
                <a:ln>
                  <a:noFill/>
                </a:ln>
                <a:solidFill>
                  <a:srgbClr val="CDCDCF"/>
                </a:solidFill>
                <a:effectLst/>
                <a:uLnTx/>
                <a:uFillTx/>
                <a:latin typeface="Arial"/>
                <a:ea typeface="ＭＳ Ｐゴシック" charset="0"/>
                <a:cs typeface="+mn-cs"/>
              </a:rPr>
              <a:t>. NCT02987543</a:t>
            </a:r>
          </a:p>
        </p:txBody>
      </p:sp>
      <p:pic>
        <p:nvPicPr>
          <p:cNvPr id="27" name="Picture 26"/>
          <p:cNvPicPr>
            <a:picLocks noChangeAspect="1"/>
          </p:cNvPicPr>
          <p:nvPr/>
        </p:nvPicPr>
        <p:blipFill>
          <a:blip r:embed="rId3"/>
          <a:stretch>
            <a:fillRect/>
          </a:stretch>
        </p:blipFill>
        <p:spPr>
          <a:xfrm>
            <a:off x="840287" y="1722904"/>
            <a:ext cx="10480859" cy="4573467"/>
          </a:xfrm>
          <a:prstGeom prst="rect">
            <a:avLst/>
          </a:prstGeom>
        </p:spPr>
      </p:pic>
      <p:sp>
        <p:nvSpPr>
          <p:cNvPr id="5" name="TextBox 4">
            <a:extLst>
              <a:ext uri="{FF2B5EF4-FFF2-40B4-BE49-F238E27FC236}">
                <a16:creationId xmlns:a16="http://schemas.microsoft.com/office/drawing/2014/main" id="{D04A72A0-880B-7A4B-A090-DAD811EA2B90}"/>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1537455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Rectangle 15">
            <a:extLst>
              <a:ext uri="{FF2B5EF4-FFF2-40B4-BE49-F238E27FC236}">
                <a16:creationId xmlns:a16="http://schemas.microsoft.com/office/drawing/2014/main" id="{B2E8746E-CD89-4677-8EC8-FDDD5663439A}"/>
              </a:ext>
            </a:extLst>
          </p:cNvPr>
          <p:cNvSpPr>
            <a:spLocks noGrp="1" noChangeArrowheads="1"/>
          </p:cNvSpPr>
          <p:nvPr>
            <p:ph type="title"/>
          </p:nvPr>
        </p:nvSpPr>
        <p:spPr>
          <a:xfrm>
            <a:off x="697663" y="238127"/>
            <a:ext cx="10872444" cy="1103313"/>
          </a:xfrm>
        </p:spPr>
        <p:txBody>
          <a:bodyPr/>
          <a:lstStyle/>
          <a:p>
            <a:r>
              <a:rPr lang="en-GB" altLang="en-US" dirty="0" err="1"/>
              <a:t>PROfound</a:t>
            </a:r>
            <a:r>
              <a:rPr lang="en-GB" altLang="en-US" dirty="0"/>
              <a:t>: </a:t>
            </a:r>
            <a:r>
              <a:rPr lang="en-GB" altLang="en-US" sz="3500" dirty="0"/>
              <a:t>Summary by Cohort </a:t>
            </a:r>
            <a:endParaRPr lang="en-US" altLang="en-US" sz="3500" dirty="0"/>
          </a:p>
        </p:txBody>
      </p:sp>
      <p:grpSp>
        <p:nvGrpSpPr>
          <p:cNvPr id="3" name="Group 2"/>
          <p:cNvGrpSpPr/>
          <p:nvPr/>
        </p:nvGrpSpPr>
        <p:grpSpPr>
          <a:xfrm>
            <a:off x="1003442" y="1473328"/>
            <a:ext cx="9901623" cy="3608387"/>
            <a:chOff x="978043" y="1361546"/>
            <a:chExt cx="9901623" cy="3608387"/>
          </a:xfrm>
        </p:grpSpPr>
        <p:pic>
          <p:nvPicPr>
            <p:cNvPr id="2" name="Picture 1"/>
            <p:cNvPicPr>
              <a:picLocks noChangeAspect="1"/>
            </p:cNvPicPr>
            <p:nvPr/>
          </p:nvPicPr>
          <p:blipFill rotWithShape="1">
            <a:blip r:embed="rId3"/>
            <a:srcRect b="62513"/>
            <a:stretch/>
          </p:blipFill>
          <p:spPr>
            <a:xfrm>
              <a:off x="978043" y="1361546"/>
              <a:ext cx="9901623" cy="1694921"/>
            </a:xfrm>
            <a:prstGeom prst="rect">
              <a:avLst/>
            </a:prstGeom>
          </p:spPr>
        </p:pic>
        <p:pic>
          <p:nvPicPr>
            <p:cNvPr id="16" name="Picture 15"/>
            <p:cNvPicPr>
              <a:picLocks noChangeAspect="1"/>
            </p:cNvPicPr>
            <p:nvPr/>
          </p:nvPicPr>
          <p:blipFill rotWithShape="1">
            <a:blip r:embed="rId3"/>
            <a:srcRect t="55277" b="2215"/>
            <a:stretch/>
          </p:blipFill>
          <p:spPr>
            <a:xfrm>
              <a:off x="978043" y="3047996"/>
              <a:ext cx="9901623" cy="1921937"/>
            </a:xfrm>
            <a:prstGeom prst="rect">
              <a:avLst/>
            </a:prstGeom>
          </p:spPr>
        </p:pic>
      </p:grpSp>
      <p:sp>
        <p:nvSpPr>
          <p:cNvPr id="7" name="Text Box 11">
            <a:extLst>
              <a:ext uri="{FF2B5EF4-FFF2-40B4-BE49-F238E27FC236}">
                <a16:creationId xmlns:a16="http://schemas.microsoft.com/office/drawing/2014/main" id="{AEE81B11-1A0E-4C91-8D27-E6A7D6681BC1}"/>
              </a:ext>
            </a:extLst>
          </p:cNvPr>
          <p:cNvSpPr txBox="1">
            <a:spLocks noChangeArrowheads="1"/>
          </p:cNvSpPr>
          <p:nvPr/>
        </p:nvSpPr>
        <p:spPr bwMode="auto">
          <a:xfrm>
            <a:off x="838200" y="6093561"/>
            <a:ext cx="99670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Hussain M, et al. ESMO 2019; </a:t>
            </a:r>
            <a:r>
              <a:rPr kumimoji="0" lang="en-US" altLang="en-US" sz="1400" b="0" i="1"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Ann </a:t>
            </a:r>
            <a:r>
              <a:rPr kumimoji="0" lang="en-US" altLang="en-US" sz="1400" b="0" i="1"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Oncol</a:t>
            </a:r>
            <a:r>
              <a:rPr kumimoji="0" lang="en-US" altLang="en-US" sz="1400" b="0" i="1"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30(</a:t>
            </a:r>
            <a:r>
              <a:rPr kumimoji="0" lang="en-US" altLang="en-US" sz="1400" b="0" i="0"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suppl</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5): v851-v934.      De Bono J, et al. NEJM 2020; </a:t>
            </a:r>
            <a:r>
              <a:rPr kumimoji="0" lang="en-US" altLang="en-US" sz="1400" b="0" i="0"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epub</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ahead of print</a:t>
            </a:r>
          </a:p>
        </p:txBody>
      </p:sp>
      <p:sp>
        <p:nvSpPr>
          <p:cNvPr id="8" name="Text Box 11">
            <a:extLst>
              <a:ext uri="{FF2B5EF4-FFF2-40B4-BE49-F238E27FC236}">
                <a16:creationId xmlns:a16="http://schemas.microsoft.com/office/drawing/2014/main" id="{2E1D2205-3FD0-284D-9AA3-C7D23CBB7A41}"/>
              </a:ext>
            </a:extLst>
          </p:cNvPr>
          <p:cNvSpPr txBox="1">
            <a:spLocks noChangeArrowheads="1"/>
          </p:cNvSpPr>
          <p:nvPr/>
        </p:nvSpPr>
        <p:spPr bwMode="auto">
          <a:xfrm>
            <a:off x="970731" y="5260113"/>
            <a:ext cx="9967043" cy="80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ts val="70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Cohort A = Patients with at least 1 alteration in </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BRCA1</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 </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BRCA2</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 or </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ATM</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a:p>
            <a:pPr marL="0" marR="0" lvl="0" indent="0" algn="l" defTabSz="914400" rtl="0" eaLnBrk="1" fontAlgn="base" latinLnBrk="0" hangingPunct="1">
              <a:lnSpc>
                <a:spcPct val="90000"/>
              </a:lnSpc>
              <a:spcBef>
                <a:spcPts val="1000"/>
              </a:spcBef>
              <a:spcAft>
                <a:spcPts val="70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Cohort B = Patients with alterations in any of 12 other prespecified genes</a:t>
            </a:r>
          </a:p>
        </p:txBody>
      </p:sp>
      <p:sp>
        <p:nvSpPr>
          <p:cNvPr id="9" name="TextBox 8">
            <a:extLst>
              <a:ext uri="{FF2B5EF4-FFF2-40B4-BE49-F238E27FC236}">
                <a16:creationId xmlns:a16="http://schemas.microsoft.com/office/drawing/2014/main" id="{A5F96F86-9483-B945-9DAB-70EC2D1E194B}"/>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412372379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794836" y="1951081"/>
            <a:ext cx="8877298" cy="1212849"/>
          </a:xfrm>
        </p:spPr>
        <p:txBody>
          <a:bodyPr/>
          <a:lstStyle/>
          <a:p>
            <a:r>
              <a:rPr lang="en-US" dirty="0" err="1"/>
              <a:t>Rucaparib</a:t>
            </a:r>
            <a:r>
              <a:rPr lang="en-US" dirty="0"/>
              <a:t> in </a:t>
            </a:r>
            <a:r>
              <a:rPr lang="en-US" dirty="0" err="1"/>
              <a:t>mCRPC</a:t>
            </a:r>
            <a:endParaRPr lang="en-US" dirty="0"/>
          </a:p>
        </p:txBody>
      </p:sp>
      <p:sp>
        <p:nvSpPr>
          <p:cNvPr id="2" name="TextBox 1"/>
          <p:cNvSpPr txBox="1"/>
          <p:nvPr/>
        </p:nvSpPr>
        <p:spPr>
          <a:xfrm>
            <a:off x="1794836" y="3629025"/>
            <a:ext cx="8599994" cy="1384995"/>
          </a:xfrm>
          <a:prstGeom prst="rect">
            <a:avLst/>
          </a:prstGeom>
          <a:no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Arial Narrow" pitchFamily="34" charset="0"/>
                <a:ea typeface="ＭＳ Ｐゴシック" charset="0"/>
                <a:cs typeface="+mn-cs"/>
              </a:rPr>
              <a:t>15 May 2020</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 – Rucaparib was FDA approved for </a:t>
            </a:r>
            <a:r>
              <a:rPr kumimoji="0" lang="en-US" sz="2800" b="0" i="0" u="none" strike="noStrike" kern="1200" cap="none" spc="0" normalizeH="0" baseline="0" noProof="0" dirty="0" err="1">
                <a:ln>
                  <a:noFill/>
                </a:ln>
                <a:solidFill>
                  <a:srgbClr val="FFFFFF"/>
                </a:solidFill>
                <a:effectLst/>
                <a:uLnTx/>
                <a:uFillTx/>
                <a:latin typeface="Arial Narrow" pitchFamily="34" charset="0"/>
                <a:ea typeface="ＭＳ Ｐゴシック" charset="0"/>
                <a:cs typeface="+mn-cs"/>
              </a:rPr>
              <a:t>mCRPC</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 patients with a </a:t>
            </a:r>
            <a:r>
              <a:rPr kumimoji="0" lang="en-US" sz="2800" b="0" i="1"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BRCA1/2</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 mutation, who have previously received both a novel hormonal agent and a </a:t>
            </a:r>
            <a:r>
              <a:rPr kumimoji="0" lang="en-US" sz="2800" b="0" i="0" u="none" strike="noStrike" kern="1200" cap="none" spc="0" normalizeH="0" baseline="0" noProof="0" dirty="0" err="1">
                <a:ln>
                  <a:noFill/>
                </a:ln>
                <a:solidFill>
                  <a:srgbClr val="FFFFFF"/>
                </a:solidFill>
                <a:effectLst/>
                <a:uLnTx/>
                <a:uFillTx/>
                <a:latin typeface="Arial Narrow" pitchFamily="34" charset="0"/>
                <a:ea typeface="ＭＳ Ｐゴシック" charset="0"/>
                <a:cs typeface="+mn-cs"/>
              </a:rPr>
              <a:t>taxane</a:t>
            </a:r>
            <a:r>
              <a:rPr kumimoji="0" lang="en-US" sz="2800" b="0" i="0" u="none" strike="noStrike" kern="1200" cap="none" spc="0" normalizeH="0" baseline="0" noProof="0" dirty="0">
                <a:ln>
                  <a:noFill/>
                </a:ln>
                <a:solidFill>
                  <a:srgbClr val="FFFFFF"/>
                </a:solidFill>
                <a:effectLst/>
                <a:uLnTx/>
                <a:uFillTx/>
                <a:latin typeface="Arial Narrow" pitchFamily="34" charset="0"/>
                <a:ea typeface="ＭＳ Ｐゴシック" charset="0"/>
                <a:cs typeface="+mn-cs"/>
              </a:rPr>
              <a:t>-based chemotherapy</a:t>
            </a:r>
          </a:p>
        </p:txBody>
      </p:sp>
      <p:pic>
        <p:nvPicPr>
          <p:cNvPr id="3" name="Picture 2"/>
          <p:cNvPicPr>
            <a:picLocks noChangeAspect="1"/>
          </p:cNvPicPr>
          <p:nvPr/>
        </p:nvPicPr>
        <p:blipFill>
          <a:blip r:embed="rId3"/>
          <a:stretch>
            <a:fillRect/>
          </a:stretch>
        </p:blipFill>
        <p:spPr>
          <a:xfrm>
            <a:off x="7653242" y="1280829"/>
            <a:ext cx="2647950" cy="1724025"/>
          </a:xfrm>
          <a:prstGeom prst="rect">
            <a:avLst/>
          </a:prstGeom>
        </p:spPr>
      </p:pic>
      <p:sp>
        <p:nvSpPr>
          <p:cNvPr id="5" name="TextBox 4">
            <a:extLst>
              <a:ext uri="{FF2B5EF4-FFF2-40B4-BE49-F238E27FC236}">
                <a16:creationId xmlns:a16="http://schemas.microsoft.com/office/drawing/2014/main" id="{19E3C79C-7C37-724A-BC16-C6EF59786918}"/>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31213122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Rectangle 15">
            <a:extLst>
              <a:ext uri="{FF2B5EF4-FFF2-40B4-BE49-F238E27FC236}">
                <a16:creationId xmlns:a16="http://schemas.microsoft.com/office/drawing/2014/main" id="{B2E8746E-CD89-4677-8EC8-FDDD5663439A}"/>
              </a:ext>
            </a:extLst>
          </p:cNvPr>
          <p:cNvSpPr>
            <a:spLocks noGrp="1" noChangeArrowheads="1"/>
          </p:cNvSpPr>
          <p:nvPr>
            <p:ph type="title"/>
          </p:nvPr>
        </p:nvSpPr>
        <p:spPr>
          <a:xfrm>
            <a:off x="666909" y="361952"/>
            <a:ext cx="10872444" cy="1103313"/>
          </a:xfrm>
        </p:spPr>
        <p:txBody>
          <a:bodyPr/>
          <a:lstStyle/>
          <a:p>
            <a:r>
              <a:rPr lang="en-GB" altLang="en-US" dirty="0" err="1"/>
              <a:t>Rucaparib</a:t>
            </a:r>
            <a:r>
              <a:rPr lang="en-GB" altLang="en-US" dirty="0"/>
              <a:t> (TRITON2 and TRITON3)</a:t>
            </a:r>
            <a:endParaRPr lang="en-US" altLang="en-US" dirty="0"/>
          </a:p>
        </p:txBody>
      </p:sp>
      <p:sp>
        <p:nvSpPr>
          <p:cNvPr id="12" name="Text Box 11">
            <a:extLst>
              <a:ext uri="{FF2B5EF4-FFF2-40B4-BE49-F238E27FC236}">
                <a16:creationId xmlns:a16="http://schemas.microsoft.com/office/drawing/2014/main" id="{AEE81B11-1A0E-4C91-8D27-E6A7D6681BC1}"/>
              </a:ext>
            </a:extLst>
          </p:cNvPr>
          <p:cNvSpPr txBox="1">
            <a:spLocks noChangeArrowheads="1"/>
          </p:cNvSpPr>
          <p:nvPr/>
        </p:nvSpPr>
        <p:spPr bwMode="auto">
          <a:xfrm>
            <a:off x="479425" y="6229032"/>
            <a:ext cx="801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Chowdhury S, et al. ESMO 2018; abstract 795PD.</a:t>
            </a:r>
          </a:p>
        </p:txBody>
      </p:sp>
      <p:pic>
        <p:nvPicPr>
          <p:cNvPr id="4" name="Picture 3"/>
          <p:cNvPicPr>
            <a:picLocks noChangeAspect="1"/>
          </p:cNvPicPr>
          <p:nvPr/>
        </p:nvPicPr>
        <p:blipFill>
          <a:blip r:embed="rId3"/>
          <a:stretch>
            <a:fillRect/>
          </a:stretch>
        </p:blipFill>
        <p:spPr>
          <a:xfrm>
            <a:off x="900113" y="1919288"/>
            <a:ext cx="10263188" cy="2323873"/>
          </a:xfrm>
          <a:prstGeom prst="rect">
            <a:avLst/>
          </a:prstGeom>
        </p:spPr>
      </p:pic>
      <p:pic>
        <p:nvPicPr>
          <p:cNvPr id="6" name="Picture 5"/>
          <p:cNvPicPr>
            <a:picLocks noChangeAspect="1"/>
          </p:cNvPicPr>
          <p:nvPr/>
        </p:nvPicPr>
        <p:blipFill>
          <a:blip r:embed="rId4"/>
          <a:stretch>
            <a:fillRect/>
          </a:stretch>
        </p:blipFill>
        <p:spPr>
          <a:xfrm>
            <a:off x="1614488" y="4519612"/>
            <a:ext cx="8624888" cy="1059865"/>
          </a:xfrm>
          <a:prstGeom prst="rect">
            <a:avLst/>
          </a:prstGeom>
        </p:spPr>
      </p:pic>
      <p:sp>
        <p:nvSpPr>
          <p:cNvPr id="7" name="TextBox 6">
            <a:extLst>
              <a:ext uri="{FF2B5EF4-FFF2-40B4-BE49-F238E27FC236}">
                <a16:creationId xmlns:a16="http://schemas.microsoft.com/office/drawing/2014/main" id="{5896FA6C-0A96-7A49-945D-A81DBBE575B5}"/>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336332589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Rectangle 15">
            <a:extLst>
              <a:ext uri="{FF2B5EF4-FFF2-40B4-BE49-F238E27FC236}">
                <a16:creationId xmlns:a16="http://schemas.microsoft.com/office/drawing/2014/main" id="{B2E8746E-CD89-4677-8EC8-FDDD5663439A}"/>
              </a:ext>
            </a:extLst>
          </p:cNvPr>
          <p:cNvSpPr>
            <a:spLocks noGrp="1" noChangeArrowheads="1"/>
          </p:cNvSpPr>
          <p:nvPr>
            <p:ph type="title"/>
          </p:nvPr>
        </p:nvSpPr>
        <p:spPr>
          <a:xfrm>
            <a:off x="659778" y="0"/>
            <a:ext cx="10872444" cy="808383"/>
          </a:xfrm>
        </p:spPr>
        <p:txBody>
          <a:bodyPr/>
          <a:lstStyle/>
          <a:p>
            <a:r>
              <a:rPr lang="en-GB" altLang="en-US" dirty="0" err="1"/>
              <a:t>Rucaparib</a:t>
            </a:r>
            <a:r>
              <a:rPr lang="en-GB" altLang="en-US" dirty="0"/>
              <a:t>: TRITON2, objective responses</a:t>
            </a:r>
            <a:endParaRPr lang="en-US" altLang="en-US" dirty="0"/>
          </a:p>
        </p:txBody>
      </p:sp>
      <p:sp>
        <p:nvSpPr>
          <p:cNvPr id="12" name="Text Box 11">
            <a:extLst>
              <a:ext uri="{FF2B5EF4-FFF2-40B4-BE49-F238E27FC236}">
                <a16:creationId xmlns:a16="http://schemas.microsoft.com/office/drawing/2014/main" id="{AEE81B11-1A0E-4C91-8D27-E6A7D6681BC1}"/>
              </a:ext>
            </a:extLst>
          </p:cNvPr>
          <p:cNvSpPr txBox="1">
            <a:spLocks noChangeArrowheads="1"/>
          </p:cNvSpPr>
          <p:nvPr/>
        </p:nvSpPr>
        <p:spPr bwMode="auto">
          <a:xfrm>
            <a:off x="4876800" y="6535678"/>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Abida</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W, et al. ESMO 2019; </a:t>
            </a:r>
            <a:r>
              <a:rPr kumimoji="0" lang="en-US" altLang="en-US" sz="1400" b="0" i="1"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Ann </a:t>
            </a:r>
            <a:r>
              <a:rPr kumimoji="0" lang="en-US" altLang="en-US" sz="1400" b="0" i="1"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Oncol</a:t>
            </a:r>
            <a:r>
              <a:rPr kumimoji="0" lang="en-US" altLang="en-US" sz="1400" b="0" i="1"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30(</a:t>
            </a:r>
            <a:r>
              <a:rPr kumimoji="0" lang="en-US" altLang="en-US" sz="1400" b="0" i="0"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suppl</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5):v325-v355.</a:t>
            </a:r>
          </a:p>
        </p:txBody>
      </p:sp>
      <p:pic>
        <p:nvPicPr>
          <p:cNvPr id="7" name="Picture 6"/>
          <p:cNvPicPr>
            <a:picLocks noChangeAspect="1"/>
          </p:cNvPicPr>
          <p:nvPr/>
        </p:nvPicPr>
        <p:blipFill>
          <a:blip r:embed="rId3"/>
          <a:stretch>
            <a:fillRect/>
          </a:stretch>
        </p:blipFill>
        <p:spPr>
          <a:xfrm>
            <a:off x="1871964" y="808383"/>
            <a:ext cx="7976151" cy="2271112"/>
          </a:xfrm>
          <a:prstGeom prst="rect">
            <a:avLst/>
          </a:prstGeom>
        </p:spPr>
      </p:pic>
      <p:pic>
        <p:nvPicPr>
          <p:cNvPr id="8" name="Picture 7"/>
          <p:cNvPicPr>
            <a:picLocks noChangeAspect="1"/>
          </p:cNvPicPr>
          <p:nvPr/>
        </p:nvPicPr>
        <p:blipFill rotWithShape="1">
          <a:blip r:embed="rId4"/>
          <a:srcRect l="1235"/>
          <a:stretch/>
        </p:blipFill>
        <p:spPr>
          <a:xfrm>
            <a:off x="1871963" y="3079495"/>
            <a:ext cx="7976152" cy="3430425"/>
          </a:xfrm>
          <a:prstGeom prst="rect">
            <a:avLst/>
          </a:prstGeom>
        </p:spPr>
      </p:pic>
      <p:sp>
        <p:nvSpPr>
          <p:cNvPr id="2" name="TextBox 1">
            <a:extLst>
              <a:ext uri="{FF2B5EF4-FFF2-40B4-BE49-F238E27FC236}">
                <a16:creationId xmlns:a16="http://schemas.microsoft.com/office/drawing/2014/main" id="{711FF1A2-AC6A-CA49-BA9C-500B53D5317D}"/>
              </a:ext>
            </a:extLst>
          </p:cNvPr>
          <p:cNvSpPr txBox="1"/>
          <p:nvPr/>
        </p:nvSpPr>
        <p:spPr>
          <a:xfrm>
            <a:off x="1871962" y="3105253"/>
            <a:ext cx="7976151" cy="451406"/>
          </a:xfrm>
          <a:prstGeom prst="rect">
            <a:avLst/>
          </a:prstGeom>
          <a:solidFill>
            <a:srgbClr val="124D8C"/>
          </a:solidFill>
        </p:spPr>
        <p:txBody>
          <a:bodyPr wrap="square" rtlCol="0">
            <a:spAutoFit/>
          </a:bodyPr>
          <a:lstStyle/>
          <a:p>
            <a:pPr marL="0" marR="0" lvl="0" indent="0" algn="l" defTabSz="914400" rtl="0" eaLnBrk="1" fontAlgn="base" latinLnBrk="0" hangingPunct="1">
              <a:lnSpc>
                <a:spcPts val="138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Figure 2. Best Change from Baseline in Sum of Target Lesions in Rucaparib-Treated</a:t>
            </a:r>
            <a:b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Patients with </a:t>
            </a: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BRCA1/2</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Alteration (n=56)</a:t>
            </a:r>
          </a:p>
        </p:txBody>
      </p:sp>
      <p:sp>
        <p:nvSpPr>
          <p:cNvPr id="9" name="TextBox 8">
            <a:extLst>
              <a:ext uri="{FF2B5EF4-FFF2-40B4-BE49-F238E27FC236}">
                <a16:creationId xmlns:a16="http://schemas.microsoft.com/office/drawing/2014/main" id="{22250923-B6A0-B646-837B-D7760EF56F1D}"/>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309757175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36F89-CABE-1347-8A06-9333D469E09B}"/>
              </a:ext>
            </a:extLst>
          </p:cNvPr>
          <p:cNvSpPr/>
          <p:nvPr/>
        </p:nvSpPr>
        <p:spPr bwMode="auto">
          <a:xfrm>
            <a:off x="1520285" y="702365"/>
            <a:ext cx="8143570" cy="2726635"/>
          </a:xfrm>
          <a:prstGeom prst="rect">
            <a:avLst/>
          </a:prstGeom>
          <a:solidFill>
            <a:schemeClr val="tx1"/>
          </a:solidFill>
          <a:ln>
            <a:noFill/>
          </a:ln>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CDCDCF"/>
              </a:solidFill>
              <a:effectLst/>
              <a:uLnTx/>
              <a:uFillTx/>
              <a:latin typeface="Arial Narrow" pitchFamily="34" charset="0"/>
              <a:ea typeface="ＭＳ Ｐゴシック" charset="0"/>
              <a:cs typeface="+mn-cs"/>
            </a:endParaRPr>
          </a:p>
        </p:txBody>
      </p:sp>
      <p:sp>
        <p:nvSpPr>
          <p:cNvPr id="17418" name="Rectangle 15">
            <a:extLst>
              <a:ext uri="{FF2B5EF4-FFF2-40B4-BE49-F238E27FC236}">
                <a16:creationId xmlns:a16="http://schemas.microsoft.com/office/drawing/2014/main" id="{B2E8746E-CD89-4677-8EC8-FDDD5663439A}"/>
              </a:ext>
            </a:extLst>
          </p:cNvPr>
          <p:cNvSpPr>
            <a:spLocks noGrp="1" noChangeArrowheads="1"/>
          </p:cNvSpPr>
          <p:nvPr>
            <p:ph type="title"/>
          </p:nvPr>
        </p:nvSpPr>
        <p:spPr>
          <a:xfrm>
            <a:off x="666909" y="0"/>
            <a:ext cx="10872444" cy="702365"/>
          </a:xfrm>
        </p:spPr>
        <p:txBody>
          <a:bodyPr/>
          <a:lstStyle/>
          <a:p>
            <a:r>
              <a:rPr lang="en-GB" altLang="en-US" dirty="0" err="1"/>
              <a:t>Rucaparib</a:t>
            </a:r>
            <a:r>
              <a:rPr lang="en-GB" altLang="en-US" dirty="0"/>
              <a:t>: TRITON2, </a:t>
            </a:r>
            <a:r>
              <a:rPr lang="en-GB" altLang="en-US" sz="3200" dirty="0"/>
              <a:t>PSA</a:t>
            </a:r>
            <a:r>
              <a:rPr lang="en-GB" altLang="en-US" dirty="0"/>
              <a:t> responses</a:t>
            </a:r>
            <a:endParaRPr lang="en-US" altLang="en-US" dirty="0"/>
          </a:p>
        </p:txBody>
      </p:sp>
      <p:sp>
        <p:nvSpPr>
          <p:cNvPr id="12" name="Text Box 11">
            <a:extLst>
              <a:ext uri="{FF2B5EF4-FFF2-40B4-BE49-F238E27FC236}">
                <a16:creationId xmlns:a16="http://schemas.microsoft.com/office/drawing/2014/main" id="{AEE81B11-1A0E-4C91-8D27-E6A7D6681BC1}"/>
              </a:ext>
            </a:extLst>
          </p:cNvPr>
          <p:cNvSpPr txBox="1">
            <a:spLocks noChangeArrowheads="1"/>
          </p:cNvSpPr>
          <p:nvPr/>
        </p:nvSpPr>
        <p:spPr bwMode="auto">
          <a:xfrm>
            <a:off x="4724400" y="6550025"/>
            <a:ext cx="518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Abida</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W, et al. ESMO 2019; </a:t>
            </a:r>
            <a:r>
              <a:rPr kumimoji="0" lang="en-US" altLang="en-US" sz="1400" b="0" i="1"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Ann </a:t>
            </a:r>
            <a:r>
              <a:rPr kumimoji="0" lang="en-US" altLang="en-US" sz="1400" b="0" i="1"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Oncol</a:t>
            </a:r>
            <a:r>
              <a:rPr kumimoji="0" lang="en-US" altLang="en-US" sz="1400" b="0" i="1"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30(</a:t>
            </a:r>
            <a:r>
              <a:rPr kumimoji="0" lang="en-US" altLang="en-US" sz="1400" b="0" i="0" u="none" strike="noStrike" kern="1200" cap="none" spc="0" normalizeH="0" baseline="0" noProof="0" dirty="0" err="1">
                <a:ln>
                  <a:noFill/>
                </a:ln>
                <a:solidFill>
                  <a:srgbClr val="CDCDCF"/>
                </a:solidFill>
                <a:effectLst/>
                <a:uLnTx/>
                <a:uFillTx/>
                <a:latin typeface="Arial" panose="020B0604020202020204" pitchFamily="34" charset="0"/>
                <a:ea typeface="ＭＳ Ｐゴシック" charset="0"/>
                <a:cs typeface="+mn-cs"/>
              </a:rPr>
              <a:t>suppl</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ＭＳ Ｐゴシック" charset="0"/>
                <a:cs typeface="+mn-cs"/>
              </a:rPr>
              <a:t> 5):v325-v355.</a:t>
            </a:r>
          </a:p>
        </p:txBody>
      </p:sp>
      <p:pic>
        <p:nvPicPr>
          <p:cNvPr id="6" name="Picture 5"/>
          <p:cNvPicPr>
            <a:picLocks noChangeAspect="1"/>
          </p:cNvPicPr>
          <p:nvPr/>
        </p:nvPicPr>
        <p:blipFill>
          <a:blip r:embed="rId3"/>
          <a:stretch>
            <a:fillRect/>
          </a:stretch>
        </p:blipFill>
        <p:spPr>
          <a:xfrm>
            <a:off x="1520284" y="702365"/>
            <a:ext cx="8143571" cy="2476046"/>
          </a:xfrm>
          <a:prstGeom prst="rect">
            <a:avLst/>
          </a:prstGeom>
        </p:spPr>
      </p:pic>
      <p:pic>
        <p:nvPicPr>
          <p:cNvPr id="9" name="Picture 8"/>
          <p:cNvPicPr>
            <a:picLocks noChangeAspect="1"/>
          </p:cNvPicPr>
          <p:nvPr/>
        </p:nvPicPr>
        <p:blipFill>
          <a:blip r:embed="rId4"/>
          <a:stretch>
            <a:fillRect/>
          </a:stretch>
        </p:blipFill>
        <p:spPr>
          <a:xfrm>
            <a:off x="1520285" y="3215328"/>
            <a:ext cx="8143570" cy="3297780"/>
          </a:xfrm>
          <a:prstGeom prst="rect">
            <a:avLst/>
          </a:prstGeom>
        </p:spPr>
      </p:pic>
      <p:sp>
        <p:nvSpPr>
          <p:cNvPr id="7" name="TextBox 6">
            <a:extLst>
              <a:ext uri="{FF2B5EF4-FFF2-40B4-BE49-F238E27FC236}">
                <a16:creationId xmlns:a16="http://schemas.microsoft.com/office/drawing/2014/main" id="{E39FA796-2C37-3F44-9065-7045FE064646}"/>
              </a:ext>
            </a:extLst>
          </p:cNvPr>
          <p:cNvSpPr txBox="1"/>
          <p:nvPr/>
        </p:nvSpPr>
        <p:spPr>
          <a:xfrm>
            <a:off x="593766" y="6555179"/>
            <a:ext cx="420166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Courtesy of </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Emmanuel S. </a:t>
            </a:r>
            <a:r>
              <a:rPr kumimoji="0" lang="en-US" altLang="en-US" sz="1600" b="0" i="0" u="none" strike="noStrike" kern="1200" cap="none" spc="0" normalizeH="0" baseline="0" noProof="0" dirty="0" err="1">
                <a:ln>
                  <a:noFill/>
                </a:ln>
                <a:solidFill>
                  <a:srgbClr val="FFFFFF"/>
                </a:solidFill>
                <a:effectLst/>
                <a:uLnTx/>
                <a:uFillTx/>
                <a:latin typeface="Arial" charset="0"/>
                <a:ea typeface="ＭＳ Ｐゴシック" charset="0"/>
              </a:rPr>
              <a:t>Antonarakis</a:t>
            </a:r>
            <a:r>
              <a:rPr kumimoji="0" lang="en-US" altLang="en-US" sz="1600" b="0" i="0" u="none" strike="noStrike" kern="1200" cap="none" spc="0" normalizeH="0" baseline="0" noProof="0" dirty="0">
                <a:ln>
                  <a:noFill/>
                </a:ln>
                <a:solidFill>
                  <a:srgbClr val="FFFFFF"/>
                </a:solidFill>
                <a:effectLst/>
                <a:uLnTx/>
                <a:uFillTx/>
                <a:latin typeface="Arial" charset="0"/>
                <a:ea typeface="ＭＳ Ｐゴシック" charset="0"/>
              </a:rPr>
              <a:t>, MD</a:t>
            </a:r>
          </a:p>
        </p:txBody>
      </p:sp>
    </p:spTree>
    <p:extLst>
      <p:ext uri="{BB962C8B-B14F-4D97-AF65-F5344CB8AC3E}">
        <p14:creationId xmlns:p14="http://schemas.microsoft.com/office/powerpoint/2010/main" val="12724652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
            </a:r>
            <a:r>
              <a:rPr lang="en-US" dirty="0" err="1"/>
              <a:t>Pishvaian</a:t>
            </a:r>
            <a:r>
              <a:rPr lang="en-US" dirty="0"/>
              <a:t>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952500" y="1600200"/>
          <a:ext cx="10287000" cy="4490113"/>
        </p:xfrm>
        <a:graphic>
          <a:graphicData uri="http://schemas.openxmlformats.org/drawingml/2006/table">
            <a:tbl>
              <a:tblPr firstRow="1" bandRow="1">
                <a:tableStyleId>{5C22544A-7EE6-4342-B048-85BDC9FD1C3A}</a:tableStyleId>
              </a:tblPr>
              <a:tblGrid>
                <a:gridCol w="2411339">
                  <a:extLst>
                    <a:ext uri="{9D8B030D-6E8A-4147-A177-3AD203B41FA5}">
                      <a16:colId xmlns:a16="http://schemas.microsoft.com/office/drawing/2014/main" val="1723418156"/>
                    </a:ext>
                  </a:extLst>
                </a:gridCol>
                <a:gridCol w="7875661">
                  <a:extLst>
                    <a:ext uri="{9D8B030D-6E8A-4147-A177-3AD203B41FA5}">
                      <a16:colId xmlns:a16="http://schemas.microsoft.com/office/drawing/2014/main" val="778390088"/>
                    </a:ext>
                  </a:extLst>
                </a:gridCol>
              </a:tblGrid>
              <a:tr h="976364">
                <a:tc>
                  <a:txBody>
                    <a:bodyPr/>
                    <a:lstStyle/>
                    <a:p>
                      <a:r>
                        <a:rPr lang="en-US" sz="1800" b="1" kern="1200" dirty="0">
                          <a:solidFill>
                            <a:srgbClr val="002B50"/>
                          </a:solidFill>
                          <a:effectLst/>
                          <a:latin typeface="+mn-lt"/>
                          <a:ea typeface="+mn-ea"/>
                          <a:cs typeface="+mn-cs"/>
                        </a:rPr>
                        <a:t>Consulting Agreements </a:t>
                      </a:r>
                      <a:endParaRPr lang="en-US" b="1"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rgbClr val="002B50"/>
                          </a:solidFill>
                          <a:effectLst/>
                          <a:latin typeface="+mn-lt"/>
                          <a:ea typeface="+mn-ea"/>
                          <a:cs typeface="+mn-cs"/>
                        </a:rPr>
                        <a:t>AstraZeneca Pharmaceuticals LP, </a:t>
                      </a:r>
                      <a:r>
                        <a:rPr lang="en-US" sz="1800" b="0" kern="1200" dirty="0" err="1">
                          <a:solidFill>
                            <a:srgbClr val="002B50"/>
                          </a:solidFill>
                          <a:effectLst/>
                          <a:latin typeface="+mn-lt"/>
                          <a:ea typeface="+mn-ea"/>
                          <a:cs typeface="+mn-cs"/>
                        </a:rPr>
                        <a:t>Caris</a:t>
                      </a:r>
                      <a:r>
                        <a:rPr lang="en-US" sz="1800" b="0" kern="1200" dirty="0">
                          <a:solidFill>
                            <a:srgbClr val="002B50"/>
                          </a:solidFill>
                          <a:effectLst/>
                          <a:latin typeface="+mn-lt"/>
                          <a:ea typeface="+mn-ea"/>
                          <a:cs typeface="+mn-cs"/>
                        </a:rPr>
                        <a:t> Life Sciences, Celgene Corporation, Foundation Medicine, </a:t>
                      </a:r>
                      <a:r>
                        <a:rPr lang="en-US" sz="1800" b="0" kern="1200" dirty="0" err="1">
                          <a:solidFill>
                            <a:srgbClr val="002B50"/>
                          </a:solidFill>
                          <a:effectLst/>
                          <a:latin typeface="+mn-lt"/>
                          <a:ea typeface="+mn-ea"/>
                          <a:cs typeface="+mn-cs"/>
                        </a:rPr>
                        <a:t>Halozyme</a:t>
                      </a:r>
                      <a:r>
                        <a:rPr lang="en-US" sz="1800" b="0" kern="1200" dirty="0">
                          <a:solidFill>
                            <a:srgbClr val="002B50"/>
                          </a:solidFill>
                          <a:effectLst/>
                          <a:latin typeface="+mn-lt"/>
                          <a:ea typeface="+mn-ea"/>
                          <a:cs typeface="+mn-cs"/>
                        </a:rPr>
                        <a:t> Inc, Ipsen Biopharmaceuticals Inc, Merck, Merrimack Pharmaceuticals Inc, </a:t>
                      </a:r>
                      <a:r>
                        <a:rPr lang="en-US" sz="1800" b="0" kern="1200" dirty="0" err="1">
                          <a:solidFill>
                            <a:srgbClr val="002B50"/>
                          </a:solidFill>
                          <a:effectLst/>
                          <a:latin typeface="+mn-lt"/>
                          <a:ea typeface="+mn-ea"/>
                          <a:cs typeface="+mn-cs"/>
                        </a:rPr>
                        <a:t>Perthera</a:t>
                      </a:r>
                      <a:r>
                        <a:rPr lang="en-US" sz="1800" b="0" kern="1200" dirty="0">
                          <a:solidFill>
                            <a:srgbClr val="002B50"/>
                          </a:solidFill>
                          <a:effectLst/>
                          <a:latin typeface="+mn-lt"/>
                          <a:ea typeface="+mn-ea"/>
                          <a:cs typeface="+mn-cs"/>
                        </a:rPr>
                        <a:t>, Rafael Pharmaceuticals Inc, </a:t>
                      </a:r>
                      <a:r>
                        <a:rPr lang="en-US" sz="1800" b="0" kern="1200" dirty="0" err="1">
                          <a:solidFill>
                            <a:srgbClr val="002B50"/>
                          </a:solidFill>
                          <a:effectLst/>
                          <a:latin typeface="+mn-lt"/>
                          <a:ea typeface="+mn-ea"/>
                          <a:cs typeface="+mn-cs"/>
                        </a:rPr>
                        <a:t>RenovoRx</a:t>
                      </a:r>
                      <a:r>
                        <a:rPr lang="en-US" sz="1800" b="0" kern="1200" dirty="0">
                          <a:solidFill>
                            <a:srgbClr val="002B50"/>
                          </a:solidFill>
                          <a:effectLst/>
                          <a:latin typeface="+mn-lt"/>
                          <a:ea typeface="+mn-ea"/>
                          <a:cs typeface="+mn-cs"/>
                        </a:rPr>
                        <a:t>, </a:t>
                      </a:r>
                      <a:r>
                        <a:rPr lang="en-US" sz="1800" b="0" kern="1200" dirty="0" err="1">
                          <a:solidFill>
                            <a:srgbClr val="002B50"/>
                          </a:solidFill>
                          <a:effectLst/>
                          <a:latin typeface="+mn-lt"/>
                          <a:ea typeface="+mn-ea"/>
                          <a:cs typeface="+mn-cs"/>
                        </a:rPr>
                        <a:t>Sirtex</a:t>
                      </a:r>
                      <a:r>
                        <a:rPr lang="en-US" sz="1800" b="0" kern="1200" dirty="0">
                          <a:solidFill>
                            <a:srgbClr val="002B50"/>
                          </a:solidFill>
                          <a:effectLst/>
                          <a:latin typeface="+mn-lt"/>
                          <a:ea typeface="+mn-ea"/>
                          <a:cs typeface="+mn-cs"/>
                        </a:rPr>
                        <a:t> Medical Ltd</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084930"/>
                  </a:ext>
                </a:extLst>
              </a:tr>
              <a:tr h="762000">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rgbClr val="002B50"/>
                          </a:solidFill>
                        </a:rPr>
                        <a:t>Contracted Research</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kern="1200" dirty="0">
                          <a:solidFill>
                            <a:srgbClr val="002B50"/>
                          </a:solidFill>
                          <a:effectLst/>
                          <a:latin typeface="+mn-lt"/>
                          <a:ea typeface="+mn-ea"/>
                          <a:cs typeface="+mn-cs"/>
                        </a:rPr>
                        <a:t>AbbVie Inc,</a:t>
                      </a:r>
                      <a:r>
                        <a:rPr lang="en-US" sz="1800" b="1" kern="1200" dirty="0">
                          <a:solidFill>
                            <a:srgbClr val="002B50"/>
                          </a:solidFill>
                          <a:effectLst/>
                          <a:latin typeface="+mn-lt"/>
                          <a:ea typeface="+mn-ea"/>
                          <a:cs typeface="+mn-cs"/>
                        </a:rPr>
                        <a:t> </a:t>
                      </a:r>
                      <a:r>
                        <a:rPr lang="en-US" sz="1800" kern="1200" dirty="0">
                          <a:solidFill>
                            <a:srgbClr val="002B50"/>
                          </a:solidFill>
                          <a:effectLst/>
                          <a:latin typeface="+mn-lt"/>
                          <a:ea typeface="+mn-ea"/>
                          <a:cs typeface="+mn-cs"/>
                        </a:rPr>
                        <a:t>ARMO </a:t>
                      </a:r>
                      <a:r>
                        <a:rPr lang="en-US" sz="1800" kern="1200" dirty="0" err="1">
                          <a:solidFill>
                            <a:srgbClr val="002B50"/>
                          </a:solidFill>
                          <a:effectLst/>
                          <a:latin typeface="+mn-lt"/>
                          <a:ea typeface="+mn-ea"/>
                          <a:cs typeface="+mn-cs"/>
                        </a:rPr>
                        <a:t>BioSciences</a:t>
                      </a:r>
                      <a:r>
                        <a:rPr lang="en-US" sz="1800" kern="1200" dirty="0">
                          <a:solidFill>
                            <a:srgbClr val="002B50"/>
                          </a:solidFill>
                          <a:effectLst/>
                          <a:latin typeface="+mn-lt"/>
                          <a:ea typeface="+mn-ea"/>
                          <a:cs typeface="+mn-cs"/>
                        </a:rPr>
                        <a:t>,</a:t>
                      </a:r>
                      <a:r>
                        <a:rPr lang="en-US" sz="1800" b="1" kern="1200" dirty="0">
                          <a:solidFill>
                            <a:srgbClr val="002B50"/>
                          </a:solidFill>
                          <a:effectLst/>
                          <a:latin typeface="+mn-lt"/>
                          <a:ea typeface="+mn-ea"/>
                          <a:cs typeface="+mn-cs"/>
                        </a:rPr>
                        <a:t> </a:t>
                      </a:r>
                      <a:r>
                        <a:rPr lang="en-US" sz="1800" kern="1200" dirty="0">
                          <a:solidFill>
                            <a:srgbClr val="002B50"/>
                          </a:solidFill>
                          <a:effectLst/>
                          <a:latin typeface="+mn-lt"/>
                          <a:ea typeface="+mn-ea"/>
                          <a:cs typeface="+mn-cs"/>
                        </a:rPr>
                        <a:t>AstraZeneca Pharmaceuticals LP, Bavarian Nordic, Bayer HealthCare Pharmaceuticals, Boston Biomedical Inc, Bristol-Myers Squibb Company, </a:t>
                      </a:r>
                      <a:r>
                        <a:rPr lang="en-US" sz="1800" kern="1200" dirty="0" err="1">
                          <a:solidFill>
                            <a:srgbClr val="002B50"/>
                          </a:solidFill>
                          <a:effectLst/>
                          <a:latin typeface="+mn-lt"/>
                          <a:ea typeface="+mn-ea"/>
                          <a:cs typeface="+mn-cs"/>
                        </a:rPr>
                        <a:t>Calithera</a:t>
                      </a:r>
                      <a:r>
                        <a:rPr lang="en-US" sz="1800" kern="1200" dirty="0">
                          <a:solidFill>
                            <a:srgbClr val="002B50"/>
                          </a:solidFill>
                          <a:effectLst/>
                          <a:latin typeface="+mn-lt"/>
                          <a:ea typeface="+mn-ea"/>
                          <a:cs typeface="+mn-cs"/>
                        </a:rPr>
                        <a:t> Biosciences, Celgene Corporation, </a:t>
                      </a:r>
                      <a:r>
                        <a:rPr lang="en-US" sz="1800" kern="1200" dirty="0" err="1">
                          <a:solidFill>
                            <a:srgbClr val="002B50"/>
                          </a:solidFill>
                          <a:effectLst/>
                          <a:latin typeface="+mn-lt"/>
                          <a:ea typeface="+mn-ea"/>
                          <a:cs typeface="+mn-cs"/>
                        </a:rPr>
                        <a:t>Celldex</a:t>
                      </a:r>
                      <a:r>
                        <a:rPr lang="en-US" sz="1800" kern="1200" dirty="0">
                          <a:solidFill>
                            <a:srgbClr val="002B50"/>
                          </a:solidFill>
                          <a:effectLst/>
                          <a:latin typeface="+mn-lt"/>
                          <a:ea typeface="+mn-ea"/>
                          <a:cs typeface="+mn-cs"/>
                        </a:rPr>
                        <a:t> Therapeutics, </a:t>
                      </a:r>
                      <a:r>
                        <a:rPr lang="en-US" sz="1800" kern="1200" dirty="0" err="1">
                          <a:solidFill>
                            <a:srgbClr val="002B50"/>
                          </a:solidFill>
                          <a:effectLst/>
                          <a:latin typeface="+mn-lt"/>
                          <a:ea typeface="+mn-ea"/>
                          <a:cs typeface="+mn-cs"/>
                        </a:rPr>
                        <a:t>Curegenix</a:t>
                      </a:r>
                      <a:r>
                        <a:rPr lang="en-US" sz="1800" kern="1200" dirty="0">
                          <a:solidFill>
                            <a:srgbClr val="002B50"/>
                          </a:solidFill>
                          <a:effectLst/>
                          <a:latin typeface="+mn-lt"/>
                          <a:ea typeface="+mn-ea"/>
                          <a:cs typeface="+mn-cs"/>
                        </a:rPr>
                        <a:t>, </a:t>
                      </a:r>
                      <a:r>
                        <a:rPr lang="en-US" sz="1800" kern="1200" dirty="0" err="1">
                          <a:solidFill>
                            <a:srgbClr val="002B50"/>
                          </a:solidFill>
                          <a:effectLst/>
                          <a:latin typeface="+mn-lt"/>
                          <a:ea typeface="+mn-ea"/>
                          <a:cs typeface="+mn-cs"/>
                        </a:rPr>
                        <a:t>FibroGen</a:t>
                      </a:r>
                      <a:r>
                        <a:rPr lang="en-US" sz="1800" kern="1200" dirty="0">
                          <a:solidFill>
                            <a:srgbClr val="002B50"/>
                          </a:solidFill>
                          <a:effectLst/>
                          <a:latin typeface="+mn-lt"/>
                          <a:ea typeface="+mn-ea"/>
                          <a:cs typeface="+mn-cs"/>
                        </a:rPr>
                        <a:t>, Genentech, a member of the Roche Group, Gilead Sciences Inc, GlaxoSmithKline, </a:t>
                      </a:r>
                      <a:r>
                        <a:rPr lang="en-US" sz="1800" kern="1200" dirty="0" err="1">
                          <a:solidFill>
                            <a:srgbClr val="002B50"/>
                          </a:solidFill>
                          <a:effectLst/>
                          <a:latin typeface="+mn-lt"/>
                          <a:ea typeface="+mn-ea"/>
                          <a:cs typeface="+mn-cs"/>
                        </a:rPr>
                        <a:t>Halozyme</a:t>
                      </a:r>
                      <a:r>
                        <a:rPr lang="en-US" sz="1800" kern="1200" dirty="0">
                          <a:solidFill>
                            <a:srgbClr val="002B50"/>
                          </a:solidFill>
                          <a:effectLst/>
                          <a:latin typeface="+mn-lt"/>
                          <a:ea typeface="+mn-ea"/>
                          <a:cs typeface="+mn-cs"/>
                        </a:rPr>
                        <a:t> Inc, </a:t>
                      </a:r>
                      <a:r>
                        <a:rPr lang="en-US" sz="1800" kern="1200" dirty="0" err="1">
                          <a:solidFill>
                            <a:srgbClr val="002B50"/>
                          </a:solidFill>
                          <a:effectLst/>
                          <a:latin typeface="+mn-lt"/>
                          <a:ea typeface="+mn-ea"/>
                          <a:cs typeface="+mn-cs"/>
                        </a:rPr>
                        <a:t>Karyopharm</a:t>
                      </a:r>
                      <a:r>
                        <a:rPr lang="en-US" sz="1800" kern="1200" dirty="0">
                          <a:solidFill>
                            <a:srgbClr val="002B50"/>
                          </a:solidFill>
                          <a:effectLst/>
                          <a:latin typeface="+mn-lt"/>
                          <a:ea typeface="+mn-ea"/>
                          <a:cs typeface="+mn-cs"/>
                        </a:rPr>
                        <a:t> Therapeutics, Lilly, Merck, Novartis, Pfizer Inc, Pharmacyclics LLC, an AbbVie Company, Regeneron Pharmaceuticals Inc, </a:t>
                      </a:r>
                      <a:r>
                        <a:rPr lang="en-US" sz="1800" kern="1200" dirty="0" err="1">
                          <a:solidFill>
                            <a:srgbClr val="002B50"/>
                          </a:solidFill>
                          <a:effectLst/>
                          <a:latin typeface="+mn-lt"/>
                          <a:ea typeface="+mn-ea"/>
                          <a:cs typeface="+mn-cs"/>
                        </a:rPr>
                        <a:t>Tesaro</a:t>
                      </a:r>
                      <a:r>
                        <a:rPr lang="en-US" sz="1800" kern="1200" dirty="0">
                          <a:solidFill>
                            <a:srgbClr val="002B50"/>
                          </a:solidFill>
                          <a:effectLst/>
                          <a:latin typeface="+mn-lt"/>
                          <a:ea typeface="+mn-ea"/>
                          <a:cs typeface="+mn-cs"/>
                        </a:rPr>
                        <a:t>, A GSK Company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327172"/>
                  </a:ext>
                </a:extLst>
              </a:tr>
              <a:tr h="558193">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rgbClr val="002B50"/>
                          </a:solidFill>
                        </a:rPr>
                        <a:t>Ownership Interest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0" dirty="0" err="1">
                          <a:solidFill>
                            <a:srgbClr val="002B50"/>
                          </a:solidFill>
                        </a:rPr>
                        <a:t>Perthera</a:t>
                      </a:r>
                      <a:endParaRPr lang="en-US" b="0" dirty="0">
                        <a:solidFill>
                          <a:srgbClr val="002B50"/>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378780"/>
                  </a:ext>
                </a:extLst>
              </a:tr>
              <a:tr h="457200">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rgbClr val="002B50"/>
                          </a:solidFill>
                        </a:rPr>
                        <a:t>Patent Pending</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0" dirty="0">
                          <a:solidFill>
                            <a:srgbClr val="002B50"/>
                          </a:solidFill>
                        </a:rPr>
                        <a:t>AbbVie Inc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2417118"/>
                  </a:ext>
                </a:extLst>
              </a:tr>
            </a:tbl>
          </a:graphicData>
        </a:graphic>
      </p:graphicFrame>
    </p:spTree>
    <p:extLst>
      <p:ext uri="{BB962C8B-B14F-4D97-AF65-F5344CB8AC3E}">
        <p14:creationId xmlns:p14="http://schemas.microsoft.com/office/powerpoint/2010/main" val="1158964179"/>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600200"/>
            <a:ext cx="10972800" cy="4800600"/>
          </a:xfrm>
        </p:spPr>
        <p:txBody>
          <a:bodyPr/>
          <a:lstStyle/>
          <a:p>
            <a:pPr marL="0" indent="0">
              <a:buNone/>
            </a:pPr>
            <a:r>
              <a:rPr lang="en-US" dirty="0"/>
              <a:t>This activity is supported by educational grants </a:t>
            </a:r>
            <a:r>
              <a:rPr lang="en-US"/>
              <a:t>from AstraZeneca Pharmaceuticals LP and Merck.</a:t>
            </a:r>
            <a:endParaRPr lang="en-US" sz="1800" dirty="0"/>
          </a:p>
        </p:txBody>
      </p:sp>
    </p:spTree>
    <p:extLst>
      <p:ext uri="{BB962C8B-B14F-4D97-AF65-F5344CB8AC3E}">
        <p14:creationId xmlns:p14="http://schemas.microsoft.com/office/powerpoint/2010/main" val="1360600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601683" y="1600200"/>
            <a:ext cx="11353800" cy="5105400"/>
          </a:xfrm>
        </p:spPr>
        <p:txBody>
          <a:bodyPr/>
          <a:lstStyle/>
          <a:p>
            <a:pPr marL="0" indent="0">
              <a:spcBef>
                <a:spcPts val="1200"/>
              </a:spcBef>
              <a:spcAft>
                <a:spcPts val="0"/>
              </a:spcAft>
              <a:buNone/>
            </a:pPr>
            <a:r>
              <a:rPr lang="en-US" sz="2000" b="1" dirty="0">
                <a:solidFill>
                  <a:srgbClr val="0432FF"/>
                </a:solidFill>
              </a:rPr>
              <a:t>Module 1: Overview of PARP Inhibitors — Biologic Rationale and Mechanism of Action</a:t>
            </a:r>
          </a:p>
          <a:p>
            <a:pPr>
              <a:spcBef>
                <a:spcPts val="400"/>
              </a:spcBef>
              <a:spcAft>
                <a:spcPts val="0"/>
              </a:spcAft>
            </a:pPr>
            <a:r>
              <a:rPr lang="en-US" sz="2000" dirty="0">
                <a:solidFill>
                  <a:srgbClr val="000000"/>
                </a:solidFill>
              </a:rPr>
              <a:t>Case Presentation: 47-year-old woman with ovarian cancer</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2: Side Effects and Toxicities of PARP Inhibitors</a:t>
            </a:r>
          </a:p>
          <a:p>
            <a:pPr marL="0" indent="0">
              <a:spcBef>
                <a:spcPts val="1200"/>
              </a:spcBef>
              <a:spcAft>
                <a:spcPts val="0"/>
              </a:spcAft>
              <a:buNone/>
            </a:pPr>
            <a:r>
              <a:rPr lang="en-US" sz="2000" b="1" dirty="0">
                <a:solidFill>
                  <a:srgbClr val="0432FF"/>
                </a:solidFill>
              </a:rPr>
              <a:t>Module 3: PARP Inhibitors for Ovarian Cancer</a:t>
            </a:r>
            <a:endParaRPr lang="en-US" sz="2000" dirty="0">
              <a:solidFill>
                <a:schemeClr val="tx2"/>
              </a:solidFill>
            </a:endParaRPr>
          </a:p>
          <a:p>
            <a:pPr marL="0" indent="0">
              <a:spcBef>
                <a:spcPts val="1200"/>
              </a:spcBef>
              <a:spcAft>
                <a:spcPts val="0"/>
              </a:spcAft>
              <a:buNone/>
            </a:pPr>
            <a:r>
              <a:rPr lang="en-US" sz="2000" b="1" dirty="0">
                <a:solidFill>
                  <a:srgbClr val="0432FF"/>
                </a:solidFill>
              </a:rPr>
              <a:t>Module 4: PARP Inhibitors for Breast Cancer</a:t>
            </a:r>
            <a:endParaRPr lang="en-US" sz="2000" dirty="0">
              <a:solidFill>
                <a:schemeClr val="tx2"/>
              </a:solidFill>
            </a:endParaRPr>
          </a:p>
          <a:p>
            <a:pPr>
              <a:spcBef>
                <a:spcPts val="400"/>
              </a:spcBef>
              <a:spcAft>
                <a:spcPts val="0"/>
              </a:spcAft>
            </a:pPr>
            <a:r>
              <a:rPr lang="en-US" sz="2000" dirty="0">
                <a:solidFill>
                  <a:schemeClr val="tx2"/>
                </a:solidFill>
              </a:rPr>
              <a:t>Case Presentation: 34-year-old woman with ER-positive, HER2-negative breast cancer </a:t>
            </a:r>
            <a:r>
              <a:rPr lang="en-US" sz="2000" dirty="0">
                <a:solidFill>
                  <a:srgbClr val="002B50"/>
                </a:solidFill>
              </a:rPr>
              <a:t> </a:t>
            </a:r>
            <a:endParaRPr lang="en-US" sz="2000" b="1" dirty="0">
              <a:solidFill>
                <a:srgbClr val="0432FF"/>
              </a:solidFill>
            </a:endParaRPr>
          </a:p>
          <a:p>
            <a:pPr marL="0" indent="0">
              <a:spcBef>
                <a:spcPts val="1200"/>
              </a:spcBef>
              <a:spcAft>
                <a:spcPts val="0"/>
              </a:spcAft>
              <a:buNone/>
            </a:pPr>
            <a:r>
              <a:rPr lang="en-US" sz="2000" b="1" dirty="0">
                <a:solidFill>
                  <a:srgbClr val="0432FF"/>
                </a:solidFill>
              </a:rPr>
              <a:t>Module 5: PARP Inhibitors for Pancreatic Cancer</a:t>
            </a:r>
          </a:p>
          <a:p>
            <a:pPr>
              <a:spcBef>
                <a:spcPts val="400"/>
              </a:spcBef>
              <a:spcAft>
                <a:spcPts val="0"/>
              </a:spcAft>
            </a:pPr>
            <a:r>
              <a:rPr lang="en-US" sz="2000" dirty="0">
                <a:solidFill>
                  <a:schemeClr val="tx2"/>
                </a:solidFill>
              </a:rPr>
              <a:t>Case Presentation: 67-year-old man with metastatic pancreatic cancer </a:t>
            </a:r>
          </a:p>
          <a:p>
            <a:pPr>
              <a:spcBef>
                <a:spcPts val="400"/>
              </a:spcBef>
              <a:spcAft>
                <a:spcPts val="0"/>
              </a:spcAft>
            </a:pPr>
            <a:r>
              <a:rPr lang="en-US" sz="2000" dirty="0">
                <a:solidFill>
                  <a:schemeClr val="tx2"/>
                </a:solidFill>
              </a:rPr>
              <a:t>Case Presentation: 68-year-old man with metastatic pancreatic cancer </a:t>
            </a:r>
          </a:p>
          <a:p>
            <a:pPr marL="0" indent="0">
              <a:spcBef>
                <a:spcPts val="1200"/>
              </a:spcBef>
              <a:spcAft>
                <a:spcPts val="0"/>
              </a:spcAft>
              <a:buNone/>
            </a:pPr>
            <a:r>
              <a:rPr lang="en-US" sz="2000" b="1" dirty="0">
                <a:solidFill>
                  <a:srgbClr val="0432FF"/>
                </a:solidFill>
              </a:rPr>
              <a:t>Module 6: PARP Inhibitors for Prostate Cancer</a:t>
            </a:r>
          </a:p>
          <a:p>
            <a:pPr>
              <a:spcBef>
                <a:spcPts val="400"/>
              </a:spcBef>
              <a:spcAft>
                <a:spcPts val="0"/>
              </a:spcAft>
            </a:pPr>
            <a:r>
              <a:rPr lang="en-US" sz="2000" dirty="0">
                <a:solidFill>
                  <a:schemeClr val="tx2"/>
                </a:solidFill>
              </a:rPr>
              <a:t>Case Presentation: A man in his early 50s with metastatic prostate cancer </a:t>
            </a:r>
          </a:p>
          <a:p>
            <a:pPr>
              <a:spcBef>
                <a:spcPts val="400"/>
              </a:spcBef>
              <a:spcAft>
                <a:spcPts val="0"/>
              </a:spcAft>
            </a:pPr>
            <a:r>
              <a:rPr lang="en-US" sz="2000" dirty="0">
                <a:solidFill>
                  <a:schemeClr val="tx2"/>
                </a:solidFill>
              </a:rPr>
              <a:t>Case Presentation: A 71-year-old man with metastatic prostate cancer </a:t>
            </a:r>
            <a:endParaRPr lang="en-US" sz="2000" b="1" dirty="0">
              <a:solidFill>
                <a:srgbClr val="0432FF"/>
              </a:solidFill>
            </a:endParaRPr>
          </a:p>
        </p:txBody>
      </p:sp>
    </p:spTree>
    <p:extLst>
      <p:ext uri="{BB962C8B-B14F-4D97-AF65-F5344CB8AC3E}">
        <p14:creationId xmlns:p14="http://schemas.microsoft.com/office/powerpoint/2010/main" val="3228338344"/>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TIMING" val="|2.1|6.5|3.2"/>
</p:tagLst>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ESMO">
  <a:themeElements>
    <a:clrScheme name="ESMO19">
      <a:dk1>
        <a:srgbClr val="5A5A5A"/>
      </a:dk1>
      <a:lt1>
        <a:sysClr val="window" lastClr="FFFFFF"/>
      </a:lt1>
      <a:dk2>
        <a:srgbClr val="0042A6"/>
      </a:dk2>
      <a:lt2>
        <a:srgbClr val="E7E6E6"/>
      </a:lt2>
      <a:accent1>
        <a:srgbClr val="0042A6"/>
      </a:accent1>
      <a:accent2>
        <a:srgbClr val="5ABEF0"/>
      </a:accent2>
      <a:accent3>
        <a:srgbClr val="AA1E36"/>
      </a:accent3>
      <a:accent4>
        <a:srgbClr val="78C8C8"/>
      </a:accent4>
      <a:accent5>
        <a:srgbClr val="E5A533"/>
      </a:accent5>
      <a:accent6>
        <a:srgbClr val="58A85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JHM_Whi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9">
      <a:dk1>
        <a:srgbClr val="000000"/>
      </a:dk1>
      <a:lt1>
        <a:srgbClr val="FFFFFF"/>
      </a:lt1>
      <a:dk2>
        <a:srgbClr val="44546A"/>
      </a:dk2>
      <a:lt2>
        <a:srgbClr val="E7E6E6"/>
      </a:lt2>
      <a:accent1>
        <a:srgbClr val="C95F99"/>
      </a:accent1>
      <a:accent2>
        <a:srgbClr val="D6804D"/>
      </a:accent2>
      <a:accent3>
        <a:srgbClr val="884F83"/>
      </a:accent3>
      <a:accent4>
        <a:srgbClr val="DA9852"/>
      </a:accent4>
      <a:accent5>
        <a:srgbClr val="DE5E3D"/>
      </a:accent5>
      <a:accent6>
        <a:srgbClr val="4CA69C"/>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urple bullets">
  <a:themeElements>
    <a:clrScheme name="Custom 5">
      <a:dk1>
        <a:srgbClr val="000000"/>
      </a:dk1>
      <a:lt1>
        <a:srgbClr val="FFFFFF"/>
      </a:lt1>
      <a:dk2>
        <a:srgbClr val="000000"/>
      </a:dk2>
      <a:lt2>
        <a:srgbClr val="FFFFFF"/>
      </a:lt2>
      <a:accent1>
        <a:srgbClr val="00ADD0"/>
      </a:accent1>
      <a:accent2>
        <a:srgbClr val="F0AB00"/>
      </a:accent2>
      <a:accent3>
        <a:srgbClr val="830051"/>
      </a:accent3>
      <a:accent4>
        <a:srgbClr val="4B306A"/>
      </a:accent4>
      <a:accent5>
        <a:srgbClr val="7AB800"/>
      </a:accent5>
      <a:accent6>
        <a:srgbClr val="C7C2BA"/>
      </a:accent6>
      <a:hlink>
        <a:srgbClr val="830051"/>
      </a:hlink>
      <a:folHlink>
        <a:srgbClr val="C7C2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30051"/>
        </a:dk2>
        <a:lt2>
          <a:srgbClr val="C7C2BA"/>
        </a:lt2>
        <a:accent1>
          <a:srgbClr val="4B306A"/>
        </a:accent1>
        <a:accent2>
          <a:srgbClr val="F0AB00"/>
        </a:accent2>
        <a:accent3>
          <a:srgbClr val="FFFFFF"/>
        </a:accent3>
        <a:accent4>
          <a:srgbClr val="000000"/>
        </a:accent4>
        <a:accent5>
          <a:srgbClr val="B1ADB9"/>
        </a:accent5>
        <a:accent6>
          <a:srgbClr val="D99B00"/>
        </a:accent6>
        <a:hlink>
          <a:srgbClr val="7AB800"/>
        </a:hlink>
        <a:folHlink>
          <a:srgbClr val="00ADD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830051"/>
        </a:dk2>
        <a:lt2>
          <a:srgbClr val="7AB800"/>
        </a:lt2>
        <a:accent1>
          <a:srgbClr val="4B306A"/>
        </a:accent1>
        <a:accent2>
          <a:srgbClr val="F0AB00"/>
        </a:accent2>
        <a:accent3>
          <a:srgbClr val="FFFFFF"/>
        </a:accent3>
        <a:accent4>
          <a:srgbClr val="000000"/>
        </a:accent4>
        <a:accent5>
          <a:srgbClr val="B1ADB9"/>
        </a:accent5>
        <a:accent6>
          <a:srgbClr val="D99B00"/>
        </a:accent6>
        <a:hlink>
          <a:srgbClr val="C7C2BA"/>
        </a:hlink>
        <a:folHlink>
          <a:srgbClr val="00ADD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Custom 5">
      <a:dk1>
        <a:srgbClr val="414141"/>
      </a:dk1>
      <a:lt1>
        <a:srgbClr val="FFFFFF"/>
      </a:lt1>
      <a:dk2>
        <a:srgbClr val="391560"/>
      </a:dk2>
      <a:lt2>
        <a:srgbClr val="E7E6E6"/>
      </a:lt2>
      <a:accent1>
        <a:srgbClr val="DA2581"/>
      </a:accent1>
      <a:accent2>
        <a:srgbClr val="EC81B2"/>
      </a:accent2>
      <a:accent3>
        <a:srgbClr val="952063"/>
      </a:accent3>
      <a:accent4>
        <a:srgbClr val="D92681"/>
      </a:accent4>
      <a:accent5>
        <a:srgbClr val="EA81B2"/>
      </a:accent5>
      <a:accent6>
        <a:srgbClr val="942062"/>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NYL2014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NYL2014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7F584980-B0C0-4869-B2EC-5F5BF85F0422}"/>
</file>

<file path=customXml/itemProps2.xml><?xml version="1.0" encoding="utf-8"?>
<ds:datastoreItem xmlns:ds="http://schemas.openxmlformats.org/officeDocument/2006/customXml" ds:itemID="{48875922-2797-454A-BD9E-06B6B3157FF1}"/>
</file>

<file path=customXml/itemProps3.xml><?xml version="1.0" encoding="utf-8"?>
<ds:datastoreItem xmlns:ds="http://schemas.openxmlformats.org/officeDocument/2006/customXml" ds:itemID="{C149D453-CD83-4A0E-B919-9DCB5FAD7C7A}"/>
</file>

<file path=docProps/app.xml><?xml version="1.0" encoding="utf-8"?>
<Properties xmlns="http://schemas.openxmlformats.org/officeDocument/2006/extended-properties" xmlns:vt="http://schemas.openxmlformats.org/officeDocument/2006/docPropsVTypes">
  <Template/>
  <TotalTime>26731</TotalTime>
  <Words>5397</Words>
  <Application>Microsoft Macintosh PowerPoint</Application>
  <PresentationFormat>Widescreen</PresentationFormat>
  <Paragraphs>943</Paragraphs>
  <Slides>66</Slides>
  <Notes>34</Notes>
  <HiddenSlides>0</HiddenSlides>
  <MMClips>0</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66</vt:i4>
      </vt:variant>
    </vt:vector>
  </HeadingPairs>
  <TitlesOfParts>
    <vt:vector size="97" baseType="lpstr">
      <vt:lpstr>Arial</vt:lpstr>
      <vt:lpstr>Arial Narrow</vt:lpstr>
      <vt:lpstr>Calibri</vt:lpstr>
      <vt:lpstr>Calibri Light</vt:lpstr>
      <vt:lpstr>Courier New</vt:lpstr>
      <vt:lpstr>Franklin Gothic Book</vt:lpstr>
      <vt:lpstr>Franklin Gothic Medium</vt:lpstr>
      <vt:lpstr>Georgia</vt:lpstr>
      <vt:lpstr>Helvetica</vt:lpstr>
      <vt:lpstr>Lexia</vt:lpstr>
      <vt:lpstr>Lucida Grande</vt:lpstr>
      <vt:lpstr>Lucida Sans Unicode</vt:lpstr>
      <vt:lpstr>MetaPlusNormal-Roman</vt:lpstr>
      <vt:lpstr>System Font Regular</vt:lpstr>
      <vt:lpstr>Times</vt:lpstr>
      <vt:lpstr>Times New Roman</vt:lpstr>
      <vt:lpstr>Wingdings</vt:lpstr>
      <vt:lpstr>Zapf Dingbats</vt:lpstr>
      <vt:lpstr>Blank Presentation</vt:lpstr>
      <vt:lpstr>1_Custom Design</vt:lpstr>
      <vt:lpstr>Office Theme</vt:lpstr>
      <vt:lpstr>3_Office Theme</vt:lpstr>
      <vt:lpstr>2_Purple bullets</vt:lpstr>
      <vt:lpstr>6_Office Theme</vt:lpstr>
      <vt:lpstr>4_NYL2014_PPT_Slides</vt:lpstr>
      <vt:lpstr>2_NYL2014_PPT_Slides</vt:lpstr>
      <vt:lpstr>2_Office Theme</vt:lpstr>
      <vt:lpstr>3_Custom Design</vt:lpstr>
      <vt:lpstr>1_ESMO</vt:lpstr>
      <vt:lpstr>JHM_White</vt:lpstr>
      <vt:lpstr>1_Office Theme</vt:lpstr>
      <vt:lpstr>PowerPoint Presentation</vt:lpstr>
      <vt:lpstr>Dr Love — Disclosures</vt:lpstr>
      <vt:lpstr>Dr Antonarakis — Disclosures</vt:lpstr>
      <vt:lpstr>Ms Fulgencio — Disclosures</vt:lpstr>
      <vt:lpstr>Dr Moore — Disclosures</vt:lpstr>
      <vt:lpstr>Dr O’Shaughnessy — Disclosures</vt:lpstr>
      <vt:lpstr>Dr Pishvaian — Disclosures</vt:lpstr>
      <vt:lpstr>Commercial Support</vt:lpstr>
      <vt:lpstr>Agenda</vt:lpstr>
      <vt:lpstr>Module 1: Overview of PARP Inhibitors — Biologic Rationale and Mechanism of Action </vt:lpstr>
      <vt:lpstr>Each type of DNA damage is repaired by a specific process</vt:lpstr>
      <vt:lpstr>PARP facilitates single strand break repair</vt:lpstr>
      <vt:lpstr>PARP facilitates single strand break repair</vt:lpstr>
      <vt:lpstr>Vulnerabilities in the ability of a cancer cell to repair dsDNB when paired with a PARP inhibitor can lead to faulty repair and cell death</vt:lpstr>
      <vt:lpstr>PARP Targeting Potency: High to Low</vt:lpstr>
      <vt:lpstr>FDA Approved and Late-Stage Investigational PARP Inhibitors</vt:lpstr>
      <vt:lpstr>47-year-old woman with ovarian cancer (from the practice of  Ms Wright)</vt:lpstr>
      <vt:lpstr>Agenda</vt:lpstr>
      <vt:lpstr>Module 2: Side Effects and Toxicities of PARP Inhibitors</vt:lpstr>
      <vt:lpstr>Gastrointestinal side effects and cytopenias are class effects of PARP inhibitors, but the frequencies vary among available agents.</vt:lpstr>
      <vt:lpstr>Adverse Events: Class Effects and Specific Drug Differences</vt:lpstr>
      <vt:lpstr>Adverse Events: Class Effects and Specific Drug Differences</vt:lpstr>
      <vt:lpstr>Agenda</vt:lpstr>
      <vt:lpstr>Module 3: PARP Inhibitors for Ovarian Cancer</vt:lpstr>
      <vt:lpstr>A PARP inhibitor should be offered to or discussed as an option for patients with Stage III or Stage IV ovarian cancer, regardless of genomic profile.</vt:lpstr>
      <vt:lpstr>Rationale for PARP inhibitors in ovarian cancer: high grade serous ovarian cancer biology</vt:lpstr>
      <vt:lpstr>PARP inhibitor indications</vt:lpstr>
      <vt:lpstr>GI Toxicities are Common with all PARP Inhibitors (% of pts)</vt:lpstr>
      <vt:lpstr>Hematologic Toxicities</vt:lpstr>
      <vt:lpstr>General Symptoms Common with all PARP Inhibitors </vt:lpstr>
      <vt:lpstr>Agenda</vt:lpstr>
      <vt:lpstr>Module 4: PARP Inhibitors for Breast Cancer</vt:lpstr>
      <vt:lpstr>34-year-old woman with ER-positive, HER2-negative breast cancer (from the practice of Ms Fulgencio)</vt:lpstr>
      <vt:lpstr>Metastatic breast cancer: Treatment strategies</vt:lpstr>
      <vt:lpstr>Genetic epidemiology of hereditary breast cancer</vt:lpstr>
      <vt:lpstr>A higher proportion of TNBC patients have BRCA mutations than HR+ patients… 1,2</vt:lpstr>
      <vt:lpstr>… But due to the relative prevalence, the majority of BRCA mutations are found in HR+ patients rather than TNBC</vt:lpstr>
      <vt:lpstr>When and Who to test for BRCA1/2 mutations? NCCN Guidelines Recommendations (ABC4 &amp; NCCN)</vt:lpstr>
      <vt:lpstr>PowerPoint Presentation</vt:lpstr>
      <vt:lpstr>Agenda</vt:lpstr>
      <vt:lpstr>Module 5: PARP Inhibitors for Pancreatic Cancer</vt:lpstr>
      <vt:lpstr>67-year-old man with metastatic pancreatic cancer (from the practice of Tammy Triglianos, RN, MS, ANP-BC, AOCNP)</vt:lpstr>
      <vt:lpstr>68-year-old man with metastatic pancreatic cancer (from the practice of Ms Triglianos)</vt:lpstr>
      <vt:lpstr>Germline BRCA1/2 Mutations in  Pancreatic Cancer</vt:lpstr>
      <vt:lpstr>2019 NCCN Guidelines on   Pancreatic Cancer</vt:lpstr>
      <vt:lpstr>PARP Inhibitors: Phase III Trial</vt:lpstr>
      <vt:lpstr>Rucaparib Maintenance for Advanced, Platinum Sensitive BRCA or PALB2 Related Pancreatic Cancer:  An Interim Analysis</vt:lpstr>
      <vt:lpstr>PowerPoint Presentation</vt:lpstr>
      <vt:lpstr>PARP Inhibitors for Other DDR  Mutations: Beyond BRCA1/2</vt:lpstr>
      <vt:lpstr>2019 NCCN Guidelines on   Pancreatic Cancer</vt:lpstr>
      <vt:lpstr>Agenda</vt:lpstr>
      <vt:lpstr>Module 6: PARP Inhibitors for Prostate Cancer</vt:lpstr>
      <vt:lpstr>A man in his early 50s with metastatic prostate cancer (from the practice of Erika Meneely, APRN, BC)</vt:lpstr>
      <vt:lpstr>A man in his early 50s with metastatic prostate cancer (from the practice of Ms Meneely)</vt:lpstr>
      <vt:lpstr>A 71-year-old man with metastatic prostate cancer (from the practice of Ms Meneely)</vt:lpstr>
      <vt:lpstr>DNA Repair Mutations in Advanced Prostate Ca</vt:lpstr>
      <vt:lpstr>NCCN PCa Guidelines (v1.2020, 3/16/2020): Germline</vt:lpstr>
      <vt:lpstr>NCCN PCa Guidelines (v1.2020, 3/16/2020): Somatic</vt:lpstr>
      <vt:lpstr>Testing Platforms (panel-based NGS preferred)</vt:lpstr>
      <vt:lpstr>Olaparib in mCRPC</vt:lpstr>
      <vt:lpstr>PROfound (phase 3 study): Olaparib vs Enza or Abi in mCRPC with somatic HRD mutations</vt:lpstr>
      <vt:lpstr>PROfound: Summary by Cohort </vt:lpstr>
      <vt:lpstr>Rucaparib in mCRPC</vt:lpstr>
      <vt:lpstr>Rucaparib (TRITON2 and TRITON3)</vt:lpstr>
      <vt:lpstr>Rucaparib: TRITON2, objective responses</vt:lpstr>
      <vt:lpstr>Rucaparib: TRITON2, PSA responses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2506</cp:revision>
  <cp:lastPrinted>2020-06-25T17:58:32Z</cp:lastPrinted>
  <dcterms:created xsi:type="dcterms:W3CDTF">2012-08-13T12:55:31Z</dcterms:created>
  <dcterms:modified xsi:type="dcterms:W3CDTF">2020-07-10T15:21:12Z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