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9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charts/chart13.xml" ContentType="application/vnd.openxmlformats-officedocument.drawingml.chart+xml"/>
  <Override PartName="/ppt/charts/colors30.xml" ContentType="application/vnd.ms-office.chartcolorstyle+xml"/>
  <Override PartName="/ppt/charts/style30.xml" ContentType="application/vnd.ms-office.chartstyle+xml"/>
  <Override PartName="/ppt/charts/chart30.xml" ContentType="application/vnd.openxmlformats-officedocument.drawingml.chart+xml"/>
  <Override PartName="/ppt/theme/theme2.xml" ContentType="application/vnd.openxmlformats-officedocument.theme+xml"/>
  <Override PartName="/ppt/charts/colors29.xml" ContentType="application/vnd.ms-office.chartcolorstyle+xml"/>
  <Override PartName="/ppt/charts/style29.xml" ContentType="application/vnd.ms-office.chartstyle+xml"/>
  <Override PartName="/ppt/charts/chart29.xml" ContentType="application/vnd.openxmlformats-officedocument.drawingml.chart+xml"/>
  <Override PartName="/ppt/charts/colors28.xml" ContentType="application/vnd.ms-office.chartcolorstyle+xml"/>
  <Override PartName="/ppt/charts/style28.xml" ContentType="application/vnd.ms-office.chartstyle+xml"/>
  <Override PartName="/ppt/charts/chart28.xml" ContentType="application/vnd.openxmlformats-officedocument.drawingml.chart+xml"/>
  <Override PartName="/ppt/charts/colors27.xml" ContentType="application/vnd.ms-office.chartcolorstyle+xml"/>
  <Override PartName="/ppt/charts/style27.xml" ContentType="application/vnd.ms-office.chartstyle+xml"/>
  <Override PartName="/ppt/charts/chart27.xml" ContentType="application/vnd.openxmlformats-officedocument.drawingml.chart+xml"/>
  <Override PartName="/ppt/charts/colors26.xml" ContentType="application/vnd.ms-office.chartcolorstyle+xml"/>
  <Override PartName="/ppt/charts/style26.xml" ContentType="application/vnd.ms-office.chartstyle+xml"/>
  <Override PartName="/ppt/charts/chart26.xml" ContentType="application/vnd.openxmlformats-officedocument.drawingml.chart+xml"/>
  <Override PartName="/ppt/charts/colors25.xml" ContentType="application/vnd.ms-office.chartcolorstyle+xml"/>
  <Override PartName="/ppt/charts/style25.xml" ContentType="application/vnd.ms-office.chartstyle+xml"/>
  <Override PartName="/ppt/charts/chart25.xml" ContentType="application/vnd.openxmlformats-officedocument.drawingml.chart+xml"/>
  <Override PartName="/ppt/charts/colors24.xml" ContentType="application/vnd.ms-office.chartcolorstyle+xml"/>
  <Override PartName="/ppt/charts/style24.xml" ContentType="application/vnd.ms-office.chartstyle+xml"/>
  <Override PartName="/ppt/charts/chart24.xml" ContentType="application/vnd.openxmlformats-officedocument.drawingml.chart+xml"/>
  <Override PartName="/ppt/charts/colors23.xml" ContentType="application/vnd.ms-office.chartcolorstyle+xml"/>
  <Override PartName="/ppt/charts/style23.xml" ContentType="application/vnd.ms-office.chartstyle+xml"/>
  <Override PartName="/ppt/charts/chart23.xml" ContentType="application/vnd.openxmlformats-officedocument.drawingml.chart+xml"/>
  <Override PartName="/ppt/charts/colors22.xml" ContentType="application/vnd.ms-office.chartcolorstyle+xml"/>
  <Override PartName="/ppt/charts/style22.xml" ContentType="application/vnd.ms-office.chartstyle+xml"/>
  <Override PartName="/ppt/charts/chart22.xml" ContentType="application/vnd.openxmlformats-officedocument.drawingml.chart+xml"/>
  <Override PartName="/ppt/charts/colors21.xml" ContentType="application/vnd.ms-office.chartcolorstyle+xml"/>
  <Override PartName="/ppt/charts/style21.xml" ContentType="application/vnd.ms-office.chartstyle+xml"/>
  <Override PartName="/ppt/charts/chart21.xml" ContentType="application/vnd.openxmlformats-officedocument.drawingml.chart+xml"/>
  <Override PartName="/ppt/charts/colors20.xml" ContentType="application/vnd.ms-office.chartcolorstyle+xml"/>
  <Override PartName="/ppt/charts/style20.xml" ContentType="application/vnd.ms-office.chartstyle+xml"/>
  <Override PartName="/ppt/charts/chart20.xml" ContentType="application/vnd.openxmlformats-officedocument.drawingml.chart+xml"/>
  <Override PartName="/ppt/charts/colors19.xml" ContentType="application/vnd.ms-office.chartcolorstyle+xml"/>
  <Override PartName="/ppt/charts/style19.xml" ContentType="application/vnd.ms-office.chartstyle+xml"/>
  <Override PartName="/ppt/charts/chart19.xml" ContentType="application/vnd.openxmlformats-officedocument.drawingml.chart+xml"/>
  <Override PartName="/ppt/charts/colors18.xml" ContentType="application/vnd.ms-office.chartcolorstyle+xml"/>
  <Override PartName="/ppt/charts/style18.xml" ContentType="application/vnd.ms-office.chartstyle+xml"/>
  <Override PartName="/ppt/charts/chart18.xml" ContentType="application/vnd.openxmlformats-officedocument.drawingml.chart+xml"/>
  <Override PartName="/ppt/charts/colors17.xml" ContentType="application/vnd.ms-office.chartcolorstyle+xml"/>
  <Override PartName="/ppt/charts/style17.xml" ContentType="application/vnd.ms-office.chartstyle+xml"/>
  <Override PartName="/ppt/charts/chart17.xml" ContentType="application/vnd.openxmlformats-officedocument.drawingml.char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olors16.xml" ContentType="application/vnd.ms-office.chartcolorstyle+xml"/>
  <Override PartName="/ppt/charts/style16.xml" ContentType="application/vnd.ms-office.chartstyle+xml"/>
  <Override PartName="/ppt/charts/chart16.xml" ContentType="application/vnd.openxmlformats-officedocument.drawingml.chart+xml"/>
  <Override PartName="/ppt/charts/colors15.xml" ContentType="application/vnd.ms-office.chartcolorstyle+xml"/>
  <Override PartName="/ppt/charts/style15.xml" ContentType="application/vnd.ms-office.chartstyle+xml"/>
  <Override PartName="/ppt/charts/chart15.xml" ContentType="application/vnd.openxmlformats-officedocument.drawingml.chart+xml"/>
  <Override PartName="/ppt/charts/colors14.xml" ContentType="application/vnd.ms-office.chartcolorstyle+xml"/>
  <Override PartName="/ppt/charts/style14.xml" ContentType="application/vnd.ms-office.chartstyle+xml"/>
  <Override PartName="/ppt/charts/chart14.xml" ContentType="application/vnd.openxmlformats-officedocument.drawingml.chart+xml"/>
  <Override PartName="/ppt/charts/colors13.xml" ContentType="application/vnd.ms-office.chartcolorstyle+xml"/>
  <Override PartName="/ppt/charts/style13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hart12.xml" ContentType="application/vnd.openxmlformats-officedocument.drawingml.chart+xml"/>
  <Override PartName="/ppt/charts/colors11.xml" ContentType="application/vnd.ms-office.chartcolorstyle+xml"/>
  <Override PartName="/ppt/charts/style11.xml" ContentType="application/vnd.ms-office.chartstyle+xml"/>
  <Override PartName="/ppt/charts/chart11.xml" ContentType="application/vnd.openxmlformats-officedocument.drawingml.chart+xml"/>
  <Override PartName="/ppt/charts/colors10.xml" ContentType="application/vnd.ms-office.chartcolorstyle+xml"/>
  <Override PartName="/ppt/charts/style10.xml" ContentType="application/vnd.ms-office.chartstyle+xml"/>
  <Override PartName="/ppt/charts/chart10.xml" ContentType="application/vnd.openxmlformats-officedocument.drawingml.chart+xml"/>
  <Override PartName="/ppt/charts/colors9.xml" ContentType="application/vnd.ms-office.chartcolorstyle+xml"/>
  <Override PartName="/ppt/charts/style9.xml" ContentType="application/vnd.ms-office.chartstyle+xml"/>
  <Override PartName="/ppt/charts/chart9.xml" ContentType="application/vnd.openxmlformats-officedocument.drawingml.chart+xml"/>
  <Override PartName="/ppt/charts/colors8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9984" r:id="rId2"/>
    <p:sldMasterId id="2147490022" r:id="rId3"/>
    <p:sldMasterId id="2147490034" r:id="rId4"/>
    <p:sldMasterId id="2147490047" r:id="rId5"/>
  </p:sldMasterIdLst>
  <p:notesMasterIdLst>
    <p:notesMasterId r:id="rId108"/>
  </p:notesMasterIdLst>
  <p:handoutMasterIdLst>
    <p:handoutMasterId r:id="rId109"/>
  </p:handoutMasterIdLst>
  <p:sldIdLst>
    <p:sldId id="418" r:id="rId6"/>
    <p:sldId id="13106" r:id="rId7"/>
    <p:sldId id="13187" r:id="rId8"/>
    <p:sldId id="13188" r:id="rId9"/>
    <p:sldId id="13189" r:id="rId10"/>
    <p:sldId id="13190" r:id="rId11"/>
    <p:sldId id="13191" r:id="rId12"/>
    <p:sldId id="13105" r:id="rId13"/>
    <p:sldId id="13111" r:id="rId14"/>
    <p:sldId id="309" r:id="rId15"/>
    <p:sldId id="13112" r:id="rId16"/>
    <p:sldId id="13120" r:id="rId17"/>
    <p:sldId id="13116" r:id="rId18"/>
    <p:sldId id="13117" r:id="rId19"/>
    <p:sldId id="13119" r:id="rId20"/>
    <p:sldId id="13113" r:id="rId21"/>
    <p:sldId id="13107" r:id="rId22"/>
    <p:sldId id="1024" r:id="rId23"/>
    <p:sldId id="1025" r:id="rId24"/>
    <p:sldId id="13140" r:id="rId25"/>
    <p:sldId id="13181" r:id="rId26"/>
    <p:sldId id="13141" r:id="rId27"/>
    <p:sldId id="13159" r:id="rId28"/>
    <p:sldId id="13143" r:id="rId29"/>
    <p:sldId id="13160" r:id="rId30"/>
    <p:sldId id="419" r:id="rId31"/>
    <p:sldId id="13108" r:id="rId32"/>
    <p:sldId id="261" r:id="rId33"/>
    <p:sldId id="262" r:id="rId34"/>
    <p:sldId id="263" r:id="rId35"/>
    <p:sldId id="264" r:id="rId36"/>
    <p:sldId id="265" r:id="rId37"/>
    <p:sldId id="257" r:id="rId38"/>
    <p:sldId id="258" r:id="rId39"/>
    <p:sldId id="259" r:id="rId40"/>
    <p:sldId id="13161" r:id="rId41"/>
    <p:sldId id="13162" r:id="rId42"/>
    <p:sldId id="13148" r:id="rId43"/>
    <p:sldId id="13165" r:id="rId44"/>
    <p:sldId id="13146" r:id="rId45"/>
    <p:sldId id="13163" r:id="rId46"/>
    <p:sldId id="13147" r:id="rId47"/>
    <p:sldId id="13164" r:id="rId48"/>
    <p:sldId id="13122" r:id="rId49"/>
    <p:sldId id="13167" r:id="rId50"/>
    <p:sldId id="13121" r:id="rId51"/>
    <p:sldId id="13166" r:id="rId52"/>
    <p:sldId id="13124" r:id="rId53"/>
    <p:sldId id="13169" r:id="rId54"/>
    <p:sldId id="13123" r:id="rId55"/>
    <p:sldId id="13168" r:id="rId56"/>
    <p:sldId id="13126" r:id="rId57"/>
    <p:sldId id="13171" r:id="rId58"/>
    <p:sldId id="13125" r:id="rId59"/>
    <p:sldId id="13170" r:id="rId60"/>
    <p:sldId id="13184" r:id="rId61"/>
    <p:sldId id="13172" r:id="rId62"/>
    <p:sldId id="13110" r:id="rId63"/>
    <p:sldId id="13183" r:id="rId64"/>
    <p:sldId id="1026" r:id="rId65"/>
    <p:sldId id="13182" r:id="rId66"/>
    <p:sldId id="13129" r:id="rId67"/>
    <p:sldId id="13173" r:id="rId68"/>
    <p:sldId id="13150" r:id="rId69"/>
    <p:sldId id="13174" r:id="rId70"/>
    <p:sldId id="13130" r:id="rId71"/>
    <p:sldId id="13175" r:id="rId72"/>
    <p:sldId id="13131" r:id="rId73"/>
    <p:sldId id="13176" r:id="rId74"/>
    <p:sldId id="13132" r:id="rId75"/>
    <p:sldId id="13177" r:id="rId76"/>
    <p:sldId id="13151" r:id="rId77"/>
    <p:sldId id="13133" r:id="rId78"/>
    <p:sldId id="13109" r:id="rId79"/>
    <p:sldId id="805" r:id="rId80"/>
    <p:sldId id="806" r:id="rId81"/>
    <p:sldId id="807" r:id="rId82"/>
    <p:sldId id="798" r:id="rId83"/>
    <p:sldId id="808" r:id="rId84"/>
    <p:sldId id="6410" r:id="rId85"/>
    <p:sldId id="6413" r:id="rId86"/>
    <p:sldId id="6414" r:id="rId87"/>
    <p:sldId id="13134" r:id="rId88"/>
    <p:sldId id="13178" r:id="rId89"/>
    <p:sldId id="13135" r:id="rId90"/>
    <p:sldId id="13179" r:id="rId91"/>
    <p:sldId id="13136" r:id="rId92"/>
    <p:sldId id="13137" r:id="rId93"/>
    <p:sldId id="13149" r:id="rId94"/>
    <p:sldId id="13158" r:id="rId95"/>
    <p:sldId id="13139" r:id="rId96"/>
    <p:sldId id="13180" r:id="rId97"/>
    <p:sldId id="13114" r:id="rId98"/>
    <p:sldId id="13152" r:id="rId99"/>
    <p:sldId id="13153" r:id="rId100"/>
    <p:sldId id="13154" r:id="rId101"/>
    <p:sldId id="13155" r:id="rId102"/>
    <p:sldId id="13156" r:id="rId103"/>
    <p:sldId id="13157" r:id="rId104"/>
    <p:sldId id="13144" r:id="rId105"/>
    <p:sldId id="13145" r:id="rId106"/>
    <p:sldId id="13192" r:id="rId10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5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9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74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99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248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49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74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99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CE0E3"/>
    <a:srgbClr val="0032E2"/>
    <a:srgbClr val="0125A7"/>
    <a:srgbClr val="79D4FF"/>
    <a:srgbClr val="0025A7"/>
    <a:srgbClr val="FF40FF"/>
    <a:srgbClr val="BAD529"/>
    <a:srgbClr val="FF9300"/>
    <a:srgbClr val="005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87"/>
    <p:restoredTop sz="95958"/>
  </p:normalViewPr>
  <p:slideViewPr>
    <p:cSldViewPr snapToGrid="0">
      <p:cViewPr varScale="1">
        <p:scale>
          <a:sx n="79" d="100"/>
          <a:sy n="79" d="100"/>
        </p:scale>
        <p:origin x="240" y="552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9064"/>
    </p:cViewPr>
  </p:sorterViewPr>
  <p:notesViewPr>
    <p:cSldViewPr snapToGrid="0">
      <p:cViewPr varScale="1">
        <p:scale>
          <a:sx n="87" d="100"/>
          <a:sy n="87" d="100"/>
        </p:scale>
        <p:origin x="39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customXml" Target="../customXml/item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presProps" Target="presProps.xml"/><Relationship Id="rId115" Type="http://schemas.openxmlformats.org/officeDocument/2006/relationships/customXml" Target="../customXml/item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customXml" Target="../customXml/item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0.61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81-C844-B302-0A5E60D55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  <c:max val="0.8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3625516732283469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0.02</c:v>
                </c:pt>
                <c:pt idx="1">
                  <c:v>0.05</c:v>
                </c:pt>
                <c:pt idx="2">
                  <c:v>0.09</c:v>
                </c:pt>
                <c:pt idx="3">
                  <c:v>0.1</c:v>
                </c:pt>
                <c:pt idx="4">
                  <c:v>0.11</c:v>
                </c:pt>
                <c:pt idx="5">
                  <c:v>0.3</c:v>
                </c:pt>
                <c:pt idx="6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0.04</c:v>
                </c:pt>
                <c:pt idx="1">
                  <c:v>0.05</c:v>
                </c:pt>
                <c:pt idx="2">
                  <c:v>0.06</c:v>
                </c:pt>
                <c:pt idx="3">
                  <c:v>0.06</c:v>
                </c:pt>
                <c:pt idx="4">
                  <c:v>0.24</c:v>
                </c:pt>
                <c:pt idx="5">
                  <c:v>0.24</c:v>
                </c:pt>
                <c:pt idx="6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5667146608637315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0.02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0.13</c:v>
                </c:pt>
                <c:pt idx="4">
                  <c:v>0.19</c:v>
                </c:pt>
                <c:pt idx="5">
                  <c:v>0.25</c:v>
                </c:pt>
                <c:pt idx="6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5667146608637315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0.04</c:v>
                </c:pt>
                <c:pt idx="1">
                  <c:v>0.04</c:v>
                </c:pt>
                <c:pt idx="2">
                  <c:v>0.06</c:v>
                </c:pt>
                <c:pt idx="3">
                  <c:v>0.09</c:v>
                </c:pt>
                <c:pt idx="4">
                  <c:v>0.15</c:v>
                </c:pt>
                <c:pt idx="5">
                  <c:v>0.18</c:v>
                </c:pt>
                <c:pt idx="6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5667146608637315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0.06</c:v>
                </c:pt>
                <c:pt idx="1">
                  <c:v>0.09</c:v>
                </c:pt>
                <c:pt idx="2">
                  <c:v>0.1</c:v>
                </c:pt>
                <c:pt idx="3">
                  <c:v>0.1</c:v>
                </c:pt>
                <c:pt idx="4">
                  <c:v>0.17</c:v>
                </c:pt>
                <c:pt idx="5">
                  <c:v>0.24</c:v>
                </c:pt>
                <c:pt idx="6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5667146608637315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7.0000000000000007E-2</c:v>
                </c:pt>
                <c:pt idx="1">
                  <c:v>0.08</c:v>
                </c:pt>
                <c:pt idx="2">
                  <c:v>0.09</c:v>
                </c:pt>
                <c:pt idx="3">
                  <c:v>0.13</c:v>
                </c:pt>
                <c:pt idx="4">
                  <c:v>0.13</c:v>
                </c:pt>
                <c:pt idx="5">
                  <c:v>0.23</c:v>
                </c:pt>
                <c:pt idx="6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0.08</c:v>
                </c:pt>
                <c:pt idx="1">
                  <c:v>0.46</c:v>
                </c:pt>
                <c:pt idx="2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0240396274454"/>
          <c:y val="3.9168011986477083E-2"/>
          <c:w val="0.64099032525794009"/>
          <c:h val="0.86435980066650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 Oncs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0.4</c:v>
                </c:pt>
                <c:pt idx="2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1-634C-8546-747E393618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Gyn Oncs</c:v>
                </c:pt>
              </c:strCache>
            </c:strRef>
          </c:tx>
          <c:spPr>
            <a:solidFill>
              <a:srgbClr val="79D4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0.11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61-634C-8546-747E39361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8"/>
        <c:axId val="1140387391"/>
        <c:axId val="1133256415"/>
      </c:barChart>
      <c:catAx>
        <c:axId val="1140387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256415"/>
        <c:crosses val="autoZero"/>
        <c:auto val="1"/>
        <c:lblAlgn val="ctr"/>
        <c:lblOffset val="100"/>
        <c:noMultiLvlLbl val="0"/>
      </c:catAx>
      <c:valAx>
        <c:axId val="113325641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87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0.16</c:v>
                </c:pt>
                <c:pt idx="1">
                  <c:v>0.45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F1-6348-9006-5C5248F9B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473018142408334"/>
          <c:y val="3.9168011986477083E-2"/>
          <c:w val="0.64446254779660139"/>
          <c:h val="0.86435980066650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 Oncs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0.15</c:v>
                </c:pt>
                <c:pt idx="1">
                  <c:v>0.25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1-634C-8546-747E393618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Gyn Oncs</c:v>
                </c:pt>
              </c:strCache>
            </c:strRef>
          </c:tx>
          <c:spPr>
            <a:solidFill>
              <a:srgbClr val="79D4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0.16</c:v>
                </c:pt>
                <c:pt idx="1">
                  <c:v>0.24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61-634C-8546-747E39361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8"/>
        <c:axId val="1140387391"/>
        <c:axId val="1133256415"/>
      </c:barChart>
      <c:catAx>
        <c:axId val="1140387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256415"/>
        <c:crosses val="autoZero"/>
        <c:auto val="1"/>
        <c:lblAlgn val="ctr"/>
        <c:lblOffset val="100"/>
        <c:noMultiLvlLbl val="0"/>
      </c:catAx>
      <c:valAx>
        <c:axId val="113325641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87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0.16</c:v>
                </c:pt>
                <c:pt idx="1">
                  <c:v>0.31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0.11</c:v>
                </c:pt>
                <c:pt idx="1">
                  <c:v>0.13</c:v>
                </c:pt>
                <c:pt idx="2">
                  <c:v>0.15</c:v>
                </c:pt>
                <c:pt idx="3">
                  <c:v>0.22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0.35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0.33</c:v>
                </c:pt>
                <c:pt idx="1">
                  <c:v>0.5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03345718466876"/>
          <c:y val="3.3333476497870905E-2"/>
          <c:w val="0.7031953115187517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0.09</c:v>
                </c:pt>
                <c:pt idx="1">
                  <c:v>0.06</c:v>
                </c:pt>
                <c:pt idx="2">
                  <c:v>0.08</c:v>
                </c:pt>
                <c:pt idx="3">
                  <c:v>0.12</c:v>
                </c:pt>
                <c:pt idx="4">
                  <c:v>0.14000000000000001</c:v>
                </c:pt>
                <c:pt idx="5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03345718466876"/>
          <c:y val="3.3333476497870905E-2"/>
          <c:w val="0.7031953115187517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0.04</c:v>
                </c:pt>
                <c:pt idx="1">
                  <c:v>0.06</c:v>
                </c:pt>
                <c:pt idx="2">
                  <c:v>0.14000000000000001</c:v>
                </c:pt>
                <c:pt idx="3">
                  <c:v>0.16</c:v>
                </c:pt>
                <c:pt idx="4">
                  <c:v>0.28999999999999998</c:v>
                </c:pt>
                <c:pt idx="5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03345718466876"/>
          <c:y val="3.3333476497870905E-2"/>
          <c:w val="0.7031953115187517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</c:numCache>
            </c:numRef>
          </c:cat>
          <c:val>
            <c:numRef>
              <c:f>Sheet1!$B$2:$B$10</c:f>
              <c:numCache>
                <c:formatCode>0%</c:formatCode>
                <c:ptCount val="9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0.08</c:v>
                </c:pt>
                <c:pt idx="5">
                  <c:v>0.13</c:v>
                </c:pt>
                <c:pt idx="6">
                  <c:v>0.13</c:v>
                </c:pt>
                <c:pt idx="7">
                  <c:v>0.15</c:v>
                </c:pt>
                <c:pt idx="8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-4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8-A640-BF9A-89CA64E37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  <c:max val="0.8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0.32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0.2</c:v>
                </c:pt>
                <c:pt idx="1">
                  <c:v>0.32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27-FB48-B839-30019CAAAA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79D4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0.35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27-FB48-B839-30019CAAA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0.08</c:v>
                </c:pt>
                <c:pt idx="1">
                  <c:v>0.09</c:v>
                </c:pt>
                <c:pt idx="2">
                  <c:v>0.11</c:v>
                </c:pt>
                <c:pt idx="3">
                  <c:v>0.11</c:v>
                </c:pt>
                <c:pt idx="4">
                  <c:v>0.22</c:v>
                </c:pt>
                <c:pt idx="5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0.08</c:v>
                </c:pt>
                <c:pt idx="1">
                  <c:v>0.11</c:v>
                </c:pt>
                <c:pt idx="2">
                  <c:v>0.24</c:v>
                </c:pt>
                <c:pt idx="3">
                  <c:v>0.28000000000000003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AA2AE9-8C44-0D48-A5EB-581168E4CAF8}" type="datetimeFigureOut">
              <a:rPr lang="en-US" altLang="en-US"/>
              <a:pPr/>
              <a:t>6/4/20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F60FF3-8482-8F47-A9E8-BB698317D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AE9978-DBE0-0647-A8B1-B7828B2E1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0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7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9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248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49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74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99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BC037-018F-41B0-A80F-BEA94D21DD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57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BC037-018F-41B0-A80F-BEA94D21DD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2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Diagnostic laparoscopy with peritoneal biopsies. Exploratory laparotomy, radical resection of ovarian cancer, which included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supracervical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abdominal hysterectomy, bilateral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salpingo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-oophorectomy, resection of rectovaginal septum, radical resection of large bowel mesentery peritoneum, mobilization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rectosigmoid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colon, mobilization of splenic flexure, radical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peritonectomy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total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omentectomy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complete tumor reductive surgery to no gross residual disease.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89A89-598E-4FA3-8482-127E33E167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02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BC037-018F-41B0-A80F-BEA94D21DD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9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E9978-DBE0-0647-A8B1-B7828B2E14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69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E9978-DBE0-0647-A8B1-B7828B2E14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9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TP_SlideBackground-YiR_v3fr-bullet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TP_SlideBackground-ASCO-GI-13_v1fr-Tit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9" y="0"/>
            <a:ext cx="91463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5AD0286-313D-AF4F-9FC8-54D32B943E85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438057" y="22189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CA4BEB2-B98D-FD4A-8D90-12C790DD8FEF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438057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Title 26">
            <a:extLst>
              <a:ext uri="{FF2B5EF4-FFF2-40B4-BE49-F238E27FC236}">
                <a16:creationId xmlns:a16="http://schemas.microsoft.com/office/drawing/2014/main" id="{D1BDEB6B-3DB5-5C47-8CDB-1E9DBE9B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649047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7B93FC-81D4-3544-8E87-E13E82A2876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99104" y="27332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13E5501-7620-CD47-8E32-E32DF9042400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7438057" y="27332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FF3684A-0E80-AF4C-976A-72183CF63E3C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499104" y="32476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056794C-CBB3-7846-8785-CCDE3D95BB4C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438057" y="32476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16FEC01-AD2A-904C-B28B-318E01E5BC0C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499104" y="37619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584BD52-94A8-3242-9CC7-41A017628B1A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7438057" y="37619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7603CA5-B820-AA49-83B1-E423DBF87DF3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3499104" y="42763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053CD44-4843-0844-AC28-EC77E61C9A68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7438057" y="42763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71C28A1-2D7E-AD4B-8769-D4C76F74A373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3499104" y="47970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129459D-5F7A-4D4B-BE19-598811D08F85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7438057" y="47970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36C9C9-9BD3-C64F-ABC4-70CF901BDAD9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3499104" y="5311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5D6544F-9FA4-874D-9422-8347A8933563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7438057" y="5311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52FC650-7078-C64B-A314-EE17B650B679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3499104" y="5819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944D557-07C4-7745-92B9-F52EC6A602E2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7438057" y="5819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3752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F1757C9-BAF2-024A-AED1-3D92BCFE67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02C711F-BAFF-5341-A065-B771C214F7E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2560320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A77BDC6-8683-6448-877B-AF600D1A062B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113349" y="2218944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F665422-A200-154E-8154-9E75590272AC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113349" y="1649047"/>
            <a:ext cx="2560320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6A20404D-2B3E-384B-A664-E82AA78301A3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8751041" y="2218944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3819B6DE-F331-6A4A-BD84-AB07D31BF57B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8751041" y="1649047"/>
            <a:ext cx="2560320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Title 26">
            <a:extLst>
              <a:ext uri="{FF2B5EF4-FFF2-40B4-BE49-F238E27FC236}">
                <a16:creationId xmlns:a16="http://schemas.microsoft.com/office/drawing/2014/main" id="{1E9229BB-15A4-1B46-BDE3-9775CB6B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649047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547EB41-D56A-3540-A57F-B946EB26C085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3499104" y="2728610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89EEBB2-191A-0F4B-BDAA-278B14AA47F2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6113349" y="2728610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8EE1970-21CE-C64D-AF8F-06AB358B9A0C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8751041" y="2728610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E3A0BFF-0F2E-8F4C-9D2E-5E381DDBF77D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3499104" y="3245771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DB01D589-7EA6-9148-B5B1-72884AF3E0BB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6113349" y="3245771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7F8C637-9158-1A4E-9D7A-3DA3F7E32D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751041" y="3245771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F6F896A-8A95-1849-8624-CA1CFF268067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3499104" y="3755436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5B976DE9-0DD5-3C4C-B369-808BBDA1566B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113349" y="3755436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EB75754-B4B8-A54B-8A55-B2319F8ADDA9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8751041" y="3755436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A93AA6C-3040-7F44-B624-1D3FBB9573F4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3499104" y="427259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26997F3D-8649-5048-896A-BF67A9190499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6113349" y="427259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EEE045F-2313-EB41-A5B4-0B65A0379692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8751041" y="427259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664B012-97AF-944D-9AEA-6B79526A98AE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3499104" y="478975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13D66C9-CA1E-7D44-83D6-D24853A366C1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6113349" y="478975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0FA9DA5-DCFA-6D4F-ABA3-29075FA717D0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8751041" y="478975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D47176D-7A9D-A048-9784-B45354ABAD89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3499104" y="5299423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69B3747E-AA46-514E-A004-773644E140CC}"/>
              </a:ext>
            </a:extLst>
          </p:cNvPr>
          <p:cNvSpPr>
            <a:spLocks noGrp="1"/>
          </p:cNvSpPr>
          <p:nvPr>
            <p:ph idx="56" hasCustomPrompt="1"/>
          </p:nvPr>
        </p:nvSpPr>
        <p:spPr>
          <a:xfrm>
            <a:off x="6113349" y="5299423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3229464-7974-B24E-AED1-B89A0DEC154E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8751041" y="5299423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5A007CC8-1BF9-4F44-86C0-25008EC7EDA0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3499104" y="5824079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56FFD6A8-9EC6-394E-9196-CB265D8B6A9B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113349" y="5824079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516A6B5A-0223-A44E-B159-5F06EF8E5BBC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8751041" y="5824079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210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92F34C0-5A72-D947-977B-BDEDF63BFC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3A3F1C6-6FC9-3745-AE41-78A5105DC43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997DBD40-1553-9C48-9899-54CA47F5558E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468580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FA242A5E-FBC5-154B-A9DB-730BFAA08DBF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5468580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412AF445-C20D-A648-8CE8-93DBDCDAFCFC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7438056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270E8D95-94BD-E346-B37C-42A6632CC798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7438056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1190F7D1-F7B7-F441-A1C8-DFF18DF3B198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9430979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41D35612-080A-7141-91DA-05CC04F40878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9430979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Title 26">
            <a:extLst>
              <a:ext uri="{FF2B5EF4-FFF2-40B4-BE49-F238E27FC236}">
                <a16:creationId xmlns:a16="http://schemas.microsoft.com/office/drawing/2014/main" id="{DDB20539-41A1-F649-8078-85357CCB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1"/>
            <a:ext cx="10362724" cy="1583196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DFD0852-93E3-D74F-8894-25868DAC8198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3499104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859A2C2-C9BA-814C-BF35-55EB3A0ED205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5468580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3555C84-D774-C14F-B90C-3D8C22D950E7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7438056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B849DAE-B8B6-8547-B901-429CA165CE50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9430979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274819B-5365-4442-8ECA-ED4F8C02E384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3499104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8A026B6C-0E98-DA44-A172-2B593BBE32F0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5468580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DDD31F5-E58C-D441-B4A8-BF12456D4207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7438056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6EBA788-E95E-7C44-ACA5-3A51C6BAB8D0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9430979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041CF533-0543-394B-9BD0-974A5181804D}"/>
              </a:ext>
            </a:extLst>
          </p:cNvPr>
          <p:cNvSpPr>
            <a:spLocks noGrp="1"/>
          </p:cNvSpPr>
          <p:nvPr>
            <p:ph idx="56" hasCustomPrompt="1"/>
          </p:nvPr>
        </p:nvSpPr>
        <p:spPr>
          <a:xfrm>
            <a:off x="3499104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1B3A95F3-D0D4-5642-B872-6F7ABE5CB615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5468580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8D468AED-DDE3-6645-9DFD-2896674A9F24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7438056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1F4A0BD5-4DB5-2C4F-BF06-A0552A186BE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9430979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FE1DE476-F67A-A948-B14C-B0B87AC25745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3499104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0CF96C2-8FFA-2747-99B3-A3D700B0404D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5468580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AA2A81D9-7F13-AD40-96EA-D7ED6C7E0180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7438056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1F232988-8069-4B47-BAF6-11FC1AD44361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9430979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E32E2880-9B21-7B4A-8C63-ADE9A11D6822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3499104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F914B507-7B27-6F4A-83A0-5812C93D697B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5468580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6A19886-6F0A-184A-BB6E-6751EB99D1C4}"/>
              </a:ext>
            </a:extLst>
          </p:cNvPr>
          <p:cNvSpPr>
            <a:spLocks noGrp="1"/>
          </p:cNvSpPr>
          <p:nvPr>
            <p:ph idx="66" hasCustomPrompt="1"/>
          </p:nvPr>
        </p:nvSpPr>
        <p:spPr>
          <a:xfrm>
            <a:off x="7438056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8D170779-6A21-B748-88C9-12E866F7A503}"/>
              </a:ext>
            </a:extLst>
          </p:cNvPr>
          <p:cNvSpPr>
            <a:spLocks noGrp="1"/>
          </p:cNvSpPr>
          <p:nvPr>
            <p:ph idx="67" hasCustomPrompt="1"/>
          </p:nvPr>
        </p:nvSpPr>
        <p:spPr>
          <a:xfrm>
            <a:off x="9430979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2A8B3716-07C5-9B4F-8D0D-503B2A797673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3499104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9EC72C74-3970-BF42-A4E8-85EE6F71BA05}"/>
              </a:ext>
            </a:extLst>
          </p:cNvPr>
          <p:cNvSpPr>
            <a:spLocks noGrp="1"/>
          </p:cNvSpPr>
          <p:nvPr>
            <p:ph idx="69" hasCustomPrompt="1"/>
          </p:nvPr>
        </p:nvSpPr>
        <p:spPr>
          <a:xfrm>
            <a:off x="5468580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91E2A2C6-EA2E-B344-859C-70ED96836D5C}"/>
              </a:ext>
            </a:extLst>
          </p:cNvPr>
          <p:cNvSpPr>
            <a:spLocks noGrp="1"/>
          </p:cNvSpPr>
          <p:nvPr>
            <p:ph idx="70" hasCustomPrompt="1"/>
          </p:nvPr>
        </p:nvSpPr>
        <p:spPr>
          <a:xfrm>
            <a:off x="7438056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411C7453-C467-7F4E-BFE4-24E5D0DD1BFC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9430979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15AB9135-CE79-1F40-A886-907E429E47B0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3499104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B9573E39-0378-0B4C-8901-4161A1B04687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5468580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D245AF8C-3367-4E44-BD19-89F315B659F3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7438056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EEA67D2E-63E7-FD4B-B61E-36C22BDE6AFA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9430979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0283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>
            <a:spLocks noGrp="1"/>
          </p:cNvSpPr>
          <p:nvPr>
            <p:ph idx="48" hasCustomPrompt="1"/>
          </p:nvPr>
        </p:nvSpPr>
        <p:spPr>
          <a:xfrm>
            <a:off x="3506921" y="1361597"/>
            <a:ext cx="3847356" cy="211092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49" hasCustomPrompt="1"/>
          </p:nvPr>
        </p:nvSpPr>
        <p:spPr>
          <a:xfrm>
            <a:off x="7438055" y="1361597"/>
            <a:ext cx="3953711" cy="222816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5943205-E296-FD47-AA30-87836CDCDA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FC3D627-EF74-7049-8EE6-C18E283BB10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173613B-C430-8142-8DF5-ACE2DFF73CF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468580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C5628DD0-56E8-2D48-A997-B0A17C55E3A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5468580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E5B0D545-1A1A-8D44-8447-124E4D3C473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7438056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FB7CF761-528B-4D45-B6E7-071611DA789A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7438056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724E1CC-2DF6-6947-BCE2-CEA7A3D2B9CA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9430979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CC74456-F327-2A4C-B200-2BFB5EB68D3C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9430979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Title 26">
            <a:extLst>
              <a:ext uri="{FF2B5EF4-FFF2-40B4-BE49-F238E27FC236}">
                <a16:creationId xmlns:a16="http://schemas.microsoft.com/office/drawing/2014/main" id="{E7172BFF-6911-7B44-8D7E-460A39B8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361597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6A1C064-DC84-3E4A-B40F-75B2C2DA561E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3499104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B7EED5E-F13D-E649-9C42-CA0C7D67739A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5468580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61DF14C-E5B0-DC47-B479-C0B31123F5F3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7438056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5754076-83A2-044D-920B-08D81F32EBD4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9430979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E48DFF79-D590-8A49-8924-C9306137BA8F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3499104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86F901BB-5DF7-8740-9046-B8908C9A3109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5468580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0D8BC84E-0EDE-7C45-A084-89C08A7DED50}"/>
              </a:ext>
            </a:extLst>
          </p:cNvPr>
          <p:cNvSpPr>
            <a:spLocks noGrp="1"/>
          </p:cNvSpPr>
          <p:nvPr>
            <p:ph idx="56" hasCustomPrompt="1"/>
          </p:nvPr>
        </p:nvSpPr>
        <p:spPr>
          <a:xfrm>
            <a:off x="7438056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1D72E0DF-8FB2-B141-9F5B-54DCDE39B0E5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9430979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310A01FF-1CEE-334F-8B71-AE361E594041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3499104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5D74BD82-7ED9-6349-80AB-D0820E5ADF0F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5468580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ED61EA7D-1B0D-BF44-8103-21F8EA13AED1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7438056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D6496349-D0D2-E84A-83BE-49A11F82CADF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9430979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D61E1AE6-E538-9846-A911-296FB0B98D0B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3499104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05435A0-A8BD-7D40-A247-16AE7C9B93D7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468580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876C4FF8-6F5D-2E4E-A9FC-B2F80E213230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7438056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ACF234F-172C-BD43-BF31-6405B796E6AD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9430979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F4AC227F-6E42-0543-92CA-84785D977529}"/>
              </a:ext>
            </a:extLst>
          </p:cNvPr>
          <p:cNvSpPr>
            <a:spLocks noGrp="1"/>
          </p:cNvSpPr>
          <p:nvPr>
            <p:ph idx="66" hasCustomPrompt="1"/>
          </p:nvPr>
        </p:nvSpPr>
        <p:spPr>
          <a:xfrm>
            <a:off x="3499104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05D65BBD-8CEE-E64D-B8E5-F2B4D55A2357}"/>
              </a:ext>
            </a:extLst>
          </p:cNvPr>
          <p:cNvSpPr>
            <a:spLocks noGrp="1"/>
          </p:cNvSpPr>
          <p:nvPr>
            <p:ph idx="67" hasCustomPrompt="1"/>
          </p:nvPr>
        </p:nvSpPr>
        <p:spPr>
          <a:xfrm>
            <a:off x="5468580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093DB6AC-92B6-964A-ADDA-A0A54F2DA042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7438056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E3316A5C-160B-254B-BCFC-833161B82519}"/>
              </a:ext>
            </a:extLst>
          </p:cNvPr>
          <p:cNvSpPr>
            <a:spLocks noGrp="1"/>
          </p:cNvSpPr>
          <p:nvPr>
            <p:ph idx="69" hasCustomPrompt="1"/>
          </p:nvPr>
        </p:nvSpPr>
        <p:spPr>
          <a:xfrm>
            <a:off x="9430979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865595AC-4805-D640-8B0E-97A6E5154A0E}"/>
              </a:ext>
            </a:extLst>
          </p:cNvPr>
          <p:cNvSpPr>
            <a:spLocks noGrp="1"/>
          </p:cNvSpPr>
          <p:nvPr>
            <p:ph idx="70" hasCustomPrompt="1"/>
          </p:nvPr>
        </p:nvSpPr>
        <p:spPr>
          <a:xfrm>
            <a:off x="3499104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C82AA1EB-B8F6-9F43-A820-E259BAF300DE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5468580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9E51DDCE-279A-2745-BAD8-492C2C1BE25E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7438056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FF38B004-90DB-7F4F-BA2A-B4E6370D1223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9430979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C165F3D6-D6B6-BC45-9297-98E43937402D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3499104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C35BCBCA-2AF8-4A4A-B254-E0D2E7DFC0C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5468580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2E1AE85D-10DD-BE40-8F05-74290C711964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7438056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617A344C-563A-9740-A804-8982B86A2E60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9430979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3840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B573-112B-5443-8D19-FC74E443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4C4E45-5CC2-084F-A82C-00A4570C37F2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61E084-CAB0-A74E-B2C9-B61E20567C76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625865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DC86EB-14D2-324B-9262-5E737222B226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5752626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354A30-FE95-7341-ACB8-6E7DBECA291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879387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3518FD-46CF-7149-B538-936E448D5461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8006148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04B248-4BEB-4F4C-BC68-3E98E11244DF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9132909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B25103-DFAF-1845-9122-EF7F9EFCF54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10259668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08D13A-9C80-E046-98C1-FC3EDDE506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2A5E1F-9FC2-4F49-A50C-A4431BE30FC0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3499104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1EC706F-13EF-F04F-8DF1-ADCB8A9AC407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3499104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8320FA-B97A-0F4D-B5F6-BD2759B85138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3499104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A9879FA-1BCB-A241-96ED-954D7482B272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3499104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3DBF5E4-4BB8-6B4C-82EF-1EE55EABCD13}"/>
              </a:ext>
            </a:extLst>
          </p:cNvPr>
          <p:cNvSpPr>
            <a:spLocks noGrp="1"/>
          </p:cNvSpPr>
          <p:nvPr>
            <p:ph idx="66" hasCustomPrompt="1"/>
          </p:nvPr>
        </p:nvSpPr>
        <p:spPr>
          <a:xfrm>
            <a:off x="3499104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C6F4421-3A06-D64D-8459-FD212E8B2401}"/>
              </a:ext>
            </a:extLst>
          </p:cNvPr>
          <p:cNvSpPr>
            <a:spLocks noGrp="1"/>
          </p:cNvSpPr>
          <p:nvPr>
            <p:ph idx="70" hasCustomPrompt="1"/>
          </p:nvPr>
        </p:nvSpPr>
        <p:spPr>
          <a:xfrm>
            <a:off x="3499104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6274367-A46E-1147-9740-9AF50A4C77AF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3499104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4F3A8AC-EFC6-AB4C-B367-66CB5962927F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4616721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BC66398-6B53-9E42-BAB0-40C517EEE8B3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4616721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AC49FB1-0567-5B46-8DD9-1204DD7932B2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4616721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4C821B1-9B28-394A-B0C5-C3CB6F7DC97A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4616721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87B7DB0-01CC-4740-95D5-4B6AED31887B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4616721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1E87FCF-A8F6-0947-8248-B9A8C0B4CE50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4616721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84D514B-3BC2-8C4A-978E-8A9D6DFBBD1D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4616721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7C796B4-C3F2-8D46-B640-619942E6E87E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4616721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4744372-2C98-9A4C-8021-0E1CD1D3A59E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5734338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F9548C-AAFC-EE46-9566-530453E5C6E5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5734338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5564F91-7C4E-F74A-A203-22DDA7BF2C10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5734338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F01FFBF-C78F-C84F-B3D4-48434A95A754}"/>
              </a:ext>
            </a:extLst>
          </p:cNvPr>
          <p:cNvSpPr>
            <a:spLocks noGrp="1"/>
          </p:cNvSpPr>
          <p:nvPr>
            <p:ph idx="86" hasCustomPrompt="1"/>
          </p:nvPr>
        </p:nvSpPr>
        <p:spPr>
          <a:xfrm>
            <a:off x="5734338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54310DB-88BA-B04A-9015-94C31D08F2C2}"/>
              </a:ext>
            </a:extLst>
          </p:cNvPr>
          <p:cNvSpPr>
            <a:spLocks noGrp="1"/>
          </p:cNvSpPr>
          <p:nvPr>
            <p:ph idx="87" hasCustomPrompt="1"/>
          </p:nvPr>
        </p:nvSpPr>
        <p:spPr>
          <a:xfrm>
            <a:off x="5734338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9365DC8-1EA7-B241-A6DD-B90BAFFD7743}"/>
              </a:ext>
            </a:extLst>
          </p:cNvPr>
          <p:cNvSpPr>
            <a:spLocks noGrp="1"/>
          </p:cNvSpPr>
          <p:nvPr>
            <p:ph idx="88" hasCustomPrompt="1"/>
          </p:nvPr>
        </p:nvSpPr>
        <p:spPr>
          <a:xfrm>
            <a:off x="5734338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AF2E6E0-D030-1546-ABB6-D9B194928388}"/>
              </a:ext>
            </a:extLst>
          </p:cNvPr>
          <p:cNvSpPr>
            <a:spLocks noGrp="1"/>
          </p:cNvSpPr>
          <p:nvPr>
            <p:ph idx="89" hasCustomPrompt="1"/>
          </p:nvPr>
        </p:nvSpPr>
        <p:spPr>
          <a:xfrm>
            <a:off x="5734338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A598726-A4EA-4E4F-B61A-2C92D87F4AD1}"/>
              </a:ext>
            </a:extLst>
          </p:cNvPr>
          <p:cNvSpPr>
            <a:spLocks noGrp="1"/>
          </p:cNvSpPr>
          <p:nvPr>
            <p:ph idx="90" hasCustomPrompt="1"/>
          </p:nvPr>
        </p:nvSpPr>
        <p:spPr>
          <a:xfrm>
            <a:off x="5734338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B614505-6648-FE44-BBAB-F7CB1A8CCFF6}"/>
              </a:ext>
            </a:extLst>
          </p:cNvPr>
          <p:cNvSpPr>
            <a:spLocks noGrp="1"/>
          </p:cNvSpPr>
          <p:nvPr>
            <p:ph idx="91" hasCustomPrompt="1"/>
          </p:nvPr>
        </p:nvSpPr>
        <p:spPr>
          <a:xfrm>
            <a:off x="6851955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C1B36198-B897-C944-91A6-3A33D90A118E}"/>
              </a:ext>
            </a:extLst>
          </p:cNvPr>
          <p:cNvSpPr>
            <a:spLocks noGrp="1"/>
          </p:cNvSpPr>
          <p:nvPr>
            <p:ph idx="92" hasCustomPrompt="1"/>
          </p:nvPr>
        </p:nvSpPr>
        <p:spPr>
          <a:xfrm>
            <a:off x="6851955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7474D18-2FDE-A549-A640-7ACD8801A61B}"/>
              </a:ext>
            </a:extLst>
          </p:cNvPr>
          <p:cNvSpPr>
            <a:spLocks noGrp="1"/>
          </p:cNvSpPr>
          <p:nvPr>
            <p:ph idx="93" hasCustomPrompt="1"/>
          </p:nvPr>
        </p:nvSpPr>
        <p:spPr>
          <a:xfrm>
            <a:off x="6851955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4E12F46-7054-8140-8933-B3D8889116E9}"/>
              </a:ext>
            </a:extLst>
          </p:cNvPr>
          <p:cNvSpPr>
            <a:spLocks noGrp="1"/>
          </p:cNvSpPr>
          <p:nvPr>
            <p:ph idx="94" hasCustomPrompt="1"/>
          </p:nvPr>
        </p:nvSpPr>
        <p:spPr>
          <a:xfrm>
            <a:off x="6851955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6CA5892C-E18B-C043-9589-259DD9A7924C}"/>
              </a:ext>
            </a:extLst>
          </p:cNvPr>
          <p:cNvSpPr>
            <a:spLocks noGrp="1"/>
          </p:cNvSpPr>
          <p:nvPr>
            <p:ph idx="95" hasCustomPrompt="1"/>
          </p:nvPr>
        </p:nvSpPr>
        <p:spPr>
          <a:xfrm>
            <a:off x="6851955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1C5B59C-6D61-2044-BABB-2A431451E16F}"/>
              </a:ext>
            </a:extLst>
          </p:cNvPr>
          <p:cNvSpPr>
            <a:spLocks noGrp="1"/>
          </p:cNvSpPr>
          <p:nvPr>
            <p:ph idx="96" hasCustomPrompt="1"/>
          </p:nvPr>
        </p:nvSpPr>
        <p:spPr>
          <a:xfrm>
            <a:off x="6851955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C46597D-11A7-CD4A-A812-3B61C8BC9CC7}"/>
              </a:ext>
            </a:extLst>
          </p:cNvPr>
          <p:cNvSpPr>
            <a:spLocks noGrp="1"/>
          </p:cNvSpPr>
          <p:nvPr>
            <p:ph idx="97" hasCustomPrompt="1"/>
          </p:nvPr>
        </p:nvSpPr>
        <p:spPr>
          <a:xfrm>
            <a:off x="6851955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FC5B02D4-D1C5-B148-ADD3-AD8B069B0FAB}"/>
              </a:ext>
            </a:extLst>
          </p:cNvPr>
          <p:cNvSpPr>
            <a:spLocks noGrp="1"/>
          </p:cNvSpPr>
          <p:nvPr>
            <p:ph idx="98" hasCustomPrompt="1"/>
          </p:nvPr>
        </p:nvSpPr>
        <p:spPr>
          <a:xfrm>
            <a:off x="6851955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1892CD3-ACA7-DB45-906D-8B4BF78068F3}"/>
              </a:ext>
            </a:extLst>
          </p:cNvPr>
          <p:cNvSpPr>
            <a:spLocks noGrp="1"/>
          </p:cNvSpPr>
          <p:nvPr>
            <p:ph idx="99" hasCustomPrompt="1"/>
          </p:nvPr>
        </p:nvSpPr>
        <p:spPr>
          <a:xfrm>
            <a:off x="8006148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C7BABFFD-2386-0446-9B42-41C0F41CC2BB}"/>
              </a:ext>
            </a:extLst>
          </p:cNvPr>
          <p:cNvSpPr>
            <a:spLocks noGrp="1"/>
          </p:cNvSpPr>
          <p:nvPr>
            <p:ph idx="100" hasCustomPrompt="1"/>
          </p:nvPr>
        </p:nvSpPr>
        <p:spPr>
          <a:xfrm>
            <a:off x="8006148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1DE29C5-B096-8A46-9060-13DE284B71F0}"/>
              </a:ext>
            </a:extLst>
          </p:cNvPr>
          <p:cNvSpPr>
            <a:spLocks noGrp="1"/>
          </p:cNvSpPr>
          <p:nvPr>
            <p:ph idx="101" hasCustomPrompt="1"/>
          </p:nvPr>
        </p:nvSpPr>
        <p:spPr>
          <a:xfrm>
            <a:off x="8006148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CA2EE167-8E96-3C4B-A8C1-CFAB9521D454}"/>
              </a:ext>
            </a:extLst>
          </p:cNvPr>
          <p:cNvSpPr>
            <a:spLocks noGrp="1"/>
          </p:cNvSpPr>
          <p:nvPr>
            <p:ph idx="102" hasCustomPrompt="1"/>
          </p:nvPr>
        </p:nvSpPr>
        <p:spPr>
          <a:xfrm>
            <a:off x="8006148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4D2CC1E4-B217-C74B-96D5-A27E7A967AB1}"/>
              </a:ext>
            </a:extLst>
          </p:cNvPr>
          <p:cNvSpPr>
            <a:spLocks noGrp="1"/>
          </p:cNvSpPr>
          <p:nvPr>
            <p:ph idx="103" hasCustomPrompt="1"/>
          </p:nvPr>
        </p:nvSpPr>
        <p:spPr>
          <a:xfrm>
            <a:off x="8006148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11C0740F-95C8-FB43-AF6A-9754C217A3DE}"/>
              </a:ext>
            </a:extLst>
          </p:cNvPr>
          <p:cNvSpPr>
            <a:spLocks noGrp="1"/>
          </p:cNvSpPr>
          <p:nvPr>
            <p:ph idx="104" hasCustomPrompt="1"/>
          </p:nvPr>
        </p:nvSpPr>
        <p:spPr>
          <a:xfrm>
            <a:off x="8006148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CE62251-2C85-E745-B4A3-359337E124EB}"/>
              </a:ext>
            </a:extLst>
          </p:cNvPr>
          <p:cNvSpPr>
            <a:spLocks noGrp="1"/>
          </p:cNvSpPr>
          <p:nvPr>
            <p:ph idx="105" hasCustomPrompt="1"/>
          </p:nvPr>
        </p:nvSpPr>
        <p:spPr>
          <a:xfrm>
            <a:off x="8006148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A30514E-4F7A-614B-BA52-2B483FBA2F6C}"/>
              </a:ext>
            </a:extLst>
          </p:cNvPr>
          <p:cNvSpPr>
            <a:spLocks noGrp="1"/>
          </p:cNvSpPr>
          <p:nvPr>
            <p:ph idx="106" hasCustomPrompt="1"/>
          </p:nvPr>
        </p:nvSpPr>
        <p:spPr>
          <a:xfrm>
            <a:off x="8006148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EE8DB17-BA9E-F148-AEC1-3C18A57064E2}"/>
              </a:ext>
            </a:extLst>
          </p:cNvPr>
          <p:cNvSpPr>
            <a:spLocks noGrp="1"/>
          </p:cNvSpPr>
          <p:nvPr>
            <p:ph idx="107" hasCustomPrompt="1"/>
          </p:nvPr>
        </p:nvSpPr>
        <p:spPr>
          <a:xfrm>
            <a:off x="9123765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2643EC0-0557-5A4B-8EE9-A60B90F4CE34}"/>
              </a:ext>
            </a:extLst>
          </p:cNvPr>
          <p:cNvSpPr>
            <a:spLocks noGrp="1"/>
          </p:cNvSpPr>
          <p:nvPr>
            <p:ph idx="108" hasCustomPrompt="1"/>
          </p:nvPr>
        </p:nvSpPr>
        <p:spPr>
          <a:xfrm>
            <a:off x="9123765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3386E9C-CC78-FC42-B9BE-7014490D7B3C}"/>
              </a:ext>
            </a:extLst>
          </p:cNvPr>
          <p:cNvSpPr>
            <a:spLocks noGrp="1"/>
          </p:cNvSpPr>
          <p:nvPr>
            <p:ph idx="109" hasCustomPrompt="1"/>
          </p:nvPr>
        </p:nvSpPr>
        <p:spPr>
          <a:xfrm>
            <a:off x="9123765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0B7CDDC9-C377-D846-9636-FFBFD0C296EC}"/>
              </a:ext>
            </a:extLst>
          </p:cNvPr>
          <p:cNvSpPr>
            <a:spLocks noGrp="1"/>
          </p:cNvSpPr>
          <p:nvPr>
            <p:ph idx="110" hasCustomPrompt="1"/>
          </p:nvPr>
        </p:nvSpPr>
        <p:spPr>
          <a:xfrm>
            <a:off x="9123765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5330413-7D45-034B-BB0D-9509FA55E95C}"/>
              </a:ext>
            </a:extLst>
          </p:cNvPr>
          <p:cNvSpPr>
            <a:spLocks noGrp="1"/>
          </p:cNvSpPr>
          <p:nvPr>
            <p:ph idx="111" hasCustomPrompt="1"/>
          </p:nvPr>
        </p:nvSpPr>
        <p:spPr>
          <a:xfrm>
            <a:off x="9123765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99076AF0-3A1C-7B45-8D54-6AB899010F7D}"/>
              </a:ext>
            </a:extLst>
          </p:cNvPr>
          <p:cNvSpPr>
            <a:spLocks noGrp="1"/>
          </p:cNvSpPr>
          <p:nvPr>
            <p:ph idx="112" hasCustomPrompt="1"/>
          </p:nvPr>
        </p:nvSpPr>
        <p:spPr>
          <a:xfrm>
            <a:off x="9123765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5A7E665-C62D-C040-9A38-8C839557A18C}"/>
              </a:ext>
            </a:extLst>
          </p:cNvPr>
          <p:cNvSpPr>
            <a:spLocks noGrp="1"/>
          </p:cNvSpPr>
          <p:nvPr>
            <p:ph idx="113" hasCustomPrompt="1"/>
          </p:nvPr>
        </p:nvSpPr>
        <p:spPr>
          <a:xfrm>
            <a:off x="9123765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D98E793-D22E-5E45-B3C6-4191126CB4B5}"/>
              </a:ext>
            </a:extLst>
          </p:cNvPr>
          <p:cNvSpPr>
            <a:spLocks noGrp="1"/>
          </p:cNvSpPr>
          <p:nvPr>
            <p:ph idx="114" hasCustomPrompt="1"/>
          </p:nvPr>
        </p:nvSpPr>
        <p:spPr>
          <a:xfrm>
            <a:off x="9123765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65ADEEBA-39A8-E244-B8C3-ECB0B956215A}"/>
              </a:ext>
            </a:extLst>
          </p:cNvPr>
          <p:cNvSpPr>
            <a:spLocks noGrp="1"/>
          </p:cNvSpPr>
          <p:nvPr>
            <p:ph idx="115" hasCustomPrompt="1"/>
          </p:nvPr>
        </p:nvSpPr>
        <p:spPr>
          <a:xfrm>
            <a:off x="10248477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D1EAA2C-E663-C945-8FAB-1F25D82002C9}"/>
              </a:ext>
            </a:extLst>
          </p:cNvPr>
          <p:cNvSpPr>
            <a:spLocks noGrp="1"/>
          </p:cNvSpPr>
          <p:nvPr>
            <p:ph idx="116" hasCustomPrompt="1"/>
          </p:nvPr>
        </p:nvSpPr>
        <p:spPr>
          <a:xfrm>
            <a:off x="10248477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F2AD2FE4-FC4B-5642-93F4-B38FE5DAAB6B}"/>
              </a:ext>
            </a:extLst>
          </p:cNvPr>
          <p:cNvSpPr>
            <a:spLocks noGrp="1"/>
          </p:cNvSpPr>
          <p:nvPr>
            <p:ph idx="117" hasCustomPrompt="1"/>
          </p:nvPr>
        </p:nvSpPr>
        <p:spPr>
          <a:xfrm>
            <a:off x="10248477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C7CEF3AF-059C-2547-AD43-EEF915AB4234}"/>
              </a:ext>
            </a:extLst>
          </p:cNvPr>
          <p:cNvSpPr>
            <a:spLocks noGrp="1"/>
          </p:cNvSpPr>
          <p:nvPr>
            <p:ph idx="118" hasCustomPrompt="1"/>
          </p:nvPr>
        </p:nvSpPr>
        <p:spPr>
          <a:xfrm>
            <a:off x="10248477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9E0A539F-F93F-2A43-B995-3C5C4E3C8911}"/>
              </a:ext>
            </a:extLst>
          </p:cNvPr>
          <p:cNvSpPr>
            <a:spLocks noGrp="1"/>
          </p:cNvSpPr>
          <p:nvPr>
            <p:ph idx="119" hasCustomPrompt="1"/>
          </p:nvPr>
        </p:nvSpPr>
        <p:spPr>
          <a:xfrm>
            <a:off x="10248477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03406A67-BB56-144A-965C-43365E9440FB}"/>
              </a:ext>
            </a:extLst>
          </p:cNvPr>
          <p:cNvSpPr>
            <a:spLocks noGrp="1"/>
          </p:cNvSpPr>
          <p:nvPr>
            <p:ph idx="120" hasCustomPrompt="1"/>
          </p:nvPr>
        </p:nvSpPr>
        <p:spPr>
          <a:xfrm>
            <a:off x="10248477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A1545382-6AC2-AD43-AEF2-17EF44602F89}"/>
              </a:ext>
            </a:extLst>
          </p:cNvPr>
          <p:cNvSpPr>
            <a:spLocks noGrp="1"/>
          </p:cNvSpPr>
          <p:nvPr>
            <p:ph idx="121" hasCustomPrompt="1"/>
          </p:nvPr>
        </p:nvSpPr>
        <p:spPr>
          <a:xfrm>
            <a:off x="10248477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B5F4EFB7-2C36-6848-B8A3-AAF2ABB54443}"/>
              </a:ext>
            </a:extLst>
          </p:cNvPr>
          <p:cNvSpPr>
            <a:spLocks noGrp="1"/>
          </p:cNvSpPr>
          <p:nvPr>
            <p:ph idx="122" hasCustomPrompt="1"/>
          </p:nvPr>
        </p:nvSpPr>
        <p:spPr>
          <a:xfrm>
            <a:off x="10248477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608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17E8-E4C2-4948-9355-C8908D0A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558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A39F-9897-694B-BEDE-BEC58C8A7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7827264" cy="512064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40D48-3DF6-834B-B6E2-63104E11545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50098" y="2732581"/>
            <a:ext cx="7876269" cy="43733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6D0A80-C0A5-D048-808A-30CD192DC8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5536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97AD07-2439-A04C-8DEC-EA03DA2FF27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9596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1F2AEC-C096-E344-B091-B6AA555803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6468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B00CE8-D37D-8248-A214-EABCA53B6A6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726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6857AC-479C-484D-97D1-AABF5FD48F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084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1C7E6-5D7D-0B46-A4A9-B22735D82BF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502648" y="5779161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91E3F2-3C97-2049-9299-F59A1835023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3" y="1649047"/>
            <a:ext cx="7827264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5471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55967-1377-CC4C-860D-144F3616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8404-EB3C-B04A-B20E-E424EF48C2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8BB32F-DC57-124C-8E75-5CA0C4E9299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99104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0D05E8-51A4-FC49-9B04-158A23914F6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7B9C37-2E19-584B-B691-7E6CC90AFE7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83D97C-DDC7-A747-AAA8-F1128BC146A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BF65DF-1754-3847-9F53-AAFE20CAE7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745F4B-23DE-D249-AF5F-7E6CCD9A100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2D2731-D8A6-274C-9966-678ADBB1779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49781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2A6809-B7B1-474B-A517-36C6B9217F8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49781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DCE332-58D7-124D-AE5A-1F3C4746304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449781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41CBEE-9F91-A242-B96D-8E453807771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449781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28C1F-44B2-E446-8E5D-A8A2BA2D399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49781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55C3C4-95EC-BE40-A076-97C44B5C1FE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449781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5F3987-FBA8-694D-AB9E-FF7124EC285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49781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CD1CDE-BDF6-B84F-9B47-A5FE95181FF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9A7CA12-24E4-1743-A0BB-168CF186079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449781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2D08E6E-FEC1-E649-BCDC-D66BB1239ED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499104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713A134-8B10-2944-98FD-A990027A23F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438057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3AAED96-9493-3F43-ACC7-6C7FE04ED062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3506920" y="1361597"/>
            <a:ext cx="7791937" cy="211092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6346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16073-9297-E841-A9F2-35823832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9289C-62B0-4B43-8072-D170E44D38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92C7FD-8659-A546-9F0B-982665AD0D6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2444496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2E5471-354A-E44F-BC5A-6B8E48ECBE92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050280" y="22189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7D7227-8935-7748-A50A-F9DFFC260CE6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050280" y="1649047"/>
            <a:ext cx="5279057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A927B4-746D-1149-99CE-C7A848964387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99104" y="27332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19FD3A-7C7F-FB4F-B399-C8CF968C48BC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050280" y="27332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EC22E4-5586-F642-B642-F0EE060672C7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499104" y="32476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ACE151-E44C-C04F-B435-825054D9591F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050280" y="32476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C66576-D8BF-3740-A333-2B01BEDF0E98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499104" y="37619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80FBC7-BA8C-B34A-960A-68446712E2E7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050280" y="37619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6D3284-C36E-CD42-B765-96AE2816EA38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3499104" y="42763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007A73-BAF0-4A4B-86EE-94956742C67E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6050280" y="42763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F296DFB-8BF7-904D-9E70-58DFB059CA27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3499104" y="47970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24CF63-C51F-A549-A67E-ECB13A6B1F4F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6050280" y="47970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D6AABD-AFB8-8F4E-8537-4F3BE48100EC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3499104" y="53113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F786F3-4236-394A-9847-1655B0673A37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6050280" y="53113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C2320D0-EE2A-1943-87C7-3CB92FA169C6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3499104" y="58193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A4D5E49-3746-1B49-9A92-24C70D27DC56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6050280" y="58193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0970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4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1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6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76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5" y="1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6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56AA24-0CEE-3D4A-BEB9-B9A745A04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62" y="0"/>
            <a:ext cx="121896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6862" y="4330595"/>
            <a:ext cx="8157275" cy="1432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5960"/>
              </a:lnSpc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48pt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3" y="6015099"/>
            <a:ext cx="8157273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368735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ent Cov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56AA24-0CEE-3D4A-BEB9-B9A745A04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62" y="0"/>
            <a:ext cx="121896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6863" y="4330595"/>
            <a:ext cx="8013583" cy="12154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394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32pt Title Can be Two Lines if Space is Needed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3" y="6153645"/>
            <a:ext cx="8008025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B4CADC8-2B78-B543-AF43-91743B7956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2421" y="5546058"/>
            <a:ext cx="8008025" cy="4575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242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5DD3D2-152F-8641-9CF6-F9FC37B884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65465" y="0"/>
            <a:ext cx="9126537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6AA24-0CEE-3D4A-BEB9-B9A745A04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r="74866"/>
          <a:stretch/>
        </p:blipFill>
        <p:spPr>
          <a:xfrm>
            <a:off x="1163" y="0"/>
            <a:ext cx="30637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933" y="3911602"/>
            <a:ext cx="9125905" cy="29463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731520" tIns="457200" rIns="457200" bIns="640080" anchor="t">
            <a:normAutofit/>
          </a:bodyPr>
          <a:lstStyle>
            <a:lvl1pPr algn="l">
              <a:lnSpc>
                <a:spcPts val="5960"/>
              </a:lnSpc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48pt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4" y="6015099"/>
            <a:ext cx="8094137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3693496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Cov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C5BCC4C-0648-4344-A73B-2B78D5068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65465" y="0"/>
            <a:ext cx="9126537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EC7FA2-BFCB-3B4A-BC1A-B31E45BF51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933" y="3911602"/>
            <a:ext cx="9125905" cy="29463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640080" tIns="457200" rIns="457200" bIns="640080" anchor="t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48pt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0FDD6C-5A55-E240-AF8F-30F1E9FC8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r="74866"/>
          <a:stretch/>
        </p:blipFill>
        <p:spPr>
          <a:xfrm>
            <a:off x="1163" y="0"/>
            <a:ext cx="3063771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4" y="6153645"/>
            <a:ext cx="7917129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B4CADC8-2B78-B543-AF43-91743B7956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2420" y="5546058"/>
            <a:ext cx="7917131" cy="4575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90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15BF0-BFE4-6B4D-8FBA-C88B6C777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6864" y="4330595"/>
            <a:ext cx="8094137" cy="1432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5960"/>
              </a:lnSpc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48pt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3" y="6015099"/>
            <a:ext cx="8094136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262486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ient Cov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403637-BDFF-C840-A2FF-66955040D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6863" y="4330595"/>
            <a:ext cx="7960787" cy="12154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394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32pt Title Can be Two Lines if Space is Needed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3" y="6153645"/>
            <a:ext cx="7955229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B4CADC8-2B78-B543-AF43-91743B7956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2420" y="5546058"/>
            <a:ext cx="7955229" cy="4575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323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C8A85-72C1-E745-B4B7-B5C2A0A4E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6863" y="4330595"/>
            <a:ext cx="8056037" cy="143289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960"/>
              </a:lnSpc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48pt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3" y="6015099"/>
            <a:ext cx="8056036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59953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7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Cov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0B806F-EE3B-4742-9065-EC58A3BB5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6863" y="4330595"/>
            <a:ext cx="8075087" cy="121546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94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Arial Bold 32pt Title Can be Two Lines if Space is Needed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3" y="6153645"/>
            <a:ext cx="8069529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B4CADC8-2B78-B543-AF43-91743B7956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2421" y="5546058"/>
            <a:ext cx="8069529" cy="45758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1131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Image 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D02DBD-797E-A741-A9B1-90DF1BC39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91DCD2B-1860-5E46-A6C8-29AB9F16EF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769" y="1847852"/>
            <a:ext cx="4694681" cy="356234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Arial Bold 32pt 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280300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image 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B2A6F-66A2-2F46-9354-45D8DD0D37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9470390-8A16-DA45-BC9F-2D97D03BD2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769" y="1847852"/>
            <a:ext cx="4694681" cy="356234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Arial Bold 32pt 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2067396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image 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A70A3-CC72-A14D-8B52-FDEDCF2B4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9146DAC-A4FE-624B-AF0F-468B2949B3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769" y="1847852"/>
            <a:ext cx="4694681" cy="356234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Arial Bold 32pt 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645324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ient image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E5CE05-4072-504B-85E8-C592B9110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211408A-2E52-5547-9290-74A8FD7F4E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769" y="1847852"/>
            <a:ext cx="4694681" cy="356234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Arial Bold 32pt 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862035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ient image 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15D594-E22D-634F-8DEA-6CACBE111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916"/>
            <a:ext cx="12192000" cy="6857085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CCDE59F-A4D8-7D48-84E4-252A8A9815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769" y="1847852"/>
            <a:ext cx="4694681" cy="356234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Arial Bold 32pt 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6837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14A525-E852-044B-8D6C-EB0979B56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7A793E-99E7-B047-AB7F-C7D9D55D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0"/>
            <a:ext cx="10515600" cy="37528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19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2ABCB-BB31-A448-8E17-E32DCC1F3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4EB9838-176E-8C41-9F8E-30D5D95F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0"/>
            <a:ext cx="10515600" cy="37528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3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4EA60-066E-7A48-888A-6CD8762FB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115A0252-181E-AF43-B4E4-368D90FD9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0"/>
            <a:ext cx="10515600" cy="37528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43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862A787-F01B-D54C-89F4-0E3239919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9179" y="1991534"/>
            <a:ext cx="10024621" cy="41024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761981" marR="0" indent="-761981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024580C-E0EF-AE44-9E9F-FD1D4AFF92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178" y="764053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6619EB-9E0E-1849-AB6F-0B2D71FB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862A787-F01B-D54C-89F4-0E3239919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9179" y="2296336"/>
            <a:ext cx="10024621" cy="37234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761981" marR="0" indent="-761981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024580C-E0EF-AE44-9E9F-FD1D4AFF92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178" y="1526053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6619EB-9E0E-1849-AB6F-0B2D71FB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8AE60D-85D3-5D43-A5DC-7BC5C53FE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179" y="544724"/>
            <a:ext cx="10024621" cy="60382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sz="3000" b="1" dirty="0">
                <a:solidFill>
                  <a:srgbClr val="12689B"/>
                </a:solidFill>
              </a:rPr>
              <a:t>Arial Bold 30pt Section Header </a:t>
            </a:r>
          </a:p>
        </p:txBody>
      </p:sp>
    </p:spTree>
    <p:extLst>
      <p:ext uri="{BB962C8B-B14F-4D97-AF65-F5344CB8AC3E}">
        <p14:creationId xmlns:p14="http://schemas.microsoft.com/office/powerpoint/2010/main" val="1725033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024580C-E0EF-AE44-9E9F-FD1D4AFF92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178" y="1526053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6619EB-9E0E-1849-AB6F-0B2D71FB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8AE60D-85D3-5D43-A5DC-7BC5C53FE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179" y="544724"/>
            <a:ext cx="10024621" cy="60382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sz="3000" b="1" dirty="0">
                <a:solidFill>
                  <a:srgbClr val="12689B"/>
                </a:solidFill>
              </a:rPr>
              <a:t>Arial Bold 30pt Section Header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624049D-9E8A-0946-BA1F-D1B5B62EB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8738" y="2281337"/>
            <a:ext cx="10025063" cy="380123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685783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  <a:lvl3pPr marL="1142971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3pPr>
            <a:lvl4pPr marL="1523962" indent="-15239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/>
            </a:lvl4pPr>
            <a:lvl5pPr marL="1879553" indent="-50799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69169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312526F-0FD2-454D-BFE5-90089CB6A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775432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5BAAB68-3C66-C04D-B8CB-65BBD3182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8738" y="2047897"/>
            <a:ext cx="10025063" cy="403467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685783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  <a:lvl3pPr marL="1142971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3pPr>
            <a:lvl4pPr marL="1523962" indent="-15239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/>
            </a:lvl4pPr>
            <a:lvl5pPr marL="1879553" indent="-50799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70C21-DFA3-9742-B321-847E546FC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05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_vertic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862A787-F01B-D54C-89F4-0E3239919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9179" y="1991533"/>
            <a:ext cx="10024621" cy="39520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761981" marR="0" indent="-761981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024580C-E0EF-AE44-9E9F-FD1D4AFF92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178" y="764053"/>
            <a:ext cx="10025063" cy="674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0F7B1-8517-9C4E-A7DF-9863A1AB81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7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1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Bullets_vertic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862A787-F01B-D54C-89F4-0E3239919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9179" y="2296335"/>
            <a:ext cx="10024621" cy="38187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761981" marR="0" indent="-761981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024580C-E0EF-AE44-9E9F-FD1D4AFF92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178" y="1526053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8AE60D-85D3-5D43-A5DC-7BC5C53FE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179" y="544724"/>
            <a:ext cx="10024621" cy="60382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sz="3000" b="1" dirty="0">
                <a:solidFill>
                  <a:srgbClr val="12689B"/>
                </a:solidFill>
              </a:rPr>
              <a:t>Arial Bold 30pt Section Header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1EC6F-D049-9E49-95E0-68AA7A35EC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7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18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ext_vertic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312526F-0FD2-454D-BFE5-90089CB6A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775432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5BAAB68-3C66-C04D-B8CB-65BBD3182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8738" y="2047897"/>
            <a:ext cx="10025063" cy="403467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685783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  <a:lvl3pPr marL="1142971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3pPr>
            <a:lvl4pPr marL="1523962" indent="-15239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/>
            </a:lvl4pPr>
            <a:lvl5pPr marL="1879553" indent="-50799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3326A-79A8-A442-8D19-7F7F4C01ED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18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1320806" y="2203317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2120452" y="1870023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6D8E8AC-0763-E449-9439-BA93A3F3D535}"/>
              </a:ext>
            </a:extLst>
          </p:cNvPr>
          <p:cNvSpPr/>
          <p:nvPr userDrawn="1"/>
        </p:nvSpPr>
        <p:spPr>
          <a:xfrm>
            <a:off x="3750738" y="2203317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45B9A9B-C641-6648-90EB-169E6DC4666B}"/>
              </a:ext>
            </a:extLst>
          </p:cNvPr>
          <p:cNvSpPr txBox="1"/>
          <p:nvPr userDrawn="1"/>
        </p:nvSpPr>
        <p:spPr>
          <a:xfrm>
            <a:off x="4558851" y="1870023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8D00E5B3-97DC-744B-BD43-DA9DD7615EB1}"/>
              </a:ext>
            </a:extLst>
          </p:cNvPr>
          <p:cNvSpPr/>
          <p:nvPr userDrawn="1"/>
        </p:nvSpPr>
        <p:spPr>
          <a:xfrm>
            <a:off x="6180670" y="2203317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83E4ECE-2AD0-3D4B-89C7-A6843DAE8419}"/>
              </a:ext>
            </a:extLst>
          </p:cNvPr>
          <p:cNvSpPr txBox="1"/>
          <p:nvPr userDrawn="1"/>
        </p:nvSpPr>
        <p:spPr>
          <a:xfrm>
            <a:off x="6980316" y="1870023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97F281A-8057-314B-AB96-DFA96A56175C}"/>
              </a:ext>
            </a:extLst>
          </p:cNvPr>
          <p:cNvSpPr/>
          <p:nvPr userDrawn="1"/>
        </p:nvSpPr>
        <p:spPr>
          <a:xfrm>
            <a:off x="8597351" y="2203317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A78A30B5-61FD-5A4E-B062-4D7FA42E8DB6}"/>
              </a:ext>
            </a:extLst>
          </p:cNvPr>
          <p:cNvSpPr txBox="1"/>
          <p:nvPr userDrawn="1"/>
        </p:nvSpPr>
        <p:spPr>
          <a:xfrm>
            <a:off x="9396999" y="1870023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8007" y="2649699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EFA8B9A-B6DF-0447-B6FC-385767230D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154" y="2649699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6C782E7-1725-0046-81F8-F6EE27A2C8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8302" y="2649699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68C8104-8E8B-B647-9BAF-F782EDC997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10198" y="2649699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6A3FC50-1167-9641-9AD8-CE14907043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0802" y="3941029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424D7B8D-E628-5342-A729-CD6B7FABB7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9200" y="3941029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C2B6629D-1CDD-8F4F-8C54-DF8F822EE9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1098" y="3941029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9E394D7-7A56-554D-A4F0-3B276A90C9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6244" y="3941029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165DA87-D705-6944-AA3A-8DFEA4579F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28738" y="775432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85E31F-A15A-BC4E-94A9-F9639F237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7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77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_vertic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5E8A8-0EA1-D344-8690-95AFDB26F5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8738" y="1688541"/>
            <a:ext cx="10025063" cy="4274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/>
                </a:solidFill>
              </a:defRPr>
            </a:lvl2pPr>
            <a:lvl3pPr marL="914377" indent="0">
              <a:buNone/>
              <a:defRPr sz="2000">
                <a:solidFill>
                  <a:schemeClr val="tx1"/>
                </a:solidFill>
              </a:defRPr>
            </a:lvl3pPr>
            <a:lvl4pPr marL="1371566" indent="0">
              <a:buNone/>
              <a:defRPr sz="2000">
                <a:solidFill>
                  <a:schemeClr val="tx1"/>
                </a:solidFill>
              </a:defRPr>
            </a:lvl4pPr>
            <a:lvl5pPr marL="1828754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4BDB8-0C0A-A446-BD76-BC52F7B58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7403" cy="68580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DDCAD6B-5E09-B24F-A16D-CFF3FA454E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28738" y="775432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</p:spTree>
    <p:extLst>
      <p:ext uri="{BB962C8B-B14F-4D97-AF65-F5344CB8AC3E}">
        <p14:creationId xmlns:p14="http://schemas.microsoft.com/office/powerpoint/2010/main" val="2261437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FC26A2D-788B-5C4B-9F35-6453359CF3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589" y="2265363"/>
            <a:ext cx="4991395" cy="3103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A31D4C7-B32E-B949-9F9B-11383709A1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57875" y="2143125"/>
            <a:ext cx="5495925" cy="3939443"/>
          </a:xfrm>
          <a:prstGeom prst="rect">
            <a:avLst/>
          </a:prstGeom>
        </p:spPr>
        <p:txBody>
          <a:bodyPr>
            <a:normAutofit/>
          </a:bodyPr>
          <a:lstStyle>
            <a:lvl1pPr marL="585773" indent="-585773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20000"/>
              <a:tabLst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3CFC7-7B35-354E-AF46-58D0FA6F7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6C66AEB-5460-794B-BFE5-79053AF90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8738" y="775432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</p:spTree>
    <p:extLst>
      <p:ext uri="{BB962C8B-B14F-4D97-AF65-F5344CB8AC3E}">
        <p14:creationId xmlns:p14="http://schemas.microsoft.com/office/powerpoint/2010/main" val="1231399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FC26A2D-788B-5C4B-9F35-6453359CF3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737" y="1832284"/>
            <a:ext cx="5541963" cy="40541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3CFC7-7B35-354E-AF46-58D0FA6F7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6C66AEB-5460-794B-BFE5-79053AF90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8738" y="775432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ED91D5-AE96-BC46-9712-6DC7961C42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11888" y="1832284"/>
            <a:ext cx="5541963" cy="40541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5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B6292D-30AB-BA41-A97C-A14D6A00D5CB}"/>
              </a:ext>
            </a:extLst>
          </p:cNvPr>
          <p:cNvSpPr/>
          <p:nvPr userDrawn="1"/>
        </p:nvSpPr>
        <p:spPr>
          <a:xfrm>
            <a:off x="0" y="1009650"/>
            <a:ext cx="12192000" cy="584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903DAF9-9411-4944-8139-4DCDD62E66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73151" y="1606549"/>
            <a:ext cx="10101263" cy="46561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C228E-0C6C-1848-A844-77ED6DEC90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946CC26-ADCB-1748-A130-3EC0F79D4C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3151" y="775432"/>
            <a:ext cx="10101263" cy="674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</p:spTree>
    <p:extLst>
      <p:ext uri="{BB962C8B-B14F-4D97-AF65-F5344CB8AC3E}">
        <p14:creationId xmlns:p14="http://schemas.microsoft.com/office/powerpoint/2010/main" val="580158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horizont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5BCB8-30A8-3847-A08E-5D2FB6338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4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_horizont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5BCB8-30A8-3847-A08E-5D2FB6338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D272C-C262-9148-AB0D-E4BA2CAFE9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550" y="762001"/>
            <a:ext cx="11029951" cy="53149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070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C997B22-96CD-FA4C-8A3D-AB56B91625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550" y="762001"/>
            <a:ext cx="11029951" cy="53149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950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bo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A57B978-DB23-E647-965F-E0D5DE2F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5213" y="1331913"/>
            <a:ext cx="5578475" cy="434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48C3F50-95F9-B041-982B-4B8535450A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1161915"/>
            <a:ext cx="4928195" cy="4248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spcBef>
                <a:spcPts val="2200"/>
              </a:spcBef>
              <a:buNone/>
              <a:defRPr sz="2500" b="1">
                <a:solidFill>
                  <a:schemeClr val="accent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US" sz="2500" b="1" dirty="0">
                <a:solidFill>
                  <a:srgbClr val="1268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Bold 25pt can be long copy if that is what is needed. </a:t>
            </a:r>
          </a:p>
          <a:p>
            <a:r>
              <a:rPr lang="en-US" sz="2500" b="1" dirty="0">
                <a:solidFill>
                  <a:srgbClr val="1268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copy you need here is just fine, copy here and then some to fill this out here as a nice pull quote here.</a:t>
            </a:r>
          </a:p>
          <a:p>
            <a:r>
              <a:rPr lang="en-US" sz="2500" b="1" dirty="0">
                <a:solidFill>
                  <a:srgbClr val="1268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Bold 25pt can be long copy if that is what is needed.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249399-0B2C-0642-A441-580E0B219D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5213" y="5867401"/>
            <a:ext cx="5578475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Arial 14pt Caption copy can be typed in here.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0FD54-A806-7A42-85ED-6282DC436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10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A57B978-DB23-E647-965F-E0D5DE2F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8276" y="1585979"/>
            <a:ext cx="4685413" cy="44993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E610749-F485-AE49-8A55-FC987B16C3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1975" y="1979095"/>
            <a:ext cx="5627564" cy="3716856"/>
          </a:xfrm>
          <a:prstGeom prst="rect">
            <a:avLst/>
          </a:prstGeom>
        </p:spPr>
        <p:txBody>
          <a:bodyPr>
            <a:normAutofit/>
          </a:bodyPr>
          <a:lstStyle>
            <a:lvl1pPr marL="585773" indent="-585773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20000"/>
              <a:tabLst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45354-C769-BE4A-BF15-0D0E6C1EC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40813F-F5BA-B84D-BF72-04C97F6BB7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77" y="775432"/>
            <a:ext cx="1116171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</p:spTree>
    <p:extLst>
      <p:ext uri="{BB962C8B-B14F-4D97-AF65-F5344CB8AC3E}">
        <p14:creationId xmlns:p14="http://schemas.microsoft.com/office/powerpoint/2010/main" val="3922488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full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A57B978-DB23-E647-965F-E0D5DE2F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3434" y="308344"/>
            <a:ext cx="5018567" cy="65496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91DCD2B-1860-5E46-A6C8-29AB9F16EF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1977" y="779667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32pt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83FC5-1B16-1E47-B596-D45B758F90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977" y="1790700"/>
            <a:ext cx="6219825" cy="3752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13E5D-613C-0246-8923-AD8D7B3F4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56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full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A57B978-DB23-E647-965F-E0D5DE2F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308344"/>
            <a:ext cx="5018567" cy="65496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91DCD2B-1860-5E46-A6C8-29AB9F16EF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95373" y="779667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32pt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83FC5-1B16-1E47-B596-D45B758F90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95373" y="1790700"/>
            <a:ext cx="6219825" cy="42876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13E5D-613C-0246-8923-AD8D7B3F4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911"/>
            <a:ext cx="12192000" cy="3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8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CA77E-C1C3-6D41-91BF-CF83F7577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8"/>
            <a:ext cx="12192000" cy="68570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A0E9D0A-F277-4642-87EC-3A96B79F8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5" y="4705351"/>
            <a:ext cx="10515600" cy="16615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Arial Bold 42pt Thank you</a:t>
            </a:r>
          </a:p>
        </p:txBody>
      </p:sp>
    </p:spTree>
    <p:extLst>
      <p:ext uri="{BB962C8B-B14F-4D97-AF65-F5344CB8AC3E}">
        <p14:creationId xmlns:p14="http://schemas.microsoft.com/office/powerpoint/2010/main" val="1405691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BAFD66-B2F0-7F48-BC76-8CBFA0BC8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2688"/>
            <a:ext cx="12192000" cy="68570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A0E9D0A-F277-4642-87EC-3A96B79F8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5" y="4064002"/>
            <a:ext cx="10998195" cy="230293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Arial Bold 32pt Thank you</a:t>
            </a:r>
            <a:br>
              <a:rPr lang="en-US" dirty="0"/>
            </a:br>
            <a:r>
              <a:rPr lang="en-US" dirty="0"/>
              <a:t>Line Two</a:t>
            </a:r>
            <a:br>
              <a:rPr lang="en-US" dirty="0"/>
            </a:br>
            <a:r>
              <a:rPr lang="en-US" dirty="0"/>
              <a:t>Line Three if needed</a:t>
            </a:r>
          </a:p>
        </p:txBody>
      </p:sp>
    </p:spTree>
    <p:extLst>
      <p:ext uri="{BB962C8B-B14F-4D97-AF65-F5344CB8AC3E}">
        <p14:creationId xmlns:p14="http://schemas.microsoft.com/office/powerpoint/2010/main" val="242723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95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49"/>
            <a:ext cx="40116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7827264" cy="512064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3519A4A-9219-1146-A62A-3E8031025C5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50099" y="2732581"/>
            <a:ext cx="7827264" cy="43733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7AEE27-F70D-0E4F-909D-9E6945E10D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5536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4EB7B3-A691-D94C-AFCB-A87D0DDDB32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9596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25B9B0-F5E5-E444-BF6C-1117FF6915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6468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1531B7A-D477-E249-9D1A-DA4E373A207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726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A62099F-1357-724A-B5DA-BB02CBF11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084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Title 26">
            <a:extLst>
              <a:ext uri="{FF2B5EF4-FFF2-40B4-BE49-F238E27FC236}">
                <a16:creationId xmlns:a16="http://schemas.microsoft.com/office/drawing/2014/main" id="{DA2415CA-C74D-0E46-946D-E9EA097E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997242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81B7FD-2498-EA43-9D24-D6F2D4E9D23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502648" y="5779161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6901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72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997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571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47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14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530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69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785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8E10E9-4C07-FF4D-A494-DC777B7B86F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99104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5393C4-689E-4F47-A5E1-B412CCE552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124F695-2F0C-354D-8981-F986D94D3BE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9489CD9-37BC-6842-8F6A-62A106074C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E906C3-7755-9F4E-9BF5-D6605E68F9F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29D9BBD-84D5-2C42-824D-5B66F8B378B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1355584-F991-9348-AC39-8F0EA741A9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49781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8FC0CFF-53F6-A64D-9AD9-507565AFB6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49781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9462058-5FE8-3E49-9F18-6FE0CB749B2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449781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003B0C4-4EBF-2145-91FA-4F7A1EBBAEF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449781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7579733-3C3D-734D-94CA-288941093A2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49781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6A49497-429E-BF41-AB55-2A337CA40BAE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449781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E9D6693-ED6B-9B44-A062-8AFDAC094C5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49781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Title 26">
            <a:extLst>
              <a:ext uri="{FF2B5EF4-FFF2-40B4-BE49-F238E27FC236}">
                <a16:creationId xmlns:a16="http://schemas.microsoft.com/office/drawing/2014/main" id="{6AB6CA75-6AFB-3447-9421-BA2B9FB6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997242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8042FB7-D71B-024C-8F13-4EE276102E3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9B84845-338C-FC43-968D-DF9005C7797C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449781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45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014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672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P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6576"/>
            <a:ext cx="12192000" cy="5943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defRPr sz="4400"/>
            </a:lvl1pPr>
          </a:lstStyle>
          <a:p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6"/>
          </p:nvPr>
        </p:nvSpPr>
        <p:spPr>
          <a:xfrm>
            <a:off x="0" y="685800"/>
            <a:ext cx="12192000" cy="617220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71500" indent="-5715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3275" indent="-576072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1464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3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9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3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4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9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7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4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5418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374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3pPr>
            <a:lvl4pPr marL="1625620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4pPr>
            <a:lvl5pPr marL="2167494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5pPr>
            <a:lvl6pPr marL="2709367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6pPr>
            <a:lvl7pPr marL="3251241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7pPr>
            <a:lvl8pPr marL="3793114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8pPr>
            <a:lvl9pPr marL="4334988" indent="0">
              <a:buNone/>
              <a:defRPr sz="16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120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3319"/>
            </a:lvl1pPr>
            <a:lvl2pPr>
              <a:defRPr sz="2844"/>
            </a:lvl2pPr>
            <a:lvl3pPr>
              <a:defRPr sz="237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319"/>
            </a:lvl1pPr>
            <a:lvl2pPr>
              <a:defRPr sz="2844"/>
            </a:lvl2pPr>
            <a:lvl3pPr>
              <a:defRPr sz="237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864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44" b="1"/>
            </a:lvl1pPr>
            <a:lvl2pPr marL="541873" indent="0">
              <a:buNone/>
              <a:defRPr sz="2370" b="1"/>
            </a:lvl2pPr>
            <a:lvl3pPr marL="1083747" indent="0">
              <a:buNone/>
              <a:defRPr sz="2133" b="1"/>
            </a:lvl3pPr>
            <a:lvl4pPr marL="1625620" indent="0">
              <a:buNone/>
              <a:defRPr sz="1896" b="1"/>
            </a:lvl4pPr>
            <a:lvl5pPr marL="2167494" indent="0">
              <a:buNone/>
              <a:defRPr sz="1896" b="1"/>
            </a:lvl5pPr>
            <a:lvl6pPr marL="2709367" indent="0">
              <a:buNone/>
              <a:defRPr sz="1896" b="1"/>
            </a:lvl6pPr>
            <a:lvl7pPr marL="3251241" indent="0">
              <a:buNone/>
              <a:defRPr sz="1896" b="1"/>
            </a:lvl7pPr>
            <a:lvl8pPr marL="3793114" indent="0">
              <a:buNone/>
              <a:defRPr sz="1896" b="1"/>
            </a:lvl8pPr>
            <a:lvl9pPr marL="4334988" indent="0">
              <a:buNone/>
              <a:defRPr sz="18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44"/>
            </a:lvl1pPr>
            <a:lvl2pPr>
              <a:defRPr sz="2370"/>
            </a:lvl2pPr>
            <a:lvl3pPr>
              <a:defRPr sz="2133"/>
            </a:lvl3pPr>
            <a:lvl4pPr>
              <a:defRPr sz="1896"/>
            </a:lvl4pPr>
            <a:lvl5pPr>
              <a:defRPr sz="1896"/>
            </a:lvl5pPr>
            <a:lvl6pPr>
              <a:defRPr sz="1896"/>
            </a:lvl6pPr>
            <a:lvl7pPr>
              <a:defRPr sz="1896"/>
            </a:lvl7pPr>
            <a:lvl8pPr>
              <a:defRPr sz="1896"/>
            </a:lvl8pPr>
            <a:lvl9pPr>
              <a:defRPr sz="1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844" b="1"/>
            </a:lvl1pPr>
            <a:lvl2pPr marL="541873" indent="0">
              <a:buNone/>
              <a:defRPr sz="2370" b="1"/>
            </a:lvl2pPr>
            <a:lvl3pPr marL="1083747" indent="0">
              <a:buNone/>
              <a:defRPr sz="2133" b="1"/>
            </a:lvl3pPr>
            <a:lvl4pPr marL="1625620" indent="0">
              <a:buNone/>
              <a:defRPr sz="1896" b="1"/>
            </a:lvl4pPr>
            <a:lvl5pPr marL="2167494" indent="0">
              <a:buNone/>
              <a:defRPr sz="1896" b="1"/>
            </a:lvl5pPr>
            <a:lvl6pPr marL="2709367" indent="0">
              <a:buNone/>
              <a:defRPr sz="1896" b="1"/>
            </a:lvl6pPr>
            <a:lvl7pPr marL="3251241" indent="0">
              <a:buNone/>
              <a:defRPr sz="1896" b="1"/>
            </a:lvl7pPr>
            <a:lvl8pPr marL="3793114" indent="0">
              <a:buNone/>
              <a:defRPr sz="1896" b="1"/>
            </a:lvl8pPr>
            <a:lvl9pPr marL="4334988" indent="0">
              <a:buNone/>
              <a:defRPr sz="18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44"/>
            </a:lvl1pPr>
            <a:lvl2pPr>
              <a:defRPr sz="2370"/>
            </a:lvl2pPr>
            <a:lvl3pPr>
              <a:defRPr sz="2133"/>
            </a:lvl3pPr>
            <a:lvl4pPr>
              <a:defRPr sz="1896"/>
            </a:lvl4pPr>
            <a:lvl5pPr>
              <a:defRPr sz="1896"/>
            </a:lvl5pPr>
            <a:lvl6pPr>
              <a:defRPr sz="1896"/>
            </a:lvl6pPr>
            <a:lvl7pPr>
              <a:defRPr sz="1896"/>
            </a:lvl7pPr>
            <a:lvl8pPr>
              <a:defRPr sz="1896"/>
            </a:lvl8pPr>
            <a:lvl9pPr>
              <a:defRPr sz="1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694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5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3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A80B11A-A65F-3A43-A8DF-2B9C551F490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25073" y="220980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E1AB8A0-FAC3-E64B-A0EF-76C93612B81F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751041" y="220980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Title 26">
            <a:extLst>
              <a:ext uri="{FF2B5EF4-FFF2-40B4-BE49-F238E27FC236}">
                <a16:creationId xmlns:a16="http://schemas.microsoft.com/office/drawing/2014/main" id="{DDAC9A20-F102-9845-9D3B-931B0D052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997242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252211BA-031F-2044-8F7B-D84D39D1140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499104" y="272878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BDC44B5-CB0D-9A4E-903A-EFB51714A2EB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125073" y="272878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9D6273A-1BD3-8340-8A4D-4D90ECC21E8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751041" y="272878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5237CA8-0E04-CB4B-86DB-03E04BC81DF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499104" y="323953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A8CC397-ED71-944F-B982-113286BFF13D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125073" y="323953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95EF15A-1B70-3F4C-BB13-CC5FD641BEFF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8751041" y="323953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0D89ACA-7B1C-9E4D-BF87-606228CE0A1C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499104" y="3766752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47A8638-C68A-604D-A32C-D269F18AACBA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125073" y="3766752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27B4A293-6978-D241-A719-6516088B39EA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8751041" y="3766752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21814C7F-886D-D04E-A6E3-A15B43841055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3499104" y="4277498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BCD040A-7F15-3D4C-B4B4-52C735F54E3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125073" y="4277498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399E49A6-C610-A24B-8E30-F03570ED9D6D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8751041" y="4277498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4E04DAD6-0780-2F42-B4D8-867B25D8D51D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499104" y="478824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38CB604E-4ABC-6645-A9AF-CEDCC3A9CE20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125073" y="478824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7D6F7F7-6DCB-FC49-8F03-11A5F7DDE5CD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8751041" y="478824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FF4D20A3-240D-BA47-9C6A-94064D492C62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3499104" y="529899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F6EE3149-6B00-554F-ACF9-5CFBAB061255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6125073" y="529899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CD8E967-E0CB-974D-91C4-6F0C9716A86D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751041" y="529899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CB2CFF0F-75C6-DE43-A9E6-6F2026E3054B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3499104" y="5817973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F16FF90-562C-3E4E-A210-7342BFEB6527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6125073" y="5817973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8C0008A-610A-A141-B63B-BA0CBFD817BE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8751041" y="5817973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5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793"/>
            </a:lvl1pPr>
            <a:lvl2pPr>
              <a:defRPr sz="3319"/>
            </a:lvl2pPr>
            <a:lvl3pPr>
              <a:defRPr sz="2844"/>
            </a:lvl3pPr>
            <a:lvl4pPr>
              <a:defRPr sz="2370"/>
            </a:lvl4pPr>
            <a:lvl5pPr>
              <a:defRPr sz="2370"/>
            </a:lvl5pPr>
            <a:lvl6pPr>
              <a:defRPr sz="2370"/>
            </a:lvl6pPr>
            <a:lvl7pPr>
              <a:defRPr sz="2370"/>
            </a:lvl7pPr>
            <a:lvl8pPr>
              <a:defRPr sz="2370"/>
            </a:lvl8pPr>
            <a:lvl9pPr>
              <a:defRPr sz="23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59"/>
            </a:lvl1pPr>
            <a:lvl2pPr marL="541873" indent="0">
              <a:buNone/>
              <a:defRPr sz="1422"/>
            </a:lvl2pPr>
            <a:lvl3pPr marL="1083747" indent="0">
              <a:buNone/>
              <a:defRPr sz="1185"/>
            </a:lvl3pPr>
            <a:lvl4pPr marL="1625620" indent="0">
              <a:buNone/>
              <a:defRPr sz="1067"/>
            </a:lvl4pPr>
            <a:lvl5pPr marL="2167494" indent="0">
              <a:buNone/>
              <a:defRPr sz="1067"/>
            </a:lvl5pPr>
            <a:lvl6pPr marL="2709367" indent="0">
              <a:buNone/>
              <a:defRPr sz="1067"/>
            </a:lvl6pPr>
            <a:lvl7pPr marL="3251241" indent="0">
              <a:buNone/>
              <a:defRPr sz="1067"/>
            </a:lvl7pPr>
            <a:lvl8pPr marL="3793114" indent="0">
              <a:buNone/>
              <a:defRPr sz="1067"/>
            </a:lvl8pPr>
            <a:lvl9pPr marL="433498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102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93"/>
            </a:lvl1pPr>
            <a:lvl2pPr marL="541873" indent="0">
              <a:buNone/>
              <a:defRPr sz="3319"/>
            </a:lvl2pPr>
            <a:lvl3pPr marL="1083747" indent="0">
              <a:buNone/>
              <a:defRPr sz="2844"/>
            </a:lvl3pPr>
            <a:lvl4pPr marL="1625620" indent="0">
              <a:buNone/>
              <a:defRPr sz="2370"/>
            </a:lvl4pPr>
            <a:lvl5pPr marL="2167494" indent="0">
              <a:buNone/>
              <a:defRPr sz="2370"/>
            </a:lvl5pPr>
            <a:lvl6pPr marL="2709367" indent="0">
              <a:buNone/>
              <a:defRPr sz="2370"/>
            </a:lvl6pPr>
            <a:lvl7pPr marL="3251241" indent="0">
              <a:buNone/>
              <a:defRPr sz="2370"/>
            </a:lvl7pPr>
            <a:lvl8pPr marL="3793114" indent="0">
              <a:buNone/>
              <a:defRPr sz="2370"/>
            </a:lvl8pPr>
            <a:lvl9pPr marL="4334988" indent="0">
              <a:buNone/>
              <a:defRPr sz="237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59"/>
            </a:lvl1pPr>
            <a:lvl2pPr marL="541873" indent="0">
              <a:buNone/>
              <a:defRPr sz="1422"/>
            </a:lvl2pPr>
            <a:lvl3pPr marL="1083747" indent="0">
              <a:buNone/>
              <a:defRPr sz="1185"/>
            </a:lvl3pPr>
            <a:lvl4pPr marL="1625620" indent="0">
              <a:buNone/>
              <a:defRPr sz="1067"/>
            </a:lvl4pPr>
            <a:lvl5pPr marL="2167494" indent="0">
              <a:buNone/>
              <a:defRPr sz="1067"/>
            </a:lvl5pPr>
            <a:lvl6pPr marL="2709367" indent="0">
              <a:buNone/>
              <a:defRPr sz="1067"/>
            </a:lvl6pPr>
            <a:lvl7pPr marL="3251241" indent="0">
              <a:buNone/>
              <a:defRPr sz="1067"/>
            </a:lvl7pPr>
            <a:lvl8pPr marL="3793114" indent="0">
              <a:buNone/>
              <a:defRPr sz="1067"/>
            </a:lvl8pPr>
            <a:lvl9pPr marL="433498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442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933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5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image" Target="../media/image14.jpeg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RTP_SlideBackground-YiR_v3fr-bulleted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639" y="0"/>
            <a:ext cx="103627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39" y="1462089"/>
            <a:ext cx="10362724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962" r:id="rId1"/>
    <p:sldLayoutId id="2147489963" r:id="rId2"/>
    <p:sldLayoutId id="2147489964" r:id="rId3"/>
    <p:sldLayoutId id="2147489965" r:id="rId4"/>
    <p:sldLayoutId id="2147489966" r:id="rId5"/>
    <p:sldLayoutId id="2147489967" r:id="rId6"/>
    <p:sldLayoutId id="2147489973" r:id="rId7"/>
    <p:sldLayoutId id="2147489974" r:id="rId8"/>
    <p:sldLayoutId id="2147489975" r:id="rId9"/>
    <p:sldLayoutId id="2147489976" r:id="rId10"/>
    <p:sldLayoutId id="2147489977" r:id="rId11"/>
    <p:sldLayoutId id="2147489978" r:id="rId12"/>
    <p:sldLayoutId id="2147489979" r:id="rId13"/>
    <p:sldLayoutId id="2147489980" r:id="rId14"/>
    <p:sldLayoutId id="2147489981" r:id="rId15"/>
    <p:sldLayoutId id="2147489982" r:id="rId16"/>
    <p:sldLayoutId id="2147489983" r:id="rId17"/>
    <p:sldLayoutId id="2147489968" r:id="rId18"/>
    <p:sldLayoutId id="2147489969" r:id="rId19"/>
    <p:sldLayoutId id="2147489970" r:id="rId20"/>
    <p:sldLayoutId id="2147489971" r:id="rId21"/>
    <p:sldLayoutId id="2147489972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BE0E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71336E-7AA6-3946-8DA3-3E0C0DD7A82B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/>
          <a:stretch>
            <a:fillRect/>
          </a:stretch>
        </p:blipFill>
        <p:spPr>
          <a:xfrm>
            <a:off x="478169" y="6331795"/>
            <a:ext cx="2326195" cy="276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BDE36-0D7F-4040-AA82-59F36AB7A1FB}"/>
              </a:ext>
            </a:extLst>
          </p:cNvPr>
          <p:cNvSpPr txBox="1"/>
          <p:nvPr userDrawn="1"/>
        </p:nvSpPr>
        <p:spPr>
          <a:xfrm>
            <a:off x="9199984" y="6356351"/>
            <a:ext cx="2513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58E04BE-65A9-A145-A0EB-EB6CD2880A85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4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85" r:id="rId1"/>
    <p:sldLayoutId id="2147489986" r:id="rId2"/>
    <p:sldLayoutId id="2147489987" r:id="rId3"/>
    <p:sldLayoutId id="2147489988" r:id="rId4"/>
    <p:sldLayoutId id="2147489989" r:id="rId5"/>
    <p:sldLayoutId id="2147489990" r:id="rId6"/>
    <p:sldLayoutId id="2147489991" r:id="rId7"/>
    <p:sldLayoutId id="2147489992" r:id="rId8"/>
    <p:sldLayoutId id="2147489993" r:id="rId9"/>
    <p:sldLayoutId id="2147489994" r:id="rId10"/>
    <p:sldLayoutId id="2147489995" r:id="rId11"/>
    <p:sldLayoutId id="2147489996" r:id="rId12"/>
    <p:sldLayoutId id="2147489997" r:id="rId13"/>
    <p:sldLayoutId id="2147489998" r:id="rId14"/>
    <p:sldLayoutId id="2147489999" r:id="rId15"/>
    <p:sldLayoutId id="2147490000" r:id="rId16"/>
    <p:sldLayoutId id="2147490001" r:id="rId17"/>
    <p:sldLayoutId id="2147490002" r:id="rId18"/>
    <p:sldLayoutId id="2147490003" r:id="rId19"/>
    <p:sldLayoutId id="2147490004" r:id="rId20"/>
    <p:sldLayoutId id="2147490005" r:id="rId21"/>
    <p:sldLayoutId id="2147490006" r:id="rId22"/>
    <p:sldLayoutId id="2147490007" r:id="rId23"/>
    <p:sldLayoutId id="2147490008" r:id="rId24"/>
    <p:sldLayoutId id="2147490009" r:id="rId25"/>
    <p:sldLayoutId id="2147490010" r:id="rId26"/>
    <p:sldLayoutId id="2147490011" r:id="rId27"/>
    <p:sldLayoutId id="2147490012" r:id="rId28"/>
    <p:sldLayoutId id="2147490013" r:id="rId29"/>
    <p:sldLayoutId id="2147490014" r:id="rId30"/>
    <p:sldLayoutId id="2147490015" r:id="rId31"/>
    <p:sldLayoutId id="2147490016" r:id="rId32"/>
    <p:sldLayoutId id="2147490017" r:id="rId33"/>
    <p:sldLayoutId id="2147490018" r:id="rId34"/>
    <p:sldLayoutId id="2147490019" r:id="rId35"/>
    <p:sldLayoutId id="2147490020" r:id="rId36"/>
    <p:sldLayoutId id="2147490021" r:id="rId3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F6581-13DD-F248-BDC3-E88E83F10F60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23" r:id="rId1"/>
    <p:sldLayoutId id="2147490024" r:id="rId2"/>
    <p:sldLayoutId id="2147490025" r:id="rId3"/>
    <p:sldLayoutId id="2147490026" r:id="rId4"/>
    <p:sldLayoutId id="2147490027" r:id="rId5"/>
    <p:sldLayoutId id="2147490028" r:id="rId6"/>
    <p:sldLayoutId id="2147490029" r:id="rId7"/>
    <p:sldLayoutId id="2147490030" r:id="rId8"/>
    <p:sldLayoutId id="2147490031" r:id="rId9"/>
    <p:sldLayoutId id="2147490032" r:id="rId10"/>
    <p:sldLayoutId id="214749003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3CC58-2454-417E-95C0-4EA65DC96749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449BC-B633-4BCD-81EB-0706E1CA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4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35" r:id="rId1"/>
    <p:sldLayoutId id="2147490036" r:id="rId2"/>
    <p:sldLayoutId id="2147490037" r:id="rId3"/>
    <p:sldLayoutId id="2147490038" r:id="rId4"/>
    <p:sldLayoutId id="2147490039" r:id="rId5"/>
    <p:sldLayoutId id="2147490040" r:id="rId6"/>
    <p:sldLayoutId id="2147490041" r:id="rId7"/>
    <p:sldLayoutId id="2147490042" r:id="rId8"/>
    <p:sldLayoutId id="2147490043" r:id="rId9"/>
    <p:sldLayoutId id="2147490044" r:id="rId10"/>
    <p:sldLayoutId id="2147490045" r:id="rId11"/>
    <p:sldLayoutId id="21474900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599770C6-6B39-B542-AC91-45343FA3C124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6/4/20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AB1E86C5-F5F1-2143-BA4D-CEF3A494579D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9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8" r:id="rId1"/>
    <p:sldLayoutId id="2147490049" r:id="rId2"/>
    <p:sldLayoutId id="2147490050" r:id="rId3"/>
    <p:sldLayoutId id="2147490051" r:id="rId4"/>
    <p:sldLayoutId id="2147490052" r:id="rId5"/>
    <p:sldLayoutId id="2147490053" r:id="rId6"/>
    <p:sldLayoutId id="2147490054" r:id="rId7"/>
    <p:sldLayoutId id="2147490055" r:id="rId8"/>
    <p:sldLayoutId id="2147490056" r:id="rId9"/>
    <p:sldLayoutId id="2147490057" r:id="rId10"/>
    <p:sldLayoutId id="2147490058" r:id="rId11"/>
  </p:sldLayoutIdLst>
  <p:txStyles>
    <p:titleStyle>
      <a:lvl1pPr algn="ctr" defTabSz="541873" rtl="0" eaLnBrk="1" latinLnBrk="0" hangingPunct="1">
        <a:spcBef>
          <a:spcPct val="0"/>
        </a:spcBef>
        <a:buNone/>
        <a:defRPr sz="5215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541873" rtl="0" eaLnBrk="1" latinLnBrk="0" hangingPunct="1">
        <a:spcBef>
          <a:spcPct val="20000"/>
        </a:spcBef>
        <a:buFont typeface="Arial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1pPr>
      <a:lvl2pPr marL="880544" indent="-338671" algn="l" defTabSz="541873" rtl="0" eaLnBrk="1" latinLnBrk="0" hangingPunct="1">
        <a:spcBef>
          <a:spcPct val="20000"/>
        </a:spcBef>
        <a:buFont typeface="Arial"/>
        <a:buChar char="–"/>
        <a:defRPr sz="3319" kern="1200">
          <a:solidFill>
            <a:schemeClr val="tx1"/>
          </a:solidFill>
          <a:latin typeface="+mn-lt"/>
          <a:ea typeface="+mn-ea"/>
          <a:cs typeface="+mn-cs"/>
        </a:defRPr>
      </a:lvl2pPr>
      <a:lvl3pPr marL="1354684" indent="-270937" algn="l" defTabSz="541873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1896557" indent="-270937" algn="l" defTabSz="541873" rtl="0" eaLnBrk="1" latinLnBrk="0" hangingPunct="1">
        <a:spcBef>
          <a:spcPct val="20000"/>
        </a:spcBef>
        <a:buFont typeface="Arial"/>
        <a:buChar char="–"/>
        <a:defRPr sz="237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indent="-270937" algn="l" defTabSz="541873" rtl="0" eaLnBrk="1" latinLnBrk="0" hangingPunct="1">
        <a:spcBef>
          <a:spcPct val="20000"/>
        </a:spcBef>
        <a:buFont typeface="Arial"/>
        <a:buChar char="»"/>
        <a:defRPr sz="2370" kern="1200">
          <a:solidFill>
            <a:schemeClr val="tx1"/>
          </a:solidFill>
          <a:latin typeface="+mn-lt"/>
          <a:ea typeface="+mn-ea"/>
          <a:cs typeface="+mn-cs"/>
        </a:defRPr>
      </a:lvl5pPr>
      <a:lvl6pPr marL="2980304" indent="-270937" algn="l" defTabSz="541873" rtl="0" eaLnBrk="1" latinLnBrk="0" hangingPunct="1">
        <a:spcBef>
          <a:spcPct val="20000"/>
        </a:spcBef>
        <a:buFont typeface="Arial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6pPr>
      <a:lvl7pPr marL="3522177" indent="-270937" algn="l" defTabSz="541873" rtl="0" eaLnBrk="1" latinLnBrk="0" hangingPunct="1">
        <a:spcBef>
          <a:spcPct val="20000"/>
        </a:spcBef>
        <a:buFont typeface="Arial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7pPr>
      <a:lvl8pPr marL="4064051" indent="-270937" algn="l" defTabSz="541873" rtl="0" eaLnBrk="1" latinLnBrk="0" hangingPunct="1">
        <a:spcBef>
          <a:spcPct val="20000"/>
        </a:spcBef>
        <a:buFont typeface="Arial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8pPr>
      <a:lvl9pPr marL="4605924" indent="-270937" algn="l" defTabSz="541873" rtl="0" eaLnBrk="1" latinLnBrk="0" hangingPunct="1">
        <a:spcBef>
          <a:spcPct val="20000"/>
        </a:spcBef>
        <a:buFont typeface="Arial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1873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3747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5620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7494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9367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1241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3114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4988" algn="l" defTabSz="54187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61.png"/><Relationship Id="rId10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1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61.png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61.png"/><Relationship Id="rId9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0.png"/><Relationship Id="rId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0.png"/><Relationship Id="rId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61.png"/><Relationship Id="rId9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0.png"/><Relationship Id="rId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9.png"/><Relationship Id="rId3" Type="http://schemas.openxmlformats.org/officeDocument/2006/relationships/image" Target="../media/image70.png"/><Relationship Id="rId7" Type="http://schemas.openxmlformats.org/officeDocument/2006/relationships/image" Target="../media/image54.png"/><Relationship Id="rId12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15E1E9E4-7AD1-9440-A70F-D5EB91C0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234"/>
            <a:ext cx="12192000" cy="298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>
                <a:latin typeface="Arial" pitchFamily="34" charset="0"/>
                <a:ea typeface="ヒラギノ角ゴ Pro W3" charset="-128"/>
              </a:rPr>
              <a:t>Beyond the Guidelines </a:t>
            </a: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Perspectives on the Role of </a:t>
            </a:r>
            <a:b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</a:br>
            <a: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PARP Inhibition in the Management </a:t>
            </a:r>
            <a:b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</a:br>
            <a: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of Ovarian Cancer </a:t>
            </a:r>
          </a:p>
          <a:p>
            <a:pPr algn="ctr">
              <a:spcBef>
                <a:spcPts val="600"/>
              </a:spcBef>
            </a:pPr>
            <a:r>
              <a:rPr lang="en-US" sz="2600" b="1" dirty="0">
                <a:solidFill>
                  <a:srgbClr val="BBE0E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This program was recorded on May 18, 2020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1AF65228-BD36-E641-B5FD-8EFF984A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979" y="3837802"/>
            <a:ext cx="7854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200" b="1" dirty="0">
                <a:solidFill>
                  <a:srgbClr val="EFC53D"/>
                </a:solidFill>
                <a:ea typeface="ヒラギノ角ゴ Pro W3" charset="0"/>
                <a:cs typeface="ヒラギノ角ゴ Pro W3" charset="0"/>
              </a:rPr>
              <a:t>Faculty: </a:t>
            </a:r>
            <a:r>
              <a:rPr lang="en-US" sz="2200" b="1" dirty="0">
                <a:ea typeface="ヒラギノ角ゴ Pro W3" charset="0"/>
                <a:cs typeface="ヒラギノ角ゴ Pro W3" charset="0"/>
              </a:rPr>
              <a:t>Robert L Coleman, MD, Stephanie </a:t>
            </a:r>
            <a:r>
              <a:rPr lang="en-US" sz="2200" b="1" dirty="0" err="1">
                <a:ea typeface="ヒラギノ角ゴ Pro W3" charset="0"/>
                <a:cs typeface="ヒラギノ角ゴ Pro W3" charset="0"/>
              </a:rPr>
              <a:t>Lheureux</a:t>
            </a:r>
            <a:r>
              <a:rPr lang="en-US" sz="2200" b="1" dirty="0">
                <a:ea typeface="ヒラギノ角ゴ Pro W3" charset="0"/>
                <a:cs typeface="ヒラギノ角ゴ Pro W3" charset="0"/>
              </a:rPr>
              <a:t>, MD, PhD, Joyce F Liu, MD, MPH and Kathleen Moore, MD </a:t>
            </a:r>
            <a:r>
              <a:rPr lang="en-US" sz="2200" b="1" dirty="0">
                <a:solidFill>
                  <a:schemeClr val="bg1"/>
                </a:solidFill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0D886F80-E3F1-0D4B-8C5B-47228C5E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79216"/>
            <a:ext cx="121919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200" b="1" dirty="0">
                <a:ea typeface="ヒラギノ角ゴ Pro W3" charset="0"/>
                <a:cs typeface="ヒラギノ角ゴ Pro W3" charset="0"/>
              </a:rPr>
              <a:t>Prior to the recording, we conducted a survey </a:t>
            </a:r>
            <a:br>
              <a:rPr lang="en-US" sz="2200" b="1" dirty="0">
                <a:ea typeface="ヒラギノ角ゴ Pro W3" charset="0"/>
                <a:cs typeface="ヒラギノ角ゴ Pro W3" charset="0"/>
              </a:rPr>
            </a:br>
            <a:r>
              <a:rPr lang="en-US" sz="2200" b="1" dirty="0">
                <a:ea typeface="ヒラギノ角ゴ Pro W3" charset="0"/>
                <a:cs typeface="ヒラギノ角ゴ Pro W3" charset="0"/>
              </a:rPr>
              <a:t>of 25 gynecologic and medical investigators and about </a:t>
            </a:r>
            <a:br>
              <a:rPr lang="en-US" sz="2200" b="1" dirty="0">
                <a:ea typeface="ヒラギノ角ゴ Pro W3" charset="0"/>
                <a:cs typeface="ヒラギノ角ゴ Pro W3" charset="0"/>
              </a:rPr>
            </a:br>
            <a:r>
              <a:rPr lang="en-US" sz="2200" b="1" dirty="0">
                <a:ea typeface="ヒラギノ角ゴ Pro W3" charset="0"/>
                <a:cs typeface="ヒラギノ角ゴ Pro W3" charset="0"/>
              </a:rPr>
              <a:t>50 community-based physicians and meeting registrants, </a:t>
            </a:r>
            <a:br>
              <a:rPr lang="en-US" sz="2200" b="1" dirty="0">
                <a:ea typeface="ヒラギノ角ゴ Pro W3" charset="0"/>
                <a:cs typeface="ヒラギノ角ゴ Pro W3" charset="0"/>
              </a:rPr>
            </a:br>
            <a:r>
              <a:rPr lang="en-US" sz="2200" b="1" dirty="0">
                <a:ea typeface="ヒラギノ角ゴ Pro W3" charset="0"/>
                <a:cs typeface="ヒラギノ角ゴ Pro W3" charset="0"/>
              </a:rPr>
              <a:t>querying them about their usual practice patterns.</a:t>
            </a:r>
          </a:p>
        </p:txBody>
      </p:sp>
    </p:spTree>
    <p:extLst>
      <p:ext uri="{BB962C8B-B14F-4D97-AF65-F5344CB8AC3E}">
        <p14:creationId xmlns:p14="http://schemas.microsoft.com/office/powerpoint/2010/main" val="20788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Agenda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444983"/>
              </p:ext>
            </p:extLst>
          </p:nvPr>
        </p:nvGraphicFramePr>
        <p:xfrm>
          <a:off x="914638" y="1388221"/>
          <a:ext cx="10644315" cy="4553988"/>
        </p:xfrm>
        <a:graphic>
          <a:graphicData uri="http://schemas.openxmlformats.org/drawingml/2006/table">
            <a:tbl>
              <a:tblPr/>
              <a:tblGrid>
                <a:gridCol w="1064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1 – Dr Liu: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Genetic Testing in Ovarian Cancer (OC) and Biologic Basis for the Use of PARP Inhibitors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2 – Dr Moore: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Integration of PARP Inhibitor Maintenance into the Management of Newly Diagnosed OC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3 – Dr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Lheureux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Practical Considerations with the Use of PARP Inhibitors in Advanced OC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829010"/>
                  </a:ext>
                </a:extLst>
              </a:tr>
              <a:tr h="13277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4 – Dr Coleman: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Potential Role of PARP Inhibitors with Chemotherapy; Other Investigational Combination Approaches in Clinical Development for Advanced OC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5: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SGO Review 2020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214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6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Has the approach to primary debulking surgery for patients with Stage III ovarian cancer changed at your institution during the COVID-19 pandemic?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9DDD1C-EBE5-1544-A677-9C0DBC1CBABA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B17E88-A7E9-4140-B2E6-4627853D5147}"/>
                </a:ext>
              </a:extLst>
            </p:cNvPr>
            <p:cNvPicPr>
              <a:picLocks/>
            </p:cNvPicPr>
            <p:nvPr/>
          </p:nvPicPr>
          <p:blipFill>
            <a:blip r:embed="rId2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938DE4B-CF59-2B4E-B138-34AE7F0D5D6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1E0D271-4C01-2648-AD0F-AD0F4AF192B0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DCD9801-B99F-854C-9CA8-71E53C0B1804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A7CD92-A98C-F940-80F8-A5C5AAE4D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966" y="2780699"/>
            <a:ext cx="411480" cy="411480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C5EE8F-5E94-6B4A-8654-4268BA4C2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410" y="2788461"/>
            <a:ext cx="411480" cy="411480"/>
          </a:xfrm>
          <a:prstGeom prst="rect">
            <a:avLst/>
          </a:prstGeom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68A3E9D1-A4F6-0B45-84A1-7793710EA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4720" y="278101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15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C0663753-5578-3D4D-B202-47AE2161D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510" y="3621257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57" name="Text Box 9">
            <a:extLst>
              <a:ext uri="{FF2B5EF4-FFF2-40B4-BE49-F238E27FC236}">
                <a16:creationId xmlns:a16="http://schemas.microsoft.com/office/drawing/2014/main" id="{A63738B7-15CF-764C-8EAF-0B21886ED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593" y="355661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sp>
        <p:nvSpPr>
          <p:cNvPr id="59" name="Text Box 4">
            <a:extLst>
              <a:ext uri="{FF2B5EF4-FFF2-40B4-BE49-F238E27FC236}">
                <a16:creationId xmlns:a16="http://schemas.microsoft.com/office/drawing/2014/main" id="{49159C75-FFD0-E14B-984A-7B164EF19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986" y="2821274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D899696-3278-F040-BE86-7439DFF30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966" y="3556613"/>
            <a:ext cx="402336" cy="4138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9C94B14-6A81-1C48-888A-9E6302A16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389" y="3556613"/>
            <a:ext cx="402336" cy="413831"/>
          </a:xfrm>
          <a:prstGeom prst="rect">
            <a:avLst/>
          </a:prstGeom>
        </p:spPr>
      </p:pic>
      <p:pic>
        <p:nvPicPr>
          <p:cNvPr id="62" name="Picture 6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AA398C-2DF7-544D-BCAD-AC50F6411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73" y="2780699"/>
            <a:ext cx="411480" cy="411480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1EC173-E6B0-C14A-A96B-DE1258A6A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80" y="2780699"/>
            <a:ext cx="411480" cy="411480"/>
          </a:xfrm>
          <a:prstGeom prst="rect">
            <a:avLst/>
          </a:prstGeom>
        </p:spPr>
      </p:pic>
      <p:pic>
        <p:nvPicPr>
          <p:cNvPr id="65" name="Picture 6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EA4445-FE8F-6B4D-AD05-CB53CF68D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88" y="2780699"/>
            <a:ext cx="411480" cy="411480"/>
          </a:xfrm>
          <a:prstGeom prst="rect">
            <a:avLst/>
          </a:prstGeom>
        </p:spPr>
      </p:pic>
      <p:pic>
        <p:nvPicPr>
          <p:cNvPr id="66" name="Picture 6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ADE6A1-C03D-C341-9051-B81AA346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739" y="2780699"/>
            <a:ext cx="411480" cy="411480"/>
          </a:xfrm>
          <a:prstGeom prst="rect">
            <a:avLst/>
          </a:prstGeom>
        </p:spPr>
      </p:pic>
      <p:pic>
        <p:nvPicPr>
          <p:cNvPr id="67" name="Picture 6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587CA1-43E4-2142-B59E-775F5D759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146" y="2780699"/>
            <a:ext cx="411480" cy="411480"/>
          </a:xfrm>
          <a:prstGeom prst="rect">
            <a:avLst/>
          </a:prstGeom>
        </p:spPr>
      </p:pic>
      <p:pic>
        <p:nvPicPr>
          <p:cNvPr id="68" name="Picture 6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A790F4-5C2C-9B45-8259-02C9F04BC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554" y="2780699"/>
            <a:ext cx="411480" cy="411480"/>
          </a:xfrm>
          <a:prstGeom prst="rect">
            <a:avLst/>
          </a:prstGeom>
        </p:spPr>
      </p:pic>
      <p:pic>
        <p:nvPicPr>
          <p:cNvPr id="69" name="Picture 6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A29E06-460D-9B46-B879-585B04198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962" y="2780699"/>
            <a:ext cx="411480" cy="411480"/>
          </a:xfrm>
          <a:prstGeom prst="rect">
            <a:avLst/>
          </a:prstGeom>
        </p:spPr>
      </p:pic>
      <p:pic>
        <p:nvPicPr>
          <p:cNvPr id="70" name="Picture 6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99813B-1BFE-4B42-B8CA-DE27D7CD9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817" y="2788461"/>
            <a:ext cx="411480" cy="411480"/>
          </a:xfrm>
          <a:prstGeom prst="rect">
            <a:avLst/>
          </a:prstGeom>
        </p:spPr>
      </p:pic>
      <p:pic>
        <p:nvPicPr>
          <p:cNvPr id="71" name="Picture 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724A0E-0BC8-9246-AA43-6D77A268D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755" y="2788461"/>
            <a:ext cx="411480" cy="411480"/>
          </a:xfrm>
          <a:prstGeom prst="rect">
            <a:avLst/>
          </a:prstGeom>
        </p:spPr>
      </p:pic>
      <p:pic>
        <p:nvPicPr>
          <p:cNvPr id="72" name="Picture 7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A9A8E0-33A5-B44A-B752-4877D14A9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162" y="2788461"/>
            <a:ext cx="411480" cy="411480"/>
          </a:xfrm>
          <a:prstGeom prst="rect">
            <a:avLst/>
          </a:prstGeom>
        </p:spPr>
      </p:pic>
      <p:pic>
        <p:nvPicPr>
          <p:cNvPr id="73" name="Picture 3" descr="Square-2.png">
            <a:extLst>
              <a:ext uri="{FF2B5EF4-FFF2-40B4-BE49-F238E27FC236}">
                <a16:creationId xmlns:a16="http://schemas.microsoft.com/office/drawing/2014/main" id="{63A0F0A2-6EE0-6B4C-A853-A5892589C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37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Square-2.png">
            <a:extLst>
              <a:ext uri="{FF2B5EF4-FFF2-40B4-BE49-F238E27FC236}">
                <a16:creationId xmlns:a16="http://schemas.microsoft.com/office/drawing/2014/main" id="{269CB6D1-55FC-5A4B-98A8-1D0CFCF8C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05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Square-2.png">
            <a:extLst>
              <a:ext uri="{FF2B5EF4-FFF2-40B4-BE49-F238E27FC236}">
                <a16:creationId xmlns:a16="http://schemas.microsoft.com/office/drawing/2014/main" id="{B020FA73-EEEE-B04E-8F4B-176FF61A0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96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426EC51-15D2-F74D-ABDD-41237E3A9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584" y="3556613"/>
            <a:ext cx="402336" cy="4138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4B1CD7E-84D7-CC47-8069-5FA99944B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007" y="3556613"/>
            <a:ext cx="402336" cy="413831"/>
          </a:xfrm>
          <a:prstGeom prst="rect">
            <a:avLst/>
          </a:prstGeom>
        </p:spPr>
      </p:pic>
      <p:pic>
        <p:nvPicPr>
          <p:cNvPr id="78" name="Picture 7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D6C1C-C77A-8A42-9DAD-2C566CAFF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039" y="2788461"/>
            <a:ext cx="411480" cy="411480"/>
          </a:xfrm>
          <a:prstGeom prst="rect">
            <a:avLst/>
          </a:prstGeom>
        </p:spPr>
      </p:pic>
      <p:pic>
        <p:nvPicPr>
          <p:cNvPr id="79" name="Picture 3" descr="Square-2.png">
            <a:extLst>
              <a:ext uri="{FF2B5EF4-FFF2-40B4-BE49-F238E27FC236}">
                <a16:creationId xmlns:a16="http://schemas.microsoft.com/office/drawing/2014/main" id="{E41DD33D-4AFC-9341-B959-998C73DEE2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33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459A2E7-0710-2849-A4F3-18CCF11E3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415" y="3556613"/>
            <a:ext cx="402336" cy="41383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68EC85A-89F2-CA45-BD69-8110CF0DA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258" y="3556613"/>
            <a:ext cx="402336" cy="413831"/>
          </a:xfrm>
          <a:prstGeom prst="rect">
            <a:avLst/>
          </a:prstGeom>
        </p:spPr>
      </p:pic>
      <p:pic>
        <p:nvPicPr>
          <p:cNvPr id="84" name="Picture 8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AB02E4-8B0D-2C48-9F59-F5BBED2E7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924" y="2788461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5B99E8-B013-9345-AAE3-F82961CC7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239" y="2788461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66" y="2780699"/>
            <a:ext cx="411480" cy="41148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D9B3B7-3C0B-0F40-9C81-16434A4E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410" y="2788461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Are you currently administering more neoadjuvant treatment for patients with Stage III ovarian cancer at your institution than you were before the COVID-19 pandemic?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013" y="278101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15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510" y="3621257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46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251" y="355661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986" y="2821274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966" y="3556613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389" y="3556613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73" y="2780699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80" y="2780699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88" y="2780699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739" y="2780699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146" y="2780699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54" y="2780699"/>
            <a:ext cx="411480" cy="411480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F46D98-F847-FC49-B92D-48B3B558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962" y="2780699"/>
            <a:ext cx="411480" cy="411480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C8028D-0741-4D4D-BBAB-ED598D73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817" y="2788461"/>
            <a:ext cx="411480" cy="411480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E9027B-511B-224A-9AFB-1DB5C270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755" y="2788461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62" y="2788461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37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Square-2.png">
            <a:extLst>
              <a:ext uri="{FF2B5EF4-FFF2-40B4-BE49-F238E27FC236}">
                <a16:creationId xmlns:a16="http://schemas.microsoft.com/office/drawing/2014/main" id="{9B23D115-2CA6-BF40-9A19-3B0A63E75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05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Square-2.png">
            <a:extLst>
              <a:ext uri="{FF2B5EF4-FFF2-40B4-BE49-F238E27FC236}">
                <a16:creationId xmlns:a16="http://schemas.microsoft.com/office/drawing/2014/main" id="{2979171F-648D-A94B-AC19-E9E313747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96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312BF4-14BE-A042-B324-B737AC3D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584" y="3556613"/>
            <a:ext cx="402336" cy="4138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2166A8-B7E2-D940-A867-88BB1350E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007" y="3556613"/>
            <a:ext cx="402336" cy="41383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FA60177-6C61-654C-8A0C-035F5A07B7CF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CD77C44-AC79-2C4F-9362-6A6B7A1C046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95E1583-39F8-084C-ABED-766DE88934BE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2507AD-F778-4243-B6A6-ADFF92A403F7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B95706-047B-8F41-98C6-24E4D969DE8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8AD4A8-415B-9540-9470-46141195B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039" y="2788461"/>
            <a:ext cx="411480" cy="411480"/>
          </a:xfrm>
          <a:prstGeom prst="rect">
            <a:avLst/>
          </a:prstGeom>
        </p:spPr>
      </p:pic>
      <p:pic>
        <p:nvPicPr>
          <p:cNvPr id="49" name="Picture 3" descr="Square-2.png">
            <a:extLst>
              <a:ext uri="{FF2B5EF4-FFF2-40B4-BE49-F238E27FC236}">
                <a16:creationId xmlns:a16="http://schemas.microsoft.com/office/drawing/2014/main" id="{AE8E1AD5-6A93-5D41-9E10-C4C07D08E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33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836DC5F-3200-9348-808F-BA24396FE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415" y="3556613"/>
            <a:ext cx="402336" cy="413831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6871E3-AF4D-9744-B45E-E51CD3910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806" y="2780699"/>
            <a:ext cx="411480" cy="411480"/>
          </a:xfrm>
          <a:prstGeom prst="rect">
            <a:avLst/>
          </a:prstGeom>
        </p:spPr>
      </p:pic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A7DA43-F722-E140-881D-C027B05D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239" y="2788461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751C-2B67-A147-AFDF-89FF42FD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6858000"/>
          </a:xfrm>
        </p:spPr>
        <p:txBody>
          <a:bodyPr/>
          <a:lstStyle/>
          <a:p>
            <a:pPr algn="ctr"/>
            <a:r>
              <a:rPr lang="en-US" sz="3600" dirty="0"/>
              <a:t>Thank you for joining us!</a:t>
            </a:r>
            <a:br>
              <a:rPr lang="en-US" sz="3600" dirty="0"/>
            </a:br>
            <a:r>
              <a:rPr lang="en-US" sz="3600" dirty="0"/>
              <a:t> </a:t>
            </a:r>
            <a:br>
              <a:rPr lang="en-US" sz="3600" dirty="0"/>
            </a:br>
            <a:r>
              <a:rPr lang="en-US" sz="3600" dirty="0"/>
              <a:t>CME credit information will be </a:t>
            </a:r>
            <a:r>
              <a:rPr lang="en-US" sz="3600"/>
              <a:t>emailed to </a:t>
            </a:r>
            <a:br>
              <a:rPr lang="en-US" sz="3600"/>
            </a:br>
            <a:r>
              <a:rPr lang="en-US" sz="3600"/>
              <a:t>each </a:t>
            </a:r>
            <a:r>
              <a:rPr lang="en-US" sz="3600" dirty="0"/>
              <a:t>participant tomorrow morning.</a:t>
            </a:r>
          </a:p>
        </p:txBody>
      </p:sp>
    </p:spTree>
    <p:extLst>
      <p:ext uri="{BB962C8B-B14F-4D97-AF65-F5344CB8AC3E}">
        <p14:creationId xmlns:p14="http://schemas.microsoft.com/office/powerpoint/2010/main" val="12700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78C04-48A1-4D4D-8046-1C3F4415A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4316" y="1280779"/>
            <a:ext cx="3819065" cy="2148223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FDDF4D-711E-BA4F-A852-2368CAD2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53850" y="3630870"/>
            <a:ext cx="3819063" cy="2148223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29A55-FBE1-554C-89FC-793F91F55F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74155" y="1280778"/>
            <a:ext cx="3819063" cy="2148222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5789F8-E50C-6242-B56B-E001420BF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68768" y="3617105"/>
            <a:ext cx="3819061" cy="2148222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CE4A3-05F1-6048-B26D-E50B3AF8C2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6" t="6700" b="1483"/>
          <a:stretch/>
        </p:blipFill>
        <p:spPr>
          <a:xfrm>
            <a:off x="4159234" y="1280778"/>
            <a:ext cx="3819064" cy="2148222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6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07DB-E52C-794D-818A-9DC74BA9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Respondents (N = 25)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B309796-02DB-7145-9AE5-02B90F5009D7}"/>
              </a:ext>
            </a:extLst>
          </p:cNvPr>
          <p:cNvSpPr txBox="1">
            <a:spLocks/>
          </p:cNvSpPr>
          <p:nvPr/>
        </p:nvSpPr>
        <p:spPr bwMode="auto">
          <a:xfrm>
            <a:off x="914639" y="1300549"/>
            <a:ext cx="10985500" cy="445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>
            <a:lvl1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Ronald D Alvarez, MD, MBA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Andrew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Berchuck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Michael J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Birrer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Susana M Campos, MD, MPH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Robert L Coleman,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Stephanie L Gaillard,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Rachel N Grisham,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Thomas Herzog,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Angela Jain,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Beth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Karlan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Professor Jonathan A Ledermann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Douglas A Levine,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Stephanie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Lheureux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Joyce F Liu, MD, MPH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Ursula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Matulonis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Mansoor Raza Mirza,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Bradley J Monk,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Kathleen Moore,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David M O’Malley,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Ana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Oaknin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Matthew A Powell,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Professor Isabelle Ray-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Coquard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Krishnansu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 S Tewari,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Professor Ignace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Vergote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</a:endParaRP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Robert M Wenham, MD</a:t>
            </a:r>
          </a:p>
        </p:txBody>
      </p:sp>
    </p:spTree>
    <p:extLst>
      <p:ext uri="{BB962C8B-B14F-4D97-AF65-F5344CB8AC3E}">
        <p14:creationId xmlns:p14="http://schemas.microsoft.com/office/powerpoint/2010/main" val="32148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15E1E9E4-7AD1-9440-A70F-D5EB91C0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234"/>
            <a:ext cx="12192000" cy="298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Data + Perspectives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The Current and Future Role of Immune 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Checkpoint Inhibitors and Other Novel Therapies 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in the Management of Gynecologic Cancers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Wednesday, May 20, 2020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1AF65228-BD36-E641-B5FD-8EFF984A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066" y="4784860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Faculty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97F1AF5-3273-1D46-BF8D-6FA66863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773" y="3660633"/>
            <a:ext cx="15664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Moderator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91B72C7-3B25-4749-9E2E-2B44F37A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020297"/>
            <a:ext cx="2419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Neil Love,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22FE59D-073C-D149-8760-10A144D97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071" y="5154103"/>
            <a:ext cx="7953859" cy="156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spcCol="4572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Michael J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Birrer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MD, PhD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Ursula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Matulonis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MD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David M O'Malley, MD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Krishnansu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 Tewari, MD</a:t>
            </a:r>
          </a:p>
        </p:txBody>
      </p:sp>
    </p:spTree>
    <p:extLst>
      <p:ext uri="{BB962C8B-B14F-4D97-AF65-F5344CB8AC3E}">
        <p14:creationId xmlns:p14="http://schemas.microsoft.com/office/powerpoint/2010/main" val="37745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Agenda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638" y="1388221"/>
          <a:ext cx="10644315" cy="3693756"/>
        </p:xfrm>
        <a:graphic>
          <a:graphicData uri="http://schemas.openxmlformats.org/drawingml/2006/table">
            <a:tbl>
              <a:tblPr/>
              <a:tblGrid>
                <a:gridCol w="1064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1 – Dr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Birrer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Checkpoint Inhibitor Therapy for Microsatellite Instability (MSI)-High and Microsatellite-Stable (MSS) Endometrial Cancer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2 – Dr Tewari: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Current Indications for and Future Role of Immune Checkpoint Inhibitors in Cervical Cancer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9936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3 – Dr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Matulonis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Current and Potential Role of Immune Checkpoint Inhibitor Therapy in Ovarian Cancer Management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4 – Dr O’Malley: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Novel Targeted Agents and Strategies Under Investigation for Gynecologic Cancers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2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78C04-48A1-4D4D-8046-1C3F4415A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6170" y="1019184"/>
            <a:ext cx="6919753" cy="4620859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1E91F-8C11-E243-9C5A-C99B5D75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243" y="3052084"/>
            <a:ext cx="5862673" cy="3297753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5F7E2-7837-D445-BDD3-95FBC249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0477" y="490332"/>
            <a:ext cx="4121465" cy="2752224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3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D5F7E2-7837-D445-BDD3-95FBC249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30477" y="492622"/>
            <a:ext cx="4121465" cy="2747643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1E91F-8C11-E243-9C5A-C99B5D751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2"/>
          <a:stretch/>
        </p:blipFill>
        <p:spPr>
          <a:xfrm>
            <a:off x="6395347" y="3142281"/>
            <a:ext cx="5481138" cy="3297753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378C04-48A1-4D4D-8046-1C3F4415A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6170" y="337682"/>
            <a:ext cx="6919753" cy="4613168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1: Genetic Testing in Ovarian Cancer (OC) and Biologic Basis for the Use of PARP Inhibitors </a:t>
            </a:r>
          </a:p>
        </p:txBody>
      </p:sp>
    </p:spTree>
    <p:extLst>
      <p:ext uri="{BB962C8B-B14F-4D97-AF65-F5344CB8AC3E}">
        <p14:creationId xmlns:p14="http://schemas.microsoft.com/office/powerpoint/2010/main" val="2651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7D697B-F6B6-41B9-9E67-0B46CF4B5366}"/>
              </a:ext>
            </a:extLst>
          </p:cNvPr>
          <p:cNvSpPr txBox="1">
            <a:spLocks/>
          </p:cNvSpPr>
          <p:nvPr/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1219170" fontAlgn="auto">
              <a:spcAft>
                <a:spcPts val="0"/>
              </a:spcAft>
              <a:defRPr/>
            </a:pPr>
            <a:r>
              <a:rPr lang="en-US" sz="5333" dirty="0">
                <a:solidFill>
                  <a:sysClr val="windowText" lastClr="000000"/>
                </a:solidFill>
                <a:latin typeface="Calibri"/>
              </a:rPr>
              <a:t>Dr Liu: Case #1 - Frontline maintenance </a:t>
            </a:r>
            <a:r>
              <a:rPr lang="en-US" sz="5333" dirty="0" err="1">
                <a:solidFill>
                  <a:sysClr val="windowText" lastClr="000000"/>
                </a:solidFill>
                <a:latin typeface="Calibri"/>
              </a:rPr>
              <a:t>PARPi</a:t>
            </a:r>
            <a:endParaRPr lang="en-US" sz="5333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653608-4DE0-4FD1-8BDD-01DD2F3DF741}"/>
              </a:ext>
            </a:extLst>
          </p:cNvPr>
          <p:cNvSpPr txBox="1">
            <a:spLocks/>
          </p:cNvSpPr>
          <p:nvPr/>
        </p:nvSpPr>
        <p:spPr>
          <a:xfrm>
            <a:off x="609600" y="1604964"/>
            <a:ext cx="10668000" cy="49783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7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58yo woman, newly diagnosed ovarian cancer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7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cytoreductive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surgery with multiple bowel resections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7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Tumor testing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negative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mutation, but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germline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testing with pathogenic mutation (deletion of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BRCA1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exon 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7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Completed 6 cycles of adjuvant carboplatin/paclitaxel chemotherapy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7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Started on maintenance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olaparib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06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7D697B-F6B6-41B9-9E67-0B46CF4B5366}"/>
              </a:ext>
            </a:extLst>
          </p:cNvPr>
          <p:cNvSpPr txBox="1">
            <a:spLocks/>
          </p:cNvSpPr>
          <p:nvPr/>
        </p:nvSpPr>
        <p:spPr>
          <a:xfrm>
            <a:off x="609600" y="61688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1219170" fontAlgn="auto">
              <a:spcAft>
                <a:spcPts val="0"/>
              </a:spcAft>
              <a:defRPr/>
            </a:pPr>
            <a:r>
              <a:rPr lang="en-US" sz="5333" dirty="0">
                <a:solidFill>
                  <a:sysClr val="windowText" lastClr="000000"/>
                </a:solidFill>
                <a:latin typeface="Calibri"/>
              </a:rPr>
              <a:t>Dr Liu: Case #2 - Frontline maintenance </a:t>
            </a:r>
            <a:r>
              <a:rPr lang="en-US" sz="5333" dirty="0" err="1">
                <a:solidFill>
                  <a:sysClr val="windowText" lastClr="000000"/>
                </a:solidFill>
                <a:latin typeface="Calibri"/>
              </a:rPr>
              <a:t>PARPi</a:t>
            </a:r>
            <a:endParaRPr lang="en-US" sz="5333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653608-4DE0-4FD1-8BDD-01DD2F3DF741}"/>
              </a:ext>
            </a:extLst>
          </p:cNvPr>
          <p:cNvSpPr txBox="1">
            <a:spLocks/>
          </p:cNvSpPr>
          <p:nvPr/>
        </p:nvSpPr>
        <p:spPr>
          <a:xfrm>
            <a:off x="609600" y="1371600"/>
            <a:ext cx="10820400" cy="49783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52yo woman, newly diagnosed ovarian cancer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Received neoadjuvant chemotherapy with carboplatin/paclitaxel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3 cycles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Optimal interval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cytoreductive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surgery with complete pathologic response in the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omentum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residual high-grade serous carcinoma involving bilateral tubes/ovaries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Completed 3 additional cycles of adjuvant carboplatin/paclitaxel chemotherapy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Germline testing negative for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BRCA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mutation. Myriad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myChoice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CDx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negative for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BRCA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mutation but with high genomic instability score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Started on maintenance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niraparib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6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40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664E-1CDD-1647-9105-872E6192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218F8-0C76-0A4E-8B12-1A6D9C09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135" y="1407152"/>
            <a:ext cx="1122510" cy="126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BEBE4280-A774-5747-AFEC-0E95E2037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059" y="1406572"/>
            <a:ext cx="3692933" cy="166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Robert L Coleman, MD </a:t>
            </a:r>
            <a:b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Chief Scientific Officer </a:t>
            </a:r>
          </a:p>
          <a:p>
            <a:pPr lvl="0" defTabSz="455613" eaLnBrk="1" hangingPunct="1">
              <a:defRPr/>
            </a:pP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US Oncology Research</a:t>
            </a:r>
          </a:p>
          <a:p>
            <a:pPr lvl="0" defTabSz="455613" eaLnBrk="1" hangingPunct="1">
              <a:defRPr/>
            </a:pP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Gynecologic Oncology</a:t>
            </a:r>
          </a:p>
          <a:p>
            <a:pPr lvl="0" defTabSz="455613" eaLnBrk="1" hangingPunct="1">
              <a:defRPr/>
            </a:pP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McKesson 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Woodlands, Texas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14101-3ACE-1640-9BEA-B76EAEBF2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3135" y="3592031"/>
            <a:ext cx="1122509" cy="126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950A93EC-A524-944F-B991-5786AE469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060" y="3591451"/>
            <a:ext cx="3692932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b="1" dirty="0"/>
              <a:t>Stephanie </a:t>
            </a:r>
            <a:r>
              <a:rPr lang="en-US" sz="1600" b="1" dirty="0" err="1"/>
              <a:t>Lheureux</a:t>
            </a:r>
            <a:r>
              <a:rPr lang="en-US" sz="1600" b="1" dirty="0"/>
              <a:t>, MD, PhD</a:t>
            </a:r>
          </a:p>
          <a:p>
            <a:r>
              <a:rPr lang="en-US" sz="1600" dirty="0"/>
              <a:t>Clinician Investigator</a:t>
            </a:r>
          </a:p>
          <a:p>
            <a:r>
              <a:rPr lang="en-US" sz="1600" dirty="0"/>
              <a:t>Drug Development Program - Gynecology</a:t>
            </a:r>
            <a:br>
              <a:rPr lang="en-US" sz="1600" dirty="0"/>
            </a:br>
            <a:r>
              <a:rPr lang="en-US" sz="1600" dirty="0"/>
              <a:t>Division of Medical Oncology and Hematology</a:t>
            </a:r>
          </a:p>
          <a:p>
            <a:r>
              <a:rPr lang="en-US" sz="1600" dirty="0"/>
              <a:t>Gynecology Site Lead</a:t>
            </a:r>
            <a:br>
              <a:rPr lang="en-US" sz="1600" dirty="0"/>
            </a:br>
            <a:r>
              <a:rPr lang="en-US" sz="1600" dirty="0"/>
              <a:t>Princess Margaret Cancer Centre</a:t>
            </a:r>
          </a:p>
          <a:p>
            <a:r>
              <a:rPr lang="en-US" sz="1600" dirty="0"/>
              <a:t>Assistant Professor</a:t>
            </a:r>
          </a:p>
          <a:p>
            <a:r>
              <a:rPr lang="en-US" sz="1600" dirty="0"/>
              <a:t>University of Toronto</a:t>
            </a:r>
          </a:p>
          <a:p>
            <a:r>
              <a:rPr lang="en-US" sz="1600" dirty="0"/>
              <a:t>Toronto, Canada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94DAC-45CB-C34C-B9EF-66B41334E6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07400" y="1333011"/>
            <a:ext cx="1122510" cy="126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B1D32E7D-CB18-C444-833A-828D3DDBF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742" y="1332431"/>
            <a:ext cx="4667083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Joyce F Liu, MD, MPH</a:t>
            </a:r>
            <a:b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Assistant Professor of Medicine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Harvard Medical School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Director of Clinical Research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Division of Gynecologic Oncology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Dana-Farber Cancer Institute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Boston, Massachusetts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E309E-B8E5-1849-9C01-39BD95090C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07400" y="3567317"/>
            <a:ext cx="1122510" cy="126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21350BA8-D04B-8C45-941E-5CDDE529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742" y="3566737"/>
            <a:ext cx="5046304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b="1" dirty="0"/>
              <a:t>Kathleen Moore, MD</a:t>
            </a:r>
            <a:br>
              <a:rPr lang="en-US" sz="1600" dirty="0"/>
            </a:br>
            <a:r>
              <a:rPr lang="en-US" sz="1600" dirty="0"/>
              <a:t>The Virginia Kerley Cade Endowed Chair in Cancer Development</a:t>
            </a:r>
          </a:p>
          <a:p>
            <a:r>
              <a:rPr lang="en-US" sz="1600" dirty="0"/>
              <a:t>Associate Director, Clinical Research</a:t>
            </a:r>
          </a:p>
          <a:p>
            <a:r>
              <a:rPr lang="en-US" sz="1600" dirty="0"/>
              <a:t>Director, Oklahoma TSET Phase I Program</a:t>
            </a:r>
            <a:br>
              <a:rPr lang="en-US" sz="1600" dirty="0"/>
            </a:br>
            <a:r>
              <a:rPr lang="en-US" sz="1600" dirty="0"/>
              <a:t>Stephenson Cancer Center </a:t>
            </a:r>
            <a:br>
              <a:rPr lang="en-US" sz="1600" dirty="0"/>
            </a:br>
            <a:r>
              <a:rPr lang="en-US" sz="1600" dirty="0"/>
              <a:t>Associate Professor, Section of Gynecologic Oncology</a:t>
            </a:r>
          </a:p>
          <a:p>
            <a:r>
              <a:rPr lang="en-US" sz="1600" dirty="0"/>
              <a:t>Director, Gynecologic Oncology Fellowship</a:t>
            </a:r>
            <a:br>
              <a:rPr lang="en-US" sz="1600" dirty="0"/>
            </a:br>
            <a:r>
              <a:rPr lang="en-US" sz="1600" dirty="0"/>
              <a:t>Department of Obstetrics and Gynecology</a:t>
            </a:r>
          </a:p>
          <a:p>
            <a:r>
              <a:rPr lang="en-US" sz="1600" dirty="0"/>
              <a:t>University of Oklahoma Health Sciences Center</a:t>
            </a:r>
          </a:p>
          <a:p>
            <a:r>
              <a:rPr lang="en-US" sz="1600" dirty="0"/>
              <a:t>Oklahoma City, Oklahoma</a:t>
            </a:r>
          </a:p>
        </p:txBody>
      </p:sp>
    </p:spTree>
    <p:extLst>
      <p:ext uri="{BB962C8B-B14F-4D97-AF65-F5344CB8AC3E}">
        <p14:creationId xmlns:p14="http://schemas.microsoft.com/office/powerpoint/2010/main" val="10622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0"/>
            <a:ext cx="10021090" cy="1532237"/>
          </a:xfrm>
        </p:spPr>
        <p:txBody>
          <a:bodyPr/>
          <a:lstStyle/>
          <a:p>
            <a:r>
              <a:rPr lang="en-US" sz="2600" dirty="0"/>
              <a:t>In general, which of the following mutation assays do you order for a patient with newly diagnosed ovarian cancer and no family history?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7BF2D8-4741-7244-A648-591DCEDCCC9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E5A682D-831D-2C4B-B4BD-0F710112E85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B90716C-77BD-A34F-9BFA-ED7C86C729C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6840BE-F679-7047-AA3E-BFB882F53EC4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FC1ADCD-76DF-4344-8AC0-FF610CB17024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0" name="Picture 1" descr="Square-1.png">
            <a:extLst>
              <a:ext uri="{FF2B5EF4-FFF2-40B4-BE49-F238E27FC236}">
                <a16:creationId xmlns:a16="http://schemas.microsoft.com/office/drawing/2014/main" id="{BE740F16-03E5-2D41-A8E3-7AF8EA8E3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28" y="215689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1C79F175-A3CD-5542-8941-45E2084B7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451" y="215689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519E2BC-8B48-944B-8C23-3EE959FEF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61" y="2694675"/>
            <a:ext cx="1799351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Multigene panel germline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57" name="Picture 3" descr="Square-2.png">
            <a:extLst>
              <a:ext uri="{FF2B5EF4-FFF2-40B4-BE49-F238E27FC236}">
                <a16:creationId xmlns:a16="http://schemas.microsoft.com/office/drawing/2014/main" id="{6E7FAEAB-A8DF-504E-BA8B-2F81F3D5A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4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9">
            <a:extLst>
              <a:ext uri="{FF2B5EF4-FFF2-40B4-BE49-F238E27FC236}">
                <a16:creationId xmlns:a16="http://schemas.microsoft.com/office/drawing/2014/main" id="{D5BC3A49-CE3C-B944-9D52-8A8627F69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1977" y="270032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17</a:t>
            </a:r>
          </a:p>
        </p:txBody>
      </p:sp>
      <p:pic>
        <p:nvPicPr>
          <p:cNvPr id="68" name="Picture 1" descr="Square-1.png">
            <a:extLst>
              <a:ext uri="{FF2B5EF4-FFF2-40B4-BE49-F238E27FC236}">
                <a16:creationId xmlns:a16="http://schemas.microsoft.com/office/drawing/2014/main" id="{07C20222-F3C3-1745-A971-8EC169056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11" y="215689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 descr="Square-2.png">
            <a:extLst>
              <a:ext uri="{FF2B5EF4-FFF2-40B4-BE49-F238E27FC236}">
                <a16:creationId xmlns:a16="http://schemas.microsoft.com/office/drawing/2014/main" id="{91BDC658-2A0B-FA4E-B759-7ECE442DB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59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4">
            <a:extLst>
              <a:ext uri="{FF2B5EF4-FFF2-40B4-BE49-F238E27FC236}">
                <a16:creationId xmlns:a16="http://schemas.microsoft.com/office/drawing/2014/main" id="{38C0D8A6-D8DD-AF4F-8636-B308CECB1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7149"/>
            <a:ext cx="202101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gBRCA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3589D43-DFF1-9040-9066-74E9B75DF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912" y="2696206"/>
            <a:ext cx="402336" cy="4138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C2413C7-9B37-A34D-9031-25F2ABEF0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855" y="2156891"/>
            <a:ext cx="411480" cy="4114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A8E7A8D-7CB8-F74F-95CD-C6E1C31B4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672" y="2156891"/>
            <a:ext cx="411480" cy="4114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0A0605A-FE9D-4947-8133-569688A7B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489" y="2156891"/>
            <a:ext cx="411480" cy="4114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97351BF-7252-CD49-AE6F-5C593014C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306" y="2156891"/>
            <a:ext cx="411480" cy="411480"/>
          </a:xfrm>
          <a:prstGeom prst="rect">
            <a:avLst/>
          </a:prstGeom>
        </p:spPr>
      </p:pic>
      <p:pic>
        <p:nvPicPr>
          <p:cNvPr id="86" name="Picture 3" descr="Square-2.png">
            <a:extLst>
              <a:ext uri="{FF2B5EF4-FFF2-40B4-BE49-F238E27FC236}">
                <a16:creationId xmlns:a16="http://schemas.microsoft.com/office/drawing/2014/main" id="{54AB087C-D0CA-CF4A-A0AE-422D22DE6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08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3" descr="Square-2.png">
            <a:extLst>
              <a:ext uri="{FF2B5EF4-FFF2-40B4-BE49-F238E27FC236}">
                <a16:creationId xmlns:a16="http://schemas.microsoft.com/office/drawing/2014/main" id="{AFA59A3D-96D0-7143-8FAB-904BEBF5D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984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" descr="Square-2.png">
            <a:extLst>
              <a:ext uri="{FF2B5EF4-FFF2-40B4-BE49-F238E27FC236}">
                <a16:creationId xmlns:a16="http://schemas.microsoft.com/office/drawing/2014/main" id="{52874F2B-A68D-C748-8B1C-C70CD40E0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29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3" descr="Square-2.png">
            <a:extLst>
              <a:ext uri="{FF2B5EF4-FFF2-40B4-BE49-F238E27FC236}">
                <a16:creationId xmlns:a16="http://schemas.microsoft.com/office/drawing/2014/main" id="{60C3C87F-8209-774E-98D4-F6BC5C690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78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3" descr="Square-2.png">
            <a:extLst>
              <a:ext uri="{FF2B5EF4-FFF2-40B4-BE49-F238E27FC236}">
                <a16:creationId xmlns:a16="http://schemas.microsoft.com/office/drawing/2014/main" id="{C34CF0A6-8C5C-B546-899F-22A462586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45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9CF4F72-9FF4-0D4D-B59B-BD9B0EF75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607" y="2696206"/>
            <a:ext cx="402336" cy="41383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324D68F-CFDC-CB44-9480-7D4A1E59B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302" y="2696206"/>
            <a:ext cx="402336" cy="41383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ADC9770-CEE5-8946-9B6B-E1EB4F5FD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997" y="2696206"/>
            <a:ext cx="402336" cy="413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A847C38-9F72-0245-82E9-35B03C79B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692" y="2696206"/>
            <a:ext cx="402336" cy="41383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FBB4355-B4D0-FE47-9FC2-3AFBA31C7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387" y="2696206"/>
            <a:ext cx="402336" cy="4138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AF72A23-4056-9241-AF67-430D183A4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072" y="2696206"/>
            <a:ext cx="402336" cy="413831"/>
          </a:xfrm>
          <a:prstGeom prst="rect">
            <a:avLst/>
          </a:prstGeom>
        </p:spPr>
      </p:pic>
      <p:sp>
        <p:nvSpPr>
          <p:cNvPr id="97" name="Text Box 4">
            <a:extLst>
              <a:ext uri="{FF2B5EF4-FFF2-40B4-BE49-F238E27FC236}">
                <a16:creationId xmlns:a16="http://schemas.microsoft.com/office/drawing/2014/main" id="{2ECF8FF7-3857-F147-9FDC-CCBC0379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28" y="1705357"/>
            <a:ext cx="365952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Germline Testing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70034DE8-D31C-2345-BCE1-A6DB19D8B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273" y="2696206"/>
            <a:ext cx="402336" cy="41383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BA038FD-15DA-F14F-ABC2-F130ACA02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0958" y="2696206"/>
            <a:ext cx="402336" cy="413831"/>
          </a:xfrm>
          <a:prstGeom prst="rect">
            <a:avLst/>
          </a:prstGeom>
        </p:spPr>
      </p:pic>
      <p:pic>
        <p:nvPicPr>
          <p:cNvPr id="102" name="Picture 3" descr="Square-2.png">
            <a:extLst>
              <a:ext uri="{FF2B5EF4-FFF2-40B4-BE49-F238E27FC236}">
                <a16:creationId xmlns:a16="http://schemas.microsoft.com/office/drawing/2014/main" id="{EC5963DB-8760-3449-BDF2-ABBEE2B2C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52" y="26962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" descr="Square-1.png">
            <a:extLst>
              <a:ext uri="{FF2B5EF4-FFF2-40B4-BE49-F238E27FC236}">
                <a16:creationId xmlns:a16="http://schemas.microsoft.com/office/drawing/2014/main" id="{98A3E7C1-EFD6-6144-9400-4FFD5632F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91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 Box 9">
            <a:extLst>
              <a:ext uri="{FF2B5EF4-FFF2-40B4-BE49-F238E27FC236}">
                <a16:creationId xmlns:a16="http://schemas.microsoft.com/office/drawing/2014/main" id="{1DB591E0-E9A9-324E-85EA-BE80DE40E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5347" y="429901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21</a:t>
            </a:r>
          </a:p>
        </p:txBody>
      </p:sp>
      <p:pic>
        <p:nvPicPr>
          <p:cNvPr id="105" name="Picture 1" descr="Square-1.png">
            <a:extLst>
              <a:ext uri="{FF2B5EF4-FFF2-40B4-BE49-F238E27FC236}">
                <a16:creationId xmlns:a16="http://schemas.microsoft.com/office/drawing/2014/main" id="{F527670C-B9CC-D84A-80BB-EE8727F08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874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 Box 4">
            <a:extLst>
              <a:ext uri="{FF2B5EF4-FFF2-40B4-BE49-F238E27FC236}">
                <a16:creationId xmlns:a16="http://schemas.microsoft.com/office/drawing/2014/main" id="{14EBAECB-A148-084E-90E4-411EA36C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83" y="4299174"/>
            <a:ext cx="143301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Multigene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somatic/NGS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2A37F48A-075D-9042-AD8A-CAA7C31AE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126" y="4299016"/>
            <a:ext cx="411480" cy="41148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1808768-7F6D-1B4C-9D89-B695F9187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943" y="4299016"/>
            <a:ext cx="411480" cy="41148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9676742-9DB6-1449-8E43-FB0BDB457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760" y="4299016"/>
            <a:ext cx="411480" cy="41148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9B83386C-728C-6642-A81D-423AF6049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577" y="4299016"/>
            <a:ext cx="411480" cy="411480"/>
          </a:xfrm>
          <a:prstGeom prst="rect">
            <a:avLst/>
          </a:prstGeom>
        </p:spPr>
      </p:pic>
      <p:sp>
        <p:nvSpPr>
          <p:cNvPr id="111" name="Text Box 4">
            <a:extLst>
              <a:ext uri="{FF2B5EF4-FFF2-40B4-BE49-F238E27FC236}">
                <a16:creationId xmlns:a16="http://schemas.microsoft.com/office/drawing/2014/main" id="{2A45E785-8A98-3449-9602-5694CF010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28" y="3686844"/>
            <a:ext cx="365952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Somatic Testing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2" name="Picture 1" descr="Square-1.png">
            <a:extLst>
              <a:ext uri="{FF2B5EF4-FFF2-40B4-BE49-F238E27FC236}">
                <a16:creationId xmlns:a16="http://schemas.microsoft.com/office/drawing/2014/main" id="{A526AC77-2C81-AA46-9F9F-87FD3D9D0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32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" descr="Square-1.png">
            <a:extLst>
              <a:ext uri="{FF2B5EF4-FFF2-40B4-BE49-F238E27FC236}">
                <a16:creationId xmlns:a16="http://schemas.microsoft.com/office/drawing/2014/main" id="{B8C2E9C9-1C8E-E748-B765-655F94BCF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615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" descr="Square-1.png">
            <a:extLst>
              <a:ext uri="{FF2B5EF4-FFF2-40B4-BE49-F238E27FC236}">
                <a16:creationId xmlns:a16="http://schemas.microsoft.com/office/drawing/2014/main" id="{192DE9C8-B38E-9E4A-AAEA-9B4B18E2C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98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 descr="Square-1.png">
            <a:extLst>
              <a:ext uri="{FF2B5EF4-FFF2-40B4-BE49-F238E27FC236}">
                <a16:creationId xmlns:a16="http://schemas.microsoft.com/office/drawing/2014/main" id="{AD7E6465-BD4C-0545-9FCC-3F383A9EE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81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" descr="Square-1.png">
            <a:extLst>
              <a:ext uri="{FF2B5EF4-FFF2-40B4-BE49-F238E27FC236}">
                <a16:creationId xmlns:a16="http://schemas.microsoft.com/office/drawing/2014/main" id="{245DAA3F-B45C-9941-B342-EA3BA93E1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539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" descr="Square-1.png">
            <a:extLst>
              <a:ext uri="{FF2B5EF4-FFF2-40B4-BE49-F238E27FC236}">
                <a16:creationId xmlns:a16="http://schemas.microsoft.com/office/drawing/2014/main" id="{B111E09A-D8F6-5D42-9AD6-551B72A2F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722" y="42990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B548F96-66AD-E845-996F-ED7A399B0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4550" y="4299016"/>
            <a:ext cx="411480" cy="41148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C68FAFE8-E337-5F47-B0C3-F1E7FD259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367" y="4299016"/>
            <a:ext cx="411480" cy="41148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CFB88F7-A283-594B-A0BF-923F14CBD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184" y="4299016"/>
            <a:ext cx="411480" cy="41148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385573AA-F387-DA4B-A2F1-CBC213FEF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1001" y="4299016"/>
            <a:ext cx="411480" cy="41148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1D0DDEC-2A3E-2F4B-AE34-4ACCD788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256" y="4299016"/>
            <a:ext cx="411480" cy="41148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C916BA3-7691-7541-B8F0-B1CC8390D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5073" y="4299016"/>
            <a:ext cx="411480" cy="41148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C2B161F-8352-7846-AFC3-AECF64EDF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497" y="4299016"/>
            <a:ext cx="411480" cy="41148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CD1722D4-CB72-B049-99B0-D693C197C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314" y="4299016"/>
            <a:ext cx="411480" cy="41148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A2804575-FD18-0C43-813A-C1CCB829F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131" y="4299016"/>
            <a:ext cx="411480" cy="411480"/>
          </a:xfrm>
          <a:prstGeom prst="rect">
            <a:avLst/>
          </a:prstGeom>
        </p:spPr>
      </p:pic>
      <p:sp>
        <p:nvSpPr>
          <p:cNvPr id="129" name="Text Box 4">
            <a:extLst>
              <a:ext uri="{FF2B5EF4-FFF2-40B4-BE49-F238E27FC236}">
                <a16:creationId xmlns:a16="http://schemas.microsoft.com/office/drawing/2014/main" id="{2E349283-8D33-424D-B695-C8C2D57F3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28" y="5357841"/>
            <a:ext cx="365952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HRD Testing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BE78D8DB-0E49-A34C-8572-2DF6A2D21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126" y="5860077"/>
            <a:ext cx="411480" cy="41148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7B625E79-3211-CB4A-8C61-D3BDFB609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943" y="5860077"/>
            <a:ext cx="411480" cy="41148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09E8EEF-E220-7D47-8E4D-D71AF38DE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760" y="5860077"/>
            <a:ext cx="411480" cy="41148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3F3DD71-C4B8-0245-A250-4C3DDD7C2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577" y="5860077"/>
            <a:ext cx="411480" cy="411480"/>
          </a:xfrm>
          <a:prstGeom prst="rect">
            <a:avLst/>
          </a:prstGeom>
        </p:spPr>
      </p:pic>
      <p:pic>
        <p:nvPicPr>
          <p:cNvPr id="134" name="Picture 1" descr="Square-1.png">
            <a:extLst>
              <a:ext uri="{FF2B5EF4-FFF2-40B4-BE49-F238E27FC236}">
                <a16:creationId xmlns:a16="http://schemas.microsoft.com/office/drawing/2014/main" id="{D5780269-FB84-8440-854A-F4823B4C5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18" y="58600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" descr="Square-1.png">
            <a:extLst>
              <a:ext uri="{FF2B5EF4-FFF2-40B4-BE49-F238E27FC236}">
                <a16:creationId xmlns:a16="http://schemas.microsoft.com/office/drawing/2014/main" id="{D9C5CD73-EB17-2F4A-98C0-4CB9DBAC4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01" y="58600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" descr="Square-1.png">
            <a:extLst>
              <a:ext uri="{FF2B5EF4-FFF2-40B4-BE49-F238E27FC236}">
                <a16:creationId xmlns:a16="http://schemas.microsoft.com/office/drawing/2014/main" id="{48FB550D-D006-374A-A3FB-2F9F8F343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59" y="58600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Text Box 9">
            <a:extLst>
              <a:ext uri="{FF2B5EF4-FFF2-40B4-BE49-F238E27FC236}">
                <a16:creationId xmlns:a16="http://schemas.microsoft.com/office/drawing/2014/main" id="{C580DEEF-81E6-0747-8871-11E943B5D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974" y="587243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533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0"/>
            <a:ext cx="10021090" cy="1532237"/>
          </a:xfrm>
        </p:spPr>
        <p:txBody>
          <a:bodyPr/>
          <a:lstStyle/>
          <a:p>
            <a:r>
              <a:rPr lang="en-US" sz="2600" dirty="0"/>
              <a:t>In general, which of the following mutation assays do you order for a patient with newly diagnosed ovarian cancer and no family history? </a:t>
            </a:r>
          </a:p>
        </p:txBody>
      </p:sp>
      <p:sp>
        <p:nvSpPr>
          <p:cNvPr id="97" name="Text Box 4">
            <a:extLst>
              <a:ext uri="{FF2B5EF4-FFF2-40B4-BE49-F238E27FC236}">
                <a16:creationId xmlns:a16="http://schemas.microsoft.com/office/drawing/2014/main" id="{2ECF8FF7-3857-F147-9FDC-CCBC0379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28" y="1624672"/>
            <a:ext cx="365952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Germline Testing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11" name="Text Box 4">
            <a:extLst>
              <a:ext uri="{FF2B5EF4-FFF2-40B4-BE49-F238E27FC236}">
                <a16:creationId xmlns:a16="http://schemas.microsoft.com/office/drawing/2014/main" id="{2A45E785-8A98-3449-9602-5694CF010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28" y="3533181"/>
            <a:ext cx="365952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Somatic Testing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9" name="Text Box 4">
            <a:extLst>
              <a:ext uri="{FF2B5EF4-FFF2-40B4-BE49-F238E27FC236}">
                <a16:creationId xmlns:a16="http://schemas.microsoft.com/office/drawing/2014/main" id="{2E349283-8D33-424D-B695-C8C2D57F3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728" y="4768030"/>
            <a:ext cx="870107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FFC000"/>
                </a:solidFill>
              </a:rPr>
              <a:t>Homologous recombination deficiency (HRD) assay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B43DFB-7696-4E43-AD03-40139208AE75}"/>
              </a:ext>
            </a:extLst>
          </p:cNvPr>
          <p:cNvSpPr txBox="1"/>
          <p:nvPr/>
        </p:nvSpPr>
        <p:spPr>
          <a:xfrm>
            <a:off x="447260" y="2229269"/>
            <a:ext cx="267362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</a:rPr>
              <a:t>gBRCA</a:t>
            </a:r>
            <a:r>
              <a:rPr lang="en-US" sz="1600" b="1" dirty="0">
                <a:solidFill>
                  <a:srgbClr val="FFFFFF"/>
                </a:solidFill>
              </a:rPr>
              <a:t> mutation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FC8109-60D8-9640-9E0D-52F478D7F1ED}"/>
              </a:ext>
            </a:extLst>
          </p:cNvPr>
          <p:cNvSpPr txBox="1"/>
          <p:nvPr/>
        </p:nvSpPr>
        <p:spPr>
          <a:xfrm>
            <a:off x="0" y="2932586"/>
            <a:ext cx="312088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600" b="1" dirty="0">
                <a:solidFill>
                  <a:srgbClr val="FFFFFF"/>
                </a:solidFill>
              </a:rPr>
              <a:t>Multigene germline panel*</a:t>
            </a:r>
          </a:p>
        </p:txBody>
      </p:sp>
      <p:graphicFrame>
        <p:nvGraphicFramePr>
          <p:cNvPr id="77" name="Chart 76">
            <a:extLst>
              <a:ext uri="{FF2B5EF4-FFF2-40B4-BE49-F238E27FC236}">
                <a16:creationId xmlns:a16="http://schemas.microsoft.com/office/drawing/2014/main" id="{A81455BF-560B-794D-88FE-A26D5615A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407248"/>
              </p:ext>
            </p:extLst>
          </p:nvPr>
        </p:nvGraphicFramePr>
        <p:xfrm>
          <a:off x="2965244" y="1864168"/>
          <a:ext cx="8128000" cy="173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853C9096-70AA-C14C-8FC9-3266593C8640}"/>
              </a:ext>
            </a:extLst>
          </p:cNvPr>
          <p:cNvSpPr txBox="1"/>
          <p:nvPr/>
        </p:nvSpPr>
        <p:spPr>
          <a:xfrm>
            <a:off x="447260" y="4149734"/>
            <a:ext cx="267362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600" b="1" dirty="0">
                <a:solidFill>
                  <a:srgbClr val="FFFFFF"/>
                </a:solidFill>
              </a:rPr>
              <a:t>Multigene somatic/NGS*</a:t>
            </a:r>
          </a:p>
        </p:txBody>
      </p:sp>
      <p:graphicFrame>
        <p:nvGraphicFramePr>
          <p:cNvPr id="79" name="Chart 78">
            <a:extLst>
              <a:ext uri="{FF2B5EF4-FFF2-40B4-BE49-F238E27FC236}">
                <a16:creationId xmlns:a16="http://schemas.microsoft.com/office/drawing/2014/main" id="{3177E186-1D63-7246-989B-278D0D699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821591"/>
              </p:ext>
            </p:extLst>
          </p:nvPr>
        </p:nvGraphicFramePr>
        <p:xfrm>
          <a:off x="2965244" y="3840388"/>
          <a:ext cx="8128000" cy="934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1" name="Chart 80">
            <a:extLst>
              <a:ext uri="{FF2B5EF4-FFF2-40B4-BE49-F238E27FC236}">
                <a16:creationId xmlns:a16="http://schemas.microsoft.com/office/drawing/2014/main" id="{E490C838-990A-504F-8FBC-FFACB9BC4E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294121"/>
              </p:ext>
            </p:extLst>
          </p:nvPr>
        </p:nvGraphicFramePr>
        <p:xfrm>
          <a:off x="2965244" y="5098222"/>
          <a:ext cx="8128000" cy="934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728B4D0B-B44B-C547-AC45-C5D4D67EE7D0}"/>
              </a:ext>
            </a:extLst>
          </p:cNvPr>
          <p:cNvSpPr txBox="1"/>
          <p:nvPr/>
        </p:nvSpPr>
        <p:spPr>
          <a:xfrm>
            <a:off x="484286" y="5903261"/>
            <a:ext cx="1086503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1600" b="1" dirty="0">
                <a:solidFill>
                  <a:srgbClr val="FFFFFF"/>
                </a:solidFill>
              </a:rPr>
              <a:t>*Includes those who responded: multigene germline and somatic/NGS</a:t>
            </a:r>
          </a:p>
          <a:p>
            <a:pPr lvl="0">
              <a:spcBef>
                <a:spcPts val="0"/>
              </a:spcBef>
              <a:defRPr/>
            </a:pPr>
            <a:r>
              <a:rPr lang="en-US" sz="1600" b="1" dirty="0">
                <a:solidFill>
                  <a:srgbClr val="FFFFFF"/>
                </a:solidFill>
              </a:rPr>
              <a:t>NGS, next-generation sequencing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46A85-7EC1-1B43-B479-3152F4CAD766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12795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C812-2BF7-6F47-9D2E-E69806F4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022765"/>
          </a:xfrm>
        </p:spPr>
        <p:txBody>
          <a:bodyPr/>
          <a:lstStyle/>
          <a:p>
            <a:r>
              <a:rPr lang="en-US" sz="2600" dirty="0"/>
              <a:t>Regulatory and reimbursement issues aside, have you offered or would you offer a PARP inhibitor to a patient with ovarian cancer and the following germline mutation as you would for a patient with a BRCA germline mutation? 	 </a:t>
            </a:r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6063183F-D03B-8F4A-8A5E-48605A6B1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683" y="2455759"/>
            <a:ext cx="10362723" cy="3183042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110FFCD8-8432-3648-A46A-04B6FF5C3A9B}"/>
              </a:ext>
            </a:extLst>
          </p:cNvPr>
          <p:cNvGraphicFramePr>
            <a:graphicFrameLocks/>
          </p:cNvGraphicFramePr>
          <p:nvPr/>
        </p:nvGraphicFramePr>
        <p:xfrm>
          <a:off x="1073847" y="2590725"/>
          <a:ext cx="10044306" cy="2895675"/>
        </p:xfrm>
        <a:graphic>
          <a:graphicData uri="http://schemas.openxmlformats.org/drawingml/2006/table">
            <a:tbl>
              <a:tblPr firstRow="1" bandRow="1">
                <a:solidFill>
                  <a:srgbClr val="005696"/>
                </a:solidFill>
                <a:tableStyleId>{21E4AEA4-8DFA-4A89-87EB-49C32662AFE0}</a:tableStyleId>
              </a:tblPr>
              <a:tblGrid>
                <a:gridCol w="2717706">
                  <a:extLst>
                    <a:ext uri="{9D8B030D-6E8A-4147-A177-3AD203B41FA5}">
                      <a16:colId xmlns:a16="http://schemas.microsoft.com/office/drawing/2014/main" val="2343474276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886923387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204966362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1769841157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3560992913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1062376784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4220703046"/>
                    </a:ext>
                  </a:extLst>
                </a:gridCol>
              </a:tblGrid>
              <a:tr h="543529">
                <a:tc rowSpan="2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PALB2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RAD51C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587082"/>
                  </a:ext>
                </a:extLst>
              </a:tr>
              <a:tr h="543529">
                <a:tc vMerge="1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Gyn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Gyn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Gyn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735448"/>
                  </a:ext>
                </a:extLst>
              </a:tr>
              <a:tr h="543529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have not and would not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63706"/>
                  </a:ext>
                </a:extLst>
              </a:tr>
              <a:tr h="721559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have not, but I would for the right patient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84345"/>
                  </a:ext>
                </a:extLst>
              </a:tr>
              <a:tr h="543529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have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92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1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0152" cy="1927744"/>
          </a:xfrm>
        </p:spPr>
        <p:txBody>
          <a:bodyPr/>
          <a:lstStyle/>
          <a:p>
            <a:r>
              <a:rPr lang="en-US" sz="2600" dirty="0"/>
              <a:t>Regulatory and reimbursement issues aside, have you offered </a:t>
            </a:r>
            <a:br>
              <a:rPr lang="en-US" sz="2600" dirty="0"/>
            </a:br>
            <a:r>
              <a:rPr lang="en-US" sz="2600" dirty="0"/>
              <a:t>or would you offer a PARP inhibitor to a patient with ovarian cancer and the following germline mutations as you would for a patient with a BRCA germline mutation?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914638" y="2877438"/>
            <a:ext cx="220624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I have not and would not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447260" y="4145114"/>
            <a:ext cx="26736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I have not, but I would for the right patient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447260" y="5599130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I have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075718"/>
              </p:ext>
            </p:extLst>
          </p:nvPr>
        </p:nvGraphicFramePr>
        <p:xfrm>
          <a:off x="2965244" y="2302886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939F3A3-23D2-3744-B56F-08EA5C212126}"/>
              </a:ext>
            </a:extLst>
          </p:cNvPr>
          <p:cNvSpPr/>
          <p:nvPr/>
        </p:nvSpPr>
        <p:spPr bwMode="auto">
          <a:xfrm>
            <a:off x="5700409" y="1955933"/>
            <a:ext cx="311285" cy="312952"/>
          </a:xfrm>
          <a:prstGeom prst="rect">
            <a:avLst/>
          </a:prstGeom>
          <a:solidFill>
            <a:srgbClr val="79D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C0A0C1-9A43-FD48-A7CE-18D5028B14C8}"/>
              </a:ext>
            </a:extLst>
          </p:cNvPr>
          <p:cNvSpPr/>
          <p:nvPr/>
        </p:nvSpPr>
        <p:spPr bwMode="auto">
          <a:xfrm>
            <a:off x="7412478" y="1955933"/>
            <a:ext cx="311285" cy="312952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169552-2D8C-3A40-B825-5E9692624837}"/>
              </a:ext>
            </a:extLst>
          </p:cNvPr>
          <p:cNvSpPr/>
          <p:nvPr/>
        </p:nvSpPr>
        <p:spPr bwMode="auto">
          <a:xfrm>
            <a:off x="9169515" y="1955933"/>
            <a:ext cx="311285" cy="312952"/>
          </a:xfrm>
          <a:prstGeom prst="rect">
            <a:avLst/>
          </a:prstGeom>
          <a:solidFill>
            <a:srgbClr val="FF9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5DFC0-6427-D048-87F1-BC2E65600C3E}"/>
              </a:ext>
            </a:extLst>
          </p:cNvPr>
          <p:cNvSpPr txBox="1"/>
          <p:nvPr/>
        </p:nvSpPr>
        <p:spPr>
          <a:xfrm>
            <a:off x="5968135" y="1927743"/>
            <a:ext cx="140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PALB2</a:t>
            </a:r>
            <a:r>
              <a:rPr lang="en-US" sz="18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33B634-1C42-9549-9FEA-926CDC4CD23B}"/>
              </a:ext>
            </a:extLst>
          </p:cNvPr>
          <p:cNvSpPr txBox="1"/>
          <p:nvPr/>
        </p:nvSpPr>
        <p:spPr>
          <a:xfrm>
            <a:off x="7758024" y="1927743"/>
            <a:ext cx="121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RAD51C 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6BB701-9234-9D4D-94C2-8B2F4D95DD38}"/>
              </a:ext>
            </a:extLst>
          </p:cNvPr>
          <p:cNvSpPr txBox="1"/>
          <p:nvPr/>
        </p:nvSpPr>
        <p:spPr>
          <a:xfrm>
            <a:off x="9476150" y="1927743"/>
            <a:ext cx="140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ATM 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081B09-6EA8-754F-97A8-38D838ECA3B9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35676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46" y="2780699"/>
            <a:ext cx="411480" cy="41148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D9B3B7-3C0B-0F40-9C81-16434A4E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81" y="2788461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Has the primary approach to genetic counseling for a patient with newly diagnosed ovarian cancer and a germline BRCA mutation changed at your institution in the current era of COVID-19?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8358" y="278101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18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590" y="3621257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77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66" y="355661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7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066" y="2821274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046" y="3556613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469" y="3556613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53" y="2780699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860" y="2780699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268" y="2780699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819" y="2780699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226" y="2780699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634" y="2780699"/>
            <a:ext cx="411480" cy="411480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F46D98-F847-FC49-B92D-48B3B558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042" y="2780699"/>
            <a:ext cx="411480" cy="411480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DB8F01-C81F-B643-8005-24282805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93" y="2780699"/>
            <a:ext cx="411480" cy="411480"/>
          </a:xfrm>
          <a:prstGeom prst="rect">
            <a:avLst/>
          </a:prstGeom>
        </p:spPr>
      </p:pic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8D531D-226F-0446-8414-7FD3DCDF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000" y="2780699"/>
            <a:ext cx="411480" cy="411480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C8028D-0741-4D4D-BBAB-ED598D73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788" y="2788461"/>
            <a:ext cx="411480" cy="411480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E9027B-511B-224A-9AFB-1DB5C270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726" y="2788461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133" y="2788461"/>
            <a:ext cx="411480" cy="411480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A5CBAC-7C49-4E41-B784-E569F7CF3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540" y="2788461"/>
            <a:ext cx="411480" cy="411480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118A0B-D736-854E-B312-887626BC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478" y="2788461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68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3922F6-5FE2-0948-9F82-E6B75587974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397A94-3AE5-5347-939A-5920B94BAEA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CCEC7F-3636-2742-9BB5-56BB6804FA8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137065-74A4-7C46-9028-673705818982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B1CF00-7A04-A54E-83F5-6B462BCD1A59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35" name="Picture 3" descr="Square-2.png">
            <a:extLst>
              <a:ext uri="{FF2B5EF4-FFF2-40B4-BE49-F238E27FC236}">
                <a16:creationId xmlns:a16="http://schemas.microsoft.com/office/drawing/2014/main" id="{FD2539D6-6CBC-FC46-8141-3662B5EC9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26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Square-2.png">
            <a:extLst>
              <a:ext uri="{FF2B5EF4-FFF2-40B4-BE49-F238E27FC236}">
                <a16:creationId xmlns:a16="http://schemas.microsoft.com/office/drawing/2014/main" id="{EBC07DBF-999D-994B-8DA3-C0ABC9306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17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58193B-7E43-534D-8484-F3B93BEF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407" y="2780699"/>
            <a:ext cx="411480" cy="411480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FF0FA0-AE36-A54C-B437-D7AF702C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894" y="2780699"/>
            <a:ext cx="411480" cy="411480"/>
          </a:xfrm>
          <a:prstGeom prst="rect">
            <a:avLst/>
          </a:prstGeom>
        </p:spPr>
      </p:pic>
      <p:pic>
        <p:nvPicPr>
          <p:cNvPr id="47" name="Picture 3" descr="Square-2.png">
            <a:extLst>
              <a:ext uri="{FF2B5EF4-FFF2-40B4-BE49-F238E27FC236}">
                <a16:creationId xmlns:a16="http://schemas.microsoft.com/office/drawing/2014/main" id="{2FE3A7F4-EDF9-BC45-AE54-2F4D958A8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60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2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193619"/>
            <a:ext cx="9868380" cy="1721444"/>
          </a:xfrm>
        </p:spPr>
        <p:txBody>
          <a:bodyPr/>
          <a:lstStyle/>
          <a:p>
            <a:r>
              <a:rPr lang="en-US" sz="2600" dirty="0"/>
              <a:t>Has the primary approach to genetic counseling for a patient with newly diagnosed ovarian cancer and a germline BRCA mutation changed at your institution in the current era of COVID-19? 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24618" y="3065639"/>
            <a:ext cx="23962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98756" y="4755128"/>
            <a:ext cx="20221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329132"/>
          <a:ext cx="8128000" cy="345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3880E1-A2AE-2A4E-871A-47C4350EA686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0157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C15C2-D610-1847-96C4-29803F11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319089"/>
            <a:ext cx="10146651" cy="1716188"/>
          </a:xfrm>
        </p:spPr>
        <p:txBody>
          <a:bodyPr/>
          <a:lstStyle/>
          <a:p>
            <a:r>
              <a:rPr lang="en-US" sz="2600" dirty="0"/>
              <a:t>How has the primary approach to genetic counseling for a patient with newly diagnosed ovarian cancer and a germline BRCA mutation changed at your institution in the current era of COVID-19?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00F69-103E-9447-9768-9231C9483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403987"/>
            <a:ext cx="10362724" cy="408571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More telehealth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All remote (tele) visits with the genetic counselor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All virtual visits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Almost all use telemedicine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The patients and family need to wait longer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Universally, virtual-based or delayed visits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Video visits</a:t>
            </a:r>
          </a:p>
        </p:txBody>
      </p:sp>
    </p:spTree>
    <p:extLst>
      <p:ext uri="{BB962C8B-B14F-4D97-AF65-F5344CB8AC3E}">
        <p14:creationId xmlns:p14="http://schemas.microsoft.com/office/powerpoint/2010/main" val="574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2: Integration of PARP Inhibitor Maintenance into the Management of Newly Diagnosed OC </a:t>
            </a:r>
          </a:p>
        </p:txBody>
      </p:sp>
    </p:spTree>
    <p:extLst>
      <p:ext uri="{BB962C8B-B14F-4D97-AF65-F5344CB8AC3E}">
        <p14:creationId xmlns:p14="http://schemas.microsoft.com/office/powerpoint/2010/main" val="25099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Moore: 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53 year old who presented with abdominal bloating , decreased urination and difficulty with defecation starting 10/2019.   She was treated with laxatives which didn’t help and presented to her </a:t>
            </a:r>
            <a:r>
              <a:rPr lang="en-US" dirty="0" err="1"/>
              <a:t>Ob/Gyn</a:t>
            </a:r>
            <a:r>
              <a:rPr lang="en-US" dirty="0"/>
              <a:t> where a mass was appreciated on exam. </a:t>
            </a:r>
          </a:p>
          <a:p>
            <a:r>
              <a:rPr lang="en-US" dirty="0"/>
              <a:t>TVUS demonstrated a large complex adnexal mass, free fluid</a:t>
            </a:r>
          </a:p>
          <a:p>
            <a:r>
              <a:rPr lang="en-US" dirty="0"/>
              <a:t>Ca-125 = 953.6</a:t>
            </a:r>
          </a:p>
          <a:p>
            <a:r>
              <a:rPr lang="en-US" dirty="0"/>
              <a:t>She was referred to gynecologic oncology where a CT was ordered. </a:t>
            </a:r>
          </a:p>
        </p:txBody>
      </p:sp>
    </p:spTree>
    <p:extLst>
      <p:ext uri="{BB962C8B-B14F-4D97-AF65-F5344CB8AC3E}">
        <p14:creationId xmlns:p14="http://schemas.microsoft.com/office/powerpoint/2010/main" val="2512125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Moore: Case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550" y="1690688"/>
            <a:ext cx="5505450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825" y="1690688"/>
            <a:ext cx="570547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2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143000"/>
            <a:ext cx="10362724" cy="502761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form of educational grants to develop CME activities from the following commercial interests: AbbVie Inc, 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 Adaptive Biotechnologies, </a:t>
            </a:r>
            <a:r>
              <a:rPr lang="en-US" sz="1800" dirty="0" err="1"/>
              <a:t>Agendia</a:t>
            </a:r>
            <a:r>
              <a:rPr lang="en-US" sz="1800" dirty="0"/>
              <a:t> Inc, 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 Array </a:t>
            </a:r>
            <a:r>
              <a:rPr lang="en-US" sz="1800" dirty="0" err="1"/>
              <a:t>BioPharma</a:t>
            </a:r>
            <a:r>
              <a:rPr lang="en-US" sz="1800" dirty="0"/>
              <a:t> Inc, Astellas, AstraZeneca Pharmaceuticals LP, Bayer HealthCare Pharmaceuticals, </a:t>
            </a:r>
            <a:r>
              <a:rPr lang="en-US" sz="1800" dirty="0" err="1"/>
              <a:t>Biodesix</a:t>
            </a:r>
            <a:r>
              <a:rPr lang="en-US" sz="1800" dirty="0"/>
              <a:t> Inc, </a:t>
            </a:r>
            <a:r>
              <a:rPr lang="en-US" sz="1800" dirty="0" err="1"/>
              <a:t>bioTheranostics</a:t>
            </a:r>
            <a:r>
              <a:rPr lang="en-US" sz="1800" dirty="0"/>
              <a:t> Inc, Blueprint Medicines, Boehringer Ingelheim Pharmaceuticals Inc, Boston Biomedical Inc, Bristol-Myers Squibb Company, Celgene Corporation, Clovis Oncology, 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 EMD Serono Inc, </a:t>
            </a:r>
            <a:r>
              <a:rPr lang="en-US" sz="1800" dirty="0" err="1"/>
              <a:t>Exelixis</a:t>
            </a:r>
            <a:r>
              <a:rPr lang="en-US" sz="1800" dirty="0"/>
              <a:t> Inc, Foundation Medicine, Genentech, a member of the Roche Group, 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 GlaxoSmithKline, Guardant Health, </a:t>
            </a:r>
            <a:r>
              <a:rPr lang="en-US" sz="1800" dirty="0" err="1"/>
              <a:t>Halozyme</a:t>
            </a:r>
            <a:r>
              <a:rPr lang="en-US" sz="1800" dirty="0"/>
              <a:t> Inc, </a:t>
            </a:r>
            <a:r>
              <a:rPr lang="en-US" sz="1800" dirty="0" err="1"/>
              <a:t>ImmunoGen</a:t>
            </a:r>
            <a:r>
              <a:rPr lang="en-US" sz="1800" dirty="0"/>
              <a:t> Inc, Incyte Corporation, Infinity Pharmaceuticals Inc, Ipsen Biopharmaceuticals Inc, Janssen Biotech Inc, administered by Janssen Scientific Affairs LLC, Jazz Pharmaceuticals Inc, Kite, A Gilead Company, 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 Merck, Merrimack Pharmaceuticals Inc, 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 Novartis, </a:t>
            </a:r>
            <a:r>
              <a:rPr lang="en-US" sz="1800" dirty="0" err="1"/>
              <a:t>Oncopeptides</a:t>
            </a:r>
            <a:r>
              <a:rPr lang="en-US" sz="1800" dirty="0"/>
              <a:t>, Pfizer Inc, Pharmacyclics LLC, an AbbVie Company, Prometheus Laboratories Inc, Puma Biotechnology Inc, Regeneron Pharmaceuticals Inc, 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 Medical Ltd, Spectrum Pharmaceuticals Inc, Taiho Oncology Inc, Takeda Oncology, 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 and </a:t>
            </a:r>
            <a:r>
              <a:rPr lang="en-US" sz="1800" dirty="0" err="1"/>
              <a:t>Tolero</a:t>
            </a:r>
            <a:r>
              <a:rPr lang="en-US" sz="1800" dirty="0"/>
              <a:t> Pharmaceuticals.</a:t>
            </a:r>
          </a:p>
        </p:txBody>
      </p:sp>
    </p:spTree>
    <p:extLst>
      <p:ext uri="{BB962C8B-B14F-4D97-AF65-F5344CB8AC3E}">
        <p14:creationId xmlns:p14="http://schemas.microsoft.com/office/powerpoint/2010/main" val="11101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Moore: Case 1</a:t>
            </a:r>
            <a:br>
              <a:rPr lang="en-US" dirty="0"/>
            </a:br>
            <a:r>
              <a:rPr lang="en-US" dirty="0"/>
              <a:t>Pathology and Molecular Characterization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Pathology</a:t>
            </a:r>
          </a:p>
          <a:p>
            <a:pPr lvl="1"/>
            <a:r>
              <a:rPr lang="en-US" dirty="0"/>
              <a:t>High grade serous ovarian cancer</a:t>
            </a:r>
          </a:p>
          <a:p>
            <a:pPr>
              <a:spcBef>
                <a:spcPts val="1600"/>
              </a:spcBef>
            </a:pPr>
            <a:r>
              <a:rPr lang="en-US" dirty="0"/>
              <a:t>Comprehensive Genomic Profile:</a:t>
            </a:r>
          </a:p>
          <a:p>
            <a:pPr lvl="1"/>
            <a:r>
              <a:rPr lang="en-US" dirty="0"/>
              <a:t>Loss of heterozygosity score &gt; 16%</a:t>
            </a:r>
          </a:p>
          <a:p>
            <a:pPr lvl="1"/>
            <a:r>
              <a:rPr lang="en-US" dirty="0"/>
              <a:t>Tumor mutational burden 4mut/Mb, MSS, BRAF D594G, NF1 loss, RB1 loss, TP53 H179R</a:t>
            </a:r>
          </a:p>
          <a:p>
            <a:pPr>
              <a:spcBef>
                <a:spcPts val="1600"/>
              </a:spcBef>
            </a:pPr>
            <a:r>
              <a:rPr lang="en-US" dirty="0"/>
              <a:t>Genetics</a:t>
            </a:r>
          </a:p>
          <a:p>
            <a:pPr lvl="1"/>
            <a:r>
              <a:rPr lang="en-US" i="1" dirty="0"/>
              <a:t>BRCA</a:t>
            </a:r>
            <a:r>
              <a:rPr lang="en-US" dirty="0"/>
              <a:t> </a:t>
            </a:r>
            <a:r>
              <a:rPr lang="en-US" dirty="0" err="1"/>
              <a:t>wt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78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Moore: Case 1 –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Treated with carboplatin AUC 6 and paclitaxel 175mg/mg</a:t>
            </a:r>
            <a:r>
              <a:rPr lang="en-US" baseline="30000" dirty="0"/>
              <a:t>2</a:t>
            </a:r>
            <a:r>
              <a:rPr lang="en-US" dirty="0"/>
              <a:t> IV every 21 days x 6 cycles</a:t>
            </a:r>
          </a:p>
          <a:p>
            <a:r>
              <a:rPr lang="en-US" dirty="0"/>
              <a:t>Ca-125 was 31 post </a:t>
            </a:r>
            <a:r>
              <a:rPr lang="en-US" dirty="0" err="1"/>
              <a:t>cytoreductive</a:t>
            </a:r>
            <a:r>
              <a:rPr lang="en-US" dirty="0"/>
              <a:t> surgery, ended at 9</a:t>
            </a:r>
          </a:p>
          <a:p>
            <a:r>
              <a:rPr lang="en-US" dirty="0"/>
              <a:t>Cycle 6 on 4/9/2020, </a:t>
            </a:r>
            <a:r>
              <a:rPr lang="en-US" dirty="0" err="1"/>
              <a:t>nl</a:t>
            </a:r>
            <a:r>
              <a:rPr lang="en-US" dirty="0"/>
              <a:t> Ca125 and </a:t>
            </a:r>
            <a:r>
              <a:rPr lang="en-US" dirty="0" err="1"/>
              <a:t>neg</a:t>
            </a:r>
            <a:r>
              <a:rPr lang="en-US" dirty="0"/>
              <a:t> CT scan = NED</a:t>
            </a:r>
          </a:p>
          <a:p>
            <a:r>
              <a:rPr lang="en-US" dirty="0"/>
              <a:t>Now questions regarding maintenance? </a:t>
            </a:r>
          </a:p>
        </p:txBody>
      </p:sp>
    </p:spTree>
    <p:extLst>
      <p:ext uri="{BB962C8B-B14F-4D97-AF65-F5344CB8AC3E}">
        <p14:creationId xmlns:p14="http://schemas.microsoft.com/office/powerpoint/2010/main" val="3091510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b="-4450"/>
          <a:stretch/>
        </p:blipFill>
        <p:spPr>
          <a:xfrm>
            <a:off x="1524000" y="1473271"/>
            <a:ext cx="9144000" cy="48017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B7FA78-2CA0-9E49-9E93-1397043BFCCC}"/>
              </a:ext>
            </a:extLst>
          </p:cNvPr>
          <p:cNvSpPr/>
          <p:nvPr/>
        </p:nvSpPr>
        <p:spPr>
          <a:xfrm>
            <a:off x="6987540" y="5955030"/>
            <a:ext cx="400812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57087"/>
            <a:ext cx="9315450" cy="594360"/>
          </a:xfrm>
        </p:spPr>
        <p:txBody>
          <a:bodyPr/>
          <a:lstStyle/>
          <a:p>
            <a:r>
              <a:rPr lang="en-US" dirty="0"/>
              <a:t>NCCN 2020 Guidelines</a:t>
            </a:r>
          </a:p>
        </p:txBody>
      </p:sp>
      <p:sp>
        <p:nvSpPr>
          <p:cNvPr id="3" name="Oval 2"/>
          <p:cNvSpPr/>
          <p:nvPr/>
        </p:nvSpPr>
        <p:spPr>
          <a:xfrm>
            <a:off x="6400800" y="1962150"/>
            <a:ext cx="177165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EC5FD4-529B-814C-8EB4-3A2CCD29AC04}"/>
              </a:ext>
            </a:extLst>
          </p:cNvPr>
          <p:cNvSpPr/>
          <p:nvPr/>
        </p:nvSpPr>
        <p:spPr>
          <a:xfrm>
            <a:off x="1196340" y="5955030"/>
            <a:ext cx="568452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D67C9-2C2C-E54C-9984-8F8259FB319C}"/>
              </a:ext>
            </a:extLst>
          </p:cNvPr>
          <p:cNvSpPr txBox="1"/>
          <p:nvPr/>
        </p:nvSpPr>
        <p:spPr>
          <a:xfrm>
            <a:off x="6983730" y="5934456"/>
            <a:ext cx="676467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Niraparib</a:t>
            </a:r>
            <a:r>
              <a:rPr kumimoji="0" lang="en-US" sz="11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44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Moore: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63 year old who had surgery at an outside facility and not by a cancer specialist but was found to have advanced stage, epithelial ovarian cancer</a:t>
            </a:r>
          </a:p>
          <a:p>
            <a:pPr>
              <a:lnSpc>
                <a:spcPct val="110000"/>
              </a:lnSpc>
            </a:pPr>
            <a:r>
              <a:rPr lang="en-US" dirty="0"/>
              <a:t>Chest CT with pleural effusion, mediastinal LN that did not meet RECIST criteria but were concerning</a:t>
            </a:r>
          </a:p>
          <a:p>
            <a:pPr>
              <a:lnSpc>
                <a:spcPct val="110000"/>
              </a:lnSpc>
            </a:pPr>
            <a:r>
              <a:rPr lang="en-US" dirty="0"/>
              <a:t>CT </a:t>
            </a:r>
            <a:r>
              <a:rPr lang="en-US" dirty="0" err="1"/>
              <a:t>Abd</a:t>
            </a:r>
            <a:r>
              <a:rPr lang="en-US" dirty="0"/>
              <a:t> pelvis with multiple enlarged LN</a:t>
            </a:r>
          </a:p>
          <a:p>
            <a:pPr>
              <a:lnSpc>
                <a:spcPct val="110000"/>
              </a:lnSpc>
            </a:pPr>
            <a:r>
              <a:rPr lang="en-US" dirty="0"/>
              <a:t>Pathology: HG </a:t>
            </a:r>
            <a:r>
              <a:rPr lang="en-US" dirty="0" err="1"/>
              <a:t>Endometrioid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Comprehensive Genomic Profile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LOH &lt; 16%, MSS, BRAF K483E, TP53, ARID1A</a:t>
            </a:r>
          </a:p>
          <a:p>
            <a:pPr>
              <a:lnSpc>
                <a:spcPct val="110000"/>
              </a:lnSpc>
            </a:pPr>
            <a:r>
              <a:rPr lang="en-US" i="1" dirty="0"/>
              <a:t>BRCA</a:t>
            </a:r>
            <a:r>
              <a:rPr lang="en-US" dirty="0"/>
              <a:t> </a:t>
            </a:r>
            <a:r>
              <a:rPr lang="en-US" dirty="0" err="1"/>
              <a:t>wt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033" y="3834911"/>
            <a:ext cx="38576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52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Moore: Case 2: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Patient treated with carboplatin AUC 6 and paclitaxel 175mg/m</a:t>
            </a:r>
            <a:r>
              <a:rPr lang="en-US" baseline="30000" dirty="0"/>
              <a:t>2</a:t>
            </a:r>
            <a:r>
              <a:rPr lang="en-US" dirty="0"/>
              <a:t> and bevacizumab 15mg/kg every 21 days x 6 completed 12/2019</a:t>
            </a:r>
          </a:p>
          <a:p>
            <a:pPr>
              <a:lnSpc>
                <a:spcPct val="100000"/>
              </a:lnSpc>
            </a:pPr>
            <a:r>
              <a:rPr lang="en-US" dirty="0"/>
              <a:t>Ca-125 went from 729 to  464 after 6 cycles</a:t>
            </a:r>
          </a:p>
          <a:p>
            <a:pPr>
              <a:lnSpc>
                <a:spcPct val="100000"/>
              </a:lnSpc>
            </a:pPr>
            <a:r>
              <a:rPr lang="en-US" dirty="0"/>
              <a:t>CT with partial response to therapy</a:t>
            </a:r>
          </a:p>
          <a:p>
            <a:pPr>
              <a:lnSpc>
                <a:spcPct val="100000"/>
              </a:lnSpc>
            </a:pPr>
            <a:r>
              <a:rPr lang="en-US" dirty="0"/>
              <a:t>Bevacizumab discontinued after cycle 6 due to grade 3, uncontrolled HTN</a:t>
            </a:r>
          </a:p>
          <a:p>
            <a:pPr>
              <a:lnSpc>
                <a:spcPct val="100000"/>
              </a:lnSpc>
            </a:pPr>
            <a:r>
              <a:rPr lang="en-US" dirty="0"/>
              <a:t>Since we had started bevacizumab – we planned to treat per PAOLA-1 but didn’t end up continuing the </a:t>
            </a:r>
            <a:r>
              <a:rPr lang="en-US" dirty="0" err="1"/>
              <a:t>bev</a:t>
            </a:r>
            <a:r>
              <a:rPr lang="en-US" dirty="0"/>
              <a:t> – so now just on </a:t>
            </a:r>
            <a:r>
              <a:rPr lang="en-US" dirty="0" err="1"/>
              <a:t>olaparib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Ca125 down to 187 after 4 cycles maintenance - ongoing</a:t>
            </a:r>
          </a:p>
        </p:txBody>
      </p:sp>
    </p:spTree>
    <p:extLst>
      <p:ext uri="{BB962C8B-B14F-4D97-AF65-F5344CB8AC3E}">
        <p14:creationId xmlns:p14="http://schemas.microsoft.com/office/powerpoint/2010/main" val="874093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661" y="457087"/>
            <a:ext cx="9389599" cy="594360"/>
          </a:xfrm>
        </p:spPr>
        <p:txBody>
          <a:bodyPr/>
          <a:lstStyle/>
          <a:p>
            <a:r>
              <a:rPr lang="en-US" dirty="0"/>
              <a:t>NCCN 2020 Guidelines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524000" y="1473271"/>
            <a:ext cx="9144000" cy="45972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87661" y="4125058"/>
            <a:ext cx="177165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8C2691-10FB-5647-AAB4-2E3665894C9E}"/>
              </a:ext>
            </a:extLst>
          </p:cNvPr>
          <p:cNvSpPr/>
          <p:nvPr/>
        </p:nvSpPr>
        <p:spPr>
          <a:xfrm>
            <a:off x="6987540" y="5955030"/>
            <a:ext cx="400812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56CAF0-390C-F948-83D6-30B41686EB7B}"/>
              </a:ext>
            </a:extLst>
          </p:cNvPr>
          <p:cNvSpPr/>
          <p:nvPr/>
        </p:nvSpPr>
        <p:spPr>
          <a:xfrm>
            <a:off x="1097280" y="5955030"/>
            <a:ext cx="578358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B0B55-A17D-374B-9AD2-9EF08F227B84}"/>
              </a:ext>
            </a:extLst>
          </p:cNvPr>
          <p:cNvSpPr txBox="1"/>
          <p:nvPr/>
        </p:nvSpPr>
        <p:spPr>
          <a:xfrm>
            <a:off x="6983730" y="5934456"/>
            <a:ext cx="676467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Niraparib</a:t>
            </a:r>
            <a:r>
              <a:rPr kumimoji="0" lang="en-US" sz="11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7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193619"/>
            <a:ext cx="9868380" cy="1721444"/>
          </a:xfrm>
        </p:spPr>
        <p:txBody>
          <a:bodyPr/>
          <a:lstStyle/>
          <a:p>
            <a:r>
              <a:rPr lang="en-US" dirty="0"/>
              <a:t>Has the approach to primary debulking surgery for patients with Stage III ovarian cancer changed at your institution during the COVID-19 pandemic?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24618" y="3065639"/>
            <a:ext cx="23962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98756" y="4755128"/>
            <a:ext cx="20221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329132"/>
          <a:ext cx="8128000" cy="345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DC11640-DEFC-AA42-8772-09AFBFBD3BFA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7731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193619"/>
            <a:ext cx="9868380" cy="1721444"/>
          </a:xfrm>
        </p:spPr>
        <p:txBody>
          <a:bodyPr/>
          <a:lstStyle/>
          <a:p>
            <a:r>
              <a:rPr lang="en-US" sz="2600" dirty="0"/>
              <a:t>Are you currently administering more neoadjuvant treatment for patients with Stage III ovarian cancer at your institution than you were before the COVID-19 pandemic?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24618" y="3065639"/>
            <a:ext cx="23962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98756" y="4755128"/>
            <a:ext cx="20221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329132"/>
          <a:ext cx="8128000" cy="345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AD23AA3-FFC3-CB41-B103-3DF8178E0C66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9674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D7C6E8-1A01-4444-B021-F65A61B2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671" y="5196949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8" y="0"/>
            <a:ext cx="10626197" cy="2151492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germline BRCA mutation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965" y="4421493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7" name="Picture 1" descr="Square-1.png">
            <a:extLst>
              <a:ext uri="{FF2B5EF4-FFF2-40B4-BE49-F238E27FC236}">
                <a16:creationId xmlns:a16="http://schemas.microsoft.com/office/drawing/2014/main" id="{3D8F1686-7582-F04E-94E7-ABAC07E70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97" y="27063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2874" y="270633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15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28" y="3578306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72" y="355476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050" y="355888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390" y="520015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480" y="27063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63" y="27063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22" y="4438361"/>
            <a:ext cx="390344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846" y="27063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quare-2.png">
            <a:extLst>
              <a:ext uri="{FF2B5EF4-FFF2-40B4-BE49-F238E27FC236}">
                <a16:creationId xmlns:a16="http://schemas.microsoft.com/office/drawing/2014/main" id="{E5FF161D-8B18-C04E-A1C3-8C4E0FA55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78" y="355476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28" y="2746592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6" y="4405549"/>
            <a:ext cx="411480" cy="411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878" y="2706334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9329" y="3554766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752" y="3554766"/>
            <a:ext cx="402336" cy="4138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695" y="2706334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512" y="2706334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329" y="2706334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146" y="2706334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906" y="2706334"/>
            <a:ext cx="411480" cy="4114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5F7E75-4647-EE46-A583-94CC6AFD7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695" y="3554766"/>
            <a:ext cx="402336" cy="4138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C0E98B-1F83-4C48-9AD7-0B3C9BB0E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118" y="3554766"/>
            <a:ext cx="402336" cy="41383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0F845E2-85F2-C443-B9F0-C8B4DADDACFB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D545C04-E934-F54E-90B0-9CD6DD65BDE7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9622964-97C9-E248-ABE5-28C8042FD4FE}"/>
                </a:ext>
              </a:extLst>
            </p:cNvPr>
            <p:cNvPicPr>
              <a:picLocks/>
            </p:cNvPicPr>
            <p:nvPr/>
          </p:nvPicPr>
          <p:blipFill>
            <a:blip r:embed="rId9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85B6DB-120B-4D41-A563-67E282B6A4AD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0FFAEF-1AF5-F944-AE54-47C6348C8E63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5" name="Picture 1" descr="Square-1.png">
            <a:extLst>
              <a:ext uri="{FF2B5EF4-FFF2-40B4-BE49-F238E27FC236}">
                <a16:creationId xmlns:a16="http://schemas.microsoft.com/office/drawing/2014/main" id="{B1EA2F7C-AF05-1649-93E3-560C0D10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104" y="27063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" descr="Square-1.png">
            <a:extLst>
              <a:ext uri="{FF2B5EF4-FFF2-40B4-BE49-F238E27FC236}">
                <a16:creationId xmlns:a16="http://schemas.microsoft.com/office/drawing/2014/main" id="{2EF8F6A6-B5D0-0A45-9A81-A62CA99A9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87" y="27063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324B644-2318-644D-9FAE-0CCC4C2B2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611" y="2706334"/>
            <a:ext cx="411480" cy="411480"/>
          </a:xfrm>
          <a:prstGeom prst="rect">
            <a:avLst/>
          </a:prstGeom>
        </p:spPr>
      </p:pic>
      <p:pic>
        <p:nvPicPr>
          <p:cNvPr id="53" name="Picture 1" descr="Square-1.png">
            <a:extLst>
              <a:ext uri="{FF2B5EF4-FFF2-40B4-BE49-F238E27FC236}">
                <a16:creationId xmlns:a16="http://schemas.microsoft.com/office/drawing/2014/main" id="{B599348E-2DF4-B746-86CC-31EC3FFAF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487" y="27063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18AA72D-D6E4-4247-9D1D-ECB1C9433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454" y="2706334"/>
            <a:ext cx="411480" cy="411480"/>
          </a:xfrm>
          <a:prstGeom prst="rect">
            <a:avLst/>
          </a:prstGeom>
        </p:spPr>
      </p:pic>
      <p:pic>
        <p:nvPicPr>
          <p:cNvPr id="57" name="Picture 56" descr="Square-3.png">
            <a:extLst>
              <a:ext uri="{FF2B5EF4-FFF2-40B4-BE49-F238E27FC236}">
                <a16:creationId xmlns:a16="http://schemas.microsoft.com/office/drawing/2014/main" id="{1BCEB32B-ECEA-724C-82AF-592B06F020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46" y="44072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4">
            <a:extLst>
              <a:ext uri="{FF2B5EF4-FFF2-40B4-BE49-F238E27FC236}">
                <a16:creationId xmlns:a16="http://schemas.microsoft.com/office/drawing/2014/main" id="{750E5B8E-3309-7841-B3EB-E22206E5E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22" y="5229919"/>
            <a:ext cx="390344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 </a:t>
            </a:r>
          </a:p>
        </p:txBody>
      </p:sp>
      <p:pic>
        <p:nvPicPr>
          <p:cNvPr id="63" name="Picture 62" descr="Square-4.png">
            <a:extLst>
              <a:ext uri="{FF2B5EF4-FFF2-40B4-BE49-F238E27FC236}">
                <a16:creationId xmlns:a16="http://schemas.microsoft.com/office/drawing/2014/main" id="{1AE0CCBD-7A1E-AC4C-84C0-1F88E4495D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88" y="519726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9833874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germline BRCA mutation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92743" y="2448817"/>
            <a:ext cx="38657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02775" y="2962395"/>
            <a:ext cx="36557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591859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5056" y="4371814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8723698"/>
              </p:ext>
            </p:extLst>
          </p:nvPr>
        </p:nvGraphicFramePr>
        <p:xfrm>
          <a:off x="2965244" y="2156604"/>
          <a:ext cx="8128000" cy="4163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893837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5690689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873FE9-65E1-B744-A8D8-401B90BEF121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6908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Coleman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/>
        </p:nvGraphicFramePr>
        <p:xfrm>
          <a:off x="1678609" y="1859352"/>
          <a:ext cx="8834782" cy="356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442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160340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58257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 and Consulting Agreements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Clovis Oncology, Genentech, a member of the Roche Group, GlaxoSmithKline,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Janssen Biotech Inc, Merck,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Novocure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Roche Laboratories Inc, Takeda Oncology,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98910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Clovis Oncology, Genentech, a member of the Roche Group, Janssen Biotech Inc, Merck, Roche Laboratories Inc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252575"/>
                  </a:ext>
                </a:extLst>
              </a:tr>
              <a:tr h="98910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VBL Therapeutics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43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84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571648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germline BRCA mutation</a:t>
            </a:r>
            <a:r>
              <a:rPr lang="en-US" sz="2600" dirty="0"/>
              <a:t> is status post (s/p)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elevated CA-125. Regulatory and reimbursement issues aside, what would you recommend as postoperative systemic therapy?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864" y="4896651"/>
            <a:ext cx="43190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8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15" y="4944080"/>
            <a:ext cx="3697159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784" y="309692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11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59" y="4030395"/>
            <a:ext cx="3386715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36" y="401507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2" y="400165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235" y="309692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418" y="309692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601" y="309692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19" y="3137184"/>
            <a:ext cx="429495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987" y="3096926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438" y="4015079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861" y="4015079"/>
            <a:ext cx="402336" cy="4138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804" y="3096926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621" y="3096926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438" y="3096926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255" y="3096926"/>
            <a:ext cx="411480" cy="4114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5F7E75-4647-EE46-A583-94CC6AFD7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804" y="4015079"/>
            <a:ext cx="402336" cy="4138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C0E98B-1F83-4C48-9AD7-0B3C9BB0E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227" y="4015079"/>
            <a:ext cx="402336" cy="413831"/>
          </a:xfrm>
          <a:prstGeom prst="rect">
            <a:avLst/>
          </a:prstGeom>
        </p:spPr>
      </p:pic>
      <p:pic>
        <p:nvPicPr>
          <p:cNvPr id="34" name="Picture 33" descr="Square-3.png">
            <a:extLst>
              <a:ext uri="{FF2B5EF4-FFF2-40B4-BE49-F238E27FC236}">
                <a16:creationId xmlns:a16="http://schemas.microsoft.com/office/drawing/2014/main" id="{6DA7BCEA-81AC-0B4E-91A3-EBFBBE4AB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38" y="49060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1A124C-EA8B-EF42-BBE8-6D31BD2C9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157" y="4906069"/>
            <a:ext cx="411480" cy="411480"/>
          </a:xfrm>
          <a:prstGeom prst="rect">
            <a:avLst/>
          </a:prstGeom>
        </p:spPr>
      </p:pic>
      <p:pic>
        <p:nvPicPr>
          <p:cNvPr id="43" name="Picture 42" descr="Square-3.png">
            <a:extLst>
              <a:ext uri="{FF2B5EF4-FFF2-40B4-BE49-F238E27FC236}">
                <a16:creationId xmlns:a16="http://schemas.microsoft.com/office/drawing/2014/main" id="{C2C0FCF5-98F0-D44E-96AB-D54F312FE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04" y="49060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E1EC86C-F4F7-6D41-8959-27883F666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043" y="3096926"/>
            <a:ext cx="411480" cy="4114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8E2F0BD-15F6-9742-8EC9-B566E7FED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60" y="3096926"/>
            <a:ext cx="411480" cy="411480"/>
          </a:xfrm>
          <a:prstGeom prst="rect">
            <a:avLst/>
          </a:prstGeom>
        </p:spPr>
      </p:pic>
      <p:pic>
        <p:nvPicPr>
          <p:cNvPr id="47" name="Picture 46" descr="Square-3.png">
            <a:extLst>
              <a:ext uri="{FF2B5EF4-FFF2-40B4-BE49-F238E27FC236}">
                <a16:creationId xmlns:a16="http://schemas.microsoft.com/office/drawing/2014/main" id="{9E89AB91-717C-8C47-BDDA-6396CBEE4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34" y="49060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Square-3.png">
            <a:extLst>
              <a:ext uri="{FF2B5EF4-FFF2-40B4-BE49-F238E27FC236}">
                <a16:creationId xmlns:a16="http://schemas.microsoft.com/office/drawing/2014/main" id="{366D91CC-232F-CE42-A369-EC07CD865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66" y="49060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857A034-ACE3-0A42-832B-EA1840EAEE6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0478D6-11F6-7E4B-BC1F-72CFAD1DFD66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1220045-BF86-9D4D-9D1A-F5840DA93674}"/>
                </a:ext>
              </a:extLst>
            </p:cNvPr>
            <p:cNvPicPr>
              <a:picLocks/>
            </p:cNvPicPr>
            <p:nvPr/>
          </p:nvPicPr>
          <p:blipFill>
            <a:blip r:embed="rId9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F74FB3-A059-CB44-85CA-D40E06F24049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6C1E713-9365-964C-8858-6E43AAA54927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9" name="Picture 48" descr="Square-3.png">
            <a:extLst>
              <a:ext uri="{FF2B5EF4-FFF2-40B4-BE49-F238E27FC236}">
                <a16:creationId xmlns:a16="http://schemas.microsoft.com/office/drawing/2014/main" id="{5762180C-AD66-B248-B35B-F77C7E393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59" y="49060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Square-3.png">
            <a:extLst>
              <a:ext uri="{FF2B5EF4-FFF2-40B4-BE49-F238E27FC236}">
                <a16:creationId xmlns:a16="http://schemas.microsoft.com/office/drawing/2014/main" id="{136CF6E7-51C9-4049-8F1A-2542D1F69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25" y="49060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94B5B6A-72FF-7341-B64A-37BBA6C43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51" y="3096926"/>
            <a:ext cx="411480" cy="4114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29BF8B6-577A-1E4B-AFE5-5BC901D79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003" y="4015079"/>
            <a:ext cx="402336" cy="413831"/>
          </a:xfrm>
          <a:prstGeom prst="rect">
            <a:avLst/>
          </a:prstGeom>
        </p:spPr>
      </p:pic>
      <p:pic>
        <p:nvPicPr>
          <p:cNvPr id="57" name="Picture 56" descr="Square-3.png">
            <a:extLst>
              <a:ext uri="{FF2B5EF4-FFF2-40B4-BE49-F238E27FC236}">
                <a16:creationId xmlns:a16="http://schemas.microsoft.com/office/drawing/2014/main" id="{1324DDF7-30B1-2341-9FB2-7D9A0CC92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25" y="49060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0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germline BRCA mutation</a:t>
            </a:r>
            <a:r>
              <a:rPr lang="en-US" sz="2600" dirty="0"/>
              <a:t> is status post (s/p)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elevated CA-125. Regulatory and reimbursement issues aside, what would you recommend as postoperative systemic therapy?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42151" y="2648813"/>
            <a:ext cx="38657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345725" y="3235557"/>
            <a:ext cx="32621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4018650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5056" y="4951030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38560"/>
              </p:ext>
            </p:extLst>
          </p:nvPr>
        </p:nvGraphicFramePr>
        <p:xfrm>
          <a:off x="2965244" y="2329131"/>
          <a:ext cx="8128000" cy="4025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5666142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D48B45-E87E-9049-A74C-D0581BD41B61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314991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Is there a patient age beyond which you would generally not administer bevacizumab for ovarian cancer? 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31" y="3553281"/>
            <a:ext cx="411480" cy="411480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522" y="355359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31" y="3593856"/>
            <a:ext cx="566135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438" y="3553281"/>
            <a:ext cx="411480" cy="411480"/>
          </a:xfrm>
          <a:prstGeom prst="rect">
            <a:avLst/>
          </a:prstGeom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F05E4A87-DE12-F34E-9E4B-DAC9E725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75" y="2845343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85B0419E-6B89-184A-AA73-D05D458D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2848" y="278069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23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0DD962-6B26-794E-B8F1-C12D1D25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031" y="2780699"/>
            <a:ext cx="402336" cy="4138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AA7BF85-F40A-FB40-80D7-0A81EC5AC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54" y="2780699"/>
            <a:ext cx="402336" cy="413831"/>
          </a:xfrm>
          <a:prstGeom prst="rect">
            <a:avLst/>
          </a:prstGeom>
        </p:spPr>
      </p:pic>
      <p:pic>
        <p:nvPicPr>
          <p:cNvPr id="47" name="Picture 3" descr="Square-2.png">
            <a:extLst>
              <a:ext uri="{FF2B5EF4-FFF2-40B4-BE49-F238E27FC236}">
                <a16:creationId xmlns:a16="http://schemas.microsoft.com/office/drawing/2014/main" id="{D974B780-55B8-CE47-81C6-8A0D81A96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35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Square-2.png">
            <a:extLst>
              <a:ext uri="{FF2B5EF4-FFF2-40B4-BE49-F238E27FC236}">
                <a16:creationId xmlns:a16="http://schemas.microsoft.com/office/drawing/2014/main" id="{D80365F5-9DAF-4F44-B7BE-D87020D74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03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Square-2.png">
            <a:extLst>
              <a:ext uri="{FF2B5EF4-FFF2-40B4-BE49-F238E27FC236}">
                <a16:creationId xmlns:a16="http://schemas.microsoft.com/office/drawing/2014/main" id="{7B5781A2-480C-624A-8326-4790DB63F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94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EABAA7B-5310-A742-A4EF-0F154B03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49" y="2780699"/>
            <a:ext cx="402336" cy="4138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547C2C5-7BFC-0342-87F1-063CBE49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72" y="2780699"/>
            <a:ext cx="402336" cy="4138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4A8D23-65AD-1446-9C1E-3AFB270AE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62" y="2780699"/>
            <a:ext cx="402336" cy="4138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7F0028A-A463-2846-B488-2FFD7F833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267" y="2780699"/>
            <a:ext cx="402336" cy="4138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A297B06-1A89-0546-BDF6-A2F26DBDC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85" y="2780699"/>
            <a:ext cx="402336" cy="4138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B33692-4FC0-9E43-8CE8-3CF1944C4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308" y="2780699"/>
            <a:ext cx="402336" cy="4138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D6BDDB-A25E-584D-81FD-69E019E0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098" y="2780699"/>
            <a:ext cx="402336" cy="4138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3FE103A-AAA9-1B4E-AB5D-49579026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76" y="2780699"/>
            <a:ext cx="402336" cy="413831"/>
          </a:xfrm>
          <a:prstGeom prst="rect">
            <a:avLst/>
          </a:prstGeom>
        </p:spPr>
      </p:pic>
      <p:pic>
        <p:nvPicPr>
          <p:cNvPr id="64" name="Picture 3" descr="Square-2.png">
            <a:extLst>
              <a:ext uri="{FF2B5EF4-FFF2-40B4-BE49-F238E27FC236}">
                <a16:creationId xmlns:a16="http://schemas.microsoft.com/office/drawing/2014/main" id="{F11DD43C-572C-A542-9B06-6CFD0364E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85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 descr="Square-2.png">
            <a:extLst>
              <a:ext uri="{FF2B5EF4-FFF2-40B4-BE49-F238E27FC236}">
                <a16:creationId xmlns:a16="http://schemas.microsoft.com/office/drawing/2014/main" id="{D4DD9D04-0123-7D4F-BAC2-3CAD9C1D2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53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 descr="Square-2.png">
            <a:extLst>
              <a:ext uri="{FF2B5EF4-FFF2-40B4-BE49-F238E27FC236}">
                <a16:creationId xmlns:a16="http://schemas.microsoft.com/office/drawing/2014/main" id="{4CC87CA9-7E7E-F843-A92E-E017A7205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144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3" descr="Square-2.png">
            <a:extLst>
              <a:ext uri="{FF2B5EF4-FFF2-40B4-BE49-F238E27FC236}">
                <a16:creationId xmlns:a16="http://schemas.microsoft.com/office/drawing/2014/main" id="{09D24AA2-9CA5-8549-8672-7E2C0B9E9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62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 descr="Square-2.png">
            <a:extLst>
              <a:ext uri="{FF2B5EF4-FFF2-40B4-BE49-F238E27FC236}">
                <a16:creationId xmlns:a16="http://schemas.microsoft.com/office/drawing/2014/main" id="{DA42BBD0-3024-4445-9EB1-FE4D5E5B8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3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99DFE7B8-2011-D643-A5FC-5DD343CB6ABF}"/>
              </a:ext>
            </a:extLst>
          </p:cNvPr>
          <p:cNvSpPr/>
          <p:nvPr/>
        </p:nvSpPr>
        <p:spPr>
          <a:xfrm>
            <a:off x="2322408" y="3567376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509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(80 years old)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764990-F846-FB4C-B2E3-2ABD58331B35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FFFE9D-C0E8-4F4A-8A5C-868A21C8C7D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6B8D37-E407-1642-960A-C2189638CBF0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CDCCB72-15BF-0A44-A1F8-E6641D70D1B4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E5A606-748A-9845-B787-9B14EFE4BB7D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35" name="Picture 3" descr="Square-2.png">
            <a:extLst>
              <a:ext uri="{FF2B5EF4-FFF2-40B4-BE49-F238E27FC236}">
                <a16:creationId xmlns:a16="http://schemas.microsoft.com/office/drawing/2014/main" id="{1C16BE19-BF2C-B84C-B98D-CFDA35FD8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817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Square-2.png">
            <a:extLst>
              <a:ext uri="{FF2B5EF4-FFF2-40B4-BE49-F238E27FC236}">
                <a16:creationId xmlns:a16="http://schemas.microsoft.com/office/drawing/2014/main" id="{8E7B7A20-15EA-4D4E-9945-8E3FEB3DC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854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98BAF1-1A3E-6043-A4F4-D9CCE9D65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71" y="2780699"/>
            <a:ext cx="402336" cy="413831"/>
          </a:xfrm>
          <a:prstGeom prst="rect">
            <a:avLst/>
          </a:prstGeom>
        </p:spPr>
      </p:pic>
      <p:pic>
        <p:nvPicPr>
          <p:cNvPr id="44" name="Picture 3" descr="Square-2.png">
            <a:extLst>
              <a:ext uri="{FF2B5EF4-FFF2-40B4-BE49-F238E27FC236}">
                <a16:creationId xmlns:a16="http://schemas.microsoft.com/office/drawing/2014/main" id="{48D88D43-8DB0-6649-A4C1-D21809920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17" y="27806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D451279-AF32-934C-A060-EAF6C1181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28" y="2780699"/>
            <a:ext cx="402336" cy="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193619"/>
            <a:ext cx="9868380" cy="1721444"/>
          </a:xfrm>
        </p:spPr>
        <p:txBody>
          <a:bodyPr/>
          <a:lstStyle/>
          <a:p>
            <a:r>
              <a:rPr lang="en-US" sz="2600" dirty="0"/>
              <a:t>Is there a patient age beyond which you would generally not administer bevacizumab for ovarian cancer?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24618" y="3065639"/>
            <a:ext cx="23962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98756" y="4755128"/>
            <a:ext cx="20221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329132"/>
          <a:ext cx="8128000" cy="345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7DB91F-0413-9349-B9C8-AE85C810CB67}"/>
              </a:ext>
            </a:extLst>
          </p:cNvPr>
          <p:cNvSpPr/>
          <p:nvPr/>
        </p:nvSpPr>
        <p:spPr>
          <a:xfrm>
            <a:off x="5507075" y="464428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(75 years)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F0561-7B7B-F34B-8E26-3512F044A58F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6747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864198" cy="2369128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somatic BRCA mutation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049" y="4860316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47" y="4844395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Other</a:t>
            </a:r>
          </a:p>
        </p:txBody>
      </p:sp>
      <p:pic>
        <p:nvPicPr>
          <p:cNvPr id="7" name="Picture 1" descr="Square-1.png">
            <a:extLst>
              <a:ext uri="{FF2B5EF4-FFF2-40B4-BE49-F238E27FC236}">
                <a16:creationId xmlns:a16="http://schemas.microsoft.com/office/drawing/2014/main" id="{3D8F1686-7582-F04E-94E7-ABAC07E7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056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8065" y="270717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16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57" y="2754516"/>
            <a:ext cx="393694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318" y="384342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239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45" y="3860528"/>
            <a:ext cx="3820155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691" y="4860316"/>
            <a:ext cx="411480" cy="411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687" y="3839305"/>
            <a:ext cx="402336" cy="4138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060" y="2707177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877" y="2707177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694" y="2707177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081" y="2707177"/>
            <a:ext cx="411480" cy="41148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CEADB8D-318A-7F4E-BA59-D980A91DEB0B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0522D1F-3ECA-0E4F-9719-4C7CD6E064D9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47A1AA-B90E-144C-BF4F-7F78DA444D57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DCB329F-AC12-2F44-BD72-9359DB3935FD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8B930E2-5492-3F49-AB01-711DC36FACD2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8" name="Picture 3" descr="Square-2.png">
            <a:extLst>
              <a:ext uri="{FF2B5EF4-FFF2-40B4-BE49-F238E27FC236}">
                <a16:creationId xmlns:a16="http://schemas.microsoft.com/office/drawing/2014/main" id="{4075B9FC-8E85-5A46-A825-C26FD4D41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40" y="383930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66AD24F-A54C-9946-9C20-D07469F92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382" y="3839305"/>
            <a:ext cx="402336" cy="4138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DAF37D-A4ED-3247-859D-C432E43A9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077" y="3839305"/>
            <a:ext cx="402336" cy="41383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3FB58D-48B2-124B-ACD2-8E0B2402F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772" y="3839305"/>
            <a:ext cx="402336" cy="413831"/>
          </a:xfrm>
          <a:prstGeom prst="rect">
            <a:avLst/>
          </a:prstGeom>
        </p:spPr>
      </p:pic>
      <p:pic>
        <p:nvPicPr>
          <p:cNvPr id="50" name="Picture 3" descr="Square-2.png">
            <a:extLst>
              <a:ext uri="{FF2B5EF4-FFF2-40B4-BE49-F238E27FC236}">
                <a16:creationId xmlns:a16="http://schemas.microsoft.com/office/drawing/2014/main" id="{C871E612-523F-9F4D-BF9B-181774A88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83" y="383930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D4D6B40-AE8F-8548-9C32-D04D32B9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91" y="4860316"/>
            <a:ext cx="411480" cy="411480"/>
          </a:xfrm>
          <a:prstGeom prst="rect">
            <a:avLst/>
          </a:prstGeom>
        </p:spPr>
      </p:pic>
      <p:pic>
        <p:nvPicPr>
          <p:cNvPr id="65" name="Picture 64" descr="Square-3.png">
            <a:extLst>
              <a:ext uri="{FF2B5EF4-FFF2-40B4-BE49-F238E27FC236}">
                <a16:creationId xmlns:a16="http://schemas.microsoft.com/office/drawing/2014/main" id="{3D64FFA0-B7DB-8C41-B312-CC8D49A882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63" y="486031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2143A04-312A-CD4F-BF6A-98E00F7D7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860" y="2707177"/>
            <a:ext cx="411480" cy="41148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4A1D18E-1B4D-F843-AB9B-20E84DFCB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677" y="2707177"/>
            <a:ext cx="411480" cy="41148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FB346A0-AE88-994D-9CB6-D0B45BCCC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494" y="2707177"/>
            <a:ext cx="411480" cy="41148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150EC9D-501A-C046-8B8A-9B13643E2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311" y="2707177"/>
            <a:ext cx="411480" cy="411480"/>
          </a:xfrm>
          <a:prstGeom prst="rect">
            <a:avLst/>
          </a:prstGeom>
        </p:spPr>
      </p:pic>
      <p:pic>
        <p:nvPicPr>
          <p:cNvPr id="80" name="Picture 1" descr="Square-1.png">
            <a:extLst>
              <a:ext uri="{FF2B5EF4-FFF2-40B4-BE49-F238E27FC236}">
                <a16:creationId xmlns:a16="http://schemas.microsoft.com/office/drawing/2014/main" id="{9D3224D2-F391-0043-8F63-F4F528515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566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" descr="Square-1.png">
            <a:extLst>
              <a:ext uri="{FF2B5EF4-FFF2-40B4-BE49-F238E27FC236}">
                <a16:creationId xmlns:a16="http://schemas.microsoft.com/office/drawing/2014/main" id="{0163C2FB-38B0-2940-B983-9E3E102E4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49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" descr="Square-1.png">
            <a:extLst>
              <a:ext uri="{FF2B5EF4-FFF2-40B4-BE49-F238E27FC236}">
                <a16:creationId xmlns:a16="http://schemas.microsoft.com/office/drawing/2014/main" id="{32E38B2D-39B9-4743-A972-ADEBA02BD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106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" descr="Square-1.png">
            <a:extLst>
              <a:ext uri="{FF2B5EF4-FFF2-40B4-BE49-F238E27FC236}">
                <a16:creationId xmlns:a16="http://schemas.microsoft.com/office/drawing/2014/main" id="{FAC3E4F4-E075-4A40-BAA9-40A830097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89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 descr="Square-1.png">
            <a:extLst>
              <a:ext uri="{FF2B5EF4-FFF2-40B4-BE49-F238E27FC236}">
                <a16:creationId xmlns:a16="http://schemas.microsoft.com/office/drawing/2014/main" id="{9696CF6E-0F47-CE4C-A6A1-DBD90B764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796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" descr="Square-1.png">
            <a:extLst>
              <a:ext uri="{FF2B5EF4-FFF2-40B4-BE49-F238E27FC236}">
                <a16:creationId xmlns:a16="http://schemas.microsoft.com/office/drawing/2014/main" id="{734F74BB-4752-C246-8528-CA509F97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979" y="270717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4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9833874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somatic BRCA mutation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92743" y="2341961"/>
            <a:ext cx="38657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02775" y="2737800"/>
            <a:ext cx="36557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528405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0" y="3879822"/>
            <a:ext cx="46582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712975"/>
              </p:ext>
            </p:extLst>
          </p:nvPr>
        </p:nvGraphicFramePr>
        <p:xfrm>
          <a:off x="2965244" y="2106789"/>
          <a:ext cx="8128000" cy="436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680587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5092244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345056" y="5712021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E9FE8-10C6-AA4D-A867-CF1F18A0979E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15553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8" y="0"/>
            <a:ext cx="10349107" cy="2369128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somatic BRCA mutation</a:t>
            </a:r>
            <a:r>
              <a:rPr lang="en-US" sz="2600" dirty="0"/>
              <a:t> is s/p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an elevated CA-125 level. Regulatory and reimbursement issues aside, what would you recommend as postoperative systemic therapy?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580" y="4504817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12" y="4455882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7" name="Picture 1" descr="Square-1.png">
            <a:extLst>
              <a:ext uri="{FF2B5EF4-FFF2-40B4-BE49-F238E27FC236}">
                <a16:creationId xmlns:a16="http://schemas.microsoft.com/office/drawing/2014/main" id="{3D8F1686-7582-F04E-94E7-ABAC07E7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8" y="278965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6165" y="278965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13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28" y="3636559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37" y="36380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066" y="3642209"/>
            <a:ext cx="205581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7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965" y="538374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761" y="278965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944" y="278965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quare-4.png">
            <a:extLst>
              <a:ext uri="{FF2B5EF4-FFF2-40B4-BE49-F238E27FC236}">
                <a16:creationId xmlns:a16="http://schemas.microsoft.com/office/drawing/2014/main" id="{129AD220-E1F5-B94A-930E-D86382309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46" y="538085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22" y="5419864"/>
            <a:ext cx="390344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27" y="278965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quare-2.png">
            <a:extLst>
              <a:ext uri="{FF2B5EF4-FFF2-40B4-BE49-F238E27FC236}">
                <a16:creationId xmlns:a16="http://schemas.microsoft.com/office/drawing/2014/main" id="{E5FF161D-8B18-C04E-A1C3-8C4E0FA55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82" y="36380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28" y="2829916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6" y="4488873"/>
            <a:ext cx="411480" cy="411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878" y="2789658"/>
            <a:ext cx="411480" cy="411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752" y="3638090"/>
            <a:ext cx="402336" cy="4138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5C89CD-ED62-544D-9A51-FE3BA031D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8146" y="5380855"/>
            <a:ext cx="411480" cy="411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695" y="2789658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512" y="2789658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329" y="2789658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146" y="2789658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906" y="2789658"/>
            <a:ext cx="411480" cy="4114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4BA5EB-2612-2D48-AF1F-4F666968F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329" y="4488873"/>
            <a:ext cx="411480" cy="411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CFD87C9-957D-EF43-AAC6-A2D637D1E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089" y="2789658"/>
            <a:ext cx="411480" cy="4114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7DEF8DA-420B-D74B-B35F-0E307DA20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117" y="2789658"/>
            <a:ext cx="411480" cy="411480"/>
          </a:xfrm>
          <a:prstGeom prst="rect">
            <a:avLst/>
          </a:prstGeom>
        </p:spPr>
      </p:pic>
      <p:pic>
        <p:nvPicPr>
          <p:cNvPr id="43" name="Picture 3" descr="Square-2.png">
            <a:extLst>
              <a:ext uri="{FF2B5EF4-FFF2-40B4-BE49-F238E27FC236}">
                <a16:creationId xmlns:a16="http://schemas.microsoft.com/office/drawing/2014/main" id="{B3771B64-C82C-2C4A-9422-D37BA3C82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31" y="36380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754B12E-DD1C-724A-89FD-CC181BF7D87C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56D64D8-EB4C-0941-BF3E-4B39D3D400A3}"/>
                </a:ext>
              </a:extLst>
            </p:cNvPr>
            <p:cNvPicPr>
              <a:picLocks/>
            </p:cNvPicPr>
            <p:nvPr/>
          </p:nvPicPr>
          <p:blipFill>
            <a:blip r:embed="rId9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9F1E4F-5BEC-4040-B9B6-83FC13BB01EA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87B438F-F087-3944-B414-C8579368B106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A71DB9-036B-9240-95E4-B820B0C6281A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7" name="Picture 3" descr="Square-2.png">
            <a:extLst>
              <a:ext uri="{FF2B5EF4-FFF2-40B4-BE49-F238E27FC236}">
                <a16:creationId xmlns:a16="http://schemas.microsoft.com/office/drawing/2014/main" id="{EAD231D5-B8E9-0546-BA61-D8FE1FB56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449" y="36380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Square-2.png">
            <a:extLst>
              <a:ext uri="{FF2B5EF4-FFF2-40B4-BE49-F238E27FC236}">
                <a16:creationId xmlns:a16="http://schemas.microsoft.com/office/drawing/2014/main" id="{EB639DB6-3ECB-E946-B311-2B4E3C86D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43" y="36380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7289702-47F8-A347-8387-9CBE2288C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812" y="2789658"/>
            <a:ext cx="411480" cy="411480"/>
          </a:xfrm>
          <a:prstGeom prst="rect">
            <a:avLst/>
          </a:prstGeom>
        </p:spPr>
      </p:pic>
      <p:pic>
        <p:nvPicPr>
          <p:cNvPr id="53" name="Picture 3" descr="Square-2.png">
            <a:extLst>
              <a:ext uri="{FF2B5EF4-FFF2-40B4-BE49-F238E27FC236}">
                <a16:creationId xmlns:a16="http://schemas.microsoft.com/office/drawing/2014/main" id="{7F311198-63D4-5848-AEEA-E0F335AB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05" y="36380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F01A99E-EF93-3742-A149-CB9E46410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172" y="4488873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9833874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and a </a:t>
            </a:r>
            <a:r>
              <a:rPr lang="en-US" sz="2600" u="sng" dirty="0"/>
              <a:t>somatic BRCA mutation</a:t>
            </a:r>
            <a:r>
              <a:rPr lang="en-US" sz="2600" dirty="0"/>
              <a:t> is s/p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an elevated CA-125 level. Regulatory and reimbursement issues aside, what would you recommend as postoperative systemic therapy?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92743" y="2429982"/>
            <a:ext cx="38657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02775" y="2825821"/>
            <a:ext cx="36557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477926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5056" y="4197776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2718545"/>
              </p:ext>
            </p:extLst>
          </p:nvPr>
        </p:nvGraphicFramePr>
        <p:xfrm>
          <a:off x="2965244" y="2194810"/>
          <a:ext cx="8128000" cy="436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599625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5993893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345056" y="5215474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4BFCA9-881B-C14B-A744-5ACA1B9E558C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13052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1"/>
            <a:ext cx="10972560" cy="2171111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HRD-negative)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 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897" y="4104823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256" y="4042050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768" y="242439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72" y="3256072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468" y="323750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88" y="24243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71" y="24243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54" y="24243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quare-2.png">
            <a:extLst>
              <a:ext uri="{FF2B5EF4-FFF2-40B4-BE49-F238E27FC236}">
                <a16:creationId xmlns:a16="http://schemas.microsoft.com/office/drawing/2014/main" id="{E5FF161D-8B18-C04E-A1C3-8C4E0FA55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22" y="323338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72" y="2464657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400" y="4088879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973" y="3233383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396" y="3233383"/>
            <a:ext cx="402336" cy="413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156" y="2424399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973" y="2424399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790" y="2424399"/>
            <a:ext cx="411480" cy="411480"/>
          </a:xfrm>
          <a:prstGeom prst="rect">
            <a:avLst/>
          </a:prstGeom>
        </p:spPr>
      </p:pic>
      <p:pic>
        <p:nvPicPr>
          <p:cNvPr id="53" name="Picture 52" descr="Square-3.png">
            <a:extLst>
              <a:ext uri="{FF2B5EF4-FFF2-40B4-BE49-F238E27FC236}">
                <a16:creationId xmlns:a16="http://schemas.microsoft.com/office/drawing/2014/main" id="{D5764F5B-6EC3-3B47-AD9E-A285DA6C1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11" y="408887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767346-AEF3-8C45-9CE2-B128F4D17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208" y="3233383"/>
            <a:ext cx="402336" cy="4138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77A90D-96C1-384F-B0AA-0475E59D1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631" y="3233383"/>
            <a:ext cx="402336" cy="4138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CCCE0C5-6010-0E48-AD3E-C5688BEE1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455" y="4088879"/>
            <a:ext cx="411480" cy="4114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A2E71BD-AB24-1647-AFD3-5222A6EB3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56" y="4088879"/>
            <a:ext cx="411480" cy="4114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8B12984-3FA1-6149-BE10-D23CDE77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882" y="4088879"/>
            <a:ext cx="411480" cy="41148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1EEDE8-8A8D-CD45-A622-61EA06A84402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BF9F38-B1D5-4D47-BB3F-0D8026C4A2DF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C7B145C-F385-C84C-895C-7AB60667C3AB}"/>
                </a:ext>
              </a:extLst>
            </p:cNvPr>
            <p:cNvPicPr>
              <a:picLocks/>
            </p:cNvPicPr>
            <p:nvPr/>
          </p:nvPicPr>
          <p:blipFill>
            <a:blip r:embed="rId9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68694D-03B9-524D-90D3-AC01E31D45CC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707224-0D52-CF43-890F-A805BE8C5326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1" name="Picture 1" descr="Square-1.png">
            <a:extLst>
              <a:ext uri="{FF2B5EF4-FFF2-40B4-BE49-F238E27FC236}">
                <a16:creationId xmlns:a16="http://schemas.microsoft.com/office/drawing/2014/main" id="{10417D0A-5AA2-5342-A4FF-6E73F0702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37" y="24243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" descr="Square-1.png">
            <a:extLst>
              <a:ext uri="{FF2B5EF4-FFF2-40B4-BE49-F238E27FC236}">
                <a16:creationId xmlns:a16="http://schemas.microsoft.com/office/drawing/2014/main" id="{713306F9-A83C-864B-82C8-B67EF2C4A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720" y="24243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862A8B4-71EF-934C-B861-3903C65F6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39" y="2424399"/>
            <a:ext cx="411480" cy="411480"/>
          </a:xfrm>
          <a:prstGeom prst="rect">
            <a:avLst/>
          </a:prstGeom>
        </p:spPr>
      </p:pic>
      <p:pic>
        <p:nvPicPr>
          <p:cNvPr id="58" name="Picture 1" descr="Square-1.png">
            <a:extLst>
              <a:ext uri="{FF2B5EF4-FFF2-40B4-BE49-F238E27FC236}">
                <a16:creationId xmlns:a16="http://schemas.microsoft.com/office/drawing/2014/main" id="{3439F514-0DDA-1B4B-A146-A133D8A15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920" y="24243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E00C106-A365-0A49-AC75-0B590B362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725" y="4088879"/>
            <a:ext cx="411480" cy="411480"/>
          </a:xfrm>
          <a:prstGeom prst="rect">
            <a:avLst/>
          </a:prstGeom>
        </p:spPr>
      </p:pic>
      <p:sp>
        <p:nvSpPr>
          <p:cNvPr id="64" name="Text Box 9">
            <a:extLst>
              <a:ext uri="{FF2B5EF4-FFF2-40B4-BE49-F238E27FC236}">
                <a16:creationId xmlns:a16="http://schemas.microsoft.com/office/drawing/2014/main" id="{BCF8F150-A749-4A41-A812-4CEB42128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212" y="495999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4</a:t>
            </a:r>
          </a:p>
        </p:txBody>
      </p:sp>
      <p:sp>
        <p:nvSpPr>
          <p:cNvPr id="65" name="Text Box 4">
            <a:extLst>
              <a:ext uri="{FF2B5EF4-FFF2-40B4-BE49-F238E27FC236}">
                <a16:creationId xmlns:a16="http://schemas.microsoft.com/office/drawing/2014/main" id="{194BCB70-D147-7E42-8CD4-BA5E1EA6E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42" y="4968675"/>
            <a:ext cx="2554585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5B920B6-A930-B149-A5F1-985FEABAAD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8108" y="4942024"/>
            <a:ext cx="411480" cy="411480"/>
          </a:xfrm>
          <a:prstGeom prst="rect">
            <a:avLst/>
          </a:prstGeom>
        </p:spPr>
      </p:pic>
      <p:pic>
        <p:nvPicPr>
          <p:cNvPr id="67" name="Picture 66" descr="Square-4.png">
            <a:extLst>
              <a:ext uri="{FF2B5EF4-FFF2-40B4-BE49-F238E27FC236}">
                <a16:creationId xmlns:a16="http://schemas.microsoft.com/office/drawing/2014/main" id="{A9F3654A-7069-6546-8786-F9D9D6991F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99" y="494202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Square-4.png">
            <a:extLst>
              <a:ext uri="{FF2B5EF4-FFF2-40B4-BE49-F238E27FC236}">
                <a16:creationId xmlns:a16="http://schemas.microsoft.com/office/drawing/2014/main" id="{C7C1CB04-94C3-C446-B7C5-CF805BC5D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85" y="494202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 descr="Square-4.png">
            <a:extLst>
              <a:ext uri="{FF2B5EF4-FFF2-40B4-BE49-F238E27FC236}">
                <a16:creationId xmlns:a16="http://schemas.microsoft.com/office/drawing/2014/main" id="{BD650F92-25EA-D34D-8263-64B28E71CA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72" y="494202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6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593181"/>
              </p:ext>
            </p:extLst>
          </p:nvPr>
        </p:nvGraphicFramePr>
        <p:xfrm>
          <a:off x="2965244" y="2138771"/>
          <a:ext cx="8312116" cy="436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10058160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HRD-negative)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92743" y="2373944"/>
            <a:ext cx="38657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345057" y="2811626"/>
            <a:ext cx="43134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560388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637309" y="4016418"/>
            <a:ext cx="40209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712569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540326" y="5124226"/>
            <a:ext cx="411793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0" y="5744004"/>
            <a:ext cx="46582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niraparib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1CC1D-6B8A-7546-865B-9A60CB17312C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38814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Lheureux</a:t>
            </a:r>
            <a:r>
              <a:rPr lang="en-US" dirty="0"/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/>
        </p:nvGraphicFramePr>
        <p:xfrm>
          <a:off x="1678609" y="1859352"/>
          <a:ext cx="8834782" cy="3060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442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160340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08263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GlaxoSmithKline, Merck, Roche Laboratories Inc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98910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GlaxoSmithKline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252575"/>
                  </a:ext>
                </a:extLst>
              </a:tr>
              <a:tr h="98910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GlaxoSmithKline, Merck, Regeneron Pharmaceuticals Inc, Roche Laboratories Inc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43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212906" cy="2466109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HRD-negative)</a:t>
            </a:r>
            <a:r>
              <a:rPr lang="en-US" sz="2600" dirty="0"/>
              <a:t> is s/p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an elevated CA-125 level. Regulatory and reimbursement issues aside, what would you recommend as postoperative systemic therapy?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800" y="4705984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91" y="4714631"/>
            <a:ext cx="2983501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90" y="272399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17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51" y="3722522"/>
            <a:ext cx="351484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68" y="372698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822" y="556061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84" y="27239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067" y="27239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07" y="5569298"/>
            <a:ext cx="2554585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250" y="27239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quare-2.png">
            <a:extLst>
              <a:ext uri="{FF2B5EF4-FFF2-40B4-BE49-F238E27FC236}">
                <a16:creationId xmlns:a16="http://schemas.microsoft.com/office/drawing/2014/main" id="{E5FF161D-8B18-C04E-A1C3-8C4E0FA55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96" y="37228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29" y="2751899"/>
            <a:ext cx="328006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3" name="Picture 1" descr="Square-1.png">
            <a:extLst>
              <a:ext uri="{FF2B5EF4-FFF2-40B4-BE49-F238E27FC236}">
                <a16:creationId xmlns:a16="http://schemas.microsoft.com/office/drawing/2014/main" id="{7436EDC5-9485-4B42-A7A3-DDEF0642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433" y="27239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883" y="4690040"/>
            <a:ext cx="411480" cy="411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005" y="2723999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456" y="3722867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879" y="3722867"/>
            <a:ext cx="402336" cy="4138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5C89CD-ED62-544D-9A51-FE3BA031D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273" y="5542647"/>
            <a:ext cx="411480" cy="411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822" y="2723999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39" y="2723999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456" y="2723999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273" y="2723999"/>
            <a:ext cx="411480" cy="4114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E69E92-9549-EA4E-BDB6-9B3E5FC58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216" y="2723999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033" y="2723999"/>
            <a:ext cx="411480" cy="411480"/>
          </a:xfrm>
          <a:prstGeom prst="rect">
            <a:avLst/>
          </a:prstGeom>
        </p:spPr>
      </p:pic>
      <p:pic>
        <p:nvPicPr>
          <p:cNvPr id="53" name="Picture 52" descr="Square-3.png">
            <a:extLst>
              <a:ext uri="{FF2B5EF4-FFF2-40B4-BE49-F238E27FC236}">
                <a16:creationId xmlns:a16="http://schemas.microsoft.com/office/drawing/2014/main" id="{D5764F5B-6EC3-3B47-AD9E-A285DA6C1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765" y="46900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7BEF232-0492-ED4F-ADEE-0CBA862FF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82" y="2723999"/>
            <a:ext cx="411480" cy="4114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D90A80F-0AAA-E543-95FF-846B37CDF004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CACD2DC-D23B-F54C-BB54-203E5BF40102}"/>
                </a:ext>
              </a:extLst>
            </p:cNvPr>
            <p:cNvPicPr>
              <a:picLocks/>
            </p:cNvPicPr>
            <p:nvPr/>
          </p:nvPicPr>
          <p:blipFill>
            <a:blip r:embed="rId9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64C41B6-CE6F-444E-A2BF-8078DE985B09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869A63-4E25-D349-BD8F-F24DAEA4815D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DA78A4A-0762-E044-9D45-3EF6F0188F3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8" name="Picture 1" descr="Square-1.png">
            <a:extLst>
              <a:ext uri="{FF2B5EF4-FFF2-40B4-BE49-F238E27FC236}">
                <a16:creationId xmlns:a16="http://schemas.microsoft.com/office/drawing/2014/main" id="{7629236E-7435-B540-A2C1-D70723966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308" y="27239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" descr="Square-1.png">
            <a:extLst>
              <a:ext uri="{FF2B5EF4-FFF2-40B4-BE49-F238E27FC236}">
                <a16:creationId xmlns:a16="http://schemas.microsoft.com/office/drawing/2014/main" id="{9E2406E5-894A-8E49-85A8-616DAA36A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491" y="27239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1CC7A10-0061-F941-BA69-7174C0872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948" y="2723999"/>
            <a:ext cx="411480" cy="411480"/>
          </a:xfrm>
          <a:prstGeom prst="rect">
            <a:avLst/>
          </a:prstGeom>
        </p:spPr>
      </p:pic>
      <p:pic>
        <p:nvPicPr>
          <p:cNvPr id="50" name="Picture 1" descr="Square-1.png">
            <a:extLst>
              <a:ext uri="{FF2B5EF4-FFF2-40B4-BE49-F238E27FC236}">
                <a16:creationId xmlns:a16="http://schemas.microsoft.com/office/drawing/2014/main" id="{9FC86F6F-BC76-B04F-A56B-EE8B0C2C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978" y="27239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B089AA1-8963-374F-95B7-6F148185A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148" y="2723999"/>
            <a:ext cx="411480" cy="411480"/>
          </a:xfrm>
          <a:prstGeom prst="rect">
            <a:avLst/>
          </a:prstGeom>
        </p:spPr>
      </p:pic>
      <p:pic>
        <p:nvPicPr>
          <p:cNvPr id="55" name="Picture 54" descr="Square-4.png">
            <a:extLst>
              <a:ext uri="{FF2B5EF4-FFF2-40B4-BE49-F238E27FC236}">
                <a16:creationId xmlns:a16="http://schemas.microsoft.com/office/drawing/2014/main" id="{6AB32F31-C84E-5347-BF5A-592424C2D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764" y="554264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Square-4.png">
            <a:extLst>
              <a:ext uri="{FF2B5EF4-FFF2-40B4-BE49-F238E27FC236}">
                <a16:creationId xmlns:a16="http://schemas.microsoft.com/office/drawing/2014/main" id="{A75DE6A0-6278-C34F-BEE8-DD2670755B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50" y="554264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7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347765"/>
              </p:ext>
            </p:extLst>
          </p:nvPr>
        </p:nvGraphicFramePr>
        <p:xfrm>
          <a:off x="2965244" y="2185070"/>
          <a:ext cx="8312116" cy="436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10178604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HRD-negative)</a:t>
            </a:r>
            <a:r>
              <a:rPr lang="en-US" sz="2600" dirty="0"/>
              <a:t> is s/p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an elevated CA-125 level. Regulatory and reimbursement issues aside, what would you recommend as postoperative systemic therapy?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92743" y="2281743"/>
            <a:ext cx="38657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345057" y="2996424"/>
            <a:ext cx="4313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468187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0" y="4201216"/>
            <a:ext cx="465826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5226207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4626812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345056" y="5928802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9485A-FF4D-074C-9484-CE96C1CDEADA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4058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0"/>
            <a:ext cx="11069542" cy="2167128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HRD-positive)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628" y="4022242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321" y="3990583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9296" y="226659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237" y="3161888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5814" y="314331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7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539" y="485479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91" y="226659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774" y="226659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617" y="4851908"/>
            <a:ext cx="395665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57" y="226659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quare-2.png">
            <a:extLst>
              <a:ext uri="{FF2B5EF4-FFF2-40B4-BE49-F238E27FC236}">
                <a16:creationId xmlns:a16="http://schemas.microsoft.com/office/drawing/2014/main" id="{E5FF161D-8B18-C04E-A1C3-8C4E0FA55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68" y="31391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237" y="2306855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niraparib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465" y="4037412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038" y="3139199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461" y="3139199"/>
            <a:ext cx="402336" cy="413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221" y="2266597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038" y="2266597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855" y="2266597"/>
            <a:ext cx="411480" cy="411480"/>
          </a:xfrm>
          <a:prstGeom prst="rect">
            <a:avLst/>
          </a:prstGeom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B8ACD44D-8C92-5944-9805-E95364437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617" y="5716745"/>
            <a:ext cx="395665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47" name="Text Box 9">
            <a:extLst>
              <a:ext uri="{FF2B5EF4-FFF2-40B4-BE49-F238E27FC236}">
                <a16:creationId xmlns:a16="http://schemas.microsoft.com/office/drawing/2014/main" id="{AD5CDDC4-2649-1543-8D7B-9FA318C2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399" y="567528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DA39B86-2453-2942-8813-FDE7EC86B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1086" y="2266597"/>
            <a:ext cx="411480" cy="411480"/>
          </a:xfrm>
          <a:prstGeom prst="rect">
            <a:avLst/>
          </a:prstGeom>
        </p:spPr>
      </p:pic>
      <p:pic>
        <p:nvPicPr>
          <p:cNvPr id="55" name="Picture 3" descr="Square-2.png">
            <a:extLst>
              <a:ext uri="{FF2B5EF4-FFF2-40B4-BE49-F238E27FC236}">
                <a16:creationId xmlns:a16="http://schemas.microsoft.com/office/drawing/2014/main" id="{DDA6A017-38DD-CE42-9528-7E0ADA2CE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28" y="31391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5D12AD-AB1D-C54C-94CF-68937147E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855" y="4829285"/>
            <a:ext cx="411480" cy="4114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04D8B24-E3EE-F14D-A27A-1DAEED7F6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116" y="3139199"/>
            <a:ext cx="402336" cy="4138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413100-7152-BA47-A0D2-6398A83E6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539" y="3139199"/>
            <a:ext cx="402336" cy="4138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0B2FCC7-3431-1941-870C-00A5578A3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038" y="4037412"/>
            <a:ext cx="411480" cy="411480"/>
          </a:xfrm>
          <a:prstGeom prst="rect">
            <a:avLst/>
          </a:prstGeom>
        </p:spPr>
      </p:pic>
      <p:pic>
        <p:nvPicPr>
          <p:cNvPr id="49" name="Picture 48" descr="Square-4.png">
            <a:extLst>
              <a:ext uri="{FF2B5EF4-FFF2-40B4-BE49-F238E27FC236}">
                <a16:creationId xmlns:a16="http://schemas.microsoft.com/office/drawing/2014/main" id="{5D039888-5EB7-044E-9CF2-03E9CEB6C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24" y="483637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 descr="A picture containing mirror&#10;&#10;Description automatically generated">
            <a:extLst>
              <a:ext uri="{FF2B5EF4-FFF2-40B4-BE49-F238E27FC236}">
                <a16:creationId xmlns:a16="http://schemas.microsoft.com/office/drawing/2014/main" id="{3BBDA961-2E19-3C41-8BE9-600574C23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9038" y="5669563"/>
            <a:ext cx="411480" cy="41148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B93A240-14D8-4E4B-A02F-BCA0B28BC50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40100D5-21C9-A54F-A19A-4D45618CE783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57E6ADF-2FE0-914D-BE3F-DBFC751611A8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EB81FF5-40B9-5747-90BD-C03B9237B6BC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5655DCE-0C46-8A4F-8182-E0EC167E3EFA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3" name="Picture 1" descr="Square-1.png">
            <a:extLst>
              <a:ext uri="{FF2B5EF4-FFF2-40B4-BE49-F238E27FC236}">
                <a16:creationId xmlns:a16="http://schemas.microsoft.com/office/drawing/2014/main" id="{32B60FFE-DD31-664A-B94F-30D3DED84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2" y="226659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" descr="Square-1.png">
            <a:extLst>
              <a:ext uri="{FF2B5EF4-FFF2-40B4-BE49-F238E27FC236}">
                <a16:creationId xmlns:a16="http://schemas.microsoft.com/office/drawing/2014/main" id="{91C827BE-7C77-B843-ABDB-34F27EE14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865" y="226659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0056D21-2C79-F84D-A6EE-CFA522DE8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791" y="2266597"/>
            <a:ext cx="411480" cy="4114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5F57FCD-60B0-4A46-A02E-6F2763E6E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672" y="3139199"/>
            <a:ext cx="402336" cy="413831"/>
          </a:xfrm>
          <a:prstGeom prst="rect">
            <a:avLst/>
          </a:prstGeom>
        </p:spPr>
      </p:pic>
      <p:pic>
        <p:nvPicPr>
          <p:cNvPr id="62" name="Picture 61" descr="Square-3.png">
            <a:extLst>
              <a:ext uri="{FF2B5EF4-FFF2-40B4-BE49-F238E27FC236}">
                <a16:creationId xmlns:a16="http://schemas.microsoft.com/office/drawing/2014/main" id="{9BC910BC-5B8E-6749-8B1D-962F64B97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39" y="402776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8290BC8-4231-9848-A4DD-51FE56BD9451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391965" y="5668204"/>
            <a:ext cx="422911" cy="411163"/>
          </a:xfrm>
          <a:prstGeom prst="rect">
            <a:avLst/>
          </a:prstGeom>
        </p:spPr>
      </p:pic>
      <p:pic>
        <p:nvPicPr>
          <p:cNvPr id="64" name="Picture 63" descr="A picture containing mirror&#10;&#10;Description automatically generated">
            <a:extLst>
              <a:ext uri="{FF2B5EF4-FFF2-40B4-BE49-F238E27FC236}">
                <a16:creationId xmlns:a16="http://schemas.microsoft.com/office/drawing/2014/main" id="{1D137F4A-BFF6-EE4C-A0C8-A5C8C2653D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105" y="5669563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831578"/>
              </p:ext>
            </p:extLst>
          </p:nvPr>
        </p:nvGraphicFramePr>
        <p:xfrm>
          <a:off x="2965244" y="2057748"/>
          <a:ext cx="8312116" cy="436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9929823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HRD-positive)</a:t>
            </a:r>
            <a:r>
              <a:rPr lang="en-US" sz="2600" dirty="0"/>
              <a:t> is s/p </a:t>
            </a:r>
            <a:r>
              <a:rPr lang="en-US" sz="2600" u="sng" dirty="0"/>
              <a:t>optimal</a:t>
            </a:r>
            <a:r>
              <a:rPr lang="en-US" sz="2600" dirty="0"/>
              <a:t> debulking surgery with a normal CA-125 level. Regulatory and reimbursement issues aside, what would you recommend as postoperative systemic therapy?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-1" y="2292920"/>
            <a:ext cx="46585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345057" y="2730604"/>
            <a:ext cx="43134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479365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4814" y="3935395"/>
            <a:ext cx="431344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631546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5043204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0" y="5662982"/>
            <a:ext cx="46582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AA891-43B1-5749-A387-2AFC15BA342E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39463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0"/>
            <a:ext cx="11069542" cy="2167128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HRD-positive)</a:t>
            </a:r>
            <a:r>
              <a:rPr lang="en-US" sz="2600" dirty="0"/>
              <a:t> is s/p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an elevated CA-125 level. Regulatory and reimbursement issues aside, what would you recommend as postoperative systemic therapy?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297" y="3990213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904" y="3927440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877" y="245225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14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20" y="3250539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603" y="323196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944" y="470645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72" y="24522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155" y="24522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92" y="5554340"/>
            <a:ext cx="444156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338" y="24522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quare-2.png">
            <a:extLst>
              <a:ext uri="{FF2B5EF4-FFF2-40B4-BE49-F238E27FC236}">
                <a16:creationId xmlns:a16="http://schemas.microsoft.com/office/drawing/2014/main" id="{E5FF161D-8B18-C04E-A1C3-8C4E0FA55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170" y="32278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20" y="2492511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048" y="3974269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621" y="3227850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044" y="3227850"/>
            <a:ext cx="402336" cy="413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804" y="2452253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621" y="2452253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438" y="2452253"/>
            <a:ext cx="411480" cy="411480"/>
          </a:xfrm>
          <a:prstGeom prst="rect">
            <a:avLst/>
          </a:prstGeom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B8ACD44D-8C92-5944-9805-E95364437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92" y="4727130"/>
            <a:ext cx="444156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53" name="Picture 52" descr="Square-3.png">
            <a:extLst>
              <a:ext uri="{FF2B5EF4-FFF2-40B4-BE49-F238E27FC236}">
                <a16:creationId xmlns:a16="http://schemas.microsoft.com/office/drawing/2014/main" id="{D5764F5B-6EC3-3B47-AD9E-A285DA6C1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11" y="39742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9">
            <a:extLst>
              <a:ext uri="{FF2B5EF4-FFF2-40B4-BE49-F238E27FC236}">
                <a16:creationId xmlns:a16="http://schemas.microsoft.com/office/drawing/2014/main" id="{AD5CDDC4-2649-1543-8D7B-9FA318C2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554" y="552613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57A4FA9-9DD5-7547-955E-6641D1562F1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983901" y="5521687"/>
            <a:ext cx="422911" cy="411163"/>
          </a:xfrm>
          <a:prstGeom prst="rect">
            <a:avLst/>
          </a:prstGeom>
        </p:spPr>
      </p:pic>
      <p:pic>
        <p:nvPicPr>
          <p:cNvPr id="35" name="Picture 1" descr="Square-1.png">
            <a:extLst>
              <a:ext uri="{FF2B5EF4-FFF2-40B4-BE49-F238E27FC236}">
                <a16:creationId xmlns:a16="http://schemas.microsoft.com/office/drawing/2014/main" id="{2B27D283-AE77-EB41-9C22-3E1BAF13A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851" y="24522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F2299EF-DED5-F148-99CC-517271671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852" y="2452253"/>
            <a:ext cx="411480" cy="4114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A39B86-2453-2942-8813-FDE7EC86B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669" y="2452253"/>
            <a:ext cx="411480" cy="4114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E7A47A-259E-5047-9D85-CE08EA8FC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582" y="2452253"/>
            <a:ext cx="411480" cy="4114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C397A51-68EA-1541-B025-AA183C0DD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399" y="2452253"/>
            <a:ext cx="411480" cy="411480"/>
          </a:xfrm>
          <a:prstGeom prst="rect">
            <a:avLst/>
          </a:prstGeom>
        </p:spPr>
      </p:pic>
      <p:pic>
        <p:nvPicPr>
          <p:cNvPr id="55" name="Picture 3" descr="Square-2.png">
            <a:extLst>
              <a:ext uri="{FF2B5EF4-FFF2-40B4-BE49-F238E27FC236}">
                <a16:creationId xmlns:a16="http://schemas.microsoft.com/office/drawing/2014/main" id="{DDA6A017-38DD-CE42-9528-7E0ADA2CE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06" y="32278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Square-2.png">
            <a:extLst>
              <a:ext uri="{FF2B5EF4-FFF2-40B4-BE49-F238E27FC236}">
                <a16:creationId xmlns:a16="http://schemas.microsoft.com/office/drawing/2014/main" id="{74B4EE6A-BF67-AD4B-82AF-37971C814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50" y="32278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5D12AD-AB1D-C54C-94CF-68937147E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2438" y="4717913"/>
            <a:ext cx="411480" cy="41148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5132C9-0969-3C42-9242-F1D10D539B7E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EE6CD0C-4D2B-B34D-936C-B0DF249CF173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EC45516-E4B5-FD43-91A3-F3FE9A255B7C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0D208F2-BB52-B343-BE3D-9214A257423D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57F1602-6491-C745-B5B3-B3257DB7C79F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5" name="Picture 1" descr="Square-1.png">
            <a:extLst>
              <a:ext uri="{FF2B5EF4-FFF2-40B4-BE49-F238E27FC236}">
                <a16:creationId xmlns:a16="http://schemas.microsoft.com/office/drawing/2014/main" id="{0C55B2EB-B455-5B4B-B4B0-6EFCEC1C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64" y="24522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Square-2.png">
            <a:extLst>
              <a:ext uri="{FF2B5EF4-FFF2-40B4-BE49-F238E27FC236}">
                <a16:creationId xmlns:a16="http://schemas.microsoft.com/office/drawing/2014/main" id="{6308164E-6153-2C46-8BE7-8D30DC05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268" y="32278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5509759-CD6A-1441-AE25-5B57DB727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286" y="2452253"/>
            <a:ext cx="411480" cy="411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7053DE3-C082-E649-9C3D-CC54E199E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103" y="2452253"/>
            <a:ext cx="411480" cy="4114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A9BA8B-3A8D-B34F-860B-400DD553E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129" y="2452253"/>
            <a:ext cx="411480" cy="411480"/>
          </a:xfrm>
          <a:prstGeom prst="rect">
            <a:avLst/>
          </a:prstGeom>
        </p:spPr>
      </p:pic>
      <p:pic>
        <p:nvPicPr>
          <p:cNvPr id="60" name="Picture 59" descr="Square-4.png">
            <a:extLst>
              <a:ext uri="{FF2B5EF4-FFF2-40B4-BE49-F238E27FC236}">
                <a16:creationId xmlns:a16="http://schemas.microsoft.com/office/drawing/2014/main" id="{40546F16-44F5-AB40-A92E-9573F7D233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387" y="471823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6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146322"/>
              </p:ext>
            </p:extLst>
          </p:nvPr>
        </p:nvGraphicFramePr>
        <p:xfrm>
          <a:off x="2965244" y="2161921"/>
          <a:ext cx="8312116" cy="436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10122328" cy="2329133"/>
          </a:xfrm>
        </p:spPr>
        <p:txBody>
          <a:bodyPr/>
          <a:lstStyle/>
          <a:p>
            <a:r>
              <a:rPr lang="en-US" sz="2600" dirty="0"/>
              <a:t>A 60-year-old woman with Stage IIIC ovarian cancer </a:t>
            </a:r>
            <a:r>
              <a:rPr lang="en-US" sz="2600" u="sng" dirty="0"/>
              <a:t>(BRCA wild type, HRD-positive)</a:t>
            </a:r>
            <a:r>
              <a:rPr lang="en-US" sz="2600" dirty="0"/>
              <a:t> is s/p </a:t>
            </a:r>
            <a:r>
              <a:rPr lang="en-US" sz="2600" u="sng" dirty="0"/>
              <a:t>suboptimal</a:t>
            </a:r>
            <a:r>
              <a:rPr lang="en-US" sz="2600" dirty="0"/>
              <a:t> debulking surgery with an elevated CA-125 level. Regulatory and reimbursement issues aside, what would you recommend as postoperative systemic therapy?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-1" y="2258594"/>
            <a:ext cx="465850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345057" y="2973276"/>
            <a:ext cx="4313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445039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4814" y="4039568"/>
            <a:ext cx="431344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597220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bevacizumab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5285876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0" y="5905654"/>
            <a:ext cx="465826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niraparib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B8DE5-8F51-3942-B6CB-895C981FA5AA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902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571648"/>
          </a:xfrm>
        </p:spPr>
        <p:txBody>
          <a:bodyPr/>
          <a:lstStyle/>
          <a:p>
            <a:r>
              <a:rPr lang="en-US" sz="2600" dirty="0"/>
              <a:t>Regulatory and reimbursement issues aside, which starting dose of niraparib would you use for a 125-lb patient with advanced ovarian cancer and a platelet count of 200,000 after a response to front-line platinum-based chemotherapy?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224" y="304442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24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62" y="4228906"/>
            <a:ext cx="1786994" cy="3443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300 mg daily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82" y="42135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841" y="420016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29" y="304442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12" y="304442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62" y="3084683"/>
            <a:ext cx="1786994" cy="3443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200 mg daily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369" y="3044425"/>
            <a:ext cx="411480" cy="411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86" y="3044425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003" y="3044425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820" y="3044425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637" y="3044425"/>
            <a:ext cx="411480" cy="4114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E1EC86C-F4F7-6D41-8959-27883F666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425" y="3044425"/>
            <a:ext cx="411480" cy="4114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8E2F0BD-15F6-9742-8EC9-B566E7FED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242" y="3044425"/>
            <a:ext cx="411480" cy="411480"/>
          </a:xfrm>
          <a:prstGeom prst="rect">
            <a:avLst/>
          </a:prstGeom>
        </p:spPr>
      </p:pic>
      <p:pic>
        <p:nvPicPr>
          <p:cNvPr id="39" name="Picture 1" descr="Square-1.png">
            <a:extLst>
              <a:ext uri="{FF2B5EF4-FFF2-40B4-BE49-F238E27FC236}">
                <a16:creationId xmlns:a16="http://schemas.microsoft.com/office/drawing/2014/main" id="{63052A80-0F2E-9747-855A-C44302796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707" y="304442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" descr="Square-1.png">
            <a:extLst>
              <a:ext uri="{FF2B5EF4-FFF2-40B4-BE49-F238E27FC236}">
                <a16:creationId xmlns:a16="http://schemas.microsoft.com/office/drawing/2014/main" id="{08EE228B-DB96-9E40-BF8D-14B2A1BC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890" y="304442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 descr="Square-1.png">
            <a:extLst>
              <a:ext uri="{FF2B5EF4-FFF2-40B4-BE49-F238E27FC236}">
                <a16:creationId xmlns:a16="http://schemas.microsoft.com/office/drawing/2014/main" id="{94319199-07BD-4644-A638-3B72C8009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073" y="304442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22A49F6-F0C1-F543-A9E5-A75E880A2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70" y="3044425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5E18E42-65FA-984C-A194-8C90475F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387" y="3044425"/>
            <a:ext cx="411480" cy="4114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C940A5-A42D-B444-BE99-C432193D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204" y="3044425"/>
            <a:ext cx="411480" cy="4114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C7F5DCB-8C58-6346-891A-3D589C4E5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443" y="3044425"/>
            <a:ext cx="411480" cy="41148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577690-067C-2E49-9248-D6F470946D0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CB5AA35-1E33-8248-8BCA-6917C2C9DEF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4DA4270-338E-D543-9F5B-BDE8D91E42E5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7BFE13-C350-4F4C-955C-8D5E01F814A9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11929C-68A7-5143-9E39-D41DDE8CF038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7" name="Picture 1" descr="Square-1.png">
            <a:extLst>
              <a:ext uri="{FF2B5EF4-FFF2-40B4-BE49-F238E27FC236}">
                <a16:creationId xmlns:a16="http://schemas.microsoft.com/office/drawing/2014/main" id="{5BED36BA-36E5-084D-A93E-6DB126662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657" y="304442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AD43C01-58DF-BB4A-A846-3F20E0A3C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38" y="3044425"/>
            <a:ext cx="411480" cy="411480"/>
          </a:xfrm>
          <a:prstGeom prst="rect">
            <a:avLst/>
          </a:prstGeom>
        </p:spPr>
      </p:pic>
      <p:pic>
        <p:nvPicPr>
          <p:cNvPr id="51" name="Picture 1" descr="Square-1.png">
            <a:extLst>
              <a:ext uri="{FF2B5EF4-FFF2-40B4-BE49-F238E27FC236}">
                <a16:creationId xmlns:a16="http://schemas.microsoft.com/office/drawing/2014/main" id="{78BBFE68-646A-414E-A601-4ACE9DEC0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857" y="304442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1A251A8-E3C6-A24E-A941-136BC260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338" y="3044425"/>
            <a:ext cx="411480" cy="411480"/>
          </a:xfrm>
          <a:prstGeom prst="rect">
            <a:avLst/>
          </a:prstGeom>
        </p:spPr>
      </p:pic>
      <p:pic>
        <p:nvPicPr>
          <p:cNvPr id="43" name="Picture 1" descr="Square-1.png">
            <a:extLst>
              <a:ext uri="{FF2B5EF4-FFF2-40B4-BE49-F238E27FC236}">
                <a16:creationId xmlns:a16="http://schemas.microsoft.com/office/drawing/2014/main" id="{556B1A89-8628-784B-9E23-79289CF00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75" y="353759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" descr="Square-1.png">
            <a:extLst>
              <a:ext uri="{FF2B5EF4-FFF2-40B4-BE49-F238E27FC236}">
                <a16:creationId xmlns:a16="http://schemas.microsoft.com/office/drawing/2014/main" id="{D01F0C52-DFF6-9643-8B27-81DE6B7B6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75" y="353759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A50284C-5603-1447-9B1B-E88F1C2E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538" y="3044425"/>
            <a:ext cx="411480" cy="411480"/>
          </a:xfrm>
          <a:prstGeom prst="rect">
            <a:avLst/>
          </a:prstGeom>
        </p:spPr>
      </p:pic>
      <p:pic>
        <p:nvPicPr>
          <p:cNvPr id="58" name="Picture 1" descr="Square-1.png">
            <a:extLst>
              <a:ext uri="{FF2B5EF4-FFF2-40B4-BE49-F238E27FC236}">
                <a16:creationId xmlns:a16="http://schemas.microsoft.com/office/drawing/2014/main" id="{33C4AC19-4972-5D4C-B474-3FB58755D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75" y="353759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014741"/>
          </a:xfrm>
        </p:spPr>
        <p:txBody>
          <a:bodyPr/>
          <a:lstStyle/>
          <a:p>
            <a:r>
              <a:rPr lang="en-US" sz="2600" dirty="0"/>
              <a:t>Regulatory and reimbursement issues aside, which starting dose of niraparib would you use for a 125-lb patient with advanced ovarian cancer and a platelet count of 200,000 after a response to front-line platinum-based chemotherapy?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447260" y="2584410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300 mg daily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447260" y="3840877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200 mg daily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447260" y="5233884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100 mg daily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023653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13F7FB8-F819-3F4F-90F1-BB88FD03E02B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5626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3: Practical Considerations with the Use of PARP Inhibitors in Advanced OC </a:t>
            </a:r>
          </a:p>
        </p:txBody>
      </p:sp>
    </p:spTree>
    <p:extLst>
      <p:ext uri="{BB962C8B-B14F-4D97-AF65-F5344CB8AC3E}">
        <p14:creationId xmlns:p14="http://schemas.microsoft.com/office/powerpoint/2010/main" val="6494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8B43-DD95-5044-9B3E-A6261239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Maintenance Strategies in Phase III Clinical Trials Assessing </a:t>
            </a:r>
            <a:br>
              <a:rPr lang="en-US" sz="2400" dirty="0"/>
            </a:br>
            <a:r>
              <a:rPr lang="en-US" sz="2400" dirty="0"/>
              <a:t>PARP Inhibitor Treatment in Ovarian Cancer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5688FD-B338-044C-8177-7DD5DA93A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66" y="1062990"/>
            <a:ext cx="9580908" cy="5328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BFA29D-6C06-A345-8B9E-BD8FC7D5440C}"/>
              </a:ext>
            </a:extLst>
          </p:cNvPr>
          <p:cNvSpPr/>
          <p:nvPr/>
        </p:nvSpPr>
        <p:spPr>
          <a:xfrm>
            <a:off x="120927" y="6508016"/>
            <a:ext cx="7229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Madariaga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Int J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Cancer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2020;[Online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20109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Liu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/>
        </p:nvGraphicFramePr>
        <p:xfrm>
          <a:off x="1678609" y="1859352"/>
          <a:ext cx="8834782" cy="3269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442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160340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255103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Clovis Oncology, Genentech, a member of the Roche Group, Merck, Regeneron Pharmaceuticals Inc,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201413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Agenus Inc,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Aravive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Arch Oncology, AstraZeneca Pharmaceuticals LP, Bristol-Myers Squibb Company, Clovis Oncology,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CytomX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Genentech, a member of the Roche Group, Oncology Venture A/S, Regeneron Pharmaceuticals Inc, Surface Oncology,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Vigeo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252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9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7D697B-F6B6-41B9-9E67-0B46CF4B5366}"/>
              </a:ext>
            </a:extLst>
          </p:cNvPr>
          <p:cNvSpPr txBox="1">
            <a:spLocks/>
          </p:cNvSpPr>
          <p:nvPr/>
        </p:nvSpPr>
        <p:spPr>
          <a:xfrm>
            <a:off x="609600" y="61688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Dr Liu - </a:t>
            </a: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PARPi</a:t>
            </a: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toxicity: Case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653608-4DE0-4FD1-8BDD-01DD2F3DF741}"/>
              </a:ext>
            </a:extLst>
          </p:cNvPr>
          <p:cNvSpPr txBox="1">
            <a:spLocks/>
          </p:cNvSpPr>
          <p:nvPr/>
        </p:nvSpPr>
        <p:spPr>
          <a:xfrm>
            <a:off x="609600" y="1295400"/>
            <a:ext cx="11277600" cy="49783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74yo woman with recurrent platinum-sensitive ovarian cancer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Germline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testing 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RAD51C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Received carboplatin/PLD with complete response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Started on maintenance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olaparib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300mg BID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~4 weeks after initiation, noted to have increasing fatigue, diarrhea. Platelet count decreased to 99K (from 183K at treatment initiation)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Drug held, re-initiated with dose reduction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olaparib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250mg BID 2 weeks later after platelet recovery to 165K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~4 weeks at this dose, with increasing intolerable fatigue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Drug held, re-initiated with dose reduction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olaparib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200mg BID 2 weeks later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Continues on maintenance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olaparib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200mg BID</a:t>
            </a:r>
          </a:p>
        </p:txBody>
      </p:sp>
    </p:spTree>
    <p:extLst>
      <p:ext uri="{BB962C8B-B14F-4D97-AF65-F5344CB8AC3E}">
        <p14:creationId xmlns:p14="http://schemas.microsoft.com/office/powerpoint/2010/main" val="1748779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AAF598-B632-7541-AA23-2990BB71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81" y="1333264"/>
            <a:ext cx="11648037" cy="3912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0A1F42-1F3D-854F-8B10-6BADD3774915}"/>
              </a:ext>
            </a:extLst>
          </p:cNvPr>
          <p:cNvSpPr txBox="1"/>
          <p:nvPr/>
        </p:nvSpPr>
        <p:spPr>
          <a:xfrm>
            <a:off x="6605743" y="534007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Int 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Cancer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2020;[Online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40735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571648"/>
          </a:xfrm>
        </p:spPr>
        <p:txBody>
          <a:bodyPr/>
          <a:lstStyle/>
          <a:p>
            <a:r>
              <a:rPr lang="en-US" sz="2600" dirty="0"/>
              <a:t>How would you respond to a patient with Stage III ovarian cancer who is about to begin a PARP inhibitor as maintenance therapy after suboptimal debulking surgery and chemotherapy and asks you to estimate the chance that </a:t>
            </a:r>
            <a:r>
              <a:rPr lang="en-US" sz="2600" u="sng" dirty="0"/>
              <a:t>during the first year of treatment</a:t>
            </a:r>
            <a:r>
              <a:rPr lang="en-US" sz="2600" dirty="0"/>
              <a:t> she will…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2DFE9F1-ECB4-F84A-80FA-39C0A94BA721}"/>
              </a:ext>
            </a:extLst>
          </p:cNvPr>
          <p:cNvGraphicFramePr/>
          <p:nvPr/>
        </p:nvGraphicFramePr>
        <p:xfrm>
          <a:off x="872837" y="2425446"/>
          <a:ext cx="10972799" cy="405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" name="Text Box 4">
            <a:extLst>
              <a:ext uri="{FF2B5EF4-FFF2-40B4-BE49-F238E27FC236}">
                <a16:creationId xmlns:a16="http://schemas.microsoft.com/office/drawing/2014/main" id="{03FB99BC-BB68-4A44-918E-80A5B073C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7" y="2996681"/>
            <a:ext cx="414485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“Sail through” treatment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552A490C-AD84-BE4E-A6B2-A20212DC7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11" y="4113426"/>
            <a:ext cx="375351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Experience side effects that lead to dose reduction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A45EDBF8-624E-BC4C-A14F-6A657B1A0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5" y="5299168"/>
            <a:ext cx="4144855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Experience side effects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that require discontinuation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ADD68-5E9C-C04B-931E-CBDD19BF2B05}"/>
              </a:ext>
            </a:extLst>
          </p:cNvPr>
          <p:cNvSpPr/>
          <p:nvPr/>
        </p:nvSpPr>
        <p:spPr bwMode="auto">
          <a:xfrm>
            <a:off x="5964382" y="2283133"/>
            <a:ext cx="263236" cy="263236"/>
          </a:xfrm>
          <a:prstGeom prst="rect">
            <a:avLst/>
          </a:prstGeom>
          <a:solidFill>
            <a:srgbClr val="79D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0BFAE-03EC-FB43-8B71-F395F2D13DE8}"/>
              </a:ext>
            </a:extLst>
          </p:cNvPr>
          <p:cNvSpPr txBox="1"/>
          <p:nvPr/>
        </p:nvSpPr>
        <p:spPr>
          <a:xfrm>
            <a:off x="6227618" y="224408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Oncs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DB38931-7B66-0342-AA54-3002B2D4391A}"/>
              </a:ext>
            </a:extLst>
          </p:cNvPr>
          <p:cNvSpPr/>
          <p:nvPr/>
        </p:nvSpPr>
        <p:spPr bwMode="auto">
          <a:xfrm>
            <a:off x="7904019" y="2283133"/>
            <a:ext cx="263236" cy="26323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8AC759-6123-DF43-8827-48F3ED5089F5}"/>
              </a:ext>
            </a:extLst>
          </p:cNvPr>
          <p:cNvSpPr txBox="1"/>
          <p:nvPr/>
        </p:nvSpPr>
        <p:spPr>
          <a:xfrm>
            <a:off x="8167255" y="2244080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Oncs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D3B18F-5811-0B45-92EC-525295267178}"/>
              </a:ext>
            </a:extLst>
          </p:cNvPr>
          <p:cNvSpPr txBox="1"/>
          <p:nvPr/>
        </p:nvSpPr>
        <p:spPr>
          <a:xfrm>
            <a:off x="7469616" y="640988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Median %</a:t>
            </a:r>
          </a:p>
        </p:txBody>
      </p:sp>
    </p:spTree>
    <p:extLst>
      <p:ext uri="{BB962C8B-B14F-4D97-AF65-F5344CB8AC3E}">
        <p14:creationId xmlns:p14="http://schemas.microsoft.com/office/powerpoint/2010/main" val="5071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178605" cy="2507508"/>
          </a:xfrm>
        </p:spPr>
        <p:txBody>
          <a:bodyPr/>
          <a:lstStyle/>
          <a:p>
            <a:r>
              <a:rPr lang="en-US" sz="2600" dirty="0"/>
              <a:t>How would you respond to a patient with Stage III ovarian cancer who is about to begin a PARP inhibitor as maintenance therapy after suboptimal debulking surgery and chemotherapy and asks you to estimate the chance that </a:t>
            </a:r>
            <a:r>
              <a:rPr lang="en-US" sz="2600" u="sng" dirty="0"/>
              <a:t>during the first year of treatment</a:t>
            </a:r>
            <a:r>
              <a:rPr lang="en-US" sz="2600" dirty="0"/>
              <a:t> she will…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912481" y="2900138"/>
            <a:ext cx="267362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“Sail through”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721895" y="3960112"/>
            <a:ext cx="28642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Experience side effects that lead to dose reduction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465221" y="5201308"/>
            <a:ext cx="31208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Experience side effects that require discontinuation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0170522"/>
              </p:ext>
            </p:extLst>
          </p:nvPr>
        </p:nvGraphicFramePr>
        <p:xfrm>
          <a:off x="3430465" y="2255003"/>
          <a:ext cx="8128000" cy="393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27226FA-A4DE-0840-8BC3-1E6BD43ABB7F}"/>
              </a:ext>
            </a:extLst>
          </p:cNvPr>
          <p:cNvSpPr txBox="1"/>
          <p:nvPr/>
        </p:nvSpPr>
        <p:spPr>
          <a:xfrm>
            <a:off x="3586107" y="6057088"/>
            <a:ext cx="29622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Median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EEFD8-72E5-5149-A246-94219B561AC2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160036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571648"/>
          </a:xfrm>
        </p:spPr>
        <p:txBody>
          <a:bodyPr/>
          <a:lstStyle/>
          <a:p>
            <a:r>
              <a:rPr lang="en-US" sz="2600" dirty="0"/>
              <a:t>How would you respond to a patient with Stage III ovarian cancer who is about to begin a PARP inhibitor as maintenance therapy after suboptimal debulking surgery and chemotherapy and asks you to estimate the chance that </a:t>
            </a:r>
            <a:r>
              <a:rPr lang="en-US" sz="2600" u="sng" dirty="0"/>
              <a:t>during the first year of treatment</a:t>
            </a:r>
            <a:r>
              <a:rPr lang="en-US" sz="2600" dirty="0"/>
              <a:t> she will…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2DFE9F1-ECB4-F84A-80FA-39C0A94BA721}"/>
              </a:ext>
            </a:extLst>
          </p:cNvPr>
          <p:cNvGraphicFramePr/>
          <p:nvPr/>
        </p:nvGraphicFramePr>
        <p:xfrm>
          <a:off x="872837" y="2425446"/>
          <a:ext cx="10972799" cy="405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" name="Text Box 4">
            <a:extLst>
              <a:ext uri="{FF2B5EF4-FFF2-40B4-BE49-F238E27FC236}">
                <a16:creationId xmlns:a16="http://schemas.microsoft.com/office/drawing/2014/main" id="{8ABEA721-8AEE-8C4B-B0CC-02B8CFA19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93" y="3023301"/>
            <a:ext cx="408858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Experience upper GI side effects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that require clinical management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3E906B77-D6E0-CD4E-AA68-F61BFF672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57" y="4181931"/>
            <a:ext cx="368062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Develop anemia that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requires clinical management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825612B-AB60-8349-8F5D-947427790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37" y="5331243"/>
            <a:ext cx="349774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Develop anemia that requires a blood transfusion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D3B18F-5811-0B45-92EC-525295267178}"/>
              </a:ext>
            </a:extLst>
          </p:cNvPr>
          <p:cNvSpPr txBox="1"/>
          <p:nvPr/>
        </p:nvSpPr>
        <p:spPr>
          <a:xfrm>
            <a:off x="8415756" y="640988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Median 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9E5182-2BD9-874D-91DF-3BBB53B37E12}"/>
              </a:ext>
            </a:extLst>
          </p:cNvPr>
          <p:cNvSpPr/>
          <p:nvPr/>
        </p:nvSpPr>
        <p:spPr bwMode="auto">
          <a:xfrm>
            <a:off x="5964382" y="2283133"/>
            <a:ext cx="263236" cy="263236"/>
          </a:xfrm>
          <a:prstGeom prst="rect">
            <a:avLst/>
          </a:prstGeom>
          <a:solidFill>
            <a:srgbClr val="79D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E427B-17BA-3148-AC6F-0ABA65D11D8E}"/>
              </a:ext>
            </a:extLst>
          </p:cNvPr>
          <p:cNvSpPr txBox="1"/>
          <p:nvPr/>
        </p:nvSpPr>
        <p:spPr>
          <a:xfrm>
            <a:off x="6227618" y="224408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Oncs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E3CBB-D287-704A-8D6F-68E51A6124C3}"/>
              </a:ext>
            </a:extLst>
          </p:cNvPr>
          <p:cNvSpPr/>
          <p:nvPr/>
        </p:nvSpPr>
        <p:spPr bwMode="auto">
          <a:xfrm>
            <a:off x="7904019" y="2283133"/>
            <a:ext cx="263236" cy="26323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DFD7E6-AB58-9A46-8596-BBB3192C5113}"/>
              </a:ext>
            </a:extLst>
          </p:cNvPr>
          <p:cNvSpPr txBox="1"/>
          <p:nvPr/>
        </p:nvSpPr>
        <p:spPr>
          <a:xfrm>
            <a:off x="8167255" y="2244080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Oncs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95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178605" cy="2507508"/>
          </a:xfrm>
        </p:spPr>
        <p:txBody>
          <a:bodyPr/>
          <a:lstStyle/>
          <a:p>
            <a:r>
              <a:rPr lang="en-US" sz="2600" dirty="0"/>
              <a:t>How would you respond to a patient with Stage III ovarian cancer who is about to begin a PARP inhibitor as maintenance therapy after suboptimal debulking surgery and chemotherapy and asks you to estimate the chance that </a:t>
            </a:r>
            <a:r>
              <a:rPr lang="en-US" sz="2600" u="sng" dirty="0"/>
              <a:t>during the first year of treatment</a:t>
            </a:r>
            <a:r>
              <a:rPr lang="en-US" sz="2600" dirty="0"/>
              <a:t> she will…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128337" y="2844225"/>
            <a:ext cx="345777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Experience upper GI side effects that require clinical management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0648492"/>
              </p:ext>
            </p:extLst>
          </p:nvPr>
        </p:nvGraphicFramePr>
        <p:xfrm>
          <a:off x="3430465" y="2363232"/>
          <a:ext cx="8128000" cy="3887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9FAB06F-95A3-BF49-9377-F50900C7F149}"/>
              </a:ext>
            </a:extLst>
          </p:cNvPr>
          <p:cNvSpPr txBox="1"/>
          <p:nvPr/>
        </p:nvSpPr>
        <p:spPr>
          <a:xfrm>
            <a:off x="465222" y="4029698"/>
            <a:ext cx="31208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Develop anemia that requires clinical management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6AEA1-0D84-1546-A781-052F343A9839}"/>
              </a:ext>
            </a:extLst>
          </p:cNvPr>
          <p:cNvSpPr txBox="1"/>
          <p:nvPr/>
        </p:nvSpPr>
        <p:spPr>
          <a:xfrm>
            <a:off x="623876" y="5215171"/>
            <a:ext cx="296223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Develop anemia that requires a blood transfusion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7226FA-A4DE-0840-8BC3-1E6BD43ABB7F}"/>
              </a:ext>
            </a:extLst>
          </p:cNvPr>
          <p:cNvSpPr txBox="1"/>
          <p:nvPr/>
        </p:nvSpPr>
        <p:spPr>
          <a:xfrm>
            <a:off x="3586107" y="6095628"/>
            <a:ext cx="29622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Median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F7F89-0FA3-934F-9306-7A580970D024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10337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446088" cy="2369128"/>
          </a:xfrm>
        </p:spPr>
        <p:txBody>
          <a:bodyPr/>
          <a:lstStyle/>
          <a:p>
            <a:r>
              <a:rPr lang="en-US" sz="2600" dirty="0"/>
              <a:t>A woman in her mid-60s with recurrent high-grade serous </a:t>
            </a:r>
            <a:br>
              <a:rPr lang="en-US" sz="2600" dirty="0"/>
            </a:br>
            <a:r>
              <a:rPr lang="en-US" sz="2600" dirty="0"/>
              <a:t>ovarian cancer begins rucaparib monotherapy (600 mg BID). Within a few weeks, her serum creatinine increases from </a:t>
            </a:r>
            <a:br>
              <a:rPr lang="en-US" sz="2600" dirty="0"/>
            </a:br>
            <a:r>
              <a:rPr lang="en-US" sz="2600" dirty="0"/>
              <a:t>0.86 mg/dL to 1.6 mg/dL. What would be the optimal management approach?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249" y="4582050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46" y="3719989"/>
            <a:ext cx="4441566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Hold rucaparib until creatinine returns to normal, and restart at the same dose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7" name="Picture 1" descr="Square-1.png">
            <a:extLst>
              <a:ext uri="{FF2B5EF4-FFF2-40B4-BE49-F238E27FC236}">
                <a16:creationId xmlns:a16="http://schemas.microsoft.com/office/drawing/2014/main" id="{3D8F1686-7582-F04E-94E7-ABAC07E7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004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7883" y="289875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15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74" y="5522504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497" y="375342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2052" y="549283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87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70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46" y="4582050"/>
            <a:ext cx="444156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Hold rucaparib until creatinine returns to normal, and restart at a reduced dose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53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74" y="2939014"/>
            <a:ext cx="423953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Continue rucaparib at the same dose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102" y="4597971"/>
            <a:ext cx="411480" cy="411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224" y="2898756"/>
            <a:ext cx="411480" cy="411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098" y="3747188"/>
            <a:ext cx="402336" cy="4138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5C89CD-ED62-544D-9A51-FE3BA031D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492" y="5489953"/>
            <a:ext cx="411480" cy="411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041" y="2898756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858" y="2898756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675" y="2898756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92" y="2898756"/>
            <a:ext cx="411480" cy="4114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4BA5EB-2612-2D48-AF1F-4F666968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75" y="4597971"/>
            <a:ext cx="411480" cy="411480"/>
          </a:xfrm>
          <a:prstGeom prst="rect">
            <a:avLst/>
          </a:prstGeom>
        </p:spPr>
      </p:pic>
      <p:pic>
        <p:nvPicPr>
          <p:cNvPr id="45" name="Picture 44" descr="Square-3.png">
            <a:extLst>
              <a:ext uri="{FF2B5EF4-FFF2-40B4-BE49-F238E27FC236}">
                <a16:creationId xmlns:a16="http://schemas.microsoft.com/office/drawing/2014/main" id="{B1A5391F-7812-7D47-A687-73C677B57E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75" y="459812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7BA979B-6418-B848-878B-01802DEBA811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7C473C-28C0-5746-AC9E-BCDF2374CD77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A1D117-4540-F147-A5F9-8C8A64764756}"/>
                </a:ext>
              </a:extLst>
            </p:cNvPr>
            <p:cNvPicPr>
              <a:picLocks/>
            </p:cNvPicPr>
            <p:nvPr/>
          </p:nvPicPr>
          <p:blipFill>
            <a:blip r:embed="rId9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A775EB7-EE80-1A43-80B9-9B06D58D1EAB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060F87B-FDF1-5D4F-B9A2-3C48FE37FF36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8" name="Picture 1" descr="Square-1.png">
            <a:extLst>
              <a:ext uri="{FF2B5EF4-FFF2-40B4-BE49-F238E27FC236}">
                <a16:creationId xmlns:a16="http://schemas.microsoft.com/office/drawing/2014/main" id="{BAAC1D9F-2BB7-7B48-B107-373E7E4DE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736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" descr="Square-1.png">
            <a:extLst>
              <a:ext uri="{FF2B5EF4-FFF2-40B4-BE49-F238E27FC236}">
                <a16:creationId xmlns:a16="http://schemas.microsoft.com/office/drawing/2014/main" id="{E13B6FF2-C08B-1F4A-B9C3-1A41503FD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919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" descr="Square-1.png">
            <a:extLst>
              <a:ext uri="{FF2B5EF4-FFF2-40B4-BE49-F238E27FC236}">
                <a16:creationId xmlns:a16="http://schemas.microsoft.com/office/drawing/2014/main" id="{0AD164FA-3E9E-0D48-9CCD-391EB9215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102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Square-2.png">
            <a:extLst>
              <a:ext uri="{FF2B5EF4-FFF2-40B4-BE49-F238E27FC236}">
                <a16:creationId xmlns:a16="http://schemas.microsoft.com/office/drawing/2014/main" id="{50ADC3B2-D604-2C44-A563-BB431C0DF5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27" y="375342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E67205C-BACC-4F4F-8F3B-C266E26DF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929" y="2898756"/>
            <a:ext cx="411480" cy="411480"/>
          </a:xfrm>
          <a:prstGeom prst="rect">
            <a:avLst/>
          </a:prstGeom>
        </p:spPr>
      </p:pic>
      <p:pic>
        <p:nvPicPr>
          <p:cNvPr id="50" name="Picture 1" descr="Square-1.png">
            <a:extLst>
              <a:ext uri="{FF2B5EF4-FFF2-40B4-BE49-F238E27FC236}">
                <a16:creationId xmlns:a16="http://schemas.microsoft.com/office/drawing/2014/main" id="{D820A081-0FFB-3441-8E8C-78E69678C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268" y="289875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31E0B24-B807-334A-BFDA-FE764F93C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095" y="2898756"/>
            <a:ext cx="411480" cy="411480"/>
          </a:xfrm>
          <a:prstGeom prst="rect">
            <a:avLst/>
          </a:prstGeom>
        </p:spPr>
      </p:pic>
      <p:pic>
        <p:nvPicPr>
          <p:cNvPr id="56" name="Picture 3" descr="Square-2.png">
            <a:extLst>
              <a:ext uri="{FF2B5EF4-FFF2-40B4-BE49-F238E27FC236}">
                <a16:creationId xmlns:a16="http://schemas.microsoft.com/office/drawing/2014/main" id="{129433BD-53CD-C840-8571-30346F000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0" y="375342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DA7F3E5-9B76-0A4D-AA31-456018F41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264" y="3747188"/>
            <a:ext cx="402336" cy="41383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E711B02-CE30-1A41-9076-51D742AE6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363" y="3747188"/>
            <a:ext cx="402336" cy="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643826" cy="2176351"/>
          </a:xfrm>
        </p:spPr>
        <p:txBody>
          <a:bodyPr/>
          <a:lstStyle/>
          <a:p>
            <a:r>
              <a:rPr lang="en-US" sz="2600" dirty="0"/>
              <a:t>A woman in her mid-60s with recurrent high-grade serous ovarian cancer begins rucaparib monotherapy (600 mg BID). Within a </a:t>
            </a:r>
            <a:br>
              <a:rPr lang="en-US" sz="2600" dirty="0"/>
            </a:br>
            <a:r>
              <a:rPr lang="en-US" sz="2600" dirty="0"/>
              <a:t>few weeks, her serum creatinine increases from 0.86 mg/dL to </a:t>
            </a:r>
            <a:br>
              <a:rPr lang="en-US" sz="2600" dirty="0"/>
            </a:br>
            <a:r>
              <a:rPr lang="en-US" sz="2600" dirty="0"/>
              <a:t>1.6 mg/dL. What would be the optimal management approach?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336884" y="2350928"/>
            <a:ext cx="324922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Hold rucaparib until creatinine returns to normal, and restart at a reduced dose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721895" y="3269076"/>
            <a:ext cx="28642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Continue rucaparib at a reduced dose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465221" y="4000620"/>
            <a:ext cx="31208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Continue rucaparib at the same dose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128337" y="4611856"/>
            <a:ext cx="34577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Hold rucaparib until creatinine returns to normal, and restart at the same dose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3430465" y="2202811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9FAB06F-95A3-BF49-9377-F50900C7F149}"/>
              </a:ext>
            </a:extLst>
          </p:cNvPr>
          <p:cNvSpPr txBox="1"/>
          <p:nvPr/>
        </p:nvSpPr>
        <p:spPr>
          <a:xfrm>
            <a:off x="465222" y="5736391"/>
            <a:ext cx="312088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Discontinue rucaparib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B3CF9-78EC-154B-8D37-027494F5F19E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3416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864198" cy="2105891"/>
          </a:xfrm>
        </p:spPr>
        <p:txBody>
          <a:bodyPr/>
          <a:lstStyle/>
          <a:p>
            <a:r>
              <a:rPr lang="en-US" sz="2600" dirty="0"/>
              <a:t>In general, what is your approach to antiemetic therapy for a patient with ovarian cancer who is starting treatment on a PARP inhibitor?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12" y="4340947"/>
            <a:ext cx="175722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Prophylactic antiemetic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therapy prior to administration of PARP inhibitor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7578" y="264556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21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77" y="430388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4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00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60" y="2651372"/>
            <a:ext cx="1762278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Recommend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antiemetic if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the patient experiences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nausea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90" y="2645567"/>
            <a:ext cx="411480" cy="411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964" y="4299763"/>
            <a:ext cx="402336" cy="4138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07" y="2645567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24" y="2645567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541" y="2645567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358" y="2645567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18" y="2645567"/>
            <a:ext cx="411480" cy="411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CFD87C9-957D-EF43-AAC6-A2D637D1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01" y="2645567"/>
            <a:ext cx="411480" cy="4114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7DEF8DA-420B-D74B-B35F-0E307DA2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29" y="2645567"/>
            <a:ext cx="411480" cy="4114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F47F106-6ECD-254B-ABC7-C8C5DBE7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439" y="2645567"/>
            <a:ext cx="411480" cy="4114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1A7F04-54E9-6F4C-BAEA-7EB58A661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521" y="4299763"/>
            <a:ext cx="402336" cy="413831"/>
          </a:xfrm>
          <a:prstGeom prst="rect">
            <a:avLst/>
          </a:prstGeom>
        </p:spPr>
      </p:pic>
      <p:pic>
        <p:nvPicPr>
          <p:cNvPr id="47" name="Picture 3" descr="Square-2.png">
            <a:extLst>
              <a:ext uri="{FF2B5EF4-FFF2-40B4-BE49-F238E27FC236}">
                <a16:creationId xmlns:a16="http://schemas.microsoft.com/office/drawing/2014/main" id="{8881FD45-1A67-3645-8099-BEA070801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27" y="429976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B0AD04D-7EF7-3C48-B1F9-EE385E0C317C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B92353-FF12-6040-9C1A-AF1260C58ED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5CD0264-9402-7B40-9CA5-B9402257C607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25E2554-81F5-C64A-A07A-C8C420BAB6B3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4FF9D01-7E86-044D-94E4-33FE3A683774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1" name="Picture 1" descr="Square-1.png">
            <a:extLst>
              <a:ext uri="{FF2B5EF4-FFF2-40B4-BE49-F238E27FC236}">
                <a16:creationId xmlns:a16="http://schemas.microsoft.com/office/drawing/2014/main" id="{B154EA06-9016-4540-800D-5904E360E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05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" descr="Square-1.png">
            <a:extLst>
              <a:ext uri="{FF2B5EF4-FFF2-40B4-BE49-F238E27FC236}">
                <a16:creationId xmlns:a16="http://schemas.microsoft.com/office/drawing/2014/main" id="{5F642C69-14E5-F541-BF96-707B8348C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010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" descr="Square-1.png">
            <a:extLst>
              <a:ext uri="{FF2B5EF4-FFF2-40B4-BE49-F238E27FC236}">
                <a16:creationId xmlns:a16="http://schemas.microsoft.com/office/drawing/2014/main" id="{CEA4BBCF-7BA0-4B4B-9BD1-B2EEA5886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715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" descr="Square-1.png">
            <a:extLst>
              <a:ext uri="{FF2B5EF4-FFF2-40B4-BE49-F238E27FC236}">
                <a16:creationId xmlns:a16="http://schemas.microsoft.com/office/drawing/2014/main" id="{74CC7B14-BD13-F846-9E2B-72A67E8C6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420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" descr="Square-1.png">
            <a:extLst>
              <a:ext uri="{FF2B5EF4-FFF2-40B4-BE49-F238E27FC236}">
                <a16:creationId xmlns:a16="http://schemas.microsoft.com/office/drawing/2014/main" id="{152D56F6-1A5E-304D-B0A7-F077F046A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25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" descr="Square-1.png">
            <a:extLst>
              <a:ext uri="{FF2B5EF4-FFF2-40B4-BE49-F238E27FC236}">
                <a16:creationId xmlns:a16="http://schemas.microsoft.com/office/drawing/2014/main" id="{371D0853-F77C-4A49-80FF-2E150D07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830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7BFBA64-16E2-D446-B14C-E8F6E3B17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134" y="2645567"/>
            <a:ext cx="411480" cy="411480"/>
          </a:xfrm>
          <a:prstGeom prst="rect">
            <a:avLst/>
          </a:prstGeom>
        </p:spPr>
      </p:pic>
      <p:pic>
        <p:nvPicPr>
          <p:cNvPr id="45" name="Picture 1" descr="Square-1.png">
            <a:extLst>
              <a:ext uri="{FF2B5EF4-FFF2-40B4-BE49-F238E27FC236}">
                <a16:creationId xmlns:a16="http://schemas.microsoft.com/office/drawing/2014/main" id="{F8961939-0E65-5944-B9B8-E5D5C0F28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878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" descr="Square-1.png">
            <a:extLst>
              <a:ext uri="{FF2B5EF4-FFF2-40B4-BE49-F238E27FC236}">
                <a16:creationId xmlns:a16="http://schemas.microsoft.com/office/drawing/2014/main" id="{084AD41B-0B06-DE4E-BC62-93CCDE9CB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095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" descr="Square-1.png">
            <a:extLst>
              <a:ext uri="{FF2B5EF4-FFF2-40B4-BE49-F238E27FC236}">
                <a16:creationId xmlns:a16="http://schemas.microsoft.com/office/drawing/2014/main" id="{B0F95BBF-4CBE-8045-84C6-A2F96D0BE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143" y="264556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BB5DBC5-4111-2C43-94A6-58BFDEE2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367" y="2645567"/>
            <a:ext cx="411480" cy="4114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BE7321B-2F11-8D49-B2BB-BA71783C0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755" y="4299763"/>
            <a:ext cx="402336" cy="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218582" cy="2176351"/>
          </a:xfrm>
        </p:spPr>
        <p:txBody>
          <a:bodyPr/>
          <a:lstStyle/>
          <a:p>
            <a:r>
              <a:rPr lang="en-US" sz="2600" dirty="0"/>
              <a:t>In general, what is your approach to antiemetic therapy for a patient with ovarian cancer who is starting treatment on a PARP inhibitor?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633535" y="2754291"/>
            <a:ext cx="295257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Recommend antiemetic/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reduce dose of PARP inhibitor if the patient experiences nausea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633535" y="4762727"/>
            <a:ext cx="295257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Prophylactic antiemetic therapy prior to administration of PARP inhibitor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3430465" y="2202811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6C76D3-0941-1A4D-B138-E79DD43B2318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388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Moore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/>
        </p:nvGraphicFramePr>
        <p:xfrm>
          <a:off x="1678609" y="1859352"/>
          <a:ext cx="8834782" cy="3255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442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160340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678978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Aravive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Clovis Oncology, Eisai Inc, Genentech, GlaxoSmithKline,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Merck,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Mereo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BioPharma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Tarveda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Vavotar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Life Sciences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82163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Clovis Oncology, Genentech, Merck, PTC Therapeutics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252575"/>
                  </a:ext>
                </a:extLst>
              </a:tr>
              <a:tr h="755374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Employment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GOG Foundation/Partners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498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51" y="2960897"/>
            <a:ext cx="411480" cy="41148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D9B3B7-3C0B-0F40-9C81-16434A4E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981" y="2968659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432234" cy="2616807"/>
          </a:xfrm>
        </p:spPr>
        <p:txBody>
          <a:bodyPr/>
          <a:lstStyle/>
          <a:p>
            <a:r>
              <a:rPr lang="en-US" sz="2600" dirty="0"/>
              <a:t>For a patient with Stage IIIC ovarian cancer and a germline BRCA mutation who has undergone optimal debulking surgery followed by chemotherapy and 2 years of PARP inhibitor maintenance therapy, do you believe the risk of developing MDS or AML is increased by the PARP inhibitor?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5711" y="296121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18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795" y="3895340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200" y="383069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71" y="3001472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74" y="3830696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658" y="2960897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065" y="2960897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473" y="2960897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24" y="2960897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431" y="2960897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839" y="2960897"/>
            <a:ext cx="411480" cy="411480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C8028D-0741-4D4D-BBAB-ED598D73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388" y="2968659"/>
            <a:ext cx="411480" cy="411480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E9027B-511B-224A-9AFB-1DB5C270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326" y="2968659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733" y="2968659"/>
            <a:ext cx="411480" cy="411480"/>
          </a:xfrm>
          <a:prstGeom prst="rect">
            <a:avLst/>
          </a:prstGeom>
        </p:spPr>
      </p:pic>
      <p:pic>
        <p:nvPicPr>
          <p:cNvPr id="29" name="Picture 3" descr="Square-2.png">
            <a:extLst>
              <a:ext uri="{FF2B5EF4-FFF2-40B4-BE49-F238E27FC236}">
                <a16:creationId xmlns:a16="http://schemas.microsoft.com/office/drawing/2014/main" id="{2979171F-648D-A94B-AC19-E9E313747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51" y="383069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C5B0F55E-18ED-1349-A8F0-2BF1FE25C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676" y="4789208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DB1A405D-4C0F-8042-9F16-6B110E166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76" y="4789208"/>
            <a:ext cx="2158368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It is not known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EBEC8EF-366A-244E-A639-AE379549F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34" y="4805129"/>
            <a:ext cx="411480" cy="4114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495078-4361-8A4E-AD23-0E6265C89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407" y="4805129"/>
            <a:ext cx="411480" cy="4114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25075E6-515E-3B40-8586-6C517964B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662" y="4805129"/>
            <a:ext cx="411480" cy="411480"/>
          </a:xfrm>
          <a:prstGeom prst="rect">
            <a:avLst/>
          </a:prstGeom>
        </p:spPr>
      </p:pic>
      <p:pic>
        <p:nvPicPr>
          <p:cNvPr id="47" name="Picture 46" descr="Square-3.png">
            <a:extLst>
              <a:ext uri="{FF2B5EF4-FFF2-40B4-BE49-F238E27FC236}">
                <a16:creationId xmlns:a16="http://schemas.microsoft.com/office/drawing/2014/main" id="{B216BA07-2C37-934F-9254-6C0700562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64" y="480528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DA8D58-3B8D-9647-9F23-FF7DA969D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185" y="2960897"/>
            <a:ext cx="411480" cy="41148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57B24-D52C-8E46-AA22-62DC74B3175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860667C-EB47-DF4A-90D6-D9F9C7E35FCD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84D2B79-29AF-0640-B7DB-51A72850C8C6}"/>
                </a:ext>
              </a:extLst>
            </p:cNvPr>
            <p:cNvPicPr>
              <a:picLocks/>
            </p:cNvPicPr>
            <p:nvPr/>
          </p:nvPicPr>
          <p:blipFill>
            <a:blip r:embed="rId9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979BB59-A634-ED43-93E2-2F40D564DC35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F0F734-1F57-094E-8138-FB840258A62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63" name="Picture 6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86E56-DF8E-C240-A1B9-9AFBE18C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923" y="2968659"/>
            <a:ext cx="411480" cy="411480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D67D1-5743-1743-9964-703F1ACCA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330" y="2968659"/>
            <a:ext cx="411480" cy="411480"/>
          </a:xfrm>
          <a:prstGeom prst="rect">
            <a:avLst/>
          </a:prstGeom>
        </p:spPr>
      </p:pic>
      <p:pic>
        <p:nvPicPr>
          <p:cNvPr id="65" name="Picture 6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65788B-F120-9844-8911-4EFEC80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520" y="2968659"/>
            <a:ext cx="411480" cy="411480"/>
          </a:xfrm>
          <a:prstGeom prst="rect">
            <a:avLst/>
          </a:prstGeom>
        </p:spPr>
      </p:pic>
      <p:pic>
        <p:nvPicPr>
          <p:cNvPr id="66" name="Picture 6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55E2B4-DE0A-0146-9092-81DE3F968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927" y="2968659"/>
            <a:ext cx="411480" cy="411480"/>
          </a:xfrm>
          <a:prstGeom prst="rect">
            <a:avLst/>
          </a:prstGeom>
        </p:spPr>
      </p:pic>
      <p:pic>
        <p:nvPicPr>
          <p:cNvPr id="72" name="Picture 7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B1B290-FBF3-2D4B-B270-B3A1ABB6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90" y="2960897"/>
            <a:ext cx="411480" cy="411480"/>
          </a:xfrm>
          <a:prstGeom prst="rect">
            <a:avLst/>
          </a:prstGeom>
        </p:spPr>
      </p:pic>
      <p:pic>
        <p:nvPicPr>
          <p:cNvPr id="71" name="Picture 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829F4-55F1-9944-B503-103A90E8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093" y="2968659"/>
            <a:ext cx="411480" cy="4114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A272CB1-07F4-704B-852E-9E3B0B111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761" y="4805129"/>
            <a:ext cx="411480" cy="411480"/>
          </a:xfrm>
          <a:prstGeom prst="rect">
            <a:avLst/>
          </a:prstGeom>
        </p:spPr>
      </p:pic>
      <p:sp>
        <p:nvSpPr>
          <p:cNvPr id="75" name="Text Box 4">
            <a:extLst>
              <a:ext uri="{FF2B5EF4-FFF2-40B4-BE49-F238E27FC236}">
                <a16:creationId xmlns:a16="http://schemas.microsoft.com/office/drawing/2014/main" id="{094429BC-B0BE-0B4B-A59D-B63B08A51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038" y="5777211"/>
            <a:ext cx="443787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Median Risk Estimate: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Onc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:  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Onc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: 1%</a:t>
            </a:r>
          </a:p>
        </p:txBody>
      </p:sp>
    </p:spTree>
    <p:extLst>
      <p:ext uri="{BB962C8B-B14F-4D97-AF65-F5344CB8AC3E}">
        <p14:creationId xmlns:p14="http://schemas.microsoft.com/office/powerpoint/2010/main" val="8077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454255"/>
          </a:xfrm>
        </p:spPr>
        <p:txBody>
          <a:bodyPr/>
          <a:lstStyle/>
          <a:p>
            <a:r>
              <a:rPr lang="en-US" sz="2600" dirty="0"/>
              <a:t>For a patient with Stage IIIC ovarian cancer and a germline BRCA mutation who has undergone optimal debulking surgery followed by chemotherapy and 2 years of PARP inhibitor maintenance therapy, do you believe the risk of developing MDS or AML is increased by the PARP inhibitor?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447260" y="2869014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447260" y="4023848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447260" y="5177273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It is not known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0201169"/>
              </p:ext>
            </p:extLst>
          </p:nvPr>
        </p:nvGraphicFramePr>
        <p:xfrm>
          <a:off x="2965244" y="2308257"/>
          <a:ext cx="8128000" cy="378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8E9E386-2B43-2A4F-B3DC-7545DE7D7799}"/>
              </a:ext>
            </a:extLst>
          </p:cNvPr>
          <p:cNvSpPr/>
          <p:nvPr/>
        </p:nvSpPr>
        <p:spPr>
          <a:xfrm>
            <a:off x="3241964" y="590361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Median estimated risk of developing MDS or AML = 3%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509BA-C88A-B443-B403-42000957A3BA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40741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432234" cy="1718914"/>
          </a:xfrm>
        </p:spPr>
        <p:txBody>
          <a:bodyPr/>
          <a:lstStyle/>
          <a:p>
            <a:r>
              <a:rPr lang="en-US" sz="2600" dirty="0"/>
              <a:t>According to your clinical experience, do PARP inhibitors cause insomnia? </a:t>
            </a:r>
          </a:p>
        </p:txBody>
      </p:sp>
      <p:pic>
        <p:nvPicPr>
          <p:cNvPr id="79" name="Picture 7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D41670-5EDD-2247-8281-BB7BDDAD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794" y="2269232"/>
            <a:ext cx="411480" cy="411480"/>
          </a:xfrm>
          <a:prstGeom prst="rect">
            <a:avLst/>
          </a:prstGeom>
        </p:spPr>
      </p:pic>
      <p:pic>
        <p:nvPicPr>
          <p:cNvPr id="80" name="Picture 7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7B4A2F-714A-1943-97F0-68983FDD4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996" y="2276994"/>
            <a:ext cx="411480" cy="411480"/>
          </a:xfrm>
          <a:prstGeom prst="rect">
            <a:avLst/>
          </a:prstGeom>
        </p:spPr>
      </p:pic>
      <p:sp>
        <p:nvSpPr>
          <p:cNvPr id="81" name="Text Box 9">
            <a:extLst>
              <a:ext uri="{FF2B5EF4-FFF2-40B4-BE49-F238E27FC236}">
                <a16:creationId xmlns:a16="http://schemas.microsoft.com/office/drawing/2014/main" id="{52F8DA7A-1C6F-1245-8A81-E628C1D22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7522" y="226954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18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8CC0530B-8998-9346-9539-70CBA5A8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38" y="3263968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83" name="Text Box 9">
            <a:extLst>
              <a:ext uri="{FF2B5EF4-FFF2-40B4-BE49-F238E27FC236}">
                <a16:creationId xmlns:a16="http://schemas.microsoft.com/office/drawing/2014/main" id="{E4363F91-A66C-F34F-ABFC-0B9256FEE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52" y="320914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84" name="Text Box 4">
            <a:extLst>
              <a:ext uri="{FF2B5EF4-FFF2-40B4-BE49-F238E27FC236}">
                <a16:creationId xmlns:a16="http://schemas.microsoft.com/office/drawing/2014/main" id="{9409C518-A2BB-EE4D-9D26-84A26A635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814" y="2309807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A968EFA-E75A-BA42-BBB6-2564D537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217" y="3199324"/>
            <a:ext cx="402336" cy="413831"/>
          </a:xfrm>
          <a:prstGeom prst="rect">
            <a:avLst/>
          </a:prstGeom>
        </p:spPr>
      </p:pic>
      <p:pic>
        <p:nvPicPr>
          <p:cNvPr id="86" name="Picture 8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47B596-1DC7-CD47-9C0C-A8FC618C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01" y="2269232"/>
            <a:ext cx="411480" cy="411480"/>
          </a:xfrm>
          <a:prstGeom prst="rect">
            <a:avLst/>
          </a:prstGeom>
        </p:spPr>
      </p:pic>
      <p:pic>
        <p:nvPicPr>
          <p:cNvPr id="87" name="Picture 8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58B62F-AB48-C24F-8B20-0BCF4450E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608" y="2269232"/>
            <a:ext cx="411480" cy="411480"/>
          </a:xfrm>
          <a:prstGeom prst="rect">
            <a:avLst/>
          </a:prstGeom>
        </p:spPr>
      </p:pic>
      <p:pic>
        <p:nvPicPr>
          <p:cNvPr id="88" name="Picture 8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365D55-27ED-D243-BBB5-685A5D70D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016" y="2269232"/>
            <a:ext cx="411480" cy="411480"/>
          </a:xfrm>
          <a:prstGeom prst="rect">
            <a:avLst/>
          </a:prstGeom>
        </p:spPr>
      </p:pic>
      <p:pic>
        <p:nvPicPr>
          <p:cNvPr id="89" name="Picture 8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5E1F63-4126-EC4E-A8F7-A1D886DE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67" y="2269232"/>
            <a:ext cx="411480" cy="411480"/>
          </a:xfrm>
          <a:prstGeom prst="rect">
            <a:avLst/>
          </a:prstGeom>
        </p:spPr>
      </p:pic>
      <p:pic>
        <p:nvPicPr>
          <p:cNvPr id="90" name="Picture 8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CB8036-EE63-5C41-8E8B-8122149C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974" y="2269232"/>
            <a:ext cx="411480" cy="411480"/>
          </a:xfrm>
          <a:prstGeom prst="rect">
            <a:avLst/>
          </a:prstGeom>
        </p:spPr>
      </p:pic>
      <p:pic>
        <p:nvPicPr>
          <p:cNvPr id="91" name="Picture 9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53F803-B44A-F141-9715-40C46D50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82" y="2269232"/>
            <a:ext cx="411480" cy="411480"/>
          </a:xfrm>
          <a:prstGeom prst="rect">
            <a:avLst/>
          </a:prstGeom>
        </p:spPr>
      </p:pic>
      <p:pic>
        <p:nvPicPr>
          <p:cNvPr id="92" name="Picture 9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8D808A-0451-E341-AF8A-28975C71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403" y="2276994"/>
            <a:ext cx="411480" cy="411480"/>
          </a:xfrm>
          <a:prstGeom prst="rect">
            <a:avLst/>
          </a:prstGeom>
        </p:spPr>
      </p:pic>
      <p:pic>
        <p:nvPicPr>
          <p:cNvPr id="93" name="Picture 9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05C76A-42D4-FC40-8034-FA7882123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341" y="2276994"/>
            <a:ext cx="411480" cy="411480"/>
          </a:xfrm>
          <a:prstGeom prst="rect">
            <a:avLst/>
          </a:prstGeom>
        </p:spPr>
      </p:pic>
      <p:pic>
        <p:nvPicPr>
          <p:cNvPr id="94" name="Picture 9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A8AF6A-648D-2B47-99CD-E65CCDEA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748" y="2276994"/>
            <a:ext cx="411480" cy="411480"/>
          </a:xfrm>
          <a:prstGeom prst="rect">
            <a:avLst/>
          </a:prstGeom>
        </p:spPr>
      </p:pic>
      <p:sp>
        <p:nvSpPr>
          <p:cNvPr id="96" name="Text Box 9">
            <a:extLst>
              <a:ext uri="{FF2B5EF4-FFF2-40B4-BE49-F238E27FC236}">
                <a16:creationId xmlns:a16="http://schemas.microsoft.com/office/drawing/2014/main" id="{B86773F6-839C-D44F-931F-EA9C10B99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242" y="4161210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97" name="Text Box 4">
            <a:extLst>
              <a:ext uri="{FF2B5EF4-FFF2-40B4-BE49-F238E27FC236}">
                <a16:creationId xmlns:a16="http://schemas.microsoft.com/office/drawing/2014/main" id="{E267A205-7AD1-0B46-A4A1-B7FAEE98B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19" y="4161210"/>
            <a:ext cx="2158368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don't know</a:t>
            </a:r>
          </a:p>
        </p:txBody>
      </p:sp>
      <p:pic>
        <p:nvPicPr>
          <p:cNvPr id="101" name="Picture 100" descr="Square-3.png">
            <a:extLst>
              <a:ext uri="{FF2B5EF4-FFF2-40B4-BE49-F238E27FC236}">
                <a16:creationId xmlns:a16="http://schemas.microsoft.com/office/drawing/2014/main" id="{70A1A3AE-8B96-E54E-B44E-5E91FA6E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94" y="417728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671F23-74E7-9042-A42C-E2855064D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728" y="2269232"/>
            <a:ext cx="411480" cy="411480"/>
          </a:xfrm>
          <a:prstGeom prst="rect">
            <a:avLst/>
          </a:prstGeom>
        </p:spPr>
      </p:pic>
      <p:pic>
        <p:nvPicPr>
          <p:cNvPr id="104" name="Picture 10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727EFA-3465-6D40-808D-E3513A252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074" y="2269232"/>
            <a:ext cx="411480" cy="411480"/>
          </a:xfrm>
          <a:prstGeom prst="rect">
            <a:avLst/>
          </a:prstGeom>
        </p:spPr>
      </p:pic>
      <p:pic>
        <p:nvPicPr>
          <p:cNvPr id="105" name="Picture 10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42628C-BBB9-984F-9FE2-BE683B6F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05" y="2276994"/>
            <a:ext cx="411480" cy="411480"/>
          </a:xfrm>
          <a:prstGeom prst="rect">
            <a:avLst/>
          </a:prstGeom>
        </p:spPr>
      </p:pic>
      <p:pic>
        <p:nvPicPr>
          <p:cNvPr id="106" name="Picture 10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9018EA-C693-9C49-AF13-9BA5EDB6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712" y="2276994"/>
            <a:ext cx="411480" cy="41148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DD85C66-179D-074A-8B8D-E7139CD6E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22" y="3199324"/>
            <a:ext cx="402336" cy="41383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E501EDC-6029-854B-9307-71AB2A64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276" y="3199324"/>
            <a:ext cx="402336" cy="413831"/>
          </a:xfrm>
          <a:prstGeom prst="rect">
            <a:avLst/>
          </a:prstGeom>
        </p:spPr>
      </p:pic>
      <p:pic>
        <p:nvPicPr>
          <p:cNvPr id="110" name="Picture 109" descr="Square-3.png">
            <a:extLst>
              <a:ext uri="{FF2B5EF4-FFF2-40B4-BE49-F238E27FC236}">
                <a16:creationId xmlns:a16="http://schemas.microsoft.com/office/drawing/2014/main" id="{E20E3AE4-B775-594F-ABB0-ACBAA8EA2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01" y="417728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57B24-D52C-8E46-AA22-62DC74B3175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860667C-EB47-DF4A-90D6-D9F9C7E35FCD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84D2B79-29AF-0640-B7DB-51A72850C8C6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979BB59-A634-ED43-93E2-2F40D564DC35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F0F734-1F57-094E-8138-FB840258A62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68" name="Picture 6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6462D0-C2AD-AE4B-AF42-B0BD39C3C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301" y="2276994"/>
            <a:ext cx="411480" cy="411480"/>
          </a:xfrm>
          <a:prstGeom prst="rect">
            <a:avLst/>
          </a:prstGeom>
        </p:spPr>
      </p:pic>
      <p:pic>
        <p:nvPicPr>
          <p:cNvPr id="70" name="Picture 3" descr="Square-2.png">
            <a:extLst>
              <a:ext uri="{FF2B5EF4-FFF2-40B4-BE49-F238E27FC236}">
                <a16:creationId xmlns:a16="http://schemas.microsoft.com/office/drawing/2014/main" id="{06D4FE15-48F3-5841-B6FA-6A40A194E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56" y="32064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79E45DE-5145-1840-8E08-3CD1F92E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981" y="3199324"/>
            <a:ext cx="402336" cy="413831"/>
          </a:xfrm>
          <a:prstGeom prst="rect">
            <a:avLst/>
          </a:prstGeom>
        </p:spPr>
      </p:pic>
      <p:pic>
        <p:nvPicPr>
          <p:cNvPr id="73" name="Picture 7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C7B5B-7193-5748-8978-ECA518732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535" y="2276994"/>
            <a:ext cx="411480" cy="411480"/>
          </a:xfrm>
          <a:prstGeom prst="rect">
            <a:avLst/>
          </a:prstGeom>
        </p:spPr>
      </p:pic>
      <p:pic>
        <p:nvPicPr>
          <p:cNvPr id="76" name="Picture 7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8A1700-14BB-CF48-8B72-24083A41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240" y="226923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454255"/>
          </a:xfrm>
        </p:spPr>
        <p:txBody>
          <a:bodyPr/>
          <a:lstStyle/>
          <a:p>
            <a:r>
              <a:rPr lang="en-US" dirty="0"/>
              <a:t>According to your clinical experience, do PARP inhibitors cause insomnia?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447260" y="2600858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447260" y="3857325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447260" y="5298458"/>
            <a:ext cx="2673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don’t know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006807"/>
              </p:ext>
            </p:extLst>
          </p:nvPr>
        </p:nvGraphicFramePr>
        <p:xfrm>
          <a:off x="2965244" y="2040101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489D035-C79F-824B-AA46-BF9EED2F5ED6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309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4: Potential Role of PARP Inhibitors with Chemotherapy; Other Investigational Combination Approaches in Clinical Development for Advanced OC </a:t>
            </a:r>
          </a:p>
        </p:txBody>
      </p:sp>
    </p:spTree>
    <p:extLst>
      <p:ext uri="{BB962C8B-B14F-4D97-AF65-F5344CB8AC3E}">
        <p14:creationId xmlns:p14="http://schemas.microsoft.com/office/powerpoint/2010/main" val="20542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1466"/>
            <a:ext cx="10972800" cy="519853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600" dirty="0" err="1"/>
              <a:t>Hx</a:t>
            </a:r>
            <a:r>
              <a:rPr lang="en-US" sz="2600" dirty="0"/>
              <a:t>: 60 y/o woman with recurrent high grade serous ovarian cancer (BRCA-</a:t>
            </a:r>
            <a:r>
              <a:rPr lang="en-US" sz="2600" dirty="0" err="1"/>
              <a:t>wt</a:t>
            </a:r>
            <a:r>
              <a:rPr lang="en-US" sz="2600" dirty="0"/>
              <a:t>)</a:t>
            </a:r>
          </a:p>
          <a:p>
            <a:pPr lvl="1">
              <a:spcBef>
                <a:spcPts val="400"/>
              </a:spcBef>
            </a:pPr>
            <a:r>
              <a:rPr lang="en-US" sz="2600" dirty="0"/>
              <a:t>Initial diagnosis 2/2012: Stage IIIC (gross intraperitoneal disease, ascites); CA125: 2151 U/mL</a:t>
            </a:r>
          </a:p>
          <a:p>
            <a:pPr lvl="2">
              <a:spcBef>
                <a:spcPts val="400"/>
              </a:spcBef>
            </a:pPr>
            <a:r>
              <a:rPr lang="en-US" sz="2600" dirty="0"/>
              <a:t>Cytoreduction to &lt; 1cm</a:t>
            </a:r>
          </a:p>
          <a:p>
            <a:pPr lvl="2">
              <a:spcBef>
                <a:spcPts val="400"/>
              </a:spcBef>
            </a:pPr>
            <a:r>
              <a:rPr lang="en-US" sz="2600" dirty="0"/>
              <a:t>IV: Paclitaxel/Carboplatin q 3 week x 6 cycles [clinical CR]</a:t>
            </a:r>
          </a:p>
          <a:p>
            <a:pPr lvl="1">
              <a:spcBef>
                <a:spcPts val="400"/>
              </a:spcBef>
            </a:pPr>
            <a:r>
              <a:rPr lang="en-US" sz="2600" dirty="0"/>
              <a:t>First recurrence: 3/2015: multifocal pelvic and abdominal disease, CA125: 367 U/mL</a:t>
            </a:r>
          </a:p>
          <a:p>
            <a:pPr lvl="2">
              <a:spcBef>
                <a:spcPts val="400"/>
              </a:spcBef>
            </a:pPr>
            <a:r>
              <a:rPr lang="en-US" sz="2600" dirty="0"/>
              <a:t>IV: Paclitaxel/carboplatin x 8; [PR], consolidated with IV: Carboplatin AUC5 x 6 months [SD] but developed HSR</a:t>
            </a:r>
          </a:p>
          <a:p>
            <a:pPr lvl="2">
              <a:spcBef>
                <a:spcPts val="400"/>
              </a:spcBef>
            </a:pPr>
            <a:r>
              <a:rPr lang="en-US" sz="2600" dirty="0"/>
              <a:t>CA125: 69 U/mL</a:t>
            </a:r>
          </a:p>
          <a:p>
            <a:pPr lvl="1">
              <a:spcBef>
                <a:spcPts val="400"/>
              </a:spcBef>
            </a:pPr>
            <a:r>
              <a:rPr lang="en-US" sz="2600" dirty="0"/>
              <a:t>Persistent small volume measurable disease: Eligible for  Phase II trial (ARIEL2: Rucaparib)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52EDF0-483A-0147-B92B-52F7A99E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050"/>
            <a:ext cx="10972800" cy="928884"/>
          </a:xfrm>
        </p:spPr>
        <p:txBody>
          <a:bodyPr/>
          <a:lstStyle/>
          <a:p>
            <a:r>
              <a:rPr lang="en-US" dirty="0"/>
              <a:t>Dr Coleman: Case</a:t>
            </a:r>
          </a:p>
        </p:txBody>
      </p:sp>
    </p:spTree>
    <p:extLst>
      <p:ext uri="{BB962C8B-B14F-4D97-AF65-F5344CB8AC3E}">
        <p14:creationId xmlns:p14="http://schemas.microsoft.com/office/powerpoint/2010/main" val="3479623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1655"/>
            <a:ext cx="10972800" cy="5364742"/>
          </a:xfrm>
        </p:spPr>
        <p:txBody>
          <a:bodyPr>
            <a:normAutofit/>
          </a:bodyPr>
          <a:lstStyle/>
          <a:p>
            <a:r>
              <a:rPr lang="en-US" sz="2600" dirty="0" err="1"/>
              <a:t>Hx</a:t>
            </a:r>
            <a:r>
              <a:rPr lang="en-US" sz="2600" dirty="0"/>
              <a:t>: 60 y/o woman with recurrent high grade serous ovarian cancer </a:t>
            </a:r>
          </a:p>
          <a:p>
            <a:pPr lvl="1"/>
            <a:r>
              <a:rPr lang="en-US" sz="2600" dirty="0"/>
              <a:t>Started rucaparib 600 mg BID, </a:t>
            </a:r>
            <a:r>
              <a:rPr lang="en-US" sz="2600" dirty="0" err="1"/>
              <a:t>sCr</a:t>
            </a:r>
            <a:r>
              <a:rPr lang="en-US" sz="2600" dirty="0"/>
              <a:t>: 0.8, CA125: 69 U/mL</a:t>
            </a:r>
          </a:p>
          <a:p>
            <a:pPr lvl="1"/>
            <a:r>
              <a:rPr lang="en-US" sz="2600" dirty="0"/>
              <a:t>Gr 1 GI controlled with anti-emetics</a:t>
            </a:r>
          </a:p>
          <a:p>
            <a:pPr lvl="1"/>
            <a:r>
              <a:rPr lang="en-US" sz="2600" dirty="0"/>
              <a:t>Cycle 2 – </a:t>
            </a:r>
            <a:r>
              <a:rPr lang="en-US" sz="2600" dirty="0" err="1"/>
              <a:t>sCR</a:t>
            </a:r>
            <a:r>
              <a:rPr lang="en-US" sz="2600" dirty="0"/>
              <a:t>: 1.83 (Gr2) – dose held 1 week </a:t>
            </a:r>
            <a:r>
              <a:rPr lang="en-US" sz="2600" dirty="0" err="1"/>
              <a:t>sCr</a:t>
            </a:r>
            <a:r>
              <a:rPr lang="en-US" sz="2600" dirty="0"/>
              <a:t>: 0.97</a:t>
            </a:r>
          </a:p>
          <a:p>
            <a:pPr lvl="1"/>
            <a:r>
              <a:rPr lang="en-US" sz="2600" dirty="0"/>
              <a:t>Cycle 3 – imaging [SD], </a:t>
            </a:r>
            <a:r>
              <a:rPr lang="en-US" sz="2600" dirty="0" err="1"/>
              <a:t>sCr</a:t>
            </a:r>
            <a:r>
              <a:rPr lang="en-US" sz="2600" dirty="0"/>
              <a:t>: 1.65 (Gr2), CA125: 44 U/mL, dose reduction, held – </a:t>
            </a:r>
            <a:r>
              <a:rPr lang="en-US" sz="2600" dirty="0" err="1"/>
              <a:t>sCr</a:t>
            </a:r>
            <a:r>
              <a:rPr lang="en-US" sz="2600" dirty="0"/>
              <a:t>: 1.19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20480" y="4246381"/>
            <a:ext cx="7151040" cy="2441498"/>
            <a:chOff x="4134251" y="3124673"/>
            <a:chExt cx="6033690" cy="2060014"/>
          </a:xfrm>
        </p:grpSpPr>
        <p:pic>
          <p:nvPicPr>
            <p:cNvPr id="5" name="Picture 4" descr="Screen Shot 2017-02-24 at 7.01.41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95" b="3404"/>
            <a:stretch/>
          </p:blipFill>
          <p:spPr>
            <a:xfrm>
              <a:off x="4735889" y="3124673"/>
              <a:ext cx="5432052" cy="1987355"/>
            </a:xfrm>
            <a:prstGeom prst="rect">
              <a:avLst/>
            </a:prstGeom>
          </p:spPr>
        </p:pic>
        <p:pic>
          <p:nvPicPr>
            <p:cNvPr id="6" name="Picture 5" descr="Screen Shot 2017-02-24 at 7.01.41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023"/>
            <a:stretch/>
          </p:blipFill>
          <p:spPr>
            <a:xfrm>
              <a:off x="4134251" y="3127287"/>
              <a:ext cx="614867" cy="2057400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3986101" y="4133731"/>
            <a:ext cx="0" cy="78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386222" y="4126195"/>
            <a:ext cx="0" cy="78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660F77A-036E-8448-9169-A49C4452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050"/>
            <a:ext cx="10972800" cy="928884"/>
          </a:xfrm>
        </p:spPr>
        <p:txBody>
          <a:bodyPr/>
          <a:lstStyle/>
          <a:p>
            <a:r>
              <a:rPr lang="en-US" dirty="0"/>
              <a:t>Dr Coleman: Case (Cont’d)</a:t>
            </a:r>
          </a:p>
        </p:txBody>
      </p:sp>
    </p:spTree>
    <p:extLst>
      <p:ext uri="{BB962C8B-B14F-4D97-AF65-F5344CB8AC3E}">
        <p14:creationId xmlns:p14="http://schemas.microsoft.com/office/powerpoint/2010/main" val="2970624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1149"/>
            <a:ext cx="10972800" cy="2777196"/>
          </a:xfrm>
        </p:spPr>
        <p:txBody>
          <a:bodyPr>
            <a:normAutofit/>
          </a:bodyPr>
          <a:lstStyle/>
          <a:p>
            <a:r>
              <a:rPr lang="en-US" sz="3000" dirty="0" err="1"/>
              <a:t>Hx</a:t>
            </a:r>
            <a:r>
              <a:rPr lang="en-US" sz="3000" dirty="0"/>
              <a:t>: 60 y/o woman with recurrent high grade serous ovarian cancer </a:t>
            </a:r>
          </a:p>
          <a:p>
            <a:pPr lvl="1"/>
            <a:r>
              <a:rPr lang="en-US" sz="3000" dirty="0"/>
              <a:t>Cycle 4 – imaging [PR], </a:t>
            </a:r>
            <a:r>
              <a:rPr lang="en-US" sz="3000" dirty="0" err="1"/>
              <a:t>sCr</a:t>
            </a:r>
            <a:r>
              <a:rPr lang="en-US" sz="3000" dirty="0"/>
              <a:t>: 1.67 (Gr2), CA125: 32 U/mL, dose held – renal function studies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29264" y="3429000"/>
            <a:ext cx="7151040" cy="2438400"/>
            <a:chOff x="4134251" y="3127287"/>
            <a:chExt cx="6033690" cy="2057400"/>
          </a:xfrm>
        </p:grpSpPr>
        <p:pic>
          <p:nvPicPr>
            <p:cNvPr id="5" name="Picture 4" descr="Screen Shot 2017-02-24 at 7.01.41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95" b="3198"/>
            <a:stretch/>
          </p:blipFill>
          <p:spPr>
            <a:xfrm>
              <a:off x="4735889" y="3133645"/>
              <a:ext cx="5432052" cy="1991611"/>
            </a:xfrm>
            <a:prstGeom prst="rect">
              <a:avLst/>
            </a:prstGeom>
          </p:spPr>
        </p:pic>
        <p:pic>
          <p:nvPicPr>
            <p:cNvPr id="6" name="Picture 5" descr="Screen Shot 2017-02-24 at 7.01.41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023"/>
            <a:stretch/>
          </p:blipFill>
          <p:spPr>
            <a:xfrm>
              <a:off x="4134251" y="3127287"/>
              <a:ext cx="614867" cy="2057400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4094885" y="3313251"/>
            <a:ext cx="0" cy="78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495006" y="3305715"/>
            <a:ext cx="0" cy="78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86968" y="3305715"/>
            <a:ext cx="0" cy="78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A83C47D-1EC4-B944-9CB7-6FA38838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050"/>
            <a:ext cx="10972800" cy="928884"/>
          </a:xfrm>
        </p:spPr>
        <p:txBody>
          <a:bodyPr/>
          <a:lstStyle/>
          <a:p>
            <a:r>
              <a:rPr lang="en-US" dirty="0"/>
              <a:t>Dr Coleman: Case (Cont’d)</a:t>
            </a:r>
          </a:p>
        </p:txBody>
      </p:sp>
    </p:spTree>
    <p:extLst>
      <p:ext uri="{BB962C8B-B14F-4D97-AF65-F5344CB8AC3E}">
        <p14:creationId xmlns:p14="http://schemas.microsoft.com/office/powerpoint/2010/main" val="9723866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7-02-20 at 7.42.2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r="150"/>
          <a:stretch/>
        </p:blipFill>
        <p:spPr>
          <a:xfrm>
            <a:off x="2704974" y="933096"/>
            <a:ext cx="8552834" cy="5823061"/>
          </a:xfrm>
        </p:spPr>
      </p:pic>
      <p:sp>
        <p:nvSpPr>
          <p:cNvPr id="6" name="Rectangle 5"/>
          <p:cNvSpPr/>
          <p:nvPr/>
        </p:nvSpPr>
        <p:spPr>
          <a:xfrm>
            <a:off x="4007374" y="3369493"/>
            <a:ext cx="686834" cy="193103"/>
          </a:xfrm>
          <a:prstGeom prst="rect">
            <a:avLst/>
          </a:prstGeom>
          <a:solidFill>
            <a:srgbClr val="E1E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374" y="370833"/>
            <a:ext cx="2126853" cy="1077026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-128"/>
                <a:cs typeface="Calibri"/>
              </a:rPr>
              <a:t>sCr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-128"/>
                <a:cs typeface="Calibri"/>
              </a:rPr>
              <a:t>: 1.51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-128"/>
                <a:cs typeface="Calibri"/>
              </a:rPr>
              <a:t>Est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-128"/>
                <a:cs typeface="Calibri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-128"/>
                <a:cs typeface="Calibri"/>
              </a:rPr>
              <a:t>CrCl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-128"/>
                <a:cs typeface="Calibri"/>
              </a:rPr>
              <a:t>: 44 mL/min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45554" y="5306053"/>
            <a:ext cx="1775968" cy="6521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GFR: 97.9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D599FD-DA7C-964F-B621-5898FDB1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050"/>
            <a:ext cx="10972800" cy="928884"/>
          </a:xfrm>
        </p:spPr>
        <p:txBody>
          <a:bodyPr>
            <a:normAutofit/>
          </a:bodyPr>
          <a:lstStyle/>
          <a:p>
            <a:r>
              <a:rPr lang="en-US" sz="4200" dirty="0"/>
              <a:t>Dr Coleman: Case (Cont’d)</a:t>
            </a:r>
          </a:p>
        </p:txBody>
      </p:sp>
    </p:spTree>
    <p:extLst>
      <p:ext uri="{BB962C8B-B14F-4D97-AF65-F5344CB8AC3E}">
        <p14:creationId xmlns:p14="http://schemas.microsoft.com/office/powerpoint/2010/main" val="18370028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0367"/>
            <a:ext cx="10972800" cy="5415866"/>
          </a:xfrm>
        </p:spPr>
        <p:txBody>
          <a:bodyPr>
            <a:normAutofit/>
          </a:bodyPr>
          <a:lstStyle/>
          <a:p>
            <a:r>
              <a:rPr lang="en-US" sz="2800" dirty="0" err="1"/>
              <a:t>Hx</a:t>
            </a:r>
            <a:r>
              <a:rPr lang="en-US" sz="2800" dirty="0"/>
              <a:t>: 60 y/o woman with recurrent high grade serous ovarian cancer </a:t>
            </a:r>
          </a:p>
          <a:p>
            <a:pPr lvl="1"/>
            <a:r>
              <a:rPr lang="en-US" sz="2800" dirty="0"/>
              <a:t>Patient went on to receive 22 total cycles of therapy</a:t>
            </a:r>
          </a:p>
          <a:p>
            <a:pPr lvl="1"/>
            <a:r>
              <a:rPr lang="en-US" sz="2800" dirty="0"/>
              <a:t>One further dose delay and dose reduction </a:t>
            </a:r>
          </a:p>
          <a:p>
            <a:pPr lvl="1"/>
            <a:r>
              <a:rPr lang="en-US" sz="2800" dirty="0"/>
              <a:t>Close of trial estimated </a:t>
            </a:r>
            <a:r>
              <a:rPr lang="en-US" sz="2800" dirty="0" err="1"/>
              <a:t>CrCl</a:t>
            </a:r>
            <a:r>
              <a:rPr lang="en-US" sz="2800" dirty="0"/>
              <a:t>: 45 ml/min coincided with renal scan (42 ml/min)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58581" y="4137833"/>
            <a:ext cx="7151040" cy="2438400"/>
            <a:chOff x="4134251" y="3127287"/>
            <a:chExt cx="6033690" cy="2057400"/>
          </a:xfrm>
        </p:grpSpPr>
        <p:pic>
          <p:nvPicPr>
            <p:cNvPr id="5" name="Picture 4" descr="Screen Shot 2017-02-24 at 7.01.41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95" b="3579"/>
            <a:stretch/>
          </p:blipFill>
          <p:spPr>
            <a:xfrm>
              <a:off x="4735889" y="3133645"/>
              <a:ext cx="5432052" cy="1983763"/>
            </a:xfrm>
            <a:prstGeom prst="rect">
              <a:avLst/>
            </a:prstGeom>
          </p:spPr>
        </p:pic>
        <p:pic>
          <p:nvPicPr>
            <p:cNvPr id="6" name="Picture 5" descr="Screen Shot 2017-02-24 at 7.01.41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023"/>
            <a:stretch/>
          </p:blipFill>
          <p:spPr>
            <a:xfrm>
              <a:off x="4134251" y="3127287"/>
              <a:ext cx="614867" cy="2057400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flipH="1">
            <a:off x="6766350" y="3622554"/>
            <a:ext cx="0" cy="78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750000" y="3630699"/>
            <a:ext cx="0" cy="78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08E08BF-7E1C-6143-9CB1-207A401BC53C}"/>
              </a:ext>
            </a:extLst>
          </p:cNvPr>
          <p:cNvSpPr txBox="1">
            <a:spLocks/>
          </p:cNvSpPr>
          <p:nvPr/>
        </p:nvSpPr>
        <p:spPr>
          <a:xfrm>
            <a:off x="609600" y="104050"/>
            <a:ext cx="10972800" cy="928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41873" rtl="0" eaLnBrk="1" latinLnBrk="0" hangingPunct="1">
              <a:spcBef>
                <a:spcPct val="0"/>
              </a:spcBef>
              <a:buNone/>
              <a:defRPr sz="5215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187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Dr Coleman: Case (Cont’d)</a:t>
            </a:r>
          </a:p>
        </p:txBody>
      </p:sp>
    </p:spTree>
    <p:extLst>
      <p:ext uri="{BB962C8B-B14F-4D97-AF65-F5344CB8AC3E}">
        <p14:creationId xmlns:p14="http://schemas.microsoft.com/office/powerpoint/2010/main" val="3210030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C77878-1CCA-2743-8F41-4C3F0EC4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30"/>
          <a:stretch/>
        </p:blipFill>
        <p:spPr>
          <a:xfrm>
            <a:off x="1280494" y="1751257"/>
            <a:ext cx="9936145" cy="4805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51B95-2BEF-2346-A51E-118660EF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415" y="3193299"/>
            <a:ext cx="4723240" cy="1920937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2600" b="1" dirty="0"/>
              <a:t>Join the chat to send in questions or troubleshoot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FE8CDC8-59B1-D040-B4F1-4DE2C67F3286}"/>
              </a:ext>
            </a:extLst>
          </p:cNvPr>
          <p:cNvSpPr/>
          <p:nvPr/>
        </p:nvSpPr>
        <p:spPr bwMode="auto">
          <a:xfrm>
            <a:off x="5485632" y="5005314"/>
            <a:ext cx="607194" cy="1042907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endParaRPr lang="en-US">
              <a:solidFill>
                <a:srgbClr val="3333CC"/>
              </a:solidFill>
              <a:latin typeface="Times New Roman" pitchFamily="18" charset="0"/>
              <a:ea typeface="MS PGothic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B8D492-DCA3-934B-91B5-8797BB9A4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43" y="3574856"/>
            <a:ext cx="2066784" cy="2358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626B5EF-EA08-4E47-BD9D-1CDAE7383C3B}"/>
              </a:ext>
            </a:extLst>
          </p:cNvPr>
          <p:cNvSpPr txBox="1">
            <a:spLocks/>
          </p:cNvSpPr>
          <p:nvPr/>
        </p:nvSpPr>
        <p:spPr bwMode="auto">
          <a:xfrm>
            <a:off x="0" y="301720"/>
            <a:ext cx="12192000" cy="6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BE0E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kern="0" dirty="0"/>
              <a:t>Familiarizing yourself with the Zoom interface</a:t>
            </a:r>
            <a:endParaRPr lang="en-US" kern="0" dirty="0">
              <a:solidFill>
                <a:srgbClr val="F5821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91CF1E-7111-D84E-9E76-0FDDC3FFBFC6}"/>
              </a:ext>
            </a:extLst>
          </p:cNvPr>
          <p:cNvSpPr txBox="1">
            <a:spLocks/>
          </p:cNvSpPr>
          <p:nvPr/>
        </p:nvSpPr>
        <p:spPr bwMode="auto">
          <a:xfrm>
            <a:off x="0" y="902208"/>
            <a:ext cx="12192000" cy="6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BE0E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dirty="0">
                <a:solidFill>
                  <a:srgbClr val="F5821F"/>
                </a:solidFill>
              </a:rPr>
              <a:t>How to participate in the chat</a:t>
            </a:r>
          </a:p>
        </p:txBody>
      </p:sp>
    </p:spTree>
    <p:extLst>
      <p:ext uri="{BB962C8B-B14F-4D97-AF65-F5344CB8AC3E}">
        <p14:creationId xmlns:p14="http://schemas.microsoft.com/office/powerpoint/2010/main" val="1457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A6D4-0246-0848-83D7-9A9C70A5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Dr Coleman: Case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Patient Receiving Concomitant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AA188-DE53-9040-8A98-454B06814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56 </a:t>
            </a:r>
            <a:r>
              <a:rPr lang="en-US" dirty="0" err="1"/>
              <a:t>y.o</a:t>
            </a:r>
            <a:r>
              <a:rPr lang="en-US" dirty="0"/>
              <a:t>. with high grade serous ovarian cancer</a:t>
            </a:r>
          </a:p>
          <a:p>
            <a:pPr lvl="1"/>
            <a:r>
              <a:rPr lang="en-US" dirty="0" err="1"/>
              <a:t>g</a:t>
            </a:r>
            <a:r>
              <a:rPr lang="en-US" i="1" dirty="0" err="1"/>
              <a:t>BRCA-</a:t>
            </a:r>
            <a:r>
              <a:rPr lang="en-US" dirty="0" err="1"/>
              <a:t>wt</a:t>
            </a:r>
            <a:endParaRPr lang="en-US" dirty="0"/>
          </a:p>
          <a:p>
            <a:pPr lvl="1"/>
            <a:r>
              <a:rPr lang="en-US" dirty="0"/>
              <a:t>Heavy disease burden with involvement of </a:t>
            </a:r>
            <a:r>
              <a:rPr lang="en-US" dirty="0" err="1"/>
              <a:t>omentum</a:t>
            </a:r>
            <a:r>
              <a:rPr lang="en-US" dirty="0"/>
              <a:t>, diaphragm, and peritoneal lining</a:t>
            </a:r>
          </a:p>
          <a:p>
            <a:pPr lvl="1"/>
            <a:r>
              <a:rPr lang="en-US" dirty="0"/>
              <a:t>Grossly enlarged pelvic nodes</a:t>
            </a:r>
          </a:p>
          <a:p>
            <a:pPr lvl="1"/>
            <a:r>
              <a:rPr lang="en-US" dirty="0"/>
              <a:t>Ovarian masses bilaterally</a:t>
            </a:r>
          </a:p>
          <a:p>
            <a:pPr>
              <a:spcBef>
                <a:spcPts val="1368"/>
              </a:spcBef>
            </a:pPr>
            <a:r>
              <a:rPr lang="en-US" dirty="0"/>
              <a:t>CA-125: 6713 U/mL</a:t>
            </a:r>
          </a:p>
          <a:p>
            <a:pPr>
              <a:spcBef>
                <a:spcPts val="1368"/>
              </a:spcBef>
            </a:pPr>
            <a:r>
              <a:rPr lang="en-US" dirty="0"/>
              <a:t>Enrolled onto VELIA/GOG-3005</a:t>
            </a:r>
          </a:p>
        </p:txBody>
      </p:sp>
    </p:spTree>
    <p:extLst>
      <p:ext uri="{BB962C8B-B14F-4D97-AF65-F5344CB8AC3E}">
        <p14:creationId xmlns:p14="http://schemas.microsoft.com/office/powerpoint/2010/main" val="25677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A6D4-0246-0848-83D7-9A9C70A5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Dr Coleman: Case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Patient Receiving Concomitant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AA188-DE53-9040-8A98-454B06814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10447"/>
          </a:xfrm>
        </p:spPr>
        <p:txBody>
          <a:bodyPr>
            <a:noAutofit/>
          </a:bodyPr>
          <a:lstStyle/>
          <a:p>
            <a:r>
              <a:rPr lang="en-US" sz="3000" dirty="0"/>
              <a:t>56 </a:t>
            </a:r>
            <a:r>
              <a:rPr lang="en-US" sz="3000" dirty="0" err="1"/>
              <a:t>y.o</a:t>
            </a:r>
            <a:r>
              <a:rPr lang="en-US" sz="3000" dirty="0"/>
              <a:t>. with high grade serous ovarian cancer</a:t>
            </a:r>
          </a:p>
          <a:p>
            <a:pPr lvl="1"/>
            <a:r>
              <a:rPr lang="en-US" sz="2600" dirty="0"/>
              <a:t>NACT: Paclitaxel 80 mg/m</a:t>
            </a:r>
            <a:r>
              <a:rPr lang="en-US" sz="2600" baseline="30000" dirty="0"/>
              <a:t>2</a:t>
            </a:r>
            <a:r>
              <a:rPr lang="en-US" sz="2600" dirty="0"/>
              <a:t> + carboplatin AUC6 + placebo/veliparib</a:t>
            </a:r>
          </a:p>
          <a:p>
            <a:pPr lvl="1"/>
            <a:r>
              <a:rPr lang="en-US" sz="2600" dirty="0"/>
              <a:t>3 cycles of therapy (CA-125: 72 U/mL)</a:t>
            </a:r>
          </a:p>
          <a:p>
            <a:r>
              <a:rPr lang="en-US" sz="3000" dirty="0"/>
              <a:t>Imaging prior to surgery</a:t>
            </a:r>
          </a:p>
          <a:p>
            <a:pPr lvl="1"/>
            <a:r>
              <a:rPr lang="en-US" sz="2600" dirty="0"/>
              <a:t>Near complete resolution of omental/diaphragm disease, post-treatment peritoneal thickening</a:t>
            </a:r>
          </a:p>
          <a:p>
            <a:pPr lvl="1"/>
            <a:r>
              <a:rPr lang="en-US" sz="2600" dirty="0"/>
              <a:t>Nodal disease near normal (largest short axis dimension: 1.2 cm)</a:t>
            </a:r>
          </a:p>
          <a:p>
            <a:pPr lvl="1"/>
            <a:r>
              <a:rPr lang="en-US" sz="2600" dirty="0"/>
              <a:t>Ovaries irregular but markedly smaller </a:t>
            </a:r>
          </a:p>
          <a:p>
            <a:r>
              <a:rPr lang="en-US" sz="3000" dirty="0"/>
              <a:t>Interval resection accomplished with near complete gross resection</a:t>
            </a:r>
          </a:p>
          <a:p>
            <a:pPr lvl="1"/>
            <a:r>
              <a:rPr lang="en-US" sz="2600" dirty="0"/>
              <a:t>Small volume </a:t>
            </a:r>
            <a:r>
              <a:rPr lang="en-US" sz="2600" dirty="0" err="1"/>
              <a:t>miliary</a:t>
            </a:r>
            <a:r>
              <a:rPr lang="en-US" sz="2600" dirty="0"/>
              <a:t> mesenteric disease</a:t>
            </a:r>
          </a:p>
        </p:txBody>
      </p:sp>
    </p:spTree>
    <p:extLst>
      <p:ext uri="{BB962C8B-B14F-4D97-AF65-F5344CB8AC3E}">
        <p14:creationId xmlns:p14="http://schemas.microsoft.com/office/powerpoint/2010/main" val="42653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A6D4-0246-0848-83D7-9A9C70A5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Dr Coleman: Case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Patient Receiving Concomitant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AA188-DE53-9040-8A98-454B06814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56 </a:t>
            </a:r>
            <a:r>
              <a:rPr lang="en-US" dirty="0" err="1"/>
              <a:t>y.o</a:t>
            </a:r>
            <a:r>
              <a:rPr lang="en-US" dirty="0"/>
              <a:t>. with high grade serous ovarian cancer</a:t>
            </a:r>
          </a:p>
          <a:p>
            <a:pPr lvl="1"/>
            <a:r>
              <a:rPr lang="en-US" dirty="0"/>
              <a:t>Completed 6 cycles of chemotherapy plus placebo/veliparib</a:t>
            </a:r>
          </a:p>
          <a:p>
            <a:pPr lvl="1"/>
            <a:r>
              <a:rPr lang="en-US" dirty="0"/>
              <a:t>CA-125: 15 U/mL</a:t>
            </a:r>
          </a:p>
          <a:p>
            <a:pPr lvl="1"/>
            <a:r>
              <a:rPr lang="en-US" dirty="0"/>
              <a:t>Initiated and completed maintenance phase </a:t>
            </a:r>
          </a:p>
          <a:p>
            <a:pPr lvl="1"/>
            <a:r>
              <a:rPr lang="en-US" dirty="0"/>
              <a:t>NED</a:t>
            </a:r>
          </a:p>
          <a:p>
            <a:r>
              <a:rPr lang="en-US" dirty="0"/>
              <a:t>Sequencing from interval cytoreduction: </a:t>
            </a:r>
            <a:r>
              <a:rPr lang="en-US" i="1" dirty="0"/>
              <a:t>Rad51D</a:t>
            </a:r>
            <a:r>
              <a:rPr lang="en-US" dirty="0"/>
              <a:t> mutation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903288" cy="2178390"/>
          </a:xfrm>
        </p:spPr>
        <p:txBody>
          <a:bodyPr/>
          <a:lstStyle/>
          <a:p>
            <a:r>
              <a:rPr lang="en-US" sz="2600" dirty="0"/>
              <a:t>A 70-year-old woman with advanced ovarian cancer and a </a:t>
            </a:r>
            <a:r>
              <a:rPr lang="en-US" sz="2600" u="sng" dirty="0"/>
              <a:t>germline BRCA mutation</a:t>
            </a:r>
            <a:r>
              <a:rPr lang="en-US" sz="2600" dirty="0"/>
              <a:t> undergoes debulking surgery followed by chemotherapy with </a:t>
            </a:r>
            <a:r>
              <a:rPr lang="en-US" sz="2600" u="sng" dirty="0"/>
              <a:t>carboplatin/paclitaxel</a:t>
            </a:r>
            <a:r>
              <a:rPr lang="en-US" sz="2600" dirty="0"/>
              <a:t> and experiences disease relapse 1 year later. Which treatment would you likely recommend?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579" y="4571423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79" y="4552993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niraparib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6694" y="256182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14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39" y="3577537"/>
            <a:ext cx="333899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rucaparib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91" y="358318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728" y="554758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18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39" y="5597139"/>
            <a:ext cx="330549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475" y="2602081"/>
            <a:ext cx="322815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maintenance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323" y="4568914"/>
            <a:ext cx="411480" cy="411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445" y="2561823"/>
            <a:ext cx="411480" cy="411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319" y="3579068"/>
            <a:ext cx="402336" cy="4138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62" y="2561823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79" y="2561823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896" y="2561823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713" y="2561823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473" y="2561823"/>
            <a:ext cx="411480" cy="4114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1A7F04-54E9-6F4C-BAEA-7EB58A661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876" y="3579068"/>
            <a:ext cx="402336" cy="413831"/>
          </a:xfrm>
          <a:prstGeom prst="rect">
            <a:avLst/>
          </a:prstGeom>
        </p:spPr>
      </p:pic>
      <p:pic>
        <p:nvPicPr>
          <p:cNvPr id="46" name="Picture 3" descr="Square-2.png">
            <a:extLst>
              <a:ext uri="{FF2B5EF4-FFF2-40B4-BE49-F238E27FC236}">
                <a16:creationId xmlns:a16="http://schemas.microsoft.com/office/drawing/2014/main" id="{887E5866-4B1A-6F42-9BF0-BD831A78D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82" y="357906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 descr="Square-1.png">
            <a:extLst>
              <a:ext uri="{FF2B5EF4-FFF2-40B4-BE49-F238E27FC236}">
                <a16:creationId xmlns:a16="http://schemas.microsoft.com/office/drawing/2014/main" id="{59BBD22B-DF05-C941-ADA4-5370A230C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73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 descr="Square-1.png">
            <a:extLst>
              <a:ext uri="{FF2B5EF4-FFF2-40B4-BE49-F238E27FC236}">
                <a16:creationId xmlns:a16="http://schemas.microsoft.com/office/drawing/2014/main" id="{7C843767-3606-1A42-A71A-92ED4A97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18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 descr="Square-1.png">
            <a:extLst>
              <a:ext uri="{FF2B5EF4-FFF2-40B4-BE49-F238E27FC236}">
                <a16:creationId xmlns:a16="http://schemas.microsoft.com/office/drawing/2014/main" id="{E9005DA6-0D33-B341-B0F0-32774E3E9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18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" descr="Square-1.png">
            <a:extLst>
              <a:ext uri="{FF2B5EF4-FFF2-40B4-BE49-F238E27FC236}">
                <a16:creationId xmlns:a16="http://schemas.microsoft.com/office/drawing/2014/main" id="{5CCDF52A-3F8D-FD44-9C66-8E38F9E46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818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27209A9-3C42-8943-9AAB-2F3745D2B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271" y="3579068"/>
            <a:ext cx="402336" cy="4138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EC453D8-0366-A044-8D48-64898EF70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828" y="3579068"/>
            <a:ext cx="402336" cy="413831"/>
          </a:xfrm>
          <a:prstGeom prst="rect">
            <a:avLst/>
          </a:prstGeom>
        </p:spPr>
      </p:pic>
      <p:pic>
        <p:nvPicPr>
          <p:cNvPr id="52" name="Picture 51" descr="Square-3.png">
            <a:extLst>
              <a:ext uri="{FF2B5EF4-FFF2-40B4-BE49-F238E27FC236}">
                <a16:creationId xmlns:a16="http://schemas.microsoft.com/office/drawing/2014/main" id="{2619F99A-AB9E-6543-88AA-06486D00FB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96" y="457632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Square-4.png">
            <a:extLst>
              <a:ext uri="{FF2B5EF4-FFF2-40B4-BE49-F238E27FC236}">
                <a16:creationId xmlns:a16="http://schemas.microsoft.com/office/drawing/2014/main" id="{877972F1-A6E8-E642-B44D-E218A2CFB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49" y="556560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1993947-9B53-F440-98A3-7BE802ECC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2323" y="5565600"/>
            <a:ext cx="411480" cy="4114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008031D-E25F-EE47-AFE9-3ED1734BE9C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0086213-12AF-3448-B7E5-9CE178F78FCA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525B6B7-01BB-9C47-8901-5D9A0E84C3C8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AFEF1A-7CD8-8946-A315-55D40D4EA5FE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1B50DA0-4EA0-E642-A2B7-5EE3CA3C6FFD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7" name="Picture 1" descr="Square-1.png">
            <a:extLst>
              <a:ext uri="{FF2B5EF4-FFF2-40B4-BE49-F238E27FC236}">
                <a16:creationId xmlns:a16="http://schemas.microsoft.com/office/drawing/2014/main" id="{B0A80D45-C024-974F-ABDA-E4E16FB3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018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" descr="Square-1.png">
            <a:extLst>
              <a:ext uri="{FF2B5EF4-FFF2-40B4-BE49-F238E27FC236}">
                <a16:creationId xmlns:a16="http://schemas.microsoft.com/office/drawing/2014/main" id="{184BF6AC-6CF1-F34D-9062-0CFA6EA12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18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1E79B7-DD5E-BD46-8F4F-66DE1254F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178" y="2561823"/>
            <a:ext cx="411480" cy="41148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A233BE0-E403-C14E-9E20-22DAE29EF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994" y="3579068"/>
            <a:ext cx="402336" cy="413831"/>
          </a:xfrm>
          <a:prstGeom prst="rect">
            <a:avLst/>
          </a:prstGeom>
        </p:spPr>
      </p:pic>
      <p:pic>
        <p:nvPicPr>
          <p:cNvPr id="61" name="Picture 60" descr="Square-3.png">
            <a:extLst>
              <a:ext uri="{FF2B5EF4-FFF2-40B4-BE49-F238E27FC236}">
                <a16:creationId xmlns:a16="http://schemas.microsoft.com/office/drawing/2014/main" id="{F9AF3479-45D6-314E-B5B7-4C2FD6F04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62" y="457632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6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685440"/>
              </p:ext>
            </p:extLst>
          </p:nvPr>
        </p:nvGraphicFramePr>
        <p:xfrm>
          <a:off x="2965244" y="1814285"/>
          <a:ext cx="8312116" cy="4656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10861724" cy="1938717"/>
          </a:xfrm>
        </p:spPr>
        <p:txBody>
          <a:bodyPr/>
          <a:lstStyle/>
          <a:p>
            <a:r>
              <a:rPr lang="en-US" sz="2600" dirty="0"/>
              <a:t>A 70-year-old woman with advanced ovarian cancer and a </a:t>
            </a:r>
            <a:r>
              <a:rPr lang="en-US" sz="2600" u="sng" dirty="0"/>
              <a:t>germline BRCA mutation</a:t>
            </a:r>
            <a:r>
              <a:rPr lang="en-US" sz="2600" dirty="0"/>
              <a:t> undergoes debulking surgery followed by chemotherapy with </a:t>
            </a:r>
            <a:r>
              <a:rPr lang="en-US" sz="2600" u="sng" dirty="0"/>
              <a:t>carboplatin/paclitaxel</a:t>
            </a:r>
            <a:r>
              <a:rPr lang="en-US" sz="2600" dirty="0"/>
              <a:t> and experiences disease relapse 1 year later. Which treatment would you likely recommend?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-1" y="2134187"/>
            <a:ext cx="51717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maintenance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345056" y="3452826"/>
            <a:ext cx="478865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734290" y="2746798"/>
            <a:ext cx="439915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maintenance niraparib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4814" y="4186887"/>
            <a:ext cx="478866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176463" y="5006301"/>
            <a:ext cx="49569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rucaparib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-1" y="5803578"/>
            <a:ext cx="517146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F542C-D5E6-584D-9361-527DA3DD0720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33679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07C935-5B25-DC4B-BDDE-6BD1AAD23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60" y="5787043"/>
            <a:ext cx="411480" cy="411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7EB96-C8D1-2F4E-BFDE-9170A9D1A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260" y="5131585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0"/>
            <a:ext cx="11069542" cy="1636893"/>
          </a:xfrm>
        </p:spPr>
        <p:txBody>
          <a:bodyPr/>
          <a:lstStyle/>
          <a:p>
            <a:r>
              <a:rPr lang="en-US" sz="2200" dirty="0"/>
              <a:t>A 70-year-old woman with advanced ovarian cancer (</a:t>
            </a:r>
            <a:r>
              <a:rPr lang="en-US" sz="2200" u="sng" dirty="0"/>
              <a:t>BRCA wild type, HRD-negative</a:t>
            </a:r>
            <a:r>
              <a:rPr lang="en-US" sz="2200" dirty="0"/>
              <a:t>) undergoes debulking surgery followed by chemotherapy with </a:t>
            </a:r>
            <a:r>
              <a:rPr lang="en-US" sz="2200" u="sng" dirty="0"/>
              <a:t>carboplatin/paclitaxel</a:t>
            </a:r>
            <a:r>
              <a:rPr lang="en-US" sz="2200" dirty="0"/>
              <a:t> and experiences disease relapse 1 year later. Which treatment would you likely recommend?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547" y="3220812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649" y="3158039"/>
            <a:ext cx="4365068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8360" y="188101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8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6" y="2579197"/>
            <a:ext cx="5070861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901" y="256062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189492" y="3846280"/>
            <a:ext cx="5035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43" y="188101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26" y="188101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07" y="3880528"/>
            <a:ext cx="473251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 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niraparib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109" y="188101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6" y="1921268"/>
            <a:ext cx="5070861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407" y="3204868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980" y="2556508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403" y="2556508"/>
            <a:ext cx="402336" cy="413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1163" y="1881010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980" y="1881010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797" y="1881010"/>
            <a:ext cx="411480" cy="411480"/>
          </a:xfrm>
          <a:prstGeom prst="rect">
            <a:avLst/>
          </a:prstGeom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B8ACD44D-8C92-5944-9805-E95364437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06" y="4549869"/>
            <a:ext cx="4732511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rucaparib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47" name="Text Box 9">
            <a:extLst>
              <a:ext uri="{FF2B5EF4-FFF2-40B4-BE49-F238E27FC236}">
                <a16:creationId xmlns:a16="http://schemas.microsoft.com/office/drawing/2014/main" id="{AD5CDDC4-2649-1543-8D7B-9FA318C2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385" y="450841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75D12AD-AB1D-C54C-94CF-68937147E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797" y="3857905"/>
            <a:ext cx="411480" cy="411480"/>
          </a:xfrm>
          <a:prstGeom prst="rect">
            <a:avLst/>
          </a:prstGeom>
        </p:spPr>
      </p:pic>
      <p:sp>
        <p:nvSpPr>
          <p:cNvPr id="34" name="Text Box 4">
            <a:extLst>
              <a:ext uri="{FF2B5EF4-FFF2-40B4-BE49-F238E27FC236}">
                <a16:creationId xmlns:a16="http://schemas.microsoft.com/office/drawing/2014/main" id="{1D953AAA-69CA-0C4E-80FD-3A6F88C24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13" y="5176010"/>
            <a:ext cx="531250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 + PARP inhibitor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53FFF513-BD54-1646-ADA8-2AAB6CC3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236" y="513455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49" name="Picture 48" descr="Square-4.png">
            <a:extLst>
              <a:ext uri="{FF2B5EF4-FFF2-40B4-BE49-F238E27FC236}">
                <a16:creationId xmlns:a16="http://schemas.microsoft.com/office/drawing/2014/main" id="{5D039888-5EB7-044E-9CF2-03E9CEB6C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46" y="38649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 descr="A picture containing mirror&#10;&#10;Description automatically generated">
            <a:extLst>
              <a:ext uri="{FF2B5EF4-FFF2-40B4-BE49-F238E27FC236}">
                <a16:creationId xmlns:a16="http://schemas.microsoft.com/office/drawing/2014/main" id="{3BBDA961-2E19-3C41-8BE9-600574C23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9980" y="4479862"/>
            <a:ext cx="411480" cy="411480"/>
          </a:xfrm>
          <a:prstGeom prst="rect">
            <a:avLst/>
          </a:prstGeom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1322B0A6-8037-6A48-AA5E-486482B5B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13" y="5835507"/>
            <a:ext cx="531250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45" name="Text Box 9">
            <a:extLst>
              <a:ext uri="{FF2B5EF4-FFF2-40B4-BE49-F238E27FC236}">
                <a16:creationId xmlns:a16="http://schemas.microsoft.com/office/drawing/2014/main" id="{B0F7AA7F-385A-164D-88A8-B2398E348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044" y="579405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46" name="Picture 1" descr="Square-1.png">
            <a:extLst>
              <a:ext uri="{FF2B5EF4-FFF2-40B4-BE49-F238E27FC236}">
                <a16:creationId xmlns:a16="http://schemas.microsoft.com/office/drawing/2014/main" id="{0E57151B-D656-E34C-8CA1-86B426C22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98" y="188101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Square-3.png">
            <a:extLst>
              <a:ext uri="{FF2B5EF4-FFF2-40B4-BE49-F238E27FC236}">
                <a16:creationId xmlns:a16="http://schemas.microsoft.com/office/drawing/2014/main" id="{282DB92B-817B-5740-9E26-95868DB51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65" y="32095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 descr="Square-3.png">
            <a:extLst>
              <a:ext uri="{FF2B5EF4-FFF2-40B4-BE49-F238E27FC236}">
                <a16:creationId xmlns:a16="http://schemas.microsoft.com/office/drawing/2014/main" id="{DC82B0BF-770A-414C-80A2-6ADAC2B260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79" y="32095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A6B783B-CFBB-D14E-BFF1-6B02EBB7C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248" y="3857905"/>
            <a:ext cx="411480" cy="4114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3612487-C499-1C44-A65E-D86C1A04641D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890260" y="4473910"/>
            <a:ext cx="422911" cy="4111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935B296-4D05-034F-8861-FB35E5EFC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36" y="5131585"/>
            <a:ext cx="411480" cy="41148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27BF2D8-4741-7244-A648-591DCEDCCC9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E5A682D-831D-2C4B-B4BD-0F710112E85A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B90716C-77BD-A34F-9BFA-ED7C86C729CC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6840BE-F679-7047-AA3E-BFB882F53EC4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FC1ADCD-76DF-4344-8AC0-FF610CB17024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9" name="Picture 58" descr="Square-4.png">
            <a:extLst>
              <a:ext uri="{FF2B5EF4-FFF2-40B4-BE49-F238E27FC236}">
                <a16:creationId xmlns:a16="http://schemas.microsoft.com/office/drawing/2014/main" id="{3E68E09F-CA16-6F48-8AEB-9D5C9C60C2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50" y="38649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92F2BFF-9E86-8E45-ADE5-57E32BF58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868" y="1881010"/>
            <a:ext cx="411480" cy="411480"/>
          </a:xfrm>
          <a:prstGeom prst="rect">
            <a:avLst/>
          </a:prstGeom>
        </p:spPr>
      </p:pic>
      <p:pic>
        <p:nvPicPr>
          <p:cNvPr id="64" name="Picture 63" descr="Square-4.png">
            <a:extLst>
              <a:ext uri="{FF2B5EF4-FFF2-40B4-BE49-F238E27FC236}">
                <a16:creationId xmlns:a16="http://schemas.microsoft.com/office/drawing/2014/main" id="{C497F955-9DAC-274D-ACBC-2348887AC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17" y="38649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3AA0048-CF05-694F-8362-B1CB6A38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02" y="5131585"/>
            <a:ext cx="411480" cy="4114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6BE0A41-CD23-0349-BDA6-56257854C1B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354493" y="5789121"/>
            <a:ext cx="411480" cy="4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0219104"/>
              </p:ext>
            </p:extLst>
          </p:nvPr>
        </p:nvGraphicFramePr>
        <p:xfrm>
          <a:off x="2965244" y="2075074"/>
          <a:ext cx="8312116" cy="434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10571507" cy="2308094"/>
          </a:xfrm>
        </p:spPr>
        <p:txBody>
          <a:bodyPr/>
          <a:lstStyle/>
          <a:p>
            <a:r>
              <a:rPr lang="en-US" sz="2600" dirty="0"/>
              <a:t>A 70-year-old woman with advanced ovarian cancer (</a:t>
            </a:r>
            <a:r>
              <a:rPr lang="en-US" sz="2600" u="sng" dirty="0"/>
              <a:t>BRCA wild type, HRD-negative</a:t>
            </a:r>
            <a:r>
              <a:rPr lang="en-US" sz="2600" dirty="0"/>
              <a:t>) undergoes debulking surgery followed by chemotherapy with </a:t>
            </a:r>
            <a:r>
              <a:rPr lang="en-US" sz="2600" u="sng" dirty="0"/>
              <a:t>carboplatin/paclitaxel</a:t>
            </a:r>
            <a:r>
              <a:rPr lang="en-US" sz="2600" dirty="0"/>
              <a:t> and experiences disease relapse 1 year later. Which treatment would you likely recommend?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-1" y="2221984"/>
            <a:ext cx="517173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76464" y="3094304"/>
            <a:ext cx="49572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764501"/>
            <a:ext cx="478839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0" y="4423584"/>
            <a:ext cx="513347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niraparib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176463" y="5108974"/>
            <a:ext cx="49569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rucaparib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176463" y="5613644"/>
            <a:ext cx="495698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66A8A-04D4-8B45-8440-A720D2C615AD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26098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8A63225E-248E-A643-BDF9-C11AE754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62" y="5338416"/>
            <a:ext cx="415679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0"/>
            <a:ext cx="11069542" cy="1918824"/>
          </a:xfrm>
        </p:spPr>
        <p:txBody>
          <a:bodyPr/>
          <a:lstStyle/>
          <a:p>
            <a:r>
              <a:rPr lang="en-US" sz="2200" dirty="0"/>
              <a:t>A 70-year-old woman with advanced ovarian cancer and a </a:t>
            </a:r>
            <a:r>
              <a:rPr lang="en-US" sz="2200" u="sng" dirty="0"/>
              <a:t>germline BRCA mutation</a:t>
            </a:r>
            <a:r>
              <a:rPr lang="en-US" sz="2200" dirty="0"/>
              <a:t> undergoes debulking surgery, then receives </a:t>
            </a:r>
            <a:r>
              <a:rPr lang="en-US" sz="2200" u="sng" dirty="0"/>
              <a:t>carboplatin/paclitaxel/</a:t>
            </a:r>
            <a:br>
              <a:rPr lang="en-US" sz="2200" u="sng" dirty="0"/>
            </a:br>
            <a:r>
              <a:rPr lang="en-US" sz="2200" u="sng" dirty="0"/>
              <a:t>bevacizumab followed by maintenance therapy with a PARP inhibitor for 2 years</a:t>
            </a:r>
            <a:r>
              <a:rPr lang="en-US" sz="2200" dirty="0"/>
              <a:t> and experiences disease relapse 1 year later. Which treatment would you likely recommend?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547" y="3446020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6" y="3383247"/>
            <a:ext cx="5070861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 + PARP inhibitor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6798" y="210386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6" y="2789126"/>
            <a:ext cx="5070861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niraparib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425" y="277055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320" y="411807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14" name="Picture 1" descr="Square-1.png">
            <a:extLst>
              <a:ext uri="{FF2B5EF4-FFF2-40B4-BE49-F238E27FC236}">
                <a16:creationId xmlns:a16="http://schemas.microsoft.com/office/drawing/2014/main" id="{EA6ED228-3314-F04C-B4BC-1E394A26F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81" y="21038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64" y="21038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07" y="4115192"/>
            <a:ext cx="473251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47" y="21038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quare-2.png">
            <a:extLst>
              <a:ext uri="{FF2B5EF4-FFF2-40B4-BE49-F238E27FC236}">
                <a16:creationId xmlns:a16="http://schemas.microsoft.com/office/drawing/2014/main" id="{E5FF161D-8B18-C04E-A1C3-8C4E0FA55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19" y="2766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6" y="2144127"/>
            <a:ext cx="5070861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407" y="3430076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980" y="2766437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403" y="2766437"/>
            <a:ext cx="402336" cy="4138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797" y="2103869"/>
            <a:ext cx="411480" cy="411480"/>
          </a:xfrm>
          <a:prstGeom prst="rect">
            <a:avLst/>
          </a:prstGeom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B8ACD44D-8C92-5944-9805-E95364437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06" y="4777475"/>
            <a:ext cx="4732511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maintenance rucaparib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47" name="Text Box 9">
            <a:extLst>
              <a:ext uri="{FF2B5EF4-FFF2-40B4-BE49-F238E27FC236}">
                <a16:creationId xmlns:a16="http://schemas.microsoft.com/office/drawing/2014/main" id="{AD5CDDC4-2649-1543-8D7B-9FA318C2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455" y="46861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55" name="Picture 3" descr="Square-2.png">
            <a:extLst>
              <a:ext uri="{FF2B5EF4-FFF2-40B4-BE49-F238E27FC236}">
                <a16:creationId xmlns:a16="http://schemas.microsoft.com/office/drawing/2014/main" id="{DDA6A017-38DD-CE42-9528-7E0ADA2CE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79" y="2766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5D12AD-AB1D-C54C-94CF-68937147E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797" y="4092569"/>
            <a:ext cx="411480" cy="411480"/>
          </a:xfrm>
          <a:prstGeom prst="rect">
            <a:avLst/>
          </a:prstGeom>
        </p:spPr>
      </p:pic>
      <p:sp>
        <p:nvSpPr>
          <p:cNvPr id="34" name="Text Box 4">
            <a:extLst>
              <a:ext uri="{FF2B5EF4-FFF2-40B4-BE49-F238E27FC236}">
                <a16:creationId xmlns:a16="http://schemas.microsoft.com/office/drawing/2014/main" id="{1D953AAA-69CA-0C4E-80FD-3A6F88C24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13" y="5382841"/>
            <a:ext cx="531250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53FFF513-BD54-1646-ADA8-2AAB6CC3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707" y="534138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pic>
        <p:nvPicPr>
          <p:cNvPr id="49" name="Picture 48" descr="Square-4.png">
            <a:extLst>
              <a:ext uri="{FF2B5EF4-FFF2-40B4-BE49-F238E27FC236}">
                <a16:creationId xmlns:a16="http://schemas.microsoft.com/office/drawing/2014/main" id="{5D039888-5EB7-044E-9CF2-03E9CEB6C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72" y="40996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" descr="Square-1.png">
            <a:extLst>
              <a:ext uri="{FF2B5EF4-FFF2-40B4-BE49-F238E27FC236}">
                <a16:creationId xmlns:a16="http://schemas.microsoft.com/office/drawing/2014/main" id="{0E57151B-D656-E34C-8CA1-86B426C22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6" y="21038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3612487-C499-1C44-A65E-D86C1A04641D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890260" y="4701516"/>
            <a:ext cx="422911" cy="4111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B53E6DA-984A-C446-90B5-94DCADF2D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077" y="3430076"/>
            <a:ext cx="411480" cy="4114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6C5C003-FF50-0244-8CCE-B3C14AFC9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075" y="3430076"/>
            <a:ext cx="411480" cy="411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B34BF92-E683-5A41-8499-5FC69601D62E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361" y="4701516"/>
            <a:ext cx="422911" cy="4111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8917C-1C68-7946-B2AE-E0F2093CD9EA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BE737A3-051F-244D-B148-FBAE0F8816FA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957BCA0-DB67-4B4B-83A2-6EAD19F37481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0F37BC-9A83-4F43-86F3-B4BC56C305E4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742E1-C82A-6E4C-B5E7-4BE61F72A29E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61" name="Picture 3" descr="Square-2.png">
            <a:extLst>
              <a:ext uri="{FF2B5EF4-FFF2-40B4-BE49-F238E27FC236}">
                <a16:creationId xmlns:a16="http://schemas.microsoft.com/office/drawing/2014/main" id="{1753B2BB-1579-9C44-A2FB-967051C22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59" y="2766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Square-4.png">
            <a:extLst>
              <a:ext uri="{FF2B5EF4-FFF2-40B4-BE49-F238E27FC236}">
                <a16:creationId xmlns:a16="http://schemas.microsoft.com/office/drawing/2014/main" id="{B3B4AAC0-F653-164F-9892-E100CFFC6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57" y="40996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 descr="Square-2.png">
            <a:extLst>
              <a:ext uri="{FF2B5EF4-FFF2-40B4-BE49-F238E27FC236}">
                <a16:creationId xmlns:a16="http://schemas.microsoft.com/office/drawing/2014/main" id="{0649B1CB-2A02-2345-8E70-9738E01CD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92" y="2766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A2463DB-9377-F44C-ADBB-77B41C5D072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812453" y="4701516"/>
            <a:ext cx="422911" cy="41116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7D792C8-1332-BD45-BD94-9D430CF46B8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910998" y="5338416"/>
            <a:ext cx="411480" cy="4114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08A68F2-1E89-CA45-AFA8-D9EEABDE81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361164" y="5338416"/>
            <a:ext cx="411480" cy="41148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543A400-EA3C-7A4C-B3C8-4D91409CC93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811330" y="5338416"/>
            <a:ext cx="411480" cy="41148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752C989-E573-ED45-89A5-0E916881420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261496" y="5338416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659195"/>
              </p:ext>
            </p:extLst>
          </p:nvPr>
        </p:nvGraphicFramePr>
        <p:xfrm>
          <a:off x="2965244" y="1827726"/>
          <a:ext cx="8312116" cy="4757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-2"/>
            <a:ext cx="10571507" cy="1922884"/>
          </a:xfrm>
        </p:spPr>
        <p:txBody>
          <a:bodyPr/>
          <a:lstStyle/>
          <a:p>
            <a:r>
              <a:rPr lang="en-US" sz="2200" dirty="0"/>
              <a:t>A 70-year-old woman with advanced ovarian cancer and a </a:t>
            </a:r>
            <a:r>
              <a:rPr lang="en-US" sz="2200" u="sng" dirty="0"/>
              <a:t>germline BRCA mutation</a:t>
            </a:r>
            <a:r>
              <a:rPr lang="en-US" sz="2200" dirty="0"/>
              <a:t> undergoes debulking surgery, then receives </a:t>
            </a:r>
            <a:r>
              <a:rPr lang="en-US" sz="2200" u="sng" dirty="0"/>
              <a:t>carboplatin/paclitaxel/bevacizumab followed by maintenance therapy with a PARP inhibitor for 2 years</a:t>
            </a:r>
            <a:r>
              <a:rPr lang="en-US" sz="2200" dirty="0"/>
              <a:t> and experiences disease relapse </a:t>
            </a:r>
            <a:br>
              <a:rPr lang="en-US" sz="2200" dirty="0"/>
            </a:br>
            <a:r>
              <a:rPr lang="en-US" sz="2200" dirty="0"/>
              <a:t>1 year later. Which treatment would you likely recommend?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-1" y="2039051"/>
            <a:ext cx="51717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maintenance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76464" y="3058264"/>
            <a:ext cx="49572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412936"/>
            <a:ext cx="478839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0" y="2548593"/>
            <a:ext cx="51334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niraparib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176463" y="4046012"/>
            <a:ext cx="495698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monotherapy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176463" y="4555683"/>
            <a:ext cx="495698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rucaparib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C1B-A7CC-C64A-8130-BD09488A6DC8}"/>
              </a:ext>
            </a:extLst>
          </p:cNvPr>
          <p:cNvSpPr txBox="1"/>
          <p:nvPr/>
        </p:nvSpPr>
        <p:spPr>
          <a:xfrm>
            <a:off x="-1" y="4907683"/>
            <a:ext cx="51714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 +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olaparib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FC4475-76B3-9245-9608-3948DA897656}"/>
              </a:ext>
            </a:extLst>
          </p:cNvPr>
          <p:cNvSpPr txBox="1"/>
          <p:nvPr/>
        </p:nvSpPr>
        <p:spPr>
          <a:xfrm>
            <a:off x="-1" y="5446525"/>
            <a:ext cx="51714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Platinum doublet + bevacizumab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maintenance bevacizumab + rucaparib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0625D4-1173-9F48-854D-136FD960D1A4}"/>
              </a:ext>
            </a:extLst>
          </p:cNvPr>
          <p:cNvSpPr txBox="1"/>
          <p:nvPr/>
        </p:nvSpPr>
        <p:spPr>
          <a:xfrm>
            <a:off x="-1" y="6063102"/>
            <a:ext cx="51714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81CC3-F23D-5D4B-8C91-4225BD1EDCFA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12258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66" y="2780699"/>
            <a:ext cx="411480" cy="41148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D9B3B7-3C0B-0F40-9C81-16434A4E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433" y="2788461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761546" cy="2030702"/>
          </a:xfrm>
        </p:spPr>
        <p:txBody>
          <a:bodyPr/>
          <a:lstStyle/>
          <a:p>
            <a:r>
              <a:rPr lang="en-US" sz="2600" dirty="0"/>
              <a:t>Based on available data, do you believe that chemotherapy/</a:t>
            </a:r>
            <a:br>
              <a:rPr lang="en-US" sz="2600" dirty="0"/>
            </a:br>
            <a:r>
              <a:rPr lang="en-US" sz="2600" dirty="0"/>
              <a:t>veliparib </a:t>
            </a:r>
            <a:r>
              <a:rPr lang="en-US" sz="2600" dirty="0">
                <a:sym typeface="Wingdings" pitchFamily="2" charset="2"/>
              </a:rPr>
              <a:t> </a:t>
            </a:r>
            <a:r>
              <a:rPr lang="en-US" sz="2600" dirty="0"/>
              <a:t>veliparib should be an FDA-endorsed initial treatment option for patients with Stage IIIC ovarian cancer?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5429" y="278101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15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510" y="3621257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46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0751" y="355661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986" y="2821274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966" y="3556613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389" y="3556613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73" y="2780699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80" y="2780699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88" y="2780699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739" y="2780699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146" y="2780699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54" y="2780699"/>
            <a:ext cx="411480" cy="411480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F46D98-F847-FC49-B92D-48B3B558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962" y="2780699"/>
            <a:ext cx="411480" cy="411480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C8028D-0741-4D4D-BBAB-ED598D73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840" y="2788461"/>
            <a:ext cx="411480" cy="411480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E9027B-511B-224A-9AFB-1DB5C270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778" y="2788461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185" y="2788461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37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Square-2.png">
            <a:extLst>
              <a:ext uri="{FF2B5EF4-FFF2-40B4-BE49-F238E27FC236}">
                <a16:creationId xmlns:a16="http://schemas.microsoft.com/office/drawing/2014/main" id="{9B23D115-2CA6-BF40-9A19-3B0A63E75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05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Square-2.png">
            <a:extLst>
              <a:ext uri="{FF2B5EF4-FFF2-40B4-BE49-F238E27FC236}">
                <a16:creationId xmlns:a16="http://schemas.microsoft.com/office/drawing/2014/main" id="{2979171F-648D-A94B-AC19-E9E313747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96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312BF4-14BE-A042-B324-B737AC3D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584" y="3556613"/>
            <a:ext cx="402336" cy="4138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2166A8-B7E2-D940-A867-88BB1350E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007" y="3556613"/>
            <a:ext cx="402336" cy="41383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FA60177-6C61-654C-8A0C-035F5A07B7CF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CD77C44-AC79-2C4F-9362-6A6B7A1C046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95E1583-39F8-084C-ABED-766DE88934BE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2507AD-F778-4243-B6A6-ADFF92A403F7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B95706-047B-8F41-98C6-24E4D969DE8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8AD4A8-415B-9540-9470-46141195B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062" y="2788461"/>
            <a:ext cx="411480" cy="411480"/>
          </a:xfrm>
          <a:prstGeom prst="rect">
            <a:avLst/>
          </a:prstGeom>
        </p:spPr>
      </p:pic>
      <p:pic>
        <p:nvPicPr>
          <p:cNvPr id="49" name="Picture 3" descr="Square-2.png">
            <a:extLst>
              <a:ext uri="{FF2B5EF4-FFF2-40B4-BE49-F238E27FC236}">
                <a16:creationId xmlns:a16="http://schemas.microsoft.com/office/drawing/2014/main" id="{AE8E1AD5-6A93-5D41-9E10-C4C07D08E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33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6871E3-AF4D-9744-B45E-E51CD3910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806" y="2780699"/>
            <a:ext cx="411480" cy="411480"/>
          </a:xfrm>
          <a:prstGeom prst="rect">
            <a:avLst/>
          </a:prstGeom>
        </p:spPr>
      </p:pic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D20A8D-4AB6-6443-B899-04104CF82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973" y="2780699"/>
            <a:ext cx="411480" cy="411480"/>
          </a:xfrm>
          <a:prstGeom prst="rect">
            <a:avLst/>
          </a:prstGeom>
        </p:spPr>
      </p:pic>
      <p:pic>
        <p:nvPicPr>
          <p:cNvPr id="53" name="Picture 3" descr="Square-2.png">
            <a:extLst>
              <a:ext uri="{FF2B5EF4-FFF2-40B4-BE49-F238E27FC236}">
                <a16:creationId xmlns:a16="http://schemas.microsoft.com/office/drawing/2014/main" id="{11D704FF-3BFB-244E-A789-5F9E87E5B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80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6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4AE0-9377-B645-B7FF-6BE6111A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 SGO 2020 Virtual Satellite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33CA-956A-BB45-BF01-3FA33FE8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72"/>
              </a:spcBef>
            </a:pPr>
            <a:r>
              <a:rPr lang="en-US" dirty="0"/>
              <a:t>Faculty lecture series (8)</a:t>
            </a:r>
          </a:p>
          <a:p>
            <a:pPr>
              <a:spcBef>
                <a:spcPts val="1872"/>
              </a:spcBef>
            </a:pPr>
            <a:r>
              <a:rPr lang="en-US" dirty="0"/>
              <a:t>Beyond the Guidelines program (2 – 1 hour each)</a:t>
            </a:r>
          </a:p>
          <a:p>
            <a:pPr>
              <a:spcBef>
                <a:spcPts val="1872"/>
              </a:spcBef>
            </a:pPr>
            <a:r>
              <a:rPr lang="en-US" dirty="0"/>
              <a:t>Faculty roundtable webinar (2 – 90 minutes each)</a:t>
            </a:r>
          </a:p>
          <a:p>
            <a:pPr>
              <a:spcBef>
                <a:spcPts val="1872"/>
              </a:spcBef>
            </a:pPr>
            <a:r>
              <a:rPr lang="en-US" dirty="0"/>
              <a:t>Breakout discussion webinar (4 – 1 hour each)</a:t>
            </a:r>
          </a:p>
          <a:p>
            <a:pPr marL="0" indent="0">
              <a:spcBef>
                <a:spcPts val="1872"/>
              </a:spcBef>
              <a:buNone/>
            </a:pPr>
            <a:endParaRPr lang="en-US" dirty="0"/>
          </a:p>
        </p:txBody>
      </p:sp>
      <p:pic>
        <p:nvPicPr>
          <p:cNvPr id="9" name="Picture 8" descr="A picture containing animal, shellfish&#10;&#10;Description automatically generated">
            <a:extLst>
              <a:ext uri="{FF2B5EF4-FFF2-40B4-BE49-F238E27FC236}">
                <a16:creationId xmlns:a16="http://schemas.microsoft.com/office/drawing/2014/main" id="{7F77E4EB-AB85-FA42-9E77-4CA15B116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613" y="488199"/>
            <a:ext cx="3845297" cy="1048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193619"/>
            <a:ext cx="11065868" cy="1721444"/>
          </a:xfrm>
        </p:spPr>
        <p:txBody>
          <a:bodyPr/>
          <a:lstStyle/>
          <a:p>
            <a:r>
              <a:rPr lang="en-US" sz="2600" dirty="0"/>
              <a:t>Based on available data, do you believe that chemotherapy/veliparib </a:t>
            </a:r>
            <a:br>
              <a:rPr lang="en-US" sz="2600" dirty="0"/>
            </a:br>
            <a:r>
              <a:rPr lang="en-US" sz="2600" dirty="0">
                <a:sym typeface="Wingdings" pitchFamily="2" charset="2"/>
              </a:rPr>
              <a:t> </a:t>
            </a:r>
            <a:r>
              <a:rPr lang="en-US" sz="2600" dirty="0"/>
              <a:t>veliparib should be an FDA-endorsed initial treatment option for patients with Stage IIIC ovarian cancer?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24618" y="3065639"/>
            <a:ext cx="23962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98756" y="4755128"/>
            <a:ext cx="20221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329132"/>
          <a:ext cx="8128000" cy="345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1356CB-5BC8-6941-B9F1-94638A79A728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36411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850" y="2965384"/>
            <a:ext cx="411480" cy="41148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D9B3B7-3C0B-0F40-9C81-16434A4E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244" y="2973146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224416" cy="2590800"/>
          </a:xfrm>
        </p:spPr>
        <p:txBody>
          <a:bodyPr/>
          <a:lstStyle/>
          <a:p>
            <a:r>
              <a:rPr lang="en-US" sz="2600" dirty="0"/>
              <a:t>A patient with advanced ovarian cancer and a germline BRCA mutation who is receiving PARP-inhibitor maintenance therapy is scheduled to undergo hip replacement surgery. Would you discontinue the PARP inhibitor in advance of the surgery?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1205" y="296570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23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4" y="3805942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67" y="374129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454" y="374129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12" y="3005959"/>
            <a:ext cx="91577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57" y="2965384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664" y="2965384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72" y="2965384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23" y="2965384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30" y="2965384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38" y="2965384"/>
            <a:ext cx="411480" cy="411480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F46D98-F847-FC49-B92D-48B3B558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46" y="2965384"/>
            <a:ext cx="411480" cy="411480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DB8F01-C81F-B643-8005-24282805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397" y="2965384"/>
            <a:ext cx="411480" cy="411480"/>
          </a:xfrm>
          <a:prstGeom prst="rect">
            <a:avLst/>
          </a:prstGeom>
        </p:spPr>
      </p:pic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8D531D-226F-0446-8414-7FD3DCDF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804" y="2965384"/>
            <a:ext cx="411480" cy="411480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C8028D-0741-4D4D-BBAB-ED598D73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651" y="2973146"/>
            <a:ext cx="411480" cy="411480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E9027B-511B-224A-9AFB-1DB5C270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589" y="2973146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996" y="2973146"/>
            <a:ext cx="411480" cy="411480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A5CBAC-7C49-4E41-B784-E569F7CF3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03" y="2973146"/>
            <a:ext cx="411480" cy="411480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118A0B-D736-854E-B312-887626BC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341" y="2973146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58" y="374129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16D6AD-BEB3-804C-A585-BC1C547CD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355" y="2965384"/>
            <a:ext cx="411480" cy="411480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AB885F-CE26-CF4C-9CE6-9ECF8258C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762" y="2965384"/>
            <a:ext cx="411480" cy="41148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1644703-5A6A-5242-88FB-874C672C9AFA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4E79CB7-7529-DF4E-B1ED-916F045CC9E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428820-A38E-9D42-9FE4-5AF5459F5864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9A0635-1362-3445-9A72-E34A6231534F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7C84719-F91F-B24A-AFA9-8122F6D6550B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D9B92A-2BB0-184A-BEB4-A859491A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479" y="2973146"/>
            <a:ext cx="411480" cy="411480"/>
          </a:xfrm>
          <a:prstGeom prst="rect">
            <a:avLst/>
          </a:prstGeom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C0EE88-C815-9A41-A50E-E17779718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417" y="2973146"/>
            <a:ext cx="411480" cy="411480"/>
          </a:xfrm>
          <a:prstGeom prst="rect">
            <a:avLst/>
          </a:prstGeom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831FFA-7243-A94E-A566-8C933A05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467" y="2965384"/>
            <a:ext cx="411480" cy="411480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37F406-478B-F843-AD97-27162686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16" y="2973146"/>
            <a:ext cx="411480" cy="411480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AD35FD-1A27-424B-8DF1-3505013E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633" y="2965384"/>
            <a:ext cx="411480" cy="411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6E74E7-0995-9F4C-BCE3-521DD401B4FE}"/>
              </a:ext>
            </a:extLst>
          </p:cNvPr>
          <p:cNvSpPr/>
          <p:nvPr/>
        </p:nvSpPr>
        <p:spPr>
          <a:xfrm>
            <a:off x="1084586" y="4581367"/>
            <a:ext cx="893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Median Number of Days PARP Inhibitor Discontinued Prior to Surgery: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Gyn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Onc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: 12 days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Med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Onc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: 7 days</a:t>
            </a:r>
          </a:p>
        </p:txBody>
      </p:sp>
    </p:spTree>
    <p:extLst>
      <p:ext uri="{BB962C8B-B14F-4D97-AF65-F5344CB8AC3E}">
        <p14:creationId xmlns:p14="http://schemas.microsoft.com/office/powerpoint/2010/main" val="6832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8" y="402166"/>
            <a:ext cx="10330877" cy="1721444"/>
          </a:xfrm>
        </p:spPr>
        <p:txBody>
          <a:bodyPr/>
          <a:lstStyle/>
          <a:p>
            <a:r>
              <a:rPr lang="en-US" sz="2600" dirty="0"/>
              <a:t>A patient with advanced ovarian cancer and a germline BRCA mutation who is receiving PARP-inhibitor maintenance therapy is scheduled to undergo hip replacement surgery. Would you discontinue the PARP inhibitor in advance of the surgery?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724618" y="2883267"/>
            <a:ext cx="23962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098756" y="4572756"/>
            <a:ext cx="202213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37528"/>
              </p:ext>
            </p:extLst>
          </p:nvPr>
        </p:nvGraphicFramePr>
        <p:xfrm>
          <a:off x="2965244" y="2146760"/>
          <a:ext cx="8128000" cy="345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2EA5648-B4AC-7744-ADA8-59599DD20D63}"/>
              </a:ext>
            </a:extLst>
          </p:cNvPr>
          <p:cNvSpPr/>
          <p:nvPr/>
        </p:nvSpPr>
        <p:spPr>
          <a:xfrm>
            <a:off x="1098756" y="5740279"/>
            <a:ext cx="9187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Median number of days to discontinue PARP inhibitor prior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to surgery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charset="-128"/>
              </a:rPr>
              <a:t>: 7 days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FB813-A440-C24C-A493-094DA3363823}"/>
              </a:ext>
            </a:extLst>
          </p:cNvPr>
          <p:cNvSpPr txBox="1"/>
          <p:nvPr/>
        </p:nvSpPr>
        <p:spPr>
          <a:xfrm>
            <a:off x="70639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Survey of general medical and gynecologic oncologists May 2020</a:t>
            </a:r>
          </a:p>
        </p:txBody>
      </p:sp>
    </p:spTree>
    <p:extLst>
      <p:ext uri="{BB962C8B-B14F-4D97-AF65-F5344CB8AC3E}">
        <p14:creationId xmlns:p14="http://schemas.microsoft.com/office/powerpoint/2010/main" val="42776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5: SGO Review 2020</a:t>
            </a:r>
          </a:p>
        </p:txBody>
      </p:sp>
    </p:spTree>
    <p:extLst>
      <p:ext uri="{BB962C8B-B14F-4D97-AF65-F5344CB8AC3E}">
        <p14:creationId xmlns:p14="http://schemas.microsoft.com/office/powerpoint/2010/main" val="14791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600" i="1" dirty="0">
                <a:solidFill>
                  <a:srgbClr val="FFFFFF"/>
                </a:solidFill>
                <a:latin typeface="Arial" pitchFamily="-110" charset="-52"/>
                <a:ea typeface="ヒラギノ角ゴ Pro W3" pitchFamily="-110" charset="-128"/>
                <a:cs typeface="ヒラギノ角ゴ Pro W3" pitchFamily="-110" charset="-128"/>
              </a:rPr>
              <a:t>Genetic Testing in Ovarian Cancer (OC) and Biologic Basis for the Use of PARP Inhibitors </a:t>
            </a: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91FF1-DA84-864F-AB0E-A8C80FCE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8" y="1462089"/>
            <a:ext cx="10785525" cy="502761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dirty="0"/>
              <a:t>D’Indinosante M et al. </a:t>
            </a:r>
            <a:r>
              <a:rPr lang="en-US" sz="2000" b="1" dirty="0">
                <a:solidFill>
                  <a:srgbClr val="BCE0E3"/>
                </a:solidFill>
              </a:rPr>
              <a:t>BRCA tumor-testing in a tertiary referral center: Are we missing something or not?</a:t>
            </a:r>
            <a:r>
              <a:rPr lang="en-US" sz="2000" dirty="0">
                <a:solidFill>
                  <a:srgbClr val="BCE0E3"/>
                </a:solidFill>
              </a:rPr>
              <a:t> </a:t>
            </a:r>
            <a:r>
              <a:rPr lang="en-US" sz="2000" dirty="0"/>
              <a:t>SGO 2020; Abstract 59.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Li L et al. </a:t>
            </a:r>
            <a:r>
              <a:rPr lang="en-US" sz="2000" b="1" dirty="0">
                <a:solidFill>
                  <a:srgbClr val="BCE0E3"/>
                </a:solidFill>
              </a:rPr>
              <a:t>Clinical indication of </a:t>
            </a:r>
            <a:r>
              <a:rPr lang="en-US" sz="2000" b="1" i="1" dirty="0">
                <a:solidFill>
                  <a:srgbClr val="BCE0E3"/>
                </a:solidFill>
              </a:rPr>
              <a:t>BRCA1</a:t>
            </a:r>
            <a:r>
              <a:rPr lang="en-US" sz="2000" b="1" dirty="0">
                <a:solidFill>
                  <a:srgbClr val="BCE0E3"/>
                </a:solidFill>
              </a:rPr>
              <a:t> variation: Time for reassessment. </a:t>
            </a:r>
            <a:r>
              <a:rPr lang="en-US" sz="2000" dirty="0"/>
              <a:t>SGO 2020; Abstract 60.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Wallbillich JJ et al. </a:t>
            </a:r>
            <a:r>
              <a:rPr lang="en-US" sz="2000" b="1" dirty="0">
                <a:solidFill>
                  <a:srgbClr val="BCE0E3"/>
                </a:solidFill>
              </a:rPr>
              <a:t>Comparing mutation frequencies for homologous recombination genes in uterine serous and high-grade serous ovarian carcinomas: A case for homologous recombination deficiency testing in uterine serous carcinoma. </a:t>
            </a:r>
            <a:r>
              <a:rPr lang="en-US" sz="2000" dirty="0"/>
              <a:t>SGO 2020; Abstract 61.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Weiss AS et al. </a:t>
            </a:r>
            <a:r>
              <a:rPr lang="en-US" sz="2000" b="1" dirty="0">
                <a:solidFill>
                  <a:srgbClr val="BCE0E3"/>
                </a:solidFill>
              </a:rPr>
              <a:t>Inherited mutations in fallopian tube, ovarian, and primary peritoneal carcinoma: Changes in diagnoses and mutational frequency over 20 years.</a:t>
            </a:r>
            <a:r>
              <a:rPr lang="en-US" sz="2000" b="1" dirty="0">
                <a:solidFill>
                  <a:srgbClr val="F1C54A"/>
                </a:solidFill>
              </a:rPr>
              <a:t> </a:t>
            </a:r>
            <a:r>
              <a:rPr lang="en-US" sz="2000" dirty="0"/>
              <a:t>SGO 2020; Abstract 62. </a:t>
            </a:r>
            <a:br>
              <a:rPr lang="en-US" sz="20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145472"/>
            <a:ext cx="10362724" cy="1143000"/>
          </a:xfrm>
        </p:spPr>
        <p:txBody>
          <a:bodyPr/>
          <a:lstStyle/>
          <a:p>
            <a:pPr eaLnBrk="1" hangingPunct="1"/>
            <a:r>
              <a:rPr lang="en-US" sz="2600" i="1" dirty="0">
                <a:solidFill>
                  <a:srgbClr val="FFFFFF"/>
                </a:solidFill>
                <a:latin typeface="Arial" pitchFamily="-110" charset="-52"/>
                <a:ea typeface="ヒラギノ角ゴ Pro W3" pitchFamily="-110" charset="-128"/>
                <a:cs typeface="ヒラギノ角ゴ Pro W3" pitchFamily="-110" charset="-128"/>
              </a:rPr>
              <a:t>Integration of PARP Inhibitor Maintenance into the Management of Newly Diagnosed OC</a:t>
            </a: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91FF1-DA84-864F-AB0E-A8C80FCE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462089"/>
            <a:ext cx="10920606" cy="502761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dirty="0"/>
              <a:t>Poveda A et al. </a:t>
            </a:r>
            <a:r>
              <a:rPr lang="en-US" sz="2000" b="1" dirty="0">
                <a:solidFill>
                  <a:srgbClr val="BCE0E3"/>
                </a:solidFill>
              </a:rPr>
              <a:t>Final overall survival (OS) results from SOLO2/ENGOT-ov21: A phase III trial assessing maintenance olaparib in patients (pts) with platinum-sensitive, relapsed ovarian cancer and a BRCA mutation. </a:t>
            </a:r>
            <a:r>
              <a:rPr lang="en-US" sz="2000" dirty="0"/>
              <a:t>ASCO 2020; Abstract 6002.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Vergote IB et al. </a:t>
            </a:r>
            <a:r>
              <a:rPr lang="en-US" sz="2000" b="1" dirty="0">
                <a:solidFill>
                  <a:srgbClr val="BCE0E3"/>
                </a:solidFill>
              </a:rPr>
              <a:t>Population adjusted indirect comparison of the SOLO1 and PAOLA-1/ENGOTov25 studies of olaparib with or without bevacizumab, bev alone and placebo in the maintenance treatment of women with newly diagnosed stage III/IV ovarian cancer with BRCA mutation. </a:t>
            </a:r>
            <a:r>
              <a:rPr lang="en-US" sz="2000" dirty="0"/>
              <a:t>SGO 2020; Abstract 35.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Ray-Coquard I. </a:t>
            </a:r>
            <a:r>
              <a:rPr lang="en-US" sz="2000" b="1" dirty="0">
                <a:solidFill>
                  <a:srgbClr val="BCE0E3"/>
                </a:solidFill>
              </a:rPr>
              <a:t>Phase III PAOLA-1/ENGOT-ov25: Maintenance olaparib with bevacizumab in patients with newly diagnosed, advanced ovarian cancer treated with platinum-based chemotherapy and bevacizumab as standard of care.</a:t>
            </a:r>
            <a:r>
              <a:rPr lang="en-US" sz="2000" dirty="0">
                <a:solidFill>
                  <a:srgbClr val="BCE0E3"/>
                </a:solidFill>
              </a:rPr>
              <a:t> </a:t>
            </a:r>
            <a:r>
              <a:rPr lang="en-US" sz="2000" dirty="0"/>
              <a:t>SGO 2020; Abstract 33.</a:t>
            </a:r>
          </a:p>
        </p:txBody>
      </p:sp>
    </p:spTree>
    <p:extLst>
      <p:ext uri="{BB962C8B-B14F-4D97-AF65-F5344CB8AC3E}">
        <p14:creationId xmlns:p14="http://schemas.microsoft.com/office/powerpoint/2010/main" val="5113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145472"/>
            <a:ext cx="10362724" cy="1143000"/>
          </a:xfrm>
        </p:spPr>
        <p:txBody>
          <a:bodyPr/>
          <a:lstStyle/>
          <a:p>
            <a:pPr eaLnBrk="1" hangingPunct="1"/>
            <a:r>
              <a:rPr lang="en-US" sz="2600" i="1" dirty="0">
                <a:solidFill>
                  <a:srgbClr val="FFFFFF"/>
                </a:solidFill>
                <a:latin typeface="Arial" pitchFamily="-110" charset="-52"/>
                <a:ea typeface="ヒラギノ角ゴ Pro W3" pitchFamily="-110" charset="-128"/>
                <a:cs typeface="ヒラギノ角ゴ Pro W3" pitchFamily="-110" charset="-128"/>
              </a:rPr>
              <a:t>Integration of PARP Inhibitor Maintenance into the Management of Newly Diagnosed OC (continued)</a:t>
            </a: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91FF1-DA84-864F-AB0E-A8C80FCE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462089"/>
            <a:ext cx="10920606" cy="502761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dirty="0"/>
              <a:t>Grimm C et al. </a:t>
            </a:r>
            <a:r>
              <a:rPr lang="en-US" sz="2000" b="1" dirty="0">
                <a:solidFill>
                  <a:srgbClr val="BCE0E3"/>
                </a:solidFill>
              </a:rPr>
              <a:t>Maintenance olaparib plus bevacizumab (bev) after platinum-based chemotherapy plus bev in patients (pts) with newly diagnosed advanced high-grade ovarian cancer (HGOC): Efficacy by timing of surgery and residual tumor status in the Phase III PAOLA-1 trial.</a:t>
            </a:r>
            <a:r>
              <a:rPr lang="en-US" sz="2000" b="1" dirty="0">
                <a:solidFill>
                  <a:srgbClr val="79D4FF"/>
                </a:solidFill>
              </a:rPr>
              <a:t> </a:t>
            </a:r>
            <a:r>
              <a:rPr lang="en-US" sz="2000" dirty="0"/>
              <a:t>SGO 2020; Abstract 34.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Loverix L et al. </a:t>
            </a:r>
            <a:r>
              <a:rPr lang="en-US" sz="2000" b="1" dirty="0">
                <a:solidFill>
                  <a:srgbClr val="BCE0E3"/>
                </a:solidFill>
              </a:rPr>
              <a:t>Randomized phase II CLIO study on olaparib monotherapy versus chemotherapy in platinum-sensitive recurrent ovarian cancer. </a:t>
            </a:r>
            <a:r>
              <a:rPr lang="en-US" sz="2000" dirty="0"/>
              <a:t>SGO 2020; Abstract 30.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42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145472"/>
            <a:ext cx="10362724" cy="1143000"/>
          </a:xfrm>
        </p:spPr>
        <p:txBody>
          <a:bodyPr/>
          <a:lstStyle/>
          <a:p>
            <a:pPr eaLnBrk="1" hangingPunct="1"/>
            <a:r>
              <a:rPr lang="en-US" sz="2600" i="1" dirty="0">
                <a:solidFill>
                  <a:srgbClr val="FFFFFF"/>
                </a:solidFill>
                <a:latin typeface="Arial" pitchFamily="-110" charset="-52"/>
                <a:ea typeface="ヒラギノ角ゴ Pro W3" pitchFamily="-110" charset="-128"/>
                <a:cs typeface="ヒラギノ角ゴ Pro W3" pitchFamily="-110" charset="-128"/>
              </a:rPr>
              <a:t>Practical Considerations with the Use of PARP Inhibitors in Advanced OC</a:t>
            </a: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91FF1-DA84-864F-AB0E-A8C80FCE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462089"/>
            <a:ext cx="10920606" cy="502761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dirty="0"/>
              <a:t>Hardesty MM et al. </a:t>
            </a:r>
            <a:r>
              <a:rPr lang="en-US" sz="2000" b="1" dirty="0">
                <a:solidFill>
                  <a:srgbClr val="BCE0E3"/>
                </a:solidFill>
              </a:rPr>
              <a:t>Phase II OVARIO study of niraparib + bevacizumab therapy in advanced ovarian cancer following front-line platinum-based chemotherapy with bevacizumab. </a:t>
            </a:r>
            <a:r>
              <a:rPr lang="en-US" sz="2000" dirty="0"/>
              <a:t>SGO 2020; Abstract 4.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Monk BJ and Gonzalez Martin A. </a:t>
            </a:r>
            <a:r>
              <a:rPr lang="en-US" sz="2000" b="1" dirty="0">
                <a:solidFill>
                  <a:srgbClr val="BCE0E3"/>
                </a:solidFill>
              </a:rPr>
              <a:t>Efficacy of niraparib therapy in patients with newly diagnosed advanced ovarian cancer by BRCA and homologous recombination status: PRIMA/ENGOT-OV26/GOG-3012 study.</a:t>
            </a:r>
            <a:r>
              <a:rPr lang="en-US" sz="2000" dirty="0"/>
              <a:t> SGO 2020; Abstract 31.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Han SN et al. </a:t>
            </a:r>
            <a:r>
              <a:rPr lang="en-US" sz="2000" b="1" dirty="0">
                <a:solidFill>
                  <a:srgbClr val="BCE0E3"/>
                </a:solidFill>
              </a:rPr>
              <a:t>Time to first subsequent therapy (TFST) and progression-free survival 2 (PFS2) from the phase 3 randomized, double-blind PRIMA/ENGOT-OV26/GOG-3012 study in patients with newly diagnosed ovarian cancer. </a:t>
            </a:r>
            <a:r>
              <a:rPr lang="en-US" sz="2000" dirty="0"/>
              <a:t>SGO 2020; Abstract 32.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Pothuri B et al. </a:t>
            </a:r>
            <a:r>
              <a:rPr lang="en-US" sz="2000" b="1" dirty="0">
                <a:solidFill>
                  <a:srgbClr val="BCE0E3"/>
                </a:solidFill>
              </a:rPr>
              <a:t>Patient-reported outcomes (PRO) in patients receiving niraparib in the PRIMA/ENGOT-OV26/GOG-3012 trial. </a:t>
            </a:r>
            <a:r>
              <a:rPr lang="en-US" sz="2000" dirty="0"/>
              <a:t>SGO 2020; Abstract 83.</a:t>
            </a:r>
            <a:br>
              <a:rPr lang="en-US" sz="2000" dirty="0"/>
            </a:b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55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145472"/>
            <a:ext cx="10362724" cy="1143000"/>
          </a:xfrm>
        </p:spPr>
        <p:txBody>
          <a:bodyPr/>
          <a:lstStyle/>
          <a:p>
            <a:pPr eaLnBrk="1" hangingPunct="1"/>
            <a:r>
              <a:rPr lang="en-US" sz="2600" i="1" dirty="0">
                <a:solidFill>
                  <a:srgbClr val="FFFFFF"/>
                </a:solidFill>
                <a:latin typeface="Arial" pitchFamily="-110" charset="-52"/>
                <a:ea typeface="ヒラギノ角ゴ Pro W3" pitchFamily="-110" charset="-128"/>
                <a:cs typeface="ヒラギノ角ゴ Pro W3" pitchFamily="-110" charset="-128"/>
              </a:rPr>
              <a:t>Potential Role of PARP Inhibitors with Chemotherapy; Other Investigational Combination Approaches in Clinical Development for Advanced OC</a:t>
            </a: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91FF1-DA84-864F-AB0E-A8C80FCE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607561"/>
            <a:ext cx="10920606" cy="5250439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dirty="0"/>
              <a:t>Coleman RL. </a:t>
            </a:r>
            <a:r>
              <a:rPr lang="en-US" sz="2000" b="1" dirty="0">
                <a:solidFill>
                  <a:srgbClr val="BCE0E3"/>
                </a:solidFill>
              </a:rPr>
              <a:t>Integration of veliparib (V) with front-line chemotherapy and maintenance in women with high-grade serous carcinoma of ovarian, fallopian tube, or primary peritoneal origin (HGSC). </a:t>
            </a:r>
            <a:r>
              <a:rPr lang="en-US" sz="2000" dirty="0"/>
              <a:t>SGO 2020; Abstract 36.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Swisher EM et al. </a:t>
            </a:r>
            <a:r>
              <a:rPr lang="en-US" sz="2000" b="1" dirty="0">
                <a:solidFill>
                  <a:srgbClr val="BCE0E3"/>
                </a:solidFill>
              </a:rPr>
              <a:t>Exploring the relationship between homologous recombination score and progression-free survival in </a:t>
            </a:r>
            <a:r>
              <a:rPr lang="en-US" sz="2000" b="1" i="1" dirty="0">
                <a:solidFill>
                  <a:srgbClr val="BCE0E3"/>
                </a:solidFill>
              </a:rPr>
              <a:t>BRCA</a:t>
            </a:r>
            <a:r>
              <a:rPr lang="en-US" sz="2000" b="1" dirty="0">
                <a:solidFill>
                  <a:srgbClr val="BCE0E3"/>
                </a:solidFill>
              </a:rPr>
              <a:t> wildtype ovarian carcinoma: Analysis of veliparib plus carboplatin/paclitaxel in the VELIA study. </a:t>
            </a:r>
            <a:r>
              <a:rPr lang="en-US" sz="2000" dirty="0"/>
              <a:t>SGO 2020; Abstract LBA6. 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O'Malley DM et al. </a:t>
            </a:r>
            <a:r>
              <a:rPr lang="en-US" sz="2000" b="1" dirty="0">
                <a:solidFill>
                  <a:srgbClr val="BCE0E3"/>
                </a:solidFill>
              </a:rPr>
              <a:t>Anti-tumor activity of veliparib during combination phase with chemotherapy in VELIA study. </a:t>
            </a:r>
            <a:r>
              <a:rPr lang="en-US" sz="2000" dirty="0"/>
              <a:t>SGO 2020; Abstract LBA9. 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Swisher EM et al. </a:t>
            </a:r>
            <a:r>
              <a:rPr lang="en-US" sz="2000" b="1" dirty="0">
                <a:solidFill>
                  <a:srgbClr val="BCE0E3"/>
                </a:solidFill>
              </a:rPr>
              <a:t>Safety of veliparib in combination with chemotherapy and as maintenance in front-line ovarian cancer: Results in BRCAm, hrd, and whole populations from the VELIA trial. </a:t>
            </a:r>
            <a:r>
              <a:rPr lang="en-US" sz="2000" dirty="0"/>
              <a:t>SGO 2020; Abstract 37. 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94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145472"/>
            <a:ext cx="10362724" cy="1143000"/>
          </a:xfrm>
        </p:spPr>
        <p:txBody>
          <a:bodyPr/>
          <a:lstStyle/>
          <a:p>
            <a:pPr eaLnBrk="1" hangingPunct="1"/>
            <a:r>
              <a:rPr lang="en-US" sz="2600" i="1" dirty="0">
                <a:solidFill>
                  <a:srgbClr val="FFFFFF"/>
                </a:solidFill>
                <a:latin typeface="Arial" pitchFamily="-110" charset="-52"/>
                <a:ea typeface="ヒラギノ角ゴ Pro W3" pitchFamily="-110" charset="-128"/>
                <a:cs typeface="ヒラギノ角ゴ Pro W3" pitchFamily="-110" charset="-128"/>
              </a:rPr>
              <a:t>Potential Role of PARP Inhibitors with Chemotherapy; Other Investigational Combination Approaches in Clinical Development for Advanced OC (continued)</a:t>
            </a: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91FF1-DA84-864F-AB0E-A8C80FCE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607561"/>
            <a:ext cx="10920606" cy="5250439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dirty="0"/>
              <a:t>Gillen J et al. </a:t>
            </a:r>
            <a:r>
              <a:rPr lang="en-US" sz="2000" b="1" dirty="0">
                <a:solidFill>
                  <a:srgbClr val="BCE0E3"/>
                </a:solidFill>
              </a:rPr>
              <a:t>Tolerability and adverse events experienced by women with ovarian cancer treated with intravenous or intraperitoneal chemotherapy plus veliparib and bevacizumab based on BRCA status. </a:t>
            </a:r>
            <a:r>
              <a:rPr lang="en-US" sz="2000" dirty="0"/>
              <a:t>SGO 2020; Abstract 26. 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Washington CR et al. </a:t>
            </a:r>
            <a:r>
              <a:rPr lang="en-US" sz="2000" b="1" dirty="0">
                <a:solidFill>
                  <a:srgbClr val="BCE0E3"/>
                </a:solidFill>
              </a:rPr>
              <a:t>Outcomes based on treatment regimen in newly diagnosed ovarian, primary peritoneal and fallopian tube cancer receiving intravenous or intraperitoneal platinum-based chemotherapy in combination with veliparib and bevacizumab. </a:t>
            </a:r>
            <a:r>
              <a:rPr lang="en-US" sz="2000" dirty="0"/>
              <a:t>SGO 2020; Abstract 27.</a:t>
            </a:r>
          </a:p>
          <a:p>
            <a:pPr>
              <a:spcAft>
                <a:spcPts val="2400"/>
              </a:spcAft>
            </a:pPr>
            <a:r>
              <a:rPr lang="en-US" sz="2000" dirty="0"/>
              <a:t>O’Malley DM et al. </a:t>
            </a:r>
            <a:r>
              <a:rPr lang="en-US" sz="2000" b="1" dirty="0" err="1">
                <a:solidFill>
                  <a:srgbClr val="BCE0E3"/>
                </a:solidFill>
              </a:rPr>
              <a:t>Postprogression</a:t>
            </a:r>
            <a:r>
              <a:rPr lang="en-US" sz="2000" b="1" dirty="0">
                <a:solidFill>
                  <a:srgbClr val="BCE0E3"/>
                </a:solidFill>
              </a:rPr>
              <a:t> outcomes in patients with ovarian carcinoma associated with a mutation in a non-BRCA homologous recombination repair gene receiving rucaparib maintenance treatment: Results from the phase III study ARIEL3.</a:t>
            </a:r>
            <a:r>
              <a:rPr lang="en-US" sz="2000" dirty="0">
                <a:solidFill>
                  <a:srgbClr val="BCE0E3"/>
                </a:solidFill>
              </a:rPr>
              <a:t> </a:t>
            </a:r>
            <a:r>
              <a:rPr lang="en-US" sz="2000" dirty="0"/>
              <a:t>SGO 2020; Abstract 80.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15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Dana-Farber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C993C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0985_DFCI_PPT_Heavy Graphics_16x9_DESIGN" id="{2EA6B689-BA18-0B43-AB37-6658594A398D}" vid="{93EDAC10-B7CF-9B46-8DB0-3305DCC25DE8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EA3AC0BD-1283-4BF8-8CD8-70FB3F970A74}"/>
</file>

<file path=customXml/itemProps2.xml><?xml version="1.0" encoding="utf-8"?>
<ds:datastoreItem xmlns:ds="http://schemas.openxmlformats.org/officeDocument/2006/customXml" ds:itemID="{9BAD1007-C102-4A24-9C7B-E80A9D27146C}"/>
</file>

<file path=customXml/itemProps3.xml><?xml version="1.0" encoding="utf-8"?>
<ds:datastoreItem xmlns:ds="http://schemas.openxmlformats.org/officeDocument/2006/customXml" ds:itemID="{DE0EA14E-CE99-4357-B540-A9ADC2B8EE2C}"/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6182</Words>
  <Application>Microsoft Macintosh PowerPoint</Application>
  <PresentationFormat>Widescreen</PresentationFormat>
  <Paragraphs>726</Paragraphs>
  <Slides>102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Arial</vt:lpstr>
      <vt:lpstr>Calibri</vt:lpstr>
      <vt:lpstr>Calibri Light</vt:lpstr>
      <vt:lpstr>Helvetica</vt:lpstr>
      <vt:lpstr>Times New Roman</vt:lpstr>
      <vt:lpstr>Blank Presentation</vt:lpstr>
      <vt:lpstr>1_Office Theme</vt:lpstr>
      <vt:lpstr>Custom Design</vt:lpstr>
      <vt:lpstr>Office Theme</vt:lpstr>
      <vt:lpstr>2_Custom Design</vt:lpstr>
      <vt:lpstr>PowerPoint Presentation</vt:lpstr>
      <vt:lpstr>Faculty</vt:lpstr>
      <vt:lpstr>Dr Love — Disclosures</vt:lpstr>
      <vt:lpstr>Dr Coleman — Disclosures</vt:lpstr>
      <vt:lpstr>Dr Lheureux — Disclosures</vt:lpstr>
      <vt:lpstr>Dr Liu — Disclosures</vt:lpstr>
      <vt:lpstr>Dr Moore — Disclosures</vt:lpstr>
      <vt:lpstr>PowerPoint Presentation</vt:lpstr>
      <vt:lpstr>RTP SGO 2020 Virtual Satellite Series</vt:lpstr>
      <vt:lpstr>Agenda</vt:lpstr>
      <vt:lpstr>PowerPoint Presentation</vt:lpstr>
      <vt:lpstr>Survey Respondents (N = 25)</vt:lpstr>
      <vt:lpstr>PowerPoint Presentation</vt:lpstr>
      <vt:lpstr>Agenda</vt:lpstr>
      <vt:lpstr>PowerPoint Presentation</vt:lpstr>
      <vt:lpstr>PowerPoint Presentation</vt:lpstr>
      <vt:lpstr>MODULE 1: Genetic Testing in Ovarian Cancer (OC) and Biologic Basis for the Use of PARP Inhibitors </vt:lpstr>
      <vt:lpstr>PowerPoint Presentation</vt:lpstr>
      <vt:lpstr>PowerPoint Presentation</vt:lpstr>
      <vt:lpstr>In general, which of the following mutation assays do you order for a patient with newly diagnosed ovarian cancer and no family history?</vt:lpstr>
      <vt:lpstr>In general, which of the following mutation assays do you order for a patient with newly diagnosed ovarian cancer and no family history? </vt:lpstr>
      <vt:lpstr>Regulatory and reimbursement issues aside, have you offered or would you offer a PARP inhibitor to a patient with ovarian cancer and the following germline mutation as you would for a patient with a BRCA germline mutation?   </vt:lpstr>
      <vt:lpstr>Regulatory and reimbursement issues aside, have you offered  or would you offer a PARP inhibitor to a patient with ovarian cancer and the following germline mutations as you would for a patient with a BRCA germline mutation? </vt:lpstr>
      <vt:lpstr>Has the primary approach to genetic counseling for a patient with newly diagnosed ovarian cancer and a germline BRCA mutation changed at your institution in the current era of COVID-19? </vt:lpstr>
      <vt:lpstr>Has the primary approach to genetic counseling for a patient with newly diagnosed ovarian cancer and a germline BRCA mutation changed at your institution in the current era of COVID-19? </vt:lpstr>
      <vt:lpstr>How has the primary approach to genetic counseling for a patient with newly diagnosed ovarian cancer and a germline BRCA mutation changed at your institution in the current era of COVID-19?</vt:lpstr>
      <vt:lpstr>MODULE 2: Integration of PARP Inhibitor Maintenance into the Management of Newly Diagnosed OC </vt:lpstr>
      <vt:lpstr>Dr Moore: Case 1</vt:lpstr>
      <vt:lpstr>Dr Moore: Case 1</vt:lpstr>
      <vt:lpstr>Dr Moore: Case 1 Pathology and Molecular Characterization</vt:lpstr>
      <vt:lpstr>Dr Moore: Case 1 – Treatment</vt:lpstr>
      <vt:lpstr>NCCN 2020 Guidelines</vt:lpstr>
      <vt:lpstr>Dr Moore: Case 2</vt:lpstr>
      <vt:lpstr>Dr Moore: Case 2: Treatment</vt:lpstr>
      <vt:lpstr>NCCN 2020 Guidelines</vt:lpstr>
      <vt:lpstr>Has the approach to primary debulking surgery for patients with Stage III ovarian cancer changed at your institution during the COVID-19 pandemic?</vt:lpstr>
      <vt:lpstr>Are you currently administering more neoadjuvant treatment for patients with Stage III ovarian cancer at your institution than you were before the COVID-19 pandemic?</vt:lpstr>
      <vt:lpstr>A 60-year-old woman with Stage IIIC ovarian cancer and a germline BRCA mutation is s/p optimal debulking surgery with a normal CA-125 level. Regulatory and reimbursement issues aside, what would you recommend as postoperative systemic therapy? </vt:lpstr>
      <vt:lpstr>A 60-year-old woman with Stage IIIC ovarian cancer and a germline BRCA mutation is s/p optimal debulking surgery with a normal CA-125 level. Regulatory and reimbursement issues aside, what would you recommend as postoperative systemic therapy?</vt:lpstr>
      <vt:lpstr>A 60-year-old woman with Stage IIIC ovarian cancer and a germline BRCA mutation is status post (s/p) suboptimal debulking surgery with elevated CA-125. Regulatory and reimbursement issues aside, what would you recommend as postoperative systemic therapy?</vt:lpstr>
      <vt:lpstr>A 60-year-old woman with Stage IIIC ovarian cancer and a germline BRCA mutation is status post (s/p) suboptimal debulking surgery with elevated CA-125. Regulatory and reimbursement issues aside, what would you recommend as postoperative systemic therapy?</vt:lpstr>
      <vt:lpstr>Is there a patient age beyond which you would generally not administer bevacizumab for ovarian cancer? </vt:lpstr>
      <vt:lpstr>Is there a patient age beyond which you would generally not administer bevacizumab for ovarian cancer?</vt:lpstr>
      <vt:lpstr>A 60-year-old woman with Stage IIIC ovarian cancer and a somatic BRCA mutation is s/p optimal debulking surgery with a normal CA-125 level. Regulatory and reimbursement issues aside, what would you recommend as postoperative systemic therapy?</vt:lpstr>
      <vt:lpstr>A 60-year-old woman with Stage IIIC ovarian cancer and a somatic BRCA mutation is s/p optimal debulking surgery with a normal CA-125 level. Regulatory and reimbursement issues aside, what would you recommend as postoperative systemic therapy?</vt:lpstr>
      <vt:lpstr>A 60-year-old woman with Stage IIIC ovarian cancer and a somatic BRCA mutation is s/p suboptimal debulking surgery with an elevated CA-125 level. Regulatory and reimbursement issues aside, what would you recommend as postoperative systemic therapy?</vt:lpstr>
      <vt:lpstr>A 60-year-old woman with Stage IIIC ovarian cancer and a somatic BRCA mutation is s/p suboptimal debulking surgery with an elevated CA-125 level. Regulatory and reimbursement issues aside, what would you recommend as postoperative systemic therapy?</vt:lpstr>
      <vt:lpstr>A 60-year-old woman with Stage IIIC ovarian cancer (BRCA wild type, HRD-negative) is s/p optimal debulking surgery with a normal CA-125 level. Regulatory and reimbursement issues aside, what would you recommend as postoperative systemic therapy?  </vt:lpstr>
      <vt:lpstr>A 60-year-old woman with Stage IIIC ovarian cancer (BRCA wild type, HRD-negative) is s/p optimal debulking surgery with a normal CA-125 level. Regulatory and reimbursement issues aside, what would you recommend as postoperative systemic therapy?</vt:lpstr>
      <vt:lpstr>A 60-year-old woman with Stage IIIC ovarian cancer (BRCA wild type, HRD-negative) is s/p suboptimal debulking surgery with an elevated CA-125 level. Regulatory and reimbursement issues aside, what would you recommend as postoperative systemic therapy?</vt:lpstr>
      <vt:lpstr>A 60-year-old woman with Stage IIIC ovarian cancer (BRCA wild type, HRD-negative) is s/p suboptimal debulking surgery with an elevated CA-125 level. Regulatory and reimbursement issues aside, what would you recommend as postoperative systemic therapy?</vt:lpstr>
      <vt:lpstr>A 60-year-old woman with Stage IIIC ovarian cancer (BRCA wild type, HRD-positive) is s/p optimal debulking surgery with a normal CA-125 level. Regulatory and reimbursement issues aside, what would you recommend as postoperative systemic therapy? </vt:lpstr>
      <vt:lpstr>A 60-year-old woman with Stage IIIC ovarian cancer (BRCA wild type, HRD-positive) is s/p optimal debulking surgery with a normal CA-125 level. Regulatory and reimbursement issues aside, what would you recommend as postoperative systemic therapy?</vt:lpstr>
      <vt:lpstr>A 60-year-old woman with Stage IIIC ovarian cancer (BRCA wild type, HRD-positive) is s/p suboptimal debulking surgery with an elevated CA-125 level. Regulatory and reimbursement issues aside, what would you recommend as postoperative systemic therapy?</vt:lpstr>
      <vt:lpstr>A 60-year-old woman with Stage IIIC ovarian cancer (BRCA wild type, HRD-positive) is s/p suboptimal debulking surgery with an elevated CA-125 level. Regulatory and reimbursement issues aside, what would you recommend as postoperative systemic therapy? </vt:lpstr>
      <vt:lpstr>Regulatory and reimbursement issues aside, which starting dose of niraparib would you use for a 125-lb patient with advanced ovarian cancer and a platelet count of 200,000 after a response to front-line platinum-based chemotherapy?</vt:lpstr>
      <vt:lpstr>Regulatory and reimbursement issues aside, which starting dose of niraparib would you use for a 125-lb patient with advanced ovarian cancer and a platelet count of 200,000 after a response to front-line platinum-based chemotherapy?</vt:lpstr>
      <vt:lpstr>MODULE 3: Practical Considerations with the Use of PARP Inhibitors in Advanced OC </vt:lpstr>
      <vt:lpstr>Maintenance Strategies in Phase III Clinical Trials Assessing  PARP Inhibitor Treatment in Ovarian Cancer</vt:lpstr>
      <vt:lpstr>PowerPoint Presentation</vt:lpstr>
      <vt:lpstr>PowerPoint Presentation</vt:lpstr>
      <vt:lpstr>How would you respond to a patient with Stage III ovarian cancer who is about to begin a PARP inhibitor as maintenance therapy after suboptimal debulking surgery and chemotherapy and asks you to estimate the chance that during the first year of treatment she will… </vt:lpstr>
      <vt:lpstr>How would you respond to a patient with Stage III ovarian cancer who is about to begin a PARP inhibitor as maintenance therapy after suboptimal debulking surgery and chemotherapy and asks you to estimate the chance that during the first year of treatment she will… </vt:lpstr>
      <vt:lpstr>How would you respond to a patient with Stage III ovarian cancer who is about to begin a PARP inhibitor as maintenance therapy after suboptimal debulking surgery and chemotherapy and asks you to estimate the chance that during the first year of treatment she will… </vt:lpstr>
      <vt:lpstr>How would you respond to a patient with Stage III ovarian cancer who is about to begin a PARP inhibitor as maintenance therapy after suboptimal debulking surgery and chemotherapy and asks you to estimate the chance that during the first year of treatment she will… </vt:lpstr>
      <vt:lpstr>A woman in her mid-60s with recurrent high-grade serous  ovarian cancer begins rucaparib monotherapy (600 mg BID). Within a few weeks, her serum creatinine increases from  0.86 mg/dL to 1.6 mg/dL. What would be the optimal management approach?</vt:lpstr>
      <vt:lpstr>A woman in her mid-60s with recurrent high-grade serous ovarian cancer begins rucaparib monotherapy (600 mg BID). Within a  few weeks, her serum creatinine increases from 0.86 mg/dL to  1.6 mg/dL. What would be the optimal management approach?</vt:lpstr>
      <vt:lpstr>In general, what is your approach to antiemetic therapy for a patient with ovarian cancer who is starting treatment on a PARP inhibitor?</vt:lpstr>
      <vt:lpstr>In general, what is your approach to antiemetic therapy for a patient with ovarian cancer who is starting treatment on a PARP inhibitor?</vt:lpstr>
      <vt:lpstr>For a patient with Stage IIIC ovarian cancer and a germline BRCA mutation who has undergone optimal debulking surgery followed by chemotherapy and 2 years of PARP inhibitor maintenance therapy, do you believe the risk of developing MDS or AML is increased by the PARP inhibitor?</vt:lpstr>
      <vt:lpstr>For a patient with Stage IIIC ovarian cancer and a germline BRCA mutation who has undergone optimal debulking surgery followed by chemotherapy and 2 years of PARP inhibitor maintenance therapy, do you believe the risk of developing MDS or AML is increased by the PARP inhibitor?</vt:lpstr>
      <vt:lpstr>According to your clinical experience, do PARP inhibitors cause insomnia? </vt:lpstr>
      <vt:lpstr>According to your clinical experience, do PARP inhibitors cause insomnia?</vt:lpstr>
      <vt:lpstr>MODULE 4: Potential Role of PARP Inhibitors with Chemotherapy; Other Investigational Combination Approaches in Clinical Development for Advanced OC </vt:lpstr>
      <vt:lpstr>Dr Coleman: Case</vt:lpstr>
      <vt:lpstr>Dr Coleman: Case (Cont’d)</vt:lpstr>
      <vt:lpstr>Dr Coleman: Case (Cont’d)</vt:lpstr>
      <vt:lpstr>Dr Coleman: Case (Cont’d)</vt:lpstr>
      <vt:lpstr>PowerPoint Presentation</vt:lpstr>
      <vt:lpstr>Dr Coleman: Case  Patient Receiving Concomitant Therapy</vt:lpstr>
      <vt:lpstr>Dr Coleman: Case Patient Receiving Concomitant Therapy</vt:lpstr>
      <vt:lpstr>Dr Coleman: Case Patient Receiving Concomitant Therapy</vt:lpstr>
      <vt:lpstr>A 70-year-old woman with advanced ovarian cancer and a germline BRCA mutation undergoes debulking surgery followed by chemotherapy with carboplatin/paclitaxel and experiences disease relapse 1 year later. Which treatment would you likely recommend?</vt:lpstr>
      <vt:lpstr>A 70-year-old woman with advanced ovarian cancer and a germline BRCA mutation undergoes debulking surgery followed by chemotherapy with carboplatin/paclitaxel and experiences disease relapse 1 year later. Which treatment would you likely recommend? </vt:lpstr>
      <vt:lpstr>A 70-year-old woman with advanced ovarian cancer (BRCA wild type, HRD-negative) undergoes debulking surgery followed by chemotherapy with carboplatin/paclitaxel and experiences disease relapse 1 year later. Which treatment would you likely recommend?</vt:lpstr>
      <vt:lpstr>A 70-year-old woman with advanced ovarian cancer (BRCA wild type, HRD-negative) undergoes debulking surgery followed by chemotherapy with carboplatin/paclitaxel and experiences disease relapse 1 year later. Which treatment would you likely recommend?</vt:lpstr>
      <vt:lpstr>A 70-year-old woman with advanced ovarian cancer and a germline BRCA mutation undergoes debulking surgery, then receives carboplatin/paclitaxel/ bevacizumab followed by maintenance therapy with a PARP inhibitor for 2 years and experiences disease relapse 1 year later. Which treatment would you likely recommend? </vt:lpstr>
      <vt:lpstr>A 70-year-old woman with advanced ovarian cancer and a germline BRCA mutation undergoes debulking surgery, then receives carboplatin/paclitaxel/bevacizumab followed by maintenance therapy with a PARP inhibitor for 2 years and experiences disease relapse  1 year later. Which treatment would you likely recommend?</vt:lpstr>
      <vt:lpstr>Based on available data, do you believe that chemotherapy/ veliparib  veliparib should be an FDA-endorsed initial treatment option for patients with Stage IIIC ovarian cancer?</vt:lpstr>
      <vt:lpstr>Based on available data, do you believe that chemotherapy/veliparib   veliparib should be an FDA-endorsed initial treatment option for patients with Stage IIIC ovarian cancer?</vt:lpstr>
      <vt:lpstr>A patient with advanced ovarian cancer and a germline BRCA mutation who is receiving PARP-inhibitor maintenance therapy is scheduled to undergo hip replacement surgery. Would you discontinue the PARP inhibitor in advance of the surgery?</vt:lpstr>
      <vt:lpstr>A patient with advanced ovarian cancer and a germline BRCA mutation who is receiving PARP-inhibitor maintenance therapy is scheduled to undergo hip replacement surgery. Would you discontinue the PARP inhibitor in advance of the surgery?</vt:lpstr>
      <vt:lpstr>MODULE 5: SGO Review 2020</vt:lpstr>
      <vt:lpstr>Genetic Testing in Ovarian Cancer (OC) and Biologic Basis for the Use of PARP Inhibitors </vt:lpstr>
      <vt:lpstr>Integration of PARP Inhibitor Maintenance into the Management of Newly Diagnosed OC</vt:lpstr>
      <vt:lpstr>Integration of PARP Inhibitor Maintenance into the Management of Newly Diagnosed OC (continued)</vt:lpstr>
      <vt:lpstr>Practical Considerations with the Use of PARP Inhibitors in Advanced OC</vt:lpstr>
      <vt:lpstr>Potential Role of PARP Inhibitors with Chemotherapy; Other Investigational Combination Approaches in Clinical Development for Advanced OC</vt:lpstr>
      <vt:lpstr>Potential Role of PARP Inhibitors with Chemotherapy; Other Investigational Combination Approaches in Clinical Development for Advanced OC (continued)</vt:lpstr>
      <vt:lpstr>Has the approach to primary debulking surgery for patients with Stage III ovarian cancer changed at your institution during the COVID-19 pandemic?</vt:lpstr>
      <vt:lpstr>Are you currently administering more neoadjuvant treatment for patients with Stage III ovarian cancer at your institution than you were before the COVID-19 pandemic?</vt:lpstr>
      <vt:lpstr>Thank you for joining us!   CME credit information will be emailed to  each participant tomorrow morning.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Biomarker Testing (4 COCs)</dc:title>
  <dc:creator>Silvana Izquierdo</dc:creator>
  <cp:lastModifiedBy>Silvana Izquierdo</cp:lastModifiedBy>
  <cp:revision>213</cp:revision>
  <cp:lastPrinted>2020-05-18T14:21:17Z</cp:lastPrinted>
  <dcterms:created xsi:type="dcterms:W3CDTF">2020-04-28T13:36:07Z</dcterms:created>
  <dcterms:modified xsi:type="dcterms:W3CDTF">2020-06-04T14:23:22Z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