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4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  <p:sldMasterId id="2147489984" r:id="rId5"/>
    <p:sldMasterId id="2147489996" r:id="rId6"/>
    <p:sldMasterId id="2147490008" r:id="rId7"/>
    <p:sldMasterId id="2147490023" r:id="rId8"/>
    <p:sldMasterId id="2147490039" r:id="rId9"/>
    <p:sldMasterId id="2147490065" r:id="rId10"/>
  </p:sldMasterIdLst>
  <p:notesMasterIdLst>
    <p:notesMasterId r:id="rId109"/>
  </p:notesMasterIdLst>
  <p:handoutMasterIdLst>
    <p:handoutMasterId r:id="rId110"/>
  </p:handoutMasterIdLst>
  <p:sldIdLst>
    <p:sldId id="418" r:id="rId11"/>
    <p:sldId id="13187" r:id="rId12"/>
    <p:sldId id="13106" r:id="rId13"/>
    <p:sldId id="13188" r:id="rId14"/>
    <p:sldId id="13212" r:id="rId15"/>
    <p:sldId id="13213" r:id="rId16"/>
    <p:sldId id="13214" r:id="rId17"/>
    <p:sldId id="13105" r:id="rId18"/>
    <p:sldId id="13111" r:id="rId19"/>
    <p:sldId id="309" r:id="rId20"/>
    <p:sldId id="13207" r:id="rId21"/>
    <p:sldId id="13208" r:id="rId22"/>
    <p:sldId id="13120" r:id="rId23"/>
    <p:sldId id="13113" r:id="rId24"/>
    <p:sldId id="13209" r:id="rId25"/>
    <p:sldId id="13104" r:id="rId26"/>
    <p:sldId id="13107" r:id="rId27"/>
    <p:sldId id="641" r:id="rId28"/>
    <p:sldId id="954" r:id="rId29"/>
    <p:sldId id="955" r:id="rId30"/>
    <p:sldId id="932" r:id="rId31"/>
    <p:sldId id="958" r:id="rId32"/>
    <p:sldId id="971" r:id="rId33"/>
    <p:sldId id="884" r:id="rId34"/>
    <p:sldId id="970" r:id="rId35"/>
    <p:sldId id="13193" r:id="rId36"/>
    <p:sldId id="13194" r:id="rId37"/>
    <p:sldId id="13143" r:id="rId38"/>
    <p:sldId id="13195" r:id="rId39"/>
    <p:sldId id="13144" r:id="rId40"/>
    <p:sldId id="13150" r:id="rId41"/>
    <p:sldId id="962" r:id="rId42"/>
    <p:sldId id="968" r:id="rId43"/>
    <p:sldId id="967" r:id="rId44"/>
    <p:sldId id="963" r:id="rId45"/>
    <p:sldId id="964" r:id="rId46"/>
    <p:sldId id="965" r:id="rId47"/>
    <p:sldId id="13108" r:id="rId48"/>
    <p:sldId id="268" r:id="rId49"/>
    <p:sldId id="269" r:id="rId50"/>
    <p:sldId id="271" r:id="rId51"/>
    <p:sldId id="306" r:id="rId52"/>
    <p:sldId id="13152" r:id="rId53"/>
    <p:sldId id="13197" r:id="rId54"/>
    <p:sldId id="13153" r:id="rId55"/>
    <p:sldId id="13151" r:id="rId56"/>
    <p:sldId id="13121" r:id="rId57"/>
    <p:sldId id="339" r:id="rId58"/>
    <p:sldId id="340" r:id="rId59"/>
    <p:sldId id="341" r:id="rId60"/>
    <p:sldId id="342" r:id="rId61"/>
    <p:sldId id="13109" r:id="rId62"/>
    <p:sldId id="928" r:id="rId63"/>
    <p:sldId id="400" r:id="rId64"/>
    <p:sldId id="1232" r:id="rId65"/>
    <p:sldId id="284" r:id="rId66"/>
    <p:sldId id="13210" r:id="rId67"/>
    <p:sldId id="13157" r:id="rId68"/>
    <p:sldId id="13155" r:id="rId69"/>
    <p:sldId id="13129" r:id="rId70"/>
    <p:sldId id="13219" r:id="rId71"/>
    <p:sldId id="13217" r:id="rId72"/>
    <p:sldId id="13220" r:id="rId73"/>
    <p:sldId id="13134" r:id="rId74"/>
    <p:sldId id="13202" r:id="rId75"/>
    <p:sldId id="13166" r:id="rId76"/>
    <p:sldId id="13203" r:id="rId77"/>
    <p:sldId id="8473" r:id="rId78"/>
    <p:sldId id="8472" r:id="rId79"/>
    <p:sldId id="13110" r:id="rId80"/>
    <p:sldId id="338" r:id="rId81"/>
    <p:sldId id="259" r:id="rId82"/>
    <p:sldId id="359" r:id="rId83"/>
    <p:sldId id="13211" r:id="rId84"/>
    <p:sldId id="344" r:id="rId85"/>
    <p:sldId id="357" r:id="rId86"/>
    <p:sldId id="331" r:id="rId87"/>
    <p:sldId id="310" r:id="rId88"/>
    <p:sldId id="321" r:id="rId89"/>
    <p:sldId id="323" r:id="rId90"/>
    <p:sldId id="333" r:id="rId91"/>
    <p:sldId id="347" r:id="rId92"/>
    <p:sldId id="616" r:id="rId93"/>
    <p:sldId id="620" r:id="rId94"/>
    <p:sldId id="621" r:id="rId95"/>
    <p:sldId id="622" r:id="rId96"/>
    <p:sldId id="13114" r:id="rId97"/>
    <p:sldId id="13218" r:id="rId98"/>
    <p:sldId id="13163" r:id="rId99"/>
    <p:sldId id="13164" r:id="rId100"/>
    <p:sldId id="419" r:id="rId101"/>
    <p:sldId id="432" r:id="rId102"/>
    <p:sldId id="433" r:id="rId103"/>
    <p:sldId id="434" r:id="rId104"/>
    <p:sldId id="435" r:id="rId105"/>
    <p:sldId id="436" r:id="rId106"/>
    <p:sldId id="437" r:id="rId107"/>
    <p:sldId id="13192" r:id="rId10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5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9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74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99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248" algn="l" defTabSz="914498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497" algn="l" defTabSz="914498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747" algn="l" defTabSz="914498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997" algn="l" defTabSz="914498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E2"/>
    <a:srgbClr val="0125A7"/>
    <a:srgbClr val="BCE0E3"/>
    <a:srgbClr val="79D4FF"/>
    <a:srgbClr val="0025A7"/>
    <a:srgbClr val="FF40FF"/>
    <a:srgbClr val="FF00FF"/>
    <a:srgbClr val="BAD529"/>
    <a:srgbClr val="FF9300"/>
    <a:srgbClr val="005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15"/>
    <p:restoredTop sz="95958"/>
  </p:normalViewPr>
  <p:slideViewPr>
    <p:cSldViewPr snapToGrid="0">
      <p:cViewPr varScale="1">
        <p:scale>
          <a:sx n="111" d="100"/>
          <a:sy n="111" d="100"/>
        </p:scale>
        <p:origin x="224" y="200"/>
      </p:cViewPr>
      <p:guideLst>
        <p:guide orient="horz" pos="216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9064"/>
    </p:cViewPr>
  </p:sorterViewPr>
  <p:notesViewPr>
    <p:cSldViewPr snapToGrid="0">
      <p:cViewPr varScale="1">
        <p:scale>
          <a:sx n="87" d="100"/>
          <a:sy n="87" d="100"/>
        </p:scale>
        <p:origin x="390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viewProps" Target="viewProps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theme" Target="theme/theme1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handoutMaster" Target="handoutMasters/handoutMaster1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customXml" Target="../customXml/item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612551673228346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0%</c:formatCode>
                <c:ptCount val="6"/>
                <c:pt idx="0">
                  <c:v>0.04</c:v>
                </c:pt>
                <c:pt idx="1">
                  <c:v>0.09</c:v>
                </c:pt>
                <c:pt idx="2">
                  <c:v>0.15</c:v>
                </c:pt>
                <c:pt idx="3">
                  <c:v>0.22</c:v>
                </c:pt>
                <c:pt idx="4">
                  <c:v>0.24</c:v>
                </c:pt>
                <c:pt idx="5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612551673228346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0.44</c:v>
                </c:pt>
                <c:pt idx="1">
                  <c:v>0.17</c:v>
                </c:pt>
                <c:pt idx="2">
                  <c:v>0.22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612551673228346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7.0000000000000007E-2</c:v>
                </c:pt>
                <c:pt idx="1">
                  <c:v>0.26</c:v>
                </c:pt>
                <c:pt idx="2">
                  <c:v>0.5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2151779152341278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0.02</c:v>
                </c:pt>
                <c:pt idx="1">
                  <c:v>0.11</c:v>
                </c:pt>
                <c:pt idx="2">
                  <c:v>0.3</c:v>
                </c:pt>
                <c:pt idx="3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612551673228346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0%</c:formatCode>
                <c:ptCount val="6"/>
                <c:pt idx="0">
                  <c:v>0.1</c:v>
                </c:pt>
                <c:pt idx="1">
                  <c:v>0.06</c:v>
                </c:pt>
                <c:pt idx="2">
                  <c:v>0.15</c:v>
                </c:pt>
                <c:pt idx="3">
                  <c:v>0.19</c:v>
                </c:pt>
                <c:pt idx="4">
                  <c:v>0.22</c:v>
                </c:pt>
                <c:pt idx="5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612551673228346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0.05</c:v>
                </c:pt>
                <c:pt idx="1">
                  <c:v>7.0000000000000007E-2</c:v>
                </c:pt>
                <c:pt idx="2">
                  <c:v>0.28000000000000003</c:v>
                </c:pt>
                <c:pt idx="3">
                  <c:v>0.3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55733267716535"/>
          <c:y val="3.3333476497870905E-2"/>
          <c:w val="0.7612551673228346"/>
          <c:h val="0.93333304700425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0.31</c:v>
                </c:pt>
                <c:pt idx="1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7-A74B-88F7-CB663C118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8827343"/>
        <c:axId val="718907247"/>
      </c:barChart>
      <c:catAx>
        <c:axId val="71882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907247"/>
        <c:crosses val="autoZero"/>
        <c:auto val="1"/>
        <c:lblAlgn val="ctr"/>
        <c:lblOffset val="100"/>
        <c:noMultiLvlLbl val="0"/>
      </c:catAx>
      <c:valAx>
        <c:axId val="7189072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88273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35982286743793"/>
          <c:y val="3.9168011986477083E-2"/>
          <c:w val="0.51483290635324686"/>
          <c:h val="0.864359800666501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 Oncs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0.1</c:v>
                </c:pt>
                <c:pt idx="1">
                  <c:v>0.25</c:v>
                </c:pt>
                <c:pt idx="2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C-134D-8081-8A5F92F3D8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Gyn Oncs2</c:v>
                </c:pt>
              </c:strCache>
            </c:strRef>
          </c:tx>
          <c:spPr>
            <a:solidFill>
              <a:srgbClr val="79D4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>
                  <c:v>0.14000000000000001</c:v>
                </c:pt>
                <c:pt idx="1">
                  <c:v>0.21</c:v>
                </c:pt>
                <c:pt idx="2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BC-134D-8081-8A5F92F3D8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28"/>
        <c:axId val="1140387391"/>
        <c:axId val="1133256415"/>
      </c:barChart>
      <c:catAx>
        <c:axId val="11403873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256415"/>
        <c:crosses val="autoZero"/>
        <c:auto val="1"/>
        <c:lblAlgn val="ctr"/>
        <c:lblOffset val="100"/>
        <c:noMultiLvlLbl val="0"/>
      </c:catAx>
      <c:valAx>
        <c:axId val="1133256415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387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35982286743793"/>
          <c:y val="3.9168011986477083E-2"/>
          <c:w val="0.51483290635324686"/>
          <c:h val="0.864359800666501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 Oncs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0.02</c:v>
                </c:pt>
                <c:pt idx="1">
                  <c:v>0.03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C-134D-8081-8A5F92F3D8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Gyn Oncs2</c:v>
                </c:pt>
              </c:strCache>
            </c:strRef>
          </c:tx>
          <c:spPr>
            <a:solidFill>
              <a:srgbClr val="79D4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>
                  <c:v>0.03</c:v>
                </c:pt>
                <c:pt idx="1">
                  <c:v>7.0000000000000007E-2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BC-134D-8081-8A5F92F3D8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28"/>
        <c:axId val="1140387391"/>
        <c:axId val="1133256415"/>
      </c:barChart>
      <c:catAx>
        <c:axId val="11403873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256415"/>
        <c:crosses val="autoZero"/>
        <c:auto val="1"/>
        <c:lblAlgn val="ctr"/>
        <c:lblOffset val="100"/>
        <c:noMultiLvlLbl val="0"/>
      </c:catAx>
      <c:valAx>
        <c:axId val="1133256415"/>
        <c:scaling>
          <c:orientation val="minMax"/>
          <c:max val="0.70000000000000007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387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35982286743793"/>
          <c:y val="3.9168011986477083E-2"/>
          <c:w val="0.51483290635324686"/>
          <c:h val="0.864359800666501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 Oncs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0.3</c:v>
                </c:pt>
                <c:pt idx="1">
                  <c:v>0.77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C-134D-8081-8A5F92F3D8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Gyn Oncs2</c:v>
                </c:pt>
              </c:strCache>
            </c:strRef>
          </c:tx>
          <c:spPr>
            <a:solidFill>
              <a:srgbClr val="79D4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>
                  <c:v>0.21</c:v>
                </c:pt>
                <c:pt idx="1">
                  <c:v>0.73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BC-134D-8081-8A5F92F3D8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28"/>
        <c:axId val="1140387391"/>
        <c:axId val="1133256415"/>
      </c:barChart>
      <c:catAx>
        <c:axId val="11403873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256415"/>
        <c:crosses val="autoZero"/>
        <c:auto val="1"/>
        <c:lblAlgn val="ctr"/>
        <c:lblOffset val="100"/>
        <c:noMultiLvlLbl val="0"/>
      </c:catAx>
      <c:valAx>
        <c:axId val="1133256415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387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047093271279282"/>
          <c:y val="3.9168011986477083E-2"/>
          <c:w val="0.52872179650789197"/>
          <c:h val="0.864359800666501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 Oncs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C-134D-8081-8A5F92F3D8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Gyn Oncs2</c:v>
                </c:pt>
              </c:strCache>
            </c:strRef>
          </c:tx>
          <c:spPr>
            <a:solidFill>
              <a:srgbClr val="79D4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0%</c:formatCode>
                <c:ptCount val="2"/>
                <c:pt idx="0">
                  <c:v>0.36</c:v>
                </c:pt>
                <c:pt idx="1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BC-134D-8081-8A5F92F3D8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28"/>
        <c:axId val="1140387391"/>
        <c:axId val="1133256415"/>
      </c:barChart>
      <c:catAx>
        <c:axId val="11403873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256415"/>
        <c:crosses val="autoZero"/>
        <c:auto val="1"/>
        <c:lblAlgn val="ctr"/>
        <c:lblOffset val="100"/>
        <c:noMultiLvlLbl val="0"/>
      </c:catAx>
      <c:valAx>
        <c:axId val="1133256415"/>
        <c:scaling>
          <c:orientation val="minMax"/>
          <c:max val="0.9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387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AA2AE9-8C44-0D48-A5EB-581168E4CAF8}" type="datetimeFigureOut">
              <a:rPr lang="en-US" altLang="en-US"/>
              <a:pPr/>
              <a:t>6/30/2020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F60FF3-8482-8F47-A9E8-BB698317D6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313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AE9978-DBE0-0647-A8B1-B7828B2E14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088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74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9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248" algn="l" defTabSz="4572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497" algn="l" defTabSz="4572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747" algn="l" defTabSz="4572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997" algn="l" defTabSz="4572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715D1-8A89-4AA9-BE15-261483083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83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86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Eligible patients with HER2 overexpressed or amplified uterine serous carcinoma were randomized 1/1 to receive either intravenous paclitaxel and carboplatin at usual dosing guidelines for 6 cycles.  </a:t>
            </a:r>
          </a:p>
          <a:p>
            <a:r>
              <a:rPr lang="en-US" dirty="0"/>
              <a:t>Versus  this same regimen in addition to intravenous trastuzumab initially dosed at 8 mg/kg with the first cycle, and then 6 mg/kg in subsequent cycles. Those patients who were tolerating treatment and had progressed after the first 6 cycles of treatment were then continued on maintenance trastuzumab at 6 mg/kg until disease progression or prohibitive toxicity.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39E05-5097-E844-AF30-5E378AB41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16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715D1-8A89-4AA9-BE15-261483083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733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Key-Note 158, among 77 women with PD-L1+ tumors, the objective response was 14.3% and included some women with CRs. PD-L1 was determine by a combined positive score greater than or equal to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CA45F-9709-A242-880A-658BD3020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64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KeyNote-158, the USFDA granted </a:t>
            </a:r>
            <a:r>
              <a:rPr lang="en-US" dirty="0" err="1"/>
              <a:t>pembrolizumab</a:t>
            </a:r>
            <a:r>
              <a:rPr lang="en-US" dirty="0"/>
              <a:t> accelerated approval for PD-L1 positive platinum-refractory tumors. The companion diagnostic was also approved. This is the first immunotherapy approval for cervical cancer.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CA45F-9709-A242-880A-658BD3020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161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BEATcc</a:t>
            </a:r>
            <a:r>
              <a:rPr lang="en-US" dirty="0"/>
              <a:t> is another frontline trial studying triplet therapy with or without the anti-PD-L1 </a:t>
            </a:r>
            <a:r>
              <a:rPr lang="en-US" dirty="0" err="1"/>
              <a:t>atezolizumab</a:t>
            </a:r>
            <a:r>
              <a:rPr lang="en-US" dirty="0"/>
              <a:t>. The primary endpoint is 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CA45F-9709-A242-880A-658BD3020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063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these trials accrue, we anticipate learning more about some novel phenomenon associated with immunotherapy. These include the </a:t>
            </a:r>
            <a:r>
              <a:rPr lang="en-US" dirty="0" err="1"/>
              <a:t>abscopal</a:t>
            </a:r>
            <a:r>
              <a:rPr lang="en-US" dirty="0"/>
              <a:t> response outside of the radiation field, </a:t>
            </a:r>
            <a:r>
              <a:rPr lang="en-US" dirty="0" err="1"/>
              <a:t>pseudoprogression</a:t>
            </a:r>
            <a:r>
              <a:rPr lang="en-US" dirty="0"/>
              <a:t> and delayed response, and also the </a:t>
            </a:r>
            <a:r>
              <a:rPr lang="en-US" dirty="0" err="1"/>
              <a:t>endocrinopathies</a:t>
            </a:r>
            <a:r>
              <a:rPr lang="en-US" dirty="0"/>
              <a:t> that may manifest.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CA45F-9709-A242-880A-658BD3020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082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33425" y="1171575"/>
            <a:ext cx="5622925" cy="31638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 Narrow" pitchFamily="34" charset="0"/>
              </a:defRPr>
            </a:lvl1pPr>
            <a:lvl2pPr marL="748868" indent="-288025">
              <a:defRPr sz="1300">
                <a:solidFill>
                  <a:schemeClr val="tx1"/>
                </a:solidFill>
                <a:latin typeface="Arial Narrow" pitchFamily="34" charset="0"/>
              </a:defRPr>
            </a:lvl2pPr>
            <a:lvl3pPr marL="1152105" indent="-230421">
              <a:defRPr sz="1300">
                <a:solidFill>
                  <a:schemeClr val="tx1"/>
                </a:solidFill>
                <a:latin typeface="Arial Narrow" pitchFamily="34" charset="0"/>
              </a:defRPr>
            </a:lvl3pPr>
            <a:lvl4pPr marL="1612946" indent="-230421">
              <a:defRPr sz="1300">
                <a:solidFill>
                  <a:schemeClr val="tx1"/>
                </a:solidFill>
                <a:latin typeface="Arial Narrow" pitchFamily="34" charset="0"/>
              </a:defRPr>
            </a:lvl4pPr>
            <a:lvl5pPr marL="2073789" indent="-230421">
              <a:defRPr sz="1300">
                <a:solidFill>
                  <a:schemeClr val="tx1"/>
                </a:solidFill>
                <a:latin typeface="Arial Narrow" pitchFamily="34" charset="0"/>
              </a:defRPr>
            </a:lvl5pPr>
            <a:lvl6pPr marL="2534630" indent="-230421" defTabSz="6912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6pPr>
            <a:lvl7pPr marL="2995472" indent="-230421" defTabSz="6912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7pPr>
            <a:lvl8pPr marL="3456313" indent="-230421" defTabSz="6912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8pPr>
            <a:lvl9pPr marL="3917156" indent="-230421" defTabSz="6912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240B0-EC77-4338-8AA4-2C51657328CB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549672" y="1699581"/>
            <a:ext cx="142626" cy="219682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4068" tIns="47034" rIns="94068" bIns="4703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4" name="TextBox 5"/>
          <p:cNvSpPr txBox="1">
            <a:spLocks noChangeArrowheads="1"/>
          </p:cNvSpPr>
          <p:nvPr/>
        </p:nvSpPr>
        <p:spPr bwMode="auto">
          <a:xfrm>
            <a:off x="-1152225" y="2379092"/>
            <a:ext cx="1701897" cy="832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4068" tIns="47034" rIns="94068" bIns="47034">
            <a:spAutoFit/>
          </a:bodyPr>
          <a:lstStyle>
            <a:lvl1pPr>
              <a:defRPr sz="13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Figure, footnote ‘b’, ‘c’ and ‘d’: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Data on file/ESMO2017upd2/slide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Data on file/ESMO presentation_additional data by Henning_090617/p2</a:t>
            </a:r>
          </a:p>
        </p:txBody>
      </p:sp>
      <p:sp>
        <p:nvSpPr>
          <p:cNvPr id="7" name="Left Brace 6"/>
          <p:cNvSpPr/>
          <p:nvPr/>
        </p:nvSpPr>
        <p:spPr>
          <a:xfrm flipH="1">
            <a:off x="6397335" y="3080988"/>
            <a:ext cx="211535" cy="81541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4068" tIns="47034" rIns="94068" bIns="4703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6" name="TextBox 7"/>
          <p:cNvSpPr txBox="1">
            <a:spLocks noChangeArrowheads="1"/>
          </p:cNvSpPr>
          <p:nvPr/>
        </p:nvSpPr>
        <p:spPr bwMode="auto">
          <a:xfrm>
            <a:off x="6624895" y="2925899"/>
            <a:ext cx="1591321" cy="1104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4068" tIns="47034" rIns="94068" bIns="47034">
            <a:spAutoFit/>
          </a:bodyPr>
          <a:lstStyle>
            <a:lvl1pPr>
              <a:defRPr sz="13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Bullet 1/2, footnotes ‘e’ and ‘f’: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Data on file/ESMO2017upd2/slide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Bullet 1 95% CI: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Data on file/ESMO presentation_additional data by Henning_081817/p2/bullet #5</a:t>
            </a:r>
          </a:p>
        </p:txBody>
      </p:sp>
    </p:spTree>
    <p:extLst>
      <p:ext uri="{BB962C8B-B14F-4D97-AF65-F5344CB8AC3E}">
        <p14:creationId xmlns:p14="http://schemas.microsoft.com/office/powerpoint/2010/main" val="2811272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9EAB7B-501E-4874-8A8B-A26A0BA80A5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544513" y="1687513"/>
            <a:ext cx="141287" cy="218122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3324" tIns="46662" rIns="93324" bIns="46662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-1141413" y="2362200"/>
            <a:ext cx="1685926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3324" tIns="46662" rIns="93324" bIns="46662">
            <a:spAutoFit/>
          </a:bodyPr>
          <a:lstStyle>
            <a:lvl1pPr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Figure, footnote ‘b’, ‘c’ and ‘d’: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on file/ESMO2017upd2/slide 1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on file/ESMO presentation_additional data by Henning_090617/p2</a:t>
            </a:r>
          </a:p>
        </p:txBody>
      </p:sp>
      <p:sp>
        <p:nvSpPr>
          <p:cNvPr id="7" name="Left Brace 6"/>
          <p:cNvSpPr/>
          <p:nvPr/>
        </p:nvSpPr>
        <p:spPr>
          <a:xfrm flipH="1">
            <a:off x="6337300" y="3059113"/>
            <a:ext cx="209550" cy="80962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3324" tIns="46662" rIns="93324" bIns="46662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6562725" y="2905125"/>
            <a:ext cx="1576388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3324" tIns="46662" rIns="93324" bIns="46662">
            <a:spAutoFit/>
          </a:bodyPr>
          <a:lstStyle>
            <a:lvl1pPr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Bullet 1/2, footnotes ‘e’ and ‘f’: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on file/ESMO2017upd2/slide 7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Bullet 1 95% CI: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on file/ESMO presentation_additional data by Henning_081817/p2/bullet #5</a:t>
            </a:r>
          </a:p>
        </p:txBody>
      </p:sp>
    </p:spTree>
    <p:extLst>
      <p:ext uri="{BB962C8B-B14F-4D97-AF65-F5344CB8AC3E}">
        <p14:creationId xmlns:p14="http://schemas.microsoft.com/office/powerpoint/2010/main" val="1458671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314205-9E5A-424E-A19A-E9D069A1DB0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500063" y="1820863"/>
            <a:ext cx="193675" cy="202723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3324" tIns="46662" rIns="93324" bIns="46662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8" name="TextBox 13"/>
          <p:cNvSpPr txBox="1">
            <a:spLocks noChangeArrowheads="1"/>
          </p:cNvSpPr>
          <p:nvPr/>
        </p:nvSpPr>
        <p:spPr bwMode="auto">
          <a:xfrm>
            <a:off x="-1076325" y="2455863"/>
            <a:ext cx="1576388" cy="46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3324" tIns="46662" rIns="93324" bIns="46662">
            <a:spAutoFit/>
          </a:bodyPr>
          <a:lstStyle>
            <a:lvl1pPr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on file/ESMO presentation_additional data by Henning_081017</a:t>
            </a:r>
          </a:p>
        </p:txBody>
      </p:sp>
    </p:spTree>
    <p:extLst>
      <p:ext uri="{BB962C8B-B14F-4D97-AF65-F5344CB8AC3E}">
        <p14:creationId xmlns:p14="http://schemas.microsoft.com/office/powerpoint/2010/main" val="129446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emf"/><Relationship Id="rId4" Type="http://schemas.openxmlformats.org/officeDocument/2006/relationships/image" Target="../media/image20.jp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emf"/><Relationship Id="rId4" Type="http://schemas.microsoft.com/office/2007/relationships/hdphoto" Target="../media/hdphoto1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TP_SlideBackground-YiR_v3fr-bullet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TP_SlideBackground-ASCO-GI-13_v1fr-Titl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19" y="0"/>
            <a:ext cx="91463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4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7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104" y="22189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499104" y="1649047"/>
            <a:ext cx="3860800" cy="508000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5AD0286-313D-AF4F-9FC8-54D32B943E85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438057" y="22189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ACA4BEB2-B98D-FD4A-8D90-12C790DD8FEF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438057" y="1649047"/>
            <a:ext cx="3860800" cy="508000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5" name="Title 26">
            <a:extLst>
              <a:ext uri="{FF2B5EF4-FFF2-40B4-BE49-F238E27FC236}">
                <a16:creationId xmlns:a16="http://schemas.microsoft.com/office/drawing/2014/main" id="{D1BDEB6B-3DB5-5C47-8CDB-1E9DBE9B7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649047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F7B93FC-81D4-3544-8E87-E13E82A28760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3499104" y="27332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13E5501-7620-CD47-8E32-E32DF9042400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7438057" y="27332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FF3684A-0E80-AF4C-976A-72183CF63E3C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499104" y="32476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056794C-CBB3-7846-8785-CCDE3D95BB4C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7438057" y="32476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16FEC01-AD2A-904C-B28B-318E01E5BC0C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3499104" y="37619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584BD52-94A8-3242-9CC7-41A017628B1A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7438057" y="37619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7603CA5-B820-AA49-83B1-E423DBF87DF3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3499104" y="42763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053CD44-4843-0844-AC28-EC77E61C9A68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7438057" y="42763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71C28A1-2D7E-AD4B-8769-D4C76F74A373}"/>
              </a:ext>
            </a:extLst>
          </p:cNvPr>
          <p:cNvSpPr>
            <a:spLocks noGrp="1"/>
          </p:cNvSpPr>
          <p:nvPr>
            <p:ph idx="40" hasCustomPrompt="1"/>
          </p:nvPr>
        </p:nvSpPr>
        <p:spPr>
          <a:xfrm>
            <a:off x="3499104" y="47970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129459D-5F7A-4D4B-BE19-598811D08F85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7438057" y="479704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36C9C9-9BD3-C64F-ABC4-70CF901BDAD9}"/>
              </a:ext>
            </a:extLst>
          </p:cNvPr>
          <p:cNvSpPr>
            <a:spLocks noGrp="1"/>
          </p:cNvSpPr>
          <p:nvPr>
            <p:ph idx="42" hasCustomPrompt="1"/>
          </p:nvPr>
        </p:nvSpPr>
        <p:spPr>
          <a:xfrm>
            <a:off x="3499104" y="53113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65D6544F-9FA4-874D-9422-8347A8933563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7438057" y="53113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52FC650-7078-C64B-A314-EE17B650B679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3499104" y="58193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0944D557-07C4-7745-92B9-F52EC6A602E2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7438057" y="5819394"/>
            <a:ext cx="3860800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3752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FB7-5205-E747-898C-49F4BDC3545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7CD2-2027-B345-AAD7-3E235D189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301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FB7-5205-E747-898C-49F4BDC3545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7CD2-2027-B345-AAD7-3E235D189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283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FB7-5205-E747-898C-49F4BDC3545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7CD2-2027-B345-AAD7-3E235D189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608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FB7-5205-E747-898C-49F4BDC3545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7CD2-2027-B345-AAD7-3E235D189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225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FB7-5205-E747-898C-49F4BDC3545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7CD2-2027-B345-AAD7-3E235D189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426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FB7-5205-E747-898C-49F4BDC3545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7CD2-2027-B345-AAD7-3E235D189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758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FB7-5205-E747-898C-49F4BDC3545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7CD2-2027-B345-AAD7-3E235D189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687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FB7-5205-E747-898C-49F4BDC3545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7CD2-2027-B345-AAD7-3E235D189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039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62" y="1397000"/>
            <a:ext cx="11435077" cy="462280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56026" indent="-256026">
              <a:buFont typeface="Arial" panose="020B0604020202020204" pitchFamily="34" charset="0"/>
              <a:buChar char="•"/>
              <a:defRPr/>
            </a:lvl2pPr>
            <a:lvl3pPr marL="755885" indent="-341367">
              <a:buFont typeface="Arial" panose="020B0604020202020204" pitchFamily="34" charset="0"/>
              <a:buChar char="–"/>
              <a:defRPr/>
            </a:lvl3pPr>
            <a:lvl4pPr marL="1182594" indent="-268217">
              <a:buFont typeface="Arial" panose="020B0604020202020204" pitchFamily="34" charset="0"/>
              <a:buChar char="•"/>
              <a:defRPr/>
            </a:lvl4pPr>
            <a:lvl5pPr marL="1609304" indent="-304792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4443" y="6413120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467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/>
            </a:lvl1pPr>
          </a:lstStyle>
          <a:p>
            <a:pPr lvl="0"/>
            <a:r>
              <a:rPr lang="en-US" dirty="0"/>
              <a:t>Study Name</a:t>
            </a:r>
          </a:p>
        </p:txBody>
      </p:sp>
    </p:spTree>
    <p:extLst>
      <p:ext uri="{BB962C8B-B14F-4D97-AF65-F5344CB8AC3E}">
        <p14:creationId xmlns:p14="http://schemas.microsoft.com/office/powerpoint/2010/main" val="294546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4443" y="6413120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467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/>
            </a:lvl1pPr>
          </a:lstStyle>
          <a:p>
            <a:pPr lvl="0"/>
            <a:r>
              <a:rPr lang="en-US" dirty="0"/>
              <a:t>Study Name</a:t>
            </a:r>
          </a:p>
        </p:txBody>
      </p:sp>
    </p:spTree>
    <p:extLst>
      <p:ext uri="{BB962C8B-B14F-4D97-AF65-F5344CB8AC3E}">
        <p14:creationId xmlns:p14="http://schemas.microsoft.com/office/powerpoint/2010/main" val="368853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F1757C9-BAF2-024A-AED1-3D92BCFE67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18944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02C711F-BAFF-5341-A065-B771C214F7E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1649047"/>
            <a:ext cx="2560320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A77BDC6-8683-6448-877B-AF600D1A062B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113349" y="2218944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F665422-A200-154E-8154-9E75590272AC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113349" y="1649047"/>
            <a:ext cx="2560320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6A20404D-2B3E-384B-A664-E82AA78301A3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8751041" y="2218944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3819B6DE-F331-6A4A-BD84-AB07D31BF57B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8751041" y="1649047"/>
            <a:ext cx="2560320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8" name="Title 26">
            <a:extLst>
              <a:ext uri="{FF2B5EF4-FFF2-40B4-BE49-F238E27FC236}">
                <a16:creationId xmlns:a16="http://schemas.microsoft.com/office/drawing/2014/main" id="{1E9229BB-15A4-1B46-BDE3-9775CB6B1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649047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547EB41-D56A-3540-A57F-B946EB26C085}"/>
              </a:ext>
            </a:extLst>
          </p:cNvPr>
          <p:cNvSpPr>
            <a:spLocks noGrp="1"/>
          </p:cNvSpPr>
          <p:nvPr>
            <p:ph idx="40" hasCustomPrompt="1"/>
          </p:nvPr>
        </p:nvSpPr>
        <p:spPr>
          <a:xfrm>
            <a:off x="3499104" y="2728610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89EEBB2-191A-0F4B-BDAA-278B14AA47F2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6113349" y="2728610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8EE1970-21CE-C64D-AF8F-06AB358B9A0C}"/>
              </a:ext>
            </a:extLst>
          </p:cNvPr>
          <p:cNvSpPr>
            <a:spLocks noGrp="1"/>
          </p:cNvSpPr>
          <p:nvPr>
            <p:ph idx="42" hasCustomPrompt="1"/>
          </p:nvPr>
        </p:nvSpPr>
        <p:spPr>
          <a:xfrm>
            <a:off x="8751041" y="2728610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E3A0BFF-0F2E-8F4C-9D2E-5E381DDBF77D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3499104" y="3245771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DB01D589-7EA6-9148-B5B1-72884AF3E0BB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6113349" y="3245771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7F8C637-9158-1A4E-9D7A-3DA3F7E32DE3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8751041" y="3245771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6F6F896A-8A95-1849-8624-CA1CFF268067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3499104" y="3755436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5B976DE9-0DD5-3C4C-B369-808BBDA1566B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6113349" y="3755436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3EB75754-B4B8-A54B-8A55-B2319F8ADDA9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8751041" y="3755436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A93AA6C-3040-7F44-B624-1D3FBB9573F4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3499104" y="4272597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26997F3D-8649-5048-896A-BF67A9190499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6113349" y="4272597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8EEE045F-2313-EB41-A5B4-0B65A0379692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8751041" y="4272597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0664B012-97AF-944D-9AEA-6B79526A98AE}"/>
              </a:ext>
            </a:extLst>
          </p:cNvPr>
          <p:cNvSpPr>
            <a:spLocks noGrp="1"/>
          </p:cNvSpPr>
          <p:nvPr>
            <p:ph idx="52" hasCustomPrompt="1"/>
          </p:nvPr>
        </p:nvSpPr>
        <p:spPr>
          <a:xfrm>
            <a:off x="3499104" y="4789757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13D66C9-CA1E-7D44-83D6-D24853A366C1}"/>
              </a:ext>
            </a:extLst>
          </p:cNvPr>
          <p:cNvSpPr>
            <a:spLocks noGrp="1"/>
          </p:cNvSpPr>
          <p:nvPr>
            <p:ph idx="53" hasCustomPrompt="1"/>
          </p:nvPr>
        </p:nvSpPr>
        <p:spPr>
          <a:xfrm>
            <a:off x="6113349" y="4789757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A0FA9DA5-DCFA-6D4F-ABA3-29075FA717D0}"/>
              </a:ext>
            </a:extLst>
          </p:cNvPr>
          <p:cNvSpPr>
            <a:spLocks noGrp="1"/>
          </p:cNvSpPr>
          <p:nvPr>
            <p:ph idx="54" hasCustomPrompt="1"/>
          </p:nvPr>
        </p:nvSpPr>
        <p:spPr>
          <a:xfrm>
            <a:off x="8751041" y="4789757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3D47176D-7A9D-A048-9784-B45354ABAD89}"/>
              </a:ext>
            </a:extLst>
          </p:cNvPr>
          <p:cNvSpPr>
            <a:spLocks noGrp="1"/>
          </p:cNvSpPr>
          <p:nvPr>
            <p:ph idx="55" hasCustomPrompt="1"/>
          </p:nvPr>
        </p:nvSpPr>
        <p:spPr>
          <a:xfrm>
            <a:off x="3499104" y="5299423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69B3747E-AA46-514E-A004-773644E140CC}"/>
              </a:ext>
            </a:extLst>
          </p:cNvPr>
          <p:cNvSpPr>
            <a:spLocks noGrp="1"/>
          </p:cNvSpPr>
          <p:nvPr>
            <p:ph idx="56" hasCustomPrompt="1"/>
          </p:nvPr>
        </p:nvSpPr>
        <p:spPr>
          <a:xfrm>
            <a:off x="6113349" y="5299423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73229464-7974-B24E-AED1-B89A0DEC154E}"/>
              </a:ext>
            </a:extLst>
          </p:cNvPr>
          <p:cNvSpPr>
            <a:spLocks noGrp="1"/>
          </p:cNvSpPr>
          <p:nvPr>
            <p:ph idx="57" hasCustomPrompt="1"/>
          </p:nvPr>
        </p:nvSpPr>
        <p:spPr>
          <a:xfrm>
            <a:off x="8751041" y="5299423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5A007CC8-1BF9-4F44-86C0-25008EC7EDA0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3499104" y="5824079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56FFD6A8-9EC6-394E-9196-CB265D8B6A9B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6113349" y="5824079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516A6B5A-0223-A44E-B159-5F06EF8E5BBC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8751041" y="5824079"/>
            <a:ext cx="2560320" cy="4568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210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62" y="1397000"/>
            <a:ext cx="11435077" cy="462280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56026" indent="-256026">
              <a:buFont typeface="Arial" panose="020B0604020202020204" pitchFamily="34" charset="0"/>
              <a:buChar char="•"/>
              <a:defRPr/>
            </a:lvl2pPr>
            <a:lvl3pPr marL="755885" indent="-341367">
              <a:buFont typeface="Arial" panose="020B0604020202020204" pitchFamily="34" charset="0"/>
              <a:buChar char="–"/>
              <a:defRPr/>
            </a:lvl3pPr>
            <a:lvl4pPr marL="1182594" indent="-268217">
              <a:buFont typeface="Arial" panose="020B0604020202020204" pitchFamily="34" charset="0"/>
              <a:buChar char="•"/>
              <a:defRPr/>
            </a:lvl4pPr>
            <a:lvl5pPr marL="1609304" indent="-304792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4443" y="6413120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467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/>
            </a:lvl1pPr>
          </a:lstStyle>
          <a:p>
            <a:pPr lvl="0"/>
            <a:r>
              <a:rPr lang="en-US" dirty="0"/>
              <a:t>Study Name</a:t>
            </a:r>
          </a:p>
        </p:txBody>
      </p:sp>
    </p:spTree>
    <p:extLst>
      <p:ext uri="{BB962C8B-B14F-4D97-AF65-F5344CB8AC3E}">
        <p14:creationId xmlns:p14="http://schemas.microsoft.com/office/powerpoint/2010/main" val="2326913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Subheader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4B31-5AFA-0B46-9FCC-9658E35E35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570" y="172754"/>
            <a:ext cx="9560241" cy="39094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Main Header Goes Here</a:t>
            </a:r>
          </a:p>
        </p:txBody>
      </p:sp>
      <p:sp>
        <p:nvSpPr>
          <p:cNvPr id="176" name="Footer Placeholder 4">
            <a:extLst>
              <a:ext uri="{FF2B5EF4-FFF2-40B4-BE49-F238E27FC236}">
                <a16:creationId xmlns:a16="http://schemas.microsoft.com/office/drawing/2014/main" id="{2FB2DCE1-0252-DE4E-85AC-564E9BB76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601" y="6567212"/>
            <a:ext cx="2615708" cy="268963"/>
          </a:xfrm>
          <a:prstGeom prst="rect">
            <a:avLst/>
          </a:prstGeom>
        </p:spPr>
        <p:txBody>
          <a:bodyPr l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Confidential. Not for distribution or promotional use.</a:t>
            </a:r>
          </a:p>
        </p:txBody>
      </p:sp>
      <p:sp>
        <p:nvSpPr>
          <p:cNvPr id="177" name="Slide Number Placeholder 5">
            <a:extLst>
              <a:ext uri="{FF2B5EF4-FFF2-40B4-BE49-F238E27FC236}">
                <a16:creationId xmlns:a16="http://schemas.microsoft.com/office/drawing/2014/main" id="{D8B1D4AF-CD2B-E345-BE0F-C2B80634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4570" y="6555005"/>
            <a:ext cx="543560" cy="292651"/>
          </a:xfrm>
          <a:prstGeom prst="rect">
            <a:avLst/>
          </a:prstGeom>
        </p:spPr>
        <p:txBody>
          <a:bodyPr lIns="0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748A1042-9B6F-784E-8FE4-250F3531F2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2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/Subheader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4B31-5AFA-0B46-9FCC-9658E35E35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570" y="172754"/>
            <a:ext cx="9560241" cy="39094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Main Header Goes Here</a:t>
            </a:r>
          </a:p>
        </p:txBody>
      </p:sp>
      <p:sp>
        <p:nvSpPr>
          <p:cNvPr id="177" name="Slide Number Placeholder 5">
            <a:extLst>
              <a:ext uri="{FF2B5EF4-FFF2-40B4-BE49-F238E27FC236}">
                <a16:creationId xmlns:a16="http://schemas.microsoft.com/office/drawing/2014/main" id="{D8B1D4AF-CD2B-E345-BE0F-C2B80634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4570" y="6555005"/>
            <a:ext cx="543560" cy="292651"/>
          </a:xfrm>
          <a:prstGeom prst="rect">
            <a:avLst/>
          </a:prstGeom>
        </p:spPr>
        <p:txBody>
          <a:bodyPr lIns="0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748A1042-9B6F-784E-8FE4-250F3531F2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27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B92F34C0-5A72-D947-977B-BDEDF63BFC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18944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33A3F1C6-6FC9-3745-AE41-78A5105DC43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997DBD40-1553-9C48-9899-54CA47F5558E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5468580" y="2218944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FA242A5E-FBC5-154B-A9DB-730BFAA08DBF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5468580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412AF445-C20D-A648-8CE8-93DBDCDAFCFC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7438056" y="2218944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270E8D95-94BD-E346-B37C-42A6632CC798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7438056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1190F7D1-F7B7-F441-A1C8-DFF18DF3B198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9430979" y="2218944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41D35612-080A-7141-91DA-05CC04F40878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9430979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Title 26">
            <a:extLst>
              <a:ext uri="{FF2B5EF4-FFF2-40B4-BE49-F238E27FC236}">
                <a16:creationId xmlns:a16="http://schemas.microsoft.com/office/drawing/2014/main" id="{DDB20539-41A1-F649-8078-85357CCB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1"/>
            <a:ext cx="10362724" cy="1583196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DFD0852-93E3-D74F-8894-25868DAC8198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3499104" y="2734623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859A2C2-C9BA-814C-BF35-55EB3A0ED205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5468580" y="2734623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3555C84-D774-C14F-B90C-3D8C22D950E7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7438056" y="2734623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B849DAE-B8B6-8547-B901-429CA165CE50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9430979" y="2734623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5274819B-5365-4442-8ECA-ED4F8C02E384}"/>
              </a:ext>
            </a:extLst>
          </p:cNvPr>
          <p:cNvSpPr>
            <a:spLocks noGrp="1"/>
          </p:cNvSpPr>
          <p:nvPr>
            <p:ph idx="52" hasCustomPrompt="1"/>
          </p:nvPr>
        </p:nvSpPr>
        <p:spPr>
          <a:xfrm>
            <a:off x="3499104" y="3244986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8A026B6C-0E98-DA44-A172-2B593BBE32F0}"/>
              </a:ext>
            </a:extLst>
          </p:cNvPr>
          <p:cNvSpPr>
            <a:spLocks noGrp="1"/>
          </p:cNvSpPr>
          <p:nvPr>
            <p:ph idx="53" hasCustomPrompt="1"/>
          </p:nvPr>
        </p:nvSpPr>
        <p:spPr>
          <a:xfrm>
            <a:off x="5468580" y="3244986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BDDD31F5-E58C-D441-B4A8-BF12456D4207}"/>
              </a:ext>
            </a:extLst>
          </p:cNvPr>
          <p:cNvSpPr>
            <a:spLocks noGrp="1"/>
          </p:cNvSpPr>
          <p:nvPr>
            <p:ph idx="54" hasCustomPrompt="1"/>
          </p:nvPr>
        </p:nvSpPr>
        <p:spPr>
          <a:xfrm>
            <a:off x="7438056" y="3244986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A6EBA788-E95E-7C44-ACA5-3A51C6BAB8D0}"/>
              </a:ext>
            </a:extLst>
          </p:cNvPr>
          <p:cNvSpPr>
            <a:spLocks noGrp="1"/>
          </p:cNvSpPr>
          <p:nvPr>
            <p:ph idx="55" hasCustomPrompt="1"/>
          </p:nvPr>
        </p:nvSpPr>
        <p:spPr>
          <a:xfrm>
            <a:off x="9430979" y="3244986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041CF533-0543-394B-9BD0-974A5181804D}"/>
              </a:ext>
            </a:extLst>
          </p:cNvPr>
          <p:cNvSpPr>
            <a:spLocks noGrp="1"/>
          </p:cNvSpPr>
          <p:nvPr>
            <p:ph idx="56" hasCustomPrompt="1"/>
          </p:nvPr>
        </p:nvSpPr>
        <p:spPr>
          <a:xfrm>
            <a:off x="3499104" y="3760665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1B3A95F3-D0D4-5642-B872-6F7ABE5CB615}"/>
              </a:ext>
            </a:extLst>
          </p:cNvPr>
          <p:cNvSpPr>
            <a:spLocks noGrp="1"/>
          </p:cNvSpPr>
          <p:nvPr>
            <p:ph idx="57" hasCustomPrompt="1"/>
          </p:nvPr>
        </p:nvSpPr>
        <p:spPr>
          <a:xfrm>
            <a:off x="5468580" y="3760665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8D468AED-DDE3-6645-9DFD-2896674A9F24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7438056" y="3760665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1F4A0BD5-4DB5-2C4F-BF06-A0552A186BEE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9430979" y="3760665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FE1DE476-F67A-A948-B14C-B0B87AC25745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3499104" y="4271028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0CF96C2-8FFA-2747-99B3-A3D700B0404D}"/>
              </a:ext>
            </a:extLst>
          </p:cNvPr>
          <p:cNvSpPr>
            <a:spLocks noGrp="1"/>
          </p:cNvSpPr>
          <p:nvPr>
            <p:ph idx="61" hasCustomPrompt="1"/>
          </p:nvPr>
        </p:nvSpPr>
        <p:spPr>
          <a:xfrm>
            <a:off x="5468580" y="4271028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AA2A81D9-7F13-AD40-96EA-D7ED6C7E0180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7438056" y="4271028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1F232988-8069-4B47-BAF6-11FC1AD44361}"/>
              </a:ext>
            </a:extLst>
          </p:cNvPr>
          <p:cNvSpPr>
            <a:spLocks noGrp="1"/>
          </p:cNvSpPr>
          <p:nvPr>
            <p:ph idx="63" hasCustomPrompt="1"/>
          </p:nvPr>
        </p:nvSpPr>
        <p:spPr>
          <a:xfrm>
            <a:off x="9430979" y="4271028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E32E2880-9B21-7B4A-8C63-ADE9A11D6822}"/>
              </a:ext>
            </a:extLst>
          </p:cNvPr>
          <p:cNvSpPr>
            <a:spLocks noGrp="1"/>
          </p:cNvSpPr>
          <p:nvPr>
            <p:ph idx="64" hasCustomPrompt="1"/>
          </p:nvPr>
        </p:nvSpPr>
        <p:spPr>
          <a:xfrm>
            <a:off x="3499104" y="478670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F914B507-7B27-6F4A-83A0-5812C93D697B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5468580" y="478670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76A19886-6F0A-184A-BB6E-6751EB99D1C4}"/>
              </a:ext>
            </a:extLst>
          </p:cNvPr>
          <p:cNvSpPr>
            <a:spLocks noGrp="1"/>
          </p:cNvSpPr>
          <p:nvPr>
            <p:ph idx="66" hasCustomPrompt="1"/>
          </p:nvPr>
        </p:nvSpPr>
        <p:spPr>
          <a:xfrm>
            <a:off x="7438056" y="478670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8D170779-6A21-B748-88C9-12E866F7A503}"/>
              </a:ext>
            </a:extLst>
          </p:cNvPr>
          <p:cNvSpPr>
            <a:spLocks noGrp="1"/>
          </p:cNvSpPr>
          <p:nvPr>
            <p:ph idx="67" hasCustomPrompt="1"/>
          </p:nvPr>
        </p:nvSpPr>
        <p:spPr>
          <a:xfrm>
            <a:off x="9430979" y="478670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2A8B3716-07C5-9B4F-8D0D-503B2A797673}"/>
              </a:ext>
            </a:extLst>
          </p:cNvPr>
          <p:cNvSpPr>
            <a:spLocks noGrp="1"/>
          </p:cNvSpPr>
          <p:nvPr>
            <p:ph idx="68" hasCustomPrompt="1"/>
          </p:nvPr>
        </p:nvSpPr>
        <p:spPr>
          <a:xfrm>
            <a:off x="3499104" y="530238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9EC72C74-3970-BF42-A4E8-85EE6F71BA05}"/>
              </a:ext>
            </a:extLst>
          </p:cNvPr>
          <p:cNvSpPr>
            <a:spLocks noGrp="1"/>
          </p:cNvSpPr>
          <p:nvPr>
            <p:ph idx="69" hasCustomPrompt="1"/>
          </p:nvPr>
        </p:nvSpPr>
        <p:spPr>
          <a:xfrm>
            <a:off x="5468580" y="530238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91E2A2C6-EA2E-B344-859C-70ED96836D5C}"/>
              </a:ext>
            </a:extLst>
          </p:cNvPr>
          <p:cNvSpPr>
            <a:spLocks noGrp="1"/>
          </p:cNvSpPr>
          <p:nvPr>
            <p:ph idx="70" hasCustomPrompt="1"/>
          </p:nvPr>
        </p:nvSpPr>
        <p:spPr>
          <a:xfrm>
            <a:off x="7438056" y="530238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411C7453-C467-7F4E-BFE4-24E5D0DD1BFC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9430979" y="5302387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15AB9135-CE79-1F40-A886-907E429E47B0}"/>
              </a:ext>
            </a:extLst>
          </p:cNvPr>
          <p:cNvSpPr>
            <a:spLocks noGrp="1"/>
          </p:cNvSpPr>
          <p:nvPr>
            <p:ph idx="72" hasCustomPrompt="1"/>
          </p:nvPr>
        </p:nvSpPr>
        <p:spPr>
          <a:xfrm>
            <a:off x="3499104" y="5823382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B9573E39-0378-0B4C-8901-4161A1B04687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5468580" y="5823382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D245AF8C-3367-4E44-BD19-89F315B659F3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7438056" y="5823382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EEA67D2E-63E7-FD4B-B61E-36C22BDE6AFA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9430979" y="5823382"/>
            <a:ext cx="1885696" cy="455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0283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>
            <a:spLocks noGrp="1"/>
          </p:cNvSpPr>
          <p:nvPr>
            <p:ph idx="48" hasCustomPrompt="1"/>
          </p:nvPr>
        </p:nvSpPr>
        <p:spPr>
          <a:xfrm>
            <a:off x="3506921" y="1361597"/>
            <a:ext cx="3847356" cy="211092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6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49" hasCustomPrompt="1"/>
          </p:nvPr>
        </p:nvSpPr>
        <p:spPr>
          <a:xfrm>
            <a:off x="7438055" y="1361597"/>
            <a:ext cx="3953711" cy="222816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6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5943205-E296-FD47-AA30-87836CDCDA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1894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CFC3D627-EF74-7049-8EE6-C18E283BB10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173613B-C430-8142-8DF5-ACE2DFF73CF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5468580" y="221894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C5628DD0-56E8-2D48-A997-B0A17C55E3A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5468580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E5B0D545-1A1A-8D44-8447-124E4D3C4737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7438056" y="221894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FB7CF761-528B-4D45-B6E7-071611DA789A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7438056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724E1CC-2DF6-6947-BCE2-CEA7A3D2B9CA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9430979" y="221894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BCC74456-F327-2A4C-B200-2BFB5EB68D3C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9430979" y="1649047"/>
            <a:ext cx="18856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7" name="Title 26">
            <a:extLst>
              <a:ext uri="{FF2B5EF4-FFF2-40B4-BE49-F238E27FC236}">
                <a16:creationId xmlns:a16="http://schemas.microsoft.com/office/drawing/2014/main" id="{E7172BFF-6911-7B44-8D7E-460A39B86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361597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6A1C064-DC84-3E4A-B40F-75B2C2DA561E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3499104" y="2737928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0B7EED5E-F13D-E649-9C42-CA0C7D67739A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5468580" y="2737928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161DF14C-E5B0-DC47-B479-C0B31123F5F3}"/>
              </a:ext>
            </a:extLst>
          </p:cNvPr>
          <p:cNvSpPr>
            <a:spLocks noGrp="1"/>
          </p:cNvSpPr>
          <p:nvPr>
            <p:ph idx="52" hasCustomPrompt="1"/>
          </p:nvPr>
        </p:nvSpPr>
        <p:spPr>
          <a:xfrm>
            <a:off x="7438056" y="2737928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35754076-83A2-044D-920B-08D81F32EBD4}"/>
              </a:ext>
            </a:extLst>
          </p:cNvPr>
          <p:cNvSpPr>
            <a:spLocks noGrp="1"/>
          </p:cNvSpPr>
          <p:nvPr>
            <p:ph idx="53" hasCustomPrompt="1"/>
          </p:nvPr>
        </p:nvSpPr>
        <p:spPr>
          <a:xfrm>
            <a:off x="9430979" y="2737928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E48DFF79-D590-8A49-8924-C9306137BA8F}"/>
              </a:ext>
            </a:extLst>
          </p:cNvPr>
          <p:cNvSpPr>
            <a:spLocks noGrp="1"/>
          </p:cNvSpPr>
          <p:nvPr>
            <p:ph idx="54" hasCustomPrompt="1"/>
          </p:nvPr>
        </p:nvSpPr>
        <p:spPr>
          <a:xfrm>
            <a:off x="3499104" y="3256912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86F901BB-5DF7-8740-9046-B8908C9A3109}"/>
              </a:ext>
            </a:extLst>
          </p:cNvPr>
          <p:cNvSpPr>
            <a:spLocks noGrp="1"/>
          </p:cNvSpPr>
          <p:nvPr>
            <p:ph idx="55" hasCustomPrompt="1"/>
          </p:nvPr>
        </p:nvSpPr>
        <p:spPr>
          <a:xfrm>
            <a:off x="5468580" y="3256912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0D8BC84E-0EDE-7C45-A084-89C08A7DED50}"/>
              </a:ext>
            </a:extLst>
          </p:cNvPr>
          <p:cNvSpPr>
            <a:spLocks noGrp="1"/>
          </p:cNvSpPr>
          <p:nvPr>
            <p:ph idx="56" hasCustomPrompt="1"/>
          </p:nvPr>
        </p:nvSpPr>
        <p:spPr>
          <a:xfrm>
            <a:off x="7438056" y="3256912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1D72E0DF-8FB2-B141-9F5B-54DCDE39B0E5}"/>
              </a:ext>
            </a:extLst>
          </p:cNvPr>
          <p:cNvSpPr>
            <a:spLocks noGrp="1"/>
          </p:cNvSpPr>
          <p:nvPr>
            <p:ph idx="57" hasCustomPrompt="1"/>
          </p:nvPr>
        </p:nvSpPr>
        <p:spPr>
          <a:xfrm>
            <a:off x="9430979" y="3256912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310A01FF-1CEE-334F-8B71-AE361E594041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3499104" y="376765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5D74BD82-7ED9-6349-80AB-D0820E5ADF0F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5468580" y="376765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ED61EA7D-1B0D-BF44-8103-21F8EA13AED1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7438056" y="376765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D6496349-D0D2-E84A-83BE-49A11F82CADF}"/>
              </a:ext>
            </a:extLst>
          </p:cNvPr>
          <p:cNvSpPr>
            <a:spLocks noGrp="1"/>
          </p:cNvSpPr>
          <p:nvPr>
            <p:ph idx="61" hasCustomPrompt="1"/>
          </p:nvPr>
        </p:nvSpPr>
        <p:spPr>
          <a:xfrm>
            <a:off x="9430979" y="376765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D61E1AE6-E538-9846-A911-296FB0B98D0B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3499104" y="4286641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05435A0-A8BD-7D40-A247-16AE7C9B93D7}"/>
              </a:ext>
            </a:extLst>
          </p:cNvPr>
          <p:cNvSpPr>
            <a:spLocks noGrp="1"/>
          </p:cNvSpPr>
          <p:nvPr>
            <p:ph idx="63" hasCustomPrompt="1"/>
          </p:nvPr>
        </p:nvSpPr>
        <p:spPr>
          <a:xfrm>
            <a:off x="5468580" y="4286641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876C4FF8-6F5D-2E4E-A9FC-B2F80E213230}"/>
              </a:ext>
            </a:extLst>
          </p:cNvPr>
          <p:cNvSpPr>
            <a:spLocks noGrp="1"/>
          </p:cNvSpPr>
          <p:nvPr>
            <p:ph idx="64" hasCustomPrompt="1"/>
          </p:nvPr>
        </p:nvSpPr>
        <p:spPr>
          <a:xfrm>
            <a:off x="7438056" y="4286641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7ACF234F-172C-BD43-BF31-6405B796E6AD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9430979" y="4286641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F4AC227F-6E42-0543-92CA-84785D977529}"/>
              </a:ext>
            </a:extLst>
          </p:cNvPr>
          <p:cNvSpPr>
            <a:spLocks noGrp="1"/>
          </p:cNvSpPr>
          <p:nvPr>
            <p:ph idx="66" hasCustomPrompt="1"/>
          </p:nvPr>
        </p:nvSpPr>
        <p:spPr>
          <a:xfrm>
            <a:off x="3499104" y="479738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05D65BBD-8CEE-E64D-B8E5-F2B4D55A2357}"/>
              </a:ext>
            </a:extLst>
          </p:cNvPr>
          <p:cNvSpPr>
            <a:spLocks noGrp="1"/>
          </p:cNvSpPr>
          <p:nvPr>
            <p:ph idx="67" hasCustomPrompt="1"/>
          </p:nvPr>
        </p:nvSpPr>
        <p:spPr>
          <a:xfrm>
            <a:off x="5468580" y="479738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093DB6AC-92B6-964A-ADDA-A0A54F2DA042}"/>
              </a:ext>
            </a:extLst>
          </p:cNvPr>
          <p:cNvSpPr>
            <a:spLocks noGrp="1"/>
          </p:cNvSpPr>
          <p:nvPr>
            <p:ph idx="68" hasCustomPrompt="1"/>
          </p:nvPr>
        </p:nvSpPr>
        <p:spPr>
          <a:xfrm>
            <a:off x="7438056" y="479738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E3316A5C-160B-254B-BCFC-833161B82519}"/>
              </a:ext>
            </a:extLst>
          </p:cNvPr>
          <p:cNvSpPr>
            <a:spLocks noGrp="1"/>
          </p:cNvSpPr>
          <p:nvPr>
            <p:ph idx="69" hasCustomPrompt="1"/>
          </p:nvPr>
        </p:nvSpPr>
        <p:spPr>
          <a:xfrm>
            <a:off x="9430979" y="4797387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865595AC-4805-D640-8B0E-97A6E5154A0E}"/>
              </a:ext>
            </a:extLst>
          </p:cNvPr>
          <p:cNvSpPr>
            <a:spLocks noGrp="1"/>
          </p:cNvSpPr>
          <p:nvPr>
            <p:ph idx="70" hasCustomPrompt="1"/>
          </p:nvPr>
        </p:nvSpPr>
        <p:spPr>
          <a:xfrm>
            <a:off x="3499104" y="5316370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C82AA1EB-B8F6-9F43-A820-E259BAF300DE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5468580" y="5316370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9E51DDCE-279A-2745-BAD8-492C2C1BE25E}"/>
              </a:ext>
            </a:extLst>
          </p:cNvPr>
          <p:cNvSpPr>
            <a:spLocks noGrp="1"/>
          </p:cNvSpPr>
          <p:nvPr>
            <p:ph idx="72" hasCustomPrompt="1"/>
          </p:nvPr>
        </p:nvSpPr>
        <p:spPr>
          <a:xfrm>
            <a:off x="7438056" y="5316370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FF38B004-90DB-7F4F-BA2A-B4E6370D1223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9430979" y="5316370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C165F3D6-D6B6-BC45-9297-98E43937402D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3499104" y="583535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C35BCBCA-2AF8-4A4A-B254-E0D2E7DFC0C3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5468580" y="583535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2E1AE85D-10DD-BE40-8F05-74290C711964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7438056" y="583535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617A344C-563A-9740-A804-8982B86A2E60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9430979" y="5835354"/>
            <a:ext cx="18856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3840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1B573-112B-5443-8D19-FC74E443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4C4E45-5CC2-084F-A82C-00A4570C37F2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761E084-CAB0-A74E-B2C9-B61E20567C76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625865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DC86EB-14D2-324B-9262-5E737222B226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5752626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354A30-FE95-7341-ACB8-6E7DBECA291C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879387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A3518FD-46CF-7149-B538-936E448D5461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8006148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C04B248-4BEB-4F4C-BC68-3E98E11244DF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9132909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B25103-DFAF-1845-9122-EF7F9EFCF54B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10259668" y="1649047"/>
            <a:ext cx="1072896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08D13A-9C80-E046-98C1-FC3EDDE506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42A5E1F-9FC2-4F49-A50C-A4431BE30FC0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3499104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1EC706F-13EF-F04F-8DF1-ADCB8A9AC407}"/>
              </a:ext>
            </a:extLst>
          </p:cNvPr>
          <p:cNvSpPr>
            <a:spLocks noGrp="1"/>
          </p:cNvSpPr>
          <p:nvPr>
            <p:ph idx="54" hasCustomPrompt="1"/>
          </p:nvPr>
        </p:nvSpPr>
        <p:spPr>
          <a:xfrm>
            <a:off x="3499104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08320FA-B97A-0F4D-B5F6-BD2759B85138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3499104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A9879FA-1BCB-A241-96ED-954D7482B272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3499104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3DBF5E4-4BB8-6B4C-82EF-1EE55EABCD13}"/>
              </a:ext>
            </a:extLst>
          </p:cNvPr>
          <p:cNvSpPr>
            <a:spLocks noGrp="1"/>
          </p:cNvSpPr>
          <p:nvPr>
            <p:ph idx="66" hasCustomPrompt="1"/>
          </p:nvPr>
        </p:nvSpPr>
        <p:spPr>
          <a:xfrm>
            <a:off x="3499104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C6F4421-3A06-D64D-8459-FD212E8B2401}"/>
              </a:ext>
            </a:extLst>
          </p:cNvPr>
          <p:cNvSpPr>
            <a:spLocks noGrp="1"/>
          </p:cNvSpPr>
          <p:nvPr>
            <p:ph idx="70" hasCustomPrompt="1"/>
          </p:nvPr>
        </p:nvSpPr>
        <p:spPr>
          <a:xfrm>
            <a:off x="3499104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6274367-A46E-1147-9740-9AF50A4C77AF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3499104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4F3A8AC-EFC6-AB4C-B367-66CB5962927F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4616721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BC66398-6B53-9E42-BAB0-40C517EEE8B3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4616721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AC49FB1-0567-5B46-8DD9-1204DD7932B2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4616721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4C821B1-9B28-394A-B0C5-C3CB6F7DC97A}"/>
              </a:ext>
            </a:extLst>
          </p:cNvPr>
          <p:cNvSpPr>
            <a:spLocks noGrp="1"/>
          </p:cNvSpPr>
          <p:nvPr>
            <p:ph idx="78" hasCustomPrompt="1"/>
          </p:nvPr>
        </p:nvSpPr>
        <p:spPr>
          <a:xfrm>
            <a:off x="4616721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87B7DB0-01CC-4740-95D5-4B6AED31887B}"/>
              </a:ext>
            </a:extLst>
          </p:cNvPr>
          <p:cNvSpPr>
            <a:spLocks noGrp="1"/>
          </p:cNvSpPr>
          <p:nvPr>
            <p:ph idx="79" hasCustomPrompt="1"/>
          </p:nvPr>
        </p:nvSpPr>
        <p:spPr>
          <a:xfrm>
            <a:off x="4616721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1E87FCF-A8F6-0947-8248-B9A8C0B4CE50}"/>
              </a:ext>
            </a:extLst>
          </p:cNvPr>
          <p:cNvSpPr>
            <a:spLocks noGrp="1"/>
          </p:cNvSpPr>
          <p:nvPr>
            <p:ph idx="80" hasCustomPrompt="1"/>
          </p:nvPr>
        </p:nvSpPr>
        <p:spPr>
          <a:xfrm>
            <a:off x="4616721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84D514B-3BC2-8C4A-978E-8A9D6DFBBD1D}"/>
              </a:ext>
            </a:extLst>
          </p:cNvPr>
          <p:cNvSpPr>
            <a:spLocks noGrp="1"/>
          </p:cNvSpPr>
          <p:nvPr>
            <p:ph idx="81" hasCustomPrompt="1"/>
          </p:nvPr>
        </p:nvSpPr>
        <p:spPr>
          <a:xfrm>
            <a:off x="4616721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7C796B4-C3F2-8D46-B640-619942E6E87E}"/>
              </a:ext>
            </a:extLst>
          </p:cNvPr>
          <p:cNvSpPr>
            <a:spLocks noGrp="1"/>
          </p:cNvSpPr>
          <p:nvPr>
            <p:ph idx="82" hasCustomPrompt="1"/>
          </p:nvPr>
        </p:nvSpPr>
        <p:spPr>
          <a:xfrm>
            <a:off x="4616721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4744372-2C98-9A4C-8021-0E1CD1D3A59E}"/>
              </a:ext>
            </a:extLst>
          </p:cNvPr>
          <p:cNvSpPr>
            <a:spLocks noGrp="1"/>
          </p:cNvSpPr>
          <p:nvPr>
            <p:ph idx="83" hasCustomPrompt="1"/>
          </p:nvPr>
        </p:nvSpPr>
        <p:spPr>
          <a:xfrm>
            <a:off x="5734338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1F9548C-AAFC-EE46-9566-530453E5C6E5}"/>
              </a:ext>
            </a:extLst>
          </p:cNvPr>
          <p:cNvSpPr>
            <a:spLocks noGrp="1"/>
          </p:cNvSpPr>
          <p:nvPr>
            <p:ph idx="84" hasCustomPrompt="1"/>
          </p:nvPr>
        </p:nvSpPr>
        <p:spPr>
          <a:xfrm>
            <a:off x="5734338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5564F91-7C4E-F74A-A203-22DDA7BF2C10}"/>
              </a:ext>
            </a:extLst>
          </p:cNvPr>
          <p:cNvSpPr>
            <a:spLocks noGrp="1"/>
          </p:cNvSpPr>
          <p:nvPr>
            <p:ph idx="85" hasCustomPrompt="1"/>
          </p:nvPr>
        </p:nvSpPr>
        <p:spPr>
          <a:xfrm>
            <a:off x="5734338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F01FFBF-C78F-C84F-B3D4-48434A95A754}"/>
              </a:ext>
            </a:extLst>
          </p:cNvPr>
          <p:cNvSpPr>
            <a:spLocks noGrp="1"/>
          </p:cNvSpPr>
          <p:nvPr>
            <p:ph idx="86" hasCustomPrompt="1"/>
          </p:nvPr>
        </p:nvSpPr>
        <p:spPr>
          <a:xfrm>
            <a:off x="5734338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554310DB-88BA-B04A-9015-94C31D08F2C2}"/>
              </a:ext>
            </a:extLst>
          </p:cNvPr>
          <p:cNvSpPr>
            <a:spLocks noGrp="1"/>
          </p:cNvSpPr>
          <p:nvPr>
            <p:ph idx="87" hasCustomPrompt="1"/>
          </p:nvPr>
        </p:nvSpPr>
        <p:spPr>
          <a:xfrm>
            <a:off x="5734338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9365DC8-1EA7-B241-A6DD-B90BAFFD7743}"/>
              </a:ext>
            </a:extLst>
          </p:cNvPr>
          <p:cNvSpPr>
            <a:spLocks noGrp="1"/>
          </p:cNvSpPr>
          <p:nvPr>
            <p:ph idx="88" hasCustomPrompt="1"/>
          </p:nvPr>
        </p:nvSpPr>
        <p:spPr>
          <a:xfrm>
            <a:off x="5734338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AF2E6E0-D030-1546-ABB6-D9B194928388}"/>
              </a:ext>
            </a:extLst>
          </p:cNvPr>
          <p:cNvSpPr>
            <a:spLocks noGrp="1"/>
          </p:cNvSpPr>
          <p:nvPr>
            <p:ph idx="89" hasCustomPrompt="1"/>
          </p:nvPr>
        </p:nvSpPr>
        <p:spPr>
          <a:xfrm>
            <a:off x="5734338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FA598726-A4EA-4E4F-B61A-2C92D87F4AD1}"/>
              </a:ext>
            </a:extLst>
          </p:cNvPr>
          <p:cNvSpPr>
            <a:spLocks noGrp="1"/>
          </p:cNvSpPr>
          <p:nvPr>
            <p:ph idx="90" hasCustomPrompt="1"/>
          </p:nvPr>
        </p:nvSpPr>
        <p:spPr>
          <a:xfrm>
            <a:off x="5734338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8B614505-6648-FE44-BBAB-F7CB1A8CCFF6}"/>
              </a:ext>
            </a:extLst>
          </p:cNvPr>
          <p:cNvSpPr>
            <a:spLocks noGrp="1"/>
          </p:cNvSpPr>
          <p:nvPr>
            <p:ph idx="91" hasCustomPrompt="1"/>
          </p:nvPr>
        </p:nvSpPr>
        <p:spPr>
          <a:xfrm>
            <a:off x="6851955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C1B36198-B897-C944-91A6-3A33D90A118E}"/>
              </a:ext>
            </a:extLst>
          </p:cNvPr>
          <p:cNvSpPr>
            <a:spLocks noGrp="1"/>
          </p:cNvSpPr>
          <p:nvPr>
            <p:ph idx="92" hasCustomPrompt="1"/>
          </p:nvPr>
        </p:nvSpPr>
        <p:spPr>
          <a:xfrm>
            <a:off x="6851955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7474D18-2FDE-A549-A640-7ACD8801A61B}"/>
              </a:ext>
            </a:extLst>
          </p:cNvPr>
          <p:cNvSpPr>
            <a:spLocks noGrp="1"/>
          </p:cNvSpPr>
          <p:nvPr>
            <p:ph idx="93" hasCustomPrompt="1"/>
          </p:nvPr>
        </p:nvSpPr>
        <p:spPr>
          <a:xfrm>
            <a:off x="6851955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4E12F46-7054-8140-8933-B3D8889116E9}"/>
              </a:ext>
            </a:extLst>
          </p:cNvPr>
          <p:cNvSpPr>
            <a:spLocks noGrp="1"/>
          </p:cNvSpPr>
          <p:nvPr>
            <p:ph idx="94" hasCustomPrompt="1"/>
          </p:nvPr>
        </p:nvSpPr>
        <p:spPr>
          <a:xfrm>
            <a:off x="6851955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6CA5892C-E18B-C043-9589-259DD9A7924C}"/>
              </a:ext>
            </a:extLst>
          </p:cNvPr>
          <p:cNvSpPr>
            <a:spLocks noGrp="1"/>
          </p:cNvSpPr>
          <p:nvPr>
            <p:ph idx="95" hasCustomPrompt="1"/>
          </p:nvPr>
        </p:nvSpPr>
        <p:spPr>
          <a:xfrm>
            <a:off x="6851955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1C5B59C-6D61-2044-BABB-2A431451E16F}"/>
              </a:ext>
            </a:extLst>
          </p:cNvPr>
          <p:cNvSpPr>
            <a:spLocks noGrp="1"/>
          </p:cNvSpPr>
          <p:nvPr>
            <p:ph idx="96" hasCustomPrompt="1"/>
          </p:nvPr>
        </p:nvSpPr>
        <p:spPr>
          <a:xfrm>
            <a:off x="6851955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AC46597D-11A7-CD4A-A812-3B61C8BC9CC7}"/>
              </a:ext>
            </a:extLst>
          </p:cNvPr>
          <p:cNvSpPr>
            <a:spLocks noGrp="1"/>
          </p:cNvSpPr>
          <p:nvPr>
            <p:ph idx="97" hasCustomPrompt="1"/>
          </p:nvPr>
        </p:nvSpPr>
        <p:spPr>
          <a:xfrm>
            <a:off x="6851955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FC5B02D4-D1C5-B148-ADD3-AD8B069B0FAB}"/>
              </a:ext>
            </a:extLst>
          </p:cNvPr>
          <p:cNvSpPr>
            <a:spLocks noGrp="1"/>
          </p:cNvSpPr>
          <p:nvPr>
            <p:ph idx="98" hasCustomPrompt="1"/>
          </p:nvPr>
        </p:nvSpPr>
        <p:spPr>
          <a:xfrm>
            <a:off x="6851955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41892CD3-ACA7-DB45-906D-8B4BF78068F3}"/>
              </a:ext>
            </a:extLst>
          </p:cNvPr>
          <p:cNvSpPr>
            <a:spLocks noGrp="1"/>
          </p:cNvSpPr>
          <p:nvPr>
            <p:ph idx="99" hasCustomPrompt="1"/>
          </p:nvPr>
        </p:nvSpPr>
        <p:spPr>
          <a:xfrm>
            <a:off x="8006148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C7BABFFD-2386-0446-9B42-41C0F41CC2BB}"/>
              </a:ext>
            </a:extLst>
          </p:cNvPr>
          <p:cNvSpPr>
            <a:spLocks noGrp="1"/>
          </p:cNvSpPr>
          <p:nvPr>
            <p:ph idx="100" hasCustomPrompt="1"/>
          </p:nvPr>
        </p:nvSpPr>
        <p:spPr>
          <a:xfrm>
            <a:off x="8006148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11DE29C5-B096-8A46-9060-13DE284B71F0}"/>
              </a:ext>
            </a:extLst>
          </p:cNvPr>
          <p:cNvSpPr>
            <a:spLocks noGrp="1"/>
          </p:cNvSpPr>
          <p:nvPr>
            <p:ph idx="101" hasCustomPrompt="1"/>
          </p:nvPr>
        </p:nvSpPr>
        <p:spPr>
          <a:xfrm>
            <a:off x="8006148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CA2EE167-8E96-3C4B-A8C1-CFAB9521D454}"/>
              </a:ext>
            </a:extLst>
          </p:cNvPr>
          <p:cNvSpPr>
            <a:spLocks noGrp="1"/>
          </p:cNvSpPr>
          <p:nvPr>
            <p:ph idx="102" hasCustomPrompt="1"/>
          </p:nvPr>
        </p:nvSpPr>
        <p:spPr>
          <a:xfrm>
            <a:off x="8006148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4D2CC1E4-B217-C74B-96D5-A27E7A967AB1}"/>
              </a:ext>
            </a:extLst>
          </p:cNvPr>
          <p:cNvSpPr>
            <a:spLocks noGrp="1"/>
          </p:cNvSpPr>
          <p:nvPr>
            <p:ph idx="103" hasCustomPrompt="1"/>
          </p:nvPr>
        </p:nvSpPr>
        <p:spPr>
          <a:xfrm>
            <a:off x="8006148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11C0740F-95C8-FB43-AF6A-9754C217A3DE}"/>
              </a:ext>
            </a:extLst>
          </p:cNvPr>
          <p:cNvSpPr>
            <a:spLocks noGrp="1"/>
          </p:cNvSpPr>
          <p:nvPr>
            <p:ph idx="104" hasCustomPrompt="1"/>
          </p:nvPr>
        </p:nvSpPr>
        <p:spPr>
          <a:xfrm>
            <a:off x="8006148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4CE62251-2C85-E745-B4A3-359337E124EB}"/>
              </a:ext>
            </a:extLst>
          </p:cNvPr>
          <p:cNvSpPr>
            <a:spLocks noGrp="1"/>
          </p:cNvSpPr>
          <p:nvPr>
            <p:ph idx="105" hasCustomPrompt="1"/>
          </p:nvPr>
        </p:nvSpPr>
        <p:spPr>
          <a:xfrm>
            <a:off x="8006148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6A30514E-4F7A-614B-BA52-2B483FBA2F6C}"/>
              </a:ext>
            </a:extLst>
          </p:cNvPr>
          <p:cNvSpPr>
            <a:spLocks noGrp="1"/>
          </p:cNvSpPr>
          <p:nvPr>
            <p:ph idx="106" hasCustomPrompt="1"/>
          </p:nvPr>
        </p:nvSpPr>
        <p:spPr>
          <a:xfrm>
            <a:off x="8006148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EE8DB17-BA9E-F148-AEC1-3C18A57064E2}"/>
              </a:ext>
            </a:extLst>
          </p:cNvPr>
          <p:cNvSpPr>
            <a:spLocks noGrp="1"/>
          </p:cNvSpPr>
          <p:nvPr>
            <p:ph idx="107" hasCustomPrompt="1"/>
          </p:nvPr>
        </p:nvSpPr>
        <p:spPr>
          <a:xfrm>
            <a:off x="9123765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2643EC0-0557-5A4B-8EE9-A60B90F4CE34}"/>
              </a:ext>
            </a:extLst>
          </p:cNvPr>
          <p:cNvSpPr>
            <a:spLocks noGrp="1"/>
          </p:cNvSpPr>
          <p:nvPr>
            <p:ph idx="108" hasCustomPrompt="1"/>
          </p:nvPr>
        </p:nvSpPr>
        <p:spPr>
          <a:xfrm>
            <a:off x="9123765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D3386E9C-CC78-FC42-B9BE-7014490D7B3C}"/>
              </a:ext>
            </a:extLst>
          </p:cNvPr>
          <p:cNvSpPr>
            <a:spLocks noGrp="1"/>
          </p:cNvSpPr>
          <p:nvPr>
            <p:ph idx="109" hasCustomPrompt="1"/>
          </p:nvPr>
        </p:nvSpPr>
        <p:spPr>
          <a:xfrm>
            <a:off x="9123765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0B7CDDC9-C377-D846-9636-FFBFD0C296EC}"/>
              </a:ext>
            </a:extLst>
          </p:cNvPr>
          <p:cNvSpPr>
            <a:spLocks noGrp="1"/>
          </p:cNvSpPr>
          <p:nvPr>
            <p:ph idx="110" hasCustomPrompt="1"/>
          </p:nvPr>
        </p:nvSpPr>
        <p:spPr>
          <a:xfrm>
            <a:off x="9123765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55330413-7D45-034B-BB0D-9509FA55E95C}"/>
              </a:ext>
            </a:extLst>
          </p:cNvPr>
          <p:cNvSpPr>
            <a:spLocks noGrp="1"/>
          </p:cNvSpPr>
          <p:nvPr>
            <p:ph idx="111" hasCustomPrompt="1"/>
          </p:nvPr>
        </p:nvSpPr>
        <p:spPr>
          <a:xfrm>
            <a:off x="9123765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99076AF0-3A1C-7B45-8D54-6AB899010F7D}"/>
              </a:ext>
            </a:extLst>
          </p:cNvPr>
          <p:cNvSpPr>
            <a:spLocks noGrp="1"/>
          </p:cNvSpPr>
          <p:nvPr>
            <p:ph idx="112" hasCustomPrompt="1"/>
          </p:nvPr>
        </p:nvSpPr>
        <p:spPr>
          <a:xfrm>
            <a:off x="9123765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5A7E665-C62D-C040-9A38-8C839557A18C}"/>
              </a:ext>
            </a:extLst>
          </p:cNvPr>
          <p:cNvSpPr>
            <a:spLocks noGrp="1"/>
          </p:cNvSpPr>
          <p:nvPr>
            <p:ph idx="113" hasCustomPrompt="1"/>
          </p:nvPr>
        </p:nvSpPr>
        <p:spPr>
          <a:xfrm>
            <a:off x="9123765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4D98E793-D22E-5E45-B3C6-4191126CB4B5}"/>
              </a:ext>
            </a:extLst>
          </p:cNvPr>
          <p:cNvSpPr>
            <a:spLocks noGrp="1"/>
          </p:cNvSpPr>
          <p:nvPr>
            <p:ph idx="114" hasCustomPrompt="1"/>
          </p:nvPr>
        </p:nvSpPr>
        <p:spPr>
          <a:xfrm>
            <a:off x="9123765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65ADEEBA-39A8-E244-B8C3-ECB0B956215A}"/>
              </a:ext>
            </a:extLst>
          </p:cNvPr>
          <p:cNvSpPr>
            <a:spLocks noGrp="1"/>
          </p:cNvSpPr>
          <p:nvPr>
            <p:ph idx="115" hasCustomPrompt="1"/>
          </p:nvPr>
        </p:nvSpPr>
        <p:spPr>
          <a:xfrm>
            <a:off x="10248477" y="221894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BD1EAA2C-E663-C945-8FAB-1F25D82002C9}"/>
              </a:ext>
            </a:extLst>
          </p:cNvPr>
          <p:cNvSpPr>
            <a:spLocks noGrp="1"/>
          </p:cNvSpPr>
          <p:nvPr>
            <p:ph idx="116" hasCustomPrompt="1"/>
          </p:nvPr>
        </p:nvSpPr>
        <p:spPr>
          <a:xfrm>
            <a:off x="10248477" y="2737928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F2AD2FE4-FC4B-5642-93F4-B38FE5DAAB6B}"/>
              </a:ext>
            </a:extLst>
          </p:cNvPr>
          <p:cNvSpPr>
            <a:spLocks noGrp="1"/>
          </p:cNvSpPr>
          <p:nvPr>
            <p:ph idx="117" hasCustomPrompt="1"/>
          </p:nvPr>
        </p:nvSpPr>
        <p:spPr>
          <a:xfrm>
            <a:off x="10248477" y="3256912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C7CEF3AF-059C-2547-AD43-EEF915AB4234}"/>
              </a:ext>
            </a:extLst>
          </p:cNvPr>
          <p:cNvSpPr>
            <a:spLocks noGrp="1"/>
          </p:cNvSpPr>
          <p:nvPr>
            <p:ph idx="118" hasCustomPrompt="1"/>
          </p:nvPr>
        </p:nvSpPr>
        <p:spPr>
          <a:xfrm>
            <a:off x="10248477" y="376765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9E0A539F-F93F-2A43-B995-3C5C4E3C8911}"/>
              </a:ext>
            </a:extLst>
          </p:cNvPr>
          <p:cNvSpPr>
            <a:spLocks noGrp="1"/>
          </p:cNvSpPr>
          <p:nvPr>
            <p:ph idx="119" hasCustomPrompt="1"/>
          </p:nvPr>
        </p:nvSpPr>
        <p:spPr>
          <a:xfrm>
            <a:off x="10248477" y="4286641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03406A67-BB56-144A-965C-43365E9440FB}"/>
              </a:ext>
            </a:extLst>
          </p:cNvPr>
          <p:cNvSpPr>
            <a:spLocks noGrp="1"/>
          </p:cNvSpPr>
          <p:nvPr>
            <p:ph idx="120" hasCustomPrompt="1"/>
          </p:nvPr>
        </p:nvSpPr>
        <p:spPr>
          <a:xfrm>
            <a:off x="10248477" y="4797387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A1545382-6AC2-AD43-AEF2-17EF44602F89}"/>
              </a:ext>
            </a:extLst>
          </p:cNvPr>
          <p:cNvSpPr>
            <a:spLocks noGrp="1"/>
          </p:cNvSpPr>
          <p:nvPr>
            <p:ph idx="121" hasCustomPrompt="1"/>
          </p:nvPr>
        </p:nvSpPr>
        <p:spPr>
          <a:xfrm>
            <a:off x="10248477" y="5316370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B5F4EFB7-2C36-6848-B8A3-AAF2ABB54443}"/>
              </a:ext>
            </a:extLst>
          </p:cNvPr>
          <p:cNvSpPr>
            <a:spLocks noGrp="1"/>
          </p:cNvSpPr>
          <p:nvPr>
            <p:ph idx="122" hasCustomPrompt="1"/>
          </p:nvPr>
        </p:nvSpPr>
        <p:spPr>
          <a:xfrm>
            <a:off x="10248477" y="5835354"/>
            <a:ext cx="1072896" cy="4418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76081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17E8-E4C2-4948-9355-C8908D0A7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558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A39F-9897-694B-BEDE-BEC58C8A73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09800"/>
            <a:ext cx="7827264" cy="512064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B40D48-3DF6-834B-B6E2-63104E11545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50098" y="2732581"/>
            <a:ext cx="7876269" cy="43733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6D0A80-C0A5-D048-808A-30CD192DC8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99104" y="3255362"/>
            <a:ext cx="7827264" cy="43271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97AD07-2439-A04C-8DEC-EA03DA2FF27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499104" y="3769596"/>
            <a:ext cx="7827264" cy="43271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1F2AEC-C096-E344-B091-B6AA555803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9104" y="4264682"/>
            <a:ext cx="7827264" cy="43271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FB00CE8-D37D-8248-A214-EABCA53B6A6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99104" y="4772664"/>
            <a:ext cx="7827264" cy="470697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6857AC-479C-484D-97D1-AABF5FD48FD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499104" y="5308464"/>
            <a:ext cx="7827264" cy="470697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1C7E6-5D7D-0B46-A4A9-B22735D82BF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502648" y="5779161"/>
            <a:ext cx="7827264" cy="470697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B91E3F2-3C97-2049-9299-F59A1835023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3" y="1649047"/>
            <a:ext cx="7827264" cy="512064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54710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55967-1377-CC4C-860D-144F3616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68404-EB3C-B04A-B20E-E424EF48C2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0980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8BB32F-DC57-124C-8E75-5CA0C4E9299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99104" y="2749062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0D05E8-51A4-FC49-9B04-158A23914F6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99104" y="3234008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7B9C37-2E19-584B-B691-7E6CC90AFE7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499104" y="376741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83D97C-DDC7-A747-AAA8-F1128BC146A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9104" y="4257827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BF65DF-1754-3847-9F53-AAFE20CAE7C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99104" y="4783021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745F4B-23DE-D249-AF5F-7E6CCD9A100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499104" y="5310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2D2731-D8A6-274C-9966-678ADBB1779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49781" y="220980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2A6809-B7B1-474B-A517-36C6B9217F8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449781" y="2749062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DCE332-58D7-124D-AE5A-1F3C4746304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449781" y="3234008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41CBEE-9F91-A242-B96D-8E453807771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449781" y="376741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428C1F-44B2-E446-8E5D-A8A2BA2D399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49781" y="4257827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55C3C4-95EC-BE40-A076-97C44B5C1FE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449781" y="4783021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5F3987-FBA8-694D-AB9E-FF7124EC285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449781" y="5310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2CD1CDE-BDF6-B84F-9B47-A5FE95181FF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5818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9A7CA12-24E4-1743-A0BB-168CF1860791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7449781" y="5818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2D08E6E-FEC1-E649-BCDC-D66BB1239ED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499104" y="1649047"/>
            <a:ext cx="3860800" cy="508000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713A134-8B10-2944-98FD-A990027A23F1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438057" y="1649047"/>
            <a:ext cx="3860800" cy="508000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3AAED96-9493-3F43-ACC7-6C7FE04ED062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3506920" y="1361597"/>
            <a:ext cx="7791937" cy="211092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16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63463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16073-9297-E841-A9F2-35823832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9289C-62B0-4B43-8072-D170E44D38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99104" y="221894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92C7FD-8659-A546-9F0B-982665AD0D6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1649047"/>
            <a:ext cx="2444496" cy="508000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2E5471-354A-E44F-BC5A-6B8E48ECBE92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050280" y="221894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7D7227-8935-7748-A50A-F9DFFC260CE6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050280" y="1649047"/>
            <a:ext cx="5279057" cy="508000"/>
          </a:xfrm>
          <a:prstGeom prst="rect">
            <a:avLst/>
          </a:prstGeom>
          <a:solidFill>
            <a:srgbClr val="AECCD8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rgbClr val="002E5D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A927B4-746D-1149-99CE-C7A848964387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3499104" y="273329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19FD3A-7C7F-FB4F-B399-C8CF968C48BC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050280" y="273329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EC22E4-5586-F642-B642-F0EE060672C7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499104" y="324764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ACE151-E44C-C04F-B435-825054D9591F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6050280" y="324764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C66576-D8BF-3740-A333-2B01BEDF0E98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3499104" y="376199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80FBC7-BA8C-B34A-960A-68446712E2E7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6050280" y="376199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6D3284-C36E-CD42-B765-96AE2816EA38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3499104" y="427634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E007A73-BAF0-4A4B-86EE-94956742C67E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6050280" y="427634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F296DFB-8BF7-904D-9E70-58DFB059CA27}"/>
              </a:ext>
            </a:extLst>
          </p:cNvPr>
          <p:cNvSpPr>
            <a:spLocks noGrp="1"/>
          </p:cNvSpPr>
          <p:nvPr>
            <p:ph idx="40" hasCustomPrompt="1"/>
          </p:nvPr>
        </p:nvSpPr>
        <p:spPr>
          <a:xfrm>
            <a:off x="3499104" y="479704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24CF63-C51F-A549-A67E-ECB13A6B1F4F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6050280" y="479704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DD6AABD-AFB8-8F4E-8537-4F3BE48100EC}"/>
              </a:ext>
            </a:extLst>
          </p:cNvPr>
          <p:cNvSpPr>
            <a:spLocks noGrp="1"/>
          </p:cNvSpPr>
          <p:nvPr>
            <p:ph idx="42" hasCustomPrompt="1"/>
          </p:nvPr>
        </p:nvSpPr>
        <p:spPr>
          <a:xfrm>
            <a:off x="3499104" y="531139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F786F3-4236-394A-9847-1655B0673A37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6050280" y="531139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C2320D0-EE2A-1943-87C7-3CB92FA169C6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3499104" y="5819394"/>
            <a:ext cx="2444496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A4D5E49-3746-1B49-9A92-24C70D27DC56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6050280" y="5819394"/>
            <a:ext cx="5279057" cy="4544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0970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4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1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93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1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1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6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76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5" y="1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56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D34D-BA88-8243-986A-F07456A76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9CA6F5-2EC1-C447-B036-04B86058E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AD445-092A-0D40-B65E-601CC67B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44DA-5EDE-F94D-8DC5-8D3BBD0112D0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6EFC0-EF10-3244-8EC2-5F9FB5635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793D1-B800-8D46-9ADA-BE201493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A5A7-B12D-3148-AD70-1270BACC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39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2123E-A7D4-F242-B293-59A9091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B6155-16B5-AA47-AE8E-4B70B3AE2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B31C9-25DD-9B4A-BB21-E96EE567D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44DA-5EDE-F94D-8DC5-8D3BBD0112D0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8A348-B016-064E-9AE2-62ABB692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77143-49E2-E24D-939E-3D642B9D9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A5A7-B12D-3148-AD70-1270BACC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29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92B82-BE1C-A543-9321-48FFF389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12396-925B-874F-A722-8ECFEE1B6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D9FD7-EACA-D246-AA94-F5B24C54A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44DA-5EDE-F94D-8DC5-8D3BBD0112D0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23F9-E269-344B-9A5E-F2CA91A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16AD0-F159-5144-8DD4-51080912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A5A7-B12D-3148-AD70-1270BACC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60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CCAAA-DBF8-7443-AD9A-48AC4A05A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34B5B-CAF6-DC4D-8CDB-654864AC2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F2BAF-4A6C-9143-A608-0836BAB23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A0866-3E32-694B-BB22-E6DBF5BC1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44DA-5EDE-F94D-8DC5-8D3BBD0112D0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28676-0E6E-0445-922D-0738BF29B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89C2E-4196-904D-8320-2818897A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A5A7-B12D-3148-AD70-1270BACC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19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77F4-6B5A-4945-B058-D345F556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0BAAA-5646-224A-9D7D-1105BE760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1ED08-519B-5F46-B8A7-5692DFDFC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481F7F-13E8-1C44-B557-50A9ADD9E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58CE13-D208-8E45-94C0-615B03163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335FA-78CC-2A4A-9CB4-80A1B2F0F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44DA-5EDE-F94D-8DC5-8D3BBD0112D0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A7E479-9683-6846-81A6-D661017DB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5B58F5-A01F-F34A-BDD3-786D5F59E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A5A7-B12D-3148-AD70-1270BACC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30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7457B-A013-604A-A32C-6F7C6C17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E95EBA-B7F4-F34C-B788-9DFC4E62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44DA-5EDE-F94D-8DC5-8D3BBD0112D0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90C7C-24A1-2444-AC75-EEE5FC38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2115D-54DA-2A49-91CD-EA3B6776F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A5A7-B12D-3148-AD70-1270BACC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2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795B1-D748-F54B-9290-7900A107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44DA-5EDE-F94D-8DC5-8D3BBD0112D0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229413-54BC-324F-9468-52C7CF2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41B1A-332D-FF4F-A889-4C298DFD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A5A7-B12D-3148-AD70-1270BACC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73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0BCB-A7C6-0049-A76D-19B1D5F3C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05DBC-D2FB-AD40-BE87-5F83C0433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C9CD8-CBEB-4342-BACD-4A194E154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EBC98-48CC-FB4F-80BA-CD8D3046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44DA-5EDE-F94D-8DC5-8D3BBD0112D0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0BB24-9AE0-EE4F-AB3D-F6D9EAC14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3E5A8-6ECD-434E-B594-64BB8004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A5A7-B12D-3148-AD70-1270BACC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41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43624-3B6B-054F-90D6-FAFF1740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B8962F-E548-1644-B2F5-EC188E4B0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056AC-ABFA-0E42-9674-3D6C54934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8D774-E3CE-8249-93FB-EEC10147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44DA-5EDE-F94D-8DC5-8D3BBD0112D0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0A5D3-AA38-3246-9928-CB9FA84B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32425-70B8-1B43-9421-37F4B2C3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A5A7-B12D-3148-AD70-1270BACC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08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F94F3-0148-7A4F-AD62-91829142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4E81F-E449-5947-803E-EBA695142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2AED7-8315-DF44-AF0B-32B0C157A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44DA-5EDE-F94D-8DC5-8D3BBD0112D0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CCD6D-F456-6344-9659-FD5C96A4E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8928-CD71-9248-A97A-F46782634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A5A7-B12D-3148-AD70-1270BACC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22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C96305-A781-E941-834D-8ABA2F59E5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C02B87-6B94-824A-826B-340A1C651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6D222-9589-3745-8BFE-B56CAFFB4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44DA-5EDE-F94D-8DC5-8D3BBD0112D0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C1B1F-4061-5048-8062-62A245F13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3629D-6E99-FF41-B9CC-9FE4FD76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A5A7-B12D-3148-AD70-1270BACC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43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72" y="500424"/>
            <a:ext cx="11421373" cy="914400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072" y="1583480"/>
            <a:ext cx="11421373" cy="4480560"/>
          </a:xfrm>
        </p:spPr>
        <p:txBody>
          <a:bodyPr/>
          <a:lstStyle>
            <a:lvl2pPr marL="627063" indent="-285750">
              <a:defRPr lang="en-US" sz="18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1875" indent="-285750">
              <a:defRPr lang="en-US" sz="16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425" indent="-285750">
              <a:defRPr lang="en-US" sz="1400" kern="12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12913" indent="-285750">
              <a:defRPr lang="en-US" sz="14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dirty="0"/>
              <a:t>Second level</a:t>
            </a:r>
          </a:p>
          <a:p>
            <a:pPr marL="974725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311275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tabLst/>
            </a:pPr>
            <a:r>
              <a:rPr lang="en-US" dirty="0"/>
              <a:t>Fourth level</a:t>
            </a:r>
          </a:p>
          <a:p>
            <a:pPr marL="1655763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6E51274-F8D5-4C0F-B705-C2E53E2B5D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072" y="6449411"/>
            <a:ext cx="9144000" cy="230832"/>
          </a:xfrm>
        </p:spPr>
        <p:txBody>
          <a:bodyPr anchor="b">
            <a:spAutoFit/>
          </a:bodyPr>
          <a:lstStyle>
            <a:lvl1pPr marL="0" indent="0">
              <a:spcBef>
                <a:spcPts val="400"/>
              </a:spcBef>
              <a:buNone/>
              <a:defRPr sz="1000"/>
            </a:lvl1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7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9296-44FB-844C-8B5F-54FC371ABB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A5EB-8865-2A4F-B645-318C588A4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46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9296-44FB-844C-8B5F-54FC371ABB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A5EB-8865-2A4F-B645-318C588A4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38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9296-44FB-844C-8B5F-54FC371ABB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A5EB-8865-2A4F-B645-318C588A4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08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9296-44FB-844C-8B5F-54FC371ABB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A5EB-8865-2A4F-B645-318C588A4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63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9296-44FB-844C-8B5F-54FC371ABB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A5EB-8865-2A4F-B645-318C588A4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58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62089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9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1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9296-44FB-844C-8B5F-54FC371ABB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A5EB-8865-2A4F-B645-318C588A4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281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9296-44FB-844C-8B5F-54FC371ABB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A5EB-8865-2A4F-B645-318C588A4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49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9296-44FB-844C-8B5F-54FC371ABB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A5EB-8865-2A4F-B645-318C588A4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82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9296-44FB-844C-8B5F-54FC371ABB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A5EB-8865-2A4F-B645-318C588A4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42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9296-44FB-844C-8B5F-54FC371ABB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A5EB-8865-2A4F-B645-318C588A4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09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9296-44FB-844C-8B5F-54FC371ABB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A5EB-8865-2A4F-B645-318C588A4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84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88258C1-ACB2-3045-B060-C58DBE8899E0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8013D9-AE45-F247-9726-EC36D50329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7D1E32-E224-D344-B7E4-9F326B0E1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72223"/>
              <a:ext cx="9144000" cy="10889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06B3C5-2D20-7C42-BD33-AF3E9D158878}"/>
                </a:ext>
              </a:extLst>
            </p:cNvPr>
            <p:cNvSpPr/>
            <p:nvPr userDrawn="1"/>
          </p:nvSpPr>
          <p:spPr>
            <a:xfrm>
              <a:off x="0" y="391274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324F32-7176-6C43-94B3-A80CEDCEEA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148074" y="519119"/>
              <a:ext cx="2338893" cy="57203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4456644"/>
            <a:ext cx="10820401" cy="14518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C6541-C4A5-0F4E-B98F-CDF4FAE065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434" y="5954325"/>
            <a:ext cx="10820400" cy="4991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rgbClr val="FFA3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</p:spTree>
    <p:extLst>
      <p:ext uri="{BB962C8B-B14F-4D97-AF65-F5344CB8AC3E}">
        <p14:creationId xmlns:p14="http://schemas.microsoft.com/office/powerpoint/2010/main" val="3091309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42592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2394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B583F-E706-F845-9C2C-824CF42C5C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2788" y="1573213"/>
            <a:ext cx="10820400" cy="420528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1880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B583F-E706-F845-9C2C-824CF42C5C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2788" y="676657"/>
            <a:ext cx="10820400" cy="51018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80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5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+ 2 Column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1495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99F41-08EF-9347-B093-6FA7CE06C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788" y="3242684"/>
            <a:ext cx="5280025" cy="2472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33EA86E-006A-7B43-84FC-FD4176465C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9188" y="3242684"/>
            <a:ext cx="5334000" cy="2472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534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47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22DC-0323-DE40-B106-89BDCB28E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788" y="2265363"/>
            <a:ext cx="5791921" cy="3553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4931AF-EAFD-EA49-AF39-2FC3819F2A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91313" y="2265363"/>
            <a:ext cx="4841875" cy="32623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44415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+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99F41-08EF-9347-B093-6FA7CE06C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788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1F03BB4-41CC-E849-9B55-3687F7E74F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5861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E0B8D83-42B6-614A-BF5E-568D4CCB8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5861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87D397B-C93F-7E45-B774-40EAFDD103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8934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C34C2E0-58DE-7A43-AA08-BFAF28E81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8934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182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1987" y="1600923"/>
            <a:ext cx="5791921" cy="5021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22DC-0323-DE40-B106-89BDCB28E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1987" y="2265363"/>
            <a:ext cx="5791921" cy="3553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4931AF-EAFD-EA49-AF39-2FC3819F2A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3507" y="1600923"/>
            <a:ext cx="4786460" cy="35535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41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1104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5FC27-17DE-5341-9B82-5BC8E358862D}"/>
              </a:ext>
            </a:extLst>
          </p:cNvPr>
          <p:cNvGrpSpPr/>
          <p:nvPr userDrawn="1"/>
        </p:nvGrpSpPr>
        <p:grpSpPr>
          <a:xfrm>
            <a:off x="689929" y="3126191"/>
            <a:ext cx="10803008" cy="2296787"/>
            <a:chOff x="435178" y="2479802"/>
            <a:chExt cx="11600741" cy="24663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2ED8254-7417-744A-901A-09C5D307E38F}"/>
                </a:ext>
              </a:extLst>
            </p:cNvPr>
            <p:cNvGrpSpPr/>
            <p:nvPr userDrawn="1"/>
          </p:nvGrpSpPr>
          <p:grpSpPr>
            <a:xfrm>
              <a:off x="435178" y="2479802"/>
              <a:ext cx="10483600" cy="2457957"/>
              <a:chOff x="435178" y="2479803"/>
              <a:chExt cx="7003884" cy="164211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939AEF-633E-4046-A275-FA291A7C14BB}"/>
                  </a:ext>
                </a:extLst>
              </p:cNvPr>
              <p:cNvSpPr/>
              <p:nvPr userDrawn="1"/>
            </p:nvSpPr>
            <p:spPr>
              <a:xfrm>
                <a:off x="5623319" y="2481373"/>
                <a:ext cx="1815743" cy="1640541"/>
              </a:xfrm>
              <a:prstGeom prst="rect">
                <a:avLst/>
              </a:prstGeom>
              <a:solidFill>
                <a:srgbClr val="FFA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77CCE8B-EF49-DC4E-A6E5-AFD5248B88BF}"/>
                  </a:ext>
                </a:extLst>
              </p:cNvPr>
              <p:cNvSpPr/>
              <p:nvPr userDrawn="1"/>
            </p:nvSpPr>
            <p:spPr>
              <a:xfrm>
                <a:off x="3923673" y="2481373"/>
                <a:ext cx="1815743" cy="1640541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15FE7054-20A9-154F-A106-AA821961B158}"/>
                  </a:ext>
                </a:extLst>
              </p:cNvPr>
              <p:cNvSpPr/>
              <p:nvPr userDrawn="1"/>
            </p:nvSpPr>
            <p:spPr>
              <a:xfrm rot="5400000">
                <a:off x="5292095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407B0A-EC50-AC4C-99BF-5BFEF1A9FEE7}"/>
                  </a:ext>
                </a:extLst>
              </p:cNvPr>
              <p:cNvSpPr/>
              <p:nvPr userDrawn="1"/>
            </p:nvSpPr>
            <p:spPr>
              <a:xfrm>
                <a:off x="2215849" y="2481373"/>
                <a:ext cx="1815743" cy="1640541"/>
              </a:xfrm>
              <a:prstGeom prst="rect">
                <a:avLst/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9318B7BA-B216-614B-8D1A-819F9058314A}"/>
                  </a:ext>
                </a:extLst>
              </p:cNvPr>
              <p:cNvSpPr/>
              <p:nvPr userDrawn="1"/>
            </p:nvSpPr>
            <p:spPr>
              <a:xfrm rot="5400000">
                <a:off x="3584271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4729D5-84B8-9C4D-95A3-423F56EAA772}"/>
                  </a:ext>
                </a:extLst>
              </p:cNvPr>
              <p:cNvSpPr/>
              <p:nvPr userDrawn="1"/>
            </p:nvSpPr>
            <p:spPr>
              <a:xfrm>
                <a:off x="435178" y="2481373"/>
                <a:ext cx="1815743" cy="1640541"/>
              </a:xfrm>
              <a:prstGeom prst="rect">
                <a:avLst/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98CF6FB9-7F78-C240-A2C0-935EEFA1EB38}"/>
                  </a:ext>
                </a:extLst>
              </p:cNvPr>
              <p:cNvSpPr/>
              <p:nvPr userDrawn="1"/>
            </p:nvSpPr>
            <p:spPr>
              <a:xfrm rot="5400000">
                <a:off x="1803600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object 2">
                <a:extLst>
                  <a:ext uri="{FF2B5EF4-FFF2-40B4-BE49-F238E27FC236}">
                    <a16:creationId xmlns:a16="http://schemas.microsoft.com/office/drawing/2014/main" id="{76F91A32-5014-8F49-BB67-4C34C7438A93}"/>
                  </a:ext>
                </a:extLst>
              </p:cNvPr>
              <p:cNvSpPr txBox="1"/>
              <p:nvPr userDrawn="1"/>
            </p:nvSpPr>
            <p:spPr>
              <a:xfrm>
                <a:off x="2754186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1</a:t>
                </a:r>
              </a:p>
            </p:txBody>
          </p:sp>
          <p:sp>
            <p:nvSpPr>
              <p:cNvPr id="17" name="object 2">
                <a:extLst>
                  <a:ext uri="{FF2B5EF4-FFF2-40B4-BE49-F238E27FC236}">
                    <a16:creationId xmlns:a16="http://schemas.microsoft.com/office/drawing/2014/main" id="{1ACC8DE2-EDAC-DF4A-9F52-E473E06373BB}"/>
                  </a:ext>
                </a:extLst>
              </p:cNvPr>
              <p:cNvSpPr txBox="1"/>
              <p:nvPr userDrawn="1"/>
            </p:nvSpPr>
            <p:spPr>
              <a:xfrm>
                <a:off x="4495385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en-US"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2</a:t>
                </a:r>
                <a:endPara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  <p:sp>
            <p:nvSpPr>
              <p:cNvPr id="18" name="object 2">
                <a:extLst>
                  <a:ext uri="{FF2B5EF4-FFF2-40B4-BE49-F238E27FC236}">
                    <a16:creationId xmlns:a16="http://schemas.microsoft.com/office/drawing/2014/main" id="{B1CD7CDA-9EA8-4B43-9792-45DF90C5A629}"/>
                  </a:ext>
                </a:extLst>
              </p:cNvPr>
              <p:cNvSpPr txBox="1"/>
              <p:nvPr userDrawn="1"/>
            </p:nvSpPr>
            <p:spPr>
              <a:xfrm>
                <a:off x="6146830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en-US"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3</a:t>
                </a:r>
                <a:endPara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</p:grp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3FE8F448-1A63-5E4E-B095-FBF5C7D0129F}"/>
                </a:ext>
              </a:extLst>
            </p:cNvPr>
            <p:cNvSpPr/>
            <p:nvPr userDrawn="1"/>
          </p:nvSpPr>
          <p:spPr>
            <a:xfrm rot="5400000">
              <a:off x="10247525" y="3157799"/>
              <a:ext cx="2457955" cy="1118832"/>
            </a:xfrm>
            <a:prstGeom prst="triangle">
              <a:avLst>
                <a:gd name="adj" fmla="val 51638"/>
              </a:avLst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1DC2F39-3958-DE4B-9287-6C6A2D786D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169" y="3382132"/>
            <a:ext cx="2331576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C0861EE-4123-8047-B670-BBBAA34E3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2877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E95DA5E-0A86-BF4F-B4B6-5087C9758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8170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19518D-0263-F143-990A-1270183732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5893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432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4">
            <a:extLst>
              <a:ext uri="{FF2B5EF4-FFF2-40B4-BE49-F238E27FC236}">
                <a16:creationId xmlns:a16="http://schemas.microsoft.com/office/drawing/2014/main" id="{42A7C324-6C24-3E45-B7B1-6E640B9B5F11}"/>
              </a:ext>
            </a:extLst>
          </p:cNvPr>
          <p:cNvSpPr/>
          <p:nvPr userDrawn="1"/>
        </p:nvSpPr>
        <p:spPr>
          <a:xfrm>
            <a:off x="713512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00629B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E0CC45F-0180-CF44-8ABE-BD585398292D}"/>
              </a:ext>
            </a:extLst>
          </p:cNvPr>
          <p:cNvSpPr txBox="1"/>
          <p:nvPr userDrawn="1"/>
        </p:nvSpPr>
        <p:spPr>
          <a:xfrm>
            <a:off x="1278699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17A09-C816-664C-9988-92BEB93562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715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56EAC386-F71E-394D-9875-9F6F1BA21184}"/>
              </a:ext>
            </a:extLst>
          </p:cNvPr>
          <p:cNvSpPr/>
          <p:nvPr userDrawn="1"/>
        </p:nvSpPr>
        <p:spPr>
          <a:xfrm>
            <a:off x="2917451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FFA300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accent2"/>
              </a:solidFill>
              <a:cs typeface="Trebuchet MS Regular" charset="0"/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17A80D39-CFFD-D84E-A306-84303C4C5E74}"/>
              </a:ext>
            </a:extLst>
          </p:cNvPr>
          <p:cNvSpPr txBox="1"/>
          <p:nvPr userDrawn="1"/>
        </p:nvSpPr>
        <p:spPr>
          <a:xfrm>
            <a:off x="3482638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2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4F683E5-84E2-DE4C-A613-7AB4617644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4654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AFE97A2C-41A9-D845-9557-439DC5057CFF}"/>
              </a:ext>
            </a:extLst>
          </p:cNvPr>
          <p:cNvSpPr/>
          <p:nvPr userDrawn="1"/>
        </p:nvSpPr>
        <p:spPr>
          <a:xfrm>
            <a:off x="5097943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3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accent1"/>
              </a:solidFill>
              <a:cs typeface="Trebuchet MS Regular" charset="0"/>
            </a:endParaRP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E1F85520-2CD3-394D-B726-4816DE4CA42A}"/>
              </a:ext>
            </a:extLst>
          </p:cNvPr>
          <p:cNvSpPr txBox="1"/>
          <p:nvPr userDrawn="1"/>
        </p:nvSpPr>
        <p:spPr>
          <a:xfrm>
            <a:off x="5663130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3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E8656522-BC99-5844-8738-27ECE29A30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5146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AE39ABA2-F7E4-5442-8811-EC9D323489DC}"/>
              </a:ext>
            </a:extLst>
          </p:cNvPr>
          <p:cNvSpPr/>
          <p:nvPr userDrawn="1"/>
        </p:nvSpPr>
        <p:spPr>
          <a:xfrm>
            <a:off x="7278435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4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C0231480-94C0-2745-8E91-DD05831DE6FD}"/>
              </a:ext>
            </a:extLst>
          </p:cNvPr>
          <p:cNvSpPr txBox="1"/>
          <p:nvPr userDrawn="1"/>
        </p:nvSpPr>
        <p:spPr>
          <a:xfrm>
            <a:off x="7843622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4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9DDC0D2-6C77-EA4C-AE0D-4B79690EAD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05638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7D5CB86A-3E99-5A4E-9C2B-48E11E1DDF2A}"/>
              </a:ext>
            </a:extLst>
          </p:cNvPr>
          <p:cNvSpPr/>
          <p:nvPr userDrawn="1"/>
        </p:nvSpPr>
        <p:spPr>
          <a:xfrm>
            <a:off x="9458928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id="{DCCC36C8-C2E3-AD4E-9FCA-BDEE1647B946}"/>
              </a:ext>
            </a:extLst>
          </p:cNvPr>
          <p:cNvSpPr txBox="1"/>
          <p:nvPr userDrawn="1"/>
        </p:nvSpPr>
        <p:spPr>
          <a:xfrm>
            <a:off x="10024115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5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4FF2AB9-A8CE-D042-BBA0-EC5DADFE1E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86131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993C8-2168-224B-B11B-CBB6658DB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27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9E156A9-63B9-0D4D-A1F8-80EFCA1B2A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225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273885B-6CDF-A64C-9F9F-94B44588A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15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769DFBE-A0FB-1247-B7FD-0030539C0E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86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2D014FC-7138-6D42-B67F-0BD3BAEAD8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03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</p:spTree>
    <p:extLst>
      <p:ext uri="{BB962C8B-B14F-4D97-AF65-F5344CB8AC3E}">
        <p14:creationId xmlns:p14="http://schemas.microsoft.com/office/powerpoint/2010/main" val="42386286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689156-0CAF-CE40-AB00-388566D9D261}"/>
              </a:ext>
            </a:extLst>
          </p:cNvPr>
          <p:cNvGrpSpPr/>
          <p:nvPr userDrawn="1"/>
        </p:nvGrpSpPr>
        <p:grpSpPr>
          <a:xfrm>
            <a:off x="0" y="2359377"/>
            <a:ext cx="12200746" cy="2781276"/>
            <a:chOff x="-73152" y="1883661"/>
            <a:chExt cx="9304020" cy="197510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6CC197-4915-4C47-B8D5-6E22638C80C0}"/>
                </a:ext>
              </a:extLst>
            </p:cNvPr>
            <p:cNvSpPr/>
            <p:nvPr userDrawn="1"/>
          </p:nvSpPr>
          <p:spPr>
            <a:xfrm>
              <a:off x="-73152" y="2651760"/>
              <a:ext cx="1865376" cy="438912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A78F78-E166-DB4C-BAC1-D0965F345FE1}"/>
                </a:ext>
              </a:extLst>
            </p:cNvPr>
            <p:cNvSpPr/>
            <p:nvPr userDrawn="1"/>
          </p:nvSpPr>
          <p:spPr>
            <a:xfrm>
              <a:off x="1787652" y="2651760"/>
              <a:ext cx="1865376" cy="438912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6653D9-1DCF-7C42-9CF2-B7A90E6F7E5A}"/>
                </a:ext>
              </a:extLst>
            </p:cNvPr>
            <p:cNvSpPr/>
            <p:nvPr userDrawn="1"/>
          </p:nvSpPr>
          <p:spPr>
            <a:xfrm>
              <a:off x="3648456" y="2651760"/>
              <a:ext cx="1865376" cy="438912"/>
            </a:xfrm>
            <a:prstGeom prst="rect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3C1EA2-6262-4B4D-BFDB-372864B53E57}"/>
                </a:ext>
              </a:extLst>
            </p:cNvPr>
            <p:cNvSpPr/>
            <p:nvPr userDrawn="1"/>
          </p:nvSpPr>
          <p:spPr>
            <a:xfrm>
              <a:off x="5509260" y="2651760"/>
              <a:ext cx="1865376" cy="438912"/>
            </a:xfrm>
            <a:prstGeom prst="rect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4DC858-5BFD-0A46-ACB2-39AA1F3D801B}"/>
                </a:ext>
              </a:extLst>
            </p:cNvPr>
            <p:cNvSpPr/>
            <p:nvPr userDrawn="1"/>
          </p:nvSpPr>
          <p:spPr>
            <a:xfrm>
              <a:off x="7365492" y="2651760"/>
              <a:ext cx="1865376" cy="43891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71F4E3CC-21AD-F945-8372-A18256CF23C7}"/>
                </a:ext>
              </a:extLst>
            </p:cNvPr>
            <p:cNvSpPr/>
            <p:nvPr userDrawn="1"/>
          </p:nvSpPr>
          <p:spPr>
            <a:xfrm>
              <a:off x="587502" y="2267712"/>
              <a:ext cx="539496" cy="384048"/>
            </a:xfrm>
            <a:prstGeom prst="triangle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C4A0F0EF-A058-A946-84D5-5634C06D5572}"/>
                </a:ext>
              </a:extLst>
            </p:cNvPr>
            <p:cNvSpPr/>
            <p:nvPr userDrawn="1"/>
          </p:nvSpPr>
          <p:spPr>
            <a:xfrm>
              <a:off x="4318254" y="2267712"/>
              <a:ext cx="539496" cy="384048"/>
            </a:xfrm>
            <a:prstGeom prst="triangle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09A00FEA-B455-6246-AE45-F93A7AABE231}"/>
                </a:ext>
              </a:extLst>
            </p:cNvPr>
            <p:cNvSpPr/>
            <p:nvPr userDrawn="1"/>
          </p:nvSpPr>
          <p:spPr>
            <a:xfrm>
              <a:off x="8026146" y="2267712"/>
              <a:ext cx="539496" cy="384048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D708C2CE-884E-044C-932B-64794D7F7EFA}"/>
                </a:ext>
              </a:extLst>
            </p:cNvPr>
            <p:cNvSpPr/>
            <p:nvPr userDrawn="1"/>
          </p:nvSpPr>
          <p:spPr>
            <a:xfrm rot="10800000">
              <a:off x="2450592" y="3090672"/>
              <a:ext cx="539496" cy="384048"/>
            </a:xfrm>
            <a:prstGeom prst="triangle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AA98A588-D7EC-E34B-ABBC-C812789AF089}"/>
                </a:ext>
              </a:extLst>
            </p:cNvPr>
            <p:cNvSpPr/>
            <p:nvPr userDrawn="1"/>
          </p:nvSpPr>
          <p:spPr>
            <a:xfrm rot="10800000">
              <a:off x="6165342" y="3090672"/>
              <a:ext cx="539496" cy="384048"/>
            </a:xfrm>
            <a:prstGeom prst="triangle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50" name="object 2">
              <a:extLst>
                <a:ext uri="{FF2B5EF4-FFF2-40B4-BE49-F238E27FC236}">
                  <a16:creationId xmlns:a16="http://schemas.microsoft.com/office/drawing/2014/main" id="{DDD0F621-D12F-B640-BDDB-0341446D0614}"/>
                </a:ext>
              </a:extLst>
            </p:cNvPr>
            <p:cNvSpPr txBox="1"/>
            <p:nvPr userDrawn="1"/>
          </p:nvSpPr>
          <p:spPr>
            <a:xfrm>
              <a:off x="659345" y="3474720"/>
              <a:ext cx="395810" cy="384048"/>
            </a:xfrm>
            <a:prstGeom prst="ellipse">
              <a:avLst/>
            </a:prstGeom>
            <a:solidFill>
              <a:srgbClr val="41B6E6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1</a:t>
              </a:r>
            </a:p>
          </p:txBody>
        </p:sp>
        <p:sp>
          <p:nvSpPr>
            <p:cNvPr id="51" name="object 2">
              <a:extLst>
                <a:ext uri="{FF2B5EF4-FFF2-40B4-BE49-F238E27FC236}">
                  <a16:creationId xmlns:a16="http://schemas.microsoft.com/office/drawing/2014/main" id="{EFC8C0AC-BF31-8F4C-BEBB-476B23D7965B}"/>
                </a:ext>
              </a:extLst>
            </p:cNvPr>
            <p:cNvSpPr txBox="1"/>
            <p:nvPr userDrawn="1"/>
          </p:nvSpPr>
          <p:spPr>
            <a:xfrm>
              <a:off x="2522434" y="1883662"/>
              <a:ext cx="395810" cy="384048"/>
            </a:xfrm>
            <a:prstGeom prst="ellipse">
              <a:avLst/>
            </a:prstGeom>
            <a:solidFill>
              <a:srgbClr val="63666A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2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2" name="object 2">
              <a:extLst>
                <a:ext uri="{FF2B5EF4-FFF2-40B4-BE49-F238E27FC236}">
                  <a16:creationId xmlns:a16="http://schemas.microsoft.com/office/drawing/2014/main" id="{454AF190-49E4-E448-8AF0-2BCBD1BD8AC3}"/>
                </a:ext>
              </a:extLst>
            </p:cNvPr>
            <p:cNvSpPr txBox="1"/>
            <p:nvPr userDrawn="1"/>
          </p:nvSpPr>
          <p:spPr>
            <a:xfrm>
              <a:off x="6208681" y="1883661"/>
              <a:ext cx="395810" cy="384050"/>
            </a:xfrm>
            <a:prstGeom prst="ellipse">
              <a:avLst/>
            </a:prstGeom>
            <a:solidFill>
              <a:srgbClr val="FFA300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4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3" name="object 2">
              <a:extLst>
                <a:ext uri="{FF2B5EF4-FFF2-40B4-BE49-F238E27FC236}">
                  <a16:creationId xmlns:a16="http://schemas.microsoft.com/office/drawing/2014/main" id="{C8F78263-DA86-F543-A5B8-6D0F3DD0CEF0}"/>
                </a:ext>
              </a:extLst>
            </p:cNvPr>
            <p:cNvSpPr txBox="1"/>
            <p:nvPr userDrawn="1"/>
          </p:nvSpPr>
          <p:spPr>
            <a:xfrm>
              <a:off x="4372620" y="3474720"/>
              <a:ext cx="395810" cy="384048"/>
            </a:xfrm>
            <a:prstGeom prst="ellipse">
              <a:avLst/>
            </a:prstGeom>
            <a:solidFill>
              <a:srgbClr val="00629B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3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4" name="object 2">
              <a:extLst>
                <a:ext uri="{FF2B5EF4-FFF2-40B4-BE49-F238E27FC236}">
                  <a16:creationId xmlns:a16="http://schemas.microsoft.com/office/drawing/2014/main" id="{17651799-EBB4-DE4B-84C0-AF2BAC4C7ADA}"/>
                </a:ext>
              </a:extLst>
            </p:cNvPr>
            <p:cNvSpPr txBox="1"/>
            <p:nvPr userDrawn="1"/>
          </p:nvSpPr>
          <p:spPr>
            <a:xfrm>
              <a:off x="8101750" y="3474720"/>
              <a:ext cx="395810" cy="38404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5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</p:grp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B136F2D4-8120-6745-AF56-12B694637D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27D5652B-F0D1-6A47-99A7-4A492E2FAB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4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3FDEED65-2DAD-8747-8ED2-50CB6D9D3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6696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5017829-45C4-074F-AE45-6F65C3D9C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833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28A17CA5-B3CD-5A4B-9F57-A8C8AAB64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465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45404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055765A-5707-F147-BB40-C02F56C0B1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0720" y="3595931"/>
            <a:ext cx="5593080" cy="110275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400" b="0">
                <a:solidFill>
                  <a:srgbClr val="FFA300"/>
                </a:solidFill>
              </a:defRPr>
            </a:lvl1pPr>
          </a:lstStyle>
          <a:p>
            <a:pPr lvl="0"/>
            <a:r>
              <a:rPr lang="en-US" dirty="0"/>
              <a:t>Section Divider Arial Bold 24pt</a:t>
            </a:r>
          </a:p>
        </p:txBody>
      </p:sp>
    </p:spTree>
    <p:extLst>
      <p:ext uri="{BB962C8B-B14F-4D97-AF65-F5344CB8AC3E}">
        <p14:creationId xmlns:p14="http://schemas.microsoft.com/office/powerpoint/2010/main" val="1812883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6D8052D-5986-104C-991B-DC39F36DDBED}"/>
              </a:ext>
            </a:extLst>
          </p:cNvPr>
          <p:cNvSpPr/>
          <p:nvPr userDrawn="1"/>
        </p:nvSpPr>
        <p:spPr>
          <a:xfrm>
            <a:off x="8391077" y="3851664"/>
            <a:ext cx="225734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10664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>
              <a:defRPr/>
            </a:pPr>
            <a:fld id="{F1F52E2A-2511-284E-BA72-D5D163D41C8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609585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42FFCA0-1782-784D-A34B-033FF935E9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278563"/>
            <a:ext cx="8225642" cy="569912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838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95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" y="1"/>
            <a:ext cx="12191997" cy="40003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8" t="3488" r="18458"/>
          <a:stretch/>
        </p:blipFill>
        <p:spPr>
          <a:xfrm>
            <a:off x="3" y="171450"/>
            <a:ext cx="4064000" cy="3730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6503" r="25890" b="1142"/>
          <a:stretch/>
        </p:blipFill>
        <p:spPr>
          <a:xfrm>
            <a:off x="4064005" y="171451"/>
            <a:ext cx="4063999" cy="37339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t="1957" r="27183"/>
          <a:stretch/>
        </p:blipFill>
        <p:spPr>
          <a:xfrm>
            <a:off x="8112296" y="171451"/>
            <a:ext cx="4079705" cy="373391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3" y="3558713"/>
            <a:ext cx="12191997" cy="347856"/>
          </a:xfrm>
          <a:prstGeom prst="rect">
            <a:avLst/>
          </a:prstGeom>
          <a:solidFill>
            <a:srgbClr val="BB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6" y="4776686"/>
            <a:ext cx="3600369" cy="94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5029625" y="4738585"/>
            <a:ext cx="6476576" cy="697803"/>
          </a:xfrm>
          <a:ln algn="ctr"/>
        </p:spPr>
        <p:txBody>
          <a:bodyPr anchor="b"/>
          <a:lstStyle>
            <a:lvl1pPr algn="l">
              <a:defRPr sz="2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29625" y="5586002"/>
            <a:ext cx="6476576" cy="7905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1364346" y="6694817"/>
            <a:ext cx="5119775" cy="7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00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grpSp>
        <p:nvGrpSpPr>
          <p:cNvPr id="19" name="Group 4"/>
          <p:cNvGrpSpPr>
            <a:grpSpLocks noChangeAspect="1"/>
          </p:cNvGrpSpPr>
          <p:nvPr userDrawn="1"/>
        </p:nvGrpSpPr>
        <p:grpSpPr bwMode="auto">
          <a:xfrm>
            <a:off x="1450524" y="3642296"/>
            <a:ext cx="9290952" cy="216940"/>
            <a:chOff x="513" y="1219"/>
            <a:chExt cx="3469" cy="108"/>
          </a:xfrm>
          <a:solidFill>
            <a:schemeClr val="bg1"/>
          </a:solidFill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513" y="1219"/>
              <a:ext cx="1501" cy="108"/>
            </a:xfrm>
            <a:custGeom>
              <a:avLst/>
              <a:gdLst>
                <a:gd name="T0" fmla="*/ 22 w 3098"/>
                <a:gd name="T1" fmla="*/ 87 h 222"/>
                <a:gd name="T2" fmla="*/ 171 w 3098"/>
                <a:gd name="T3" fmla="*/ 172 h 222"/>
                <a:gd name="T4" fmla="*/ 224 w 3098"/>
                <a:gd name="T5" fmla="*/ 66 h 222"/>
                <a:gd name="T6" fmla="*/ 361 w 3098"/>
                <a:gd name="T7" fmla="*/ 112 h 222"/>
                <a:gd name="T8" fmla="*/ 304 w 3098"/>
                <a:gd name="T9" fmla="*/ 175 h 222"/>
                <a:gd name="T10" fmla="*/ 463 w 3098"/>
                <a:gd name="T11" fmla="*/ 172 h 222"/>
                <a:gd name="T12" fmla="*/ 463 w 3098"/>
                <a:gd name="T13" fmla="*/ 89 h 222"/>
                <a:gd name="T14" fmla="*/ 482 w 3098"/>
                <a:gd name="T15" fmla="*/ 172 h 222"/>
                <a:gd name="T16" fmla="*/ 429 w 3098"/>
                <a:gd name="T17" fmla="*/ 161 h 222"/>
                <a:gd name="T18" fmla="*/ 517 w 3098"/>
                <a:gd name="T19" fmla="*/ 49 h 222"/>
                <a:gd name="T20" fmla="*/ 536 w 3098"/>
                <a:gd name="T21" fmla="*/ 66 h 222"/>
                <a:gd name="T22" fmla="*/ 517 w 3098"/>
                <a:gd name="T23" fmla="*/ 146 h 222"/>
                <a:gd name="T24" fmla="*/ 582 w 3098"/>
                <a:gd name="T25" fmla="*/ 172 h 222"/>
                <a:gd name="T26" fmla="*/ 716 w 3098"/>
                <a:gd name="T27" fmla="*/ 92 h 222"/>
                <a:gd name="T28" fmla="*/ 652 w 3098"/>
                <a:gd name="T29" fmla="*/ 49 h 222"/>
                <a:gd name="T30" fmla="*/ 766 w 3098"/>
                <a:gd name="T31" fmla="*/ 204 h 222"/>
                <a:gd name="T32" fmla="*/ 759 w 3098"/>
                <a:gd name="T33" fmla="*/ 110 h 222"/>
                <a:gd name="T34" fmla="*/ 816 w 3098"/>
                <a:gd name="T35" fmla="*/ 222 h 222"/>
                <a:gd name="T36" fmla="*/ 818 w 3098"/>
                <a:gd name="T37" fmla="*/ 157 h 222"/>
                <a:gd name="T38" fmla="*/ 1001 w 3098"/>
                <a:gd name="T39" fmla="*/ 94 h 222"/>
                <a:gd name="T40" fmla="*/ 1013 w 3098"/>
                <a:gd name="T41" fmla="*/ 46 h 222"/>
                <a:gd name="T42" fmla="*/ 1008 w 3098"/>
                <a:gd name="T43" fmla="*/ 108 h 222"/>
                <a:gd name="T44" fmla="*/ 1297 w 3098"/>
                <a:gd name="T45" fmla="*/ 33 h 222"/>
                <a:gd name="T46" fmla="*/ 1298 w 3098"/>
                <a:gd name="T47" fmla="*/ 142 h 222"/>
                <a:gd name="T48" fmla="*/ 1311 w 3098"/>
                <a:gd name="T49" fmla="*/ 134 h 222"/>
                <a:gd name="T50" fmla="*/ 1317 w 3098"/>
                <a:gd name="T51" fmla="*/ 67 h 222"/>
                <a:gd name="T52" fmla="*/ 1394 w 3098"/>
                <a:gd name="T53" fmla="*/ 123 h 222"/>
                <a:gd name="T54" fmla="*/ 1528 w 3098"/>
                <a:gd name="T55" fmla="*/ 92 h 222"/>
                <a:gd name="T56" fmla="*/ 1464 w 3098"/>
                <a:gd name="T57" fmla="*/ 49 h 222"/>
                <a:gd name="T58" fmla="*/ 1572 w 3098"/>
                <a:gd name="T59" fmla="*/ 111 h 222"/>
                <a:gd name="T60" fmla="*/ 1634 w 3098"/>
                <a:gd name="T61" fmla="*/ 158 h 222"/>
                <a:gd name="T62" fmla="*/ 1752 w 3098"/>
                <a:gd name="T63" fmla="*/ 46 h 222"/>
                <a:gd name="T64" fmla="*/ 1803 w 3098"/>
                <a:gd name="T65" fmla="*/ 156 h 222"/>
                <a:gd name="T66" fmla="*/ 1751 w 3098"/>
                <a:gd name="T67" fmla="*/ 62 h 222"/>
                <a:gd name="T68" fmla="*/ 1895 w 3098"/>
                <a:gd name="T69" fmla="*/ 66 h 222"/>
                <a:gd name="T70" fmla="*/ 1901 w 3098"/>
                <a:gd name="T71" fmla="*/ 102 h 222"/>
                <a:gd name="T72" fmla="*/ 1968 w 3098"/>
                <a:gd name="T73" fmla="*/ 66 h 222"/>
                <a:gd name="T74" fmla="*/ 2042 w 3098"/>
                <a:gd name="T75" fmla="*/ 22 h 222"/>
                <a:gd name="T76" fmla="*/ 2007 w 3098"/>
                <a:gd name="T77" fmla="*/ 66 h 222"/>
                <a:gd name="T78" fmla="*/ 2067 w 3098"/>
                <a:gd name="T79" fmla="*/ 69 h 222"/>
                <a:gd name="T80" fmla="*/ 2048 w 3098"/>
                <a:gd name="T81" fmla="*/ 172 h 222"/>
                <a:gd name="T82" fmla="*/ 2183 w 3098"/>
                <a:gd name="T83" fmla="*/ 159 h 222"/>
                <a:gd name="T84" fmla="*/ 2139 w 3098"/>
                <a:gd name="T85" fmla="*/ 103 h 222"/>
                <a:gd name="T86" fmla="*/ 2375 w 3098"/>
                <a:gd name="T87" fmla="*/ 117 h 222"/>
                <a:gd name="T88" fmla="*/ 2255 w 3098"/>
                <a:gd name="T89" fmla="*/ 111 h 222"/>
                <a:gd name="T90" fmla="*/ 2551 w 3098"/>
                <a:gd name="T91" fmla="*/ 35 h 222"/>
                <a:gd name="T92" fmla="*/ 2543 w 3098"/>
                <a:gd name="T93" fmla="*/ 3 h 222"/>
                <a:gd name="T94" fmla="*/ 2589 w 3098"/>
                <a:gd name="T95" fmla="*/ 172 h 222"/>
                <a:gd name="T96" fmla="*/ 2761 w 3098"/>
                <a:gd name="T97" fmla="*/ 111 h 222"/>
                <a:gd name="T98" fmla="*/ 2805 w 3098"/>
                <a:gd name="T99" fmla="*/ 49 h 222"/>
                <a:gd name="T100" fmla="*/ 2824 w 3098"/>
                <a:gd name="T101" fmla="*/ 85 h 222"/>
                <a:gd name="T102" fmla="*/ 2902 w 3098"/>
                <a:gd name="T103" fmla="*/ 172 h 222"/>
                <a:gd name="T104" fmla="*/ 2981 w 3098"/>
                <a:gd name="T105" fmla="*/ 46 h 222"/>
                <a:gd name="T106" fmla="*/ 3023 w 3098"/>
                <a:gd name="T107" fmla="*/ 139 h 222"/>
                <a:gd name="T108" fmla="*/ 3070 w 3098"/>
                <a:gd name="T109" fmla="*/ 16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98" h="222">
                  <a:moveTo>
                    <a:pt x="0" y="87"/>
                  </a:moveTo>
                  <a:cubicBezTo>
                    <a:pt x="0" y="35"/>
                    <a:pt x="38" y="0"/>
                    <a:pt x="87" y="0"/>
                  </a:cubicBezTo>
                  <a:cubicBezTo>
                    <a:pt x="117" y="0"/>
                    <a:pt x="138" y="14"/>
                    <a:pt x="151" y="33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24" y="29"/>
                    <a:pt x="106" y="19"/>
                    <a:pt x="87" y="19"/>
                  </a:cubicBezTo>
                  <a:cubicBezTo>
                    <a:pt x="50" y="19"/>
                    <a:pt x="22" y="47"/>
                    <a:pt x="22" y="87"/>
                  </a:cubicBezTo>
                  <a:cubicBezTo>
                    <a:pt x="22" y="128"/>
                    <a:pt x="50" y="156"/>
                    <a:pt x="87" y="156"/>
                  </a:cubicBezTo>
                  <a:cubicBezTo>
                    <a:pt x="106" y="156"/>
                    <a:pt x="124" y="146"/>
                    <a:pt x="134" y="13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37" y="161"/>
                    <a:pt x="117" y="175"/>
                    <a:pt x="87" y="175"/>
                  </a:cubicBezTo>
                  <a:cubicBezTo>
                    <a:pt x="38" y="175"/>
                    <a:pt x="0" y="140"/>
                    <a:pt x="0" y="87"/>
                  </a:cubicBezTo>
                  <a:close/>
                  <a:moveTo>
                    <a:pt x="171" y="172"/>
                  </a:moveTo>
                  <a:cubicBezTo>
                    <a:pt x="171" y="49"/>
                    <a:pt x="171" y="49"/>
                    <a:pt x="171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69"/>
                    <a:pt x="191" y="69"/>
                    <a:pt x="191" y="69"/>
                  </a:cubicBezTo>
                  <a:cubicBezTo>
                    <a:pt x="200" y="56"/>
                    <a:pt x="215" y="47"/>
                    <a:pt x="231" y="47"/>
                  </a:cubicBezTo>
                  <a:cubicBezTo>
                    <a:pt x="231" y="66"/>
                    <a:pt x="231" y="66"/>
                    <a:pt x="231" y="66"/>
                  </a:cubicBezTo>
                  <a:cubicBezTo>
                    <a:pt x="229" y="66"/>
                    <a:pt x="227" y="66"/>
                    <a:pt x="224" y="66"/>
                  </a:cubicBezTo>
                  <a:cubicBezTo>
                    <a:pt x="212" y="66"/>
                    <a:pt x="196" y="75"/>
                    <a:pt x="191" y="85"/>
                  </a:cubicBezTo>
                  <a:cubicBezTo>
                    <a:pt x="191" y="172"/>
                    <a:pt x="191" y="172"/>
                    <a:pt x="191" y="172"/>
                  </a:cubicBezTo>
                  <a:lnTo>
                    <a:pt x="171" y="172"/>
                  </a:lnTo>
                  <a:close/>
                  <a:moveTo>
                    <a:pt x="242" y="111"/>
                  </a:moveTo>
                  <a:cubicBezTo>
                    <a:pt x="242" y="75"/>
                    <a:pt x="267" y="46"/>
                    <a:pt x="302" y="46"/>
                  </a:cubicBezTo>
                  <a:cubicBezTo>
                    <a:pt x="340" y="46"/>
                    <a:pt x="361" y="75"/>
                    <a:pt x="361" y="112"/>
                  </a:cubicBezTo>
                  <a:cubicBezTo>
                    <a:pt x="361" y="117"/>
                    <a:pt x="361" y="117"/>
                    <a:pt x="361" y="117"/>
                  </a:cubicBezTo>
                  <a:cubicBezTo>
                    <a:pt x="262" y="117"/>
                    <a:pt x="262" y="117"/>
                    <a:pt x="262" y="117"/>
                  </a:cubicBezTo>
                  <a:cubicBezTo>
                    <a:pt x="264" y="140"/>
                    <a:pt x="280" y="159"/>
                    <a:pt x="306" y="159"/>
                  </a:cubicBezTo>
                  <a:cubicBezTo>
                    <a:pt x="320" y="159"/>
                    <a:pt x="334" y="154"/>
                    <a:pt x="344" y="144"/>
                  </a:cubicBezTo>
                  <a:cubicBezTo>
                    <a:pt x="353" y="156"/>
                    <a:pt x="353" y="156"/>
                    <a:pt x="353" y="156"/>
                  </a:cubicBezTo>
                  <a:cubicBezTo>
                    <a:pt x="341" y="169"/>
                    <a:pt x="325" y="175"/>
                    <a:pt x="304" y="175"/>
                  </a:cubicBezTo>
                  <a:cubicBezTo>
                    <a:pt x="268" y="175"/>
                    <a:pt x="242" y="149"/>
                    <a:pt x="242" y="111"/>
                  </a:cubicBezTo>
                  <a:close/>
                  <a:moveTo>
                    <a:pt x="302" y="62"/>
                  </a:moveTo>
                  <a:cubicBezTo>
                    <a:pt x="276" y="62"/>
                    <a:pt x="263" y="84"/>
                    <a:pt x="262" y="103"/>
                  </a:cubicBezTo>
                  <a:cubicBezTo>
                    <a:pt x="343" y="103"/>
                    <a:pt x="343" y="103"/>
                    <a:pt x="343" y="103"/>
                  </a:cubicBezTo>
                  <a:cubicBezTo>
                    <a:pt x="342" y="85"/>
                    <a:pt x="330" y="62"/>
                    <a:pt x="302" y="62"/>
                  </a:cubicBezTo>
                  <a:close/>
                  <a:moveTo>
                    <a:pt x="463" y="172"/>
                  </a:moveTo>
                  <a:cubicBezTo>
                    <a:pt x="463" y="158"/>
                    <a:pt x="463" y="158"/>
                    <a:pt x="463" y="158"/>
                  </a:cubicBezTo>
                  <a:cubicBezTo>
                    <a:pt x="452" y="169"/>
                    <a:pt x="438" y="175"/>
                    <a:pt x="422" y="175"/>
                  </a:cubicBezTo>
                  <a:cubicBezTo>
                    <a:pt x="401" y="175"/>
                    <a:pt x="379" y="161"/>
                    <a:pt x="379" y="134"/>
                  </a:cubicBezTo>
                  <a:cubicBezTo>
                    <a:pt x="379" y="107"/>
                    <a:pt x="401" y="94"/>
                    <a:pt x="422" y="94"/>
                  </a:cubicBezTo>
                  <a:cubicBezTo>
                    <a:pt x="439" y="94"/>
                    <a:pt x="453" y="99"/>
                    <a:pt x="463" y="111"/>
                  </a:cubicBezTo>
                  <a:cubicBezTo>
                    <a:pt x="463" y="89"/>
                    <a:pt x="463" y="89"/>
                    <a:pt x="463" y="89"/>
                  </a:cubicBezTo>
                  <a:cubicBezTo>
                    <a:pt x="463" y="72"/>
                    <a:pt x="449" y="63"/>
                    <a:pt x="432" y="63"/>
                  </a:cubicBezTo>
                  <a:cubicBezTo>
                    <a:pt x="417" y="63"/>
                    <a:pt x="405" y="68"/>
                    <a:pt x="394" y="80"/>
                  </a:cubicBezTo>
                  <a:cubicBezTo>
                    <a:pt x="385" y="67"/>
                    <a:pt x="385" y="67"/>
                    <a:pt x="385" y="67"/>
                  </a:cubicBezTo>
                  <a:cubicBezTo>
                    <a:pt x="398" y="53"/>
                    <a:pt x="414" y="46"/>
                    <a:pt x="434" y="46"/>
                  </a:cubicBezTo>
                  <a:cubicBezTo>
                    <a:pt x="460" y="46"/>
                    <a:pt x="482" y="58"/>
                    <a:pt x="482" y="88"/>
                  </a:cubicBezTo>
                  <a:cubicBezTo>
                    <a:pt x="482" y="172"/>
                    <a:pt x="482" y="172"/>
                    <a:pt x="482" y="172"/>
                  </a:cubicBezTo>
                  <a:lnTo>
                    <a:pt x="463" y="172"/>
                  </a:lnTo>
                  <a:close/>
                  <a:moveTo>
                    <a:pt x="463" y="146"/>
                  </a:moveTo>
                  <a:cubicBezTo>
                    <a:pt x="463" y="123"/>
                    <a:pt x="463" y="123"/>
                    <a:pt x="463" y="123"/>
                  </a:cubicBezTo>
                  <a:cubicBezTo>
                    <a:pt x="455" y="113"/>
                    <a:pt x="442" y="108"/>
                    <a:pt x="429" y="108"/>
                  </a:cubicBezTo>
                  <a:cubicBezTo>
                    <a:pt x="411" y="108"/>
                    <a:pt x="399" y="119"/>
                    <a:pt x="399" y="135"/>
                  </a:cubicBezTo>
                  <a:cubicBezTo>
                    <a:pt x="399" y="150"/>
                    <a:pt x="411" y="161"/>
                    <a:pt x="429" y="161"/>
                  </a:cubicBezTo>
                  <a:cubicBezTo>
                    <a:pt x="442" y="161"/>
                    <a:pt x="455" y="156"/>
                    <a:pt x="463" y="146"/>
                  </a:cubicBezTo>
                  <a:close/>
                  <a:moveTo>
                    <a:pt x="517" y="146"/>
                  </a:moveTo>
                  <a:cubicBezTo>
                    <a:pt x="517" y="66"/>
                    <a:pt x="517" y="66"/>
                    <a:pt x="517" y="66"/>
                  </a:cubicBezTo>
                  <a:cubicBezTo>
                    <a:pt x="497" y="66"/>
                    <a:pt x="497" y="66"/>
                    <a:pt x="497" y="66"/>
                  </a:cubicBezTo>
                  <a:cubicBezTo>
                    <a:pt x="497" y="49"/>
                    <a:pt x="497" y="49"/>
                    <a:pt x="497" y="49"/>
                  </a:cubicBezTo>
                  <a:cubicBezTo>
                    <a:pt x="517" y="49"/>
                    <a:pt x="517" y="49"/>
                    <a:pt x="517" y="49"/>
                  </a:cubicBezTo>
                  <a:cubicBezTo>
                    <a:pt x="517" y="16"/>
                    <a:pt x="517" y="16"/>
                    <a:pt x="517" y="16"/>
                  </a:cubicBezTo>
                  <a:cubicBezTo>
                    <a:pt x="536" y="16"/>
                    <a:pt x="536" y="16"/>
                    <a:pt x="536" y="16"/>
                  </a:cubicBezTo>
                  <a:cubicBezTo>
                    <a:pt x="536" y="49"/>
                    <a:pt x="536" y="49"/>
                    <a:pt x="536" y="49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1" y="66"/>
                    <a:pt x="561" y="66"/>
                    <a:pt x="561" y="66"/>
                  </a:cubicBezTo>
                  <a:cubicBezTo>
                    <a:pt x="536" y="66"/>
                    <a:pt x="536" y="66"/>
                    <a:pt x="536" y="66"/>
                  </a:cubicBezTo>
                  <a:cubicBezTo>
                    <a:pt x="536" y="142"/>
                    <a:pt x="536" y="142"/>
                    <a:pt x="536" y="142"/>
                  </a:cubicBezTo>
                  <a:cubicBezTo>
                    <a:pt x="536" y="151"/>
                    <a:pt x="540" y="158"/>
                    <a:pt x="549" y="158"/>
                  </a:cubicBezTo>
                  <a:cubicBezTo>
                    <a:pt x="554" y="158"/>
                    <a:pt x="559" y="156"/>
                    <a:pt x="562" y="153"/>
                  </a:cubicBezTo>
                  <a:cubicBezTo>
                    <a:pt x="567" y="167"/>
                    <a:pt x="567" y="167"/>
                    <a:pt x="567" y="167"/>
                  </a:cubicBezTo>
                  <a:cubicBezTo>
                    <a:pt x="562" y="172"/>
                    <a:pt x="556" y="175"/>
                    <a:pt x="544" y="175"/>
                  </a:cubicBezTo>
                  <a:cubicBezTo>
                    <a:pt x="526" y="175"/>
                    <a:pt x="517" y="165"/>
                    <a:pt x="517" y="146"/>
                  </a:cubicBezTo>
                  <a:close/>
                  <a:moveTo>
                    <a:pt x="578" y="19"/>
                  </a:moveTo>
                  <a:cubicBezTo>
                    <a:pt x="578" y="12"/>
                    <a:pt x="584" y="6"/>
                    <a:pt x="591" y="6"/>
                  </a:cubicBezTo>
                  <a:cubicBezTo>
                    <a:pt x="598" y="6"/>
                    <a:pt x="604" y="12"/>
                    <a:pt x="604" y="19"/>
                  </a:cubicBezTo>
                  <a:cubicBezTo>
                    <a:pt x="604" y="26"/>
                    <a:pt x="598" y="32"/>
                    <a:pt x="591" y="32"/>
                  </a:cubicBezTo>
                  <a:cubicBezTo>
                    <a:pt x="584" y="32"/>
                    <a:pt x="578" y="26"/>
                    <a:pt x="578" y="19"/>
                  </a:cubicBezTo>
                  <a:close/>
                  <a:moveTo>
                    <a:pt x="582" y="172"/>
                  </a:moveTo>
                  <a:cubicBezTo>
                    <a:pt x="582" y="49"/>
                    <a:pt x="582" y="49"/>
                    <a:pt x="582" y="49"/>
                  </a:cubicBezTo>
                  <a:cubicBezTo>
                    <a:pt x="601" y="49"/>
                    <a:pt x="601" y="49"/>
                    <a:pt x="601" y="49"/>
                  </a:cubicBezTo>
                  <a:cubicBezTo>
                    <a:pt x="601" y="172"/>
                    <a:pt x="601" y="172"/>
                    <a:pt x="601" y="172"/>
                  </a:cubicBezTo>
                  <a:lnTo>
                    <a:pt x="582" y="172"/>
                  </a:lnTo>
                  <a:close/>
                  <a:moveTo>
                    <a:pt x="716" y="172"/>
                  </a:moveTo>
                  <a:cubicBezTo>
                    <a:pt x="716" y="92"/>
                    <a:pt x="716" y="92"/>
                    <a:pt x="716" y="92"/>
                  </a:cubicBezTo>
                  <a:cubicBezTo>
                    <a:pt x="716" y="70"/>
                    <a:pt x="705" y="63"/>
                    <a:pt x="688" y="63"/>
                  </a:cubicBezTo>
                  <a:cubicBezTo>
                    <a:pt x="673" y="63"/>
                    <a:pt x="659" y="72"/>
                    <a:pt x="652" y="82"/>
                  </a:cubicBezTo>
                  <a:cubicBezTo>
                    <a:pt x="652" y="172"/>
                    <a:pt x="652" y="172"/>
                    <a:pt x="652" y="172"/>
                  </a:cubicBezTo>
                  <a:cubicBezTo>
                    <a:pt x="633" y="172"/>
                    <a:pt x="633" y="172"/>
                    <a:pt x="633" y="172"/>
                  </a:cubicBezTo>
                  <a:cubicBezTo>
                    <a:pt x="633" y="49"/>
                    <a:pt x="633" y="49"/>
                    <a:pt x="633" y="49"/>
                  </a:cubicBezTo>
                  <a:cubicBezTo>
                    <a:pt x="652" y="49"/>
                    <a:pt x="652" y="49"/>
                    <a:pt x="652" y="49"/>
                  </a:cubicBezTo>
                  <a:cubicBezTo>
                    <a:pt x="652" y="67"/>
                    <a:pt x="652" y="67"/>
                    <a:pt x="652" y="67"/>
                  </a:cubicBezTo>
                  <a:cubicBezTo>
                    <a:pt x="660" y="57"/>
                    <a:pt x="677" y="46"/>
                    <a:pt x="695" y="46"/>
                  </a:cubicBezTo>
                  <a:cubicBezTo>
                    <a:pt x="721" y="46"/>
                    <a:pt x="735" y="59"/>
                    <a:pt x="735" y="86"/>
                  </a:cubicBezTo>
                  <a:cubicBezTo>
                    <a:pt x="735" y="172"/>
                    <a:pt x="735" y="172"/>
                    <a:pt x="735" y="172"/>
                  </a:cubicBezTo>
                  <a:lnTo>
                    <a:pt x="716" y="172"/>
                  </a:lnTo>
                  <a:close/>
                  <a:moveTo>
                    <a:pt x="766" y="204"/>
                  </a:moveTo>
                  <a:cubicBezTo>
                    <a:pt x="776" y="189"/>
                    <a:pt x="776" y="189"/>
                    <a:pt x="776" y="189"/>
                  </a:cubicBezTo>
                  <a:cubicBezTo>
                    <a:pt x="786" y="202"/>
                    <a:pt x="798" y="206"/>
                    <a:pt x="816" y="206"/>
                  </a:cubicBezTo>
                  <a:cubicBezTo>
                    <a:pt x="836" y="206"/>
                    <a:pt x="855" y="196"/>
                    <a:pt x="855" y="169"/>
                  </a:cubicBezTo>
                  <a:cubicBezTo>
                    <a:pt x="855" y="152"/>
                    <a:pt x="855" y="152"/>
                    <a:pt x="855" y="152"/>
                  </a:cubicBezTo>
                  <a:cubicBezTo>
                    <a:pt x="846" y="164"/>
                    <a:pt x="831" y="174"/>
                    <a:pt x="814" y="174"/>
                  </a:cubicBezTo>
                  <a:cubicBezTo>
                    <a:pt x="782" y="174"/>
                    <a:pt x="759" y="150"/>
                    <a:pt x="759" y="110"/>
                  </a:cubicBezTo>
                  <a:cubicBezTo>
                    <a:pt x="759" y="71"/>
                    <a:pt x="782" y="46"/>
                    <a:pt x="814" y="46"/>
                  </a:cubicBezTo>
                  <a:cubicBezTo>
                    <a:pt x="830" y="46"/>
                    <a:pt x="845" y="54"/>
                    <a:pt x="855" y="68"/>
                  </a:cubicBezTo>
                  <a:cubicBezTo>
                    <a:pt x="855" y="49"/>
                    <a:pt x="855" y="49"/>
                    <a:pt x="855" y="49"/>
                  </a:cubicBezTo>
                  <a:cubicBezTo>
                    <a:pt x="874" y="49"/>
                    <a:pt x="874" y="49"/>
                    <a:pt x="874" y="49"/>
                  </a:cubicBezTo>
                  <a:cubicBezTo>
                    <a:pt x="874" y="169"/>
                    <a:pt x="874" y="169"/>
                    <a:pt x="874" y="169"/>
                  </a:cubicBezTo>
                  <a:cubicBezTo>
                    <a:pt x="874" y="209"/>
                    <a:pt x="846" y="222"/>
                    <a:pt x="816" y="222"/>
                  </a:cubicBezTo>
                  <a:cubicBezTo>
                    <a:pt x="795" y="222"/>
                    <a:pt x="781" y="218"/>
                    <a:pt x="766" y="204"/>
                  </a:cubicBezTo>
                  <a:close/>
                  <a:moveTo>
                    <a:pt x="855" y="137"/>
                  </a:moveTo>
                  <a:cubicBezTo>
                    <a:pt x="855" y="83"/>
                    <a:pt x="855" y="83"/>
                    <a:pt x="855" y="83"/>
                  </a:cubicBezTo>
                  <a:cubicBezTo>
                    <a:pt x="848" y="72"/>
                    <a:pt x="834" y="63"/>
                    <a:pt x="818" y="63"/>
                  </a:cubicBezTo>
                  <a:cubicBezTo>
                    <a:pt x="794" y="63"/>
                    <a:pt x="779" y="83"/>
                    <a:pt x="779" y="110"/>
                  </a:cubicBezTo>
                  <a:cubicBezTo>
                    <a:pt x="779" y="137"/>
                    <a:pt x="794" y="157"/>
                    <a:pt x="818" y="157"/>
                  </a:cubicBezTo>
                  <a:cubicBezTo>
                    <a:pt x="834" y="157"/>
                    <a:pt x="848" y="147"/>
                    <a:pt x="855" y="137"/>
                  </a:cubicBezTo>
                  <a:close/>
                  <a:moveTo>
                    <a:pt x="1042" y="172"/>
                  </a:moveTo>
                  <a:cubicBezTo>
                    <a:pt x="1042" y="158"/>
                    <a:pt x="1042" y="158"/>
                    <a:pt x="1042" y="158"/>
                  </a:cubicBezTo>
                  <a:cubicBezTo>
                    <a:pt x="1032" y="169"/>
                    <a:pt x="1018" y="175"/>
                    <a:pt x="1001" y="175"/>
                  </a:cubicBezTo>
                  <a:cubicBezTo>
                    <a:pt x="980" y="175"/>
                    <a:pt x="958" y="161"/>
                    <a:pt x="958" y="134"/>
                  </a:cubicBezTo>
                  <a:cubicBezTo>
                    <a:pt x="958" y="107"/>
                    <a:pt x="980" y="94"/>
                    <a:pt x="1001" y="94"/>
                  </a:cubicBezTo>
                  <a:cubicBezTo>
                    <a:pt x="1018" y="94"/>
                    <a:pt x="1032" y="99"/>
                    <a:pt x="1042" y="111"/>
                  </a:cubicBezTo>
                  <a:cubicBezTo>
                    <a:pt x="1042" y="89"/>
                    <a:pt x="1042" y="89"/>
                    <a:pt x="1042" y="89"/>
                  </a:cubicBezTo>
                  <a:cubicBezTo>
                    <a:pt x="1042" y="72"/>
                    <a:pt x="1029" y="63"/>
                    <a:pt x="1011" y="63"/>
                  </a:cubicBezTo>
                  <a:cubicBezTo>
                    <a:pt x="996" y="63"/>
                    <a:pt x="984" y="68"/>
                    <a:pt x="973" y="80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78" y="53"/>
                    <a:pt x="993" y="46"/>
                    <a:pt x="1013" y="46"/>
                  </a:cubicBezTo>
                  <a:cubicBezTo>
                    <a:pt x="1039" y="46"/>
                    <a:pt x="1061" y="58"/>
                    <a:pt x="1061" y="88"/>
                  </a:cubicBezTo>
                  <a:cubicBezTo>
                    <a:pt x="1061" y="172"/>
                    <a:pt x="1061" y="172"/>
                    <a:pt x="1061" y="172"/>
                  </a:cubicBezTo>
                  <a:lnTo>
                    <a:pt x="1042" y="172"/>
                  </a:lnTo>
                  <a:close/>
                  <a:moveTo>
                    <a:pt x="1042" y="146"/>
                  </a:moveTo>
                  <a:cubicBezTo>
                    <a:pt x="1042" y="123"/>
                    <a:pt x="1042" y="123"/>
                    <a:pt x="1042" y="123"/>
                  </a:cubicBezTo>
                  <a:cubicBezTo>
                    <a:pt x="1035" y="113"/>
                    <a:pt x="1022" y="108"/>
                    <a:pt x="1008" y="108"/>
                  </a:cubicBezTo>
                  <a:cubicBezTo>
                    <a:pt x="990" y="108"/>
                    <a:pt x="978" y="119"/>
                    <a:pt x="978" y="135"/>
                  </a:cubicBezTo>
                  <a:cubicBezTo>
                    <a:pt x="978" y="150"/>
                    <a:pt x="990" y="161"/>
                    <a:pt x="1008" y="161"/>
                  </a:cubicBezTo>
                  <a:cubicBezTo>
                    <a:pt x="1022" y="161"/>
                    <a:pt x="1035" y="156"/>
                    <a:pt x="1042" y="146"/>
                  </a:cubicBezTo>
                  <a:close/>
                  <a:moveTo>
                    <a:pt x="1146" y="87"/>
                  </a:moveTo>
                  <a:cubicBezTo>
                    <a:pt x="1146" y="35"/>
                    <a:pt x="1184" y="0"/>
                    <a:pt x="1233" y="0"/>
                  </a:cubicBezTo>
                  <a:cubicBezTo>
                    <a:pt x="1263" y="0"/>
                    <a:pt x="1284" y="14"/>
                    <a:pt x="1297" y="33"/>
                  </a:cubicBezTo>
                  <a:cubicBezTo>
                    <a:pt x="1280" y="43"/>
                    <a:pt x="1280" y="43"/>
                    <a:pt x="1280" y="43"/>
                  </a:cubicBezTo>
                  <a:cubicBezTo>
                    <a:pt x="1270" y="29"/>
                    <a:pt x="1252" y="19"/>
                    <a:pt x="1233" y="19"/>
                  </a:cubicBezTo>
                  <a:cubicBezTo>
                    <a:pt x="1196" y="19"/>
                    <a:pt x="1168" y="47"/>
                    <a:pt x="1168" y="87"/>
                  </a:cubicBezTo>
                  <a:cubicBezTo>
                    <a:pt x="1168" y="128"/>
                    <a:pt x="1196" y="156"/>
                    <a:pt x="1233" y="156"/>
                  </a:cubicBezTo>
                  <a:cubicBezTo>
                    <a:pt x="1252" y="156"/>
                    <a:pt x="1270" y="146"/>
                    <a:pt x="1280" y="132"/>
                  </a:cubicBezTo>
                  <a:cubicBezTo>
                    <a:pt x="1298" y="142"/>
                    <a:pt x="1298" y="142"/>
                    <a:pt x="1298" y="142"/>
                  </a:cubicBezTo>
                  <a:cubicBezTo>
                    <a:pt x="1283" y="161"/>
                    <a:pt x="1263" y="175"/>
                    <a:pt x="1233" y="175"/>
                  </a:cubicBezTo>
                  <a:cubicBezTo>
                    <a:pt x="1184" y="175"/>
                    <a:pt x="1146" y="140"/>
                    <a:pt x="1146" y="87"/>
                  </a:cubicBezTo>
                  <a:close/>
                  <a:moveTo>
                    <a:pt x="1394" y="172"/>
                  </a:moveTo>
                  <a:cubicBezTo>
                    <a:pt x="1394" y="158"/>
                    <a:pt x="1394" y="158"/>
                    <a:pt x="1394" y="158"/>
                  </a:cubicBezTo>
                  <a:cubicBezTo>
                    <a:pt x="1384" y="169"/>
                    <a:pt x="1370" y="175"/>
                    <a:pt x="1354" y="175"/>
                  </a:cubicBezTo>
                  <a:cubicBezTo>
                    <a:pt x="1333" y="175"/>
                    <a:pt x="1311" y="161"/>
                    <a:pt x="1311" y="134"/>
                  </a:cubicBezTo>
                  <a:cubicBezTo>
                    <a:pt x="1311" y="107"/>
                    <a:pt x="1333" y="94"/>
                    <a:pt x="1354" y="94"/>
                  </a:cubicBezTo>
                  <a:cubicBezTo>
                    <a:pt x="1370" y="94"/>
                    <a:pt x="1384" y="99"/>
                    <a:pt x="1394" y="111"/>
                  </a:cubicBezTo>
                  <a:cubicBezTo>
                    <a:pt x="1394" y="89"/>
                    <a:pt x="1394" y="89"/>
                    <a:pt x="1394" y="89"/>
                  </a:cubicBezTo>
                  <a:cubicBezTo>
                    <a:pt x="1394" y="72"/>
                    <a:pt x="1381" y="63"/>
                    <a:pt x="1363" y="63"/>
                  </a:cubicBezTo>
                  <a:cubicBezTo>
                    <a:pt x="1349" y="63"/>
                    <a:pt x="1337" y="68"/>
                    <a:pt x="1326" y="80"/>
                  </a:cubicBezTo>
                  <a:cubicBezTo>
                    <a:pt x="1317" y="67"/>
                    <a:pt x="1317" y="67"/>
                    <a:pt x="1317" y="67"/>
                  </a:cubicBezTo>
                  <a:cubicBezTo>
                    <a:pt x="1330" y="53"/>
                    <a:pt x="1346" y="46"/>
                    <a:pt x="1366" y="46"/>
                  </a:cubicBezTo>
                  <a:cubicBezTo>
                    <a:pt x="1392" y="46"/>
                    <a:pt x="1413" y="58"/>
                    <a:pt x="1413" y="88"/>
                  </a:cubicBezTo>
                  <a:cubicBezTo>
                    <a:pt x="1413" y="172"/>
                    <a:pt x="1413" y="172"/>
                    <a:pt x="1413" y="172"/>
                  </a:cubicBezTo>
                  <a:lnTo>
                    <a:pt x="1394" y="172"/>
                  </a:lnTo>
                  <a:close/>
                  <a:moveTo>
                    <a:pt x="1394" y="146"/>
                  </a:moveTo>
                  <a:cubicBezTo>
                    <a:pt x="1394" y="123"/>
                    <a:pt x="1394" y="123"/>
                    <a:pt x="1394" y="123"/>
                  </a:cubicBezTo>
                  <a:cubicBezTo>
                    <a:pt x="1387" y="113"/>
                    <a:pt x="1374" y="108"/>
                    <a:pt x="1360" y="108"/>
                  </a:cubicBezTo>
                  <a:cubicBezTo>
                    <a:pt x="1343" y="108"/>
                    <a:pt x="1330" y="119"/>
                    <a:pt x="1330" y="135"/>
                  </a:cubicBezTo>
                  <a:cubicBezTo>
                    <a:pt x="1330" y="150"/>
                    <a:pt x="1343" y="161"/>
                    <a:pt x="1360" y="161"/>
                  </a:cubicBezTo>
                  <a:cubicBezTo>
                    <a:pt x="1374" y="161"/>
                    <a:pt x="1387" y="156"/>
                    <a:pt x="1394" y="146"/>
                  </a:cubicBezTo>
                  <a:close/>
                  <a:moveTo>
                    <a:pt x="1528" y="172"/>
                  </a:moveTo>
                  <a:cubicBezTo>
                    <a:pt x="1528" y="92"/>
                    <a:pt x="1528" y="92"/>
                    <a:pt x="1528" y="92"/>
                  </a:cubicBezTo>
                  <a:cubicBezTo>
                    <a:pt x="1528" y="70"/>
                    <a:pt x="1517" y="63"/>
                    <a:pt x="1501" y="63"/>
                  </a:cubicBezTo>
                  <a:cubicBezTo>
                    <a:pt x="1486" y="63"/>
                    <a:pt x="1471" y="72"/>
                    <a:pt x="1464" y="82"/>
                  </a:cubicBezTo>
                  <a:cubicBezTo>
                    <a:pt x="1464" y="172"/>
                    <a:pt x="1464" y="172"/>
                    <a:pt x="1464" y="172"/>
                  </a:cubicBezTo>
                  <a:cubicBezTo>
                    <a:pt x="1445" y="172"/>
                    <a:pt x="1445" y="172"/>
                    <a:pt x="1445" y="172"/>
                  </a:cubicBezTo>
                  <a:cubicBezTo>
                    <a:pt x="1445" y="49"/>
                    <a:pt x="1445" y="49"/>
                    <a:pt x="1445" y="49"/>
                  </a:cubicBezTo>
                  <a:cubicBezTo>
                    <a:pt x="1464" y="49"/>
                    <a:pt x="1464" y="49"/>
                    <a:pt x="1464" y="49"/>
                  </a:cubicBezTo>
                  <a:cubicBezTo>
                    <a:pt x="1464" y="67"/>
                    <a:pt x="1464" y="67"/>
                    <a:pt x="1464" y="67"/>
                  </a:cubicBezTo>
                  <a:cubicBezTo>
                    <a:pt x="1473" y="57"/>
                    <a:pt x="1490" y="46"/>
                    <a:pt x="1508" y="46"/>
                  </a:cubicBezTo>
                  <a:cubicBezTo>
                    <a:pt x="1534" y="46"/>
                    <a:pt x="1547" y="59"/>
                    <a:pt x="1547" y="86"/>
                  </a:cubicBezTo>
                  <a:cubicBezTo>
                    <a:pt x="1547" y="172"/>
                    <a:pt x="1547" y="172"/>
                    <a:pt x="1547" y="172"/>
                  </a:cubicBezTo>
                  <a:lnTo>
                    <a:pt x="1528" y="172"/>
                  </a:lnTo>
                  <a:close/>
                  <a:moveTo>
                    <a:pt x="1572" y="111"/>
                  </a:moveTo>
                  <a:cubicBezTo>
                    <a:pt x="1572" y="74"/>
                    <a:pt x="1596" y="46"/>
                    <a:pt x="1633" y="46"/>
                  </a:cubicBezTo>
                  <a:cubicBezTo>
                    <a:pt x="1655" y="46"/>
                    <a:pt x="1669" y="55"/>
                    <a:pt x="1678" y="68"/>
                  </a:cubicBezTo>
                  <a:cubicBezTo>
                    <a:pt x="1665" y="79"/>
                    <a:pt x="1665" y="79"/>
                    <a:pt x="1665" y="79"/>
                  </a:cubicBezTo>
                  <a:cubicBezTo>
                    <a:pt x="1657" y="68"/>
                    <a:pt x="1647" y="63"/>
                    <a:pt x="1634" y="63"/>
                  </a:cubicBezTo>
                  <a:cubicBezTo>
                    <a:pt x="1608" y="63"/>
                    <a:pt x="1592" y="83"/>
                    <a:pt x="1592" y="111"/>
                  </a:cubicBezTo>
                  <a:cubicBezTo>
                    <a:pt x="1592" y="138"/>
                    <a:pt x="1608" y="158"/>
                    <a:pt x="1634" y="158"/>
                  </a:cubicBezTo>
                  <a:cubicBezTo>
                    <a:pt x="1647" y="158"/>
                    <a:pt x="1657" y="153"/>
                    <a:pt x="1665" y="142"/>
                  </a:cubicBezTo>
                  <a:cubicBezTo>
                    <a:pt x="1678" y="154"/>
                    <a:pt x="1678" y="154"/>
                    <a:pt x="1678" y="154"/>
                  </a:cubicBezTo>
                  <a:cubicBezTo>
                    <a:pt x="1669" y="166"/>
                    <a:pt x="1655" y="175"/>
                    <a:pt x="1633" y="175"/>
                  </a:cubicBezTo>
                  <a:cubicBezTo>
                    <a:pt x="1596" y="175"/>
                    <a:pt x="1572" y="147"/>
                    <a:pt x="1572" y="111"/>
                  </a:cubicBezTo>
                  <a:close/>
                  <a:moveTo>
                    <a:pt x="1691" y="111"/>
                  </a:moveTo>
                  <a:cubicBezTo>
                    <a:pt x="1691" y="75"/>
                    <a:pt x="1717" y="46"/>
                    <a:pt x="1752" y="46"/>
                  </a:cubicBezTo>
                  <a:cubicBezTo>
                    <a:pt x="1789" y="46"/>
                    <a:pt x="1811" y="75"/>
                    <a:pt x="1811" y="112"/>
                  </a:cubicBezTo>
                  <a:cubicBezTo>
                    <a:pt x="1811" y="117"/>
                    <a:pt x="1811" y="117"/>
                    <a:pt x="1811" y="117"/>
                  </a:cubicBezTo>
                  <a:cubicBezTo>
                    <a:pt x="1711" y="117"/>
                    <a:pt x="1711" y="117"/>
                    <a:pt x="1711" y="117"/>
                  </a:cubicBezTo>
                  <a:cubicBezTo>
                    <a:pt x="1713" y="140"/>
                    <a:pt x="1729" y="159"/>
                    <a:pt x="1756" y="159"/>
                  </a:cubicBezTo>
                  <a:cubicBezTo>
                    <a:pt x="1769" y="159"/>
                    <a:pt x="1784" y="154"/>
                    <a:pt x="1793" y="144"/>
                  </a:cubicBezTo>
                  <a:cubicBezTo>
                    <a:pt x="1803" y="156"/>
                    <a:pt x="1803" y="156"/>
                    <a:pt x="1803" y="156"/>
                  </a:cubicBezTo>
                  <a:cubicBezTo>
                    <a:pt x="1790" y="169"/>
                    <a:pt x="1774" y="175"/>
                    <a:pt x="1754" y="175"/>
                  </a:cubicBezTo>
                  <a:cubicBezTo>
                    <a:pt x="1717" y="175"/>
                    <a:pt x="1691" y="149"/>
                    <a:pt x="1691" y="111"/>
                  </a:cubicBezTo>
                  <a:close/>
                  <a:moveTo>
                    <a:pt x="1751" y="62"/>
                  </a:moveTo>
                  <a:cubicBezTo>
                    <a:pt x="1725" y="62"/>
                    <a:pt x="1712" y="84"/>
                    <a:pt x="1711" y="103"/>
                  </a:cubicBezTo>
                  <a:cubicBezTo>
                    <a:pt x="1792" y="103"/>
                    <a:pt x="1792" y="103"/>
                    <a:pt x="1792" y="103"/>
                  </a:cubicBezTo>
                  <a:cubicBezTo>
                    <a:pt x="1792" y="85"/>
                    <a:pt x="1779" y="62"/>
                    <a:pt x="1751" y="62"/>
                  </a:cubicBezTo>
                  <a:close/>
                  <a:moveTo>
                    <a:pt x="1835" y="172"/>
                  </a:moveTo>
                  <a:cubicBezTo>
                    <a:pt x="1835" y="49"/>
                    <a:pt x="1835" y="49"/>
                    <a:pt x="1835" y="49"/>
                  </a:cubicBezTo>
                  <a:cubicBezTo>
                    <a:pt x="1854" y="49"/>
                    <a:pt x="1854" y="49"/>
                    <a:pt x="1854" y="49"/>
                  </a:cubicBezTo>
                  <a:cubicBezTo>
                    <a:pt x="1854" y="69"/>
                    <a:pt x="1854" y="69"/>
                    <a:pt x="1854" y="69"/>
                  </a:cubicBezTo>
                  <a:cubicBezTo>
                    <a:pt x="1864" y="56"/>
                    <a:pt x="1878" y="47"/>
                    <a:pt x="1895" y="47"/>
                  </a:cubicBezTo>
                  <a:cubicBezTo>
                    <a:pt x="1895" y="66"/>
                    <a:pt x="1895" y="66"/>
                    <a:pt x="1895" y="66"/>
                  </a:cubicBezTo>
                  <a:cubicBezTo>
                    <a:pt x="1893" y="66"/>
                    <a:pt x="1891" y="66"/>
                    <a:pt x="1887" y="66"/>
                  </a:cubicBezTo>
                  <a:cubicBezTo>
                    <a:pt x="1876" y="66"/>
                    <a:pt x="1860" y="75"/>
                    <a:pt x="1854" y="85"/>
                  </a:cubicBezTo>
                  <a:cubicBezTo>
                    <a:pt x="1854" y="172"/>
                    <a:pt x="1854" y="172"/>
                    <a:pt x="1854" y="172"/>
                  </a:cubicBezTo>
                  <a:lnTo>
                    <a:pt x="1835" y="172"/>
                  </a:lnTo>
                  <a:close/>
                  <a:moveTo>
                    <a:pt x="1901" y="119"/>
                  </a:moveTo>
                  <a:cubicBezTo>
                    <a:pt x="1901" y="102"/>
                    <a:pt x="1901" y="102"/>
                    <a:pt x="1901" y="102"/>
                  </a:cubicBezTo>
                  <a:cubicBezTo>
                    <a:pt x="1962" y="102"/>
                    <a:pt x="1962" y="102"/>
                    <a:pt x="1962" y="102"/>
                  </a:cubicBezTo>
                  <a:cubicBezTo>
                    <a:pt x="1962" y="119"/>
                    <a:pt x="1962" y="119"/>
                    <a:pt x="1962" y="119"/>
                  </a:cubicBezTo>
                  <a:lnTo>
                    <a:pt x="1901" y="119"/>
                  </a:lnTo>
                  <a:close/>
                  <a:moveTo>
                    <a:pt x="1988" y="172"/>
                  </a:moveTo>
                  <a:cubicBezTo>
                    <a:pt x="1988" y="66"/>
                    <a:pt x="1988" y="66"/>
                    <a:pt x="1988" y="66"/>
                  </a:cubicBezTo>
                  <a:cubicBezTo>
                    <a:pt x="1968" y="66"/>
                    <a:pt x="1968" y="66"/>
                    <a:pt x="1968" y="66"/>
                  </a:cubicBezTo>
                  <a:cubicBezTo>
                    <a:pt x="1968" y="49"/>
                    <a:pt x="1968" y="49"/>
                    <a:pt x="1968" y="49"/>
                  </a:cubicBezTo>
                  <a:cubicBezTo>
                    <a:pt x="1988" y="49"/>
                    <a:pt x="1988" y="49"/>
                    <a:pt x="1988" y="49"/>
                  </a:cubicBezTo>
                  <a:cubicBezTo>
                    <a:pt x="1988" y="40"/>
                    <a:pt x="1988" y="40"/>
                    <a:pt x="1988" y="40"/>
                  </a:cubicBezTo>
                  <a:cubicBezTo>
                    <a:pt x="1988" y="15"/>
                    <a:pt x="2002" y="0"/>
                    <a:pt x="2023" y="0"/>
                  </a:cubicBezTo>
                  <a:cubicBezTo>
                    <a:pt x="2033" y="0"/>
                    <a:pt x="2042" y="2"/>
                    <a:pt x="2049" y="9"/>
                  </a:cubicBezTo>
                  <a:cubicBezTo>
                    <a:pt x="2042" y="22"/>
                    <a:pt x="2042" y="22"/>
                    <a:pt x="2042" y="22"/>
                  </a:cubicBezTo>
                  <a:cubicBezTo>
                    <a:pt x="2037" y="18"/>
                    <a:pt x="2033" y="16"/>
                    <a:pt x="2026" y="16"/>
                  </a:cubicBezTo>
                  <a:cubicBezTo>
                    <a:pt x="2014" y="16"/>
                    <a:pt x="2007" y="24"/>
                    <a:pt x="2007" y="40"/>
                  </a:cubicBezTo>
                  <a:cubicBezTo>
                    <a:pt x="2007" y="49"/>
                    <a:pt x="2007" y="49"/>
                    <a:pt x="2007" y="49"/>
                  </a:cubicBezTo>
                  <a:cubicBezTo>
                    <a:pt x="2032" y="49"/>
                    <a:pt x="2032" y="49"/>
                    <a:pt x="2032" y="49"/>
                  </a:cubicBezTo>
                  <a:cubicBezTo>
                    <a:pt x="2032" y="66"/>
                    <a:pt x="2032" y="66"/>
                    <a:pt x="2032" y="66"/>
                  </a:cubicBezTo>
                  <a:cubicBezTo>
                    <a:pt x="2007" y="66"/>
                    <a:pt x="2007" y="66"/>
                    <a:pt x="2007" y="66"/>
                  </a:cubicBezTo>
                  <a:cubicBezTo>
                    <a:pt x="2007" y="172"/>
                    <a:pt x="2007" y="172"/>
                    <a:pt x="2007" y="172"/>
                  </a:cubicBezTo>
                  <a:lnTo>
                    <a:pt x="1988" y="172"/>
                  </a:lnTo>
                  <a:close/>
                  <a:moveTo>
                    <a:pt x="2048" y="172"/>
                  </a:moveTo>
                  <a:cubicBezTo>
                    <a:pt x="2048" y="49"/>
                    <a:pt x="2048" y="49"/>
                    <a:pt x="2048" y="49"/>
                  </a:cubicBezTo>
                  <a:cubicBezTo>
                    <a:pt x="2067" y="49"/>
                    <a:pt x="2067" y="49"/>
                    <a:pt x="2067" y="49"/>
                  </a:cubicBezTo>
                  <a:cubicBezTo>
                    <a:pt x="2067" y="69"/>
                    <a:pt x="2067" y="69"/>
                    <a:pt x="2067" y="69"/>
                  </a:cubicBezTo>
                  <a:cubicBezTo>
                    <a:pt x="2077" y="56"/>
                    <a:pt x="2091" y="47"/>
                    <a:pt x="2108" y="47"/>
                  </a:cubicBezTo>
                  <a:cubicBezTo>
                    <a:pt x="2108" y="66"/>
                    <a:pt x="2108" y="66"/>
                    <a:pt x="2108" y="66"/>
                  </a:cubicBezTo>
                  <a:cubicBezTo>
                    <a:pt x="2106" y="66"/>
                    <a:pt x="2104" y="66"/>
                    <a:pt x="2100" y="66"/>
                  </a:cubicBezTo>
                  <a:cubicBezTo>
                    <a:pt x="2089" y="66"/>
                    <a:pt x="2073" y="75"/>
                    <a:pt x="2067" y="85"/>
                  </a:cubicBezTo>
                  <a:cubicBezTo>
                    <a:pt x="2067" y="172"/>
                    <a:pt x="2067" y="172"/>
                    <a:pt x="2067" y="172"/>
                  </a:cubicBezTo>
                  <a:lnTo>
                    <a:pt x="2048" y="172"/>
                  </a:lnTo>
                  <a:close/>
                  <a:moveTo>
                    <a:pt x="2119" y="111"/>
                  </a:moveTo>
                  <a:cubicBezTo>
                    <a:pt x="2119" y="75"/>
                    <a:pt x="2144" y="46"/>
                    <a:pt x="2179" y="46"/>
                  </a:cubicBezTo>
                  <a:cubicBezTo>
                    <a:pt x="2216" y="46"/>
                    <a:pt x="2238" y="75"/>
                    <a:pt x="2238" y="112"/>
                  </a:cubicBezTo>
                  <a:cubicBezTo>
                    <a:pt x="2238" y="117"/>
                    <a:pt x="2238" y="117"/>
                    <a:pt x="2238" y="117"/>
                  </a:cubicBezTo>
                  <a:cubicBezTo>
                    <a:pt x="2139" y="117"/>
                    <a:pt x="2139" y="117"/>
                    <a:pt x="2139" y="117"/>
                  </a:cubicBezTo>
                  <a:cubicBezTo>
                    <a:pt x="2140" y="140"/>
                    <a:pt x="2156" y="159"/>
                    <a:pt x="2183" y="159"/>
                  </a:cubicBezTo>
                  <a:cubicBezTo>
                    <a:pt x="2197" y="159"/>
                    <a:pt x="2211" y="154"/>
                    <a:pt x="2221" y="144"/>
                  </a:cubicBezTo>
                  <a:cubicBezTo>
                    <a:pt x="2230" y="156"/>
                    <a:pt x="2230" y="156"/>
                    <a:pt x="2230" y="156"/>
                  </a:cubicBezTo>
                  <a:cubicBezTo>
                    <a:pt x="2218" y="169"/>
                    <a:pt x="2201" y="175"/>
                    <a:pt x="2181" y="175"/>
                  </a:cubicBezTo>
                  <a:cubicBezTo>
                    <a:pt x="2145" y="175"/>
                    <a:pt x="2119" y="149"/>
                    <a:pt x="2119" y="111"/>
                  </a:cubicBezTo>
                  <a:close/>
                  <a:moveTo>
                    <a:pt x="2179" y="62"/>
                  </a:moveTo>
                  <a:cubicBezTo>
                    <a:pt x="2153" y="62"/>
                    <a:pt x="2140" y="84"/>
                    <a:pt x="2139" y="103"/>
                  </a:cubicBezTo>
                  <a:cubicBezTo>
                    <a:pt x="2219" y="103"/>
                    <a:pt x="2219" y="103"/>
                    <a:pt x="2219" y="103"/>
                  </a:cubicBezTo>
                  <a:cubicBezTo>
                    <a:pt x="2219" y="85"/>
                    <a:pt x="2207" y="62"/>
                    <a:pt x="2179" y="62"/>
                  </a:cubicBezTo>
                  <a:close/>
                  <a:moveTo>
                    <a:pt x="2255" y="111"/>
                  </a:moveTo>
                  <a:cubicBezTo>
                    <a:pt x="2255" y="75"/>
                    <a:pt x="2281" y="46"/>
                    <a:pt x="2316" y="46"/>
                  </a:cubicBezTo>
                  <a:cubicBezTo>
                    <a:pt x="2353" y="46"/>
                    <a:pt x="2375" y="75"/>
                    <a:pt x="2375" y="112"/>
                  </a:cubicBezTo>
                  <a:cubicBezTo>
                    <a:pt x="2375" y="117"/>
                    <a:pt x="2375" y="117"/>
                    <a:pt x="2375" y="117"/>
                  </a:cubicBezTo>
                  <a:cubicBezTo>
                    <a:pt x="2275" y="117"/>
                    <a:pt x="2275" y="117"/>
                    <a:pt x="2275" y="117"/>
                  </a:cubicBezTo>
                  <a:cubicBezTo>
                    <a:pt x="2277" y="140"/>
                    <a:pt x="2293" y="159"/>
                    <a:pt x="2320" y="159"/>
                  </a:cubicBezTo>
                  <a:cubicBezTo>
                    <a:pt x="2334" y="159"/>
                    <a:pt x="2348" y="154"/>
                    <a:pt x="2357" y="144"/>
                  </a:cubicBezTo>
                  <a:cubicBezTo>
                    <a:pt x="2367" y="156"/>
                    <a:pt x="2367" y="156"/>
                    <a:pt x="2367" y="156"/>
                  </a:cubicBezTo>
                  <a:cubicBezTo>
                    <a:pt x="2354" y="169"/>
                    <a:pt x="2338" y="175"/>
                    <a:pt x="2318" y="175"/>
                  </a:cubicBezTo>
                  <a:cubicBezTo>
                    <a:pt x="2281" y="175"/>
                    <a:pt x="2255" y="149"/>
                    <a:pt x="2255" y="111"/>
                  </a:cubicBezTo>
                  <a:close/>
                  <a:moveTo>
                    <a:pt x="2316" y="62"/>
                  </a:moveTo>
                  <a:cubicBezTo>
                    <a:pt x="2289" y="62"/>
                    <a:pt x="2276" y="84"/>
                    <a:pt x="2275" y="103"/>
                  </a:cubicBezTo>
                  <a:cubicBezTo>
                    <a:pt x="2356" y="103"/>
                    <a:pt x="2356" y="103"/>
                    <a:pt x="2356" y="103"/>
                  </a:cubicBezTo>
                  <a:cubicBezTo>
                    <a:pt x="2356" y="85"/>
                    <a:pt x="2344" y="62"/>
                    <a:pt x="2316" y="62"/>
                  </a:cubicBezTo>
                  <a:close/>
                  <a:moveTo>
                    <a:pt x="2589" y="172"/>
                  </a:moveTo>
                  <a:cubicBezTo>
                    <a:pt x="2551" y="35"/>
                    <a:pt x="2551" y="35"/>
                    <a:pt x="2551" y="35"/>
                  </a:cubicBezTo>
                  <a:cubicBezTo>
                    <a:pt x="2514" y="172"/>
                    <a:pt x="2514" y="172"/>
                    <a:pt x="2514" y="172"/>
                  </a:cubicBezTo>
                  <a:cubicBezTo>
                    <a:pt x="2491" y="172"/>
                    <a:pt x="2491" y="172"/>
                    <a:pt x="2491" y="172"/>
                  </a:cubicBezTo>
                  <a:cubicBezTo>
                    <a:pt x="2443" y="3"/>
                    <a:pt x="2443" y="3"/>
                    <a:pt x="2443" y="3"/>
                  </a:cubicBezTo>
                  <a:cubicBezTo>
                    <a:pt x="2466" y="3"/>
                    <a:pt x="2466" y="3"/>
                    <a:pt x="2466" y="3"/>
                  </a:cubicBezTo>
                  <a:cubicBezTo>
                    <a:pt x="2504" y="144"/>
                    <a:pt x="2504" y="144"/>
                    <a:pt x="2504" y="144"/>
                  </a:cubicBezTo>
                  <a:cubicBezTo>
                    <a:pt x="2543" y="3"/>
                    <a:pt x="2543" y="3"/>
                    <a:pt x="2543" y="3"/>
                  </a:cubicBezTo>
                  <a:cubicBezTo>
                    <a:pt x="2560" y="3"/>
                    <a:pt x="2560" y="3"/>
                    <a:pt x="2560" y="3"/>
                  </a:cubicBezTo>
                  <a:cubicBezTo>
                    <a:pt x="2599" y="144"/>
                    <a:pt x="2599" y="144"/>
                    <a:pt x="2599" y="144"/>
                  </a:cubicBezTo>
                  <a:cubicBezTo>
                    <a:pt x="2637" y="3"/>
                    <a:pt x="2637" y="3"/>
                    <a:pt x="2637" y="3"/>
                  </a:cubicBezTo>
                  <a:cubicBezTo>
                    <a:pt x="2660" y="3"/>
                    <a:pt x="2660" y="3"/>
                    <a:pt x="2660" y="3"/>
                  </a:cubicBezTo>
                  <a:cubicBezTo>
                    <a:pt x="2612" y="172"/>
                    <a:pt x="2612" y="172"/>
                    <a:pt x="2612" y="172"/>
                  </a:cubicBezTo>
                  <a:lnTo>
                    <a:pt x="2589" y="172"/>
                  </a:lnTo>
                  <a:close/>
                  <a:moveTo>
                    <a:pt x="2659" y="111"/>
                  </a:moveTo>
                  <a:cubicBezTo>
                    <a:pt x="2659" y="75"/>
                    <a:pt x="2683" y="46"/>
                    <a:pt x="2720" y="46"/>
                  </a:cubicBezTo>
                  <a:cubicBezTo>
                    <a:pt x="2757" y="46"/>
                    <a:pt x="2781" y="75"/>
                    <a:pt x="2781" y="111"/>
                  </a:cubicBezTo>
                  <a:cubicBezTo>
                    <a:pt x="2781" y="146"/>
                    <a:pt x="2757" y="175"/>
                    <a:pt x="2720" y="175"/>
                  </a:cubicBezTo>
                  <a:cubicBezTo>
                    <a:pt x="2683" y="175"/>
                    <a:pt x="2659" y="146"/>
                    <a:pt x="2659" y="111"/>
                  </a:cubicBezTo>
                  <a:close/>
                  <a:moveTo>
                    <a:pt x="2761" y="111"/>
                  </a:moveTo>
                  <a:cubicBezTo>
                    <a:pt x="2761" y="86"/>
                    <a:pt x="2746" y="63"/>
                    <a:pt x="2720" y="63"/>
                  </a:cubicBezTo>
                  <a:cubicBezTo>
                    <a:pt x="2694" y="63"/>
                    <a:pt x="2679" y="86"/>
                    <a:pt x="2679" y="111"/>
                  </a:cubicBezTo>
                  <a:cubicBezTo>
                    <a:pt x="2679" y="136"/>
                    <a:pt x="2694" y="158"/>
                    <a:pt x="2720" y="158"/>
                  </a:cubicBezTo>
                  <a:cubicBezTo>
                    <a:pt x="2746" y="158"/>
                    <a:pt x="2761" y="136"/>
                    <a:pt x="2761" y="111"/>
                  </a:cubicBezTo>
                  <a:close/>
                  <a:moveTo>
                    <a:pt x="2805" y="172"/>
                  </a:moveTo>
                  <a:cubicBezTo>
                    <a:pt x="2805" y="49"/>
                    <a:pt x="2805" y="49"/>
                    <a:pt x="2805" y="49"/>
                  </a:cubicBezTo>
                  <a:cubicBezTo>
                    <a:pt x="2824" y="49"/>
                    <a:pt x="2824" y="49"/>
                    <a:pt x="2824" y="49"/>
                  </a:cubicBezTo>
                  <a:cubicBezTo>
                    <a:pt x="2824" y="69"/>
                    <a:pt x="2824" y="69"/>
                    <a:pt x="2824" y="69"/>
                  </a:cubicBezTo>
                  <a:cubicBezTo>
                    <a:pt x="2834" y="56"/>
                    <a:pt x="2849" y="47"/>
                    <a:pt x="2865" y="47"/>
                  </a:cubicBezTo>
                  <a:cubicBezTo>
                    <a:pt x="2865" y="66"/>
                    <a:pt x="2865" y="66"/>
                    <a:pt x="2865" y="66"/>
                  </a:cubicBezTo>
                  <a:cubicBezTo>
                    <a:pt x="2863" y="66"/>
                    <a:pt x="2861" y="66"/>
                    <a:pt x="2858" y="66"/>
                  </a:cubicBezTo>
                  <a:cubicBezTo>
                    <a:pt x="2846" y="66"/>
                    <a:pt x="2830" y="75"/>
                    <a:pt x="2824" y="85"/>
                  </a:cubicBezTo>
                  <a:cubicBezTo>
                    <a:pt x="2824" y="172"/>
                    <a:pt x="2824" y="172"/>
                    <a:pt x="2824" y="172"/>
                  </a:cubicBezTo>
                  <a:lnTo>
                    <a:pt x="2805" y="172"/>
                  </a:lnTo>
                  <a:close/>
                  <a:moveTo>
                    <a:pt x="2883" y="172"/>
                  </a:moveTo>
                  <a:cubicBezTo>
                    <a:pt x="2883" y="3"/>
                    <a:pt x="2883" y="3"/>
                    <a:pt x="2883" y="3"/>
                  </a:cubicBezTo>
                  <a:cubicBezTo>
                    <a:pt x="2902" y="3"/>
                    <a:pt x="2902" y="3"/>
                    <a:pt x="2902" y="3"/>
                  </a:cubicBezTo>
                  <a:cubicBezTo>
                    <a:pt x="2902" y="172"/>
                    <a:pt x="2902" y="172"/>
                    <a:pt x="2902" y="172"/>
                  </a:cubicBezTo>
                  <a:lnTo>
                    <a:pt x="2883" y="172"/>
                  </a:lnTo>
                  <a:close/>
                  <a:moveTo>
                    <a:pt x="3023" y="172"/>
                  </a:moveTo>
                  <a:cubicBezTo>
                    <a:pt x="3023" y="154"/>
                    <a:pt x="3023" y="154"/>
                    <a:pt x="3023" y="154"/>
                  </a:cubicBezTo>
                  <a:cubicBezTo>
                    <a:pt x="3014" y="166"/>
                    <a:pt x="2999" y="175"/>
                    <a:pt x="2981" y="175"/>
                  </a:cubicBezTo>
                  <a:cubicBezTo>
                    <a:pt x="2949" y="175"/>
                    <a:pt x="2927" y="151"/>
                    <a:pt x="2927" y="111"/>
                  </a:cubicBezTo>
                  <a:cubicBezTo>
                    <a:pt x="2927" y="72"/>
                    <a:pt x="2949" y="46"/>
                    <a:pt x="2981" y="46"/>
                  </a:cubicBezTo>
                  <a:cubicBezTo>
                    <a:pt x="2998" y="46"/>
                    <a:pt x="3013" y="54"/>
                    <a:pt x="3023" y="68"/>
                  </a:cubicBezTo>
                  <a:cubicBezTo>
                    <a:pt x="3023" y="3"/>
                    <a:pt x="3023" y="3"/>
                    <a:pt x="3023" y="3"/>
                  </a:cubicBezTo>
                  <a:cubicBezTo>
                    <a:pt x="3042" y="3"/>
                    <a:pt x="3042" y="3"/>
                    <a:pt x="3042" y="3"/>
                  </a:cubicBezTo>
                  <a:cubicBezTo>
                    <a:pt x="3042" y="172"/>
                    <a:pt x="3042" y="172"/>
                    <a:pt x="3042" y="172"/>
                  </a:cubicBezTo>
                  <a:lnTo>
                    <a:pt x="3023" y="172"/>
                  </a:lnTo>
                  <a:close/>
                  <a:moveTo>
                    <a:pt x="3023" y="139"/>
                  </a:moveTo>
                  <a:cubicBezTo>
                    <a:pt x="3023" y="83"/>
                    <a:pt x="3023" y="83"/>
                    <a:pt x="3023" y="83"/>
                  </a:cubicBezTo>
                  <a:cubicBezTo>
                    <a:pt x="3016" y="72"/>
                    <a:pt x="3001" y="63"/>
                    <a:pt x="2986" y="63"/>
                  </a:cubicBezTo>
                  <a:cubicBezTo>
                    <a:pt x="2961" y="63"/>
                    <a:pt x="2947" y="84"/>
                    <a:pt x="2947" y="111"/>
                  </a:cubicBezTo>
                  <a:cubicBezTo>
                    <a:pt x="2947" y="138"/>
                    <a:pt x="2961" y="158"/>
                    <a:pt x="2986" y="158"/>
                  </a:cubicBezTo>
                  <a:cubicBezTo>
                    <a:pt x="3001" y="158"/>
                    <a:pt x="3016" y="149"/>
                    <a:pt x="3023" y="139"/>
                  </a:cubicBezTo>
                  <a:close/>
                  <a:moveTo>
                    <a:pt x="3070" y="161"/>
                  </a:moveTo>
                  <a:cubicBezTo>
                    <a:pt x="3070" y="153"/>
                    <a:pt x="3076" y="147"/>
                    <a:pt x="3084" y="147"/>
                  </a:cubicBezTo>
                  <a:cubicBezTo>
                    <a:pt x="3091" y="147"/>
                    <a:pt x="3098" y="153"/>
                    <a:pt x="3098" y="161"/>
                  </a:cubicBezTo>
                  <a:cubicBezTo>
                    <a:pt x="3098" y="168"/>
                    <a:pt x="3091" y="175"/>
                    <a:pt x="3084" y="175"/>
                  </a:cubicBezTo>
                  <a:cubicBezTo>
                    <a:pt x="3076" y="175"/>
                    <a:pt x="3070" y="168"/>
                    <a:pt x="307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2061" y="1219"/>
              <a:ext cx="1921" cy="108"/>
            </a:xfrm>
            <a:custGeom>
              <a:avLst/>
              <a:gdLst>
                <a:gd name="T0" fmla="*/ 146 w 3965"/>
                <a:gd name="T1" fmla="*/ 88 h 222"/>
                <a:gd name="T2" fmla="*/ 277 w 3965"/>
                <a:gd name="T3" fmla="*/ 92 h 222"/>
                <a:gd name="T4" fmla="*/ 213 w 3965"/>
                <a:gd name="T5" fmla="*/ 50 h 222"/>
                <a:gd name="T6" fmla="*/ 321 w 3965"/>
                <a:gd name="T7" fmla="*/ 111 h 222"/>
                <a:gd name="T8" fmla="*/ 423 w 3965"/>
                <a:gd name="T9" fmla="*/ 144 h 222"/>
                <a:gd name="T10" fmla="*/ 421 w 3965"/>
                <a:gd name="T11" fmla="*/ 103 h 222"/>
                <a:gd name="T12" fmla="*/ 593 w 3965"/>
                <a:gd name="T13" fmla="*/ 105 h 222"/>
                <a:gd name="T14" fmla="*/ 546 w 3965"/>
                <a:gd name="T15" fmla="*/ 22 h 222"/>
                <a:gd name="T16" fmla="*/ 776 w 3965"/>
                <a:gd name="T17" fmla="*/ 112 h 222"/>
                <a:gd name="T18" fmla="*/ 719 w 3965"/>
                <a:gd name="T19" fmla="*/ 175 h 222"/>
                <a:gd name="T20" fmla="*/ 800 w 3965"/>
                <a:gd name="T21" fmla="*/ 172 h 222"/>
                <a:gd name="T22" fmla="*/ 853 w 3965"/>
                <a:gd name="T23" fmla="*/ 66 h 222"/>
                <a:gd name="T24" fmla="*/ 917 w 3965"/>
                <a:gd name="T25" fmla="*/ 160 h 222"/>
                <a:gd name="T26" fmla="*/ 916 w 3965"/>
                <a:gd name="T27" fmla="*/ 62 h 222"/>
                <a:gd name="T28" fmla="*/ 1043 w 3965"/>
                <a:gd name="T29" fmla="*/ 46 h 222"/>
                <a:gd name="T30" fmla="*/ 1002 w 3965"/>
                <a:gd name="T31" fmla="*/ 111 h 222"/>
                <a:gd name="T32" fmla="*/ 1148 w 3965"/>
                <a:gd name="T33" fmla="*/ 83 h 222"/>
                <a:gd name="T34" fmla="*/ 1191 w 3965"/>
                <a:gd name="T35" fmla="*/ 46 h 222"/>
                <a:gd name="T36" fmla="*/ 1274 w 3965"/>
                <a:gd name="T37" fmla="*/ 173 h 222"/>
                <a:gd name="T38" fmla="*/ 1368 w 3965"/>
                <a:gd name="T39" fmla="*/ 88 h 222"/>
                <a:gd name="T40" fmla="*/ 1452 w 3965"/>
                <a:gd name="T41" fmla="*/ 19 h 222"/>
                <a:gd name="T42" fmla="*/ 1617 w 3965"/>
                <a:gd name="T43" fmla="*/ 63 h 222"/>
                <a:gd name="T44" fmla="*/ 1581 w 3965"/>
                <a:gd name="T45" fmla="*/ 67 h 222"/>
                <a:gd name="T46" fmla="*/ 1749 w 3965"/>
                <a:gd name="T47" fmla="*/ 46 h 222"/>
                <a:gd name="T48" fmla="*/ 1800 w 3965"/>
                <a:gd name="T49" fmla="*/ 157 h 222"/>
                <a:gd name="T50" fmla="*/ 1749 w 3965"/>
                <a:gd name="T51" fmla="*/ 62 h 222"/>
                <a:gd name="T52" fmla="*/ 1892 w 3965"/>
                <a:gd name="T53" fmla="*/ 172 h 222"/>
                <a:gd name="T54" fmla="*/ 2015 w 3965"/>
                <a:gd name="T55" fmla="*/ 88 h 222"/>
                <a:gd name="T56" fmla="*/ 2063 w 3965"/>
                <a:gd name="T57" fmla="*/ 172 h 222"/>
                <a:gd name="T58" fmla="*/ 2113 w 3965"/>
                <a:gd name="T59" fmla="*/ 142 h 222"/>
                <a:gd name="T60" fmla="*/ 2189 w 3965"/>
                <a:gd name="T61" fmla="*/ 77 h 222"/>
                <a:gd name="T62" fmla="*/ 2219 w 3965"/>
                <a:gd name="T63" fmla="*/ 111 h 222"/>
                <a:gd name="T64" fmla="*/ 2281 w 3965"/>
                <a:gd name="T65" fmla="*/ 158 h 222"/>
                <a:gd name="T66" fmla="*/ 2399 w 3965"/>
                <a:gd name="T67" fmla="*/ 46 h 222"/>
                <a:gd name="T68" fmla="*/ 2358 w 3965"/>
                <a:gd name="T69" fmla="*/ 111 h 222"/>
                <a:gd name="T70" fmla="*/ 2528 w 3965"/>
                <a:gd name="T71" fmla="*/ 150 h 222"/>
                <a:gd name="T72" fmla="*/ 2656 w 3965"/>
                <a:gd name="T73" fmla="*/ 46 h 222"/>
                <a:gd name="T74" fmla="*/ 2707 w 3965"/>
                <a:gd name="T75" fmla="*/ 157 h 222"/>
                <a:gd name="T76" fmla="*/ 2656 w 3965"/>
                <a:gd name="T77" fmla="*/ 62 h 222"/>
                <a:gd name="T78" fmla="*/ 2799 w 3965"/>
                <a:gd name="T79" fmla="*/ 67 h 222"/>
                <a:gd name="T80" fmla="*/ 2823 w 3965"/>
                <a:gd name="T81" fmla="*/ 205 h 222"/>
                <a:gd name="T82" fmla="*/ 2901 w 3965"/>
                <a:gd name="T83" fmla="*/ 50 h 222"/>
                <a:gd name="T84" fmla="*/ 3071 w 3965"/>
                <a:gd name="T85" fmla="*/ 172 h 222"/>
                <a:gd name="T86" fmla="*/ 3071 w 3965"/>
                <a:gd name="T87" fmla="*/ 89 h 222"/>
                <a:gd name="T88" fmla="*/ 3090 w 3965"/>
                <a:gd name="T89" fmla="*/ 172 h 222"/>
                <a:gd name="T90" fmla="*/ 3037 w 3965"/>
                <a:gd name="T91" fmla="*/ 162 h 222"/>
                <a:gd name="T92" fmla="*/ 3126 w 3965"/>
                <a:gd name="T93" fmla="*/ 50 h 222"/>
                <a:gd name="T94" fmla="*/ 3145 w 3965"/>
                <a:gd name="T95" fmla="*/ 66 h 222"/>
                <a:gd name="T96" fmla="*/ 3126 w 3965"/>
                <a:gd name="T97" fmla="*/ 147 h 222"/>
                <a:gd name="T98" fmla="*/ 3326 w 3965"/>
                <a:gd name="T99" fmla="*/ 111 h 222"/>
                <a:gd name="T100" fmla="*/ 3345 w 3965"/>
                <a:gd name="T101" fmla="*/ 88 h 222"/>
                <a:gd name="T102" fmla="*/ 3262 w 3965"/>
                <a:gd name="T103" fmla="*/ 135 h 222"/>
                <a:gd name="T104" fmla="*/ 3406 w 3965"/>
                <a:gd name="T105" fmla="*/ 3 h 222"/>
                <a:gd name="T106" fmla="*/ 3552 w 3965"/>
                <a:gd name="T107" fmla="*/ 19 h 222"/>
                <a:gd name="T108" fmla="*/ 3556 w 3965"/>
                <a:gd name="T109" fmla="*/ 50 h 222"/>
                <a:gd name="T110" fmla="*/ 3732 w 3965"/>
                <a:gd name="T111" fmla="*/ 63 h 222"/>
                <a:gd name="T112" fmla="*/ 3626 w 3965"/>
                <a:gd name="T113" fmla="*/ 83 h 222"/>
                <a:gd name="T114" fmla="*/ 3665 w 3965"/>
                <a:gd name="T115" fmla="*/ 46 h 222"/>
                <a:gd name="T116" fmla="*/ 3798 w 3965"/>
                <a:gd name="T117" fmla="*/ 111 h 222"/>
                <a:gd name="T118" fmla="*/ 3901 w 3965"/>
                <a:gd name="T119" fmla="*/ 144 h 222"/>
                <a:gd name="T120" fmla="*/ 3899 w 3965"/>
                <a:gd name="T121" fmla="*/ 103 h 222"/>
                <a:gd name="T122" fmla="*/ 3937 w 3965"/>
                <a:gd name="T123" fmla="*/ 16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65" h="222">
                  <a:moveTo>
                    <a:pt x="0" y="88"/>
                  </a:moveTo>
                  <a:cubicBezTo>
                    <a:pt x="0" y="38"/>
                    <a:pt x="34" y="0"/>
                    <a:pt x="84" y="0"/>
                  </a:cubicBezTo>
                  <a:cubicBezTo>
                    <a:pt x="134" y="0"/>
                    <a:pt x="168" y="38"/>
                    <a:pt x="168" y="88"/>
                  </a:cubicBezTo>
                  <a:cubicBezTo>
                    <a:pt x="168" y="138"/>
                    <a:pt x="134" y="175"/>
                    <a:pt x="84" y="175"/>
                  </a:cubicBezTo>
                  <a:cubicBezTo>
                    <a:pt x="34" y="175"/>
                    <a:pt x="0" y="138"/>
                    <a:pt x="0" y="88"/>
                  </a:cubicBezTo>
                  <a:close/>
                  <a:moveTo>
                    <a:pt x="146" y="88"/>
                  </a:moveTo>
                  <a:cubicBezTo>
                    <a:pt x="146" y="48"/>
                    <a:pt x="122" y="19"/>
                    <a:pt x="84" y="19"/>
                  </a:cubicBezTo>
                  <a:cubicBezTo>
                    <a:pt x="46" y="19"/>
                    <a:pt x="22" y="48"/>
                    <a:pt x="22" y="88"/>
                  </a:cubicBezTo>
                  <a:cubicBezTo>
                    <a:pt x="22" y="127"/>
                    <a:pt x="46" y="157"/>
                    <a:pt x="84" y="157"/>
                  </a:cubicBezTo>
                  <a:cubicBezTo>
                    <a:pt x="122" y="157"/>
                    <a:pt x="146" y="127"/>
                    <a:pt x="146" y="88"/>
                  </a:cubicBezTo>
                  <a:close/>
                  <a:moveTo>
                    <a:pt x="277" y="172"/>
                  </a:moveTo>
                  <a:cubicBezTo>
                    <a:pt x="277" y="92"/>
                    <a:pt x="277" y="92"/>
                    <a:pt x="277" y="92"/>
                  </a:cubicBezTo>
                  <a:cubicBezTo>
                    <a:pt x="277" y="70"/>
                    <a:pt x="266" y="63"/>
                    <a:pt x="250" y="63"/>
                  </a:cubicBezTo>
                  <a:cubicBezTo>
                    <a:pt x="235" y="63"/>
                    <a:pt x="220" y="73"/>
                    <a:pt x="213" y="83"/>
                  </a:cubicBezTo>
                  <a:cubicBezTo>
                    <a:pt x="213" y="172"/>
                    <a:pt x="213" y="172"/>
                    <a:pt x="213" y="172"/>
                  </a:cubicBezTo>
                  <a:cubicBezTo>
                    <a:pt x="194" y="172"/>
                    <a:pt x="194" y="172"/>
                    <a:pt x="194" y="172"/>
                  </a:cubicBezTo>
                  <a:cubicBezTo>
                    <a:pt x="194" y="50"/>
                    <a:pt x="194" y="50"/>
                    <a:pt x="194" y="50"/>
                  </a:cubicBezTo>
                  <a:cubicBezTo>
                    <a:pt x="213" y="50"/>
                    <a:pt x="213" y="50"/>
                    <a:pt x="213" y="50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22" y="57"/>
                    <a:pt x="239" y="46"/>
                    <a:pt x="257" y="46"/>
                  </a:cubicBezTo>
                  <a:cubicBezTo>
                    <a:pt x="283" y="46"/>
                    <a:pt x="296" y="59"/>
                    <a:pt x="296" y="86"/>
                  </a:cubicBezTo>
                  <a:cubicBezTo>
                    <a:pt x="296" y="172"/>
                    <a:pt x="296" y="172"/>
                    <a:pt x="296" y="172"/>
                  </a:cubicBezTo>
                  <a:lnTo>
                    <a:pt x="277" y="172"/>
                  </a:lnTo>
                  <a:close/>
                  <a:moveTo>
                    <a:pt x="321" y="111"/>
                  </a:moveTo>
                  <a:cubicBezTo>
                    <a:pt x="321" y="75"/>
                    <a:pt x="346" y="46"/>
                    <a:pt x="381" y="46"/>
                  </a:cubicBezTo>
                  <a:cubicBezTo>
                    <a:pt x="418" y="46"/>
                    <a:pt x="440" y="75"/>
                    <a:pt x="440" y="112"/>
                  </a:cubicBezTo>
                  <a:cubicBezTo>
                    <a:pt x="440" y="117"/>
                    <a:pt x="440" y="117"/>
                    <a:pt x="440" y="117"/>
                  </a:cubicBezTo>
                  <a:cubicBezTo>
                    <a:pt x="341" y="117"/>
                    <a:pt x="341" y="117"/>
                    <a:pt x="341" y="117"/>
                  </a:cubicBezTo>
                  <a:cubicBezTo>
                    <a:pt x="342" y="140"/>
                    <a:pt x="359" y="160"/>
                    <a:pt x="385" y="160"/>
                  </a:cubicBezTo>
                  <a:cubicBezTo>
                    <a:pt x="399" y="160"/>
                    <a:pt x="413" y="154"/>
                    <a:pt x="423" y="144"/>
                  </a:cubicBezTo>
                  <a:cubicBezTo>
                    <a:pt x="432" y="157"/>
                    <a:pt x="432" y="157"/>
                    <a:pt x="432" y="157"/>
                  </a:cubicBezTo>
                  <a:cubicBezTo>
                    <a:pt x="420" y="169"/>
                    <a:pt x="403" y="175"/>
                    <a:pt x="383" y="175"/>
                  </a:cubicBezTo>
                  <a:cubicBezTo>
                    <a:pt x="347" y="175"/>
                    <a:pt x="321" y="149"/>
                    <a:pt x="321" y="111"/>
                  </a:cubicBezTo>
                  <a:close/>
                  <a:moveTo>
                    <a:pt x="381" y="62"/>
                  </a:moveTo>
                  <a:cubicBezTo>
                    <a:pt x="355" y="62"/>
                    <a:pt x="342" y="84"/>
                    <a:pt x="341" y="103"/>
                  </a:cubicBezTo>
                  <a:cubicBezTo>
                    <a:pt x="421" y="103"/>
                    <a:pt x="421" y="103"/>
                    <a:pt x="421" y="103"/>
                  </a:cubicBezTo>
                  <a:cubicBezTo>
                    <a:pt x="421" y="85"/>
                    <a:pt x="409" y="62"/>
                    <a:pt x="381" y="62"/>
                  </a:cubicBezTo>
                  <a:close/>
                  <a:moveTo>
                    <a:pt x="525" y="172"/>
                  </a:moveTo>
                  <a:cubicBezTo>
                    <a:pt x="525" y="3"/>
                    <a:pt x="525" y="3"/>
                    <a:pt x="525" y="3"/>
                  </a:cubicBezTo>
                  <a:cubicBezTo>
                    <a:pt x="593" y="3"/>
                    <a:pt x="593" y="3"/>
                    <a:pt x="593" y="3"/>
                  </a:cubicBezTo>
                  <a:cubicBezTo>
                    <a:pt x="627" y="3"/>
                    <a:pt x="646" y="26"/>
                    <a:pt x="646" y="54"/>
                  </a:cubicBezTo>
                  <a:cubicBezTo>
                    <a:pt x="646" y="82"/>
                    <a:pt x="626" y="105"/>
                    <a:pt x="593" y="105"/>
                  </a:cubicBezTo>
                  <a:cubicBezTo>
                    <a:pt x="546" y="105"/>
                    <a:pt x="546" y="105"/>
                    <a:pt x="546" y="105"/>
                  </a:cubicBezTo>
                  <a:cubicBezTo>
                    <a:pt x="546" y="172"/>
                    <a:pt x="546" y="172"/>
                    <a:pt x="546" y="172"/>
                  </a:cubicBezTo>
                  <a:lnTo>
                    <a:pt x="525" y="172"/>
                  </a:lnTo>
                  <a:close/>
                  <a:moveTo>
                    <a:pt x="624" y="54"/>
                  </a:moveTo>
                  <a:cubicBezTo>
                    <a:pt x="624" y="35"/>
                    <a:pt x="610" y="22"/>
                    <a:pt x="590" y="22"/>
                  </a:cubicBezTo>
                  <a:cubicBezTo>
                    <a:pt x="546" y="22"/>
                    <a:pt x="546" y="22"/>
                    <a:pt x="546" y="22"/>
                  </a:cubicBezTo>
                  <a:cubicBezTo>
                    <a:pt x="546" y="86"/>
                    <a:pt x="546" y="86"/>
                    <a:pt x="546" y="86"/>
                  </a:cubicBezTo>
                  <a:cubicBezTo>
                    <a:pt x="590" y="86"/>
                    <a:pt x="590" y="86"/>
                    <a:pt x="590" y="86"/>
                  </a:cubicBezTo>
                  <a:cubicBezTo>
                    <a:pt x="610" y="86"/>
                    <a:pt x="624" y="73"/>
                    <a:pt x="624" y="54"/>
                  </a:cubicBezTo>
                  <a:close/>
                  <a:moveTo>
                    <a:pt x="656" y="111"/>
                  </a:moveTo>
                  <a:cubicBezTo>
                    <a:pt x="656" y="75"/>
                    <a:pt x="682" y="46"/>
                    <a:pt x="717" y="46"/>
                  </a:cubicBezTo>
                  <a:cubicBezTo>
                    <a:pt x="754" y="46"/>
                    <a:pt x="776" y="75"/>
                    <a:pt x="776" y="112"/>
                  </a:cubicBezTo>
                  <a:cubicBezTo>
                    <a:pt x="776" y="117"/>
                    <a:pt x="776" y="117"/>
                    <a:pt x="776" y="117"/>
                  </a:cubicBezTo>
                  <a:cubicBezTo>
                    <a:pt x="676" y="117"/>
                    <a:pt x="676" y="117"/>
                    <a:pt x="676" y="117"/>
                  </a:cubicBezTo>
                  <a:cubicBezTo>
                    <a:pt x="678" y="140"/>
                    <a:pt x="694" y="160"/>
                    <a:pt x="721" y="160"/>
                  </a:cubicBezTo>
                  <a:cubicBezTo>
                    <a:pt x="735" y="160"/>
                    <a:pt x="749" y="154"/>
                    <a:pt x="758" y="144"/>
                  </a:cubicBezTo>
                  <a:cubicBezTo>
                    <a:pt x="768" y="157"/>
                    <a:pt x="768" y="157"/>
                    <a:pt x="768" y="157"/>
                  </a:cubicBezTo>
                  <a:cubicBezTo>
                    <a:pt x="755" y="169"/>
                    <a:pt x="739" y="175"/>
                    <a:pt x="719" y="175"/>
                  </a:cubicBezTo>
                  <a:cubicBezTo>
                    <a:pt x="682" y="175"/>
                    <a:pt x="656" y="149"/>
                    <a:pt x="656" y="111"/>
                  </a:cubicBezTo>
                  <a:close/>
                  <a:moveTo>
                    <a:pt x="717" y="62"/>
                  </a:moveTo>
                  <a:cubicBezTo>
                    <a:pt x="690" y="62"/>
                    <a:pt x="677" y="84"/>
                    <a:pt x="676" y="103"/>
                  </a:cubicBezTo>
                  <a:cubicBezTo>
                    <a:pt x="757" y="103"/>
                    <a:pt x="757" y="103"/>
                    <a:pt x="757" y="103"/>
                  </a:cubicBezTo>
                  <a:cubicBezTo>
                    <a:pt x="757" y="85"/>
                    <a:pt x="745" y="62"/>
                    <a:pt x="717" y="62"/>
                  </a:cubicBezTo>
                  <a:close/>
                  <a:moveTo>
                    <a:pt x="800" y="172"/>
                  </a:moveTo>
                  <a:cubicBezTo>
                    <a:pt x="800" y="50"/>
                    <a:pt x="800" y="50"/>
                    <a:pt x="800" y="50"/>
                  </a:cubicBezTo>
                  <a:cubicBezTo>
                    <a:pt x="819" y="50"/>
                    <a:pt x="819" y="50"/>
                    <a:pt x="819" y="50"/>
                  </a:cubicBezTo>
                  <a:cubicBezTo>
                    <a:pt x="819" y="69"/>
                    <a:pt x="819" y="69"/>
                    <a:pt x="819" y="69"/>
                  </a:cubicBezTo>
                  <a:cubicBezTo>
                    <a:pt x="829" y="56"/>
                    <a:pt x="843" y="47"/>
                    <a:pt x="860" y="47"/>
                  </a:cubicBezTo>
                  <a:cubicBezTo>
                    <a:pt x="860" y="67"/>
                    <a:pt x="860" y="67"/>
                    <a:pt x="860" y="67"/>
                  </a:cubicBezTo>
                  <a:cubicBezTo>
                    <a:pt x="858" y="66"/>
                    <a:pt x="856" y="66"/>
                    <a:pt x="853" y="66"/>
                  </a:cubicBezTo>
                  <a:cubicBezTo>
                    <a:pt x="841" y="66"/>
                    <a:pt x="825" y="75"/>
                    <a:pt x="819" y="85"/>
                  </a:cubicBezTo>
                  <a:cubicBezTo>
                    <a:pt x="819" y="172"/>
                    <a:pt x="819" y="172"/>
                    <a:pt x="819" y="172"/>
                  </a:cubicBezTo>
                  <a:lnTo>
                    <a:pt x="800" y="172"/>
                  </a:lnTo>
                  <a:close/>
                  <a:moveTo>
                    <a:pt x="867" y="156"/>
                  </a:moveTo>
                  <a:cubicBezTo>
                    <a:pt x="877" y="142"/>
                    <a:pt x="877" y="142"/>
                    <a:pt x="877" y="142"/>
                  </a:cubicBezTo>
                  <a:cubicBezTo>
                    <a:pt x="885" y="152"/>
                    <a:pt x="901" y="160"/>
                    <a:pt x="917" y="160"/>
                  </a:cubicBezTo>
                  <a:cubicBezTo>
                    <a:pt x="936" y="160"/>
                    <a:pt x="946" y="151"/>
                    <a:pt x="946" y="139"/>
                  </a:cubicBezTo>
                  <a:cubicBezTo>
                    <a:pt x="946" y="109"/>
                    <a:pt x="870" y="127"/>
                    <a:pt x="870" y="82"/>
                  </a:cubicBezTo>
                  <a:cubicBezTo>
                    <a:pt x="870" y="63"/>
                    <a:pt x="887" y="46"/>
                    <a:pt x="916" y="46"/>
                  </a:cubicBezTo>
                  <a:cubicBezTo>
                    <a:pt x="937" y="46"/>
                    <a:pt x="952" y="54"/>
                    <a:pt x="962" y="64"/>
                  </a:cubicBezTo>
                  <a:cubicBezTo>
                    <a:pt x="953" y="77"/>
                    <a:pt x="953" y="77"/>
                    <a:pt x="953" y="77"/>
                  </a:cubicBezTo>
                  <a:cubicBezTo>
                    <a:pt x="945" y="69"/>
                    <a:pt x="932" y="62"/>
                    <a:pt x="916" y="62"/>
                  </a:cubicBezTo>
                  <a:cubicBezTo>
                    <a:pt x="899" y="62"/>
                    <a:pt x="889" y="70"/>
                    <a:pt x="889" y="81"/>
                  </a:cubicBezTo>
                  <a:cubicBezTo>
                    <a:pt x="889" y="108"/>
                    <a:pt x="965" y="90"/>
                    <a:pt x="965" y="138"/>
                  </a:cubicBezTo>
                  <a:cubicBezTo>
                    <a:pt x="965" y="159"/>
                    <a:pt x="948" y="175"/>
                    <a:pt x="917" y="175"/>
                  </a:cubicBezTo>
                  <a:cubicBezTo>
                    <a:pt x="897" y="175"/>
                    <a:pt x="879" y="169"/>
                    <a:pt x="867" y="156"/>
                  </a:cubicBezTo>
                  <a:close/>
                  <a:moveTo>
                    <a:pt x="982" y="111"/>
                  </a:moveTo>
                  <a:cubicBezTo>
                    <a:pt x="982" y="75"/>
                    <a:pt x="1006" y="46"/>
                    <a:pt x="1043" y="46"/>
                  </a:cubicBezTo>
                  <a:cubicBezTo>
                    <a:pt x="1081" y="46"/>
                    <a:pt x="1104" y="75"/>
                    <a:pt x="1104" y="111"/>
                  </a:cubicBezTo>
                  <a:cubicBezTo>
                    <a:pt x="1104" y="146"/>
                    <a:pt x="1081" y="175"/>
                    <a:pt x="1043" y="175"/>
                  </a:cubicBezTo>
                  <a:cubicBezTo>
                    <a:pt x="1006" y="175"/>
                    <a:pt x="982" y="146"/>
                    <a:pt x="982" y="111"/>
                  </a:cubicBezTo>
                  <a:close/>
                  <a:moveTo>
                    <a:pt x="1084" y="111"/>
                  </a:moveTo>
                  <a:cubicBezTo>
                    <a:pt x="1084" y="86"/>
                    <a:pt x="1069" y="63"/>
                    <a:pt x="1043" y="63"/>
                  </a:cubicBezTo>
                  <a:cubicBezTo>
                    <a:pt x="1017" y="63"/>
                    <a:pt x="1002" y="86"/>
                    <a:pt x="1002" y="111"/>
                  </a:cubicBezTo>
                  <a:cubicBezTo>
                    <a:pt x="1002" y="136"/>
                    <a:pt x="1017" y="158"/>
                    <a:pt x="1043" y="158"/>
                  </a:cubicBezTo>
                  <a:cubicBezTo>
                    <a:pt x="1069" y="158"/>
                    <a:pt x="1084" y="136"/>
                    <a:pt x="1084" y="111"/>
                  </a:cubicBezTo>
                  <a:close/>
                  <a:moveTo>
                    <a:pt x="1211" y="172"/>
                  </a:moveTo>
                  <a:cubicBezTo>
                    <a:pt x="1211" y="92"/>
                    <a:pt x="1211" y="92"/>
                    <a:pt x="1211" y="92"/>
                  </a:cubicBezTo>
                  <a:cubicBezTo>
                    <a:pt x="1211" y="70"/>
                    <a:pt x="1201" y="63"/>
                    <a:pt x="1184" y="63"/>
                  </a:cubicBezTo>
                  <a:cubicBezTo>
                    <a:pt x="1169" y="63"/>
                    <a:pt x="1155" y="73"/>
                    <a:pt x="1148" y="83"/>
                  </a:cubicBezTo>
                  <a:cubicBezTo>
                    <a:pt x="1148" y="172"/>
                    <a:pt x="1148" y="172"/>
                    <a:pt x="1148" y="172"/>
                  </a:cubicBezTo>
                  <a:cubicBezTo>
                    <a:pt x="1129" y="172"/>
                    <a:pt x="1129" y="172"/>
                    <a:pt x="1129" y="172"/>
                  </a:cubicBezTo>
                  <a:cubicBezTo>
                    <a:pt x="1129" y="50"/>
                    <a:pt x="1129" y="50"/>
                    <a:pt x="1129" y="50"/>
                  </a:cubicBezTo>
                  <a:cubicBezTo>
                    <a:pt x="1148" y="50"/>
                    <a:pt x="1148" y="50"/>
                    <a:pt x="1148" y="50"/>
                  </a:cubicBezTo>
                  <a:cubicBezTo>
                    <a:pt x="1148" y="67"/>
                    <a:pt x="1148" y="67"/>
                    <a:pt x="1148" y="67"/>
                  </a:cubicBezTo>
                  <a:cubicBezTo>
                    <a:pt x="1156" y="57"/>
                    <a:pt x="1173" y="46"/>
                    <a:pt x="1191" y="46"/>
                  </a:cubicBezTo>
                  <a:cubicBezTo>
                    <a:pt x="1217" y="46"/>
                    <a:pt x="1231" y="59"/>
                    <a:pt x="1231" y="86"/>
                  </a:cubicBezTo>
                  <a:cubicBezTo>
                    <a:pt x="1231" y="172"/>
                    <a:pt x="1231" y="172"/>
                    <a:pt x="1231" y="172"/>
                  </a:cubicBezTo>
                  <a:lnTo>
                    <a:pt x="1211" y="172"/>
                  </a:lnTo>
                  <a:close/>
                  <a:moveTo>
                    <a:pt x="1267" y="205"/>
                  </a:moveTo>
                  <a:cubicBezTo>
                    <a:pt x="1258" y="197"/>
                    <a:pt x="1258" y="197"/>
                    <a:pt x="1258" y="197"/>
                  </a:cubicBezTo>
                  <a:cubicBezTo>
                    <a:pt x="1266" y="191"/>
                    <a:pt x="1273" y="181"/>
                    <a:pt x="1274" y="173"/>
                  </a:cubicBezTo>
                  <a:cubicBezTo>
                    <a:pt x="1274" y="173"/>
                    <a:pt x="1272" y="174"/>
                    <a:pt x="1271" y="174"/>
                  </a:cubicBezTo>
                  <a:cubicBezTo>
                    <a:pt x="1264" y="174"/>
                    <a:pt x="1259" y="168"/>
                    <a:pt x="1259" y="161"/>
                  </a:cubicBezTo>
                  <a:cubicBezTo>
                    <a:pt x="1259" y="153"/>
                    <a:pt x="1264" y="147"/>
                    <a:pt x="1272" y="147"/>
                  </a:cubicBezTo>
                  <a:cubicBezTo>
                    <a:pt x="1280" y="147"/>
                    <a:pt x="1288" y="154"/>
                    <a:pt x="1288" y="166"/>
                  </a:cubicBezTo>
                  <a:cubicBezTo>
                    <a:pt x="1288" y="182"/>
                    <a:pt x="1279" y="196"/>
                    <a:pt x="1267" y="205"/>
                  </a:cubicBezTo>
                  <a:close/>
                  <a:moveTo>
                    <a:pt x="1368" y="88"/>
                  </a:moveTo>
                  <a:cubicBezTo>
                    <a:pt x="1368" y="38"/>
                    <a:pt x="1401" y="0"/>
                    <a:pt x="1452" y="0"/>
                  </a:cubicBezTo>
                  <a:cubicBezTo>
                    <a:pt x="1502" y="0"/>
                    <a:pt x="1536" y="38"/>
                    <a:pt x="1536" y="88"/>
                  </a:cubicBezTo>
                  <a:cubicBezTo>
                    <a:pt x="1536" y="138"/>
                    <a:pt x="1502" y="175"/>
                    <a:pt x="1452" y="175"/>
                  </a:cubicBezTo>
                  <a:cubicBezTo>
                    <a:pt x="1401" y="175"/>
                    <a:pt x="1368" y="138"/>
                    <a:pt x="1368" y="88"/>
                  </a:cubicBezTo>
                  <a:close/>
                  <a:moveTo>
                    <a:pt x="1514" y="88"/>
                  </a:moveTo>
                  <a:cubicBezTo>
                    <a:pt x="1514" y="48"/>
                    <a:pt x="1490" y="19"/>
                    <a:pt x="1452" y="19"/>
                  </a:cubicBezTo>
                  <a:cubicBezTo>
                    <a:pt x="1414" y="19"/>
                    <a:pt x="1389" y="48"/>
                    <a:pt x="1389" y="88"/>
                  </a:cubicBezTo>
                  <a:cubicBezTo>
                    <a:pt x="1389" y="127"/>
                    <a:pt x="1414" y="157"/>
                    <a:pt x="1452" y="157"/>
                  </a:cubicBezTo>
                  <a:cubicBezTo>
                    <a:pt x="1490" y="157"/>
                    <a:pt x="1514" y="127"/>
                    <a:pt x="1514" y="88"/>
                  </a:cubicBezTo>
                  <a:close/>
                  <a:moveTo>
                    <a:pt x="1645" y="172"/>
                  </a:moveTo>
                  <a:cubicBezTo>
                    <a:pt x="1645" y="92"/>
                    <a:pt x="1645" y="92"/>
                    <a:pt x="1645" y="92"/>
                  </a:cubicBezTo>
                  <a:cubicBezTo>
                    <a:pt x="1645" y="70"/>
                    <a:pt x="1634" y="63"/>
                    <a:pt x="1617" y="63"/>
                  </a:cubicBezTo>
                  <a:cubicBezTo>
                    <a:pt x="1602" y="63"/>
                    <a:pt x="1588" y="73"/>
                    <a:pt x="1581" y="83"/>
                  </a:cubicBezTo>
                  <a:cubicBezTo>
                    <a:pt x="1581" y="172"/>
                    <a:pt x="1581" y="172"/>
                    <a:pt x="1581" y="172"/>
                  </a:cubicBezTo>
                  <a:cubicBezTo>
                    <a:pt x="1562" y="172"/>
                    <a:pt x="1562" y="172"/>
                    <a:pt x="1562" y="172"/>
                  </a:cubicBezTo>
                  <a:cubicBezTo>
                    <a:pt x="1562" y="50"/>
                    <a:pt x="1562" y="50"/>
                    <a:pt x="1562" y="50"/>
                  </a:cubicBezTo>
                  <a:cubicBezTo>
                    <a:pt x="1581" y="50"/>
                    <a:pt x="1581" y="50"/>
                    <a:pt x="1581" y="50"/>
                  </a:cubicBezTo>
                  <a:cubicBezTo>
                    <a:pt x="1581" y="67"/>
                    <a:pt x="1581" y="67"/>
                    <a:pt x="1581" y="67"/>
                  </a:cubicBezTo>
                  <a:cubicBezTo>
                    <a:pt x="1590" y="57"/>
                    <a:pt x="1606" y="46"/>
                    <a:pt x="1625" y="46"/>
                  </a:cubicBezTo>
                  <a:cubicBezTo>
                    <a:pt x="1650" y="46"/>
                    <a:pt x="1664" y="59"/>
                    <a:pt x="1664" y="86"/>
                  </a:cubicBezTo>
                  <a:cubicBezTo>
                    <a:pt x="1664" y="172"/>
                    <a:pt x="1664" y="172"/>
                    <a:pt x="1664" y="172"/>
                  </a:cubicBezTo>
                  <a:lnTo>
                    <a:pt x="1645" y="172"/>
                  </a:lnTo>
                  <a:close/>
                  <a:moveTo>
                    <a:pt x="1688" y="111"/>
                  </a:moveTo>
                  <a:cubicBezTo>
                    <a:pt x="1688" y="75"/>
                    <a:pt x="1714" y="46"/>
                    <a:pt x="1749" y="46"/>
                  </a:cubicBezTo>
                  <a:cubicBezTo>
                    <a:pt x="1786" y="46"/>
                    <a:pt x="1808" y="75"/>
                    <a:pt x="1808" y="112"/>
                  </a:cubicBezTo>
                  <a:cubicBezTo>
                    <a:pt x="1808" y="117"/>
                    <a:pt x="1808" y="117"/>
                    <a:pt x="1808" y="117"/>
                  </a:cubicBezTo>
                  <a:cubicBezTo>
                    <a:pt x="1708" y="117"/>
                    <a:pt x="1708" y="117"/>
                    <a:pt x="1708" y="117"/>
                  </a:cubicBezTo>
                  <a:cubicBezTo>
                    <a:pt x="1710" y="140"/>
                    <a:pt x="1726" y="160"/>
                    <a:pt x="1753" y="160"/>
                  </a:cubicBezTo>
                  <a:cubicBezTo>
                    <a:pt x="1767" y="160"/>
                    <a:pt x="1781" y="154"/>
                    <a:pt x="1791" y="144"/>
                  </a:cubicBezTo>
                  <a:cubicBezTo>
                    <a:pt x="1800" y="157"/>
                    <a:pt x="1800" y="157"/>
                    <a:pt x="1800" y="157"/>
                  </a:cubicBezTo>
                  <a:cubicBezTo>
                    <a:pt x="1788" y="169"/>
                    <a:pt x="1771" y="175"/>
                    <a:pt x="1751" y="175"/>
                  </a:cubicBezTo>
                  <a:cubicBezTo>
                    <a:pt x="1715" y="175"/>
                    <a:pt x="1688" y="149"/>
                    <a:pt x="1688" y="111"/>
                  </a:cubicBezTo>
                  <a:close/>
                  <a:moveTo>
                    <a:pt x="1749" y="62"/>
                  </a:moveTo>
                  <a:cubicBezTo>
                    <a:pt x="1722" y="62"/>
                    <a:pt x="1710" y="84"/>
                    <a:pt x="1708" y="103"/>
                  </a:cubicBezTo>
                  <a:cubicBezTo>
                    <a:pt x="1789" y="103"/>
                    <a:pt x="1789" y="103"/>
                    <a:pt x="1789" y="103"/>
                  </a:cubicBezTo>
                  <a:cubicBezTo>
                    <a:pt x="1789" y="85"/>
                    <a:pt x="1777" y="62"/>
                    <a:pt x="1749" y="62"/>
                  </a:cubicBezTo>
                  <a:close/>
                  <a:moveTo>
                    <a:pt x="1892" y="172"/>
                  </a:moveTo>
                  <a:cubicBezTo>
                    <a:pt x="1892" y="3"/>
                    <a:pt x="1892" y="3"/>
                    <a:pt x="1892" y="3"/>
                  </a:cubicBezTo>
                  <a:cubicBezTo>
                    <a:pt x="1950" y="3"/>
                    <a:pt x="1950" y="3"/>
                    <a:pt x="1950" y="3"/>
                  </a:cubicBezTo>
                  <a:cubicBezTo>
                    <a:pt x="2003" y="3"/>
                    <a:pt x="2037" y="40"/>
                    <a:pt x="2037" y="88"/>
                  </a:cubicBezTo>
                  <a:cubicBezTo>
                    <a:pt x="2037" y="136"/>
                    <a:pt x="2003" y="172"/>
                    <a:pt x="1950" y="172"/>
                  </a:cubicBezTo>
                  <a:lnTo>
                    <a:pt x="1892" y="172"/>
                  </a:lnTo>
                  <a:close/>
                  <a:moveTo>
                    <a:pt x="2015" y="88"/>
                  </a:moveTo>
                  <a:cubicBezTo>
                    <a:pt x="2015" y="51"/>
                    <a:pt x="1992" y="22"/>
                    <a:pt x="1950" y="22"/>
                  </a:cubicBezTo>
                  <a:cubicBezTo>
                    <a:pt x="1913" y="22"/>
                    <a:pt x="1913" y="22"/>
                    <a:pt x="1913" y="22"/>
                  </a:cubicBezTo>
                  <a:cubicBezTo>
                    <a:pt x="1913" y="153"/>
                    <a:pt x="1913" y="153"/>
                    <a:pt x="1913" y="153"/>
                  </a:cubicBezTo>
                  <a:cubicBezTo>
                    <a:pt x="1950" y="153"/>
                    <a:pt x="1950" y="153"/>
                    <a:pt x="1950" y="153"/>
                  </a:cubicBezTo>
                  <a:cubicBezTo>
                    <a:pt x="1991" y="153"/>
                    <a:pt x="2015" y="124"/>
                    <a:pt x="2015" y="88"/>
                  </a:cubicBezTo>
                  <a:close/>
                  <a:moveTo>
                    <a:pt x="2060" y="19"/>
                  </a:moveTo>
                  <a:cubicBezTo>
                    <a:pt x="2060" y="12"/>
                    <a:pt x="2066" y="6"/>
                    <a:pt x="2073" y="6"/>
                  </a:cubicBezTo>
                  <a:cubicBezTo>
                    <a:pt x="2080" y="6"/>
                    <a:pt x="2086" y="12"/>
                    <a:pt x="2086" y="19"/>
                  </a:cubicBezTo>
                  <a:cubicBezTo>
                    <a:pt x="2086" y="26"/>
                    <a:pt x="2080" y="32"/>
                    <a:pt x="2073" y="32"/>
                  </a:cubicBezTo>
                  <a:cubicBezTo>
                    <a:pt x="2066" y="32"/>
                    <a:pt x="2060" y="26"/>
                    <a:pt x="2060" y="19"/>
                  </a:cubicBezTo>
                  <a:close/>
                  <a:moveTo>
                    <a:pt x="2063" y="172"/>
                  </a:moveTo>
                  <a:cubicBezTo>
                    <a:pt x="2063" y="50"/>
                    <a:pt x="2063" y="50"/>
                    <a:pt x="2063" y="50"/>
                  </a:cubicBezTo>
                  <a:cubicBezTo>
                    <a:pt x="2082" y="50"/>
                    <a:pt x="2082" y="50"/>
                    <a:pt x="2082" y="50"/>
                  </a:cubicBezTo>
                  <a:cubicBezTo>
                    <a:pt x="2082" y="172"/>
                    <a:pt x="2082" y="172"/>
                    <a:pt x="2082" y="172"/>
                  </a:cubicBezTo>
                  <a:lnTo>
                    <a:pt x="2063" y="172"/>
                  </a:lnTo>
                  <a:close/>
                  <a:moveTo>
                    <a:pt x="2103" y="156"/>
                  </a:moveTo>
                  <a:cubicBezTo>
                    <a:pt x="2113" y="142"/>
                    <a:pt x="2113" y="142"/>
                    <a:pt x="2113" y="142"/>
                  </a:cubicBezTo>
                  <a:cubicBezTo>
                    <a:pt x="2121" y="152"/>
                    <a:pt x="2137" y="160"/>
                    <a:pt x="2154" y="160"/>
                  </a:cubicBezTo>
                  <a:cubicBezTo>
                    <a:pt x="2172" y="160"/>
                    <a:pt x="2183" y="151"/>
                    <a:pt x="2183" y="139"/>
                  </a:cubicBezTo>
                  <a:cubicBezTo>
                    <a:pt x="2183" y="109"/>
                    <a:pt x="2107" y="127"/>
                    <a:pt x="2107" y="82"/>
                  </a:cubicBezTo>
                  <a:cubicBezTo>
                    <a:pt x="2107" y="63"/>
                    <a:pt x="2123" y="46"/>
                    <a:pt x="2152" y="46"/>
                  </a:cubicBezTo>
                  <a:cubicBezTo>
                    <a:pt x="2173" y="46"/>
                    <a:pt x="2188" y="54"/>
                    <a:pt x="2198" y="64"/>
                  </a:cubicBezTo>
                  <a:cubicBezTo>
                    <a:pt x="2189" y="77"/>
                    <a:pt x="2189" y="77"/>
                    <a:pt x="2189" y="77"/>
                  </a:cubicBezTo>
                  <a:cubicBezTo>
                    <a:pt x="2182" y="69"/>
                    <a:pt x="2168" y="62"/>
                    <a:pt x="2152" y="62"/>
                  </a:cubicBezTo>
                  <a:cubicBezTo>
                    <a:pt x="2136" y="62"/>
                    <a:pt x="2125" y="70"/>
                    <a:pt x="2125" y="81"/>
                  </a:cubicBezTo>
                  <a:cubicBezTo>
                    <a:pt x="2125" y="108"/>
                    <a:pt x="2201" y="90"/>
                    <a:pt x="2201" y="138"/>
                  </a:cubicBezTo>
                  <a:cubicBezTo>
                    <a:pt x="2201" y="159"/>
                    <a:pt x="2185" y="175"/>
                    <a:pt x="2153" y="175"/>
                  </a:cubicBezTo>
                  <a:cubicBezTo>
                    <a:pt x="2133" y="175"/>
                    <a:pt x="2116" y="169"/>
                    <a:pt x="2103" y="156"/>
                  </a:cubicBezTo>
                  <a:close/>
                  <a:moveTo>
                    <a:pt x="2219" y="111"/>
                  </a:moveTo>
                  <a:cubicBezTo>
                    <a:pt x="2219" y="74"/>
                    <a:pt x="2243" y="46"/>
                    <a:pt x="2280" y="46"/>
                  </a:cubicBezTo>
                  <a:cubicBezTo>
                    <a:pt x="2302" y="46"/>
                    <a:pt x="2316" y="56"/>
                    <a:pt x="2325" y="68"/>
                  </a:cubicBezTo>
                  <a:cubicBezTo>
                    <a:pt x="2312" y="80"/>
                    <a:pt x="2312" y="80"/>
                    <a:pt x="2312" y="80"/>
                  </a:cubicBezTo>
                  <a:cubicBezTo>
                    <a:pt x="2304" y="68"/>
                    <a:pt x="2294" y="63"/>
                    <a:pt x="2281" y="63"/>
                  </a:cubicBezTo>
                  <a:cubicBezTo>
                    <a:pt x="2255" y="63"/>
                    <a:pt x="2239" y="84"/>
                    <a:pt x="2239" y="111"/>
                  </a:cubicBezTo>
                  <a:cubicBezTo>
                    <a:pt x="2239" y="138"/>
                    <a:pt x="2255" y="158"/>
                    <a:pt x="2281" y="158"/>
                  </a:cubicBezTo>
                  <a:cubicBezTo>
                    <a:pt x="2294" y="158"/>
                    <a:pt x="2304" y="153"/>
                    <a:pt x="2312" y="142"/>
                  </a:cubicBezTo>
                  <a:cubicBezTo>
                    <a:pt x="2325" y="154"/>
                    <a:pt x="2325" y="154"/>
                    <a:pt x="2325" y="154"/>
                  </a:cubicBezTo>
                  <a:cubicBezTo>
                    <a:pt x="2316" y="166"/>
                    <a:pt x="2302" y="175"/>
                    <a:pt x="2280" y="175"/>
                  </a:cubicBezTo>
                  <a:cubicBezTo>
                    <a:pt x="2243" y="175"/>
                    <a:pt x="2219" y="147"/>
                    <a:pt x="2219" y="111"/>
                  </a:cubicBezTo>
                  <a:close/>
                  <a:moveTo>
                    <a:pt x="2338" y="111"/>
                  </a:moveTo>
                  <a:cubicBezTo>
                    <a:pt x="2338" y="75"/>
                    <a:pt x="2362" y="46"/>
                    <a:pt x="2399" y="46"/>
                  </a:cubicBezTo>
                  <a:cubicBezTo>
                    <a:pt x="2436" y="46"/>
                    <a:pt x="2460" y="75"/>
                    <a:pt x="2460" y="111"/>
                  </a:cubicBezTo>
                  <a:cubicBezTo>
                    <a:pt x="2460" y="146"/>
                    <a:pt x="2436" y="175"/>
                    <a:pt x="2399" y="175"/>
                  </a:cubicBezTo>
                  <a:cubicBezTo>
                    <a:pt x="2362" y="175"/>
                    <a:pt x="2338" y="146"/>
                    <a:pt x="2338" y="111"/>
                  </a:cubicBezTo>
                  <a:close/>
                  <a:moveTo>
                    <a:pt x="2440" y="111"/>
                  </a:moveTo>
                  <a:cubicBezTo>
                    <a:pt x="2440" y="86"/>
                    <a:pt x="2425" y="63"/>
                    <a:pt x="2399" y="63"/>
                  </a:cubicBezTo>
                  <a:cubicBezTo>
                    <a:pt x="2373" y="63"/>
                    <a:pt x="2358" y="86"/>
                    <a:pt x="2358" y="111"/>
                  </a:cubicBezTo>
                  <a:cubicBezTo>
                    <a:pt x="2358" y="136"/>
                    <a:pt x="2373" y="158"/>
                    <a:pt x="2399" y="158"/>
                  </a:cubicBezTo>
                  <a:cubicBezTo>
                    <a:pt x="2425" y="158"/>
                    <a:pt x="2440" y="136"/>
                    <a:pt x="2440" y="111"/>
                  </a:cubicBezTo>
                  <a:close/>
                  <a:moveTo>
                    <a:pt x="2517" y="172"/>
                  </a:moveTo>
                  <a:cubicBezTo>
                    <a:pt x="2466" y="50"/>
                    <a:pt x="2466" y="50"/>
                    <a:pt x="2466" y="50"/>
                  </a:cubicBezTo>
                  <a:cubicBezTo>
                    <a:pt x="2487" y="50"/>
                    <a:pt x="2487" y="50"/>
                    <a:pt x="2487" y="50"/>
                  </a:cubicBezTo>
                  <a:cubicBezTo>
                    <a:pt x="2528" y="150"/>
                    <a:pt x="2528" y="150"/>
                    <a:pt x="2528" y="150"/>
                  </a:cubicBezTo>
                  <a:cubicBezTo>
                    <a:pt x="2568" y="50"/>
                    <a:pt x="2568" y="50"/>
                    <a:pt x="2568" y="50"/>
                  </a:cubicBezTo>
                  <a:cubicBezTo>
                    <a:pt x="2589" y="50"/>
                    <a:pt x="2589" y="50"/>
                    <a:pt x="2589" y="50"/>
                  </a:cubicBezTo>
                  <a:cubicBezTo>
                    <a:pt x="2538" y="172"/>
                    <a:pt x="2538" y="172"/>
                    <a:pt x="2538" y="172"/>
                  </a:cubicBezTo>
                  <a:lnTo>
                    <a:pt x="2517" y="172"/>
                  </a:lnTo>
                  <a:close/>
                  <a:moveTo>
                    <a:pt x="2595" y="111"/>
                  </a:moveTo>
                  <a:cubicBezTo>
                    <a:pt x="2595" y="75"/>
                    <a:pt x="2621" y="46"/>
                    <a:pt x="2656" y="46"/>
                  </a:cubicBezTo>
                  <a:cubicBezTo>
                    <a:pt x="2693" y="46"/>
                    <a:pt x="2715" y="75"/>
                    <a:pt x="2715" y="112"/>
                  </a:cubicBezTo>
                  <a:cubicBezTo>
                    <a:pt x="2715" y="117"/>
                    <a:pt x="2715" y="117"/>
                    <a:pt x="2715" y="117"/>
                  </a:cubicBezTo>
                  <a:cubicBezTo>
                    <a:pt x="2616" y="117"/>
                    <a:pt x="2616" y="117"/>
                    <a:pt x="2616" y="117"/>
                  </a:cubicBezTo>
                  <a:cubicBezTo>
                    <a:pt x="2617" y="140"/>
                    <a:pt x="2633" y="160"/>
                    <a:pt x="2660" y="160"/>
                  </a:cubicBezTo>
                  <a:cubicBezTo>
                    <a:pt x="2674" y="160"/>
                    <a:pt x="2688" y="154"/>
                    <a:pt x="2698" y="144"/>
                  </a:cubicBezTo>
                  <a:cubicBezTo>
                    <a:pt x="2707" y="157"/>
                    <a:pt x="2707" y="157"/>
                    <a:pt x="2707" y="157"/>
                  </a:cubicBezTo>
                  <a:cubicBezTo>
                    <a:pt x="2695" y="169"/>
                    <a:pt x="2678" y="175"/>
                    <a:pt x="2658" y="175"/>
                  </a:cubicBezTo>
                  <a:cubicBezTo>
                    <a:pt x="2622" y="175"/>
                    <a:pt x="2595" y="149"/>
                    <a:pt x="2595" y="111"/>
                  </a:cubicBezTo>
                  <a:close/>
                  <a:moveTo>
                    <a:pt x="2656" y="62"/>
                  </a:moveTo>
                  <a:cubicBezTo>
                    <a:pt x="2630" y="62"/>
                    <a:pt x="2617" y="84"/>
                    <a:pt x="2616" y="103"/>
                  </a:cubicBezTo>
                  <a:cubicBezTo>
                    <a:pt x="2696" y="103"/>
                    <a:pt x="2696" y="103"/>
                    <a:pt x="2696" y="103"/>
                  </a:cubicBezTo>
                  <a:cubicBezTo>
                    <a:pt x="2696" y="85"/>
                    <a:pt x="2684" y="62"/>
                    <a:pt x="2656" y="62"/>
                  </a:cubicBezTo>
                  <a:close/>
                  <a:moveTo>
                    <a:pt x="2739" y="172"/>
                  </a:moveTo>
                  <a:cubicBezTo>
                    <a:pt x="2739" y="50"/>
                    <a:pt x="2739" y="50"/>
                    <a:pt x="2739" y="50"/>
                  </a:cubicBezTo>
                  <a:cubicBezTo>
                    <a:pt x="2758" y="50"/>
                    <a:pt x="2758" y="50"/>
                    <a:pt x="2758" y="50"/>
                  </a:cubicBezTo>
                  <a:cubicBezTo>
                    <a:pt x="2758" y="69"/>
                    <a:pt x="2758" y="69"/>
                    <a:pt x="2758" y="69"/>
                  </a:cubicBezTo>
                  <a:cubicBezTo>
                    <a:pt x="2768" y="56"/>
                    <a:pt x="2783" y="47"/>
                    <a:pt x="2799" y="47"/>
                  </a:cubicBezTo>
                  <a:cubicBezTo>
                    <a:pt x="2799" y="67"/>
                    <a:pt x="2799" y="67"/>
                    <a:pt x="2799" y="67"/>
                  </a:cubicBezTo>
                  <a:cubicBezTo>
                    <a:pt x="2797" y="66"/>
                    <a:pt x="2795" y="66"/>
                    <a:pt x="2792" y="66"/>
                  </a:cubicBezTo>
                  <a:cubicBezTo>
                    <a:pt x="2780" y="66"/>
                    <a:pt x="2764" y="75"/>
                    <a:pt x="2758" y="85"/>
                  </a:cubicBezTo>
                  <a:cubicBezTo>
                    <a:pt x="2758" y="172"/>
                    <a:pt x="2758" y="172"/>
                    <a:pt x="2758" y="172"/>
                  </a:cubicBezTo>
                  <a:lnTo>
                    <a:pt x="2739" y="172"/>
                  </a:lnTo>
                  <a:close/>
                  <a:moveTo>
                    <a:pt x="2813" y="203"/>
                  </a:moveTo>
                  <a:cubicBezTo>
                    <a:pt x="2816" y="204"/>
                    <a:pt x="2820" y="205"/>
                    <a:pt x="2823" y="205"/>
                  </a:cubicBezTo>
                  <a:cubicBezTo>
                    <a:pt x="2832" y="205"/>
                    <a:pt x="2837" y="202"/>
                    <a:pt x="2842" y="192"/>
                  </a:cubicBezTo>
                  <a:cubicBezTo>
                    <a:pt x="2850" y="174"/>
                    <a:pt x="2850" y="174"/>
                    <a:pt x="2850" y="174"/>
                  </a:cubicBezTo>
                  <a:cubicBezTo>
                    <a:pt x="2799" y="50"/>
                    <a:pt x="2799" y="50"/>
                    <a:pt x="2799" y="50"/>
                  </a:cubicBezTo>
                  <a:cubicBezTo>
                    <a:pt x="2819" y="50"/>
                    <a:pt x="2819" y="50"/>
                    <a:pt x="2819" y="50"/>
                  </a:cubicBezTo>
                  <a:cubicBezTo>
                    <a:pt x="2860" y="150"/>
                    <a:pt x="2860" y="150"/>
                    <a:pt x="2860" y="150"/>
                  </a:cubicBezTo>
                  <a:cubicBezTo>
                    <a:pt x="2901" y="50"/>
                    <a:pt x="2901" y="50"/>
                    <a:pt x="2901" y="50"/>
                  </a:cubicBezTo>
                  <a:cubicBezTo>
                    <a:pt x="2922" y="50"/>
                    <a:pt x="2922" y="50"/>
                    <a:pt x="2922" y="50"/>
                  </a:cubicBezTo>
                  <a:cubicBezTo>
                    <a:pt x="2860" y="197"/>
                    <a:pt x="2860" y="197"/>
                    <a:pt x="2860" y="197"/>
                  </a:cubicBezTo>
                  <a:cubicBezTo>
                    <a:pt x="2853" y="215"/>
                    <a:pt x="2840" y="222"/>
                    <a:pt x="2824" y="222"/>
                  </a:cubicBezTo>
                  <a:cubicBezTo>
                    <a:pt x="2820" y="222"/>
                    <a:pt x="2814" y="221"/>
                    <a:pt x="2810" y="220"/>
                  </a:cubicBezTo>
                  <a:lnTo>
                    <a:pt x="2813" y="203"/>
                  </a:lnTo>
                  <a:close/>
                  <a:moveTo>
                    <a:pt x="3071" y="172"/>
                  </a:moveTo>
                  <a:cubicBezTo>
                    <a:pt x="3071" y="158"/>
                    <a:pt x="3071" y="158"/>
                    <a:pt x="3071" y="158"/>
                  </a:cubicBezTo>
                  <a:cubicBezTo>
                    <a:pt x="3061" y="169"/>
                    <a:pt x="3047" y="175"/>
                    <a:pt x="3030" y="175"/>
                  </a:cubicBezTo>
                  <a:cubicBezTo>
                    <a:pt x="3010" y="175"/>
                    <a:pt x="2987" y="161"/>
                    <a:pt x="2987" y="135"/>
                  </a:cubicBezTo>
                  <a:cubicBezTo>
                    <a:pt x="2987" y="107"/>
                    <a:pt x="3010" y="94"/>
                    <a:pt x="3030" y="94"/>
                  </a:cubicBezTo>
                  <a:cubicBezTo>
                    <a:pt x="3047" y="94"/>
                    <a:pt x="3061" y="100"/>
                    <a:pt x="3071" y="111"/>
                  </a:cubicBezTo>
                  <a:cubicBezTo>
                    <a:pt x="3071" y="89"/>
                    <a:pt x="3071" y="89"/>
                    <a:pt x="3071" y="89"/>
                  </a:cubicBezTo>
                  <a:cubicBezTo>
                    <a:pt x="3071" y="72"/>
                    <a:pt x="3058" y="63"/>
                    <a:pt x="3040" y="63"/>
                  </a:cubicBezTo>
                  <a:cubicBezTo>
                    <a:pt x="3025" y="63"/>
                    <a:pt x="3013" y="68"/>
                    <a:pt x="3002" y="80"/>
                  </a:cubicBezTo>
                  <a:cubicBezTo>
                    <a:pt x="2994" y="67"/>
                    <a:pt x="2994" y="67"/>
                    <a:pt x="2994" y="67"/>
                  </a:cubicBezTo>
                  <a:cubicBezTo>
                    <a:pt x="3007" y="53"/>
                    <a:pt x="3023" y="46"/>
                    <a:pt x="3043" y="46"/>
                  </a:cubicBezTo>
                  <a:cubicBezTo>
                    <a:pt x="3069" y="46"/>
                    <a:pt x="3090" y="58"/>
                    <a:pt x="3090" y="88"/>
                  </a:cubicBezTo>
                  <a:cubicBezTo>
                    <a:pt x="3090" y="172"/>
                    <a:pt x="3090" y="172"/>
                    <a:pt x="3090" y="172"/>
                  </a:cubicBezTo>
                  <a:lnTo>
                    <a:pt x="3071" y="172"/>
                  </a:lnTo>
                  <a:close/>
                  <a:moveTo>
                    <a:pt x="3071" y="146"/>
                  </a:moveTo>
                  <a:cubicBezTo>
                    <a:pt x="3071" y="123"/>
                    <a:pt x="3071" y="123"/>
                    <a:pt x="3071" y="123"/>
                  </a:cubicBezTo>
                  <a:cubicBezTo>
                    <a:pt x="3064" y="113"/>
                    <a:pt x="3051" y="108"/>
                    <a:pt x="3037" y="108"/>
                  </a:cubicBezTo>
                  <a:cubicBezTo>
                    <a:pt x="3019" y="108"/>
                    <a:pt x="3007" y="119"/>
                    <a:pt x="3007" y="135"/>
                  </a:cubicBezTo>
                  <a:cubicBezTo>
                    <a:pt x="3007" y="150"/>
                    <a:pt x="3019" y="162"/>
                    <a:pt x="3037" y="162"/>
                  </a:cubicBezTo>
                  <a:cubicBezTo>
                    <a:pt x="3051" y="162"/>
                    <a:pt x="3064" y="157"/>
                    <a:pt x="3071" y="146"/>
                  </a:cubicBezTo>
                  <a:close/>
                  <a:moveTo>
                    <a:pt x="3126" y="147"/>
                  </a:moveTo>
                  <a:cubicBezTo>
                    <a:pt x="3126" y="66"/>
                    <a:pt x="3126" y="66"/>
                    <a:pt x="3126" y="66"/>
                  </a:cubicBezTo>
                  <a:cubicBezTo>
                    <a:pt x="3105" y="66"/>
                    <a:pt x="3105" y="66"/>
                    <a:pt x="3105" y="66"/>
                  </a:cubicBezTo>
                  <a:cubicBezTo>
                    <a:pt x="3105" y="50"/>
                    <a:pt x="3105" y="50"/>
                    <a:pt x="3105" y="50"/>
                  </a:cubicBezTo>
                  <a:cubicBezTo>
                    <a:pt x="3126" y="50"/>
                    <a:pt x="3126" y="50"/>
                    <a:pt x="3126" y="50"/>
                  </a:cubicBezTo>
                  <a:cubicBezTo>
                    <a:pt x="3126" y="16"/>
                    <a:pt x="3126" y="16"/>
                    <a:pt x="3126" y="16"/>
                  </a:cubicBezTo>
                  <a:cubicBezTo>
                    <a:pt x="3145" y="16"/>
                    <a:pt x="3145" y="16"/>
                    <a:pt x="3145" y="16"/>
                  </a:cubicBezTo>
                  <a:cubicBezTo>
                    <a:pt x="3145" y="50"/>
                    <a:pt x="3145" y="50"/>
                    <a:pt x="3145" y="50"/>
                  </a:cubicBezTo>
                  <a:cubicBezTo>
                    <a:pt x="3170" y="50"/>
                    <a:pt x="3170" y="50"/>
                    <a:pt x="3170" y="50"/>
                  </a:cubicBezTo>
                  <a:cubicBezTo>
                    <a:pt x="3170" y="66"/>
                    <a:pt x="3170" y="66"/>
                    <a:pt x="3170" y="66"/>
                  </a:cubicBezTo>
                  <a:cubicBezTo>
                    <a:pt x="3145" y="66"/>
                    <a:pt x="3145" y="66"/>
                    <a:pt x="3145" y="66"/>
                  </a:cubicBezTo>
                  <a:cubicBezTo>
                    <a:pt x="3145" y="143"/>
                    <a:pt x="3145" y="143"/>
                    <a:pt x="3145" y="143"/>
                  </a:cubicBezTo>
                  <a:cubicBezTo>
                    <a:pt x="3145" y="152"/>
                    <a:pt x="3149" y="158"/>
                    <a:pt x="3157" y="158"/>
                  </a:cubicBezTo>
                  <a:cubicBezTo>
                    <a:pt x="3163" y="158"/>
                    <a:pt x="3168" y="156"/>
                    <a:pt x="3170" y="153"/>
                  </a:cubicBezTo>
                  <a:cubicBezTo>
                    <a:pt x="3176" y="167"/>
                    <a:pt x="3176" y="167"/>
                    <a:pt x="3176" y="167"/>
                  </a:cubicBezTo>
                  <a:cubicBezTo>
                    <a:pt x="3171" y="172"/>
                    <a:pt x="3164" y="175"/>
                    <a:pt x="3153" y="175"/>
                  </a:cubicBezTo>
                  <a:cubicBezTo>
                    <a:pt x="3135" y="175"/>
                    <a:pt x="3126" y="165"/>
                    <a:pt x="3126" y="147"/>
                  </a:cubicBezTo>
                  <a:close/>
                  <a:moveTo>
                    <a:pt x="3326" y="172"/>
                  </a:moveTo>
                  <a:cubicBezTo>
                    <a:pt x="3326" y="158"/>
                    <a:pt x="3326" y="158"/>
                    <a:pt x="3326" y="158"/>
                  </a:cubicBezTo>
                  <a:cubicBezTo>
                    <a:pt x="3316" y="169"/>
                    <a:pt x="3302" y="175"/>
                    <a:pt x="3286" y="175"/>
                  </a:cubicBezTo>
                  <a:cubicBezTo>
                    <a:pt x="3265" y="175"/>
                    <a:pt x="3243" y="161"/>
                    <a:pt x="3243" y="135"/>
                  </a:cubicBezTo>
                  <a:cubicBezTo>
                    <a:pt x="3243" y="107"/>
                    <a:pt x="3265" y="94"/>
                    <a:pt x="3286" y="94"/>
                  </a:cubicBezTo>
                  <a:cubicBezTo>
                    <a:pt x="3302" y="94"/>
                    <a:pt x="3316" y="100"/>
                    <a:pt x="3326" y="111"/>
                  </a:cubicBezTo>
                  <a:cubicBezTo>
                    <a:pt x="3326" y="89"/>
                    <a:pt x="3326" y="89"/>
                    <a:pt x="3326" y="89"/>
                  </a:cubicBezTo>
                  <a:cubicBezTo>
                    <a:pt x="3326" y="72"/>
                    <a:pt x="3313" y="63"/>
                    <a:pt x="3295" y="63"/>
                  </a:cubicBezTo>
                  <a:cubicBezTo>
                    <a:pt x="3281" y="63"/>
                    <a:pt x="3269" y="68"/>
                    <a:pt x="3258" y="80"/>
                  </a:cubicBezTo>
                  <a:cubicBezTo>
                    <a:pt x="3249" y="67"/>
                    <a:pt x="3249" y="67"/>
                    <a:pt x="3249" y="67"/>
                  </a:cubicBezTo>
                  <a:cubicBezTo>
                    <a:pt x="3262" y="53"/>
                    <a:pt x="3278" y="46"/>
                    <a:pt x="3298" y="46"/>
                  </a:cubicBezTo>
                  <a:cubicBezTo>
                    <a:pt x="3324" y="46"/>
                    <a:pt x="3345" y="58"/>
                    <a:pt x="3345" y="88"/>
                  </a:cubicBezTo>
                  <a:cubicBezTo>
                    <a:pt x="3345" y="172"/>
                    <a:pt x="3345" y="172"/>
                    <a:pt x="3345" y="172"/>
                  </a:cubicBezTo>
                  <a:lnTo>
                    <a:pt x="3326" y="172"/>
                  </a:lnTo>
                  <a:close/>
                  <a:moveTo>
                    <a:pt x="3326" y="146"/>
                  </a:moveTo>
                  <a:cubicBezTo>
                    <a:pt x="3326" y="123"/>
                    <a:pt x="3326" y="123"/>
                    <a:pt x="3326" y="123"/>
                  </a:cubicBezTo>
                  <a:cubicBezTo>
                    <a:pt x="3319" y="113"/>
                    <a:pt x="3306" y="108"/>
                    <a:pt x="3293" y="108"/>
                  </a:cubicBezTo>
                  <a:cubicBezTo>
                    <a:pt x="3275" y="108"/>
                    <a:pt x="3262" y="119"/>
                    <a:pt x="3262" y="135"/>
                  </a:cubicBezTo>
                  <a:cubicBezTo>
                    <a:pt x="3262" y="150"/>
                    <a:pt x="3275" y="162"/>
                    <a:pt x="3293" y="162"/>
                  </a:cubicBezTo>
                  <a:cubicBezTo>
                    <a:pt x="3306" y="162"/>
                    <a:pt x="3319" y="157"/>
                    <a:pt x="3326" y="146"/>
                  </a:cubicBezTo>
                  <a:close/>
                  <a:moveTo>
                    <a:pt x="3460" y="172"/>
                  </a:moveTo>
                  <a:cubicBezTo>
                    <a:pt x="3460" y="22"/>
                    <a:pt x="3460" y="22"/>
                    <a:pt x="3460" y="22"/>
                  </a:cubicBezTo>
                  <a:cubicBezTo>
                    <a:pt x="3406" y="22"/>
                    <a:pt x="3406" y="22"/>
                    <a:pt x="3406" y="22"/>
                  </a:cubicBezTo>
                  <a:cubicBezTo>
                    <a:pt x="3406" y="3"/>
                    <a:pt x="3406" y="3"/>
                    <a:pt x="3406" y="3"/>
                  </a:cubicBezTo>
                  <a:cubicBezTo>
                    <a:pt x="3535" y="3"/>
                    <a:pt x="3535" y="3"/>
                    <a:pt x="3535" y="3"/>
                  </a:cubicBezTo>
                  <a:cubicBezTo>
                    <a:pt x="3535" y="22"/>
                    <a:pt x="3535" y="22"/>
                    <a:pt x="3535" y="22"/>
                  </a:cubicBezTo>
                  <a:cubicBezTo>
                    <a:pt x="3481" y="22"/>
                    <a:pt x="3481" y="22"/>
                    <a:pt x="3481" y="22"/>
                  </a:cubicBezTo>
                  <a:cubicBezTo>
                    <a:pt x="3481" y="172"/>
                    <a:pt x="3481" y="172"/>
                    <a:pt x="3481" y="172"/>
                  </a:cubicBezTo>
                  <a:lnTo>
                    <a:pt x="3460" y="172"/>
                  </a:lnTo>
                  <a:close/>
                  <a:moveTo>
                    <a:pt x="3552" y="19"/>
                  </a:moveTo>
                  <a:cubicBezTo>
                    <a:pt x="3552" y="12"/>
                    <a:pt x="3558" y="6"/>
                    <a:pt x="3565" y="6"/>
                  </a:cubicBezTo>
                  <a:cubicBezTo>
                    <a:pt x="3572" y="6"/>
                    <a:pt x="3578" y="12"/>
                    <a:pt x="3578" y="19"/>
                  </a:cubicBezTo>
                  <a:cubicBezTo>
                    <a:pt x="3578" y="26"/>
                    <a:pt x="3572" y="32"/>
                    <a:pt x="3565" y="32"/>
                  </a:cubicBezTo>
                  <a:cubicBezTo>
                    <a:pt x="3558" y="32"/>
                    <a:pt x="3552" y="26"/>
                    <a:pt x="3552" y="19"/>
                  </a:cubicBezTo>
                  <a:close/>
                  <a:moveTo>
                    <a:pt x="3556" y="172"/>
                  </a:moveTo>
                  <a:cubicBezTo>
                    <a:pt x="3556" y="50"/>
                    <a:pt x="3556" y="50"/>
                    <a:pt x="3556" y="50"/>
                  </a:cubicBezTo>
                  <a:cubicBezTo>
                    <a:pt x="3575" y="50"/>
                    <a:pt x="3575" y="50"/>
                    <a:pt x="3575" y="50"/>
                  </a:cubicBezTo>
                  <a:cubicBezTo>
                    <a:pt x="3575" y="172"/>
                    <a:pt x="3575" y="172"/>
                    <a:pt x="3575" y="172"/>
                  </a:cubicBezTo>
                  <a:lnTo>
                    <a:pt x="3556" y="172"/>
                  </a:lnTo>
                  <a:close/>
                  <a:moveTo>
                    <a:pt x="3755" y="172"/>
                  </a:moveTo>
                  <a:cubicBezTo>
                    <a:pt x="3755" y="89"/>
                    <a:pt x="3755" y="89"/>
                    <a:pt x="3755" y="89"/>
                  </a:cubicBezTo>
                  <a:cubicBezTo>
                    <a:pt x="3755" y="73"/>
                    <a:pt x="3748" y="63"/>
                    <a:pt x="3732" y="63"/>
                  </a:cubicBezTo>
                  <a:cubicBezTo>
                    <a:pt x="3719" y="63"/>
                    <a:pt x="3706" y="73"/>
                    <a:pt x="3700" y="82"/>
                  </a:cubicBezTo>
                  <a:cubicBezTo>
                    <a:pt x="3700" y="172"/>
                    <a:pt x="3700" y="172"/>
                    <a:pt x="3700" y="172"/>
                  </a:cubicBezTo>
                  <a:cubicBezTo>
                    <a:pt x="3680" y="172"/>
                    <a:pt x="3680" y="172"/>
                    <a:pt x="3680" y="172"/>
                  </a:cubicBezTo>
                  <a:cubicBezTo>
                    <a:pt x="3680" y="89"/>
                    <a:pt x="3680" y="89"/>
                    <a:pt x="3680" y="89"/>
                  </a:cubicBezTo>
                  <a:cubicBezTo>
                    <a:pt x="3680" y="73"/>
                    <a:pt x="3674" y="63"/>
                    <a:pt x="3658" y="63"/>
                  </a:cubicBezTo>
                  <a:cubicBezTo>
                    <a:pt x="3645" y="63"/>
                    <a:pt x="3632" y="73"/>
                    <a:pt x="3626" y="83"/>
                  </a:cubicBezTo>
                  <a:cubicBezTo>
                    <a:pt x="3626" y="172"/>
                    <a:pt x="3626" y="172"/>
                    <a:pt x="3626" y="172"/>
                  </a:cubicBezTo>
                  <a:cubicBezTo>
                    <a:pt x="3606" y="172"/>
                    <a:pt x="3606" y="172"/>
                    <a:pt x="3606" y="172"/>
                  </a:cubicBezTo>
                  <a:cubicBezTo>
                    <a:pt x="3606" y="50"/>
                    <a:pt x="3606" y="50"/>
                    <a:pt x="3606" y="50"/>
                  </a:cubicBezTo>
                  <a:cubicBezTo>
                    <a:pt x="3626" y="50"/>
                    <a:pt x="3626" y="50"/>
                    <a:pt x="3626" y="50"/>
                  </a:cubicBezTo>
                  <a:cubicBezTo>
                    <a:pt x="3626" y="67"/>
                    <a:pt x="3626" y="67"/>
                    <a:pt x="3626" y="67"/>
                  </a:cubicBezTo>
                  <a:cubicBezTo>
                    <a:pt x="3631" y="59"/>
                    <a:pt x="3647" y="46"/>
                    <a:pt x="3665" y="46"/>
                  </a:cubicBezTo>
                  <a:cubicBezTo>
                    <a:pt x="3684" y="46"/>
                    <a:pt x="3695" y="57"/>
                    <a:pt x="3698" y="69"/>
                  </a:cubicBezTo>
                  <a:cubicBezTo>
                    <a:pt x="3705" y="58"/>
                    <a:pt x="3722" y="46"/>
                    <a:pt x="3739" y="46"/>
                  </a:cubicBezTo>
                  <a:cubicBezTo>
                    <a:pt x="3762" y="46"/>
                    <a:pt x="3774" y="59"/>
                    <a:pt x="3774" y="84"/>
                  </a:cubicBezTo>
                  <a:cubicBezTo>
                    <a:pt x="3774" y="172"/>
                    <a:pt x="3774" y="172"/>
                    <a:pt x="3774" y="172"/>
                  </a:cubicBezTo>
                  <a:lnTo>
                    <a:pt x="3755" y="172"/>
                  </a:lnTo>
                  <a:close/>
                  <a:moveTo>
                    <a:pt x="3798" y="111"/>
                  </a:moveTo>
                  <a:cubicBezTo>
                    <a:pt x="3798" y="75"/>
                    <a:pt x="3824" y="46"/>
                    <a:pt x="3859" y="46"/>
                  </a:cubicBezTo>
                  <a:cubicBezTo>
                    <a:pt x="3896" y="46"/>
                    <a:pt x="3918" y="75"/>
                    <a:pt x="3918" y="112"/>
                  </a:cubicBezTo>
                  <a:cubicBezTo>
                    <a:pt x="3918" y="117"/>
                    <a:pt x="3918" y="117"/>
                    <a:pt x="3918" y="117"/>
                  </a:cubicBezTo>
                  <a:cubicBezTo>
                    <a:pt x="3818" y="117"/>
                    <a:pt x="3818" y="117"/>
                    <a:pt x="3818" y="117"/>
                  </a:cubicBezTo>
                  <a:cubicBezTo>
                    <a:pt x="3820" y="140"/>
                    <a:pt x="3836" y="160"/>
                    <a:pt x="3863" y="160"/>
                  </a:cubicBezTo>
                  <a:cubicBezTo>
                    <a:pt x="3877" y="160"/>
                    <a:pt x="3891" y="154"/>
                    <a:pt x="3901" y="144"/>
                  </a:cubicBezTo>
                  <a:cubicBezTo>
                    <a:pt x="3910" y="157"/>
                    <a:pt x="3910" y="157"/>
                    <a:pt x="3910" y="157"/>
                  </a:cubicBezTo>
                  <a:cubicBezTo>
                    <a:pt x="3898" y="169"/>
                    <a:pt x="3881" y="175"/>
                    <a:pt x="3861" y="175"/>
                  </a:cubicBezTo>
                  <a:cubicBezTo>
                    <a:pt x="3825" y="175"/>
                    <a:pt x="3798" y="149"/>
                    <a:pt x="3798" y="111"/>
                  </a:cubicBezTo>
                  <a:close/>
                  <a:moveTo>
                    <a:pt x="3859" y="62"/>
                  </a:moveTo>
                  <a:cubicBezTo>
                    <a:pt x="3832" y="62"/>
                    <a:pt x="3820" y="84"/>
                    <a:pt x="3818" y="103"/>
                  </a:cubicBezTo>
                  <a:cubicBezTo>
                    <a:pt x="3899" y="103"/>
                    <a:pt x="3899" y="103"/>
                    <a:pt x="3899" y="103"/>
                  </a:cubicBezTo>
                  <a:cubicBezTo>
                    <a:pt x="3899" y="85"/>
                    <a:pt x="3887" y="62"/>
                    <a:pt x="3859" y="62"/>
                  </a:cubicBezTo>
                  <a:close/>
                  <a:moveTo>
                    <a:pt x="3937" y="161"/>
                  </a:moveTo>
                  <a:cubicBezTo>
                    <a:pt x="3937" y="153"/>
                    <a:pt x="3943" y="147"/>
                    <a:pt x="3951" y="147"/>
                  </a:cubicBezTo>
                  <a:cubicBezTo>
                    <a:pt x="3958" y="147"/>
                    <a:pt x="3965" y="153"/>
                    <a:pt x="3965" y="161"/>
                  </a:cubicBezTo>
                  <a:cubicBezTo>
                    <a:pt x="3965" y="168"/>
                    <a:pt x="3958" y="175"/>
                    <a:pt x="3951" y="175"/>
                  </a:cubicBezTo>
                  <a:cubicBezTo>
                    <a:pt x="3943" y="175"/>
                    <a:pt x="3937" y="168"/>
                    <a:pt x="3937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816630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ay ba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1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335525"/>
            <a:ext cx="10972800" cy="470088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47"/>
            <a:ext cx="10972800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27" y="6086150"/>
            <a:ext cx="2039277" cy="53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70698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48342" r="7278"/>
          <a:stretch/>
        </p:blipFill>
        <p:spPr>
          <a:xfrm>
            <a:off x="-4238" y="3821193"/>
            <a:ext cx="12196239" cy="3034038"/>
          </a:xfrm>
          <a:prstGeom prst="rect">
            <a:avLst/>
          </a:prstGeom>
        </p:spPr>
      </p:pic>
      <p:sp>
        <p:nvSpPr>
          <p:cNvPr id="1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6083" y="6493751"/>
            <a:ext cx="981752" cy="366183"/>
          </a:xfrm>
        </p:spPr>
        <p:txBody>
          <a:bodyPr/>
          <a:lstStyle/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" y="3821193"/>
            <a:ext cx="12192000" cy="55482"/>
          </a:xfrm>
          <a:prstGeom prst="rect">
            <a:avLst/>
          </a:prstGeom>
          <a:gradFill flip="none" rotWithShape="1">
            <a:gsLst>
              <a:gs pos="26000">
                <a:schemeClr val="accent1"/>
              </a:gs>
              <a:gs pos="78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/>
          <a:stretch/>
        </p:blipFill>
        <p:spPr>
          <a:xfrm>
            <a:off x="-4239" y="981075"/>
            <a:ext cx="6201176" cy="5876925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570" y="4492996"/>
            <a:ext cx="3502805" cy="91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4"/>
          <p:cNvGrpSpPr>
            <a:grpSpLocks noChangeAspect="1"/>
          </p:cNvGrpSpPr>
          <p:nvPr userDrawn="1"/>
        </p:nvGrpSpPr>
        <p:grpSpPr bwMode="auto">
          <a:xfrm>
            <a:off x="6749791" y="5760489"/>
            <a:ext cx="3706596" cy="335736"/>
            <a:chOff x="2993" y="826"/>
            <a:chExt cx="1921" cy="232"/>
          </a:xfrm>
          <a:solidFill>
            <a:schemeClr val="tx2">
              <a:lumMod val="50000"/>
            </a:schemeClr>
          </a:solidFill>
        </p:grpSpPr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2993" y="826"/>
              <a:ext cx="1501" cy="108"/>
            </a:xfrm>
            <a:custGeom>
              <a:avLst/>
              <a:gdLst>
                <a:gd name="T0" fmla="*/ 22 w 3098"/>
                <a:gd name="T1" fmla="*/ 87 h 222"/>
                <a:gd name="T2" fmla="*/ 171 w 3098"/>
                <a:gd name="T3" fmla="*/ 172 h 222"/>
                <a:gd name="T4" fmla="*/ 224 w 3098"/>
                <a:gd name="T5" fmla="*/ 66 h 222"/>
                <a:gd name="T6" fmla="*/ 361 w 3098"/>
                <a:gd name="T7" fmla="*/ 112 h 222"/>
                <a:gd name="T8" fmla="*/ 304 w 3098"/>
                <a:gd name="T9" fmla="*/ 175 h 222"/>
                <a:gd name="T10" fmla="*/ 463 w 3098"/>
                <a:gd name="T11" fmla="*/ 172 h 222"/>
                <a:gd name="T12" fmla="*/ 463 w 3098"/>
                <a:gd name="T13" fmla="*/ 89 h 222"/>
                <a:gd name="T14" fmla="*/ 482 w 3098"/>
                <a:gd name="T15" fmla="*/ 172 h 222"/>
                <a:gd name="T16" fmla="*/ 429 w 3098"/>
                <a:gd name="T17" fmla="*/ 161 h 222"/>
                <a:gd name="T18" fmla="*/ 517 w 3098"/>
                <a:gd name="T19" fmla="*/ 49 h 222"/>
                <a:gd name="T20" fmla="*/ 536 w 3098"/>
                <a:gd name="T21" fmla="*/ 66 h 222"/>
                <a:gd name="T22" fmla="*/ 517 w 3098"/>
                <a:gd name="T23" fmla="*/ 146 h 222"/>
                <a:gd name="T24" fmla="*/ 582 w 3098"/>
                <a:gd name="T25" fmla="*/ 172 h 222"/>
                <a:gd name="T26" fmla="*/ 716 w 3098"/>
                <a:gd name="T27" fmla="*/ 92 h 222"/>
                <a:gd name="T28" fmla="*/ 652 w 3098"/>
                <a:gd name="T29" fmla="*/ 49 h 222"/>
                <a:gd name="T30" fmla="*/ 766 w 3098"/>
                <a:gd name="T31" fmla="*/ 204 h 222"/>
                <a:gd name="T32" fmla="*/ 759 w 3098"/>
                <a:gd name="T33" fmla="*/ 110 h 222"/>
                <a:gd name="T34" fmla="*/ 816 w 3098"/>
                <a:gd name="T35" fmla="*/ 222 h 222"/>
                <a:gd name="T36" fmla="*/ 818 w 3098"/>
                <a:gd name="T37" fmla="*/ 157 h 222"/>
                <a:gd name="T38" fmla="*/ 1001 w 3098"/>
                <a:gd name="T39" fmla="*/ 94 h 222"/>
                <a:gd name="T40" fmla="*/ 1013 w 3098"/>
                <a:gd name="T41" fmla="*/ 46 h 222"/>
                <a:gd name="T42" fmla="*/ 1008 w 3098"/>
                <a:gd name="T43" fmla="*/ 108 h 222"/>
                <a:gd name="T44" fmla="*/ 1297 w 3098"/>
                <a:gd name="T45" fmla="*/ 33 h 222"/>
                <a:gd name="T46" fmla="*/ 1298 w 3098"/>
                <a:gd name="T47" fmla="*/ 142 h 222"/>
                <a:gd name="T48" fmla="*/ 1311 w 3098"/>
                <a:gd name="T49" fmla="*/ 134 h 222"/>
                <a:gd name="T50" fmla="*/ 1317 w 3098"/>
                <a:gd name="T51" fmla="*/ 67 h 222"/>
                <a:gd name="T52" fmla="*/ 1394 w 3098"/>
                <a:gd name="T53" fmla="*/ 123 h 222"/>
                <a:gd name="T54" fmla="*/ 1528 w 3098"/>
                <a:gd name="T55" fmla="*/ 92 h 222"/>
                <a:gd name="T56" fmla="*/ 1464 w 3098"/>
                <a:gd name="T57" fmla="*/ 49 h 222"/>
                <a:gd name="T58" fmla="*/ 1572 w 3098"/>
                <a:gd name="T59" fmla="*/ 111 h 222"/>
                <a:gd name="T60" fmla="*/ 1634 w 3098"/>
                <a:gd name="T61" fmla="*/ 158 h 222"/>
                <a:gd name="T62" fmla="*/ 1752 w 3098"/>
                <a:gd name="T63" fmla="*/ 46 h 222"/>
                <a:gd name="T64" fmla="*/ 1803 w 3098"/>
                <a:gd name="T65" fmla="*/ 156 h 222"/>
                <a:gd name="T66" fmla="*/ 1751 w 3098"/>
                <a:gd name="T67" fmla="*/ 62 h 222"/>
                <a:gd name="T68" fmla="*/ 1895 w 3098"/>
                <a:gd name="T69" fmla="*/ 66 h 222"/>
                <a:gd name="T70" fmla="*/ 1901 w 3098"/>
                <a:gd name="T71" fmla="*/ 102 h 222"/>
                <a:gd name="T72" fmla="*/ 1968 w 3098"/>
                <a:gd name="T73" fmla="*/ 66 h 222"/>
                <a:gd name="T74" fmla="*/ 2042 w 3098"/>
                <a:gd name="T75" fmla="*/ 22 h 222"/>
                <a:gd name="T76" fmla="*/ 2007 w 3098"/>
                <a:gd name="T77" fmla="*/ 66 h 222"/>
                <a:gd name="T78" fmla="*/ 2067 w 3098"/>
                <a:gd name="T79" fmla="*/ 69 h 222"/>
                <a:gd name="T80" fmla="*/ 2048 w 3098"/>
                <a:gd name="T81" fmla="*/ 172 h 222"/>
                <a:gd name="T82" fmla="*/ 2183 w 3098"/>
                <a:gd name="T83" fmla="*/ 159 h 222"/>
                <a:gd name="T84" fmla="*/ 2139 w 3098"/>
                <a:gd name="T85" fmla="*/ 103 h 222"/>
                <a:gd name="T86" fmla="*/ 2375 w 3098"/>
                <a:gd name="T87" fmla="*/ 117 h 222"/>
                <a:gd name="T88" fmla="*/ 2255 w 3098"/>
                <a:gd name="T89" fmla="*/ 111 h 222"/>
                <a:gd name="T90" fmla="*/ 2551 w 3098"/>
                <a:gd name="T91" fmla="*/ 35 h 222"/>
                <a:gd name="T92" fmla="*/ 2543 w 3098"/>
                <a:gd name="T93" fmla="*/ 3 h 222"/>
                <a:gd name="T94" fmla="*/ 2589 w 3098"/>
                <a:gd name="T95" fmla="*/ 172 h 222"/>
                <a:gd name="T96" fmla="*/ 2761 w 3098"/>
                <a:gd name="T97" fmla="*/ 111 h 222"/>
                <a:gd name="T98" fmla="*/ 2805 w 3098"/>
                <a:gd name="T99" fmla="*/ 49 h 222"/>
                <a:gd name="T100" fmla="*/ 2824 w 3098"/>
                <a:gd name="T101" fmla="*/ 85 h 222"/>
                <a:gd name="T102" fmla="*/ 2902 w 3098"/>
                <a:gd name="T103" fmla="*/ 172 h 222"/>
                <a:gd name="T104" fmla="*/ 2981 w 3098"/>
                <a:gd name="T105" fmla="*/ 46 h 222"/>
                <a:gd name="T106" fmla="*/ 3023 w 3098"/>
                <a:gd name="T107" fmla="*/ 139 h 222"/>
                <a:gd name="T108" fmla="*/ 3070 w 3098"/>
                <a:gd name="T109" fmla="*/ 16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98" h="222">
                  <a:moveTo>
                    <a:pt x="0" y="87"/>
                  </a:moveTo>
                  <a:cubicBezTo>
                    <a:pt x="0" y="35"/>
                    <a:pt x="38" y="0"/>
                    <a:pt x="87" y="0"/>
                  </a:cubicBezTo>
                  <a:cubicBezTo>
                    <a:pt x="117" y="0"/>
                    <a:pt x="138" y="14"/>
                    <a:pt x="151" y="33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24" y="29"/>
                    <a:pt x="106" y="19"/>
                    <a:pt x="87" y="19"/>
                  </a:cubicBezTo>
                  <a:cubicBezTo>
                    <a:pt x="50" y="19"/>
                    <a:pt x="22" y="47"/>
                    <a:pt x="22" y="87"/>
                  </a:cubicBezTo>
                  <a:cubicBezTo>
                    <a:pt x="22" y="128"/>
                    <a:pt x="50" y="156"/>
                    <a:pt x="87" y="156"/>
                  </a:cubicBezTo>
                  <a:cubicBezTo>
                    <a:pt x="106" y="156"/>
                    <a:pt x="124" y="146"/>
                    <a:pt x="134" y="13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37" y="161"/>
                    <a:pt x="117" y="175"/>
                    <a:pt x="87" y="175"/>
                  </a:cubicBezTo>
                  <a:cubicBezTo>
                    <a:pt x="38" y="175"/>
                    <a:pt x="0" y="140"/>
                    <a:pt x="0" y="87"/>
                  </a:cubicBezTo>
                  <a:close/>
                  <a:moveTo>
                    <a:pt x="171" y="172"/>
                  </a:moveTo>
                  <a:cubicBezTo>
                    <a:pt x="171" y="49"/>
                    <a:pt x="171" y="49"/>
                    <a:pt x="171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69"/>
                    <a:pt x="191" y="69"/>
                    <a:pt x="191" y="69"/>
                  </a:cubicBezTo>
                  <a:cubicBezTo>
                    <a:pt x="200" y="56"/>
                    <a:pt x="215" y="47"/>
                    <a:pt x="231" y="47"/>
                  </a:cubicBezTo>
                  <a:cubicBezTo>
                    <a:pt x="231" y="66"/>
                    <a:pt x="231" y="66"/>
                    <a:pt x="231" y="66"/>
                  </a:cubicBezTo>
                  <a:cubicBezTo>
                    <a:pt x="229" y="66"/>
                    <a:pt x="227" y="66"/>
                    <a:pt x="224" y="66"/>
                  </a:cubicBezTo>
                  <a:cubicBezTo>
                    <a:pt x="212" y="66"/>
                    <a:pt x="196" y="75"/>
                    <a:pt x="191" y="85"/>
                  </a:cubicBezTo>
                  <a:cubicBezTo>
                    <a:pt x="191" y="172"/>
                    <a:pt x="191" y="172"/>
                    <a:pt x="191" y="172"/>
                  </a:cubicBezTo>
                  <a:lnTo>
                    <a:pt x="171" y="172"/>
                  </a:lnTo>
                  <a:close/>
                  <a:moveTo>
                    <a:pt x="242" y="111"/>
                  </a:moveTo>
                  <a:cubicBezTo>
                    <a:pt x="242" y="75"/>
                    <a:pt x="267" y="46"/>
                    <a:pt x="302" y="46"/>
                  </a:cubicBezTo>
                  <a:cubicBezTo>
                    <a:pt x="340" y="46"/>
                    <a:pt x="361" y="75"/>
                    <a:pt x="361" y="112"/>
                  </a:cubicBezTo>
                  <a:cubicBezTo>
                    <a:pt x="361" y="117"/>
                    <a:pt x="361" y="117"/>
                    <a:pt x="361" y="117"/>
                  </a:cubicBezTo>
                  <a:cubicBezTo>
                    <a:pt x="262" y="117"/>
                    <a:pt x="262" y="117"/>
                    <a:pt x="262" y="117"/>
                  </a:cubicBezTo>
                  <a:cubicBezTo>
                    <a:pt x="264" y="140"/>
                    <a:pt x="280" y="159"/>
                    <a:pt x="306" y="159"/>
                  </a:cubicBezTo>
                  <a:cubicBezTo>
                    <a:pt x="320" y="159"/>
                    <a:pt x="334" y="154"/>
                    <a:pt x="344" y="144"/>
                  </a:cubicBezTo>
                  <a:cubicBezTo>
                    <a:pt x="353" y="156"/>
                    <a:pt x="353" y="156"/>
                    <a:pt x="353" y="156"/>
                  </a:cubicBezTo>
                  <a:cubicBezTo>
                    <a:pt x="341" y="169"/>
                    <a:pt x="325" y="175"/>
                    <a:pt x="304" y="175"/>
                  </a:cubicBezTo>
                  <a:cubicBezTo>
                    <a:pt x="268" y="175"/>
                    <a:pt x="242" y="149"/>
                    <a:pt x="242" y="111"/>
                  </a:cubicBezTo>
                  <a:close/>
                  <a:moveTo>
                    <a:pt x="302" y="62"/>
                  </a:moveTo>
                  <a:cubicBezTo>
                    <a:pt x="276" y="62"/>
                    <a:pt x="263" y="84"/>
                    <a:pt x="262" y="103"/>
                  </a:cubicBezTo>
                  <a:cubicBezTo>
                    <a:pt x="343" y="103"/>
                    <a:pt x="343" y="103"/>
                    <a:pt x="343" y="103"/>
                  </a:cubicBezTo>
                  <a:cubicBezTo>
                    <a:pt x="342" y="85"/>
                    <a:pt x="330" y="62"/>
                    <a:pt x="302" y="62"/>
                  </a:cubicBezTo>
                  <a:close/>
                  <a:moveTo>
                    <a:pt x="463" y="172"/>
                  </a:moveTo>
                  <a:cubicBezTo>
                    <a:pt x="463" y="158"/>
                    <a:pt x="463" y="158"/>
                    <a:pt x="463" y="158"/>
                  </a:cubicBezTo>
                  <a:cubicBezTo>
                    <a:pt x="452" y="169"/>
                    <a:pt x="438" y="175"/>
                    <a:pt x="422" y="175"/>
                  </a:cubicBezTo>
                  <a:cubicBezTo>
                    <a:pt x="401" y="175"/>
                    <a:pt x="379" y="161"/>
                    <a:pt x="379" y="134"/>
                  </a:cubicBezTo>
                  <a:cubicBezTo>
                    <a:pt x="379" y="107"/>
                    <a:pt x="401" y="94"/>
                    <a:pt x="422" y="94"/>
                  </a:cubicBezTo>
                  <a:cubicBezTo>
                    <a:pt x="439" y="94"/>
                    <a:pt x="453" y="99"/>
                    <a:pt x="463" y="111"/>
                  </a:cubicBezTo>
                  <a:cubicBezTo>
                    <a:pt x="463" y="89"/>
                    <a:pt x="463" y="89"/>
                    <a:pt x="463" y="89"/>
                  </a:cubicBezTo>
                  <a:cubicBezTo>
                    <a:pt x="463" y="72"/>
                    <a:pt x="449" y="63"/>
                    <a:pt x="432" y="63"/>
                  </a:cubicBezTo>
                  <a:cubicBezTo>
                    <a:pt x="417" y="63"/>
                    <a:pt x="405" y="68"/>
                    <a:pt x="394" y="80"/>
                  </a:cubicBezTo>
                  <a:cubicBezTo>
                    <a:pt x="385" y="67"/>
                    <a:pt x="385" y="67"/>
                    <a:pt x="385" y="67"/>
                  </a:cubicBezTo>
                  <a:cubicBezTo>
                    <a:pt x="398" y="53"/>
                    <a:pt x="414" y="46"/>
                    <a:pt x="434" y="46"/>
                  </a:cubicBezTo>
                  <a:cubicBezTo>
                    <a:pt x="460" y="46"/>
                    <a:pt x="482" y="58"/>
                    <a:pt x="482" y="88"/>
                  </a:cubicBezTo>
                  <a:cubicBezTo>
                    <a:pt x="482" y="172"/>
                    <a:pt x="482" y="172"/>
                    <a:pt x="482" y="172"/>
                  </a:cubicBezTo>
                  <a:lnTo>
                    <a:pt x="463" y="172"/>
                  </a:lnTo>
                  <a:close/>
                  <a:moveTo>
                    <a:pt x="463" y="146"/>
                  </a:moveTo>
                  <a:cubicBezTo>
                    <a:pt x="463" y="123"/>
                    <a:pt x="463" y="123"/>
                    <a:pt x="463" y="123"/>
                  </a:cubicBezTo>
                  <a:cubicBezTo>
                    <a:pt x="455" y="113"/>
                    <a:pt x="442" y="108"/>
                    <a:pt x="429" y="108"/>
                  </a:cubicBezTo>
                  <a:cubicBezTo>
                    <a:pt x="411" y="108"/>
                    <a:pt x="399" y="119"/>
                    <a:pt x="399" y="135"/>
                  </a:cubicBezTo>
                  <a:cubicBezTo>
                    <a:pt x="399" y="150"/>
                    <a:pt x="411" y="161"/>
                    <a:pt x="429" y="161"/>
                  </a:cubicBezTo>
                  <a:cubicBezTo>
                    <a:pt x="442" y="161"/>
                    <a:pt x="455" y="156"/>
                    <a:pt x="463" y="146"/>
                  </a:cubicBezTo>
                  <a:close/>
                  <a:moveTo>
                    <a:pt x="517" y="146"/>
                  </a:moveTo>
                  <a:cubicBezTo>
                    <a:pt x="517" y="66"/>
                    <a:pt x="517" y="66"/>
                    <a:pt x="517" y="66"/>
                  </a:cubicBezTo>
                  <a:cubicBezTo>
                    <a:pt x="497" y="66"/>
                    <a:pt x="497" y="66"/>
                    <a:pt x="497" y="66"/>
                  </a:cubicBezTo>
                  <a:cubicBezTo>
                    <a:pt x="497" y="49"/>
                    <a:pt x="497" y="49"/>
                    <a:pt x="497" y="49"/>
                  </a:cubicBezTo>
                  <a:cubicBezTo>
                    <a:pt x="517" y="49"/>
                    <a:pt x="517" y="49"/>
                    <a:pt x="517" y="49"/>
                  </a:cubicBezTo>
                  <a:cubicBezTo>
                    <a:pt x="517" y="16"/>
                    <a:pt x="517" y="16"/>
                    <a:pt x="517" y="16"/>
                  </a:cubicBezTo>
                  <a:cubicBezTo>
                    <a:pt x="536" y="16"/>
                    <a:pt x="536" y="16"/>
                    <a:pt x="536" y="16"/>
                  </a:cubicBezTo>
                  <a:cubicBezTo>
                    <a:pt x="536" y="49"/>
                    <a:pt x="536" y="49"/>
                    <a:pt x="536" y="49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1" y="66"/>
                    <a:pt x="561" y="66"/>
                    <a:pt x="561" y="66"/>
                  </a:cubicBezTo>
                  <a:cubicBezTo>
                    <a:pt x="536" y="66"/>
                    <a:pt x="536" y="66"/>
                    <a:pt x="536" y="66"/>
                  </a:cubicBezTo>
                  <a:cubicBezTo>
                    <a:pt x="536" y="142"/>
                    <a:pt x="536" y="142"/>
                    <a:pt x="536" y="142"/>
                  </a:cubicBezTo>
                  <a:cubicBezTo>
                    <a:pt x="536" y="151"/>
                    <a:pt x="540" y="158"/>
                    <a:pt x="549" y="158"/>
                  </a:cubicBezTo>
                  <a:cubicBezTo>
                    <a:pt x="554" y="158"/>
                    <a:pt x="559" y="156"/>
                    <a:pt x="562" y="153"/>
                  </a:cubicBezTo>
                  <a:cubicBezTo>
                    <a:pt x="567" y="167"/>
                    <a:pt x="567" y="167"/>
                    <a:pt x="567" y="167"/>
                  </a:cubicBezTo>
                  <a:cubicBezTo>
                    <a:pt x="562" y="172"/>
                    <a:pt x="556" y="175"/>
                    <a:pt x="544" y="175"/>
                  </a:cubicBezTo>
                  <a:cubicBezTo>
                    <a:pt x="526" y="175"/>
                    <a:pt x="517" y="165"/>
                    <a:pt x="517" y="146"/>
                  </a:cubicBezTo>
                  <a:close/>
                  <a:moveTo>
                    <a:pt x="578" y="19"/>
                  </a:moveTo>
                  <a:cubicBezTo>
                    <a:pt x="578" y="12"/>
                    <a:pt x="584" y="6"/>
                    <a:pt x="591" y="6"/>
                  </a:cubicBezTo>
                  <a:cubicBezTo>
                    <a:pt x="598" y="6"/>
                    <a:pt x="604" y="12"/>
                    <a:pt x="604" y="19"/>
                  </a:cubicBezTo>
                  <a:cubicBezTo>
                    <a:pt x="604" y="26"/>
                    <a:pt x="598" y="32"/>
                    <a:pt x="591" y="32"/>
                  </a:cubicBezTo>
                  <a:cubicBezTo>
                    <a:pt x="584" y="32"/>
                    <a:pt x="578" y="26"/>
                    <a:pt x="578" y="19"/>
                  </a:cubicBezTo>
                  <a:close/>
                  <a:moveTo>
                    <a:pt x="582" y="172"/>
                  </a:moveTo>
                  <a:cubicBezTo>
                    <a:pt x="582" y="49"/>
                    <a:pt x="582" y="49"/>
                    <a:pt x="582" y="49"/>
                  </a:cubicBezTo>
                  <a:cubicBezTo>
                    <a:pt x="601" y="49"/>
                    <a:pt x="601" y="49"/>
                    <a:pt x="601" y="49"/>
                  </a:cubicBezTo>
                  <a:cubicBezTo>
                    <a:pt x="601" y="172"/>
                    <a:pt x="601" y="172"/>
                    <a:pt x="601" y="172"/>
                  </a:cubicBezTo>
                  <a:lnTo>
                    <a:pt x="582" y="172"/>
                  </a:lnTo>
                  <a:close/>
                  <a:moveTo>
                    <a:pt x="716" y="172"/>
                  </a:moveTo>
                  <a:cubicBezTo>
                    <a:pt x="716" y="92"/>
                    <a:pt x="716" y="92"/>
                    <a:pt x="716" y="92"/>
                  </a:cubicBezTo>
                  <a:cubicBezTo>
                    <a:pt x="716" y="70"/>
                    <a:pt x="705" y="63"/>
                    <a:pt x="688" y="63"/>
                  </a:cubicBezTo>
                  <a:cubicBezTo>
                    <a:pt x="673" y="63"/>
                    <a:pt x="659" y="72"/>
                    <a:pt x="652" y="82"/>
                  </a:cubicBezTo>
                  <a:cubicBezTo>
                    <a:pt x="652" y="172"/>
                    <a:pt x="652" y="172"/>
                    <a:pt x="652" y="172"/>
                  </a:cubicBezTo>
                  <a:cubicBezTo>
                    <a:pt x="633" y="172"/>
                    <a:pt x="633" y="172"/>
                    <a:pt x="633" y="172"/>
                  </a:cubicBezTo>
                  <a:cubicBezTo>
                    <a:pt x="633" y="49"/>
                    <a:pt x="633" y="49"/>
                    <a:pt x="633" y="49"/>
                  </a:cubicBezTo>
                  <a:cubicBezTo>
                    <a:pt x="652" y="49"/>
                    <a:pt x="652" y="49"/>
                    <a:pt x="652" y="49"/>
                  </a:cubicBezTo>
                  <a:cubicBezTo>
                    <a:pt x="652" y="67"/>
                    <a:pt x="652" y="67"/>
                    <a:pt x="652" y="67"/>
                  </a:cubicBezTo>
                  <a:cubicBezTo>
                    <a:pt x="660" y="57"/>
                    <a:pt x="677" y="46"/>
                    <a:pt x="695" y="46"/>
                  </a:cubicBezTo>
                  <a:cubicBezTo>
                    <a:pt x="721" y="46"/>
                    <a:pt x="735" y="59"/>
                    <a:pt x="735" y="86"/>
                  </a:cubicBezTo>
                  <a:cubicBezTo>
                    <a:pt x="735" y="172"/>
                    <a:pt x="735" y="172"/>
                    <a:pt x="735" y="172"/>
                  </a:cubicBezTo>
                  <a:lnTo>
                    <a:pt x="716" y="172"/>
                  </a:lnTo>
                  <a:close/>
                  <a:moveTo>
                    <a:pt x="766" y="204"/>
                  </a:moveTo>
                  <a:cubicBezTo>
                    <a:pt x="776" y="189"/>
                    <a:pt x="776" y="189"/>
                    <a:pt x="776" y="189"/>
                  </a:cubicBezTo>
                  <a:cubicBezTo>
                    <a:pt x="786" y="202"/>
                    <a:pt x="798" y="206"/>
                    <a:pt x="816" y="206"/>
                  </a:cubicBezTo>
                  <a:cubicBezTo>
                    <a:pt x="836" y="206"/>
                    <a:pt x="855" y="196"/>
                    <a:pt x="855" y="169"/>
                  </a:cubicBezTo>
                  <a:cubicBezTo>
                    <a:pt x="855" y="152"/>
                    <a:pt x="855" y="152"/>
                    <a:pt x="855" y="152"/>
                  </a:cubicBezTo>
                  <a:cubicBezTo>
                    <a:pt x="846" y="164"/>
                    <a:pt x="831" y="174"/>
                    <a:pt x="814" y="174"/>
                  </a:cubicBezTo>
                  <a:cubicBezTo>
                    <a:pt x="782" y="174"/>
                    <a:pt x="759" y="150"/>
                    <a:pt x="759" y="110"/>
                  </a:cubicBezTo>
                  <a:cubicBezTo>
                    <a:pt x="759" y="71"/>
                    <a:pt x="782" y="46"/>
                    <a:pt x="814" y="46"/>
                  </a:cubicBezTo>
                  <a:cubicBezTo>
                    <a:pt x="830" y="46"/>
                    <a:pt x="845" y="54"/>
                    <a:pt x="855" y="68"/>
                  </a:cubicBezTo>
                  <a:cubicBezTo>
                    <a:pt x="855" y="49"/>
                    <a:pt x="855" y="49"/>
                    <a:pt x="855" y="49"/>
                  </a:cubicBezTo>
                  <a:cubicBezTo>
                    <a:pt x="874" y="49"/>
                    <a:pt x="874" y="49"/>
                    <a:pt x="874" y="49"/>
                  </a:cubicBezTo>
                  <a:cubicBezTo>
                    <a:pt x="874" y="169"/>
                    <a:pt x="874" y="169"/>
                    <a:pt x="874" y="169"/>
                  </a:cubicBezTo>
                  <a:cubicBezTo>
                    <a:pt x="874" y="209"/>
                    <a:pt x="846" y="222"/>
                    <a:pt x="816" y="222"/>
                  </a:cubicBezTo>
                  <a:cubicBezTo>
                    <a:pt x="795" y="222"/>
                    <a:pt x="781" y="218"/>
                    <a:pt x="766" y="204"/>
                  </a:cubicBezTo>
                  <a:close/>
                  <a:moveTo>
                    <a:pt x="855" y="137"/>
                  </a:moveTo>
                  <a:cubicBezTo>
                    <a:pt x="855" y="83"/>
                    <a:pt x="855" y="83"/>
                    <a:pt x="855" y="83"/>
                  </a:cubicBezTo>
                  <a:cubicBezTo>
                    <a:pt x="848" y="72"/>
                    <a:pt x="834" y="63"/>
                    <a:pt x="818" y="63"/>
                  </a:cubicBezTo>
                  <a:cubicBezTo>
                    <a:pt x="794" y="63"/>
                    <a:pt x="779" y="83"/>
                    <a:pt x="779" y="110"/>
                  </a:cubicBezTo>
                  <a:cubicBezTo>
                    <a:pt x="779" y="137"/>
                    <a:pt x="794" y="157"/>
                    <a:pt x="818" y="157"/>
                  </a:cubicBezTo>
                  <a:cubicBezTo>
                    <a:pt x="834" y="157"/>
                    <a:pt x="848" y="147"/>
                    <a:pt x="855" y="137"/>
                  </a:cubicBezTo>
                  <a:close/>
                  <a:moveTo>
                    <a:pt x="1042" y="172"/>
                  </a:moveTo>
                  <a:cubicBezTo>
                    <a:pt x="1042" y="158"/>
                    <a:pt x="1042" y="158"/>
                    <a:pt x="1042" y="158"/>
                  </a:cubicBezTo>
                  <a:cubicBezTo>
                    <a:pt x="1032" y="169"/>
                    <a:pt x="1018" y="175"/>
                    <a:pt x="1001" y="175"/>
                  </a:cubicBezTo>
                  <a:cubicBezTo>
                    <a:pt x="980" y="175"/>
                    <a:pt x="958" y="161"/>
                    <a:pt x="958" y="134"/>
                  </a:cubicBezTo>
                  <a:cubicBezTo>
                    <a:pt x="958" y="107"/>
                    <a:pt x="980" y="94"/>
                    <a:pt x="1001" y="94"/>
                  </a:cubicBezTo>
                  <a:cubicBezTo>
                    <a:pt x="1018" y="94"/>
                    <a:pt x="1032" y="99"/>
                    <a:pt x="1042" y="111"/>
                  </a:cubicBezTo>
                  <a:cubicBezTo>
                    <a:pt x="1042" y="89"/>
                    <a:pt x="1042" y="89"/>
                    <a:pt x="1042" y="89"/>
                  </a:cubicBezTo>
                  <a:cubicBezTo>
                    <a:pt x="1042" y="72"/>
                    <a:pt x="1029" y="63"/>
                    <a:pt x="1011" y="63"/>
                  </a:cubicBezTo>
                  <a:cubicBezTo>
                    <a:pt x="996" y="63"/>
                    <a:pt x="984" y="68"/>
                    <a:pt x="973" y="80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78" y="53"/>
                    <a:pt x="993" y="46"/>
                    <a:pt x="1013" y="46"/>
                  </a:cubicBezTo>
                  <a:cubicBezTo>
                    <a:pt x="1039" y="46"/>
                    <a:pt x="1061" y="58"/>
                    <a:pt x="1061" y="88"/>
                  </a:cubicBezTo>
                  <a:cubicBezTo>
                    <a:pt x="1061" y="172"/>
                    <a:pt x="1061" y="172"/>
                    <a:pt x="1061" y="172"/>
                  </a:cubicBezTo>
                  <a:lnTo>
                    <a:pt x="1042" y="172"/>
                  </a:lnTo>
                  <a:close/>
                  <a:moveTo>
                    <a:pt x="1042" y="146"/>
                  </a:moveTo>
                  <a:cubicBezTo>
                    <a:pt x="1042" y="123"/>
                    <a:pt x="1042" y="123"/>
                    <a:pt x="1042" y="123"/>
                  </a:cubicBezTo>
                  <a:cubicBezTo>
                    <a:pt x="1035" y="113"/>
                    <a:pt x="1022" y="108"/>
                    <a:pt x="1008" y="108"/>
                  </a:cubicBezTo>
                  <a:cubicBezTo>
                    <a:pt x="990" y="108"/>
                    <a:pt x="978" y="119"/>
                    <a:pt x="978" y="135"/>
                  </a:cubicBezTo>
                  <a:cubicBezTo>
                    <a:pt x="978" y="150"/>
                    <a:pt x="990" y="161"/>
                    <a:pt x="1008" y="161"/>
                  </a:cubicBezTo>
                  <a:cubicBezTo>
                    <a:pt x="1022" y="161"/>
                    <a:pt x="1035" y="156"/>
                    <a:pt x="1042" y="146"/>
                  </a:cubicBezTo>
                  <a:close/>
                  <a:moveTo>
                    <a:pt x="1146" y="87"/>
                  </a:moveTo>
                  <a:cubicBezTo>
                    <a:pt x="1146" y="35"/>
                    <a:pt x="1184" y="0"/>
                    <a:pt x="1233" y="0"/>
                  </a:cubicBezTo>
                  <a:cubicBezTo>
                    <a:pt x="1263" y="0"/>
                    <a:pt x="1284" y="14"/>
                    <a:pt x="1297" y="33"/>
                  </a:cubicBezTo>
                  <a:cubicBezTo>
                    <a:pt x="1280" y="43"/>
                    <a:pt x="1280" y="43"/>
                    <a:pt x="1280" y="43"/>
                  </a:cubicBezTo>
                  <a:cubicBezTo>
                    <a:pt x="1270" y="29"/>
                    <a:pt x="1252" y="19"/>
                    <a:pt x="1233" y="19"/>
                  </a:cubicBezTo>
                  <a:cubicBezTo>
                    <a:pt x="1196" y="19"/>
                    <a:pt x="1168" y="47"/>
                    <a:pt x="1168" y="87"/>
                  </a:cubicBezTo>
                  <a:cubicBezTo>
                    <a:pt x="1168" y="128"/>
                    <a:pt x="1196" y="156"/>
                    <a:pt x="1233" y="156"/>
                  </a:cubicBezTo>
                  <a:cubicBezTo>
                    <a:pt x="1252" y="156"/>
                    <a:pt x="1270" y="146"/>
                    <a:pt x="1280" y="132"/>
                  </a:cubicBezTo>
                  <a:cubicBezTo>
                    <a:pt x="1298" y="142"/>
                    <a:pt x="1298" y="142"/>
                    <a:pt x="1298" y="142"/>
                  </a:cubicBezTo>
                  <a:cubicBezTo>
                    <a:pt x="1283" y="161"/>
                    <a:pt x="1263" y="175"/>
                    <a:pt x="1233" y="175"/>
                  </a:cubicBezTo>
                  <a:cubicBezTo>
                    <a:pt x="1184" y="175"/>
                    <a:pt x="1146" y="140"/>
                    <a:pt x="1146" y="87"/>
                  </a:cubicBezTo>
                  <a:close/>
                  <a:moveTo>
                    <a:pt x="1394" y="172"/>
                  </a:moveTo>
                  <a:cubicBezTo>
                    <a:pt x="1394" y="158"/>
                    <a:pt x="1394" y="158"/>
                    <a:pt x="1394" y="158"/>
                  </a:cubicBezTo>
                  <a:cubicBezTo>
                    <a:pt x="1384" y="169"/>
                    <a:pt x="1370" y="175"/>
                    <a:pt x="1354" y="175"/>
                  </a:cubicBezTo>
                  <a:cubicBezTo>
                    <a:pt x="1333" y="175"/>
                    <a:pt x="1311" y="161"/>
                    <a:pt x="1311" y="134"/>
                  </a:cubicBezTo>
                  <a:cubicBezTo>
                    <a:pt x="1311" y="107"/>
                    <a:pt x="1333" y="94"/>
                    <a:pt x="1354" y="94"/>
                  </a:cubicBezTo>
                  <a:cubicBezTo>
                    <a:pt x="1370" y="94"/>
                    <a:pt x="1384" y="99"/>
                    <a:pt x="1394" y="111"/>
                  </a:cubicBezTo>
                  <a:cubicBezTo>
                    <a:pt x="1394" y="89"/>
                    <a:pt x="1394" y="89"/>
                    <a:pt x="1394" y="89"/>
                  </a:cubicBezTo>
                  <a:cubicBezTo>
                    <a:pt x="1394" y="72"/>
                    <a:pt x="1381" y="63"/>
                    <a:pt x="1363" y="63"/>
                  </a:cubicBezTo>
                  <a:cubicBezTo>
                    <a:pt x="1349" y="63"/>
                    <a:pt x="1337" y="68"/>
                    <a:pt x="1326" y="80"/>
                  </a:cubicBezTo>
                  <a:cubicBezTo>
                    <a:pt x="1317" y="67"/>
                    <a:pt x="1317" y="67"/>
                    <a:pt x="1317" y="67"/>
                  </a:cubicBezTo>
                  <a:cubicBezTo>
                    <a:pt x="1330" y="53"/>
                    <a:pt x="1346" y="46"/>
                    <a:pt x="1366" y="46"/>
                  </a:cubicBezTo>
                  <a:cubicBezTo>
                    <a:pt x="1392" y="46"/>
                    <a:pt x="1413" y="58"/>
                    <a:pt x="1413" y="88"/>
                  </a:cubicBezTo>
                  <a:cubicBezTo>
                    <a:pt x="1413" y="172"/>
                    <a:pt x="1413" y="172"/>
                    <a:pt x="1413" y="172"/>
                  </a:cubicBezTo>
                  <a:lnTo>
                    <a:pt x="1394" y="172"/>
                  </a:lnTo>
                  <a:close/>
                  <a:moveTo>
                    <a:pt x="1394" y="146"/>
                  </a:moveTo>
                  <a:cubicBezTo>
                    <a:pt x="1394" y="123"/>
                    <a:pt x="1394" y="123"/>
                    <a:pt x="1394" y="123"/>
                  </a:cubicBezTo>
                  <a:cubicBezTo>
                    <a:pt x="1387" y="113"/>
                    <a:pt x="1374" y="108"/>
                    <a:pt x="1360" y="108"/>
                  </a:cubicBezTo>
                  <a:cubicBezTo>
                    <a:pt x="1343" y="108"/>
                    <a:pt x="1330" y="119"/>
                    <a:pt x="1330" y="135"/>
                  </a:cubicBezTo>
                  <a:cubicBezTo>
                    <a:pt x="1330" y="150"/>
                    <a:pt x="1343" y="161"/>
                    <a:pt x="1360" y="161"/>
                  </a:cubicBezTo>
                  <a:cubicBezTo>
                    <a:pt x="1374" y="161"/>
                    <a:pt x="1387" y="156"/>
                    <a:pt x="1394" y="146"/>
                  </a:cubicBezTo>
                  <a:close/>
                  <a:moveTo>
                    <a:pt x="1528" y="172"/>
                  </a:moveTo>
                  <a:cubicBezTo>
                    <a:pt x="1528" y="92"/>
                    <a:pt x="1528" y="92"/>
                    <a:pt x="1528" y="92"/>
                  </a:cubicBezTo>
                  <a:cubicBezTo>
                    <a:pt x="1528" y="70"/>
                    <a:pt x="1517" y="63"/>
                    <a:pt x="1501" y="63"/>
                  </a:cubicBezTo>
                  <a:cubicBezTo>
                    <a:pt x="1486" y="63"/>
                    <a:pt x="1471" y="72"/>
                    <a:pt x="1464" y="82"/>
                  </a:cubicBezTo>
                  <a:cubicBezTo>
                    <a:pt x="1464" y="172"/>
                    <a:pt x="1464" y="172"/>
                    <a:pt x="1464" y="172"/>
                  </a:cubicBezTo>
                  <a:cubicBezTo>
                    <a:pt x="1445" y="172"/>
                    <a:pt x="1445" y="172"/>
                    <a:pt x="1445" y="172"/>
                  </a:cubicBezTo>
                  <a:cubicBezTo>
                    <a:pt x="1445" y="49"/>
                    <a:pt x="1445" y="49"/>
                    <a:pt x="1445" y="49"/>
                  </a:cubicBezTo>
                  <a:cubicBezTo>
                    <a:pt x="1464" y="49"/>
                    <a:pt x="1464" y="49"/>
                    <a:pt x="1464" y="49"/>
                  </a:cubicBezTo>
                  <a:cubicBezTo>
                    <a:pt x="1464" y="67"/>
                    <a:pt x="1464" y="67"/>
                    <a:pt x="1464" y="67"/>
                  </a:cubicBezTo>
                  <a:cubicBezTo>
                    <a:pt x="1473" y="57"/>
                    <a:pt x="1490" y="46"/>
                    <a:pt x="1508" y="46"/>
                  </a:cubicBezTo>
                  <a:cubicBezTo>
                    <a:pt x="1534" y="46"/>
                    <a:pt x="1547" y="59"/>
                    <a:pt x="1547" y="86"/>
                  </a:cubicBezTo>
                  <a:cubicBezTo>
                    <a:pt x="1547" y="172"/>
                    <a:pt x="1547" y="172"/>
                    <a:pt x="1547" y="172"/>
                  </a:cubicBezTo>
                  <a:lnTo>
                    <a:pt x="1528" y="172"/>
                  </a:lnTo>
                  <a:close/>
                  <a:moveTo>
                    <a:pt x="1572" y="111"/>
                  </a:moveTo>
                  <a:cubicBezTo>
                    <a:pt x="1572" y="74"/>
                    <a:pt x="1596" y="46"/>
                    <a:pt x="1633" y="46"/>
                  </a:cubicBezTo>
                  <a:cubicBezTo>
                    <a:pt x="1655" y="46"/>
                    <a:pt x="1669" y="55"/>
                    <a:pt x="1678" y="68"/>
                  </a:cubicBezTo>
                  <a:cubicBezTo>
                    <a:pt x="1665" y="79"/>
                    <a:pt x="1665" y="79"/>
                    <a:pt x="1665" y="79"/>
                  </a:cubicBezTo>
                  <a:cubicBezTo>
                    <a:pt x="1657" y="68"/>
                    <a:pt x="1647" y="63"/>
                    <a:pt x="1634" y="63"/>
                  </a:cubicBezTo>
                  <a:cubicBezTo>
                    <a:pt x="1608" y="63"/>
                    <a:pt x="1592" y="83"/>
                    <a:pt x="1592" y="111"/>
                  </a:cubicBezTo>
                  <a:cubicBezTo>
                    <a:pt x="1592" y="138"/>
                    <a:pt x="1608" y="158"/>
                    <a:pt x="1634" y="158"/>
                  </a:cubicBezTo>
                  <a:cubicBezTo>
                    <a:pt x="1647" y="158"/>
                    <a:pt x="1657" y="153"/>
                    <a:pt x="1665" y="142"/>
                  </a:cubicBezTo>
                  <a:cubicBezTo>
                    <a:pt x="1678" y="154"/>
                    <a:pt x="1678" y="154"/>
                    <a:pt x="1678" y="154"/>
                  </a:cubicBezTo>
                  <a:cubicBezTo>
                    <a:pt x="1669" y="166"/>
                    <a:pt x="1655" y="175"/>
                    <a:pt x="1633" y="175"/>
                  </a:cubicBezTo>
                  <a:cubicBezTo>
                    <a:pt x="1596" y="175"/>
                    <a:pt x="1572" y="147"/>
                    <a:pt x="1572" y="111"/>
                  </a:cubicBezTo>
                  <a:close/>
                  <a:moveTo>
                    <a:pt x="1691" y="111"/>
                  </a:moveTo>
                  <a:cubicBezTo>
                    <a:pt x="1691" y="75"/>
                    <a:pt x="1717" y="46"/>
                    <a:pt x="1752" y="46"/>
                  </a:cubicBezTo>
                  <a:cubicBezTo>
                    <a:pt x="1789" y="46"/>
                    <a:pt x="1811" y="75"/>
                    <a:pt x="1811" y="112"/>
                  </a:cubicBezTo>
                  <a:cubicBezTo>
                    <a:pt x="1811" y="117"/>
                    <a:pt x="1811" y="117"/>
                    <a:pt x="1811" y="117"/>
                  </a:cubicBezTo>
                  <a:cubicBezTo>
                    <a:pt x="1711" y="117"/>
                    <a:pt x="1711" y="117"/>
                    <a:pt x="1711" y="117"/>
                  </a:cubicBezTo>
                  <a:cubicBezTo>
                    <a:pt x="1713" y="140"/>
                    <a:pt x="1729" y="159"/>
                    <a:pt x="1756" y="159"/>
                  </a:cubicBezTo>
                  <a:cubicBezTo>
                    <a:pt x="1769" y="159"/>
                    <a:pt x="1784" y="154"/>
                    <a:pt x="1793" y="144"/>
                  </a:cubicBezTo>
                  <a:cubicBezTo>
                    <a:pt x="1803" y="156"/>
                    <a:pt x="1803" y="156"/>
                    <a:pt x="1803" y="156"/>
                  </a:cubicBezTo>
                  <a:cubicBezTo>
                    <a:pt x="1790" y="169"/>
                    <a:pt x="1774" y="175"/>
                    <a:pt x="1754" y="175"/>
                  </a:cubicBezTo>
                  <a:cubicBezTo>
                    <a:pt x="1717" y="175"/>
                    <a:pt x="1691" y="149"/>
                    <a:pt x="1691" y="111"/>
                  </a:cubicBezTo>
                  <a:close/>
                  <a:moveTo>
                    <a:pt x="1751" y="62"/>
                  </a:moveTo>
                  <a:cubicBezTo>
                    <a:pt x="1725" y="62"/>
                    <a:pt x="1712" y="84"/>
                    <a:pt x="1711" y="103"/>
                  </a:cubicBezTo>
                  <a:cubicBezTo>
                    <a:pt x="1792" y="103"/>
                    <a:pt x="1792" y="103"/>
                    <a:pt x="1792" y="103"/>
                  </a:cubicBezTo>
                  <a:cubicBezTo>
                    <a:pt x="1792" y="85"/>
                    <a:pt x="1779" y="62"/>
                    <a:pt x="1751" y="62"/>
                  </a:cubicBezTo>
                  <a:close/>
                  <a:moveTo>
                    <a:pt x="1835" y="172"/>
                  </a:moveTo>
                  <a:cubicBezTo>
                    <a:pt x="1835" y="49"/>
                    <a:pt x="1835" y="49"/>
                    <a:pt x="1835" y="49"/>
                  </a:cubicBezTo>
                  <a:cubicBezTo>
                    <a:pt x="1854" y="49"/>
                    <a:pt x="1854" y="49"/>
                    <a:pt x="1854" y="49"/>
                  </a:cubicBezTo>
                  <a:cubicBezTo>
                    <a:pt x="1854" y="69"/>
                    <a:pt x="1854" y="69"/>
                    <a:pt x="1854" y="69"/>
                  </a:cubicBezTo>
                  <a:cubicBezTo>
                    <a:pt x="1864" y="56"/>
                    <a:pt x="1878" y="47"/>
                    <a:pt x="1895" y="47"/>
                  </a:cubicBezTo>
                  <a:cubicBezTo>
                    <a:pt x="1895" y="66"/>
                    <a:pt x="1895" y="66"/>
                    <a:pt x="1895" y="66"/>
                  </a:cubicBezTo>
                  <a:cubicBezTo>
                    <a:pt x="1893" y="66"/>
                    <a:pt x="1891" y="66"/>
                    <a:pt x="1887" y="66"/>
                  </a:cubicBezTo>
                  <a:cubicBezTo>
                    <a:pt x="1876" y="66"/>
                    <a:pt x="1860" y="75"/>
                    <a:pt x="1854" y="85"/>
                  </a:cubicBezTo>
                  <a:cubicBezTo>
                    <a:pt x="1854" y="172"/>
                    <a:pt x="1854" y="172"/>
                    <a:pt x="1854" y="172"/>
                  </a:cubicBezTo>
                  <a:lnTo>
                    <a:pt x="1835" y="172"/>
                  </a:lnTo>
                  <a:close/>
                  <a:moveTo>
                    <a:pt x="1901" y="119"/>
                  </a:moveTo>
                  <a:cubicBezTo>
                    <a:pt x="1901" y="102"/>
                    <a:pt x="1901" y="102"/>
                    <a:pt x="1901" y="102"/>
                  </a:cubicBezTo>
                  <a:cubicBezTo>
                    <a:pt x="1962" y="102"/>
                    <a:pt x="1962" y="102"/>
                    <a:pt x="1962" y="102"/>
                  </a:cubicBezTo>
                  <a:cubicBezTo>
                    <a:pt x="1962" y="119"/>
                    <a:pt x="1962" y="119"/>
                    <a:pt x="1962" y="119"/>
                  </a:cubicBezTo>
                  <a:lnTo>
                    <a:pt x="1901" y="119"/>
                  </a:lnTo>
                  <a:close/>
                  <a:moveTo>
                    <a:pt x="1988" y="172"/>
                  </a:moveTo>
                  <a:cubicBezTo>
                    <a:pt x="1988" y="66"/>
                    <a:pt x="1988" y="66"/>
                    <a:pt x="1988" y="66"/>
                  </a:cubicBezTo>
                  <a:cubicBezTo>
                    <a:pt x="1968" y="66"/>
                    <a:pt x="1968" y="66"/>
                    <a:pt x="1968" y="66"/>
                  </a:cubicBezTo>
                  <a:cubicBezTo>
                    <a:pt x="1968" y="49"/>
                    <a:pt x="1968" y="49"/>
                    <a:pt x="1968" y="49"/>
                  </a:cubicBezTo>
                  <a:cubicBezTo>
                    <a:pt x="1988" y="49"/>
                    <a:pt x="1988" y="49"/>
                    <a:pt x="1988" y="49"/>
                  </a:cubicBezTo>
                  <a:cubicBezTo>
                    <a:pt x="1988" y="40"/>
                    <a:pt x="1988" y="40"/>
                    <a:pt x="1988" y="40"/>
                  </a:cubicBezTo>
                  <a:cubicBezTo>
                    <a:pt x="1988" y="15"/>
                    <a:pt x="2002" y="0"/>
                    <a:pt x="2023" y="0"/>
                  </a:cubicBezTo>
                  <a:cubicBezTo>
                    <a:pt x="2033" y="0"/>
                    <a:pt x="2042" y="2"/>
                    <a:pt x="2049" y="9"/>
                  </a:cubicBezTo>
                  <a:cubicBezTo>
                    <a:pt x="2042" y="22"/>
                    <a:pt x="2042" y="22"/>
                    <a:pt x="2042" y="22"/>
                  </a:cubicBezTo>
                  <a:cubicBezTo>
                    <a:pt x="2037" y="18"/>
                    <a:pt x="2033" y="16"/>
                    <a:pt x="2026" y="16"/>
                  </a:cubicBezTo>
                  <a:cubicBezTo>
                    <a:pt x="2014" y="16"/>
                    <a:pt x="2007" y="24"/>
                    <a:pt x="2007" y="40"/>
                  </a:cubicBezTo>
                  <a:cubicBezTo>
                    <a:pt x="2007" y="49"/>
                    <a:pt x="2007" y="49"/>
                    <a:pt x="2007" y="49"/>
                  </a:cubicBezTo>
                  <a:cubicBezTo>
                    <a:pt x="2032" y="49"/>
                    <a:pt x="2032" y="49"/>
                    <a:pt x="2032" y="49"/>
                  </a:cubicBezTo>
                  <a:cubicBezTo>
                    <a:pt x="2032" y="66"/>
                    <a:pt x="2032" y="66"/>
                    <a:pt x="2032" y="66"/>
                  </a:cubicBezTo>
                  <a:cubicBezTo>
                    <a:pt x="2007" y="66"/>
                    <a:pt x="2007" y="66"/>
                    <a:pt x="2007" y="66"/>
                  </a:cubicBezTo>
                  <a:cubicBezTo>
                    <a:pt x="2007" y="172"/>
                    <a:pt x="2007" y="172"/>
                    <a:pt x="2007" y="172"/>
                  </a:cubicBezTo>
                  <a:lnTo>
                    <a:pt x="1988" y="172"/>
                  </a:lnTo>
                  <a:close/>
                  <a:moveTo>
                    <a:pt x="2048" y="172"/>
                  </a:moveTo>
                  <a:cubicBezTo>
                    <a:pt x="2048" y="49"/>
                    <a:pt x="2048" y="49"/>
                    <a:pt x="2048" y="49"/>
                  </a:cubicBezTo>
                  <a:cubicBezTo>
                    <a:pt x="2067" y="49"/>
                    <a:pt x="2067" y="49"/>
                    <a:pt x="2067" y="49"/>
                  </a:cubicBezTo>
                  <a:cubicBezTo>
                    <a:pt x="2067" y="69"/>
                    <a:pt x="2067" y="69"/>
                    <a:pt x="2067" y="69"/>
                  </a:cubicBezTo>
                  <a:cubicBezTo>
                    <a:pt x="2077" y="56"/>
                    <a:pt x="2091" y="47"/>
                    <a:pt x="2108" y="47"/>
                  </a:cubicBezTo>
                  <a:cubicBezTo>
                    <a:pt x="2108" y="66"/>
                    <a:pt x="2108" y="66"/>
                    <a:pt x="2108" y="66"/>
                  </a:cubicBezTo>
                  <a:cubicBezTo>
                    <a:pt x="2106" y="66"/>
                    <a:pt x="2104" y="66"/>
                    <a:pt x="2100" y="66"/>
                  </a:cubicBezTo>
                  <a:cubicBezTo>
                    <a:pt x="2089" y="66"/>
                    <a:pt x="2073" y="75"/>
                    <a:pt x="2067" y="85"/>
                  </a:cubicBezTo>
                  <a:cubicBezTo>
                    <a:pt x="2067" y="172"/>
                    <a:pt x="2067" y="172"/>
                    <a:pt x="2067" y="172"/>
                  </a:cubicBezTo>
                  <a:lnTo>
                    <a:pt x="2048" y="172"/>
                  </a:lnTo>
                  <a:close/>
                  <a:moveTo>
                    <a:pt x="2119" y="111"/>
                  </a:moveTo>
                  <a:cubicBezTo>
                    <a:pt x="2119" y="75"/>
                    <a:pt x="2144" y="46"/>
                    <a:pt x="2179" y="46"/>
                  </a:cubicBezTo>
                  <a:cubicBezTo>
                    <a:pt x="2216" y="46"/>
                    <a:pt x="2238" y="75"/>
                    <a:pt x="2238" y="112"/>
                  </a:cubicBezTo>
                  <a:cubicBezTo>
                    <a:pt x="2238" y="117"/>
                    <a:pt x="2238" y="117"/>
                    <a:pt x="2238" y="117"/>
                  </a:cubicBezTo>
                  <a:cubicBezTo>
                    <a:pt x="2139" y="117"/>
                    <a:pt x="2139" y="117"/>
                    <a:pt x="2139" y="117"/>
                  </a:cubicBezTo>
                  <a:cubicBezTo>
                    <a:pt x="2140" y="140"/>
                    <a:pt x="2156" y="159"/>
                    <a:pt x="2183" y="159"/>
                  </a:cubicBezTo>
                  <a:cubicBezTo>
                    <a:pt x="2197" y="159"/>
                    <a:pt x="2211" y="154"/>
                    <a:pt x="2221" y="144"/>
                  </a:cubicBezTo>
                  <a:cubicBezTo>
                    <a:pt x="2230" y="156"/>
                    <a:pt x="2230" y="156"/>
                    <a:pt x="2230" y="156"/>
                  </a:cubicBezTo>
                  <a:cubicBezTo>
                    <a:pt x="2218" y="169"/>
                    <a:pt x="2201" y="175"/>
                    <a:pt x="2181" y="175"/>
                  </a:cubicBezTo>
                  <a:cubicBezTo>
                    <a:pt x="2145" y="175"/>
                    <a:pt x="2119" y="149"/>
                    <a:pt x="2119" y="111"/>
                  </a:cubicBezTo>
                  <a:close/>
                  <a:moveTo>
                    <a:pt x="2179" y="62"/>
                  </a:moveTo>
                  <a:cubicBezTo>
                    <a:pt x="2153" y="62"/>
                    <a:pt x="2140" y="84"/>
                    <a:pt x="2139" y="103"/>
                  </a:cubicBezTo>
                  <a:cubicBezTo>
                    <a:pt x="2219" y="103"/>
                    <a:pt x="2219" y="103"/>
                    <a:pt x="2219" y="103"/>
                  </a:cubicBezTo>
                  <a:cubicBezTo>
                    <a:pt x="2219" y="85"/>
                    <a:pt x="2207" y="62"/>
                    <a:pt x="2179" y="62"/>
                  </a:cubicBezTo>
                  <a:close/>
                  <a:moveTo>
                    <a:pt x="2255" y="111"/>
                  </a:moveTo>
                  <a:cubicBezTo>
                    <a:pt x="2255" y="75"/>
                    <a:pt x="2281" y="46"/>
                    <a:pt x="2316" y="46"/>
                  </a:cubicBezTo>
                  <a:cubicBezTo>
                    <a:pt x="2353" y="46"/>
                    <a:pt x="2375" y="75"/>
                    <a:pt x="2375" y="112"/>
                  </a:cubicBezTo>
                  <a:cubicBezTo>
                    <a:pt x="2375" y="117"/>
                    <a:pt x="2375" y="117"/>
                    <a:pt x="2375" y="117"/>
                  </a:cubicBezTo>
                  <a:cubicBezTo>
                    <a:pt x="2275" y="117"/>
                    <a:pt x="2275" y="117"/>
                    <a:pt x="2275" y="117"/>
                  </a:cubicBezTo>
                  <a:cubicBezTo>
                    <a:pt x="2277" y="140"/>
                    <a:pt x="2293" y="159"/>
                    <a:pt x="2320" y="159"/>
                  </a:cubicBezTo>
                  <a:cubicBezTo>
                    <a:pt x="2334" y="159"/>
                    <a:pt x="2348" y="154"/>
                    <a:pt x="2357" y="144"/>
                  </a:cubicBezTo>
                  <a:cubicBezTo>
                    <a:pt x="2367" y="156"/>
                    <a:pt x="2367" y="156"/>
                    <a:pt x="2367" y="156"/>
                  </a:cubicBezTo>
                  <a:cubicBezTo>
                    <a:pt x="2354" y="169"/>
                    <a:pt x="2338" y="175"/>
                    <a:pt x="2318" y="175"/>
                  </a:cubicBezTo>
                  <a:cubicBezTo>
                    <a:pt x="2281" y="175"/>
                    <a:pt x="2255" y="149"/>
                    <a:pt x="2255" y="111"/>
                  </a:cubicBezTo>
                  <a:close/>
                  <a:moveTo>
                    <a:pt x="2316" y="62"/>
                  </a:moveTo>
                  <a:cubicBezTo>
                    <a:pt x="2289" y="62"/>
                    <a:pt x="2276" y="84"/>
                    <a:pt x="2275" y="103"/>
                  </a:cubicBezTo>
                  <a:cubicBezTo>
                    <a:pt x="2356" y="103"/>
                    <a:pt x="2356" y="103"/>
                    <a:pt x="2356" y="103"/>
                  </a:cubicBezTo>
                  <a:cubicBezTo>
                    <a:pt x="2356" y="85"/>
                    <a:pt x="2344" y="62"/>
                    <a:pt x="2316" y="62"/>
                  </a:cubicBezTo>
                  <a:close/>
                  <a:moveTo>
                    <a:pt x="2589" y="172"/>
                  </a:moveTo>
                  <a:cubicBezTo>
                    <a:pt x="2551" y="35"/>
                    <a:pt x="2551" y="35"/>
                    <a:pt x="2551" y="35"/>
                  </a:cubicBezTo>
                  <a:cubicBezTo>
                    <a:pt x="2514" y="172"/>
                    <a:pt x="2514" y="172"/>
                    <a:pt x="2514" y="172"/>
                  </a:cubicBezTo>
                  <a:cubicBezTo>
                    <a:pt x="2491" y="172"/>
                    <a:pt x="2491" y="172"/>
                    <a:pt x="2491" y="172"/>
                  </a:cubicBezTo>
                  <a:cubicBezTo>
                    <a:pt x="2443" y="3"/>
                    <a:pt x="2443" y="3"/>
                    <a:pt x="2443" y="3"/>
                  </a:cubicBezTo>
                  <a:cubicBezTo>
                    <a:pt x="2466" y="3"/>
                    <a:pt x="2466" y="3"/>
                    <a:pt x="2466" y="3"/>
                  </a:cubicBezTo>
                  <a:cubicBezTo>
                    <a:pt x="2504" y="144"/>
                    <a:pt x="2504" y="144"/>
                    <a:pt x="2504" y="144"/>
                  </a:cubicBezTo>
                  <a:cubicBezTo>
                    <a:pt x="2543" y="3"/>
                    <a:pt x="2543" y="3"/>
                    <a:pt x="2543" y="3"/>
                  </a:cubicBezTo>
                  <a:cubicBezTo>
                    <a:pt x="2560" y="3"/>
                    <a:pt x="2560" y="3"/>
                    <a:pt x="2560" y="3"/>
                  </a:cubicBezTo>
                  <a:cubicBezTo>
                    <a:pt x="2599" y="144"/>
                    <a:pt x="2599" y="144"/>
                    <a:pt x="2599" y="144"/>
                  </a:cubicBezTo>
                  <a:cubicBezTo>
                    <a:pt x="2637" y="3"/>
                    <a:pt x="2637" y="3"/>
                    <a:pt x="2637" y="3"/>
                  </a:cubicBezTo>
                  <a:cubicBezTo>
                    <a:pt x="2660" y="3"/>
                    <a:pt x="2660" y="3"/>
                    <a:pt x="2660" y="3"/>
                  </a:cubicBezTo>
                  <a:cubicBezTo>
                    <a:pt x="2612" y="172"/>
                    <a:pt x="2612" y="172"/>
                    <a:pt x="2612" y="172"/>
                  </a:cubicBezTo>
                  <a:lnTo>
                    <a:pt x="2589" y="172"/>
                  </a:lnTo>
                  <a:close/>
                  <a:moveTo>
                    <a:pt x="2659" y="111"/>
                  </a:moveTo>
                  <a:cubicBezTo>
                    <a:pt x="2659" y="75"/>
                    <a:pt x="2683" y="46"/>
                    <a:pt x="2720" y="46"/>
                  </a:cubicBezTo>
                  <a:cubicBezTo>
                    <a:pt x="2757" y="46"/>
                    <a:pt x="2781" y="75"/>
                    <a:pt x="2781" y="111"/>
                  </a:cubicBezTo>
                  <a:cubicBezTo>
                    <a:pt x="2781" y="146"/>
                    <a:pt x="2757" y="175"/>
                    <a:pt x="2720" y="175"/>
                  </a:cubicBezTo>
                  <a:cubicBezTo>
                    <a:pt x="2683" y="175"/>
                    <a:pt x="2659" y="146"/>
                    <a:pt x="2659" y="111"/>
                  </a:cubicBezTo>
                  <a:close/>
                  <a:moveTo>
                    <a:pt x="2761" y="111"/>
                  </a:moveTo>
                  <a:cubicBezTo>
                    <a:pt x="2761" y="86"/>
                    <a:pt x="2746" y="63"/>
                    <a:pt x="2720" y="63"/>
                  </a:cubicBezTo>
                  <a:cubicBezTo>
                    <a:pt x="2694" y="63"/>
                    <a:pt x="2679" y="86"/>
                    <a:pt x="2679" y="111"/>
                  </a:cubicBezTo>
                  <a:cubicBezTo>
                    <a:pt x="2679" y="136"/>
                    <a:pt x="2694" y="158"/>
                    <a:pt x="2720" y="158"/>
                  </a:cubicBezTo>
                  <a:cubicBezTo>
                    <a:pt x="2746" y="158"/>
                    <a:pt x="2761" y="136"/>
                    <a:pt x="2761" y="111"/>
                  </a:cubicBezTo>
                  <a:close/>
                  <a:moveTo>
                    <a:pt x="2805" y="172"/>
                  </a:moveTo>
                  <a:cubicBezTo>
                    <a:pt x="2805" y="49"/>
                    <a:pt x="2805" y="49"/>
                    <a:pt x="2805" y="49"/>
                  </a:cubicBezTo>
                  <a:cubicBezTo>
                    <a:pt x="2824" y="49"/>
                    <a:pt x="2824" y="49"/>
                    <a:pt x="2824" y="49"/>
                  </a:cubicBezTo>
                  <a:cubicBezTo>
                    <a:pt x="2824" y="69"/>
                    <a:pt x="2824" y="69"/>
                    <a:pt x="2824" y="69"/>
                  </a:cubicBezTo>
                  <a:cubicBezTo>
                    <a:pt x="2834" y="56"/>
                    <a:pt x="2849" y="47"/>
                    <a:pt x="2865" y="47"/>
                  </a:cubicBezTo>
                  <a:cubicBezTo>
                    <a:pt x="2865" y="66"/>
                    <a:pt x="2865" y="66"/>
                    <a:pt x="2865" y="66"/>
                  </a:cubicBezTo>
                  <a:cubicBezTo>
                    <a:pt x="2863" y="66"/>
                    <a:pt x="2861" y="66"/>
                    <a:pt x="2858" y="66"/>
                  </a:cubicBezTo>
                  <a:cubicBezTo>
                    <a:pt x="2846" y="66"/>
                    <a:pt x="2830" y="75"/>
                    <a:pt x="2824" y="85"/>
                  </a:cubicBezTo>
                  <a:cubicBezTo>
                    <a:pt x="2824" y="172"/>
                    <a:pt x="2824" y="172"/>
                    <a:pt x="2824" y="172"/>
                  </a:cubicBezTo>
                  <a:lnTo>
                    <a:pt x="2805" y="172"/>
                  </a:lnTo>
                  <a:close/>
                  <a:moveTo>
                    <a:pt x="2883" y="172"/>
                  </a:moveTo>
                  <a:cubicBezTo>
                    <a:pt x="2883" y="3"/>
                    <a:pt x="2883" y="3"/>
                    <a:pt x="2883" y="3"/>
                  </a:cubicBezTo>
                  <a:cubicBezTo>
                    <a:pt x="2902" y="3"/>
                    <a:pt x="2902" y="3"/>
                    <a:pt x="2902" y="3"/>
                  </a:cubicBezTo>
                  <a:cubicBezTo>
                    <a:pt x="2902" y="172"/>
                    <a:pt x="2902" y="172"/>
                    <a:pt x="2902" y="172"/>
                  </a:cubicBezTo>
                  <a:lnTo>
                    <a:pt x="2883" y="172"/>
                  </a:lnTo>
                  <a:close/>
                  <a:moveTo>
                    <a:pt x="3023" y="172"/>
                  </a:moveTo>
                  <a:cubicBezTo>
                    <a:pt x="3023" y="154"/>
                    <a:pt x="3023" y="154"/>
                    <a:pt x="3023" y="154"/>
                  </a:cubicBezTo>
                  <a:cubicBezTo>
                    <a:pt x="3014" y="166"/>
                    <a:pt x="2999" y="175"/>
                    <a:pt x="2981" y="175"/>
                  </a:cubicBezTo>
                  <a:cubicBezTo>
                    <a:pt x="2949" y="175"/>
                    <a:pt x="2927" y="151"/>
                    <a:pt x="2927" y="111"/>
                  </a:cubicBezTo>
                  <a:cubicBezTo>
                    <a:pt x="2927" y="72"/>
                    <a:pt x="2949" y="46"/>
                    <a:pt x="2981" y="46"/>
                  </a:cubicBezTo>
                  <a:cubicBezTo>
                    <a:pt x="2998" y="46"/>
                    <a:pt x="3013" y="54"/>
                    <a:pt x="3023" y="68"/>
                  </a:cubicBezTo>
                  <a:cubicBezTo>
                    <a:pt x="3023" y="3"/>
                    <a:pt x="3023" y="3"/>
                    <a:pt x="3023" y="3"/>
                  </a:cubicBezTo>
                  <a:cubicBezTo>
                    <a:pt x="3042" y="3"/>
                    <a:pt x="3042" y="3"/>
                    <a:pt x="3042" y="3"/>
                  </a:cubicBezTo>
                  <a:cubicBezTo>
                    <a:pt x="3042" y="172"/>
                    <a:pt x="3042" y="172"/>
                    <a:pt x="3042" y="172"/>
                  </a:cubicBezTo>
                  <a:lnTo>
                    <a:pt x="3023" y="172"/>
                  </a:lnTo>
                  <a:close/>
                  <a:moveTo>
                    <a:pt x="3023" y="139"/>
                  </a:moveTo>
                  <a:cubicBezTo>
                    <a:pt x="3023" y="83"/>
                    <a:pt x="3023" y="83"/>
                    <a:pt x="3023" y="83"/>
                  </a:cubicBezTo>
                  <a:cubicBezTo>
                    <a:pt x="3016" y="72"/>
                    <a:pt x="3001" y="63"/>
                    <a:pt x="2986" y="63"/>
                  </a:cubicBezTo>
                  <a:cubicBezTo>
                    <a:pt x="2961" y="63"/>
                    <a:pt x="2947" y="84"/>
                    <a:pt x="2947" y="111"/>
                  </a:cubicBezTo>
                  <a:cubicBezTo>
                    <a:pt x="2947" y="138"/>
                    <a:pt x="2961" y="158"/>
                    <a:pt x="2986" y="158"/>
                  </a:cubicBezTo>
                  <a:cubicBezTo>
                    <a:pt x="3001" y="158"/>
                    <a:pt x="3016" y="149"/>
                    <a:pt x="3023" y="139"/>
                  </a:cubicBezTo>
                  <a:close/>
                  <a:moveTo>
                    <a:pt x="3070" y="161"/>
                  </a:moveTo>
                  <a:cubicBezTo>
                    <a:pt x="3070" y="153"/>
                    <a:pt x="3076" y="147"/>
                    <a:pt x="3084" y="147"/>
                  </a:cubicBezTo>
                  <a:cubicBezTo>
                    <a:pt x="3091" y="147"/>
                    <a:pt x="3098" y="153"/>
                    <a:pt x="3098" y="161"/>
                  </a:cubicBezTo>
                  <a:cubicBezTo>
                    <a:pt x="3098" y="168"/>
                    <a:pt x="3091" y="175"/>
                    <a:pt x="3084" y="175"/>
                  </a:cubicBezTo>
                  <a:cubicBezTo>
                    <a:pt x="3076" y="175"/>
                    <a:pt x="3070" y="168"/>
                    <a:pt x="307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/>
            <p:cNvSpPr>
              <a:spLocks noEditPoints="1"/>
            </p:cNvSpPr>
            <p:nvPr/>
          </p:nvSpPr>
          <p:spPr bwMode="auto">
            <a:xfrm>
              <a:off x="2993" y="950"/>
              <a:ext cx="1921" cy="108"/>
            </a:xfrm>
            <a:custGeom>
              <a:avLst/>
              <a:gdLst>
                <a:gd name="T0" fmla="*/ 146 w 3965"/>
                <a:gd name="T1" fmla="*/ 88 h 222"/>
                <a:gd name="T2" fmla="*/ 277 w 3965"/>
                <a:gd name="T3" fmla="*/ 92 h 222"/>
                <a:gd name="T4" fmla="*/ 213 w 3965"/>
                <a:gd name="T5" fmla="*/ 50 h 222"/>
                <a:gd name="T6" fmla="*/ 321 w 3965"/>
                <a:gd name="T7" fmla="*/ 111 h 222"/>
                <a:gd name="T8" fmla="*/ 423 w 3965"/>
                <a:gd name="T9" fmla="*/ 144 h 222"/>
                <a:gd name="T10" fmla="*/ 421 w 3965"/>
                <a:gd name="T11" fmla="*/ 103 h 222"/>
                <a:gd name="T12" fmla="*/ 593 w 3965"/>
                <a:gd name="T13" fmla="*/ 105 h 222"/>
                <a:gd name="T14" fmla="*/ 546 w 3965"/>
                <a:gd name="T15" fmla="*/ 22 h 222"/>
                <a:gd name="T16" fmla="*/ 776 w 3965"/>
                <a:gd name="T17" fmla="*/ 112 h 222"/>
                <a:gd name="T18" fmla="*/ 719 w 3965"/>
                <a:gd name="T19" fmla="*/ 175 h 222"/>
                <a:gd name="T20" fmla="*/ 800 w 3965"/>
                <a:gd name="T21" fmla="*/ 172 h 222"/>
                <a:gd name="T22" fmla="*/ 853 w 3965"/>
                <a:gd name="T23" fmla="*/ 66 h 222"/>
                <a:gd name="T24" fmla="*/ 917 w 3965"/>
                <a:gd name="T25" fmla="*/ 160 h 222"/>
                <a:gd name="T26" fmla="*/ 916 w 3965"/>
                <a:gd name="T27" fmla="*/ 62 h 222"/>
                <a:gd name="T28" fmla="*/ 1043 w 3965"/>
                <a:gd name="T29" fmla="*/ 46 h 222"/>
                <a:gd name="T30" fmla="*/ 1002 w 3965"/>
                <a:gd name="T31" fmla="*/ 111 h 222"/>
                <a:gd name="T32" fmla="*/ 1148 w 3965"/>
                <a:gd name="T33" fmla="*/ 83 h 222"/>
                <a:gd name="T34" fmla="*/ 1191 w 3965"/>
                <a:gd name="T35" fmla="*/ 46 h 222"/>
                <a:gd name="T36" fmla="*/ 1274 w 3965"/>
                <a:gd name="T37" fmla="*/ 173 h 222"/>
                <a:gd name="T38" fmla="*/ 1368 w 3965"/>
                <a:gd name="T39" fmla="*/ 88 h 222"/>
                <a:gd name="T40" fmla="*/ 1452 w 3965"/>
                <a:gd name="T41" fmla="*/ 19 h 222"/>
                <a:gd name="T42" fmla="*/ 1617 w 3965"/>
                <a:gd name="T43" fmla="*/ 63 h 222"/>
                <a:gd name="T44" fmla="*/ 1581 w 3965"/>
                <a:gd name="T45" fmla="*/ 67 h 222"/>
                <a:gd name="T46" fmla="*/ 1749 w 3965"/>
                <a:gd name="T47" fmla="*/ 46 h 222"/>
                <a:gd name="T48" fmla="*/ 1800 w 3965"/>
                <a:gd name="T49" fmla="*/ 157 h 222"/>
                <a:gd name="T50" fmla="*/ 1749 w 3965"/>
                <a:gd name="T51" fmla="*/ 62 h 222"/>
                <a:gd name="T52" fmla="*/ 1892 w 3965"/>
                <a:gd name="T53" fmla="*/ 172 h 222"/>
                <a:gd name="T54" fmla="*/ 2015 w 3965"/>
                <a:gd name="T55" fmla="*/ 88 h 222"/>
                <a:gd name="T56" fmla="*/ 2063 w 3965"/>
                <a:gd name="T57" fmla="*/ 172 h 222"/>
                <a:gd name="T58" fmla="*/ 2113 w 3965"/>
                <a:gd name="T59" fmla="*/ 142 h 222"/>
                <a:gd name="T60" fmla="*/ 2189 w 3965"/>
                <a:gd name="T61" fmla="*/ 77 h 222"/>
                <a:gd name="T62" fmla="*/ 2219 w 3965"/>
                <a:gd name="T63" fmla="*/ 111 h 222"/>
                <a:gd name="T64" fmla="*/ 2281 w 3965"/>
                <a:gd name="T65" fmla="*/ 158 h 222"/>
                <a:gd name="T66" fmla="*/ 2399 w 3965"/>
                <a:gd name="T67" fmla="*/ 46 h 222"/>
                <a:gd name="T68" fmla="*/ 2358 w 3965"/>
                <a:gd name="T69" fmla="*/ 111 h 222"/>
                <a:gd name="T70" fmla="*/ 2528 w 3965"/>
                <a:gd name="T71" fmla="*/ 150 h 222"/>
                <a:gd name="T72" fmla="*/ 2656 w 3965"/>
                <a:gd name="T73" fmla="*/ 46 h 222"/>
                <a:gd name="T74" fmla="*/ 2707 w 3965"/>
                <a:gd name="T75" fmla="*/ 157 h 222"/>
                <a:gd name="T76" fmla="*/ 2656 w 3965"/>
                <a:gd name="T77" fmla="*/ 62 h 222"/>
                <a:gd name="T78" fmla="*/ 2799 w 3965"/>
                <a:gd name="T79" fmla="*/ 67 h 222"/>
                <a:gd name="T80" fmla="*/ 2823 w 3965"/>
                <a:gd name="T81" fmla="*/ 205 h 222"/>
                <a:gd name="T82" fmla="*/ 2901 w 3965"/>
                <a:gd name="T83" fmla="*/ 50 h 222"/>
                <a:gd name="T84" fmla="*/ 3071 w 3965"/>
                <a:gd name="T85" fmla="*/ 172 h 222"/>
                <a:gd name="T86" fmla="*/ 3071 w 3965"/>
                <a:gd name="T87" fmla="*/ 89 h 222"/>
                <a:gd name="T88" fmla="*/ 3090 w 3965"/>
                <a:gd name="T89" fmla="*/ 172 h 222"/>
                <a:gd name="T90" fmla="*/ 3037 w 3965"/>
                <a:gd name="T91" fmla="*/ 162 h 222"/>
                <a:gd name="T92" fmla="*/ 3126 w 3965"/>
                <a:gd name="T93" fmla="*/ 50 h 222"/>
                <a:gd name="T94" fmla="*/ 3145 w 3965"/>
                <a:gd name="T95" fmla="*/ 66 h 222"/>
                <a:gd name="T96" fmla="*/ 3126 w 3965"/>
                <a:gd name="T97" fmla="*/ 147 h 222"/>
                <a:gd name="T98" fmla="*/ 3326 w 3965"/>
                <a:gd name="T99" fmla="*/ 111 h 222"/>
                <a:gd name="T100" fmla="*/ 3345 w 3965"/>
                <a:gd name="T101" fmla="*/ 88 h 222"/>
                <a:gd name="T102" fmla="*/ 3262 w 3965"/>
                <a:gd name="T103" fmla="*/ 135 h 222"/>
                <a:gd name="T104" fmla="*/ 3406 w 3965"/>
                <a:gd name="T105" fmla="*/ 3 h 222"/>
                <a:gd name="T106" fmla="*/ 3552 w 3965"/>
                <a:gd name="T107" fmla="*/ 19 h 222"/>
                <a:gd name="T108" fmla="*/ 3556 w 3965"/>
                <a:gd name="T109" fmla="*/ 50 h 222"/>
                <a:gd name="T110" fmla="*/ 3732 w 3965"/>
                <a:gd name="T111" fmla="*/ 63 h 222"/>
                <a:gd name="T112" fmla="*/ 3626 w 3965"/>
                <a:gd name="T113" fmla="*/ 83 h 222"/>
                <a:gd name="T114" fmla="*/ 3665 w 3965"/>
                <a:gd name="T115" fmla="*/ 46 h 222"/>
                <a:gd name="T116" fmla="*/ 3798 w 3965"/>
                <a:gd name="T117" fmla="*/ 111 h 222"/>
                <a:gd name="T118" fmla="*/ 3901 w 3965"/>
                <a:gd name="T119" fmla="*/ 144 h 222"/>
                <a:gd name="T120" fmla="*/ 3899 w 3965"/>
                <a:gd name="T121" fmla="*/ 103 h 222"/>
                <a:gd name="T122" fmla="*/ 3937 w 3965"/>
                <a:gd name="T123" fmla="*/ 16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65" h="222">
                  <a:moveTo>
                    <a:pt x="0" y="88"/>
                  </a:moveTo>
                  <a:cubicBezTo>
                    <a:pt x="0" y="38"/>
                    <a:pt x="34" y="0"/>
                    <a:pt x="84" y="0"/>
                  </a:cubicBezTo>
                  <a:cubicBezTo>
                    <a:pt x="134" y="0"/>
                    <a:pt x="168" y="38"/>
                    <a:pt x="168" y="88"/>
                  </a:cubicBezTo>
                  <a:cubicBezTo>
                    <a:pt x="168" y="138"/>
                    <a:pt x="134" y="175"/>
                    <a:pt x="84" y="175"/>
                  </a:cubicBezTo>
                  <a:cubicBezTo>
                    <a:pt x="34" y="175"/>
                    <a:pt x="0" y="138"/>
                    <a:pt x="0" y="88"/>
                  </a:cubicBezTo>
                  <a:close/>
                  <a:moveTo>
                    <a:pt x="146" y="88"/>
                  </a:moveTo>
                  <a:cubicBezTo>
                    <a:pt x="146" y="48"/>
                    <a:pt x="122" y="19"/>
                    <a:pt x="84" y="19"/>
                  </a:cubicBezTo>
                  <a:cubicBezTo>
                    <a:pt x="46" y="19"/>
                    <a:pt x="22" y="48"/>
                    <a:pt x="22" y="88"/>
                  </a:cubicBezTo>
                  <a:cubicBezTo>
                    <a:pt x="22" y="127"/>
                    <a:pt x="46" y="157"/>
                    <a:pt x="84" y="157"/>
                  </a:cubicBezTo>
                  <a:cubicBezTo>
                    <a:pt x="122" y="157"/>
                    <a:pt x="146" y="127"/>
                    <a:pt x="146" y="88"/>
                  </a:cubicBezTo>
                  <a:close/>
                  <a:moveTo>
                    <a:pt x="277" y="172"/>
                  </a:moveTo>
                  <a:cubicBezTo>
                    <a:pt x="277" y="92"/>
                    <a:pt x="277" y="92"/>
                    <a:pt x="277" y="92"/>
                  </a:cubicBezTo>
                  <a:cubicBezTo>
                    <a:pt x="277" y="70"/>
                    <a:pt x="266" y="63"/>
                    <a:pt x="250" y="63"/>
                  </a:cubicBezTo>
                  <a:cubicBezTo>
                    <a:pt x="235" y="63"/>
                    <a:pt x="220" y="73"/>
                    <a:pt x="213" y="83"/>
                  </a:cubicBezTo>
                  <a:cubicBezTo>
                    <a:pt x="213" y="172"/>
                    <a:pt x="213" y="172"/>
                    <a:pt x="213" y="172"/>
                  </a:cubicBezTo>
                  <a:cubicBezTo>
                    <a:pt x="194" y="172"/>
                    <a:pt x="194" y="172"/>
                    <a:pt x="194" y="172"/>
                  </a:cubicBezTo>
                  <a:cubicBezTo>
                    <a:pt x="194" y="50"/>
                    <a:pt x="194" y="50"/>
                    <a:pt x="194" y="50"/>
                  </a:cubicBezTo>
                  <a:cubicBezTo>
                    <a:pt x="213" y="50"/>
                    <a:pt x="213" y="50"/>
                    <a:pt x="213" y="50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22" y="57"/>
                    <a:pt x="239" y="46"/>
                    <a:pt x="257" y="46"/>
                  </a:cubicBezTo>
                  <a:cubicBezTo>
                    <a:pt x="283" y="46"/>
                    <a:pt x="296" y="59"/>
                    <a:pt x="296" y="86"/>
                  </a:cubicBezTo>
                  <a:cubicBezTo>
                    <a:pt x="296" y="172"/>
                    <a:pt x="296" y="172"/>
                    <a:pt x="296" y="172"/>
                  </a:cubicBezTo>
                  <a:lnTo>
                    <a:pt x="277" y="172"/>
                  </a:lnTo>
                  <a:close/>
                  <a:moveTo>
                    <a:pt x="321" y="111"/>
                  </a:moveTo>
                  <a:cubicBezTo>
                    <a:pt x="321" y="75"/>
                    <a:pt x="346" y="46"/>
                    <a:pt x="381" y="46"/>
                  </a:cubicBezTo>
                  <a:cubicBezTo>
                    <a:pt x="418" y="46"/>
                    <a:pt x="440" y="75"/>
                    <a:pt x="440" y="112"/>
                  </a:cubicBezTo>
                  <a:cubicBezTo>
                    <a:pt x="440" y="117"/>
                    <a:pt x="440" y="117"/>
                    <a:pt x="440" y="117"/>
                  </a:cubicBezTo>
                  <a:cubicBezTo>
                    <a:pt x="341" y="117"/>
                    <a:pt x="341" y="117"/>
                    <a:pt x="341" y="117"/>
                  </a:cubicBezTo>
                  <a:cubicBezTo>
                    <a:pt x="342" y="140"/>
                    <a:pt x="359" y="160"/>
                    <a:pt x="385" y="160"/>
                  </a:cubicBezTo>
                  <a:cubicBezTo>
                    <a:pt x="399" y="160"/>
                    <a:pt x="413" y="154"/>
                    <a:pt x="423" y="144"/>
                  </a:cubicBezTo>
                  <a:cubicBezTo>
                    <a:pt x="432" y="157"/>
                    <a:pt x="432" y="157"/>
                    <a:pt x="432" y="157"/>
                  </a:cubicBezTo>
                  <a:cubicBezTo>
                    <a:pt x="420" y="169"/>
                    <a:pt x="403" y="175"/>
                    <a:pt x="383" y="175"/>
                  </a:cubicBezTo>
                  <a:cubicBezTo>
                    <a:pt x="347" y="175"/>
                    <a:pt x="321" y="149"/>
                    <a:pt x="321" y="111"/>
                  </a:cubicBezTo>
                  <a:close/>
                  <a:moveTo>
                    <a:pt x="381" y="62"/>
                  </a:moveTo>
                  <a:cubicBezTo>
                    <a:pt x="355" y="62"/>
                    <a:pt x="342" y="84"/>
                    <a:pt x="341" y="103"/>
                  </a:cubicBezTo>
                  <a:cubicBezTo>
                    <a:pt x="421" y="103"/>
                    <a:pt x="421" y="103"/>
                    <a:pt x="421" y="103"/>
                  </a:cubicBezTo>
                  <a:cubicBezTo>
                    <a:pt x="421" y="85"/>
                    <a:pt x="409" y="62"/>
                    <a:pt x="381" y="62"/>
                  </a:cubicBezTo>
                  <a:close/>
                  <a:moveTo>
                    <a:pt x="525" y="172"/>
                  </a:moveTo>
                  <a:cubicBezTo>
                    <a:pt x="525" y="3"/>
                    <a:pt x="525" y="3"/>
                    <a:pt x="525" y="3"/>
                  </a:cubicBezTo>
                  <a:cubicBezTo>
                    <a:pt x="593" y="3"/>
                    <a:pt x="593" y="3"/>
                    <a:pt x="593" y="3"/>
                  </a:cubicBezTo>
                  <a:cubicBezTo>
                    <a:pt x="627" y="3"/>
                    <a:pt x="646" y="26"/>
                    <a:pt x="646" y="54"/>
                  </a:cubicBezTo>
                  <a:cubicBezTo>
                    <a:pt x="646" y="82"/>
                    <a:pt x="626" y="105"/>
                    <a:pt x="593" y="105"/>
                  </a:cubicBezTo>
                  <a:cubicBezTo>
                    <a:pt x="546" y="105"/>
                    <a:pt x="546" y="105"/>
                    <a:pt x="546" y="105"/>
                  </a:cubicBezTo>
                  <a:cubicBezTo>
                    <a:pt x="546" y="172"/>
                    <a:pt x="546" y="172"/>
                    <a:pt x="546" y="172"/>
                  </a:cubicBezTo>
                  <a:lnTo>
                    <a:pt x="525" y="172"/>
                  </a:lnTo>
                  <a:close/>
                  <a:moveTo>
                    <a:pt x="624" y="54"/>
                  </a:moveTo>
                  <a:cubicBezTo>
                    <a:pt x="624" y="35"/>
                    <a:pt x="610" y="22"/>
                    <a:pt x="590" y="22"/>
                  </a:cubicBezTo>
                  <a:cubicBezTo>
                    <a:pt x="546" y="22"/>
                    <a:pt x="546" y="22"/>
                    <a:pt x="546" y="22"/>
                  </a:cubicBezTo>
                  <a:cubicBezTo>
                    <a:pt x="546" y="86"/>
                    <a:pt x="546" y="86"/>
                    <a:pt x="546" y="86"/>
                  </a:cubicBezTo>
                  <a:cubicBezTo>
                    <a:pt x="590" y="86"/>
                    <a:pt x="590" y="86"/>
                    <a:pt x="590" y="86"/>
                  </a:cubicBezTo>
                  <a:cubicBezTo>
                    <a:pt x="610" y="86"/>
                    <a:pt x="624" y="73"/>
                    <a:pt x="624" y="54"/>
                  </a:cubicBezTo>
                  <a:close/>
                  <a:moveTo>
                    <a:pt x="656" y="111"/>
                  </a:moveTo>
                  <a:cubicBezTo>
                    <a:pt x="656" y="75"/>
                    <a:pt x="682" y="46"/>
                    <a:pt x="717" y="46"/>
                  </a:cubicBezTo>
                  <a:cubicBezTo>
                    <a:pt x="754" y="46"/>
                    <a:pt x="776" y="75"/>
                    <a:pt x="776" y="112"/>
                  </a:cubicBezTo>
                  <a:cubicBezTo>
                    <a:pt x="776" y="117"/>
                    <a:pt x="776" y="117"/>
                    <a:pt x="776" y="117"/>
                  </a:cubicBezTo>
                  <a:cubicBezTo>
                    <a:pt x="676" y="117"/>
                    <a:pt x="676" y="117"/>
                    <a:pt x="676" y="117"/>
                  </a:cubicBezTo>
                  <a:cubicBezTo>
                    <a:pt x="678" y="140"/>
                    <a:pt x="694" y="160"/>
                    <a:pt x="721" y="160"/>
                  </a:cubicBezTo>
                  <a:cubicBezTo>
                    <a:pt x="735" y="160"/>
                    <a:pt x="749" y="154"/>
                    <a:pt x="758" y="144"/>
                  </a:cubicBezTo>
                  <a:cubicBezTo>
                    <a:pt x="768" y="157"/>
                    <a:pt x="768" y="157"/>
                    <a:pt x="768" y="157"/>
                  </a:cubicBezTo>
                  <a:cubicBezTo>
                    <a:pt x="755" y="169"/>
                    <a:pt x="739" y="175"/>
                    <a:pt x="719" y="175"/>
                  </a:cubicBezTo>
                  <a:cubicBezTo>
                    <a:pt x="682" y="175"/>
                    <a:pt x="656" y="149"/>
                    <a:pt x="656" y="111"/>
                  </a:cubicBezTo>
                  <a:close/>
                  <a:moveTo>
                    <a:pt x="717" y="62"/>
                  </a:moveTo>
                  <a:cubicBezTo>
                    <a:pt x="690" y="62"/>
                    <a:pt x="677" y="84"/>
                    <a:pt x="676" y="103"/>
                  </a:cubicBezTo>
                  <a:cubicBezTo>
                    <a:pt x="757" y="103"/>
                    <a:pt x="757" y="103"/>
                    <a:pt x="757" y="103"/>
                  </a:cubicBezTo>
                  <a:cubicBezTo>
                    <a:pt x="757" y="85"/>
                    <a:pt x="745" y="62"/>
                    <a:pt x="717" y="62"/>
                  </a:cubicBezTo>
                  <a:close/>
                  <a:moveTo>
                    <a:pt x="800" y="172"/>
                  </a:moveTo>
                  <a:cubicBezTo>
                    <a:pt x="800" y="50"/>
                    <a:pt x="800" y="50"/>
                    <a:pt x="800" y="50"/>
                  </a:cubicBezTo>
                  <a:cubicBezTo>
                    <a:pt x="819" y="50"/>
                    <a:pt x="819" y="50"/>
                    <a:pt x="819" y="50"/>
                  </a:cubicBezTo>
                  <a:cubicBezTo>
                    <a:pt x="819" y="69"/>
                    <a:pt x="819" y="69"/>
                    <a:pt x="819" y="69"/>
                  </a:cubicBezTo>
                  <a:cubicBezTo>
                    <a:pt x="829" y="56"/>
                    <a:pt x="843" y="47"/>
                    <a:pt x="860" y="47"/>
                  </a:cubicBezTo>
                  <a:cubicBezTo>
                    <a:pt x="860" y="67"/>
                    <a:pt x="860" y="67"/>
                    <a:pt x="860" y="67"/>
                  </a:cubicBezTo>
                  <a:cubicBezTo>
                    <a:pt x="858" y="66"/>
                    <a:pt x="856" y="66"/>
                    <a:pt x="853" y="66"/>
                  </a:cubicBezTo>
                  <a:cubicBezTo>
                    <a:pt x="841" y="66"/>
                    <a:pt x="825" y="75"/>
                    <a:pt x="819" y="85"/>
                  </a:cubicBezTo>
                  <a:cubicBezTo>
                    <a:pt x="819" y="172"/>
                    <a:pt x="819" y="172"/>
                    <a:pt x="819" y="172"/>
                  </a:cubicBezTo>
                  <a:lnTo>
                    <a:pt x="800" y="172"/>
                  </a:lnTo>
                  <a:close/>
                  <a:moveTo>
                    <a:pt x="867" y="156"/>
                  </a:moveTo>
                  <a:cubicBezTo>
                    <a:pt x="877" y="142"/>
                    <a:pt x="877" y="142"/>
                    <a:pt x="877" y="142"/>
                  </a:cubicBezTo>
                  <a:cubicBezTo>
                    <a:pt x="885" y="152"/>
                    <a:pt x="901" y="160"/>
                    <a:pt x="917" y="160"/>
                  </a:cubicBezTo>
                  <a:cubicBezTo>
                    <a:pt x="936" y="160"/>
                    <a:pt x="946" y="151"/>
                    <a:pt x="946" y="139"/>
                  </a:cubicBezTo>
                  <a:cubicBezTo>
                    <a:pt x="946" y="109"/>
                    <a:pt x="870" y="127"/>
                    <a:pt x="870" y="82"/>
                  </a:cubicBezTo>
                  <a:cubicBezTo>
                    <a:pt x="870" y="63"/>
                    <a:pt x="887" y="46"/>
                    <a:pt x="916" y="46"/>
                  </a:cubicBezTo>
                  <a:cubicBezTo>
                    <a:pt x="937" y="46"/>
                    <a:pt x="952" y="54"/>
                    <a:pt x="962" y="64"/>
                  </a:cubicBezTo>
                  <a:cubicBezTo>
                    <a:pt x="953" y="77"/>
                    <a:pt x="953" y="77"/>
                    <a:pt x="953" y="77"/>
                  </a:cubicBezTo>
                  <a:cubicBezTo>
                    <a:pt x="945" y="69"/>
                    <a:pt x="932" y="62"/>
                    <a:pt x="916" y="62"/>
                  </a:cubicBezTo>
                  <a:cubicBezTo>
                    <a:pt x="899" y="62"/>
                    <a:pt x="889" y="70"/>
                    <a:pt x="889" y="81"/>
                  </a:cubicBezTo>
                  <a:cubicBezTo>
                    <a:pt x="889" y="108"/>
                    <a:pt x="965" y="90"/>
                    <a:pt x="965" y="138"/>
                  </a:cubicBezTo>
                  <a:cubicBezTo>
                    <a:pt x="965" y="159"/>
                    <a:pt x="948" y="175"/>
                    <a:pt x="917" y="175"/>
                  </a:cubicBezTo>
                  <a:cubicBezTo>
                    <a:pt x="897" y="175"/>
                    <a:pt x="879" y="169"/>
                    <a:pt x="867" y="156"/>
                  </a:cubicBezTo>
                  <a:close/>
                  <a:moveTo>
                    <a:pt x="982" y="111"/>
                  </a:moveTo>
                  <a:cubicBezTo>
                    <a:pt x="982" y="75"/>
                    <a:pt x="1006" y="46"/>
                    <a:pt x="1043" y="46"/>
                  </a:cubicBezTo>
                  <a:cubicBezTo>
                    <a:pt x="1081" y="46"/>
                    <a:pt x="1104" y="75"/>
                    <a:pt x="1104" y="111"/>
                  </a:cubicBezTo>
                  <a:cubicBezTo>
                    <a:pt x="1104" y="146"/>
                    <a:pt x="1081" y="175"/>
                    <a:pt x="1043" y="175"/>
                  </a:cubicBezTo>
                  <a:cubicBezTo>
                    <a:pt x="1006" y="175"/>
                    <a:pt x="982" y="146"/>
                    <a:pt x="982" y="111"/>
                  </a:cubicBezTo>
                  <a:close/>
                  <a:moveTo>
                    <a:pt x="1084" y="111"/>
                  </a:moveTo>
                  <a:cubicBezTo>
                    <a:pt x="1084" y="86"/>
                    <a:pt x="1069" y="63"/>
                    <a:pt x="1043" y="63"/>
                  </a:cubicBezTo>
                  <a:cubicBezTo>
                    <a:pt x="1017" y="63"/>
                    <a:pt x="1002" y="86"/>
                    <a:pt x="1002" y="111"/>
                  </a:cubicBezTo>
                  <a:cubicBezTo>
                    <a:pt x="1002" y="136"/>
                    <a:pt x="1017" y="158"/>
                    <a:pt x="1043" y="158"/>
                  </a:cubicBezTo>
                  <a:cubicBezTo>
                    <a:pt x="1069" y="158"/>
                    <a:pt x="1084" y="136"/>
                    <a:pt x="1084" y="111"/>
                  </a:cubicBezTo>
                  <a:close/>
                  <a:moveTo>
                    <a:pt x="1211" y="172"/>
                  </a:moveTo>
                  <a:cubicBezTo>
                    <a:pt x="1211" y="92"/>
                    <a:pt x="1211" y="92"/>
                    <a:pt x="1211" y="92"/>
                  </a:cubicBezTo>
                  <a:cubicBezTo>
                    <a:pt x="1211" y="70"/>
                    <a:pt x="1201" y="63"/>
                    <a:pt x="1184" y="63"/>
                  </a:cubicBezTo>
                  <a:cubicBezTo>
                    <a:pt x="1169" y="63"/>
                    <a:pt x="1155" y="73"/>
                    <a:pt x="1148" y="83"/>
                  </a:cubicBezTo>
                  <a:cubicBezTo>
                    <a:pt x="1148" y="172"/>
                    <a:pt x="1148" y="172"/>
                    <a:pt x="1148" y="172"/>
                  </a:cubicBezTo>
                  <a:cubicBezTo>
                    <a:pt x="1129" y="172"/>
                    <a:pt x="1129" y="172"/>
                    <a:pt x="1129" y="172"/>
                  </a:cubicBezTo>
                  <a:cubicBezTo>
                    <a:pt x="1129" y="50"/>
                    <a:pt x="1129" y="50"/>
                    <a:pt x="1129" y="50"/>
                  </a:cubicBezTo>
                  <a:cubicBezTo>
                    <a:pt x="1148" y="50"/>
                    <a:pt x="1148" y="50"/>
                    <a:pt x="1148" y="50"/>
                  </a:cubicBezTo>
                  <a:cubicBezTo>
                    <a:pt x="1148" y="67"/>
                    <a:pt x="1148" y="67"/>
                    <a:pt x="1148" y="67"/>
                  </a:cubicBezTo>
                  <a:cubicBezTo>
                    <a:pt x="1156" y="57"/>
                    <a:pt x="1173" y="46"/>
                    <a:pt x="1191" y="46"/>
                  </a:cubicBezTo>
                  <a:cubicBezTo>
                    <a:pt x="1217" y="46"/>
                    <a:pt x="1231" y="59"/>
                    <a:pt x="1231" y="86"/>
                  </a:cubicBezTo>
                  <a:cubicBezTo>
                    <a:pt x="1231" y="172"/>
                    <a:pt x="1231" y="172"/>
                    <a:pt x="1231" y="172"/>
                  </a:cubicBezTo>
                  <a:lnTo>
                    <a:pt x="1211" y="172"/>
                  </a:lnTo>
                  <a:close/>
                  <a:moveTo>
                    <a:pt x="1267" y="205"/>
                  </a:moveTo>
                  <a:cubicBezTo>
                    <a:pt x="1258" y="197"/>
                    <a:pt x="1258" y="197"/>
                    <a:pt x="1258" y="197"/>
                  </a:cubicBezTo>
                  <a:cubicBezTo>
                    <a:pt x="1266" y="191"/>
                    <a:pt x="1273" y="181"/>
                    <a:pt x="1274" y="173"/>
                  </a:cubicBezTo>
                  <a:cubicBezTo>
                    <a:pt x="1274" y="173"/>
                    <a:pt x="1272" y="174"/>
                    <a:pt x="1271" y="174"/>
                  </a:cubicBezTo>
                  <a:cubicBezTo>
                    <a:pt x="1264" y="174"/>
                    <a:pt x="1259" y="168"/>
                    <a:pt x="1259" y="161"/>
                  </a:cubicBezTo>
                  <a:cubicBezTo>
                    <a:pt x="1259" y="153"/>
                    <a:pt x="1264" y="147"/>
                    <a:pt x="1272" y="147"/>
                  </a:cubicBezTo>
                  <a:cubicBezTo>
                    <a:pt x="1280" y="147"/>
                    <a:pt x="1288" y="154"/>
                    <a:pt x="1288" y="166"/>
                  </a:cubicBezTo>
                  <a:cubicBezTo>
                    <a:pt x="1288" y="182"/>
                    <a:pt x="1279" y="196"/>
                    <a:pt x="1267" y="205"/>
                  </a:cubicBezTo>
                  <a:close/>
                  <a:moveTo>
                    <a:pt x="1368" y="88"/>
                  </a:moveTo>
                  <a:cubicBezTo>
                    <a:pt x="1368" y="38"/>
                    <a:pt x="1401" y="0"/>
                    <a:pt x="1452" y="0"/>
                  </a:cubicBezTo>
                  <a:cubicBezTo>
                    <a:pt x="1502" y="0"/>
                    <a:pt x="1536" y="38"/>
                    <a:pt x="1536" y="88"/>
                  </a:cubicBezTo>
                  <a:cubicBezTo>
                    <a:pt x="1536" y="138"/>
                    <a:pt x="1502" y="175"/>
                    <a:pt x="1452" y="175"/>
                  </a:cubicBezTo>
                  <a:cubicBezTo>
                    <a:pt x="1401" y="175"/>
                    <a:pt x="1368" y="138"/>
                    <a:pt x="1368" y="88"/>
                  </a:cubicBezTo>
                  <a:close/>
                  <a:moveTo>
                    <a:pt x="1514" y="88"/>
                  </a:moveTo>
                  <a:cubicBezTo>
                    <a:pt x="1514" y="48"/>
                    <a:pt x="1490" y="19"/>
                    <a:pt x="1452" y="19"/>
                  </a:cubicBezTo>
                  <a:cubicBezTo>
                    <a:pt x="1414" y="19"/>
                    <a:pt x="1389" y="48"/>
                    <a:pt x="1389" y="88"/>
                  </a:cubicBezTo>
                  <a:cubicBezTo>
                    <a:pt x="1389" y="127"/>
                    <a:pt x="1414" y="157"/>
                    <a:pt x="1452" y="157"/>
                  </a:cubicBezTo>
                  <a:cubicBezTo>
                    <a:pt x="1490" y="157"/>
                    <a:pt x="1514" y="127"/>
                    <a:pt x="1514" y="88"/>
                  </a:cubicBezTo>
                  <a:close/>
                  <a:moveTo>
                    <a:pt x="1645" y="172"/>
                  </a:moveTo>
                  <a:cubicBezTo>
                    <a:pt x="1645" y="92"/>
                    <a:pt x="1645" y="92"/>
                    <a:pt x="1645" y="92"/>
                  </a:cubicBezTo>
                  <a:cubicBezTo>
                    <a:pt x="1645" y="70"/>
                    <a:pt x="1634" y="63"/>
                    <a:pt x="1617" y="63"/>
                  </a:cubicBezTo>
                  <a:cubicBezTo>
                    <a:pt x="1602" y="63"/>
                    <a:pt x="1588" y="73"/>
                    <a:pt x="1581" y="83"/>
                  </a:cubicBezTo>
                  <a:cubicBezTo>
                    <a:pt x="1581" y="172"/>
                    <a:pt x="1581" y="172"/>
                    <a:pt x="1581" y="172"/>
                  </a:cubicBezTo>
                  <a:cubicBezTo>
                    <a:pt x="1562" y="172"/>
                    <a:pt x="1562" y="172"/>
                    <a:pt x="1562" y="172"/>
                  </a:cubicBezTo>
                  <a:cubicBezTo>
                    <a:pt x="1562" y="50"/>
                    <a:pt x="1562" y="50"/>
                    <a:pt x="1562" y="50"/>
                  </a:cubicBezTo>
                  <a:cubicBezTo>
                    <a:pt x="1581" y="50"/>
                    <a:pt x="1581" y="50"/>
                    <a:pt x="1581" y="50"/>
                  </a:cubicBezTo>
                  <a:cubicBezTo>
                    <a:pt x="1581" y="67"/>
                    <a:pt x="1581" y="67"/>
                    <a:pt x="1581" y="67"/>
                  </a:cubicBezTo>
                  <a:cubicBezTo>
                    <a:pt x="1590" y="57"/>
                    <a:pt x="1606" y="46"/>
                    <a:pt x="1625" y="46"/>
                  </a:cubicBezTo>
                  <a:cubicBezTo>
                    <a:pt x="1650" y="46"/>
                    <a:pt x="1664" y="59"/>
                    <a:pt x="1664" y="86"/>
                  </a:cubicBezTo>
                  <a:cubicBezTo>
                    <a:pt x="1664" y="172"/>
                    <a:pt x="1664" y="172"/>
                    <a:pt x="1664" y="172"/>
                  </a:cubicBezTo>
                  <a:lnTo>
                    <a:pt x="1645" y="172"/>
                  </a:lnTo>
                  <a:close/>
                  <a:moveTo>
                    <a:pt x="1688" y="111"/>
                  </a:moveTo>
                  <a:cubicBezTo>
                    <a:pt x="1688" y="75"/>
                    <a:pt x="1714" y="46"/>
                    <a:pt x="1749" y="46"/>
                  </a:cubicBezTo>
                  <a:cubicBezTo>
                    <a:pt x="1786" y="46"/>
                    <a:pt x="1808" y="75"/>
                    <a:pt x="1808" y="112"/>
                  </a:cubicBezTo>
                  <a:cubicBezTo>
                    <a:pt x="1808" y="117"/>
                    <a:pt x="1808" y="117"/>
                    <a:pt x="1808" y="117"/>
                  </a:cubicBezTo>
                  <a:cubicBezTo>
                    <a:pt x="1708" y="117"/>
                    <a:pt x="1708" y="117"/>
                    <a:pt x="1708" y="117"/>
                  </a:cubicBezTo>
                  <a:cubicBezTo>
                    <a:pt x="1710" y="140"/>
                    <a:pt x="1726" y="160"/>
                    <a:pt x="1753" y="160"/>
                  </a:cubicBezTo>
                  <a:cubicBezTo>
                    <a:pt x="1767" y="160"/>
                    <a:pt x="1781" y="154"/>
                    <a:pt x="1791" y="144"/>
                  </a:cubicBezTo>
                  <a:cubicBezTo>
                    <a:pt x="1800" y="157"/>
                    <a:pt x="1800" y="157"/>
                    <a:pt x="1800" y="157"/>
                  </a:cubicBezTo>
                  <a:cubicBezTo>
                    <a:pt x="1788" y="169"/>
                    <a:pt x="1771" y="175"/>
                    <a:pt x="1751" y="175"/>
                  </a:cubicBezTo>
                  <a:cubicBezTo>
                    <a:pt x="1715" y="175"/>
                    <a:pt x="1688" y="149"/>
                    <a:pt x="1688" y="111"/>
                  </a:cubicBezTo>
                  <a:close/>
                  <a:moveTo>
                    <a:pt x="1749" y="62"/>
                  </a:moveTo>
                  <a:cubicBezTo>
                    <a:pt x="1722" y="62"/>
                    <a:pt x="1710" y="84"/>
                    <a:pt x="1708" y="103"/>
                  </a:cubicBezTo>
                  <a:cubicBezTo>
                    <a:pt x="1789" y="103"/>
                    <a:pt x="1789" y="103"/>
                    <a:pt x="1789" y="103"/>
                  </a:cubicBezTo>
                  <a:cubicBezTo>
                    <a:pt x="1789" y="85"/>
                    <a:pt x="1777" y="62"/>
                    <a:pt x="1749" y="62"/>
                  </a:cubicBezTo>
                  <a:close/>
                  <a:moveTo>
                    <a:pt x="1892" y="172"/>
                  </a:moveTo>
                  <a:cubicBezTo>
                    <a:pt x="1892" y="3"/>
                    <a:pt x="1892" y="3"/>
                    <a:pt x="1892" y="3"/>
                  </a:cubicBezTo>
                  <a:cubicBezTo>
                    <a:pt x="1950" y="3"/>
                    <a:pt x="1950" y="3"/>
                    <a:pt x="1950" y="3"/>
                  </a:cubicBezTo>
                  <a:cubicBezTo>
                    <a:pt x="2003" y="3"/>
                    <a:pt x="2037" y="40"/>
                    <a:pt x="2037" y="88"/>
                  </a:cubicBezTo>
                  <a:cubicBezTo>
                    <a:pt x="2037" y="136"/>
                    <a:pt x="2003" y="172"/>
                    <a:pt x="1950" y="172"/>
                  </a:cubicBezTo>
                  <a:lnTo>
                    <a:pt x="1892" y="172"/>
                  </a:lnTo>
                  <a:close/>
                  <a:moveTo>
                    <a:pt x="2015" y="88"/>
                  </a:moveTo>
                  <a:cubicBezTo>
                    <a:pt x="2015" y="51"/>
                    <a:pt x="1992" y="22"/>
                    <a:pt x="1950" y="22"/>
                  </a:cubicBezTo>
                  <a:cubicBezTo>
                    <a:pt x="1913" y="22"/>
                    <a:pt x="1913" y="22"/>
                    <a:pt x="1913" y="22"/>
                  </a:cubicBezTo>
                  <a:cubicBezTo>
                    <a:pt x="1913" y="153"/>
                    <a:pt x="1913" y="153"/>
                    <a:pt x="1913" y="153"/>
                  </a:cubicBezTo>
                  <a:cubicBezTo>
                    <a:pt x="1950" y="153"/>
                    <a:pt x="1950" y="153"/>
                    <a:pt x="1950" y="153"/>
                  </a:cubicBezTo>
                  <a:cubicBezTo>
                    <a:pt x="1991" y="153"/>
                    <a:pt x="2015" y="124"/>
                    <a:pt x="2015" y="88"/>
                  </a:cubicBezTo>
                  <a:close/>
                  <a:moveTo>
                    <a:pt x="2060" y="19"/>
                  </a:moveTo>
                  <a:cubicBezTo>
                    <a:pt x="2060" y="12"/>
                    <a:pt x="2066" y="6"/>
                    <a:pt x="2073" y="6"/>
                  </a:cubicBezTo>
                  <a:cubicBezTo>
                    <a:pt x="2080" y="6"/>
                    <a:pt x="2086" y="12"/>
                    <a:pt x="2086" y="19"/>
                  </a:cubicBezTo>
                  <a:cubicBezTo>
                    <a:pt x="2086" y="26"/>
                    <a:pt x="2080" y="32"/>
                    <a:pt x="2073" y="32"/>
                  </a:cubicBezTo>
                  <a:cubicBezTo>
                    <a:pt x="2066" y="32"/>
                    <a:pt x="2060" y="26"/>
                    <a:pt x="2060" y="19"/>
                  </a:cubicBezTo>
                  <a:close/>
                  <a:moveTo>
                    <a:pt x="2063" y="172"/>
                  </a:moveTo>
                  <a:cubicBezTo>
                    <a:pt x="2063" y="50"/>
                    <a:pt x="2063" y="50"/>
                    <a:pt x="2063" y="50"/>
                  </a:cubicBezTo>
                  <a:cubicBezTo>
                    <a:pt x="2082" y="50"/>
                    <a:pt x="2082" y="50"/>
                    <a:pt x="2082" y="50"/>
                  </a:cubicBezTo>
                  <a:cubicBezTo>
                    <a:pt x="2082" y="172"/>
                    <a:pt x="2082" y="172"/>
                    <a:pt x="2082" y="172"/>
                  </a:cubicBezTo>
                  <a:lnTo>
                    <a:pt x="2063" y="172"/>
                  </a:lnTo>
                  <a:close/>
                  <a:moveTo>
                    <a:pt x="2103" y="156"/>
                  </a:moveTo>
                  <a:cubicBezTo>
                    <a:pt x="2113" y="142"/>
                    <a:pt x="2113" y="142"/>
                    <a:pt x="2113" y="142"/>
                  </a:cubicBezTo>
                  <a:cubicBezTo>
                    <a:pt x="2121" y="152"/>
                    <a:pt x="2137" y="160"/>
                    <a:pt x="2154" y="160"/>
                  </a:cubicBezTo>
                  <a:cubicBezTo>
                    <a:pt x="2172" y="160"/>
                    <a:pt x="2183" y="151"/>
                    <a:pt x="2183" y="139"/>
                  </a:cubicBezTo>
                  <a:cubicBezTo>
                    <a:pt x="2183" y="109"/>
                    <a:pt x="2107" y="127"/>
                    <a:pt x="2107" y="82"/>
                  </a:cubicBezTo>
                  <a:cubicBezTo>
                    <a:pt x="2107" y="63"/>
                    <a:pt x="2123" y="46"/>
                    <a:pt x="2152" y="46"/>
                  </a:cubicBezTo>
                  <a:cubicBezTo>
                    <a:pt x="2173" y="46"/>
                    <a:pt x="2188" y="54"/>
                    <a:pt x="2198" y="64"/>
                  </a:cubicBezTo>
                  <a:cubicBezTo>
                    <a:pt x="2189" y="77"/>
                    <a:pt x="2189" y="77"/>
                    <a:pt x="2189" y="77"/>
                  </a:cubicBezTo>
                  <a:cubicBezTo>
                    <a:pt x="2182" y="69"/>
                    <a:pt x="2168" y="62"/>
                    <a:pt x="2152" y="62"/>
                  </a:cubicBezTo>
                  <a:cubicBezTo>
                    <a:pt x="2136" y="62"/>
                    <a:pt x="2125" y="70"/>
                    <a:pt x="2125" y="81"/>
                  </a:cubicBezTo>
                  <a:cubicBezTo>
                    <a:pt x="2125" y="108"/>
                    <a:pt x="2201" y="90"/>
                    <a:pt x="2201" y="138"/>
                  </a:cubicBezTo>
                  <a:cubicBezTo>
                    <a:pt x="2201" y="159"/>
                    <a:pt x="2185" y="175"/>
                    <a:pt x="2153" y="175"/>
                  </a:cubicBezTo>
                  <a:cubicBezTo>
                    <a:pt x="2133" y="175"/>
                    <a:pt x="2116" y="169"/>
                    <a:pt x="2103" y="156"/>
                  </a:cubicBezTo>
                  <a:close/>
                  <a:moveTo>
                    <a:pt x="2219" y="111"/>
                  </a:moveTo>
                  <a:cubicBezTo>
                    <a:pt x="2219" y="74"/>
                    <a:pt x="2243" y="46"/>
                    <a:pt x="2280" y="46"/>
                  </a:cubicBezTo>
                  <a:cubicBezTo>
                    <a:pt x="2302" y="46"/>
                    <a:pt x="2316" y="56"/>
                    <a:pt x="2325" y="68"/>
                  </a:cubicBezTo>
                  <a:cubicBezTo>
                    <a:pt x="2312" y="80"/>
                    <a:pt x="2312" y="80"/>
                    <a:pt x="2312" y="80"/>
                  </a:cubicBezTo>
                  <a:cubicBezTo>
                    <a:pt x="2304" y="68"/>
                    <a:pt x="2294" y="63"/>
                    <a:pt x="2281" y="63"/>
                  </a:cubicBezTo>
                  <a:cubicBezTo>
                    <a:pt x="2255" y="63"/>
                    <a:pt x="2239" y="84"/>
                    <a:pt x="2239" y="111"/>
                  </a:cubicBezTo>
                  <a:cubicBezTo>
                    <a:pt x="2239" y="138"/>
                    <a:pt x="2255" y="158"/>
                    <a:pt x="2281" y="158"/>
                  </a:cubicBezTo>
                  <a:cubicBezTo>
                    <a:pt x="2294" y="158"/>
                    <a:pt x="2304" y="153"/>
                    <a:pt x="2312" y="142"/>
                  </a:cubicBezTo>
                  <a:cubicBezTo>
                    <a:pt x="2325" y="154"/>
                    <a:pt x="2325" y="154"/>
                    <a:pt x="2325" y="154"/>
                  </a:cubicBezTo>
                  <a:cubicBezTo>
                    <a:pt x="2316" y="166"/>
                    <a:pt x="2302" y="175"/>
                    <a:pt x="2280" y="175"/>
                  </a:cubicBezTo>
                  <a:cubicBezTo>
                    <a:pt x="2243" y="175"/>
                    <a:pt x="2219" y="147"/>
                    <a:pt x="2219" y="111"/>
                  </a:cubicBezTo>
                  <a:close/>
                  <a:moveTo>
                    <a:pt x="2338" y="111"/>
                  </a:moveTo>
                  <a:cubicBezTo>
                    <a:pt x="2338" y="75"/>
                    <a:pt x="2362" y="46"/>
                    <a:pt x="2399" y="46"/>
                  </a:cubicBezTo>
                  <a:cubicBezTo>
                    <a:pt x="2436" y="46"/>
                    <a:pt x="2460" y="75"/>
                    <a:pt x="2460" y="111"/>
                  </a:cubicBezTo>
                  <a:cubicBezTo>
                    <a:pt x="2460" y="146"/>
                    <a:pt x="2436" y="175"/>
                    <a:pt x="2399" y="175"/>
                  </a:cubicBezTo>
                  <a:cubicBezTo>
                    <a:pt x="2362" y="175"/>
                    <a:pt x="2338" y="146"/>
                    <a:pt x="2338" y="111"/>
                  </a:cubicBezTo>
                  <a:close/>
                  <a:moveTo>
                    <a:pt x="2440" y="111"/>
                  </a:moveTo>
                  <a:cubicBezTo>
                    <a:pt x="2440" y="86"/>
                    <a:pt x="2425" y="63"/>
                    <a:pt x="2399" y="63"/>
                  </a:cubicBezTo>
                  <a:cubicBezTo>
                    <a:pt x="2373" y="63"/>
                    <a:pt x="2358" y="86"/>
                    <a:pt x="2358" y="111"/>
                  </a:cubicBezTo>
                  <a:cubicBezTo>
                    <a:pt x="2358" y="136"/>
                    <a:pt x="2373" y="158"/>
                    <a:pt x="2399" y="158"/>
                  </a:cubicBezTo>
                  <a:cubicBezTo>
                    <a:pt x="2425" y="158"/>
                    <a:pt x="2440" y="136"/>
                    <a:pt x="2440" y="111"/>
                  </a:cubicBezTo>
                  <a:close/>
                  <a:moveTo>
                    <a:pt x="2517" y="172"/>
                  </a:moveTo>
                  <a:cubicBezTo>
                    <a:pt x="2466" y="50"/>
                    <a:pt x="2466" y="50"/>
                    <a:pt x="2466" y="50"/>
                  </a:cubicBezTo>
                  <a:cubicBezTo>
                    <a:pt x="2487" y="50"/>
                    <a:pt x="2487" y="50"/>
                    <a:pt x="2487" y="50"/>
                  </a:cubicBezTo>
                  <a:cubicBezTo>
                    <a:pt x="2528" y="150"/>
                    <a:pt x="2528" y="150"/>
                    <a:pt x="2528" y="150"/>
                  </a:cubicBezTo>
                  <a:cubicBezTo>
                    <a:pt x="2568" y="50"/>
                    <a:pt x="2568" y="50"/>
                    <a:pt x="2568" y="50"/>
                  </a:cubicBezTo>
                  <a:cubicBezTo>
                    <a:pt x="2589" y="50"/>
                    <a:pt x="2589" y="50"/>
                    <a:pt x="2589" y="50"/>
                  </a:cubicBezTo>
                  <a:cubicBezTo>
                    <a:pt x="2538" y="172"/>
                    <a:pt x="2538" y="172"/>
                    <a:pt x="2538" y="172"/>
                  </a:cubicBezTo>
                  <a:lnTo>
                    <a:pt x="2517" y="172"/>
                  </a:lnTo>
                  <a:close/>
                  <a:moveTo>
                    <a:pt x="2595" y="111"/>
                  </a:moveTo>
                  <a:cubicBezTo>
                    <a:pt x="2595" y="75"/>
                    <a:pt x="2621" y="46"/>
                    <a:pt x="2656" y="46"/>
                  </a:cubicBezTo>
                  <a:cubicBezTo>
                    <a:pt x="2693" y="46"/>
                    <a:pt x="2715" y="75"/>
                    <a:pt x="2715" y="112"/>
                  </a:cubicBezTo>
                  <a:cubicBezTo>
                    <a:pt x="2715" y="117"/>
                    <a:pt x="2715" y="117"/>
                    <a:pt x="2715" y="117"/>
                  </a:cubicBezTo>
                  <a:cubicBezTo>
                    <a:pt x="2616" y="117"/>
                    <a:pt x="2616" y="117"/>
                    <a:pt x="2616" y="117"/>
                  </a:cubicBezTo>
                  <a:cubicBezTo>
                    <a:pt x="2617" y="140"/>
                    <a:pt x="2633" y="160"/>
                    <a:pt x="2660" y="160"/>
                  </a:cubicBezTo>
                  <a:cubicBezTo>
                    <a:pt x="2674" y="160"/>
                    <a:pt x="2688" y="154"/>
                    <a:pt x="2698" y="144"/>
                  </a:cubicBezTo>
                  <a:cubicBezTo>
                    <a:pt x="2707" y="157"/>
                    <a:pt x="2707" y="157"/>
                    <a:pt x="2707" y="157"/>
                  </a:cubicBezTo>
                  <a:cubicBezTo>
                    <a:pt x="2695" y="169"/>
                    <a:pt x="2678" y="175"/>
                    <a:pt x="2658" y="175"/>
                  </a:cubicBezTo>
                  <a:cubicBezTo>
                    <a:pt x="2622" y="175"/>
                    <a:pt x="2595" y="149"/>
                    <a:pt x="2595" y="111"/>
                  </a:cubicBezTo>
                  <a:close/>
                  <a:moveTo>
                    <a:pt x="2656" y="62"/>
                  </a:moveTo>
                  <a:cubicBezTo>
                    <a:pt x="2630" y="62"/>
                    <a:pt x="2617" y="84"/>
                    <a:pt x="2616" y="103"/>
                  </a:cubicBezTo>
                  <a:cubicBezTo>
                    <a:pt x="2696" y="103"/>
                    <a:pt x="2696" y="103"/>
                    <a:pt x="2696" y="103"/>
                  </a:cubicBezTo>
                  <a:cubicBezTo>
                    <a:pt x="2696" y="85"/>
                    <a:pt x="2684" y="62"/>
                    <a:pt x="2656" y="62"/>
                  </a:cubicBezTo>
                  <a:close/>
                  <a:moveTo>
                    <a:pt x="2739" y="172"/>
                  </a:moveTo>
                  <a:cubicBezTo>
                    <a:pt x="2739" y="50"/>
                    <a:pt x="2739" y="50"/>
                    <a:pt x="2739" y="50"/>
                  </a:cubicBezTo>
                  <a:cubicBezTo>
                    <a:pt x="2758" y="50"/>
                    <a:pt x="2758" y="50"/>
                    <a:pt x="2758" y="50"/>
                  </a:cubicBezTo>
                  <a:cubicBezTo>
                    <a:pt x="2758" y="69"/>
                    <a:pt x="2758" y="69"/>
                    <a:pt x="2758" y="69"/>
                  </a:cubicBezTo>
                  <a:cubicBezTo>
                    <a:pt x="2768" y="56"/>
                    <a:pt x="2783" y="47"/>
                    <a:pt x="2799" y="47"/>
                  </a:cubicBezTo>
                  <a:cubicBezTo>
                    <a:pt x="2799" y="67"/>
                    <a:pt x="2799" y="67"/>
                    <a:pt x="2799" y="67"/>
                  </a:cubicBezTo>
                  <a:cubicBezTo>
                    <a:pt x="2797" y="66"/>
                    <a:pt x="2795" y="66"/>
                    <a:pt x="2792" y="66"/>
                  </a:cubicBezTo>
                  <a:cubicBezTo>
                    <a:pt x="2780" y="66"/>
                    <a:pt x="2764" y="75"/>
                    <a:pt x="2758" y="85"/>
                  </a:cubicBezTo>
                  <a:cubicBezTo>
                    <a:pt x="2758" y="172"/>
                    <a:pt x="2758" y="172"/>
                    <a:pt x="2758" y="172"/>
                  </a:cubicBezTo>
                  <a:lnTo>
                    <a:pt x="2739" y="172"/>
                  </a:lnTo>
                  <a:close/>
                  <a:moveTo>
                    <a:pt x="2813" y="203"/>
                  </a:moveTo>
                  <a:cubicBezTo>
                    <a:pt x="2816" y="204"/>
                    <a:pt x="2820" y="205"/>
                    <a:pt x="2823" y="205"/>
                  </a:cubicBezTo>
                  <a:cubicBezTo>
                    <a:pt x="2832" y="205"/>
                    <a:pt x="2837" y="202"/>
                    <a:pt x="2842" y="192"/>
                  </a:cubicBezTo>
                  <a:cubicBezTo>
                    <a:pt x="2850" y="174"/>
                    <a:pt x="2850" y="174"/>
                    <a:pt x="2850" y="174"/>
                  </a:cubicBezTo>
                  <a:cubicBezTo>
                    <a:pt x="2799" y="50"/>
                    <a:pt x="2799" y="50"/>
                    <a:pt x="2799" y="50"/>
                  </a:cubicBezTo>
                  <a:cubicBezTo>
                    <a:pt x="2819" y="50"/>
                    <a:pt x="2819" y="50"/>
                    <a:pt x="2819" y="50"/>
                  </a:cubicBezTo>
                  <a:cubicBezTo>
                    <a:pt x="2860" y="150"/>
                    <a:pt x="2860" y="150"/>
                    <a:pt x="2860" y="150"/>
                  </a:cubicBezTo>
                  <a:cubicBezTo>
                    <a:pt x="2901" y="50"/>
                    <a:pt x="2901" y="50"/>
                    <a:pt x="2901" y="50"/>
                  </a:cubicBezTo>
                  <a:cubicBezTo>
                    <a:pt x="2922" y="50"/>
                    <a:pt x="2922" y="50"/>
                    <a:pt x="2922" y="50"/>
                  </a:cubicBezTo>
                  <a:cubicBezTo>
                    <a:pt x="2860" y="197"/>
                    <a:pt x="2860" y="197"/>
                    <a:pt x="2860" y="197"/>
                  </a:cubicBezTo>
                  <a:cubicBezTo>
                    <a:pt x="2853" y="215"/>
                    <a:pt x="2840" y="222"/>
                    <a:pt x="2824" y="222"/>
                  </a:cubicBezTo>
                  <a:cubicBezTo>
                    <a:pt x="2820" y="222"/>
                    <a:pt x="2814" y="221"/>
                    <a:pt x="2810" y="220"/>
                  </a:cubicBezTo>
                  <a:lnTo>
                    <a:pt x="2813" y="203"/>
                  </a:lnTo>
                  <a:close/>
                  <a:moveTo>
                    <a:pt x="3071" y="172"/>
                  </a:moveTo>
                  <a:cubicBezTo>
                    <a:pt x="3071" y="158"/>
                    <a:pt x="3071" y="158"/>
                    <a:pt x="3071" y="158"/>
                  </a:cubicBezTo>
                  <a:cubicBezTo>
                    <a:pt x="3061" y="169"/>
                    <a:pt x="3047" y="175"/>
                    <a:pt x="3030" y="175"/>
                  </a:cubicBezTo>
                  <a:cubicBezTo>
                    <a:pt x="3010" y="175"/>
                    <a:pt x="2987" y="161"/>
                    <a:pt x="2987" y="135"/>
                  </a:cubicBezTo>
                  <a:cubicBezTo>
                    <a:pt x="2987" y="107"/>
                    <a:pt x="3010" y="94"/>
                    <a:pt x="3030" y="94"/>
                  </a:cubicBezTo>
                  <a:cubicBezTo>
                    <a:pt x="3047" y="94"/>
                    <a:pt x="3061" y="100"/>
                    <a:pt x="3071" y="111"/>
                  </a:cubicBezTo>
                  <a:cubicBezTo>
                    <a:pt x="3071" y="89"/>
                    <a:pt x="3071" y="89"/>
                    <a:pt x="3071" y="89"/>
                  </a:cubicBezTo>
                  <a:cubicBezTo>
                    <a:pt x="3071" y="72"/>
                    <a:pt x="3058" y="63"/>
                    <a:pt x="3040" y="63"/>
                  </a:cubicBezTo>
                  <a:cubicBezTo>
                    <a:pt x="3025" y="63"/>
                    <a:pt x="3013" y="68"/>
                    <a:pt x="3002" y="80"/>
                  </a:cubicBezTo>
                  <a:cubicBezTo>
                    <a:pt x="2994" y="67"/>
                    <a:pt x="2994" y="67"/>
                    <a:pt x="2994" y="67"/>
                  </a:cubicBezTo>
                  <a:cubicBezTo>
                    <a:pt x="3007" y="53"/>
                    <a:pt x="3023" y="46"/>
                    <a:pt x="3043" y="46"/>
                  </a:cubicBezTo>
                  <a:cubicBezTo>
                    <a:pt x="3069" y="46"/>
                    <a:pt x="3090" y="58"/>
                    <a:pt x="3090" y="88"/>
                  </a:cubicBezTo>
                  <a:cubicBezTo>
                    <a:pt x="3090" y="172"/>
                    <a:pt x="3090" y="172"/>
                    <a:pt x="3090" y="172"/>
                  </a:cubicBezTo>
                  <a:lnTo>
                    <a:pt x="3071" y="172"/>
                  </a:lnTo>
                  <a:close/>
                  <a:moveTo>
                    <a:pt x="3071" y="146"/>
                  </a:moveTo>
                  <a:cubicBezTo>
                    <a:pt x="3071" y="123"/>
                    <a:pt x="3071" y="123"/>
                    <a:pt x="3071" y="123"/>
                  </a:cubicBezTo>
                  <a:cubicBezTo>
                    <a:pt x="3064" y="113"/>
                    <a:pt x="3051" y="108"/>
                    <a:pt x="3037" y="108"/>
                  </a:cubicBezTo>
                  <a:cubicBezTo>
                    <a:pt x="3019" y="108"/>
                    <a:pt x="3007" y="119"/>
                    <a:pt x="3007" y="135"/>
                  </a:cubicBezTo>
                  <a:cubicBezTo>
                    <a:pt x="3007" y="150"/>
                    <a:pt x="3019" y="162"/>
                    <a:pt x="3037" y="162"/>
                  </a:cubicBezTo>
                  <a:cubicBezTo>
                    <a:pt x="3051" y="162"/>
                    <a:pt x="3064" y="157"/>
                    <a:pt x="3071" y="146"/>
                  </a:cubicBezTo>
                  <a:close/>
                  <a:moveTo>
                    <a:pt x="3126" y="147"/>
                  </a:moveTo>
                  <a:cubicBezTo>
                    <a:pt x="3126" y="66"/>
                    <a:pt x="3126" y="66"/>
                    <a:pt x="3126" y="66"/>
                  </a:cubicBezTo>
                  <a:cubicBezTo>
                    <a:pt x="3105" y="66"/>
                    <a:pt x="3105" y="66"/>
                    <a:pt x="3105" y="66"/>
                  </a:cubicBezTo>
                  <a:cubicBezTo>
                    <a:pt x="3105" y="50"/>
                    <a:pt x="3105" y="50"/>
                    <a:pt x="3105" y="50"/>
                  </a:cubicBezTo>
                  <a:cubicBezTo>
                    <a:pt x="3126" y="50"/>
                    <a:pt x="3126" y="50"/>
                    <a:pt x="3126" y="50"/>
                  </a:cubicBezTo>
                  <a:cubicBezTo>
                    <a:pt x="3126" y="16"/>
                    <a:pt x="3126" y="16"/>
                    <a:pt x="3126" y="16"/>
                  </a:cubicBezTo>
                  <a:cubicBezTo>
                    <a:pt x="3145" y="16"/>
                    <a:pt x="3145" y="16"/>
                    <a:pt x="3145" y="16"/>
                  </a:cubicBezTo>
                  <a:cubicBezTo>
                    <a:pt x="3145" y="50"/>
                    <a:pt x="3145" y="50"/>
                    <a:pt x="3145" y="50"/>
                  </a:cubicBezTo>
                  <a:cubicBezTo>
                    <a:pt x="3170" y="50"/>
                    <a:pt x="3170" y="50"/>
                    <a:pt x="3170" y="50"/>
                  </a:cubicBezTo>
                  <a:cubicBezTo>
                    <a:pt x="3170" y="66"/>
                    <a:pt x="3170" y="66"/>
                    <a:pt x="3170" y="66"/>
                  </a:cubicBezTo>
                  <a:cubicBezTo>
                    <a:pt x="3145" y="66"/>
                    <a:pt x="3145" y="66"/>
                    <a:pt x="3145" y="66"/>
                  </a:cubicBezTo>
                  <a:cubicBezTo>
                    <a:pt x="3145" y="143"/>
                    <a:pt x="3145" y="143"/>
                    <a:pt x="3145" y="143"/>
                  </a:cubicBezTo>
                  <a:cubicBezTo>
                    <a:pt x="3145" y="152"/>
                    <a:pt x="3149" y="158"/>
                    <a:pt x="3157" y="158"/>
                  </a:cubicBezTo>
                  <a:cubicBezTo>
                    <a:pt x="3163" y="158"/>
                    <a:pt x="3168" y="156"/>
                    <a:pt x="3170" y="153"/>
                  </a:cubicBezTo>
                  <a:cubicBezTo>
                    <a:pt x="3176" y="167"/>
                    <a:pt x="3176" y="167"/>
                    <a:pt x="3176" y="167"/>
                  </a:cubicBezTo>
                  <a:cubicBezTo>
                    <a:pt x="3171" y="172"/>
                    <a:pt x="3164" y="175"/>
                    <a:pt x="3153" y="175"/>
                  </a:cubicBezTo>
                  <a:cubicBezTo>
                    <a:pt x="3135" y="175"/>
                    <a:pt x="3126" y="165"/>
                    <a:pt x="3126" y="147"/>
                  </a:cubicBezTo>
                  <a:close/>
                  <a:moveTo>
                    <a:pt x="3326" y="172"/>
                  </a:moveTo>
                  <a:cubicBezTo>
                    <a:pt x="3326" y="158"/>
                    <a:pt x="3326" y="158"/>
                    <a:pt x="3326" y="158"/>
                  </a:cubicBezTo>
                  <a:cubicBezTo>
                    <a:pt x="3316" y="169"/>
                    <a:pt x="3302" y="175"/>
                    <a:pt x="3286" y="175"/>
                  </a:cubicBezTo>
                  <a:cubicBezTo>
                    <a:pt x="3265" y="175"/>
                    <a:pt x="3243" y="161"/>
                    <a:pt x="3243" y="135"/>
                  </a:cubicBezTo>
                  <a:cubicBezTo>
                    <a:pt x="3243" y="107"/>
                    <a:pt x="3265" y="94"/>
                    <a:pt x="3286" y="94"/>
                  </a:cubicBezTo>
                  <a:cubicBezTo>
                    <a:pt x="3302" y="94"/>
                    <a:pt x="3316" y="100"/>
                    <a:pt x="3326" y="111"/>
                  </a:cubicBezTo>
                  <a:cubicBezTo>
                    <a:pt x="3326" y="89"/>
                    <a:pt x="3326" y="89"/>
                    <a:pt x="3326" y="89"/>
                  </a:cubicBezTo>
                  <a:cubicBezTo>
                    <a:pt x="3326" y="72"/>
                    <a:pt x="3313" y="63"/>
                    <a:pt x="3295" y="63"/>
                  </a:cubicBezTo>
                  <a:cubicBezTo>
                    <a:pt x="3281" y="63"/>
                    <a:pt x="3269" y="68"/>
                    <a:pt x="3258" y="80"/>
                  </a:cubicBezTo>
                  <a:cubicBezTo>
                    <a:pt x="3249" y="67"/>
                    <a:pt x="3249" y="67"/>
                    <a:pt x="3249" y="67"/>
                  </a:cubicBezTo>
                  <a:cubicBezTo>
                    <a:pt x="3262" y="53"/>
                    <a:pt x="3278" y="46"/>
                    <a:pt x="3298" y="46"/>
                  </a:cubicBezTo>
                  <a:cubicBezTo>
                    <a:pt x="3324" y="46"/>
                    <a:pt x="3345" y="58"/>
                    <a:pt x="3345" y="88"/>
                  </a:cubicBezTo>
                  <a:cubicBezTo>
                    <a:pt x="3345" y="172"/>
                    <a:pt x="3345" y="172"/>
                    <a:pt x="3345" y="172"/>
                  </a:cubicBezTo>
                  <a:lnTo>
                    <a:pt x="3326" y="172"/>
                  </a:lnTo>
                  <a:close/>
                  <a:moveTo>
                    <a:pt x="3326" y="146"/>
                  </a:moveTo>
                  <a:cubicBezTo>
                    <a:pt x="3326" y="123"/>
                    <a:pt x="3326" y="123"/>
                    <a:pt x="3326" y="123"/>
                  </a:cubicBezTo>
                  <a:cubicBezTo>
                    <a:pt x="3319" y="113"/>
                    <a:pt x="3306" y="108"/>
                    <a:pt x="3293" y="108"/>
                  </a:cubicBezTo>
                  <a:cubicBezTo>
                    <a:pt x="3275" y="108"/>
                    <a:pt x="3262" y="119"/>
                    <a:pt x="3262" y="135"/>
                  </a:cubicBezTo>
                  <a:cubicBezTo>
                    <a:pt x="3262" y="150"/>
                    <a:pt x="3275" y="162"/>
                    <a:pt x="3293" y="162"/>
                  </a:cubicBezTo>
                  <a:cubicBezTo>
                    <a:pt x="3306" y="162"/>
                    <a:pt x="3319" y="157"/>
                    <a:pt x="3326" y="146"/>
                  </a:cubicBezTo>
                  <a:close/>
                  <a:moveTo>
                    <a:pt x="3460" y="172"/>
                  </a:moveTo>
                  <a:cubicBezTo>
                    <a:pt x="3460" y="22"/>
                    <a:pt x="3460" y="22"/>
                    <a:pt x="3460" y="22"/>
                  </a:cubicBezTo>
                  <a:cubicBezTo>
                    <a:pt x="3406" y="22"/>
                    <a:pt x="3406" y="22"/>
                    <a:pt x="3406" y="22"/>
                  </a:cubicBezTo>
                  <a:cubicBezTo>
                    <a:pt x="3406" y="3"/>
                    <a:pt x="3406" y="3"/>
                    <a:pt x="3406" y="3"/>
                  </a:cubicBezTo>
                  <a:cubicBezTo>
                    <a:pt x="3535" y="3"/>
                    <a:pt x="3535" y="3"/>
                    <a:pt x="3535" y="3"/>
                  </a:cubicBezTo>
                  <a:cubicBezTo>
                    <a:pt x="3535" y="22"/>
                    <a:pt x="3535" y="22"/>
                    <a:pt x="3535" y="22"/>
                  </a:cubicBezTo>
                  <a:cubicBezTo>
                    <a:pt x="3481" y="22"/>
                    <a:pt x="3481" y="22"/>
                    <a:pt x="3481" y="22"/>
                  </a:cubicBezTo>
                  <a:cubicBezTo>
                    <a:pt x="3481" y="172"/>
                    <a:pt x="3481" y="172"/>
                    <a:pt x="3481" y="172"/>
                  </a:cubicBezTo>
                  <a:lnTo>
                    <a:pt x="3460" y="172"/>
                  </a:lnTo>
                  <a:close/>
                  <a:moveTo>
                    <a:pt x="3552" y="19"/>
                  </a:moveTo>
                  <a:cubicBezTo>
                    <a:pt x="3552" y="12"/>
                    <a:pt x="3558" y="6"/>
                    <a:pt x="3565" y="6"/>
                  </a:cubicBezTo>
                  <a:cubicBezTo>
                    <a:pt x="3572" y="6"/>
                    <a:pt x="3578" y="12"/>
                    <a:pt x="3578" y="19"/>
                  </a:cubicBezTo>
                  <a:cubicBezTo>
                    <a:pt x="3578" y="26"/>
                    <a:pt x="3572" y="32"/>
                    <a:pt x="3565" y="32"/>
                  </a:cubicBezTo>
                  <a:cubicBezTo>
                    <a:pt x="3558" y="32"/>
                    <a:pt x="3552" y="26"/>
                    <a:pt x="3552" y="19"/>
                  </a:cubicBezTo>
                  <a:close/>
                  <a:moveTo>
                    <a:pt x="3556" y="172"/>
                  </a:moveTo>
                  <a:cubicBezTo>
                    <a:pt x="3556" y="50"/>
                    <a:pt x="3556" y="50"/>
                    <a:pt x="3556" y="50"/>
                  </a:cubicBezTo>
                  <a:cubicBezTo>
                    <a:pt x="3575" y="50"/>
                    <a:pt x="3575" y="50"/>
                    <a:pt x="3575" y="50"/>
                  </a:cubicBezTo>
                  <a:cubicBezTo>
                    <a:pt x="3575" y="172"/>
                    <a:pt x="3575" y="172"/>
                    <a:pt x="3575" y="172"/>
                  </a:cubicBezTo>
                  <a:lnTo>
                    <a:pt x="3556" y="172"/>
                  </a:lnTo>
                  <a:close/>
                  <a:moveTo>
                    <a:pt x="3755" y="172"/>
                  </a:moveTo>
                  <a:cubicBezTo>
                    <a:pt x="3755" y="89"/>
                    <a:pt x="3755" y="89"/>
                    <a:pt x="3755" y="89"/>
                  </a:cubicBezTo>
                  <a:cubicBezTo>
                    <a:pt x="3755" y="73"/>
                    <a:pt x="3748" y="63"/>
                    <a:pt x="3732" y="63"/>
                  </a:cubicBezTo>
                  <a:cubicBezTo>
                    <a:pt x="3719" y="63"/>
                    <a:pt x="3706" y="73"/>
                    <a:pt x="3700" y="82"/>
                  </a:cubicBezTo>
                  <a:cubicBezTo>
                    <a:pt x="3700" y="172"/>
                    <a:pt x="3700" y="172"/>
                    <a:pt x="3700" y="172"/>
                  </a:cubicBezTo>
                  <a:cubicBezTo>
                    <a:pt x="3680" y="172"/>
                    <a:pt x="3680" y="172"/>
                    <a:pt x="3680" y="172"/>
                  </a:cubicBezTo>
                  <a:cubicBezTo>
                    <a:pt x="3680" y="89"/>
                    <a:pt x="3680" y="89"/>
                    <a:pt x="3680" y="89"/>
                  </a:cubicBezTo>
                  <a:cubicBezTo>
                    <a:pt x="3680" y="73"/>
                    <a:pt x="3674" y="63"/>
                    <a:pt x="3658" y="63"/>
                  </a:cubicBezTo>
                  <a:cubicBezTo>
                    <a:pt x="3645" y="63"/>
                    <a:pt x="3632" y="73"/>
                    <a:pt x="3626" y="83"/>
                  </a:cubicBezTo>
                  <a:cubicBezTo>
                    <a:pt x="3626" y="172"/>
                    <a:pt x="3626" y="172"/>
                    <a:pt x="3626" y="172"/>
                  </a:cubicBezTo>
                  <a:cubicBezTo>
                    <a:pt x="3606" y="172"/>
                    <a:pt x="3606" y="172"/>
                    <a:pt x="3606" y="172"/>
                  </a:cubicBezTo>
                  <a:cubicBezTo>
                    <a:pt x="3606" y="50"/>
                    <a:pt x="3606" y="50"/>
                    <a:pt x="3606" y="50"/>
                  </a:cubicBezTo>
                  <a:cubicBezTo>
                    <a:pt x="3626" y="50"/>
                    <a:pt x="3626" y="50"/>
                    <a:pt x="3626" y="50"/>
                  </a:cubicBezTo>
                  <a:cubicBezTo>
                    <a:pt x="3626" y="67"/>
                    <a:pt x="3626" y="67"/>
                    <a:pt x="3626" y="67"/>
                  </a:cubicBezTo>
                  <a:cubicBezTo>
                    <a:pt x="3631" y="59"/>
                    <a:pt x="3647" y="46"/>
                    <a:pt x="3665" y="46"/>
                  </a:cubicBezTo>
                  <a:cubicBezTo>
                    <a:pt x="3684" y="46"/>
                    <a:pt x="3695" y="57"/>
                    <a:pt x="3698" y="69"/>
                  </a:cubicBezTo>
                  <a:cubicBezTo>
                    <a:pt x="3705" y="58"/>
                    <a:pt x="3722" y="46"/>
                    <a:pt x="3739" y="46"/>
                  </a:cubicBezTo>
                  <a:cubicBezTo>
                    <a:pt x="3762" y="46"/>
                    <a:pt x="3774" y="59"/>
                    <a:pt x="3774" y="84"/>
                  </a:cubicBezTo>
                  <a:cubicBezTo>
                    <a:pt x="3774" y="172"/>
                    <a:pt x="3774" y="172"/>
                    <a:pt x="3774" y="172"/>
                  </a:cubicBezTo>
                  <a:lnTo>
                    <a:pt x="3755" y="172"/>
                  </a:lnTo>
                  <a:close/>
                  <a:moveTo>
                    <a:pt x="3798" y="111"/>
                  </a:moveTo>
                  <a:cubicBezTo>
                    <a:pt x="3798" y="75"/>
                    <a:pt x="3824" y="46"/>
                    <a:pt x="3859" y="46"/>
                  </a:cubicBezTo>
                  <a:cubicBezTo>
                    <a:pt x="3896" y="46"/>
                    <a:pt x="3918" y="75"/>
                    <a:pt x="3918" y="112"/>
                  </a:cubicBezTo>
                  <a:cubicBezTo>
                    <a:pt x="3918" y="117"/>
                    <a:pt x="3918" y="117"/>
                    <a:pt x="3918" y="117"/>
                  </a:cubicBezTo>
                  <a:cubicBezTo>
                    <a:pt x="3818" y="117"/>
                    <a:pt x="3818" y="117"/>
                    <a:pt x="3818" y="117"/>
                  </a:cubicBezTo>
                  <a:cubicBezTo>
                    <a:pt x="3820" y="140"/>
                    <a:pt x="3836" y="160"/>
                    <a:pt x="3863" y="160"/>
                  </a:cubicBezTo>
                  <a:cubicBezTo>
                    <a:pt x="3877" y="160"/>
                    <a:pt x="3891" y="154"/>
                    <a:pt x="3901" y="144"/>
                  </a:cubicBezTo>
                  <a:cubicBezTo>
                    <a:pt x="3910" y="157"/>
                    <a:pt x="3910" y="157"/>
                    <a:pt x="3910" y="157"/>
                  </a:cubicBezTo>
                  <a:cubicBezTo>
                    <a:pt x="3898" y="169"/>
                    <a:pt x="3881" y="175"/>
                    <a:pt x="3861" y="175"/>
                  </a:cubicBezTo>
                  <a:cubicBezTo>
                    <a:pt x="3825" y="175"/>
                    <a:pt x="3798" y="149"/>
                    <a:pt x="3798" y="111"/>
                  </a:cubicBezTo>
                  <a:close/>
                  <a:moveTo>
                    <a:pt x="3859" y="62"/>
                  </a:moveTo>
                  <a:cubicBezTo>
                    <a:pt x="3832" y="62"/>
                    <a:pt x="3820" y="84"/>
                    <a:pt x="3818" y="103"/>
                  </a:cubicBezTo>
                  <a:cubicBezTo>
                    <a:pt x="3899" y="103"/>
                    <a:pt x="3899" y="103"/>
                    <a:pt x="3899" y="103"/>
                  </a:cubicBezTo>
                  <a:cubicBezTo>
                    <a:pt x="3899" y="85"/>
                    <a:pt x="3887" y="62"/>
                    <a:pt x="3859" y="62"/>
                  </a:cubicBezTo>
                  <a:close/>
                  <a:moveTo>
                    <a:pt x="3937" y="161"/>
                  </a:moveTo>
                  <a:cubicBezTo>
                    <a:pt x="3937" y="153"/>
                    <a:pt x="3943" y="147"/>
                    <a:pt x="3951" y="147"/>
                  </a:cubicBezTo>
                  <a:cubicBezTo>
                    <a:pt x="3958" y="147"/>
                    <a:pt x="3965" y="153"/>
                    <a:pt x="3965" y="161"/>
                  </a:cubicBezTo>
                  <a:cubicBezTo>
                    <a:pt x="3965" y="168"/>
                    <a:pt x="3958" y="175"/>
                    <a:pt x="3951" y="175"/>
                  </a:cubicBezTo>
                  <a:cubicBezTo>
                    <a:pt x="3943" y="175"/>
                    <a:pt x="3937" y="168"/>
                    <a:pt x="3937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594869" y="864075"/>
            <a:ext cx="5266931" cy="1621951"/>
          </a:xfrm>
          <a:ln algn="ctr"/>
        </p:spPr>
        <p:txBody>
          <a:bodyPr anchor="b"/>
          <a:lstStyle>
            <a:lvl1pPr algn="l"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6730378" y="6572509"/>
            <a:ext cx="5119775" cy="7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00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594869" y="2644451"/>
            <a:ext cx="5266931" cy="7905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202508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son\Documents\Work\Client_File_Backups\CCC_James\09-11-2013 2013 Rebrand\Clinical\2014_ClinicalStandardContent_2-21_GrayDNA_bottomExtend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27" y="6086150"/>
            <a:ext cx="2039277" cy="53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335525"/>
            <a:ext cx="10972800" cy="470088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1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47"/>
            <a:ext cx="10972800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121521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1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" y="0"/>
            <a:ext cx="9410467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335525"/>
            <a:ext cx="10972800" cy="470088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47"/>
            <a:ext cx="10972800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27" y="6086150"/>
            <a:ext cx="2039277" cy="53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543815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Hop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  <a14:imgEffect>
                      <a14:brightnessContrast bright="3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38" b="24425"/>
          <a:stretch/>
        </p:blipFill>
        <p:spPr bwMode="auto">
          <a:xfrm>
            <a:off x="1" y="439729"/>
            <a:ext cx="3169796" cy="617062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600" y="1464421"/>
            <a:ext cx="7941733" cy="3721836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1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00" y="649243"/>
            <a:ext cx="7941733" cy="672735"/>
          </a:xfrm>
        </p:spPr>
        <p:txBody>
          <a:bodyPr anchor="b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27" y="6086150"/>
            <a:ext cx="2039277" cy="53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97642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/ 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4205" y="2955043"/>
            <a:ext cx="4166696" cy="1713906"/>
          </a:xfrm>
        </p:spPr>
        <p:txBody>
          <a:bodyPr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404" y="5175582"/>
            <a:ext cx="3234797" cy="8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1162049"/>
            <a:ext cx="12192000" cy="130492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219200"/>
            <a:ext cx="12192000" cy="1162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2324906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1281887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24959">
            <a:off x="1830188" y="778521"/>
            <a:ext cx="3357603" cy="3775173"/>
          </a:xfrm>
          <a:prstGeom prst="rect">
            <a:avLst/>
          </a:prstGeom>
          <a:noFill/>
          <a:ln w="1397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41858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/ 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4205" y="2955043"/>
            <a:ext cx="4166696" cy="1713906"/>
          </a:xfrm>
        </p:spPr>
        <p:txBody>
          <a:bodyPr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404" y="5175582"/>
            <a:ext cx="3234797" cy="8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1162049"/>
            <a:ext cx="12192000" cy="130492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219200"/>
            <a:ext cx="12192000" cy="1162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2324906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1281887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24959">
            <a:off x="594743" y="722856"/>
            <a:ext cx="5190884" cy="2917926"/>
          </a:xfrm>
          <a:prstGeom prst="rect">
            <a:avLst/>
          </a:prstGeom>
          <a:noFill/>
          <a:ln w="1397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099282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335525"/>
            <a:ext cx="10972800" cy="470088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1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47"/>
            <a:ext cx="10972800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86"/>
          <a:stretch/>
        </p:blipFill>
        <p:spPr>
          <a:xfrm>
            <a:off x="0" y="1"/>
            <a:ext cx="12192000" cy="385011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27" y="6086150"/>
            <a:ext cx="2039277" cy="53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620440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son\Documents\Work\Client_File_Backups\CCC_James\09-11-2013 2013 Rebrand\Clinical\2014_ClinicalStandardContent_2-21_GrayDNA_bottomExtend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27" y="6086150"/>
            <a:ext cx="2039277" cy="53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1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47"/>
            <a:ext cx="10972800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271397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104" y="2209800"/>
            <a:ext cx="7827264" cy="512064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3519A4A-9219-1146-A62A-3E8031025C5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50099" y="2732581"/>
            <a:ext cx="7827264" cy="43733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7AEE27-F70D-0E4F-909D-9E6945E10DF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99104" y="3255362"/>
            <a:ext cx="7827264" cy="43271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64EB7B3-A691-D94C-AFCB-A87D0DDDB32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499104" y="3769596"/>
            <a:ext cx="7827264" cy="43271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525B9B0-F5E5-E444-BF6C-1117FF6915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9104" y="4264682"/>
            <a:ext cx="7827264" cy="432719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1531B7A-D477-E249-9D1A-DA4E373A207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99104" y="4772664"/>
            <a:ext cx="7827264" cy="470697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A62099F-1357-724A-B5DA-BB02CBF11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499104" y="5308464"/>
            <a:ext cx="7827264" cy="470697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Title 26">
            <a:extLst>
              <a:ext uri="{FF2B5EF4-FFF2-40B4-BE49-F238E27FC236}">
                <a16:creationId xmlns:a16="http://schemas.microsoft.com/office/drawing/2014/main" id="{DA2415CA-C74D-0E46-946D-E9EA097E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997242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81B7FD-2498-EA43-9D24-D6F2D4E9D23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502648" y="5779161"/>
            <a:ext cx="7827264" cy="470697"/>
          </a:xfrm>
          <a:prstGeom prst="rect">
            <a:avLst/>
          </a:prstGeom>
        </p:spPr>
        <p:txBody>
          <a:bodyPr lIns="91440"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6901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son\Documents\Work\Client_File_Backups\CCC_James\09-11-2013 2013 Rebrand\Clinical\2014_ClinicalStandardContent_2-21_GrayDNA_bottomExtend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27" y="6086150"/>
            <a:ext cx="2039277" cy="53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1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8937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ason\Documents\Work\Client_File_Backups\CCC_James\09-11-2013 2013 Rebrand\Clinical\2014_ClinicalStandardContent_2-21_GrayDNA_bottomExtend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5164" y="1335525"/>
            <a:ext cx="5747657" cy="470088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1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47"/>
            <a:ext cx="10972800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27" y="6086150"/>
            <a:ext cx="2039277" cy="53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20789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 DNA Picture Left, Title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6821" y="1335525"/>
            <a:ext cx="6270171" cy="470088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1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6821" y="413547"/>
            <a:ext cx="6270171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27" y="6086150"/>
            <a:ext cx="2039277" cy="53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72015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ason\Documents\Work\Client_File_Backups\CCC_James\09-11-2013 2013 Rebrand\Clinical\2014_ClinicalStandardContent_2-21_GrayDNA_bottomExtended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16"/>
          <a:stretch/>
        </p:blipFill>
        <p:spPr bwMode="auto">
          <a:xfrm>
            <a:off x="0" y="5926412"/>
            <a:ext cx="12192000" cy="9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771525"/>
            <a:ext cx="12192000" cy="76280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828675"/>
            <a:ext cx="12192000" cy="629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029" y="1754660"/>
            <a:ext cx="6073083" cy="3732159"/>
          </a:xfrm>
        </p:spPr>
        <p:txBody>
          <a:bodyPr/>
          <a:lstStyle>
            <a:lvl1pPr>
              <a:spcBef>
                <a:spcPts val="240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1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64" y="874185"/>
            <a:ext cx="7987537" cy="535230"/>
          </a:xfrm>
        </p:spPr>
        <p:txBody>
          <a:bodyPr anchor="ctr" anchorCtr="0"/>
          <a:lstStyle>
            <a:lvl1pPr>
              <a:lnSpc>
                <a:spcPct val="85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420031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877105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27" y="6086150"/>
            <a:ext cx="2039277" cy="53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86299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88258C1-ACB2-3045-B060-C58DBE8899E0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8013D9-AE45-F247-9726-EC36D50329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7D1E32-E224-D344-B7E4-9F326B0E1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72223"/>
              <a:ext cx="9144000" cy="10889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06B3C5-2D20-7C42-BD33-AF3E9D158878}"/>
                </a:ext>
              </a:extLst>
            </p:cNvPr>
            <p:cNvSpPr/>
            <p:nvPr userDrawn="1"/>
          </p:nvSpPr>
          <p:spPr>
            <a:xfrm>
              <a:off x="0" y="391274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324F32-7176-6C43-94B3-A80CEDCEEA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148074" y="519119"/>
              <a:ext cx="2338893" cy="57203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4456644"/>
            <a:ext cx="10820401" cy="14518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C6541-C4A5-0F4E-B98F-CDF4FAE065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434" y="5954325"/>
            <a:ext cx="10820400" cy="4991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rgbClr val="FFA3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</p:spTree>
    <p:extLst>
      <p:ext uri="{BB962C8B-B14F-4D97-AF65-F5344CB8AC3E}">
        <p14:creationId xmlns:p14="http://schemas.microsoft.com/office/powerpoint/2010/main" val="18489955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42592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144996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B583F-E706-F845-9C2C-824CF42C5C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2788" y="1573213"/>
            <a:ext cx="10820400" cy="420528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1776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B583F-E706-F845-9C2C-824CF42C5C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2788" y="676657"/>
            <a:ext cx="10820400" cy="51018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1851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+ 2 Column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1495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99F41-08EF-9347-B093-6FA7CE06C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788" y="3242684"/>
            <a:ext cx="5280025" cy="2472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33EA86E-006A-7B43-84FC-FD4176465C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9188" y="3242684"/>
            <a:ext cx="5334000" cy="2472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4102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47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22DC-0323-DE40-B106-89BDCB28E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788" y="2265363"/>
            <a:ext cx="5791921" cy="3553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4931AF-EAFD-EA49-AF39-2FC3819F2A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91313" y="2265363"/>
            <a:ext cx="4841875" cy="32623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9295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104" y="220980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8E10E9-4C07-FF4D-A494-DC777B7B86F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99104" y="2749062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E5393C4-689E-4F47-A5E1-B412CCE552F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99104" y="3234008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124F695-2F0C-354D-8981-F986D94D3BE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499104" y="376741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9489CD9-37BC-6842-8F6A-62A106074C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9104" y="4257827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4E906C3-7755-9F4E-9BF5-D6605E68F9F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99104" y="4783021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29D9BBD-84D5-2C42-824D-5B66F8B378B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499104" y="5310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1355584-F991-9348-AC39-8F0EA741A90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49781" y="220980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8FC0CFF-53F6-A64D-9AD9-507565AFB6A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449781" y="2749062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9462058-5FE8-3E49-9F18-6FE0CB749B2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449781" y="3234008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003B0C4-4EBF-2145-91FA-4F7A1EBBAEF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449781" y="3767410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7579733-3C3D-734D-94CA-288941093A2E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49781" y="4257827"/>
            <a:ext cx="3860800" cy="4845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6A49497-429E-BF41-AB55-2A337CA40BAE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449781" y="4783021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E9D6693-ED6B-9B44-A062-8AFDAC094C5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449781" y="5310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Title 26">
            <a:extLst>
              <a:ext uri="{FF2B5EF4-FFF2-40B4-BE49-F238E27FC236}">
                <a16:creationId xmlns:a16="http://schemas.microsoft.com/office/drawing/2014/main" id="{6AB6CA75-6AFB-3447-9421-BA2B9FB60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997242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8042FB7-D71B-024C-8F13-4EE276102E3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499104" y="5818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9B84845-338C-FC43-968D-DF9005C7797C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7449781" y="5818163"/>
            <a:ext cx="3860800" cy="46500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645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+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99F41-08EF-9347-B093-6FA7CE06C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788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1F03BB4-41CC-E849-9B55-3687F7E74F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5861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E0B8D83-42B6-614A-BF5E-568D4CCB8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5861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87D397B-C93F-7E45-B774-40EAFDD103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8934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C34C2E0-58DE-7A43-AA08-BFAF28E81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8934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06520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1987" y="1600923"/>
            <a:ext cx="5791921" cy="5021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22DC-0323-DE40-B106-89BDCB28E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1987" y="2265363"/>
            <a:ext cx="5791921" cy="3553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4931AF-EAFD-EA49-AF39-2FC3819F2A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3507" y="1600923"/>
            <a:ext cx="4786460" cy="35535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387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1104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5FC27-17DE-5341-9B82-5BC8E358862D}"/>
              </a:ext>
            </a:extLst>
          </p:cNvPr>
          <p:cNvGrpSpPr/>
          <p:nvPr userDrawn="1"/>
        </p:nvGrpSpPr>
        <p:grpSpPr>
          <a:xfrm>
            <a:off x="689929" y="3126191"/>
            <a:ext cx="10803008" cy="2296787"/>
            <a:chOff x="435178" y="2479802"/>
            <a:chExt cx="11600741" cy="24663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2ED8254-7417-744A-901A-09C5D307E38F}"/>
                </a:ext>
              </a:extLst>
            </p:cNvPr>
            <p:cNvGrpSpPr/>
            <p:nvPr userDrawn="1"/>
          </p:nvGrpSpPr>
          <p:grpSpPr>
            <a:xfrm>
              <a:off x="435178" y="2479802"/>
              <a:ext cx="10483600" cy="2457957"/>
              <a:chOff x="435178" y="2479803"/>
              <a:chExt cx="7003884" cy="164211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939AEF-633E-4046-A275-FA291A7C14BB}"/>
                  </a:ext>
                </a:extLst>
              </p:cNvPr>
              <p:cNvSpPr/>
              <p:nvPr userDrawn="1"/>
            </p:nvSpPr>
            <p:spPr>
              <a:xfrm>
                <a:off x="5623319" y="2481373"/>
                <a:ext cx="1815743" cy="1640541"/>
              </a:xfrm>
              <a:prstGeom prst="rect">
                <a:avLst/>
              </a:prstGeom>
              <a:solidFill>
                <a:srgbClr val="FFA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77CCE8B-EF49-DC4E-A6E5-AFD5248B88BF}"/>
                  </a:ext>
                </a:extLst>
              </p:cNvPr>
              <p:cNvSpPr/>
              <p:nvPr userDrawn="1"/>
            </p:nvSpPr>
            <p:spPr>
              <a:xfrm>
                <a:off x="3923673" y="2481373"/>
                <a:ext cx="1815743" cy="1640541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15FE7054-20A9-154F-A106-AA821961B158}"/>
                  </a:ext>
                </a:extLst>
              </p:cNvPr>
              <p:cNvSpPr/>
              <p:nvPr userDrawn="1"/>
            </p:nvSpPr>
            <p:spPr>
              <a:xfrm rot="5400000">
                <a:off x="5292095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407B0A-EC50-AC4C-99BF-5BFEF1A9FEE7}"/>
                  </a:ext>
                </a:extLst>
              </p:cNvPr>
              <p:cNvSpPr/>
              <p:nvPr userDrawn="1"/>
            </p:nvSpPr>
            <p:spPr>
              <a:xfrm>
                <a:off x="2215849" y="2481373"/>
                <a:ext cx="1815743" cy="1640541"/>
              </a:xfrm>
              <a:prstGeom prst="rect">
                <a:avLst/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9318B7BA-B216-614B-8D1A-819F9058314A}"/>
                  </a:ext>
                </a:extLst>
              </p:cNvPr>
              <p:cNvSpPr/>
              <p:nvPr userDrawn="1"/>
            </p:nvSpPr>
            <p:spPr>
              <a:xfrm rot="5400000">
                <a:off x="3584271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4729D5-84B8-9C4D-95A3-423F56EAA772}"/>
                  </a:ext>
                </a:extLst>
              </p:cNvPr>
              <p:cNvSpPr/>
              <p:nvPr userDrawn="1"/>
            </p:nvSpPr>
            <p:spPr>
              <a:xfrm>
                <a:off x="435178" y="2481373"/>
                <a:ext cx="1815743" cy="1640541"/>
              </a:xfrm>
              <a:prstGeom prst="rect">
                <a:avLst/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98CF6FB9-7F78-C240-A2C0-935EEFA1EB38}"/>
                  </a:ext>
                </a:extLst>
              </p:cNvPr>
              <p:cNvSpPr/>
              <p:nvPr userDrawn="1"/>
            </p:nvSpPr>
            <p:spPr>
              <a:xfrm rot="5400000">
                <a:off x="1803600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object 2">
                <a:extLst>
                  <a:ext uri="{FF2B5EF4-FFF2-40B4-BE49-F238E27FC236}">
                    <a16:creationId xmlns:a16="http://schemas.microsoft.com/office/drawing/2014/main" id="{76F91A32-5014-8F49-BB67-4C34C7438A93}"/>
                  </a:ext>
                </a:extLst>
              </p:cNvPr>
              <p:cNvSpPr txBox="1"/>
              <p:nvPr userDrawn="1"/>
            </p:nvSpPr>
            <p:spPr>
              <a:xfrm>
                <a:off x="2754186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1</a:t>
                </a:r>
              </a:p>
            </p:txBody>
          </p:sp>
          <p:sp>
            <p:nvSpPr>
              <p:cNvPr id="17" name="object 2">
                <a:extLst>
                  <a:ext uri="{FF2B5EF4-FFF2-40B4-BE49-F238E27FC236}">
                    <a16:creationId xmlns:a16="http://schemas.microsoft.com/office/drawing/2014/main" id="{1ACC8DE2-EDAC-DF4A-9F52-E473E06373BB}"/>
                  </a:ext>
                </a:extLst>
              </p:cNvPr>
              <p:cNvSpPr txBox="1"/>
              <p:nvPr userDrawn="1"/>
            </p:nvSpPr>
            <p:spPr>
              <a:xfrm>
                <a:off x="4495385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en-US"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2</a:t>
                </a:r>
                <a:endPara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  <p:sp>
            <p:nvSpPr>
              <p:cNvPr id="18" name="object 2">
                <a:extLst>
                  <a:ext uri="{FF2B5EF4-FFF2-40B4-BE49-F238E27FC236}">
                    <a16:creationId xmlns:a16="http://schemas.microsoft.com/office/drawing/2014/main" id="{B1CD7CDA-9EA8-4B43-9792-45DF90C5A629}"/>
                  </a:ext>
                </a:extLst>
              </p:cNvPr>
              <p:cNvSpPr txBox="1"/>
              <p:nvPr userDrawn="1"/>
            </p:nvSpPr>
            <p:spPr>
              <a:xfrm>
                <a:off x="6146830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en-US"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3</a:t>
                </a:r>
                <a:endPara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</p:grp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3FE8F448-1A63-5E4E-B095-FBF5C7D0129F}"/>
                </a:ext>
              </a:extLst>
            </p:cNvPr>
            <p:cNvSpPr/>
            <p:nvPr userDrawn="1"/>
          </p:nvSpPr>
          <p:spPr>
            <a:xfrm rot="5400000">
              <a:off x="10247525" y="3157799"/>
              <a:ext cx="2457955" cy="1118832"/>
            </a:xfrm>
            <a:prstGeom prst="triangle">
              <a:avLst>
                <a:gd name="adj" fmla="val 51638"/>
              </a:avLst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1DC2F39-3958-DE4B-9287-6C6A2D786D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169" y="3382132"/>
            <a:ext cx="2331576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C0861EE-4123-8047-B670-BBBAA34E3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2877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E95DA5E-0A86-BF4F-B4B6-5087C9758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8170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19518D-0263-F143-990A-1270183732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5893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5540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4">
            <a:extLst>
              <a:ext uri="{FF2B5EF4-FFF2-40B4-BE49-F238E27FC236}">
                <a16:creationId xmlns:a16="http://schemas.microsoft.com/office/drawing/2014/main" id="{42A7C324-6C24-3E45-B7B1-6E640B9B5F11}"/>
              </a:ext>
            </a:extLst>
          </p:cNvPr>
          <p:cNvSpPr/>
          <p:nvPr userDrawn="1"/>
        </p:nvSpPr>
        <p:spPr>
          <a:xfrm>
            <a:off x="713512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00629B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E0CC45F-0180-CF44-8ABE-BD585398292D}"/>
              </a:ext>
            </a:extLst>
          </p:cNvPr>
          <p:cNvSpPr txBox="1"/>
          <p:nvPr userDrawn="1"/>
        </p:nvSpPr>
        <p:spPr>
          <a:xfrm>
            <a:off x="1278699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17A09-C816-664C-9988-92BEB93562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715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56EAC386-F71E-394D-9875-9F6F1BA21184}"/>
              </a:ext>
            </a:extLst>
          </p:cNvPr>
          <p:cNvSpPr/>
          <p:nvPr userDrawn="1"/>
        </p:nvSpPr>
        <p:spPr>
          <a:xfrm>
            <a:off x="2917451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FFA300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accent2"/>
              </a:solidFill>
              <a:cs typeface="Trebuchet MS Regular" charset="0"/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17A80D39-CFFD-D84E-A306-84303C4C5E74}"/>
              </a:ext>
            </a:extLst>
          </p:cNvPr>
          <p:cNvSpPr txBox="1"/>
          <p:nvPr userDrawn="1"/>
        </p:nvSpPr>
        <p:spPr>
          <a:xfrm>
            <a:off x="3482638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2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4F683E5-84E2-DE4C-A613-7AB4617644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4654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AFE97A2C-41A9-D845-9557-439DC5057CFF}"/>
              </a:ext>
            </a:extLst>
          </p:cNvPr>
          <p:cNvSpPr/>
          <p:nvPr userDrawn="1"/>
        </p:nvSpPr>
        <p:spPr>
          <a:xfrm>
            <a:off x="5097943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3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accent1"/>
              </a:solidFill>
              <a:cs typeface="Trebuchet MS Regular" charset="0"/>
            </a:endParaRP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E1F85520-2CD3-394D-B726-4816DE4CA42A}"/>
              </a:ext>
            </a:extLst>
          </p:cNvPr>
          <p:cNvSpPr txBox="1"/>
          <p:nvPr userDrawn="1"/>
        </p:nvSpPr>
        <p:spPr>
          <a:xfrm>
            <a:off x="5663130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3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E8656522-BC99-5844-8738-27ECE29A30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5146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AE39ABA2-F7E4-5442-8811-EC9D323489DC}"/>
              </a:ext>
            </a:extLst>
          </p:cNvPr>
          <p:cNvSpPr/>
          <p:nvPr userDrawn="1"/>
        </p:nvSpPr>
        <p:spPr>
          <a:xfrm>
            <a:off x="7278435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4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C0231480-94C0-2745-8E91-DD05831DE6FD}"/>
              </a:ext>
            </a:extLst>
          </p:cNvPr>
          <p:cNvSpPr txBox="1"/>
          <p:nvPr userDrawn="1"/>
        </p:nvSpPr>
        <p:spPr>
          <a:xfrm>
            <a:off x="7843622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4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9DDC0D2-6C77-EA4C-AE0D-4B79690EAD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05638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7D5CB86A-3E99-5A4E-9C2B-48E11E1DDF2A}"/>
              </a:ext>
            </a:extLst>
          </p:cNvPr>
          <p:cNvSpPr/>
          <p:nvPr userDrawn="1"/>
        </p:nvSpPr>
        <p:spPr>
          <a:xfrm>
            <a:off x="9458928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id="{DCCC36C8-C2E3-AD4E-9FCA-BDEE1647B946}"/>
              </a:ext>
            </a:extLst>
          </p:cNvPr>
          <p:cNvSpPr txBox="1"/>
          <p:nvPr userDrawn="1"/>
        </p:nvSpPr>
        <p:spPr>
          <a:xfrm>
            <a:off x="10024115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5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4FF2AB9-A8CE-D042-BBA0-EC5DADFE1E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86131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993C8-2168-224B-B11B-CBB6658DB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27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9E156A9-63B9-0D4D-A1F8-80EFCA1B2A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225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273885B-6CDF-A64C-9F9F-94B44588A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15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769DFBE-A0FB-1247-B7FD-0030539C0E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86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2D014FC-7138-6D42-B67F-0BD3BAEAD8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03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</p:spTree>
    <p:extLst>
      <p:ext uri="{BB962C8B-B14F-4D97-AF65-F5344CB8AC3E}">
        <p14:creationId xmlns:p14="http://schemas.microsoft.com/office/powerpoint/2010/main" val="39538938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689156-0CAF-CE40-AB00-388566D9D261}"/>
              </a:ext>
            </a:extLst>
          </p:cNvPr>
          <p:cNvGrpSpPr/>
          <p:nvPr userDrawn="1"/>
        </p:nvGrpSpPr>
        <p:grpSpPr>
          <a:xfrm>
            <a:off x="0" y="2359377"/>
            <a:ext cx="12200746" cy="2781276"/>
            <a:chOff x="-73152" y="1883661"/>
            <a:chExt cx="9304020" cy="197510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6CC197-4915-4C47-B8D5-6E22638C80C0}"/>
                </a:ext>
              </a:extLst>
            </p:cNvPr>
            <p:cNvSpPr/>
            <p:nvPr userDrawn="1"/>
          </p:nvSpPr>
          <p:spPr>
            <a:xfrm>
              <a:off x="-73152" y="2651760"/>
              <a:ext cx="1865376" cy="438912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A78F78-E166-DB4C-BAC1-D0965F345FE1}"/>
                </a:ext>
              </a:extLst>
            </p:cNvPr>
            <p:cNvSpPr/>
            <p:nvPr userDrawn="1"/>
          </p:nvSpPr>
          <p:spPr>
            <a:xfrm>
              <a:off x="1787652" y="2651760"/>
              <a:ext cx="1865376" cy="438912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6653D9-1DCF-7C42-9CF2-B7A90E6F7E5A}"/>
                </a:ext>
              </a:extLst>
            </p:cNvPr>
            <p:cNvSpPr/>
            <p:nvPr userDrawn="1"/>
          </p:nvSpPr>
          <p:spPr>
            <a:xfrm>
              <a:off x="3648456" y="2651760"/>
              <a:ext cx="1865376" cy="438912"/>
            </a:xfrm>
            <a:prstGeom prst="rect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3C1EA2-6262-4B4D-BFDB-372864B53E57}"/>
                </a:ext>
              </a:extLst>
            </p:cNvPr>
            <p:cNvSpPr/>
            <p:nvPr userDrawn="1"/>
          </p:nvSpPr>
          <p:spPr>
            <a:xfrm>
              <a:off x="5509260" y="2651760"/>
              <a:ext cx="1865376" cy="438912"/>
            </a:xfrm>
            <a:prstGeom prst="rect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4DC858-5BFD-0A46-ACB2-39AA1F3D801B}"/>
                </a:ext>
              </a:extLst>
            </p:cNvPr>
            <p:cNvSpPr/>
            <p:nvPr userDrawn="1"/>
          </p:nvSpPr>
          <p:spPr>
            <a:xfrm>
              <a:off x="7365492" y="2651760"/>
              <a:ext cx="1865376" cy="43891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71F4E3CC-21AD-F945-8372-A18256CF23C7}"/>
                </a:ext>
              </a:extLst>
            </p:cNvPr>
            <p:cNvSpPr/>
            <p:nvPr userDrawn="1"/>
          </p:nvSpPr>
          <p:spPr>
            <a:xfrm>
              <a:off x="587502" y="2267712"/>
              <a:ext cx="539496" cy="384048"/>
            </a:xfrm>
            <a:prstGeom prst="triangle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C4A0F0EF-A058-A946-84D5-5634C06D5572}"/>
                </a:ext>
              </a:extLst>
            </p:cNvPr>
            <p:cNvSpPr/>
            <p:nvPr userDrawn="1"/>
          </p:nvSpPr>
          <p:spPr>
            <a:xfrm>
              <a:off x="4318254" y="2267712"/>
              <a:ext cx="539496" cy="384048"/>
            </a:xfrm>
            <a:prstGeom prst="triangle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09A00FEA-B455-6246-AE45-F93A7AABE231}"/>
                </a:ext>
              </a:extLst>
            </p:cNvPr>
            <p:cNvSpPr/>
            <p:nvPr userDrawn="1"/>
          </p:nvSpPr>
          <p:spPr>
            <a:xfrm>
              <a:off x="8026146" y="2267712"/>
              <a:ext cx="539496" cy="384048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D708C2CE-884E-044C-932B-64794D7F7EFA}"/>
                </a:ext>
              </a:extLst>
            </p:cNvPr>
            <p:cNvSpPr/>
            <p:nvPr userDrawn="1"/>
          </p:nvSpPr>
          <p:spPr>
            <a:xfrm rot="10800000">
              <a:off x="2450592" y="3090672"/>
              <a:ext cx="539496" cy="384048"/>
            </a:xfrm>
            <a:prstGeom prst="triangle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AA98A588-D7EC-E34B-ABBC-C812789AF089}"/>
                </a:ext>
              </a:extLst>
            </p:cNvPr>
            <p:cNvSpPr/>
            <p:nvPr userDrawn="1"/>
          </p:nvSpPr>
          <p:spPr>
            <a:xfrm rot="10800000">
              <a:off x="6165342" y="3090672"/>
              <a:ext cx="539496" cy="384048"/>
            </a:xfrm>
            <a:prstGeom prst="triangle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50" name="object 2">
              <a:extLst>
                <a:ext uri="{FF2B5EF4-FFF2-40B4-BE49-F238E27FC236}">
                  <a16:creationId xmlns:a16="http://schemas.microsoft.com/office/drawing/2014/main" id="{DDD0F621-D12F-B640-BDDB-0341446D0614}"/>
                </a:ext>
              </a:extLst>
            </p:cNvPr>
            <p:cNvSpPr txBox="1"/>
            <p:nvPr userDrawn="1"/>
          </p:nvSpPr>
          <p:spPr>
            <a:xfrm>
              <a:off x="659345" y="3474720"/>
              <a:ext cx="395810" cy="384048"/>
            </a:xfrm>
            <a:prstGeom prst="ellipse">
              <a:avLst/>
            </a:prstGeom>
            <a:solidFill>
              <a:srgbClr val="41B6E6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1</a:t>
              </a:r>
            </a:p>
          </p:txBody>
        </p:sp>
        <p:sp>
          <p:nvSpPr>
            <p:cNvPr id="51" name="object 2">
              <a:extLst>
                <a:ext uri="{FF2B5EF4-FFF2-40B4-BE49-F238E27FC236}">
                  <a16:creationId xmlns:a16="http://schemas.microsoft.com/office/drawing/2014/main" id="{EFC8C0AC-BF31-8F4C-BEBB-476B23D7965B}"/>
                </a:ext>
              </a:extLst>
            </p:cNvPr>
            <p:cNvSpPr txBox="1"/>
            <p:nvPr userDrawn="1"/>
          </p:nvSpPr>
          <p:spPr>
            <a:xfrm>
              <a:off x="2522434" y="1883662"/>
              <a:ext cx="395810" cy="384048"/>
            </a:xfrm>
            <a:prstGeom prst="ellipse">
              <a:avLst/>
            </a:prstGeom>
            <a:solidFill>
              <a:srgbClr val="63666A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2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2" name="object 2">
              <a:extLst>
                <a:ext uri="{FF2B5EF4-FFF2-40B4-BE49-F238E27FC236}">
                  <a16:creationId xmlns:a16="http://schemas.microsoft.com/office/drawing/2014/main" id="{454AF190-49E4-E448-8AF0-2BCBD1BD8AC3}"/>
                </a:ext>
              </a:extLst>
            </p:cNvPr>
            <p:cNvSpPr txBox="1"/>
            <p:nvPr userDrawn="1"/>
          </p:nvSpPr>
          <p:spPr>
            <a:xfrm>
              <a:off x="6208681" y="1883661"/>
              <a:ext cx="395810" cy="384050"/>
            </a:xfrm>
            <a:prstGeom prst="ellipse">
              <a:avLst/>
            </a:prstGeom>
            <a:solidFill>
              <a:srgbClr val="FFA300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4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3" name="object 2">
              <a:extLst>
                <a:ext uri="{FF2B5EF4-FFF2-40B4-BE49-F238E27FC236}">
                  <a16:creationId xmlns:a16="http://schemas.microsoft.com/office/drawing/2014/main" id="{C8F78263-DA86-F543-A5B8-6D0F3DD0CEF0}"/>
                </a:ext>
              </a:extLst>
            </p:cNvPr>
            <p:cNvSpPr txBox="1"/>
            <p:nvPr userDrawn="1"/>
          </p:nvSpPr>
          <p:spPr>
            <a:xfrm>
              <a:off x="4372620" y="3474720"/>
              <a:ext cx="395810" cy="384048"/>
            </a:xfrm>
            <a:prstGeom prst="ellipse">
              <a:avLst/>
            </a:prstGeom>
            <a:solidFill>
              <a:srgbClr val="00629B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3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4" name="object 2">
              <a:extLst>
                <a:ext uri="{FF2B5EF4-FFF2-40B4-BE49-F238E27FC236}">
                  <a16:creationId xmlns:a16="http://schemas.microsoft.com/office/drawing/2014/main" id="{17651799-EBB4-DE4B-84C0-AF2BAC4C7ADA}"/>
                </a:ext>
              </a:extLst>
            </p:cNvPr>
            <p:cNvSpPr txBox="1"/>
            <p:nvPr userDrawn="1"/>
          </p:nvSpPr>
          <p:spPr>
            <a:xfrm>
              <a:off x="8101750" y="3474720"/>
              <a:ext cx="395810" cy="38404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5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</p:grp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B136F2D4-8120-6745-AF56-12B694637D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27D5652B-F0D1-6A47-99A7-4A492E2FAB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4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3FDEED65-2DAD-8747-8ED2-50CB6D9D3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6696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5017829-45C4-074F-AE45-6F65C3D9C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833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28A17CA5-B3CD-5A4B-9F57-A8C8AAB64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465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9292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055765A-5707-F147-BB40-C02F56C0B1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0720" y="3595931"/>
            <a:ext cx="5593080" cy="110275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400" b="0">
                <a:solidFill>
                  <a:srgbClr val="FFA300"/>
                </a:solidFill>
              </a:defRPr>
            </a:lvl1pPr>
          </a:lstStyle>
          <a:p>
            <a:pPr lvl="0"/>
            <a:r>
              <a:rPr lang="en-US" dirty="0"/>
              <a:t>Section Divider Arial Bold 24pt</a:t>
            </a:r>
          </a:p>
        </p:txBody>
      </p:sp>
    </p:spTree>
    <p:extLst>
      <p:ext uri="{BB962C8B-B14F-4D97-AF65-F5344CB8AC3E}">
        <p14:creationId xmlns:p14="http://schemas.microsoft.com/office/powerpoint/2010/main" val="41480746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6D8052D-5986-104C-991B-DC39F36DDBED}"/>
              </a:ext>
            </a:extLst>
          </p:cNvPr>
          <p:cNvSpPr/>
          <p:nvPr userDrawn="1"/>
        </p:nvSpPr>
        <p:spPr>
          <a:xfrm>
            <a:off x="8391077" y="3851664"/>
            <a:ext cx="225734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758975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D265-0B3B-4E10-BF41-D406A766DE9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2017 Master Class Course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48EE-F56F-4F43-9132-041FB7F9F6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713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op bar3.jpg">
            <a:extLst>
              <a:ext uri="{FF2B5EF4-FFF2-40B4-BE49-F238E27FC236}">
                <a16:creationId xmlns:a16="http://schemas.microsoft.com/office/drawing/2014/main" id="{61E76302-3076-4742-B2FA-644FB55B9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91236C3-39C9-F048-A2E6-167BC303D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AA52BB-F387-E64E-86D8-3951C9E4AD2A}" type="datetimeFigureOut">
              <a:rPr lang="en-US" altLang="en-US"/>
              <a:pPr>
                <a:defRPr/>
              </a:pPr>
              <a:t>6/30/2020</a:t>
            </a:fld>
            <a:endParaRPr lang="en-US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8358E38-313F-5946-AEAB-AA0BFFF9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2CC88B-7C06-4C46-930A-567268C0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8BB562B2-E2F8-5347-B265-C8419CA37E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3907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93139-1641-4353-B108-002F8D8A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E2752-2F68-410B-AD4F-96803E698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7840F-26A2-497A-A3D1-58DDF77C7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2E49-9108-4F3A-BFB5-57A642096A0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BE21A-B6BB-4E9B-A98D-6572E979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BF918-65C2-4FE1-BE19-362A6DE1C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C0AA-9602-4D79-AB9F-66F6AEAD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7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104" y="220980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A80B11A-A65F-3A43-A8DF-2B9C551F4909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25073" y="220980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EE1AB8A0-FAC3-E64B-A0EF-76C93612B81F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751041" y="220980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4" name="Title 26">
            <a:extLst>
              <a:ext uri="{FF2B5EF4-FFF2-40B4-BE49-F238E27FC236}">
                <a16:creationId xmlns:a16="http://schemas.microsoft.com/office/drawing/2014/main" id="{DDAC9A20-F102-9845-9D3B-931B0D052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997242"/>
          </a:xfrm>
        </p:spPr>
        <p:txBody>
          <a:bodyPr/>
          <a:lstStyle/>
          <a:p>
            <a:endParaRPr lang="en-US" sz="2600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252211BA-031F-2044-8F7B-D84D39D11400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3499104" y="2728784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8BDC44B5-CB0D-9A4E-903A-EFB51714A2EB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125073" y="2728784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9D6273A-1BD3-8340-8A4D-4D90ECC21E82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751041" y="2728784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95237CA8-0E04-CB4B-86DB-03E04BC81DFC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3499104" y="323953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A8CC397-ED71-944F-B982-113286BFF13D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125073" y="323953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F95EF15A-1B70-3F4C-BB13-CC5FD641BEFF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8751041" y="323953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0D89ACA-7B1C-9E4D-BF87-606228CE0A1C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3499104" y="3766752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E47A8638-C68A-604D-A32C-D269F18AACBA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125073" y="3766752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27B4A293-6978-D241-A719-6516088B39EA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8751041" y="3766752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21814C7F-886D-D04E-A6E3-A15B43841055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3499104" y="4277498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BBCD040A-7F15-3D4C-B4B4-52C735F54E3E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6125073" y="4277498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399E49A6-C610-A24B-8E30-F03570ED9D6D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8751041" y="4277498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4E04DAD6-0780-2F42-B4D8-867B25D8D51D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3499104" y="4788244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38CB604E-4ABC-6645-A9AF-CEDCC3A9CE20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6125073" y="4788244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7D6F7F7-6DCB-FC49-8F03-11A5F7DDE5CD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8751041" y="4788244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FF4D20A3-240D-BA47-9C6A-94064D492C62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3499104" y="529899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F6EE3149-6B00-554F-ACF9-5CFBAB061255}"/>
              </a:ext>
            </a:extLst>
          </p:cNvPr>
          <p:cNvSpPr>
            <a:spLocks noGrp="1"/>
          </p:cNvSpPr>
          <p:nvPr>
            <p:ph idx="40" hasCustomPrompt="1"/>
          </p:nvPr>
        </p:nvSpPr>
        <p:spPr>
          <a:xfrm>
            <a:off x="6125073" y="529899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ACD8E967-E0CB-974D-91C4-6F0C9716A86D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8751041" y="5298990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CB2CFF0F-75C6-DE43-A9E6-6F2026E3054B}"/>
              </a:ext>
            </a:extLst>
          </p:cNvPr>
          <p:cNvSpPr>
            <a:spLocks noGrp="1"/>
          </p:cNvSpPr>
          <p:nvPr>
            <p:ph idx="42" hasCustomPrompt="1"/>
          </p:nvPr>
        </p:nvSpPr>
        <p:spPr>
          <a:xfrm>
            <a:off x="3499104" y="5817973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BF16FF90-562C-3E4E-A210-7342BFEB6527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6125073" y="5817973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8C0008A-610A-A141-B63B-BA0CBFD817BE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8751041" y="5817973"/>
            <a:ext cx="2540000" cy="47152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/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521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713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440" y="1486314"/>
            <a:ext cx="10972800" cy="38844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1280" y="5757222"/>
            <a:ext cx="10972800" cy="261539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  <a:lvl2pPr marL="457203" indent="0">
              <a:buNone/>
              <a:defRPr/>
            </a:lvl2pPr>
            <a:lvl3pPr marL="914407" indent="0">
              <a:buNone/>
              <a:defRPr/>
            </a:lvl3pPr>
            <a:lvl4pPr marL="1371610" indent="0">
              <a:buNone/>
              <a:defRPr/>
            </a:lvl4pPr>
            <a:lvl5pPr marL="182881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4648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51280" y="5757222"/>
            <a:ext cx="10972800" cy="261539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  <a:lvl2pPr marL="457203" indent="0">
              <a:buNone/>
              <a:defRPr/>
            </a:lvl2pPr>
            <a:lvl3pPr marL="914407" indent="0">
              <a:buNone/>
              <a:defRPr/>
            </a:lvl3pPr>
            <a:lvl4pPr marL="1371610" indent="0">
              <a:buNone/>
              <a:defRPr/>
            </a:lvl4pPr>
            <a:lvl5pPr marL="182881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179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36151575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E8E1BAF7-87AC-48D7-B142-90D6CEBD35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69101" y="6165851"/>
            <a:ext cx="5204884" cy="555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055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9206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>
              <a:defRPr/>
            </a:pPr>
            <a:fld id="{F1F52E2A-2511-284E-BA72-D5D163D41C8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609585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42FFCA0-1782-784D-A34B-033FF935E9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278563"/>
            <a:ext cx="8225642" cy="569912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8483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FB7-5205-E747-898C-49F4BDC3545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7CD2-2027-B345-AAD7-3E235D189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040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FB7-5205-E747-898C-49F4BDC3545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7CD2-2027-B345-AAD7-3E235D189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931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FB7-5205-E747-898C-49F4BDC3545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7CD2-2027-B345-AAD7-3E235D189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image" Target="../media/image14.png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RTP_SlideBackground-YiR_v3fr-bulleted.pn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639" y="0"/>
            <a:ext cx="103627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39" y="1462089"/>
            <a:ext cx="10362724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962" r:id="rId1"/>
    <p:sldLayoutId id="2147489963" r:id="rId2"/>
    <p:sldLayoutId id="2147489964" r:id="rId3"/>
    <p:sldLayoutId id="2147489965" r:id="rId4"/>
    <p:sldLayoutId id="2147489966" r:id="rId5"/>
    <p:sldLayoutId id="2147489967" r:id="rId6"/>
    <p:sldLayoutId id="2147489973" r:id="rId7"/>
    <p:sldLayoutId id="2147489974" r:id="rId8"/>
    <p:sldLayoutId id="2147489975" r:id="rId9"/>
    <p:sldLayoutId id="2147489976" r:id="rId10"/>
    <p:sldLayoutId id="2147489977" r:id="rId11"/>
    <p:sldLayoutId id="2147489978" r:id="rId12"/>
    <p:sldLayoutId id="2147489979" r:id="rId13"/>
    <p:sldLayoutId id="2147489980" r:id="rId14"/>
    <p:sldLayoutId id="2147489981" r:id="rId15"/>
    <p:sldLayoutId id="2147489982" r:id="rId16"/>
    <p:sldLayoutId id="2147489983" r:id="rId17"/>
    <p:sldLayoutId id="2147489968" r:id="rId18"/>
    <p:sldLayoutId id="2147489969" r:id="rId19"/>
    <p:sldLayoutId id="2147489970" r:id="rId20"/>
    <p:sldLayoutId id="2147489971" r:id="rId21"/>
    <p:sldLayoutId id="2147489972" r:id="rId2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BE0E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58B32-1ACD-0444-8755-7A777215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84C38-F2D5-CB4E-8D00-BBFE876CC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FD43C-8F9B-E440-AB6A-9A1425BD7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4DA-5EDE-F94D-8DC5-8D3BBD0112D0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713D2-E193-B243-A0C4-760904BDB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487C9-BFB6-A14B-A5E4-D0644EAA8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AA5A7-B12D-3148-AD70-1270BACC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5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85" r:id="rId1"/>
    <p:sldLayoutId id="2147489986" r:id="rId2"/>
    <p:sldLayoutId id="2147489987" r:id="rId3"/>
    <p:sldLayoutId id="2147489988" r:id="rId4"/>
    <p:sldLayoutId id="2147489989" r:id="rId5"/>
    <p:sldLayoutId id="2147489990" r:id="rId6"/>
    <p:sldLayoutId id="2147489991" r:id="rId7"/>
    <p:sldLayoutId id="2147489992" r:id="rId8"/>
    <p:sldLayoutId id="2147489993" r:id="rId9"/>
    <p:sldLayoutId id="2147489994" r:id="rId10"/>
    <p:sldLayoutId id="2147489995" r:id="rId11"/>
    <p:sldLayoutId id="21474900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A9296-44FB-844C-8B5F-54FC371ABB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0A5EB-8865-2A4F-B645-318C588A4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5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97" r:id="rId1"/>
    <p:sldLayoutId id="2147489998" r:id="rId2"/>
    <p:sldLayoutId id="2147489999" r:id="rId3"/>
    <p:sldLayoutId id="2147490000" r:id="rId4"/>
    <p:sldLayoutId id="2147490001" r:id="rId5"/>
    <p:sldLayoutId id="2147490002" r:id="rId6"/>
    <p:sldLayoutId id="2147490003" r:id="rId7"/>
    <p:sldLayoutId id="2147490004" r:id="rId8"/>
    <p:sldLayoutId id="2147490005" r:id="rId9"/>
    <p:sldLayoutId id="2147490006" r:id="rId10"/>
    <p:sldLayoutId id="21474900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2A3C66-034C-6248-9AF2-5731190B854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6131376"/>
            <a:ext cx="12191999" cy="7517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E713F9-6BBF-9847-B0E8-88EAC4C24384}"/>
              </a:ext>
            </a:extLst>
          </p:cNvPr>
          <p:cNvSpPr/>
          <p:nvPr userDrawn="1"/>
        </p:nvSpPr>
        <p:spPr>
          <a:xfrm>
            <a:off x="-2" y="6208930"/>
            <a:ext cx="12192002" cy="641145"/>
          </a:xfrm>
          <a:prstGeom prst="rect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B48DE0-627E-454C-8D8A-C6FEE9D8363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74572" y="6315424"/>
            <a:ext cx="2377099" cy="35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5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09" r:id="rId1"/>
    <p:sldLayoutId id="2147490010" r:id="rId2"/>
    <p:sldLayoutId id="2147490011" r:id="rId3"/>
    <p:sldLayoutId id="2147490012" r:id="rId4"/>
    <p:sldLayoutId id="2147490013" r:id="rId5"/>
    <p:sldLayoutId id="2147490014" r:id="rId6"/>
    <p:sldLayoutId id="2147490015" r:id="rId7"/>
    <p:sldLayoutId id="2147490016" r:id="rId8"/>
    <p:sldLayoutId id="2147490017" r:id="rId9"/>
    <p:sldLayoutId id="2147490018" r:id="rId10"/>
    <p:sldLayoutId id="2147490019" r:id="rId11"/>
    <p:sldLayoutId id="2147490020" r:id="rId12"/>
    <p:sldLayoutId id="2147490021" r:id="rId13"/>
    <p:sldLayoutId id="214749002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414007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578846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1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z="1000" smtClean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49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24" r:id="rId1"/>
    <p:sldLayoutId id="2147490025" r:id="rId2"/>
    <p:sldLayoutId id="2147490026" r:id="rId3"/>
    <p:sldLayoutId id="2147490027" r:id="rId4"/>
    <p:sldLayoutId id="2147490028" r:id="rId5"/>
    <p:sldLayoutId id="2147490029" r:id="rId6"/>
    <p:sldLayoutId id="2147490030" r:id="rId7"/>
    <p:sldLayoutId id="2147490031" r:id="rId8"/>
    <p:sldLayoutId id="2147490032" r:id="rId9"/>
    <p:sldLayoutId id="2147490033" r:id="rId10"/>
    <p:sldLayoutId id="2147490034" r:id="rId11"/>
    <p:sldLayoutId id="2147490035" r:id="rId12"/>
    <p:sldLayoutId id="2147490036" r:id="rId13"/>
    <p:sldLayoutId id="2147490037" r:id="rId14"/>
  </p:sldLayoutIdLst>
  <p:transition>
    <p:fade/>
  </p:transition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513" indent="-290513" algn="l" rtl="0" fontAlgn="base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2A3C66-034C-6248-9AF2-5731190B854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" y="6131376"/>
            <a:ext cx="12191999" cy="7517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E713F9-6BBF-9847-B0E8-88EAC4C24384}"/>
              </a:ext>
            </a:extLst>
          </p:cNvPr>
          <p:cNvSpPr/>
          <p:nvPr userDrawn="1"/>
        </p:nvSpPr>
        <p:spPr>
          <a:xfrm>
            <a:off x="-2" y="6208930"/>
            <a:ext cx="12192002" cy="641145"/>
          </a:xfrm>
          <a:prstGeom prst="rect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B48DE0-627E-454C-8D8A-C6FEE9D8363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74572" y="6315424"/>
            <a:ext cx="2377099" cy="35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2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0" r:id="rId1"/>
    <p:sldLayoutId id="2147490041" r:id="rId2"/>
    <p:sldLayoutId id="2147490042" r:id="rId3"/>
    <p:sldLayoutId id="2147490043" r:id="rId4"/>
    <p:sldLayoutId id="2147490044" r:id="rId5"/>
    <p:sldLayoutId id="2147490045" r:id="rId6"/>
    <p:sldLayoutId id="2147490046" r:id="rId7"/>
    <p:sldLayoutId id="2147490047" r:id="rId8"/>
    <p:sldLayoutId id="2147490048" r:id="rId9"/>
    <p:sldLayoutId id="2147490049" r:id="rId10"/>
    <p:sldLayoutId id="2147490050" r:id="rId11"/>
    <p:sldLayoutId id="2147490051" r:id="rId12"/>
    <p:sldLayoutId id="2147490052" r:id="rId13"/>
    <p:sldLayoutId id="2147490053" r:id="rId14"/>
    <p:sldLayoutId id="2147490054" r:id="rId15"/>
    <p:sldLayoutId id="2147490055" r:id="rId16"/>
    <p:sldLayoutId id="2147490056" r:id="rId17"/>
    <p:sldLayoutId id="2147490057" r:id="rId18"/>
    <p:sldLayoutId id="2147490058" r:id="rId19"/>
    <p:sldLayoutId id="2147490059" r:id="rId20"/>
    <p:sldLayoutId id="2147490062" r:id="rId21"/>
    <p:sldLayoutId id="2147490063" r:id="rId22"/>
    <p:sldLayoutId id="214749006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23FB7-5205-E747-898C-49F4BDC3545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F7CD2-2027-B345-AAD7-3E235D189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66" r:id="rId1"/>
    <p:sldLayoutId id="2147490067" r:id="rId2"/>
    <p:sldLayoutId id="2147490068" r:id="rId3"/>
    <p:sldLayoutId id="2147490069" r:id="rId4"/>
    <p:sldLayoutId id="2147490070" r:id="rId5"/>
    <p:sldLayoutId id="2147490071" r:id="rId6"/>
    <p:sldLayoutId id="2147490072" r:id="rId7"/>
    <p:sldLayoutId id="2147490073" r:id="rId8"/>
    <p:sldLayoutId id="2147490074" r:id="rId9"/>
    <p:sldLayoutId id="2147490075" r:id="rId10"/>
    <p:sldLayoutId id="2147490076" r:id="rId11"/>
    <p:sldLayoutId id="2147490077" r:id="rId12"/>
    <p:sldLayoutId id="2147490079" r:id="rId13"/>
    <p:sldLayoutId id="2147490081" r:id="rId14"/>
    <p:sldLayoutId id="2147490082" r:id="rId15"/>
    <p:sldLayoutId id="214749008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image" Target="../media/image71.png"/><Relationship Id="rId9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92.xml"/><Relationship Id="rId1" Type="http://schemas.openxmlformats.org/officeDocument/2006/relationships/tags" Target="../tags/tag4.xml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6.png"/><Relationship Id="rId7" Type="http://schemas.openxmlformats.org/officeDocument/2006/relationships/image" Target="../media/image5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Relationship Id="rId9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0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0.png"/><Relationship Id="rId4" Type="http://schemas.openxmlformats.org/officeDocument/2006/relationships/oleObject" Target="../embeddings/oleObject1.bin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9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10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7.tif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6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0.png"/><Relationship Id="rId7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png"/><Relationship Id="rId7" Type="http://schemas.openxmlformats.org/officeDocument/2006/relationships/image" Target="../media/image7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15E1E9E4-7AD1-9440-A70F-D5EB91C0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2234"/>
            <a:ext cx="12192000" cy="298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800" b="1" dirty="0">
                <a:latin typeface="Arial" pitchFamily="34" charset="0"/>
                <a:ea typeface="ヒラギノ角ゴ Pro W3" charset="-128"/>
              </a:rPr>
              <a:t>Data + Perspectives</a:t>
            </a:r>
            <a:br>
              <a:rPr lang="en-US" sz="3800" b="1" dirty="0">
                <a:latin typeface="Arial" pitchFamily="34" charset="0"/>
                <a:ea typeface="ヒラギノ角ゴ Pro W3" charset="-128"/>
              </a:rPr>
            </a:br>
            <a:r>
              <a:rPr lang="en-US" sz="38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  <a:t>The Current and Future Role of Immune </a:t>
            </a:r>
            <a:br>
              <a:rPr lang="en-US" sz="38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</a:br>
            <a:r>
              <a:rPr lang="en-US" sz="38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  <a:t>Checkpoint Inhibitors and Other Novel Therapies </a:t>
            </a:r>
            <a:br>
              <a:rPr lang="en-US" sz="38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</a:br>
            <a:r>
              <a:rPr lang="en-US" sz="38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  <a:t>in the Management of Gynecologic Cancers</a:t>
            </a:r>
          </a:p>
          <a:p>
            <a:pPr algn="ctr">
              <a:spcBef>
                <a:spcPts val="600"/>
              </a:spcBef>
            </a:pPr>
            <a:r>
              <a:rPr lang="en-US" sz="2600" b="1" dirty="0">
                <a:solidFill>
                  <a:srgbClr val="BBE0E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Wednesday, May 20, 2020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1AF65228-BD36-E641-B5FD-8EFF984A7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066" y="4784860"/>
            <a:ext cx="12538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b="1" dirty="0">
                <a:solidFill>
                  <a:srgbClr val="EFC53D"/>
                </a:solidFill>
                <a:ea typeface="ヒラギノ角ゴ Pro W3" charset="0"/>
                <a:cs typeface="ヒラギノ角ゴ Pro W3" charset="0"/>
              </a:rPr>
              <a:t>Faculty</a:t>
            </a:r>
            <a:r>
              <a:rPr lang="en-US" sz="2200" b="1" dirty="0">
                <a:solidFill>
                  <a:schemeClr val="bg1"/>
                </a:solidFill>
                <a:ea typeface="ヒラギノ角ゴ Pro W3" charset="0"/>
                <a:cs typeface="ヒラギノ角ゴ Pro W3" charset="0"/>
              </a:rPr>
              <a:t> 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C97F1AF5-3273-1D46-BF8D-6FA668637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773" y="3660633"/>
            <a:ext cx="15664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200" b="1" dirty="0">
                <a:solidFill>
                  <a:srgbClr val="EFC53D"/>
                </a:solidFill>
              </a:rPr>
              <a:t>Moderator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91B72C7-3B25-4749-9E2E-2B44F37A7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4020297"/>
            <a:ext cx="2419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213"/>
              </a:spcBef>
            </a:pPr>
            <a:r>
              <a:rPr lang="en-US" sz="2000" b="1" dirty="0"/>
              <a:t>Neil Love, MD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22FE59D-073C-D149-8760-10A144D97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071" y="5154103"/>
            <a:ext cx="7953859" cy="156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spcCol="4572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/>
              <a:t>Michael J </a:t>
            </a:r>
            <a:r>
              <a:rPr lang="en-US" sz="2000" b="1" dirty="0" err="1"/>
              <a:t>Birrer</a:t>
            </a:r>
            <a:r>
              <a:rPr lang="en-US" sz="2000" b="1" dirty="0"/>
              <a:t>, MD, PhD</a:t>
            </a:r>
            <a:br>
              <a:rPr lang="en-US" sz="2000" b="1" dirty="0"/>
            </a:br>
            <a:r>
              <a:rPr lang="en-US" sz="2000" b="1" dirty="0"/>
              <a:t>Ursula </a:t>
            </a:r>
            <a:r>
              <a:rPr lang="en-US" sz="2000" b="1" dirty="0" err="1"/>
              <a:t>Matulonis</a:t>
            </a:r>
            <a:r>
              <a:rPr lang="en-US" sz="2000" b="1" dirty="0"/>
              <a:t>, MD</a:t>
            </a:r>
            <a:br>
              <a:rPr lang="en-US" sz="2000" b="1" dirty="0"/>
            </a:br>
            <a:r>
              <a:rPr lang="en-US" sz="2000" b="1" dirty="0"/>
              <a:t>David M O'Malley, MD</a:t>
            </a:r>
            <a:br>
              <a:rPr lang="en-US" sz="2000" b="1" dirty="0"/>
            </a:br>
            <a:r>
              <a:rPr lang="en-US" sz="2000" b="1" dirty="0" err="1"/>
              <a:t>Krishnansu</a:t>
            </a:r>
            <a:r>
              <a:rPr lang="en-US" sz="2000" b="1" dirty="0"/>
              <a:t> S Tewari, MD</a:t>
            </a:r>
          </a:p>
        </p:txBody>
      </p:sp>
    </p:spTree>
    <p:extLst>
      <p:ext uri="{BB962C8B-B14F-4D97-AF65-F5344CB8AC3E}">
        <p14:creationId xmlns:p14="http://schemas.microsoft.com/office/powerpoint/2010/main" val="20788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Agenda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507964"/>
              </p:ext>
            </p:extLst>
          </p:nvPr>
        </p:nvGraphicFramePr>
        <p:xfrm>
          <a:off x="914638" y="1388221"/>
          <a:ext cx="10644315" cy="4574192"/>
        </p:xfrm>
        <a:graphic>
          <a:graphicData uri="http://schemas.openxmlformats.org/drawingml/2006/table">
            <a:tbl>
              <a:tblPr/>
              <a:tblGrid>
                <a:gridCol w="10644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794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1 – Dr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Birrer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Checkpoint Inhibitor Therapy for Microsatellite Instability (MSI)-High and Microsatellite-Stable (MSS) Endometrial Cancer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794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2 – Dr Tewari: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Current Indications for and Future Role of Immune Checkpoint Inhibitors in Cervical Cancer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9936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3 – Dr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Matulonis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Current and Potential Role of Immune Checkpoint Inhibitor Therapy in Ovarian Cancer Management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73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4 – Dr O’Malley: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Novel Targeted Agents and Strategies Under Investigation for Gynecologic Cancers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73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5: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SGO/ASCO 2020 Review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616440"/>
                  </a:ext>
                </a:extLst>
              </a:tr>
              <a:tr h="472473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6: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COVID-19 and Gynecologic Cancers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783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68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15E1E9E4-7AD1-9440-A70F-D5EB91C0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2234"/>
            <a:ext cx="12192000" cy="298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>
                <a:latin typeface="Arial" pitchFamily="34" charset="0"/>
                <a:ea typeface="ヒラギノ角ゴ Pro W3" charset="-128"/>
              </a:rPr>
              <a:t>Beyond the Guidelines </a:t>
            </a:r>
          </a:p>
          <a:p>
            <a:pPr algn="ctr"/>
            <a:r>
              <a:rPr lang="en-US" sz="40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  <a:t>Perspectives on the Role of </a:t>
            </a:r>
            <a:br>
              <a:rPr lang="en-US" sz="40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</a:br>
            <a:r>
              <a:rPr lang="en-US" sz="40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  <a:t>PARP Inhibition in the Management </a:t>
            </a:r>
            <a:br>
              <a:rPr lang="en-US" sz="40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</a:br>
            <a:r>
              <a:rPr lang="en-US" sz="4000" b="1" dirty="0">
                <a:solidFill>
                  <a:srgbClr val="FFC000"/>
                </a:solidFill>
                <a:latin typeface="Arial" pitchFamily="34" charset="0"/>
                <a:ea typeface="ヒラギノ角ゴ Pro W3" charset="-128"/>
              </a:rPr>
              <a:t>of Ovarian Cancer </a:t>
            </a:r>
          </a:p>
          <a:p>
            <a:pPr algn="ctr">
              <a:spcBef>
                <a:spcPts val="600"/>
              </a:spcBef>
            </a:pPr>
            <a:r>
              <a:rPr lang="en-US" sz="2600" b="1" dirty="0">
                <a:solidFill>
                  <a:srgbClr val="BBE0E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Monday, May 18, 2020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1AF65228-BD36-E641-B5FD-8EFF984A7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066" y="4784860"/>
            <a:ext cx="12538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b="1" dirty="0">
                <a:solidFill>
                  <a:srgbClr val="EFC53D"/>
                </a:solidFill>
                <a:ea typeface="ヒラギノ角ゴ Pro W3" charset="0"/>
                <a:cs typeface="ヒラギノ角ゴ Pro W3" charset="0"/>
              </a:rPr>
              <a:t>Faculty</a:t>
            </a:r>
            <a:r>
              <a:rPr lang="en-US" sz="2200" b="1" dirty="0">
                <a:solidFill>
                  <a:schemeClr val="bg1"/>
                </a:solidFill>
                <a:ea typeface="ヒラギノ角ゴ Pro W3" charset="0"/>
                <a:cs typeface="ヒラギノ角ゴ Pro W3" charset="0"/>
              </a:rPr>
              <a:t> 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C97F1AF5-3273-1D46-BF8D-6FA668637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773" y="3660633"/>
            <a:ext cx="15664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200" b="1" dirty="0">
                <a:solidFill>
                  <a:srgbClr val="EFC53D"/>
                </a:solidFill>
              </a:rPr>
              <a:t>Moderator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91B72C7-3B25-4749-9E2E-2B44F37A7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4020297"/>
            <a:ext cx="2419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213"/>
              </a:spcBef>
            </a:pPr>
            <a:r>
              <a:rPr lang="en-US" sz="2000" b="1" dirty="0"/>
              <a:t>Neil Love, MD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22FE59D-073C-D149-8760-10A144D97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071" y="5154103"/>
            <a:ext cx="7953859" cy="156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spcCol="4572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/>
              <a:t>Robert L Coleman, MD</a:t>
            </a:r>
          </a:p>
          <a:p>
            <a:pPr algn="ctr"/>
            <a:r>
              <a:rPr lang="en-US" sz="2000" b="1" dirty="0"/>
              <a:t>Stephanie </a:t>
            </a:r>
            <a:r>
              <a:rPr lang="en-US" sz="2000" b="1" dirty="0" err="1"/>
              <a:t>Lheureux</a:t>
            </a:r>
            <a:r>
              <a:rPr lang="en-US" sz="2000" b="1" dirty="0"/>
              <a:t>, MD, PhD</a:t>
            </a:r>
          </a:p>
          <a:p>
            <a:pPr algn="ctr"/>
            <a:r>
              <a:rPr lang="en-US" sz="2000" b="1" dirty="0"/>
              <a:t>Joyce F Liu, MD, MPH </a:t>
            </a:r>
          </a:p>
          <a:p>
            <a:pPr algn="ctr"/>
            <a:r>
              <a:rPr lang="en-US" sz="2000" b="1" dirty="0"/>
              <a:t>Kathleen Moore, MD</a:t>
            </a:r>
          </a:p>
        </p:txBody>
      </p:sp>
    </p:spTree>
    <p:extLst>
      <p:ext uri="{BB962C8B-B14F-4D97-AF65-F5344CB8AC3E}">
        <p14:creationId xmlns:p14="http://schemas.microsoft.com/office/powerpoint/2010/main" val="223151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Agenda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638" y="1388221"/>
          <a:ext cx="10644315" cy="4553988"/>
        </p:xfrm>
        <a:graphic>
          <a:graphicData uri="http://schemas.openxmlformats.org/drawingml/2006/table">
            <a:tbl>
              <a:tblPr/>
              <a:tblGrid>
                <a:gridCol w="10644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794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1 – Dr Liu: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Genetic Testing in Ovarian Cancer (OC) and Biologic Basis for the Use of PARP Inhibitors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794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2 – Dr Moore: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Integration of PARP Inhibitor Maintenance into the Management of Newly Diagnosed OC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794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3 – Dr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Lheureux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Practical Considerations with the Use of PARP Inhibitors in Advanced OC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829010"/>
                  </a:ext>
                </a:extLst>
              </a:tr>
              <a:tr h="13277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4 – Dr Coleman: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Potential Role of PARP Inhibitors with Chemotherapy; Other Investigational Combination Approaches in Clinical Development for Advanced OC 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Module 5: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 </a:t>
                      </a:r>
                      <a:r>
                        <a:rPr kumimoji="0" lang="en-US" sz="2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0" charset="-52"/>
                          <a:ea typeface="ヒラギノ角ゴ Pro W3" pitchFamily="-110" charset="-128"/>
                          <a:cs typeface="ヒラギノ角ゴ Pro W3" pitchFamily="-110" charset="-128"/>
                        </a:rPr>
                        <a:t>SGO Review 2020</a:t>
                      </a: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214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9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07DB-E52C-794D-818A-9DC74BA9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Respondents (N = 25)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B309796-02DB-7145-9AE5-02B90F5009D7}"/>
              </a:ext>
            </a:extLst>
          </p:cNvPr>
          <p:cNvSpPr txBox="1">
            <a:spLocks/>
          </p:cNvSpPr>
          <p:nvPr/>
        </p:nvSpPr>
        <p:spPr bwMode="auto">
          <a:xfrm>
            <a:off x="914639" y="1300549"/>
            <a:ext cx="10985500" cy="445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>
            <a:lvl1pPr eaLnBrk="0" hangingPunct="0"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37931725" indent="-37474525" eaLnBrk="0" hangingPunct="0"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eaLnBrk="0" hangingPunct="0"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eaLnBrk="0" hangingPunct="0"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eaLnBrk="0" hangingPunct="0"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Ronald D Alvarez, MD, MBA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Andrew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Berchuck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Michael J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Birrer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MD, PhD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Susana M Campos, MD, MPH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Robert L Coleman,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Stephanie L Gaillard, MD, PhD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Rachel N Grisham,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Thomas Herzog,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Angela Jain,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Beth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Karlan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Professor Jonathan A Ledermann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Douglas A Levine,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Stephanie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Lheureux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MD, PhD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Joyce F Liu, MD, MPH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Ursula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Matulonis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Mansoor Raza Mirza,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Bradley J Monk,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Kathleen Moore,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David M O’Malley,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Ana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Oaknin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MD, PhD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Matthew A Powell,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Professor Isabelle Ray-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Coquard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, MD, PhD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Krishnansu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 S Tewari, MD</a:t>
            </a: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Professor Ignace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Vergote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</a:endParaRPr>
          </a:p>
          <a:p>
            <a:pPr marL="460375" marR="0" lvl="0" indent="-4492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Robert M Wenham, MD</a:t>
            </a:r>
          </a:p>
        </p:txBody>
      </p:sp>
    </p:spTree>
    <p:extLst>
      <p:ext uri="{BB962C8B-B14F-4D97-AF65-F5344CB8AC3E}">
        <p14:creationId xmlns:p14="http://schemas.microsoft.com/office/powerpoint/2010/main" val="33884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78C04-48A1-4D4D-8046-1C3F4415A9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6170" y="1023864"/>
            <a:ext cx="6919753" cy="4611499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1E91F-8C11-E243-9C5A-C99B5D7514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6243" y="3052084"/>
            <a:ext cx="5862672" cy="3297753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D5F7E2-7837-D445-BDD3-95FBC24953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30477" y="493119"/>
            <a:ext cx="4121465" cy="2746649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0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78C04-48A1-4D4D-8046-1C3F4415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2"/>
          <a:stretch/>
        </p:blipFill>
        <p:spPr>
          <a:xfrm>
            <a:off x="640839" y="485775"/>
            <a:ext cx="6917248" cy="4158545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1E91F-8C11-E243-9C5A-C99B5D751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93"/>
          <a:stretch/>
        </p:blipFill>
        <p:spPr>
          <a:xfrm>
            <a:off x="8262628" y="928403"/>
            <a:ext cx="3572298" cy="2743484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D5F7E2-7837-D445-BDD3-95FBC24953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60490" y="3094568"/>
            <a:ext cx="5140722" cy="3427149"/>
          </a:xfrm>
          <a:prstGeom prst="rect">
            <a:avLst/>
          </a:prstGeom>
          <a:ln w="38100">
            <a:solidFill>
              <a:srgbClr val="79D4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47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992EA-A40D-CE4E-AF1A-C5E0B12041E3}"/>
              </a:ext>
            </a:extLst>
          </p:cNvPr>
          <p:cNvSpPr txBox="1">
            <a:spLocks/>
          </p:cNvSpPr>
          <p:nvPr/>
        </p:nvSpPr>
        <p:spPr>
          <a:xfrm>
            <a:off x="0" y="1495366"/>
            <a:ext cx="12192000" cy="2062222"/>
          </a:xfrm>
          <a:prstGeom prst="rect">
            <a:avLst/>
          </a:prstGeom>
        </p:spPr>
        <p:txBody>
          <a:bodyPr anchor="ctr"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Understanding the Impact of COVID-19 on the 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Care of Patients with Chronic Lymphocytic Leukemia 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— </a:t>
            </a:r>
            <a:r>
              <a:rPr lang="en-US" sz="3600" i="1" dirty="0">
                <a:solidFill>
                  <a:schemeClr val="tx1"/>
                </a:solidFill>
              </a:rPr>
              <a:t>A Live CME Webinar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7A0986-07B4-5F4E-86AC-8110282E9812}"/>
              </a:ext>
            </a:extLst>
          </p:cNvPr>
          <p:cNvSpPr txBox="1">
            <a:spLocks/>
          </p:cNvSpPr>
          <p:nvPr/>
        </p:nvSpPr>
        <p:spPr>
          <a:xfrm>
            <a:off x="2211389" y="424784"/>
            <a:ext cx="7769225" cy="1050465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32E2"/>
                </a:solidFill>
              </a:rPr>
              <a:t>LIVE WEBINAR: Thursday, May 21, 2020</a:t>
            </a:r>
            <a:br>
              <a:rPr lang="en-US" dirty="0">
                <a:solidFill>
                  <a:srgbClr val="0032E2"/>
                </a:solidFill>
              </a:rPr>
            </a:br>
            <a:r>
              <a:rPr lang="en-US" dirty="0">
                <a:solidFill>
                  <a:srgbClr val="0032E2"/>
                </a:solidFill>
              </a:rPr>
              <a:t> 5:00 PM – 6:00 PM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44F65C-35CD-3A49-AF1B-4D71981F44C1}"/>
              </a:ext>
            </a:extLst>
          </p:cNvPr>
          <p:cNvSpPr txBox="1">
            <a:spLocks/>
          </p:cNvSpPr>
          <p:nvPr/>
        </p:nvSpPr>
        <p:spPr>
          <a:xfrm>
            <a:off x="1726407" y="5396030"/>
            <a:ext cx="8739186" cy="1381765"/>
          </a:xfrm>
          <a:prstGeom prst="rect">
            <a:avLst/>
          </a:prstGeom>
        </p:spPr>
        <p:txBody>
          <a:bodyPr anchor="ctr"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A link to register for this event will be provided in the CME email you will receive after today's meeting.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237843-3A8C-C040-8C6C-30CA2B98D39F}"/>
              </a:ext>
            </a:extLst>
          </p:cNvPr>
          <p:cNvSpPr txBox="1">
            <a:spLocks/>
          </p:cNvSpPr>
          <p:nvPr/>
        </p:nvSpPr>
        <p:spPr>
          <a:xfrm>
            <a:off x="1524001" y="4972540"/>
            <a:ext cx="9143999" cy="561544"/>
          </a:xfrm>
          <a:prstGeom prst="rect">
            <a:avLst/>
          </a:prstGeom>
        </p:spPr>
        <p:txBody>
          <a:bodyPr anchor="ctr"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lvl="0">
              <a:defRPr/>
            </a:pPr>
            <a:r>
              <a:rPr lang="en-US" sz="2400" dirty="0">
                <a:solidFill>
                  <a:srgbClr val="FFC000"/>
                </a:solidFill>
              </a:rPr>
              <a:t>http://</a:t>
            </a:r>
            <a:r>
              <a:rPr lang="en-US" sz="2400" dirty="0" err="1">
                <a:solidFill>
                  <a:srgbClr val="FFC000"/>
                </a:solidFill>
              </a:rPr>
              <a:t>www.researchtopractice.com</a:t>
            </a:r>
            <a:r>
              <a:rPr lang="en-US" sz="2400" dirty="0">
                <a:solidFill>
                  <a:srgbClr val="FFC000"/>
                </a:solidFill>
              </a:rPr>
              <a:t>/Meetings/COVID19/CLL 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ED7B52-891F-A348-8AA1-23DA5479B7B9}"/>
              </a:ext>
            </a:extLst>
          </p:cNvPr>
          <p:cNvSpPr txBox="1">
            <a:spLocks/>
          </p:cNvSpPr>
          <p:nvPr/>
        </p:nvSpPr>
        <p:spPr>
          <a:xfrm>
            <a:off x="0" y="3645321"/>
            <a:ext cx="12192000" cy="985838"/>
          </a:xfrm>
          <a:prstGeom prst="rect">
            <a:avLst/>
          </a:prstGeom>
        </p:spPr>
        <p:txBody>
          <a:bodyPr anchor="ctr"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400" dirty="0">
                <a:solidFill>
                  <a:srgbClr val="FFC000"/>
                </a:solidFill>
              </a:rPr>
              <a:t>Faculty</a:t>
            </a:r>
          </a:p>
          <a:p>
            <a:pPr>
              <a:lnSpc>
                <a:spcPct val="10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Matthew S </a:t>
            </a:r>
            <a:r>
              <a:rPr lang="en-US" sz="2400" dirty="0" err="1">
                <a:solidFill>
                  <a:schemeClr val="tx1"/>
                </a:solidFill>
              </a:rPr>
              <a:t>Davids</a:t>
            </a:r>
            <a:r>
              <a:rPr lang="en-US" sz="2400" dirty="0">
                <a:solidFill>
                  <a:schemeClr val="tx1"/>
                </a:solidFill>
              </a:rPr>
              <a:t>, MD, </a:t>
            </a:r>
            <a:r>
              <a:rPr lang="en-US" sz="2400" dirty="0" err="1">
                <a:solidFill>
                  <a:schemeClr val="tx1"/>
                </a:solidFill>
              </a:rPr>
              <a:t>MMSc</a:t>
            </a:r>
            <a:r>
              <a:rPr lang="en-US" sz="2400" dirty="0">
                <a:solidFill>
                  <a:schemeClr val="tx1"/>
                </a:solidFill>
              </a:rPr>
              <a:t> </a:t>
            </a:r>
          </a:p>
          <a:p>
            <a:pPr>
              <a:lnSpc>
                <a:spcPct val="10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Anthony R Mato, MD, MSCE </a:t>
            </a:r>
          </a:p>
          <a:p>
            <a:pPr>
              <a:lnSpc>
                <a:spcPct val="10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Jeff Sharman, MD </a:t>
            </a:r>
          </a:p>
        </p:txBody>
      </p:sp>
    </p:spTree>
    <p:extLst>
      <p:ext uri="{BB962C8B-B14F-4D97-AF65-F5344CB8AC3E}">
        <p14:creationId xmlns:p14="http://schemas.microsoft.com/office/powerpoint/2010/main" val="5171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C7D55-4E86-3F45-AD47-2C16F27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2857500"/>
            <a:ext cx="10362724" cy="1143000"/>
          </a:xfrm>
        </p:spPr>
        <p:txBody>
          <a:bodyPr/>
          <a:lstStyle/>
          <a:p>
            <a:r>
              <a:rPr lang="en-US" dirty="0"/>
              <a:t>MODULE 1: Checkpoint Inhibitor Therapy for Microsatellite Instability (MSI)-High and Microsatellite-Stable (MSS) Endometrial Cancer </a:t>
            </a:r>
          </a:p>
        </p:txBody>
      </p:sp>
    </p:spTree>
    <p:extLst>
      <p:ext uri="{BB962C8B-B14F-4D97-AF65-F5344CB8AC3E}">
        <p14:creationId xmlns:p14="http://schemas.microsoft.com/office/powerpoint/2010/main" val="2651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Endometrial Cancer (EC) – Four molecular subtypes&lt;br /&gt;(Integrated genomic, transcriptomic and proteomic characterization)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3697" y="8547"/>
            <a:ext cx="8624605" cy="581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964DE-6651-D54A-8EF0-9192912E5428}"/>
              </a:ext>
            </a:extLst>
          </p:cNvPr>
          <p:cNvSpPr txBox="1"/>
          <p:nvPr/>
        </p:nvSpPr>
        <p:spPr>
          <a:xfrm>
            <a:off x="1666126" y="5827694"/>
            <a:ext cx="86013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Lucida Sans Unicode"/>
              </a:rPr>
              <a:t>GOG 210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Lucida Sans Unicode"/>
              </a:rPr>
              <a:t>Endometrioid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Lucida Sans Unicode"/>
              </a:rPr>
              <a:t> (Cosgrove 2018)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  <a:cs typeface="Lucida Sans Unicod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Lucida Sans Unicode"/>
              </a:rPr>
              <a:t>Incidence:		49% CNS, 4% POLE mutant, 39% MMR deficient, 8% copy number altered (CNA).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Lucida Sans Unicode"/>
              </a:rPr>
              <a:t>Cancer-specific mortality: 5%=CNS ; 2.6% =POLE tumors; 7.6%=MMR deficient tumors; 19% with CNA tumors.</a:t>
            </a:r>
          </a:p>
        </p:txBody>
      </p:sp>
    </p:spTree>
    <p:extLst>
      <p:ext uri="{BB962C8B-B14F-4D97-AF65-F5344CB8AC3E}">
        <p14:creationId xmlns:p14="http://schemas.microsoft.com/office/powerpoint/2010/main" val="249257197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22FCF-F677-F84C-87BC-8D0EC532A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650" y="2743201"/>
            <a:ext cx="5854700" cy="258763"/>
          </a:xfrm>
        </p:spPr>
        <p:txBody>
          <a:bodyPr/>
          <a:lstStyle/>
          <a:p>
            <a:pPr>
              <a:defRPr/>
            </a:pPr>
            <a:r>
              <a:rPr lang="en-US" sz="525" b="1" dirty="0">
                <a:ea typeface="+mn-ea"/>
                <a:cs typeface="+mn-cs"/>
              </a:rPr>
              <a:t>Slide 11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1A6D4C01-0D2A-BB4E-91AF-7052FD08E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2" b="9427"/>
          <a:stretch/>
        </p:blipFill>
        <p:spPr bwMode="auto">
          <a:xfrm>
            <a:off x="1710657" y="1484242"/>
            <a:ext cx="8839530" cy="46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84EFC6-FEAD-9E4B-A889-4F23A39D8188}"/>
              </a:ext>
            </a:extLst>
          </p:cNvPr>
          <p:cNvSpPr txBox="1"/>
          <p:nvPr/>
        </p:nvSpPr>
        <p:spPr>
          <a:xfrm>
            <a:off x="2216322" y="390057"/>
            <a:ext cx="8013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POLE mutant and MSI-high resemble melanoma in</a:t>
            </a:r>
            <a:b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mutation prevalence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9E5F8A-12AE-5143-972E-7D95D96F4AF7}"/>
              </a:ext>
            </a:extLst>
          </p:cNvPr>
          <p:cNvSpPr txBox="1"/>
          <p:nvPr/>
        </p:nvSpPr>
        <p:spPr>
          <a:xfrm>
            <a:off x="7819139" y="6351414"/>
            <a:ext cx="2662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Alexandrov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al, Nature 2013</a:t>
            </a:r>
          </a:p>
        </p:txBody>
      </p:sp>
    </p:spTree>
    <p:extLst>
      <p:ext uri="{BB962C8B-B14F-4D97-AF65-F5344CB8AC3E}">
        <p14:creationId xmlns:p14="http://schemas.microsoft.com/office/powerpoint/2010/main" val="374012014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Love — 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E3A0-6FAF-0F47-B247-8A89B9DD6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1143000"/>
            <a:ext cx="10362724" cy="502761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Dr Love </a:t>
            </a:r>
            <a:r>
              <a:rPr lang="en-US" sz="1800" dirty="0"/>
              <a:t>is president and CEO of Research To Practice. Research To Practice receives funds in the form of educational grants to develop CME activities from the following commercial interests: AbbVie Inc, </a:t>
            </a:r>
            <a:r>
              <a:rPr lang="en-US" sz="1800" dirty="0" err="1"/>
              <a:t>Acerta</a:t>
            </a:r>
            <a:r>
              <a:rPr lang="en-US" sz="1800" dirty="0"/>
              <a:t> Pharma — A member of the AstraZeneca Group, Adaptive Biotechnologies, </a:t>
            </a:r>
            <a:r>
              <a:rPr lang="en-US" sz="1800" dirty="0" err="1"/>
              <a:t>Agendia</a:t>
            </a:r>
            <a:r>
              <a:rPr lang="en-US" sz="1800" dirty="0"/>
              <a:t> Inc, </a:t>
            </a:r>
            <a:r>
              <a:rPr lang="en-US" sz="1800" dirty="0" err="1"/>
              <a:t>Agios</a:t>
            </a:r>
            <a:r>
              <a:rPr lang="en-US" sz="1800" dirty="0"/>
              <a:t> Pharmaceuticals Inc, Amgen Inc, Array </a:t>
            </a:r>
            <a:r>
              <a:rPr lang="en-US" sz="1800" dirty="0" err="1"/>
              <a:t>BioPharma</a:t>
            </a:r>
            <a:r>
              <a:rPr lang="en-US" sz="1800" dirty="0"/>
              <a:t> Inc, Astellas, AstraZeneca Pharmaceuticals LP, Bayer HealthCare Pharmaceuticals, </a:t>
            </a:r>
            <a:r>
              <a:rPr lang="en-US" sz="1800" dirty="0" err="1"/>
              <a:t>Biodesix</a:t>
            </a:r>
            <a:r>
              <a:rPr lang="en-US" sz="1800" dirty="0"/>
              <a:t> Inc, </a:t>
            </a:r>
            <a:r>
              <a:rPr lang="en-US" sz="1800" dirty="0" err="1"/>
              <a:t>bioTheranostics</a:t>
            </a:r>
            <a:r>
              <a:rPr lang="en-US" sz="1800" dirty="0"/>
              <a:t> Inc, Blueprint Medicines, Boehringer Ingelheim Pharmaceuticals Inc, Boston Biomedical Inc, Bristol-Myers Squibb Company, Celgene Corporation, Clovis Oncology, Daiichi Sankyo Inc, </a:t>
            </a:r>
            <a:r>
              <a:rPr lang="en-US" sz="1800" dirty="0" err="1"/>
              <a:t>Dendreon</a:t>
            </a:r>
            <a:r>
              <a:rPr lang="en-US" sz="1800" dirty="0"/>
              <a:t> Pharmaceuticals Inc, Eisai Inc, EMD Serono Inc, </a:t>
            </a:r>
            <a:r>
              <a:rPr lang="en-US" sz="1800" dirty="0" err="1"/>
              <a:t>Exelixis</a:t>
            </a:r>
            <a:r>
              <a:rPr lang="en-US" sz="1800" dirty="0"/>
              <a:t> Inc, Foundation Medicine, Genentech, a member of the Roche Group, </a:t>
            </a:r>
            <a:r>
              <a:rPr lang="en-US" sz="1800" dirty="0" err="1"/>
              <a:t>Genmab</a:t>
            </a:r>
            <a:r>
              <a:rPr lang="en-US" sz="1800" dirty="0"/>
              <a:t>, Genomic Health Inc, Gilead Sciences Inc, GlaxoSmithKline, Guardant Health, </a:t>
            </a:r>
            <a:r>
              <a:rPr lang="en-US" sz="1800" dirty="0" err="1"/>
              <a:t>Halozyme</a:t>
            </a:r>
            <a:r>
              <a:rPr lang="en-US" sz="1800" dirty="0"/>
              <a:t> Inc, </a:t>
            </a:r>
            <a:r>
              <a:rPr lang="en-US" sz="1800" dirty="0" err="1"/>
              <a:t>ImmunoGen</a:t>
            </a:r>
            <a:r>
              <a:rPr lang="en-US" sz="1800" dirty="0"/>
              <a:t> Inc, Incyte Corporation, Infinity Pharmaceuticals Inc, Ipsen Biopharmaceuticals Inc, Janssen Biotech Inc, administered by Janssen Scientific Affairs LLC, Jazz Pharmaceuticals Inc, Kite, A Gilead Company, Lexicon Pharmaceuticals Inc, Lilly, </a:t>
            </a:r>
            <a:r>
              <a:rPr lang="en-US" sz="1800" dirty="0" err="1"/>
              <a:t>Loxo</a:t>
            </a:r>
            <a:r>
              <a:rPr lang="en-US" sz="1800" dirty="0"/>
              <a:t> Oncology Inc, a wholly owned subsidiary of Eli Lilly &amp; Company, Merck, Merrimack Pharmaceuticals Inc, Myriad Genetic Laboratories Inc, </a:t>
            </a:r>
            <a:r>
              <a:rPr lang="en-US" sz="1800" dirty="0" err="1"/>
              <a:t>Natera</a:t>
            </a:r>
            <a:r>
              <a:rPr lang="en-US" sz="1800" dirty="0"/>
              <a:t> Inc, Novartis, </a:t>
            </a:r>
            <a:r>
              <a:rPr lang="en-US" sz="1800" dirty="0" err="1"/>
              <a:t>Oncopeptides</a:t>
            </a:r>
            <a:r>
              <a:rPr lang="en-US" sz="1800" dirty="0"/>
              <a:t>, Pfizer Inc, Pharmacyclics LLC, an AbbVie Company, Prometheus Laboratories Inc, Puma Biotechnology Inc, Regeneron Pharmaceuticals Inc, Sandoz Inc, a Novartis Division, Sanofi Genzyme, Seattle Genetics, </a:t>
            </a:r>
            <a:r>
              <a:rPr lang="en-US" sz="1800" dirty="0" err="1"/>
              <a:t>Sirtex</a:t>
            </a:r>
            <a:r>
              <a:rPr lang="en-US" sz="1800" dirty="0"/>
              <a:t> Medical Ltd, Spectrum Pharmaceuticals Inc, Taiho Oncology Inc, Takeda Oncology, </a:t>
            </a:r>
            <a:r>
              <a:rPr lang="en-US" sz="1800" dirty="0" err="1"/>
              <a:t>Tesaro</a:t>
            </a:r>
            <a:r>
              <a:rPr lang="en-US" sz="1800" dirty="0"/>
              <a:t>, A GSK Company, Teva Oncology, Tokai Pharmaceuticals Inc and </a:t>
            </a:r>
            <a:r>
              <a:rPr lang="en-US" sz="1800" dirty="0" err="1"/>
              <a:t>Tolero</a:t>
            </a:r>
            <a:r>
              <a:rPr lang="en-US" sz="1800" dirty="0"/>
              <a:t> Pharmaceuticals.</a:t>
            </a:r>
          </a:p>
        </p:txBody>
      </p:sp>
    </p:spTree>
    <p:extLst>
      <p:ext uri="{BB962C8B-B14F-4D97-AF65-F5344CB8AC3E}">
        <p14:creationId xmlns:p14="http://schemas.microsoft.com/office/powerpoint/2010/main" val="20728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88D75-3338-E848-B2F9-933CF6BF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All Patients with Endometrial Cancer Should be Tested for </a:t>
            </a:r>
            <a:r>
              <a:rPr lang="en-US" sz="3200" b="1" dirty="0" err="1"/>
              <a:t>dMMR</a:t>
            </a:r>
            <a:r>
              <a:rPr lang="en-US" sz="3200" b="1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95DAA-E1AD-514B-8799-AA7CAA387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73" y="1998008"/>
            <a:ext cx="5380770" cy="3000712"/>
          </a:xfrm>
        </p:spPr>
        <p:txBody>
          <a:bodyPr>
            <a:noAutofit/>
          </a:bodyPr>
          <a:lstStyle/>
          <a:p>
            <a:r>
              <a:rPr lang="en-US" dirty="0"/>
              <a:t>PCR Assay for selected </a:t>
            </a:r>
            <a:r>
              <a:rPr lang="en-US" dirty="0" err="1"/>
              <a:t>PolyA</a:t>
            </a:r>
            <a:r>
              <a:rPr lang="en-US" dirty="0"/>
              <a:t> microsatellites </a:t>
            </a:r>
          </a:p>
          <a:p>
            <a:r>
              <a:rPr lang="en-US" dirty="0"/>
              <a:t>MLH1/PMS2 and MSH2/MSH6 IHC</a:t>
            </a:r>
          </a:p>
          <a:p>
            <a:r>
              <a:rPr lang="en-US" dirty="0"/>
              <a:t>5% false positive and negative rate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3D6119-B700-6843-870A-C5F55F630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81" y="1998008"/>
            <a:ext cx="6672064" cy="253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20BA-2F38-430F-9CC0-63C48210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117" y="177755"/>
            <a:ext cx="8566030" cy="914400"/>
          </a:xfrm>
        </p:spPr>
        <p:txBody>
          <a:bodyPr/>
          <a:lstStyle/>
          <a:p>
            <a:r>
              <a:rPr lang="en-US" sz="3200" b="1" dirty="0"/>
              <a:t>Checkpoint Inhibitors Have Shown Activity in Endometrial Cancer, Particularly in MSI-H Tumors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3563F8-C4CA-491F-9C26-DA306972A9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46" y="5744408"/>
            <a:ext cx="11218020" cy="1100429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ts val="300"/>
              </a:spcBef>
            </a:pPr>
            <a:r>
              <a:rPr lang="en-US" sz="790" dirty="0">
                <a:solidFill>
                  <a:srgbClr val="275342"/>
                </a:solidFill>
              </a:rPr>
              <a:t>+ Indicates ongoing response.</a:t>
            </a:r>
            <a:r>
              <a:rPr lang="en-US" sz="790" baseline="30000" dirty="0">
                <a:solidFill>
                  <a:srgbClr val="275342"/>
                </a:solidFill>
              </a:rPr>
              <a:t> a</a:t>
            </a:r>
            <a:r>
              <a:rPr lang="en-US" sz="790" dirty="0">
                <a:solidFill>
                  <a:srgbClr val="275342"/>
                </a:solidFill>
              </a:rPr>
              <a:t> Primary endpoint. </a:t>
            </a:r>
            <a:r>
              <a:rPr lang="en-US" sz="790" baseline="30000" dirty="0">
                <a:solidFill>
                  <a:srgbClr val="275342"/>
                </a:solidFill>
              </a:rPr>
              <a:t>b</a:t>
            </a:r>
            <a:r>
              <a:rPr lang="en-US" sz="790" dirty="0">
                <a:solidFill>
                  <a:srgbClr val="275342"/>
                </a:solidFill>
              </a:rPr>
              <a:t> Efficacy analysis included 23 patients. </a:t>
            </a:r>
            <a:r>
              <a:rPr lang="en-US" sz="790" baseline="30000" dirty="0">
                <a:solidFill>
                  <a:srgbClr val="275342"/>
                </a:solidFill>
              </a:rPr>
              <a:t>c</a:t>
            </a:r>
            <a:r>
              <a:rPr lang="en-US" sz="790" dirty="0">
                <a:solidFill>
                  <a:srgbClr val="275342"/>
                </a:solidFill>
              </a:rPr>
              <a:t> Efficacy analysis included 25 patients. </a:t>
            </a:r>
            <a:r>
              <a:rPr lang="en-US" sz="790" baseline="30000" dirty="0">
                <a:solidFill>
                  <a:srgbClr val="275342"/>
                </a:solidFill>
              </a:rPr>
              <a:t>d</a:t>
            </a:r>
            <a:r>
              <a:rPr lang="en-US" sz="790" dirty="0">
                <a:solidFill>
                  <a:srgbClr val="275342"/>
                </a:solidFill>
              </a:rPr>
              <a:t> Data pooled across 5 trials; these data led to approval of pembrolizumab for advanced or unresectable MSI-H/dMMR tumors. </a:t>
            </a:r>
            <a:r>
              <a:rPr lang="en-US" sz="790" baseline="30000" dirty="0">
                <a:solidFill>
                  <a:srgbClr val="275342"/>
                </a:solidFill>
              </a:rPr>
              <a:t>e </a:t>
            </a:r>
            <a:r>
              <a:rPr lang="en-US" sz="790" dirty="0">
                <a:solidFill>
                  <a:srgbClr val="275342"/>
                </a:solidFill>
              </a:rPr>
              <a:t>Major efficacy outcome. </a:t>
            </a:r>
            <a:br>
              <a:rPr lang="en-US" sz="790" dirty="0">
                <a:solidFill>
                  <a:srgbClr val="275342"/>
                </a:solidFill>
              </a:rPr>
            </a:br>
            <a:r>
              <a:rPr lang="en-US" sz="790" baseline="30000" dirty="0">
                <a:solidFill>
                  <a:srgbClr val="275342"/>
                </a:solidFill>
              </a:rPr>
              <a:t>f</a:t>
            </a:r>
            <a:r>
              <a:rPr lang="en-US" sz="790" dirty="0">
                <a:solidFill>
                  <a:srgbClr val="275342"/>
                </a:solidFill>
              </a:rPr>
              <a:t> Modified to follow a maximum of 10 target lesions and a maximum of 5 target lesions per organ.</a:t>
            </a:r>
          </a:p>
          <a:p>
            <a:pPr>
              <a:lnSpc>
                <a:spcPct val="85000"/>
              </a:lnSpc>
              <a:spcBef>
                <a:spcPts val="300"/>
              </a:spcBef>
            </a:pPr>
            <a:r>
              <a:rPr lang="en-US" sz="790" dirty="0">
                <a:solidFill>
                  <a:srgbClr val="275342"/>
                </a:solidFill>
              </a:rPr>
              <a:t>AE, adverse event; DCR, disease control rate; dMMR, deficient mismatch repair; DOR, duration of response; EC, endometrial cancer; Gr, grade; irRECIST, immune-related RECIST; LA, locally advanced; </a:t>
            </a:r>
            <a:r>
              <a:rPr lang="en-US" sz="790" dirty="0"/>
              <a:t>Min, minimum; mOS, median overall survival; mPFS, median progression-free survival; MSI-H, high microsatellite instability; NR, not reached; ORR, overall response rate; RECIST, Response Evaluation Criteria In Solid Tumors; </a:t>
            </a:r>
            <a:br>
              <a:rPr lang="en-US" sz="790" dirty="0"/>
            </a:br>
            <a:r>
              <a:rPr lang="en-US" sz="790" dirty="0"/>
              <a:t>TRAE, treatment-related adverse event.</a:t>
            </a:r>
          </a:p>
          <a:p>
            <a:pPr>
              <a:lnSpc>
                <a:spcPct val="85000"/>
              </a:lnSpc>
              <a:spcBef>
                <a:spcPts val="300"/>
              </a:spcBef>
            </a:pPr>
            <a:r>
              <a:rPr lang="en-US" sz="790" b="1" dirty="0"/>
              <a:t>1. </a:t>
            </a:r>
            <a:r>
              <a:rPr lang="en-US" sz="790" dirty="0"/>
              <a:t>Fader AN, et al. Presented at SGO Annual Meeting, 2016. Late-Breaking Abstract 3. </a:t>
            </a:r>
            <a:r>
              <a:rPr lang="en-US" sz="790" b="1" dirty="0"/>
              <a:t>2.</a:t>
            </a:r>
            <a:r>
              <a:rPr lang="en-US" sz="790" dirty="0"/>
              <a:t> Ott PA, et al. </a:t>
            </a:r>
            <a:r>
              <a:rPr lang="en-US" sz="790" i="1" dirty="0"/>
              <a:t>J Clin Oncol</a:t>
            </a:r>
            <a:r>
              <a:rPr lang="en-US" sz="790" dirty="0"/>
              <a:t>. 2017;35(22):2535-41. </a:t>
            </a:r>
            <a:br>
              <a:rPr lang="en-US" sz="790" dirty="0"/>
            </a:br>
            <a:r>
              <a:rPr lang="en-US" sz="790" b="1" dirty="0"/>
              <a:t>3.</a:t>
            </a:r>
            <a:r>
              <a:rPr lang="en-US" sz="790" dirty="0"/>
              <a:t> Fleming GF, et al. Presented at ASCO Annual Meeting, 2017. Abstract 5585. </a:t>
            </a:r>
            <a:r>
              <a:rPr lang="en-US" sz="790" b="1" dirty="0"/>
              <a:t>4.</a:t>
            </a:r>
            <a:r>
              <a:rPr lang="en-US" sz="790" dirty="0"/>
              <a:t> Makker V, et al. Presented at ASCO Annual Meeting, 2018. Abstract 5596. </a:t>
            </a:r>
            <a:r>
              <a:rPr lang="en-US" sz="790" b="1" dirty="0"/>
              <a:t>5.</a:t>
            </a:r>
            <a:r>
              <a:rPr lang="en-US" sz="790" dirty="0"/>
              <a:t> Oaknin A, et al. Presented at ESMO Annual Meeting, 2018. Abstract 935PD. </a:t>
            </a:r>
            <a:r>
              <a:rPr lang="en-US" sz="790" b="1" dirty="0"/>
              <a:t>6. </a:t>
            </a:r>
            <a:r>
              <a:rPr lang="en-US" sz="790" dirty="0">
                <a:solidFill>
                  <a:srgbClr val="275342"/>
                </a:solidFill>
              </a:rPr>
              <a:t>Pembrolizumab package insert. February 2019. </a:t>
            </a:r>
            <a:endParaRPr lang="en-US" sz="79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54D1311-1E9A-4D9B-A435-FA26334F6AC4}"/>
              </a:ext>
            </a:extLst>
          </p:cNvPr>
          <p:cNvGraphicFramePr>
            <a:graphicFrameLocks noGrp="1"/>
          </p:cNvGraphicFramePr>
          <p:nvPr/>
        </p:nvGraphicFramePr>
        <p:xfrm>
          <a:off x="547763" y="1182625"/>
          <a:ext cx="10728585" cy="4458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5430">
                  <a:extLst>
                    <a:ext uri="{9D8B030D-6E8A-4147-A177-3AD203B41FA5}">
                      <a16:colId xmlns:a16="http://schemas.microsoft.com/office/drawing/2014/main" val="393035836"/>
                    </a:ext>
                  </a:extLst>
                </a:gridCol>
                <a:gridCol w="165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1901">
                  <a:extLst>
                    <a:ext uri="{9D8B030D-6E8A-4147-A177-3AD203B41FA5}">
                      <a16:colId xmlns:a16="http://schemas.microsoft.com/office/drawing/2014/main" val="2558681686"/>
                    </a:ext>
                  </a:extLst>
                </a:gridCol>
                <a:gridCol w="1511531">
                  <a:extLst>
                    <a:ext uri="{9D8B030D-6E8A-4147-A177-3AD203B41FA5}">
                      <a16:colId xmlns:a16="http://schemas.microsoft.com/office/drawing/2014/main" val="2562496674"/>
                    </a:ext>
                  </a:extLst>
                </a:gridCol>
                <a:gridCol w="1685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3845">
                  <a:extLst>
                    <a:ext uri="{9D8B030D-6E8A-4147-A177-3AD203B41FA5}">
                      <a16:colId xmlns:a16="http://schemas.microsoft.com/office/drawing/2014/main" val="1752257788"/>
                    </a:ext>
                  </a:extLst>
                </a:gridCol>
              </a:tblGrid>
              <a:tr h="259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27432" marR="27432" marT="27432" marB="27432" anchor="b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dirty="0"/>
                        <a:t>Fader et al</a:t>
                      </a:r>
                      <a:r>
                        <a:rPr lang="en-US" sz="1400" baseline="30000" dirty="0"/>
                        <a:t>1</a:t>
                      </a:r>
                      <a:endParaRPr lang="en-US" sz="1400" dirty="0"/>
                    </a:p>
                  </a:txBody>
                  <a:tcPr marL="27432" marR="27432" marT="27432" marB="27432" anchor="b"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dirty="0"/>
                        <a:t>KEYNOTE-028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dirty="0"/>
                        <a:t> </a:t>
                      </a:r>
                    </a:p>
                  </a:txBody>
                  <a:tcPr marL="27432" marR="27432" marT="27432" marB="27432" anchor="b"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dirty="0"/>
                        <a:t>NCT01375842</a:t>
                      </a:r>
                      <a:r>
                        <a:rPr lang="en-US" sz="1400" baseline="30000" dirty="0"/>
                        <a:t>3</a:t>
                      </a:r>
                      <a:endParaRPr lang="en-US" sz="1400" dirty="0"/>
                    </a:p>
                  </a:txBody>
                  <a:tcPr marL="27432" marR="27432" marT="27432" marB="27432" anchor="b"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dirty="0"/>
                        <a:t>NCT02501096</a:t>
                      </a:r>
                      <a:r>
                        <a:rPr lang="en-US" sz="1400" baseline="30000" dirty="0"/>
                        <a:t>4</a:t>
                      </a:r>
                      <a:endParaRPr lang="en-US" sz="1400" dirty="0"/>
                    </a:p>
                  </a:txBody>
                  <a:tcPr marL="27432" marR="27432" marT="27432" marB="27432" anchor="b"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dirty="0"/>
                        <a:t>GARNET</a:t>
                      </a:r>
                      <a:r>
                        <a:rPr lang="en-US" sz="1400" baseline="30000" dirty="0"/>
                        <a:t>5</a:t>
                      </a:r>
                    </a:p>
                  </a:txBody>
                  <a:tcPr marL="27432" marR="27432" marT="27432" marB="27432" anchor="b"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dirty="0"/>
                        <a:t>Pooled MSI-H</a:t>
                      </a:r>
                      <a:r>
                        <a:rPr lang="en-US" sz="1400" baseline="30000" dirty="0"/>
                        <a:t>6</a:t>
                      </a:r>
                      <a:endParaRPr lang="en-US" sz="1400" dirty="0"/>
                    </a:p>
                  </a:txBody>
                  <a:tcPr marL="27432" marR="27432" marT="27432" marB="27432" anchor="b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30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Phase(s)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1b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="0" baseline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51682207"/>
                  </a:ext>
                </a:extLst>
              </a:tr>
              <a:tr h="644089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Population</a:t>
                      </a:r>
                    </a:p>
                  </a:txBody>
                  <a:tcPr marL="27432" marR="27432" marT="27432" marB="27432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Previously treated dMMR, recurrent/ persistent EC</a:t>
                      </a:r>
                    </a:p>
                  </a:txBody>
                  <a:tcPr marL="27432" marR="27432" marT="27432" marB="2743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Previously treated LA/metastatic </a:t>
                      </a:r>
                      <a:br>
                        <a:rPr lang="en-US" sz="14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PD-L1 positive EC</a:t>
                      </a:r>
                    </a:p>
                  </a:txBody>
                  <a:tcPr marL="27432" marR="27432" marT="27432" marB="2743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Recurrent EC</a:t>
                      </a:r>
                    </a:p>
                  </a:txBody>
                  <a:tcPr marL="27432" marR="27432" marT="27432" marB="2743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Advanced EC</a:t>
                      </a:r>
                    </a:p>
                  </a:txBody>
                  <a:tcPr marL="27432" marR="27432" marT="27432" marB="2743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="0" baseline="0" dirty="0">
                          <a:solidFill>
                            <a:schemeClr val="tx1"/>
                          </a:solidFill>
                        </a:rPr>
                        <a:t>Previously treated recurrent/advanced MSI-H EC</a:t>
                      </a:r>
                    </a:p>
                  </a:txBody>
                  <a:tcPr marL="27432" marR="27432" marT="27432" marB="2743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="0" baseline="0" dirty="0">
                          <a:solidFill>
                            <a:schemeClr val="tx1"/>
                          </a:solidFill>
                        </a:rPr>
                        <a:t>Previously treated MSI-H/dMMR EC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marL="27432" marR="27432" marT="27432" marB="27432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30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Patients, n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="0" baseline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="0" baseline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27432" marR="27432" marT="27432" marB="27432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18778947"/>
                  </a:ext>
                </a:extLst>
              </a:tr>
              <a:tr h="451698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Treatment</a:t>
                      </a:r>
                    </a:p>
                  </a:txBody>
                  <a:tcPr marL="27432" marR="27432" marT="27432" marB="27432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Pembrolizumab</a:t>
                      </a:r>
                    </a:p>
                  </a:txBody>
                  <a:tcPr marL="27432" marR="27432" marT="27432" marB="2743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Pembrolizumab</a:t>
                      </a:r>
                    </a:p>
                  </a:txBody>
                  <a:tcPr marL="27432" marR="27432" marT="27432" marB="2743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Atezolizumab</a:t>
                      </a:r>
                    </a:p>
                  </a:txBody>
                  <a:tcPr marL="27432" marR="27432" marT="27432" marB="2743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Pembrolizumab </a:t>
                      </a:r>
                      <a:br>
                        <a:rPr lang="en-US" sz="14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+ lenvatinib</a:t>
                      </a:r>
                    </a:p>
                  </a:txBody>
                  <a:tcPr marL="27432" marR="27432" marT="27432" marB="2743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chemeClr val="tx1"/>
                          </a:solidFill>
                        </a:rPr>
                        <a:t>Dostarlimab</a:t>
                      </a:r>
                      <a:br>
                        <a:rPr lang="en-US" sz="14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(TSR-042)</a:t>
                      </a:r>
                    </a:p>
                  </a:txBody>
                  <a:tcPr marL="27432" marR="27432" marT="27432" marB="2743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Pembrolizumab</a:t>
                      </a:r>
                    </a:p>
                  </a:txBody>
                  <a:tcPr marL="27432" marR="27432" marT="27432" marB="27432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6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ORR, %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56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</a:rPr>
                        <a:t>a</a:t>
                      </a:r>
                      <a:br>
                        <a:rPr lang="en-US" sz="1400" baseline="30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(criteria not specified)</a:t>
                      </a:r>
                      <a:endParaRPr lang="en-US" sz="14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13.0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</a:rPr>
                        <a:t>a,b</a:t>
                      </a:r>
                      <a:br>
                        <a:rPr lang="en-US" sz="1400" baseline="30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(RECIST v1.1)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13</a:t>
                      </a:r>
                      <a:br>
                        <a:rPr lang="en-US" sz="14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(RECIST v1.1)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39.6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</a:rPr>
                        <a:t>a</a:t>
                      </a:r>
                      <a:br>
                        <a:rPr lang="en-US" sz="14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(irRECIST)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52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</a:rPr>
                        <a:t>a,c</a:t>
                      </a:r>
                      <a:br>
                        <a:rPr lang="en-US" sz="1400" baseline="30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(irRECIST)</a:t>
                      </a:r>
                      <a:endParaRPr lang="en-US" sz="14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36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</a:rPr>
                        <a:t>e</a:t>
                      </a:r>
                      <a:br>
                        <a:rPr lang="en-US" sz="1400" baseline="30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(RECIST v1.1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27432" marR="27432" marT="27432" marB="27432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59254894"/>
                  </a:ext>
                </a:extLst>
              </a:tr>
              <a:tr h="259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DCR, %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89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26.0</a:t>
                      </a:r>
                      <a:endParaRPr lang="en-US" sz="14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86.8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64</a:t>
                      </a:r>
                      <a:endParaRPr lang="en-US" sz="14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60669488"/>
                  </a:ext>
                </a:extLst>
              </a:tr>
              <a:tr h="4516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DOR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NE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NR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Range: </a:t>
                      </a:r>
                      <a:br>
                        <a:rPr lang="en-US" sz="14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4.2+–17.3+ mo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US" sz="14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7432" marR="27432" marT="27432" marB="27432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36380992"/>
                  </a:ext>
                </a:extLst>
              </a:tr>
              <a:tr h="259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mPFS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1.8 mo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1.4 mo 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7.4 mo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05726166"/>
                  </a:ext>
                </a:extLst>
              </a:tr>
              <a:tr h="259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mOS 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NR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NR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9.6 mo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88792989"/>
                  </a:ext>
                </a:extLst>
              </a:tr>
              <a:tr h="4516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Safety summary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No AEs Gr &gt;3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Gr ≥3 TRAEs: </a:t>
                      </a:r>
                      <a:br>
                        <a:rPr lang="en-US" sz="14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16.7%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Gr ≥3 TRAEs: </a:t>
                      </a:r>
                      <a:br>
                        <a:rPr lang="en-US" sz="14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47%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Gr ≥3 TRAEs: 70%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Gr ≥3 TRAEs: </a:t>
                      </a:r>
                      <a:br>
                        <a:rPr lang="en-US" sz="14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11.4%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See PI</a:t>
                      </a:r>
                    </a:p>
                  </a:txBody>
                  <a:tcPr marL="27432" marR="27432" marT="27432" marB="27432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18312855"/>
                  </a:ext>
                </a:extLst>
              </a:tr>
              <a:tr h="4516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Median follow-up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9.1 mo</a:t>
                      </a:r>
                    </a:p>
                  </a:txBody>
                  <a:tcPr marL="27432" marR="27432" marT="27432" marB="27432" anchor="ctr"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76.2 wk</a:t>
                      </a:r>
                    </a:p>
                  </a:txBody>
                  <a:tcPr marL="27432" marR="27432" marT="27432" marB="27432" anchor="ctr"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Min: 11.2 mo</a:t>
                      </a:r>
                    </a:p>
                  </a:txBody>
                  <a:tcPr marL="27432" marR="27432" marT="27432" marB="27432" anchor="ctr"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marL="27432" marR="27432" marT="27432" marB="27432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97848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8079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EAEDFF-78A3-0141-9707-C87935A89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36525"/>
            <a:ext cx="10046208" cy="1299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ECC11D-2CEA-2D47-8A21-D0A653DC5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33749" r="40296" b="22975"/>
          <a:stretch/>
        </p:blipFill>
        <p:spPr>
          <a:xfrm>
            <a:off x="4054" y="1527719"/>
            <a:ext cx="6641296" cy="270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36798E-75F5-2A4A-811F-C3849CA91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1" t="12892" r="3712" b="10743"/>
          <a:stretch/>
        </p:blipFill>
        <p:spPr>
          <a:xfrm>
            <a:off x="6935479" y="1381738"/>
            <a:ext cx="4849120" cy="2724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AD587-D33E-C741-BFEF-DE516110A40B}"/>
              </a:ext>
            </a:extLst>
          </p:cNvPr>
          <p:cNvSpPr txBox="1"/>
          <p:nvPr/>
        </p:nvSpPr>
        <p:spPr>
          <a:xfrm>
            <a:off x="0" y="6527526"/>
            <a:ext cx="4420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Makker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V, et al. Presented at ESMO Annual Meeting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2019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02A823-18F5-7F40-B8BB-EF1BC96053D5}"/>
              </a:ext>
            </a:extLst>
          </p:cNvPr>
          <p:cNvGrpSpPr/>
          <p:nvPr/>
        </p:nvGrpSpPr>
        <p:grpSpPr>
          <a:xfrm>
            <a:off x="4211002" y="4307892"/>
            <a:ext cx="7120732" cy="2413583"/>
            <a:chOff x="4211002" y="4307892"/>
            <a:chExt cx="7120732" cy="24135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83DCB8-7666-FE4E-B4EA-D381623D1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541" b="26828"/>
            <a:stretch/>
          </p:blipFill>
          <p:spPr>
            <a:xfrm>
              <a:off x="4211002" y="4307892"/>
              <a:ext cx="7120732" cy="2413583"/>
            </a:xfrm>
            <a:prstGeom prst="rect">
              <a:avLst/>
            </a:prstGeom>
          </p:spPr>
        </p:pic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B11CA4D-1F9D-C04D-9C1C-03D8EEE06213}"/>
                </a:ext>
              </a:extLst>
            </p:cNvPr>
            <p:cNvSpPr/>
            <p:nvPr/>
          </p:nvSpPr>
          <p:spPr>
            <a:xfrm>
              <a:off x="8762512" y="4735146"/>
              <a:ext cx="85969" cy="136769"/>
            </a:xfrm>
            <a:custGeom>
              <a:avLst/>
              <a:gdLst>
                <a:gd name="connsiteX0" fmla="*/ 62523 w 85969"/>
                <a:gd name="connsiteY0" fmla="*/ 0 h 136769"/>
                <a:gd name="connsiteX1" fmla="*/ 7815 w 85969"/>
                <a:gd name="connsiteY1" fmla="*/ 39077 h 136769"/>
                <a:gd name="connsiteX2" fmla="*/ 7815 w 85969"/>
                <a:gd name="connsiteY2" fmla="*/ 39077 h 136769"/>
                <a:gd name="connsiteX3" fmla="*/ 0 w 85969"/>
                <a:gd name="connsiteY3" fmla="*/ 136769 h 136769"/>
                <a:gd name="connsiteX4" fmla="*/ 85969 w 85969"/>
                <a:gd name="connsiteY4" fmla="*/ 136769 h 136769"/>
                <a:gd name="connsiteX5" fmla="*/ 62523 w 85969"/>
                <a:gd name="connsiteY5" fmla="*/ 0 h 13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69" h="136769">
                  <a:moveTo>
                    <a:pt x="62523" y="0"/>
                  </a:moveTo>
                  <a:lnTo>
                    <a:pt x="7815" y="39077"/>
                  </a:lnTo>
                  <a:lnTo>
                    <a:pt x="7815" y="39077"/>
                  </a:lnTo>
                  <a:lnTo>
                    <a:pt x="0" y="136769"/>
                  </a:lnTo>
                  <a:lnTo>
                    <a:pt x="85969" y="136769"/>
                  </a:lnTo>
                  <a:lnTo>
                    <a:pt x="62523" y="0"/>
                  </a:lnTo>
                  <a:close/>
                </a:path>
              </a:pathLst>
            </a:custGeom>
            <a:solidFill>
              <a:srgbClr val="1A3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C3B3D44-58CC-6D4C-880D-879F80805392}"/>
                </a:ext>
              </a:extLst>
            </p:cNvPr>
            <p:cNvSpPr/>
            <p:nvPr/>
          </p:nvSpPr>
          <p:spPr>
            <a:xfrm>
              <a:off x="9797912" y="6353175"/>
              <a:ext cx="89544" cy="165100"/>
            </a:xfrm>
            <a:custGeom>
              <a:avLst/>
              <a:gdLst>
                <a:gd name="connsiteX0" fmla="*/ 60463 w 89544"/>
                <a:gd name="connsiteY0" fmla="*/ 0 h 165100"/>
                <a:gd name="connsiteX1" fmla="*/ 60463 w 89544"/>
                <a:gd name="connsiteY1" fmla="*/ 0 h 165100"/>
                <a:gd name="connsiteX2" fmla="*/ 35063 w 89544"/>
                <a:gd name="connsiteY2" fmla="*/ 12700 h 165100"/>
                <a:gd name="connsiteX3" fmla="*/ 16013 w 89544"/>
                <a:gd name="connsiteY3" fmla="*/ 19050 h 165100"/>
                <a:gd name="connsiteX4" fmla="*/ 6488 w 89544"/>
                <a:gd name="connsiteY4" fmla="*/ 22225 h 165100"/>
                <a:gd name="connsiteX5" fmla="*/ 138 w 89544"/>
                <a:gd name="connsiteY5" fmla="*/ 31750 h 165100"/>
                <a:gd name="connsiteX6" fmla="*/ 3313 w 89544"/>
                <a:gd name="connsiteY6" fmla="*/ 57150 h 165100"/>
                <a:gd name="connsiteX7" fmla="*/ 9663 w 89544"/>
                <a:gd name="connsiteY7" fmla="*/ 85725 h 165100"/>
                <a:gd name="connsiteX8" fmla="*/ 12838 w 89544"/>
                <a:gd name="connsiteY8" fmla="*/ 107950 h 165100"/>
                <a:gd name="connsiteX9" fmla="*/ 16013 w 89544"/>
                <a:gd name="connsiteY9" fmla="*/ 149225 h 165100"/>
                <a:gd name="connsiteX10" fmla="*/ 25538 w 89544"/>
                <a:gd name="connsiteY10" fmla="*/ 155575 h 165100"/>
                <a:gd name="connsiteX11" fmla="*/ 47763 w 89544"/>
                <a:gd name="connsiteY11" fmla="*/ 165100 h 165100"/>
                <a:gd name="connsiteX12" fmla="*/ 85863 w 89544"/>
                <a:gd name="connsiteY12" fmla="*/ 161925 h 165100"/>
                <a:gd name="connsiteX13" fmla="*/ 89038 w 89544"/>
                <a:gd name="connsiteY13" fmla="*/ 149225 h 165100"/>
                <a:gd name="connsiteX14" fmla="*/ 82688 w 89544"/>
                <a:gd name="connsiteY14" fmla="*/ 47625 h 165100"/>
                <a:gd name="connsiteX15" fmla="*/ 73163 w 89544"/>
                <a:gd name="connsiteY15" fmla="*/ 15875 h 165100"/>
                <a:gd name="connsiteX16" fmla="*/ 69988 w 89544"/>
                <a:gd name="connsiteY16" fmla="*/ 6350 h 165100"/>
                <a:gd name="connsiteX17" fmla="*/ 60463 w 89544"/>
                <a:gd name="connsiteY17" fmla="*/ 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544" h="165100">
                  <a:moveTo>
                    <a:pt x="60463" y="0"/>
                  </a:moveTo>
                  <a:lnTo>
                    <a:pt x="60463" y="0"/>
                  </a:lnTo>
                  <a:cubicBezTo>
                    <a:pt x="51996" y="4233"/>
                    <a:pt x="43764" y="8971"/>
                    <a:pt x="35063" y="12700"/>
                  </a:cubicBezTo>
                  <a:cubicBezTo>
                    <a:pt x="28911" y="15337"/>
                    <a:pt x="22363" y="16933"/>
                    <a:pt x="16013" y="19050"/>
                  </a:cubicBezTo>
                  <a:lnTo>
                    <a:pt x="6488" y="22225"/>
                  </a:lnTo>
                  <a:cubicBezTo>
                    <a:pt x="4371" y="25400"/>
                    <a:pt x="483" y="27950"/>
                    <a:pt x="138" y="31750"/>
                  </a:cubicBezTo>
                  <a:cubicBezTo>
                    <a:pt x="-635" y="40248"/>
                    <a:pt x="2016" y="48717"/>
                    <a:pt x="3313" y="57150"/>
                  </a:cubicBezTo>
                  <a:cubicBezTo>
                    <a:pt x="9615" y="98115"/>
                    <a:pt x="3342" y="50962"/>
                    <a:pt x="9663" y="85725"/>
                  </a:cubicBezTo>
                  <a:cubicBezTo>
                    <a:pt x="11002" y="93088"/>
                    <a:pt x="12093" y="100504"/>
                    <a:pt x="12838" y="107950"/>
                  </a:cubicBezTo>
                  <a:cubicBezTo>
                    <a:pt x="14211" y="121680"/>
                    <a:pt x="12458" y="135892"/>
                    <a:pt x="16013" y="149225"/>
                  </a:cubicBezTo>
                  <a:cubicBezTo>
                    <a:pt x="16996" y="152912"/>
                    <a:pt x="22225" y="153682"/>
                    <a:pt x="25538" y="155575"/>
                  </a:cubicBezTo>
                  <a:cubicBezTo>
                    <a:pt x="36523" y="161852"/>
                    <a:pt x="37077" y="161538"/>
                    <a:pt x="47763" y="165100"/>
                  </a:cubicBezTo>
                  <a:cubicBezTo>
                    <a:pt x="60463" y="164042"/>
                    <a:pt x="73968" y="166500"/>
                    <a:pt x="85863" y="161925"/>
                  </a:cubicBezTo>
                  <a:cubicBezTo>
                    <a:pt x="89936" y="160359"/>
                    <a:pt x="89159" y="153587"/>
                    <a:pt x="89038" y="149225"/>
                  </a:cubicBezTo>
                  <a:cubicBezTo>
                    <a:pt x="88096" y="115305"/>
                    <a:pt x="93418" y="79816"/>
                    <a:pt x="82688" y="47625"/>
                  </a:cubicBezTo>
                  <a:cubicBezTo>
                    <a:pt x="67598" y="2354"/>
                    <a:pt x="82760" y="49464"/>
                    <a:pt x="73163" y="15875"/>
                  </a:cubicBezTo>
                  <a:cubicBezTo>
                    <a:pt x="72244" y="12657"/>
                    <a:pt x="71996" y="9027"/>
                    <a:pt x="69988" y="6350"/>
                  </a:cubicBezTo>
                  <a:cubicBezTo>
                    <a:pt x="68568" y="4457"/>
                    <a:pt x="62051" y="1058"/>
                    <a:pt x="60463" y="0"/>
                  </a:cubicBez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572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509" y="56849"/>
            <a:ext cx="10515600" cy="1325563"/>
          </a:xfrm>
        </p:spPr>
        <p:txBody>
          <a:bodyPr/>
          <a:lstStyle/>
          <a:p>
            <a:r>
              <a:rPr lang="en-US" b="1" dirty="0" err="1"/>
              <a:t>Lenvatinib</a:t>
            </a:r>
            <a:r>
              <a:rPr lang="en-US" b="1" dirty="0"/>
              <a:t>/</a:t>
            </a:r>
            <a:r>
              <a:rPr lang="en-US" b="1" dirty="0" err="1"/>
              <a:t>Pembro</a:t>
            </a:r>
            <a:r>
              <a:rPr lang="en-US" b="1" dirty="0"/>
              <a:t>: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59394" y="4408187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&gt; 50% HTN, fatigue, diarrhea</a:t>
            </a:r>
          </a:p>
          <a:p>
            <a:r>
              <a:rPr lang="en-US" sz="2400" dirty="0"/>
              <a:t>Grade 3 toxicities HTN (34%) and diarrhea (8%)</a:t>
            </a:r>
          </a:p>
          <a:p>
            <a:r>
              <a:rPr lang="en-US" sz="2400" dirty="0"/>
              <a:t>HTN develops quickly</a:t>
            </a:r>
          </a:p>
          <a:p>
            <a:r>
              <a:rPr lang="en-US" sz="2400" dirty="0"/>
              <a:t>60% of patients had dose reduction of </a:t>
            </a:r>
            <a:r>
              <a:rPr lang="en-US" sz="2400" dirty="0" err="1"/>
              <a:t>lenvatinib</a:t>
            </a:r>
            <a:endParaRPr lang="en-US" sz="2400" dirty="0"/>
          </a:p>
          <a:p>
            <a:r>
              <a:rPr lang="en-US" sz="2400" dirty="0"/>
              <a:t>Average dose 14 mg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4" y="1299755"/>
            <a:ext cx="6129493" cy="31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65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393B56-7CF9-4390-AAD5-19E9B26D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err="1"/>
              <a:t>Dostarlimab</a:t>
            </a:r>
            <a:r>
              <a:rPr lang="en-US" sz="3200" b="1" dirty="0"/>
              <a:t> TSR-042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humanized monoclonal antibody directed against the negative </a:t>
            </a:r>
            <a:r>
              <a:rPr lang="en-US" dirty="0" err="1"/>
              <a:t>immunoregulatory</a:t>
            </a:r>
            <a:r>
              <a:rPr lang="en-US" dirty="0"/>
              <a:t> human cell surface receptor programmed cell death 1 (PD-1; programmed death-1),</a:t>
            </a:r>
          </a:p>
          <a:p>
            <a:r>
              <a:rPr lang="en-US" dirty="0"/>
              <a:t>IgG4</a:t>
            </a:r>
          </a:p>
          <a:p>
            <a:r>
              <a:rPr lang="en-US" dirty="0"/>
              <a:t>Dosing 1000 mg  every 6 weeks</a:t>
            </a:r>
          </a:p>
          <a:p>
            <a:r>
              <a:rPr lang="en-US" dirty="0"/>
              <a:t>Toxicities similar to other immune checkpoint inhibitors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5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35864" y="6664876"/>
            <a:ext cx="11162453" cy="0"/>
          </a:xfrm>
          <a:custGeom>
            <a:avLst/>
            <a:gdLst/>
            <a:ahLst/>
            <a:cxnLst/>
            <a:rect l="l" t="t" r="r" b="b"/>
            <a:pathLst>
              <a:path w="8371840">
                <a:moveTo>
                  <a:pt x="0" y="0"/>
                </a:moveTo>
                <a:lnTo>
                  <a:pt x="8371267" y="0"/>
                </a:lnTo>
              </a:path>
            </a:pathLst>
          </a:custGeom>
          <a:ln w="32197">
            <a:solidFill>
              <a:srgbClr val="080F1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5305" y="204903"/>
            <a:ext cx="10831700" cy="56669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6933">
              <a:lnSpc>
                <a:spcPts val="4839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GARNET Study: </a:t>
            </a:r>
            <a:r>
              <a:rPr sz="3600" dirty="0">
                <a:solidFill>
                  <a:srgbClr val="000000"/>
                </a:solidFill>
                <a:latin typeface="Arial"/>
                <a:cs typeface="Arial"/>
              </a:rPr>
              <a:t>Best</a:t>
            </a:r>
            <a:r>
              <a:rPr sz="3600" spc="1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13" dirty="0">
                <a:solidFill>
                  <a:srgbClr val="000000"/>
                </a:solidFill>
                <a:latin typeface="Arial"/>
                <a:cs typeface="Arial"/>
              </a:rPr>
              <a:t>Overall</a:t>
            </a:r>
            <a:r>
              <a:rPr sz="360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287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3600" spc="-33" dirty="0">
                <a:solidFill>
                  <a:srgbClr val="000000"/>
                </a:solidFill>
                <a:latin typeface="Arial"/>
                <a:cs typeface="Arial"/>
              </a:rPr>
              <a:t>umor</a:t>
            </a:r>
            <a:r>
              <a:rPr sz="3600" spc="3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47" dirty="0">
                <a:solidFill>
                  <a:srgbClr val="000000"/>
                </a:solidFill>
                <a:latin typeface="Arial"/>
                <a:cs typeface="Arial"/>
              </a:rPr>
              <a:t>Response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5191" y="899356"/>
            <a:ext cx="11417868" cy="5950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1200" cap="none" spc="6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Dostar</a:t>
            </a:r>
            <a:r>
              <a:rPr kumimoji="0" sz="1867" b="0" i="0" u="none" strike="noStrike" kern="1200" cap="none" spc="13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867" b="0" i="0" u="none" strike="noStrike" kern="1200" cap="none" spc="53" normalizeH="0" baseline="0" noProof="0" dirty="0">
                <a:ln>
                  <a:noFill/>
                </a:ln>
                <a:solidFill>
                  <a:srgbClr val="364D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67" b="0" i="0" u="none" strike="noStrike" kern="1200" cap="none" spc="9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mab</a:t>
            </a:r>
            <a:r>
              <a:rPr kumimoji="0" sz="1867" b="0" i="0" u="none" strike="noStrike" kern="1200" cap="none" spc="-4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6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demonstrated</a:t>
            </a:r>
            <a:r>
              <a:rPr kumimoji="0" sz="1867" b="0" i="0" u="none" strike="noStrike" kern="1200" cap="none" spc="25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6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</a:t>
            </a:r>
            <a:r>
              <a:rPr kumimoji="0" sz="1867" b="0" i="0" u="none" strike="noStrike" kern="1200" cap="none" spc="7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nical</a:t>
            </a:r>
            <a:r>
              <a:rPr kumimoji="0" sz="1867" b="0" i="0" u="none" strike="noStrike" kern="1200" cap="none" spc="-4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867" b="0" i="0" u="none" strike="noStrike" kern="1200" cap="none" spc="47" normalizeH="0" baseline="0" noProof="0" dirty="0">
                <a:ln>
                  <a:noFill/>
                </a:ln>
                <a:solidFill>
                  <a:srgbClr val="364D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867" b="0" i="0" u="none" strike="noStrike" kern="1200" cap="none" spc="187" normalizeH="0" baseline="0" noProof="0" dirty="0">
                <a:ln>
                  <a:noFill/>
                </a:ln>
                <a:solidFill>
                  <a:srgbClr val="364D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6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meaningful</a:t>
            </a:r>
            <a:r>
              <a:rPr kumimoji="0" sz="1867" b="0" i="0" u="none" strike="noStrike" kern="1200" cap="none" spc="18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7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</a:t>
            </a:r>
            <a:r>
              <a:rPr kumimoji="0" sz="1867" b="0" i="0" u="none" strike="noStrike" kern="1200" cap="none" spc="11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5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</a:t>
            </a:r>
            <a:r>
              <a:rPr kumimoji="0" sz="1867" b="0" i="0" u="none" strike="noStrike" kern="1200" cap="none" spc="11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6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regardless</a:t>
            </a:r>
            <a:r>
              <a:rPr kumimoji="0" sz="1867" b="0" i="0" u="none" strike="noStrike" kern="1200" cap="none" spc="9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8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67" b="0" i="0" u="none" strike="noStrike" kern="1200" cap="none" spc="12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8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MSI</a:t>
            </a:r>
            <a:r>
              <a:rPr kumimoji="0" sz="1867" b="0" i="0" u="none" strike="noStrike" kern="1200" cap="none" spc="-4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6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</a:t>
            </a:r>
            <a:r>
              <a:rPr kumimoji="0" sz="1867" b="0" i="0" u="none" strike="noStrike" kern="1200" cap="none" spc="24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67" b="0" i="0" u="none" strike="noStrike" kern="1200" cap="none" spc="173" normalizeH="0" baseline="0" noProof="0" dirty="0">
                <a:ln>
                  <a:noFill/>
                </a:ln>
                <a:solidFill>
                  <a:srgbClr val="364D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867" b="0" i="0" u="none" strike="noStrike" kern="1200" cap="none" spc="-272" normalizeH="0" baseline="0" noProof="0" dirty="0">
                <a:ln>
                  <a:noFill/>
                </a:ln>
                <a:solidFill>
                  <a:srgbClr val="364D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133" normalizeH="0" baseline="0" noProof="0" dirty="0">
                <a:ln>
                  <a:noFill/>
                </a:ln>
                <a:solidFill>
                  <a:srgbClr val="364D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1867" b="0" i="0" u="none" strike="noStrike" kern="1200" cap="none" spc="60" normalizeH="0" baseline="0" noProof="0" dirty="0">
                <a:ln>
                  <a:noFill/>
                </a:ln>
                <a:solidFill>
                  <a:srgbClr val="364D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67" b="0" i="0" u="none" strike="noStrike" kern="1200" cap="none" spc="6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</a:t>
            </a:r>
            <a:r>
              <a:rPr kumimoji="0" sz="1867" b="0" i="0" u="none" strike="noStrike" kern="1200" cap="none" spc="8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9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sz="1867" b="0" i="0" u="none" strike="noStrike" kern="1200" cap="none" spc="4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9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ORR</a:t>
            </a:r>
            <a:r>
              <a:rPr kumimoji="0" sz="1867" b="0" i="0" u="none" strike="noStrike" kern="1200" cap="none" spc="4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8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67" b="0" i="0" u="none" strike="noStrike" kern="1200" cap="none" spc="5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10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000" b="0" i="0" u="none" strike="noStrike" kern="1200" cap="none" spc="18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sz="2000" b="0" i="0" u="none" strike="noStrike" kern="1200" cap="none" spc="16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r>
              <a:rPr kumimoji="0" sz="2000" b="0" i="0" u="none" strike="noStrike" kern="1200" cap="none" spc="18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9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%</a:t>
            </a:r>
            <a:r>
              <a:rPr kumimoji="0" sz="2000" b="0" i="0" u="none" strike="noStrike" kern="1200" cap="none" spc="152" normalizeH="0" baseline="0" noProof="0" dirty="0">
                <a:ln>
                  <a:noFill/>
                </a:ln>
                <a:solidFill>
                  <a:srgbClr val="364D8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67" b="0" i="0" u="none" strike="noStrike" kern="1200" cap="none" spc="5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67" b="0" i="0" u="none" strike="noStrike" kern="1200" cap="none" spc="18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67" b="0" i="0" u="none" strike="noStrike" kern="1200" cap="none" spc="-19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8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67" b="0" i="0" u="none" strike="noStrike" kern="1200" cap="none" spc="14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13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</a:t>
            </a:r>
            <a:r>
              <a:rPr kumimoji="0" sz="1867" b="0" i="0" u="none" strike="noStrike" kern="1200" cap="none" spc="-8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67" b="0" i="0" u="none" strike="noStrike" kern="1200" cap="none" spc="12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-H</a:t>
            </a:r>
            <a:r>
              <a:rPr kumimoji="0" sz="1867" b="0" i="0" u="none" strike="noStrike" kern="1200" cap="none" spc="2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6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cohort</a:t>
            </a:r>
            <a:r>
              <a:rPr kumimoji="0" lang="en-US" sz="1867" b="0" i="0" u="none" strike="noStrike" kern="1200" cap="none" spc="6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867" b="0" i="0" u="none" strike="noStrike" kern="1200" cap="none" spc="8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10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867" b="0" i="0" u="none" strike="noStrike" kern="1200" cap="none" spc="-2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12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000" b="0" i="0" u="none" strike="noStrike" kern="1200" cap="none" spc="22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%</a:t>
            </a:r>
            <a:r>
              <a:rPr kumimoji="0" sz="2000" b="0" i="0" u="none" strike="noStrike" kern="1200" cap="none" spc="152" normalizeH="0" baseline="0" noProof="0" dirty="0">
                <a:ln>
                  <a:noFill/>
                </a:ln>
                <a:solidFill>
                  <a:srgbClr val="364D8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67" b="0" i="0" u="none" strike="noStrike" kern="1200" cap="none" spc="53" normalizeH="0" baseline="0" noProof="0" dirty="0">
                <a:ln>
                  <a:noFill/>
                </a:ln>
                <a:solidFill>
                  <a:srgbClr val="364D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67" b="0" i="0" u="none" strike="noStrike" kern="1200" cap="none" spc="10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67" b="0" i="0" u="none" strike="noStrike" kern="1200" cap="none" spc="-107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8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67" b="0" i="0" u="none" strike="noStrike" kern="1200" cap="none" spc="14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10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MSS</a:t>
            </a:r>
            <a:r>
              <a:rPr kumimoji="0" sz="1867" b="0" i="0" u="none" strike="noStrike" kern="1200" cap="none" spc="-2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0" i="0" u="none" strike="noStrike" kern="1200" cap="none" spc="73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cohor</a:t>
            </a:r>
            <a:r>
              <a:rPr kumimoji="0" sz="1867" b="0" i="0" u="none" strike="noStrike" kern="1200" cap="none" spc="180" normalizeH="0" baseline="0" noProof="0" dirty="0">
                <a:ln>
                  <a:noFill/>
                </a:ln>
                <a:solidFill>
                  <a:srgbClr val="1531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867" b="0" i="0" u="none" strike="noStrike" kern="1200" cap="none" spc="127" normalizeH="0" baseline="0" noProof="0" dirty="0">
                <a:ln>
                  <a:noFill/>
                </a:ln>
                <a:solidFill>
                  <a:srgbClr val="364D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51720" y="2158170"/>
            <a:ext cx="944033" cy="254847"/>
          </a:xfrm>
          <a:custGeom>
            <a:avLst/>
            <a:gdLst/>
            <a:ahLst/>
            <a:cxnLst/>
            <a:rect l="l" t="t" r="r" b="b"/>
            <a:pathLst>
              <a:path w="708025" h="191135">
                <a:moveTo>
                  <a:pt x="0" y="0"/>
                </a:moveTo>
                <a:lnTo>
                  <a:pt x="707491" y="0"/>
                </a:lnTo>
                <a:lnTo>
                  <a:pt x="707491" y="190586"/>
                </a:lnTo>
                <a:lnTo>
                  <a:pt x="0" y="190586"/>
                </a:lnTo>
                <a:lnTo>
                  <a:pt x="0" y="0"/>
                </a:lnTo>
                <a:close/>
              </a:path>
            </a:pathLst>
          </a:custGeom>
          <a:solidFill>
            <a:srgbClr val="264F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05771" y="2149589"/>
            <a:ext cx="806027" cy="254847"/>
          </a:xfrm>
          <a:custGeom>
            <a:avLst/>
            <a:gdLst/>
            <a:ahLst/>
            <a:cxnLst/>
            <a:rect l="l" t="t" r="r" b="b"/>
            <a:pathLst>
              <a:path w="604520" h="191135">
                <a:moveTo>
                  <a:pt x="0" y="0"/>
                </a:moveTo>
                <a:lnTo>
                  <a:pt x="604460" y="0"/>
                </a:lnTo>
                <a:lnTo>
                  <a:pt x="604460" y="190586"/>
                </a:lnTo>
                <a:lnTo>
                  <a:pt x="0" y="190586"/>
                </a:lnTo>
                <a:lnTo>
                  <a:pt x="0" y="0"/>
                </a:lnTo>
                <a:close/>
              </a:path>
            </a:pathLst>
          </a:custGeom>
          <a:solidFill>
            <a:srgbClr val="264F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98738" y="2149589"/>
            <a:ext cx="987213" cy="254847"/>
          </a:xfrm>
          <a:custGeom>
            <a:avLst/>
            <a:gdLst/>
            <a:ahLst/>
            <a:cxnLst/>
            <a:rect l="l" t="t" r="r" b="b"/>
            <a:pathLst>
              <a:path w="740409" h="191135">
                <a:moveTo>
                  <a:pt x="0" y="0"/>
                </a:moveTo>
                <a:lnTo>
                  <a:pt x="739860" y="0"/>
                </a:lnTo>
                <a:lnTo>
                  <a:pt x="739860" y="190586"/>
                </a:lnTo>
                <a:lnTo>
                  <a:pt x="0" y="190586"/>
                </a:lnTo>
                <a:lnTo>
                  <a:pt x="0" y="0"/>
                </a:lnTo>
                <a:close/>
              </a:path>
            </a:pathLst>
          </a:custGeom>
          <a:solidFill>
            <a:srgbClr val="264F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740730" y="2149589"/>
            <a:ext cx="508847" cy="254847"/>
          </a:xfrm>
          <a:custGeom>
            <a:avLst/>
            <a:gdLst/>
            <a:ahLst/>
            <a:cxnLst/>
            <a:rect l="l" t="t" r="r" b="b"/>
            <a:pathLst>
              <a:path w="381634" h="191135">
                <a:moveTo>
                  <a:pt x="0" y="0"/>
                </a:moveTo>
                <a:lnTo>
                  <a:pt x="381372" y="0"/>
                </a:lnTo>
                <a:lnTo>
                  <a:pt x="381372" y="190586"/>
                </a:lnTo>
                <a:lnTo>
                  <a:pt x="0" y="190586"/>
                </a:lnTo>
                <a:lnTo>
                  <a:pt x="0" y="0"/>
                </a:lnTo>
                <a:close/>
              </a:path>
            </a:pathLst>
          </a:custGeom>
          <a:solidFill>
            <a:srgbClr val="264F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8852" y="5516994"/>
            <a:ext cx="10409767" cy="110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4457" marR="6773" lvl="0" indent="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•Based</a:t>
            </a:r>
            <a:r>
              <a:rPr kumimoji="0" sz="1000" b="0" i="0" u="none" strike="noStrike" kern="1200" cap="none" spc="-6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6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</a:t>
            </a:r>
            <a:r>
              <a:rPr kumimoji="0" sz="1000" b="0" i="0" u="none" strike="noStrike" kern="1200" cap="none" spc="1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31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53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0" i="0" u="none" strike="noStrike" kern="1200" cap="none" spc="2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estin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000" b="0" i="0" u="none" strike="noStrike" kern="1200" cap="none" spc="320" normalizeH="0" baseline="0" noProof="0" dirty="0">
                <a:ln>
                  <a:noFill/>
                </a:ln>
                <a:solidFill>
                  <a:srgbClr val="9A9A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MSI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2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status</a:t>
            </a:r>
            <a:r>
              <a:rPr kumimoji="0" sz="1000" b="0" i="0" u="none" strike="noStrike" kern="1200" cap="none" spc="-2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000" b="0" i="0" u="none" strike="noStrike" kern="1200" cap="none" spc="-27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10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2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6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1000" b="0" i="0" u="none" strike="noStrike" kern="1200" cap="none" spc="-10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8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0" i="0" u="none" strike="noStrike" kern="1200" cap="none" spc="13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53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0" i="0" u="none" strike="noStrike" kern="1200" cap="none" spc="2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</a:t>
            </a:r>
            <a:r>
              <a:rPr kumimoji="0" sz="1000" b="0" i="0" u="none" strike="noStrike" kern="1200" cap="none" spc="1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0" i="0" u="none" strike="noStrike" kern="1200" cap="none" spc="10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-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0" i="0" u="none" strike="noStrike" kern="1200" cap="none" spc="260" normalizeH="0" baseline="0" noProof="0" dirty="0">
                <a:ln>
                  <a:noFill/>
                </a:ln>
                <a:solidFill>
                  <a:srgbClr val="9A9A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sz="1000" b="0" i="0" u="none" strike="noStrike" kern="1200" cap="none" spc="209" normalizeH="0" baseline="16666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000" b="0" i="0" u="none" strike="noStrike" kern="1200" cap="none" spc="16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1000" b="0" i="0" u="none" strike="noStrike" kern="1200" cap="none" spc="-12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7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000" b="0" i="0" u="none" strike="noStrike" kern="1200" cap="none" spc="1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0" i="0" u="none" strike="noStrike" kern="1200" cap="none" spc="2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000" b="0" i="0" u="none" strike="noStrike" kern="1200" cap="none" spc="6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2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000" b="0" i="0" u="none" strike="noStrike" kern="1200" cap="none" spc="1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000" b="0" i="0" u="none" strike="noStrike" kern="1200" cap="none" spc="6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</a:t>
            </a:r>
            <a:r>
              <a:rPr kumimoji="0" sz="1000" b="0" i="0" u="none" strike="noStrike" kern="1200" cap="none" spc="-12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6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4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000" b="0" i="0" u="none" strike="noStrike" kern="1200" cap="none" spc="-17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0" i="0" u="none" strike="noStrike" kern="1200" cap="none" spc="7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11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18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6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2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9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nt</a:t>
            </a:r>
            <a:r>
              <a:rPr kumimoji="0" sz="1000" b="0" i="0" u="none" strike="noStrike" kern="1200" cap="none" spc="-152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1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nd</a:t>
            </a:r>
            <a:r>
              <a:rPr kumimoji="0" sz="1000" b="0" i="0" u="none" strike="noStrike" kern="1200" cap="none" spc="-7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6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000" b="0" i="0" u="none" strike="noStrike" kern="1200" cap="none" spc="-4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152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0" i="0" u="none" strike="noStrike" kern="1200" cap="none" spc="-113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73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000" b="0" i="0" u="none" strike="noStrike" kern="1200" cap="none" spc="-53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1000" b="0" i="0" u="none" strike="noStrike" kern="1200" cap="none" spc="6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confirme</a:t>
            </a:r>
            <a:r>
              <a:rPr kumimoji="0" sz="1000" b="0" i="0" u="none" strike="noStrike" kern="1200" cap="none" spc="-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0" i="0" u="none" strike="noStrike" kern="1200" cap="none" spc="260" normalizeH="0" baseline="0" noProof="0" dirty="0">
                <a:ln>
                  <a:noFill/>
                </a:ln>
                <a:solidFill>
                  <a:srgbClr val="9A9A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sz="1000" b="0" i="0" u="none" strike="noStrike" kern="1200" cap="none" spc="6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"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000" b="0" i="0" u="none" strike="noStrike" kern="1200" cap="none" spc="14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000" b="0" i="0" u="none" strike="noStrike" kern="1200" cap="none" spc="-173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6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</a:t>
            </a:r>
            <a:r>
              <a:rPr kumimoji="0" sz="1000" b="0" i="0" u="none" strike="noStrike" kern="1200" cap="none" spc="-6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6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rmed</a:t>
            </a:r>
            <a:r>
              <a:rPr kumimoji="0" sz="1000" b="0" i="0" u="none" strike="noStrike" kern="1200" cap="none" spc="-12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0" i="0" u="none" strike="noStrike" kern="1200" cap="none" spc="10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24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0" i="0" u="none" strike="noStrike" kern="1200" cap="none" spc="7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0" i="0" u="none" strike="noStrike" kern="1200" cap="none" spc="-7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31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6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2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53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ment</a:t>
            </a:r>
            <a:r>
              <a:rPr kumimoji="0" sz="1000" b="0" i="0" u="none" strike="noStrike" kern="1200" cap="none" spc="-4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13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nd</a:t>
            </a:r>
            <a:r>
              <a:rPr kumimoji="0" sz="1000" b="0" i="0" u="none" strike="noStrike" kern="1200" cap="none" spc="-73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2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yet</a:t>
            </a:r>
            <a:r>
              <a:rPr kumimoji="0" sz="1000" b="0" i="0" u="none" strike="noStrike" kern="1200" cap="none" spc="-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000" b="0" i="0" u="none" strike="noStrike" kern="1200" cap="none" spc="13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1000" b="0" i="0" u="none" strike="noStrike" kern="1200" cap="none" spc="6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confirme</a:t>
            </a:r>
            <a:r>
              <a:rPr kumimoji="0" sz="1000" b="0" i="0" u="none" strike="noStrike" kern="1200" cap="none" spc="6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0" i="0" u="none" strike="noStrike" kern="1200" cap="none" spc="187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sz="1000" b="0" i="0" u="none" strike="noStrike" kern="1200" cap="none" spc="152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"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2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rC</a:t>
            </a:r>
            <a:r>
              <a:rPr kumimoji="0" sz="1000" b="0" i="0" u="none" strike="noStrike" kern="1200" cap="none" spc="6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000" b="0" i="0" u="none" strike="noStrike" kern="1200" cap="none" spc="-13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rP</a:t>
            </a:r>
            <a:r>
              <a:rPr kumimoji="0" sz="1000" b="0" i="0" u="none" strike="noStrike" kern="1200" cap="none" spc="93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000" b="0" i="0" u="none" strike="noStrike" kern="1200" cap="none" spc="-53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000" b="0" i="0" u="none" strike="noStrike" kern="1200" cap="none" spc="133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000" b="0" i="0" u="none" strike="noStrike" kern="1200" cap="none" spc="-33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</a:t>
            </a:r>
            <a:r>
              <a:rPr kumimoji="0" sz="1000" b="0" i="0" u="none" strike="noStrike" kern="1200" cap="none" spc="-13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</a:t>
            </a:r>
            <a:r>
              <a:rPr kumimoji="0" sz="1000" b="0" i="0" u="none" strike="noStrike" kern="1200" cap="none" spc="2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0" i="0" u="none" strike="noStrike" kern="1200" cap="none" spc="272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92924" marR="292939" lvl="0" indent="0" algn="l" defTabSz="914400" rtl="0" eaLnBrk="1" fontAlgn="auto" latinLnBrk="0" hangingPunct="1">
              <a:lnSpc>
                <a:spcPct val="1014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2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irC</a:t>
            </a:r>
            <a:r>
              <a:rPr kumimoji="0" sz="1000" b="0" i="0" u="none" strike="noStrike" kern="1200" cap="none" spc="6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000" b="0" i="0" u="none" strike="noStrike" kern="1200" cap="none" spc="8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sz="1000" b="0" i="0" u="none" strike="noStrike" kern="1200" cap="none" spc="-14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mmune-r</a:t>
            </a:r>
            <a:r>
              <a:rPr kumimoji="0" sz="1000" b="0" i="0" u="none" strike="noStrike" kern="1200" cap="none" spc="-12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-21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53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0" i="0" u="none" strike="noStrike" kern="1200" cap="none" spc="6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</a:t>
            </a:r>
            <a:r>
              <a:rPr kumimoji="0" sz="1000" b="0" i="0" u="none" strike="noStrike" kern="1200" cap="none" spc="-12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</a:t>
            </a:r>
            <a:r>
              <a:rPr kumimoji="0" sz="1000" b="0" i="0" u="none" strike="noStrike" kern="1200" cap="none" spc="-1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000" b="0" i="0" u="none" strike="noStrike" kern="1200" cap="none" spc="-21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5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ete</a:t>
            </a:r>
            <a:r>
              <a:rPr kumimoji="0" sz="1000" b="0" i="0" u="none" strike="noStrike" kern="1200" cap="none" spc="-1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esp</a:t>
            </a:r>
            <a:r>
              <a:rPr kumimoji="0" sz="1000" b="0" i="0" u="none" strike="noStrike" kern="1200" cap="none" spc="6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0" i="0" u="none" strike="noStrike" kern="1200" cap="none" spc="7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0" i="0" u="none" strike="noStrike" kern="1200" cap="none" spc="1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32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sz="1000" b="0" i="0" u="none" strike="noStrike" kern="1200" cap="none" spc="-2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5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rPR:</a:t>
            </a:r>
            <a:r>
              <a:rPr kumimoji="0" sz="1000" b="0" i="0" u="none" strike="noStrike" kern="1200" cap="none" spc="-11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mmune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000" b="0" i="0" u="none" strike="noStrike" kern="1200" cap="none" spc="6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000" b="0" i="0" u="none" strike="noStrike" kern="1200" cap="none" spc="-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ated</a:t>
            </a:r>
            <a:r>
              <a:rPr kumimoji="0" sz="1000" b="0" i="0" u="none" strike="noStrike" kern="1200" cap="none" spc="-1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</a:t>
            </a:r>
            <a:r>
              <a:rPr kumimoji="0" sz="1000" b="0" i="0" u="none" strike="noStrike" kern="1200" cap="none" spc="-33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31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</a:t>
            </a:r>
            <a:r>
              <a:rPr kumimoji="0" sz="1000" b="0" i="0" u="none" strike="noStrike" kern="1200" cap="none" spc="6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220" normalizeH="0" baseline="0" noProof="0" dirty="0">
                <a:ln>
                  <a:noFill/>
                </a:ln>
                <a:solidFill>
                  <a:srgbClr val="9A9A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rSD:</a:t>
            </a:r>
            <a:r>
              <a:rPr kumimoji="0" sz="1000" b="0" i="0" u="none" strike="noStrike" kern="1200" cap="none" spc="-10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8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mmu</a:t>
            </a:r>
            <a:r>
              <a:rPr kumimoji="0" sz="1000" b="0" i="0" u="none" strike="noStrike" kern="1200" cap="none" spc="-5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e-r</a:t>
            </a:r>
            <a:r>
              <a:rPr kumimoji="0" sz="1000" b="0" i="0" u="none" strike="noStrike" kern="1200" cap="none" spc="6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-2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ated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</a:t>
            </a:r>
            <a:r>
              <a:rPr kumimoji="0" sz="1000" b="0" i="0" u="none" strike="noStrike" kern="1200" cap="none" spc="6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13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1000" b="0" i="0" u="none" strike="noStrike" kern="1200" cap="none" spc="-10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14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-10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4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0" i="0" u="none" strike="noStrike" kern="1200" cap="none" spc="-21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seas</a:t>
            </a:r>
            <a:r>
              <a:rPr kumimoji="0" sz="1000" b="0" i="0" u="none" strike="noStrike" kern="1200" cap="none" spc="2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327" normalizeH="0" baseline="0" noProof="0" dirty="0">
                <a:ln>
                  <a:noFill/>
                </a:ln>
                <a:solidFill>
                  <a:srgbClr val="9A9A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uirPR:</a:t>
            </a:r>
            <a:r>
              <a:rPr kumimoji="0" sz="1000" b="0" i="0" u="none" strike="noStrike" kern="1200" cap="none" spc="-6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unconf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6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rmed</a:t>
            </a:r>
            <a:r>
              <a:rPr kumimoji="0" sz="1000" b="0" i="0" u="none" strike="noStrike" kern="1200" cap="none" spc="-16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000" b="0" i="0" u="none" strike="noStrike" kern="1200" cap="none" spc="9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</a:t>
            </a:r>
            <a:r>
              <a:rPr kumimoji="0" sz="1000" b="0" i="0" u="none" strike="noStrike" kern="1200" cap="none" spc="-5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73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­</a:t>
            </a:r>
            <a:r>
              <a:rPr kumimoji="0" sz="1000" b="0" i="0" u="none" strike="noStrike" kern="1200" cap="none" spc="6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ated</a:t>
            </a:r>
            <a:r>
              <a:rPr kumimoji="0" sz="1000" b="0" i="0" u="none" strike="noStrike" kern="1200" cap="none" spc="-1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</a:t>
            </a:r>
            <a:r>
              <a:rPr kumimoji="0" sz="1000" b="0" i="0" u="none" strike="noStrike" kern="1200" cap="none" spc="-2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31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</a:t>
            </a:r>
            <a:r>
              <a:rPr kumimoji="0" sz="1000" b="0" i="0" u="none" strike="noStrike" kern="1200" cap="none" spc="-27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se.</a:t>
            </a:r>
            <a:r>
              <a:rPr kumimoji="0" sz="1000" b="0" i="0" u="none" strike="noStrike" kern="1200" cap="none" spc="-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52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000" b="0" i="0" u="none" strike="noStrike" kern="1200" cap="none" spc="33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l:</a:t>
            </a:r>
            <a:r>
              <a:rPr kumimoji="0" sz="1000" b="0" i="0" u="none" strike="noStrike" kern="1200" cap="none" spc="-47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2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confiden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000" b="0" i="0" u="none" strike="noStrike" kern="1200" cap="none" spc="133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-213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0" i="0" u="none" strike="noStrike" kern="1200" cap="none" spc="53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0" i="0" u="none" strike="noStrike" kern="1200" cap="none" spc="2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erv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8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7274378" lvl="0" indent="0" algn="l" defTabSz="914400" rtl="0" eaLnBrk="1" fontAlgn="auto" latinLnBrk="0" hangingPunct="1">
              <a:lnSpc>
                <a:spcPct val="81500"/>
              </a:lnSpc>
              <a:spcBef>
                <a:spcPts val="673"/>
              </a:spcBef>
              <a:spcAft>
                <a:spcPts val="0"/>
              </a:spcAft>
              <a:buClrTx/>
              <a:buSzTx/>
              <a:buFontTx/>
              <a:buNone/>
              <a:tabLst>
                <a:tab pos="969409" algn="l"/>
                <a:tab pos="2523850" algn="l"/>
              </a:tabLst>
              <a:defRPr/>
            </a:pPr>
            <a:endParaRPr kumimoji="0" lang="en-US" sz="1133" b="0" i="0" u="none" strike="noStrike" kern="1200" cap="none" spc="47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7274378" lvl="0" indent="0" algn="l" defTabSz="914400" rtl="0" eaLnBrk="1" fontAlgn="auto" latinLnBrk="0" hangingPunct="1">
              <a:lnSpc>
                <a:spcPct val="81500"/>
              </a:lnSpc>
              <a:spcBef>
                <a:spcPts val="673"/>
              </a:spcBef>
              <a:spcAft>
                <a:spcPts val="0"/>
              </a:spcAft>
              <a:buClrTx/>
              <a:buSzTx/>
              <a:buFontTx/>
              <a:buNone/>
              <a:tabLst>
                <a:tab pos="969409" algn="l"/>
                <a:tab pos="2523850" algn="l"/>
              </a:tabLst>
              <a:defRPr/>
            </a:pPr>
            <a:r>
              <a:rPr kumimoji="0" sz="1133" b="0" i="0" u="none" strike="noStrike" kern="1200" cap="none" spc="47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133" b="0" i="0" u="none" strike="noStrike" kern="1200" cap="none" spc="-2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33" b="0" i="0" u="none" strike="noStrike" kern="1200" cap="none" spc="8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133" b="0" i="0" u="none" strike="noStrike" kern="1200" cap="none" spc="-13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33" b="0" i="0" u="none" strike="noStrike" kern="1200" cap="none" spc="13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33" b="0" i="0" u="none" strike="noStrike" kern="1200" cap="none" spc="4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133" b="0" i="0" u="none" strike="noStrike" kern="1200" cap="none" spc="33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133" b="0" i="0" u="none" strike="noStrike" kern="1200" cap="none" spc="87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133" b="0" i="0" u="none" strike="noStrike" kern="1200" cap="none" spc="2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ract</a:t>
            </a:r>
            <a:r>
              <a:rPr kumimoji="0" sz="1133" b="0" i="0" u="none" strike="noStrike" kern="1200" cap="none" spc="-4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33" b="0" i="0" u="none" strike="noStrike" kern="1200" cap="none" spc="4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date:</a:t>
            </a:r>
            <a:r>
              <a:rPr kumimoji="0" sz="1133" b="0" i="0" u="none" strike="noStrike" kern="1200" cap="none" spc="-2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33" b="0" i="0" u="none" strike="noStrike" kern="1200" cap="none" spc="107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sz="1133" b="0" i="0" u="none" strike="noStrike" kern="1200" cap="none" spc="4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33" b="0" i="0" u="none" strike="noStrike" kern="1200" cap="none" spc="4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nuary</a:t>
            </a:r>
            <a:r>
              <a:rPr kumimoji="0" sz="1133" b="0" i="0" u="none" strike="noStrike" kern="1200" cap="none" spc="-93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33" b="0" i="0" u="none" strike="noStrike" kern="1200" cap="none" spc="107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133" b="0" i="0" u="none" strike="noStrike" kern="1200" cap="none" spc="47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133" b="0" i="0" u="none" strike="noStrike" kern="1200" cap="none" spc="20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133" b="0" i="0" u="none" strike="noStrike" kern="1200" cap="none" spc="-167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33" b="0" i="0" u="none" strike="noStrike" kern="1200" cap="none" spc="4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133" b="0" i="0" u="none" strike="noStrike" kern="1200" cap="none" spc="10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133" b="0" i="0" u="none" strike="noStrike" kern="1200" cap="none" spc="-27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133" b="0" i="0" u="none" strike="noStrike" kern="1200" cap="none" spc="107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r>
              <a:rPr kumimoji="0" sz="1133" b="0" i="0" u="none" strike="noStrike" kern="1200" cap="none" spc="24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endParaRPr kumimoji="0" sz="1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711198" y="1668378"/>
          <a:ext cx="10978293" cy="38007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7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5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81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4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9065"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lang="en-US"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Best</a:t>
                      </a:r>
                      <a:r>
                        <a:rPr sz="1500" spc="4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Overall</a:t>
                      </a:r>
                      <a:r>
                        <a:rPr sz="1500" spc="13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Response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439">
                      <a:solidFill>
                        <a:srgbClr val="6B1F2B"/>
                      </a:solidFill>
                      <a:prstDash val="solid"/>
                    </a:lnL>
                    <a:lnT w="19318">
                      <a:solidFill>
                        <a:srgbClr val="183454"/>
                      </a:solidFill>
                      <a:prstDash val="solid"/>
                    </a:lnT>
                    <a:lnB w="19318">
                      <a:solidFill>
                        <a:srgbClr val="FB0000"/>
                      </a:solidFill>
                      <a:prstDash val="solid"/>
                    </a:lnB>
                    <a:solidFill>
                      <a:srgbClr val="264F7E"/>
                    </a:solidFill>
                  </a:tcPr>
                </a:tc>
                <a:tc>
                  <a:txBody>
                    <a:bodyPr/>
                    <a:lstStyle/>
                    <a:p>
                      <a:pPr marL="436245" marR="200660" indent="-122555">
                        <a:lnSpc>
                          <a:spcPct val="103699"/>
                        </a:lnSpc>
                      </a:pP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MS</a:t>
                      </a:r>
                      <a:r>
                        <a:rPr sz="1500" spc="-7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-H</a:t>
                      </a:r>
                      <a:r>
                        <a:rPr sz="1500" spc="9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EC (</a:t>
                      </a:r>
                      <a:r>
                        <a:rPr sz="1500" spc="-12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=4</a:t>
                      </a:r>
                      <a:r>
                        <a:rPr sz="1500" spc="-7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9318">
                      <a:solidFill>
                        <a:srgbClr val="183454"/>
                      </a:solidFill>
                      <a:prstDash val="solid"/>
                    </a:lnT>
                    <a:lnB w="19318">
                      <a:solidFill>
                        <a:srgbClr val="FB0000"/>
                      </a:solidFill>
                      <a:prstDash val="solid"/>
                    </a:lnB>
                    <a:solidFill>
                      <a:srgbClr val="264F7E"/>
                    </a:solidFill>
                  </a:tcPr>
                </a:tc>
                <a:tc>
                  <a:txBody>
                    <a:bodyPr/>
                    <a:lstStyle/>
                    <a:p>
                      <a:pPr marL="316230" marR="245110" indent="-64769">
                        <a:lnSpc>
                          <a:spcPct val="107500"/>
                        </a:lnSpc>
                      </a:pP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MSS</a:t>
                      </a:r>
                      <a:r>
                        <a:rPr sz="1500" spc="-1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EC (n=79)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9318">
                      <a:solidFill>
                        <a:srgbClr val="183454"/>
                      </a:solidFill>
                      <a:prstDash val="solid"/>
                    </a:lnT>
                    <a:lnB w="19318">
                      <a:solidFill>
                        <a:srgbClr val="FB0000"/>
                      </a:solidFill>
                      <a:prstDash val="solid"/>
                    </a:lnB>
                    <a:solidFill>
                      <a:srgbClr val="264F7E"/>
                    </a:solidFill>
                  </a:tcPr>
                </a:tc>
                <a:tc>
                  <a:txBody>
                    <a:bodyPr/>
                    <a:lstStyle/>
                    <a:p>
                      <a:pPr marL="169545" marR="160020" algn="ctr">
                        <a:lnSpc>
                          <a:spcPct val="105600"/>
                        </a:lnSpc>
                      </a:pP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500" spc="-9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500" spc="-8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lang="en-US" sz="1500" spc="-8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stat</a:t>
                      </a:r>
                      <a:r>
                        <a:rPr sz="1500" spc="-45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s </a:t>
                      </a:r>
                      <a:r>
                        <a:rPr sz="1500" spc="-105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nknown (n=5)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9318">
                      <a:solidFill>
                        <a:srgbClr val="183454"/>
                      </a:solidFill>
                      <a:prstDash val="solid"/>
                    </a:lnT>
                    <a:lnB w="19318">
                      <a:solidFill>
                        <a:srgbClr val="FB0000"/>
                      </a:solidFill>
                      <a:prstDash val="solid"/>
                    </a:lnB>
                    <a:solidFill>
                      <a:srgbClr val="264F7E"/>
                    </a:solidFill>
                  </a:tcPr>
                </a:tc>
                <a:tc>
                  <a:txBody>
                    <a:bodyPr/>
                    <a:lstStyle/>
                    <a:p>
                      <a:pPr marL="270510" marR="245745" indent="102870">
                        <a:lnSpc>
                          <a:spcPct val="107500"/>
                        </a:lnSpc>
                      </a:pPr>
                      <a:r>
                        <a:rPr sz="1500" spc="-15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otal </a:t>
                      </a:r>
                      <a:r>
                        <a:rPr sz="1500" spc="-9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500" spc="-45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sz="1500" spc="-24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500" dirty="0">
                          <a:solidFill>
                            <a:srgbClr val="F6F7F9"/>
                          </a:solidFill>
                          <a:latin typeface="Arial"/>
                          <a:cs typeface="Arial"/>
                        </a:rPr>
                        <a:t>25)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38636">
                      <a:solidFill>
                        <a:srgbClr val="543854"/>
                      </a:solidFill>
                      <a:prstDash val="solid"/>
                    </a:lnR>
                    <a:lnT w="19318">
                      <a:solidFill>
                        <a:srgbClr val="183454"/>
                      </a:solidFill>
                      <a:prstDash val="solid"/>
                    </a:lnT>
                    <a:lnB w="19318">
                      <a:solidFill>
                        <a:srgbClr val="FB0000"/>
                      </a:solidFill>
                      <a:prstDash val="solid"/>
                    </a:lnB>
                    <a:solidFill>
                      <a:srgbClr val="264F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098">
                <a:tc>
                  <a:txBody>
                    <a:bodyPr/>
                    <a:lstStyle/>
                    <a:p>
                      <a:pPr marL="70485">
                        <a:lnSpc>
                          <a:spcPts val="1150"/>
                        </a:lnSpc>
                        <a:tabLst>
                          <a:tab pos="1796414" algn="l"/>
                        </a:tabLst>
                      </a:pPr>
                      <a:endParaRPr lang="en-US" sz="1500" dirty="0">
                        <a:solidFill>
                          <a:srgbClr val="15316B"/>
                        </a:solidFill>
                        <a:latin typeface="Arial"/>
                        <a:cs typeface="Arial"/>
                      </a:endParaRPr>
                    </a:p>
                    <a:p>
                      <a:pPr marL="70485">
                        <a:lnSpc>
                          <a:spcPts val="1150"/>
                        </a:lnSpc>
                        <a:tabLst>
                          <a:tab pos="1796414" algn="l"/>
                        </a:tabLst>
                      </a:pPr>
                      <a:r>
                        <a:rPr lang="en-US"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Overall</a:t>
                      </a:r>
                      <a:r>
                        <a:rPr sz="1500" spc="7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response</a:t>
                      </a:r>
                      <a:r>
                        <a:rPr sz="1500" spc="5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rate</a:t>
                      </a:r>
                      <a:endParaRPr lang="en-US" sz="1500" dirty="0">
                        <a:solidFill>
                          <a:srgbClr val="15316B"/>
                        </a:solidFill>
                        <a:latin typeface="Arial"/>
                        <a:cs typeface="Arial"/>
                      </a:endParaRPr>
                    </a:p>
                    <a:p>
                      <a:pPr marL="70485">
                        <a:lnSpc>
                          <a:spcPts val="1150"/>
                        </a:lnSpc>
                        <a:tabLst>
                          <a:tab pos="1796414" algn="l"/>
                        </a:tabLst>
                      </a:pPr>
                      <a:r>
                        <a:rPr lang="en-US" sz="2400" baseline="25462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                                              </a:t>
                      </a:r>
                      <a:r>
                        <a:rPr sz="2400" baseline="25462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2400" spc="-142" baseline="25462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spc="-30" baseline="27777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2200" spc="-112" baseline="27777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lang="en-US" sz="2200" spc="0" baseline="27777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marL="70485">
                        <a:lnSpc>
                          <a:spcPts val="1150"/>
                        </a:lnSpc>
                        <a:tabLst>
                          <a:tab pos="1796414" algn="l"/>
                        </a:tabLst>
                      </a:pPr>
                      <a:r>
                        <a:rPr lang="en-US" sz="1300" spc="-5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                                                                 </a:t>
                      </a:r>
                      <a:r>
                        <a:rPr sz="1300" spc="-5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3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1300" spc="-1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1300" spc="-2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1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300" spc="-13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318">
                      <a:solidFill>
                        <a:srgbClr val="A35454"/>
                      </a:solidFill>
                      <a:prstDash val="solid"/>
                    </a:lnL>
                    <a:lnT w="19318">
                      <a:solidFill>
                        <a:srgbClr val="FB0000"/>
                      </a:solidFill>
                      <a:prstDash val="solid"/>
                    </a:lnT>
                    <a:lnB w="32197">
                      <a:solidFill>
                        <a:srgbClr val="FB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ts val="1320"/>
                        </a:lnSpc>
                      </a:pPr>
                      <a:endParaRPr lang="en-US" sz="1500" dirty="0">
                        <a:solidFill>
                          <a:srgbClr val="15316B"/>
                        </a:solidFill>
                        <a:latin typeface="Arial"/>
                        <a:cs typeface="Arial"/>
                      </a:endParaRPr>
                    </a:p>
                    <a:p>
                      <a:pPr marL="307340">
                        <a:lnSpc>
                          <a:spcPts val="1320"/>
                        </a:lnSpc>
                      </a:pP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sz="1500" spc="-2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(4</a:t>
                      </a:r>
                      <a:r>
                        <a:rPr lang="en-US"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1500" spc="-8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marL="339725">
                        <a:lnSpc>
                          <a:spcPts val="1140"/>
                        </a:lnSpc>
                      </a:pPr>
                      <a:endParaRPr lang="en-US" sz="1300" spc="-120" dirty="0">
                        <a:solidFill>
                          <a:srgbClr val="546993"/>
                        </a:solidFill>
                        <a:latin typeface="Arial"/>
                        <a:cs typeface="Arial"/>
                      </a:endParaRPr>
                    </a:p>
                    <a:p>
                      <a:pPr marL="339725">
                        <a:lnSpc>
                          <a:spcPts val="1140"/>
                        </a:lnSpc>
                      </a:pPr>
                      <a:r>
                        <a:rPr sz="1300" spc="-12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3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300" spc="2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300" spc="-21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spc="-4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130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300" spc="-15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300" spc="3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300" spc="-21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spc="-4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9318">
                      <a:solidFill>
                        <a:srgbClr val="FB0000"/>
                      </a:solidFill>
                      <a:prstDash val="solid"/>
                    </a:lnT>
                    <a:lnB w="32197">
                      <a:solidFill>
                        <a:srgbClr val="FB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ts val="1320"/>
                        </a:lnSpc>
                      </a:pPr>
                      <a:endParaRPr lang="en-US" sz="1500" spc="-240" dirty="0">
                        <a:solidFill>
                          <a:srgbClr val="15316B"/>
                        </a:solidFill>
                        <a:latin typeface="Arial"/>
                        <a:cs typeface="Arial"/>
                      </a:endParaRPr>
                    </a:p>
                    <a:p>
                      <a:pPr marL="200660">
                        <a:lnSpc>
                          <a:spcPts val="1320"/>
                        </a:lnSpc>
                      </a:pPr>
                      <a:r>
                        <a:rPr sz="1500" spc="-24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1500" spc="-24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500" spc="-4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(2</a:t>
                      </a:r>
                      <a:r>
                        <a:rPr sz="1500" spc="5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500" spc="-254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500" spc="-8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marL="226060">
                        <a:lnSpc>
                          <a:spcPts val="1140"/>
                        </a:lnSpc>
                      </a:pPr>
                      <a:endParaRPr lang="en-US" sz="1300" dirty="0">
                        <a:solidFill>
                          <a:srgbClr val="546993"/>
                        </a:solidFill>
                        <a:latin typeface="Arial"/>
                        <a:cs typeface="Arial"/>
                      </a:endParaRPr>
                    </a:p>
                    <a:p>
                      <a:pPr marL="226060">
                        <a:lnSpc>
                          <a:spcPts val="1140"/>
                        </a:lnSpc>
                      </a:pPr>
                      <a:r>
                        <a:rPr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300" spc="-10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300" spc="2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300" spc="-215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0,</a:t>
                      </a:r>
                      <a:r>
                        <a:rPr sz="1300" spc="-35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300" spc="2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300" spc="-21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spc="-9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9318">
                      <a:solidFill>
                        <a:srgbClr val="FB0000"/>
                      </a:solidFill>
                      <a:prstDash val="solid"/>
                    </a:lnT>
                    <a:lnB w="32197">
                      <a:solidFill>
                        <a:srgbClr val="FB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ts val="1320"/>
                        </a:lnSpc>
                      </a:pPr>
                      <a:endParaRPr lang="en-US" sz="1500" spc="65" dirty="0">
                        <a:solidFill>
                          <a:srgbClr val="15316B"/>
                        </a:solidFill>
                        <a:latin typeface="Arial"/>
                        <a:cs typeface="Arial"/>
                      </a:endParaRPr>
                    </a:p>
                    <a:p>
                      <a:pPr marL="246379">
                        <a:lnSpc>
                          <a:spcPts val="1320"/>
                        </a:lnSpc>
                      </a:pPr>
                      <a:r>
                        <a:rPr sz="1500" spc="65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(2</a:t>
                      </a:r>
                      <a:r>
                        <a:rPr sz="1500" spc="-45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500" spc="-254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500" spc="-7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marL="266065">
                        <a:lnSpc>
                          <a:spcPts val="1140"/>
                        </a:lnSpc>
                      </a:pPr>
                      <a:endParaRPr lang="en-US" sz="1300" spc="-70" dirty="0">
                        <a:solidFill>
                          <a:srgbClr val="546993"/>
                        </a:solidFill>
                        <a:latin typeface="Arial"/>
                        <a:cs typeface="Arial"/>
                      </a:endParaRPr>
                    </a:p>
                    <a:p>
                      <a:pPr marL="266065">
                        <a:lnSpc>
                          <a:spcPts val="1140"/>
                        </a:lnSpc>
                      </a:pPr>
                      <a:r>
                        <a:rPr sz="1300" spc="-7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3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300" spc="-1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spc="-3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300" spc="3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300" spc="-1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300" spc="-16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spc="-3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9318">
                      <a:solidFill>
                        <a:srgbClr val="FB0000"/>
                      </a:solidFill>
                      <a:prstDash val="solid"/>
                    </a:lnT>
                    <a:lnB w="32197">
                      <a:solidFill>
                        <a:srgbClr val="FB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9390">
                        <a:lnSpc>
                          <a:spcPts val="1320"/>
                        </a:lnSpc>
                      </a:pPr>
                      <a:endParaRPr lang="en-US" sz="1500" dirty="0">
                        <a:solidFill>
                          <a:srgbClr val="15316B"/>
                        </a:solidFill>
                        <a:latin typeface="Arial"/>
                        <a:cs typeface="Arial"/>
                      </a:endParaRPr>
                    </a:p>
                    <a:p>
                      <a:pPr marL="199390">
                        <a:lnSpc>
                          <a:spcPts val="1320"/>
                        </a:lnSpc>
                      </a:pP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37</a:t>
                      </a:r>
                      <a:r>
                        <a:rPr sz="1500" spc="-35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sz="1500" spc="-13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marL="231775">
                        <a:lnSpc>
                          <a:spcPts val="1140"/>
                        </a:lnSpc>
                      </a:pPr>
                      <a:endParaRPr lang="en-US" sz="1300" spc="-50" dirty="0">
                        <a:solidFill>
                          <a:srgbClr val="6D7EA1"/>
                        </a:solidFill>
                        <a:latin typeface="Arial"/>
                        <a:cs typeface="Arial"/>
                      </a:endParaRPr>
                    </a:p>
                    <a:p>
                      <a:pPr marL="231775">
                        <a:lnSpc>
                          <a:spcPts val="1140"/>
                        </a:lnSpc>
                      </a:pPr>
                      <a:r>
                        <a:rPr sz="1300" spc="-5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3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300" spc="-8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300" spc="-385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spc="-3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30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300" spc="-10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300" spc="3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300" spc="-12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spc="-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38636">
                      <a:solidFill>
                        <a:srgbClr val="543854"/>
                      </a:solidFill>
                      <a:prstDash val="solid"/>
                    </a:lnR>
                    <a:lnT w="19318">
                      <a:solidFill>
                        <a:srgbClr val="FB0000"/>
                      </a:solidFill>
                      <a:prstDash val="solid"/>
                    </a:lnT>
                    <a:lnB w="32197">
                      <a:solidFill>
                        <a:srgbClr val="FB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404">
                <a:tc>
                  <a:txBody>
                    <a:bodyPr/>
                    <a:lstStyle/>
                    <a:p>
                      <a:pPr marL="212090" marR="364490" indent="-6985">
                        <a:lnSpc>
                          <a:spcPct val="199700"/>
                        </a:lnSpc>
                        <a:tabLst>
                          <a:tab pos="1835150" algn="l"/>
                        </a:tabLst>
                      </a:pP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Comp</a:t>
                      </a:r>
                      <a:r>
                        <a:rPr sz="1500" spc="-4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ete</a:t>
                      </a:r>
                      <a:r>
                        <a:rPr sz="1500" spc="-1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response	n</a:t>
                      </a:r>
                      <a:r>
                        <a:rPr sz="1500" spc="-5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500" spc="-2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) </a:t>
                      </a:r>
                      <a:r>
                        <a:rPr sz="1500" spc="-85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500" spc="-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500" spc="25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ial</a:t>
                      </a:r>
                      <a:r>
                        <a:rPr sz="1500" spc="-5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res</a:t>
                      </a:r>
                      <a:r>
                        <a:rPr sz="1500" spc="-75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onse	</a:t>
                      </a:r>
                      <a:r>
                        <a:rPr lang="en-US"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              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500" spc="-5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500" spc="-2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318">
                      <a:solidFill>
                        <a:srgbClr val="A35454"/>
                      </a:solidFill>
                      <a:prstDash val="solid"/>
                    </a:lnL>
                    <a:lnT w="32197">
                      <a:solidFill>
                        <a:srgbClr val="FB0000"/>
                      </a:solidFill>
                      <a:prstDash val="solid"/>
                    </a:lnT>
                    <a:lnB w="643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695" algn="l">
                        <a:lnSpc>
                          <a:spcPct val="100000"/>
                        </a:lnSpc>
                      </a:pPr>
                      <a:endParaRPr lang="en-US" sz="1500" dirty="0">
                        <a:solidFill>
                          <a:srgbClr val="364D80"/>
                        </a:solidFill>
                        <a:latin typeface="Arial"/>
                        <a:cs typeface="Arial"/>
                      </a:endParaRPr>
                    </a:p>
                    <a:p>
                      <a:pPr marL="99695" algn="l">
                        <a:lnSpc>
                          <a:spcPct val="100000"/>
                        </a:lnSpc>
                      </a:pPr>
                      <a:r>
                        <a:rPr lang="en-US"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   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500" spc="-5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4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500" spc="3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500" spc="-30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%)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113030" algn="l">
                        <a:lnSpc>
                          <a:spcPct val="100000"/>
                        </a:lnSpc>
                      </a:pPr>
                      <a:r>
                        <a:rPr lang="en-US" sz="1500" spc="-18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   </a:t>
                      </a:r>
                      <a:r>
                        <a:rPr sz="1500" spc="-18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500" spc="-4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1&gt;</a:t>
                      </a:r>
                      <a:r>
                        <a:rPr sz="1500" spc="-5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(43.</a:t>
                      </a:r>
                      <a:r>
                        <a:rPr sz="1500" spc="-2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%)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2197">
                      <a:solidFill>
                        <a:srgbClr val="FB0000"/>
                      </a:solidFill>
                      <a:prstDash val="solid"/>
                    </a:lnT>
                    <a:lnB w="643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l">
                        <a:lnSpc>
                          <a:spcPct val="100000"/>
                        </a:lnSpc>
                      </a:pPr>
                      <a:endParaRPr lang="en-US" sz="1500" dirty="0">
                        <a:solidFill>
                          <a:srgbClr val="364D80"/>
                        </a:solidFill>
                        <a:latin typeface="Arial"/>
                        <a:cs typeface="Arial"/>
                      </a:endParaRPr>
                    </a:p>
                    <a:p>
                      <a:pPr marR="3810" algn="l">
                        <a:lnSpc>
                          <a:spcPct val="100000"/>
                        </a:lnSpc>
                      </a:pPr>
                      <a:r>
                        <a:rPr lang="en-US"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500" spc="-2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7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5.</a:t>
                      </a:r>
                      <a:r>
                        <a:rPr sz="1500" spc="-4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%)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00000"/>
                        </a:lnSpc>
                      </a:pPr>
                      <a:r>
                        <a:rPr lang="en-US" sz="1500" spc="-18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sz="1500" spc="-18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500" spc="-9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500" spc="1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3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500" spc="-18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500" spc="6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500" spc="-16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500" spc="1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500" spc="-8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2197">
                      <a:solidFill>
                        <a:srgbClr val="FB0000"/>
                      </a:solidFill>
                      <a:prstDash val="solid"/>
                    </a:lnT>
                    <a:lnB w="643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500" dirty="0">
                        <a:solidFill>
                          <a:srgbClr val="546993"/>
                        </a:solidFill>
                        <a:latin typeface="Arial"/>
                        <a:cs typeface="Arial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500" spc="-1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500" spc="-6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%)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6350" algn="l">
                        <a:lnSpc>
                          <a:spcPct val="100000"/>
                        </a:lnSpc>
                      </a:pPr>
                      <a:r>
                        <a:rPr lang="en-US"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500" spc="-18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9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500" spc="3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500" spc="-254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500" spc="-5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%)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2197">
                      <a:solidFill>
                        <a:srgbClr val="FB0000"/>
                      </a:solidFill>
                      <a:prstDash val="solid"/>
                    </a:lnT>
                    <a:lnB w="643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l">
                        <a:lnSpc>
                          <a:spcPct val="100000"/>
                        </a:lnSpc>
                      </a:pPr>
                      <a:endParaRPr lang="en-US" sz="1500" dirty="0">
                        <a:solidFill>
                          <a:srgbClr val="364D80"/>
                        </a:solidFill>
                        <a:latin typeface="Arial"/>
                        <a:cs typeface="Arial"/>
                      </a:endParaRPr>
                    </a:p>
                    <a:p>
                      <a:pPr marL="10160" algn="l">
                        <a:lnSpc>
                          <a:spcPct val="100000"/>
                        </a:lnSpc>
                      </a:pPr>
                      <a:r>
                        <a:rPr lang="en-US"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500" spc="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2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500" spc="3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500" spc="-16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500" spc="-4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%)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16510" algn="l">
                        <a:lnSpc>
                          <a:spcPct val="100000"/>
                        </a:lnSpc>
                      </a:pPr>
                      <a:r>
                        <a:rPr lang="en-US"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31</a:t>
                      </a:r>
                      <a:r>
                        <a:rPr sz="1500" spc="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7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500" spc="3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500" spc="-30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500" spc="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%)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32197">
                      <a:solidFill>
                        <a:srgbClr val="9C5454"/>
                      </a:solidFill>
                      <a:prstDash val="solid"/>
                    </a:lnR>
                    <a:lnT w="32197">
                      <a:solidFill>
                        <a:srgbClr val="FB0000"/>
                      </a:solidFill>
                      <a:prstDash val="solid"/>
                    </a:lnT>
                    <a:lnB w="6439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185">
                <a:tc>
                  <a:txBody>
                    <a:bodyPr/>
                    <a:lstStyle/>
                    <a:p>
                      <a:pPr marL="70485" algn="l">
                        <a:lnSpc>
                          <a:spcPts val="1115"/>
                        </a:lnSpc>
                        <a:tabLst>
                          <a:tab pos="1983105" algn="l"/>
                        </a:tabLst>
                      </a:pPr>
                      <a:endParaRPr lang="en-US" sz="1500" spc="-105" dirty="0">
                        <a:solidFill>
                          <a:srgbClr val="15316B"/>
                        </a:solidFill>
                        <a:latin typeface="Arial"/>
                        <a:cs typeface="Arial"/>
                      </a:endParaRPr>
                    </a:p>
                    <a:p>
                      <a:pPr marL="70485" algn="l">
                        <a:lnSpc>
                          <a:spcPts val="1115"/>
                        </a:lnSpc>
                        <a:tabLst>
                          <a:tab pos="1983105" algn="l"/>
                        </a:tabLst>
                      </a:pPr>
                      <a:r>
                        <a:rPr lang="en-US" sz="1500" spc="-105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sz="1500" spc="-105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isease</a:t>
                      </a:r>
                      <a:r>
                        <a:rPr sz="1500" spc="-8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control</a:t>
                      </a:r>
                      <a:r>
                        <a:rPr sz="1500" spc="3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500" spc="-114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500" spc="-3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500" spc="-9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d	</a:t>
                      </a:r>
                      <a:r>
                        <a:rPr lang="en-US"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                </a:t>
                      </a:r>
                      <a:r>
                        <a:rPr lang="mr-IN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sz="2200" b="0" i="0" u="none" strike="noStrike" kern="1200" baseline="32828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0485" algn="l">
                        <a:lnSpc>
                          <a:spcPts val="1115"/>
                        </a:lnSpc>
                        <a:tabLst>
                          <a:tab pos="1983105" algn="l"/>
                        </a:tabLst>
                      </a:pPr>
                      <a:endParaRPr lang="en-US" sz="2200" b="0" i="0" u="none" strike="noStrike" kern="1200" baseline="32828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0485" algn="l">
                        <a:lnSpc>
                          <a:spcPts val="1115"/>
                        </a:lnSpc>
                        <a:tabLst>
                          <a:tab pos="1983105" algn="l"/>
                        </a:tabLst>
                      </a:pPr>
                      <a:r>
                        <a:rPr lang="en-US" sz="2200" b="0" i="0" u="none" strike="noStrike" kern="1200" baseline="32828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2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                     </a:t>
                      </a:r>
                      <a:r>
                        <a:rPr sz="11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100" spc="-3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1100" spc="-2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1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1100" spc="-3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100" spc="-6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10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318">
                      <a:solidFill>
                        <a:srgbClr val="A35454"/>
                      </a:solidFill>
                      <a:prstDash val="solid"/>
                    </a:lnL>
                    <a:lnT w="6439">
                      <a:solidFill>
                        <a:srgbClr val="000000"/>
                      </a:solidFill>
                      <a:prstDash val="solid"/>
                    </a:lnT>
                    <a:lnB w="12878">
                      <a:solidFill>
                        <a:srgbClr val="3F3F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5410" algn="l">
                        <a:lnSpc>
                          <a:spcPts val="1320"/>
                        </a:lnSpc>
                      </a:pPr>
                      <a:endParaRPr lang="en-US" sz="1500" dirty="0">
                        <a:solidFill>
                          <a:srgbClr val="364D80"/>
                        </a:solidFill>
                        <a:latin typeface="Arial"/>
                        <a:cs typeface="Arial"/>
                      </a:endParaRPr>
                    </a:p>
                    <a:p>
                      <a:pPr marL="105410" algn="l">
                        <a:lnSpc>
                          <a:spcPts val="1320"/>
                        </a:lnSpc>
                      </a:pPr>
                      <a:r>
                        <a:rPr lang="en-US"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  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63.</a:t>
                      </a:r>
                      <a:r>
                        <a:rPr sz="1500" spc="3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marL="102235" algn="l">
                        <a:lnSpc>
                          <a:spcPts val="1140"/>
                        </a:lnSpc>
                      </a:pPr>
                      <a:endParaRPr lang="en-US" sz="1300" spc="-120" dirty="0">
                        <a:solidFill>
                          <a:srgbClr val="6D7EA1"/>
                        </a:solidFill>
                        <a:latin typeface="Arial"/>
                        <a:cs typeface="Arial"/>
                      </a:endParaRPr>
                    </a:p>
                    <a:p>
                      <a:pPr marL="102235" algn="l">
                        <a:lnSpc>
                          <a:spcPts val="1140"/>
                        </a:lnSpc>
                      </a:pPr>
                      <a:r>
                        <a:rPr lang="en-US" sz="1300" spc="-12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sz="1300" spc="-12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300" spc="-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300" spc="-7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spc="-4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130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300" spc="-10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300" spc="2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300" spc="-21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spc="-4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439">
                      <a:solidFill>
                        <a:srgbClr val="000000"/>
                      </a:solidFill>
                      <a:prstDash val="solid"/>
                    </a:lnT>
                    <a:lnB w="12878">
                      <a:solidFill>
                        <a:srgbClr val="3F3F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</a:pPr>
                      <a:endParaRPr lang="en-US" sz="1500" dirty="0">
                        <a:solidFill>
                          <a:srgbClr val="364D80"/>
                        </a:solidFill>
                        <a:latin typeface="Arial"/>
                        <a:cs typeface="Arial"/>
                      </a:endParaRPr>
                    </a:p>
                    <a:p>
                      <a:pPr algn="l">
                        <a:lnSpc>
                          <a:spcPts val="1320"/>
                        </a:lnSpc>
                      </a:pPr>
                      <a:r>
                        <a:rPr lang="en-US"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500" spc="6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500" spc="-114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500" spc="-4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algn="l">
                        <a:lnSpc>
                          <a:spcPts val="1140"/>
                        </a:lnSpc>
                      </a:pPr>
                      <a:endParaRPr lang="en-US" sz="1300" dirty="0">
                        <a:solidFill>
                          <a:srgbClr val="546993"/>
                        </a:solidFill>
                        <a:latin typeface="Arial"/>
                        <a:cs typeface="Arial"/>
                      </a:endParaRPr>
                    </a:p>
                    <a:p>
                      <a:pPr algn="l">
                        <a:lnSpc>
                          <a:spcPts val="1140"/>
                        </a:lnSpc>
                      </a:pPr>
                      <a:r>
                        <a:rPr lang="en-US"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300" spc="-10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300" spc="2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300" spc="-21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spc="-4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30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300" spc="-15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300" spc="3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300" spc="-21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spc="-5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30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439">
                      <a:solidFill>
                        <a:srgbClr val="000000"/>
                      </a:solidFill>
                      <a:prstDash val="solid"/>
                    </a:lnT>
                    <a:lnB w="12878">
                      <a:solidFill>
                        <a:srgbClr val="3F3F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</a:pPr>
                      <a:endParaRPr lang="en-US" sz="1500" dirty="0">
                        <a:solidFill>
                          <a:srgbClr val="364D80"/>
                        </a:solidFill>
                        <a:latin typeface="Arial"/>
                        <a:cs typeface="Arial"/>
                      </a:endParaRPr>
                    </a:p>
                    <a:p>
                      <a:pPr algn="l">
                        <a:lnSpc>
                          <a:spcPts val="1320"/>
                        </a:lnSpc>
                      </a:pPr>
                      <a:r>
                        <a:rPr lang="en-US"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500" spc="2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500" spc="-165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500" spc="-6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marL="4445" algn="l">
                        <a:lnSpc>
                          <a:spcPts val="1140"/>
                        </a:lnSpc>
                      </a:pPr>
                      <a:endParaRPr lang="en-US" sz="1300" spc="-70" dirty="0">
                        <a:solidFill>
                          <a:srgbClr val="6D7EA1"/>
                        </a:solidFill>
                        <a:latin typeface="Arial"/>
                        <a:cs typeface="Arial"/>
                      </a:endParaRPr>
                    </a:p>
                    <a:p>
                      <a:pPr marL="4445" algn="l">
                        <a:lnSpc>
                          <a:spcPts val="1140"/>
                        </a:lnSpc>
                      </a:pPr>
                      <a:r>
                        <a:rPr lang="en-US" sz="1300" spc="-7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sz="1300" spc="-7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3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300" spc="-18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300" spc="-385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spc="1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300" dirty="0">
                          <a:solidFill>
                            <a:srgbClr val="8C99B5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300" spc="-150" dirty="0">
                          <a:solidFill>
                            <a:srgbClr val="8C99B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1300" spc="2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300" spc="-215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spc="-4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30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439">
                      <a:solidFill>
                        <a:srgbClr val="000000"/>
                      </a:solidFill>
                      <a:prstDash val="solid"/>
                    </a:lnT>
                    <a:lnB w="12878">
                      <a:solidFill>
                        <a:srgbClr val="3F3F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 algn="l">
                        <a:lnSpc>
                          <a:spcPts val="1320"/>
                        </a:lnSpc>
                      </a:pPr>
                      <a:endParaRPr lang="en-US" sz="1500" dirty="0">
                        <a:solidFill>
                          <a:srgbClr val="364D80"/>
                        </a:solidFill>
                        <a:latin typeface="Arial"/>
                        <a:cs typeface="Arial"/>
                      </a:endParaRPr>
                    </a:p>
                    <a:p>
                      <a:pPr marL="15240" algn="l">
                        <a:lnSpc>
                          <a:spcPts val="1320"/>
                        </a:lnSpc>
                      </a:pPr>
                      <a:r>
                        <a:rPr lang="en-US"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500" spc="6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500" spc="-165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500" spc="-4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marL="20955" algn="l">
                        <a:lnSpc>
                          <a:spcPts val="1140"/>
                        </a:lnSpc>
                      </a:pPr>
                      <a:endParaRPr lang="en-US" sz="1300" spc="-100" dirty="0">
                        <a:solidFill>
                          <a:srgbClr val="6D7EA1"/>
                        </a:solidFill>
                        <a:latin typeface="Arial"/>
                        <a:cs typeface="Arial"/>
                      </a:endParaRPr>
                    </a:p>
                    <a:p>
                      <a:pPr marL="20955" algn="l">
                        <a:lnSpc>
                          <a:spcPts val="1140"/>
                        </a:lnSpc>
                      </a:pPr>
                      <a:r>
                        <a:rPr lang="en-US" sz="1300" spc="-10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sz="1300" spc="-10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3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300" spc="-7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300" spc="-385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7,</a:t>
                      </a:r>
                      <a:r>
                        <a:rPr sz="1300" spc="20" dirty="0">
                          <a:solidFill>
                            <a:srgbClr val="6D7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2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300" spc="-15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3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8)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32197">
                      <a:solidFill>
                        <a:srgbClr val="9C5454"/>
                      </a:solidFill>
                      <a:prstDash val="solid"/>
                    </a:lnR>
                    <a:lnT w="6439">
                      <a:solidFill>
                        <a:srgbClr val="000000"/>
                      </a:solidFill>
                      <a:prstDash val="solid"/>
                    </a:lnT>
                    <a:lnB w="12878">
                      <a:solidFill>
                        <a:srgbClr val="3F3F3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027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tabLst>
                          <a:tab pos="1938020" algn="l"/>
                        </a:tabLst>
                      </a:pPr>
                      <a:r>
                        <a:rPr lang="en-US"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Resp</a:t>
                      </a:r>
                      <a:r>
                        <a:rPr sz="1500" spc="2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500" spc="-5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se</a:t>
                      </a:r>
                      <a:r>
                        <a:rPr sz="1500" spc="-2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3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50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500" spc="-8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500" spc="-1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500" spc="-5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g	</a:t>
                      </a:r>
                      <a:r>
                        <a:rPr lang="en-US"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            </a:t>
                      </a:r>
                      <a:r>
                        <a:rPr lang="en-US" sz="1500" baseline="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lang="mr-IN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318">
                      <a:solidFill>
                        <a:srgbClr val="A35454"/>
                      </a:solidFill>
                      <a:prstDash val="solid"/>
                    </a:lnL>
                    <a:lnT w="12878">
                      <a:solidFill>
                        <a:srgbClr val="3F3F3F"/>
                      </a:solidFill>
                      <a:prstDash val="solid"/>
                    </a:lnT>
                    <a:lnB w="643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5930">
                        <a:lnSpc>
                          <a:spcPct val="100000"/>
                        </a:lnSpc>
                      </a:pP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500" spc="3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500" spc="-16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500" spc="-1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878">
                      <a:solidFill>
                        <a:srgbClr val="3F3F3F"/>
                      </a:solidFill>
                      <a:prstDash val="solid"/>
                    </a:lnT>
                    <a:lnB w="643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265">
                        <a:lnSpc>
                          <a:spcPct val="100000"/>
                        </a:lnSpc>
                      </a:pPr>
                      <a:r>
                        <a:rPr sz="1500" spc="6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500" spc="-130" dirty="0">
                          <a:solidFill>
                            <a:srgbClr val="15316B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500" spc="-16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500" spc="-5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878">
                      <a:solidFill>
                        <a:srgbClr val="3F3F3F"/>
                      </a:solidFill>
                      <a:prstDash val="solid"/>
                    </a:lnT>
                    <a:lnB w="643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5285">
                        <a:lnSpc>
                          <a:spcPct val="100000"/>
                        </a:lnSpc>
                      </a:pP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1500" spc="-11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878">
                      <a:solidFill>
                        <a:srgbClr val="3F3F3F"/>
                      </a:solidFill>
                      <a:prstDash val="solid"/>
                    </a:lnT>
                    <a:lnB w="643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0995">
                        <a:lnSpc>
                          <a:spcPct val="100000"/>
                        </a:lnSpc>
                      </a:pPr>
                      <a:r>
                        <a:rPr sz="150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500" spc="20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500" spc="-165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500" spc="-45" dirty="0">
                          <a:solidFill>
                            <a:srgbClr val="364D8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500" dirty="0">
                          <a:solidFill>
                            <a:srgbClr val="546993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32197">
                      <a:solidFill>
                        <a:srgbClr val="9C5454"/>
                      </a:solidFill>
                      <a:prstDash val="solid"/>
                    </a:lnR>
                    <a:lnT w="12878">
                      <a:solidFill>
                        <a:srgbClr val="3F3F3F"/>
                      </a:solidFill>
                      <a:prstDash val="solid"/>
                    </a:lnT>
                    <a:lnB w="6439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3CEB6F8-CBE2-FE43-B2CE-FCB610255378}"/>
              </a:ext>
            </a:extLst>
          </p:cNvPr>
          <p:cNvSpPr/>
          <p:nvPr/>
        </p:nvSpPr>
        <p:spPr>
          <a:xfrm>
            <a:off x="8347238" y="6265392"/>
            <a:ext cx="34658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Oaknin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 et al. SGO 2019;Abstract 33.</a:t>
            </a:r>
          </a:p>
        </p:txBody>
      </p:sp>
    </p:spTree>
    <p:extLst>
      <p:ext uri="{BB962C8B-B14F-4D97-AF65-F5344CB8AC3E}">
        <p14:creationId xmlns:p14="http://schemas.microsoft.com/office/powerpoint/2010/main" val="912319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588514"/>
          </a:xfrm>
        </p:spPr>
        <p:txBody>
          <a:bodyPr/>
          <a:lstStyle/>
          <a:p>
            <a:r>
              <a:rPr lang="en-US" sz="2600" dirty="0"/>
              <a:t>In general, what treatment would you recommend for a patient with </a:t>
            </a:r>
            <a:r>
              <a:rPr lang="en-US" sz="2600" u="sng" dirty="0">
                <a:solidFill>
                  <a:srgbClr val="FFC000"/>
                </a:solidFill>
              </a:rPr>
              <a:t>microsatellite-stable (MSS)</a:t>
            </a:r>
            <a:r>
              <a:rPr lang="en-US" sz="2600" dirty="0"/>
              <a:t> metastatic endometrial cancer who experienced disease progression on carboplatin/paclitaxel?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6207" y="2156811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22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55" y="3374626"/>
            <a:ext cx="3921813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Test for PD-L1 combined positive</a:t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score (CPS) and administer</a:t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pembrolizumab if 1% or higher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6017" y="336313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987" y="215681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170" y="215681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68" y="2197069"/>
            <a:ext cx="3166200" cy="37090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t>Lenvatinib/pembrolizumab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3" name="Picture 1" descr="Square-1.png">
            <a:extLst>
              <a:ext uri="{FF2B5EF4-FFF2-40B4-BE49-F238E27FC236}">
                <a16:creationId xmlns:a16="http://schemas.microsoft.com/office/drawing/2014/main" id="{7436EDC5-9485-4B42-A7A3-DDEF06422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353" y="215681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D46781-EF18-5749-9BB0-5D4FA71F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581" y="2156811"/>
            <a:ext cx="411480" cy="4114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471357-AC05-9C43-8957-D41FCD063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398" y="2156811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215" y="2156811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381" y="2156811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198" y="2156811"/>
            <a:ext cx="411480" cy="4114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7468A2-2E09-564C-82D2-17A40B7F6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609" y="2156811"/>
            <a:ext cx="411480" cy="41148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7C41CC0-7CBB-9542-A41F-69A7DCC39DCD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E414511-3C57-6240-89FF-1BC2B89D0D7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E08CE9-1535-9B4E-A587-F1F35E05838A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9E44A5B-ABE0-2348-A074-F61D59E78EA1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565BD60-9CFF-F04F-BEC1-80E229A2B3C0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3" name="Picture 1" descr="Square-1.png">
            <a:extLst>
              <a:ext uri="{FF2B5EF4-FFF2-40B4-BE49-F238E27FC236}">
                <a16:creationId xmlns:a16="http://schemas.microsoft.com/office/drawing/2014/main" id="{610E1AF5-11B8-9E40-B433-249396A40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898" y="262189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" descr="Square-1.png">
            <a:extLst>
              <a:ext uri="{FF2B5EF4-FFF2-40B4-BE49-F238E27FC236}">
                <a16:creationId xmlns:a16="http://schemas.microsoft.com/office/drawing/2014/main" id="{12E7E88F-04AE-0746-B091-DCA3FED16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81" y="262189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468EEE1-2F16-6F41-8D08-6EC7CC1CB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990" y="2156811"/>
            <a:ext cx="411480" cy="41148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875E2B8-66FF-3A4C-AF39-BD0C76CB5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018" y="2156811"/>
            <a:ext cx="411480" cy="41148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BC12B56-F8A1-3049-B60B-B81154337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339" y="2156811"/>
            <a:ext cx="411480" cy="4114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246CB46-C70E-A345-800E-9293D1399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367" y="2156811"/>
            <a:ext cx="411480" cy="4114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0068468-DCE9-B548-A6D1-27CCEA812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748" y="2156811"/>
            <a:ext cx="411480" cy="4114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D6EA564-6869-DE48-A9ED-DD6DFAD5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776" y="2156811"/>
            <a:ext cx="411480" cy="411480"/>
          </a:xfrm>
          <a:prstGeom prst="rect">
            <a:avLst/>
          </a:prstGeom>
        </p:spPr>
      </p:pic>
      <p:pic>
        <p:nvPicPr>
          <p:cNvPr id="42" name="Picture 1" descr="Square-1.png">
            <a:extLst>
              <a:ext uri="{FF2B5EF4-FFF2-40B4-BE49-F238E27FC236}">
                <a16:creationId xmlns:a16="http://schemas.microsoft.com/office/drawing/2014/main" id="{68F86802-155F-0048-9C9D-84FFC75B4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98" y="262189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" descr="Square-1.png">
            <a:extLst>
              <a:ext uri="{FF2B5EF4-FFF2-40B4-BE49-F238E27FC236}">
                <a16:creationId xmlns:a16="http://schemas.microsoft.com/office/drawing/2014/main" id="{56042D61-05EC-B045-8DF3-7A5FA7F4A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81" y="262189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" descr="Square-1.png">
            <a:extLst>
              <a:ext uri="{FF2B5EF4-FFF2-40B4-BE49-F238E27FC236}">
                <a16:creationId xmlns:a16="http://schemas.microsoft.com/office/drawing/2014/main" id="{B9857B89-8710-8B42-BE88-82D5FABE0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215" y="262189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" descr="Square-1.png">
            <a:extLst>
              <a:ext uri="{FF2B5EF4-FFF2-40B4-BE49-F238E27FC236}">
                <a16:creationId xmlns:a16="http://schemas.microsoft.com/office/drawing/2014/main" id="{9CC96FEE-FB81-AC49-9F09-77897E573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398" y="262189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950DB40-C80F-9042-A893-687446B1E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487" y="2156811"/>
            <a:ext cx="411480" cy="41148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86F955D-51FC-C64A-BECB-6BC94FBD5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198" y="3334190"/>
            <a:ext cx="402336" cy="413831"/>
          </a:xfrm>
          <a:prstGeom prst="rect">
            <a:avLst/>
          </a:prstGeom>
        </p:spPr>
      </p:pic>
      <p:sp>
        <p:nvSpPr>
          <p:cNvPr id="45" name="Text Box 9">
            <a:extLst>
              <a:ext uri="{FF2B5EF4-FFF2-40B4-BE49-F238E27FC236}">
                <a16:creationId xmlns:a16="http://schemas.microsoft.com/office/drawing/2014/main" id="{47990759-5B54-7F4E-AC3B-B2B573363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6017" y="4300495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430B2853-A5D8-9F42-B7DA-502152888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373" y="4309142"/>
            <a:ext cx="2865196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Cisplatin/doxorubicin</a:t>
            </a:r>
          </a:p>
        </p:txBody>
      </p:sp>
      <p:pic>
        <p:nvPicPr>
          <p:cNvPr id="62" name="Picture 61" descr="Square-3.png">
            <a:extLst>
              <a:ext uri="{FF2B5EF4-FFF2-40B4-BE49-F238E27FC236}">
                <a16:creationId xmlns:a16="http://schemas.microsoft.com/office/drawing/2014/main" id="{74EEF036-9A9C-B948-81A7-B1D45EC82E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98" y="428455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9">
            <a:extLst>
              <a:ext uri="{FF2B5EF4-FFF2-40B4-BE49-F238E27FC236}">
                <a16:creationId xmlns:a16="http://schemas.microsoft.com/office/drawing/2014/main" id="{30617B31-EBF6-E94A-849D-DD5D68CA0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6017" y="513251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sp>
        <p:nvSpPr>
          <p:cNvPr id="65" name="Text Box 4">
            <a:extLst>
              <a:ext uri="{FF2B5EF4-FFF2-40B4-BE49-F238E27FC236}">
                <a16:creationId xmlns:a16="http://schemas.microsoft.com/office/drawing/2014/main" id="{B35144FB-6520-BD47-B37A-E40DD921F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16" y="5197823"/>
            <a:ext cx="3615953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Doxorubicin</a:t>
            </a:r>
          </a:p>
        </p:txBody>
      </p:sp>
      <p:pic>
        <p:nvPicPr>
          <p:cNvPr id="66" name="Picture 65" descr="Square-4.png">
            <a:extLst>
              <a:ext uri="{FF2B5EF4-FFF2-40B4-BE49-F238E27FC236}">
                <a16:creationId xmlns:a16="http://schemas.microsoft.com/office/drawing/2014/main" id="{02165928-8968-C848-9B23-7D06A3BE1C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338" y="51505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5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2"/>
            <a:ext cx="10360152" cy="1903753"/>
          </a:xfrm>
        </p:spPr>
        <p:txBody>
          <a:bodyPr/>
          <a:lstStyle/>
          <a:p>
            <a:r>
              <a:rPr lang="en-US" sz="2600" dirty="0"/>
              <a:t>In general, what treatment would you recommend for a patient with </a:t>
            </a:r>
            <a:r>
              <a:rPr lang="en-US" sz="2600" u="sng" dirty="0"/>
              <a:t>microsatellite-stable (MSS)</a:t>
            </a:r>
            <a:r>
              <a:rPr lang="en-US" sz="2600" dirty="0"/>
              <a:t> metastatic endometrial cancer who experienced disease progression on carboplatin/paclitaxel?</a:t>
            </a:r>
            <a:endParaRPr lang="en-US" altLang="x-non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687503" y="1904061"/>
            <a:ext cx="397076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Test for PD-L1 combined positive score (CPS) and administer pembrolizumab if 1% or higher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396077" y="2849138"/>
            <a:ext cx="326218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Lenvatinib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/pembrolizumab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3495469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Carboplatin/docetaxel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345056" y="4133365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Pembrolizumab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2965244" y="1903751"/>
          <a:ext cx="8128000" cy="419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5426E43-4D8A-BE44-974A-B46BE57C9C84}"/>
              </a:ext>
            </a:extLst>
          </p:cNvPr>
          <p:cNvSpPr txBox="1"/>
          <p:nvPr/>
        </p:nvSpPr>
        <p:spPr>
          <a:xfrm>
            <a:off x="345056" y="4771260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Cisplatin/doxorubicin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72C3E-CECF-1C48-B28C-BFCAE64F7626}"/>
              </a:ext>
            </a:extLst>
          </p:cNvPr>
          <p:cNvSpPr txBox="1"/>
          <p:nvPr/>
        </p:nvSpPr>
        <p:spPr>
          <a:xfrm>
            <a:off x="345056" y="5417591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6E8D67-76A0-4644-BF71-94B4590A3CB7}"/>
              </a:ext>
            </a:extLst>
          </p:cNvPr>
          <p:cNvSpPr txBox="1"/>
          <p:nvPr/>
        </p:nvSpPr>
        <p:spPr>
          <a:xfrm>
            <a:off x="180164" y="6450122"/>
            <a:ext cx="6430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Survey of general medical and gynecologic oncologists, May 2020</a:t>
            </a:r>
          </a:p>
        </p:txBody>
      </p:sp>
    </p:spTree>
    <p:extLst>
      <p:ext uri="{BB962C8B-B14F-4D97-AF65-F5344CB8AC3E}">
        <p14:creationId xmlns:p14="http://schemas.microsoft.com/office/powerpoint/2010/main" val="8368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EF04D4-3F5B-1C4B-AFFA-93F304D5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502" y="3403644"/>
            <a:ext cx="411480" cy="411480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D9B3B7-3C0B-0F40-9C81-16434A4E8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943" y="3411406"/>
            <a:ext cx="411480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9656379" cy="2030702"/>
          </a:xfrm>
        </p:spPr>
        <p:txBody>
          <a:bodyPr/>
          <a:lstStyle/>
          <a:p>
            <a:r>
              <a:rPr lang="en-US" sz="2600" dirty="0"/>
              <a:t>In general, what treatment would you recommend for a patient with high microsatellite instability (</a:t>
            </a:r>
            <a:r>
              <a:rPr lang="en-US" sz="2600" u="sng" dirty="0">
                <a:solidFill>
                  <a:srgbClr val="FFC000"/>
                </a:solidFill>
              </a:rPr>
              <a:t>MSI-H</a:t>
            </a:r>
            <a:r>
              <a:rPr lang="en-US" sz="2600" dirty="0"/>
              <a:t>) metastatic endometrial cancer who experienced disease progression on carboplatin/paclitaxel?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6920" y="3403961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24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82" y="3444219"/>
            <a:ext cx="174645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Pembrolizumab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3E5238-664C-8147-ACFA-F11FB36B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09" y="3403644"/>
            <a:ext cx="411480" cy="411480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9524D-08F6-E24F-98AA-DA231D37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16" y="3403644"/>
            <a:ext cx="411480" cy="411480"/>
          </a:xfrm>
          <a:prstGeom prst="rect">
            <a:avLst/>
          </a:prstGeom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86D6BA-6BA6-9B4A-BBD8-9D43FD0C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724" y="3403644"/>
            <a:ext cx="411480" cy="4114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B3C799-39DD-4345-AB1B-53EE567A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275" y="3403644"/>
            <a:ext cx="411480" cy="411480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4C6C1F-F08A-FA48-B496-D91CB5EA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682" y="3403644"/>
            <a:ext cx="411480" cy="411480"/>
          </a:xfrm>
          <a:prstGeom prst="rect">
            <a:avLst/>
          </a:prstGeom>
        </p:spPr>
      </p:pic>
      <p:pic>
        <p:nvPicPr>
          <p:cNvPr id="46" name="Picture 4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EF0D94-8B82-E644-8EE4-D67F66D7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090" y="3403644"/>
            <a:ext cx="411480" cy="411480"/>
          </a:xfrm>
          <a:prstGeom prst="rect">
            <a:avLst/>
          </a:prstGeom>
        </p:spPr>
      </p:pic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F46D98-F847-FC49-B92D-48B3B558A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498" y="3403644"/>
            <a:ext cx="411480" cy="411480"/>
          </a:xfrm>
          <a:prstGeom prst="rect">
            <a:avLst/>
          </a:prstGeom>
        </p:spPr>
      </p:pic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DB8F01-C81F-B643-8005-242828051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049" y="3403644"/>
            <a:ext cx="411480" cy="411480"/>
          </a:xfrm>
          <a:prstGeom prst="rect">
            <a:avLst/>
          </a:prstGeom>
        </p:spPr>
      </p:pic>
      <p:pic>
        <p:nvPicPr>
          <p:cNvPr id="50" name="Picture 4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8D531D-226F-0446-8414-7FD3DCDF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456" y="3403644"/>
            <a:ext cx="411480" cy="411480"/>
          </a:xfrm>
          <a:prstGeom prst="rect">
            <a:avLst/>
          </a:prstGeom>
        </p:spPr>
      </p:pic>
      <p:pic>
        <p:nvPicPr>
          <p:cNvPr id="54" name="Picture 5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C8028D-0741-4D4D-BBAB-ED598D734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350" y="3411406"/>
            <a:ext cx="411480" cy="411480"/>
          </a:xfrm>
          <a:prstGeom prst="rect">
            <a:avLst/>
          </a:prstGeom>
        </p:spPr>
      </p:pic>
      <p:pic>
        <p:nvPicPr>
          <p:cNvPr id="56" name="Picture 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E9027B-511B-224A-9AFB-1DB5C2704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288" y="3411406"/>
            <a:ext cx="411480" cy="411480"/>
          </a:xfrm>
          <a:prstGeom prst="rect">
            <a:avLst/>
          </a:prstGeom>
        </p:spPr>
      </p:pic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579FE5-341E-794F-950A-33055B43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695" y="3411406"/>
            <a:ext cx="411480" cy="411480"/>
          </a:xfrm>
          <a:prstGeom prst="rect">
            <a:avLst/>
          </a:prstGeom>
        </p:spPr>
      </p:pic>
      <p:pic>
        <p:nvPicPr>
          <p:cNvPr id="60" name="Picture 5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A5CBAC-7C49-4E41-B784-E569F7CF3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9102" y="3411406"/>
            <a:ext cx="411480" cy="411480"/>
          </a:xfrm>
          <a:prstGeom prst="rect">
            <a:avLst/>
          </a:prstGeom>
        </p:spPr>
      </p:pic>
      <p:pic>
        <p:nvPicPr>
          <p:cNvPr id="61" name="Picture 6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118A0B-D736-854E-B312-887626BCF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0040" y="3411406"/>
            <a:ext cx="411480" cy="41148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83922F6-5FE2-0948-9F82-E6B755879746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2397A94-3AE5-5347-939A-5920B94BAEA3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9CCEC7F-3636-2742-9BB5-56BB6804FA8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137065-74A4-7C46-9028-673705818982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1B1CF00-7A04-A54E-83F5-6B462BCD1A59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39" name="Picture 3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58193B-7E43-534D-8484-F3B93BEFF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863" y="3403644"/>
            <a:ext cx="411480" cy="411480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5FE432-DFC5-194A-BD95-E4061481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919" y="3403644"/>
            <a:ext cx="411480" cy="411480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7951E1-C435-3A47-91A2-4BB910934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509" y="3884372"/>
            <a:ext cx="411480" cy="411480"/>
          </a:xfrm>
          <a:prstGeom prst="rect">
            <a:avLst/>
          </a:prstGeom>
        </p:spPr>
      </p:pic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48B841-F0A6-644F-8A80-C95B72E0A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916" y="3884372"/>
            <a:ext cx="411480" cy="411480"/>
          </a:xfrm>
          <a:prstGeom prst="rect">
            <a:avLst/>
          </a:prstGeom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5335CC-DEE0-6741-9979-CCD6A739F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23" y="3884372"/>
            <a:ext cx="411480" cy="411480"/>
          </a:xfrm>
          <a:prstGeom prst="rect">
            <a:avLst/>
          </a:prstGeom>
        </p:spPr>
      </p:pic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91BE76-5731-344C-9781-24051D77A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261" y="3884372"/>
            <a:ext cx="411480" cy="411480"/>
          </a:xfrm>
          <a:prstGeom prst="rect">
            <a:avLst/>
          </a:prstGeom>
        </p:spPr>
      </p:pic>
      <p:pic>
        <p:nvPicPr>
          <p:cNvPr id="52" name="Picture 5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31CC5A-C057-EC4E-A157-57D2B161D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615" y="3403644"/>
            <a:ext cx="411480" cy="411480"/>
          </a:xfrm>
          <a:prstGeom prst="rect">
            <a:avLst/>
          </a:prstGeom>
        </p:spPr>
      </p:pic>
      <p:pic>
        <p:nvPicPr>
          <p:cNvPr id="53" name="Picture 5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2ADE45-974C-EC42-8F57-F67218CD0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671" y="3403644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9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2"/>
            <a:ext cx="10360152" cy="2329133"/>
          </a:xfrm>
        </p:spPr>
        <p:txBody>
          <a:bodyPr/>
          <a:lstStyle/>
          <a:p>
            <a:r>
              <a:rPr lang="en-US" sz="2600" dirty="0"/>
              <a:t>In general, what treatment would you recommend for a patient with high microsatellite instability (</a:t>
            </a:r>
            <a:r>
              <a:rPr lang="en-US" sz="2600" u="sng" dirty="0"/>
              <a:t>MSI-H)</a:t>
            </a:r>
            <a:r>
              <a:rPr lang="en-US" sz="2600" dirty="0"/>
              <a:t> metastatic endometrial cancer who experienced disease progression on carboplatin/paclitaxel?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687503" y="2635507"/>
            <a:ext cx="397076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Pembrolizumab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396077" y="3615417"/>
            <a:ext cx="326218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Lenvatinib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/pembrolizumab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4595327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Carboplatin/docetaxel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345056" y="5448071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Cisplatin/doxorubicin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2965243" y="2173551"/>
          <a:ext cx="8309547" cy="419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8BF0250-A0C2-744F-93A2-1867A00A71FF}"/>
              </a:ext>
            </a:extLst>
          </p:cNvPr>
          <p:cNvSpPr txBox="1"/>
          <p:nvPr/>
        </p:nvSpPr>
        <p:spPr>
          <a:xfrm>
            <a:off x="180164" y="6450122"/>
            <a:ext cx="6430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Survey of general medical and gynecologic oncologists, May 2020</a:t>
            </a:r>
          </a:p>
        </p:txBody>
      </p:sp>
    </p:spTree>
    <p:extLst>
      <p:ext uri="{BB962C8B-B14F-4D97-AF65-F5344CB8AC3E}">
        <p14:creationId xmlns:p14="http://schemas.microsoft.com/office/powerpoint/2010/main" val="3785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664E-1CDD-1647-9105-872E6192C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D218F8-0C76-0A4E-8B12-1A6D9C09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9451" y="1407152"/>
            <a:ext cx="1122509" cy="1266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BEBE4280-A774-5747-AFEC-0E95E2037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75" y="1406572"/>
            <a:ext cx="3692933" cy="166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 defTabSz="455613" eaLnBrk="1" hangingPunct="1">
              <a:defRPr/>
            </a:pPr>
            <a:r>
              <a:rPr lang="en-US" sz="16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Michael J </a:t>
            </a:r>
            <a:r>
              <a:rPr lang="en-US" sz="1600" b="1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Birrer</a:t>
            </a:r>
            <a:r>
              <a:rPr lang="en-US" sz="16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, MD, PhD</a:t>
            </a:r>
            <a:br>
              <a:rPr lang="en-US" sz="16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Director, Winthrop P Rockefeller 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Cancer Institute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Director, Cancer Service Line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University of Arkansas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Little Rock, Arkansas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14101-3ACE-1640-9BEA-B76EAEBF2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9451" y="3873135"/>
            <a:ext cx="1122509" cy="126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950A93EC-A524-944F-B991-5786AE469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76" y="3872555"/>
            <a:ext cx="3692932" cy="102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r>
              <a:rPr lang="en-US" sz="1600" b="1" dirty="0"/>
              <a:t>Ursula </a:t>
            </a:r>
            <a:r>
              <a:rPr lang="en-US" sz="1600" b="1" dirty="0" err="1"/>
              <a:t>Matulonis</a:t>
            </a:r>
            <a:r>
              <a:rPr lang="en-US" sz="1600" b="1" dirty="0"/>
              <a:t>, MD</a:t>
            </a:r>
            <a:br>
              <a:rPr lang="en-US" sz="1600" b="1" dirty="0"/>
            </a:br>
            <a:r>
              <a:rPr lang="en-US" sz="1600" dirty="0"/>
              <a:t>Chief, Division of Gynecologic Oncology</a:t>
            </a:r>
            <a:br>
              <a:rPr lang="en-US" sz="1600" dirty="0"/>
            </a:br>
            <a:r>
              <a:rPr lang="en-US" sz="1600" dirty="0"/>
              <a:t>Brock-Wilson Family Chair</a:t>
            </a:r>
            <a:br>
              <a:rPr lang="en-US" sz="1600" dirty="0"/>
            </a:br>
            <a:r>
              <a:rPr lang="en-US" sz="1600" dirty="0"/>
              <a:t>Dana-Farber Cancer Institute</a:t>
            </a:r>
            <a:br>
              <a:rPr lang="en-US" sz="1600" dirty="0"/>
            </a:br>
            <a:r>
              <a:rPr lang="en-US" sz="1600" dirty="0"/>
              <a:t>Professor of Medicine </a:t>
            </a:r>
            <a:br>
              <a:rPr lang="en-US" sz="1600" dirty="0"/>
            </a:br>
            <a:r>
              <a:rPr lang="en-US" sz="1600" dirty="0"/>
              <a:t>Harvard Medical School </a:t>
            </a:r>
            <a:br>
              <a:rPr lang="en-US" sz="1600" dirty="0"/>
            </a:br>
            <a:r>
              <a:rPr lang="en-US" sz="1600" dirty="0"/>
              <a:t>Boston, Massachusetts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294DAC-45CB-C34C-B9EF-66B41334E6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71354" y="1333011"/>
            <a:ext cx="1122509" cy="1266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B1D32E7D-CB18-C444-833A-828D3DDBF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696" y="1332431"/>
            <a:ext cx="5046304" cy="102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 defTabSz="455613" eaLnBrk="1" hangingPunct="1">
              <a:defRPr/>
            </a:pPr>
            <a:r>
              <a:rPr lang="en-US" sz="16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David M O'Malley, MD</a:t>
            </a:r>
            <a:br>
              <a:rPr lang="en-US" sz="16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Professor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Division Director, Gynecologic Oncology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Co-Director, Gynecologic Oncology Phase I Program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 Ohio State University and the James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Cancer Center</a:t>
            </a:r>
            <a:b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Columbus, Ohio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E309E-B8E5-1849-9C01-39BD95090C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71354" y="3848421"/>
            <a:ext cx="1122509" cy="1266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21350BA8-D04B-8C45-941E-5CDDE529A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696" y="3847841"/>
            <a:ext cx="3344344" cy="102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r>
              <a:rPr lang="en-US" sz="1600" b="1" dirty="0" err="1"/>
              <a:t>Krishnansu</a:t>
            </a:r>
            <a:r>
              <a:rPr lang="en-US" sz="1600" b="1" dirty="0"/>
              <a:t> S Tewari, MD</a:t>
            </a:r>
            <a:br>
              <a:rPr lang="en-US" sz="1600" b="1" dirty="0"/>
            </a:br>
            <a:r>
              <a:rPr lang="en-US" sz="1600" dirty="0"/>
              <a:t>Professor and Division Director</a:t>
            </a:r>
            <a:br>
              <a:rPr lang="en-US" sz="1600" dirty="0"/>
            </a:br>
            <a:r>
              <a:rPr lang="en-US" sz="1600" dirty="0"/>
              <a:t>Division of Gynecologic Oncology</a:t>
            </a:r>
            <a:br>
              <a:rPr lang="en-US" sz="1600" dirty="0"/>
            </a:br>
            <a:r>
              <a:rPr lang="en-US" sz="1600" dirty="0"/>
              <a:t>University of California, Irvine</a:t>
            </a:r>
            <a:br>
              <a:rPr lang="en-US" sz="1600" dirty="0"/>
            </a:br>
            <a:r>
              <a:rPr lang="en-US" sz="1600" dirty="0"/>
              <a:t>Irvine, California</a:t>
            </a:r>
          </a:p>
        </p:txBody>
      </p:sp>
    </p:spTree>
    <p:extLst>
      <p:ext uri="{BB962C8B-B14F-4D97-AF65-F5344CB8AC3E}">
        <p14:creationId xmlns:p14="http://schemas.microsoft.com/office/powerpoint/2010/main" val="106229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EF04D4-3F5B-1C4B-AFFA-93F304D5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046" y="2780699"/>
            <a:ext cx="411480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9656379" cy="2030702"/>
          </a:xfrm>
        </p:spPr>
        <p:txBody>
          <a:bodyPr/>
          <a:lstStyle/>
          <a:p>
            <a:r>
              <a:rPr lang="en-US" sz="2600" dirty="0"/>
              <a:t>For a patient with </a:t>
            </a:r>
            <a:r>
              <a:rPr lang="en-US" sz="2600" u="sng" dirty="0">
                <a:solidFill>
                  <a:srgbClr val="FFC000"/>
                </a:solidFill>
              </a:rPr>
              <a:t>MSI-H</a:t>
            </a:r>
            <a:r>
              <a:rPr lang="en-US" sz="2600" dirty="0"/>
              <a:t> metastatic endometrial cancer, outside of a clinical trial setting and regulatory and reimbursement issues aside, what is the earliest point at which you would introduce an anti-PD-1/PD-L1 antibody?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6267" y="278101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10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548" y="3621257"/>
            <a:ext cx="1296234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Second line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7774" y="3556613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14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066" y="2821274"/>
            <a:ext cx="128171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First line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941" y="3556613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469" y="3556613"/>
            <a:ext cx="402336" cy="413831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3E5238-664C-8147-ACFA-F11FB36B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453" y="2780699"/>
            <a:ext cx="411480" cy="411480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9524D-08F6-E24F-98AA-DA231D37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860" y="2780699"/>
            <a:ext cx="411480" cy="411480"/>
          </a:xfrm>
          <a:prstGeom prst="rect">
            <a:avLst/>
          </a:prstGeom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86D6BA-6BA6-9B4A-BBD8-9D43FD0C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268" y="2780699"/>
            <a:ext cx="411480" cy="4114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B3C799-39DD-4345-AB1B-53EE567A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819" y="2780699"/>
            <a:ext cx="411480" cy="411480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4C6C1F-F08A-FA48-B496-D91CB5EA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226" y="2780699"/>
            <a:ext cx="411480" cy="411480"/>
          </a:xfrm>
          <a:prstGeom prst="rect">
            <a:avLst/>
          </a:prstGeom>
        </p:spPr>
      </p:pic>
      <p:pic>
        <p:nvPicPr>
          <p:cNvPr id="46" name="Picture 4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EF0D94-8B82-E644-8EE4-D67F66D7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634" y="2780699"/>
            <a:ext cx="411480" cy="411480"/>
          </a:xfrm>
          <a:prstGeom prst="rect">
            <a:avLst/>
          </a:prstGeom>
        </p:spPr>
      </p:pic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579FE5-341E-794F-950A-33055B434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042" y="2788461"/>
            <a:ext cx="411480" cy="411480"/>
          </a:xfrm>
          <a:prstGeom prst="rect">
            <a:avLst/>
          </a:prstGeom>
        </p:spPr>
      </p:pic>
      <p:pic>
        <p:nvPicPr>
          <p:cNvPr id="60" name="Picture 5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A5CBAC-7C49-4E41-B784-E569F7CF3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449" y="2788461"/>
            <a:ext cx="411480" cy="411480"/>
          </a:xfrm>
          <a:prstGeom prst="rect">
            <a:avLst/>
          </a:prstGeom>
        </p:spPr>
      </p:pic>
      <p:pic>
        <p:nvPicPr>
          <p:cNvPr id="61" name="Picture 6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118A0B-D736-854E-B312-887626BCF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387" y="2788461"/>
            <a:ext cx="411480" cy="411480"/>
          </a:xfrm>
          <a:prstGeom prst="rect">
            <a:avLst/>
          </a:prstGeom>
        </p:spPr>
      </p:pic>
      <p:pic>
        <p:nvPicPr>
          <p:cNvPr id="63" name="Picture 3" descr="Square-2.png">
            <a:extLst>
              <a:ext uri="{FF2B5EF4-FFF2-40B4-BE49-F238E27FC236}">
                <a16:creationId xmlns:a16="http://schemas.microsoft.com/office/drawing/2014/main" id="{9FC8516B-52F9-C345-8834-8DD1D6C17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773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83922F6-5FE2-0948-9F82-E6B755879746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2397A94-3AE5-5347-939A-5920B94BAEA3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9CCEC7F-3636-2742-9BB5-56BB6804FA80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137065-74A4-7C46-9028-673705818982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1B1CF00-7A04-A54E-83F5-6B462BCD1A59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35" name="Picture 3" descr="Square-2.png">
            <a:extLst>
              <a:ext uri="{FF2B5EF4-FFF2-40B4-BE49-F238E27FC236}">
                <a16:creationId xmlns:a16="http://schemas.microsoft.com/office/drawing/2014/main" id="{FD2539D6-6CBC-FC46-8141-3662B5EC9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072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Square-2.png">
            <a:extLst>
              <a:ext uri="{FF2B5EF4-FFF2-40B4-BE49-F238E27FC236}">
                <a16:creationId xmlns:a16="http://schemas.microsoft.com/office/drawing/2014/main" id="{EBC07DBF-999D-994B-8DA3-C0ABC9306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371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7BCB620-A49F-314F-A77C-ECBCCA3E9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885" y="3556613"/>
            <a:ext cx="402336" cy="4138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0496B82-709F-FE46-8531-326B77AFB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413" y="3556613"/>
            <a:ext cx="402336" cy="4138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0D2945E-A85E-EB41-83B9-448766CC7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357" y="3556613"/>
            <a:ext cx="402336" cy="413831"/>
          </a:xfrm>
          <a:prstGeom prst="rect">
            <a:avLst/>
          </a:prstGeom>
        </p:spPr>
      </p:pic>
      <p:pic>
        <p:nvPicPr>
          <p:cNvPr id="38" name="Picture 3" descr="Square-2.png">
            <a:extLst>
              <a:ext uri="{FF2B5EF4-FFF2-40B4-BE49-F238E27FC236}">
                <a16:creationId xmlns:a16="http://schemas.microsoft.com/office/drawing/2014/main" id="{35506E52-4984-434C-A60B-A5B1C1951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670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 descr="Square-2.png">
            <a:extLst>
              <a:ext uri="{FF2B5EF4-FFF2-40B4-BE49-F238E27FC236}">
                <a16:creationId xmlns:a16="http://schemas.microsoft.com/office/drawing/2014/main" id="{65003EDE-E966-4642-A536-377EE0C45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69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Square-2.png">
            <a:extLst>
              <a:ext uri="{FF2B5EF4-FFF2-40B4-BE49-F238E27FC236}">
                <a16:creationId xmlns:a16="http://schemas.microsoft.com/office/drawing/2014/main" id="{1B7724FB-DEFB-C047-AA80-DB9E6C736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68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Square-2.png">
            <a:extLst>
              <a:ext uri="{FF2B5EF4-FFF2-40B4-BE49-F238E27FC236}">
                <a16:creationId xmlns:a16="http://schemas.microsoft.com/office/drawing/2014/main" id="{52F33D83-326D-8748-862B-825F468FE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568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1DD98D3-88C2-7046-9FFD-14BCECBCB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829" y="3556613"/>
            <a:ext cx="402336" cy="41383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B46E93A-61F1-144B-A9F4-49FBC651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01" y="3556613"/>
            <a:ext cx="402336" cy="4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EF04D4-3F5B-1C4B-AFFA-93F304D5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320" y="2780699"/>
            <a:ext cx="411480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9656379" cy="2030702"/>
          </a:xfrm>
        </p:spPr>
        <p:txBody>
          <a:bodyPr/>
          <a:lstStyle/>
          <a:p>
            <a:r>
              <a:rPr lang="en-US" sz="2600" dirty="0"/>
              <a:t>What dose and schedule of pembrolizumab are you currently administering to your patients with metastatic endometrial cancer?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174" y="278101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13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639" y="3621257"/>
            <a:ext cx="2436417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200 mg every 3 weeks</a:t>
            </a:r>
          </a:p>
        </p:txBody>
      </p:sp>
      <p:pic>
        <p:nvPicPr>
          <p:cNvPr id="11" name="Picture 3" descr="Square-2.png">
            <a:extLst>
              <a:ext uri="{FF2B5EF4-FFF2-40B4-BE49-F238E27FC236}">
                <a16:creationId xmlns:a16="http://schemas.microsoft.com/office/drawing/2014/main" id="{40A80FED-9C66-564A-B446-FA0CAA176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89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191" y="3556613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12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639" y="2821274"/>
            <a:ext cx="2436417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400 mg every 6 weeks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699" y="3556613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743" y="3556613"/>
            <a:ext cx="402336" cy="413831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3E5238-664C-8147-ACFA-F11FB36B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727" y="2780699"/>
            <a:ext cx="411480" cy="411480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9524D-08F6-E24F-98AA-DA231D37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134" y="2780699"/>
            <a:ext cx="411480" cy="411480"/>
          </a:xfrm>
          <a:prstGeom prst="rect">
            <a:avLst/>
          </a:prstGeom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86D6BA-6BA6-9B4A-BBD8-9D43FD0C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542" y="2780699"/>
            <a:ext cx="411480" cy="4114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B3C799-39DD-4345-AB1B-53EE567A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93" y="2780699"/>
            <a:ext cx="411480" cy="411480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4C6C1F-F08A-FA48-B496-D91CB5EA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500" y="2780699"/>
            <a:ext cx="411480" cy="411480"/>
          </a:xfrm>
          <a:prstGeom prst="rect">
            <a:avLst/>
          </a:prstGeom>
        </p:spPr>
      </p:pic>
      <p:pic>
        <p:nvPicPr>
          <p:cNvPr id="46" name="Picture 4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EF0D94-8B82-E644-8EE4-D67F66D7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908" y="2780699"/>
            <a:ext cx="411480" cy="411480"/>
          </a:xfrm>
          <a:prstGeom prst="rect">
            <a:avLst/>
          </a:prstGeom>
        </p:spPr>
      </p:pic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579FE5-341E-794F-950A-33055B434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401" y="2788461"/>
            <a:ext cx="411480" cy="411480"/>
          </a:xfrm>
          <a:prstGeom prst="rect">
            <a:avLst/>
          </a:prstGeom>
        </p:spPr>
      </p:pic>
      <p:pic>
        <p:nvPicPr>
          <p:cNvPr id="60" name="Picture 5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A5CBAC-7C49-4E41-B784-E569F7CF3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808" y="2788461"/>
            <a:ext cx="411480" cy="411480"/>
          </a:xfrm>
          <a:prstGeom prst="rect">
            <a:avLst/>
          </a:prstGeom>
        </p:spPr>
      </p:pic>
      <p:pic>
        <p:nvPicPr>
          <p:cNvPr id="63" name="Picture 3" descr="Square-2.png">
            <a:extLst>
              <a:ext uri="{FF2B5EF4-FFF2-40B4-BE49-F238E27FC236}">
                <a16:creationId xmlns:a16="http://schemas.microsoft.com/office/drawing/2014/main" id="{9FC8516B-52F9-C345-8834-8DD1D6C17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872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83922F6-5FE2-0948-9F82-E6B755879746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2397A94-3AE5-5347-939A-5920B94BAEA3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9CCEC7F-3636-2742-9BB5-56BB6804FA80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137065-74A4-7C46-9028-673705818982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1B1CF00-7A04-A54E-83F5-6B462BCD1A59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35" name="Picture 3" descr="Square-2.png">
            <a:extLst>
              <a:ext uri="{FF2B5EF4-FFF2-40B4-BE49-F238E27FC236}">
                <a16:creationId xmlns:a16="http://schemas.microsoft.com/office/drawing/2014/main" id="{FD2539D6-6CBC-FC46-8141-3662B5EC9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655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Square-2.png">
            <a:extLst>
              <a:ext uri="{FF2B5EF4-FFF2-40B4-BE49-F238E27FC236}">
                <a16:creationId xmlns:a16="http://schemas.microsoft.com/office/drawing/2014/main" id="{EBC07DBF-999D-994B-8DA3-C0ABC9306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438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Square-2.png">
            <a:extLst>
              <a:ext uri="{FF2B5EF4-FFF2-40B4-BE49-F238E27FC236}">
                <a16:creationId xmlns:a16="http://schemas.microsoft.com/office/drawing/2014/main" id="{54462CE0-5964-5A42-8B0E-A1AB0C8B3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06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0496B82-709F-FE46-8531-326B77AFB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655" y="3556613"/>
            <a:ext cx="402336" cy="413831"/>
          </a:xfrm>
          <a:prstGeom prst="rect">
            <a:avLst/>
          </a:prstGeom>
        </p:spPr>
      </p:pic>
      <p:pic>
        <p:nvPicPr>
          <p:cNvPr id="39" name="Picture 3" descr="Square-2.png">
            <a:extLst>
              <a:ext uri="{FF2B5EF4-FFF2-40B4-BE49-F238E27FC236}">
                <a16:creationId xmlns:a16="http://schemas.microsoft.com/office/drawing/2014/main" id="{69474177-CCC7-1648-A6D4-2B7B17C32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523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8515F1-8A13-AB45-B351-2ED294DF2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585" y="2780699"/>
            <a:ext cx="411480" cy="411480"/>
          </a:xfrm>
          <a:prstGeom prst="rect">
            <a:avLst/>
          </a:prstGeom>
        </p:spPr>
      </p:pic>
      <p:pic>
        <p:nvPicPr>
          <p:cNvPr id="50" name="Picture 4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C5709D-DDE5-CC44-85E3-C249D9380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93" y="2780699"/>
            <a:ext cx="411480" cy="411480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042BFD4-F549-4E42-8577-10E27D93F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387" y="2788461"/>
            <a:ext cx="411480" cy="411480"/>
          </a:xfrm>
          <a:prstGeom prst="rect">
            <a:avLst/>
          </a:prstGeom>
        </p:spPr>
      </p:pic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0EC74A-CA5A-4F40-8B77-B8EC36B8D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794" y="2788461"/>
            <a:ext cx="411480" cy="411480"/>
          </a:xfrm>
          <a:prstGeom prst="rect">
            <a:avLst/>
          </a:prstGeom>
        </p:spPr>
      </p:pic>
      <p:pic>
        <p:nvPicPr>
          <p:cNvPr id="48" name="Picture 3" descr="Square-2.png">
            <a:extLst>
              <a:ext uri="{FF2B5EF4-FFF2-40B4-BE49-F238E27FC236}">
                <a16:creationId xmlns:a16="http://schemas.microsoft.com/office/drawing/2014/main" id="{57014A81-82B2-F246-A44B-3B93FB4CD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224" y="355661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10891CB-6909-1E4B-A6B7-8449A3613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11" y="3556613"/>
            <a:ext cx="402336" cy="41383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ECA7F7C-AF33-DB42-A8AE-347ECF73B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567" y="3556613"/>
            <a:ext cx="402336" cy="4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1879" cy="1325563"/>
          </a:xfrm>
        </p:spPr>
        <p:txBody>
          <a:bodyPr>
            <a:normAutofit/>
          </a:bodyPr>
          <a:lstStyle/>
          <a:p>
            <a:r>
              <a:rPr lang="en-US" b="1" dirty="0"/>
              <a:t>Dr </a:t>
            </a:r>
            <a:r>
              <a:rPr lang="en-US" b="1" dirty="0" err="1"/>
              <a:t>Birrer</a:t>
            </a:r>
            <a:r>
              <a:rPr lang="en-US" b="1" dirty="0"/>
              <a:t>: Case – MSI-high Endometrial Cancer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74393"/>
            <a:ext cx="10515600" cy="4351338"/>
          </a:xfrm>
        </p:spPr>
        <p:txBody>
          <a:bodyPr/>
          <a:lstStyle/>
          <a:p>
            <a:r>
              <a:rPr lang="en-US" dirty="0"/>
              <a:t>51 year old with G2 EMCA </a:t>
            </a:r>
            <a:r>
              <a:rPr lang="en-US" dirty="0">
                <a:sym typeface="Wingdings"/>
              </a:rPr>
              <a:t> CT scan negative for metastatic disease </a:t>
            </a:r>
          </a:p>
          <a:p>
            <a:r>
              <a:rPr lang="en-US" dirty="0">
                <a:sym typeface="Wingdings"/>
              </a:rPr>
              <a:t>RTLH/BSO/LND  Stage IIIC2 (positive pelvic/</a:t>
            </a:r>
            <a:r>
              <a:rPr lang="en-US" dirty="0" err="1">
                <a:sym typeface="Wingdings"/>
              </a:rPr>
              <a:t>paraaortic</a:t>
            </a:r>
            <a:r>
              <a:rPr lang="en-US" dirty="0">
                <a:sym typeface="Wingdings"/>
              </a:rPr>
              <a:t> lymph nodes)</a:t>
            </a:r>
          </a:p>
          <a:p>
            <a:r>
              <a:rPr lang="en-US" dirty="0">
                <a:sym typeface="Wingdings"/>
              </a:rPr>
              <a:t>Adjuvant treatment: carbo/paclitaxel x 6 cycles followed by whole pelvic </a:t>
            </a:r>
            <a:r>
              <a:rPr lang="en-US" dirty="0" err="1">
                <a:sym typeface="Wingdings"/>
              </a:rPr>
              <a:t>xRT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Post treatment scan: NED</a:t>
            </a:r>
          </a:p>
          <a:p>
            <a:r>
              <a:rPr lang="en-US" dirty="0">
                <a:sym typeface="Wingdings"/>
              </a:rPr>
              <a:t>12 month f/u visit – CT scan shows intra-abdominal recurrence</a:t>
            </a:r>
          </a:p>
          <a:p>
            <a:r>
              <a:rPr lang="en-US" dirty="0">
                <a:sym typeface="Wingdings"/>
              </a:rPr>
              <a:t>She was treated with anti-PD-1 single agent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5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_2.8x3.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1426" y="3389476"/>
            <a:ext cx="2890982" cy="3741271"/>
          </a:xfrm>
          <a:prstGeom prst="rect">
            <a:avLst/>
          </a:prstGeom>
        </p:spPr>
      </p:pic>
      <p:pic>
        <p:nvPicPr>
          <p:cNvPr id="3" name="Picture 2" descr="AC_0.9x0.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6486" y="3329710"/>
            <a:ext cx="2984499" cy="3954318"/>
          </a:xfrm>
          <a:prstGeom prst="rect">
            <a:avLst/>
          </a:prstGeom>
        </p:spPr>
      </p:pic>
      <p:pic>
        <p:nvPicPr>
          <p:cNvPr id="4" name="Picture 3" descr="AC_PerihepaticDisease_12:201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1129" y="269386"/>
            <a:ext cx="3090717" cy="3999751"/>
          </a:xfrm>
          <a:prstGeom prst="rect">
            <a:avLst/>
          </a:prstGeom>
        </p:spPr>
      </p:pic>
      <p:pic>
        <p:nvPicPr>
          <p:cNvPr id="5" name="Picture 4" descr="AC_Perihepatic_2:2018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9826" y="245653"/>
            <a:ext cx="3002912" cy="39594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9362" y="297934"/>
            <a:ext cx="393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starting anti PD-1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1575" y="297934"/>
            <a:ext cx="413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12 months of  anti-PD-1 </a:t>
            </a:r>
          </a:p>
        </p:txBody>
      </p:sp>
    </p:spTree>
    <p:extLst>
      <p:ext uri="{BB962C8B-B14F-4D97-AF65-F5344CB8AC3E}">
        <p14:creationId xmlns:p14="http://schemas.microsoft.com/office/powerpoint/2010/main" val="4227384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 </a:t>
            </a:r>
            <a:r>
              <a:rPr lang="en-US" b="1" dirty="0" err="1"/>
              <a:t>Birrer</a:t>
            </a:r>
            <a:r>
              <a:rPr lang="en-US" b="1" dirty="0"/>
              <a:t>: Case – MSS Endometrial Cancer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41 year old biopsy proven G3 EMCA </a:t>
            </a:r>
            <a:r>
              <a:rPr lang="en-US" dirty="0">
                <a:sym typeface="Wingdings"/>
              </a:rPr>
              <a:t> CT scan negative for metastatic disease  proceed with surgery</a:t>
            </a:r>
          </a:p>
          <a:p>
            <a:r>
              <a:rPr lang="en-US" dirty="0">
                <a:sym typeface="Wingdings"/>
              </a:rPr>
              <a:t>Surgery: RTLH/BSO/</a:t>
            </a:r>
            <a:r>
              <a:rPr lang="en-US" dirty="0" err="1">
                <a:sym typeface="Wingdings"/>
              </a:rPr>
              <a:t>blSLND</a:t>
            </a:r>
            <a:r>
              <a:rPr lang="en-US" dirty="0">
                <a:sym typeface="Wingdings"/>
              </a:rPr>
              <a:t>  Stage IIIC1 (positive pelvic lymph node)</a:t>
            </a:r>
          </a:p>
          <a:p>
            <a:r>
              <a:rPr lang="en-US" dirty="0">
                <a:sym typeface="Wingdings"/>
              </a:rPr>
              <a:t>Adjuvant treatment: carbo/paclitaxel x 6 cycles</a:t>
            </a:r>
          </a:p>
          <a:p>
            <a:r>
              <a:rPr lang="en-US" dirty="0">
                <a:sym typeface="Wingdings"/>
              </a:rPr>
              <a:t>Post treatment scan: NED</a:t>
            </a:r>
          </a:p>
          <a:p>
            <a:r>
              <a:rPr lang="en-US" dirty="0">
                <a:sym typeface="Wingdings"/>
              </a:rPr>
              <a:t>3 f/u month visit – she is in pain, frequent nausea  CT scan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94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846" y="0"/>
            <a:ext cx="8742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37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Biopsy done </a:t>
            </a:r>
            <a:r>
              <a:rPr lang="en-US" dirty="0">
                <a:sym typeface="Wingdings"/>
              </a:rPr>
              <a:t> metastatic high-grade carcinoma consistent with known uterine primary</a:t>
            </a:r>
          </a:p>
          <a:p>
            <a:r>
              <a:rPr lang="en-US" dirty="0">
                <a:sym typeface="Wingdings"/>
              </a:rPr>
              <a:t>IHC: ER </a:t>
            </a:r>
            <a:r>
              <a:rPr lang="en-US" dirty="0" err="1">
                <a:sym typeface="Wingdings"/>
              </a:rPr>
              <a:t>neg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NGS: amplification of AKT2, FGFR1, CCNE, MSI-S, TMB low</a:t>
            </a:r>
          </a:p>
          <a:p>
            <a:r>
              <a:rPr lang="en-US" dirty="0">
                <a:sym typeface="Wingdings"/>
              </a:rPr>
              <a:t>Started her on </a:t>
            </a:r>
            <a:r>
              <a:rPr lang="en-US" dirty="0" err="1">
                <a:sym typeface="Wingdings"/>
              </a:rPr>
              <a:t>Lenvatinib</a:t>
            </a:r>
            <a:r>
              <a:rPr lang="en-US" dirty="0">
                <a:sym typeface="Wingdings"/>
              </a:rPr>
              <a:t>/</a:t>
            </a:r>
            <a:r>
              <a:rPr lang="en-US" dirty="0" err="1">
                <a:sym typeface="Wingdings"/>
              </a:rPr>
              <a:t>pembro</a:t>
            </a:r>
            <a:r>
              <a:rPr lang="en-US" dirty="0">
                <a:sym typeface="Wingdings"/>
              </a:rPr>
              <a:t> </a:t>
            </a:r>
          </a:p>
          <a:p>
            <a:r>
              <a:rPr lang="en-US" dirty="0">
                <a:sym typeface="Wingdings"/>
              </a:rPr>
              <a:t>Developed HTN controlled by two anti-HTNs; grade 2 diarrhea—dose reduced to 14 mg </a:t>
            </a:r>
            <a:r>
              <a:rPr lang="en-US" dirty="0" err="1">
                <a:sym typeface="Wingdings"/>
              </a:rPr>
              <a:t>lenvatinib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Re-scan after 4 months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4A9E3F-2C60-F74D-AF34-D30E9732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Dr </a:t>
            </a:r>
            <a:r>
              <a:rPr lang="en-US" b="1" dirty="0" err="1"/>
              <a:t>Birrer</a:t>
            </a:r>
            <a:r>
              <a:rPr lang="en-US" b="1" dirty="0"/>
              <a:t>: Case – MSS (cont’d)</a:t>
            </a:r>
          </a:p>
        </p:txBody>
      </p:sp>
    </p:spTree>
    <p:extLst>
      <p:ext uri="{BB962C8B-B14F-4D97-AF65-F5344CB8AC3E}">
        <p14:creationId xmlns:p14="http://schemas.microsoft.com/office/powerpoint/2010/main" val="1034144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44" y="0"/>
            <a:ext cx="8975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47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C7D55-4E86-3F45-AD47-2C16F27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2857500"/>
            <a:ext cx="10362724" cy="1143000"/>
          </a:xfrm>
        </p:spPr>
        <p:txBody>
          <a:bodyPr/>
          <a:lstStyle/>
          <a:p>
            <a:r>
              <a:rPr lang="en-US" dirty="0"/>
              <a:t>MODULE 2: Current Indications for and Future Role of Immune Checkpoint Inhibitors in Cervical Cancer </a:t>
            </a:r>
          </a:p>
        </p:txBody>
      </p:sp>
    </p:spTree>
    <p:extLst>
      <p:ext uri="{BB962C8B-B14F-4D97-AF65-F5344CB8AC3E}">
        <p14:creationId xmlns:p14="http://schemas.microsoft.com/office/powerpoint/2010/main" val="25099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2115" y="6473880"/>
            <a:ext cx="2995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Chung HC, et al. J Clin Oncol 2019;37:1470-8.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13410" y="3372679"/>
          <a:ext cx="508626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3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3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PD-L1+ </a:t>
                      </a:r>
                      <a:r>
                        <a:rPr lang="en-US" baseline="0" dirty="0"/>
                        <a:t> Cohort (CPS ≥ 1)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ENDPOINT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N=77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 (95%</a:t>
                      </a:r>
                      <a:r>
                        <a:rPr lang="en-US" baseline="0" dirty="0"/>
                        <a:t> CI)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14.3% (7.4</a:t>
                      </a:r>
                      <a:r>
                        <a:rPr lang="en-US" baseline="0" dirty="0"/>
                        <a:t> - </a:t>
                      </a:r>
                      <a:r>
                        <a:rPr lang="en-US" dirty="0"/>
                        <a:t>24.1)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Complete</a:t>
                      </a:r>
                      <a:r>
                        <a:rPr lang="en-US" baseline="0" dirty="0"/>
                        <a:t> response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Partial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Median duration (</a:t>
                      </a:r>
                      <a:r>
                        <a:rPr lang="en-US" dirty="0" err="1"/>
                        <a:t>mos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reached (4.1 - 18.6+)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 with duration</a:t>
                      </a:r>
                      <a:r>
                        <a:rPr lang="en-US" baseline="0" dirty="0"/>
                        <a:t> </a:t>
                      </a:r>
                      <a:r>
                        <a:rPr lang="en-US" u="none" baseline="0" dirty="0"/>
                        <a:t>≥</a:t>
                      </a:r>
                      <a:r>
                        <a:rPr lang="en-US" baseline="0" dirty="0"/>
                        <a:t> 6 </a:t>
                      </a:r>
                      <a:r>
                        <a:rPr lang="en-US" baseline="0" dirty="0" err="1"/>
                        <a:t>mos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Median</a:t>
                      </a:r>
                      <a:r>
                        <a:rPr lang="en-US" baseline="0" dirty="0"/>
                        <a:t> follow-up (</a:t>
                      </a:r>
                      <a:r>
                        <a:rPr lang="en-US" baseline="0" dirty="0" err="1"/>
                        <a:t>mos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11.7 (0.6 – 22.7)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999673" y="3378200"/>
            <a:ext cx="575965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POSITIVE SCORE: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PD-L1+ cells (tumor cells, lymphocytes, macrophages)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Total number of tumor cells x 100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4F4C3-7624-6C47-A3E6-A1EFB4D1B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01" y="0"/>
            <a:ext cx="113919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33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</a:t>
            </a:r>
            <a:r>
              <a:rPr lang="en-US" dirty="0" err="1"/>
              <a:t>Birrer</a:t>
            </a:r>
            <a:r>
              <a:rPr lang="en-US" dirty="0"/>
              <a:t>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8CED96-E45F-F94C-AE2E-FFB8EE49C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305106"/>
              </p:ext>
            </p:extLst>
          </p:nvPr>
        </p:nvGraphicFramePr>
        <p:xfrm>
          <a:off x="1678609" y="1859352"/>
          <a:ext cx="8834782" cy="1582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442">
                  <a:extLst>
                    <a:ext uri="{9D8B030D-6E8A-4147-A177-3AD203B41FA5}">
                      <a16:colId xmlns:a16="http://schemas.microsoft.com/office/drawing/2014/main" val="2313141894"/>
                    </a:ext>
                  </a:extLst>
                </a:gridCol>
                <a:gridCol w="6160340">
                  <a:extLst>
                    <a:ext uri="{9D8B030D-6E8A-4147-A177-3AD203B41FA5}">
                      <a16:colId xmlns:a16="http://schemas.microsoft.com/office/drawing/2014/main" val="2398252080"/>
                    </a:ext>
                  </a:extLst>
                </a:gridCol>
              </a:tblGrid>
              <a:tr h="1582571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 Clovis Oncology,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Tesaro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 GSK Company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968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8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248" y="238151"/>
            <a:ext cx="11129081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US FDA Accelerated Approval of </a:t>
            </a:r>
            <a:r>
              <a:rPr lang="en-US" b="1" dirty="0" err="1"/>
              <a:t>Pembrolizumab</a:t>
            </a:r>
            <a:br>
              <a:rPr lang="en-US" b="1" dirty="0"/>
            </a:br>
            <a:r>
              <a:rPr lang="en-US" sz="3600" i="1" dirty="0"/>
              <a:t>First Immunotherapy Approved for Cervical Cancer (June 12, 2018)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248" y="6359015"/>
            <a:ext cx="7784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FDA Press Release, June 12, 2018. 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www.fda.gov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/Drugs/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InformationOnDrugs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ApprovedDrugs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/ucm610572.htm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863" y="1512716"/>
            <a:ext cx="7453617" cy="465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90567" y="2105246"/>
            <a:ext cx="22916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Companion Diagnostic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PD-L1 IHC 22C3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059DDC-78A3-814E-BCFA-D731332336E1}"/>
              </a:ext>
            </a:extLst>
          </p:cNvPr>
          <p:cNvSpPr/>
          <p:nvPr/>
        </p:nvSpPr>
        <p:spPr>
          <a:xfrm>
            <a:off x="7547547" y="4714407"/>
            <a:ext cx="1633928" cy="17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D75FCB-1A93-7C4F-810B-41B82E27A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002" t="66576" r="1107" b="27280"/>
          <a:stretch/>
        </p:blipFill>
        <p:spPr>
          <a:xfrm>
            <a:off x="7540898" y="4608576"/>
            <a:ext cx="215488" cy="2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28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27" y="206120"/>
            <a:ext cx="11226139" cy="1325563"/>
          </a:xfrm>
        </p:spPr>
        <p:txBody>
          <a:bodyPr>
            <a:normAutofit/>
          </a:bodyPr>
          <a:lstStyle/>
          <a:p>
            <a:r>
              <a:rPr lang="en-US" b="1" dirty="0" err="1"/>
              <a:t>BEATcc</a:t>
            </a:r>
            <a:br>
              <a:rPr lang="en-US" dirty="0"/>
            </a:br>
            <a:r>
              <a:rPr lang="en-US" sz="3200" i="1" dirty="0"/>
              <a:t>Phase III Randomized</a:t>
            </a:r>
            <a:r>
              <a:rPr lang="en-US" sz="3200" dirty="0"/>
              <a:t> </a:t>
            </a:r>
            <a:r>
              <a:rPr lang="en-US" sz="3200" i="1" dirty="0"/>
              <a:t>Frontline Trial of </a:t>
            </a:r>
            <a:r>
              <a:rPr lang="en-US" sz="3200" i="1" dirty="0" err="1"/>
              <a:t>Atezolizumab</a:t>
            </a:r>
            <a:r>
              <a:rPr lang="en-US" sz="3200" i="1" dirty="0"/>
              <a:t> (anti-PD-L1)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96506" y="1561003"/>
            <a:ext cx="2738909" cy="2945266"/>
          </a:xfrm>
          <a:prstGeom prst="roundRect">
            <a:avLst>
              <a:gd name="adj" fmla="val 9468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rIns="36000" anchor="ctr" anchorCtr="1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Primary Stage IVB, persistent  or recurrent carcinoma of the cervix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Measurable disease by RECIST v1.1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ECOG-PS: 0-1    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-105" charset="-128"/>
              <a:cs typeface="Calibri"/>
              <a:sym typeface="Symbol" pitchFamily="18" charset="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-105" charset="-128"/>
                <a:cs typeface="Calibri"/>
                <a:sym typeface="Symbol" pitchFamily="18" charset="2"/>
              </a:rPr>
              <a:t>No previous systemic chemotherapy for advanced or recurrent disease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-105" charset="-128"/>
                <a:cs typeface="Calibri"/>
                <a:sym typeface="Symbol" pitchFamily="18" charset="2"/>
              </a:rPr>
              <a:t>N=404 pts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-105" charset="-128"/>
              <a:cs typeface="Calibri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CC"/>
              </a:buClr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-105" charset="-128"/>
              <a:cs typeface="Calibri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CC"/>
              </a:buClr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5" charset="-128"/>
              <a:cs typeface="ＭＳ Ｐゴシック" pitchFamily="-105" charset="-128"/>
              <a:sym typeface="Symbol" pitchFamily="18" charset="2"/>
            </a:endParaRPr>
          </a:p>
        </p:txBody>
      </p:sp>
      <p:sp>
        <p:nvSpPr>
          <p:cNvPr id="5" name="Oval 4"/>
          <p:cNvSpPr/>
          <p:nvPr/>
        </p:nvSpPr>
        <p:spPr>
          <a:xfrm>
            <a:off x="4039361" y="2644474"/>
            <a:ext cx="732369" cy="7826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ago"/>
                <a:ea typeface="+mn-ea"/>
                <a:cs typeface="+mn-cs"/>
              </a:rPr>
              <a:t>R 1:1 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479415" y="1933809"/>
            <a:ext cx="3851519" cy="1095638"/>
          </a:xfrm>
          <a:prstGeom prst="roundRect">
            <a:avLst/>
          </a:prstGeom>
          <a:solidFill>
            <a:srgbClr val="00FFFF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27000" tIns="27000" rIns="27000" bIns="27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ago"/>
                <a:ea typeface="+mn-ea"/>
                <a:cs typeface="+mn-cs"/>
              </a:rPr>
              <a:t>Cisplatin + paclitaxel +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ago"/>
                <a:ea typeface="+mn-ea"/>
                <a:cs typeface="+mn-cs"/>
              </a:rPr>
              <a:t>bevacizumab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ago"/>
                <a:ea typeface="+mn-ea"/>
                <a:cs typeface="+mn-cs"/>
              </a:rPr>
              <a:t> (GOG#240)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until disease progression, unacceptable toxicity, death or  withdrawal of consent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ago"/>
              <a:ea typeface="+mn-ea"/>
              <a:cs typeface="+mn-cs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371193" y="3575940"/>
            <a:ext cx="3998263" cy="1029830"/>
          </a:xfrm>
          <a:prstGeom prst="roundRect">
            <a:avLst/>
          </a:prstGeom>
          <a:solidFill>
            <a:srgbClr val="00FFFF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27000" tIns="27000" rIns="27000" bIns="27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Cisplatin + paclitaxel + bevacizumab +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atezolizumab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until disease progression, unacceptable toxicity, death  or  withdrawal of consent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8" name="Straight Arrow Connector 7"/>
          <p:cNvCxnSpPr>
            <a:stCxn id="7" idx="7"/>
          </p:cNvCxnSpPr>
          <p:nvPr/>
        </p:nvCxnSpPr>
        <p:spPr bwMode="auto">
          <a:xfrm flipV="1">
            <a:off x="4664477" y="2336100"/>
            <a:ext cx="814938" cy="4229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4568252" y="3406663"/>
            <a:ext cx="802941" cy="6369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776859" y="4646671"/>
            <a:ext cx="2777903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Primary Endpoints: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Overall survival (OS)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Secondary Endpoints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PFS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Safety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HR-QOL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4240" y="5073308"/>
            <a:ext cx="5987773" cy="95410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Stratification Factors: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Prior concurrent Cisplatin-RDT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Histology: SCC vs ADK (including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AdenoSquamous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Chemotherapy Backbone: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Cisplatin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Carboplatin</a:t>
            </a:r>
          </a:p>
        </p:txBody>
      </p:sp>
      <p:sp>
        <p:nvSpPr>
          <p:cNvPr id="12" name="TextBox 11"/>
          <p:cNvSpPr txBox="1"/>
          <p:nvPr/>
        </p:nvSpPr>
        <p:spPr>
          <a:xfrm rot="10800000" flipH="1" flipV="1">
            <a:off x="9771556" y="3782042"/>
            <a:ext cx="228341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Safety run-in cohort: 12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after 2 cycles of treatment 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9508426" y="4043651"/>
            <a:ext cx="2631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6" idx="3"/>
            <a:endCxn id="7" idx="2"/>
          </p:cNvCxnSpPr>
          <p:nvPr/>
        </p:nvCxnSpPr>
        <p:spPr bwMode="auto">
          <a:xfrm>
            <a:off x="3435415" y="3033636"/>
            <a:ext cx="603946" cy="214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9163459" y="6509453"/>
            <a:ext cx="2781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ClinicalTrials.gov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Identifier: NCT03556839</a:t>
            </a:r>
          </a:p>
        </p:txBody>
      </p:sp>
    </p:spTree>
    <p:extLst>
      <p:ext uri="{BB962C8B-B14F-4D97-AF65-F5344CB8AC3E}">
        <p14:creationId xmlns:p14="http://schemas.microsoft.com/office/powerpoint/2010/main" val="4225382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03" y="11771"/>
            <a:ext cx="10515600" cy="1325563"/>
          </a:xfrm>
        </p:spPr>
        <p:txBody>
          <a:bodyPr/>
          <a:lstStyle/>
          <a:p>
            <a:r>
              <a:rPr lang="en-US" b="1" dirty="0"/>
              <a:t>Checkpoint Inhibition</a:t>
            </a:r>
            <a:br>
              <a:rPr lang="en-US" b="1" dirty="0"/>
            </a:br>
            <a:r>
              <a:rPr lang="en-US" sz="3200" i="1" dirty="0"/>
              <a:t>Key Concepts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1551" y="6179173"/>
            <a:ext cx="4168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Hodi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FS, et al. 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2018;36:850-8.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Minion LE, Tewari KS.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Gynecol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2018;148:609-21.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Wolford JE, Tewari KS. Expert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Drug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2018;13:445-57.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37" y="1047116"/>
            <a:ext cx="6709542" cy="47436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1346589"/>
            <a:ext cx="4355940" cy="4551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374013" y="5790761"/>
            <a:ext cx="479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Abscopal effect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hypofractionated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radiotherapy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3216" y="5994507"/>
            <a:ext cx="1824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Endocrinopathies</a:t>
            </a:r>
          </a:p>
        </p:txBody>
      </p:sp>
    </p:spTree>
    <p:extLst>
      <p:ext uri="{BB962C8B-B14F-4D97-AF65-F5344CB8AC3E}">
        <p14:creationId xmlns:p14="http://schemas.microsoft.com/office/powerpoint/2010/main" val="1218899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588514"/>
          </a:xfrm>
        </p:spPr>
        <p:txBody>
          <a:bodyPr/>
          <a:lstStyle/>
          <a:p>
            <a:r>
              <a:rPr lang="en-US" sz="2600" dirty="0"/>
              <a:t>In general, what would be your preferred first-line therapy for a patient with MSS metastatic cervical cancer who has received no prior systemic treatment?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307" y="4508247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246" y="4516894"/>
            <a:ext cx="3327447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1782" y="2379234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18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646" y="3594487"/>
            <a:ext cx="3048047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Carboplatin/paclitaxel/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1" name="Picture 3" descr="Square-2.png">
            <a:extLst>
              <a:ext uri="{FF2B5EF4-FFF2-40B4-BE49-F238E27FC236}">
                <a16:creationId xmlns:a16="http://schemas.microsoft.com/office/drawing/2014/main" id="{40A80FED-9C66-564A-B446-FA0CAA176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67" y="357887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5053" y="3582991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5</a:t>
            </a:r>
          </a:p>
        </p:txBody>
      </p:sp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624" y="23792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292" y="23792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93" y="2419492"/>
            <a:ext cx="3166200" cy="37090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t>Cisplatin/paclitaxel/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t>bevacizumab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3" name="Picture 1" descr="Square-1.png">
            <a:extLst>
              <a:ext uri="{FF2B5EF4-FFF2-40B4-BE49-F238E27FC236}">
                <a16:creationId xmlns:a16="http://schemas.microsoft.com/office/drawing/2014/main" id="{7436EDC5-9485-4B42-A7A3-DDEF06422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960" y="23792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41C9A0-F049-7D40-9788-F34A4341C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384" y="4492303"/>
            <a:ext cx="411480" cy="4114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D46781-EF18-5749-9BB0-5D4FA71FA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714" y="2379234"/>
            <a:ext cx="411480" cy="4114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C06430-81E8-7C47-99D1-80132DC93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957" y="3578872"/>
            <a:ext cx="402336" cy="4138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380" y="3578872"/>
            <a:ext cx="402336" cy="4138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471357-AC05-9C43-8957-D41FCD06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729" y="2379234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744" y="2379234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759" y="2379234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774" y="2379234"/>
            <a:ext cx="411480" cy="4114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7468A2-2E09-564C-82D2-17A40B7F6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699" y="2379234"/>
            <a:ext cx="411480" cy="4114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8C0E98B-1F83-4C48-9AD7-0B3C9BB0E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746" y="3578872"/>
            <a:ext cx="402336" cy="41383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7C41CC0-7CBB-9542-A41F-69A7DCC39DCD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E414511-3C57-6240-89FF-1BC2B89D0D70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E08CE9-1535-9B4E-A587-F1F35E05838A}"/>
                </a:ext>
              </a:extLst>
            </p:cNvPr>
            <p:cNvPicPr>
              <a:picLocks/>
            </p:cNvPicPr>
            <p:nvPr/>
          </p:nvPicPr>
          <p:blipFill>
            <a:blip r:embed="rId8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9E44A5B-ABE0-2348-A074-F61D59E78EA1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565BD60-9CFF-F04F-BEC1-80E229A2B3C0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3" name="Picture 1" descr="Square-1.png">
            <a:extLst>
              <a:ext uri="{FF2B5EF4-FFF2-40B4-BE49-F238E27FC236}">
                <a16:creationId xmlns:a16="http://schemas.microsoft.com/office/drawing/2014/main" id="{610E1AF5-11B8-9E40-B433-249396A40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628" y="23792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" descr="Square-1.png">
            <a:extLst>
              <a:ext uri="{FF2B5EF4-FFF2-40B4-BE49-F238E27FC236}">
                <a16:creationId xmlns:a16="http://schemas.microsoft.com/office/drawing/2014/main" id="{12E7E88F-04AE-0746-B091-DCA3FED16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96" y="23792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468EEE1-2F16-6F41-8D08-6EC7CC1CB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684" y="2379234"/>
            <a:ext cx="411480" cy="41148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875E2B8-66FF-3A4C-AF39-BD0C76CB5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669" y="2379234"/>
            <a:ext cx="411480" cy="411480"/>
          </a:xfrm>
          <a:prstGeom prst="rect">
            <a:avLst/>
          </a:prstGeom>
        </p:spPr>
      </p:pic>
      <p:pic>
        <p:nvPicPr>
          <p:cNvPr id="42" name="Picture 1" descr="Square-1.png">
            <a:extLst>
              <a:ext uri="{FF2B5EF4-FFF2-40B4-BE49-F238E27FC236}">
                <a16:creationId xmlns:a16="http://schemas.microsoft.com/office/drawing/2014/main" id="{57AE3FBA-88FD-FB4E-86CA-7B4B356C2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962" y="2379234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" descr="Square-1.png">
            <a:extLst>
              <a:ext uri="{FF2B5EF4-FFF2-40B4-BE49-F238E27FC236}">
                <a16:creationId xmlns:a16="http://schemas.microsoft.com/office/drawing/2014/main" id="{A5D1C076-7BDD-3F46-B070-37C7462F3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89" y="284431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" descr="Square-1.png">
            <a:extLst>
              <a:ext uri="{FF2B5EF4-FFF2-40B4-BE49-F238E27FC236}">
                <a16:creationId xmlns:a16="http://schemas.microsoft.com/office/drawing/2014/main" id="{8AC3D37F-649D-7240-A1D4-103E65E0E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07" y="2844317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C49A298-ADD0-0B4E-8667-95E841DB7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654" y="2379234"/>
            <a:ext cx="411480" cy="4114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5E26A6F-C2A0-A54B-BD88-25585A0C8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639" y="2379234"/>
            <a:ext cx="411480" cy="411480"/>
          </a:xfrm>
          <a:prstGeom prst="rect">
            <a:avLst/>
          </a:prstGeom>
        </p:spPr>
      </p:pic>
      <p:pic>
        <p:nvPicPr>
          <p:cNvPr id="50" name="Picture 3" descr="Square-2.png">
            <a:extLst>
              <a:ext uri="{FF2B5EF4-FFF2-40B4-BE49-F238E27FC236}">
                <a16:creationId xmlns:a16="http://schemas.microsoft.com/office/drawing/2014/main" id="{E157F203-2DFA-7E45-BEC6-0881DC0B4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9" y="357887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 descr="Square-3.png">
            <a:extLst>
              <a:ext uri="{FF2B5EF4-FFF2-40B4-BE49-F238E27FC236}">
                <a16:creationId xmlns:a16="http://schemas.microsoft.com/office/drawing/2014/main" id="{EF418864-D46F-DA4F-BD2A-4849359467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957" y="449230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97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2"/>
            <a:ext cx="10360152" cy="2329133"/>
          </a:xfrm>
        </p:spPr>
        <p:txBody>
          <a:bodyPr/>
          <a:lstStyle/>
          <a:p>
            <a:r>
              <a:rPr lang="en-US" sz="2600" dirty="0"/>
              <a:t>In general, what would be your preferred first-line therapy for a patient with MSS metastatic cervical cancer who has received no prior systemic treatment?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687503" y="2291647"/>
            <a:ext cx="397076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en-US" sz="1800" b="1" dirty="0"/>
              <a:t>Cisplatin/paclitaxel/bevacizumab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396077" y="2935045"/>
            <a:ext cx="326218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en-US" sz="1800" b="1" dirty="0"/>
              <a:t>Carboplatin/paclitaxel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3578443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en-US" sz="1800" b="1" dirty="0"/>
              <a:t>Carboplatin/paclitaxel/bevacizumab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345056" y="4248483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en-US" sz="1800" b="1" dirty="0"/>
              <a:t>Cisplatin/paclitaxel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2965244" y="2014338"/>
          <a:ext cx="8128000" cy="419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5426E43-4D8A-BE44-974A-B46BE57C9C84}"/>
              </a:ext>
            </a:extLst>
          </p:cNvPr>
          <p:cNvSpPr txBox="1"/>
          <p:nvPr/>
        </p:nvSpPr>
        <p:spPr>
          <a:xfrm>
            <a:off x="345056" y="4785198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en-US" sz="1800" b="1" dirty="0"/>
              <a:t>Test for PD-L1 CPS and administer pembrolizumab if 1% or higher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72C3E-CECF-1C48-B28C-BFCAE64F7626}"/>
              </a:ext>
            </a:extLst>
          </p:cNvPr>
          <p:cNvSpPr txBox="1"/>
          <p:nvPr/>
        </p:nvSpPr>
        <p:spPr>
          <a:xfrm>
            <a:off x="345056" y="5566419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en-US" sz="1800" b="1" dirty="0"/>
              <a:t>Other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074A98-022C-654D-8E84-92B5991EDC3C}"/>
              </a:ext>
            </a:extLst>
          </p:cNvPr>
          <p:cNvSpPr txBox="1"/>
          <p:nvPr/>
        </p:nvSpPr>
        <p:spPr>
          <a:xfrm>
            <a:off x="180164" y="6450122"/>
            <a:ext cx="6430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Survey of general medical and gynecologic oncologists, May 2020</a:t>
            </a:r>
          </a:p>
        </p:txBody>
      </p:sp>
    </p:spTree>
    <p:extLst>
      <p:ext uri="{BB962C8B-B14F-4D97-AF65-F5344CB8AC3E}">
        <p14:creationId xmlns:p14="http://schemas.microsoft.com/office/powerpoint/2010/main" val="4165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2092036"/>
          </a:xfrm>
        </p:spPr>
        <p:txBody>
          <a:bodyPr/>
          <a:lstStyle/>
          <a:p>
            <a:r>
              <a:rPr lang="en-US" sz="2600" dirty="0"/>
              <a:t>In general, what would be your preferred first-line therapy for a patient with MSS metastatic cervical cancer who experienced relapse 12 months after receiving cisplatin-based chemoradiation therapy for Stage IIIB disease?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2260" y="3017520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23</a:t>
            </a:r>
          </a:p>
        </p:txBody>
      </p:sp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738" y="301752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854" y="301752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70" y="3262735"/>
            <a:ext cx="2069492" cy="37090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t>Carboplatin/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t>paclitaxel/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t>bevacizumab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3" name="Picture 1" descr="Square-1.png">
            <a:extLst>
              <a:ext uri="{FF2B5EF4-FFF2-40B4-BE49-F238E27FC236}">
                <a16:creationId xmlns:a16="http://schemas.microsoft.com/office/drawing/2014/main" id="{7436EDC5-9485-4B42-A7A3-DDEF06422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970" y="301752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D46781-EF18-5749-9BB0-5D4FA71F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975" y="3017520"/>
            <a:ext cx="411480" cy="4114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471357-AC05-9C43-8957-D41FCD063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542" y="3017520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109" y="3017520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676" y="3017520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243" y="3017520"/>
            <a:ext cx="411480" cy="4114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7468A2-2E09-564C-82D2-17A40B7F6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408" y="3017520"/>
            <a:ext cx="411480" cy="41148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7C41CC0-7CBB-9542-A41F-69A7DCC39DCD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E414511-3C57-6240-89FF-1BC2B89D0D7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E08CE9-1535-9B4E-A587-F1F35E05838A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9E44A5B-ABE0-2348-A074-F61D59E78EA1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565BD60-9CFF-F04F-BEC1-80E229A2B3C0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43" name="Picture 1" descr="Square-1.png">
            <a:extLst>
              <a:ext uri="{FF2B5EF4-FFF2-40B4-BE49-F238E27FC236}">
                <a16:creationId xmlns:a16="http://schemas.microsoft.com/office/drawing/2014/main" id="{610E1AF5-11B8-9E40-B433-249396A40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086" y="301752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" descr="Square-1.png">
            <a:extLst>
              <a:ext uri="{FF2B5EF4-FFF2-40B4-BE49-F238E27FC236}">
                <a16:creationId xmlns:a16="http://schemas.microsoft.com/office/drawing/2014/main" id="{12E7E88F-04AE-0746-B091-DCA3FED16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200" y="301752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468EEE1-2F16-6F41-8D08-6EC7CC1CB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841" y="3017520"/>
            <a:ext cx="411480" cy="41148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875E2B8-66FF-3A4C-AF39-BD0C76CB5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274" y="3017520"/>
            <a:ext cx="411480" cy="4114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B46EF78-D520-854F-898E-E95961F7C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707" y="3017520"/>
            <a:ext cx="411480" cy="41148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285E92C-1673-464A-987E-7712A7516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40" y="3017520"/>
            <a:ext cx="411480" cy="41148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B83EC7C-3F1F-1743-A88B-2CB692A30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573" y="3017520"/>
            <a:ext cx="411480" cy="4114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BC04906-34E6-474B-81E7-2DA267AE5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006" y="3017520"/>
            <a:ext cx="411480" cy="411480"/>
          </a:xfrm>
          <a:prstGeom prst="rect">
            <a:avLst/>
          </a:prstGeom>
        </p:spPr>
      </p:pic>
      <p:pic>
        <p:nvPicPr>
          <p:cNvPr id="32" name="Picture 1" descr="Square-1.png">
            <a:extLst>
              <a:ext uri="{FF2B5EF4-FFF2-40B4-BE49-F238E27FC236}">
                <a16:creationId xmlns:a16="http://schemas.microsoft.com/office/drawing/2014/main" id="{E4A12F0B-89E8-174C-854D-A1EE9CBBB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7" y="349048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 descr="Square-1.png">
            <a:extLst>
              <a:ext uri="{FF2B5EF4-FFF2-40B4-BE49-F238E27FC236}">
                <a16:creationId xmlns:a16="http://schemas.microsoft.com/office/drawing/2014/main" id="{8DE45AD9-F74E-E846-AFC3-46BD2CD1B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10" y="349048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" descr="Square-1.png">
            <a:extLst>
              <a:ext uri="{FF2B5EF4-FFF2-40B4-BE49-F238E27FC236}">
                <a16:creationId xmlns:a16="http://schemas.microsoft.com/office/drawing/2014/main" id="{0DCB5B81-A318-FC45-8FE5-8D55926B8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93" y="349048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9310C2C-1FA4-CA49-B50A-27CE2DC6B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439" y="3017520"/>
            <a:ext cx="411480" cy="4114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D12F50-07E8-BC4A-9EE3-2B3447299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872" y="3017520"/>
            <a:ext cx="411480" cy="411480"/>
          </a:xfrm>
          <a:prstGeom prst="rect">
            <a:avLst/>
          </a:prstGeom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id="{605A6410-98E5-4D4B-9EB5-47E438D16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98" y="4354484"/>
            <a:ext cx="206949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Cisplatin/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paclitaxel/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bevacizumab</a:t>
            </a:r>
          </a:p>
        </p:txBody>
      </p:sp>
      <p:pic>
        <p:nvPicPr>
          <p:cNvPr id="51" name="Picture 3" descr="Square-2.png">
            <a:extLst>
              <a:ext uri="{FF2B5EF4-FFF2-40B4-BE49-F238E27FC236}">
                <a16:creationId xmlns:a16="http://schemas.microsoft.com/office/drawing/2014/main" id="{61128073-8124-B341-B52E-B2C9BBDDE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7" y="43388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9">
            <a:extLst>
              <a:ext uri="{FF2B5EF4-FFF2-40B4-BE49-F238E27FC236}">
                <a16:creationId xmlns:a16="http://schemas.microsoft.com/office/drawing/2014/main" id="{110E44A6-D79F-BC44-8C4D-12E9C3487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7113" y="4342988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pic>
        <p:nvPicPr>
          <p:cNvPr id="54" name="Picture 3" descr="Square-2.png">
            <a:extLst>
              <a:ext uri="{FF2B5EF4-FFF2-40B4-BE49-F238E27FC236}">
                <a16:creationId xmlns:a16="http://schemas.microsoft.com/office/drawing/2014/main" id="{9770FD6D-E289-5C4B-A784-B0170DA50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579" y="433886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" descr="Square-1.png">
            <a:extLst>
              <a:ext uri="{FF2B5EF4-FFF2-40B4-BE49-F238E27FC236}">
                <a16:creationId xmlns:a16="http://schemas.microsoft.com/office/drawing/2014/main" id="{BBE56D7F-FFC1-424B-A0DF-DBA6B7820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476" y="301752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3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2"/>
            <a:ext cx="10360152" cy="2329133"/>
          </a:xfrm>
        </p:spPr>
        <p:txBody>
          <a:bodyPr/>
          <a:lstStyle/>
          <a:p>
            <a:r>
              <a:rPr lang="en-US" sz="2600" dirty="0"/>
              <a:t>In general, what would be your preferred first-line therapy for a patient with MSS metastatic cervical cancer who experienced relapse 12 months after receiving cisplatin-based chemoradiation therapy for Stage IIIB disease?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687503" y="2467941"/>
            <a:ext cx="397076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Test for PD-L1 CPS and administer pembrolizumab if 1% or higher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345057" y="3429000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Carboplatin/paclitaxel/bevacizumab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4239956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Carboplatin/paclitaxel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D384-438A-4A41-A114-22A403F679DE}"/>
              </a:ext>
            </a:extLst>
          </p:cNvPr>
          <p:cNvSpPr txBox="1"/>
          <p:nvPr/>
        </p:nvSpPr>
        <p:spPr>
          <a:xfrm>
            <a:off x="345056" y="5028583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Pembrolizumab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2965244" y="2329131"/>
          <a:ext cx="8128000" cy="419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5426E43-4D8A-BE44-974A-B46BE57C9C84}"/>
              </a:ext>
            </a:extLst>
          </p:cNvPr>
          <p:cNvSpPr txBox="1"/>
          <p:nvPr/>
        </p:nvSpPr>
        <p:spPr>
          <a:xfrm>
            <a:off x="345056" y="5766570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 chemotherapy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715985-2940-E64B-BE2E-75D91D8223B6}"/>
              </a:ext>
            </a:extLst>
          </p:cNvPr>
          <p:cNvSpPr txBox="1"/>
          <p:nvPr/>
        </p:nvSpPr>
        <p:spPr>
          <a:xfrm>
            <a:off x="180164" y="6450122"/>
            <a:ext cx="6430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Survey of general medical and gynecologic oncologists, May 2020</a:t>
            </a:r>
          </a:p>
        </p:txBody>
      </p:sp>
    </p:spTree>
    <p:extLst>
      <p:ext uri="{BB962C8B-B14F-4D97-AF65-F5344CB8AC3E}">
        <p14:creationId xmlns:p14="http://schemas.microsoft.com/office/powerpoint/2010/main" val="286302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8" y="0"/>
            <a:ext cx="10349107" cy="2199109"/>
          </a:xfrm>
        </p:spPr>
        <p:txBody>
          <a:bodyPr/>
          <a:lstStyle/>
          <a:p>
            <a:r>
              <a:rPr lang="en-US" sz="2600" dirty="0"/>
              <a:t>In general, what would be your preferred second-line therapy for a patient with MSS metastatic cervical cancer who experienced disease progression on carboplatin/paclitaxel/bevacizumab?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6592" y="4504817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4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22" y="4455882"/>
            <a:ext cx="33827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146" y="2426606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20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96" y="3636559"/>
            <a:ext cx="3061487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Pembrolizumab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185" y="364220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pic>
        <p:nvPicPr>
          <p:cNvPr id="15" name="Picture 1" descr="Square-1.png">
            <a:extLst>
              <a:ext uri="{FF2B5EF4-FFF2-40B4-BE49-F238E27FC236}">
                <a16:creationId xmlns:a16="http://schemas.microsoft.com/office/drawing/2014/main" id="{256B5BEE-4E6B-2149-9B1C-DE6D17B79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234" y="242660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 descr="Square-1.png">
            <a:extLst>
              <a:ext uri="{FF2B5EF4-FFF2-40B4-BE49-F238E27FC236}">
                <a16:creationId xmlns:a16="http://schemas.microsoft.com/office/drawing/2014/main" id="{2C8552D8-EC3D-9746-AEE7-EA5EAC490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417" y="242660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92" y="2664841"/>
            <a:ext cx="317949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Test for PD-L1 CPS and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administer pembrolizumab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if 1% or higher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D46781-EF18-5749-9BB0-5D4FA71F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996" y="2426606"/>
            <a:ext cx="411480" cy="4114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471357-AC05-9C43-8957-D41FCD063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813" y="2426606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55927-04C9-4D4A-AFC5-58BA8E862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630" y="2426606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BA2EC-AA43-094A-8915-D6FC68E9B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447" y="2426606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A57BD7-C247-1440-8881-76261E799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264" y="2426606"/>
            <a:ext cx="411480" cy="4114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7468A2-2E09-564C-82D2-17A40B7F6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024" y="2426606"/>
            <a:ext cx="411480" cy="4114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CFD87C9-957D-EF43-AAC6-A2D637D1E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207" y="2426606"/>
            <a:ext cx="411480" cy="4114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7DEF8DA-420B-D74B-B35F-0E307DA20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117" y="2426606"/>
            <a:ext cx="411480" cy="411480"/>
          </a:xfrm>
          <a:prstGeom prst="rect">
            <a:avLst/>
          </a:prstGeom>
        </p:spPr>
      </p:pic>
      <p:pic>
        <p:nvPicPr>
          <p:cNvPr id="43" name="Picture 3" descr="Square-2.png">
            <a:extLst>
              <a:ext uri="{FF2B5EF4-FFF2-40B4-BE49-F238E27FC236}">
                <a16:creationId xmlns:a16="http://schemas.microsoft.com/office/drawing/2014/main" id="{B3771B64-C82C-2C4A-9422-D37BA3C82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97" y="363809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754B12E-DD1C-724A-89FD-CC181BF7D87C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56D64D8-EB4C-0941-BF3E-4B39D3D400A3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69F1E4F-5BEC-4040-B9B6-83FC13BB01EA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87B438F-F087-3944-B414-C8579368B106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7A71DB9-036B-9240-95E4-B820B0C6281A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7289702-47F8-A347-8387-9CBE2288C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957" y="2426606"/>
            <a:ext cx="411480" cy="4114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442A45C-69EF-2143-BAB3-915B377EE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570" y="2426606"/>
            <a:ext cx="411480" cy="4114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3E68331-8D4A-2141-8F19-6F93CC6EE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753" y="2426606"/>
            <a:ext cx="411480" cy="411480"/>
          </a:xfrm>
          <a:prstGeom prst="rect">
            <a:avLst/>
          </a:prstGeom>
        </p:spPr>
      </p:pic>
      <p:pic>
        <p:nvPicPr>
          <p:cNvPr id="55" name="Picture 1" descr="Square-1.png">
            <a:extLst>
              <a:ext uri="{FF2B5EF4-FFF2-40B4-BE49-F238E27FC236}">
                <a16:creationId xmlns:a16="http://schemas.microsoft.com/office/drawing/2014/main" id="{7CCAEF16-2C6B-D14B-B9BF-D2DAB8935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780" y="242660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" descr="Square-1.png">
            <a:extLst>
              <a:ext uri="{FF2B5EF4-FFF2-40B4-BE49-F238E27FC236}">
                <a16:creationId xmlns:a16="http://schemas.microsoft.com/office/drawing/2014/main" id="{7FC4E38D-E238-5C4D-A0FB-C98E0205A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963" y="2426606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 descr="Square-3.png">
            <a:extLst>
              <a:ext uri="{FF2B5EF4-FFF2-40B4-BE49-F238E27FC236}">
                <a16:creationId xmlns:a16="http://schemas.microsoft.com/office/drawing/2014/main" id="{C467DB63-EEB9-A645-A376-76CD92908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13" y="448887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" descr="Square-1.png">
            <a:extLst>
              <a:ext uri="{FF2B5EF4-FFF2-40B4-BE49-F238E27FC236}">
                <a16:creationId xmlns:a16="http://schemas.microsoft.com/office/drawing/2014/main" id="{DB87E402-1D35-C741-844D-C51E5B239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24" y="289957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" descr="Square-1.png">
            <a:extLst>
              <a:ext uri="{FF2B5EF4-FFF2-40B4-BE49-F238E27FC236}">
                <a16:creationId xmlns:a16="http://schemas.microsoft.com/office/drawing/2014/main" id="{ED4E0F19-B37F-C841-BD06-BF8006AEE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87" y="289957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" descr="Square-1.png">
            <a:extLst>
              <a:ext uri="{FF2B5EF4-FFF2-40B4-BE49-F238E27FC236}">
                <a16:creationId xmlns:a16="http://schemas.microsoft.com/office/drawing/2014/main" id="{76681B4B-118B-A241-A86B-B678CACC6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170" y="289957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4E79D1F-F99A-6E40-BF7C-4D510D4AE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752" y="2426606"/>
            <a:ext cx="411480" cy="4114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ED47537-A2BD-0749-BE5A-6718243A5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592" y="2426606"/>
            <a:ext cx="411480" cy="41148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B6BF8CB-7757-AB49-84A9-D24E0E9B8C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6384" y="4492303"/>
            <a:ext cx="411480" cy="411480"/>
          </a:xfrm>
          <a:prstGeom prst="rect">
            <a:avLst/>
          </a:prstGeom>
        </p:spPr>
      </p:pic>
      <p:pic>
        <p:nvPicPr>
          <p:cNvPr id="62" name="Picture 61" descr="Square-3.png">
            <a:extLst>
              <a:ext uri="{FF2B5EF4-FFF2-40B4-BE49-F238E27FC236}">
                <a16:creationId xmlns:a16="http://schemas.microsoft.com/office/drawing/2014/main" id="{1E30B1F1-672D-F64D-B492-FCD8937B38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882" y="448887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 descr="Square-3.png">
            <a:extLst>
              <a:ext uri="{FF2B5EF4-FFF2-40B4-BE49-F238E27FC236}">
                <a16:creationId xmlns:a16="http://schemas.microsoft.com/office/drawing/2014/main" id="{32FC05A2-B0E7-BD4E-A5B5-AE02031835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620" y="448887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4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306A8-B6A8-FE42-9FC6-9D018401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152447"/>
            <a:ext cx="10515600" cy="1325563"/>
          </a:xfrm>
        </p:spPr>
        <p:txBody>
          <a:bodyPr/>
          <a:lstStyle/>
          <a:p>
            <a:r>
              <a:rPr lang="en-US" b="1" dirty="0"/>
              <a:t>Dr </a:t>
            </a:r>
            <a:r>
              <a:rPr lang="en-US" b="1" dirty="0" err="1"/>
              <a:t>Tewari</a:t>
            </a:r>
            <a:r>
              <a:rPr lang="en-US" b="1" dirty="0"/>
              <a:t>: Case 1 – Recurrent Cervical Cancer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33F2C-9C82-504B-9C7C-3D71AD957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314" y="1478010"/>
            <a:ext cx="10963940" cy="50073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36 year old Caucasian married mother of two small children, living in rural Georgia</a:t>
            </a:r>
          </a:p>
          <a:p>
            <a:r>
              <a:rPr lang="en-US" dirty="0"/>
              <a:t>PMH unremarkable</a:t>
            </a:r>
          </a:p>
          <a:p>
            <a:r>
              <a:rPr lang="en-US" dirty="0"/>
              <a:t>Screening – sporadic cervical cancer screening 2014-2019</a:t>
            </a:r>
          </a:p>
          <a:p>
            <a:r>
              <a:rPr lang="en-US" dirty="0"/>
              <a:t>2018</a:t>
            </a:r>
          </a:p>
          <a:p>
            <a:pPr lvl="1"/>
            <a:r>
              <a:rPr lang="en-US" dirty="0"/>
              <a:t>Post-coital vaginal bleeding (hemoglobin 9.5 mg/dL), dyspareunia, pelvic pain</a:t>
            </a:r>
          </a:p>
          <a:p>
            <a:pPr lvl="1"/>
            <a:r>
              <a:rPr lang="en-US" dirty="0"/>
              <a:t>5 cm friable cervical lesion biopsied: poorly differentiated squamous cell carcinoma (SCCA)</a:t>
            </a:r>
          </a:p>
          <a:p>
            <a:pPr lvl="1"/>
            <a:r>
              <a:rPr lang="en-US" dirty="0"/>
              <a:t>PET/CT: FIGO stage IB3 SCCA cervix</a:t>
            </a:r>
          </a:p>
          <a:p>
            <a:pPr lvl="1"/>
            <a:r>
              <a:rPr lang="en-US" dirty="0"/>
              <a:t>Management:</a:t>
            </a:r>
          </a:p>
          <a:p>
            <a:pPr lvl="2"/>
            <a:r>
              <a:rPr lang="en-US" dirty="0"/>
              <a:t>Cisplatin-based chemoradiation (40 mg/m</a:t>
            </a:r>
            <a:r>
              <a:rPr lang="en-US" baseline="30000" dirty="0"/>
              <a:t>2</a:t>
            </a:r>
            <a:r>
              <a:rPr lang="en-US" dirty="0"/>
              <a:t> BSA weekly with 50.4 </a:t>
            </a:r>
            <a:r>
              <a:rPr lang="en-US" dirty="0" err="1"/>
              <a:t>Gy</a:t>
            </a:r>
            <a:r>
              <a:rPr lang="en-US" dirty="0"/>
              <a:t> IMRT) plus high-dose-rate intracavitary brachytherapy for total dose 85 </a:t>
            </a:r>
            <a:r>
              <a:rPr lang="en-US" dirty="0" err="1"/>
              <a:t>Gy</a:t>
            </a:r>
            <a:r>
              <a:rPr lang="en-US" dirty="0"/>
              <a:t> to Point A</a:t>
            </a:r>
          </a:p>
          <a:p>
            <a:pPr lvl="2"/>
            <a:r>
              <a:rPr lang="en-US" dirty="0"/>
              <a:t>Missed 8 radiotherapy sessions due to transportation issues</a:t>
            </a:r>
          </a:p>
          <a:p>
            <a:pPr lvl="2"/>
            <a:r>
              <a:rPr lang="en-US" dirty="0"/>
              <a:t>Complete clinical response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1045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306A8-B6A8-FE42-9FC6-9D018401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21" y="5579"/>
            <a:ext cx="10515600" cy="1325563"/>
          </a:xfrm>
        </p:spPr>
        <p:txBody>
          <a:bodyPr/>
          <a:lstStyle/>
          <a:p>
            <a:r>
              <a:rPr lang="en-US" b="1" dirty="0"/>
              <a:t>Dr </a:t>
            </a:r>
            <a:r>
              <a:rPr lang="en-US" b="1" dirty="0" err="1"/>
              <a:t>Tewari</a:t>
            </a:r>
            <a:r>
              <a:rPr lang="en-US" b="1" dirty="0"/>
              <a:t>: Case 1 (cont’d) – Recurrent Cervical Cancer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33F2C-9C82-504B-9C7C-3D71AD957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30" y="1331142"/>
            <a:ext cx="10963940" cy="5007382"/>
          </a:xfrm>
        </p:spPr>
        <p:txBody>
          <a:bodyPr>
            <a:normAutofit fontScale="92500"/>
          </a:bodyPr>
          <a:lstStyle/>
          <a:p>
            <a:r>
              <a:rPr lang="en-US" dirty="0"/>
              <a:t>2019</a:t>
            </a:r>
          </a:p>
          <a:p>
            <a:pPr lvl="1"/>
            <a:r>
              <a:rPr lang="en-US" dirty="0"/>
              <a:t>Presents 14 months following chemoradiation with severe pelvic and right flank pain</a:t>
            </a:r>
          </a:p>
          <a:p>
            <a:pPr lvl="1"/>
            <a:r>
              <a:rPr lang="en-US" dirty="0" err="1"/>
              <a:t>Cachetic</a:t>
            </a:r>
            <a:r>
              <a:rPr lang="en-US" dirty="0"/>
              <a:t>, unable to work as a medical assistant, confined to her apartment [ECOG PS 2]</a:t>
            </a:r>
          </a:p>
          <a:p>
            <a:pPr lvl="1"/>
            <a:r>
              <a:rPr lang="en-US" dirty="0"/>
              <a:t>Pelvic examination – large, fixed mass with right pelvic side wall extension</a:t>
            </a:r>
          </a:p>
          <a:p>
            <a:pPr lvl="1"/>
            <a:r>
              <a:rPr lang="en-US" dirty="0"/>
              <a:t>PET/CT: large necrotic pelvic mass, right hydronephrosis; CT-guided bx confirms pulmonary metastasis of SCCA cervix</a:t>
            </a:r>
          </a:p>
          <a:p>
            <a:pPr lvl="1"/>
            <a:r>
              <a:rPr lang="en-US" dirty="0"/>
              <a:t>Serum creatinine = 1.7 mg/dL</a:t>
            </a:r>
          </a:p>
          <a:p>
            <a:pPr lvl="1"/>
            <a:r>
              <a:rPr lang="en-US" dirty="0"/>
              <a:t>Travel limited by geography</a:t>
            </a:r>
          </a:p>
          <a:p>
            <a:pPr lvl="1"/>
            <a:r>
              <a:rPr lang="en-US" dirty="0"/>
              <a:t>Management:</a:t>
            </a:r>
          </a:p>
          <a:p>
            <a:pPr lvl="2"/>
            <a:r>
              <a:rPr lang="en-US" dirty="0"/>
              <a:t>Moore score = 3</a:t>
            </a:r>
          </a:p>
          <a:p>
            <a:pPr lvl="2"/>
            <a:r>
              <a:rPr lang="en-US" dirty="0"/>
              <a:t>Percutaneous right nephrostomy and anterograde right ureteral placement</a:t>
            </a:r>
          </a:p>
          <a:p>
            <a:pPr lvl="2"/>
            <a:r>
              <a:rPr lang="en-US" dirty="0"/>
              <a:t>Ensure® (3 cans/day)</a:t>
            </a:r>
          </a:p>
          <a:p>
            <a:pPr lvl="2"/>
            <a:r>
              <a:rPr lang="en-US" dirty="0"/>
              <a:t>Carboplatin (AUC 6) + Paclitaxel (175 mg/m</a:t>
            </a:r>
            <a:r>
              <a:rPr lang="en-US" baseline="30000" dirty="0"/>
              <a:t>2</a:t>
            </a:r>
            <a:r>
              <a:rPr lang="en-US" dirty="0"/>
              <a:t> BSA) + Bevacizumab (15 mg/kg) x 7 cycles</a:t>
            </a:r>
          </a:p>
          <a:p>
            <a:pPr lvl="2"/>
            <a:r>
              <a:rPr lang="en-US" dirty="0"/>
              <a:t>Complete clinical response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731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</a:t>
            </a:r>
            <a:r>
              <a:rPr lang="en-US" dirty="0" err="1"/>
              <a:t>Matulonis</a:t>
            </a:r>
            <a:r>
              <a:rPr lang="en-US" dirty="0"/>
              <a:t>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8CED96-E45F-F94C-AE2E-FFB8EE49C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04435"/>
              </p:ext>
            </p:extLst>
          </p:nvPr>
        </p:nvGraphicFramePr>
        <p:xfrm>
          <a:off x="1678609" y="1859352"/>
          <a:ext cx="8834782" cy="1582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4452">
                  <a:extLst>
                    <a:ext uri="{9D8B030D-6E8A-4147-A177-3AD203B41FA5}">
                      <a16:colId xmlns:a16="http://schemas.microsoft.com/office/drawing/2014/main" val="2313141894"/>
                    </a:ext>
                  </a:extLst>
                </a:gridCol>
                <a:gridCol w="5570330">
                  <a:extLst>
                    <a:ext uri="{9D8B030D-6E8A-4147-A177-3AD203B41FA5}">
                      <a16:colId xmlns:a16="http://schemas.microsoft.com/office/drawing/2014/main" val="2398252080"/>
                    </a:ext>
                  </a:extLst>
                </a:gridCol>
              </a:tblGrid>
              <a:tr h="1582571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 and Consulting Agreement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Novartis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968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19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306A8-B6A8-FE42-9FC6-9D018401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05"/>
            <a:ext cx="10515600" cy="1325563"/>
          </a:xfrm>
        </p:spPr>
        <p:txBody>
          <a:bodyPr/>
          <a:lstStyle/>
          <a:p>
            <a:r>
              <a:rPr lang="en-US" b="1" dirty="0"/>
              <a:t>Dr </a:t>
            </a:r>
            <a:r>
              <a:rPr lang="en-US" b="1" dirty="0" err="1"/>
              <a:t>Tewari</a:t>
            </a:r>
            <a:r>
              <a:rPr lang="en-US" b="1" dirty="0"/>
              <a:t>: Case 1 (cont’d) – Recurrent Cervical Cancer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33F2C-9C82-504B-9C7C-3D71AD957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30" y="1520871"/>
            <a:ext cx="10963940" cy="50073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2020</a:t>
            </a:r>
          </a:p>
          <a:p>
            <a:pPr lvl="1"/>
            <a:r>
              <a:rPr lang="en-US" dirty="0"/>
              <a:t>Presents with left supraclavicular lymphadenopathy and mild hemoptysis</a:t>
            </a:r>
          </a:p>
          <a:p>
            <a:pPr lvl="1"/>
            <a:r>
              <a:rPr lang="en-US" dirty="0"/>
              <a:t>PET/CT</a:t>
            </a:r>
          </a:p>
          <a:p>
            <a:pPr lvl="2"/>
            <a:r>
              <a:rPr lang="en-US" dirty="0"/>
              <a:t>Supraclavicular node (SUV 12)</a:t>
            </a:r>
          </a:p>
          <a:p>
            <a:pPr lvl="2"/>
            <a:r>
              <a:rPr lang="en-US" dirty="0"/>
              <a:t>Bilateral pulmonary metastasis measuring 2 cm and 4 cm (SUV 6-9)</a:t>
            </a:r>
          </a:p>
          <a:p>
            <a:pPr lvl="1"/>
            <a:r>
              <a:rPr lang="en-US" dirty="0"/>
              <a:t>CT-guided bx confirms recurrent disease</a:t>
            </a:r>
          </a:p>
          <a:p>
            <a:pPr lvl="1"/>
            <a:r>
              <a:rPr lang="en-US" dirty="0"/>
              <a:t>PD-L1+</a:t>
            </a:r>
          </a:p>
          <a:p>
            <a:pPr lvl="2"/>
            <a:r>
              <a:rPr lang="en-US" dirty="0"/>
              <a:t>Combined Positive Score = 16</a:t>
            </a:r>
          </a:p>
          <a:p>
            <a:pPr lvl="1"/>
            <a:r>
              <a:rPr lang="en-US" dirty="0"/>
              <a:t>Management:</a:t>
            </a:r>
          </a:p>
          <a:p>
            <a:pPr lvl="2"/>
            <a:r>
              <a:rPr lang="en-US" dirty="0"/>
              <a:t>Pembrolizumab 200 mg IV q3 </a:t>
            </a:r>
            <a:r>
              <a:rPr lang="en-US" dirty="0" err="1"/>
              <a:t>wks</a:t>
            </a:r>
            <a:r>
              <a:rPr lang="en-US" dirty="0"/>
              <a:t> (January – February 2020)</a:t>
            </a:r>
          </a:p>
          <a:p>
            <a:pPr lvl="2"/>
            <a:r>
              <a:rPr lang="en-US" dirty="0"/>
              <a:t>Surveillance PET/CT (March 2020) demonstrates pulmonary metastases enlarged</a:t>
            </a:r>
          </a:p>
          <a:p>
            <a:pPr lvl="2"/>
            <a:r>
              <a:rPr lang="en-US" dirty="0"/>
              <a:t>Pembrolizumab 200 mg IV q3 </a:t>
            </a:r>
            <a:r>
              <a:rPr lang="en-US" dirty="0" err="1"/>
              <a:t>wks</a:t>
            </a:r>
            <a:r>
              <a:rPr lang="en-US" dirty="0"/>
              <a:t> (March – April 2020)</a:t>
            </a:r>
          </a:p>
          <a:p>
            <a:pPr lvl="2"/>
            <a:r>
              <a:rPr lang="en-US" dirty="0"/>
              <a:t>Surveillance PET/CT (May 2020) demonstrates partial response (pseudo-progression)</a:t>
            </a:r>
          </a:p>
          <a:p>
            <a:pPr lvl="2"/>
            <a:r>
              <a:rPr lang="en-US" dirty="0"/>
              <a:t>Pembrolizumab 400 mg IV q6 </a:t>
            </a:r>
            <a:r>
              <a:rPr lang="en-US" dirty="0" err="1"/>
              <a:t>wks</a:t>
            </a:r>
            <a:r>
              <a:rPr lang="en-US" dirty="0"/>
              <a:t> (begins May 2020 per COVID-19 US FDA guidance)</a:t>
            </a:r>
          </a:p>
          <a:p>
            <a:pPr lvl="3"/>
            <a:r>
              <a:rPr lang="en-US" dirty="0"/>
              <a:t>Hypothyroidism managed with thyroid hormone supplementation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976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907A-7B17-7544-B21E-0467642D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0"/>
            <a:ext cx="10515600" cy="1325563"/>
          </a:xfrm>
        </p:spPr>
        <p:txBody>
          <a:bodyPr/>
          <a:lstStyle/>
          <a:p>
            <a:r>
              <a:rPr lang="en-US" b="1" dirty="0"/>
              <a:t>Dr </a:t>
            </a:r>
            <a:r>
              <a:rPr lang="en-US" b="1" dirty="0" err="1"/>
              <a:t>Tewari</a:t>
            </a:r>
            <a:r>
              <a:rPr lang="en-US" b="1" dirty="0"/>
              <a:t>: Case 2 – Metastatic Cervical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E2570-0DFF-0A44-BB0B-270BE9577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3816"/>
            <a:ext cx="10515600" cy="52201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45 y/o Hispanic married mother of four, housekeeper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Lives in Orange County, CA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Lack of access to healthcare (no prior cervical cancer screening)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Presents with vaginal bleeding and pelvic pain [ECOG PS = 1]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Physical exam notable for cervical expansion with tumor eroding into the proximal third of the vagina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Biopsy confirms adenocarcinoma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PET/CT demonstrates para-aortic metastases (SUV 8)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Referred to the University of California, Irvine NCI-Designated Comprehensive Cancer Center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Management: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Screened and enrolled on KEYNOTE-826; still remains on trial and appears to be doing well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Randomized to cisplatin (50 mg/m</a:t>
            </a:r>
            <a:r>
              <a:rPr lang="en-US" sz="1800" baseline="30000" dirty="0"/>
              <a:t>2</a:t>
            </a:r>
            <a:r>
              <a:rPr lang="en-US" sz="1800" dirty="0"/>
              <a:t> BSA) + paclitaxel (175 mg/m</a:t>
            </a:r>
            <a:r>
              <a:rPr lang="en-US" sz="1800" baseline="30000" dirty="0"/>
              <a:t>2</a:t>
            </a:r>
            <a:r>
              <a:rPr lang="en-US" sz="1800" dirty="0"/>
              <a:t> BSA) + bevacizumab (15 mg/kg) plus/minus pembrolizumab 200 mg/placebo q21 days </a:t>
            </a:r>
            <a:endParaRPr 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3072303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C7D55-4E86-3F45-AD47-2C16F27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8" y="2857500"/>
            <a:ext cx="9861213" cy="1143000"/>
          </a:xfrm>
        </p:spPr>
        <p:txBody>
          <a:bodyPr/>
          <a:lstStyle/>
          <a:p>
            <a:r>
              <a:rPr lang="en-US" dirty="0"/>
              <a:t>MODULE 3: Current and Potential Role of Immune Checkpoint Inhibitor Therapy in Ovarian Cancer Management </a:t>
            </a:r>
          </a:p>
        </p:txBody>
      </p:sp>
    </p:spTree>
    <p:extLst>
      <p:ext uri="{BB962C8B-B14F-4D97-AF65-F5344CB8AC3E}">
        <p14:creationId xmlns:p14="http://schemas.microsoft.com/office/powerpoint/2010/main" val="205428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39223F3-8033-4B7C-80C6-818FF5313402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359501"/>
            <a:ext cx="12180722" cy="76737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FDA-approved indications for immunotherapy in ovarian cancer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B44A96-BC9D-4752-B6CE-FB5A32AC92AB}"/>
              </a:ext>
            </a:extLst>
          </p:cNvPr>
          <p:cNvSpPr txBox="1">
            <a:spLocks/>
          </p:cNvSpPr>
          <p:nvPr/>
        </p:nvSpPr>
        <p:spPr>
          <a:xfrm>
            <a:off x="436611" y="1126876"/>
            <a:ext cx="11318778" cy="5071322"/>
          </a:xfrm>
          <a:prstGeom prst="rect">
            <a:avLst/>
          </a:prstGeom>
        </p:spPr>
        <p:txBody>
          <a:bodyPr vert="horz" lIns="121807" tIns="60904" rIns="121807" bIns="60904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Pembrolizumab: 2017 FDA approval for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MSI-high/MMR deficient cancers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The incidence of germline MMR gene mutations in high grade serous cancers is 1-8%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MMR deficiency is more common in non-serous ovarian cancer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</a:b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2020 ASCO ovarian cancer genetics guidelines re MMR testing: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Women diagnosed with clear cell, endometrioid, or mucinous ovarian cancer should be offered somatic tumor testing for mismatch repair deficiency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Testing for MMR deficiency may be offered to women diagnosed with other histologic types of epithelial ovarian cancer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839C3F-213D-F546-9DAC-5431FBF8A68C}"/>
              </a:ext>
            </a:extLst>
          </p:cNvPr>
          <p:cNvSpPr txBox="1"/>
          <p:nvPr/>
        </p:nvSpPr>
        <p:spPr>
          <a:xfrm>
            <a:off x="3887884" y="6457890"/>
            <a:ext cx="8128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Xiao X, et al. </a:t>
            </a:r>
            <a:r>
              <a:rPr kumimoji="0" lang="en-US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Gynecol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Oncol.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2014.;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Morice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P, et al.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 </a:t>
            </a:r>
            <a:r>
              <a:rPr kumimoji="0" lang="en-US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Engl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J Med.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2019.; Konstantinopoulos PA, et al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J Clin Oncol.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2020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Murphy MA Cancer 2011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8868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ACFD712E-721E-44CC-9DFB-A5710752C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5074" y="426722"/>
            <a:ext cx="10336316" cy="12191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Possible ways to improve the effectiveness of immune checkpoint inhibition in ovarian cancer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E3EB1A94-1086-472A-B3E3-9029A0A39A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85074" y="1745661"/>
            <a:ext cx="8755802" cy="4201749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Combination with other agents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Cytotoxic agents 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Targeted agents 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Other immune checkpoint inhibitors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altLang="en-US" sz="2200" dirty="0">
                <a:latin typeface="Arial" panose="020B0604020202020204" pitchFamily="34" charset="0"/>
              </a:rPr>
              <a:t>    Antiangiogenic therapies</a:t>
            </a:r>
          </a:p>
        </p:txBody>
      </p:sp>
    </p:spTree>
    <p:extLst>
      <p:ext uri="{BB962C8B-B14F-4D97-AF65-F5344CB8AC3E}">
        <p14:creationId xmlns:p14="http://schemas.microsoft.com/office/powerpoint/2010/main" val="30078726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262"/>
          <a:stretch/>
        </p:blipFill>
        <p:spPr>
          <a:xfrm>
            <a:off x="607068" y="1460310"/>
            <a:ext cx="10977863" cy="54077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49" y="5961883"/>
            <a:ext cx="3788497" cy="787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6412" y="281876"/>
            <a:ext cx="7787805" cy="738648"/>
          </a:xfrm>
          <a:prstGeom prst="rect">
            <a:avLst/>
          </a:prstGeom>
          <a:noFill/>
        </p:spPr>
        <p:txBody>
          <a:bodyPr wrap="none" lIns="121904" tIns="60952" rIns="121904" bIns="60952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Trial of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Dostarlimab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(TSR-042)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4306" y="1044407"/>
            <a:ext cx="4572694" cy="430871"/>
          </a:xfrm>
          <a:prstGeom prst="rect">
            <a:avLst/>
          </a:prstGeom>
          <a:noFill/>
        </p:spPr>
        <p:txBody>
          <a:bodyPr wrap="none" lIns="121904" tIns="60952" rIns="121904" bIns="60952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ClinicalTrials.gov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Identifier: NCT03602859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A84245-F256-9C4D-A64E-22D6530FD3BC}"/>
              </a:ext>
            </a:extLst>
          </p:cNvPr>
          <p:cNvSpPr/>
          <p:nvPr/>
        </p:nvSpPr>
        <p:spPr>
          <a:xfrm>
            <a:off x="9089409" y="1249187"/>
            <a:ext cx="2292824" cy="797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701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F80A26-9521-477C-A2BD-FD1049FD15E4}"/>
              </a:ext>
            </a:extLst>
          </p:cNvPr>
          <p:cNvSpPr txBox="1">
            <a:spLocks/>
          </p:cNvSpPr>
          <p:nvPr/>
        </p:nvSpPr>
        <p:spPr bwMode="auto">
          <a:xfrm>
            <a:off x="1383823" y="228978"/>
            <a:ext cx="942435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j-cs"/>
              </a:rPr>
              <a:t>Niraparib and Pembrolizumab Resulted in Clinical Activity Across a Broad Study Population</a:t>
            </a:r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CB6F4593-CE5F-4FCF-BADC-EFA9E49B6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6" y="1371550"/>
            <a:ext cx="7030623" cy="41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72B02AA-EC20-4732-9A80-577886079392}"/>
              </a:ext>
            </a:extLst>
          </p:cNvPr>
          <p:cNvSpPr/>
          <p:nvPr/>
        </p:nvSpPr>
        <p:spPr>
          <a:xfrm>
            <a:off x="6088063" y="2684462"/>
            <a:ext cx="762000" cy="28019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989" name="TextBox 2">
            <a:extLst>
              <a:ext uri="{FF2B5EF4-FFF2-40B4-BE49-F238E27FC236}">
                <a16:creationId xmlns:a16="http://schemas.microsoft.com/office/drawing/2014/main" id="{E81CCDC3-3D6E-4D62-9379-6AAA8F559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759" y="1136545"/>
            <a:ext cx="201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HRD negative/ unknown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PD-L1 negative/unknown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273ECFB6-214C-44D4-B183-11109E2C6F71}"/>
              </a:ext>
            </a:extLst>
          </p:cNvPr>
          <p:cNvSpPr txBox="1">
            <a:spLocks/>
          </p:cNvSpPr>
          <p:nvPr/>
        </p:nvSpPr>
        <p:spPr bwMode="auto">
          <a:xfrm>
            <a:off x="7619916" y="6577088"/>
            <a:ext cx="60197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marL="0" indent="0" algn="l" rtl="0" eaLnBrk="0" fontAlgn="base" hangingPunct="0">
              <a:spcBef>
                <a:spcPts val="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Konstantinopoulos</a:t>
            </a: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PA, et al. JAMA Oncol. 2019.</a:t>
            </a:r>
          </a:p>
        </p:txBody>
      </p:sp>
      <p:pic>
        <p:nvPicPr>
          <p:cNvPr id="8" name="New picture">
            <a:extLst>
              <a:ext uri="{FF2B5EF4-FFF2-40B4-BE49-F238E27FC236}">
                <a16:creationId xmlns:a16="http://schemas.microsoft.com/office/drawing/2014/main" id="{1765C949-D05B-F844-B2FA-1203A6701E7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694" y="1004825"/>
            <a:ext cx="3721138" cy="546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53EBF1-4B2D-C948-833A-2F44401A58F7}"/>
              </a:ext>
            </a:extLst>
          </p:cNvPr>
          <p:cNvSpPr/>
          <p:nvPr/>
        </p:nvSpPr>
        <p:spPr>
          <a:xfrm>
            <a:off x="7986694" y="3132943"/>
            <a:ext cx="3721138" cy="56962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5D4EA-58B2-CA44-ABCB-4B32704C7AD3}"/>
              </a:ext>
            </a:extLst>
          </p:cNvPr>
          <p:cNvSpPr/>
          <p:nvPr/>
        </p:nvSpPr>
        <p:spPr>
          <a:xfrm>
            <a:off x="10491435" y="3187548"/>
            <a:ext cx="868101" cy="4928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9265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9588E9-233D-EF41-A652-D5ACC4718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819" y="1337310"/>
            <a:ext cx="10820401" cy="401480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Now open….</a:t>
            </a:r>
            <a:br>
              <a:rPr lang="en-US" b="1" dirty="0">
                <a:solidFill>
                  <a:schemeClr val="tx1"/>
                </a:solidFill>
              </a:rPr>
            </a:b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A Phase 2 Open-Label, Single-Arm Study to Evaluate the Efficacy and Safety of the Combination of Niraparib and </a:t>
            </a:r>
            <a:r>
              <a:rPr lang="en-US" b="1" dirty="0" err="1">
                <a:solidFill>
                  <a:schemeClr val="tx1"/>
                </a:solidFill>
              </a:rPr>
              <a:t>Dostarlimab</a:t>
            </a:r>
            <a:r>
              <a:rPr lang="en-US" b="1" dirty="0">
                <a:solidFill>
                  <a:schemeClr val="tx1"/>
                </a:solidFill>
              </a:rPr>
              <a:t> (TSR-042) in Patients With Platinum Resistant Ovarian Cancer (MOONSTONE)</a:t>
            </a:r>
            <a:br>
              <a:rPr lang="en-US" b="1" dirty="0">
                <a:solidFill>
                  <a:schemeClr val="tx1"/>
                </a:solidFill>
              </a:rPr>
            </a:b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ClinicalTrials.gov</a:t>
            </a:r>
            <a:r>
              <a:rPr lang="en-US" dirty="0">
                <a:solidFill>
                  <a:schemeClr val="tx1"/>
                </a:solidFill>
              </a:rPr>
              <a:t> Identifier: NCT03955471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46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EF04D4-3F5B-1C4B-AFFA-93F304D5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077" y="2808835"/>
            <a:ext cx="411480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40" y="0"/>
            <a:ext cx="9353782" cy="2030702"/>
          </a:xfrm>
        </p:spPr>
        <p:txBody>
          <a:bodyPr/>
          <a:lstStyle/>
          <a:p>
            <a:r>
              <a:rPr lang="en-US" sz="2600" dirty="0"/>
              <a:t>Do you generally evaluate microsatellite instability status in your patients with advanced ovarian cancer?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602" y="2809152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12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8621" y="3649393"/>
            <a:ext cx="74819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1" name="Picture 3" descr="Square-2.png">
            <a:extLst>
              <a:ext uri="{FF2B5EF4-FFF2-40B4-BE49-F238E27FC236}">
                <a16:creationId xmlns:a16="http://schemas.microsoft.com/office/drawing/2014/main" id="{40A80FED-9C66-564A-B446-FA0CAA176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511" y="358474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536" y="358474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13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097" y="2849410"/>
            <a:ext cx="128171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500" y="3584749"/>
            <a:ext cx="402336" cy="413831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3E5238-664C-8147-ACFA-F11FB36B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317" y="2808835"/>
            <a:ext cx="411480" cy="411480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9524D-08F6-E24F-98AA-DA231D37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557" y="2808835"/>
            <a:ext cx="411480" cy="411480"/>
          </a:xfrm>
          <a:prstGeom prst="rect">
            <a:avLst/>
          </a:prstGeom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86D6BA-6BA6-9B4A-BBD8-9D43FD0C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797" y="2808835"/>
            <a:ext cx="411480" cy="4114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B3C799-39DD-4345-AB1B-53EE567A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037" y="2808835"/>
            <a:ext cx="411480" cy="411480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4C6C1F-F08A-FA48-B496-D91CB5EA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277" y="2808835"/>
            <a:ext cx="411480" cy="411480"/>
          </a:xfrm>
          <a:prstGeom prst="rect">
            <a:avLst/>
          </a:prstGeom>
        </p:spPr>
      </p:pic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579FE5-341E-794F-950A-33055B434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37" y="2816597"/>
            <a:ext cx="411480" cy="411480"/>
          </a:xfrm>
          <a:prstGeom prst="rect">
            <a:avLst/>
          </a:prstGeom>
        </p:spPr>
      </p:pic>
      <p:pic>
        <p:nvPicPr>
          <p:cNvPr id="60" name="Picture 5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A5CBAC-7C49-4E41-B784-E569F7CF3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477" y="2816597"/>
            <a:ext cx="411480" cy="411480"/>
          </a:xfrm>
          <a:prstGeom prst="rect">
            <a:avLst/>
          </a:prstGeom>
        </p:spPr>
      </p:pic>
      <p:pic>
        <p:nvPicPr>
          <p:cNvPr id="61" name="Picture 6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118A0B-D736-854E-B312-887626BCF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5722" y="2816597"/>
            <a:ext cx="411480" cy="411480"/>
          </a:xfrm>
          <a:prstGeom prst="rect">
            <a:avLst/>
          </a:prstGeom>
        </p:spPr>
      </p:pic>
      <p:pic>
        <p:nvPicPr>
          <p:cNvPr id="63" name="Picture 3" descr="Square-2.png">
            <a:extLst>
              <a:ext uri="{FF2B5EF4-FFF2-40B4-BE49-F238E27FC236}">
                <a16:creationId xmlns:a16="http://schemas.microsoft.com/office/drawing/2014/main" id="{9FC8516B-52F9-C345-8834-8DD1D6C17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056" y="358474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83922F6-5FE2-0948-9F82-E6B755879746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2397A94-3AE5-5347-939A-5920B94BAEA3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9CCEC7F-3636-2742-9BB5-56BB6804FA80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137065-74A4-7C46-9028-673705818982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1B1CF00-7A04-A54E-83F5-6B462BCD1A59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6549CB1-953E-8241-88AB-D6D0FE178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216" y="3584749"/>
            <a:ext cx="402336" cy="4138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F2853C2-5921-8540-8CCE-3B8D8297B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32" y="3584749"/>
            <a:ext cx="402336" cy="4138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2AF619-533A-A348-B6C2-3305271AB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648" y="3584749"/>
            <a:ext cx="402336" cy="4138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4866863-BE0A-6148-AA63-02F45C85A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364" y="3584749"/>
            <a:ext cx="402336" cy="413831"/>
          </a:xfrm>
          <a:prstGeom prst="rect">
            <a:avLst/>
          </a:prstGeom>
        </p:spPr>
      </p:pic>
      <p:pic>
        <p:nvPicPr>
          <p:cNvPr id="38" name="Picture 3" descr="Square-2.png">
            <a:extLst>
              <a:ext uri="{FF2B5EF4-FFF2-40B4-BE49-F238E27FC236}">
                <a16:creationId xmlns:a16="http://schemas.microsoft.com/office/drawing/2014/main" id="{2A564182-FBB0-8748-8741-38D75C872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339" y="358474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Square-2.png">
            <a:extLst>
              <a:ext uri="{FF2B5EF4-FFF2-40B4-BE49-F238E27FC236}">
                <a16:creationId xmlns:a16="http://schemas.microsoft.com/office/drawing/2014/main" id="{15A1D2FD-D32C-EF4C-922B-E800DEEAD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82" y="358474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Square-2.png">
            <a:extLst>
              <a:ext uri="{FF2B5EF4-FFF2-40B4-BE49-F238E27FC236}">
                <a16:creationId xmlns:a16="http://schemas.microsoft.com/office/drawing/2014/main" id="{584EC188-9E08-DE44-BC63-58D5F4E8C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96" y="358474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42F54AA-12EA-FA43-AFDB-8163A312E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080" y="3584749"/>
            <a:ext cx="402336" cy="413831"/>
          </a:xfrm>
          <a:prstGeom prst="rect">
            <a:avLst/>
          </a:prstGeom>
        </p:spPr>
      </p:pic>
      <p:pic>
        <p:nvPicPr>
          <p:cNvPr id="39" name="Picture 3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8EC205-1EC3-F64F-8E7B-6A6EEEC09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997" y="2816597"/>
            <a:ext cx="411480" cy="411480"/>
          </a:xfrm>
          <a:prstGeom prst="rect">
            <a:avLst/>
          </a:prstGeom>
        </p:spPr>
      </p:pic>
      <p:pic>
        <p:nvPicPr>
          <p:cNvPr id="46" name="Picture 4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9FB8F7-C0CC-E44D-B434-0779BF461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517" y="2808835"/>
            <a:ext cx="411480" cy="411480"/>
          </a:xfrm>
          <a:prstGeom prst="rect">
            <a:avLst/>
          </a:prstGeom>
        </p:spPr>
      </p:pic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264DF0-F002-F14A-A28D-20E6CCAE7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757" y="2808835"/>
            <a:ext cx="411480" cy="411480"/>
          </a:xfrm>
          <a:prstGeom prst="rect">
            <a:avLst/>
          </a:prstGeom>
        </p:spPr>
      </p:pic>
      <p:pic>
        <p:nvPicPr>
          <p:cNvPr id="50" name="Picture 3" descr="Square-2.png">
            <a:extLst>
              <a:ext uri="{FF2B5EF4-FFF2-40B4-BE49-F238E27FC236}">
                <a16:creationId xmlns:a16="http://schemas.microsoft.com/office/drawing/2014/main" id="{B1F44360-846F-1344-BD29-8374366B7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25" y="358474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Square-2.png">
            <a:extLst>
              <a:ext uri="{FF2B5EF4-FFF2-40B4-BE49-F238E27FC236}">
                <a16:creationId xmlns:a16="http://schemas.microsoft.com/office/drawing/2014/main" id="{1A6FDBE2-800F-9D4A-90E4-096C8E0F9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968" y="3584749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08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2"/>
            <a:ext cx="10360152" cy="2329133"/>
          </a:xfrm>
        </p:spPr>
        <p:txBody>
          <a:bodyPr/>
          <a:lstStyle/>
          <a:p>
            <a:r>
              <a:rPr lang="en-US" sz="2600" dirty="0"/>
              <a:t>Do you generally evaluate microsatellite instability status in your patients with advanced ovarian cancer?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588226" y="3176943"/>
            <a:ext cx="230146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389744" y="4803382"/>
            <a:ext cx="249995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914639" y="2329131"/>
          <a:ext cx="10178605" cy="3591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07D1619-1268-644E-B382-BBEF8CA01491}"/>
              </a:ext>
            </a:extLst>
          </p:cNvPr>
          <p:cNvSpPr txBox="1"/>
          <p:nvPr/>
        </p:nvSpPr>
        <p:spPr>
          <a:xfrm>
            <a:off x="180164" y="6450122"/>
            <a:ext cx="6430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Survey of general medical and gynecologic oncologists, May 2020</a:t>
            </a:r>
          </a:p>
        </p:txBody>
      </p:sp>
    </p:spTree>
    <p:extLst>
      <p:ext uri="{BB962C8B-B14F-4D97-AF65-F5344CB8AC3E}">
        <p14:creationId xmlns:p14="http://schemas.microsoft.com/office/powerpoint/2010/main" val="25657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O’Malley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8CED96-E45F-F94C-AE2E-FFB8EE49C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602792"/>
              </p:ext>
            </p:extLst>
          </p:nvPr>
        </p:nvGraphicFramePr>
        <p:xfrm>
          <a:off x="520148" y="1315279"/>
          <a:ext cx="11363740" cy="4968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1">
                  <a:extLst>
                    <a:ext uri="{9D8B030D-6E8A-4147-A177-3AD203B41FA5}">
                      <a16:colId xmlns:a16="http://schemas.microsoft.com/office/drawing/2014/main" val="2313141894"/>
                    </a:ext>
                  </a:extLst>
                </a:gridCol>
                <a:gridCol w="9382539">
                  <a:extLst>
                    <a:ext uri="{9D8B030D-6E8A-4147-A177-3AD203B41FA5}">
                      <a16:colId xmlns:a16="http://schemas.microsoft.com/office/drawing/2014/main" val="2398252080"/>
                    </a:ext>
                  </a:extLst>
                </a:gridCol>
              </a:tblGrid>
              <a:tr h="1036262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Agenus Inc, Ambry Genetics, AstraZeneca Pharmaceuticals LP, Clovis Oncology, Eisai Inc, </a:t>
                      </a:r>
                      <a:r>
                        <a:rPr lang="en-US" sz="16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Genelux</a:t>
                      </a:r>
                      <a:r>
                        <a:rPr lang="en-US" sz="16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Genentech, a member of the Roche Group, GOG Foundation Inc, </a:t>
                      </a:r>
                      <a:r>
                        <a:rPr lang="en-US" sz="16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ImmunoGen</a:t>
                      </a:r>
                      <a:r>
                        <a:rPr lang="en-US" sz="16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Janssen Biotech Inc, Leap Therapeutics Inc, Merck, Myriad Genetic Laboratories Inc, </a:t>
                      </a:r>
                      <a:r>
                        <a:rPr lang="en-US" sz="16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Novocure</a:t>
                      </a:r>
                      <a:r>
                        <a:rPr lang="en-US" sz="16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Regeneron Pharmaceuticals Inc, </a:t>
                      </a:r>
                      <a:r>
                        <a:rPr lang="en-US" sz="16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Tarveda</a:t>
                      </a:r>
                      <a:r>
                        <a:rPr lang="en-US" sz="16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</a:t>
                      </a:r>
                      <a:r>
                        <a:rPr lang="en-US" sz="16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Tesaro</a:t>
                      </a:r>
                      <a:r>
                        <a:rPr lang="en-US" sz="16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 GSK Company </a:t>
                      </a:r>
                      <a:endParaRPr lang="en-US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968503"/>
                  </a:ext>
                </a:extLst>
              </a:tr>
              <a:tr h="798443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AbbVie Inc, Agenus Inc, Ambry Genetics, AstraZeneca Pharmaceuticals LP, Clovis Oncology, Eisai Inc, Genentech, a member of the Roche Group, </a:t>
                      </a:r>
                      <a:r>
                        <a:rPr lang="en-US" sz="1600" b="0" dirty="0" err="1"/>
                        <a:t>Genmab</a:t>
                      </a:r>
                      <a:r>
                        <a:rPr lang="en-US" sz="1600" b="0" dirty="0"/>
                        <a:t>, GOG Foundation Inc, </a:t>
                      </a:r>
                      <a:r>
                        <a:rPr lang="en-US" sz="1600" b="0" dirty="0" err="1"/>
                        <a:t>ImmunoGen</a:t>
                      </a:r>
                      <a:r>
                        <a:rPr lang="en-US" sz="1600" b="0" dirty="0"/>
                        <a:t> Inc, </a:t>
                      </a:r>
                      <a:r>
                        <a:rPr lang="en-US" sz="1600" b="0" dirty="0" err="1"/>
                        <a:t>Novocure</a:t>
                      </a:r>
                      <a:r>
                        <a:rPr lang="en-US" sz="1600" b="0" dirty="0"/>
                        <a:t>, Regeneron Pharmaceuticals Inc, Seattle Genetics, </a:t>
                      </a:r>
                      <a:r>
                        <a:rPr lang="en-US" sz="1600" b="0" dirty="0" err="1"/>
                        <a:t>Tesaro</a:t>
                      </a:r>
                      <a:r>
                        <a:rPr lang="en-US" sz="1600" b="0" dirty="0"/>
                        <a:t>, A GSK Company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977020"/>
                  </a:ext>
                </a:extLst>
              </a:tr>
              <a:tr h="1496866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Agenus Inc, Ajinomoto Co Inc, Amgen Inc, Array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BioPharma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 AstraZeneca Pharmaceuticals LP, Bristol-Myers Squibb Company, Clovis Oncology, 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Daré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Bioscience, Eisai Inc, EMD Serono Inc, 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Ergomed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Plc, Genentech, a member of the Roche Group,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Genmab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GlaxoSmithKline, GOG Foundation Inc, 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ImmunoGen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Iovance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Botherapeutics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Janssen Biotech Inc, Johnson &amp; Johnson Pharmaceuticals, Ludwig Institute for Cancer Research Ltd, Merck, New Mexico Cancer Care Alliance, 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Novocure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PRA Health Sciences, Regeneron Pharmaceuticals Inc, Seattle Genetics, 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Stemcentrx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Syneos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Health,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Tesaro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 GSK Company, TRACON Pharmaceuticals Inc, 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VentiRx</a:t>
                      </a:r>
                      <a:r>
                        <a:rPr lang="en-US" sz="16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Pharmaceuticals Inc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0443023"/>
                  </a:ext>
                </a:extLst>
              </a:tr>
              <a:tr h="1036262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Board/Committee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Marker Therapeutics Inc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242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1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2724" cy="2156795"/>
          </a:xfrm>
        </p:spPr>
        <p:txBody>
          <a:bodyPr/>
          <a:lstStyle/>
          <a:p>
            <a:r>
              <a:rPr lang="en-US" sz="2600" dirty="0"/>
              <a:t>How would you respond to a patient with MSI-H </a:t>
            </a:r>
            <a:r>
              <a:rPr lang="en-US" sz="2600" u="sng" dirty="0"/>
              <a:t>metastatic endometrial cancer</a:t>
            </a:r>
            <a:r>
              <a:rPr lang="en-US" sz="2600" dirty="0"/>
              <a:t> who is about to begin treatment with </a:t>
            </a:r>
            <a:r>
              <a:rPr lang="en-US" sz="2600" u="sng" dirty="0">
                <a:solidFill>
                  <a:srgbClr val="FFC000"/>
                </a:solidFill>
              </a:rPr>
              <a:t>pembrolizumab</a:t>
            </a:r>
            <a:r>
              <a:rPr lang="en-US" sz="2600" dirty="0"/>
              <a:t> and asks you to estimate the chance that during the first year of treatment she will… 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CEF5414-5638-9040-ACDC-A1064B21A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4733723"/>
              </p:ext>
            </p:extLst>
          </p:nvPr>
        </p:nvGraphicFramePr>
        <p:xfrm>
          <a:off x="872837" y="2425446"/>
          <a:ext cx="10972799" cy="4058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 Box 4">
            <a:extLst>
              <a:ext uri="{FF2B5EF4-FFF2-40B4-BE49-F238E27FC236}">
                <a16:creationId xmlns:a16="http://schemas.microsoft.com/office/drawing/2014/main" id="{26CBEE7F-4E53-F64D-8F42-98752906B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9" y="2819782"/>
            <a:ext cx="548640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/>
              <a:t>“Sail through” treatment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67757897-978E-4548-8FFE-E1BAF0FD2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5" y="4108831"/>
            <a:ext cx="3862974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/>
              <a:t>Experience side effects that require drug to be held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3AC74C3C-387B-5043-B485-6954F3DED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9" y="5324300"/>
            <a:ext cx="548640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/>
              <a:t>Experience side effects that require discontinuation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1425D8-7E52-6042-9546-A52664152525}"/>
              </a:ext>
            </a:extLst>
          </p:cNvPr>
          <p:cNvSpPr/>
          <p:nvPr/>
        </p:nvSpPr>
        <p:spPr bwMode="auto">
          <a:xfrm>
            <a:off x="5964382" y="2066971"/>
            <a:ext cx="263236" cy="263236"/>
          </a:xfrm>
          <a:prstGeom prst="rect">
            <a:avLst/>
          </a:prstGeom>
          <a:solidFill>
            <a:srgbClr val="79D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CDB82B-9FE5-8146-8460-A1E2E7E783BB}"/>
              </a:ext>
            </a:extLst>
          </p:cNvPr>
          <p:cNvSpPr txBox="1"/>
          <p:nvPr/>
        </p:nvSpPr>
        <p:spPr>
          <a:xfrm>
            <a:off x="6227618" y="2027918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Gyn </a:t>
            </a:r>
            <a:r>
              <a:rPr lang="en-US" sz="1600" b="1" dirty="0" err="1"/>
              <a:t>Oncs</a:t>
            </a:r>
            <a:r>
              <a:rPr lang="en-US" sz="1600" dirty="0"/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7FF58C-CA51-C840-887F-9804176DE92B}"/>
              </a:ext>
            </a:extLst>
          </p:cNvPr>
          <p:cNvSpPr/>
          <p:nvPr/>
        </p:nvSpPr>
        <p:spPr bwMode="auto">
          <a:xfrm>
            <a:off x="7904019" y="2066971"/>
            <a:ext cx="263236" cy="26323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AEFBC3-987E-BD43-974B-905C1D9F62B9}"/>
              </a:ext>
            </a:extLst>
          </p:cNvPr>
          <p:cNvSpPr txBox="1"/>
          <p:nvPr/>
        </p:nvSpPr>
        <p:spPr>
          <a:xfrm>
            <a:off x="8167255" y="2027918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Med </a:t>
            </a:r>
            <a:r>
              <a:rPr lang="en-US" sz="1600" b="1" dirty="0" err="1"/>
              <a:t>Oncs</a:t>
            </a:r>
            <a:r>
              <a:rPr lang="en-US" sz="1600" b="1" dirty="0"/>
              <a:t> 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AFD4EB-D1B6-E84C-91CC-75B85D6F7970}"/>
              </a:ext>
            </a:extLst>
          </p:cNvPr>
          <p:cNvSpPr txBox="1"/>
          <p:nvPr/>
        </p:nvSpPr>
        <p:spPr>
          <a:xfrm>
            <a:off x="8415756" y="6409889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Median %</a:t>
            </a:r>
          </a:p>
        </p:txBody>
      </p:sp>
    </p:spTree>
    <p:extLst>
      <p:ext uri="{BB962C8B-B14F-4D97-AF65-F5344CB8AC3E}">
        <p14:creationId xmlns:p14="http://schemas.microsoft.com/office/powerpoint/2010/main" val="21648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2724" cy="2156795"/>
          </a:xfrm>
        </p:spPr>
        <p:txBody>
          <a:bodyPr/>
          <a:lstStyle/>
          <a:p>
            <a:r>
              <a:rPr lang="en-US" sz="2600" dirty="0"/>
              <a:t>How would you respond to a patient with MSI-H </a:t>
            </a:r>
            <a:r>
              <a:rPr lang="en-US" sz="2600" u="sng" dirty="0"/>
              <a:t>metastatic endometrial cancer</a:t>
            </a:r>
            <a:r>
              <a:rPr lang="en-US" sz="2600" dirty="0"/>
              <a:t> who is about to begin treatment with </a:t>
            </a:r>
            <a:r>
              <a:rPr lang="en-US" sz="2600" u="sng" dirty="0">
                <a:solidFill>
                  <a:srgbClr val="FFC000"/>
                </a:solidFill>
              </a:rPr>
              <a:t>pembrolizumab</a:t>
            </a:r>
            <a:r>
              <a:rPr lang="en-US" sz="2600" dirty="0"/>
              <a:t> and asks you to estimate the chance that during the first year of treatment she will… 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CEF5414-5638-9040-ACDC-A1064B21A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7545736"/>
              </p:ext>
            </p:extLst>
          </p:nvPr>
        </p:nvGraphicFramePr>
        <p:xfrm>
          <a:off x="872837" y="2425446"/>
          <a:ext cx="10972799" cy="4058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 Box 4">
            <a:extLst>
              <a:ext uri="{FF2B5EF4-FFF2-40B4-BE49-F238E27FC236}">
                <a16:creationId xmlns:a16="http://schemas.microsoft.com/office/drawing/2014/main" id="{3AC74C3C-387B-5043-B485-6954F3DED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9" y="2976636"/>
            <a:ext cx="548640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/>
              <a:t>Develop immune-related </a:t>
            </a:r>
            <a:r>
              <a:rPr lang="en-US" sz="1800" b="1" u="sng" dirty="0"/>
              <a:t>colitis</a:t>
            </a:r>
            <a:r>
              <a:rPr lang="en-US" sz="1800" b="1" dirty="0"/>
              <a:t> that requires clinical management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8A327427-C916-4D48-AC28-9B563D4BF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9" y="4205877"/>
            <a:ext cx="548640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/>
              <a:t>Develop immune-related pneumonitis that requires clinical management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B72E1D56-D12B-9F46-BCCE-2DCD0CF6A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9" y="5375158"/>
            <a:ext cx="548640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/>
              <a:t>Develop immune-related </a:t>
            </a:r>
            <a:r>
              <a:rPr lang="en-US" sz="1800" b="1" u="sng" dirty="0"/>
              <a:t>neurologic side effects </a:t>
            </a:r>
            <a:r>
              <a:rPr lang="en-US" sz="1800" b="1" dirty="0"/>
              <a:t>that require clinical management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1425D8-7E52-6042-9546-A52664152525}"/>
              </a:ext>
            </a:extLst>
          </p:cNvPr>
          <p:cNvSpPr/>
          <p:nvPr/>
        </p:nvSpPr>
        <p:spPr bwMode="auto">
          <a:xfrm>
            <a:off x="5964382" y="2066971"/>
            <a:ext cx="263236" cy="263236"/>
          </a:xfrm>
          <a:prstGeom prst="rect">
            <a:avLst/>
          </a:prstGeom>
          <a:solidFill>
            <a:srgbClr val="79D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CDB82B-9FE5-8146-8460-A1E2E7E783BB}"/>
              </a:ext>
            </a:extLst>
          </p:cNvPr>
          <p:cNvSpPr txBox="1"/>
          <p:nvPr/>
        </p:nvSpPr>
        <p:spPr>
          <a:xfrm>
            <a:off x="6227618" y="2027918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Gyn </a:t>
            </a:r>
            <a:r>
              <a:rPr lang="en-US" sz="1600" b="1" dirty="0" err="1"/>
              <a:t>Oncs</a:t>
            </a:r>
            <a:r>
              <a:rPr lang="en-US" sz="1600" dirty="0"/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7FF58C-CA51-C840-887F-9804176DE92B}"/>
              </a:ext>
            </a:extLst>
          </p:cNvPr>
          <p:cNvSpPr/>
          <p:nvPr/>
        </p:nvSpPr>
        <p:spPr bwMode="auto">
          <a:xfrm>
            <a:off x="7904019" y="2066971"/>
            <a:ext cx="263236" cy="26323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AEFBC3-987E-BD43-974B-905C1D9F62B9}"/>
              </a:ext>
            </a:extLst>
          </p:cNvPr>
          <p:cNvSpPr txBox="1"/>
          <p:nvPr/>
        </p:nvSpPr>
        <p:spPr>
          <a:xfrm>
            <a:off x="8167255" y="2027918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Med </a:t>
            </a:r>
            <a:r>
              <a:rPr lang="en-US" sz="1600" b="1" dirty="0" err="1"/>
              <a:t>Oncs</a:t>
            </a:r>
            <a:r>
              <a:rPr lang="en-US" sz="1600" b="1" dirty="0"/>
              <a:t> 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AFD4EB-D1B6-E84C-91CC-75B85D6F7970}"/>
              </a:ext>
            </a:extLst>
          </p:cNvPr>
          <p:cNvSpPr txBox="1"/>
          <p:nvPr/>
        </p:nvSpPr>
        <p:spPr>
          <a:xfrm>
            <a:off x="8415756" y="6409889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Median %</a:t>
            </a:r>
          </a:p>
        </p:txBody>
      </p:sp>
    </p:spTree>
    <p:extLst>
      <p:ext uri="{BB962C8B-B14F-4D97-AF65-F5344CB8AC3E}">
        <p14:creationId xmlns:p14="http://schemas.microsoft.com/office/powerpoint/2010/main" val="26737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2724" cy="2156795"/>
          </a:xfrm>
        </p:spPr>
        <p:txBody>
          <a:bodyPr/>
          <a:lstStyle/>
          <a:p>
            <a:r>
              <a:rPr lang="en-US" sz="2600" dirty="0"/>
              <a:t>How would you respond to a patient with MSS </a:t>
            </a:r>
            <a:r>
              <a:rPr lang="en-US" sz="2600" u="sng" dirty="0"/>
              <a:t>metastatic endometrial cancer</a:t>
            </a:r>
            <a:r>
              <a:rPr lang="en-US" sz="2600" dirty="0"/>
              <a:t> who is about to begin treatment with </a:t>
            </a:r>
            <a:r>
              <a:rPr lang="en-US" sz="2600" u="sng" dirty="0" err="1">
                <a:solidFill>
                  <a:srgbClr val="FFC000"/>
                </a:solidFill>
              </a:rPr>
              <a:t>lenvatinib</a:t>
            </a:r>
            <a:r>
              <a:rPr lang="en-US" sz="2600" u="sng" dirty="0">
                <a:solidFill>
                  <a:srgbClr val="FFC000"/>
                </a:solidFill>
              </a:rPr>
              <a:t>/pembrolizumab</a:t>
            </a:r>
            <a:r>
              <a:rPr lang="en-US" sz="2600" dirty="0">
                <a:solidFill>
                  <a:srgbClr val="FFC000"/>
                </a:solidFill>
              </a:rPr>
              <a:t> </a:t>
            </a:r>
            <a:r>
              <a:rPr lang="en-US" sz="2600" dirty="0"/>
              <a:t>and asks you to estimate the chance that during the first year of treatment she will…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CEF5414-5638-9040-ACDC-A1064B21A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1158539"/>
              </p:ext>
            </p:extLst>
          </p:nvPr>
        </p:nvGraphicFramePr>
        <p:xfrm>
          <a:off x="872837" y="2425446"/>
          <a:ext cx="10972799" cy="4058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 Box 4">
            <a:extLst>
              <a:ext uri="{FF2B5EF4-FFF2-40B4-BE49-F238E27FC236}">
                <a16:creationId xmlns:a16="http://schemas.microsoft.com/office/drawing/2014/main" id="{26CBEE7F-4E53-F64D-8F42-98752906B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9" y="2930876"/>
            <a:ext cx="548640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/>
              <a:t>“Sail through” treatment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67757897-978E-4548-8FFE-E1BAF0FD2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024" y="4112646"/>
            <a:ext cx="4305885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/>
              <a:t>Experience side effects that lead to dose reduction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3AC74C3C-387B-5043-B485-6954F3DED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9" y="5405511"/>
            <a:ext cx="548640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/>
              <a:t>Experience side effects that require discontinuation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1425D8-7E52-6042-9546-A52664152525}"/>
              </a:ext>
            </a:extLst>
          </p:cNvPr>
          <p:cNvSpPr/>
          <p:nvPr/>
        </p:nvSpPr>
        <p:spPr bwMode="auto">
          <a:xfrm>
            <a:off x="5964382" y="2066971"/>
            <a:ext cx="263236" cy="263236"/>
          </a:xfrm>
          <a:prstGeom prst="rect">
            <a:avLst/>
          </a:prstGeom>
          <a:solidFill>
            <a:srgbClr val="79D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CDB82B-9FE5-8146-8460-A1E2E7E783BB}"/>
              </a:ext>
            </a:extLst>
          </p:cNvPr>
          <p:cNvSpPr txBox="1"/>
          <p:nvPr/>
        </p:nvSpPr>
        <p:spPr>
          <a:xfrm>
            <a:off x="6227618" y="2027918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Gyn </a:t>
            </a:r>
            <a:r>
              <a:rPr lang="en-US" sz="1600" b="1" dirty="0" err="1"/>
              <a:t>Oncs</a:t>
            </a:r>
            <a:r>
              <a:rPr lang="en-US" sz="1600" dirty="0"/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7FF58C-CA51-C840-887F-9804176DE92B}"/>
              </a:ext>
            </a:extLst>
          </p:cNvPr>
          <p:cNvSpPr/>
          <p:nvPr/>
        </p:nvSpPr>
        <p:spPr bwMode="auto">
          <a:xfrm>
            <a:off x="7904019" y="2066971"/>
            <a:ext cx="263236" cy="26323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AEFBC3-987E-BD43-974B-905C1D9F62B9}"/>
              </a:ext>
            </a:extLst>
          </p:cNvPr>
          <p:cNvSpPr txBox="1"/>
          <p:nvPr/>
        </p:nvSpPr>
        <p:spPr>
          <a:xfrm>
            <a:off x="8167255" y="2027918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Med </a:t>
            </a:r>
            <a:r>
              <a:rPr lang="en-US" sz="1600" b="1" dirty="0" err="1"/>
              <a:t>Oncs</a:t>
            </a:r>
            <a:r>
              <a:rPr lang="en-US" sz="1600" b="1" dirty="0"/>
              <a:t> 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AFD4EB-D1B6-E84C-91CC-75B85D6F7970}"/>
              </a:ext>
            </a:extLst>
          </p:cNvPr>
          <p:cNvSpPr txBox="1"/>
          <p:nvPr/>
        </p:nvSpPr>
        <p:spPr>
          <a:xfrm>
            <a:off x="8415756" y="6409889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Median %</a:t>
            </a:r>
          </a:p>
        </p:txBody>
      </p:sp>
    </p:spTree>
    <p:extLst>
      <p:ext uri="{BB962C8B-B14F-4D97-AF65-F5344CB8AC3E}">
        <p14:creationId xmlns:p14="http://schemas.microsoft.com/office/powerpoint/2010/main" val="132407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2724" cy="2156795"/>
          </a:xfrm>
        </p:spPr>
        <p:txBody>
          <a:bodyPr/>
          <a:lstStyle/>
          <a:p>
            <a:r>
              <a:rPr lang="en-US" sz="2600" dirty="0"/>
              <a:t>How would you respond to a patient with MSS </a:t>
            </a:r>
            <a:r>
              <a:rPr lang="en-US" sz="2600" u="sng" dirty="0"/>
              <a:t>metastatic endometrial cancer</a:t>
            </a:r>
            <a:r>
              <a:rPr lang="en-US" sz="2600" dirty="0"/>
              <a:t> who is about to begin treatment with </a:t>
            </a:r>
            <a:r>
              <a:rPr lang="en-US" sz="2600" u="sng" dirty="0" err="1">
                <a:solidFill>
                  <a:srgbClr val="FFC000"/>
                </a:solidFill>
              </a:rPr>
              <a:t>lenvatinib</a:t>
            </a:r>
            <a:r>
              <a:rPr lang="en-US" sz="2600" u="sng" dirty="0">
                <a:solidFill>
                  <a:srgbClr val="FFC000"/>
                </a:solidFill>
              </a:rPr>
              <a:t>/pembrolizumab</a:t>
            </a:r>
            <a:r>
              <a:rPr lang="en-US" sz="2600" dirty="0">
                <a:solidFill>
                  <a:srgbClr val="FFC000"/>
                </a:solidFill>
              </a:rPr>
              <a:t> </a:t>
            </a:r>
            <a:r>
              <a:rPr lang="en-US" sz="2600" dirty="0"/>
              <a:t>and asks you to estimate the chance that during the first year of treatment she will…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CEF5414-5638-9040-ACDC-A1064B21A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3508482"/>
              </p:ext>
            </p:extLst>
          </p:nvPr>
        </p:nvGraphicFramePr>
        <p:xfrm>
          <a:off x="1228725" y="2425446"/>
          <a:ext cx="10616911" cy="4058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 Box 4">
            <a:extLst>
              <a:ext uri="{FF2B5EF4-FFF2-40B4-BE49-F238E27FC236}">
                <a16:creationId xmlns:a16="http://schemas.microsoft.com/office/drawing/2014/main" id="{8A327427-C916-4D48-AC28-9B563D4BF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9" y="3347801"/>
            <a:ext cx="548640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/>
              <a:t>Develop hypertension that </a:t>
            </a:r>
            <a:br>
              <a:rPr lang="en-US" sz="1800" b="1" dirty="0"/>
            </a:br>
            <a:r>
              <a:rPr lang="en-US" sz="1800" b="1" dirty="0"/>
              <a:t>requires clinical management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B72E1D56-D12B-9F46-BCCE-2DCD0CF6A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09" y="4915864"/>
            <a:ext cx="5486400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>
              <a:spcBef>
                <a:spcPct val="50000"/>
              </a:spcBef>
              <a:defRPr/>
            </a:pPr>
            <a:r>
              <a:rPr lang="en-US" sz="1800" b="1" dirty="0"/>
              <a:t>Develop gastrointestinal toxicity </a:t>
            </a:r>
            <a:br>
              <a:rPr lang="en-US" sz="1800" b="1" dirty="0"/>
            </a:br>
            <a:r>
              <a:rPr lang="en-US" sz="1800" b="1" dirty="0"/>
              <a:t>that requires clinical management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1425D8-7E52-6042-9546-A52664152525}"/>
              </a:ext>
            </a:extLst>
          </p:cNvPr>
          <p:cNvSpPr/>
          <p:nvPr/>
        </p:nvSpPr>
        <p:spPr bwMode="auto">
          <a:xfrm>
            <a:off x="5964382" y="2066971"/>
            <a:ext cx="263236" cy="263236"/>
          </a:xfrm>
          <a:prstGeom prst="rect">
            <a:avLst/>
          </a:prstGeom>
          <a:solidFill>
            <a:srgbClr val="79D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CDB82B-9FE5-8146-8460-A1E2E7E783BB}"/>
              </a:ext>
            </a:extLst>
          </p:cNvPr>
          <p:cNvSpPr txBox="1"/>
          <p:nvPr/>
        </p:nvSpPr>
        <p:spPr>
          <a:xfrm>
            <a:off x="6227618" y="2027918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Gyn </a:t>
            </a:r>
            <a:r>
              <a:rPr lang="en-US" sz="1600" b="1" dirty="0" err="1"/>
              <a:t>Oncs</a:t>
            </a:r>
            <a:r>
              <a:rPr lang="en-US" sz="1600" dirty="0"/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7FF58C-CA51-C840-887F-9804176DE92B}"/>
              </a:ext>
            </a:extLst>
          </p:cNvPr>
          <p:cNvSpPr/>
          <p:nvPr/>
        </p:nvSpPr>
        <p:spPr bwMode="auto">
          <a:xfrm>
            <a:off x="7904019" y="2066971"/>
            <a:ext cx="263236" cy="26323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AEFBC3-987E-BD43-974B-905C1D9F62B9}"/>
              </a:ext>
            </a:extLst>
          </p:cNvPr>
          <p:cNvSpPr txBox="1"/>
          <p:nvPr/>
        </p:nvSpPr>
        <p:spPr>
          <a:xfrm>
            <a:off x="8167255" y="2027918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Med </a:t>
            </a:r>
            <a:r>
              <a:rPr lang="en-US" sz="1600" b="1" dirty="0" err="1"/>
              <a:t>Oncs</a:t>
            </a:r>
            <a:r>
              <a:rPr lang="en-US" sz="1600" b="1" dirty="0"/>
              <a:t> 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AFD4EB-D1B6-E84C-91CC-75B85D6F7970}"/>
              </a:ext>
            </a:extLst>
          </p:cNvPr>
          <p:cNvSpPr txBox="1"/>
          <p:nvPr/>
        </p:nvSpPr>
        <p:spPr>
          <a:xfrm>
            <a:off x="8415756" y="6409889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Median %</a:t>
            </a:r>
          </a:p>
        </p:txBody>
      </p:sp>
    </p:spTree>
    <p:extLst>
      <p:ext uri="{BB962C8B-B14F-4D97-AF65-F5344CB8AC3E}">
        <p14:creationId xmlns:p14="http://schemas.microsoft.com/office/powerpoint/2010/main" val="316280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903288" cy="2178390"/>
          </a:xfrm>
        </p:spPr>
        <p:txBody>
          <a:bodyPr/>
          <a:lstStyle/>
          <a:p>
            <a:r>
              <a:rPr lang="en-US" sz="2600" dirty="0"/>
              <a:t>For a patient with </a:t>
            </a:r>
            <a:r>
              <a:rPr lang="en-US" sz="2600" u="sng" dirty="0"/>
              <a:t>MSI-H</a:t>
            </a:r>
            <a:r>
              <a:rPr lang="en-US" sz="2600" dirty="0"/>
              <a:t> metastatic endometrial cancer and </a:t>
            </a:r>
            <a:r>
              <a:rPr lang="en-US" sz="2600" u="sng" dirty="0"/>
              <a:t>Crohn’s disease well controlled with infliximab</a:t>
            </a:r>
            <a:r>
              <a:rPr lang="en-US" sz="2600" dirty="0"/>
              <a:t>, regulatory and reimbursement issues aside, what is the earliest point at which you would introduce an anti-PD-1/PD-L1 antibody?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880" y="4169445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4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79" y="4151015"/>
            <a:ext cx="3649454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Third line or beyond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799" y="2561823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639" y="3356419"/>
            <a:ext cx="3338993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Second 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565" y="336206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5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E5D6293-9E78-104B-BCA3-4D1050B5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093" y="501091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14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FFE0446-3885-0A43-BF77-0AA3B8305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79" y="5060477"/>
            <a:ext cx="3615953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 would not use an anti-PD-1/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PD-L1 antibody for this patient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475" y="2602081"/>
            <a:ext cx="3228157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First 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C41C9A0-F049-7D40-9788-F34A4341C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323" y="4166936"/>
            <a:ext cx="411480" cy="4114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319" y="3357950"/>
            <a:ext cx="402336" cy="4138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1A7F04-54E9-6F4C-BAEA-7EB58A661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876" y="3357950"/>
            <a:ext cx="402336" cy="413831"/>
          </a:xfrm>
          <a:prstGeom prst="rect">
            <a:avLst/>
          </a:prstGeom>
        </p:spPr>
      </p:pic>
      <p:pic>
        <p:nvPicPr>
          <p:cNvPr id="46" name="Picture 3" descr="Square-2.png">
            <a:extLst>
              <a:ext uri="{FF2B5EF4-FFF2-40B4-BE49-F238E27FC236}">
                <a16:creationId xmlns:a16="http://schemas.microsoft.com/office/drawing/2014/main" id="{887E5866-4B1A-6F42-9BF0-BD831A78D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56" y="335795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27209A9-3C42-8943-9AAB-2F3745D2B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271" y="3357950"/>
            <a:ext cx="402336" cy="413831"/>
          </a:xfrm>
          <a:prstGeom prst="rect">
            <a:avLst/>
          </a:prstGeom>
        </p:spPr>
      </p:pic>
      <p:pic>
        <p:nvPicPr>
          <p:cNvPr id="53" name="Picture 52" descr="Square-4.png">
            <a:extLst>
              <a:ext uri="{FF2B5EF4-FFF2-40B4-BE49-F238E27FC236}">
                <a16:creationId xmlns:a16="http://schemas.microsoft.com/office/drawing/2014/main" id="{877972F1-A6E8-E642-B44D-E218A2CFB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414" y="502893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1993947-9B53-F440-98A3-7BE802ECC8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2323" y="5028938"/>
            <a:ext cx="411480" cy="41148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008031D-E25F-EE47-AFE9-3ED1734BE9CD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0086213-12AF-3448-B7E5-9CE178F78FCA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525B6B7-01BB-9C47-8901-5D9A0E84C3C8}"/>
                </a:ext>
              </a:extLst>
            </p:cNvPr>
            <p:cNvPicPr>
              <a:picLocks/>
            </p:cNvPicPr>
            <p:nvPr/>
          </p:nvPicPr>
          <p:blipFill>
            <a:blip r:embed="rId8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FAFEF1A-7CD8-8946-A315-55D40D4EA5FE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1B50DA0-4EA0-E642-A2B7-5EE3CA3C6FFD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56" name="Picture 1" descr="Square-1.png">
            <a:extLst>
              <a:ext uri="{FF2B5EF4-FFF2-40B4-BE49-F238E27FC236}">
                <a16:creationId xmlns:a16="http://schemas.microsoft.com/office/drawing/2014/main" id="{184BF6AC-6CF1-F34D-9062-0CFA6EA127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323" y="256182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Square-2.png">
            <a:extLst>
              <a:ext uri="{FF2B5EF4-FFF2-40B4-BE49-F238E27FC236}">
                <a16:creationId xmlns:a16="http://schemas.microsoft.com/office/drawing/2014/main" id="{EE3399DD-EFB1-964B-BCBD-074CEF59D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890" y="335795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F6B1EFA-5015-2146-AB6F-7CE4E50DC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740" y="4166936"/>
            <a:ext cx="411480" cy="41148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C39092D-4C87-AE48-BA55-18591AF07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1235" y="5028938"/>
            <a:ext cx="411480" cy="4114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F376368-AD4E-964E-888B-95CBAB23A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0147" y="5028938"/>
            <a:ext cx="411480" cy="41148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E2EEB71-CC9C-854A-AA3B-A726B8BAE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059" y="5028938"/>
            <a:ext cx="411480" cy="41148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2EE4D0C-151D-BF44-985D-3A285DCE7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971" y="5028938"/>
            <a:ext cx="411480" cy="41148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3FBFE57-B9B2-124D-BC6D-544545A8F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883" y="5028938"/>
            <a:ext cx="411480" cy="411480"/>
          </a:xfrm>
          <a:prstGeom prst="rect">
            <a:avLst/>
          </a:prstGeom>
        </p:spPr>
      </p:pic>
      <p:pic>
        <p:nvPicPr>
          <p:cNvPr id="66" name="Picture 65" descr="Square-4.png">
            <a:extLst>
              <a:ext uri="{FF2B5EF4-FFF2-40B4-BE49-F238E27FC236}">
                <a16:creationId xmlns:a16="http://schemas.microsoft.com/office/drawing/2014/main" id="{47E22D28-51B8-6045-BE4E-492127711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786" y="502893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 descr="Square-4.png">
            <a:extLst>
              <a:ext uri="{FF2B5EF4-FFF2-40B4-BE49-F238E27FC236}">
                <a16:creationId xmlns:a16="http://schemas.microsoft.com/office/drawing/2014/main" id="{D8D3F6F7-070B-484A-88EE-C21F22E0C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466" y="502893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 descr="Square-4.png">
            <a:extLst>
              <a:ext uri="{FF2B5EF4-FFF2-40B4-BE49-F238E27FC236}">
                <a16:creationId xmlns:a16="http://schemas.microsoft.com/office/drawing/2014/main" id="{238CEA2A-5C84-1742-B6FE-305307C80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38" y="502893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Square-4.png">
            <a:extLst>
              <a:ext uri="{FF2B5EF4-FFF2-40B4-BE49-F238E27FC236}">
                <a16:creationId xmlns:a16="http://schemas.microsoft.com/office/drawing/2014/main" id="{EB4D20BB-70A5-E64C-B159-32D4F1FDE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210" y="502893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7823532-593F-174E-9A69-249E0BD23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049" y="5028938"/>
            <a:ext cx="411480" cy="4114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9EF7EB-CFB6-364A-B9EC-708111862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157" y="4166936"/>
            <a:ext cx="411480" cy="411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F585A18-AC0B-0B4D-9C3B-78C99CEED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573" y="4166936"/>
            <a:ext cx="411480" cy="411480"/>
          </a:xfrm>
          <a:prstGeom prst="rect">
            <a:avLst/>
          </a:prstGeom>
        </p:spPr>
      </p:pic>
      <p:pic>
        <p:nvPicPr>
          <p:cNvPr id="38" name="Picture 37" descr="Square-4.png">
            <a:extLst>
              <a:ext uri="{FF2B5EF4-FFF2-40B4-BE49-F238E27FC236}">
                <a16:creationId xmlns:a16="http://schemas.microsoft.com/office/drawing/2014/main" id="{7B7BB4D3-F795-DC4E-B2F6-C8C3F20C1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012" y="502893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Square-4.png">
            <a:extLst>
              <a:ext uri="{FF2B5EF4-FFF2-40B4-BE49-F238E27FC236}">
                <a16:creationId xmlns:a16="http://schemas.microsoft.com/office/drawing/2014/main" id="{F8996751-30CD-A540-AFF9-B315A967D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384" y="502893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4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0152" cy="2059310"/>
          </a:xfrm>
        </p:spPr>
        <p:txBody>
          <a:bodyPr/>
          <a:lstStyle/>
          <a:p>
            <a:r>
              <a:rPr lang="en-US" sz="2600" dirty="0"/>
              <a:t>For a patient with </a:t>
            </a:r>
            <a:r>
              <a:rPr lang="en-US" sz="2600" u="sng" dirty="0"/>
              <a:t>MSI-H</a:t>
            </a:r>
            <a:r>
              <a:rPr lang="en-US" sz="2600" dirty="0"/>
              <a:t> metastatic endometrial cancer and </a:t>
            </a:r>
            <a:r>
              <a:rPr lang="en-US" sz="2600" u="sng" dirty="0"/>
              <a:t>Crohn’s disease well controlled with infliximab</a:t>
            </a:r>
            <a:r>
              <a:rPr lang="en-US" sz="2600" dirty="0"/>
              <a:t>, regulatory and reimbursement issues aside, what is the earliest point at which you would introduce an anti-PD-1/PD-L1 antibody?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2965244" y="2059308"/>
          <a:ext cx="8128000" cy="419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687503" y="2482547"/>
            <a:ext cx="397076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First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396077" y="3481806"/>
            <a:ext cx="326218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Second 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4481065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Third line or beyond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F85FE-211C-9344-A0F5-716D353A96F7}"/>
              </a:ext>
            </a:extLst>
          </p:cNvPr>
          <p:cNvSpPr txBox="1"/>
          <p:nvPr/>
        </p:nvSpPr>
        <p:spPr>
          <a:xfrm>
            <a:off x="345056" y="5366043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 would not use an anti-PD-1/PD-L1 antibody for this patient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CAE9C0-3EF5-924E-BBE4-8B4935BC0CBF}"/>
              </a:ext>
            </a:extLst>
          </p:cNvPr>
          <p:cNvSpPr txBox="1"/>
          <p:nvPr/>
        </p:nvSpPr>
        <p:spPr>
          <a:xfrm>
            <a:off x="180164" y="6450122"/>
            <a:ext cx="6430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Survey of general medical and gynecologic oncologists, May 2020</a:t>
            </a:r>
          </a:p>
        </p:txBody>
      </p:sp>
    </p:spTree>
    <p:extLst>
      <p:ext uri="{BB962C8B-B14F-4D97-AF65-F5344CB8AC3E}">
        <p14:creationId xmlns:p14="http://schemas.microsoft.com/office/powerpoint/2010/main" val="107606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691207" cy="2178390"/>
          </a:xfrm>
        </p:spPr>
        <p:txBody>
          <a:bodyPr/>
          <a:lstStyle/>
          <a:p>
            <a:r>
              <a:rPr lang="en-US" sz="2600" dirty="0"/>
              <a:t>For a patient with </a:t>
            </a:r>
            <a:r>
              <a:rPr lang="en-US" sz="2600" u="sng" dirty="0"/>
              <a:t>MSI-H</a:t>
            </a:r>
            <a:r>
              <a:rPr lang="en-US" sz="2600" dirty="0"/>
              <a:t> metastatic endometrial cancer and </a:t>
            </a:r>
            <a:r>
              <a:rPr lang="en-US" sz="2600" u="sng" dirty="0"/>
              <a:t>mild psoriasis not requiring active treatment</a:t>
            </a:r>
            <a:r>
              <a:rPr lang="en-US" sz="2600" dirty="0"/>
              <a:t>, regulatory and reimbursement issues aside, what is the earliest point at which you would introduce an anti-PD-1/PD-L1 antibody?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6477A9F-98BA-6D46-B228-55FE82C1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321" y="4540177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893B923-8EAF-5D4F-9F6B-F78D10B98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86" y="4540178"/>
            <a:ext cx="3649454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Third line or beyond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206" y="2561823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046" y="3356419"/>
            <a:ext cx="3338993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Second 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2935" y="3362069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20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E5D6293-9E78-104B-BCA3-4D1050B5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206" y="5400082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FFE0446-3885-0A43-BF77-0AA3B8305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86" y="5449640"/>
            <a:ext cx="3615953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 would not use an anti-PD-1/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PD-L1 antibody for this patient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82" y="2602081"/>
            <a:ext cx="3228157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First 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26" y="3357950"/>
            <a:ext cx="402336" cy="4138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1A7F04-54E9-6F4C-BAEA-7EB58A661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118" y="3357950"/>
            <a:ext cx="402336" cy="413831"/>
          </a:xfrm>
          <a:prstGeom prst="rect">
            <a:avLst/>
          </a:prstGeom>
        </p:spPr>
      </p:pic>
      <p:pic>
        <p:nvPicPr>
          <p:cNvPr id="46" name="Picture 3" descr="Square-2.png">
            <a:extLst>
              <a:ext uri="{FF2B5EF4-FFF2-40B4-BE49-F238E27FC236}">
                <a16:creationId xmlns:a16="http://schemas.microsoft.com/office/drawing/2014/main" id="{887E5866-4B1A-6F42-9BF0-BD831A78D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426" y="335795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27209A9-3C42-8943-9AAB-2F3745D2B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510" y="3357950"/>
            <a:ext cx="402336" cy="413831"/>
          </a:xfrm>
          <a:prstGeom prst="rect">
            <a:avLst/>
          </a:prstGeom>
        </p:spPr>
      </p:pic>
      <p:pic>
        <p:nvPicPr>
          <p:cNvPr id="53" name="Picture 52" descr="Square-4.png">
            <a:extLst>
              <a:ext uri="{FF2B5EF4-FFF2-40B4-BE49-F238E27FC236}">
                <a16:creationId xmlns:a16="http://schemas.microsoft.com/office/drawing/2014/main" id="{877972F1-A6E8-E642-B44D-E218A2CFB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527" y="541810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008031D-E25F-EE47-AFE9-3ED1734BE9CD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0086213-12AF-3448-B7E5-9CE178F78FCA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525B6B7-01BB-9C47-8901-5D9A0E84C3C8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FAFEF1A-7CD8-8946-A315-55D40D4EA5FE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1B50DA0-4EA0-E642-A2B7-5EE3CA3C6FFD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pic>
        <p:nvPicPr>
          <p:cNvPr id="56" name="Picture 1" descr="Square-1.png">
            <a:extLst>
              <a:ext uri="{FF2B5EF4-FFF2-40B4-BE49-F238E27FC236}">
                <a16:creationId xmlns:a16="http://schemas.microsoft.com/office/drawing/2014/main" id="{184BF6AC-6CF1-F34D-9062-0CFA6EA12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730" y="2561823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Square-2.png">
            <a:extLst>
              <a:ext uri="{FF2B5EF4-FFF2-40B4-BE49-F238E27FC236}">
                <a16:creationId xmlns:a16="http://schemas.microsoft.com/office/drawing/2014/main" id="{EE3399DD-EFB1-964B-BCBD-074CEF59D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214" y="3357950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 descr="Square-4.png">
            <a:extLst>
              <a:ext uri="{FF2B5EF4-FFF2-40B4-BE49-F238E27FC236}">
                <a16:creationId xmlns:a16="http://schemas.microsoft.com/office/drawing/2014/main" id="{47E22D28-51B8-6045-BE4E-492127711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899" y="541810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D00BD79-C4BC-A44B-9C7F-1F7D9631F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902" y="3357950"/>
            <a:ext cx="402336" cy="4138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4B080A4-EF88-DD43-9123-F0B10686D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294" y="3357950"/>
            <a:ext cx="402336" cy="4138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00716EB-B062-1F4A-8AC4-79B775BB5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686" y="3357950"/>
            <a:ext cx="402336" cy="4138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4C808CE-3ADA-FB45-89AD-91841544E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078" y="3357950"/>
            <a:ext cx="402336" cy="41383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58EA733-0C80-B742-B42C-47ABA6174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470" y="3357950"/>
            <a:ext cx="402336" cy="4138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76D7423-677E-6A4F-BD06-581D7EA74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862" y="3357950"/>
            <a:ext cx="402336" cy="41383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889C5A0-A408-D14D-B05F-3F4257CFA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254" y="3357950"/>
            <a:ext cx="402336" cy="41383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9A01753-36BD-144C-AC28-76FC95DEE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646" y="3357950"/>
            <a:ext cx="402336" cy="4138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6EC53C2-7DEF-F047-AF33-AB02529DC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038" y="3357950"/>
            <a:ext cx="402336" cy="413831"/>
          </a:xfrm>
          <a:prstGeom prst="rect">
            <a:avLst/>
          </a:prstGeom>
        </p:spPr>
      </p:pic>
      <p:pic>
        <p:nvPicPr>
          <p:cNvPr id="73" name="Picture 72" descr="Square-3.png">
            <a:extLst>
              <a:ext uri="{FF2B5EF4-FFF2-40B4-BE49-F238E27FC236}">
                <a16:creationId xmlns:a16="http://schemas.microsoft.com/office/drawing/2014/main" id="{3D9F4FEF-998B-984F-811F-B40A1F2A1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12" y="45401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Square-2.png">
            <a:extLst>
              <a:ext uri="{FF2B5EF4-FFF2-40B4-BE49-F238E27FC236}">
                <a16:creationId xmlns:a16="http://schemas.microsoft.com/office/drawing/2014/main" id="{F456EF0B-D7A2-9140-B9A7-567FDE3D5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02" y="385757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Square-2.png">
            <a:extLst>
              <a:ext uri="{FF2B5EF4-FFF2-40B4-BE49-F238E27FC236}">
                <a16:creationId xmlns:a16="http://schemas.microsoft.com/office/drawing/2014/main" id="{82C86DDD-E950-E74D-B3EB-73F590F7A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10" y="385757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Square-2.png">
            <a:extLst>
              <a:ext uri="{FF2B5EF4-FFF2-40B4-BE49-F238E27FC236}">
                <a16:creationId xmlns:a16="http://schemas.microsoft.com/office/drawing/2014/main" id="{D8FC05E2-8066-5C42-A8AE-027341E17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18" y="385757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" descr="Square-2.png">
            <a:extLst>
              <a:ext uri="{FF2B5EF4-FFF2-40B4-BE49-F238E27FC236}">
                <a16:creationId xmlns:a16="http://schemas.microsoft.com/office/drawing/2014/main" id="{E67DF607-538E-1647-93DD-F6E4322DF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26" y="3857571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433EFD1-F4F0-EB41-AFD2-746BF9981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430" y="3357950"/>
            <a:ext cx="402336" cy="41383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2FBB406-2DBA-5646-B516-8055C4E20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822" y="3357950"/>
            <a:ext cx="402336" cy="413831"/>
          </a:xfrm>
          <a:prstGeom prst="rect">
            <a:avLst/>
          </a:prstGeom>
        </p:spPr>
      </p:pic>
      <p:pic>
        <p:nvPicPr>
          <p:cNvPr id="62" name="Picture 61" descr="Square-3.png">
            <a:extLst>
              <a:ext uri="{FF2B5EF4-FFF2-40B4-BE49-F238E27FC236}">
                <a16:creationId xmlns:a16="http://schemas.microsoft.com/office/drawing/2014/main" id="{35063B3E-CEDA-A04F-B54A-75DF42750F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25" y="4540178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5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FAC4A7-63C4-3E44-B06D-AAED12CB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0152" cy="2059310"/>
          </a:xfrm>
        </p:spPr>
        <p:txBody>
          <a:bodyPr/>
          <a:lstStyle/>
          <a:p>
            <a:r>
              <a:rPr lang="en-US" sz="2600" dirty="0"/>
              <a:t>For a patient with </a:t>
            </a:r>
            <a:r>
              <a:rPr lang="en-US" sz="2600" u="sng" dirty="0"/>
              <a:t>MSI-H</a:t>
            </a:r>
            <a:r>
              <a:rPr lang="en-US" sz="2600" dirty="0"/>
              <a:t> metastatic endometrial cancer and </a:t>
            </a:r>
            <a:r>
              <a:rPr lang="en-US" sz="2600" u="sng" dirty="0"/>
              <a:t>mild psoriasis not requiring active </a:t>
            </a:r>
            <a:r>
              <a:rPr lang="en-US" sz="2600" u="sng" dirty="0" err="1"/>
              <a:t>treament</a:t>
            </a:r>
            <a:r>
              <a:rPr lang="en-US" sz="2600" dirty="0"/>
              <a:t>, regulatory and reimbursement issues aside, what is the earliest point at which you would introduce an anti-PD-1/PD-L1 antibody?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9D5C40-F0EA-8047-A7D2-32CA7C9E1C55}"/>
              </a:ext>
            </a:extLst>
          </p:cNvPr>
          <p:cNvGraphicFramePr/>
          <p:nvPr/>
        </p:nvGraphicFramePr>
        <p:xfrm>
          <a:off x="2965244" y="2059308"/>
          <a:ext cx="8128000" cy="419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97C5DBF-21F8-9747-A791-6E6E6D87C0A4}"/>
              </a:ext>
            </a:extLst>
          </p:cNvPr>
          <p:cNvSpPr txBox="1"/>
          <p:nvPr/>
        </p:nvSpPr>
        <p:spPr>
          <a:xfrm>
            <a:off x="687503" y="2482547"/>
            <a:ext cx="397076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First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7B1A-BF5B-FC40-9C49-1462C116F41C}"/>
              </a:ext>
            </a:extLst>
          </p:cNvPr>
          <p:cNvSpPr txBox="1"/>
          <p:nvPr/>
        </p:nvSpPr>
        <p:spPr>
          <a:xfrm>
            <a:off x="1396077" y="3481806"/>
            <a:ext cx="326218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Second 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FF8AF-96B1-F545-B3C5-4BA59EA3AC11}"/>
              </a:ext>
            </a:extLst>
          </p:cNvPr>
          <p:cNvSpPr txBox="1"/>
          <p:nvPr/>
        </p:nvSpPr>
        <p:spPr>
          <a:xfrm>
            <a:off x="345056" y="4481065"/>
            <a:ext cx="43132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Third line or beyond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F85FE-211C-9344-A0F5-716D353A96F7}"/>
              </a:ext>
            </a:extLst>
          </p:cNvPr>
          <p:cNvSpPr txBox="1"/>
          <p:nvPr/>
        </p:nvSpPr>
        <p:spPr>
          <a:xfrm>
            <a:off x="345056" y="5366043"/>
            <a:ext cx="43132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 would not use an anti-PD-1/PD-L1 antibody for this patient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DFA69-2D5B-AD4B-9BC6-8E0ED03292C1}"/>
              </a:ext>
            </a:extLst>
          </p:cNvPr>
          <p:cNvSpPr txBox="1"/>
          <p:nvPr/>
        </p:nvSpPr>
        <p:spPr>
          <a:xfrm>
            <a:off x="180164" y="6450122"/>
            <a:ext cx="6430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Survey of general medical and gynecologic oncologists, May 2020</a:t>
            </a:r>
          </a:p>
        </p:txBody>
      </p:sp>
    </p:spTree>
    <p:extLst>
      <p:ext uri="{BB962C8B-B14F-4D97-AF65-F5344CB8AC3E}">
        <p14:creationId xmlns:p14="http://schemas.microsoft.com/office/powerpoint/2010/main" val="22361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699CD-8E9A-2E44-8132-82A0A5C57C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9930" y="824852"/>
            <a:ext cx="10820400" cy="42592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000" b="1" dirty="0"/>
              <a:t>Dr </a:t>
            </a:r>
            <a:r>
              <a:rPr lang="en-US" sz="3000" b="1" dirty="0" err="1"/>
              <a:t>Matulonis</a:t>
            </a:r>
            <a:r>
              <a:rPr lang="en-US" sz="3000" b="1" dirty="0"/>
              <a:t> Case: 74 </a:t>
            </a:r>
            <a:r>
              <a:rPr lang="en-US" sz="3000" b="1" dirty="0" err="1"/>
              <a:t>yo</a:t>
            </a:r>
            <a:r>
              <a:rPr lang="en-US" sz="3000" b="1" dirty="0"/>
              <a:t> WF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2011: diagnosed with advanced ovarian cancer, high grade serous, received 6 cycles of carbo/paclitaxel IV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2014: recurrence, surgery, and received 3 cycles of IP cisplatin and IV/IP paclitaxel followed by 3 cycles of carboplatin and paclitaxel IV 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2016: recurrence and received single agent carboplatin IV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CT after 3 cycles showed PD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2017: went on trial 16-257 (NCT02865811), PLD and pembrolizumab; </a:t>
            </a:r>
            <a:br>
              <a:rPr lang="en-US" sz="2400" dirty="0"/>
            </a:br>
            <a:r>
              <a:rPr lang="en-US" sz="2400" dirty="0"/>
              <a:t>off study in 2019 because of 2 year mark for </a:t>
            </a:r>
            <a:r>
              <a:rPr lang="en-US" sz="2400" dirty="0" err="1"/>
              <a:t>pembro</a:t>
            </a:r>
            <a:r>
              <a:rPr lang="en-US" sz="2400" dirty="0"/>
              <a:t> (per study, </a:t>
            </a:r>
            <a:r>
              <a:rPr lang="en-US" sz="2400" dirty="0" err="1"/>
              <a:t>pembro</a:t>
            </a:r>
            <a:r>
              <a:rPr lang="en-US" sz="2400" dirty="0"/>
              <a:t> max is 2 years) and continued doxorubicin alone </a:t>
            </a:r>
          </a:p>
        </p:txBody>
      </p:sp>
    </p:spTree>
    <p:extLst>
      <p:ext uri="{BB962C8B-B14F-4D97-AF65-F5344CB8AC3E}">
        <p14:creationId xmlns:p14="http://schemas.microsoft.com/office/powerpoint/2010/main" val="10967499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93E5F-2C25-7B4E-8D1E-1BC7CA03F0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84593"/>
            <a:ext cx="10820400" cy="4259262"/>
          </a:xfrm>
        </p:spPr>
        <p:txBody>
          <a:bodyPr>
            <a:noAutofit/>
          </a:bodyPr>
          <a:lstStyle/>
          <a:p>
            <a:r>
              <a:rPr lang="en-US" sz="2800" b="1" dirty="0"/>
              <a:t>Dr Matulonis Case: 65 </a:t>
            </a:r>
            <a:r>
              <a:rPr lang="en-US" sz="2800" b="1" dirty="0" err="1"/>
              <a:t>yo</a:t>
            </a:r>
            <a:r>
              <a:rPr lang="en-US" sz="2800" b="1" dirty="0"/>
              <a:t> WF 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2017: Presented with chronic lower back pain and found to RTP adenopathy and bilateral adnexal masses</a:t>
            </a:r>
          </a:p>
          <a:p>
            <a:r>
              <a:rPr lang="en-US" sz="2200" dirty="0"/>
              <a:t>Underwent optimal cytoreductive surgery; stage IIIC HGSC (BRCA wild type)</a:t>
            </a:r>
          </a:p>
          <a:p>
            <a:r>
              <a:rPr lang="en-US" sz="2200" dirty="0"/>
              <a:t>Receives 6 cycles of carbo/paclitaxel</a:t>
            </a:r>
          </a:p>
          <a:p>
            <a:r>
              <a:rPr lang="en-US" sz="2200" dirty="0"/>
              <a:t>9 months later – recurrence with adenopathy and peritoneal disease on CT, elevated CA125, carbo/PLD</a:t>
            </a:r>
          </a:p>
          <a:p>
            <a:r>
              <a:rPr lang="en-US" sz="2200" dirty="0"/>
              <a:t>CA125 starts to rise during cycle 5, and CT shows PD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18-303 March 2019: OPAL, TSR-042, niraparib, and </a:t>
            </a:r>
            <a:r>
              <a:rPr lang="en-US" sz="2200" dirty="0" err="1"/>
              <a:t>bev</a:t>
            </a:r>
            <a:r>
              <a:rPr lang="en-US" sz="2200" dirty="0"/>
              <a:t> (NCT03574779)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Required DR to 200 of niraparib, PR after 4 cycles</a:t>
            </a:r>
            <a:br>
              <a:rPr lang="en-US" sz="2200" dirty="0"/>
            </a:br>
            <a:r>
              <a:rPr lang="en-US" sz="2200" dirty="0"/>
              <a:t>Developed covid19 in April 2020 (exposed to +family member in same house), hospitalized and now recovering</a:t>
            </a:r>
          </a:p>
        </p:txBody>
      </p:sp>
    </p:spTree>
    <p:extLst>
      <p:ext uri="{BB962C8B-B14F-4D97-AF65-F5344CB8AC3E}">
        <p14:creationId xmlns:p14="http://schemas.microsoft.com/office/powerpoint/2010/main" val="160261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Tewari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8CED96-E45F-F94C-AE2E-FFB8EE49C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470403"/>
              </p:ext>
            </p:extLst>
          </p:nvPr>
        </p:nvGraphicFramePr>
        <p:xfrm>
          <a:off x="1554922" y="1700326"/>
          <a:ext cx="9082156" cy="4032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9326">
                  <a:extLst>
                    <a:ext uri="{9D8B030D-6E8A-4147-A177-3AD203B41FA5}">
                      <a16:colId xmlns:a16="http://schemas.microsoft.com/office/drawing/2014/main" val="2313141894"/>
                    </a:ext>
                  </a:extLst>
                </a:gridCol>
                <a:gridCol w="6332830">
                  <a:extLst>
                    <a:ext uri="{9D8B030D-6E8A-4147-A177-3AD203B41FA5}">
                      <a16:colId xmlns:a16="http://schemas.microsoft.com/office/drawing/2014/main" val="2398252080"/>
                    </a:ext>
                  </a:extLst>
                </a:gridCol>
              </a:tblGrid>
              <a:tr h="1228405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Clovis Oncology, Eisai Inc, Genentech, a member of the Roche Group,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Tesaro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 GSK Company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968503"/>
                  </a:ext>
                </a:extLst>
              </a:tr>
              <a:tr h="1050564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 (institution only)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AstraZeneca Pharmaceuticals LP, Clovis Oncology, Genentech, a member of the Roche Group, Regeneron Pharmaceuticals Inc ,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Tesaro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 GSK Company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997564"/>
                  </a:ext>
                </a:extLst>
              </a:tr>
              <a:tr h="965489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Board/Committee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Iovance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Biotherapeutics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31422"/>
                  </a:ext>
                </a:extLst>
              </a:tr>
              <a:tr h="787648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Speakers Bureau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Clovis Oncology, Merck, Roche Laboratories Inc,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Tesaro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 GSK Company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17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84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C7D55-4E86-3F45-AD47-2C16F27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2857500"/>
            <a:ext cx="10362724" cy="1143000"/>
          </a:xfrm>
        </p:spPr>
        <p:txBody>
          <a:bodyPr/>
          <a:lstStyle/>
          <a:p>
            <a:r>
              <a:rPr lang="en-US" dirty="0"/>
              <a:t>MODULE 4: Novel Targeted Agents and Strategies Under Investigation for Gynecologic Cancers </a:t>
            </a:r>
          </a:p>
        </p:txBody>
      </p:sp>
    </p:spTree>
    <p:extLst>
      <p:ext uri="{BB962C8B-B14F-4D97-AF65-F5344CB8AC3E}">
        <p14:creationId xmlns:p14="http://schemas.microsoft.com/office/powerpoint/2010/main" val="6494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D0E077-BC24-B741-92AF-719AE6D6B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350" y="463859"/>
            <a:ext cx="9560241" cy="390941"/>
          </a:xfrm>
        </p:spPr>
        <p:txBody>
          <a:bodyPr>
            <a:noAutofit/>
          </a:bodyPr>
          <a:lstStyle/>
          <a:p>
            <a:r>
              <a:rPr lang="en-US" sz="3800" b="1" dirty="0"/>
              <a:t>Rationale for targeting Tissue Factor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6AF64-BFE9-FD44-82EE-8A0C41C15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A1042-9B6F-784E-8FE4-250F3531F25F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FD252A5-8549-C444-B3D7-5D361843BD94}"/>
              </a:ext>
            </a:extLst>
          </p:cNvPr>
          <p:cNvSpPr txBox="1">
            <a:spLocks/>
          </p:cNvSpPr>
          <p:nvPr/>
        </p:nvSpPr>
        <p:spPr>
          <a:xfrm>
            <a:off x="773954" y="2309499"/>
            <a:ext cx="4390736" cy="33013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TF is normally ubiquitously present in the  sub-endothelium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tumors TF is co-opted to promote tumor initiated thrombosis and cancer metastasis.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024" y="1524000"/>
            <a:ext cx="5759409" cy="447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540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95386"/>
            <a:ext cx="10515600" cy="1325563"/>
          </a:xfrm>
        </p:spPr>
        <p:txBody>
          <a:bodyPr/>
          <a:lstStyle/>
          <a:p>
            <a:r>
              <a:rPr lang="en-US" b="1" dirty="0"/>
              <a:t>Mechanism of action of </a:t>
            </a:r>
            <a:r>
              <a:rPr lang="en-US" b="1" dirty="0" err="1"/>
              <a:t>tisotumab</a:t>
            </a:r>
            <a:r>
              <a:rPr lang="en-US" b="1" dirty="0"/>
              <a:t> </a:t>
            </a:r>
            <a:r>
              <a:rPr lang="en-US" b="1" dirty="0" err="1"/>
              <a:t>vedotin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886" y="1253331"/>
            <a:ext cx="5627914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Tissue factor (TF) is aberrantly expressed in a broad range of solid </a:t>
            </a:r>
            <a:r>
              <a:rPr lang="en-US" sz="2200" dirty="0" err="1"/>
              <a:t>tumours</a:t>
            </a:r>
            <a:r>
              <a:rPr lang="en-US" sz="2200" dirty="0"/>
              <a:t>, including cervical cancer,</a:t>
            </a:r>
            <a:r>
              <a:rPr lang="en-US" sz="2200" baseline="30000" dirty="0"/>
              <a:t>1,2</a:t>
            </a:r>
            <a:r>
              <a:rPr lang="en-US" sz="2200" dirty="0"/>
              <a:t> and TF expression has been associated with higher </a:t>
            </a:r>
            <a:r>
              <a:rPr lang="en-US" sz="2200" dirty="0" err="1"/>
              <a:t>tumour</a:t>
            </a:r>
            <a:r>
              <a:rPr lang="en-US" sz="2200" dirty="0"/>
              <a:t> stage and grade, higher metastatic burden and poor prognosis</a:t>
            </a:r>
            <a:r>
              <a:rPr lang="en-US" sz="2200" baseline="30000" dirty="0"/>
              <a:t>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TF expression in cervical cancer makes TF a novel target for patients with cervical cancer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ADC targets TF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Monoclonal Antibody targets TF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Payload: Microtubule disrupting MMAE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Allowing for direct cytotoxicity and bystander killing, as well as antibody-dependent cellular cytotoxicity</a:t>
            </a:r>
            <a:r>
              <a:rPr lang="en-US" sz="2200" baseline="30000" dirty="0"/>
              <a:t>3,4</a:t>
            </a:r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B895E-2E29-430F-A177-71C0207420BA}"/>
              </a:ext>
            </a:extLst>
          </p:cNvPr>
          <p:cNvSpPr txBox="1"/>
          <p:nvPr/>
        </p:nvSpPr>
        <p:spPr>
          <a:xfrm>
            <a:off x="6019800" y="6424060"/>
            <a:ext cx="6111121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Förster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Y, et al.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Chim Acta,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2006.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Cocco E, et al. </a:t>
            </a:r>
            <a:r>
              <a:rPr kumimoji="0" lang="it-IT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BMC Cancer,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2011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Breij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EC, et al. </a:t>
            </a:r>
            <a:r>
              <a:rPr kumimoji="0" lang="fr-FR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Cancer </a:t>
            </a:r>
            <a:r>
              <a:rPr kumimoji="0" lang="fr-FR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</a:t>
            </a:r>
            <a:r>
              <a:rPr kumimoji="0" lang="fr-FR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2014.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Goeij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BE, et al.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Cancer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2015.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717903"/>
            <a:ext cx="6004972" cy="370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571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B32438-D27C-41EB-9785-3FFE2A99D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34" y="184526"/>
            <a:ext cx="11338560" cy="51115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Background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innovaTV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201 Study Design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529034" y="705488"/>
            <a:ext cx="10669253" cy="221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Tisotumab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Vedotin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first studied in multiple solid tumors, with specific expansion cohort in Cervical Cancer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967" y="1033076"/>
            <a:ext cx="11504613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C71DCC-FB8F-4A6C-8DDA-5F9698448238}"/>
              </a:ext>
            </a:extLst>
          </p:cNvPr>
          <p:cNvSpPr txBox="1"/>
          <p:nvPr/>
        </p:nvSpPr>
        <p:spPr>
          <a:xfrm>
            <a:off x="4259955" y="2591064"/>
            <a:ext cx="2204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 Study Design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0D58AA-29B3-4134-B507-BA4E41576EDA}"/>
              </a:ext>
            </a:extLst>
          </p:cNvPr>
          <p:cNvGrpSpPr/>
          <p:nvPr/>
        </p:nvGrpSpPr>
        <p:grpSpPr>
          <a:xfrm>
            <a:off x="1346579" y="2960424"/>
            <a:ext cx="8488272" cy="2670137"/>
            <a:chOff x="1903939" y="1809225"/>
            <a:chExt cx="7172934" cy="2471830"/>
          </a:xfrm>
        </p:grpSpPr>
        <p:sp>
          <p:nvSpPr>
            <p:cNvPr id="15" name="Rounded Rectangle 32">
              <a:extLst>
                <a:ext uri="{FF2B5EF4-FFF2-40B4-BE49-F238E27FC236}">
                  <a16:creationId xmlns:a16="http://schemas.microsoft.com/office/drawing/2014/main" id="{0249EDA7-4D5B-4EB6-8F5D-E716C7E3CADD}"/>
                </a:ext>
              </a:extLst>
            </p:cNvPr>
            <p:cNvSpPr/>
            <p:nvPr/>
          </p:nvSpPr>
          <p:spPr>
            <a:xfrm>
              <a:off x="1903939" y="1809225"/>
              <a:ext cx="1854729" cy="2471830"/>
            </a:xfrm>
            <a:prstGeom prst="roundRect">
              <a:avLst/>
            </a:prstGeom>
            <a:solidFill>
              <a:srgbClr val="46BFAE"/>
            </a:solidFill>
            <a:ln w="12700" cap="flat" cmpd="sng" algn="ctr">
              <a:solidFill>
                <a:srgbClr val="46BFAE"/>
              </a:solidFill>
              <a:prstDash val="solid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Dose-Escalation </a:t>
              </a:r>
              <a:r>
                <a:rPr kumimoji="0" lang="en-US" sz="12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Phase</a:t>
              </a:r>
              <a:r>
                <a:rPr kumimoji="0" lang="en-US" sz="1200" b="1" i="0" u="sng" strike="noStrike" kern="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endParaRPr kumimoji="0" lang="en-US" sz="1200" b="1" i="0" u="sng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TV 0.3-2.2 mg/kg IV Q3W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N=27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Cervical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Bladder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Endometrial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Oesophageal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NSCLC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SCCHN</a:t>
              </a:r>
              <a:r>
                <a:rPr kumimoji="0" lang="en-US" sz="1200" b="1" i="0" u="none" strike="noStrike" kern="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endParaRPr kumimoji="0" lang="en-US" sz="12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Ovarian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Prostate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CACD62A-4189-4A5E-9E53-81C9A3FD48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9434" y="2868751"/>
              <a:ext cx="416198" cy="1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17" name="Rounded Rectangle 12">
              <a:extLst>
                <a:ext uri="{FF2B5EF4-FFF2-40B4-BE49-F238E27FC236}">
                  <a16:creationId xmlns:a16="http://schemas.microsoft.com/office/drawing/2014/main" id="{5FC49103-BE9C-497D-B5BC-7FC2C9E19C67}"/>
                </a:ext>
              </a:extLst>
            </p:cNvPr>
            <p:cNvSpPr/>
            <p:nvPr/>
          </p:nvSpPr>
          <p:spPr>
            <a:xfrm>
              <a:off x="4211997" y="1809225"/>
              <a:ext cx="2170575" cy="247183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Dose-Expansion </a:t>
              </a:r>
              <a:r>
                <a:rPr kumimoji="0" lang="en-US" sz="12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Phase</a:t>
              </a:r>
              <a:r>
                <a:rPr kumimoji="0" lang="en-US" sz="1200" b="1" i="0" u="sng" strike="noStrike" kern="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  <a:endParaRPr kumimoji="0" lang="en-US" sz="1200" b="1" i="0" u="sng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TV 2.0 mg/kg IV Q3W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N=168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Bladder (n=15)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Endometrial (n=14)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Oesophageal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(n=15)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NSCLC (n=15)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Ovarian (n=36)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Prostate (n=18)</a:t>
              </a:r>
            </a:p>
          </p:txBody>
        </p:sp>
        <p:sp>
          <p:nvSpPr>
            <p:cNvPr id="18" name="Right Arrow 5">
              <a:extLst>
                <a:ext uri="{FF2B5EF4-FFF2-40B4-BE49-F238E27FC236}">
                  <a16:creationId xmlns:a16="http://schemas.microsoft.com/office/drawing/2014/main" id="{60C9DBFA-1511-4803-B72A-05BC1F08571A}"/>
                </a:ext>
              </a:extLst>
            </p:cNvPr>
            <p:cNvSpPr/>
            <p:nvPr/>
          </p:nvSpPr>
          <p:spPr>
            <a:xfrm>
              <a:off x="4211997" y="2593261"/>
              <a:ext cx="2516609" cy="550980"/>
            </a:xfrm>
            <a:prstGeom prst="rightArrow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284163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Cervical (n=55)</a:t>
              </a:r>
            </a:p>
          </p:txBody>
        </p:sp>
        <p:sp>
          <p:nvSpPr>
            <p:cNvPr id="19" name="Rounded Rectangle 14">
              <a:extLst>
                <a:ext uri="{FF2B5EF4-FFF2-40B4-BE49-F238E27FC236}">
                  <a16:creationId xmlns:a16="http://schemas.microsoft.com/office/drawing/2014/main" id="{5326FA8E-0AB3-4AE4-BD5B-94ECFE9E821A}"/>
                </a:ext>
              </a:extLst>
            </p:cNvPr>
            <p:cNvSpPr/>
            <p:nvPr/>
          </p:nvSpPr>
          <p:spPr>
            <a:xfrm>
              <a:off x="6799543" y="1809226"/>
              <a:ext cx="2277330" cy="2471829"/>
            </a:xfrm>
            <a:prstGeom prst="roundRect">
              <a:avLst/>
            </a:prstGeom>
            <a:solidFill>
              <a:srgbClr val="46BFAE"/>
            </a:solidFill>
            <a:ln w="12700" cap="flat" cmpd="sng" algn="ctr">
              <a:solidFill>
                <a:srgbClr val="46BFAE"/>
              </a:solidFill>
              <a:prstDash val="solid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Cervical Cohort (N=55)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Primary Endpoint: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Safety and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Tolerability</a:t>
              </a:r>
              <a:r>
                <a:rPr kumimoji="0" lang="en-US" sz="1200" b="1" i="0" u="none" strike="noStrike" kern="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  <a:endParaRPr kumimoji="0" lang="en-US" sz="12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Selected Secondary Endpoint: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Investigator-assessed ORR by RECIST v1.1</a:t>
              </a:r>
              <a:r>
                <a:rPr kumimoji="0" lang="en-US" sz="12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51B895E-2E29-430F-A177-71C0207420BA}"/>
              </a:ext>
            </a:extLst>
          </p:cNvPr>
          <p:cNvSpPr txBox="1"/>
          <p:nvPr/>
        </p:nvSpPr>
        <p:spPr>
          <a:xfrm>
            <a:off x="140722" y="5795288"/>
            <a:ext cx="11311991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IV, intravenous; NSCLC, non–small-cell lung cancer; Q3W, every 3 weeks; RECIST, Response Evaluation Criteria In Solid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Tumours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SCCHN, squamous cell carcinoma of the head and neck.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Subjects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were enrolled into cohorts at increasing dose levels of TV in 21-day treatment cycles. </a:t>
            </a:r>
            <a:r>
              <a:rPr kumimoji="0" lang="en-US" sz="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SCCHN cohort was closed by a protocol amendment due to an event of pharyngeal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tumour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haemorrhage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fatal outcome. The event was deemed to be most likely related to the disease itself. </a:t>
            </a:r>
            <a:r>
              <a:rPr kumimoji="0" lang="en-US" sz="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phase II, ovarian and cervical cohorts were expanded to include more patients based on preliminary efficacy observed in the first 14 patients enrolled. </a:t>
            </a:r>
            <a:r>
              <a:rPr kumimoji="0" lang="en-US" sz="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severity graded per Common Terminology Criteria for Adverse Events [CTCAE] v4.0. </a:t>
            </a:r>
            <a:r>
              <a:rPr kumimoji="0" lang="en-US" sz="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Computed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tomography or magnetic resonance imaging was performed at baseline and every 6 weeks during the study for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tumour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assessments.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722" y="6415264"/>
            <a:ext cx="11445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Vergote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N, Dean E, Lassen U, Drew Y,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Machiels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JP, Nielsen D,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Arkenau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T, Forster M, Jones R,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Slomovitz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B, Spicer J, Johnson M,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Cornez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Gennigens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C, Fulton B,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Lisby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S, Coleman RL, Hong DS ESMO 2018</a:t>
            </a:r>
            <a:endParaRPr kumimoji="0" lang="en-US" sz="1200" b="0" i="0" u="none" strike="sng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8416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1970618" y="3280833"/>
            <a:ext cx="907203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2749" y="130426"/>
            <a:ext cx="11523133" cy="100753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innovaTV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 – Response Rate</a:t>
            </a:r>
            <a:endParaRPr lang="en-US" sz="4000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570" y="6342380"/>
            <a:ext cx="54356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990575" indent="-380990"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523962" indent="-304792"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133547" indent="-304792"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743131" indent="-304792"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3352716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3962301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4571886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5181470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F2A80A-6FF9-43F2-92CF-8885358E74BA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140722" y="5513213"/>
            <a:ext cx="119452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2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CI=confidence interval; CR=complete response; CT=computed tomography; DCR=disease control rate; ORR=overall response rate; PD=progressive disease; PR=partial response; 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RECIST=Response Evaluation Criteria in Solid Tumors; SD=stable disease.</a:t>
            </a:r>
            <a:r>
              <a:rPr kumimoji="0" lang="en-US" alt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2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Two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patients were withdrawn prior to CT scan, and so are not represented in the graph. </a:t>
            </a:r>
            <a:r>
              <a:rPr kumimoji="0" lang="en-US" altLang="en-US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due to new lesion at same scan. </a:t>
            </a:r>
            <a:r>
              <a:rPr kumimoji="0" lang="en-US" altLang="en-US" sz="12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Clinical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benefit was defined as the DCR rate, the proportion of patients who achieved a CR, PR, or SD after 12 weeks. </a:t>
            </a:r>
            <a:r>
              <a:rPr kumimoji="0" lang="en-US" altLang="en-US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Response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was as assessed by investigators using standard RECIST 1.1 criteria. </a:t>
            </a:r>
            <a:r>
              <a:rPr kumimoji="0" lang="en-US" altLang="en-US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One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of which is still ongoing. Data cutoff date July 24, 2017.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5000" y="3280833"/>
            <a:ext cx="4475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</a:t>
            </a:r>
          </a:p>
        </p:txBody>
      </p:sp>
      <p:graphicFrame>
        <p:nvGraphicFramePr>
          <p:cNvPr id="31751" name="Content Placeholder 11"/>
          <p:cNvGraphicFramePr>
            <a:graphicFrameLocks noGrp="1"/>
          </p:cNvGraphicFramePr>
          <p:nvPr>
            <p:ph sz="quarter" idx="10"/>
          </p:nvPr>
        </p:nvGraphicFramePr>
        <p:xfrm>
          <a:off x="146051" y="1195918"/>
          <a:ext cx="11106149" cy="3534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49" name="Chart" r:id="rId4" imgW="8333954" imgH="2658086" progId="Excel.Chart.8">
                  <p:embed/>
                </p:oleObj>
              </mc:Choice>
              <mc:Fallback>
                <p:oleObj name="Chart" r:id="rId4" imgW="8333954" imgH="2658086" progId="Excel.Chart.8">
                  <p:embed/>
                  <p:pic>
                    <p:nvPicPr>
                      <p:cNvPr id="31751" name="Content Placeholder 11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1" y="1195918"/>
                        <a:ext cx="11106149" cy="3534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26000" y="2556934"/>
            <a:ext cx="25519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35033" y="2552701"/>
            <a:ext cx="25519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22584" y="2561167"/>
            <a:ext cx="25519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21284" y="2561167"/>
            <a:ext cx="25519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1051" y="4112685"/>
            <a:ext cx="8978900" cy="12416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80990" marR="0" lvl="1" indent="-38099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>
                <a:tab pos="304792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AE494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50%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(17 of 34 patients; 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95% CI, 35%-65%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 achieved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AE494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clinical benefit after 12 weeks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AE494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DCR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c,d</a:t>
            </a:r>
          </a:p>
          <a:p>
            <a:pPr marL="380990" marR="0" lvl="1" indent="-38099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>
                <a:tab pos="304792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AE494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32%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(11 of 34 patients; 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95% CI, 17%-50%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 achieved response (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AE494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ORR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838179" marR="0" lvl="2" indent="-38099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>
                <a:tab pos="304792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8 PR, confirmed </a:t>
            </a:r>
            <a:endParaRPr kumimoji="0" lang="en-US" sz="1867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838179" marR="0" lvl="2" indent="-38099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>
                <a:tab pos="304792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3 PR, unconfirmed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</a:t>
            </a:r>
          </a:p>
        </p:txBody>
      </p:sp>
      <p:grpSp>
        <p:nvGrpSpPr>
          <p:cNvPr id="31757" name="Group 9"/>
          <p:cNvGrpSpPr>
            <a:grpSpLocks/>
          </p:cNvGrpSpPr>
          <p:nvPr/>
        </p:nvGrpSpPr>
        <p:grpSpPr bwMode="auto">
          <a:xfrm>
            <a:off x="8650818" y="1123952"/>
            <a:ext cx="2592916" cy="1263649"/>
            <a:chOff x="6488164" y="843626"/>
            <a:chExt cx="1945293" cy="947566"/>
          </a:xfrm>
        </p:grpSpPr>
        <p:grpSp>
          <p:nvGrpSpPr>
            <p:cNvPr id="31769" name="Group 5"/>
            <p:cNvGrpSpPr>
              <a:grpSpLocks/>
            </p:cNvGrpSpPr>
            <p:nvPr/>
          </p:nvGrpSpPr>
          <p:grpSpPr bwMode="auto">
            <a:xfrm>
              <a:off x="6488164" y="843626"/>
              <a:ext cx="1945293" cy="725982"/>
              <a:chOff x="6488164" y="843626"/>
              <a:chExt cx="1945293" cy="72598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559623" y="1145197"/>
                <a:ext cx="136568" cy="13808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31772" name="TextBox 14"/>
              <p:cNvSpPr txBox="1">
                <a:spLocks noChangeArrowheads="1"/>
              </p:cNvSpPr>
              <p:nvPr/>
            </p:nvSpPr>
            <p:spPr bwMode="auto">
              <a:xfrm>
                <a:off x="6702489" y="1078820"/>
                <a:ext cx="1725735" cy="253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Change at first scan</a:t>
                </a:r>
              </a:p>
            </p:txBody>
          </p:sp>
          <p:sp>
            <p:nvSpPr>
              <p:cNvPr id="31773" name="TextBox 15"/>
              <p:cNvSpPr txBox="1">
                <a:spLocks noChangeArrowheads="1"/>
              </p:cNvSpPr>
              <p:nvPr/>
            </p:nvSpPr>
            <p:spPr bwMode="auto">
              <a:xfrm>
                <a:off x="6707722" y="1315738"/>
                <a:ext cx="1725735" cy="253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Maximum reduction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564388" y="1372168"/>
                <a:ext cx="138155" cy="1365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31775" name="TextBox 18"/>
              <p:cNvSpPr txBox="1">
                <a:spLocks noChangeArrowheads="1"/>
              </p:cNvSpPr>
              <p:nvPr/>
            </p:nvSpPr>
            <p:spPr bwMode="auto">
              <a:xfrm>
                <a:off x="6488164" y="843626"/>
                <a:ext cx="489710" cy="253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N=34</a:t>
                </a:r>
                <a:r>
                  <a:rPr kumimoji="0" lang="en-US" altLang="en-US" sz="16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6488164" y="864259"/>
              <a:ext cx="1581643" cy="9269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sp>
        <p:nvSpPr>
          <p:cNvPr id="31758" name="Rectangle 20"/>
          <p:cNvSpPr>
            <a:spLocks noChangeArrowheads="1"/>
          </p:cNvSpPr>
          <p:nvPr/>
        </p:nvSpPr>
        <p:spPr bwMode="auto">
          <a:xfrm rot="16200000">
            <a:off x="185559" y="2576755"/>
            <a:ext cx="19191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Best Percent Change </a:t>
            </a:r>
            <a:br>
              <a:rPr kumimoji="0" lang="nl-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nl-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From Baseline, %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1759" name="TextBox 24"/>
          <p:cNvSpPr txBox="1">
            <a:spLocks noChangeArrowheads="1"/>
          </p:cNvSpPr>
          <p:nvPr/>
        </p:nvSpPr>
        <p:spPr bwMode="auto">
          <a:xfrm>
            <a:off x="8928101" y="2067984"/>
            <a:ext cx="23008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Confirmed response</a:t>
            </a:r>
          </a:p>
        </p:txBody>
      </p:sp>
      <p:sp>
        <p:nvSpPr>
          <p:cNvPr id="38" name="Rectangle 37"/>
          <p:cNvSpPr/>
          <p:nvPr/>
        </p:nvSpPr>
        <p:spPr>
          <a:xfrm rot="2700000">
            <a:off x="8775700" y="2167467"/>
            <a:ext cx="146051" cy="1460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 rot="2700000">
            <a:off x="10938934" y="4404785"/>
            <a:ext cx="122767" cy="122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 rot="2700000">
            <a:off x="10650010" y="3794126"/>
            <a:ext cx="120649" cy="122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 rot="2700000">
            <a:off x="10369551" y="3735918"/>
            <a:ext cx="122767" cy="122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 rot="2700000">
            <a:off x="10076393" y="3607860"/>
            <a:ext cx="122767" cy="1206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rot="2700000">
            <a:off x="9784292" y="3440642"/>
            <a:ext cx="120651" cy="122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 rot="2700000">
            <a:off x="8924926" y="3322110"/>
            <a:ext cx="122767" cy="1206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rot="2700000">
            <a:off x="8638118" y="3304118"/>
            <a:ext cx="122767" cy="122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 rot="2700000">
            <a:off x="8058151" y="3266018"/>
            <a:ext cx="122767" cy="122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0722" y="6342380"/>
            <a:ext cx="11445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Vergote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N, Dean E, Lassen U, Drew Y,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Machiels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JP, Nielsen D,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Arkenau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T, Forster M, Jones R,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Slomovitz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B, Spicer J, Johnson M,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Cornez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Gennigens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C, Fulton B,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Lisby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S, Coleman RL, Hong DS ESMO 2018</a:t>
            </a:r>
            <a:endParaRPr kumimoji="0" lang="en-US" sz="1200" b="0" i="0" u="none" strike="sng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3280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570" y="6342380"/>
            <a:ext cx="54356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990575" indent="-380990"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523962" indent="-304792"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2133547" indent="-304792"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743131" indent="-304792"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3352716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3962301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4571886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5181470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1733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F314A4-54AC-4349-BEB5-F509D313B7E7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311118" y="5590116"/>
            <a:ext cx="11275483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AESOI = adverse events of special interest.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en-US" alt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Most</a:t>
            </a:r>
            <a:r>
              <a:rPr kumimoji="0" lang="en-US" alt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patients who experienced other events than conjunctivitis also experienced conjunctivitis. </a:t>
            </a:r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ph sz="quarter" idx="10"/>
          </p:nvPr>
        </p:nvGraphicFramePr>
        <p:xfrm>
          <a:off x="1507067" y="1403351"/>
          <a:ext cx="8856133" cy="386419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97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397">
                <a:tc rowSpan="2">
                  <a:txBody>
                    <a:bodyPr/>
                    <a:lstStyle/>
                    <a:p>
                      <a:pPr algn="l"/>
                      <a:r>
                        <a:rPr lang="da-DK" sz="1900" dirty="0"/>
                        <a:t>AEOSI Term</a:t>
                      </a:r>
                    </a:p>
                  </a:txBody>
                  <a:tcPr marL="121932" marR="121932" marT="60959" marB="60959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a-DK" sz="1900" dirty="0">
                          <a:solidFill>
                            <a:schemeClr val="bg1"/>
                          </a:solidFill>
                        </a:rPr>
                        <a:t>N=34</a:t>
                      </a:r>
                    </a:p>
                  </a:txBody>
                  <a:tcPr marL="121932" marR="121932" marT="60959" marB="60959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97">
                <a:tc vMerge="1">
                  <a:txBody>
                    <a:bodyPr/>
                    <a:lstStyle/>
                    <a:p>
                      <a:pPr algn="ctr"/>
                      <a:endParaRPr lang="da-DK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dirty="0">
                          <a:solidFill>
                            <a:schemeClr val="bg1"/>
                          </a:solidFill>
                        </a:rPr>
                        <a:t>Any Grade, n (%)</a:t>
                      </a:r>
                      <a:endParaRPr lang="da-DK" sz="19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32" marR="121932" marT="60959" marB="60959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Grade ≥3, n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32" marR="121932" marT="60959" marB="60959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397">
                <a:tc>
                  <a:txBody>
                    <a:bodyPr/>
                    <a:lstStyle/>
                    <a:p>
                      <a:r>
                        <a:rPr lang="da-DK" sz="1900" dirty="0">
                          <a:solidFill>
                            <a:schemeClr val="tx1"/>
                          </a:solidFill>
                        </a:rPr>
                        <a:t>Ocular (any)</a:t>
                      </a:r>
                      <a:r>
                        <a:rPr lang="da-DK" sz="1900" baseline="30000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da-DK" sz="19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21932" marR="121932" marT="60959" marB="60959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dec"/>
                        </a:tabLst>
                        <a:defRPr/>
                      </a:pPr>
                      <a:r>
                        <a:rPr lang="da-DK" sz="1900" b="0" dirty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da-DK" sz="19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a-DK" sz="1900" b="0" dirty="0">
                          <a:solidFill>
                            <a:schemeClr val="tx1"/>
                          </a:solidFill>
                        </a:rPr>
                        <a:t>(53%)</a:t>
                      </a:r>
                    </a:p>
                  </a:txBody>
                  <a:tcPr marL="121932" marR="121932" marT="60959" marB="60959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dec"/>
                        </a:tabLst>
                        <a:defRPr/>
                      </a:pPr>
                      <a:r>
                        <a:rPr lang="da-DK" sz="1900" b="0" dirty="0">
                          <a:solidFill>
                            <a:schemeClr val="tx1"/>
                          </a:solidFill>
                        </a:rPr>
                        <a:t>1 (3%)</a:t>
                      </a:r>
                    </a:p>
                  </a:txBody>
                  <a:tcPr marL="121932" marR="121932" marT="60959" marB="6095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97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Conjunctivitis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(50%)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(3%)</a:t>
                      </a:r>
                    </a:p>
                  </a:txBody>
                  <a:tcPr marL="91448" marR="9144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897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Conjunctivitis scar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ctr" defTabSz="6858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(3%)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0</a:t>
                      </a:r>
                    </a:p>
                  </a:txBody>
                  <a:tcPr marL="91448" marR="9144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897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Conjunctivitis viral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(3%)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0</a:t>
                      </a:r>
                    </a:p>
                  </a:txBody>
                  <a:tcPr marL="91448" marR="9144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897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Conjunctival ulceration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l" defTabSz="62865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0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0</a:t>
                      </a:r>
                    </a:p>
                  </a:txBody>
                  <a:tcPr marL="91448" marR="9144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897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Keratitis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(3%)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0</a:t>
                      </a:r>
                    </a:p>
                  </a:txBody>
                  <a:tcPr marL="91448" marR="9144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897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Ulcerative keratitis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(6%)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0</a:t>
                      </a:r>
                    </a:p>
                  </a:txBody>
                  <a:tcPr marL="91448" marR="9144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897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Symblepharon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0</a:t>
                      </a:r>
                    </a:p>
                  </a:txBody>
                  <a:tcPr marL="91448" marR="91448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0</a:t>
                      </a:r>
                    </a:p>
                  </a:txBody>
                  <a:tcPr marL="91448" marR="9144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6397">
                <a:tc>
                  <a:txBody>
                    <a:bodyPr/>
                    <a:lstStyle/>
                    <a:p>
                      <a:r>
                        <a:rPr lang="en-US" sz="1900" noProof="0" dirty="0">
                          <a:solidFill>
                            <a:schemeClr val="tx1"/>
                          </a:solidFill>
                        </a:rPr>
                        <a:t>Neuropathy (any)</a:t>
                      </a:r>
                      <a:endParaRPr lang="en-US" sz="19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21932" marR="121932" marT="60959" marB="60959" anchor="ctr"/>
                </a:tc>
                <a:tc>
                  <a:txBody>
                    <a:bodyPr/>
                    <a:lstStyle/>
                    <a:p>
                      <a:pPr marL="0" indent="0" algn="l">
                        <a:tabLst>
                          <a:tab pos="684213" algn="dec"/>
                        </a:tabLst>
                      </a:pPr>
                      <a:r>
                        <a:rPr lang="en-US" sz="1900" baseline="0" noProof="0" dirty="0">
                          <a:solidFill>
                            <a:schemeClr val="tx1"/>
                          </a:solidFill>
                        </a:rPr>
                        <a:t>               </a:t>
                      </a:r>
                      <a:r>
                        <a:rPr lang="en-US" sz="1900" noProof="0" dirty="0">
                          <a:solidFill>
                            <a:schemeClr val="tx1"/>
                          </a:solidFill>
                        </a:rPr>
                        <a:t>12 (35%)</a:t>
                      </a:r>
                      <a:endParaRPr lang="en-US" sz="19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21932" marR="121932" marT="60959" marB="60959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dec"/>
                        </a:tabLst>
                        <a:defRPr/>
                      </a:pPr>
                      <a:r>
                        <a:rPr lang="en-US" sz="1900" noProof="0" dirty="0">
                          <a:solidFill>
                            <a:schemeClr val="tx1"/>
                          </a:solidFill>
                        </a:rPr>
                        <a:t> 2 (6%)</a:t>
                      </a:r>
                      <a:endParaRPr lang="da-DK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32" marR="121932" marT="60959" marB="6095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itle 4"/>
          <p:cNvSpPr txBox="1">
            <a:spLocks/>
          </p:cNvSpPr>
          <p:nvPr/>
        </p:nvSpPr>
        <p:spPr>
          <a:xfrm>
            <a:off x="120651" y="109130"/>
            <a:ext cx="11523133" cy="1007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innovaTV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201 –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Adverse events of special interest 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651" y="6342380"/>
            <a:ext cx="11445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Vergote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N, Dean E, Lassen U, Drew Y,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Machiels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JP, Nielsen D,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Arkenau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T, Forster M, Jones R,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Slomovitz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B, Spicer J, Johnson M,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Cornez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Gennigens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C, Fulton B,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Lisby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S, Coleman RL, Hong DS ESMO 2018</a:t>
            </a:r>
            <a:endParaRPr kumimoji="0" lang="en-US" sz="1200" b="0" i="0" u="none" strike="sng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319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8601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" charset="0"/>
              </a:rPr>
              <a:t>innovaTV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205</a:t>
            </a:r>
            <a:r>
              <a:rPr lang="en-US" dirty="0">
                <a:solidFill>
                  <a:srgbClr val="1A1A1A"/>
                </a:solidFill>
                <a:latin typeface="Arial (headings)"/>
                <a:ea typeface="ＭＳ Ｐゴシック" pitchFamily="34" charset="-128"/>
              </a:rPr>
              <a:t> </a:t>
            </a:r>
            <a:r>
              <a:rPr lang="en-US" sz="3200" dirty="0">
                <a:solidFill>
                  <a:srgbClr val="1A1A1A"/>
                </a:solidFill>
                <a:latin typeface="Arial (headings)"/>
                <a:ea typeface="ＭＳ Ｐゴシック" pitchFamily="34" charset="-128"/>
              </a:rPr>
              <a:t>(GOG 3024): Recurrent </a:t>
            </a:r>
            <a:br>
              <a:rPr lang="en-US" sz="3200" dirty="0">
                <a:solidFill>
                  <a:srgbClr val="1A1A1A"/>
                </a:solidFill>
                <a:latin typeface="Arial (headings)"/>
                <a:ea typeface="ＭＳ Ｐゴシック" pitchFamily="34" charset="-128"/>
              </a:rPr>
            </a:br>
            <a:r>
              <a:rPr lang="en-US" sz="3200" dirty="0">
                <a:solidFill>
                  <a:srgbClr val="1A1A1A"/>
                </a:solidFill>
                <a:latin typeface="Arial (headings)"/>
                <a:ea typeface="ＭＳ Ｐゴシック" pitchFamily="34" charset="-128"/>
              </a:rPr>
              <a:t>or Metastatic Cervical Cancer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65" y="951546"/>
            <a:ext cx="10757165" cy="55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814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652" y="71437"/>
            <a:ext cx="10515600" cy="1325563"/>
          </a:xfrm>
        </p:spPr>
        <p:txBody>
          <a:bodyPr/>
          <a:lstStyle/>
          <a:p>
            <a:r>
              <a:rPr lang="en-US" b="1" dirty="0" err="1"/>
              <a:t>CheckMate</a:t>
            </a:r>
            <a:r>
              <a:rPr lang="en-US" b="1" dirty="0"/>
              <a:t> 358 </a:t>
            </a:r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61" y="1542774"/>
            <a:ext cx="11435077" cy="4622800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US" dirty="0"/>
              <a:t>The results suggest clinical benefit with both regimens of </a:t>
            </a:r>
            <a:r>
              <a:rPr lang="en-US" dirty="0" err="1"/>
              <a:t>nivolumab</a:t>
            </a:r>
            <a:r>
              <a:rPr lang="en-US" dirty="0"/>
              <a:t> + </a:t>
            </a:r>
            <a:r>
              <a:rPr lang="en-US" dirty="0" err="1"/>
              <a:t>ipilimumab</a:t>
            </a:r>
            <a:r>
              <a:rPr lang="en-US" dirty="0"/>
              <a:t> in patients with R/M cervical cancer</a:t>
            </a:r>
          </a:p>
          <a:p>
            <a:pPr lvl="2">
              <a:lnSpc>
                <a:spcPct val="100000"/>
              </a:lnSpc>
            </a:pPr>
            <a:r>
              <a:rPr lang="en-US" sz="1867" dirty="0"/>
              <a:t>While patient subgroups were small, responses were noted regardless of tumor cell PD-L1 expression </a:t>
            </a:r>
          </a:p>
          <a:p>
            <a:pPr lvl="2">
              <a:lnSpc>
                <a:spcPct val="100000"/>
              </a:lnSpc>
            </a:pPr>
            <a:r>
              <a:rPr lang="en-US" sz="1867" dirty="0"/>
              <a:t>Across both regimens, efficacy was better in patients </a:t>
            </a:r>
            <a:r>
              <a:rPr lang="en-US" sz="1867" b="1" dirty="0"/>
              <a:t>without</a:t>
            </a:r>
            <a:r>
              <a:rPr lang="en-US" sz="1867" dirty="0"/>
              <a:t> prior systemic therapy versus with prior systemic therapy for R/M disease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Responses were durable; at median follow-up &gt;10 </a:t>
            </a:r>
            <a:r>
              <a:rPr lang="en-US" dirty="0" err="1"/>
              <a:t>mo</a:t>
            </a:r>
            <a:r>
              <a:rPr lang="en-US" dirty="0"/>
              <a:t>, median duration of response was not reached for either regimen in patients without prior systemic therapy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treatment regimens had a manageable safety profile; no new safety signals were detected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Given the limited treatment options for patients with R/M cervical cancer, these data with nivolumab + </a:t>
            </a:r>
            <a:r>
              <a:rPr lang="en-US" dirty="0" err="1"/>
              <a:t>ipilimumab</a:t>
            </a:r>
            <a:r>
              <a:rPr lang="en-US" dirty="0"/>
              <a:t> are of strong clinical interest and warrant further investigation in this patient population</a:t>
            </a:r>
          </a:p>
        </p:txBody>
      </p:sp>
    </p:spTree>
    <p:extLst>
      <p:ext uri="{BB962C8B-B14F-4D97-AF65-F5344CB8AC3E}">
        <p14:creationId xmlns:p14="http://schemas.microsoft.com/office/powerpoint/2010/main" val="13046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anvas 7">
            <a:extLst>
              <a:ext uri="{FF2B5EF4-FFF2-40B4-BE49-F238E27FC236}">
                <a16:creationId xmlns:a16="http://schemas.microsoft.com/office/drawing/2014/main" id="{9A5B9C55-EA6F-5B4D-B787-6E3F069942DA}"/>
              </a:ext>
            </a:extLst>
          </p:cNvPr>
          <p:cNvGrpSpPr/>
          <p:nvPr/>
        </p:nvGrpSpPr>
        <p:grpSpPr>
          <a:xfrm>
            <a:off x="4747144" y="1453287"/>
            <a:ext cx="7098811" cy="4467497"/>
            <a:chOff x="-94183" y="0"/>
            <a:chExt cx="6110547" cy="2495550"/>
          </a:xfrm>
          <a:solidFill>
            <a:srgbClr val="FFFFFF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392617-8338-964A-B113-A53C6A19BF0D}"/>
                </a:ext>
              </a:extLst>
            </p:cNvPr>
            <p:cNvSpPr/>
            <p:nvPr/>
          </p:nvSpPr>
          <p:spPr>
            <a:xfrm>
              <a:off x="-94183" y="0"/>
              <a:ext cx="6110547" cy="249555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819C41-62C2-3045-B281-18DA610985E4}"/>
                </a:ext>
              </a:extLst>
            </p:cNvPr>
            <p:cNvSpPr/>
            <p:nvPr/>
          </p:nvSpPr>
          <p:spPr>
            <a:xfrm>
              <a:off x="42129" y="895198"/>
              <a:ext cx="1441697" cy="835574"/>
            </a:xfrm>
            <a:prstGeom prst="ellipse">
              <a:avLst/>
            </a:prstGeom>
            <a:grp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Times New Roman"/>
                  <a:cs typeface="Times New Roman"/>
                </a:rPr>
                <a:t>Eligible USC HER2+ Patients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0609889-490E-7449-9D55-689ED0E88628}"/>
                </a:ext>
              </a:extLst>
            </p:cNvPr>
            <p:cNvSpPr/>
            <p:nvPr/>
          </p:nvSpPr>
          <p:spPr>
            <a:xfrm>
              <a:off x="2797796" y="1500428"/>
              <a:ext cx="3000103" cy="812529"/>
            </a:xfrm>
            <a:prstGeom prst="rect">
              <a:avLst/>
            </a:prstGeom>
            <a:grp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/>
                  <a:ea typeface="Times New Roman"/>
                  <a:cs typeface="Times New Roman"/>
                </a:rPr>
                <a:t>Paclitaxel 175 mg/m</a:t>
              </a:r>
              <a:r>
                <a:rPr kumimoji="0" 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/>
                  <a:ea typeface="Times New Roman"/>
                  <a:cs typeface="Times New Roman"/>
                </a:rPr>
                <a:t>2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/>
                  <a:ea typeface="Times New Roman"/>
                  <a:cs typeface="Times New Roman"/>
                </a:rPr>
                <a:t> and carboplatin AUC 5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/>
                  <a:ea typeface="Times New Roman"/>
                  <a:cs typeface="Times New Roman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/>
                  <a:ea typeface="Times New Roman"/>
                  <a:cs typeface="Times New Roman"/>
                </a:rPr>
                <a:t>+ Trastuzumab (at 8 mg/kg 1st dose &amp; then 6 mg/kg in subsequent cycles) x 6 cycles f/b trastuzumab maintenance at 6 mg/kg until disease progression or prohibitive toxicity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A14376-0350-8D47-8440-CD4C7D50B47A}"/>
                </a:ext>
              </a:extLst>
            </p:cNvPr>
            <p:cNvSpPr/>
            <p:nvPr/>
          </p:nvSpPr>
          <p:spPr>
            <a:xfrm>
              <a:off x="2756387" y="155270"/>
              <a:ext cx="3000101" cy="812529"/>
            </a:xfrm>
            <a:prstGeom prst="rect">
              <a:avLst/>
            </a:prstGeom>
            <a:grp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/>
                  <a:ea typeface="Times New Roman"/>
                  <a:cs typeface="Times New Roman"/>
                </a:rPr>
                <a:t>Paclitaxel 175 mg/m</a:t>
              </a:r>
              <a:r>
                <a:rPr kumimoji="0" 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/>
                  <a:ea typeface="Times New Roman"/>
                  <a:cs typeface="Times New Roman"/>
                </a:rPr>
                <a:t>2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/>
                  <a:ea typeface="Times New Roman"/>
                  <a:cs typeface="Times New Roman"/>
                </a:rPr>
                <a:t> and carboplatin AUC 5 IV q 21 days x 6 cycles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591EC3C-E143-054E-8766-B375C156E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4314" y="666774"/>
              <a:ext cx="1213628" cy="609727"/>
            </a:xfrm>
            <a:prstGeom prst="straightConnector1">
              <a:avLst/>
            </a:prstGeom>
            <a:grpFill/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A0ED195-9A23-4340-BB36-4B0EEAEAD6FB}"/>
                </a:ext>
              </a:extLst>
            </p:cNvPr>
            <p:cNvCxnSpPr>
              <a:cxnSpLocks/>
            </p:cNvCxnSpPr>
            <p:nvPr/>
          </p:nvCxnSpPr>
          <p:spPr>
            <a:xfrm>
              <a:off x="1465567" y="1288002"/>
              <a:ext cx="1222376" cy="424763"/>
            </a:xfrm>
            <a:prstGeom prst="straightConnector1">
              <a:avLst/>
            </a:prstGeom>
            <a:grpFill/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 Box 13">
              <a:extLst>
                <a:ext uri="{FF2B5EF4-FFF2-40B4-BE49-F238E27FC236}">
                  <a16:creationId xmlns:a16="http://schemas.microsoft.com/office/drawing/2014/main" id="{B865E193-C26C-F74B-AB63-C3F1CEB94F14}"/>
                </a:ext>
              </a:extLst>
            </p:cNvPr>
            <p:cNvSpPr txBox="1"/>
            <p:nvPr/>
          </p:nvSpPr>
          <p:spPr>
            <a:xfrm>
              <a:off x="1986056" y="1076461"/>
              <a:ext cx="1472217" cy="296068"/>
            </a:xfrm>
            <a:prstGeom prst="rect">
              <a:avLst/>
            </a:prstGeom>
            <a:grpFill/>
            <a:ln w="38100">
              <a:solidFill>
                <a:srgbClr val="002060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Times New Roman"/>
                  <a:cs typeface="Times New Roman"/>
                </a:rPr>
                <a:t>Randomization 1:1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01EC58-5631-AA4D-AD37-527BC0C591E4}"/>
              </a:ext>
            </a:extLst>
          </p:cNvPr>
          <p:cNvSpPr txBox="1"/>
          <p:nvPr/>
        </p:nvSpPr>
        <p:spPr>
          <a:xfrm>
            <a:off x="4976755" y="4697627"/>
            <a:ext cx="3052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Optimal or suboptimal CRS status allowed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EBRT allowed prior to enrollment</a:t>
            </a:r>
          </a:p>
        </p:txBody>
      </p:sp>
      <p:sp>
        <p:nvSpPr>
          <p:cNvPr id="11" name="Text Box 41">
            <a:extLst>
              <a:ext uri="{FF2B5EF4-FFF2-40B4-BE49-F238E27FC236}">
                <a16:creationId xmlns:a16="http://schemas.microsoft.com/office/drawing/2014/main" id="{7D5058E1-ADDB-AB4D-8215-957BD7B93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" y="76927"/>
            <a:ext cx="12100560" cy="116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362" tIns="43180" rIns="86362" bIns="4318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j-c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Randomized phase II trial of carboplatin-paclitaxel versus </a:t>
            </a:r>
            <a:b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carboplatin-paclitaxel-trastuzumab in uterine serous carcinoma that overexpresses HER2/neu: Updated Survival Analysis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9075" y="6278468"/>
            <a:ext cx="1210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Amanda N. Fader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Dana M. Roque, Eric Siegel, Natalia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Buza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Pei Hui, Osama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Abdelghany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Setsuko K. Chambers, Angeles Alvarez Secord, Laura 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Havrilesky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David M. O’Malley, Floor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Backes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Nicole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Nevadunsky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Babak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Edraki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Dirk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Pikaart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William Lowery, Karim S.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ElSahwi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Paul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Celano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Stefania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Bellone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Masoud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Azodi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Babak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Litkouhi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Elena Ratner, Dan-Arin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Silasi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Peter E. Schwartz, and Alessandro D.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Santin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SGO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E957105-24DC-314B-B08D-09F7522F7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68" y="1207538"/>
            <a:ext cx="440190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etaPlusNormal-Roman" pitchFamily="34" charset="0"/>
                <a:ea typeface="ＭＳ Ｐゴシック" panose="020B060007020508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MetaPlusNormal-Roman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etaPlusNormal-Roman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MetaPlusNormal-Roman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MetaPlusNormal-Roman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MetaPlusNormal-Roman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MetaPlusNormal-Roman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MetaPlusNormal-Roman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MetaPlusNormal-Roman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Primary objective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To estimate whether the addition of trastuzumab to paclitaxel and carboplatin chemotherapy improves PFS compared to paclitaxel and carboplatin alone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Eligibility:</a:t>
            </a:r>
          </a:p>
          <a:p>
            <a:pPr marL="461963" marR="0" lvl="1" indent="-22383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FIGO stage III-IV USC or recurrent USC</a:t>
            </a:r>
          </a:p>
          <a:p>
            <a:pPr marL="461963" marR="0" lvl="1" indent="-22383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HER2/neu+ USC as defined by IHC score of 3+ (ASCO/CAP 2007 criteria) or 2+ with gene amplification confirmed by FISH</a:t>
            </a:r>
          </a:p>
          <a:p>
            <a:pPr marL="461963" marR="0" lvl="1" indent="-22383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Patients diagnosed with recurrence were required to have measurable disease, defined as at least one target lesion per RECIST 1.1</a:t>
            </a:r>
          </a:p>
          <a:p>
            <a:pPr marL="461963" marR="0" lvl="1" indent="-22383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Patients with recurrent disease may not have received &gt;3 prior chemotherapies for treatment of their EC and a treatment-free interval of &gt;6 months from last C/T was required for patients with recurrent disease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Design</a:t>
            </a:r>
          </a:p>
          <a:p>
            <a:pPr marL="461963" marR="0" lvl="1" indent="-22383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Originally designed to accrue 100 subjects </a:t>
            </a:r>
          </a:p>
          <a:p>
            <a:pPr marL="461963" marR="0" lvl="1" indent="-22383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Power calculations for the trial assumed median PFS would be 6 months on the carboplatin/paclitaxel arm and 10.5 months on the carboplatin/paclitaxel/trastuzumab arm, equivalent to a hazard ratio (HR) of 0.57 with trastuzumab addition</a:t>
            </a:r>
          </a:p>
          <a:p>
            <a:pPr marL="461963" marR="0" lvl="1" indent="-22383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First subject enrolled in August of 2011, after which (1) the accrual rate was slower than planned, and (2) observed PFS exceeded original expectations </a:t>
            </a:r>
          </a:p>
          <a:p>
            <a:pPr marL="461963" marR="0" lvl="1" indent="-22383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Because of this, interim futility analysis was performed. Study closed to further accrual in March of 2017 with 61 enrolled subjects. </a:t>
            </a:r>
          </a:p>
        </p:txBody>
      </p:sp>
    </p:spTree>
    <p:extLst>
      <p:ext uri="{BB962C8B-B14F-4D97-AF65-F5344CB8AC3E}">
        <p14:creationId xmlns:p14="http://schemas.microsoft.com/office/powerpoint/2010/main" val="33418910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15E76E-7C1E-8242-9C47-899A59E7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3480" y="0"/>
            <a:ext cx="528452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170101-BF81-964F-87BC-FA2228085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3481" y="3708400"/>
            <a:ext cx="5308269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4C7B0F-D36A-E940-B03F-1BFE8F7A6FFA}"/>
              </a:ext>
            </a:extLst>
          </p:cNvPr>
          <p:cNvSpPr/>
          <p:nvPr/>
        </p:nvSpPr>
        <p:spPr>
          <a:xfrm>
            <a:off x="7801273" y="575826"/>
            <a:ext cx="1919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 0.492, 90%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 0.249-0.974,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p=0.0406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BF4F8C-8AE0-3543-A132-79D18B27F450}"/>
              </a:ext>
            </a:extLst>
          </p:cNvPr>
          <p:cNvSpPr/>
          <p:nvPr/>
        </p:nvSpPr>
        <p:spPr>
          <a:xfrm>
            <a:off x="7655258" y="4468221"/>
            <a:ext cx="21082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 0.864,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 CI 0.355─2.100,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p=0.3929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D90724-861B-8241-B573-3D27454E9A97}"/>
              </a:ext>
            </a:extLst>
          </p:cNvPr>
          <p:cNvSpPr txBox="1">
            <a:spLocks/>
          </p:cNvSpPr>
          <p:nvPr/>
        </p:nvSpPr>
        <p:spPr>
          <a:xfrm>
            <a:off x="324640" y="575826"/>
            <a:ext cx="5058839" cy="50637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SURVIVAL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 was particularly striking in the stage III-IV pts, with a median OS of 25.4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(control) compared with an unreached median OS (experimental; p=0.0406, HR: 0.492, 90%CI 0.249-0.974)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was no significant OS benefit observed in the recurrence cohort</a:t>
            </a:r>
          </a:p>
        </p:txBody>
      </p:sp>
    </p:spTree>
    <p:extLst>
      <p:ext uri="{BB962C8B-B14F-4D97-AF65-F5344CB8AC3E}">
        <p14:creationId xmlns:p14="http://schemas.microsoft.com/office/powerpoint/2010/main" val="3813315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C77878-1CCA-2743-8F41-4C3F0EC48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30"/>
          <a:stretch/>
        </p:blipFill>
        <p:spPr>
          <a:xfrm>
            <a:off x="1280494" y="1751257"/>
            <a:ext cx="9936145" cy="4805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51B95-2BEF-2346-A51E-118660EF5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415" y="3193299"/>
            <a:ext cx="4723240" cy="1920937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2600" b="1" dirty="0"/>
              <a:t>Join the chat to send in questions or troubleshoot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FFE8CDC8-59B1-D040-B4F1-4DE2C67F3286}"/>
              </a:ext>
            </a:extLst>
          </p:cNvPr>
          <p:cNvSpPr/>
          <p:nvPr/>
        </p:nvSpPr>
        <p:spPr bwMode="auto">
          <a:xfrm>
            <a:off x="5485632" y="5005314"/>
            <a:ext cx="607194" cy="1042907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200" eaLnBrk="1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endParaRPr lang="en-US">
              <a:solidFill>
                <a:srgbClr val="3333CC"/>
              </a:solidFill>
              <a:latin typeface="Times New Roman" pitchFamily="18" charset="0"/>
              <a:ea typeface="MS PGothic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B8D492-DCA3-934B-91B5-8797BB9A4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43" y="3574856"/>
            <a:ext cx="2066784" cy="2358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626B5EF-EA08-4E47-BD9D-1CDAE7383C3B}"/>
              </a:ext>
            </a:extLst>
          </p:cNvPr>
          <p:cNvSpPr txBox="1">
            <a:spLocks/>
          </p:cNvSpPr>
          <p:nvPr/>
        </p:nvSpPr>
        <p:spPr bwMode="auto">
          <a:xfrm>
            <a:off x="0" y="301720"/>
            <a:ext cx="12192000" cy="6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BE0E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US" kern="0" dirty="0"/>
              <a:t>Familiarizing yourself with the Zoom interface</a:t>
            </a:r>
            <a:endParaRPr lang="en-US" kern="0" dirty="0">
              <a:solidFill>
                <a:srgbClr val="F5821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91CF1E-7111-D84E-9E76-0FDDC3FFBFC6}"/>
              </a:ext>
            </a:extLst>
          </p:cNvPr>
          <p:cNvSpPr txBox="1">
            <a:spLocks/>
          </p:cNvSpPr>
          <p:nvPr/>
        </p:nvSpPr>
        <p:spPr bwMode="auto">
          <a:xfrm>
            <a:off x="0" y="902208"/>
            <a:ext cx="12192000" cy="6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BE0E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BBE0E3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US" dirty="0">
                <a:solidFill>
                  <a:srgbClr val="F5821F"/>
                </a:solidFill>
              </a:rPr>
              <a:t>How to participate in the chat</a:t>
            </a:r>
          </a:p>
        </p:txBody>
      </p:sp>
    </p:spTree>
    <p:extLst>
      <p:ext uri="{BB962C8B-B14F-4D97-AF65-F5344CB8AC3E}">
        <p14:creationId xmlns:p14="http://schemas.microsoft.com/office/powerpoint/2010/main" val="1457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FF73A-A979-8646-9AFC-E43D4DAD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cs typeface="Arial" panose="020B0604020202020204" pitchFamily="34" charset="0"/>
              </a:rPr>
              <a:t>Carboplatin-paclitaxel-</a:t>
            </a:r>
            <a:r>
              <a:rPr lang="en-US" altLang="en-US" sz="4000" b="1" dirty="0" err="1">
                <a:cs typeface="Arial" panose="020B0604020202020204" pitchFamily="34" charset="0"/>
              </a:rPr>
              <a:t>trastuzumab</a:t>
            </a:r>
            <a:r>
              <a:rPr lang="en-US" altLang="en-US" sz="4000" b="1" dirty="0">
                <a:cs typeface="Arial" panose="020B0604020202020204" pitchFamily="34" charset="0"/>
              </a:rPr>
              <a:t> - </a:t>
            </a:r>
            <a:r>
              <a:rPr lang="en-US" sz="4000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AD42E-4467-0C4F-B77E-76F27E73A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3895"/>
            <a:ext cx="10134600" cy="4477575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002060"/>
                </a:solidFill>
              </a:rPr>
              <a:t>First trial of targeted therapy in USC ONLY pts</a:t>
            </a:r>
          </a:p>
          <a:p>
            <a:r>
              <a:rPr lang="en-US" sz="2600" b="1" dirty="0">
                <a:solidFill>
                  <a:srgbClr val="002060"/>
                </a:solidFill>
              </a:rPr>
              <a:t>Demonstration that HER2 is an important prognostic and actionable target in USC</a:t>
            </a:r>
          </a:p>
          <a:p>
            <a:r>
              <a:rPr lang="en-US" sz="2600" b="1" dirty="0">
                <a:solidFill>
                  <a:srgbClr val="002060"/>
                </a:solidFill>
              </a:rPr>
              <a:t>NCCN designation of C/T/Trastuzumab as a preferred regimen in HER2+ USC (Level IIA</a:t>
            </a:r>
            <a:r>
              <a:rPr lang="en-US" b="1" dirty="0">
                <a:solidFill>
                  <a:srgbClr val="002060"/>
                </a:solidFill>
              </a:rPr>
              <a:t>)  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9F7B1-D55D-0F45-94EB-ED7A7C50BE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98354" y="6012439"/>
            <a:ext cx="9014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Amanda N. Fader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Dana M. Roque, Eric Siegel, Natalia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Buza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Pei Hui, Osama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Abdelghany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Setsuko K. Chambers, Angeles Alvarez Secord, Laura 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Havrilesky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David M. O’Malley, Floor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Backes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Nicole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Nevadunsky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Babak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Edraki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Dirk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Pikaart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William Lowery, Karim S.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ElSahwi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Paul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Celano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Stefania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Bellone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Masoud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Azodi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Babak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Litkouhi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Elena Ratner, Dan-Arin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Silasi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Peter E. Schwartz, and Alessandro D.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Santin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SGO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111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08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Randomized double-blind placebo controlled trial of primary maintenance vigil immunotherapy (VITAL study) in stage III/IV ovarian cancer: Efficacy assessment in BRCA1/2-wt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8090" y="3458817"/>
            <a:ext cx="10108139" cy="2811354"/>
          </a:xfrm>
        </p:spPr>
        <p:txBody>
          <a:bodyPr/>
          <a:lstStyle/>
          <a:p>
            <a:r>
              <a:rPr lang="en-US" dirty="0"/>
              <a:t>Vigil is an autologous tumor cell vaccine constructed from autologous harvested tumor tissue </a:t>
            </a:r>
          </a:p>
          <a:p>
            <a:pPr lvl="1"/>
            <a:r>
              <a:rPr lang="en-US" dirty="0"/>
              <a:t>transfected with a DNA plasmid encoding GMCSF </a:t>
            </a:r>
          </a:p>
          <a:p>
            <a:pPr lvl="1"/>
            <a:r>
              <a:rPr lang="en-US" dirty="0"/>
              <a:t>transfected with bi-shRNA-</a:t>
            </a:r>
            <a:r>
              <a:rPr lang="en-US" dirty="0" err="1"/>
              <a:t>furin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947EEE-E757-D648-A8FA-4B8B7D5E8DCB}"/>
              </a:ext>
            </a:extLst>
          </p:cNvPr>
          <p:cNvSpPr/>
          <p:nvPr/>
        </p:nvSpPr>
        <p:spPr>
          <a:xfrm>
            <a:off x="9396658" y="6270171"/>
            <a:ext cx="2412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Rocconi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SGO 2020</a:t>
            </a:r>
          </a:p>
        </p:txBody>
      </p:sp>
    </p:spTree>
    <p:extLst>
      <p:ext uri="{BB962C8B-B14F-4D97-AF65-F5344CB8AC3E}">
        <p14:creationId xmlns:p14="http://schemas.microsoft.com/office/powerpoint/2010/main" val="26552730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447211"/>
            <a:ext cx="1755101" cy="1410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400" dirty="0" err="1"/>
              <a:t>Senzer</a:t>
            </a:r>
            <a:r>
              <a:rPr lang="it-IT" sz="1400" dirty="0"/>
              <a:t> et al. </a:t>
            </a:r>
            <a:r>
              <a:rPr lang="it-IT" sz="1400" dirty="0" err="1"/>
              <a:t>Mol</a:t>
            </a:r>
            <a:r>
              <a:rPr lang="it-IT" sz="1400" dirty="0"/>
              <a:t> </a:t>
            </a:r>
            <a:r>
              <a:rPr lang="it-IT" sz="1400" dirty="0" err="1"/>
              <a:t>Ther</a:t>
            </a:r>
            <a:r>
              <a:rPr lang="it-IT" sz="1400" dirty="0"/>
              <a:t>. 2012 Mar;20(3):679-86 | </a:t>
            </a:r>
            <a:r>
              <a:rPr lang="it-IT" sz="1400" dirty="0" err="1"/>
              <a:t>Senzer</a:t>
            </a:r>
            <a:r>
              <a:rPr lang="it-IT" sz="1400" dirty="0"/>
              <a:t> et al. </a:t>
            </a:r>
            <a:r>
              <a:rPr lang="it-IT" sz="1400" dirty="0" err="1"/>
              <a:t>J</a:t>
            </a:r>
            <a:r>
              <a:rPr lang="it-IT" sz="1400" dirty="0"/>
              <a:t> </a:t>
            </a:r>
            <a:r>
              <a:rPr lang="it-IT" sz="1400" dirty="0" err="1"/>
              <a:t>Vaccines</a:t>
            </a:r>
            <a:r>
              <a:rPr lang="it-IT" sz="1400" dirty="0"/>
              <a:t> Vaccine 2013; 4: 209</a:t>
            </a:r>
          </a:p>
          <a:p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101" y="681037"/>
            <a:ext cx="10319331" cy="6042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669" y="134212"/>
            <a:ext cx="10319331" cy="65826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Vigil MOA</a:t>
            </a:r>
          </a:p>
        </p:txBody>
      </p:sp>
    </p:spTree>
    <p:extLst>
      <p:ext uri="{BB962C8B-B14F-4D97-AF65-F5344CB8AC3E}">
        <p14:creationId xmlns:p14="http://schemas.microsoft.com/office/powerpoint/2010/main" val="23183168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956E73-2E7A-40C4-98E5-5009DBC8D49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71707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17070">
                  <a:lumMod val="20000"/>
                  <a:lumOff val="8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834" y="1086282"/>
            <a:ext cx="10202939" cy="4700887"/>
          </a:xfrm>
        </p:spPr>
        <p:txBody>
          <a:bodyPr/>
          <a:lstStyle/>
          <a:p>
            <a:r>
              <a:rPr lang="en-US" dirty="0"/>
              <a:t>2016 - Diagnosed with stage IIIB cervical cancer</a:t>
            </a:r>
          </a:p>
          <a:p>
            <a:r>
              <a:rPr lang="en-US" dirty="0"/>
              <a:t>Received </a:t>
            </a:r>
            <a:r>
              <a:rPr lang="en-US" dirty="0" err="1"/>
              <a:t>chemoradiation</a:t>
            </a:r>
            <a:r>
              <a:rPr lang="en-US" dirty="0"/>
              <a:t> with HDR</a:t>
            </a:r>
          </a:p>
          <a:p>
            <a:r>
              <a:rPr lang="en-US" dirty="0"/>
              <a:t>2018 - multiple pulmonary masses - </a:t>
            </a:r>
            <a:r>
              <a:rPr lang="en-US" dirty="0" err="1"/>
              <a:t>biospy</a:t>
            </a:r>
            <a:r>
              <a:rPr lang="en-US" dirty="0"/>
              <a:t> confirmed lung recurrence; </a:t>
            </a:r>
          </a:p>
          <a:p>
            <a:r>
              <a:rPr lang="en-US" dirty="0"/>
              <a:t>2018 - cisplatin + paclitaxel + Bev x 6 cycles with progression</a:t>
            </a:r>
          </a:p>
          <a:p>
            <a:r>
              <a:rPr lang="en-US" dirty="0"/>
              <a:t>New bone lesion treated with RT</a:t>
            </a:r>
          </a:p>
          <a:p>
            <a:r>
              <a:rPr lang="en-US" dirty="0"/>
              <a:t>Screen Fail for </a:t>
            </a:r>
            <a:r>
              <a:rPr lang="en-US" dirty="0" err="1"/>
              <a:t>Iovance</a:t>
            </a:r>
            <a:r>
              <a:rPr lang="en-US" dirty="0"/>
              <a:t> </a:t>
            </a:r>
            <a:r>
              <a:rPr lang="cs-CZ" dirty="0"/>
              <a:t>C-145-04 </a:t>
            </a:r>
            <a:r>
              <a:rPr lang="cs-CZ" dirty="0" err="1"/>
              <a:t>TILs</a:t>
            </a:r>
            <a:r>
              <a:rPr lang="cs-CZ" dirty="0"/>
              <a:t> trial </a:t>
            </a:r>
            <a:r>
              <a:rPr lang="en-US" dirty="0"/>
              <a:t>(due to PFTs)</a:t>
            </a:r>
          </a:p>
          <a:p>
            <a:r>
              <a:rPr lang="en-US" dirty="0"/>
              <a:t>2019 :  started on </a:t>
            </a:r>
            <a:r>
              <a:rPr lang="nb-NO" kern="1200" dirty="0" err="1">
                <a:solidFill>
                  <a:srgbClr val="000000"/>
                </a:solidFill>
                <a:latin typeface="Calibri" charset="0"/>
              </a:rPr>
              <a:t>innovaTV</a:t>
            </a:r>
            <a:r>
              <a:rPr lang="nb-NO" kern="1200" dirty="0">
                <a:solidFill>
                  <a:srgbClr val="000000"/>
                </a:solidFill>
                <a:latin typeface="Calibri" charset="0"/>
              </a:rPr>
              <a:t> 204 – GOG 3023 </a:t>
            </a:r>
            <a:r>
              <a:rPr lang="nb-NO" kern="1200" dirty="0">
                <a:solidFill>
                  <a:srgbClr val="1A1A1A"/>
                </a:solidFill>
                <a:latin typeface="Arial (headings)" charset="0"/>
              </a:rPr>
              <a:t> (</a:t>
            </a:r>
            <a:r>
              <a:rPr lang="en-US" dirty="0"/>
              <a:t>(</a:t>
            </a:r>
            <a:r>
              <a:rPr lang="en-US" dirty="0" err="1"/>
              <a:t>Genmab</a:t>
            </a:r>
            <a:r>
              <a:rPr lang="en-US" dirty="0"/>
              <a:t>).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PD-L1 testing negative; Foundation One with TERT promotor abnormality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O’Malley Case 1: </a:t>
            </a:r>
            <a:r>
              <a:rPr lang="en-US" dirty="0">
                <a:solidFill>
                  <a:schemeClr val="tx1"/>
                </a:solidFill>
              </a:rPr>
              <a:t>A woman in her 20s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539148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259" y="579474"/>
            <a:ext cx="3749439" cy="2768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063" y="581450"/>
            <a:ext cx="4000355" cy="276684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956E73-2E7A-40C4-98E5-5009DBC8D49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71707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17070">
                  <a:lumMod val="20000"/>
                  <a:lumOff val="8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99886"/>
            <a:ext cx="3073400" cy="934147"/>
          </a:xfrm>
        </p:spPr>
        <p:txBody>
          <a:bodyPr/>
          <a:lstStyle/>
          <a:p>
            <a:r>
              <a:rPr lang="en-US" dirty="0"/>
              <a:t>Screening</a:t>
            </a:r>
          </a:p>
        </p:txBody>
      </p:sp>
      <p:sp>
        <p:nvSpPr>
          <p:cNvPr id="13" name="Oval 12"/>
          <p:cNvSpPr/>
          <p:nvPr/>
        </p:nvSpPr>
        <p:spPr>
          <a:xfrm flipH="1">
            <a:off x="7961979" y="830146"/>
            <a:ext cx="1057835" cy="141642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 flipH="1">
            <a:off x="3669356" y="830146"/>
            <a:ext cx="1057835" cy="141642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 bwMode="auto">
          <a:xfrm>
            <a:off x="1551062" y="3445971"/>
            <a:ext cx="3073400" cy="93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BB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Cycle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b="13036"/>
          <a:stretch/>
        </p:blipFill>
        <p:spPr>
          <a:xfrm>
            <a:off x="1465381" y="3859628"/>
            <a:ext cx="3749439" cy="246945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 flipH="1">
            <a:off x="3340100" y="4085563"/>
            <a:ext cx="1057835" cy="141642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 bwMode="auto">
          <a:xfrm>
            <a:off x="6425278" y="199886"/>
            <a:ext cx="3113169" cy="3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BB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Cycle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87258" y="3982790"/>
            <a:ext cx="4343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Continues on therapy with persistent lesion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&gt;16 months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Approx. 60% regression</a:t>
            </a:r>
          </a:p>
        </p:txBody>
      </p:sp>
    </p:spTree>
    <p:extLst>
      <p:ext uri="{BB962C8B-B14F-4D97-AF65-F5344CB8AC3E}">
        <p14:creationId xmlns:p14="http://schemas.microsoft.com/office/powerpoint/2010/main" val="2748708241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956E73-2E7A-40C4-98E5-5009DBC8D49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71707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17070">
                  <a:lumMod val="20000"/>
                  <a:lumOff val="8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835" y="1335525"/>
            <a:ext cx="10327498" cy="4700887"/>
          </a:xfrm>
        </p:spPr>
        <p:txBody>
          <a:bodyPr/>
          <a:lstStyle/>
          <a:p>
            <a:r>
              <a:rPr lang="en-US" dirty="0"/>
              <a:t>2018: Diagnostic laparoscopy – biopsy omental </a:t>
            </a:r>
          </a:p>
          <a:p>
            <a:pPr lvl="1"/>
            <a:r>
              <a:rPr lang="en-US" dirty="0"/>
              <a:t>Poorly differentiated squamous cell carcinoma consistent with metastatic cervical cancer. </a:t>
            </a:r>
          </a:p>
          <a:p>
            <a:r>
              <a:rPr lang="en-US" dirty="0"/>
              <a:t>Cisplatin and paclitaxel x 4 cycles. CT scan with partial response and resolution of bowel obstruction.</a:t>
            </a:r>
          </a:p>
          <a:p>
            <a:r>
              <a:rPr lang="en-US" dirty="0"/>
              <a:t>2018: Cisplatin, paclitaxel, and bevacizumab started (</a:t>
            </a:r>
            <a:r>
              <a:rPr lang="en-US" dirty="0" err="1"/>
              <a:t>avastin</a:t>
            </a:r>
            <a:r>
              <a:rPr lang="en-US" dirty="0"/>
              <a:t> added after cycle 5, received 8 cycles total) – Mixed response</a:t>
            </a:r>
          </a:p>
          <a:p>
            <a:r>
              <a:rPr lang="en-US" b="1" dirty="0"/>
              <a:t>2019: </a:t>
            </a:r>
            <a:r>
              <a:rPr lang="en-US" dirty="0"/>
              <a:t>12 cycles of </a:t>
            </a:r>
            <a:r>
              <a:rPr lang="en-US" dirty="0" err="1"/>
              <a:t>Pembro</a:t>
            </a:r>
            <a:endParaRPr lang="en-US" dirty="0"/>
          </a:p>
          <a:p>
            <a:r>
              <a:rPr lang="en-US" dirty="0"/>
              <a:t>Palliative RT to the pelvis </a:t>
            </a:r>
          </a:p>
          <a:p>
            <a:r>
              <a:rPr lang="en-US" dirty="0"/>
              <a:t>Tumor testing: Anti-PD-1 Result: High positive for PD-1; Positive for PD-L1 expression (TPS 1-49%); Tumor proportion score (TPS)*: 5%.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O’Malley Case 2: </a:t>
            </a:r>
            <a:r>
              <a:rPr lang="en-US" dirty="0">
                <a:solidFill>
                  <a:schemeClr val="tx1"/>
                </a:solidFill>
              </a:rPr>
              <a:t>A woman in her 40s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18118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342" y="1697532"/>
            <a:ext cx="4485719" cy="34123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956E73-2E7A-40C4-98E5-5009DBC8D49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71707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17070">
                  <a:lumMod val="20000"/>
                  <a:lumOff val="8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18" t="4782" r="4178"/>
          <a:stretch/>
        </p:blipFill>
        <p:spPr>
          <a:xfrm>
            <a:off x="1621692" y="1697533"/>
            <a:ext cx="4333179" cy="34123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Calibri" charset="0"/>
              </a:rPr>
              <a:t>innovaTV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205 (GOG 3024</a:t>
            </a:r>
            <a:r>
              <a:rPr lang="en-US" dirty="0">
                <a:solidFill>
                  <a:srgbClr val="1A1A1A"/>
                </a:solidFill>
                <a:latin typeface="Arial (headings)"/>
                <a:ea typeface="ＭＳ Ｐゴシック" pitchFamily="34" charset="-128"/>
              </a:rPr>
              <a:t>) Arm F (TV &amp; </a:t>
            </a:r>
            <a:r>
              <a:rPr lang="en-US" dirty="0" err="1">
                <a:solidFill>
                  <a:srgbClr val="1A1A1A"/>
                </a:solidFill>
                <a:latin typeface="Arial (headings)"/>
                <a:ea typeface="ＭＳ Ｐゴシック" pitchFamily="34" charset="-128"/>
              </a:rPr>
              <a:t>pembro</a:t>
            </a:r>
            <a:r>
              <a:rPr lang="en-US" dirty="0">
                <a:solidFill>
                  <a:srgbClr val="1A1A1A"/>
                </a:solidFill>
                <a:latin typeface="Arial (headings)"/>
                <a:ea typeface="ＭＳ Ｐゴシック" pitchFamily="34" charset="-128"/>
              </a:rPr>
              <a:t>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 flipH="1">
            <a:off x="3119718" y="2088774"/>
            <a:ext cx="672869" cy="88750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7686332" y="1927409"/>
            <a:ext cx="672869" cy="88750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3400" y="5270292"/>
            <a:ext cx="5930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11% decrease RECIST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Removed off trial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due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recurrent SBO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21692" y="1175882"/>
            <a:ext cx="433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1176" y="1228408"/>
            <a:ext cx="4590884" cy="469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Cycle 2</a:t>
            </a:r>
          </a:p>
        </p:txBody>
      </p:sp>
    </p:spTree>
    <p:extLst>
      <p:ext uri="{BB962C8B-B14F-4D97-AF65-F5344CB8AC3E}">
        <p14:creationId xmlns:p14="http://schemas.microsoft.com/office/powerpoint/2010/main" val="963665935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C7D55-4E86-3F45-AD47-2C16F27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2857500"/>
            <a:ext cx="10362724" cy="1143000"/>
          </a:xfrm>
        </p:spPr>
        <p:txBody>
          <a:bodyPr/>
          <a:lstStyle/>
          <a:p>
            <a:r>
              <a:rPr lang="en-US" dirty="0"/>
              <a:t>MODULE 5: SGO/ASCO 2020 Review</a:t>
            </a:r>
          </a:p>
        </p:txBody>
      </p:sp>
    </p:spTree>
    <p:extLst>
      <p:ext uri="{BB962C8B-B14F-4D97-AF65-F5344CB8AC3E}">
        <p14:creationId xmlns:p14="http://schemas.microsoft.com/office/powerpoint/2010/main" val="20869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C7D55-4E86-3F45-AD47-2C16F27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2857500"/>
            <a:ext cx="10362724" cy="1143000"/>
          </a:xfrm>
        </p:spPr>
        <p:txBody>
          <a:bodyPr/>
          <a:lstStyle/>
          <a:p>
            <a:r>
              <a:rPr lang="en-US" dirty="0"/>
              <a:t>MODULE 6: COVID-19 and Gynecologic Cancers</a:t>
            </a:r>
          </a:p>
        </p:txBody>
      </p:sp>
    </p:spTree>
    <p:extLst>
      <p:ext uri="{BB962C8B-B14F-4D97-AF65-F5344CB8AC3E}">
        <p14:creationId xmlns:p14="http://schemas.microsoft.com/office/powerpoint/2010/main" val="37731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EF04D4-3F5B-1C4B-AFFA-93F304D5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620" y="2583751"/>
            <a:ext cx="411480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9656379" cy="2030702"/>
          </a:xfrm>
        </p:spPr>
        <p:txBody>
          <a:bodyPr/>
          <a:lstStyle/>
          <a:p>
            <a:r>
              <a:rPr lang="en-US" sz="2600" dirty="0"/>
              <a:t>Do you believe that receiving an anti-PD-1/PD-L1 antibody makes a patient more </a:t>
            </a:r>
            <a:r>
              <a:rPr lang="en-US" sz="2600" u="sng" dirty="0"/>
              <a:t>susceptible to contracting COVID-19</a:t>
            </a:r>
            <a:r>
              <a:rPr lang="en-US" sz="2600" dirty="0"/>
              <a:t>?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378FBBB-6453-144E-984D-D170CE2C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069" y="2584068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2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1164" y="3424309"/>
            <a:ext cx="74819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11" name="Picture 3" descr="Square-2.png">
            <a:extLst>
              <a:ext uri="{FF2B5EF4-FFF2-40B4-BE49-F238E27FC236}">
                <a16:creationId xmlns:a16="http://schemas.microsoft.com/office/drawing/2014/main" id="{40A80FED-9C66-564A-B446-FA0CAA176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907" y="3359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5949" y="335966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13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640" y="2624326"/>
            <a:ext cx="128171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043" y="3359665"/>
            <a:ext cx="402336" cy="413831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3E5238-664C-8147-ACFA-F11FB36B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027" y="2583751"/>
            <a:ext cx="411480" cy="411480"/>
          </a:xfrm>
          <a:prstGeom prst="rect">
            <a:avLst/>
          </a:prstGeom>
        </p:spPr>
      </p:pic>
      <p:pic>
        <p:nvPicPr>
          <p:cNvPr id="63" name="Picture 3" descr="Square-2.png">
            <a:extLst>
              <a:ext uri="{FF2B5EF4-FFF2-40B4-BE49-F238E27FC236}">
                <a16:creationId xmlns:a16="http://schemas.microsoft.com/office/drawing/2014/main" id="{9FC8516B-52F9-C345-8834-8DD1D6C17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755" y="3359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83922F6-5FE2-0948-9F82-E6B755879746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2397A94-3AE5-5347-939A-5920B94BAEA3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9CCEC7F-3636-2742-9BB5-56BB6804FA80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137065-74A4-7C46-9028-673705818982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1B1CF00-7A04-A54E-83F5-6B462BCD1A59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sp>
        <p:nvSpPr>
          <p:cNvPr id="32" name="Text Box 4">
            <a:extLst>
              <a:ext uri="{FF2B5EF4-FFF2-40B4-BE49-F238E27FC236}">
                <a16:creationId xmlns:a16="http://schemas.microsoft.com/office/drawing/2014/main" id="{A78EFFCF-0734-DF44-BC07-42EEB19F3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213" y="4198032"/>
            <a:ext cx="1570143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 don’t know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F17B280F-4AEA-0045-A73A-0EAF4A3B8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6455" y="4213976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10</a:t>
            </a:r>
          </a:p>
        </p:txBody>
      </p:sp>
      <p:pic>
        <p:nvPicPr>
          <p:cNvPr id="36" name="Picture 35" descr="Square-3.png">
            <a:extLst>
              <a:ext uri="{FF2B5EF4-FFF2-40B4-BE49-F238E27FC236}">
                <a16:creationId xmlns:a16="http://schemas.microsoft.com/office/drawing/2014/main" id="{0C2EA213-56AC-BA47-A2C6-0AA65070D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03" y="41980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BE5C65E-A662-7846-B147-F4D9E5CE01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474" y="4198032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BE85A7-CC9A-8E41-BBC3-6DDA2E41B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47" y="4198032"/>
            <a:ext cx="411480" cy="4114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A4A48B-A05A-4E42-94AE-8B5F0E4F4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0620" y="4198032"/>
            <a:ext cx="411480" cy="4114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D40A81D-BF51-AD47-94DB-168984C1A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0401" y="4198032"/>
            <a:ext cx="411480" cy="411480"/>
          </a:xfrm>
          <a:prstGeom prst="rect">
            <a:avLst/>
          </a:prstGeom>
        </p:spPr>
      </p:pic>
      <p:pic>
        <p:nvPicPr>
          <p:cNvPr id="55" name="Picture 54" descr="Square-3.png">
            <a:extLst>
              <a:ext uri="{FF2B5EF4-FFF2-40B4-BE49-F238E27FC236}">
                <a16:creationId xmlns:a16="http://schemas.microsoft.com/office/drawing/2014/main" id="{1D38AC61-6C45-DA44-AFD9-2A5CD5DF6D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516" y="41980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 descr="Square-3.png">
            <a:extLst>
              <a:ext uri="{FF2B5EF4-FFF2-40B4-BE49-F238E27FC236}">
                <a16:creationId xmlns:a16="http://schemas.microsoft.com/office/drawing/2014/main" id="{54335A0C-1DC4-EC49-BEBF-77EE4AE35C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882" y="41980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 descr="Square-3.png">
            <a:extLst>
              <a:ext uri="{FF2B5EF4-FFF2-40B4-BE49-F238E27FC236}">
                <a16:creationId xmlns:a16="http://schemas.microsoft.com/office/drawing/2014/main" id="{17D99187-4F78-ED4A-9F86-E441ECB47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30" y="41980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 descr="Square-3.png">
            <a:extLst>
              <a:ext uri="{FF2B5EF4-FFF2-40B4-BE49-F238E27FC236}">
                <a16:creationId xmlns:a16="http://schemas.microsoft.com/office/drawing/2014/main" id="{5955B0CB-E55C-FC45-BC3F-7BA65D5E5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196" y="41980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" descr="Square-2.png">
            <a:extLst>
              <a:ext uri="{FF2B5EF4-FFF2-40B4-BE49-F238E27FC236}">
                <a16:creationId xmlns:a16="http://schemas.microsoft.com/office/drawing/2014/main" id="{76ED2626-6BEA-7A4F-9CFA-8E6714E1B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598" y="3359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9D2CF48-1269-2040-9113-A4897CF6C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064" y="3359665"/>
            <a:ext cx="402336" cy="41383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A0F4C4D-4204-DA4E-9314-AB47D0C64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085" y="3359665"/>
            <a:ext cx="402336" cy="41383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692BDD2-3E24-7D4B-B1B1-42D588F3E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106" y="3359665"/>
            <a:ext cx="402336" cy="41383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3435A66-ECD2-3041-ACC1-0B6DEF5DE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127" y="3359665"/>
            <a:ext cx="402336" cy="4138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E96CB89-61C7-2D49-B155-43ADE5C36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148" y="3359665"/>
            <a:ext cx="402336" cy="413831"/>
          </a:xfrm>
          <a:prstGeom prst="rect">
            <a:avLst/>
          </a:prstGeom>
        </p:spPr>
      </p:pic>
      <p:pic>
        <p:nvPicPr>
          <p:cNvPr id="39" name="Picture 3" descr="Square-2.png">
            <a:extLst>
              <a:ext uri="{FF2B5EF4-FFF2-40B4-BE49-F238E27FC236}">
                <a16:creationId xmlns:a16="http://schemas.microsoft.com/office/drawing/2014/main" id="{BF79F64A-3EC4-FE46-AE12-A57B1FDDC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211" y="3359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Square-2.png">
            <a:extLst>
              <a:ext uri="{FF2B5EF4-FFF2-40B4-BE49-F238E27FC236}">
                <a16:creationId xmlns:a16="http://schemas.microsoft.com/office/drawing/2014/main" id="{59C6DE28-B8EC-FD4A-8754-A58953829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059" y="3359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838737A-9D6D-5849-A403-F847671E8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169" y="3359665"/>
            <a:ext cx="402336" cy="4138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2F0851C-DBB3-4342-BB0A-5545D9AE5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190" y="3359665"/>
            <a:ext cx="402336" cy="413831"/>
          </a:xfrm>
          <a:prstGeom prst="rect">
            <a:avLst/>
          </a:prstGeom>
        </p:spPr>
      </p:pic>
      <p:pic>
        <p:nvPicPr>
          <p:cNvPr id="45" name="Picture 44" descr="Square-3.png">
            <a:extLst>
              <a:ext uri="{FF2B5EF4-FFF2-40B4-BE49-F238E27FC236}">
                <a16:creationId xmlns:a16="http://schemas.microsoft.com/office/drawing/2014/main" id="{42035896-D23B-BC45-A279-62EAC1069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96" y="41980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62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4AE0-9377-B645-B7FF-6BE6111A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SGO 2020 Satellite Virtual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433CA-956A-BB45-BF01-3FA33FE84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Virtual presentations/interviews</a:t>
            </a:r>
          </a:p>
          <a:p>
            <a:pPr>
              <a:spcBef>
                <a:spcPts val="1872"/>
              </a:spcBef>
            </a:pPr>
            <a:r>
              <a:rPr lang="en-US" dirty="0"/>
              <a:t>Live/enduring discussions</a:t>
            </a:r>
          </a:p>
          <a:p>
            <a:pPr>
              <a:spcBef>
                <a:spcPts val="1872"/>
              </a:spcBef>
            </a:pPr>
            <a:r>
              <a:rPr lang="en-US" dirty="0"/>
              <a:t>Live breakout sessions</a:t>
            </a:r>
          </a:p>
        </p:txBody>
      </p:sp>
      <p:pic>
        <p:nvPicPr>
          <p:cNvPr id="9" name="Picture 8" descr="A picture containing animal, shellfish&#10;&#10;Description automatically generated">
            <a:extLst>
              <a:ext uri="{FF2B5EF4-FFF2-40B4-BE49-F238E27FC236}">
                <a16:creationId xmlns:a16="http://schemas.microsoft.com/office/drawing/2014/main" id="{7F77E4EB-AB85-FA42-9E77-4CA15B116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16" y="4108175"/>
            <a:ext cx="7810768" cy="2129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27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C504-6E65-794B-A163-E15792AC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9656379" cy="2030702"/>
          </a:xfrm>
        </p:spPr>
        <p:txBody>
          <a:bodyPr/>
          <a:lstStyle/>
          <a:p>
            <a:r>
              <a:rPr lang="en-US" sz="2600" dirty="0"/>
              <a:t>Do you believe that receiving an anti-PD-1/PD-L1 antibody increases a patient’s risk of </a:t>
            </a:r>
            <a:r>
              <a:rPr lang="en-US" sz="2600" u="sng" dirty="0"/>
              <a:t>developing complications associated with COVID-19</a:t>
            </a:r>
            <a:r>
              <a:rPr lang="en-US" sz="2600" dirty="0"/>
              <a:t>? 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275267-87C1-A74B-881D-C76DE87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1164" y="3424309"/>
            <a:ext cx="748192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3F3274C7-5787-F347-9084-5519DF8B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752" y="3359665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6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2B5159F5-5816-4A4B-94CA-9B0EC52B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640" y="2624326"/>
            <a:ext cx="1281716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Yes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D081812-F65A-0F4B-B836-6B0991EE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043" y="3359665"/>
            <a:ext cx="402336" cy="413831"/>
          </a:xfrm>
          <a:prstGeom prst="rect">
            <a:avLst/>
          </a:prstGeom>
        </p:spPr>
      </p:pic>
      <p:pic>
        <p:nvPicPr>
          <p:cNvPr id="63" name="Picture 3" descr="Square-2.png">
            <a:extLst>
              <a:ext uri="{FF2B5EF4-FFF2-40B4-BE49-F238E27FC236}">
                <a16:creationId xmlns:a16="http://schemas.microsoft.com/office/drawing/2014/main" id="{9FC8516B-52F9-C345-8834-8DD1D6C17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30" y="3359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83922F6-5FE2-0948-9F82-E6B755879746}"/>
              </a:ext>
            </a:extLst>
          </p:cNvPr>
          <p:cNvGrpSpPr/>
          <p:nvPr/>
        </p:nvGrpSpPr>
        <p:grpSpPr>
          <a:xfrm>
            <a:off x="8206455" y="6067398"/>
            <a:ext cx="3705912" cy="630707"/>
            <a:chOff x="8206455" y="6067398"/>
            <a:chExt cx="3705912" cy="63070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2397A94-3AE5-5347-939A-5920B94BAEA3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10111389" y="6121187"/>
              <a:ext cx="411163" cy="4114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9CCEC7F-3636-2742-9BB5-56BB6804FA8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206455" y="6121187"/>
              <a:ext cx="411163" cy="41148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137065-74A4-7C46-9028-673705818982}"/>
                </a:ext>
              </a:extLst>
            </p:cNvPr>
            <p:cNvSpPr/>
            <p:nvPr/>
          </p:nvSpPr>
          <p:spPr>
            <a:xfrm>
              <a:off x="86192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Gynecologic oncologists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1B1CF00-7A04-A54E-83F5-6B462BCD1A59}"/>
                </a:ext>
              </a:extLst>
            </p:cNvPr>
            <p:cNvSpPr/>
            <p:nvPr/>
          </p:nvSpPr>
          <p:spPr>
            <a:xfrm>
              <a:off x="10560471" y="6067398"/>
              <a:ext cx="1351896" cy="630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ＭＳ Ｐゴシック" charset="-128"/>
                </a:rPr>
                <a:t>Medical oncologists</a:t>
              </a:r>
            </a:p>
          </p:txBody>
        </p:sp>
      </p:grpSp>
      <p:sp>
        <p:nvSpPr>
          <p:cNvPr id="32" name="Text Box 4">
            <a:extLst>
              <a:ext uri="{FF2B5EF4-FFF2-40B4-BE49-F238E27FC236}">
                <a16:creationId xmlns:a16="http://schemas.microsoft.com/office/drawing/2014/main" id="{A78EFFCF-0734-DF44-BC07-42EEB19F3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213" y="4198032"/>
            <a:ext cx="1570143" cy="3458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 don’t know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/>
            </a:endParaRP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F17B280F-4AEA-0045-A73A-0EAF4A3B8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559" y="4213976"/>
            <a:ext cx="411163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12</a:t>
            </a:r>
          </a:p>
        </p:txBody>
      </p:sp>
      <p:pic>
        <p:nvPicPr>
          <p:cNvPr id="36" name="Picture 35" descr="Square-3.png">
            <a:extLst>
              <a:ext uri="{FF2B5EF4-FFF2-40B4-BE49-F238E27FC236}">
                <a16:creationId xmlns:a16="http://schemas.microsoft.com/office/drawing/2014/main" id="{0C2EA213-56AC-BA47-A2C6-0AA65070D0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307" y="41980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BE5C65E-A662-7846-B147-F4D9E5CE0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306" y="4198032"/>
            <a:ext cx="411480" cy="4114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BE85A7-CC9A-8E41-BBC3-6DDA2E41B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463" y="4198032"/>
            <a:ext cx="411480" cy="4114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A4A48B-A05A-4E42-94AE-8B5F0E4F4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0620" y="4198032"/>
            <a:ext cx="411480" cy="4114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D40A81D-BF51-AD47-94DB-168984C1A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149" y="4198032"/>
            <a:ext cx="411480" cy="411480"/>
          </a:xfrm>
          <a:prstGeom prst="rect">
            <a:avLst/>
          </a:prstGeom>
        </p:spPr>
      </p:pic>
      <p:pic>
        <p:nvPicPr>
          <p:cNvPr id="55" name="Picture 54" descr="Square-3.png">
            <a:extLst>
              <a:ext uri="{FF2B5EF4-FFF2-40B4-BE49-F238E27FC236}">
                <a16:creationId xmlns:a16="http://schemas.microsoft.com/office/drawing/2014/main" id="{1D38AC61-6C45-DA44-AFD9-2A5CD5DF6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256" y="41980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 descr="Square-3.png">
            <a:extLst>
              <a:ext uri="{FF2B5EF4-FFF2-40B4-BE49-F238E27FC236}">
                <a16:creationId xmlns:a16="http://schemas.microsoft.com/office/drawing/2014/main" id="{54335A0C-1DC4-EC49-BEBF-77EE4AE35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782" y="41980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 descr="Square-3.png">
            <a:extLst>
              <a:ext uri="{FF2B5EF4-FFF2-40B4-BE49-F238E27FC236}">
                <a16:creationId xmlns:a16="http://schemas.microsoft.com/office/drawing/2014/main" id="{5955B0CB-E55C-FC45-BC3F-7BA65D5E5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30" y="41980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" descr="Square-2.png">
            <a:extLst>
              <a:ext uri="{FF2B5EF4-FFF2-40B4-BE49-F238E27FC236}">
                <a16:creationId xmlns:a16="http://schemas.microsoft.com/office/drawing/2014/main" id="{76ED2626-6BEA-7A4F-9CFA-8E6714E1B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648" y="3359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9D2CF48-1269-2040-9113-A4897CF6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833" y="3359665"/>
            <a:ext cx="402336" cy="413831"/>
          </a:xfrm>
          <a:prstGeom prst="rect">
            <a:avLst/>
          </a:prstGeom>
        </p:spPr>
      </p:pic>
      <p:pic>
        <p:nvPicPr>
          <p:cNvPr id="39" name="Picture 3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9D253C6-F7A4-7F48-BD88-001CB86693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8491" y="2624326"/>
            <a:ext cx="411480" cy="411480"/>
          </a:xfrm>
          <a:prstGeom prst="rect">
            <a:avLst/>
          </a:prstGeom>
        </p:spPr>
      </p:pic>
      <p:sp>
        <p:nvSpPr>
          <p:cNvPr id="41" name="Text Box 9">
            <a:extLst>
              <a:ext uri="{FF2B5EF4-FFF2-40B4-BE49-F238E27FC236}">
                <a16:creationId xmlns:a16="http://schemas.microsoft.com/office/drawing/2014/main" id="{98DA74F1-11AF-894A-AE23-35B80E0E2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0145" y="2624643"/>
            <a:ext cx="411162" cy="411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ＭＳ Ｐゴシック"/>
              </a:rPr>
              <a:t>7</a:t>
            </a:r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B7D05F-F5AE-5246-A7E9-3B30D266C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742" y="2624326"/>
            <a:ext cx="411480" cy="4114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A1A800-90F4-3C45-B965-84EAE809B1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0213" y="2624326"/>
            <a:ext cx="411480" cy="411480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6A9FFB-A55D-7842-84E1-8A7A0F86D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0401" y="2624326"/>
            <a:ext cx="411480" cy="411480"/>
          </a:xfrm>
          <a:prstGeom prst="rect">
            <a:avLst/>
          </a:prstGeom>
        </p:spPr>
      </p:pic>
      <p:pic>
        <p:nvPicPr>
          <p:cNvPr id="46" name="Picture 4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1E59BB-CC64-D746-B5B9-22D427C32A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1018" y="2624326"/>
            <a:ext cx="411480" cy="411480"/>
          </a:xfrm>
          <a:prstGeom prst="rect">
            <a:avLst/>
          </a:prstGeom>
        </p:spPr>
      </p:pic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D76DE0-0447-0B4F-8AA1-EE85FB4CA5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9331" y="2624326"/>
            <a:ext cx="411480" cy="411480"/>
          </a:xfrm>
          <a:prstGeom prst="rect">
            <a:avLst/>
          </a:prstGeom>
        </p:spPr>
      </p:pic>
      <p:pic>
        <p:nvPicPr>
          <p:cNvPr id="50" name="Picture 4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B5AA9A-5F1C-C546-A514-8EDA6C9CAA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8212" y="2624326"/>
            <a:ext cx="411480" cy="4114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774BCF4-2178-844D-95C4-5DE06014F7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3992" y="4198032"/>
            <a:ext cx="411480" cy="4114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7F916D5-B959-6441-8269-8D0AFCF11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623" y="3359665"/>
            <a:ext cx="402336" cy="413831"/>
          </a:xfrm>
          <a:prstGeom prst="rect">
            <a:avLst/>
          </a:prstGeom>
        </p:spPr>
      </p:pic>
      <p:pic>
        <p:nvPicPr>
          <p:cNvPr id="47" name="Picture 3" descr="Square-2.png">
            <a:extLst>
              <a:ext uri="{FF2B5EF4-FFF2-40B4-BE49-F238E27FC236}">
                <a16:creationId xmlns:a16="http://schemas.microsoft.com/office/drawing/2014/main" id="{B642EF2C-49A3-3441-8145-E0FB5C1B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413" y="3359665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 descr="Square-3.png">
            <a:extLst>
              <a:ext uri="{FF2B5EF4-FFF2-40B4-BE49-F238E27FC236}">
                <a16:creationId xmlns:a16="http://schemas.microsoft.com/office/drawing/2014/main" id="{10277DA4-9B51-8842-962B-B400EF410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204" y="41980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 descr="Square-3.png">
            <a:extLst>
              <a:ext uri="{FF2B5EF4-FFF2-40B4-BE49-F238E27FC236}">
                <a16:creationId xmlns:a16="http://schemas.microsoft.com/office/drawing/2014/main" id="{15ADB627-A052-AE48-8A44-1213AF98F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78" y="4198032"/>
            <a:ext cx="411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59B4F41-0505-8648-B5F4-81617A36C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4835" y="419803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382BCFB-2482-4D46-8910-6339BA71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31" y="282014"/>
            <a:ext cx="9908754" cy="6293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103BAC-830C-2747-BEC7-6687C3C57393}"/>
              </a:ext>
            </a:extLst>
          </p:cNvPr>
          <p:cNvSpPr txBox="1"/>
          <p:nvPr/>
        </p:nvSpPr>
        <p:spPr>
          <a:xfrm>
            <a:off x="6536898" y="4874623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Gynecol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Oncol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2020;[Online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132296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2001FB-093F-5B48-85D1-35ECF51886EE}"/>
              </a:ext>
            </a:extLst>
          </p:cNvPr>
          <p:cNvSpPr txBox="1"/>
          <p:nvPr/>
        </p:nvSpPr>
        <p:spPr>
          <a:xfrm>
            <a:off x="246206" y="6339189"/>
            <a:ext cx="5697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Pothuri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 et al.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Gynecol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2020;[Online ahead of print].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696B53-3384-0047-8F38-7B72C2CF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2"/>
            <a:ext cx="10362724" cy="1600200"/>
          </a:xfrm>
        </p:spPr>
        <p:txBody>
          <a:bodyPr/>
          <a:lstStyle/>
          <a:p>
            <a:r>
              <a:rPr lang="en-US" dirty="0"/>
              <a:t>SGO Clinical Practice Statement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AC3E5-95D7-0B49-AFFB-F9EB8ABBA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904" y="2451792"/>
            <a:ext cx="10362724" cy="2453695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dirty="0"/>
              <a:t>Regardless of geographic location, COVID-19 will impact all practitioners; however, the degree will vary based on COVID-19 burden and available local resources.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7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6049-DF6E-8E4F-B645-C13A439F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2724" cy="1600200"/>
          </a:xfrm>
        </p:spPr>
        <p:txBody>
          <a:bodyPr/>
          <a:lstStyle/>
          <a:p>
            <a:r>
              <a:rPr lang="en-US" dirty="0"/>
              <a:t>SGO Clinical Practice Statement: Considerations for Immunotherapy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21CFC-50BA-0B4D-8F63-783CD6AE4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1839220"/>
            <a:ext cx="10653906" cy="4023361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400" dirty="0"/>
              <a:t>COVID-19 infection and early immunotherapy-related pneumonitis have similar presentations. In the case of suspected pneumonitis, test for COVID-19 before starting steroids and collaborate with pulmonary consultants.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Access to PFTs and bronchoscopy may be limited and decisions may need to be made based on clinical findings and severity of symptoms.</a:t>
            </a:r>
          </a:p>
          <a:p>
            <a:pPr>
              <a:spcAft>
                <a:spcPts val="600"/>
              </a:spcAft>
            </a:pP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ADFC5-20B7-7E49-BD13-BD1A0B5F3865}"/>
              </a:ext>
            </a:extLst>
          </p:cNvPr>
          <p:cNvSpPr txBox="1"/>
          <p:nvPr/>
        </p:nvSpPr>
        <p:spPr>
          <a:xfrm>
            <a:off x="246206" y="6339189"/>
            <a:ext cx="5697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Pothuri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 et al.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Gynecol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2020;[Online ahead of print]. </a:t>
            </a:r>
          </a:p>
        </p:txBody>
      </p:sp>
    </p:spTree>
    <p:extLst>
      <p:ext uri="{BB962C8B-B14F-4D97-AF65-F5344CB8AC3E}">
        <p14:creationId xmlns:p14="http://schemas.microsoft.com/office/powerpoint/2010/main" val="148646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6049-DF6E-8E4F-B645-C13A439F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2724" cy="1600200"/>
          </a:xfrm>
        </p:spPr>
        <p:txBody>
          <a:bodyPr/>
          <a:lstStyle/>
          <a:p>
            <a:r>
              <a:rPr lang="en-US" dirty="0"/>
              <a:t>SGO Clinical Practice Statement: Considerations for Immunotherapy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21CFC-50BA-0B4D-8F63-783CD6AE4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2100262"/>
            <a:ext cx="10996312" cy="430053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Consider less-frequent dosing intervals with immune checkpoint inhibitors: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Pembrolizumab 400 mg IV q6wk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Nivolumab 480 mg IV q4wk</a:t>
            </a:r>
          </a:p>
          <a:p>
            <a:pPr lvl="1">
              <a:spcAft>
                <a:spcPts val="600"/>
              </a:spcAft>
            </a:pPr>
            <a:r>
              <a:rPr lang="en-US" sz="2400" dirty="0" err="1"/>
              <a:t>Atezolizumab</a:t>
            </a:r>
            <a:r>
              <a:rPr lang="en-US" sz="2400" dirty="0"/>
              <a:t> 1,680 mg IV q4wk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B1E7F-35CE-DB45-854A-528F7DBC5C80}"/>
              </a:ext>
            </a:extLst>
          </p:cNvPr>
          <p:cNvSpPr txBox="1"/>
          <p:nvPr/>
        </p:nvSpPr>
        <p:spPr>
          <a:xfrm>
            <a:off x="246206" y="6339189"/>
            <a:ext cx="5697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Pothuri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 et al.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Gynecol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2020;[Online ahead of print]. </a:t>
            </a:r>
          </a:p>
        </p:txBody>
      </p:sp>
    </p:spTree>
    <p:extLst>
      <p:ext uri="{BB962C8B-B14F-4D97-AF65-F5344CB8AC3E}">
        <p14:creationId xmlns:p14="http://schemas.microsoft.com/office/powerpoint/2010/main" val="61901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6049-DF6E-8E4F-B645-C13A439F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2724" cy="1600200"/>
          </a:xfrm>
        </p:spPr>
        <p:txBody>
          <a:bodyPr/>
          <a:lstStyle/>
          <a:p>
            <a:r>
              <a:rPr lang="en-US" dirty="0"/>
              <a:t>SGO Clinical Practice Statement: Considerations for Immunotherapy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21CFC-50BA-0B4D-8F63-783CD6AE4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1708359"/>
            <a:ext cx="10996312" cy="4647303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400" dirty="0"/>
              <a:t>Currently no evidence demonstrates that immunotherapy, in cancer patients, increases COVID-19 susceptibility. Strong overlap exists between immune-related pneumonitis and COVID-19 infection, including cough, dyspnea, fever and CT findings of ground-glass opacities and interstitial changes.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Pre-existing lymphopenia is associated with </a:t>
            </a:r>
            <a:r>
              <a:rPr lang="en-US" sz="2400"/>
              <a:t>lower immunotherapy response </a:t>
            </a:r>
            <a:r>
              <a:rPr lang="en-US" sz="2400" dirty="0"/>
              <a:t>and predicts more severe COVID-19 infections.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604FA-E2D8-9042-BBFA-EC3FE930F2FE}"/>
              </a:ext>
            </a:extLst>
          </p:cNvPr>
          <p:cNvSpPr txBox="1"/>
          <p:nvPr/>
        </p:nvSpPr>
        <p:spPr>
          <a:xfrm>
            <a:off x="246206" y="6339189"/>
            <a:ext cx="5697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Pothuri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 et al.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Gynecol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2020;[Online ahead of print]. </a:t>
            </a:r>
          </a:p>
        </p:txBody>
      </p:sp>
    </p:spTree>
    <p:extLst>
      <p:ext uri="{BB962C8B-B14F-4D97-AF65-F5344CB8AC3E}">
        <p14:creationId xmlns:p14="http://schemas.microsoft.com/office/powerpoint/2010/main" val="32426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6049-DF6E-8E4F-B645-C13A439F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600200"/>
          </a:xfrm>
        </p:spPr>
        <p:txBody>
          <a:bodyPr/>
          <a:lstStyle/>
          <a:p>
            <a:r>
              <a:rPr lang="en-US" dirty="0"/>
              <a:t>SGO Clinical Practice Statement: Considerations for Immunotherapy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21CFC-50BA-0B4D-8F63-783CD6AE4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1832576"/>
            <a:ext cx="10626197" cy="4449463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400" dirty="0"/>
              <a:t>Currently, the WHO and CDC recommend that corticosteroids not be used in treatment of COVID-19 viral pneumonia or ARDS unless indicated for another reason (asthma, COPD, septic shock).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Pre-existing lymphopenia is associated with lower immunotherapy response and predicts more severe COVID-19 infections.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CE66DB-180B-7C4E-A726-BB9F2570E369}"/>
              </a:ext>
            </a:extLst>
          </p:cNvPr>
          <p:cNvSpPr txBox="1"/>
          <p:nvPr/>
        </p:nvSpPr>
        <p:spPr>
          <a:xfrm>
            <a:off x="246206" y="6339189"/>
            <a:ext cx="5697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Pothuri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 et al.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Gynecol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2020;[Online ahead of print]. </a:t>
            </a:r>
          </a:p>
        </p:txBody>
      </p:sp>
    </p:spTree>
    <p:extLst>
      <p:ext uri="{BB962C8B-B14F-4D97-AF65-F5344CB8AC3E}">
        <p14:creationId xmlns:p14="http://schemas.microsoft.com/office/powerpoint/2010/main" val="6262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6049-DF6E-8E4F-B645-C13A439F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362724" cy="1600200"/>
          </a:xfrm>
        </p:spPr>
        <p:txBody>
          <a:bodyPr/>
          <a:lstStyle/>
          <a:p>
            <a:r>
              <a:rPr lang="en-US" dirty="0"/>
              <a:t>SGO Clinical Practice Statement: Clinical Trial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21CFC-50BA-0B4D-8F63-783CD6AE4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2323653"/>
            <a:ext cx="10044306" cy="358229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Prioritize Tier 1 studies where there is high potential benefit (</a:t>
            </a:r>
            <a:r>
              <a:rPr lang="en-US" dirty="0" err="1"/>
              <a:t>ie</a:t>
            </a:r>
            <a:r>
              <a:rPr lang="en-US" dirty="0"/>
              <a:t>, trial that offers a drug when alternative treatments are limited) in resource-stratified environments.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2CAD4-0114-7345-9797-8CDAB53722EC}"/>
              </a:ext>
            </a:extLst>
          </p:cNvPr>
          <p:cNvSpPr txBox="1"/>
          <p:nvPr/>
        </p:nvSpPr>
        <p:spPr>
          <a:xfrm>
            <a:off x="246206" y="6339189"/>
            <a:ext cx="5697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Pothuri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B et al.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Gynecol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2020;[Online ahead of print]. </a:t>
            </a:r>
          </a:p>
        </p:txBody>
      </p:sp>
    </p:spTree>
    <p:extLst>
      <p:ext uri="{BB962C8B-B14F-4D97-AF65-F5344CB8AC3E}">
        <p14:creationId xmlns:p14="http://schemas.microsoft.com/office/powerpoint/2010/main" val="303827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4751C-2B67-A147-AFDF-89FF42FD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6858000"/>
          </a:xfrm>
        </p:spPr>
        <p:txBody>
          <a:bodyPr/>
          <a:lstStyle/>
          <a:p>
            <a:pPr algn="ctr"/>
            <a:r>
              <a:rPr lang="en-US" sz="3600" dirty="0"/>
              <a:t>Thank you for joining us!</a:t>
            </a:r>
            <a:br>
              <a:rPr lang="en-US" sz="3600" dirty="0"/>
            </a:br>
            <a:r>
              <a:rPr lang="en-US" sz="3600" dirty="0"/>
              <a:t> </a:t>
            </a:r>
            <a:br>
              <a:rPr lang="en-US" sz="3600" dirty="0"/>
            </a:br>
            <a:r>
              <a:rPr lang="en-US" sz="3600" dirty="0"/>
              <a:t>CME credit information will be </a:t>
            </a:r>
            <a:r>
              <a:rPr lang="en-US" sz="3600"/>
              <a:t>emailed to </a:t>
            </a:r>
            <a:br>
              <a:rPr lang="en-US" sz="3600"/>
            </a:br>
            <a:r>
              <a:rPr lang="en-US" sz="3600"/>
              <a:t>each </a:t>
            </a:r>
            <a:r>
              <a:rPr lang="en-US" sz="3600" dirty="0"/>
              <a:t>participant tomorrow morning.</a:t>
            </a:r>
          </a:p>
        </p:txBody>
      </p:sp>
    </p:spTree>
    <p:extLst>
      <p:ext uri="{BB962C8B-B14F-4D97-AF65-F5344CB8AC3E}">
        <p14:creationId xmlns:p14="http://schemas.microsoft.com/office/powerpoint/2010/main" val="95130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3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12689B"/>
      </a:accent1>
      <a:accent2>
        <a:srgbClr val="FFA236"/>
      </a:accent2>
      <a:accent3>
        <a:srgbClr val="23C7EF"/>
      </a:accent3>
      <a:accent4>
        <a:srgbClr val="646569"/>
      </a:accent4>
      <a:accent5>
        <a:srgbClr val="E7E6E6"/>
      </a:accent5>
      <a:accent6>
        <a:srgbClr val="FEFEFE"/>
      </a:accent6>
      <a:hlink>
        <a:srgbClr val="FB993D"/>
      </a:hlink>
      <a:folHlink>
        <a:srgbClr val="FB99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0985_DFCI_PPT_Everyday_V2_16x9_DESIGN" id="{3BB9DC94-A060-6546-9027-82D03A29B39B}" vid="{E13BFE73-8E70-B74D-99AC-7240FDA2F054}"/>
    </a:ext>
  </a:extLst>
</a:theme>
</file>

<file path=ppt/theme/theme5.xml><?xml version="1.0" encoding="utf-8"?>
<a:theme xmlns:a="http://schemas.openxmlformats.org/drawingml/2006/main" name="2016 Clinical Standard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Custom 3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12689B"/>
      </a:accent1>
      <a:accent2>
        <a:srgbClr val="FFA236"/>
      </a:accent2>
      <a:accent3>
        <a:srgbClr val="23C7EF"/>
      </a:accent3>
      <a:accent4>
        <a:srgbClr val="646569"/>
      </a:accent4>
      <a:accent5>
        <a:srgbClr val="E7E6E6"/>
      </a:accent5>
      <a:accent6>
        <a:srgbClr val="FEFEFE"/>
      </a:accent6>
      <a:hlink>
        <a:srgbClr val="FB993D"/>
      </a:hlink>
      <a:folHlink>
        <a:srgbClr val="FB99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0985_DFCI_PPT_Everyday_V2_16x9_DESIGN" id="{3BB9DC94-A060-6546-9027-82D03A29B39B}" vid="{E13BFE73-8E70-B74D-99AC-7240FDA2F054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104d5b-b872-4636-a728-507be7308f43"/>
    <Status xmlns="96f1686b-f877-4eb8-89ab-3a67a5dc2612" xsi:nil="true"/>
    <TaxKeywordTaxHTField xmlns="b4104d5b-b872-4636-a728-507be7308f43">
      <Terms xmlns="http://schemas.microsoft.com/office/infopath/2007/PartnerControls"/>
    </TaxKeywordTaxHTField>
    <QID xmlns="96f1686b-f877-4eb8-89ab-3a67a5dc2612" xsi:nil="true"/>
  </documentManagement>
</p:properties>
</file>

<file path=customXml/itemProps1.xml><?xml version="1.0" encoding="utf-8"?>
<ds:datastoreItem xmlns:ds="http://schemas.openxmlformats.org/officeDocument/2006/customXml" ds:itemID="{0462DE80-6190-45A2-8B71-24D0AEC5D5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f1686b-f877-4eb8-89ab-3a67a5dc2612"/>
    <ds:schemaRef ds:uri="b4104d5b-b872-4636-a728-507be7308f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19DDBA-B039-4C29-98FF-76F1A31ABB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AEBBBF-C2F5-46B5-A1CB-D54CA6F104CE}">
  <ds:schemaRefs>
    <ds:schemaRef ds:uri="http://schemas.microsoft.com/office/2006/metadata/properties"/>
    <ds:schemaRef ds:uri="http://schemas.microsoft.com/office/infopath/2007/PartnerControls"/>
    <ds:schemaRef ds:uri="b4104d5b-b872-4636-a728-507be7308f43"/>
    <ds:schemaRef ds:uri="96f1686b-f877-4eb8-89ab-3a67a5dc261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6774</Words>
  <Application>Microsoft Office PowerPoint</Application>
  <PresentationFormat>Widescreen</PresentationFormat>
  <Paragraphs>892</Paragraphs>
  <Slides>98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98</vt:i4>
      </vt:variant>
    </vt:vector>
  </HeadingPairs>
  <TitlesOfParts>
    <vt:vector size="105" baseType="lpstr">
      <vt:lpstr>Blank Presentation</vt:lpstr>
      <vt:lpstr>Office Theme</vt:lpstr>
      <vt:lpstr>1_Office Theme</vt:lpstr>
      <vt:lpstr>2_Office Theme</vt:lpstr>
      <vt:lpstr>2016 Clinical Standard Template</vt:lpstr>
      <vt:lpstr>3_Office Theme</vt:lpstr>
      <vt:lpstr>4_Office Theme</vt:lpstr>
      <vt:lpstr>PowerPoint Presentation</vt:lpstr>
      <vt:lpstr>Dr Love — Disclosures</vt:lpstr>
      <vt:lpstr>Faculty</vt:lpstr>
      <vt:lpstr>Dr Birrer — Disclosures</vt:lpstr>
      <vt:lpstr>Dr Matulonis — Disclosures</vt:lpstr>
      <vt:lpstr>Dr O’Malley — Disclosures</vt:lpstr>
      <vt:lpstr>Dr Tewari — Disclosures</vt:lpstr>
      <vt:lpstr>PowerPoint Presentation</vt:lpstr>
      <vt:lpstr>SGO 2020 Satellite Virtual Programs</vt:lpstr>
      <vt:lpstr>Agenda</vt:lpstr>
      <vt:lpstr>PowerPoint Presentation</vt:lpstr>
      <vt:lpstr>Agenda</vt:lpstr>
      <vt:lpstr>Survey Respondents (N = 25)</vt:lpstr>
      <vt:lpstr>PowerPoint Presentation</vt:lpstr>
      <vt:lpstr>PowerPoint Presentation</vt:lpstr>
      <vt:lpstr>PowerPoint Presentation</vt:lpstr>
      <vt:lpstr>MODULE 1: Checkpoint Inhibitor Therapy for Microsatellite Instability (MSI)-High and Microsatellite-Stable (MSS) Endometrial Cancer </vt:lpstr>
      <vt:lpstr>Endometrial Cancer (EC) – Four molecular subtypes&lt;br /&gt;(Integrated genomic, transcriptomic and proteomic characterization) </vt:lpstr>
      <vt:lpstr>Slide 11</vt:lpstr>
      <vt:lpstr>All Patients with Endometrial Cancer Should be Tested for dMMR!</vt:lpstr>
      <vt:lpstr>Checkpoint Inhibitors Have Shown Activity in Endometrial Cancer, Particularly in MSI-H Tumors</vt:lpstr>
      <vt:lpstr>PowerPoint Presentation</vt:lpstr>
      <vt:lpstr>Lenvatinib/Pembro: Challenges</vt:lpstr>
      <vt:lpstr>Dostarlimab TSR-042</vt:lpstr>
      <vt:lpstr>GARNET Study: Best Overall Tumor Response</vt:lpstr>
      <vt:lpstr>In general, what treatment would you recommend for a patient with microsatellite-stable (MSS) metastatic endometrial cancer who experienced disease progression on carboplatin/paclitaxel?</vt:lpstr>
      <vt:lpstr>In general, what treatment would you recommend for a patient with microsatellite-stable (MSS) metastatic endometrial cancer who experienced disease progression on carboplatin/paclitaxel?</vt:lpstr>
      <vt:lpstr>In general, what treatment would you recommend for a patient with high microsatellite instability (MSI-H) metastatic endometrial cancer who experienced disease progression on carboplatin/paclitaxel?</vt:lpstr>
      <vt:lpstr>In general, what treatment would you recommend for a patient with high microsatellite instability (MSI-H) metastatic endometrial cancer who experienced disease progression on carboplatin/paclitaxel? </vt:lpstr>
      <vt:lpstr>For a patient with MSI-H metastatic endometrial cancer, outside of a clinical trial setting and regulatory and reimbursement issues aside, what is the earliest point at which you would introduce an anti-PD-1/PD-L1 antibody?</vt:lpstr>
      <vt:lpstr>What dose and schedule of pembrolizumab are you currently administering to your patients with metastatic endometrial cancer?</vt:lpstr>
      <vt:lpstr>Dr Birrer: Case – MSI-high Endometrial Cancer  </vt:lpstr>
      <vt:lpstr>PowerPoint Presentation</vt:lpstr>
      <vt:lpstr>Dr Birrer: Case – MSS Endometrial Cancer</vt:lpstr>
      <vt:lpstr>PowerPoint Presentation</vt:lpstr>
      <vt:lpstr>Dr Birrer: Case – MSS (cont’d)</vt:lpstr>
      <vt:lpstr>PowerPoint Presentation</vt:lpstr>
      <vt:lpstr>MODULE 2: Current Indications for and Future Role of Immune Checkpoint Inhibitors in Cervical Cancer </vt:lpstr>
      <vt:lpstr>PowerPoint Presentation</vt:lpstr>
      <vt:lpstr>US FDA Accelerated Approval of Pembrolizumab First Immunotherapy Approved for Cervical Cancer (June 12, 2018)</vt:lpstr>
      <vt:lpstr>BEATcc Phase III Randomized Frontline Trial of Atezolizumab (anti-PD-L1)</vt:lpstr>
      <vt:lpstr>Checkpoint Inhibition Key Concepts</vt:lpstr>
      <vt:lpstr>In general, what would be your preferred first-line therapy for a patient with MSS metastatic cervical cancer who has received no prior systemic treatment?</vt:lpstr>
      <vt:lpstr>In general, what would be your preferred first-line therapy for a patient with MSS metastatic cervical cancer who has received no prior systemic treatment?</vt:lpstr>
      <vt:lpstr>In general, what would be your preferred first-line therapy for a patient with MSS metastatic cervical cancer who experienced relapse 12 months after receiving cisplatin-based chemoradiation therapy for Stage IIIB disease?</vt:lpstr>
      <vt:lpstr>In general, what would be your preferred first-line therapy for a patient with MSS metastatic cervical cancer who experienced relapse 12 months after receiving cisplatin-based chemoradiation therapy for Stage IIIB disease?</vt:lpstr>
      <vt:lpstr>In general, what would be your preferred second-line therapy for a patient with MSS metastatic cervical cancer who experienced disease progression on carboplatin/paclitaxel/bevacizumab?</vt:lpstr>
      <vt:lpstr>Dr Tewari: Case 1 – Recurrent Cervical Cancer </vt:lpstr>
      <vt:lpstr>Dr Tewari: Case 1 (cont’d) – Recurrent Cervical Cancer </vt:lpstr>
      <vt:lpstr>Dr Tewari: Case 1 (cont’d) – Recurrent Cervical Cancer </vt:lpstr>
      <vt:lpstr>Dr Tewari: Case 2 – Metastatic Cervical Cancer</vt:lpstr>
      <vt:lpstr>MODULE 3: Current and Potential Role of Immune Checkpoint Inhibitor Therapy in Ovarian Cancer Management </vt:lpstr>
      <vt:lpstr>PowerPoint Presentation</vt:lpstr>
      <vt:lpstr>Possible ways to improve the effectiveness of immune checkpoint inhibition in ovarian cancer</vt:lpstr>
      <vt:lpstr>PowerPoint Presentation</vt:lpstr>
      <vt:lpstr>PowerPoint Presentation</vt:lpstr>
      <vt:lpstr>Now open….  A Phase 2 Open-Label, Single-Arm Study to Evaluate the Efficacy and Safety of the Combination of Niraparib and Dostarlimab (TSR-042) in Patients With Platinum Resistant Ovarian Cancer (MOONSTONE)  ClinicalTrials.gov Identifier: NCT03955471 </vt:lpstr>
      <vt:lpstr>Do you generally evaluate microsatellite instability status in your patients with advanced ovarian cancer?</vt:lpstr>
      <vt:lpstr>Do you generally evaluate microsatellite instability status in your patients with advanced ovarian cancer?</vt:lpstr>
      <vt:lpstr>How would you respond to a patient with MSI-H metastatic endometrial cancer who is about to begin treatment with pembrolizumab and asks you to estimate the chance that during the first year of treatment she will… </vt:lpstr>
      <vt:lpstr>How would you respond to a patient with MSI-H metastatic endometrial cancer who is about to begin treatment with pembrolizumab and asks you to estimate the chance that during the first year of treatment she will… </vt:lpstr>
      <vt:lpstr>How would you respond to a patient with MSS metastatic endometrial cancer who is about to begin treatment with lenvatinib/pembrolizumab and asks you to estimate the chance that during the first year of treatment she will…</vt:lpstr>
      <vt:lpstr>How would you respond to a patient with MSS metastatic endometrial cancer who is about to begin treatment with lenvatinib/pembrolizumab and asks you to estimate the chance that during the first year of treatment she will…</vt:lpstr>
      <vt:lpstr>For a patient with MSI-H metastatic endometrial cancer and Crohn’s disease well controlled with infliximab, regulatory and reimbursement issues aside, what is the earliest point at which you would introduce an anti-PD-1/PD-L1 antibody?</vt:lpstr>
      <vt:lpstr>For a patient with MSI-H metastatic endometrial cancer and Crohn’s disease well controlled with infliximab, regulatory and reimbursement issues aside, what is the earliest point at which you would introduce an anti-PD-1/PD-L1 antibody?</vt:lpstr>
      <vt:lpstr>For a patient with MSI-H metastatic endometrial cancer and mild psoriasis not requiring active treatment, regulatory and reimbursement issues aside, what is the earliest point at which you would introduce an anti-PD-1/PD-L1 antibody?</vt:lpstr>
      <vt:lpstr>For a patient with MSI-H metastatic endometrial cancer and mild psoriasis not requiring active treament, regulatory and reimbursement issues aside, what is the earliest point at which you would introduce an anti-PD-1/PD-L1 antibody?</vt:lpstr>
      <vt:lpstr>PowerPoint Presentation</vt:lpstr>
      <vt:lpstr>PowerPoint Presentation</vt:lpstr>
      <vt:lpstr>MODULE 4: Novel Targeted Agents and Strategies Under Investigation for Gynecologic Cancers </vt:lpstr>
      <vt:lpstr>Rationale for targeting Tissue Factor</vt:lpstr>
      <vt:lpstr>Mechanism of action of tisotumab vedotin</vt:lpstr>
      <vt:lpstr>Background - innovaTV 201 Study Design</vt:lpstr>
      <vt:lpstr>innovaTV 201 – Response Rate</vt:lpstr>
      <vt:lpstr>PowerPoint Presentation</vt:lpstr>
      <vt:lpstr>innovaTV 205 (GOG 3024): Recurrent  or Metastatic Cervical Cancer</vt:lpstr>
      <vt:lpstr>CheckMate 358 Summary</vt:lpstr>
      <vt:lpstr>PowerPoint Presentation</vt:lpstr>
      <vt:lpstr>PowerPoint Presentation</vt:lpstr>
      <vt:lpstr>Carboplatin-paclitaxel-trastuzumab - Summary</vt:lpstr>
      <vt:lpstr>Randomized double-blind placebo controlled trial of primary maintenance vigil immunotherapy (VITAL study) in stage III/IV ovarian cancer: Efficacy assessment in BRCA1/2-wt patients</vt:lpstr>
      <vt:lpstr>Vigil MOA</vt:lpstr>
      <vt:lpstr>Dr O’Malley Case 1: A woman in her 20s</vt:lpstr>
      <vt:lpstr>Screening</vt:lpstr>
      <vt:lpstr>Dr O’Malley Case 2: A woman in her 40s</vt:lpstr>
      <vt:lpstr>innovaTV 205 (GOG 3024) Arm F (TV &amp; pembro)</vt:lpstr>
      <vt:lpstr>MODULE 5: SGO/ASCO 2020 Review</vt:lpstr>
      <vt:lpstr>MODULE 6: COVID-19 and Gynecologic Cancers</vt:lpstr>
      <vt:lpstr>Do you believe that receiving an anti-PD-1/PD-L1 antibody makes a patient more susceptible to contracting COVID-19?</vt:lpstr>
      <vt:lpstr>Do you believe that receiving an anti-PD-1/PD-L1 antibody increases a patient’s risk of developing complications associated with COVID-19? </vt:lpstr>
      <vt:lpstr>PowerPoint Presentation</vt:lpstr>
      <vt:lpstr>SGO Clinical Practice Statement</vt:lpstr>
      <vt:lpstr>SGO Clinical Practice Statement: Considerations for Immunotherapy</vt:lpstr>
      <vt:lpstr>SGO Clinical Practice Statement: Considerations for Immunotherapy</vt:lpstr>
      <vt:lpstr>SGO Clinical Practice Statement: Considerations for Immunotherapy</vt:lpstr>
      <vt:lpstr>SGO Clinical Practice Statement: Considerations for Immunotherapy</vt:lpstr>
      <vt:lpstr>SGO Clinical Practice Statement: Clinical Trial Considerations</vt:lpstr>
      <vt:lpstr>Thank you for joining us!   CME credit information will be emailed to  each participant tomorrow morning.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Biomarker Testing (4 COCs)</dc:title>
  <dc:creator>Silvana Izquierdo</dc:creator>
  <cp:lastModifiedBy>Silvana Izquierdo</cp:lastModifiedBy>
  <cp:revision>234</cp:revision>
  <cp:lastPrinted>2020-04-30T17:00:18Z</cp:lastPrinted>
  <dcterms:created xsi:type="dcterms:W3CDTF">2020-04-28T13:36:07Z</dcterms:created>
  <dcterms:modified xsi:type="dcterms:W3CDTF">2020-06-30T13:27:51Z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0x01010018862A45804C7345BFDE61DA2C172BE7</vt:lpwstr>
  </property>
</Properties>
</file>