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7972" r:id="rId2"/>
    <p:sldMasterId id="2147487997" r:id="rId3"/>
  </p:sldMasterIdLst>
  <p:notesMasterIdLst>
    <p:notesMasterId r:id="rId75"/>
  </p:notesMasterIdLst>
  <p:handoutMasterIdLst>
    <p:handoutMasterId r:id="rId76"/>
  </p:handoutMasterIdLst>
  <p:sldIdLst>
    <p:sldId id="3077" r:id="rId4"/>
    <p:sldId id="2642" r:id="rId5"/>
    <p:sldId id="2643" r:id="rId6"/>
    <p:sldId id="329" r:id="rId7"/>
    <p:sldId id="3078" r:id="rId8"/>
    <p:sldId id="923" r:id="rId9"/>
    <p:sldId id="3079" r:id="rId10"/>
    <p:sldId id="924" r:id="rId11"/>
    <p:sldId id="3080" r:id="rId12"/>
    <p:sldId id="925" r:id="rId13"/>
    <p:sldId id="3081" r:id="rId14"/>
    <p:sldId id="926" r:id="rId15"/>
    <p:sldId id="435" r:id="rId16"/>
    <p:sldId id="2548" r:id="rId17"/>
    <p:sldId id="2637" r:id="rId18"/>
    <p:sldId id="2134" r:id="rId19"/>
    <p:sldId id="2080" r:id="rId20"/>
    <p:sldId id="1415" r:id="rId21"/>
    <p:sldId id="2594" r:id="rId22"/>
    <p:sldId id="2624" r:id="rId23"/>
    <p:sldId id="2119" r:id="rId24"/>
    <p:sldId id="2593" r:id="rId25"/>
    <p:sldId id="2650" r:id="rId26"/>
    <p:sldId id="2621" r:id="rId27"/>
    <p:sldId id="2638" r:id="rId28"/>
    <p:sldId id="2639" r:id="rId29"/>
    <p:sldId id="2645" r:id="rId30"/>
    <p:sldId id="2651" r:id="rId31"/>
    <p:sldId id="567" r:id="rId32"/>
    <p:sldId id="2653" r:id="rId33"/>
    <p:sldId id="2597" r:id="rId34"/>
    <p:sldId id="2622" r:id="rId35"/>
    <p:sldId id="2136" r:id="rId36"/>
    <p:sldId id="1439" r:id="rId37"/>
    <p:sldId id="1418" r:id="rId38"/>
    <p:sldId id="1420" r:id="rId39"/>
    <p:sldId id="1419" r:id="rId40"/>
    <p:sldId id="2577" r:id="rId41"/>
    <p:sldId id="2598" r:id="rId42"/>
    <p:sldId id="2625" r:id="rId43"/>
    <p:sldId id="2626" r:id="rId44"/>
    <p:sldId id="2130" r:id="rId45"/>
    <p:sldId id="1440" r:id="rId46"/>
    <p:sldId id="2578" r:id="rId47"/>
    <p:sldId id="2579" r:id="rId48"/>
    <p:sldId id="2580" r:id="rId49"/>
    <p:sldId id="579" r:id="rId50"/>
    <p:sldId id="581" r:id="rId51"/>
    <p:sldId id="2537" r:id="rId52"/>
    <p:sldId id="575" r:id="rId53"/>
    <p:sldId id="2648" r:id="rId54"/>
    <p:sldId id="2634" r:id="rId55"/>
    <p:sldId id="2649" r:id="rId56"/>
    <p:sldId id="2575" r:id="rId57"/>
    <p:sldId id="2576" r:id="rId58"/>
    <p:sldId id="313" r:id="rId59"/>
    <p:sldId id="2618" r:id="rId60"/>
    <p:sldId id="2641" r:id="rId61"/>
    <p:sldId id="2646" r:id="rId62"/>
    <p:sldId id="2595" r:id="rId63"/>
    <p:sldId id="2129" r:id="rId64"/>
    <p:sldId id="2088" r:id="rId65"/>
    <p:sldId id="2108" r:id="rId66"/>
    <p:sldId id="2110" r:id="rId67"/>
    <p:sldId id="2560" r:id="rId68"/>
    <p:sldId id="2596" r:id="rId69"/>
    <p:sldId id="2627" r:id="rId70"/>
    <p:sldId id="2628" r:id="rId71"/>
    <p:sldId id="2115" r:id="rId72"/>
    <p:sldId id="2551" r:id="rId73"/>
    <p:sldId id="318" r:id="rId7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1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A50"/>
    <a:srgbClr val="FF40FF"/>
    <a:srgbClr val="002B50"/>
    <a:srgbClr val="00528E"/>
    <a:srgbClr val="F9951E"/>
    <a:srgbClr val="203864"/>
    <a:srgbClr val="FFCC30"/>
    <a:srgbClr val="FFCC31"/>
    <a:srgbClr val="B9D629"/>
    <a:srgbClr val="002B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43EDC9-5F91-B64B-AB7B-F062EF78BD10}" v="26" dt="2019-04-15T15:37:31.1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04" autoAdjust="0"/>
    <p:restoredTop sz="85119" autoAdjust="0"/>
  </p:normalViewPr>
  <p:slideViewPr>
    <p:cSldViewPr>
      <p:cViewPr varScale="1">
        <p:scale>
          <a:sx n="93" d="100"/>
          <a:sy n="93" d="100"/>
        </p:scale>
        <p:origin x="1280" y="200"/>
      </p:cViewPr>
      <p:guideLst>
        <p:guide orient="horz" pos="2160"/>
        <p:guide pos="37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70" d="100"/>
          <a:sy n="70" d="100"/>
        </p:scale>
        <p:origin x="-2920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customXml" Target="../customXml/item2.xml"/><Relationship Id="rId16" Type="http://schemas.openxmlformats.org/officeDocument/2006/relationships/slide" Target="slides/slide13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theme" Target="theme/theme1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tableStyles" Target="tableStyles.xml"/><Relationship Id="rId85" Type="http://schemas.openxmlformats.org/officeDocument/2006/relationships/customXml" Target="../customXml/item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notesMaster" Target="notesMasters/notesMaster1.xml"/><Relationship Id="rId83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viewProps" Target="viewProps.xml"/><Relationship Id="rId81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61" Type="http://schemas.openxmlformats.org/officeDocument/2006/relationships/slide" Target="slides/slide58.xml"/><Relationship Id="rId8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lvana Izquierdo" userId="46480b9d-78ec-4659-884d-35c5467fe41c" providerId="ADAL" clId="{4043EDC9-5F91-B64B-AB7B-F062EF78BD10}"/>
    <pc:docChg chg="undo custSel addSld delSld modSld addMainMaster delMainMaster">
      <pc:chgData name="Silvana Izquierdo" userId="46480b9d-78ec-4659-884d-35c5467fe41c" providerId="ADAL" clId="{4043EDC9-5F91-B64B-AB7B-F062EF78BD10}" dt="2019-04-15T15:37:31.177" v="127"/>
      <pc:docMkLst>
        <pc:docMk/>
      </pc:docMkLst>
      <pc:sldChg chg="del">
        <pc:chgData name="Silvana Izquierdo" userId="46480b9d-78ec-4659-884d-35c5467fe41c" providerId="ADAL" clId="{4043EDC9-5F91-B64B-AB7B-F062EF78BD10}" dt="2019-04-15T14:53:24.134" v="12" actId="2696"/>
        <pc:sldMkLst>
          <pc:docMk/>
          <pc:sldMk cId="3018348294" sldId="259"/>
        </pc:sldMkLst>
      </pc:sldChg>
      <pc:sldChg chg="del">
        <pc:chgData name="Silvana Izquierdo" userId="46480b9d-78ec-4659-884d-35c5467fe41c" providerId="ADAL" clId="{4043EDC9-5F91-B64B-AB7B-F062EF78BD10}" dt="2019-04-15T14:53:24.164" v="13" actId="2696"/>
        <pc:sldMkLst>
          <pc:docMk/>
          <pc:sldMk cId="2071122111" sldId="260"/>
        </pc:sldMkLst>
      </pc:sldChg>
      <pc:sldChg chg="del">
        <pc:chgData name="Silvana Izquierdo" userId="46480b9d-78ec-4659-884d-35c5467fe41c" providerId="ADAL" clId="{4043EDC9-5F91-B64B-AB7B-F062EF78BD10}" dt="2019-04-15T14:53:24.122" v="11" actId="2696"/>
        <pc:sldMkLst>
          <pc:docMk/>
          <pc:sldMk cId="2663978710" sldId="261"/>
        </pc:sldMkLst>
      </pc:sldChg>
      <pc:sldChg chg="del">
        <pc:chgData name="Silvana Izquierdo" userId="46480b9d-78ec-4659-884d-35c5467fe41c" providerId="ADAL" clId="{4043EDC9-5F91-B64B-AB7B-F062EF78BD10}" dt="2019-04-15T14:53:26.983" v="14" actId="2696"/>
        <pc:sldMkLst>
          <pc:docMk/>
          <pc:sldMk cId="2730967007" sldId="262"/>
        </pc:sldMkLst>
      </pc:sldChg>
      <pc:sldChg chg="del">
        <pc:chgData name="Silvana Izquierdo" userId="46480b9d-78ec-4659-884d-35c5467fe41c" providerId="ADAL" clId="{4043EDC9-5F91-B64B-AB7B-F062EF78BD10}" dt="2019-04-15T14:53:30.274" v="15" actId="2696"/>
        <pc:sldMkLst>
          <pc:docMk/>
          <pc:sldMk cId="1134261645" sldId="263"/>
        </pc:sldMkLst>
      </pc:sldChg>
      <pc:sldChg chg="del">
        <pc:chgData name="Silvana Izquierdo" userId="46480b9d-78ec-4659-884d-35c5467fe41c" providerId="ADAL" clId="{4043EDC9-5F91-B64B-AB7B-F062EF78BD10}" dt="2019-04-15T14:53:30.286" v="16" actId="2696"/>
        <pc:sldMkLst>
          <pc:docMk/>
          <pc:sldMk cId="2589027426" sldId="264"/>
        </pc:sldMkLst>
      </pc:sldChg>
      <pc:sldChg chg="del">
        <pc:chgData name="Silvana Izquierdo" userId="46480b9d-78ec-4659-884d-35c5467fe41c" providerId="ADAL" clId="{4043EDC9-5F91-B64B-AB7B-F062EF78BD10}" dt="2019-04-15T14:53:32.741" v="17" actId="2696"/>
        <pc:sldMkLst>
          <pc:docMk/>
          <pc:sldMk cId="3206986586" sldId="265"/>
        </pc:sldMkLst>
      </pc:sldChg>
      <pc:sldChg chg="del">
        <pc:chgData name="Silvana Izquierdo" userId="46480b9d-78ec-4659-884d-35c5467fe41c" providerId="ADAL" clId="{4043EDC9-5F91-B64B-AB7B-F062EF78BD10}" dt="2019-04-15T14:53:32.764" v="18" actId="2696"/>
        <pc:sldMkLst>
          <pc:docMk/>
          <pc:sldMk cId="906065372" sldId="266"/>
        </pc:sldMkLst>
      </pc:sldChg>
      <pc:sldChg chg="del">
        <pc:chgData name="Silvana Izquierdo" userId="46480b9d-78ec-4659-884d-35c5467fe41c" providerId="ADAL" clId="{4043EDC9-5F91-B64B-AB7B-F062EF78BD10}" dt="2019-04-15T14:54:03.670" v="20" actId="2696"/>
        <pc:sldMkLst>
          <pc:docMk/>
          <pc:sldMk cId="3317654061" sldId="267"/>
        </pc:sldMkLst>
      </pc:sldChg>
      <pc:sldChg chg="del">
        <pc:chgData name="Silvana Izquierdo" userId="46480b9d-78ec-4659-884d-35c5467fe41c" providerId="ADAL" clId="{4043EDC9-5F91-B64B-AB7B-F062EF78BD10}" dt="2019-04-15T14:54:07.712" v="21" actId="2696"/>
        <pc:sldMkLst>
          <pc:docMk/>
          <pc:sldMk cId="172172059" sldId="268"/>
        </pc:sldMkLst>
      </pc:sldChg>
      <pc:sldChg chg="del">
        <pc:chgData name="Silvana Izquierdo" userId="46480b9d-78ec-4659-884d-35c5467fe41c" providerId="ADAL" clId="{4043EDC9-5F91-B64B-AB7B-F062EF78BD10}" dt="2019-04-15T14:54:07.723" v="22" actId="2696"/>
        <pc:sldMkLst>
          <pc:docMk/>
          <pc:sldMk cId="2560518811" sldId="269"/>
        </pc:sldMkLst>
      </pc:sldChg>
      <pc:sldChg chg="del">
        <pc:chgData name="Silvana Izquierdo" userId="46480b9d-78ec-4659-884d-35c5467fe41c" providerId="ADAL" clId="{4043EDC9-5F91-B64B-AB7B-F062EF78BD10}" dt="2019-04-15T14:54:07.733" v="23" actId="2696"/>
        <pc:sldMkLst>
          <pc:docMk/>
          <pc:sldMk cId="930963808" sldId="270"/>
        </pc:sldMkLst>
      </pc:sldChg>
      <pc:sldChg chg="del">
        <pc:chgData name="Silvana Izquierdo" userId="46480b9d-78ec-4659-884d-35c5467fe41c" providerId="ADAL" clId="{4043EDC9-5F91-B64B-AB7B-F062EF78BD10}" dt="2019-04-15T14:54:10.983" v="24" actId="2696"/>
        <pc:sldMkLst>
          <pc:docMk/>
          <pc:sldMk cId="3363215964" sldId="271"/>
        </pc:sldMkLst>
      </pc:sldChg>
      <pc:sldChg chg="del">
        <pc:chgData name="Silvana Izquierdo" userId="46480b9d-78ec-4659-884d-35c5467fe41c" providerId="ADAL" clId="{4043EDC9-5F91-B64B-AB7B-F062EF78BD10}" dt="2019-04-15T14:54:10.999" v="25" actId="2696"/>
        <pc:sldMkLst>
          <pc:docMk/>
          <pc:sldMk cId="996703470" sldId="272"/>
        </pc:sldMkLst>
      </pc:sldChg>
      <pc:sldChg chg="add del">
        <pc:chgData name="Silvana Izquierdo" userId="46480b9d-78ec-4659-884d-35c5467fe41c" providerId="ADAL" clId="{4043EDC9-5F91-B64B-AB7B-F062EF78BD10}" dt="2019-04-15T14:54:34.215" v="54" actId="2696"/>
        <pc:sldMkLst>
          <pc:docMk/>
          <pc:sldMk cId="1729898866" sldId="273"/>
        </pc:sldMkLst>
      </pc:sldChg>
      <pc:sldChg chg="add">
        <pc:chgData name="Silvana Izquierdo" userId="46480b9d-78ec-4659-884d-35c5467fe41c" providerId="ADAL" clId="{4043EDC9-5F91-B64B-AB7B-F062EF78BD10}" dt="2019-04-15T14:53:09.752" v="1"/>
        <pc:sldMkLst>
          <pc:docMk/>
          <pc:sldMk cId="3009180934" sldId="329"/>
        </pc:sldMkLst>
      </pc:sldChg>
      <pc:sldChg chg="add">
        <pc:chgData name="Silvana Izquierdo" userId="46480b9d-78ec-4659-884d-35c5467fe41c" providerId="ADAL" clId="{4043EDC9-5F91-B64B-AB7B-F062EF78BD10}" dt="2019-04-15T15:37:08.624" v="124"/>
        <pc:sldMkLst>
          <pc:docMk/>
          <pc:sldMk cId="1066808189" sldId="923"/>
        </pc:sldMkLst>
      </pc:sldChg>
      <pc:sldChg chg="del">
        <pc:chgData name="Silvana Izquierdo" userId="46480b9d-78ec-4659-884d-35c5467fe41c" providerId="ADAL" clId="{4043EDC9-5F91-B64B-AB7B-F062EF78BD10}" dt="2019-04-15T14:53:14.957" v="2" actId="2696"/>
        <pc:sldMkLst>
          <pc:docMk/>
          <pc:sldMk cId="956746237" sldId="924"/>
        </pc:sldMkLst>
      </pc:sldChg>
      <pc:sldChg chg="add">
        <pc:chgData name="Silvana Izquierdo" userId="46480b9d-78ec-4659-884d-35c5467fe41c" providerId="ADAL" clId="{4043EDC9-5F91-B64B-AB7B-F062EF78BD10}" dt="2019-04-15T15:37:15.708" v="125"/>
        <pc:sldMkLst>
          <pc:docMk/>
          <pc:sldMk cId="1452783312" sldId="924"/>
        </pc:sldMkLst>
      </pc:sldChg>
      <pc:sldChg chg="add">
        <pc:chgData name="Silvana Izquierdo" userId="46480b9d-78ec-4659-884d-35c5467fe41c" providerId="ADAL" clId="{4043EDC9-5F91-B64B-AB7B-F062EF78BD10}" dt="2019-04-15T15:37:24.019" v="126"/>
        <pc:sldMkLst>
          <pc:docMk/>
          <pc:sldMk cId="2675091383" sldId="925"/>
        </pc:sldMkLst>
      </pc:sldChg>
      <pc:sldChg chg="add">
        <pc:chgData name="Silvana Izquierdo" userId="46480b9d-78ec-4659-884d-35c5467fe41c" providerId="ADAL" clId="{4043EDC9-5F91-B64B-AB7B-F062EF78BD10}" dt="2019-04-15T15:37:31.177" v="127"/>
        <pc:sldMkLst>
          <pc:docMk/>
          <pc:sldMk cId="2020777184" sldId="926"/>
        </pc:sldMkLst>
      </pc:sldChg>
      <pc:sldChg chg="del">
        <pc:chgData name="Silvana Izquierdo" userId="46480b9d-78ec-4659-884d-35c5467fe41c" providerId="ADAL" clId="{4043EDC9-5F91-B64B-AB7B-F062EF78BD10}" dt="2019-04-15T14:54:37.424" v="67" actId="2696"/>
        <pc:sldMkLst>
          <pc:docMk/>
          <pc:sldMk cId="0" sldId="1062"/>
        </pc:sldMkLst>
      </pc:sldChg>
      <pc:sldChg chg="add del">
        <pc:chgData name="Silvana Izquierdo" userId="46480b9d-78ec-4659-884d-35c5467fe41c" providerId="ADAL" clId="{4043EDC9-5F91-B64B-AB7B-F062EF78BD10}" dt="2019-04-15T14:54:25.338" v="40" actId="2696"/>
        <pc:sldMkLst>
          <pc:docMk/>
          <pc:sldMk cId="2478879489" sldId="2115"/>
        </pc:sldMkLst>
      </pc:sldChg>
      <pc:sldChg chg="del">
        <pc:chgData name="Silvana Izquierdo" userId="46480b9d-78ec-4659-884d-35c5467fe41c" providerId="ADAL" clId="{4043EDC9-5F91-B64B-AB7B-F062EF78BD10}" dt="2019-04-15T14:53:15.017" v="8" actId="2696"/>
        <pc:sldMkLst>
          <pc:docMk/>
          <pc:sldMk cId="2143881967" sldId="2360"/>
        </pc:sldMkLst>
      </pc:sldChg>
      <pc:sldChg chg="del">
        <pc:chgData name="Silvana Izquierdo" userId="46480b9d-78ec-4659-884d-35c5467fe41c" providerId="ADAL" clId="{4043EDC9-5F91-B64B-AB7B-F062EF78BD10}" dt="2019-04-15T14:53:15.003" v="6" actId="2696"/>
        <pc:sldMkLst>
          <pc:docMk/>
          <pc:sldMk cId="908425220" sldId="2363"/>
        </pc:sldMkLst>
      </pc:sldChg>
      <pc:sldChg chg="del">
        <pc:chgData name="Silvana Izquierdo" userId="46480b9d-78ec-4659-884d-35c5467fe41c" providerId="ADAL" clId="{4043EDC9-5F91-B64B-AB7B-F062EF78BD10}" dt="2019-04-15T14:53:15.036" v="9" actId="2696"/>
        <pc:sldMkLst>
          <pc:docMk/>
          <pc:sldMk cId="4292014672" sldId="2364"/>
        </pc:sldMkLst>
      </pc:sldChg>
      <pc:sldChg chg="del">
        <pc:chgData name="Silvana Izquierdo" userId="46480b9d-78ec-4659-884d-35c5467fe41c" providerId="ADAL" clId="{4043EDC9-5F91-B64B-AB7B-F062EF78BD10}" dt="2019-04-15T14:53:15.010" v="7" actId="2696"/>
        <pc:sldMkLst>
          <pc:docMk/>
          <pc:sldMk cId="3706736755" sldId="2365"/>
        </pc:sldMkLst>
      </pc:sldChg>
      <pc:sldChg chg="del">
        <pc:chgData name="Silvana Izquierdo" userId="46480b9d-78ec-4659-884d-35c5467fe41c" providerId="ADAL" clId="{4043EDC9-5F91-B64B-AB7B-F062EF78BD10}" dt="2019-04-15T14:53:14.971" v="3" actId="2696"/>
        <pc:sldMkLst>
          <pc:docMk/>
          <pc:sldMk cId="855223057" sldId="2366"/>
        </pc:sldMkLst>
      </pc:sldChg>
      <pc:sldChg chg="del">
        <pc:chgData name="Silvana Izquierdo" userId="46480b9d-78ec-4659-884d-35c5467fe41c" providerId="ADAL" clId="{4043EDC9-5F91-B64B-AB7B-F062EF78BD10}" dt="2019-04-15T14:53:14.996" v="5" actId="2696"/>
        <pc:sldMkLst>
          <pc:docMk/>
          <pc:sldMk cId="4237772414" sldId="2539"/>
        </pc:sldMkLst>
      </pc:sldChg>
      <pc:sldChg chg="del">
        <pc:chgData name="Silvana Izquierdo" userId="46480b9d-78ec-4659-884d-35c5467fe41c" providerId="ADAL" clId="{4043EDC9-5F91-B64B-AB7B-F062EF78BD10}" dt="2019-04-15T14:53:14.987" v="4" actId="2696"/>
        <pc:sldMkLst>
          <pc:docMk/>
          <pc:sldMk cId="508231081" sldId="2588"/>
        </pc:sldMkLst>
      </pc:sldChg>
      <pc:sldChg chg="del">
        <pc:chgData name="Silvana Izquierdo" userId="46480b9d-78ec-4659-884d-35c5467fe41c" providerId="ADAL" clId="{4043EDC9-5F91-B64B-AB7B-F062EF78BD10}" dt="2019-04-15T14:54:00.423" v="19" actId="2696"/>
        <pc:sldMkLst>
          <pc:docMk/>
          <pc:sldMk cId="347197749" sldId="2592"/>
        </pc:sldMkLst>
      </pc:sldChg>
      <pc:sldChg chg="del">
        <pc:chgData name="Silvana Izquierdo" userId="46480b9d-78ec-4659-884d-35c5467fe41c" providerId="ADAL" clId="{4043EDC9-5F91-B64B-AB7B-F062EF78BD10}" dt="2019-04-15T14:53:15.095" v="10" actId="2696"/>
        <pc:sldMkLst>
          <pc:docMk/>
          <pc:sldMk cId="1058242177" sldId="2644"/>
        </pc:sldMkLst>
      </pc:sldChg>
      <pc:sldChg chg="del">
        <pc:chgData name="Silvana Izquierdo" userId="46480b9d-78ec-4659-884d-35c5467fe41c" providerId="ADAL" clId="{4043EDC9-5F91-B64B-AB7B-F062EF78BD10}" dt="2019-04-15T14:57:04.551" v="68" actId="2696"/>
        <pc:sldMkLst>
          <pc:docMk/>
          <pc:sldMk cId="723158355" sldId="2652"/>
        </pc:sldMkLst>
      </pc:sldChg>
      <pc:sldChg chg="add">
        <pc:chgData name="Silvana Izquierdo" userId="46480b9d-78ec-4659-884d-35c5467fe41c" providerId="ADAL" clId="{4043EDC9-5F91-B64B-AB7B-F062EF78BD10}" dt="2019-04-15T14:53:03.930" v="0"/>
        <pc:sldMkLst>
          <pc:docMk/>
          <pc:sldMk cId="463048769" sldId="3077"/>
        </pc:sldMkLst>
      </pc:sldChg>
      <pc:sldChg chg="addSp delSp modSp add">
        <pc:chgData name="Silvana Izquierdo" userId="46480b9d-78ec-4659-884d-35c5467fe41c" providerId="ADAL" clId="{4043EDC9-5F91-B64B-AB7B-F062EF78BD10}" dt="2019-04-15T15:32:34.015" v="81" actId="14861"/>
        <pc:sldMkLst>
          <pc:docMk/>
          <pc:sldMk cId="1148337204" sldId="3078"/>
        </pc:sldMkLst>
        <pc:spChg chg="mod">
          <ac:chgData name="Silvana Izquierdo" userId="46480b9d-78ec-4659-884d-35c5467fe41c" providerId="ADAL" clId="{4043EDC9-5F91-B64B-AB7B-F062EF78BD10}" dt="2019-04-15T15:07:15.867" v="73" actId="14100"/>
          <ac:spMkLst>
            <pc:docMk/>
            <pc:sldMk cId="1148337204" sldId="3078"/>
            <ac:spMk id="5" creationId="{F4E22311-58AD-8E49-AA67-990165540413}"/>
          </ac:spMkLst>
        </pc:spChg>
        <pc:picChg chg="add mod">
          <ac:chgData name="Silvana Izquierdo" userId="46480b9d-78ec-4659-884d-35c5467fe41c" providerId="ADAL" clId="{4043EDC9-5F91-B64B-AB7B-F062EF78BD10}" dt="2019-04-15T15:32:34.015" v="81" actId="14861"/>
          <ac:picMkLst>
            <pc:docMk/>
            <pc:sldMk cId="1148337204" sldId="3078"/>
            <ac:picMk id="3" creationId="{6023F22F-02A8-1C41-908A-9116567EDAE3}"/>
          </ac:picMkLst>
        </pc:picChg>
        <pc:picChg chg="del">
          <ac:chgData name="Silvana Izquierdo" userId="46480b9d-78ec-4659-884d-35c5467fe41c" providerId="ADAL" clId="{4043EDC9-5F91-B64B-AB7B-F062EF78BD10}" dt="2019-04-15T15:32:30.194" v="80" actId="478"/>
          <ac:picMkLst>
            <pc:docMk/>
            <pc:sldMk cId="1148337204" sldId="3078"/>
            <ac:picMk id="9" creationId="{B8E9DBA7-0AFF-AD40-B928-68B50C4D51E4}"/>
          </ac:picMkLst>
        </pc:picChg>
      </pc:sldChg>
      <pc:sldChg chg="addSp delSp modSp add">
        <pc:chgData name="Silvana Izquierdo" userId="46480b9d-78ec-4659-884d-35c5467fe41c" providerId="ADAL" clId="{4043EDC9-5F91-B64B-AB7B-F062EF78BD10}" dt="2019-04-15T15:34:52.796" v="107" actId="14861"/>
        <pc:sldMkLst>
          <pc:docMk/>
          <pc:sldMk cId="3710424454" sldId="3079"/>
        </pc:sldMkLst>
        <pc:spChg chg="mod">
          <ac:chgData name="Silvana Izquierdo" userId="46480b9d-78ec-4659-884d-35c5467fe41c" providerId="ADAL" clId="{4043EDC9-5F91-B64B-AB7B-F062EF78BD10}" dt="2019-04-15T15:33:03.369" v="85" actId="113"/>
          <ac:spMkLst>
            <pc:docMk/>
            <pc:sldMk cId="3710424454" sldId="3079"/>
            <ac:spMk id="5" creationId="{F4E22311-58AD-8E49-AA67-990165540413}"/>
          </ac:spMkLst>
        </pc:spChg>
        <pc:picChg chg="del">
          <ac:chgData name="Silvana Izquierdo" userId="46480b9d-78ec-4659-884d-35c5467fe41c" providerId="ADAL" clId="{4043EDC9-5F91-B64B-AB7B-F062EF78BD10}" dt="2019-04-15T15:34:38.327" v="106" actId="478"/>
          <ac:picMkLst>
            <pc:docMk/>
            <pc:sldMk cId="3710424454" sldId="3079"/>
            <ac:picMk id="3" creationId="{6023F22F-02A8-1C41-908A-9116567EDAE3}"/>
          </ac:picMkLst>
        </pc:picChg>
        <pc:picChg chg="add mod">
          <ac:chgData name="Silvana Izquierdo" userId="46480b9d-78ec-4659-884d-35c5467fe41c" providerId="ADAL" clId="{4043EDC9-5F91-B64B-AB7B-F062EF78BD10}" dt="2019-04-15T15:34:52.796" v="107" actId="14861"/>
          <ac:picMkLst>
            <pc:docMk/>
            <pc:sldMk cId="3710424454" sldId="3079"/>
            <ac:picMk id="4" creationId="{1B9710C5-A2B8-EF42-B875-A64A72139F16}"/>
          </ac:picMkLst>
        </pc:picChg>
      </pc:sldChg>
      <pc:sldChg chg="addSp delSp modSp add">
        <pc:chgData name="Silvana Izquierdo" userId="46480b9d-78ec-4659-884d-35c5467fe41c" providerId="ADAL" clId="{4043EDC9-5F91-B64B-AB7B-F062EF78BD10}" dt="2019-04-15T15:34:57.061" v="108" actId="14861"/>
        <pc:sldMkLst>
          <pc:docMk/>
          <pc:sldMk cId="2606934766" sldId="3080"/>
        </pc:sldMkLst>
        <pc:spChg chg="mod">
          <ac:chgData name="Silvana Izquierdo" userId="46480b9d-78ec-4659-884d-35c5467fe41c" providerId="ADAL" clId="{4043EDC9-5F91-B64B-AB7B-F062EF78BD10}" dt="2019-04-15T15:34:05.502" v="96" actId="113"/>
          <ac:spMkLst>
            <pc:docMk/>
            <pc:sldMk cId="2606934766" sldId="3080"/>
            <ac:spMk id="5" creationId="{F4E22311-58AD-8E49-AA67-990165540413}"/>
          </ac:spMkLst>
        </pc:spChg>
        <pc:picChg chg="del">
          <ac:chgData name="Silvana Izquierdo" userId="46480b9d-78ec-4659-884d-35c5467fe41c" providerId="ADAL" clId="{4043EDC9-5F91-B64B-AB7B-F062EF78BD10}" dt="2019-04-15T15:34:31.531" v="104" actId="478"/>
          <ac:picMkLst>
            <pc:docMk/>
            <pc:sldMk cId="2606934766" sldId="3080"/>
            <ac:picMk id="3" creationId="{6023F22F-02A8-1C41-908A-9116567EDAE3}"/>
          </ac:picMkLst>
        </pc:picChg>
        <pc:picChg chg="del">
          <ac:chgData name="Silvana Izquierdo" userId="46480b9d-78ec-4659-884d-35c5467fe41c" providerId="ADAL" clId="{4043EDC9-5F91-B64B-AB7B-F062EF78BD10}" dt="2019-04-15T15:34:30.073" v="103" actId="478"/>
          <ac:picMkLst>
            <pc:docMk/>
            <pc:sldMk cId="2606934766" sldId="3080"/>
            <ac:picMk id="4" creationId="{1B9710C5-A2B8-EF42-B875-A64A72139F16}"/>
          </ac:picMkLst>
        </pc:picChg>
        <pc:picChg chg="add mod">
          <ac:chgData name="Silvana Izquierdo" userId="46480b9d-78ec-4659-884d-35c5467fe41c" providerId="ADAL" clId="{4043EDC9-5F91-B64B-AB7B-F062EF78BD10}" dt="2019-04-15T15:34:57.061" v="108" actId="14861"/>
          <ac:picMkLst>
            <pc:docMk/>
            <pc:sldMk cId="2606934766" sldId="3080"/>
            <ac:picMk id="6" creationId="{DF6BB312-7BCB-8D43-B623-3C12DDC82E12}"/>
          </ac:picMkLst>
        </pc:picChg>
      </pc:sldChg>
      <pc:sldChg chg="addSp delSp modSp add">
        <pc:chgData name="Silvana Izquierdo" userId="46480b9d-78ec-4659-884d-35c5467fe41c" providerId="ADAL" clId="{4043EDC9-5F91-B64B-AB7B-F062EF78BD10}" dt="2019-04-15T15:36:11.233" v="123" actId="14861"/>
        <pc:sldMkLst>
          <pc:docMk/>
          <pc:sldMk cId="536711269" sldId="3081"/>
        </pc:sldMkLst>
        <pc:spChg chg="mod">
          <ac:chgData name="Silvana Izquierdo" userId="46480b9d-78ec-4659-884d-35c5467fe41c" providerId="ADAL" clId="{4043EDC9-5F91-B64B-AB7B-F062EF78BD10}" dt="2019-04-15T15:35:45.630" v="115" actId="20577"/>
          <ac:spMkLst>
            <pc:docMk/>
            <pc:sldMk cId="536711269" sldId="3081"/>
            <ac:spMk id="5" creationId="{F4E22311-58AD-8E49-AA67-990165540413}"/>
          </ac:spMkLst>
        </pc:spChg>
        <pc:picChg chg="add mod">
          <ac:chgData name="Silvana Izquierdo" userId="46480b9d-78ec-4659-884d-35c5467fe41c" providerId="ADAL" clId="{4043EDC9-5F91-B64B-AB7B-F062EF78BD10}" dt="2019-04-15T15:36:11.233" v="123" actId="14861"/>
          <ac:picMkLst>
            <pc:docMk/>
            <pc:sldMk cId="536711269" sldId="3081"/>
            <ac:picMk id="3" creationId="{8201CC87-5CD8-6A48-ADE8-AFCC0BE3418C}"/>
          </ac:picMkLst>
        </pc:picChg>
        <pc:picChg chg="del">
          <ac:chgData name="Silvana Izquierdo" userId="46480b9d-78ec-4659-884d-35c5467fe41c" providerId="ADAL" clId="{4043EDC9-5F91-B64B-AB7B-F062EF78BD10}" dt="2019-04-15T15:36:08.082" v="122" actId="478"/>
          <ac:picMkLst>
            <pc:docMk/>
            <pc:sldMk cId="536711269" sldId="3081"/>
            <ac:picMk id="6" creationId="{DF6BB312-7BCB-8D43-B623-3C12DDC82E12}"/>
          </ac:picMkLst>
        </pc:picChg>
      </pc:sldChg>
      <pc:sldMasterChg chg="add del addSldLayout delSldLayout">
        <pc:chgData name="Silvana Izquierdo" userId="46480b9d-78ec-4659-884d-35c5467fe41c" providerId="ADAL" clId="{4043EDC9-5F91-B64B-AB7B-F062EF78BD10}" dt="2019-04-15T14:54:34.228" v="66" actId="2696"/>
        <pc:sldMasterMkLst>
          <pc:docMk/>
          <pc:sldMasterMk cId="3156674934" sldId="2147488014"/>
        </pc:sldMasterMkLst>
        <pc:sldLayoutChg chg="add del">
          <pc:chgData name="Silvana Izquierdo" userId="46480b9d-78ec-4659-884d-35c5467fe41c" providerId="ADAL" clId="{4043EDC9-5F91-B64B-AB7B-F062EF78BD10}" dt="2019-04-15T14:54:34.217" v="55" actId="2696"/>
          <pc:sldLayoutMkLst>
            <pc:docMk/>
            <pc:sldMasterMk cId="3156674934" sldId="2147488014"/>
            <pc:sldLayoutMk cId="457415172" sldId="2147488015"/>
          </pc:sldLayoutMkLst>
        </pc:sldLayoutChg>
        <pc:sldLayoutChg chg="add del">
          <pc:chgData name="Silvana Izquierdo" userId="46480b9d-78ec-4659-884d-35c5467fe41c" providerId="ADAL" clId="{4043EDC9-5F91-B64B-AB7B-F062EF78BD10}" dt="2019-04-15T14:54:34.218" v="56" actId="2696"/>
          <pc:sldLayoutMkLst>
            <pc:docMk/>
            <pc:sldMasterMk cId="3156674934" sldId="2147488014"/>
            <pc:sldLayoutMk cId="585192976" sldId="2147488016"/>
          </pc:sldLayoutMkLst>
        </pc:sldLayoutChg>
        <pc:sldLayoutChg chg="add del">
          <pc:chgData name="Silvana Izquierdo" userId="46480b9d-78ec-4659-884d-35c5467fe41c" providerId="ADAL" clId="{4043EDC9-5F91-B64B-AB7B-F062EF78BD10}" dt="2019-04-15T14:54:34.219" v="57" actId="2696"/>
          <pc:sldLayoutMkLst>
            <pc:docMk/>
            <pc:sldMasterMk cId="3156674934" sldId="2147488014"/>
            <pc:sldLayoutMk cId="1491902712" sldId="2147488017"/>
          </pc:sldLayoutMkLst>
        </pc:sldLayoutChg>
        <pc:sldLayoutChg chg="add del">
          <pc:chgData name="Silvana Izquierdo" userId="46480b9d-78ec-4659-884d-35c5467fe41c" providerId="ADAL" clId="{4043EDC9-5F91-B64B-AB7B-F062EF78BD10}" dt="2019-04-15T14:54:34.220" v="58" actId="2696"/>
          <pc:sldLayoutMkLst>
            <pc:docMk/>
            <pc:sldMasterMk cId="3156674934" sldId="2147488014"/>
            <pc:sldLayoutMk cId="476999727" sldId="2147488018"/>
          </pc:sldLayoutMkLst>
        </pc:sldLayoutChg>
        <pc:sldLayoutChg chg="add del">
          <pc:chgData name="Silvana Izquierdo" userId="46480b9d-78ec-4659-884d-35c5467fe41c" providerId="ADAL" clId="{4043EDC9-5F91-B64B-AB7B-F062EF78BD10}" dt="2019-04-15T14:54:34.221" v="59" actId="2696"/>
          <pc:sldLayoutMkLst>
            <pc:docMk/>
            <pc:sldMasterMk cId="3156674934" sldId="2147488014"/>
            <pc:sldLayoutMk cId="1515946056" sldId="2147488019"/>
          </pc:sldLayoutMkLst>
        </pc:sldLayoutChg>
        <pc:sldLayoutChg chg="add del">
          <pc:chgData name="Silvana Izquierdo" userId="46480b9d-78ec-4659-884d-35c5467fe41c" providerId="ADAL" clId="{4043EDC9-5F91-B64B-AB7B-F062EF78BD10}" dt="2019-04-15T14:54:34.222" v="60" actId="2696"/>
          <pc:sldLayoutMkLst>
            <pc:docMk/>
            <pc:sldMasterMk cId="3156674934" sldId="2147488014"/>
            <pc:sldLayoutMk cId="3316520757" sldId="2147488020"/>
          </pc:sldLayoutMkLst>
        </pc:sldLayoutChg>
        <pc:sldLayoutChg chg="add del">
          <pc:chgData name="Silvana Izquierdo" userId="46480b9d-78ec-4659-884d-35c5467fe41c" providerId="ADAL" clId="{4043EDC9-5F91-B64B-AB7B-F062EF78BD10}" dt="2019-04-15T14:54:34.223" v="61" actId="2696"/>
          <pc:sldLayoutMkLst>
            <pc:docMk/>
            <pc:sldMasterMk cId="3156674934" sldId="2147488014"/>
            <pc:sldLayoutMk cId="1422028735" sldId="2147488021"/>
          </pc:sldLayoutMkLst>
        </pc:sldLayoutChg>
        <pc:sldLayoutChg chg="add del">
          <pc:chgData name="Silvana Izquierdo" userId="46480b9d-78ec-4659-884d-35c5467fe41c" providerId="ADAL" clId="{4043EDC9-5F91-B64B-AB7B-F062EF78BD10}" dt="2019-04-15T14:54:34.224" v="62" actId="2696"/>
          <pc:sldLayoutMkLst>
            <pc:docMk/>
            <pc:sldMasterMk cId="3156674934" sldId="2147488014"/>
            <pc:sldLayoutMk cId="856771865" sldId="2147488022"/>
          </pc:sldLayoutMkLst>
        </pc:sldLayoutChg>
        <pc:sldLayoutChg chg="add del">
          <pc:chgData name="Silvana Izquierdo" userId="46480b9d-78ec-4659-884d-35c5467fe41c" providerId="ADAL" clId="{4043EDC9-5F91-B64B-AB7B-F062EF78BD10}" dt="2019-04-15T14:54:34.225" v="63" actId="2696"/>
          <pc:sldLayoutMkLst>
            <pc:docMk/>
            <pc:sldMasterMk cId="3156674934" sldId="2147488014"/>
            <pc:sldLayoutMk cId="1859883413" sldId="2147488023"/>
          </pc:sldLayoutMkLst>
        </pc:sldLayoutChg>
        <pc:sldLayoutChg chg="add del">
          <pc:chgData name="Silvana Izquierdo" userId="46480b9d-78ec-4659-884d-35c5467fe41c" providerId="ADAL" clId="{4043EDC9-5F91-B64B-AB7B-F062EF78BD10}" dt="2019-04-15T14:54:34.226" v="64" actId="2696"/>
          <pc:sldLayoutMkLst>
            <pc:docMk/>
            <pc:sldMasterMk cId="3156674934" sldId="2147488014"/>
            <pc:sldLayoutMk cId="3385667758" sldId="2147488024"/>
          </pc:sldLayoutMkLst>
        </pc:sldLayoutChg>
        <pc:sldLayoutChg chg="add del">
          <pc:chgData name="Silvana Izquierdo" userId="46480b9d-78ec-4659-884d-35c5467fe41c" providerId="ADAL" clId="{4043EDC9-5F91-B64B-AB7B-F062EF78BD10}" dt="2019-04-15T14:54:34.227" v="65" actId="2696"/>
          <pc:sldLayoutMkLst>
            <pc:docMk/>
            <pc:sldMasterMk cId="3156674934" sldId="2147488014"/>
            <pc:sldLayoutMk cId="2955612555" sldId="2147488025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andrew.gannon\Desktop\Pneumonitis%20exposure%20bar%20graphs%20(6%20Sept%202018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C:\Users\andrew.gannon\Desktop\Pneumonitis%20exposure%20bar%20graphs%20(6%20Sept%202018)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Confirmed objective response</c:v>
                </c:pt>
              </c:strCache>
            </c:strRef>
          </c:tx>
          <c:spPr>
            <a:solidFill>
              <a:srgbClr val="FF9300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500" b="1" i="0" u="none" strike="noStrike" kern="1200" baseline="0">
                      <a:solidFill>
                        <a:srgbClr val="002A5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74DB-9040-B8FE-32BD00509F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chemeClr val="accent6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BM cohort</c:v>
                </c:pt>
                <c:pt idx="1">
                  <c:v>LM cohort</c:v>
                </c:pt>
              </c:strCache>
            </c:strRef>
          </c:cat>
          <c:val>
            <c:numRef>
              <c:f>Sheet1!$B$2:$B$3</c:f>
              <c:numCache>
                <c:formatCode>0.0%</c:formatCode>
                <c:ptCount val="2"/>
                <c:pt idx="0">
                  <c:v>0.625</c:v>
                </c:pt>
                <c:pt idx="1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FA-C240-ACF9-80789BFBFB9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Confirmed disease control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1" i="0" u="none" strike="noStrike" kern="1200" baseline="0">
                    <a:solidFill>
                      <a:srgbClr val="002A5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BM cohort</c:v>
                </c:pt>
                <c:pt idx="1">
                  <c:v>LM cohort</c:v>
                </c:pt>
              </c:strCache>
            </c:strRef>
          </c:cat>
          <c:val>
            <c:numRef>
              <c:f>Sheet1!$C$2:$C$3</c:f>
              <c:numCache>
                <c:formatCode>0.0%</c:formatCode>
                <c:ptCount val="2"/>
                <c:pt idx="0">
                  <c:v>0.93799999999999994</c:v>
                </c:pt>
                <c:pt idx="1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FA-C240-ACF9-80789BFBFB9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0846336"/>
        <c:axId val="200848128"/>
      </c:barChart>
      <c:catAx>
        <c:axId val="200846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0848128"/>
        <c:crosses val="autoZero"/>
        <c:auto val="1"/>
        <c:lblAlgn val="ctr"/>
        <c:lblOffset val="100"/>
        <c:noMultiLvlLbl val="0"/>
      </c:catAx>
      <c:valAx>
        <c:axId val="200848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0846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815048118985127"/>
          <c:y val="7.0292187740649645E-2"/>
          <c:w val="0.83648188148260605"/>
          <c:h val="0.73443157252134994"/>
        </c:manualLayout>
      </c:layout>
      <c:barChart>
        <c:barDir val="col"/>
        <c:grouping val="clustered"/>
        <c:varyColors val="0"/>
        <c:ser>
          <c:idx val="0"/>
          <c:order val="0"/>
          <c:tx>
            <c:v>Durvalumab with pneumonitis (n=161)</c:v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Sheet1!$B$5:$B$8</c:f>
              <c:strCache>
                <c:ptCount val="4"/>
                <c:pt idx="0">
                  <c:v>   ≥16</c:v>
                </c:pt>
                <c:pt idx="1">
                  <c:v>   ≥32</c:v>
                </c:pt>
                <c:pt idx="2">
                  <c:v>   ≥48</c:v>
                </c:pt>
                <c:pt idx="3">
                  <c:v>   ≥54</c:v>
                </c:pt>
              </c:strCache>
            </c:strRef>
          </c:cat>
          <c:val>
            <c:numRef>
              <c:f>Sheet1!$C$5:$C$8</c:f>
              <c:numCache>
                <c:formatCode>General</c:formatCode>
                <c:ptCount val="4"/>
                <c:pt idx="0">
                  <c:v>73.3</c:v>
                </c:pt>
                <c:pt idx="1">
                  <c:v>58.4</c:v>
                </c:pt>
                <c:pt idx="2">
                  <c:v>44.7</c:v>
                </c:pt>
                <c:pt idx="3">
                  <c:v>1.9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B7-8048-A6B0-4719B3965AE4}"/>
            </c:ext>
          </c:extLst>
        </c:ser>
        <c:ser>
          <c:idx val="1"/>
          <c:order val="1"/>
          <c:tx>
            <c:v>Durvalumab without pneumonitis (n=314)</c:v>
          </c:tx>
          <c:spPr>
            <a:solidFill>
              <a:srgbClr val="DBFFCE"/>
            </a:solidFill>
            <a:ln>
              <a:noFill/>
            </a:ln>
            <a:effectLst/>
          </c:spPr>
          <c:invertIfNegative val="0"/>
          <c:cat>
            <c:strRef>
              <c:f>Sheet1!$B$5:$B$8</c:f>
              <c:strCache>
                <c:ptCount val="4"/>
                <c:pt idx="0">
                  <c:v>   ≥16</c:v>
                </c:pt>
                <c:pt idx="1">
                  <c:v>   ≥32</c:v>
                </c:pt>
                <c:pt idx="2">
                  <c:v>   ≥48</c:v>
                </c:pt>
                <c:pt idx="3">
                  <c:v>   ≥54</c:v>
                </c:pt>
              </c:strCache>
            </c:strRef>
          </c:cat>
          <c:val>
            <c:numRef>
              <c:f>Sheet1!$D$5:$D$8</c:f>
              <c:numCache>
                <c:formatCode>General</c:formatCode>
                <c:ptCount val="4"/>
                <c:pt idx="0">
                  <c:v>79.3</c:v>
                </c:pt>
                <c:pt idx="1">
                  <c:v>61.5</c:v>
                </c:pt>
                <c:pt idx="2">
                  <c:v>46.2</c:v>
                </c:pt>
                <c:pt idx="3">
                  <c:v>1.6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B7-8048-A6B0-4719B3965A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46679264"/>
        <c:axId val="1253023360"/>
      </c:barChart>
      <c:catAx>
        <c:axId val="9466792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b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dirty="0"/>
                  <a:t>Weeks of treatment</a:t>
                </a:r>
              </a:p>
            </c:rich>
          </c:tx>
          <c:layout>
            <c:manualLayout>
              <c:xMode val="edge"/>
              <c:yMode val="edge"/>
              <c:x val="0.38796861329833771"/>
              <c:y val="0.900060030569334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b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3023360"/>
        <c:crosses val="autoZero"/>
        <c:auto val="1"/>
        <c:lblAlgn val="ctr"/>
        <c:lblOffset val="100"/>
        <c:noMultiLvlLbl val="0"/>
      </c:catAx>
      <c:valAx>
        <c:axId val="1253023360"/>
        <c:scaling>
          <c:orientation val="minMax"/>
          <c:max val="10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dirty="0"/>
                  <a:t>%</a:t>
                </a:r>
                <a:r>
                  <a:rPr lang="en-US" b="1" baseline="0" dirty="0"/>
                  <a:t> of patients</a:t>
                </a:r>
                <a:endParaRPr lang="en-US" b="1" dirty="0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46679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096183289588799"/>
          <c:y val="0.10424326155588459"/>
          <c:w val="0.66793744531933508"/>
          <c:h val="0.200921551472732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276082677165355"/>
          <c:y val="7.0305601334716875E-2"/>
          <c:w val="0.78904472878390197"/>
          <c:h val="0.74757929968056314"/>
        </c:manualLayout>
      </c:layout>
      <c:barChart>
        <c:barDir val="col"/>
        <c:grouping val="clustered"/>
        <c:varyColors val="0"/>
        <c:ser>
          <c:idx val="0"/>
          <c:order val="0"/>
          <c:tx>
            <c:v>Placebo with pneumonitis (n=58)</c:v>
          </c:tx>
          <c:spPr>
            <a:solidFill>
              <a:srgbClr val="F9951E"/>
            </a:solidFill>
            <a:ln>
              <a:noFill/>
            </a:ln>
            <a:effectLst/>
          </c:spPr>
          <c:invertIfNegative val="0"/>
          <c:cat>
            <c:strRef>
              <c:f>Sheet1!$E$5:$E$8</c:f>
              <c:strCache>
                <c:ptCount val="4"/>
                <c:pt idx="0">
                  <c:v>   ≥16</c:v>
                </c:pt>
                <c:pt idx="1">
                  <c:v>   ≥32</c:v>
                </c:pt>
                <c:pt idx="2">
                  <c:v>   ≥48</c:v>
                </c:pt>
                <c:pt idx="3">
                  <c:v>   ≥54</c:v>
                </c:pt>
              </c:strCache>
            </c:strRef>
          </c:cat>
          <c:val>
            <c:numRef>
              <c:f>Sheet1!$F$5:$F$8</c:f>
              <c:numCache>
                <c:formatCode>General</c:formatCode>
                <c:ptCount val="4"/>
                <c:pt idx="0">
                  <c:v>70.7</c:v>
                </c:pt>
                <c:pt idx="1">
                  <c:v>50</c:v>
                </c:pt>
                <c:pt idx="2">
                  <c:v>34.5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20-CD47-8153-57CC5CA5B394}"/>
            </c:ext>
          </c:extLst>
        </c:ser>
        <c:ser>
          <c:idx val="1"/>
          <c:order val="1"/>
          <c:tx>
            <c:v>Placebo without pneumonitis (n=176)</c:v>
          </c:tx>
          <c:spPr>
            <a:solidFill>
              <a:srgbClr val="F9D993"/>
            </a:solidFill>
            <a:ln>
              <a:noFill/>
            </a:ln>
            <a:effectLst/>
          </c:spPr>
          <c:invertIfNegative val="0"/>
          <c:cat>
            <c:strRef>
              <c:f>Sheet1!$E$5:$E$8</c:f>
              <c:strCache>
                <c:ptCount val="4"/>
                <c:pt idx="0">
                  <c:v>   ≥16</c:v>
                </c:pt>
                <c:pt idx="1">
                  <c:v>   ≥32</c:v>
                </c:pt>
                <c:pt idx="2">
                  <c:v>   ≥48</c:v>
                </c:pt>
                <c:pt idx="3">
                  <c:v>   ≥54</c:v>
                </c:pt>
              </c:strCache>
            </c:strRef>
          </c:cat>
          <c:val>
            <c:numRef>
              <c:f>Sheet1!$G$5:$G$8</c:f>
              <c:numCache>
                <c:formatCode>General</c:formatCode>
                <c:ptCount val="4"/>
                <c:pt idx="0">
                  <c:v>73.900000000000006</c:v>
                </c:pt>
                <c:pt idx="1">
                  <c:v>48.9</c:v>
                </c:pt>
                <c:pt idx="2">
                  <c:v>34.1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B20-CD47-8153-57CC5CA5B3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53028400"/>
        <c:axId val="1253031200"/>
      </c:barChart>
      <c:catAx>
        <c:axId val="12530284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b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900" b="1" dirty="0"/>
                  <a:t>Weeks of treatment</a:t>
                </a:r>
              </a:p>
            </c:rich>
          </c:tx>
          <c:layout>
            <c:manualLayout>
              <c:xMode val="edge"/>
              <c:yMode val="edge"/>
              <c:x val="0.42717902449693784"/>
              <c:y val="0.9127906976744186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b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3031200"/>
        <c:crosses val="autoZero"/>
        <c:auto val="1"/>
        <c:lblAlgn val="ctr"/>
        <c:lblOffset val="100"/>
        <c:noMultiLvlLbl val="0"/>
      </c:catAx>
      <c:valAx>
        <c:axId val="1253031200"/>
        <c:scaling>
          <c:orientation val="minMax"/>
          <c:max val="10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 i="0" dirty="0"/>
                  <a:t>% of patients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3028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0038905293088362"/>
          <c:y val="0.10452654174042199"/>
          <c:w val="0.59505522747156603"/>
          <c:h val="0.2071659647195263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r>
              <a:rPr lang="en-US"/>
              <a:t>Gastrointestinal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231094E-EE1B-DC4C-9055-4A48FF0273CD}" type="datetimeFigureOut">
              <a:rPr lang="en-US"/>
              <a:pPr>
                <a:defRPr/>
              </a:pPr>
              <a:t>4/15/19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/>
              <a:t>00A_ONS-GI-17-NL-Intro-Slides_v35rak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047A620-AB8F-CF46-A88D-87A30D4E58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97391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Gastrointestinal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/>
              <a:t>00A_ONS-GI-17-NL-Intro-Slides_v35rak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FF50E98-AC92-C54A-ACBD-9B80212ADB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99176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8194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9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9FDB787-9FB4-DC4A-80AA-DB3AF5C8F3C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00A_ONS-GI-17-NL-Intro-Slides_v35rak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Gastrointestinal</a:t>
            </a:r>
          </a:p>
        </p:txBody>
      </p:sp>
    </p:spTree>
    <p:extLst>
      <p:ext uri="{BB962C8B-B14F-4D97-AF65-F5344CB8AC3E}">
        <p14:creationId xmlns:p14="http://schemas.microsoft.com/office/powerpoint/2010/main" val="30485138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3F6CC57-9CAB-A740-BA1A-EEF972F71E78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00A_ONS-Breast-17-NL-Intro-Slides_v34fr</a:t>
            </a:r>
          </a:p>
        </p:txBody>
      </p:sp>
      <p:sp>
        <p:nvSpPr>
          <p:cNvPr id="3" name="Header Placeholder 2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Breast Cancer</a:t>
            </a:r>
          </a:p>
        </p:txBody>
      </p:sp>
    </p:spTree>
    <p:extLst>
      <p:ext uri="{BB962C8B-B14F-4D97-AF65-F5344CB8AC3E}">
        <p14:creationId xmlns:p14="http://schemas.microsoft.com/office/powerpoint/2010/main" val="4089819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8454E4F-783E-484A-B0F1-8B154FB65569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9218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BA78C0B-3979-6E4D-AF2E-6DB695C7C84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</a:endParaRPr>
          </a:p>
        </p:txBody>
      </p:sp>
      <p:sp>
        <p:nvSpPr>
          <p:cNvPr id="9219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CB4E213-A3B4-034B-9EB3-87F68C5545D8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  <a:cs typeface="Arial" charset="0"/>
            </a:endParaRPr>
          </a:p>
        </p:txBody>
      </p:sp>
      <p:sp>
        <p:nvSpPr>
          <p:cNvPr id="9220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341C093-CAEF-C545-BA79-9A6534A52887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charset="0"/>
                <a:ea typeface="ＭＳ Ｐゴシック" charset="0"/>
                <a:cs typeface="Arial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charset="0"/>
              <a:ea typeface="ＭＳ Ｐゴシック" charset="0"/>
              <a:cs typeface="Arial" charset="0"/>
            </a:endParaRPr>
          </a:p>
        </p:txBody>
      </p:sp>
      <p:sp>
        <p:nvSpPr>
          <p:cNvPr id="92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solidFill>
            <a:srgbClr val="FFFFFF"/>
          </a:solidFill>
          <a:ln/>
        </p:spPr>
      </p:sp>
      <p:sp>
        <p:nvSpPr>
          <p:cNvPr id="922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6828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377279-0192-2547-BDDA-CFCC03FBDC3D}" type="slidenum">
              <a:rPr lang="en-US" altLang="x-none" smtClean="0"/>
              <a:pPr/>
              <a:t>13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7853119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8370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371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8B1B1B-EDAC-2B46-AC0E-B38D92238C3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303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8370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371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8B1B1B-EDAC-2B46-AC0E-B38D92238C3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735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8370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8371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88B1B1B-EDAC-2B46-AC0E-B38D92238C3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324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0D7798-B130-4940-94F7-34520F6BA0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981200"/>
            <a:ext cx="103632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74794475"/>
      </p:ext>
    </p:extLst>
  </p:cSld>
  <p:clrMapOvr>
    <a:masterClrMapping/>
  </p:clrMapOvr>
  <p:transition spd="slow"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6955924"/>
      </p:ext>
    </p:extLst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0"/>
            <a:ext cx="2590800" cy="6489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1" y="0"/>
            <a:ext cx="7569200" cy="6489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7085071"/>
      </p:ext>
    </p:extLst>
  </p:cSld>
  <p:clrMapOvr>
    <a:masterClrMapping/>
  </p:clrMapOvr>
  <p:transition spd="slow"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640395028"/>
      </p:ext>
    </p:extLst>
  </p:cSld>
  <p:clrMapOvr>
    <a:masterClrMapping/>
  </p:clrMapOvr>
  <p:transition spd="slow"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6" y="115890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3" y="6289942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8" indent="0">
              <a:buNone/>
              <a:defRPr/>
            </a:lvl2pPr>
            <a:lvl3pPr marL="914415" indent="0">
              <a:buNone/>
              <a:defRPr/>
            </a:lvl3pPr>
            <a:lvl4pPr marL="1371623" indent="0">
              <a:buNone/>
              <a:defRPr/>
            </a:lvl4pPr>
            <a:lvl5pPr marL="182883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8" y="649129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964710"/>
      </p:ext>
    </p:extLst>
  </p:cSld>
  <p:clrMapOvr>
    <a:masterClrMapping/>
  </p:clrMapOvr>
  <p:transition spd="slow"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2E99AA7-133A-E54F-B877-701653B6C8E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/>
  </p:cSld>
  <p:clrMapOvr>
    <a:masterClrMapping/>
  </p:clrMapOvr>
  <p:transition spd="slow"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9600" y="6210780"/>
            <a:ext cx="5488517" cy="447993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6098118" y="6210780"/>
            <a:ext cx="5488517" cy="447993"/>
          </a:xfrm>
        </p:spPr>
        <p:txBody>
          <a:bodyPr anchor="b"/>
          <a:lstStyle>
            <a:lvl1pPr marL="0" indent="0" algn="r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extLst/>
  </p:cSld>
  <p:clrMapOvr>
    <a:masterClrMapping/>
  </p:clrMapOvr>
  <p:transition spd="slow"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8874284"/>
      </p:ext>
    </p:extLst>
  </p:cSld>
  <p:clrMapOvr>
    <a:masterClrMapping/>
  </p:clrMapOvr>
  <p:transition spd="slow"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3739"/>
      </p:ext>
    </p:extLst>
  </p:cSld>
  <p:clrMapOvr>
    <a:masterClrMapping/>
  </p:clrMapOvr>
  <p:transition spd="slow"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444129574"/>
      </p:ext>
    </p:extLst>
  </p:cSld>
  <p:clrMapOvr>
    <a:masterClrMapping/>
  </p:clrMapOvr>
  <p:transition spd="slow"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YiR15-Papers-back_v2fr-CRC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6176" y="484632"/>
            <a:ext cx="10911840" cy="4005072"/>
          </a:xfrm>
        </p:spPr>
        <p:txBody>
          <a:bodyPr lIns="365760" rIns="274320" bIns="228600" anchor="b"/>
          <a:lstStyle>
            <a:lvl1pPr algn="l">
              <a:defRPr sz="3200">
                <a:solidFill>
                  <a:srgbClr val="004383"/>
                </a:solidFill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46176" y="4498848"/>
            <a:ext cx="10728960" cy="1874520"/>
          </a:xfrm>
        </p:spPr>
        <p:txBody>
          <a:bodyPr lIns="365760" tIns="182880"/>
          <a:lstStyle>
            <a:lvl1pPr marL="0" indent="0" algn="l">
              <a:buFontTx/>
              <a:buNone/>
              <a:defRPr sz="2800">
                <a:solidFill>
                  <a:srgbClr val="004383"/>
                </a:solidFill>
              </a:defRPr>
            </a:lvl1pPr>
          </a:lstStyle>
          <a:p>
            <a:pPr lvl="0"/>
            <a:r>
              <a:rPr lang="en-US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82546460"/>
      </p:ext>
    </p:extLst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0338933"/>
      </p:ext>
    </p:extLst>
  </p:cSld>
  <p:clrMapOvr>
    <a:masterClrMapping/>
  </p:clrMapOvr>
  <p:transition spd="slow" advClick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C454DE-A612-E94D-9729-C8AD6DDFBC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981200"/>
            <a:ext cx="103632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54611592"/>
      </p:ext>
    </p:extLst>
  </p:cSld>
  <p:clrMapOvr>
    <a:masterClrMapping/>
  </p:clrMapOvr>
  <p:transition spd="slow"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51381901"/>
      </p:ext>
    </p:extLst>
  </p:cSld>
  <p:clrMapOvr>
    <a:masterClrMapping/>
  </p:clrMapOvr>
  <p:transition spd="slow"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23886100"/>
      </p:ext>
    </p:extLst>
  </p:cSld>
  <p:clrMapOvr>
    <a:masterClrMapping/>
  </p:clrMapOvr>
  <p:transition spd="slow"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9822461"/>
      </p:ext>
    </p:extLst>
  </p:cSld>
  <p:clrMapOvr>
    <a:masterClrMapping/>
  </p:clrMapOvr>
  <p:transition spd="slow"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6260801"/>
      </p:ext>
    </p:extLst>
  </p:cSld>
  <p:clrMapOvr>
    <a:masterClrMapping/>
  </p:clrMapOvr>
  <p:transition spd="slow"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02419061"/>
      </p:ext>
    </p:extLst>
  </p:cSld>
  <p:clrMapOvr>
    <a:masterClrMapping/>
  </p:clrMapOvr>
  <p:transition spd="slow"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340650"/>
      </p:ext>
    </p:extLst>
  </p:cSld>
  <p:clrMapOvr>
    <a:masterClrMapping/>
  </p:clrMapOvr>
  <p:transition spd="slow" advClick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7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7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26737311"/>
      </p:ext>
    </p:extLst>
  </p:cSld>
  <p:clrMapOvr>
    <a:masterClrMapping/>
  </p:clrMapOvr>
  <p:transition spd="slow"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945156"/>
      </p:ext>
    </p:extLst>
  </p:cSld>
  <p:clrMapOvr>
    <a:masterClrMapping/>
  </p:clrMapOvr>
  <p:transition spd="slow" advClick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4165246"/>
      </p:ext>
    </p:extLst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8" indent="0">
              <a:buNone/>
              <a:defRPr sz="1800"/>
            </a:lvl2pPr>
            <a:lvl3pPr marL="914415" indent="0">
              <a:buNone/>
              <a:defRPr sz="1600"/>
            </a:lvl3pPr>
            <a:lvl4pPr marL="1371623" indent="0">
              <a:buNone/>
              <a:defRPr sz="1400"/>
            </a:lvl4pPr>
            <a:lvl5pPr marL="1828830" indent="0">
              <a:buNone/>
              <a:defRPr sz="1400"/>
            </a:lvl5pPr>
            <a:lvl6pPr marL="2286038" indent="0">
              <a:buNone/>
              <a:defRPr sz="1400"/>
            </a:lvl6pPr>
            <a:lvl7pPr marL="2743246" indent="0">
              <a:buNone/>
              <a:defRPr sz="1400"/>
            </a:lvl7pPr>
            <a:lvl8pPr marL="3200453" indent="0">
              <a:buNone/>
              <a:defRPr sz="1400"/>
            </a:lvl8pPr>
            <a:lvl9pPr marL="3657661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4832024"/>
      </p:ext>
    </p:extLst>
  </p:cSld>
  <p:clrMapOvr>
    <a:masterClrMapping/>
  </p:clrMapOvr>
  <p:transition spd="slow" advClick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0"/>
            <a:ext cx="2590800" cy="6489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1" y="0"/>
            <a:ext cx="7569200" cy="6489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6063826"/>
      </p:ext>
    </p:extLst>
  </p:cSld>
  <p:clrMapOvr>
    <a:masterClrMapping/>
  </p:clrMapOvr>
  <p:transition spd="slow" advClick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771488"/>
      </p:ext>
    </p:extLst>
  </p:cSld>
  <p:clrMapOvr>
    <a:masterClrMapping/>
  </p:clrMapOvr>
  <p:transition spd="slow" advClick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8116672"/>
      </p:ext>
    </p:extLst>
  </p:cSld>
  <p:clrMapOvr>
    <a:masterClrMapping/>
  </p:clrMapOvr>
  <p:transition spd="slow" advClick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807271384"/>
      </p:ext>
    </p:extLst>
  </p:cSld>
  <p:clrMapOvr>
    <a:masterClrMapping/>
  </p:clrMapOvr>
  <p:transition spd="slow" advClick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259966"/>
      </p:ext>
    </p:extLst>
  </p:cSld>
  <p:clrMapOvr>
    <a:masterClrMapping/>
  </p:clrMapOvr>
  <p:transition spd="slow" advClick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3465539860"/>
      </p:ext>
    </p:extLst>
  </p:cSld>
  <p:clrMapOvr>
    <a:masterClrMapping/>
  </p:clrMapOvr>
  <p:transition spd="slow" advClick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7F3A663-5F92-3645-BDD6-420B0EC389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981200"/>
            <a:ext cx="103632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20624628"/>
      </p:ext>
    </p:extLst>
  </p:cSld>
  <p:clrMapOvr>
    <a:masterClrMapping/>
  </p:clrMapOvr>
  <p:transition spd="slow" advClick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78038694"/>
      </p:ext>
    </p:extLst>
  </p:cSld>
  <p:clrMapOvr>
    <a:masterClrMapping/>
  </p:clrMapOvr>
  <p:transition spd="slow" advClick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3190276"/>
      </p:ext>
    </p:extLst>
  </p:cSld>
  <p:clrMapOvr>
    <a:masterClrMapping/>
  </p:clrMapOvr>
  <p:transition spd="slow" advClick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6819247"/>
      </p:ext>
    </p:extLst>
  </p:cSld>
  <p:clrMapOvr>
    <a:masterClrMapping/>
  </p:clrMapOvr>
  <p:transition spd="slow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62088"/>
            <a:ext cx="508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16327743"/>
      </p:ext>
    </p:extLst>
  </p:cSld>
  <p:clrMapOvr>
    <a:masterClrMapping/>
  </p:clrMapOvr>
  <p:transition spd="slow" advClick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0654190"/>
      </p:ext>
    </p:extLst>
  </p:cSld>
  <p:clrMapOvr>
    <a:masterClrMapping/>
  </p:clrMapOvr>
  <p:transition spd="slow" advClick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57598786"/>
      </p:ext>
    </p:extLst>
  </p:cSld>
  <p:clrMapOvr>
    <a:masterClrMapping/>
  </p:clrMapOvr>
  <p:transition spd="slow" advClick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9017992"/>
      </p:ext>
    </p:extLst>
  </p:cSld>
  <p:clrMapOvr>
    <a:masterClrMapping/>
  </p:clrMapOvr>
  <p:transition spd="slow" advClick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7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7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4329943"/>
      </p:ext>
    </p:extLst>
  </p:cSld>
  <p:clrMapOvr>
    <a:masterClrMapping/>
  </p:clrMapOvr>
  <p:transition spd="slow" advClick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2269576"/>
      </p:ext>
    </p:extLst>
  </p:cSld>
  <p:clrMapOvr>
    <a:masterClrMapping/>
  </p:clrMapOvr>
  <p:transition spd="slow" advClick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8124195"/>
      </p:ext>
    </p:extLst>
  </p:cSld>
  <p:clrMapOvr>
    <a:masterClrMapping/>
  </p:clrMapOvr>
  <p:transition spd="slow" advClick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0"/>
            <a:ext cx="2590800" cy="6489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1" y="0"/>
            <a:ext cx="7569200" cy="6489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9502197"/>
      </p:ext>
    </p:extLst>
  </p:cSld>
  <p:clrMapOvr>
    <a:masterClrMapping/>
  </p:clrMapOvr>
  <p:transition spd="slow" advClick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841551"/>
      </p:ext>
    </p:extLst>
  </p:cSld>
  <p:clrMapOvr>
    <a:masterClrMapping/>
  </p:clrMapOvr>
  <p:transition spd="slow" advClick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8879074"/>
      </p:ext>
    </p:extLst>
  </p:cSld>
  <p:clrMapOvr>
    <a:masterClrMapping/>
  </p:clrMapOvr>
  <p:transition spd="slow" advClick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659D2F7D-FC5C-3F46-9C72-E18FC1D7FFE0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007735743"/>
      </p:ext>
    </p:extLst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8" indent="0">
              <a:buNone/>
              <a:defRPr sz="2000" b="1"/>
            </a:lvl2pPr>
            <a:lvl3pPr marL="914415" indent="0">
              <a:buNone/>
              <a:defRPr sz="1800" b="1"/>
            </a:lvl3pPr>
            <a:lvl4pPr marL="1371623" indent="0">
              <a:buNone/>
              <a:defRPr sz="1600" b="1"/>
            </a:lvl4pPr>
            <a:lvl5pPr marL="1828830" indent="0">
              <a:buNone/>
              <a:defRPr sz="1600" b="1"/>
            </a:lvl5pPr>
            <a:lvl6pPr marL="2286038" indent="0">
              <a:buNone/>
              <a:defRPr sz="1600" b="1"/>
            </a:lvl6pPr>
            <a:lvl7pPr marL="2743246" indent="0">
              <a:buNone/>
              <a:defRPr sz="1600" b="1"/>
            </a:lvl7pPr>
            <a:lvl8pPr marL="3200453" indent="0">
              <a:buNone/>
              <a:defRPr sz="1600" b="1"/>
            </a:lvl8pPr>
            <a:lvl9pPr marL="365766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8" indent="0">
              <a:buNone/>
              <a:defRPr sz="2000" b="1"/>
            </a:lvl2pPr>
            <a:lvl3pPr marL="914415" indent="0">
              <a:buNone/>
              <a:defRPr sz="1800" b="1"/>
            </a:lvl3pPr>
            <a:lvl4pPr marL="1371623" indent="0">
              <a:buNone/>
              <a:defRPr sz="1600" b="1"/>
            </a:lvl4pPr>
            <a:lvl5pPr marL="1828830" indent="0">
              <a:buNone/>
              <a:defRPr sz="1600" b="1"/>
            </a:lvl5pPr>
            <a:lvl6pPr marL="2286038" indent="0">
              <a:buNone/>
              <a:defRPr sz="1600" b="1"/>
            </a:lvl6pPr>
            <a:lvl7pPr marL="2743246" indent="0">
              <a:buNone/>
              <a:defRPr sz="1600" b="1"/>
            </a:lvl7pPr>
            <a:lvl8pPr marL="3200453" indent="0">
              <a:buNone/>
              <a:defRPr sz="1600" b="1"/>
            </a:lvl8pPr>
            <a:lvl9pPr marL="365766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33727529"/>
      </p:ext>
    </p:extLst>
  </p:cSld>
  <p:clrMapOvr>
    <a:masterClrMapping/>
  </p:clrMapOvr>
  <p:transition spd="slow" advClick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591396"/>
      </p:ext>
    </p:extLst>
  </p:cSld>
  <p:clrMapOvr>
    <a:masterClrMapping/>
  </p:clrMapOvr>
  <p:transition spd="slow" advClick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679739908"/>
      </p:ext>
    </p:extLst>
  </p:cSld>
  <p:clrMapOvr>
    <a:masterClrMapping/>
  </p:clrMapOvr>
  <p:transition spd="slow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75973674"/>
      </p:ext>
    </p:extLst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5502751"/>
      </p:ext>
    </p:extLst>
  </p:cSld>
  <p:clrMapOvr>
    <a:masterClrMapping/>
  </p:clrMapOvr>
  <p:transition spd="slow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9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9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8" indent="0">
              <a:buNone/>
              <a:defRPr sz="1200"/>
            </a:lvl2pPr>
            <a:lvl3pPr marL="914415" indent="0">
              <a:buNone/>
              <a:defRPr sz="1000"/>
            </a:lvl3pPr>
            <a:lvl4pPr marL="1371623" indent="0">
              <a:buNone/>
              <a:defRPr sz="900"/>
            </a:lvl4pPr>
            <a:lvl5pPr marL="1828830" indent="0">
              <a:buNone/>
              <a:defRPr sz="900"/>
            </a:lvl5pPr>
            <a:lvl6pPr marL="2286038" indent="0">
              <a:buNone/>
              <a:defRPr sz="900"/>
            </a:lvl6pPr>
            <a:lvl7pPr marL="2743246" indent="0">
              <a:buNone/>
              <a:defRPr sz="900"/>
            </a:lvl7pPr>
            <a:lvl8pPr marL="3200453" indent="0">
              <a:buNone/>
              <a:defRPr sz="900"/>
            </a:lvl8pPr>
            <a:lvl9pPr marL="365766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652405"/>
      </p:ext>
    </p:extLst>
  </p:cSld>
  <p:clrMapOvr>
    <a:masterClrMapping/>
  </p:clrMapOvr>
  <p:transition spd="slow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8" indent="0">
              <a:buNone/>
              <a:defRPr sz="2800"/>
            </a:lvl2pPr>
            <a:lvl3pPr marL="914415" indent="0">
              <a:buNone/>
              <a:defRPr sz="2400"/>
            </a:lvl3pPr>
            <a:lvl4pPr marL="1371623" indent="0">
              <a:buNone/>
              <a:defRPr sz="2000"/>
            </a:lvl4pPr>
            <a:lvl5pPr marL="1828830" indent="0">
              <a:buNone/>
              <a:defRPr sz="2000"/>
            </a:lvl5pPr>
            <a:lvl6pPr marL="2286038" indent="0">
              <a:buNone/>
              <a:defRPr sz="2000"/>
            </a:lvl6pPr>
            <a:lvl7pPr marL="2743246" indent="0">
              <a:buNone/>
              <a:defRPr sz="2000"/>
            </a:lvl7pPr>
            <a:lvl8pPr marL="3200453" indent="0">
              <a:buNone/>
              <a:defRPr sz="2000"/>
            </a:lvl8pPr>
            <a:lvl9pPr marL="3657661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8" indent="0">
              <a:buNone/>
              <a:defRPr sz="1200"/>
            </a:lvl2pPr>
            <a:lvl3pPr marL="914415" indent="0">
              <a:buNone/>
              <a:defRPr sz="1000"/>
            </a:lvl3pPr>
            <a:lvl4pPr marL="1371623" indent="0">
              <a:buNone/>
              <a:defRPr sz="900"/>
            </a:lvl4pPr>
            <a:lvl5pPr marL="1828830" indent="0">
              <a:buNone/>
              <a:defRPr sz="900"/>
            </a:lvl5pPr>
            <a:lvl6pPr marL="2286038" indent="0">
              <a:buNone/>
              <a:defRPr sz="900"/>
            </a:lvl6pPr>
            <a:lvl7pPr marL="2743246" indent="0">
              <a:buNone/>
              <a:defRPr sz="900"/>
            </a:lvl7pPr>
            <a:lvl8pPr marL="3200453" indent="0">
              <a:buNone/>
              <a:defRPr sz="900"/>
            </a:lvl8pPr>
            <a:lvl9pPr marL="365766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07670566"/>
      </p:ext>
    </p:extLst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5F76B1-4E0D-324D-807D-6B6D35907A70}"/>
              </a:ext>
            </a:extLst>
          </p:cNvPr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371600"/>
            <a:ext cx="10972800" cy="5029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525" r:id="rId1"/>
    <p:sldLayoutId id="2147487505" r:id="rId2"/>
    <p:sldLayoutId id="2147487506" r:id="rId3"/>
    <p:sldLayoutId id="2147487507" r:id="rId4"/>
    <p:sldLayoutId id="2147487508" r:id="rId5"/>
    <p:sldLayoutId id="2147487509" r:id="rId6"/>
    <p:sldLayoutId id="2147487510" r:id="rId7"/>
    <p:sldLayoutId id="2147487511" r:id="rId8"/>
    <p:sldLayoutId id="2147487512" r:id="rId9"/>
    <p:sldLayoutId id="2147487513" r:id="rId10"/>
    <p:sldLayoutId id="2147487514" r:id="rId11"/>
    <p:sldLayoutId id="2147487540" r:id="rId12"/>
    <p:sldLayoutId id="2147487556" r:id="rId13"/>
    <p:sldLayoutId id="2147487933" r:id="rId14"/>
    <p:sldLayoutId id="2147487878" r:id="rId15"/>
    <p:sldLayoutId id="2147487951" r:id="rId16"/>
    <p:sldLayoutId id="2147487956" r:id="rId17"/>
    <p:sldLayoutId id="2147487958" r:id="rId18"/>
    <p:sldLayoutId id="2147487959" r:id="rId19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5pPr>
      <a:lvl6pPr marL="457208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15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23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3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6" indent="-342906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62" indent="-285755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19" indent="-228604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27" indent="-228604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34" indent="-228604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42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49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57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65" indent="-228604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8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3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0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6A313A-E53E-F845-A2A1-F0E3F66A3B42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371600"/>
            <a:ext cx="10972800" cy="52578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56957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973" r:id="rId1"/>
    <p:sldLayoutId id="2147487974" r:id="rId2"/>
    <p:sldLayoutId id="2147487975" r:id="rId3"/>
    <p:sldLayoutId id="2147487976" r:id="rId4"/>
    <p:sldLayoutId id="2147487977" r:id="rId5"/>
    <p:sldLayoutId id="2147487978" r:id="rId6"/>
    <p:sldLayoutId id="2147487979" r:id="rId7"/>
    <p:sldLayoutId id="2147487980" r:id="rId8"/>
    <p:sldLayoutId id="2147487981" r:id="rId9"/>
    <p:sldLayoutId id="2147487982" r:id="rId10"/>
    <p:sldLayoutId id="2147487983" r:id="rId11"/>
    <p:sldLayoutId id="2147487984" r:id="rId12"/>
    <p:sldLayoutId id="2147487989" r:id="rId13"/>
    <p:sldLayoutId id="2147487992" r:id="rId14"/>
    <p:sldLayoutId id="2147487994" r:id="rId15"/>
    <p:sldLayoutId id="2147487996" r:id="rId16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3136D3-8FAE-E64D-97EC-396728124172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371600"/>
            <a:ext cx="10972800" cy="50292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0235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7998" r:id="rId1"/>
    <p:sldLayoutId id="2147487999" r:id="rId2"/>
    <p:sldLayoutId id="2147488000" r:id="rId3"/>
    <p:sldLayoutId id="2147488001" r:id="rId4"/>
    <p:sldLayoutId id="2147488002" r:id="rId5"/>
    <p:sldLayoutId id="2147488003" r:id="rId6"/>
    <p:sldLayoutId id="2147488004" r:id="rId7"/>
    <p:sldLayoutId id="2147488005" r:id="rId8"/>
    <p:sldLayoutId id="2147488006" r:id="rId9"/>
    <p:sldLayoutId id="2147488007" r:id="rId10"/>
    <p:sldLayoutId id="2147488008" r:id="rId11"/>
    <p:sldLayoutId id="2147488009" r:id="rId12"/>
    <p:sldLayoutId id="2147488010" r:id="rId13"/>
    <p:sldLayoutId id="2147488011" r:id="rId14"/>
    <p:sldLayoutId id="2147488012" r:id="rId15"/>
    <p:sldLayoutId id="2147488013" r:id="rId16"/>
  </p:sldLayoutIdLst>
  <p:transition spd="slow"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41.xml"/><Relationship Id="rId1" Type="http://schemas.openxmlformats.org/officeDocument/2006/relationships/tags" Target="../tags/tag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61B5002-C2E5-494F-AFEE-650FC57C56F9}"/>
              </a:ext>
            </a:extLst>
          </p:cNvPr>
          <p:cNvSpPr txBox="1">
            <a:spLocks/>
          </p:cNvSpPr>
          <p:nvPr/>
        </p:nvSpPr>
        <p:spPr bwMode="auto">
          <a:xfrm>
            <a:off x="914400" y="2544640"/>
            <a:ext cx="10245683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Please note, these are the actual video-recorded </a:t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</a:b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proceedings from the live CME event and may include </a:t>
            </a:r>
            <a:b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</a:b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the use of trade names and other raw, unedited content.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63048769"/>
      </p:ext>
    </p:extLst>
  </p:cSld>
  <p:clrMapOvr>
    <a:masterClrMapping/>
  </p:clrMapOvr>
  <p:transition spd="slow"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8">
            <a:extLst>
              <a:ext uri="{FF2B5EF4-FFF2-40B4-BE49-F238E27FC236}">
                <a16:creationId xmlns:a16="http://schemas.microsoft.com/office/drawing/2014/main" id="{56D94323-D291-C04E-9FA8-829A6EA16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Disclosures for </a:t>
            </a:r>
            <a:r>
              <a:rPr lang="en-US" altLang="en-US" dirty="0" err="1"/>
              <a:t>Ms</a:t>
            </a:r>
            <a:r>
              <a:rPr lang="en-US" altLang="en-US" dirty="0"/>
              <a:t> </a:t>
            </a:r>
            <a:r>
              <a:rPr lang="en-US" altLang="en-US" dirty="0" err="1"/>
              <a:t>Pagtama</a:t>
            </a:r>
            <a:endParaRPr lang="en-US" altLang="en-US" dirty="0"/>
          </a:p>
        </p:txBody>
      </p:sp>
      <p:graphicFrame>
        <p:nvGraphicFramePr>
          <p:cNvPr id="6" name="Group 45">
            <a:extLst>
              <a:ext uri="{FF2B5EF4-FFF2-40B4-BE49-F238E27FC236}">
                <a16:creationId xmlns:a16="http://schemas.microsoft.com/office/drawing/2014/main" id="{25952B8D-EE3C-4041-BB93-D2264AAC3B7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181100" y="2133600"/>
          <a:ext cx="9829800" cy="1895610"/>
        </p:xfrm>
        <a:graphic>
          <a:graphicData uri="http://schemas.openxmlformats.org/drawingml/2006/table">
            <a:tbl>
              <a:tblPr/>
              <a:tblGrid>
                <a:gridCol w="982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95610"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No relevant conflicts of interest to disclose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509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red shirt and smiling at the camera&#10;&#10;Description automatically generated">
            <a:extLst>
              <a:ext uri="{FF2B5EF4-FFF2-40B4-BE49-F238E27FC236}">
                <a16:creationId xmlns:a16="http://schemas.microsoft.com/office/drawing/2014/main" id="{8201CC87-5CD8-6A48-ADE8-AFCC0BE341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2340352"/>
            <a:ext cx="2209800" cy="26517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4E22311-58AD-8E49-AA67-990165540413}"/>
              </a:ext>
            </a:extLst>
          </p:cNvPr>
          <p:cNvSpPr/>
          <p:nvPr/>
        </p:nvSpPr>
        <p:spPr>
          <a:xfrm>
            <a:off x="5105400" y="2286000"/>
            <a:ext cx="60198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Anne S Tsao, MD</a:t>
            </a:r>
            <a:br>
              <a:rPr lang="en-US" sz="22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Professor</a:t>
            </a:r>
            <a:b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Director, Mesothelioma Program</a:t>
            </a:r>
            <a:b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Director, Thoracic Chemo-Radiation Program</a:t>
            </a:r>
            <a:b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Department of Thoracic/Head and Neck Medical Oncology 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University of Texas MD Anderson </a:t>
            </a:r>
            <a:b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Cancer Center</a:t>
            </a:r>
            <a:b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Houston, Texas</a:t>
            </a:r>
          </a:p>
        </p:txBody>
      </p:sp>
    </p:spTree>
    <p:extLst>
      <p:ext uri="{BB962C8B-B14F-4D97-AF65-F5344CB8AC3E}">
        <p14:creationId xmlns:p14="http://schemas.microsoft.com/office/powerpoint/2010/main" val="536711269"/>
      </p:ext>
    </p:extLst>
  </p:cSld>
  <p:clrMapOvr>
    <a:masterClrMapping/>
  </p:clrMapOvr>
  <p:transition spd="slow"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8">
            <a:extLst>
              <a:ext uri="{FF2B5EF4-FFF2-40B4-BE49-F238E27FC236}">
                <a16:creationId xmlns:a16="http://schemas.microsoft.com/office/drawing/2014/main" id="{56D94323-D291-C04E-9FA8-829A6EA16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Disclosures for </a:t>
            </a:r>
            <a:r>
              <a:rPr lang="en-US" altLang="en-US" dirty="0" err="1"/>
              <a:t>Dr</a:t>
            </a:r>
            <a:r>
              <a:rPr lang="en-US" altLang="en-US" dirty="0"/>
              <a:t> Tsao</a:t>
            </a:r>
          </a:p>
        </p:txBody>
      </p:sp>
      <p:graphicFrame>
        <p:nvGraphicFramePr>
          <p:cNvPr id="5" name="Group 45">
            <a:extLst>
              <a:ext uri="{FF2B5EF4-FFF2-40B4-BE49-F238E27FC236}">
                <a16:creationId xmlns:a16="http://schemas.microsoft.com/office/drawing/2014/main" id="{290920A7-D8FB-9E49-A728-1F81D93D361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2000" y="1676400"/>
          <a:ext cx="10668000" cy="4631072"/>
        </p:xfrm>
        <a:graphic>
          <a:graphicData uri="http://schemas.openxmlformats.org/drawingml/2006/table">
            <a:tbl>
              <a:tblPr/>
              <a:tblGrid>
                <a:gridCol w="29633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046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2880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Advisory Committee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Ariad Pharmaceuticals Inc, AstraZeneca Pharmaceuticals LP, Boehringer Ingelheim Pharmaceuticals Inc, Bristol-Myers Squibb Company, EMD Serono Inc, Genentech, Huron, Lilly, Merck, Novartis, Roche Laboratories Inc, Seattle Genetics, SELLAS Life Sciences, Takeda Oncology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64294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Contracted Research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Ariad Pharmaceuticals Inc, Boehringer Ingelheim Pharmaceuticals Inc, Bristol-Myers Squibb Company,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Epizyme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, Genentech, Lilly, Merck, Polaris Group, Seattle Genetics, Takeda Oncology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797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Data and Safety Monitoring Board/Committee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Xcovery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7941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0777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7" name="Group 196"/>
          <p:cNvGrpSpPr/>
          <p:nvPr/>
        </p:nvGrpSpPr>
        <p:grpSpPr>
          <a:xfrm>
            <a:off x="6677347" y="3768933"/>
            <a:ext cx="689613" cy="853233"/>
            <a:chOff x="1267438" y="2286252"/>
            <a:chExt cx="561362" cy="694553"/>
          </a:xfrm>
        </p:grpSpPr>
        <p:cxnSp>
          <p:nvCxnSpPr>
            <p:cNvPr id="198" name="Straight Connector 197"/>
            <p:cNvCxnSpPr/>
            <p:nvPr/>
          </p:nvCxnSpPr>
          <p:spPr bwMode="auto">
            <a:xfrm>
              <a:off x="1570052" y="2286252"/>
              <a:ext cx="0" cy="30454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99" name="Straight Connector 198"/>
            <p:cNvCxnSpPr/>
            <p:nvPr/>
          </p:nvCxnSpPr>
          <p:spPr bwMode="auto">
            <a:xfrm>
              <a:off x="1267438" y="2590800"/>
              <a:ext cx="561362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00" name="Straight Connector 199"/>
            <p:cNvCxnSpPr/>
            <p:nvPr/>
          </p:nvCxnSpPr>
          <p:spPr bwMode="auto">
            <a:xfrm>
              <a:off x="1282146" y="2590800"/>
              <a:ext cx="0" cy="3810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01" name="Straight Connector 200"/>
            <p:cNvCxnSpPr/>
            <p:nvPr/>
          </p:nvCxnSpPr>
          <p:spPr bwMode="auto">
            <a:xfrm>
              <a:off x="1812028" y="2590800"/>
              <a:ext cx="0" cy="390005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292" name="Group 291"/>
          <p:cNvGrpSpPr/>
          <p:nvPr/>
        </p:nvGrpSpPr>
        <p:grpSpPr>
          <a:xfrm>
            <a:off x="6439526" y="4280552"/>
            <a:ext cx="560431" cy="560432"/>
            <a:chOff x="4802568" y="4921681"/>
            <a:chExt cx="456204" cy="456205"/>
          </a:xfrm>
        </p:grpSpPr>
        <p:sp>
          <p:nvSpPr>
            <p:cNvPr id="282" name="TextBox 281"/>
            <p:cNvSpPr txBox="1"/>
            <p:nvPr/>
          </p:nvSpPr>
          <p:spPr>
            <a:xfrm>
              <a:off x="4802568" y="4921681"/>
              <a:ext cx="456204" cy="368470"/>
            </a:xfrm>
            <a:prstGeom prst="rect">
              <a:avLst/>
            </a:prstGeom>
            <a:solidFill>
              <a:srgbClr val="00719F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  <p:sp>
          <p:nvSpPr>
            <p:cNvPr id="283" name="TextBox 282"/>
            <p:cNvSpPr txBox="1"/>
            <p:nvPr/>
          </p:nvSpPr>
          <p:spPr>
            <a:xfrm>
              <a:off x="4802568" y="5306754"/>
              <a:ext cx="456204" cy="71132"/>
            </a:xfrm>
            <a:prstGeom prst="rect">
              <a:avLst/>
            </a:prstGeom>
            <a:solidFill>
              <a:srgbClr val="608F1D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  <p:sp>
          <p:nvSpPr>
            <p:cNvPr id="289" name="TextBox 288"/>
            <p:cNvSpPr txBox="1"/>
            <p:nvPr/>
          </p:nvSpPr>
          <p:spPr>
            <a:xfrm>
              <a:off x="4802568" y="5290151"/>
              <a:ext cx="456204" cy="18288"/>
            </a:xfrm>
            <a:prstGeom prst="rect">
              <a:avLst/>
            </a:prstGeom>
            <a:solidFill>
              <a:srgbClr val="D55F01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</p:grpSp>
      <p:grpSp>
        <p:nvGrpSpPr>
          <p:cNvPr id="274" name="Group 273"/>
          <p:cNvGrpSpPr/>
          <p:nvPr/>
        </p:nvGrpSpPr>
        <p:grpSpPr>
          <a:xfrm>
            <a:off x="7083319" y="4280552"/>
            <a:ext cx="560431" cy="560432"/>
            <a:chOff x="5326631" y="4921681"/>
            <a:chExt cx="456204" cy="456205"/>
          </a:xfrm>
        </p:grpSpPr>
        <p:sp>
          <p:nvSpPr>
            <p:cNvPr id="291" name="TextBox 290"/>
            <p:cNvSpPr txBox="1"/>
            <p:nvPr/>
          </p:nvSpPr>
          <p:spPr>
            <a:xfrm>
              <a:off x="5326631" y="4921681"/>
              <a:ext cx="456204" cy="368470"/>
            </a:xfrm>
            <a:prstGeom prst="rect">
              <a:avLst/>
            </a:prstGeom>
            <a:solidFill>
              <a:srgbClr val="00719F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  <p:sp>
          <p:nvSpPr>
            <p:cNvPr id="287" name="TextBox 286"/>
            <p:cNvSpPr txBox="1"/>
            <p:nvPr/>
          </p:nvSpPr>
          <p:spPr>
            <a:xfrm>
              <a:off x="5326631" y="5225618"/>
              <a:ext cx="456203" cy="45367"/>
            </a:xfrm>
            <a:prstGeom prst="rect">
              <a:avLst/>
            </a:prstGeom>
            <a:solidFill>
              <a:srgbClr val="608F1D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  <p:sp>
          <p:nvSpPr>
            <p:cNvPr id="288" name="TextBox 287"/>
            <p:cNvSpPr txBox="1"/>
            <p:nvPr/>
          </p:nvSpPr>
          <p:spPr>
            <a:xfrm>
              <a:off x="5326631" y="5257088"/>
              <a:ext cx="456203" cy="120798"/>
            </a:xfrm>
            <a:prstGeom prst="rect">
              <a:avLst/>
            </a:prstGeom>
            <a:solidFill>
              <a:srgbClr val="77787B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  <p:sp>
          <p:nvSpPr>
            <p:cNvPr id="290" name="TextBox 289"/>
            <p:cNvSpPr txBox="1"/>
            <p:nvPr/>
          </p:nvSpPr>
          <p:spPr>
            <a:xfrm>
              <a:off x="5326631" y="5212172"/>
              <a:ext cx="456204" cy="18288"/>
            </a:xfrm>
            <a:prstGeom prst="rect">
              <a:avLst/>
            </a:prstGeom>
            <a:solidFill>
              <a:srgbClr val="D55F01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</p:grpSp>
      <p:sp>
        <p:nvSpPr>
          <p:cNvPr id="64" name="TextBox 63"/>
          <p:cNvSpPr txBox="1"/>
          <p:nvPr/>
        </p:nvSpPr>
        <p:spPr>
          <a:xfrm>
            <a:off x="6436432" y="4286802"/>
            <a:ext cx="557335" cy="5439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 dirty="0"/>
              <a:t>Low TPS</a:t>
            </a:r>
            <a:endParaRPr lang="en-US" sz="1333" dirty="0"/>
          </a:p>
        </p:txBody>
      </p:sp>
      <p:sp>
        <p:nvSpPr>
          <p:cNvPr id="60" name="TextBox 59"/>
          <p:cNvSpPr txBox="1"/>
          <p:nvPr/>
        </p:nvSpPr>
        <p:spPr>
          <a:xfrm>
            <a:off x="7088292" y="4286802"/>
            <a:ext cx="549972" cy="5439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 dirty="0"/>
              <a:t>High TPS</a:t>
            </a:r>
            <a:endParaRPr lang="en-US" sz="1333" dirty="0"/>
          </a:p>
        </p:txBody>
      </p:sp>
      <p:grpSp>
        <p:nvGrpSpPr>
          <p:cNvPr id="192" name="Group 191"/>
          <p:cNvGrpSpPr/>
          <p:nvPr/>
        </p:nvGrpSpPr>
        <p:grpSpPr>
          <a:xfrm>
            <a:off x="5380860" y="3768931"/>
            <a:ext cx="689613" cy="842171"/>
            <a:chOff x="1267438" y="2286252"/>
            <a:chExt cx="561362" cy="685548"/>
          </a:xfrm>
        </p:grpSpPr>
        <p:cxnSp>
          <p:nvCxnSpPr>
            <p:cNvPr id="193" name="Straight Connector 192"/>
            <p:cNvCxnSpPr/>
            <p:nvPr/>
          </p:nvCxnSpPr>
          <p:spPr bwMode="auto">
            <a:xfrm>
              <a:off x="1570052" y="2286252"/>
              <a:ext cx="0" cy="30454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94" name="Straight Connector 193"/>
            <p:cNvCxnSpPr/>
            <p:nvPr/>
          </p:nvCxnSpPr>
          <p:spPr bwMode="auto">
            <a:xfrm>
              <a:off x="1267438" y="2590800"/>
              <a:ext cx="561362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95" name="Straight Connector 194"/>
            <p:cNvCxnSpPr/>
            <p:nvPr/>
          </p:nvCxnSpPr>
          <p:spPr bwMode="auto">
            <a:xfrm>
              <a:off x="1282146" y="2590800"/>
              <a:ext cx="0" cy="3810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96" name="Straight Connector 195"/>
            <p:cNvCxnSpPr/>
            <p:nvPr/>
          </p:nvCxnSpPr>
          <p:spPr bwMode="auto">
            <a:xfrm>
              <a:off x="1817919" y="2581795"/>
              <a:ext cx="0" cy="390005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276" name="Group 275"/>
          <p:cNvGrpSpPr/>
          <p:nvPr/>
        </p:nvGrpSpPr>
        <p:grpSpPr>
          <a:xfrm>
            <a:off x="5781846" y="4286802"/>
            <a:ext cx="557335" cy="557919"/>
            <a:chOff x="3735780" y="4572996"/>
            <a:chExt cx="453684" cy="454160"/>
          </a:xfrm>
        </p:grpSpPr>
        <p:sp>
          <p:nvSpPr>
            <p:cNvPr id="277" name="TextBox 276"/>
            <p:cNvSpPr txBox="1"/>
            <p:nvPr/>
          </p:nvSpPr>
          <p:spPr>
            <a:xfrm>
              <a:off x="3735780" y="4572996"/>
              <a:ext cx="453684" cy="426728"/>
            </a:xfrm>
            <a:prstGeom prst="rect">
              <a:avLst/>
            </a:prstGeom>
            <a:solidFill>
              <a:srgbClr val="00719F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  <p:sp>
          <p:nvSpPr>
            <p:cNvPr id="278" name="TextBox 277"/>
            <p:cNvSpPr txBox="1"/>
            <p:nvPr/>
          </p:nvSpPr>
          <p:spPr>
            <a:xfrm>
              <a:off x="3735780" y="4999724"/>
              <a:ext cx="453684" cy="27432"/>
            </a:xfrm>
            <a:prstGeom prst="rect">
              <a:avLst/>
            </a:prstGeom>
            <a:solidFill>
              <a:srgbClr val="D55F01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</p:grpSp>
      <p:grpSp>
        <p:nvGrpSpPr>
          <p:cNvPr id="270" name="Group 269"/>
          <p:cNvGrpSpPr/>
          <p:nvPr/>
        </p:nvGrpSpPr>
        <p:grpSpPr>
          <a:xfrm>
            <a:off x="5129015" y="4286806"/>
            <a:ext cx="557335" cy="549903"/>
            <a:chOff x="3735780" y="4572996"/>
            <a:chExt cx="453684" cy="447635"/>
          </a:xfrm>
        </p:grpSpPr>
        <p:sp>
          <p:nvSpPr>
            <p:cNvPr id="272" name="TextBox 271"/>
            <p:cNvSpPr txBox="1"/>
            <p:nvPr/>
          </p:nvSpPr>
          <p:spPr>
            <a:xfrm>
              <a:off x="3735780" y="4572996"/>
              <a:ext cx="453684" cy="426728"/>
            </a:xfrm>
            <a:prstGeom prst="rect">
              <a:avLst/>
            </a:prstGeom>
            <a:solidFill>
              <a:srgbClr val="00719F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  <p:sp>
          <p:nvSpPr>
            <p:cNvPr id="273" name="TextBox 272"/>
            <p:cNvSpPr txBox="1"/>
            <p:nvPr/>
          </p:nvSpPr>
          <p:spPr>
            <a:xfrm>
              <a:off x="3735780" y="4993199"/>
              <a:ext cx="453684" cy="27432"/>
            </a:xfrm>
            <a:prstGeom prst="rect">
              <a:avLst/>
            </a:prstGeom>
            <a:solidFill>
              <a:srgbClr val="D55F01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</p:grpSp>
      <p:grpSp>
        <p:nvGrpSpPr>
          <p:cNvPr id="218" name="Group 217"/>
          <p:cNvGrpSpPr/>
          <p:nvPr/>
        </p:nvGrpSpPr>
        <p:grpSpPr>
          <a:xfrm>
            <a:off x="1707593" y="2072623"/>
            <a:ext cx="1807633" cy="842171"/>
            <a:chOff x="1278853" y="2286252"/>
            <a:chExt cx="542673" cy="685548"/>
          </a:xfrm>
        </p:grpSpPr>
        <p:cxnSp>
          <p:nvCxnSpPr>
            <p:cNvPr id="219" name="Straight Connector 218"/>
            <p:cNvCxnSpPr/>
            <p:nvPr/>
          </p:nvCxnSpPr>
          <p:spPr bwMode="auto">
            <a:xfrm>
              <a:off x="1570052" y="2286252"/>
              <a:ext cx="0" cy="30454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20" name="Straight Connector 219"/>
            <p:cNvCxnSpPr/>
            <p:nvPr/>
          </p:nvCxnSpPr>
          <p:spPr bwMode="auto">
            <a:xfrm flipV="1">
              <a:off x="1278853" y="2594624"/>
              <a:ext cx="542673" cy="3446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21" name="Straight Connector 220"/>
            <p:cNvCxnSpPr/>
            <p:nvPr/>
          </p:nvCxnSpPr>
          <p:spPr bwMode="auto">
            <a:xfrm>
              <a:off x="1282146" y="2590800"/>
              <a:ext cx="0" cy="3810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22" name="Straight Connector 221"/>
            <p:cNvCxnSpPr/>
            <p:nvPr/>
          </p:nvCxnSpPr>
          <p:spPr bwMode="auto">
            <a:xfrm>
              <a:off x="1817919" y="2581795"/>
              <a:ext cx="0" cy="390005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151" name="Group 150"/>
          <p:cNvGrpSpPr/>
          <p:nvPr/>
        </p:nvGrpSpPr>
        <p:grpSpPr>
          <a:xfrm>
            <a:off x="4075900" y="3768931"/>
            <a:ext cx="689613" cy="842171"/>
            <a:chOff x="1267438" y="2286252"/>
            <a:chExt cx="561362" cy="685548"/>
          </a:xfrm>
        </p:grpSpPr>
        <p:cxnSp>
          <p:nvCxnSpPr>
            <p:cNvPr id="152" name="Straight Connector 151"/>
            <p:cNvCxnSpPr/>
            <p:nvPr/>
          </p:nvCxnSpPr>
          <p:spPr bwMode="auto">
            <a:xfrm>
              <a:off x="1570052" y="2286252"/>
              <a:ext cx="0" cy="30454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53" name="Straight Connector 152"/>
            <p:cNvCxnSpPr/>
            <p:nvPr/>
          </p:nvCxnSpPr>
          <p:spPr bwMode="auto">
            <a:xfrm>
              <a:off x="1267438" y="2590800"/>
              <a:ext cx="561362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54" name="Straight Connector 153"/>
            <p:cNvCxnSpPr/>
            <p:nvPr/>
          </p:nvCxnSpPr>
          <p:spPr bwMode="auto">
            <a:xfrm>
              <a:off x="1282146" y="2590800"/>
              <a:ext cx="0" cy="3810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55" name="Straight Connector 154"/>
            <p:cNvCxnSpPr/>
            <p:nvPr/>
          </p:nvCxnSpPr>
          <p:spPr bwMode="auto">
            <a:xfrm>
              <a:off x="1817919" y="2581795"/>
              <a:ext cx="0" cy="390005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182" name="Group 181"/>
          <p:cNvGrpSpPr/>
          <p:nvPr/>
        </p:nvGrpSpPr>
        <p:grpSpPr>
          <a:xfrm>
            <a:off x="1342883" y="3768931"/>
            <a:ext cx="689613" cy="842171"/>
            <a:chOff x="1267438" y="2286252"/>
            <a:chExt cx="561362" cy="685548"/>
          </a:xfrm>
        </p:grpSpPr>
        <p:cxnSp>
          <p:nvCxnSpPr>
            <p:cNvPr id="183" name="Straight Connector 182"/>
            <p:cNvCxnSpPr/>
            <p:nvPr/>
          </p:nvCxnSpPr>
          <p:spPr bwMode="auto">
            <a:xfrm>
              <a:off x="1570052" y="2286252"/>
              <a:ext cx="0" cy="30454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84" name="Straight Connector 183"/>
            <p:cNvCxnSpPr/>
            <p:nvPr/>
          </p:nvCxnSpPr>
          <p:spPr bwMode="auto">
            <a:xfrm>
              <a:off x="1267438" y="2590800"/>
              <a:ext cx="561362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85" name="Straight Connector 184"/>
            <p:cNvCxnSpPr/>
            <p:nvPr/>
          </p:nvCxnSpPr>
          <p:spPr bwMode="auto">
            <a:xfrm>
              <a:off x="1282146" y="2590800"/>
              <a:ext cx="0" cy="3810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86" name="Straight Connector 185"/>
            <p:cNvCxnSpPr/>
            <p:nvPr/>
          </p:nvCxnSpPr>
          <p:spPr bwMode="auto">
            <a:xfrm>
              <a:off x="1817919" y="2581795"/>
              <a:ext cx="0" cy="390005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187" name="Group 186"/>
          <p:cNvGrpSpPr/>
          <p:nvPr/>
        </p:nvGrpSpPr>
        <p:grpSpPr>
          <a:xfrm>
            <a:off x="2648800" y="3768931"/>
            <a:ext cx="689613" cy="842171"/>
            <a:chOff x="1267438" y="2286252"/>
            <a:chExt cx="561362" cy="685548"/>
          </a:xfrm>
        </p:grpSpPr>
        <p:cxnSp>
          <p:nvCxnSpPr>
            <p:cNvPr id="188" name="Straight Connector 187"/>
            <p:cNvCxnSpPr/>
            <p:nvPr/>
          </p:nvCxnSpPr>
          <p:spPr bwMode="auto">
            <a:xfrm>
              <a:off x="1570052" y="2286252"/>
              <a:ext cx="0" cy="30454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89" name="Straight Connector 188"/>
            <p:cNvCxnSpPr/>
            <p:nvPr/>
          </p:nvCxnSpPr>
          <p:spPr bwMode="auto">
            <a:xfrm>
              <a:off x="1267438" y="2590800"/>
              <a:ext cx="561362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90" name="Straight Connector 189"/>
            <p:cNvCxnSpPr/>
            <p:nvPr/>
          </p:nvCxnSpPr>
          <p:spPr bwMode="auto">
            <a:xfrm>
              <a:off x="1282146" y="2590800"/>
              <a:ext cx="0" cy="3810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191" name="Straight Connector 190"/>
            <p:cNvCxnSpPr/>
            <p:nvPr/>
          </p:nvCxnSpPr>
          <p:spPr bwMode="auto">
            <a:xfrm>
              <a:off x="1817919" y="2581795"/>
              <a:ext cx="0" cy="390005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202" name="Group 201"/>
          <p:cNvGrpSpPr/>
          <p:nvPr/>
        </p:nvGrpSpPr>
        <p:grpSpPr>
          <a:xfrm>
            <a:off x="8061799" y="3768931"/>
            <a:ext cx="689613" cy="842171"/>
            <a:chOff x="1267438" y="2286252"/>
            <a:chExt cx="561362" cy="685548"/>
          </a:xfrm>
        </p:grpSpPr>
        <p:cxnSp>
          <p:nvCxnSpPr>
            <p:cNvPr id="203" name="Straight Connector 202"/>
            <p:cNvCxnSpPr/>
            <p:nvPr/>
          </p:nvCxnSpPr>
          <p:spPr bwMode="auto">
            <a:xfrm>
              <a:off x="1570052" y="2286252"/>
              <a:ext cx="0" cy="30454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04" name="Straight Connector 203"/>
            <p:cNvCxnSpPr/>
            <p:nvPr/>
          </p:nvCxnSpPr>
          <p:spPr bwMode="auto">
            <a:xfrm>
              <a:off x="1267438" y="2590800"/>
              <a:ext cx="561362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05" name="Straight Connector 204"/>
            <p:cNvCxnSpPr/>
            <p:nvPr/>
          </p:nvCxnSpPr>
          <p:spPr bwMode="auto">
            <a:xfrm>
              <a:off x="1282146" y="2590800"/>
              <a:ext cx="0" cy="3810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06" name="Straight Connector 205"/>
            <p:cNvCxnSpPr/>
            <p:nvPr/>
          </p:nvCxnSpPr>
          <p:spPr bwMode="auto">
            <a:xfrm>
              <a:off x="1817919" y="2581795"/>
              <a:ext cx="0" cy="390005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207" name="Group 206"/>
          <p:cNvGrpSpPr/>
          <p:nvPr/>
        </p:nvGrpSpPr>
        <p:grpSpPr>
          <a:xfrm>
            <a:off x="10687365" y="3768931"/>
            <a:ext cx="689613" cy="842171"/>
            <a:chOff x="1267438" y="2286252"/>
            <a:chExt cx="561362" cy="685548"/>
          </a:xfrm>
        </p:grpSpPr>
        <p:cxnSp>
          <p:nvCxnSpPr>
            <p:cNvPr id="208" name="Straight Connector 207"/>
            <p:cNvCxnSpPr/>
            <p:nvPr/>
          </p:nvCxnSpPr>
          <p:spPr bwMode="auto">
            <a:xfrm>
              <a:off x="1570052" y="2286252"/>
              <a:ext cx="0" cy="30454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09" name="Straight Connector 208"/>
            <p:cNvCxnSpPr/>
            <p:nvPr/>
          </p:nvCxnSpPr>
          <p:spPr bwMode="auto">
            <a:xfrm>
              <a:off x="1267438" y="2590800"/>
              <a:ext cx="561362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10" name="Straight Connector 209"/>
            <p:cNvCxnSpPr/>
            <p:nvPr/>
          </p:nvCxnSpPr>
          <p:spPr bwMode="auto">
            <a:xfrm>
              <a:off x="1282146" y="2590800"/>
              <a:ext cx="0" cy="3810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11" name="Straight Connector 210"/>
            <p:cNvCxnSpPr/>
            <p:nvPr/>
          </p:nvCxnSpPr>
          <p:spPr bwMode="auto">
            <a:xfrm>
              <a:off x="1817919" y="2581795"/>
              <a:ext cx="0" cy="390005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213" name="Group 212"/>
          <p:cNvGrpSpPr/>
          <p:nvPr/>
        </p:nvGrpSpPr>
        <p:grpSpPr>
          <a:xfrm>
            <a:off x="9360863" y="3768931"/>
            <a:ext cx="689613" cy="842171"/>
            <a:chOff x="1267438" y="2286252"/>
            <a:chExt cx="561362" cy="685548"/>
          </a:xfrm>
        </p:grpSpPr>
        <p:cxnSp>
          <p:nvCxnSpPr>
            <p:cNvPr id="214" name="Straight Connector 213"/>
            <p:cNvCxnSpPr/>
            <p:nvPr/>
          </p:nvCxnSpPr>
          <p:spPr bwMode="auto">
            <a:xfrm>
              <a:off x="1570052" y="2286252"/>
              <a:ext cx="0" cy="30454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15" name="Straight Connector 214"/>
            <p:cNvCxnSpPr/>
            <p:nvPr/>
          </p:nvCxnSpPr>
          <p:spPr bwMode="auto">
            <a:xfrm>
              <a:off x="1267438" y="2590800"/>
              <a:ext cx="561362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16" name="Straight Connector 215"/>
            <p:cNvCxnSpPr/>
            <p:nvPr/>
          </p:nvCxnSpPr>
          <p:spPr bwMode="auto">
            <a:xfrm>
              <a:off x="1282146" y="2590800"/>
              <a:ext cx="0" cy="3810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17" name="Straight Connector 216"/>
            <p:cNvCxnSpPr/>
            <p:nvPr/>
          </p:nvCxnSpPr>
          <p:spPr bwMode="auto">
            <a:xfrm>
              <a:off x="1817919" y="2581795"/>
              <a:ext cx="0" cy="390005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cxnSp>
        <p:nvCxnSpPr>
          <p:cNvPr id="129" name="Straight Connector 128"/>
          <p:cNvCxnSpPr/>
          <p:nvPr/>
        </p:nvCxnSpPr>
        <p:spPr bwMode="auto">
          <a:xfrm>
            <a:off x="1686192" y="3349180"/>
            <a:ext cx="939634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28" name="Straight Connector 127"/>
          <p:cNvCxnSpPr/>
          <p:nvPr/>
        </p:nvCxnSpPr>
        <p:spPr bwMode="auto">
          <a:xfrm>
            <a:off x="10106769" y="1581137"/>
            <a:ext cx="0" cy="1768043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0" name="Straight Connector 129"/>
          <p:cNvCxnSpPr/>
          <p:nvPr/>
        </p:nvCxnSpPr>
        <p:spPr bwMode="auto">
          <a:xfrm>
            <a:off x="1704536" y="3349180"/>
            <a:ext cx="0" cy="46804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31" name="Straight Connector 130"/>
          <p:cNvCxnSpPr/>
          <p:nvPr/>
        </p:nvCxnSpPr>
        <p:spPr bwMode="auto">
          <a:xfrm>
            <a:off x="11064333" y="3349180"/>
            <a:ext cx="0" cy="46804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40" name="Straight Connector 139"/>
          <p:cNvCxnSpPr/>
          <p:nvPr/>
        </p:nvCxnSpPr>
        <p:spPr bwMode="auto">
          <a:xfrm>
            <a:off x="3015353" y="3349180"/>
            <a:ext cx="0" cy="46804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41" name="Straight Connector 140"/>
          <p:cNvCxnSpPr/>
          <p:nvPr/>
        </p:nvCxnSpPr>
        <p:spPr bwMode="auto">
          <a:xfrm>
            <a:off x="4450636" y="3349180"/>
            <a:ext cx="0" cy="46804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42" name="Straight Connector 141"/>
          <p:cNvCxnSpPr/>
          <p:nvPr/>
        </p:nvCxnSpPr>
        <p:spPr bwMode="auto">
          <a:xfrm>
            <a:off x="5754624" y="3349180"/>
            <a:ext cx="0" cy="46804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43" name="Straight Connector 142"/>
          <p:cNvCxnSpPr/>
          <p:nvPr/>
        </p:nvCxnSpPr>
        <p:spPr bwMode="auto">
          <a:xfrm>
            <a:off x="7047177" y="3349180"/>
            <a:ext cx="0" cy="46804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44" name="Straight Connector 143"/>
          <p:cNvCxnSpPr/>
          <p:nvPr/>
        </p:nvCxnSpPr>
        <p:spPr bwMode="auto">
          <a:xfrm>
            <a:off x="8433162" y="3349180"/>
            <a:ext cx="0" cy="46804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45" name="Straight Connector 144"/>
          <p:cNvCxnSpPr/>
          <p:nvPr/>
        </p:nvCxnSpPr>
        <p:spPr bwMode="auto">
          <a:xfrm>
            <a:off x="9730693" y="3349180"/>
            <a:ext cx="0" cy="468045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extBox 1"/>
          <p:cNvSpPr txBox="1"/>
          <p:nvPr/>
        </p:nvSpPr>
        <p:spPr>
          <a:xfrm>
            <a:off x="287209" y="5324579"/>
            <a:ext cx="4120025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dirty="0"/>
              <a:t>TPS = PD-L1 tumor proportion score</a:t>
            </a:r>
            <a:endParaRPr lang="en-US" sz="1600" baseline="30000" dirty="0"/>
          </a:p>
          <a:p>
            <a:pPr>
              <a:spcBef>
                <a:spcPts val="600"/>
              </a:spcBef>
            </a:pPr>
            <a:r>
              <a:rPr lang="en-US" sz="1600" dirty="0"/>
              <a:t>Low TPS = 10%; high TPS = 60%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82414" y="3536710"/>
            <a:ext cx="1207559" cy="464447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 dirty="0"/>
              <a:t>No targetable mutation</a:t>
            </a:r>
            <a:endParaRPr lang="en-US" sz="1333" dirty="0"/>
          </a:p>
        </p:txBody>
      </p:sp>
      <p:grpSp>
        <p:nvGrpSpPr>
          <p:cNvPr id="5" name="Group 4"/>
          <p:cNvGrpSpPr/>
          <p:nvPr/>
        </p:nvGrpSpPr>
        <p:grpSpPr>
          <a:xfrm>
            <a:off x="1078539" y="4286804"/>
            <a:ext cx="560431" cy="560432"/>
            <a:chOff x="2893061" y="3588123"/>
            <a:chExt cx="533399" cy="533400"/>
          </a:xfrm>
        </p:grpSpPr>
        <p:sp>
          <p:nvSpPr>
            <p:cNvPr id="12" name="TextBox 11"/>
            <p:cNvSpPr txBox="1"/>
            <p:nvPr/>
          </p:nvSpPr>
          <p:spPr>
            <a:xfrm>
              <a:off x="2893061" y="3588123"/>
              <a:ext cx="533399" cy="298077"/>
            </a:xfrm>
            <a:prstGeom prst="rect">
              <a:avLst/>
            </a:prstGeom>
            <a:solidFill>
              <a:srgbClr val="D55F01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93061" y="3886200"/>
              <a:ext cx="533399" cy="235323"/>
            </a:xfrm>
            <a:prstGeom prst="rect">
              <a:avLst/>
            </a:prstGeom>
            <a:solidFill>
              <a:srgbClr val="608F1D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75446" y="4286802"/>
            <a:ext cx="557335" cy="5439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 dirty="0"/>
              <a:t>Low TPS</a:t>
            </a:r>
            <a:endParaRPr lang="en-US" sz="1333" dirty="0"/>
          </a:p>
        </p:txBody>
      </p:sp>
      <p:grpSp>
        <p:nvGrpSpPr>
          <p:cNvPr id="15" name="Group 14"/>
          <p:cNvGrpSpPr/>
          <p:nvPr/>
        </p:nvGrpSpPr>
        <p:grpSpPr>
          <a:xfrm>
            <a:off x="1727307" y="4286804"/>
            <a:ext cx="560429" cy="560432"/>
            <a:chOff x="2893061" y="3588123"/>
            <a:chExt cx="533399" cy="533400"/>
          </a:xfrm>
        </p:grpSpPr>
        <p:sp>
          <p:nvSpPr>
            <p:cNvPr id="16" name="TextBox 15"/>
            <p:cNvSpPr txBox="1"/>
            <p:nvPr/>
          </p:nvSpPr>
          <p:spPr>
            <a:xfrm>
              <a:off x="2893061" y="3588123"/>
              <a:ext cx="533399" cy="53044"/>
            </a:xfrm>
            <a:prstGeom prst="rect">
              <a:avLst/>
            </a:prstGeom>
            <a:solidFill>
              <a:srgbClr val="608F1D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893061" y="3641167"/>
              <a:ext cx="533399" cy="480356"/>
            </a:xfrm>
            <a:prstGeom prst="rect">
              <a:avLst/>
            </a:prstGeom>
            <a:solidFill>
              <a:srgbClr val="77787B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727306" y="4286802"/>
            <a:ext cx="557335" cy="5439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/>
              <a:t>High </a:t>
            </a:r>
            <a:r>
              <a:rPr lang="en-US" sz="1333" b="1" dirty="0"/>
              <a:t>TPS</a:t>
            </a:r>
            <a:endParaRPr lang="en-US" sz="1333" dirty="0"/>
          </a:p>
        </p:txBody>
      </p:sp>
      <p:sp>
        <p:nvSpPr>
          <p:cNvPr id="20" name="TextBox 19"/>
          <p:cNvSpPr txBox="1"/>
          <p:nvPr/>
        </p:nvSpPr>
        <p:spPr>
          <a:xfrm>
            <a:off x="2555134" y="3536710"/>
            <a:ext cx="980096" cy="464447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/>
              <a:t>EGFR mutation</a:t>
            </a:r>
            <a:endParaRPr lang="en-US" sz="1333" dirty="0"/>
          </a:p>
        </p:txBody>
      </p:sp>
      <p:sp>
        <p:nvSpPr>
          <p:cNvPr id="33" name="TextBox 32"/>
          <p:cNvSpPr txBox="1"/>
          <p:nvPr/>
        </p:nvSpPr>
        <p:spPr>
          <a:xfrm>
            <a:off x="3785016" y="3536710"/>
            <a:ext cx="1247957" cy="464447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 dirty="0"/>
              <a:t>ALK rearrangement</a:t>
            </a:r>
            <a:endParaRPr lang="en-US" sz="1333" dirty="0"/>
          </a:p>
        </p:txBody>
      </p:sp>
      <p:sp>
        <p:nvSpPr>
          <p:cNvPr id="44" name="TextBox 43"/>
          <p:cNvSpPr txBox="1"/>
          <p:nvPr/>
        </p:nvSpPr>
        <p:spPr>
          <a:xfrm>
            <a:off x="5126584" y="3536710"/>
            <a:ext cx="1216768" cy="464447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 dirty="0"/>
              <a:t>ROS1 rearrangement</a:t>
            </a:r>
            <a:endParaRPr lang="en-US" sz="1333" dirty="0"/>
          </a:p>
        </p:txBody>
      </p:sp>
      <p:sp>
        <p:nvSpPr>
          <p:cNvPr id="47" name="TextBox 46"/>
          <p:cNvSpPr txBox="1"/>
          <p:nvPr/>
        </p:nvSpPr>
        <p:spPr>
          <a:xfrm>
            <a:off x="5129015" y="4286802"/>
            <a:ext cx="557335" cy="5439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 dirty="0"/>
              <a:t>Low TPS</a:t>
            </a:r>
            <a:endParaRPr lang="en-US" sz="1333" dirty="0"/>
          </a:p>
        </p:txBody>
      </p:sp>
      <p:sp>
        <p:nvSpPr>
          <p:cNvPr id="52" name="TextBox 51"/>
          <p:cNvSpPr txBox="1"/>
          <p:nvPr/>
        </p:nvSpPr>
        <p:spPr>
          <a:xfrm>
            <a:off x="5780876" y="4286802"/>
            <a:ext cx="557335" cy="5439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/>
              <a:t>High </a:t>
            </a:r>
            <a:r>
              <a:rPr lang="en-US" sz="1333" b="1" dirty="0"/>
              <a:t>TPS</a:t>
            </a:r>
            <a:endParaRPr lang="en-US" sz="1333" dirty="0"/>
          </a:p>
        </p:txBody>
      </p:sp>
      <p:sp>
        <p:nvSpPr>
          <p:cNvPr id="56" name="TextBox 55"/>
          <p:cNvSpPr txBox="1"/>
          <p:nvPr/>
        </p:nvSpPr>
        <p:spPr>
          <a:xfrm>
            <a:off x="6443400" y="3536710"/>
            <a:ext cx="1207559" cy="464447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 dirty="0"/>
              <a:t>BRAF V600E mutation</a:t>
            </a:r>
            <a:endParaRPr lang="en-US" sz="1333" dirty="0"/>
          </a:p>
        </p:txBody>
      </p:sp>
      <p:sp>
        <p:nvSpPr>
          <p:cNvPr id="68" name="TextBox 67"/>
          <p:cNvSpPr txBox="1"/>
          <p:nvPr/>
        </p:nvSpPr>
        <p:spPr>
          <a:xfrm>
            <a:off x="7850424" y="3536710"/>
            <a:ext cx="1114127" cy="464447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 dirty="0"/>
              <a:t>MET exon 14 mutation</a:t>
            </a:r>
            <a:endParaRPr lang="en-US" sz="1333" dirty="0"/>
          </a:p>
        </p:txBody>
      </p:sp>
      <p:sp>
        <p:nvSpPr>
          <p:cNvPr id="80" name="TextBox 79"/>
          <p:cNvSpPr txBox="1"/>
          <p:nvPr/>
        </p:nvSpPr>
        <p:spPr>
          <a:xfrm>
            <a:off x="9109808" y="3536710"/>
            <a:ext cx="1241771" cy="464447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 dirty="0"/>
              <a:t>RET rearrangement</a:t>
            </a:r>
            <a:endParaRPr lang="en-US" sz="1333" dirty="0"/>
          </a:p>
        </p:txBody>
      </p:sp>
      <p:sp>
        <p:nvSpPr>
          <p:cNvPr id="92" name="TextBox 91"/>
          <p:cNvSpPr txBox="1"/>
          <p:nvPr/>
        </p:nvSpPr>
        <p:spPr>
          <a:xfrm>
            <a:off x="10602157" y="3536710"/>
            <a:ext cx="960749" cy="464447"/>
          </a:xfrm>
          <a:prstGeom prst="rect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 dirty="0"/>
              <a:t>HER2 mutation</a:t>
            </a:r>
            <a:endParaRPr lang="en-US" sz="1333" dirty="0"/>
          </a:p>
        </p:txBody>
      </p:sp>
      <p:cxnSp>
        <p:nvCxnSpPr>
          <p:cNvPr id="114" name="Straight Connector 113"/>
          <p:cNvCxnSpPr/>
          <p:nvPr/>
        </p:nvCxnSpPr>
        <p:spPr bwMode="auto">
          <a:xfrm>
            <a:off x="6415878" y="867156"/>
            <a:ext cx="0" cy="71398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4" name="TextBox 3"/>
          <p:cNvSpPr txBox="1"/>
          <p:nvPr/>
        </p:nvSpPr>
        <p:spPr>
          <a:xfrm>
            <a:off x="2677570" y="591654"/>
            <a:ext cx="7429200" cy="734015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noAutofit/>
          </a:bodyPr>
          <a:lstStyle/>
          <a:p>
            <a:pPr algn="ctr"/>
            <a:r>
              <a:rPr lang="en-US" sz="1800" b="1" dirty="0">
                <a:solidFill>
                  <a:srgbClr val="001E88"/>
                </a:solidFill>
              </a:rPr>
              <a:t>The New Taxonomy of Metastatic </a:t>
            </a:r>
            <a:br>
              <a:rPr lang="en-US" sz="1800" b="1" dirty="0">
                <a:solidFill>
                  <a:srgbClr val="001E88"/>
                </a:solidFill>
              </a:rPr>
            </a:br>
            <a:r>
              <a:rPr lang="en-US" sz="1800" b="1" dirty="0">
                <a:solidFill>
                  <a:srgbClr val="001E88"/>
                </a:solidFill>
              </a:rPr>
              <a:t>Non-Small Cell Lung Cancer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1087530" y="2677917"/>
            <a:ext cx="1240615" cy="455080"/>
          </a:xfrm>
          <a:prstGeom prst="rect">
            <a:avLst/>
          </a:prstGeom>
          <a:solidFill>
            <a:srgbClr val="D55F01"/>
          </a:solidFill>
          <a:ln>
            <a:solidFill>
              <a:schemeClr val="tx1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 dirty="0"/>
              <a:t>Low TPS</a:t>
            </a:r>
            <a:endParaRPr lang="en-US" sz="1333" baseline="30000" dirty="0"/>
          </a:p>
        </p:txBody>
      </p:sp>
      <p:sp>
        <p:nvSpPr>
          <p:cNvPr id="110" name="TextBox 109"/>
          <p:cNvSpPr txBox="1"/>
          <p:nvPr/>
        </p:nvSpPr>
        <p:spPr>
          <a:xfrm>
            <a:off x="2878091" y="2677917"/>
            <a:ext cx="1240615" cy="455080"/>
          </a:xfrm>
          <a:prstGeom prst="rect">
            <a:avLst/>
          </a:prstGeom>
          <a:solidFill>
            <a:srgbClr val="77787B"/>
          </a:solidFill>
          <a:ln>
            <a:solidFill>
              <a:schemeClr val="tx1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 dirty="0"/>
              <a:t>High TPS</a:t>
            </a:r>
            <a:endParaRPr lang="en-US" sz="1333" baseline="30000" dirty="0"/>
          </a:p>
        </p:txBody>
      </p:sp>
      <p:sp>
        <p:nvSpPr>
          <p:cNvPr id="23" name="TextBox 22"/>
          <p:cNvSpPr txBox="1"/>
          <p:nvPr/>
        </p:nvSpPr>
        <p:spPr>
          <a:xfrm>
            <a:off x="2382860" y="4286802"/>
            <a:ext cx="557335" cy="543943"/>
          </a:xfrm>
          <a:prstGeom prst="rect">
            <a:avLst/>
          </a:prstGeom>
          <a:solidFill>
            <a:srgbClr val="00719F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 dirty="0"/>
              <a:t>Low TPS</a:t>
            </a:r>
            <a:endParaRPr lang="en-US" sz="1333" dirty="0"/>
          </a:p>
        </p:txBody>
      </p:sp>
      <p:sp>
        <p:nvSpPr>
          <p:cNvPr id="28" name="TextBox 27"/>
          <p:cNvSpPr txBox="1"/>
          <p:nvPr/>
        </p:nvSpPr>
        <p:spPr>
          <a:xfrm>
            <a:off x="3034723" y="4292957"/>
            <a:ext cx="557335" cy="537791"/>
          </a:xfrm>
          <a:prstGeom prst="rect">
            <a:avLst/>
          </a:prstGeom>
          <a:solidFill>
            <a:srgbClr val="00719F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/>
              <a:t>High </a:t>
            </a:r>
            <a:r>
              <a:rPr lang="en-US" sz="1333" b="1" dirty="0"/>
              <a:t>TPS</a:t>
            </a:r>
            <a:endParaRPr lang="en-US" sz="1333" dirty="0"/>
          </a:p>
        </p:txBody>
      </p:sp>
      <p:sp>
        <p:nvSpPr>
          <p:cNvPr id="41" name="TextBox 40"/>
          <p:cNvSpPr txBox="1"/>
          <p:nvPr/>
        </p:nvSpPr>
        <p:spPr>
          <a:xfrm>
            <a:off x="3768847" y="4286802"/>
            <a:ext cx="557335" cy="543943"/>
          </a:xfrm>
          <a:prstGeom prst="rect">
            <a:avLst/>
          </a:prstGeom>
          <a:solidFill>
            <a:srgbClr val="00719F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 dirty="0"/>
              <a:t>Low TPS</a:t>
            </a:r>
            <a:endParaRPr lang="en-US" sz="1333" dirty="0"/>
          </a:p>
        </p:txBody>
      </p:sp>
      <p:sp>
        <p:nvSpPr>
          <p:cNvPr id="37" name="TextBox 36"/>
          <p:cNvSpPr txBox="1"/>
          <p:nvPr/>
        </p:nvSpPr>
        <p:spPr>
          <a:xfrm>
            <a:off x="4420707" y="4286802"/>
            <a:ext cx="557335" cy="543943"/>
          </a:xfrm>
          <a:prstGeom prst="rect">
            <a:avLst/>
          </a:prstGeom>
          <a:solidFill>
            <a:srgbClr val="00719F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/>
              <a:t>High </a:t>
            </a:r>
            <a:r>
              <a:rPr lang="en-US" sz="1333" b="1" dirty="0"/>
              <a:t>TPS</a:t>
            </a:r>
            <a:endParaRPr lang="en-US" sz="1333" dirty="0"/>
          </a:p>
        </p:txBody>
      </p:sp>
      <p:grpSp>
        <p:nvGrpSpPr>
          <p:cNvPr id="294" name="Group 293"/>
          <p:cNvGrpSpPr/>
          <p:nvPr/>
        </p:nvGrpSpPr>
        <p:grpSpPr>
          <a:xfrm>
            <a:off x="7775327" y="4280552"/>
            <a:ext cx="560431" cy="567389"/>
            <a:chOff x="4802568" y="4921681"/>
            <a:chExt cx="456204" cy="461869"/>
          </a:xfrm>
        </p:grpSpPr>
        <p:sp>
          <p:nvSpPr>
            <p:cNvPr id="295" name="TextBox 294"/>
            <p:cNvSpPr txBox="1"/>
            <p:nvPr/>
          </p:nvSpPr>
          <p:spPr>
            <a:xfrm>
              <a:off x="4802568" y="4921681"/>
              <a:ext cx="456204" cy="395806"/>
            </a:xfrm>
            <a:prstGeom prst="rect">
              <a:avLst/>
            </a:prstGeom>
            <a:solidFill>
              <a:srgbClr val="00719F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  <p:sp>
          <p:nvSpPr>
            <p:cNvPr id="296" name="TextBox 295"/>
            <p:cNvSpPr txBox="1"/>
            <p:nvPr/>
          </p:nvSpPr>
          <p:spPr>
            <a:xfrm>
              <a:off x="4802568" y="5346974"/>
              <a:ext cx="456204" cy="36576"/>
            </a:xfrm>
            <a:prstGeom prst="rect">
              <a:avLst/>
            </a:prstGeom>
            <a:solidFill>
              <a:srgbClr val="608F1D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  <p:sp>
          <p:nvSpPr>
            <p:cNvPr id="297" name="TextBox 296"/>
            <p:cNvSpPr txBox="1"/>
            <p:nvPr/>
          </p:nvSpPr>
          <p:spPr>
            <a:xfrm>
              <a:off x="4802568" y="5317487"/>
              <a:ext cx="456204" cy="36576"/>
            </a:xfrm>
            <a:prstGeom prst="rect">
              <a:avLst/>
            </a:prstGeom>
            <a:solidFill>
              <a:srgbClr val="D55F01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</p:grpSp>
      <p:grpSp>
        <p:nvGrpSpPr>
          <p:cNvPr id="298" name="Group 297"/>
          <p:cNvGrpSpPr/>
          <p:nvPr/>
        </p:nvGrpSpPr>
        <p:grpSpPr>
          <a:xfrm>
            <a:off x="8419119" y="4280550"/>
            <a:ext cx="560431" cy="560431"/>
            <a:chOff x="5326631" y="4921681"/>
            <a:chExt cx="456204" cy="456204"/>
          </a:xfrm>
        </p:grpSpPr>
        <p:sp>
          <p:nvSpPr>
            <p:cNvPr id="299" name="TextBox 298"/>
            <p:cNvSpPr txBox="1"/>
            <p:nvPr/>
          </p:nvSpPr>
          <p:spPr>
            <a:xfrm>
              <a:off x="5326631" y="4921681"/>
              <a:ext cx="456204" cy="368470"/>
            </a:xfrm>
            <a:prstGeom prst="rect">
              <a:avLst/>
            </a:prstGeom>
            <a:solidFill>
              <a:srgbClr val="00719F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  <p:sp>
          <p:nvSpPr>
            <p:cNvPr id="300" name="TextBox 299"/>
            <p:cNvSpPr txBox="1"/>
            <p:nvPr/>
          </p:nvSpPr>
          <p:spPr>
            <a:xfrm>
              <a:off x="5326631" y="5287689"/>
              <a:ext cx="456203" cy="36576"/>
            </a:xfrm>
            <a:prstGeom prst="rect">
              <a:avLst/>
            </a:prstGeom>
            <a:solidFill>
              <a:srgbClr val="608F1D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  <p:sp>
          <p:nvSpPr>
            <p:cNvPr id="301" name="TextBox 300"/>
            <p:cNvSpPr txBox="1"/>
            <p:nvPr/>
          </p:nvSpPr>
          <p:spPr>
            <a:xfrm>
              <a:off x="5326631" y="5317486"/>
              <a:ext cx="456203" cy="60399"/>
            </a:xfrm>
            <a:prstGeom prst="rect">
              <a:avLst/>
            </a:prstGeom>
            <a:solidFill>
              <a:srgbClr val="77787B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  <p:sp>
          <p:nvSpPr>
            <p:cNvPr id="302" name="TextBox 301"/>
            <p:cNvSpPr txBox="1"/>
            <p:nvPr/>
          </p:nvSpPr>
          <p:spPr>
            <a:xfrm>
              <a:off x="5326631" y="5271863"/>
              <a:ext cx="456204" cy="18288"/>
            </a:xfrm>
            <a:prstGeom prst="rect">
              <a:avLst/>
            </a:prstGeom>
            <a:solidFill>
              <a:srgbClr val="D55F01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</p:grpSp>
      <p:sp>
        <p:nvSpPr>
          <p:cNvPr id="303" name="TextBox 302"/>
          <p:cNvSpPr txBox="1"/>
          <p:nvPr/>
        </p:nvSpPr>
        <p:spPr>
          <a:xfrm>
            <a:off x="7772231" y="4286805"/>
            <a:ext cx="557335" cy="56500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 dirty="0"/>
              <a:t>Low TPS</a:t>
            </a:r>
            <a:endParaRPr lang="en-US" sz="1333" dirty="0"/>
          </a:p>
        </p:txBody>
      </p:sp>
      <p:sp>
        <p:nvSpPr>
          <p:cNvPr id="304" name="TextBox 303"/>
          <p:cNvSpPr txBox="1"/>
          <p:nvPr/>
        </p:nvSpPr>
        <p:spPr>
          <a:xfrm>
            <a:off x="8424092" y="4286801"/>
            <a:ext cx="549972" cy="55417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 dirty="0"/>
              <a:t>High TPS</a:t>
            </a:r>
            <a:endParaRPr lang="en-US" sz="1333" dirty="0"/>
          </a:p>
        </p:txBody>
      </p:sp>
      <p:grpSp>
        <p:nvGrpSpPr>
          <p:cNvPr id="305" name="Group 304"/>
          <p:cNvGrpSpPr/>
          <p:nvPr/>
        </p:nvGrpSpPr>
        <p:grpSpPr>
          <a:xfrm>
            <a:off x="9104751" y="4280552"/>
            <a:ext cx="560431" cy="567389"/>
            <a:chOff x="4802568" y="4921681"/>
            <a:chExt cx="456204" cy="461869"/>
          </a:xfrm>
        </p:grpSpPr>
        <p:sp>
          <p:nvSpPr>
            <p:cNvPr id="306" name="TextBox 305"/>
            <p:cNvSpPr txBox="1"/>
            <p:nvPr/>
          </p:nvSpPr>
          <p:spPr>
            <a:xfrm>
              <a:off x="4802568" y="4921681"/>
              <a:ext cx="456204" cy="99512"/>
            </a:xfrm>
            <a:prstGeom prst="rect">
              <a:avLst/>
            </a:prstGeom>
            <a:solidFill>
              <a:srgbClr val="00719F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  <p:sp>
          <p:nvSpPr>
            <p:cNvPr id="307" name="TextBox 306"/>
            <p:cNvSpPr txBox="1"/>
            <p:nvPr/>
          </p:nvSpPr>
          <p:spPr>
            <a:xfrm>
              <a:off x="4802568" y="5324265"/>
              <a:ext cx="456204" cy="59285"/>
            </a:xfrm>
            <a:prstGeom prst="rect">
              <a:avLst/>
            </a:prstGeom>
            <a:solidFill>
              <a:srgbClr val="608F1D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  <p:sp>
          <p:nvSpPr>
            <p:cNvPr id="308" name="TextBox 307"/>
            <p:cNvSpPr txBox="1"/>
            <p:nvPr/>
          </p:nvSpPr>
          <p:spPr>
            <a:xfrm>
              <a:off x="4802568" y="5020028"/>
              <a:ext cx="456204" cy="304237"/>
            </a:xfrm>
            <a:prstGeom prst="rect">
              <a:avLst/>
            </a:prstGeom>
            <a:solidFill>
              <a:srgbClr val="D55F01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</p:grpSp>
      <p:grpSp>
        <p:nvGrpSpPr>
          <p:cNvPr id="309" name="Group 308"/>
          <p:cNvGrpSpPr/>
          <p:nvPr/>
        </p:nvGrpSpPr>
        <p:grpSpPr>
          <a:xfrm>
            <a:off x="9755816" y="4280553"/>
            <a:ext cx="560431" cy="571263"/>
            <a:chOff x="5326631" y="4921681"/>
            <a:chExt cx="456204" cy="456205"/>
          </a:xfrm>
        </p:grpSpPr>
        <p:sp>
          <p:nvSpPr>
            <p:cNvPr id="310" name="TextBox 309"/>
            <p:cNvSpPr txBox="1"/>
            <p:nvPr/>
          </p:nvSpPr>
          <p:spPr>
            <a:xfrm>
              <a:off x="5326631" y="4921681"/>
              <a:ext cx="456204" cy="45719"/>
            </a:xfrm>
            <a:prstGeom prst="rect">
              <a:avLst/>
            </a:prstGeom>
            <a:solidFill>
              <a:srgbClr val="00719F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  <p:sp>
          <p:nvSpPr>
            <p:cNvPr id="311" name="TextBox 310"/>
            <p:cNvSpPr txBox="1"/>
            <p:nvPr/>
          </p:nvSpPr>
          <p:spPr>
            <a:xfrm>
              <a:off x="5326631" y="5080181"/>
              <a:ext cx="456203" cy="54043"/>
            </a:xfrm>
            <a:prstGeom prst="rect">
              <a:avLst/>
            </a:prstGeom>
            <a:solidFill>
              <a:srgbClr val="608F1D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  <p:sp>
          <p:nvSpPr>
            <p:cNvPr id="312" name="TextBox 311"/>
            <p:cNvSpPr txBox="1"/>
            <p:nvPr/>
          </p:nvSpPr>
          <p:spPr>
            <a:xfrm>
              <a:off x="5326631" y="5125520"/>
              <a:ext cx="456203" cy="252366"/>
            </a:xfrm>
            <a:prstGeom prst="rect">
              <a:avLst/>
            </a:prstGeom>
            <a:solidFill>
              <a:srgbClr val="77787B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  <p:sp>
          <p:nvSpPr>
            <p:cNvPr id="313" name="TextBox 312"/>
            <p:cNvSpPr txBox="1"/>
            <p:nvPr/>
          </p:nvSpPr>
          <p:spPr>
            <a:xfrm>
              <a:off x="5326631" y="4957371"/>
              <a:ext cx="456204" cy="127734"/>
            </a:xfrm>
            <a:prstGeom prst="rect">
              <a:avLst/>
            </a:prstGeom>
            <a:solidFill>
              <a:srgbClr val="D55F01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</p:grpSp>
      <p:sp>
        <p:nvSpPr>
          <p:cNvPr id="314" name="TextBox 313"/>
          <p:cNvSpPr txBox="1"/>
          <p:nvPr/>
        </p:nvSpPr>
        <p:spPr>
          <a:xfrm>
            <a:off x="9101656" y="4286804"/>
            <a:ext cx="557335" cy="55417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 dirty="0"/>
              <a:t>Low TPS</a:t>
            </a:r>
            <a:endParaRPr lang="en-US" sz="1333" dirty="0"/>
          </a:p>
        </p:txBody>
      </p:sp>
      <p:sp>
        <p:nvSpPr>
          <p:cNvPr id="315" name="TextBox 314"/>
          <p:cNvSpPr txBox="1"/>
          <p:nvPr/>
        </p:nvSpPr>
        <p:spPr>
          <a:xfrm>
            <a:off x="9760790" y="4286804"/>
            <a:ext cx="549972" cy="56500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 dirty="0"/>
              <a:t>High TPS</a:t>
            </a:r>
            <a:endParaRPr lang="en-US" sz="1333" dirty="0"/>
          </a:p>
        </p:txBody>
      </p:sp>
      <p:grpSp>
        <p:nvGrpSpPr>
          <p:cNvPr id="316" name="Group 315"/>
          <p:cNvGrpSpPr/>
          <p:nvPr/>
        </p:nvGrpSpPr>
        <p:grpSpPr>
          <a:xfrm>
            <a:off x="10430376" y="4280549"/>
            <a:ext cx="560431" cy="567392"/>
            <a:chOff x="4802568" y="4921681"/>
            <a:chExt cx="456204" cy="461870"/>
          </a:xfrm>
        </p:grpSpPr>
        <p:sp>
          <p:nvSpPr>
            <p:cNvPr id="317" name="TextBox 316"/>
            <p:cNvSpPr txBox="1"/>
            <p:nvPr/>
          </p:nvSpPr>
          <p:spPr>
            <a:xfrm>
              <a:off x="4802568" y="4921681"/>
              <a:ext cx="456204" cy="27432"/>
            </a:xfrm>
            <a:prstGeom prst="rect">
              <a:avLst/>
            </a:prstGeom>
            <a:solidFill>
              <a:srgbClr val="00719F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  <p:sp>
          <p:nvSpPr>
            <p:cNvPr id="318" name="TextBox 317"/>
            <p:cNvSpPr txBox="1"/>
            <p:nvPr/>
          </p:nvSpPr>
          <p:spPr>
            <a:xfrm>
              <a:off x="4802568" y="5300261"/>
              <a:ext cx="456204" cy="83290"/>
            </a:xfrm>
            <a:prstGeom prst="rect">
              <a:avLst/>
            </a:prstGeom>
            <a:solidFill>
              <a:srgbClr val="608F1D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  <p:sp>
          <p:nvSpPr>
            <p:cNvPr id="319" name="TextBox 318"/>
            <p:cNvSpPr txBox="1"/>
            <p:nvPr/>
          </p:nvSpPr>
          <p:spPr>
            <a:xfrm>
              <a:off x="4802568" y="4942257"/>
              <a:ext cx="456204" cy="360424"/>
            </a:xfrm>
            <a:prstGeom prst="rect">
              <a:avLst/>
            </a:prstGeom>
            <a:solidFill>
              <a:srgbClr val="D55F01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</p:grpSp>
      <p:grpSp>
        <p:nvGrpSpPr>
          <p:cNvPr id="320" name="Group 319"/>
          <p:cNvGrpSpPr/>
          <p:nvPr/>
        </p:nvGrpSpPr>
        <p:grpSpPr>
          <a:xfrm>
            <a:off x="11081440" y="4277581"/>
            <a:ext cx="560431" cy="574227"/>
            <a:chOff x="5326631" y="4957372"/>
            <a:chExt cx="456204" cy="420513"/>
          </a:xfrm>
        </p:grpSpPr>
        <p:sp>
          <p:nvSpPr>
            <p:cNvPr id="322" name="TextBox 321"/>
            <p:cNvSpPr txBox="1"/>
            <p:nvPr/>
          </p:nvSpPr>
          <p:spPr>
            <a:xfrm>
              <a:off x="5326631" y="5110088"/>
              <a:ext cx="456203" cy="63804"/>
            </a:xfrm>
            <a:prstGeom prst="rect">
              <a:avLst/>
            </a:prstGeom>
            <a:solidFill>
              <a:srgbClr val="608F1D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  <p:sp>
          <p:nvSpPr>
            <p:cNvPr id="323" name="TextBox 322"/>
            <p:cNvSpPr txBox="1"/>
            <p:nvPr/>
          </p:nvSpPr>
          <p:spPr>
            <a:xfrm>
              <a:off x="5326631" y="5160265"/>
              <a:ext cx="456203" cy="217620"/>
            </a:xfrm>
            <a:prstGeom prst="rect">
              <a:avLst/>
            </a:prstGeom>
            <a:solidFill>
              <a:srgbClr val="77787B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  <p:sp>
          <p:nvSpPr>
            <p:cNvPr id="324" name="TextBox 323"/>
            <p:cNvSpPr txBox="1"/>
            <p:nvPr/>
          </p:nvSpPr>
          <p:spPr>
            <a:xfrm>
              <a:off x="5326631" y="4957372"/>
              <a:ext cx="456204" cy="152674"/>
            </a:xfrm>
            <a:prstGeom prst="rect">
              <a:avLst/>
            </a:prstGeom>
            <a:solidFill>
              <a:srgbClr val="D55F01"/>
            </a:solidFill>
            <a:ln>
              <a:noFill/>
            </a:ln>
          </p:spPr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en-US" sz="1333" dirty="0"/>
            </a:p>
          </p:txBody>
        </p:sp>
      </p:grpSp>
      <p:sp>
        <p:nvSpPr>
          <p:cNvPr id="325" name="TextBox 324"/>
          <p:cNvSpPr txBox="1"/>
          <p:nvPr/>
        </p:nvSpPr>
        <p:spPr>
          <a:xfrm>
            <a:off x="10427282" y="4277580"/>
            <a:ext cx="557335" cy="56340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 dirty="0"/>
              <a:t>Low TPS</a:t>
            </a:r>
            <a:endParaRPr lang="en-US" sz="1333" dirty="0"/>
          </a:p>
        </p:txBody>
      </p:sp>
      <p:sp>
        <p:nvSpPr>
          <p:cNvPr id="326" name="TextBox 325"/>
          <p:cNvSpPr txBox="1"/>
          <p:nvPr/>
        </p:nvSpPr>
        <p:spPr>
          <a:xfrm>
            <a:off x="11086415" y="4286806"/>
            <a:ext cx="549972" cy="55791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333" b="1" dirty="0"/>
              <a:t>High TPS</a:t>
            </a:r>
            <a:endParaRPr lang="en-US" sz="1333" dirty="0"/>
          </a:p>
        </p:txBody>
      </p:sp>
      <p:cxnSp>
        <p:nvCxnSpPr>
          <p:cNvPr id="160" name="Straight Connector 159"/>
          <p:cNvCxnSpPr/>
          <p:nvPr/>
        </p:nvCxnSpPr>
        <p:spPr bwMode="auto">
          <a:xfrm>
            <a:off x="2695220" y="1581137"/>
            <a:ext cx="7424703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64" name="Straight Connector 163"/>
          <p:cNvCxnSpPr/>
          <p:nvPr/>
        </p:nvCxnSpPr>
        <p:spPr bwMode="auto">
          <a:xfrm>
            <a:off x="2714178" y="1581138"/>
            <a:ext cx="0" cy="192156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8" name="TextBox 7"/>
          <p:cNvSpPr txBox="1"/>
          <p:nvPr/>
        </p:nvSpPr>
        <p:spPr>
          <a:xfrm>
            <a:off x="9226621" y="1736640"/>
            <a:ext cx="1768765" cy="542211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600" b="1" dirty="0" err="1">
                <a:solidFill>
                  <a:srgbClr val="002A50"/>
                </a:solidFill>
              </a:rPr>
              <a:t>Nonsquamous</a:t>
            </a:r>
            <a:endParaRPr lang="en-US" sz="1600" b="1" dirty="0">
              <a:solidFill>
                <a:srgbClr val="002A5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87530" y="1746547"/>
            <a:ext cx="3031175" cy="535517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sz="1600" b="1" dirty="0">
                <a:solidFill>
                  <a:srgbClr val="002A50"/>
                </a:solidFill>
              </a:rPr>
              <a:t>Squamous </a:t>
            </a:r>
            <a:br>
              <a:rPr lang="en-US" sz="1600" b="1" dirty="0">
                <a:solidFill>
                  <a:srgbClr val="002A50"/>
                </a:solidFill>
              </a:rPr>
            </a:br>
            <a:r>
              <a:rPr lang="en-US" sz="1600" b="1" dirty="0">
                <a:solidFill>
                  <a:srgbClr val="002A50"/>
                </a:solidFill>
              </a:rPr>
              <a:t>(no targetable mutation)</a:t>
            </a:r>
          </a:p>
        </p:txBody>
      </p:sp>
      <p:sp>
        <p:nvSpPr>
          <p:cNvPr id="172" name="Rectangle 171"/>
          <p:cNvSpPr/>
          <p:nvPr/>
        </p:nvSpPr>
        <p:spPr bwMode="auto">
          <a:xfrm>
            <a:off x="4528477" y="5444613"/>
            <a:ext cx="205627" cy="205627"/>
          </a:xfrm>
          <a:prstGeom prst="rect">
            <a:avLst/>
          </a:prstGeom>
          <a:solidFill>
            <a:srgbClr val="00719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4654191" y="5346434"/>
            <a:ext cx="28428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 Targeted treatment</a:t>
            </a:r>
          </a:p>
        </p:txBody>
      </p:sp>
      <p:sp>
        <p:nvSpPr>
          <p:cNvPr id="174" name="Rectangle 173"/>
          <p:cNvSpPr/>
          <p:nvPr/>
        </p:nvSpPr>
        <p:spPr bwMode="auto">
          <a:xfrm>
            <a:off x="4528477" y="5765789"/>
            <a:ext cx="205627" cy="205627"/>
          </a:xfrm>
          <a:prstGeom prst="rect">
            <a:avLst/>
          </a:prstGeom>
          <a:solidFill>
            <a:srgbClr val="D55F0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4702720" y="5682765"/>
            <a:ext cx="2643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Chemotherapy ± biologic</a:t>
            </a:r>
          </a:p>
        </p:txBody>
      </p:sp>
      <p:sp>
        <p:nvSpPr>
          <p:cNvPr id="176" name="Rectangle 175"/>
          <p:cNvSpPr/>
          <p:nvPr/>
        </p:nvSpPr>
        <p:spPr bwMode="auto">
          <a:xfrm>
            <a:off x="7293357" y="5421998"/>
            <a:ext cx="205627" cy="205627"/>
          </a:xfrm>
          <a:prstGeom prst="rect">
            <a:avLst/>
          </a:prstGeom>
          <a:solidFill>
            <a:srgbClr val="608F1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7467578" y="5323820"/>
            <a:ext cx="4298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Chemotherapy + checkpoint inhibitor</a:t>
            </a:r>
          </a:p>
        </p:txBody>
      </p:sp>
      <p:sp>
        <p:nvSpPr>
          <p:cNvPr id="178" name="Rectangle 177"/>
          <p:cNvSpPr/>
          <p:nvPr/>
        </p:nvSpPr>
        <p:spPr bwMode="auto">
          <a:xfrm>
            <a:off x="7293357" y="5721822"/>
            <a:ext cx="205627" cy="205627"/>
          </a:xfrm>
          <a:prstGeom prst="rect">
            <a:avLst/>
          </a:prstGeom>
          <a:solidFill>
            <a:srgbClr val="77787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US" sz="1600">
              <a:solidFill>
                <a:srgbClr val="000000"/>
              </a:solidFill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7467600" y="5638800"/>
            <a:ext cx="2643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Checkpoint inhibitor</a:t>
            </a:r>
          </a:p>
        </p:txBody>
      </p:sp>
      <p:sp>
        <p:nvSpPr>
          <p:cNvPr id="165" name="TextBox 164"/>
          <p:cNvSpPr txBox="1"/>
          <p:nvPr/>
        </p:nvSpPr>
        <p:spPr>
          <a:xfrm>
            <a:off x="154767" y="6449082"/>
            <a:ext cx="59266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Love N et al. </a:t>
            </a:r>
            <a:r>
              <a:rPr lang="en-US" sz="1600" i="1" dirty="0"/>
              <a:t>Proc IASLC </a:t>
            </a:r>
            <a:r>
              <a:rPr lang="en-US" sz="1600" dirty="0"/>
              <a:t>2017;Abstract 75. </a:t>
            </a:r>
          </a:p>
        </p:txBody>
      </p:sp>
    </p:spTree>
    <p:extLst>
      <p:ext uri="{BB962C8B-B14F-4D97-AF65-F5344CB8AC3E}">
        <p14:creationId xmlns:p14="http://schemas.microsoft.com/office/powerpoint/2010/main" val="172473095"/>
      </p:ext>
    </p:extLst>
  </p:cSld>
  <p:clrMapOvr>
    <a:masterClrMapping/>
  </p:clrMapOvr>
  <p:transition spd="slow"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ECB4E71-B0F0-DE45-8C4E-4EB9C44ADF0C}"/>
              </a:ext>
            </a:extLst>
          </p:cNvPr>
          <p:cNvGrpSpPr/>
          <p:nvPr/>
        </p:nvGrpSpPr>
        <p:grpSpPr>
          <a:xfrm>
            <a:off x="740979" y="1722989"/>
            <a:ext cx="10184061" cy="756744"/>
            <a:chOff x="740979" y="3373822"/>
            <a:chExt cx="10184061" cy="756744"/>
          </a:xfrm>
          <a:solidFill>
            <a:srgbClr val="F6BF5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83DF816-803A-CF4A-863F-D3FA3E6BDFC0}"/>
                </a:ext>
              </a:extLst>
            </p:cNvPr>
            <p:cNvSpPr/>
            <p:nvPr/>
          </p:nvSpPr>
          <p:spPr bwMode="auto">
            <a:xfrm>
              <a:off x="740979" y="3373822"/>
              <a:ext cx="9924393" cy="756744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5506F3A-72AF-AB4F-9CB9-7D61E0F67262}"/>
                </a:ext>
              </a:extLst>
            </p:cNvPr>
            <p:cNvSpPr>
              <a:spLocks noChangeAspect="1"/>
            </p:cNvSpPr>
            <p:nvPr/>
          </p:nvSpPr>
          <p:spPr bwMode="auto">
            <a:xfrm rot="2700000">
              <a:off x="10389943" y="3484644"/>
              <a:ext cx="535097" cy="535097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CA275B60-6AB8-594F-BCED-A1BBEDC503C8}"/>
              </a:ext>
            </a:extLst>
          </p:cNvPr>
          <p:cNvSpPr txBox="1">
            <a:spLocks/>
          </p:cNvSpPr>
          <p:nvPr/>
        </p:nvSpPr>
        <p:spPr>
          <a:xfrm>
            <a:off x="914400" y="1830388"/>
            <a:ext cx="10363200" cy="4189412"/>
          </a:xfrm>
          <a:prstGeom prst="rect">
            <a:avLst/>
          </a:prstGeom>
        </p:spPr>
        <p:txBody>
          <a:bodyPr/>
          <a:lstStyle>
            <a:lvl1pPr marL="342906" indent="-342906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62" indent="-28575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19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27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34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42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49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57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65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rgbClr val="002B50"/>
                </a:solidFill>
              </a:rPr>
              <a:t>EGFR-Mutated Metastatic NSCLC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Immune Checkpoint Inhibitor Therapy for </a:t>
            </a:r>
            <a:b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</a:b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Metastatic NSCLC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Immunotherapy as Consolidation After Chemoradiation of Locally Advanced NSCLC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288E4C-AEC7-BB48-BBA1-601878705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400" dirty="0"/>
              <a:t>Emerging Strategies in NSCLC: Agenda</a:t>
            </a:r>
          </a:p>
        </p:txBody>
      </p:sp>
    </p:spTree>
    <p:extLst>
      <p:ext uri="{BB962C8B-B14F-4D97-AF65-F5344CB8AC3E}">
        <p14:creationId xmlns:p14="http://schemas.microsoft.com/office/powerpoint/2010/main" val="1465422770"/>
      </p:ext>
    </p:extLst>
  </p:cSld>
  <p:clrMapOvr>
    <a:masterClrMapping/>
  </p:clrMapOvr>
  <p:transition spd="slow"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3">
            <a:extLst>
              <a:ext uri="{FF2B5EF4-FFF2-40B4-BE49-F238E27FC236}">
                <a16:creationId xmlns:a16="http://schemas.microsoft.com/office/drawing/2014/main" id="{6C3BE511-EEBB-9B4B-AE69-EF45C3A806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1676400"/>
            <a:ext cx="11125200" cy="4114800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ヒラギノ角ゴ Pro W3" panose="020B0300000000000000" pitchFamily="34" charset="-128"/>
              <a:cs typeface="ヒラギノ角ゴ Pro W3" panose="020B0300000000000000" pitchFamily="34" charset="-128"/>
            </a:endParaRPr>
          </a:p>
        </p:txBody>
      </p:sp>
      <p:sp>
        <p:nvSpPr>
          <p:cNvPr id="9219" name="Title 1">
            <a:extLst>
              <a:ext uri="{FF2B5EF4-FFF2-40B4-BE49-F238E27FC236}">
                <a16:creationId xmlns:a16="http://schemas.microsoft.com/office/drawing/2014/main" id="{DFFE04CE-9775-5942-99C9-EA48D7D80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Select EGFR TKIs for Metastatic NSCLC</a:t>
            </a:r>
          </a:p>
        </p:txBody>
      </p:sp>
      <p:graphicFrame>
        <p:nvGraphicFramePr>
          <p:cNvPr id="3" name="Content Placeholder 3">
            <a:extLst>
              <a:ext uri="{FF2B5EF4-FFF2-40B4-BE49-F238E27FC236}">
                <a16:creationId xmlns:a16="http://schemas.microsoft.com/office/drawing/2014/main" id="{09CF4655-2856-E644-A294-08165654553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4375307"/>
              </p:ext>
            </p:extLst>
          </p:nvPr>
        </p:nvGraphicFramePr>
        <p:xfrm>
          <a:off x="647699" y="1804711"/>
          <a:ext cx="10896601" cy="3891655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106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6433">
                  <a:extLst>
                    <a:ext uri="{9D8B030D-6E8A-4147-A177-3AD203B41FA5}">
                      <a16:colId xmlns:a16="http://schemas.microsoft.com/office/drawing/2014/main" val="833585377"/>
                    </a:ext>
                  </a:extLst>
                </a:gridCol>
                <a:gridCol w="1627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862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2484">
                <a:tc>
                  <a:txBody>
                    <a:bodyPr/>
                    <a:lstStyle/>
                    <a:p>
                      <a:r>
                        <a:rPr lang="en-US" sz="1800" b="1" i="0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Generation</a:t>
                      </a:r>
                    </a:p>
                  </a:txBody>
                  <a:tcPr marL="121925" marR="121925" marT="60973" marB="6097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EGFR inhibition</a:t>
                      </a:r>
                    </a:p>
                  </a:txBody>
                  <a:tcPr marL="121925" marR="121925" marT="60973" marB="6097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noProof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Agent</a:t>
                      </a:r>
                    </a:p>
                  </a:txBody>
                  <a:tcPr marL="121925" marR="121925" marT="60973" marB="6097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dirty="0"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  <a:cs typeface="Arial" panose="020B0604020202020204" pitchFamily="34" charset="0"/>
                        </a:rPr>
                        <a:t>Molecular target</a:t>
                      </a:r>
                    </a:p>
                  </a:txBody>
                  <a:tcPr marL="121925" marR="121925" marT="60973" marB="60973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9193">
                <a:tc rowSpan="2">
                  <a:txBody>
                    <a:bodyPr/>
                    <a:lstStyle/>
                    <a:p>
                      <a:r>
                        <a:rPr lang="en-GB" sz="18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First generation</a:t>
                      </a:r>
                    </a:p>
                  </a:txBody>
                  <a:tcPr marL="121925" marR="121925" marT="60973" marB="609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Competitive; reversible </a:t>
                      </a:r>
                    </a:p>
                  </a:txBody>
                  <a:tcPr marL="121925" marR="121925" marT="60973" marB="609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Gefitinib</a:t>
                      </a:r>
                    </a:p>
                  </a:txBody>
                  <a:tcPr marL="121925" marR="121925" marT="60973" marB="609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EGFR L858R, Del19</a:t>
                      </a:r>
                    </a:p>
                  </a:txBody>
                  <a:tcPr marL="121925" marR="121925" marT="60973" marB="609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9580">
                <a:tc vMerge="1"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kern="1200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Erlotinib</a:t>
                      </a:r>
                    </a:p>
                  </a:txBody>
                  <a:tcPr marL="121925" marR="121925" marT="60973" marB="609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7419">
                <a:tc rowSpan="2"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Second generation</a:t>
                      </a:r>
                    </a:p>
                  </a:txBody>
                  <a:tcPr marL="121925" marR="121925" marT="60973" marB="609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Covalent; </a:t>
                      </a:r>
                    </a:p>
                    <a:p>
                      <a:pPr marL="0" marR="0" lvl="0" indent="0" algn="ctr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irreversible</a:t>
                      </a:r>
                      <a:endParaRPr lang="en-GB" sz="18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Afatinib</a:t>
                      </a:r>
                    </a:p>
                  </a:txBody>
                  <a:tcPr marL="121925" marR="121925" marT="60973" marB="609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wt</a:t>
                      </a: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-EGFR, EGFR L858R, L858R/T790M, L858R/T854A, </a:t>
                      </a:r>
                      <a:b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wt-HER2, HER2 amp, HER4 </a:t>
                      </a:r>
                    </a:p>
                  </a:txBody>
                  <a:tcPr marL="121925" marR="121925" marT="60973" marB="609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7419">
                <a:tc vMerge="1">
                  <a:txBody>
                    <a:bodyPr/>
                    <a:lstStyle/>
                    <a:p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Dacomitinib</a:t>
                      </a:r>
                    </a:p>
                  </a:txBody>
                  <a:tcPr marL="121925" marR="121925" marT="60973" marB="609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EGFR L858R, Del19, T790M, </a:t>
                      </a:r>
                      <a:b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wt-</a:t>
                      </a: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HER2, mutant HER2, </a:t>
                      </a:r>
                      <a:b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HER2 amp, HER4 </a:t>
                      </a:r>
                    </a:p>
                  </a:txBody>
                  <a:tcPr marL="121925" marR="121925" marT="60973" marB="609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5594">
                <a:tc>
                  <a:txBody>
                    <a:bodyPr/>
                    <a:lstStyle/>
                    <a:p>
                      <a:r>
                        <a:rPr lang="en-GB" sz="18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Third generation</a:t>
                      </a:r>
                    </a:p>
                  </a:txBody>
                  <a:tcPr marL="121925" marR="121925" marT="60973" marB="609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Covalent; </a:t>
                      </a:r>
                    </a:p>
                    <a:p>
                      <a:pPr marL="0" marR="0" lvl="0" indent="0" algn="ctr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irreversible</a:t>
                      </a:r>
                      <a:endParaRPr lang="en-GB" sz="18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Osimertinib</a:t>
                      </a:r>
                    </a:p>
                  </a:txBody>
                  <a:tcPr marL="121925" marR="121925" marT="60973" marB="609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EGFR L858R, Del19, T790M (limited activity against </a:t>
                      </a:r>
                      <a:r>
                        <a:rPr lang="en-US" sz="1800" b="0" i="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wt</a:t>
                      </a:r>
                      <a:r>
                        <a:rPr lang="en-US" sz="1800" b="0" i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-EGFR) </a:t>
                      </a:r>
                    </a:p>
                  </a:txBody>
                  <a:tcPr marL="121925" marR="121925" marT="60973" marB="6097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270" name="TextBox 4">
            <a:extLst>
              <a:ext uri="{FF2B5EF4-FFF2-40B4-BE49-F238E27FC236}">
                <a16:creationId xmlns:a16="http://schemas.microsoft.com/office/drawing/2014/main" id="{ABE147B2-A2DD-3342-A88D-B19BFB7109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420144"/>
            <a:ext cx="10972800" cy="361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7196" bIns="68598" anchor="b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buNone/>
            </a:pPr>
            <a:r>
              <a:rPr lang="en-US" sz="1600" dirty="0"/>
              <a:t>Sullivan I, </a:t>
            </a:r>
            <a:r>
              <a:rPr lang="en-US" sz="1600" dirty="0" err="1"/>
              <a:t>Planchard</a:t>
            </a:r>
            <a:r>
              <a:rPr lang="en-US" sz="1600" dirty="0"/>
              <a:t> D. </a:t>
            </a:r>
            <a:r>
              <a:rPr lang="en-US" sz="1600" i="1" dirty="0"/>
              <a:t>Front Med (Lausanne) </a:t>
            </a:r>
            <a:r>
              <a:rPr lang="en-US" sz="1600" dirty="0"/>
              <a:t>2017;3:76.</a:t>
            </a:r>
          </a:p>
        </p:txBody>
      </p:sp>
    </p:spTree>
    <p:extLst>
      <p:ext uri="{BB962C8B-B14F-4D97-AF65-F5344CB8AC3E}">
        <p14:creationId xmlns:p14="http://schemas.microsoft.com/office/powerpoint/2010/main" val="2583186456"/>
      </p:ext>
    </p:extLst>
  </p:cSld>
  <p:clrMapOvr>
    <a:masterClrMapping/>
  </p:clrMapOvr>
  <p:transition spd="slow"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72376"/>
            <a:ext cx="10972800" cy="1143000"/>
          </a:xfrm>
        </p:spPr>
        <p:txBody>
          <a:bodyPr/>
          <a:lstStyle/>
          <a:p>
            <a:pPr algn="l"/>
            <a:r>
              <a:rPr lang="en-US" dirty="0"/>
              <a:t>FLAURA: A Phase III Study of </a:t>
            </a:r>
            <a:r>
              <a:rPr lang="en-US" dirty="0" err="1"/>
              <a:t>Osimertinib</a:t>
            </a:r>
            <a:r>
              <a:rPr lang="en-US" dirty="0"/>
              <a:t> versus Gefitinib or Erlotinib as First-Line Treatment for Advanced NSCLC with EGFR Tumor Mutation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6200" y="6450733"/>
            <a:ext cx="846043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 anchorCtr="0">
            <a:no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www.clinicaltrials.gov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. Accessed </a:t>
            </a:r>
            <a:r>
              <a:rPr lang="en-US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April 2019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23126" y="5269014"/>
            <a:ext cx="101345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Primary endpoint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: Progression-free survival based on investigator assessment (per RECIST 1.1)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Key secondary endpoints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: Objective response rate, overall survival and quality of life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683977" y="2381068"/>
            <a:ext cx="3259650" cy="1880792"/>
            <a:chOff x="2902946" y="1125599"/>
            <a:chExt cx="2151356" cy="1502571"/>
          </a:xfrm>
        </p:grpSpPr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2902946" y="1938797"/>
              <a:ext cx="176559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ＭＳ Ｐゴシック" charset="0"/>
              </a:endParaRPr>
            </a:p>
          </p:txBody>
        </p:sp>
        <p:sp>
          <p:nvSpPr>
            <p:cNvPr id="10" name="Line 7"/>
            <p:cNvSpPr>
              <a:spLocks noChangeShapeType="1"/>
            </p:cNvSpPr>
            <p:nvPr/>
          </p:nvSpPr>
          <p:spPr bwMode="auto">
            <a:xfrm flipH="1">
              <a:off x="4668539" y="1125601"/>
              <a:ext cx="0" cy="15025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ＭＳ Ｐゴシック" charset="0"/>
              </a:endParaRPr>
            </a:p>
          </p:txBody>
        </p:sp>
        <p:sp>
          <p:nvSpPr>
            <p:cNvPr id="12" name="Line 8"/>
            <p:cNvSpPr>
              <a:spLocks noChangeShapeType="1"/>
            </p:cNvSpPr>
            <p:nvPr/>
          </p:nvSpPr>
          <p:spPr bwMode="auto">
            <a:xfrm flipV="1">
              <a:off x="4668539" y="1125599"/>
              <a:ext cx="37797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ＭＳ Ｐゴシック" charset="0"/>
              </a:endParaRPr>
            </a:p>
          </p:txBody>
        </p:sp>
        <p:sp>
          <p:nvSpPr>
            <p:cNvPr id="13" name="Line 9"/>
            <p:cNvSpPr>
              <a:spLocks noChangeShapeType="1"/>
            </p:cNvSpPr>
            <p:nvPr/>
          </p:nvSpPr>
          <p:spPr bwMode="auto">
            <a:xfrm>
              <a:off x="4668539" y="2628168"/>
              <a:ext cx="3857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ＭＳ Ｐゴシック" charset="0"/>
              </a:endParaRPr>
            </a:p>
          </p:txBody>
        </p:sp>
      </p:grpSp>
      <p:graphicFrame>
        <p:nvGraphicFramePr>
          <p:cNvPr id="15" name="Group 104"/>
          <p:cNvGraphicFramePr>
            <a:graphicFrameLocks noGrp="1"/>
          </p:cNvGraphicFramePr>
          <p:nvPr>
            <p:extLst/>
          </p:nvPr>
        </p:nvGraphicFramePr>
        <p:xfrm>
          <a:off x="1323126" y="1882679"/>
          <a:ext cx="3360851" cy="3032564"/>
        </p:xfrm>
        <a:graphic>
          <a:graphicData uri="http://schemas.openxmlformats.org/drawingml/2006/table">
            <a:tbl>
              <a:tblPr/>
              <a:tblGrid>
                <a:gridCol w="33608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2518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Patients with locally advanced or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ＭＳ Ｐゴシック" charset="0"/>
                          <a:cs typeface="Arial"/>
                        </a:rPr>
                        <a:t>metastatic NSCLC</a:t>
                      </a:r>
                    </a:p>
                  </a:txBody>
                  <a:tcPr marL="160058" marR="68618" marT="34241" marB="34241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D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52276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buFontTx/>
                        <a:buNone/>
                        <a:defRPr/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Key inclusion criteria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charset="0"/>
                        <a:buChar char="•"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≥18 years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charset="0"/>
                        <a:buChar char="•"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WHO PS 0 or 1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charset="0"/>
                        <a:buChar char="•"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Exon 19 deletion/L858R (enrollment by local or central EGFR testing)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charset="0"/>
                        <a:buChar char="•"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No prior systemic anticancer/EGFR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TKI therapy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charset="0"/>
                        <a:buChar char="•"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Stable CNS metastases allowed</a:t>
                      </a:r>
                    </a:p>
                  </a:txBody>
                  <a:tcPr marL="160058" marR="68618" marT="34241" marB="3424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028257" y="2606815"/>
            <a:ext cx="1669567" cy="1584292"/>
          </a:xfrm>
          <a:prstGeom prst="rect">
            <a:avLst/>
          </a:prstGeom>
          <a:solidFill>
            <a:srgbClr val="77787B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Stratification by </a:t>
            </a: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mutation status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b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</a:b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(exon 19 deletion/</a:t>
            </a:r>
            <a:b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</a:b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L858R) and </a:t>
            </a: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race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(Asian/non-Asian)</a:t>
            </a:r>
          </a:p>
        </p:txBody>
      </p:sp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7931821" y="2979998"/>
            <a:ext cx="177991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Randomized 1:1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Crossover allowed</a:t>
            </a: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7961954" y="1882679"/>
            <a:ext cx="2952973" cy="784861"/>
          </a:xfrm>
          <a:prstGeom prst="rect">
            <a:avLst/>
          </a:prstGeom>
          <a:solidFill>
            <a:srgbClr val="F8951E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lvl="0" algn="ctr" eaLnBrk="1" fontAlgn="auto" hangingPunct="1">
              <a:spcBef>
                <a:spcPts val="0"/>
              </a:spcBef>
              <a:spcAft>
                <a:spcPts val="900"/>
              </a:spcAft>
              <a:defRPr/>
            </a:pPr>
            <a:r>
              <a:rPr lang="en-US" sz="1700" b="1" dirty="0" err="1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Calibri" charset="0"/>
              </a:rPr>
              <a:t>Osimertinib</a:t>
            </a:r>
            <a:r>
              <a:rPr lang="en-US" sz="1700" b="1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Calibri" charset="0"/>
              </a:rPr>
              <a:t> </a:t>
            </a:r>
            <a:r>
              <a:rPr lang="en-US" sz="1700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Calibri" charset="0"/>
              </a:rPr>
              <a:t>(80 mg </a:t>
            </a:r>
            <a:r>
              <a:rPr lang="en-US" sz="1700" dirty="0" err="1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Calibri" charset="0"/>
              </a:rPr>
              <a:t>po</a:t>
            </a:r>
            <a:r>
              <a:rPr lang="en-US" sz="1700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Calibri" charset="0"/>
              </a:rPr>
              <a:t> </a:t>
            </a:r>
            <a:r>
              <a:rPr lang="en-US" sz="1700" dirty="0" err="1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Calibri" charset="0"/>
              </a:rPr>
              <a:t>qd</a:t>
            </a:r>
            <a:r>
              <a:rPr lang="en-US" sz="1700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Calibri" charset="0"/>
              </a:rPr>
              <a:t>) </a:t>
            </a:r>
            <a:br>
              <a:rPr lang="en-US" sz="1700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Calibri" charset="0"/>
              </a:rPr>
            </a:br>
            <a:r>
              <a:rPr lang="en-US" sz="1700" dirty="0">
                <a:solidFill>
                  <a:srgbClr val="002B51"/>
                </a:solidFill>
                <a:latin typeface="Arial" panose="020B0604020202020204" pitchFamily="34" charset="0"/>
                <a:ea typeface="Calibri" charset="0"/>
                <a:cs typeface="Calibri" charset="0"/>
              </a:rPr>
              <a:t>(n = 279)</a:t>
            </a: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8004726" y="3673835"/>
            <a:ext cx="2952973" cy="1176044"/>
          </a:xfrm>
          <a:prstGeom prst="rect">
            <a:avLst/>
          </a:prstGeom>
          <a:solidFill>
            <a:srgbClr val="BAD529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EGFR TKI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SoC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:</a:t>
            </a:r>
            <a:b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</a:br>
            <a:r>
              <a:rPr kumimoji="0" lang="en-US" sz="1700" b="1" i="0" u="none" strike="noStrike" kern="1200" cap="none" spc="0" normalizeH="0" baseline="0" noProof="0" dirty="0" err="1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gefitinib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(250 mg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po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qd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) </a:t>
            </a:r>
            <a:b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</a:b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or </a:t>
            </a:r>
            <a:r>
              <a:rPr kumimoji="0" lang="en-US" sz="1700" b="1" i="0" u="none" strike="noStrike" kern="1200" cap="none" spc="0" normalizeH="0" baseline="0" noProof="0" dirty="0" err="1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erlotinib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(150 mg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po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lang="en-US" sz="1700" b="0" i="0" u="none" strike="noStrike" kern="1200" cap="none" spc="0" normalizeH="0" baseline="0" noProof="0" dirty="0" err="1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qd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) (n = 277)</a:t>
            </a:r>
          </a:p>
        </p:txBody>
      </p:sp>
      <p:sp>
        <p:nvSpPr>
          <p:cNvPr id="21" name="Oval 4"/>
          <p:cNvSpPr>
            <a:spLocks noChangeArrowheads="1"/>
          </p:cNvSpPr>
          <p:nvPr/>
        </p:nvSpPr>
        <p:spPr bwMode="auto">
          <a:xfrm>
            <a:off x="7042105" y="2917576"/>
            <a:ext cx="756259" cy="756259"/>
          </a:xfrm>
          <a:prstGeom prst="ellipse">
            <a:avLst/>
          </a:prstGeom>
          <a:solidFill>
            <a:srgbClr val="FF6600"/>
          </a:solidFill>
          <a:ln>
            <a:noFill/>
          </a:ln>
          <a:extLst/>
        </p:spPr>
        <p:txBody>
          <a:bodyPr wrap="none" anchor="ctr"/>
          <a:lstStyle/>
          <a:p>
            <a:pPr marL="0" marR="0" lvl="0" indent="0" algn="ctr" defTabSz="6858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6879620"/>
      </p:ext>
    </p:extLst>
  </p:cSld>
  <p:clrMapOvr>
    <a:masterClrMapping/>
  </p:clrMapOvr>
  <p:transition spd="slow" advClick="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42B6FE-20B4-4C44-8ADB-F34F7ECEC2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5483" y="1755076"/>
            <a:ext cx="6609462" cy="3683674"/>
          </a:xfrm>
          <a:prstGeom prst="rect">
            <a:avLst/>
          </a:prstGeom>
        </p:spPr>
      </p:pic>
      <p:sp>
        <p:nvSpPr>
          <p:cNvPr id="36865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0058400" cy="11430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FLAURA: </a:t>
            </a:r>
            <a:r>
              <a:rPr lang="en-US" dirty="0" err="1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Osimertinib</a:t>
            </a:r>
            <a:r>
              <a:rPr lang="en-US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in Patients with NSCLC and EGFR Tumor Mutations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76142" y="2903713"/>
            <a:ext cx="23020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9951E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Osimertinib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9951E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(n = 279)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32178" y="4398338"/>
            <a:ext cx="2743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B9D629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Standard EGFR-TKI (n = 277)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059879" y="3934133"/>
            <a:ext cx="23383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9951E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Median PFS = 18.9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9951E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mo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F9951E"/>
              </a:solidFill>
              <a:effectLst/>
              <a:uLnTx/>
              <a:uFillTx/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05800" y="4438983"/>
            <a:ext cx="22825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B9D629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Median PFS = 10.2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B9D629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mo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B9D629"/>
              </a:solidFill>
              <a:effectLst/>
              <a:uLnTx/>
              <a:uFillTx/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32934" y="4246271"/>
            <a:ext cx="140468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HR = 0.46</a:t>
            </a:r>
          </a:p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p </a:t>
            </a:r>
            <a:r>
              <a:rPr kumimoji="0" lang="en-US" sz="135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&lt; 0.001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CF1EC1-E1FD-904E-8906-B7CC0D0D3893}"/>
              </a:ext>
            </a:extLst>
          </p:cNvPr>
          <p:cNvSpPr txBox="1"/>
          <p:nvPr/>
        </p:nvSpPr>
        <p:spPr>
          <a:xfrm>
            <a:off x="1564242" y="1259769"/>
            <a:ext cx="97123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FLAURA primary endpoint: PFS for patients with EGFR exon 19 del or L858R mutation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99608" y="6083621"/>
            <a:ext cx="6320804" cy="704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 anchorCtr="0">
            <a:no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1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Soria JC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N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Engl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J Med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2018;378(2):113-25.</a:t>
            </a:r>
          </a:p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2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Planchard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D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Proc ELCC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2018;Abstract 128O.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7939DD1-6521-8042-BD81-1DA93086CD13}"/>
              </a:ext>
            </a:extLst>
          </p:cNvPr>
          <p:cNvSpPr txBox="1"/>
          <p:nvPr/>
        </p:nvSpPr>
        <p:spPr>
          <a:xfrm>
            <a:off x="2819400" y="5541964"/>
            <a:ext cx="6925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Interim Overall Survival (data immature), HR = 0.63, 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p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= 0.007</a:t>
            </a:r>
            <a:r>
              <a:rPr kumimoji="0" lang="en-US" sz="1800" b="1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9062670"/>
      </p:ext>
    </p:extLst>
  </p:cSld>
  <p:clrMapOvr>
    <a:masterClrMapping/>
  </p:clrMapOvr>
  <p:transition spd="slow" advClick="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3">
            <a:extLst>
              <a:ext uri="{FF2B5EF4-FFF2-40B4-BE49-F238E27FC236}">
                <a16:creationId xmlns:a16="http://schemas.microsoft.com/office/drawing/2014/main" id="{6C3BE511-EEBB-9B4B-AE69-EF45C3A806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447800"/>
            <a:ext cx="11353800" cy="4648200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ヒラギノ角ゴ Pro W3" panose="020B0300000000000000" pitchFamily="34" charset="-128"/>
              <a:cs typeface="ヒラギノ角ゴ Pro W3" panose="020B0300000000000000" pitchFamily="34" charset="-128"/>
            </a:endParaRPr>
          </a:p>
        </p:txBody>
      </p:sp>
      <p:sp>
        <p:nvSpPr>
          <p:cNvPr id="9219" name="Title 1">
            <a:extLst>
              <a:ext uri="{FF2B5EF4-FFF2-40B4-BE49-F238E27FC236}">
                <a16:creationId xmlns:a16="http://schemas.microsoft.com/office/drawing/2014/main" id="{DFFE04CE-9775-5942-99C9-EA48D7D80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FLAURA: Adverse Events (AEs)</a:t>
            </a:r>
          </a:p>
        </p:txBody>
      </p:sp>
      <p:graphicFrame>
        <p:nvGraphicFramePr>
          <p:cNvPr id="3" name="Content Placeholder 3">
            <a:extLst>
              <a:ext uri="{FF2B5EF4-FFF2-40B4-BE49-F238E27FC236}">
                <a16:creationId xmlns:a16="http://schemas.microsoft.com/office/drawing/2014/main" id="{09CF4655-2856-E644-A294-08165654553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1925620"/>
              </p:ext>
            </p:extLst>
          </p:nvPr>
        </p:nvGraphicFramePr>
        <p:xfrm>
          <a:off x="533400" y="1554163"/>
          <a:ext cx="11058525" cy="440055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898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34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343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0050">
                <a:tc>
                  <a:txBody>
                    <a:bodyPr/>
                    <a:lstStyle/>
                    <a:p>
                      <a:r>
                        <a:rPr lang="en-US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AE (any grade)</a:t>
                      </a: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noProof="0" dirty="0"/>
                        <a:t>Osimertinib (</a:t>
                      </a:r>
                      <a:r>
                        <a:rPr lang="en-US" sz="1800" baseline="0" noProof="0" dirty="0"/>
                        <a:t>n = 279)</a:t>
                      </a:r>
                      <a:endParaRPr lang="en-US" sz="1800" b="1" noProof="0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</a:rPr>
                        <a:t>Standard</a:t>
                      </a:r>
                      <a:r>
                        <a:rPr lang="en-US" sz="1800" baseline="0" dirty="0">
                          <a:effectLst/>
                        </a:rPr>
                        <a:t> EGFR TKI</a:t>
                      </a:r>
                      <a:r>
                        <a:rPr lang="en-GB" sz="1800" baseline="0" dirty="0">
                          <a:effectLst/>
                        </a:rPr>
                        <a:t> </a:t>
                      </a:r>
                      <a:r>
                        <a:rPr lang="en-US" sz="1800" dirty="0">
                          <a:effectLst/>
                        </a:rPr>
                        <a:t>(n = 277)</a:t>
                      </a:r>
                      <a:endParaRPr lang="en-GB" sz="1800" b="1" dirty="0">
                        <a:effectLst/>
                        <a:latin typeface="Arial Narrow" panose="020B0606020202030204" pitchFamily="34" charset="0"/>
                        <a:ea typeface="MS PGothic" panose="020B0600070205080204" pitchFamily="34" charset="-128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r>
                        <a:rPr lang="en-GB" sz="1800" dirty="0"/>
                        <a:t>Any AE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98%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98%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/>
                        <a:t>   Any</a:t>
                      </a:r>
                      <a:r>
                        <a:rPr lang="en-GB" sz="1800" kern="1200" baseline="0" dirty="0"/>
                        <a:t> A</a:t>
                      </a:r>
                      <a:r>
                        <a:rPr lang="en-GB" sz="1800" kern="1200" dirty="0"/>
                        <a:t>E (</a:t>
                      </a:r>
                      <a:r>
                        <a:rPr lang="en-US" sz="1800" kern="1200" dirty="0"/>
                        <a:t>Grade ≥3)</a:t>
                      </a:r>
                      <a:endParaRPr lang="en-GB" sz="1800" b="1" kern="1200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aseline="0" dirty="0"/>
                        <a:t>34%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45%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Any AE leading</a:t>
                      </a:r>
                      <a:r>
                        <a:rPr lang="en-GB" sz="1800" baseline="0" dirty="0"/>
                        <a:t> to death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2%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4%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r>
                        <a:rPr lang="en-GB" sz="1800" dirty="0"/>
                        <a:t>Any serious AE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22%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25%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r>
                        <a:rPr lang="en-GB" sz="1800" dirty="0"/>
                        <a:t>Any</a:t>
                      </a:r>
                      <a:r>
                        <a:rPr lang="en-GB" sz="1800" baseline="0" dirty="0"/>
                        <a:t> AE leading to discontinuation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13%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18%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0050">
                <a:tc gridSpan="3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/>
                        <a:t>Specific AE (any grade)</a:t>
                      </a: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74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000" b="1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55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r>
                        <a:rPr lang="en-GB" sz="1800" baseline="0" dirty="0"/>
                        <a:t>Rash or acne</a:t>
                      </a:r>
                      <a:endParaRPr lang="en-GB" sz="1800" b="1" baseline="0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58%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78%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/>
                        <a:t>Diarrhea</a:t>
                      </a:r>
                      <a:endParaRPr lang="en-GB" sz="1800" b="1" kern="1200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58%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57%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/>
                        <a:t>Upper respiratory tract infection</a:t>
                      </a:r>
                      <a:endParaRPr lang="en-GB" sz="1800" b="1" kern="1200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10%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6%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/>
                        <a:t>Prolonged QT interval on ECG</a:t>
                      </a:r>
                      <a:endParaRPr lang="en-GB" sz="1800" b="1" kern="1200" dirty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10%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/>
                        <a:t>4%</a:t>
                      </a:r>
                      <a:endParaRPr lang="en-GB" sz="1800" b="1" dirty="0"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21925" marR="121925" marT="60973" marB="609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4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9270" name="TextBox 4">
            <a:extLst>
              <a:ext uri="{FF2B5EF4-FFF2-40B4-BE49-F238E27FC236}">
                <a16:creationId xmlns:a16="http://schemas.microsoft.com/office/drawing/2014/main" id="{ABE147B2-A2DD-3342-A88D-B19BFB7109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472497"/>
            <a:ext cx="1097280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7196" bIns="68598" anchor="b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Soria JC et al. </a:t>
            </a:r>
            <a:r>
              <a:rPr kumimoji="0" lang="en-US" alt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N </a:t>
            </a:r>
            <a:r>
              <a:rPr kumimoji="0" lang="en-US" alt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Engl</a:t>
            </a:r>
            <a:r>
              <a:rPr kumimoji="0" lang="en-US" alt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 J Med 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2018;378(2):113-25.</a:t>
            </a:r>
          </a:p>
        </p:txBody>
      </p:sp>
    </p:spTree>
    <p:extLst>
      <p:ext uri="{BB962C8B-B14F-4D97-AF65-F5344CB8AC3E}">
        <p14:creationId xmlns:p14="http://schemas.microsoft.com/office/powerpoint/2010/main" val="2340302380"/>
      </p:ext>
    </p:extLst>
  </p:cSld>
  <p:clrMapOvr>
    <a:masterClrMapping/>
  </p:clrMapOvr>
  <p:transition spd="slow"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Goodwin)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11EDF6CD-2F87-9F40-ACD8-67627494F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71600"/>
            <a:ext cx="11201400" cy="5257800"/>
          </a:xfrm>
        </p:spPr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en-US" sz="2400" b="1" dirty="0">
                <a:solidFill>
                  <a:srgbClr val="FFCC31"/>
                </a:solidFill>
              </a:rPr>
              <a:t>A woman in her early 70s, a nonsmoker, with Stage IV </a:t>
            </a:r>
            <a:r>
              <a:rPr lang="en-US" sz="2400" b="1" dirty="0" err="1">
                <a:solidFill>
                  <a:srgbClr val="FFCC31"/>
                </a:solidFill>
              </a:rPr>
              <a:t>adenosquamous</a:t>
            </a:r>
            <a:r>
              <a:rPr lang="en-US" sz="2400" b="1" dirty="0">
                <a:solidFill>
                  <a:srgbClr val="FFCC31"/>
                </a:solidFill>
              </a:rPr>
              <a:t> NSCLC (EGFR 19 deletion, EGFR amplification and subsequent MET amplification)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400" b="1" dirty="0">
                <a:solidFill>
                  <a:srgbClr val="FFCC31"/>
                </a:solidFill>
              </a:rPr>
              <a:t>Treatments received</a:t>
            </a:r>
          </a:p>
          <a:p>
            <a:r>
              <a:rPr lang="en-US" sz="2400" dirty="0"/>
              <a:t>R pneumonectomy + adjuvant cisplatin/gemcitabine</a:t>
            </a:r>
          </a:p>
          <a:p>
            <a:r>
              <a:rPr lang="en-US" sz="2400" dirty="0"/>
              <a:t>Resection of left frontal mass and CNS radiation therapy (RT)</a:t>
            </a:r>
          </a:p>
          <a:p>
            <a:r>
              <a:rPr lang="en-US" sz="2400" dirty="0" err="1"/>
              <a:t>Osimertinib</a:t>
            </a:r>
            <a:endParaRPr lang="en-US" sz="2400" dirty="0"/>
          </a:p>
          <a:p>
            <a:r>
              <a:rPr lang="en-US" sz="2400" dirty="0"/>
              <a:t>Continued </a:t>
            </a:r>
            <a:r>
              <a:rPr lang="en-US" sz="2400" dirty="0" err="1"/>
              <a:t>osimertinib</a:t>
            </a:r>
            <a:r>
              <a:rPr lang="en-US" sz="2400" dirty="0"/>
              <a:t> + </a:t>
            </a:r>
            <a:r>
              <a:rPr lang="en-US" sz="2400" dirty="0" err="1"/>
              <a:t>crizotinib</a:t>
            </a:r>
            <a:endParaRPr lang="en-US" sz="2400" dirty="0"/>
          </a:p>
          <a:p>
            <a:pPr marL="0" indent="0">
              <a:spcBef>
                <a:spcPts val="1200"/>
              </a:spcBef>
              <a:buNone/>
            </a:pPr>
            <a:r>
              <a:rPr lang="en-US" sz="2400" b="1" dirty="0">
                <a:solidFill>
                  <a:srgbClr val="FFCC31"/>
                </a:solidFill>
              </a:rPr>
              <a:t>Other considerations</a:t>
            </a:r>
          </a:p>
          <a:p>
            <a:r>
              <a:rPr lang="en-US" sz="2400" dirty="0"/>
              <a:t>Prior history of depression</a:t>
            </a:r>
          </a:p>
          <a:p>
            <a:r>
              <a:rPr lang="en-US" sz="2400" dirty="0"/>
              <a:t>Very involved daughter shields mother from bad news; </a:t>
            </a:r>
            <a:r>
              <a:rPr lang="en-US" sz="2400" dirty="0" err="1"/>
              <a:t>pt</a:t>
            </a:r>
            <a:r>
              <a:rPr lang="en-US" sz="2400" dirty="0"/>
              <a:t> defers to daughter</a:t>
            </a:r>
            <a:endParaRPr lang="en-US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887235"/>
      </p:ext>
    </p:extLst>
  </p:cSld>
  <p:clrMapOvr>
    <a:masterClrMapping/>
  </p:clrMapOvr>
  <p:transition spd="slow"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932363" y="5703888"/>
            <a:ext cx="2327275" cy="69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20000"/>
              </a:spcAft>
              <a:buClr>
                <a:srgbClr val="000000"/>
              </a:buClr>
              <a:buSzPct val="80000"/>
              <a:buFont typeface="Wingdings" charset="2"/>
              <a:buNone/>
              <a:tabLst/>
              <a:defRPr/>
            </a:pPr>
            <a:r>
              <a:rPr kumimoji="0" lang="en-US" altLang="x-none" sz="22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t>Moderator</a:t>
            </a:r>
            <a:br>
              <a:rPr kumimoji="0" lang="en-US" altLang="x-none" sz="2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</a:br>
            <a:r>
              <a:rPr kumimoji="0" lang="en-US" altLang="x-none" sz="2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t>Neil Love, MD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469066" y="4284663"/>
            <a:ext cx="125386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22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ＭＳ Ｐゴシック" charset="-128"/>
              </a:rPr>
              <a:t>Faculty 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09600" y="144463"/>
            <a:ext cx="10972800" cy="384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lnSpc>
                <a:spcPts val="3800"/>
              </a:lnSpc>
              <a:spcAft>
                <a:spcPts val="1200"/>
              </a:spcAft>
              <a:defRPr/>
            </a:pPr>
            <a:r>
              <a:rPr kumimoji="0" lang="en-US" altLang="x-none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Oncology Grand Rounds</a:t>
            </a:r>
            <a:br>
              <a:rPr kumimoji="0" lang="en-US" altLang="x-none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</a:br>
            <a:r>
              <a:rPr kumimoji="0" lang="en-US" altLang="x-none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 </a:t>
            </a:r>
            <a:r>
              <a:rPr lang="en-US" altLang="x-none" sz="3400" b="1" dirty="0">
                <a:solidFill>
                  <a:srgbClr val="FFFFFF"/>
                </a:solidFill>
                <a:ea typeface="ヒラギノ角ゴ Pro W3" charset="-128"/>
              </a:rPr>
              <a:t>Emerging Strategies in Non-Small Cell Lung Cancer</a:t>
            </a:r>
            <a:endParaRPr kumimoji="0" lang="en-US" altLang="x-none" sz="3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-128"/>
            </a:endParaRPr>
          </a:p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34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Nurse and Physician Investigators </a:t>
            </a:r>
            <a:br>
              <a:rPr kumimoji="0" lang="en-US" altLang="x-none" sz="34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</a:br>
            <a:r>
              <a:rPr kumimoji="0" lang="en-US" altLang="x-none" sz="34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Discuss New Agents, Novel Therapies </a:t>
            </a:r>
            <a:br>
              <a:rPr kumimoji="0" lang="en-US" altLang="x-none" sz="34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</a:br>
            <a:r>
              <a:rPr kumimoji="0" lang="en-US" altLang="x-none" sz="3400" b="1" i="0" u="none" strike="noStrike" kern="120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 charset="0"/>
                <a:ea typeface="ヒラギノ角ゴ Pro W3" charset="-128"/>
              </a:rPr>
              <a:t>and Actual Cases from Practice</a:t>
            </a:r>
            <a:endParaRPr kumimoji="0" lang="en-US" altLang="x-none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ヒラギノ角ゴ Pro W3" charset="-128"/>
            </a:endParaRPr>
          </a:p>
          <a:p>
            <a:pPr lvl="0" algn="ctr">
              <a:spcBef>
                <a:spcPts val="1200"/>
              </a:spcBef>
              <a:defRPr/>
            </a:pPr>
            <a:r>
              <a:rPr lang="en-US" altLang="x-none" sz="2600" b="1" dirty="0">
                <a:solidFill>
                  <a:srgbClr val="DAEDEF"/>
                </a:solidFill>
                <a:ea typeface="ヒラギノ角ゴ Pro W3" charset="-128"/>
              </a:rPr>
              <a:t>Friday, April 12, 2019</a:t>
            </a:r>
            <a:br>
              <a:rPr lang="en-US" altLang="x-none" sz="2600" b="1" dirty="0">
                <a:solidFill>
                  <a:srgbClr val="DAEDEF"/>
                </a:solidFill>
                <a:ea typeface="ヒラギノ角ゴ Pro W3" charset="-128"/>
              </a:rPr>
            </a:br>
            <a:r>
              <a:rPr lang="en-US" altLang="x-none" sz="2600" b="1" dirty="0">
                <a:solidFill>
                  <a:srgbClr val="DAEDEF"/>
                </a:solidFill>
                <a:ea typeface="ヒラギノ角ゴ Pro W3" charset="-128"/>
              </a:rPr>
              <a:t>12:15 PM – 1:45 PM</a:t>
            </a:r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A1CF853B-C7D7-E346-B0DF-B9F31F41F1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4724400"/>
            <a:ext cx="110490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0" tIns="0" rIns="0" bIns="0" numCol="2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lvl="0">
              <a:defRPr/>
            </a:pP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Kelly EH Goodwin, MSN, RN, ANP-BC</a:t>
            </a:r>
          </a:p>
          <a:p>
            <a:pPr lvl="0">
              <a:defRPr/>
            </a:pP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Joel W Neal, MD, PhD</a:t>
            </a:r>
          </a:p>
          <a:p>
            <a:pPr lvl="0">
              <a:defRPr/>
            </a:pP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Judy </a:t>
            </a:r>
            <a:r>
              <a:rPr lang="en-US" altLang="x-none" sz="2200" b="1" dirty="0" err="1">
                <a:solidFill>
                  <a:srgbClr val="FFFFFF"/>
                </a:solidFill>
                <a:ea typeface="ヒラギノ角ゴ Pro W3" charset="-128"/>
              </a:rPr>
              <a:t>Pagtama</a:t>
            </a: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, RN, MSN, FNP-C</a:t>
            </a:r>
          </a:p>
          <a:p>
            <a:pPr lvl="0">
              <a:defRPr/>
            </a:pPr>
            <a:r>
              <a:rPr lang="en-US" altLang="x-none" sz="2200" b="1" dirty="0">
                <a:solidFill>
                  <a:srgbClr val="FFFFFF"/>
                </a:solidFill>
                <a:ea typeface="ヒラギノ角ゴ Pro W3" charset="-128"/>
              </a:rPr>
              <a:t>Anne S Tsao, MD</a:t>
            </a:r>
          </a:p>
        </p:txBody>
      </p:sp>
    </p:spTree>
    <p:extLst>
      <p:ext uri="{BB962C8B-B14F-4D97-AF65-F5344CB8AC3E}">
        <p14:creationId xmlns:p14="http://schemas.microsoft.com/office/powerpoint/2010/main" val="4144449301"/>
      </p:ext>
    </p:extLst>
  </p:cSld>
  <p:clrMapOvr>
    <a:masterClrMapping/>
  </p:clrMapOvr>
  <p:transition spd="slow"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Goodwin)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8B70E8-1600-734D-93F6-BBCCB71F8AD8}"/>
              </a:ext>
            </a:extLst>
          </p:cNvPr>
          <p:cNvSpPr txBox="1"/>
          <p:nvPr/>
        </p:nvSpPr>
        <p:spPr>
          <a:xfrm>
            <a:off x="256261" y="1744964"/>
            <a:ext cx="396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Recurrence after surgery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and adjuvant cis/gem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C668C6-8465-FD48-A6D0-3ACDD1F6F126}"/>
              </a:ext>
            </a:extLst>
          </p:cNvPr>
          <p:cNvSpPr txBox="1"/>
          <p:nvPr/>
        </p:nvSpPr>
        <p:spPr>
          <a:xfrm>
            <a:off x="5037857" y="1750219"/>
            <a:ext cx="21162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Response to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osimertinib</a:t>
            </a:r>
            <a:endParaRPr kumimoji="0" lang="en-US" sz="2400" b="1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pic>
        <p:nvPicPr>
          <p:cNvPr id="10" name="Picture 10">
            <a:extLst>
              <a:ext uri="{FF2B5EF4-FFF2-40B4-BE49-F238E27FC236}">
                <a16:creationId xmlns:a16="http://schemas.microsoft.com/office/drawing/2014/main" id="{754CDD4A-BE58-C549-B7DF-68FE4C6A3F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0" t="38095" r="23810" b="40475"/>
          <a:stretch>
            <a:fillRect/>
          </a:stretch>
        </p:blipFill>
        <p:spPr bwMode="auto">
          <a:xfrm>
            <a:off x="517115" y="2917400"/>
            <a:ext cx="3288123" cy="295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B766A2C-3C36-574E-9422-0E5083E27284}"/>
              </a:ext>
            </a:extLst>
          </p:cNvPr>
          <p:cNvSpPr txBox="1"/>
          <p:nvPr/>
        </p:nvSpPr>
        <p:spPr>
          <a:xfrm>
            <a:off x="9031697" y="1934884"/>
            <a:ext cx="18806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Recurrence</a:t>
            </a:r>
          </a:p>
        </p:txBody>
      </p:sp>
      <p:pic>
        <p:nvPicPr>
          <p:cNvPr id="12" name="Picture 4">
            <a:extLst>
              <a:ext uri="{FF2B5EF4-FFF2-40B4-BE49-F238E27FC236}">
                <a16:creationId xmlns:a16="http://schemas.microsoft.com/office/drawing/2014/main" id="{2832D0C5-92A1-5043-9161-C5A3236669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3" t="29762" r="15775" b="21428"/>
          <a:stretch>
            <a:fillRect/>
          </a:stretch>
        </p:blipFill>
        <p:spPr bwMode="auto">
          <a:xfrm>
            <a:off x="4343400" y="2894390"/>
            <a:ext cx="3480074" cy="2973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96873FD7-C82F-BA49-9A6A-708FA84E15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8" t="27382" r="14285" b="13095"/>
          <a:stretch>
            <a:fillRect/>
          </a:stretch>
        </p:blipFill>
        <p:spPr bwMode="auto">
          <a:xfrm>
            <a:off x="8361637" y="2886016"/>
            <a:ext cx="3220764" cy="2981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1608095"/>
      </p:ext>
    </p:extLst>
  </p:cSld>
  <p:clrMapOvr>
    <a:masterClrMapping/>
  </p:clrMapOvr>
  <p:transition spd="slow" advClick="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36D86-DC31-0A4F-AFF9-8C3860650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BLOOM: Response to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Osimertinib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in EGFR+ NSCLC with Brain Metastases (BM) and Leptomeningeal Metastases (LM)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AFE4EEA-6895-214C-822A-FEE2767B5922}"/>
              </a:ext>
            </a:extLst>
          </p:cNvPr>
          <p:cNvSpPr txBox="1"/>
          <p:nvPr/>
        </p:nvSpPr>
        <p:spPr>
          <a:xfrm>
            <a:off x="1905000" y="5864939"/>
            <a:ext cx="8763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16 of 20 patients are still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undergoing treatment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at data cut-off on December 12, 2016.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952D85DC-E4BF-774E-A322-D5D94A3FBE1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9535367"/>
              </p:ext>
            </p:extLst>
          </p:nvPr>
        </p:nvGraphicFramePr>
        <p:xfrm>
          <a:off x="2598440" y="1484785"/>
          <a:ext cx="6995120" cy="4119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823" y="6463915"/>
            <a:ext cx="846043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 anchorCtr="0">
            <a:no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Myung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-Ju A et al. </a:t>
            </a:r>
            <a:r>
              <a:rPr kumimoji="0" lang="nb-NO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Proc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ASCO 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2017;Abstract 2006.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6CE8BD-D78C-3048-92C3-711DE26DF83C}"/>
              </a:ext>
            </a:extLst>
          </p:cNvPr>
          <p:cNvSpPr txBox="1"/>
          <p:nvPr/>
        </p:nvSpPr>
        <p:spPr>
          <a:xfrm>
            <a:off x="4007768" y="5496939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 (n = 16)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1B0F31-41FF-B443-8BF8-8EC529003F95}"/>
              </a:ext>
            </a:extLst>
          </p:cNvPr>
          <p:cNvSpPr txBox="1"/>
          <p:nvPr/>
        </p:nvSpPr>
        <p:spPr>
          <a:xfrm>
            <a:off x="7118959" y="5496939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 (n = 4)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9727474"/>
      </p:ext>
    </p:extLst>
  </p:cSld>
  <p:clrMapOvr>
    <a:masterClrMapping/>
  </p:clrMapOvr>
  <p:transition spd="slow"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Pagtama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)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11EDF6CD-2F87-9F40-ACD8-67627494F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71600"/>
            <a:ext cx="11277600" cy="5257800"/>
          </a:xfrm>
        </p:spPr>
        <p:txBody>
          <a:bodyPr/>
          <a:lstStyle/>
          <a:p>
            <a:pPr marL="0" indent="0">
              <a:spcBef>
                <a:spcPts val="600"/>
              </a:spcBef>
              <a:buNone/>
            </a:pPr>
            <a:r>
              <a:rPr lang="en-US" sz="2400" b="1" dirty="0">
                <a:solidFill>
                  <a:srgbClr val="FFCC31"/>
                </a:solidFill>
              </a:rPr>
              <a:t>A man in his late 50s with Stage IV adenocarcinoma of the lung (EGFR exon 19 deletion, PD-L1 0%)</a:t>
            </a:r>
          </a:p>
          <a:p>
            <a:pPr>
              <a:spcBef>
                <a:spcPts val="600"/>
              </a:spcBef>
            </a:pPr>
            <a:r>
              <a:rPr lang="en-US" sz="2400" b="1" dirty="0">
                <a:solidFill>
                  <a:srgbClr val="FFCC31"/>
                </a:solidFill>
              </a:rPr>
              <a:t>Right pleural effusion, single brain metastasis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altLang="x-none" sz="2400" b="1" dirty="0">
                <a:solidFill>
                  <a:srgbClr val="EFC53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Treatments received</a:t>
            </a:r>
          </a:p>
          <a:p>
            <a:pPr>
              <a:spcBef>
                <a:spcPts val="600"/>
              </a:spcBef>
            </a:pPr>
            <a:r>
              <a:rPr lang="en-US" sz="2400" dirty="0">
                <a:solidFill>
                  <a:schemeClr val="tx1"/>
                </a:solidFill>
              </a:rPr>
              <a:t>Osimertinib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sz="2400" b="1" dirty="0">
                <a:solidFill>
                  <a:srgbClr val="FFCC31"/>
                </a:solidFill>
              </a:rPr>
              <a:t>Other considerations</a:t>
            </a:r>
          </a:p>
          <a:p>
            <a:r>
              <a:rPr lang="en-US" sz="2400" dirty="0"/>
              <a:t>Works full time</a:t>
            </a:r>
          </a:p>
          <a:p>
            <a:r>
              <a:rPr lang="en-US" sz="2400" dirty="0"/>
              <a:t>Married, with 3 children</a:t>
            </a:r>
          </a:p>
          <a:p>
            <a:r>
              <a:rPr lang="en-US" sz="2400" dirty="0"/>
              <a:t>Spiritual, Zen meditation</a:t>
            </a:r>
          </a:p>
          <a:p>
            <a:pPr lvl="0"/>
            <a:r>
              <a:rPr lang="en-US" sz="2400" dirty="0" err="1"/>
              <a:t>Osimertinib</a:t>
            </a:r>
            <a:r>
              <a:rPr lang="en-US" sz="2400" dirty="0"/>
              <a:t>-related mild rash, dry skin and alternating diarrhea and constipation </a:t>
            </a:r>
          </a:p>
          <a:p>
            <a:pPr marL="0" lv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838953339"/>
      </p:ext>
    </p:extLst>
  </p:cSld>
  <p:clrMapOvr>
    <a:masterClrMapping/>
  </p:clrMapOvr>
  <p:transition spd="slow" advClick="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Pagtama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362ED7-0500-7E4E-A8B1-A65CB938DFB0}"/>
              </a:ext>
            </a:extLst>
          </p:cNvPr>
          <p:cNvSpPr txBox="1"/>
          <p:nvPr/>
        </p:nvSpPr>
        <p:spPr>
          <a:xfrm>
            <a:off x="1726680" y="1818288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Before </a:t>
            </a:r>
            <a:r>
              <a:rPr kumimoji="0" lang="en-US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osimertinib</a:t>
            </a:r>
            <a:endParaRPr kumimoji="0" lang="en-US" sz="2400" b="1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33FC37-8394-C948-819B-A4BA5B33900F}"/>
              </a:ext>
            </a:extLst>
          </p:cNvPr>
          <p:cNvSpPr txBox="1"/>
          <p:nvPr/>
        </p:nvSpPr>
        <p:spPr>
          <a:xfrm>
            <a:off x="7691033" y="1818288"/>
            <a:ext cx="26981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After </a:t>
            </a:r>
            <a:r>
              <a:rPr kumimoji="0" lang="en-US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osimertinib</a:t>
            </a:r>
            <a:endParaRPr kumimoji="0" lang="en-US" sz="2400" b="1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F44E1F-7FB1-3145-B3BC-D420FEFBEF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307" y="2438400"/>
            <a:ext cx="4343400" cy="38796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F1D2C54-E234-2142-A98A-C9B2157961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2330" y="2438400"/>
            <a:ext cx="4655582" cy="3879652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 bwMode="auto">
          <a:xfrm>
            <a:off x="1442434" y="4958366"/>
            <a:ext cx="476518" cy="206062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Right Arrow 7"/>
          <p:cNvSpPr/>
          <p:nvPr/>
        </p:nvSpPr>
        <p:spPr bwMode="auto">
          <a:xfrm>
            <a:off x="7351696" y="4750154"/>
            <a:ext cx="476518" cy="206062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512817"/>
      </p:ext>
    </p:extLst>
  </p:cSld>
  <p:clrMapOvr>
    <a:masterClrMapping/>
  </p:clrMapOvr>
  <p:transition spd="slow" advClick="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Pagtama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6193320-FF4E-6D48-89FC-76D9CEEA48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743200"/>
            <a:ext cx="4813008" cy="35090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66BF9DE-2C0E-BF4D-8E21-511C64D124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9913" y="2743200"/>
            <a:ext cx="5237793" cy="350902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16E0D6D-F794-554A-92F6-6E88D30B176C}"/>
              </a:ext>
            </a:extLst>
          </p:cNvPr>
          <p:cNvSpPr txBox="1"/>
          <p:nvPr/>
        </p:nvSpPr>
        <p:spPr>
          <a:xfrm>
            <a:off x="1691176" y="1788468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/>
              <a:t>Before </a:t>
            </a:r>
            <a:r>
              <a:rPr lang="en-US" b="1" u="sng" dirty="0" err="1"/>
              <a:t>osimertinib</a:t>
            </a:r>
            <a:endParaRPr lang="en-US" b="1" u="sng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B602D10-70F3-CD4C-AFB7-DA23847C55DE}"/>
              </a:ext>
            </a:extLst>
          </p:cNvPr>
          <p:cNvSpPr txBox="1"/>
          <p:nvPr/>
        </p:nvSpPr>
        <p:spPr>
          <a:xfrm>
            <a:off x="7718712" y="1828800"/>
            <a:ext cx="26981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/>
              <a:t>After </a:t>
            </a:r>
            <a:r>
              <a:rPr lang="en-US" b="1" u="sng" dirty="0" err="1"/>
              <a:t>osimertinib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val="2392808473"/>
      </p:ext>
    </p:extLst>
  </p:cSld>
  <p:clrMapOvr>
    <a:masterClrMapping/>
  </p:clrMapOvr>
  <p:transition spd="slow"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1143FC1-B129-4E4A-AEBB-C43B09740E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5468" y="1524000"/>
            <a:ext cx="8987675" cy="436801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83280F-9308-CE42-93E5-E86C8A09A2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ARCHER 1050: Overall Survival with First-Line Dacomitinib in NSCLC with EGFR Exon 19 Deletion or Exon 21 L858R Mutation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942BD8-04F8-1C48-B01D-F257FAC8A8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450733"/>
            <a:ext cx="846043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 anchorCtr="0">
            <a:no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Mok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TS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J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Clin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Oncol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2018;36(22):2244-50.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2042BE-97C5-1342-BEC5-6F02ABFC294C}"/>
              </a:ext>
            </a:extLst>
          </p:cNvPr>
          <p:cNvSpPr txBox="1"/>
          <p:nvPr/>
        </p:nvSpPr>
        <p:spPr>
          <a:xfrm>
            <a:off x="4572000" y="5934456"/>
            <a:ext cx="381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Time (months)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611AAD-5163-0D47-BC8C-21365AF9584C}"/>
              </a:ext>
            </a:extLst>
          </p:cNvPr>
          <p:cNvSpPr txBox="1"/>
          <p:nvPr/>
        </p:nvSpPr>
        <p:spPr>
          <a:xfrm rot="16200000">
            <a:off x="-426143" y="3259723"/>
            <a:ext cx="381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OS (%)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AAC404-9AF1-314D-94D7-A6CFB9F7FC98}"/>
              </a:ext>
            </a:extLst>
          </p:cNvPr>
          <p:cNvSpPr txBox="1"/>
          <p:nvPr/>
        </p:nvSpPr>
        <p:spPr>
          <a:xfrm>
            <a:off x="6858000" y="1559740"/>
            <a:ext cx="4867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Censored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pl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HR, 0.760; </a:t>
            </a:r>
            <a:r>
              <a:rPr kumimoji="0" lang="pl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</a:t>
            </a:r>
            <a:r>
              <a:rPr kumimoji="0" lang="pl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= 0.0438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093620"/>
      </p:ext>
    </p:extLst>
  </p:cSld>
  <p:clrMapOvr>
    <a:masterClrMapping/>
  </p:clrMapOvr>
  <p:transition spd="slow" advClick="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EDDBE9C7-DE4B-E54B-B245-68D13D3E0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30174"/>
            <a:ext cx="10972800" cy="1012825"/>
          </a:xfrm>
        </p:spPr>
        <p:txBody>
          <a:bodyPr/>
          <a:lstStyle/>
          <a:p>
            <a:r>
              <a:rPr lang="en-US" altLang="en-US" sz="2200" dirty="0"/>
              <a:t>FDA Approves Dacomitinib for First-Line NSCLC</a:t>
            </a:r>
            <a:r>
              <a:rPr lang="en-US" sz="2400" dirty="0"/>
              <a:t> with EGFR Exon 19 Deletion or Exon 21 L858R Mutation</a:t>
            </a:r>
            <a:r>
              <a:rPr lang="en-US" altLang="en-US" sz="2200" dirty="0"/>
              <a:t> </a:t>
            </a:r>
            <a:br>
              <a:rPr lang="en-US" altLang="en-US" sz="2200" dirty="0"/>
            </a:br>
            <a:r>
              <a:rPr lang="en-US" altLang="en-US" sz="2200" dirty="0">
                <a:ea typeface="ヒラギノ角ゴ Pro W3" panose="020B0300000000000000" pitchFamily="34" charset="-128"/>
                <a:cs typeface="Arial" panose="020B0604020202020204" pitchFamily="34" charset="0"/>
              </a:rPr>
              <a:t>Press Release </a:t>
            </a:r>
            <a:r>
              <a:rPr lang="en-US" altLang="en-US" sz="2200" dirty="0">
                <a:cs typeface="Arial" panose="020B0604020202020204" pitchFamily="34" charset="0"/>
              </a:rPr>
              <a:t>—</a:t>
            </a:r>
            <a:r>
              <a:rPr lang="en-US" altLang="en-US" sz="2200" dirty="0">
                <a:ea typeface="ヒラギノ角ゴ Pro W3" panose="020B0300000000000000" pitchFamily="34" charset="-128"/>
                <a:cs typeface="ヒラギノ角ゴ Pro W3" panose="020B0300000000000000" pitchFamily="34" charset="-128"/>
              </a:rPr>
              <a:t> September 27, 2018</a:t>
            </a:r>
            <a:endParaRPr lang="en-US" altLang="en-US" sz="2200" dirty="0"/>
          </a:p>
        </p:txBody>
      </p:sp>
      <p:sp>
        <p:nvSpPr>
          <p:cNvPr id="11267" name="Content Placeholder 6">
            <a:extLst>
              <a:ext uri="{FF2B5EF4-FFF2-40B4-BE49-F238E27FC236}">
                <a16:creationId xmlns:a16="http://schemas.microsoft.com/office/drawing/2014/main" id="{52CDAFA9-04BF-B240-A69F-444801552B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876800"/>
          </a:xfrm>
        </p:spPr>
        <p:txBody>
          <a:bodyPr/>
          <a:lstStyle/>
          <a:p>
            <a:pPr marL="0" indent="0">
              <a:spcBef>
                <a:spcPts val="1675"/>
              </a:spcBef>
              <a:buFontTx/>
              <a:buNone/>
            </a:pPr>
            <a:r>
              <a:rPr lang="en-US" altLang="en-US" sz="2400" dirty="0"/>
              <a:t>“</a:t>
            </a:r>
            <a:r>
              <a:rPr lang="en-US" sz="2400" dirty="0"/>
              <a:t>On Sept. 27, 2018, the Food and Drug Administration approved dacomitinib tablets for the first-line treatment of patients with metastatic non-small cell lung cancer (NSCLC) with epidermal growth factor receptor (EGFR) exon 19 deletion or exon 21 L858R substitution mutations as detected by an FDA-approved test.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Approval was based on a randomized, multicenter, open-label, active controlled trial (ARCHER 1050; NCT01774721) comparing the safety and efficacy of dacomitinib to gefitinib in 452 patients with unresectable, metastatic NSCLC</a:t>
            </a:r>
            <a:r>
              <a:rPr lang="en-US" altLang="en-US" sz="2400" dirty="0"/>
              <a:t>.”</a:t>
            </a:r>
          </a:p>
        </p:txBody>
      </p:sp>
      <p:sp>
        <p:nvSpPr>
          <p:cNvPr id="11268" name="Rectangle 1">
            <a:extLst>
              <a:ext uri="{FF2B5EF4-FFF2-40B4-BE49-F238E27FC236}">
                <a16:creationId xmlns:a16="http://schemas.microsoft.com/office/drawing/2014/main" id="{98B48AB4-8B3E-714C-8806-4FF5950539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6443247"/>
            <a:ext cx="103632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https://</a:t>
            </a:r>
            <a:r>
              <a:rPr kumimoji="0" lang="en-US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www.fda.gov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/Drugs/</a:t>
            </a:r>
            <a:r>
              <a:rPr kumimoji="0" lang="en-US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InformationOnDrugs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/</a:t>
            </a:r>
            <a:r>
              <a:rPr kumimoji="0" lang="en-US" alt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ApprovedDrugs</a:t>
            </a: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34" charset="-128"/>
              </a:rPr>
              <a:t>/ucm621967.htm</a:t>
            </a:r>
          </a:p>
        </p:txBody>
      </p:sp>
    </p:spTree>
    <p:extLst>
      <p:ext uri="{BB962C8B-B14F-4D97-AF65-F5344CB8AC3E}">
        <p14:creationId xmlns:p14="http://schemas.microsoft.com/office/powerpoint/2010/main" val="2466192696"/>
      </p:ext>
    </p:extLst>
  </p:cSld>
  <p:clrMapOvr>
    <a:masterClrMapping/>
  </p:clrMapOvr>
  <p:transition spd="slow" advClick="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1C79C672-B9D4-564E-ADBA-3258FD85D852}"/>
              </a:ext>
            </a:extLst>
          </p:cNvPr>
          <p:cNvGrpSpPr/>
          <p:nvPr/>
        </p:nvGrpSpPr>
        <p:grpSpPr>
          <a:xfrm>
            <a:off x="740979" y="2865989"/>
            <a:ext cx="10360820" cy="1248811"/>
            <a:chOff x="740979" y="1722988"/>
            <a:chExt cx="10360820" cy="124881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3FD8A20-10B7-2C42-9DDB-D3A8816EF490}"/>
                </a:ext>
              </a:extLst>
            </p:cNvPr>
            <p:cNvSpPr/>
            <p:nvPr/>
          </p:nvSpPr>
          <p:spPr bwMode="auto">
            <a:xfrm>
              <a:off x="740979" y="1722988"/>
              <a:ext cx="9924393" cy="1248811"/>
            </a:xfrm>
            <a:prstGeom prst="rect">
              <a:avLst/>
            </a:prstGeom>
            <a:solidFill>
              <a:srgbClr val="F6BF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C2B6481-1594-D34F-9202-CFA034F1FE92}"/>
                </a:ext>
              </a:extLst>
            </p:cNvPr>
            <p:cNvSpPr>
              <a:spLocks noChangeAspect="1"/>
            </p:cNvSpPr>
            <p:nvPr/>
          </p:nvSpPr>
          <p:spPr bwMode="auto">
            <a:xfrm rot="2700000">
              <a:off x="10213184" y="1907027"/>
              <a:ext cx="888615" cy="888615"/>
            </a:xfrm>
            <a:prstGeom prst="rect">
              <a:avLst/>
            </a:prstGeom>
            <a:solidFill>
              <a:srgbClr val="F6BF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CA275B60-6AB8-594F-BCED-A1BBEDC503C8}"/>
              </a:ext>
            </a:extLst>
          </p:cNvPr>
          <p:cNvSpPr txBox="1">
            <a:spLocks/>
          </p:cNvSpPr>
          <p:nvPr/>
        </p:nvSpPr>
        <p:spPr>
          <a:xfrm>
            <a:off x="914400" y="1830388"/>
            <a:ext cx="10363200" cy="4189412"/>
          </a:xfrm>
          <a:prstGeom prst="rect">
            <a:avLst/>
          </a:prstGeom>
        </p:spPr>
        <p:txBody>
          <a:bodyPr/>
          <a:lstStyle>
            <a:lvl1pPr marL="342906" indent="-342906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62" indent="-28575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19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27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34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42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49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57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65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EGFR-Mutated Metastatic NSCLC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rgbClr val="002B50"/>
                </a:solidFill>
              </a:rPr>
              <a:t>Immune Checkpoint Inhibitor Therapy for </a:t>
            </a:r>
            <a:br>
              <a:rPr lang="en-US" sz="3200" b="1" kern="0" dirty="0">
                <a:solidFill>
                  <a:srgbClr val="002B50"/>
                </a:solidFill>
              </a:rPr>
            </a:br>
            <a:r>
              <a:rPr lang="en-US" sz="3200" b="1" kern="0" dirty="0">
                <a:solidFill>
                  <a:srgbClr val="002B50"/>
                </a:solidFill>
              </a:rPr>
              <a:t>Metastatic NSCLC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Immunotherapy as Consolidation After Chemoradiation of Locally Advanced NSCLC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288E4C-AEC7-BB48-BBA1-601878705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400" dirty="0"/>
              <a:t>Emerging Strategies in NSCLC: Agenda</a:t>
            </a:r>
          </a:p>
        </p:txBody>
      </p:sp>
    </p:spTree>
    <p:extLst>
      <p:ext uri="{BB962C8B-B14F-4D97-AF65-F5344CB8AC3E}">
        <p14:creationId xmlns:p14="http://schemas.microsoft.com/office/powerpoint/2010/main" val="211701865"/>
      </p:ext>
    </p:extLst>
  </p:cSld>
  <p:clrMapOvr>
    <a:masterClrMapping/>
  </p:clrMapOvr>
  <p:transition spd="slow" advClick="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Line 6"/>
          <p:cNvSpPr>
            <a:spLocks noChangeShapeType="1"/>
          </p:cNvSpPr>
          <p:nvPr/>
        </p:nvSpPr>
        <p:spPr bwMode="auto">
          <a:xfrm flipV="1">
            <a:off x="4935689" y="3743341"/>
            <a:ext cx="1463954" cy="9575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7346" name="Line 7"/>
          <p:cNvSpPr>
            <a:spLocks noChangeShapeType="1"/>
          </p:cNvSpPr>
          <p:nvPr/>
        </p:nvSpPr>
        <p:spPr bwMode="auto">
          <a:xfrm flipH="1">
            <a:off x="6399643" y="2875619"/>
            <a:ext cx="0" cy="1697794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7347" name="Line 8"/>
          <p:cNvSpPr>
            <a:spLocks noChangeShapeType="1"/>
          </p:cNvSpPr>
          <p:nvPr/>
        </p:nvSpPr>
        <p:spPr bwMode="auto">
          <a:xfrm flipV="1">
            <a:off x="6399644" y="2867283"/>
            <a:ext cx="385863" cy="8336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7348" name="Line 9"/>
          <p:cNvSpPr>
            <a:spLocks noChangeShapeType="1"/>
          </p:cNvSpPr>
          <p:nvPr/>
        </p:nvSpPr>
        <p:spPr bwMode="auto">
          <a:xfrm>
            <a:off x="6399644" y="4572000"/>
            <a:ext cx="385863" cy="0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7349" name="Text Box 11"/>
          <p:cNvSpPr txBox="1">
            <a:spLocks noChangeArrowheads="1"/>
          </p:cNvSpPr>
          <p:nvPr/>
        </p:nvSpPr>
        <p:spPr bwMode="auto">
          <a:xfrm>
            <a:off x="6781798" y="2286000"/>
            <a:ext cx="3962391" cy="1188720"/>
          </a:xfrm>
          <a:prstGeom prst="rect">
            <a:avLst/>
          </a:prstGeom>
          <a:solidFill>
            <a:srgbClr val="F8951E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Pembrolizumab</a:t>
            </a:r>
          </a:p>
        </p:txBody>
      </p:sp>
      <p:sp>
        <p:nvSpPr>
          <p:cNvPr id="57350" name="Text Box 13"/>
          <p:cNvSpPr txBox="1">
            <a:spLocks noChangeArrowheads="1"/>
          </p:cNvSpPr>
          <p:nvPr/>
        </p:nvSpPr>
        <p:spPr bwMode="auto">
          <a:xfrm>
            <a:off x="6781799" y="3977640"/>
            <a:ext cx="3962391" cy="1188720"/>
          </a:xfrm>
          <a:prstGeom prst="rect">
            <a:avLst/>
          </a:prstGeom>
          <a:solidFill>
            <a:srgbClr val="BAD529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Carboplatin/paclitaxel</a:t>
            </a:r>
            <a:b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lang="en-US" sz="1800" b="1" dirty="0">
                <a:solidFill>
                  <a:srgbClr val="002B51"/>
                </a:solidFill>
              </a:rPr>
              <a:t>OR</a:t>
            </a:r>
            <a:br>
              <a:rPr lang="en-US" sz="1800" b="1" dirty="0">
                <a:solidFill>
                  <a:srgbClr val="002B51"/>
                </a:solidFill>
              </a:rPr>
            </a:br>
            <a:r>
              <a:rPr lang="en-US" sz="1800" b="1" dirty="0">
                <a:solidFill>
                  <a:srgbClr val="002B51"/>
                </a:solidFill>
              </a:rPr>
              <a:t>Carboplatin/pemetrexed</a:t>
            </a:r>
          </a:p>
        </p:txBody>
      </p:sp>
      <p:graphicFrame>
        <p:nvGraphicFramePr>
          <p:cNvPr id="29" name="Group 10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905919"/>
              </p:ext>
            </p:extLst>
          </p:nvPr>
        </p:nvGraphicFramePr>
        <p:xfrm>
          <a:off x="1564395" y="2362200"/>
          <a:ext cx="3562530" cy="2783496"/>
        </p:xfrm>
        <a:graphic>
          <a:graphicData uri="http://schemas.openxmlformats.org/drawingml/2006/table">
            <a:tbl>
              <a:tblPr/>
              <a:tblGrid>
                <a:gridCol w="3562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220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Eligibility </a:t>
                      </a:r>
                    </a:p>
                  </a:txBody>
                  <a:tcPr marL="68635" marR="68635" marT="34249" marB="34249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1411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20000"/>
                        </a:lnSpc>
                        <a:buFont typeface="Arial" charset="0"/>
                        <a:buChar char="•"/>
                        <a:defRPr/>
                      </a:pPr>
                      <a:r>
                        <a:rPr lang="en-US" sz="1800" dirty="0"/>
                        <a:t>Untreated locally advanced or metastatic NSCLC of any histology</a:t>
                      </a:r>
                    </a:p>
                    <a:p>
                      <a:pPr marL="285750" marR="0" indent="-285750" algn="l" defTabSz="457208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en-US" sz="1800" dirty="0"/>
                        <a:t>PD-L1 TPS ≥ 1%</a:t>
                      </a:r>
                    </a:p>
                    <a:p>
                      <a:pPr marL="285750" indent="-285750">
                        <a:lnSpc>
                          <a:spcPct val="120000"/>
                        </a:lnSpc>
                        <a:buFont typeface="Arial" charset="0"/>
                        <a:buChar char="•"/>
                        <a:defRPr/>
                      </a:pPr>
                      <a:r>
                        <a:rPr lang="en-US" sz="1800" dirty="0"/>
                        <a:t>No EGFR or ALK alterations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en-US" sz="1800" dirty="0"/>
                        <a:t>ECOG PS 0 or 1</a:t>
                      </a:r>
                    </a:p>
                  </a:txBody>
                  <a:tcPr marL="68635" marR="68635" marT="34249" marB="34249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12A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736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latin typeface="Arial" charset="0"/>
                <a:ea typeface="Arial" charset="0"/>
                <a:cs typeface="Arial" charset="0"/>
              </a:rPr>
              <a:t>KEYNOTE-042: A Phase III Study of Pembrolizumab Monotherapy for First-Line Metastatic NSCLC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519915" y="4226695"/>
            <a:ext cx="4523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500" dirty="0">
                <a:solidFill>
                  <a:srgbClr val="FFFFFF"/>
                </a:solidFill>
              </a:rPr>
              <a:t>1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:1</a:t>
            </a:r>
          </a:p>
        </p:txBody>
      </p:sp>
      <p:sp>
        <p:nvSpPr>
          <p:cNvPr id="19" name="Oval 4"/>
          <p:cNvSpPr>
            <a:spLocks noChangeArrowheads="1"/>
          </p:cNvSpPr>
          <p:nvPr/>
        </p:nvSpPr>
        <p:spPr bwMode="auto">
          <a:xfrm>
            <a:off x="5297263" y="3248552"/>
            <a:ext cx="914400" cy="914400"/>
          </a:xfrm>
          <a:prstGeom prst="ellipse">
            <a:avLst/>
          </a:prstGeom>
          <a:solidFill>
            <a:srgbClr val="FF6600"/>
          </a:solidFill>
          <a:ln>
            <a:noFill/>
          </a:ln>
          <a:ex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37879D-E2F8-BE48-B539-7E1C24CE385D}"/>
              </a:ext>
            </a:extLst>
          </p:cNvPr>
          <p:cNvSpPr txBox="1"/>
          <p:nvPr/>
        </p:nvSpPr>
        <p:spPr>
          <a:xfrm>
            <a:off x="187231" y="6473047"/>
            <a:ext cx="11817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err="1">
                <a:solidFill>
                  <a:srgbClr val="FFFFFF"/>
                </a:solidFill>
              </a:rPr>
              <a:t>Mok</a:t>
            </a:r>
            <a:r>
              <a:rPr lang="en-US" sz="1600" dirty="0">
                <a:solidFill>
                  <a:srgbClr val="FFFFFF"/>
                </a:solidFill>
              </a:rPr>
              <a:t> TS et al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Lancet</a:t>
            </a:r>
            <a:r>
              <a:rPr kumimoji="0" lang="en-US" sz="1600" b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2019;[</a:t>
            </a:r>
            <a:r>
              <a:rPr kumimoji="0" lang="en-US" sz="1600" b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Epub</a:t>
            </a:r>
            <a:r>
              <a:rPr kumimoji="0" lang="en-US" sz="1600" b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ahead of print].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2" name="TextBox 2">
            <a:extLst>
              <a:ext uri="{FF2B5EF4-FFF2-40B4-BE49-F238E27FC236}">
                <a16:creationId xmlns:a16="http://schemas.microsoft.com/office/drawing/2014/main" id="{1FEF0E3B-C847-5F40-87A6-D8BF1B052C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3790" y="5426551"/>
            <a:ext cx="80054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Primary Endpoint:</a:t>
            </a:r>
          </a:p>
          <a:p>
            <a:pPr marL="285750" lvl="0" indent="-285750" eaLnBrk="1" hangingPunct="1">
              <a:buFont typeface="Arial" panose="020B0604020202020204" pitchFamily="34" charset="0"/>
              <a:buChar char="•"/>
              <a:defRPr/>
            </a:pPr>
            <a:r>
              <a:rPr kumimoji="1" lang="en-US" altLang="ja-JP" sz="1800" dirty="0">
                <a:solidFill>
                  <a:srgbClr val="FFFFFF"/>
                </a:solidFill>
              </a:rPr>
              <a:t>OS in PD-L1 TPS </a:t>
            </a:r>
            <a:r>
              <a:rPr lang="en-US" sz="1800" dirty="0"/>
              <a:t>≥ 50%, ≥ 20% and ≥ 1%</a:t>
            </a:r>
            <a:r>
              <a:rPr kumimoji="1" lang="en-US" altLang="ja-JP" sz="1800" dirty="0">
                <a:solidFill>
                  <a:srgbClr val="FFFFFF"/>
                </a:solidFill>
              </a:rPr>
              <a:t> </a:t>
            </a:r>
            <a:endParaRPr kumimoji="1" lang="en-US" altLang="ja-JP" sz="18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666103"/>
      </p:ext>
    </p:extLst>
  </p:cSld>
  <p:clrMapOvr>
    <a:masterClrMapping/>
  </p:clrMapOvr>
  <p:transition spd="slow" advClick="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KEYNOTE-042: Phase III Results with First-Line Pembrolizumab in Advanced/Metastatic NSCLC (TPS ≥1%)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DDA85D-D7AC-184B-9EDE-4343CD4E8657}"/>
              </a:ext>
            </a:extLst>
          </p:cNvPr>
          <p:cNvSpPr txBox="1"/>
          <p:nvPr/>
        </p:nvSpPr>
        <p:spPr>
          <a:xfrm>
            <a:off x="187231" y="6473047"/>
            <a:ext cx="11817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Lopes G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 ASCO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2018;Abstract LBA4;</a:t>
            </a:r>
            <a:r>
              <a:rPr lang="en-US" sz="1600" dirty="0">
                <a:solidFill>
                  <a:srgbClr val="FFFFFF"/>
                </a:solidFill>
              </a:rPr>
              <a:t> </a:t>
            </a:r>
            <a:r>
              <a:rPr lang="en-US" sz="1600" dirty="0" err="1">
                <a:solidFill>
                  <a:srgbClr val="FFFFFF"/>
                </a:solidFill>
              </a:rPr>
              <a:t>Mok</a:t>
            </a:r>
            <a:r>
              <a:rPr lang="en-US" sz="1600" dirty="0">
                <a:solidFill>
                  <a:srgbClr val="FFFFFF"/>
                </a:solidFill>
              </a:rPr>
              <a:t> TS et al. </a:t>
            </a:r>
            <a:r>
              <a:rPr lang="en-US" sz="1600" i="1" dirty="0">
                <a:solidFill>
                  <a:srgbClr val="FFFFFF"/>
                </a:solidFill>
              </a:rPr>
              <a:t>Lancet</a:t>
            </a:r>
            <a:r>
              <a:rPr lang="en-US" sz="1600" dirty="0">
                <a:solidFill>
                  <a:srgbClr val="FFFFFF"/>
                </a:solidFill>
              </a:rPr>
              <a:t> 2019;[</a:t>
            </a:r>
            <a:r>
              <a:rPr lang="en-US" sz="1600" dirty="0" err="1">
                <a:solidFill>
                  <a:srgbClr val="FFFFFF"/>
                </a:solidFill>
              </a:rPr>
              <a:t>Epub</a:t>
            </a:r>
            <a:r>
              <a:rPr lang="en-US" sz="1600" dirty="0">
                <a:solidFill>
                  <a:srgbClr val="FFFFFF"/>
                </a:solidFill>
              </a:rPr>
              <a:t> ahead of print].</a:t>
            </a:r>
          </a:p>
        </p:txBody>
      </p:sp>
      <p:sp>
        <p:nvSpPr>
          <p:cNvPr id="7" name="Rectangle 33">
            <a:extLst>
              <a:ext uri="{FF2B5EF4-FFF2-40B4-BE49-F238E27FC236}">
                <a16:creationId xmlns:a16="http://schemas.microsoft.com/office/drawing/2014/main" id="{E884CC49-1B43-6F47-A561-27A619633D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1295400"/>
            <a:ext cx="10668000" cy="3124200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algn="l">
              <a:spcBef>
                <a:spcPts val="1675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064A3470-A767-B64A-AC0A-7217E70C3C46}"/>
              </a:ext>
            </a:extLst>
          </p:cNvPr>
          <p:cNvSpPr txBox="1">
            <a:spLocks/>
          </p:cNvSpPr>
          <p:nvPr/>
        </p:nvSpPr>
        <p:spPr>
          <a:xfrm>
            <a:off x="803369" y="4436922"/>
            <a:ext cx="11083831" cy="51607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F497D">
                  <a:lumMod val="60000"/>
                  <a:lumOff val="40000"/>
                </a:srgbClr>
              </a:buClr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*</a:t>
            </a: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Carboplatin/paclitaxel or carboplatin/pemetrexed up to 6 cycles; </a:t>
            </a: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a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Exploratory analysis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  <p:graphicFrame>
        <p:nvGraphicFramePr>
          <p:cNvPr id="9" name="Group 217">
            <a:extLst>
              <a:ext uri="{FF2B5EF4-FFF2-40B4-BE49-F238E27FC236}">
                <a16:creationId xmlns:a16="http://schemas.microsoft.com/office/drawing/2014/main" id="{9CC0B051-67BA-484F-AE34-1E32299D3C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077271"/>
              </p:ext>
            </p:extLst>
          </p:nvPr>
        </p:nvGraphicFramePr>
        <p:xfrm>
          <a:off x="914400" y="1464135"/>
          <a:ext cx="10287001" cy="2767071"/>
        </p:xfrm>
        <a:graphic>
          <a:graphicData uri="http://schemas.openxmlformats.org/drawingml/2006/table">
            <a:tbl>
              <a:tblPr/>
              <a:tblGrid>
                <a:gridCol w="3747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78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43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7401">
                  <a:extLst>
                    <a:ext uri="{9D8B030D-6E8A-4147-A177-3AD203B41FA5}">
                      <a16:colId xmlns:a16="http://schemas.microsoft.com/office/drawing/2014/main" val="474740980"/>
                    </a:ext>
                  </a:extLst>
                </a:gridCol>
              </a:tblGrid>
              <a:tr h="365654">
                <a:tc gridSpan="4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Primary analysis: Median OS in PD-L1 TPS ≥50%, ≥20% and ≥1%</a:t>
                      </a: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8292520"/>
                  </a:ext>
                </a:extLst>
              </a:tr>
              <a:tr h="50512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Patient subgroup</a:t>
                      </a: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Pembrolizumab</a:t>
                      </a: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Chemotherapy*</a:t>
                      </a: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HR (</a:t>
                      </a: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p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-value)</a:t>
                      </a: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02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TPS ≥50% (n = 299; 300)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20.0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mo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12.2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mo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0.69 (0.0003)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108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TPS ≥20% (n = 413; 405)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17.7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mo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13.0 </a:t>
                      </a:r>
                      <a:r>
                        <a:rPr lang="en-US" sz="1800" dirty="0" err="1"/>
                        <a:t>mo</a:t>
                      </a:r>
                      <a:endParaRPr lang="en-US" sz="1800" dirty="0"/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0.77 (0.0020)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108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TPS ≥1% (n = 637; 637)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16.7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mo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12.1 </a:t>
                      </a:r>
                      <a:r>
                        <a:rPr lang="en-US" sz="1800" dirty="0" err="1"/>
                        <a:t>mo</a:t>
                      </a:r>
                      <a:endParaRPr lang="en-US" sz="1800" dirty="0"/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0.81 (0.0018)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947958"/>
                  </a:ext>
                </a:extLst>
              </a:tr>
              <a:tr h="48108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TPS 1%-49% (n = 338; 337)</a:t>
                      </a:r>
                      <a:r>
                        <a:rPr kumimoji="0" lang="en-US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a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13.4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mo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12.1 </a:t>
                      </a:r>
                      <a:r>
                        <a:rPr lang="en-US" sz="1800" dirty="0" err="1"/>
                        <a:t>mo</a:t>
                      </a:r>
                      <a:endParaRPr lang="en-US" sz="1800" dirty="0"/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0.92 (—)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290429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5E0CAD8A-9F42-AD49-900A-54FE4FF7014F}"/>
              </a:ext>
            </a:extLst>
          </p:cNvPr>
          <p:cNvSpPr txBox="1"/>
          <p:nvPr/>
        </p:nvSpPr>
        <p:spPr>
          <a:xfrm>
            <a:off x="609600" y="4953000"/>
            <a:ext cx="1097280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Duration of response was longer in patients who received pembrolizumab than in those who received chemotherapy, at all PD-L1 levels examined.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At the time of this analysis, no significant PFS benefit was observed with pembrolizumab compared to chemotherapy.</a:t>
            </a:r>
          </a:p>
        </p:txBody>
      </p:sp>
    </p:spTree>
    <p:extLst>
      <p:ext uri="{BB962C8B-B14F-4D97-AF65-F5344CB8AC3E}">
        <p14:creationId xmlns:p14="http://schemas.microsoft.com/office/powerpoint/2010/main" val="2018630177"/>
      </p:ext>
    </p:extLst>
  </p:cSld>
  <p:clrMapOvr>
    <a:masterClrMapping/>
  </p:clrMapOvr>
  <p:transition spd="slow"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C0E6B1ED-7891-934B-A275-1F2CB8F7DC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5510" y="1066800"/>
            <a:ext cx="7833360" cy="5486400"/>
          </a:xfrm>
          <a:prstGeom prst="rect">
            <a:avLst/>
          </a:prstGeom>
          <a:effectLst>
            <a:glow rad="127000">
              <a:schemeClr val="tx2">
                <a:alpha val="20000"/>
              </a:schemeClr>
            </a:glow>
          </a:effectLst>
        </p:spPr>
      </p:pic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22250"/>
            <a:ext cx="10972800" cy="841248"/>
          </a:xfrm>
        </p:spPr>
        <p:txBody>
          <a:bodyPr anchor="t"/>
          <a:lstStyle/>
          <a:p>
            <a:pPr eaLnBrk="1" hangingPunct="1">
              <a:spcAft>
                <a:spcPts val="600"/>
              </a:spcAft>
              <a:defRPr/>
            </a:pPr>
            <a:r>
              <a:rPr lang="en-US" sz="3200" dirty="0"/>
              <a:t>Oncology Grand Rounds Series</a:t>
            </a:r>
            <a:endParaRPr lang="en-US" sz="2600" dirty="0">
              <a:effectLst>
                <a:outerShdw blurRad="50800" dist="38100" dir="2700000" algn="tl" rotWithShape="0">
                  <a:srgbClr val="000000">
                    <a:alpha val="40000"/>
                  </a:srgbClr>
                </a:outerShdw>
              </a:effectLst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597295"/>
      </p:ext>
    </p:extLst>
  </p:cSld>
  <p:clrMapOvr>
    <a:masterClrMapping/>
  </p:clrMapOvr>
  <p:transition spd="slow" advClick="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EDDBE9C7-DE4B-E54B-B245-68D13D3E0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30174"/>
            <a:ext cx="10972800" cy="1012825"/>
          </a:xfrm>
        </p:spPr>
        <p:txBody>
          <a:bodyPr/>
          <a:lstStyle/>
          <a:p>
            <a:r>
              <a:rPr lang="en-US" sz="2400" dirty="0"/>
              <a:t>FDA expands pembrolizumab indication for first-line treatment of NSCLC (TPS ≥1%)</a:t>
            </a:r>
            <a:br>
              <a:rPr lang="en-US" altLang="en-US" sz="2200" dirty="0"/>
            </a:br>
            <a:r>
              <a:rPr lang="en-US" altLang="en-US" sz="2200" dirty="0">
                <a:ea typeface="ヒラギノ角ゴ Pro W3" panose="020B0300000000000000" pitchFamily="34" charset="-128"/>
                <a:cs typeface="Arial" panose="020B0604020202020204" pitchFamily="34" charset="0"/>
              </a:rPr>
              <a:t>Press Release </a:t>
            </a:r>
            <a:r>
              <a:rPr lang="en-US" altLang="en-US" sz="2200" dirty="0">
                <a:cs typeface="Arial" panose="020B0604020202020204" pitchFamily="34" charset="0"/>
              </a:rPr>
              <a:t>—</a:t>
            </a:r>
            <a:r>
              <a:rPr lang="en-US" altLang="en-US" sz="2200" dirty="0">
                <a:ea typeface="ヒラギノ角ゴ Pro W3" panose="020B0300000000000000" pitchFamily="34" charset="-128"/>
                <a:cs typeface="ヒラギノ角ゴ Pro W3" panose="020B0300000000000000" pitchFamily="34" charset="-128"/>
              </a:rPr>
              <a:t> April 11, 2019</a:t>
            </a:r>
            <a:endParaRPr lang="en-US" altLang="en-US" sz="2200" dirty="0"/>
          </a:p>
        </p:txBody>
      </p:sp>
      <p:sp>
        <p:nvSpPr>
          <p:cNvPr id="11267" name="Content Placeholder 6">
            <a:extLst>
              <a:ext uri="{FF2B5EF4-FFF2-40B4-BE49-F238E27FC236}">
                <a16:creationId xmlns:a16="http://schemas.microsoft.com/office/drawing/2014/main" id="{52CDAFA9-04BF-B240-A69F-444801552B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876800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2200" dirty="0"/>
              <a:t>“</a:t>
            </a:r>
            <a:r>
              <a:rPr lang="en-US" sz="2200" dirty="0"/>
              <a:t>On April 11, 2019, the Food and Drug Administration approved pembrolizumab for the first-line treatment of patients with stage III non-small cell lung cancer (NSCLC) who are not candidates for surgical resection or definitive chemoradiation or metastatic NSCLC. Patients’ tumors must have no </a:t>
            </a:r>
            <a:r>
              <a:rPr lang="en-US" sz="2200" i="1" dirty="0"/>
              <a:t>EGFR</a:t>
            </a:r>
            <a:r>
              <a:rPr lang="en-US" sz="2200" dirty="0"/>
              <a:t> or </a:t>
            </a:r>
            <a:r>
              <a:rPr lang="en-US" sz="2200" i="1" dirty="0"/>
              <a:t>ALK</a:t>
            </a:r>
            <a:r>
              <a:rPr lang="en-US" sz="2200" dirty="0"/>
              <a:t> genomic aberrations and express PD-L1 (Tumor Proportion Score [TPS] ≥1%) determined by an FDA-approved test. Pembrolizumab was previously approved as a single agent for the first-line treatment of patients with metastatic NSCLC whose tumors express PD-L1 TPS ≥50%.</a:t>
            </a:r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200" dirty="0"/>
              <a:t>Approval was based on KEYNOTE‑042 (NCT02220894), a randomized, multicenter, open-label, active-controlled trial conducted in 1274 patients with stage III or IV NSCLC who had not received prior systemic treatment for metastatic NSCLC and whose tumors expressed PD-L1 (TPS ≥1%)</a:t>
            </a:r>
            <a:r>
              <a:rPr lang="en-US" altLang="en-US" sz="2200" dirty="0"/>
              <a:t>.”</a:t>
            </a:r>
          </a:p>
        </p:txBody>
      </p:sp>
      <p:sp>
        <p:nvSpPr>
          <p:cNvPr id="11268" name="Rectangle 1">
            <a:extLst>
              <a:ext uri="{FF2B5EF4-FFF2-40B4-BE49-F238E27FC236}">
                <a16:creationId xmlns:a16="http://schemas.microsoft.com/office/drawing/2014/main" id="{98B48AB4-8B3E-714C-8806-4FF5950539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6443247"/>
            <a:ext cx="103632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0">
              <a:defRPr/>
            </a:pPr>
            <a:r>
              <a:rPr lang="en-US" altLang="en-US" sz="1600" dirty="0">
                <a:solidFill>
                  <a:srgbClr val="FFFFFF"/>
                </a:solidFill>
              </a:rPr>
              <a:t>https://</a:t>
            </a:r>
            <a:r>
              <a:rPr lang="en-US" altLang="en-US" sz="1600" dirty="0" err="1">
                <a:solidFill>
                  <a:srgbClr val="FFFFFF"/>
                </a:solidFill>
              </a:rPr>
              <a:t>www.fda.gov</a:t>
            </a:r>
            <a:r>
              <a:rPr lang="en-US" altLang="en-US" sz="1600" dirty="0">
                <a:solidFill>
                  <a:srgbClr val="FFFFFF"/>
                </a:solidFill>
              </a:rPr>
              <a:t>/Drugs/</a:t>
            </a:r>
            <a:r>
              <a:rPr lang="en-US" altLang="en-US" sz="1600" dirty="0" err="1">
                <a:solidFill>
                  <a:srgbClr val="FFFFFF"/>
                </a:solidFill>
              </a:rPr>
              <a:t>InformationOnDrugs</a:t>
            </a:r>
            <a:r>
              <a:rPr lang="en-US" altLang="en-US" sz="1600" dirty="0">
                <a:solidFill>
                  <a:srgbClr val="FFFFFF"/>
                </a:solidFill>
              </a:rPr>
              <a:t>/</a:t>
            </a:r>
            <a:r>
              <a:rPr lang="en-US" altLang="en-US" sz="1600" dirty="0" err="1">
                <a:solidFill>
                  <a:srgbClr val="FFFFFF"/>
                </a:solidFill>
              </a:rPr>
              <a:t>ApprovedDrugs</a:t>
            </a:r>
            <a:r>
              <a:rPr lang="en-US" altLang="en-US" sz="1600" dirty="0">
                <a:solidFill>
                  <a:srgbClr val="FFFFFF"/>
                </a:solidFill>
              </a:rPr>
              <a:t>/ucm635857.htm</a:t>
            </a:r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35556632"/>
      </p:ext>
    </p:extLst>
  </p:cSld>
  <p:clrMapOvr>
    <a:masterClrMapping/>
  </p:clrMapOvr>
  <p:transition spd="slow" advClick="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Pagtama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)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11EDF6CD-2F87-9F40-ACD8-67627494FB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b="1" dirty="0">
                <a:solidFill>
                  <a:srgbClr val="FFCC31"/>
                </a:solidFill>
              </a:rPr>
              <a:t>A man in his mid-90s with Stage IV pan-wild-type adenocarcinoma of the lung (PD-L1 60%)</a:t>
            </a:r>
            <a:endParaRPr lang="en-US" sz="1600" dirty="0"/>
          </a:p>
          <a:p>
            <a:pPr marL="0" indent="0">
              <a:spcBef>
                <a:spcPts val="1800"/>
              </a:spcBef>
              <a:buNone/>
            </a:pPr>
            <a:r>
              <a:rPr lang="en-US" sz="2400" b="1" dirty="0">
                <a:solidFill>
                  <a:srgbClr val="FFCC31"/>
                </a:solidFill>
              </a:rPr>
              <a:t>Treatments received</a:t>
            </a:r>
          </a:p>
          <a:p>
            <a:r>
              <a:rPr lang="en-US" sz="2400" dirty="0"/>
              <a:t>Pembrolizumab 200 mg (fixed dose) due to poor renal function</a:t>
            </a:r>
            <a:endParaRPr lang="en-US" sz="1600" dirty="0"/>
          </a:p>
          <a:p>
            <a:pPr marL="0" indent="0">
              <a:spcBef>
                <a:spcPts val="1800"/>
              </a:spcBef>
              <a:buNone/>
            </a:pPr>
            <a:r>
              <a:rPr lang="en-US" sz="2400" b="1" dirty="0">
                <a:solidFill>
                  <a:srgbClr val="FFCC31"/>
                </a:solidFill>
              </a:rPr>
              <a:t>Other considerations</a:t>
            </a:r>
            <a:endParaRPr lang="en-US" sz="1600" dirty="0"/>
          </a:p>
          <a:p>
            <a:pPr lvl="0"/>
            <a:r>
              <a:rPr lang="en-US" sz="2400" dirty="0"/>
              <a:t>Retired physicist</a:t>
            </a:r>
          </a:p>
          <a:p>
            <a:pPr lvl="0"/>
            <a:r>
              <a:rPr lang="en-US" sz="2400" dirty="0"/>
              <a:t>Married, wife with dementia</a:t>
            </a:r>
          </a:p>
          <a:p>
            <a:pPr lvl="0"/>
            <a:r>
              <a:rPr lang="en-US" sz="2400" dirty="0"/>
              <a:t>Continues to drive, remains independent</a:t>
            </a:r>
          </a:p>
          <a:p>
            <a:pPr lvl="0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24546564"/>
      </p:ext>
    </p:extLst>
  </p:cSld>
  <p:clrMapOvr>
    <a:masterClrMapping/>
  </p:clrMapOvr>
  <p:transition spd="slow" advClick="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Pagtama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D5D2A1-7395-EA42-89B8-1DDA60597183}"/>
              </a:ext>
            </a:extLst>
          </p:cNvPr>
          <p:cNvSpPr txBox="1"/>
          <p:nvPr/>
        </p:nvSpPr>
        <p:spPr>
          <a:xfrm>
            <a:off x="1400208" y="1600200"/>
            <a:ext cx="35365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Before pembrolizumab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DE6F62-7C14-AF40-B267-3EABD69E3504}"/>
              </a:ext>
            </a:extLst>
          </p:cNvPr>
          <p:cNvSpPr txBox="1"/>
          <p:nvPr/>
        </p:nvSpPr>
        <p:spPr>
          <a:xfrm>
            <a:off x="7441854" y="1600200"/>
            <a:ext cx="32800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After pembrolizumab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A2B166D-9327-9F4D-B247-B0E3A3AE4F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651" y="2433934"/>
            <a:ext cx="5418956" cy="35104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C3ED04A-93BA-1D4B-8F71-7D64EC16D5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6775" y="2433935"/>
            <a:ext cx="5470222" cy="3510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757114"/>
      </p:ext>
    </p:extLst>
  </p:cSld>
  <p:clrMapOvr>
    <a:masterClrMapping/>
  </p:clrMapOvr>
  <p:transition spd="slow" advClick="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Rationale for Potential Synergy between Immune Checkpoint Inhibitors and Chemotherapy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0335" y="6488114"/>
            <a:ext cx="846043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bIns="91440" anchor="b" anchorCtr="0">
            <a:no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Hude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I et al.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Haematologica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 2017;</a:t>
            </a:r>
            <a:r>
              <a:rPr kumimoji="0" lang="is-I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rPr>
              <a:t>102(1):30-42.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10400" y="2344377"/>
            <a:ext cx="4876800" cy="25391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Chemotherapy directly induces 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pro-inflammatory effects in the tumor microenvironment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Immune checkpoint inhibitors facilitate T-cell activation and T-cell-mediated antitumor cytotoxicity, overcoming inhibitory effects caused by tumor-derived immunosuppressive factors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378609"/>
            <a:ext cx="5188885" cy="49259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2825294"/>
      </p:ext>
    </p:extLst>
  </p:cSld>
  <p:clrMapOvr>
    <a:masterClrMapping/>
  </p:clrMapOvr>
  <p:transition spd="slow" advClick="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 8">
            <a:extLst>
              <a:ext uri="{FF2B5EF4-FFF2-40B4-BE49-F238E27FC236}">
                <a16:creationId xmlns:a16="http://schemas.microsoft.com/office/drawing/2014/main" id="{57658123-6DEB-8043-8626-D3300E85283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062937" y="2667000"/>
            <a:ext cx="385863" cy="8336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0" name="Line 9">
            <a:extLst>
              <a:ext uri="{FF2B5EF4-FFF2-40B4-BE49-F238E27FC236}">
                <a16:creationId xmlns:a16="http://schemas.microsoft.com/office/drawing/2014/main" id="{C3CE4426-6276-FF4A-B4B9-573B31DB3C51}"/>
              </a:ext>
            </a:extLst>
          </p:cNvPr>
          <p:cNvSpPr>
            <a:spLocks noChangeShapeType="1"/>
          </p:cNvSpPr>
          <p:nvPr/>
        </p:nvSpPr>
        <p:spPr bwMode="auto">
          <a:xfrm>
            <a:off x="9062936" y="4343400"/>
            <a:ext cx="385863" cy="0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7345" name="Line 6"/>
          <p:cNvSpPr>
            <a:spLocks noChangeShapeType="1"/>
          </p:cNvSpPr>
          <p:nvPr/>
        </p:nvSpPr>
        <p:spPr bwMode="auto">
          <a:xfrm flipV="1">
            <a:off x="4226529" y="3514741"/>
            <a:ext cx="1463954" cy="9575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7346" name="Line 7"/>
          <p:cNvSpPr>
            <a:spLocks noChangeShapeType="1"/>
          </p:cNvSpPr>
          <p:nvPr/>
        </p:nvSpPr>
        <p:spPr bwMode="auto">
          <a:xfrm flipH="1">
            <a:off x="5690483" y="2647019"/>
            <a:ext cx="0" cy="1697794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7347" name="Line 8"/>
          <p:cNvSpPr>
            <a:spLocks noChangeShapeType="1"/>
          </p:cNvSpPr>
          <p:nvPr/>
        </p:nvSpPr>
        <p:spPr bwMode="auto">
          <a:xfrm flipV="1">
            <a:off x="5690484" y="2638683"/>
            <a:ext cx="385863" cy="8336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7348" name="Line 9"/>
          <p:cNvSpPr>
            <a:spLocks noChangeShapeType="1"/>
          </p:cNvSpPr>
          <p:nvPr/>
        </p:nvSpPr>
        <p:spPr bwMode="auto">
          <a:xfrm>
            <a:off x="5690484" y="4343400"/>
            <a:ext cx="385863" cy="0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7349" name="Text Box 11"/>
          <p:cNvSpPr txBox="1">
            <a:spLocks noChangeArrowheads="1"/>
          </p:cNvSpPr>
          <p:nvPr/>
        </p:nvSpPr>
        <p:spPr bwMode="auto">
          <a:xfrm>
            <a:off x="6072639" y="1828800"/>
            <a:ext cx="3184472" cy="1591295"/>
          </a:xfrm>
          <a:prstGeom prst="rect">
            <a:avLst/>
          </a:prstGeom>
          <a:solidFill>
            <a:srgbClr val="F8951E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 err="1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Pembro</a:t>
            </a: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200 mg IV + </a:t>
            </a:r>
            <a:r>
              <a:rPr kumimoji="0" lang="en-US" sz="1700" b="1" i="0" u="none" strike="noStrike" kern="1200" cap="none" spc="0" normalizeH="0" baseline="0" noProof="0" dirty="0" err="1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pem</a:t>
            </a: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500 mg/m</a:t>
            </a:r>
            <a:r>
              <a:rPr kumimoji="0" lang="en-US" sz="1700" b="1" i="0" u="none" strike="noStrike" kern="1200" cap="none" spc="0" normalizeH="0" baseline="3000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</a:t>
            </a: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+ cisplatin </a:t>
            </a:r>
            <a:b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75 mg/m</a:t>
            </a:r>
            <a:r>
              <a:rPr kumimoji="0" lang="en-US" sz="1700" b="1" i="0" u="none" strike="noStrike" kern="1200" cap="none" spc="0" normalizeH="0" baseline="3000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</a:t>
            </a: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OR</a:t>
            </a:r>
            <a:b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carboplatin AUC 5 IV </a:t>
            </a:r>
            <a:b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on day 1 q3wk for 4 cycles</a:t>
            </a:r>
          </a:p>
        </p:txBody>
      </p:sp>
      <p:sp>
        <p:nvSpPr>
          <p:cNvPr id="57350" name="Text Box 13"/>
          <p:cNvSpPr txBox="1">
            <a:spLocks noChangeArrowheads="1"/>
          </p:cNvSpPr>
          <p:nvPr/>
        </p:nvSpPr>
        <p:spPr bwMode="auto">
          <a:xfrm>
            <a:off x="6072640" y="3581400"/>
            <a:ext cx="3184472" cy="1463190"/>
          </a:xfrm>
          <a:prstGeom prst="rect">
            <a:avLst/>
          </a:prstGeom>
          <a:solidFill>
            <a:srgbClr val="BAD529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Placebo IV + </a:t>
            </a:r>
            <a:r>
              <a:rPr kumimoji="0" lang="en-US" sz="1700" b="1" i="0" u="none" strike="noStrike" kern="1200" cap="none" spc="0" normalizeH="0" baseline="0" noProof="0" dirty="0" err="1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pem</a:t>
            </a: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b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500 mg/m</a:t>
            </a:r>
            <a:r>
              <a:rPr kumimoji="0" lang="en-US" sz="1700" b="1" i="0" u="none" strike="noStrike" kern="1200" cap="none" spc="0" normalizeH="0" baseline="3000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</a:t>
            </a: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IV + cisplatin </a:t>
            </a:r>
            <a:b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75 mg/m</a:t>
            </a:r>
            <a:r>
              <a:rPr kumimoji="0" lang="en-US" sz="1700" b="1" i="0" u="none" strike="noStrike" kern="1200" cap="none" spc="0" normalizeH="0" baseline="3000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</a:t>
            </a: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OR carboplatin AUC 5 IV on day 1 q3wk </a:t>
            </a:r>
            <a:b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for 4 cycles</a:t>
            </a:r>
          </a:p>
        </p:txBody>
      </p:sp>
      <p:graphicFrame>
        <p:nvGraphicFramePr>
          <p:cNvPr id="29" name="Group 10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0094175"/>
              </p:ext>
            </p:extLst>
          </p:nvPr>
        </p:nvGraphicFramePr>
        <p:xfrm>
          <a:off x="855235" y="2283929"/>
          <a:ext cx="3562530" cy="2480773"/>
        </p:xfrm>
        <a:graphic>
          <a:graphicData uri="http://schemas.openxmlformats.org/drawingml/2006/table">
            <a:tbl>
              <a:tblPr/>
              <a:tblGrid>
                <a:gridCol w="3562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618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Eligibility </a:t>
                      </a:r>
                    </a:p>
                  </a:txBody>
                  <a:tcPr marL="68635" marR="68635" marT="34249" marB="34249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04592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20000"/>
                        </a:lnSpc>
                        <a:buFont typeface="Arial" charset="0"/>
                        <a:buChar char="•"/>
                        <a:defRPr/>
                      </a:pPr>
                      <a:r>
                        <a:rPr lang="en-US" sz="1800" dirty="0"/>
                        <a:t>Stage IV </a:t>
                      </a:r>
                      <a:r>
                        <a:rPr lang="en-US" sz="1800" dirty="0" err="1"/>
                        <a:t>nonsquamous</a:t>
                      </a:r>
                      <a:r>
                        <a:rPr lang="en-US" sz="1800" dirty="0"/>
                        <a:t> NSCLC</a:t>
                      </a:r>
                    </a:p>
                    <a:p>
                      <a:pPr marL="285750" indent="-285750">
                        <a:lnSpc>
                          <a:spcPct val="120000"/>
                        </a:lnSpc>
                        <a:buFont typeface="Arial" charset="0"/>
                        <a:buChar char="•"/>
                        <a:defRPr/>
                      </a:pPr>
                      <a:r>
                        <a:rPr lang="en-US" sz="1800" dirty="0"/>
                        <a:t>No prior systemic therapies</a:t>
                      </a:r>
                    </a:p>
                    <a:p>
                      <a:pPr marL="285750" indent="-285750">
                        <a:lnSpc>
                          <a:spcPct val="120000"/>
                        </a:lnSpc>
                        <a:buFont typeface="Arial" charset="0"/>
                        <a:buChar char="•"/>
                        <a:defRPr/>
                      </a:pPr>
                      <a:r>
                        <a:rPr lang="en-US" sz="1800" dirty="0"/>
                        <a:t>No EGFR or ALK alterations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en-US" sz="1800" dirty="0"/>
                        <a:t>ECOG PS 0 or 1</a:t>
                      </a:r>
                    </a:p>
                  </a:txBody>
                  <a:tcPr marL="68635" marR="68635" marT="34249" marB="34249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12A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7361" name="TextBox 2"/>
          <p:cNvSpPr txBox="1">
            <a:spLocks noChangeArrowheads="1"/>
          </p:cNvSpPr>
          <p:nvPr/>
        </p:nvSpPr>
        <p:spPr bwMode="auto">
          <a:xfrm>
            <a:off x="955788" y="5262213"/>
            <a:ext cx="800543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Median PFS was 8.8 months in the pembrolizumab arm and 4.9 months in the placebo arm (HR 0.52, </a:t>
            </a:r>
            <a:r>
              <a:rPr kumimoji="1" lang="en-US" altLang="ja-JP" sz="18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 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&lt; 0.001)</a:t>
            </a:r>
          </a:p>
        </p:txBody>
      </p:sp>
      <p:sp>
        <p:nvSpPr>
          <p:cNvPr id="5736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sz="2400" dirty="0">
                <a:latin typeface="Arial" charset="0"/>
                <a:ea typeface="Arial" charset="0"/>
                <a:cs typeface="Arial" charset="0"/>
              </a:rPr>
              <a:t>KEYNOTE-189: A Study of </a:t>
            </a:r>
            <a:r>
              <a:rPr lang="en-US" altLang="x-none" sz="2400" dirty="0" err="1">
                <a:latin typeface="Arial" charset="0"/>
                <a:ea typeface="Arial" charset="0"/>
                <a:cs typeface="Arial" charset="0"/>
              </a:rPr>
              <a:t>Pemetrexed</a:t>
            </a:r>
            <a:r>
              <a:rPr lang="en-US" altLang="x-none" sz="24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mr-IN" altLang="x-none" sz="2400" dirty="0">
                <a:latin typeface="Arial" charset="0"/>
                <a:ea typeface="Arial" charset="0"/>
                <a:cs typeface="Arial" charset="0"/>
              </a:rPr>
              <a:t>(</a:t>
            </a:r>
            <a:r>
              <a:rPr lang="mr-IN" altLang="x-none" sz="2400" dirty="0" err="1">
                <a:latin typeface="Arial" charset="0"/>
                <a:ea typeface="Arial" charset="0"/>
                <a:cs typeface="Arial" charset="0"/>
              </a:rPr>
              <a:t>Pem</a:t>
            </a:r>
            <a:r>
              <a:rPr lang="mr-IN" altLang="x-none" sz="2400" dirty="0">
                <a:latin typeface="Arial" charset="0"/>
                <a:ea typeface="Arial" charset="0"/>
                <a:cs typeface="Arial" charset="0"/>
              </a:rPr>
              <a:t>)</a:t>
            </a:r>
            <a:r>
              <a:rPr lang="en-US" altLang="x-none" sz="2400" dirty="0">
                <a:latin typeface="Arial" charset="0"/>
                <a:ea typeface="Arial" charset="0"/>
                <a:cs typeface="Arial" charset="0"/>
              </a:rPr>
              <a:t> + Platinum Chemotherapy </a:t>
            </a:r>
            <a:br>
              <a:rPr lang="en-US" altLang="x-none" sz="2400" dirty="0">
                <a:latin typeface="Arial" charset="0"/>
                <a:ea typeface="Arial" charset="0"/>
                <a:cs typeface="Arial" charset="0"/>
              </a:rPr>
            </a:br>
            <a:r>
              <a:rPr lang="en-US" altLang="x-none" sz="2400" dirty="0">
                <a:latin typeface="Arial" charset="0"/>
                <a:ea typeface="Arial" charset="0"/>
                <a:cs typeface="Arial" charset="0"/>
              </a:rPr>
              <a:t>± </a:t>
            </a:r>
            <a:r>
              <a:rPr lang="en-US" altLang="x-none" sz="2400" dirty="0" err="1">
                <a:latin typeface="Arial" charset="0"/>
                <a:ea typeface="Arial" charset="0"/>
                <a:cs typeface="Arial" charset="0"/>
              </a:rPr>
              <a:t>Pembrolizumab</a:t>
            </a:r>
            <a:r>
              <a:rPr lang="en-US" altLang="x-none" sz="2400" dirty="0">
                <a:latin typeface="Arial" charset="0"/>
                <a:ea typeface="Arial" charset="0"/>
                <a:cs typeface="Arial" charset="0"/>
              </a:rPr>
              <a:t> (</a:t>
            </a:r>
            <a:r>
              <a:rPr lang="en-US" altLang="x-none" sz="2400" dirty="0" err="1">
                <a:latin typeface="Arial" charset="0"/>
                <a:ea typeface="Arial" charset="0"/>
                <a:cs typeface="Arial" charset="0"/>
              </a:rPr>
              <a:t>Pembro</a:t>
            </a:r>
            <a:r>
              <a:rPr lang="en-US" altLang="x-none" sz="2400" dirty="0">
                <a:latin typeface="Arial" charset="0"/>
                <a:ea typeface="Arial" charset="0"/>
                <a:cs typeface="Arial" charset="0"/>
              </a:rPr>
              <a:t>) for First-Line Metastatic NSCLC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810755" y="3998095"/>
            <a:ext cx="4523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2:1</a:t>
            </a:r>
          </a:p>
        </p:txBody>
      </p:sp>
      <p:sp>
        <p:nvSpPr>
          <p:cNvPr id="19" name="Oval 4"/>
          <p:cNvSpPr>
            <a:spLocks noChangeArrowheads="1"/>
          </p:cNvSpPr>
          <p:nvPr/>
        </p:nvSpPr>
        <p:spPr bwMode="auto">
          <a:xfrm>
            <a:off x="4588103" y="3019952"/>
            <a:ext cx="914400" cy="914400"/>
          </a:xfrm>
          <a:prstGeom prst="ellipse">
            <a:avLst/>
          </a:prstGeom>
          <a:solidFill>
            <a:srgbClr val="FF6600"/>
          </a:solidFill>
          <a:ln>
            <a:noFill/>
          </a:ln>
          <a:ex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R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04083" y="6439235"/>
            <a:ext cx="10972800" cy="361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196" bIns="68598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Gandhi L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Engl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J Med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2018;378(22):2078-92. Gandhi L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 AACR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2018;Abstract CT075. </a:t>
            </a:r>
          </a:p>
        </p:txBody>
      </p:sp>
      <p:sp>
        <p:nvSpPr>
          <p:cNvPr id="16" name="Text Box 11">
            <a:extLst>
              <a:ext uri="{FF2B5EF4-FFF2-40B4-BE49-F238E27FC236}">
                <a16:creationId xmlns:a16="http://schemas.microsoft.com/office/drawing/2014/main" id="{82E7ABAC-7D9F-D242-9785-589EFC1806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45092" y="2012578"/>
            <a:ext cx="2442107" cy="1261109"/>
          </a:xfrm>
          <a:prstGeom prst="rect">
            <a:avLst/>
          </a:prstGeom>
          <a:solidFill>
            <a:srgbClr val="F8951E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 err="1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Pembro</a:t>
            </a: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200 mg IV + </a:t>
            </a:r>
            <a:r>
              <a:rPr kumimoji="0" lang="en-US" sz="1700" b="1" i="0" u="none" strike="noStrike" kern="1200" cap="none" spc="0" normalizeH="0" baseline="0" noProof="0" dirty="0" err="1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pem</a:t>
            </a: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500 mg/m</a:t>
            </a:r>
            <a:r>
              <a:rPr kumimoji="0" lang="en-US" sz="1700" b="1" i="0" u="none" strike="noStrike" kern="1200" cap="none" spc="0" normalizeH="0" baseline="3000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</a:t>
            </a: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b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q3wk until progression</a:t>
            </a:r>
          </a:p>
        </p:txBody>
      </p:sp>
      <p:sp>
        <p:nvSpPr>
          <p:cNvPr id="17" name="Text Box 13">
            <a:extLst>
              <a:ext uri="{FF2B5EF4-FFF2-40B4-BE49-F238E27FC236}">
                <a16:creationId xmlns:a16="http://schemas.microsoft.com/office/drawing/2014/main" id="{AF9D1CFB-EC4C-8E4C-B0FA-E941E01791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45092" y="3716543"/>
            <a:ext cx="2442107" cy="1256541"/>
          </a:xfrm>
          <a:prstGeom prst="rect">
            <a:avLst/>
          </a:prstGeom>
          <a:solidFill>
            <a:srgbClr val="BAD529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Placebo IV + </a:t>
            </a:r>
            <a:r>
              <a:rPr kumimoji="0" lang="en-US" sz="1700" b="1" i="0" u="none" strike="noStrike" kern="1200" cap="none" spc="0" normalizeH="0" baseline="0" noProof="0" dirty="0" err="1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pem</a:t>
            </a: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b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500 mg/m</a:t>
            </a:r>
            <a:r>
              <a:rPr kumimoji="0" lang="en-US" sz="1700" b="1" i="0" u="none" strike="noStrike" kern="1200" cap="none" spc="0" normalizeH="0" baseline="3000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</a:t>
            </a: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IV q3wk until progression</a:t>
            </a:r>
          </a:p>
        </p:txBody>
      </p:sp>
    </p:spTree>
    <p:extLst>
      <p:ext uri="{BB962C8B-B14F-4D97-AF65-F5344CB8AC3E}">
        <p14:creationId xmlns:p14="http://schemas.microsoft.com/office/powerpoint/2010/main" val="2401916023"/>
      </p:ext>
    </p:extLst>
  </p:cSld>
  <p:clrMapOvr>
    <a:masterClrMapping/>
  </p:clrMapOvr>
  <p:transition spd="slow" advClick="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ABC76-BFA8-9440-9298-78D7B4D6F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KEYNOTE-189: Overall Survival of the Intention-to-Treat Population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DABC4C-5638-3D4E-9962-B8D950D611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765"/>
          <a:stretch/>
        </p:blipFill>
        <p:spPr>
          <a:xfrm>
            <a:off x="2667000" y="1752600"/>
            <a:ext cx="6460006" cy="44729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241D68D-84A7-7543-83B1-C84B45ABF2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377800"/>
            <a:ext cx="10972800" cy="361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196" bIns="68598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Gandhi L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Engl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J Med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2018;378(22):2078-92. Gandhi L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 AACR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2018;Abstract CT075. </a:t>
            </a:r>
          </a:p>
        </p:txBody>
      </p:sp>
      <p:graphicFrame>
        <p:nvGraphicFramePr>
          <p:cNvPr id="6" name="object 278">
            <a:extLst>
              <a:ext uri="{FF2B5EF4-FFF2-40B4-BE49-F238E27FC236}">
                <a16:creationId xmlns:a16="http://schemas.microsoft.com/office/drawing/2014/main" id="{A6EE1B5C-60F0-8549-9088-DD72C1552CA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581400" y="4343400"/>
          <a:ext cx="5887601" cy="1063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790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36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2090">
                  <a:extLst>
                    <a:ext uri="{9D8B030D-6E8A-4147-A177-3AD203B41FA5}">
                      <a16:colId xmlns:a16="http://schemas.microsoft.com/office/drawing/2014/main" val="3936377357"/>
                    </a:ext>
                  </a:extLst>
                </a:gridCol>
                <a:gridCol w="1302850">
                  <a:extLst>
                    <a:ext uri="{9D8B030D-6E8A-4147-A177-3AD203B41FA5}">
                      <a16:colId xmlns:a16="http://schemas.microsoft.com/office/drawing/2014/main" val="2119104131"/>
                    </a:ext>
                  </a:extLst>
                </a:gridCol>
              </a:tblGrid>
              <a:tr h="3694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7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28575" algn="ctr">
                        <a:lnSpc>
                          <a:spcPts val="1090"/>
                        </a:lnSpc>
                      </a:pPr>
                      <a:endParaRPr lang="en-US" sz="1700" b="1" spc="-5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  <a:p>
                      <a:pPr marR="28575" algn="ctr">
                        <a:lnSpc>
                          <a:spcPts val="1090"/>
                        </a:lnSpc>
                      </a:pPr>
                      <a:r>
                        <a:rPr lang="en-US" sz="1700" b="1" spc="-5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Median OS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28575" algn="ctr">
                        <a:lnSpc>
                          <a:spcPts val="1090"/>
                        </a:lnSpc>
                      </a:pPr>
                      <a:r>
                        <a:rPr lang="en-US" sz="1700" b="1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HR</a:t>
                      </a:r>
                      <a:endParaRPr sz="1700" b="1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28575" algn="ctr">
                        <a:lnSpc>
                          <a:spcPts val="1090"/>
                        </a:lnSpc>
                      </a:pPr>
                      <a:r>
                        <a:rPr lang="en-US" sz="1700" b="1" i="1" dirty="0">
                          <a:solidFill>
                            <a:schemeClr val="bg1"/>
                          </a:solidFill>
                          <a:latin typeface="Arial"/>
                          <a:cs typeface="Arial"/>
                        </a:rPr>
                        <a:t>P</a:t>
                      </a:r>
                      <a:endParaRPr sz="1700" b="1" i="1" dirty="0">
                        <a:solidFill>
                          <a:schemeClr val="bg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357"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700" b="0" dirty="0" err="1">
                          <a:solidFill>
                            <a:srgbClr val="F9951E"/>
                          </a:solidFill>
                          <a:latin typeface="Arial"/>
                          <a:cs typeface="Arial"/>
                        </a:rPr>
                        <a:t>Pembro</a:t>
                      </a:r>
                      <a:r>
                        <a:rPr lang="en-US" sz="1700" b="0" dirty="0">
                          <a:solidFill>
                            <a:srgbClr val="F9951E"/>
                          </a:solidFill>
                          <a:latin typeface="Arial"/>
                          <a:cs typeface="Arial"/>
                        </a:rPr>
                        <a:t>/</a:t>
                      </a:r>
                      <a:r>
                        <a:rPr lang="en-US" sz="1700" b="0" dirty="0" err="1">
                          <a:solidFill>
                            <a:srgbClr val="F9951E"/>
                          </a:solidFill>
                          <a:latin typeface="Arial"/>
                          <a:cs typeface="Arial"/>
                        </a:rPr>
                        <a:t>pem</a:t>
                      </a:r>
                      <a:r>
                        <a:rPr lang="en-US" sz="1700" b="0" dirty="0">
                          <a:solidFill>
                            <a:srgbClr val="F9951E"/>
                          </a:solidFill>
                          <a:latin typeface="Arial"/>
                          <a:cs typeface="Arial"/>
                        </a:rPr>
                        <a:t>/plat</a:t>
                      </a:r>
                      <a:endParaRPr sz="1700" b="0" dirty="0">
                        <a:solidFill>
                          <a:srgbClr val="F9951E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7496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700" b="0" spc="-5" dirty="0">
                          <a:solidFill>
                            <a:srgbClr val="F9951E"/>
                          </a:solidFill>
                          <a:latin typeface="+mn-lt"/>
                          <a:cs typeface="Arial"/>
                        </a:rPr>
                        <a:t>Not reached</a:t>
                      </a:r>
                    </a:p>
                  </a:txBody>
                  <a:tcPr marL="0" marR="0" marT="74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700" b="0" dirty="0">
                          <a:solidFill>
                            <a:srgbClr val="F9951E"/>
                          </a:solidFill>
                          <a:latin typeface="Arial"/>
                          <a:cs typeface="Arial"/>
                        </a:rPr>
                        <a:t>0.49</a:t>
                      </a:r>
                      <a:endParaRPr sz="1700" b="0" dirty="0">
                        <a:solidFill>
                          <a:srgbClr val="F9951E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74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mr-IN" sz="1700" b="0" dirty="0">
                          <a:solidFill>
                            <a:srgbClr val="F9951E"/>
                          </a:solidFill>
                          <a:latin typeface="+mn-lt"/>
                          <a:cs typeface="Arial"/>
                        </a:rPr>
                        <a:t>&lt;0.001</a:t>
                      </a:r>
                    </a:p>
                  </a:txBody>
                  <a:tcPr marL="0" marR="0" marT="74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272"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en-US" sz="1700" spc="-5" dirty="0">
                          <a:solidFill>
                            <a:srgbClr val="B9D629"/>
                          </a:solidFill>
                          <a:latin typeface="Arial"/>
                          <a:cs typeface="Arial"/>
                        </a:rPr>
                        <a:t>Placebo/</a:t>
                      </a:r>
                      <a:r>
                        <a:rPr lang="en-US" sz="1700" spc="-5" dirty="0" err="1">
                          <a:solidFill>
                            <a:srgbClr val="B9D629"/>
                          </a:solidFill>
                          <a:latin typeface="Arial"/>
                          <a:cs typeface="Arial"/>
                        </a:rPr>
                        <a:t>pem</a:t>
                      </a:r>
                      <a:r>
                        <a:rPr lang="en-US" sz="1700" spc="-5" dirty="0">
                          <a:solidFill>
                            <a:srgbClr val="B9D629"/>
                          </a:solidFill>
                          <a:latin typeface="Arial"/>
                          <a:cs typeface="Arial"/>
                        </a:rPr>
                        <a:t>/plat</a:t>
                      </a:r>
                      <a:endParaRPr sz="1700" dirty="0">
                        <a:solidFill>
                          <a:srgbClr val="B9D629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477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28575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nb-NO" sz="1700" spc="-10" dirty="0">
                          <a:solidFill>
                            <a:srgbClr val="B9D629"/>
                          </a:solidFill>
                          <a:latin typeface="+mn-lt"/>
                          <a:cs typeface="Arial"/>
                        </a:rPr>
                        <a:t>11.3 mo</a:t>
                      </a:r>
                    </a:p>
                  </a:txBody>
                  <a:tcPr marL="0" marR="0" marT="13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28575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700" dirty="0">
                        <a:solidFill>
                          <a:srgbClr val="B9D629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13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R="28575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700" dirty="0">
                        <a:solidFill>
                          <a:srgbClr val="B9D629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13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800B05E-4359-1744-B264-979454BDBEA2}"/>
              </a:ext>
            </a:extLst>
          </p:cNvPr>
          <p:cNvSpPr txBox="1"/>
          <p:nvPr/>
        </p:nvSpPr>
        <p:spPr>
          <a:xfrm>
            <a:off x="4495800" y="1369367"/>
            <a:ext cx="33702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Overall Survival, ITT</a:t>
            </a:r>
          </a:p>
        </p:txBody>
      </p:sp>
    </p:spTree>
    <p:extLst>
      <p:ext uri="{BB962C8B-B14F-4D97-AF65-F5344CB8AC3E}">
        <p14:creationId xmlns:p14="http://schemas.microsoft.com/office/powerpoint/2010/main" val="4271966241"/>
      </p:ext>
    </p:extLst>
  </p:cSld>
  <p:clrMapOvr>
    <a:masterClrMapping/>
  </p:clrMapOvr>
  <p:transition spd="slow" advClick="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3"/>
          <a:stretch/>
        </p:blipFill>
        <p:spPr>
          <a:xfrm>
            <a:off x="726489" y="1396087"/>
            <a:ext cx="4428878" cy="4296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5769D2-530C-ED4D-BFF3-DC609CC74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KEYNOTE-189: Response Rate of the Intention-to-Treat Population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F6E8EB-71CD-4940-B340-F4F928031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087" y="6488461"/>
            <a:ext cx="10972800" cy="361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196" bIns="68598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Gandhi L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 AACR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2018;Abstract CT075.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80C50D-DFAA-6243-A3B2-3CB7D3B5BF82}"/>
              </a:ext>
            </a:extLst>
          </p:cNvPr>
          <p:cNvSpPr txBox="1"/>
          <p:nvPr/>
        </p:nvSpPr>
        <p:spPr>
          <a:xfrm>
            <a:off x="1341502" y="1334869"/>
            <a:ext cx="38138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Response Rate and Duration, ITT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(RECIST v1.1, BICR)</a:t>
            </a:r>
          </a:p>
        </p:txBody>
      </p:sp>
      <p:sp>
        <p:nvSpPr>
          <p:cNvPr id="7" name="Rectangle 33">
            <a:extLst>
              <a:ext uri="{FF2B5EF4-FFF2-40B4-BE49-F238E27FC236}">
                <a16:creationId xmlns:a16="http://schemas.microsoft.com/office/drawing/2014/main" id="{54DFFE07-FD3A-6E43-880F-52C29E34BA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5711" y="1371600"/>
            <a:ext cx="6441489" cy="4170430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0"/>
                <a:cs typeface="ヒラギノ角ゴ Pro W3" charset="0"/>
              </a:rPr>
              <a:t> </a:t>
            </a:r>
          </a:p>
        </p:txBody>
      </p:sp>
      <p:graphicFrame>
        <p:nvGraphicFramePr>
          <p:cNvPr id="8" name="Group 100">
            <a:extLst>
              <a:ext uri="{FF2B5EF4-FFF2-40B4-BE49-F238E27FC236}">
                <a16:creationId xmlns:a16="http://schemas.microsoft.com/office/drawing/2014/main" id="{A1800D11-4ABD-394D-942D-0AD25578664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562600" y="1487459"/>
          <a:ext cx="6248400" cy="2322780"/>
        </p:xfrm>
        <a:graphic>
          <a:graphicData uri="http://schemas.openxmlformats.org/drawingml/2006/table">
            <a:tbl>
              <a:tblPr/>
              <a:tblGrid>
                <a:gridCol w="20361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80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42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3432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Best </a:t>
                      </a:r>
                      <a:r>
                        <a:rPr kumimoji="0" lang="en-US" altLang="x-none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response</a:t>
                      </a:r>
                      <a:r>
                        <a:rPr kumimoji="0" lang="en-US" altLang="x-none" sz="1700" b="1" i="0" u="none" strike="noStrike" cap="none" normalizeH="0" baseline="3000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a</a:t>
                      </a:r>
                      <a:r>
                        <a:rPr kumimoji="0" lang="en-US" altLang="x-none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, </a:t>
                      </a:r>
                      <a:br>
                        <a:rPr kumimoji="0" lang="en-US" altLang="x-none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</a:br>
                      <a:r>
                        <a:rPr kumimoji="0" lang="en-US" altLang="x-none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n (%)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A50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Pembro</a:t>
                      </a:r>
                      <a:r>
                        <a:rPr kumimoji="0" lang="en-US" altLang="x-none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/</a:t>
                      </a:r>
                      <a:r>
                        <a:rPr kumimoji="0" lang="en-US" altLang="x-none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pem</a:t>
                      </a:r>
                      <a:r>
                        <a:rPr kumimoji="0" lang="en-US" altLang="x-none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/plat (N = 410)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A50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Placebo/</a:t>
                      </a:r>
                      <a:r>
                        <a:rPr kumimoji="0" lang="en-US" altLang="x-none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pem</a:t>
                      </a:r>
                      <a:r>
                        <a:rPr kumimoji="0" lang="en-US" altLang="x-none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/plat (N = 206)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A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29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charset="-128"/>
                          <a:cs typeface="Arial" panose="020B0604020202020204" pitchFamily="34" charset="0"/>
                        </a:rPr>
                        <a:t>CR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1579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S PGothic" charset="-128"/>
                          <a:cs typeface="Arial" panose="020B0604020202020204" pitchFamily="34" charset="0"/>
                        </a:rPr>
                        <a:t>2 (0.5%)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1579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1 (0.5%)</a:t>
                      </a:r>
                      <a:endParaRPr kumimoji="0" lang="en-US" altLang="x-none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PGothic" charset="-128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1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29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charset="-128"/>
                          <a:cs typeface="Arial" panose="020B0604020202020204" pitchFamily="34" charset="0"/>
                        </a:rPr>
                        <a:t>PR</a:t>
                      </a:r>
                      <a:endParaRPr kumimoji="0" lang="en-US" altLang="x-none" sz="1700" b="0" i="0" u="none" strike="noStrike" cap="none" normalizeH="0" baseline="30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charset="-128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1579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S PGothic" charset="-128"/>
                          <a:cs typeface="Arial" panose="020B0604020202020204" pitchFamily="34" charset="0"/>
                        </a:rPr>
                        <a:t>193 (47.1%)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1579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38 (18.4%)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1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29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charset="-128"/>
                          <a:cs typeface="Arial" panose="020B0604020202020204" pitchFamily="34" charset="0"/>
                        </a:rPr>
                        <a:t>SD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1579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charset="-128"/>
                          <a:cs typeface="Arial" panose="020B0604020202020204" pitchFamily="34" charset="0"/>
                        </a:rPr>
                        <a:t>152 (37.1%)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1579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  <a:defRPr/>
                      </a:pPr>
                      <a:r>
                        <a:rPr lang="en-US" sz="1700" b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 (51.5%)</a:t>
                      </a:r>
                      <a:endParaRPr kumimoji="0" lang="en-US" sz="1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charset="0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1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2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charset="-128"/>
                          <a:cs typeface="Arial" panose="020B0604020202020204" pitchFamily="34" charset="0"/>
                        </a:rPr>
                        <a:t>PD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1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charset="-128"/>
                          <a:cs typeface="Arial" panose="020B0604020202020204" pitchFamily="34" charset="0"/>
                        </a:rPr>
                        <a:t>36 (8.8%)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157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36 (17.5%)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1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0400445"/>
                  </a:ext>
                </a:extLst>
              </a:tr>
            </a:tbl>
          </a:graphicData>
        </a:graphic>
      </p:graphicFrame>
      <p:graphicFrame>
        <p:nvGraphicFramePr>
          <p:cNvPr id="9" name="Group 100">
            <a:extLst>
              <a:ext uri="{FF2B5EF4-FFF2-40B4-BE49-F238E27FC236}">
                <a16:creationId xmlns:a16="http://schemas.microsoft.com/office/drawing/2014/main" id="{846AB6A0-A7C6-2942-B907-5E0B162061F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554288" y="3972796"/>
          <a:ext cx="6248400" cy="1430390"/>
        </p:xfrm>
        <a:graphic>
          <a:graphicData uri="http://schemas.openxmlformats.org/drawingml/2006/table">
            <a:tbl>
              <a:tblPr/>
              <a:tblGrid>
                <a:gridCol w="20361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680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42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884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Duration of response, </a:t>
                      </a:r>
                      <a:r>
                        <a:rPr kumimoji="0" lang="en-US" altLang="x-none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mo</a:t>
                      </a:r>
                      <a:endParaRPr kumimoji="0" lang="en-US" altLang="x-none" sz="17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MS PGothic" charset="-128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A50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Pembro</a:t>
                      </a:r>
                      <a:r>
                        <a:rPr kumimoji="0" lang="en-US" altLang="x-none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/</a:t>
                      </a:r>
                      <a:r>
                        <a:rPr kumimoji="0" lang="en-US" altLang="x-none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pem</a:t>
                      </a:r>
                      <a:r>
                        <a:rPr kumimoji="0" lang="en-US" altLang="x-none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/plat (N = 195)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A50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Placebo/</a:t>
                      </a:r>
                      <a:r>
                        <a:rPr kumimoji="0" lang="en-US" altLang="x-none" sz="17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pem</a:t>
                      </a:r>
                      <a:r>
                        <a:rPr kumimoji="0" lang="en-US" altLang="x-none" sz="17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MS PGothic" charset="-128"/>
                        </a:rPr>
                        <a:t>/plat (N = 39)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A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039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charset="-128"/>
                          <a:cs typeface="Arial" panose="020B0604020202020204" pitchFamily="34" charset="0"/>
                        </a:rPr>
                        <a:t>Median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1579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S PGothic" charset="-128"/>
                          <a:cs typeface="Arial" panose="020B0604020202020204" pitchFamily="34" charset="0"/>
                        </a:rPr>
                        <a:t>11.2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1579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7.8</a:t>
                      </a:r>
                      <a:endParaRPr kumimoji="0" lang="en-US" altLang="x-none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PGothic" charset="-128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1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039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PGothic" charset="-128"/>
                          <a:cs typeface="Arial" panose="020B0604020202020204" pitchFamily="34" charset="0"/>
                        </a:rPr>
                        <a:t>Range</a:t>
                      </a:r>
                      <a:endParaRPr kumimoji="0" lang="en-US" altLang="x-none" sz="1700" b="0" i="0" u="none" strike="noStrike" cap="none" normalizeH="0" baseline="30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PGothic" charset="-128"/>
                        <a:cs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1579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</a:pPr>
                      <a:r>
                        <a:rPr kumimoji="0" lang="en-US" altLang="x-none" sz="17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S PGothic" charset="-128"/>
                          <a:cs typeface="Arial" panose="020B0604020202020204" pitchFamily="34" charset="0"/>
                        </a:rPr>
                        <a:t>1.1+ to 18.0+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15796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charset="0"/>
                          <a:ea typeface="ＭＳ Ｐゴシック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Pct val="85000"/>
                        <a:buFont typeface="Times" charset="0"/>
                        <a:buNone/>
                        <a:tabLst/>
                        <a:defRPr/>
                      </a:pPr>
                      <a:r>
                        <a:rPr kumimoji="0" lang="en-US" sz="1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ＭＳ Ｐゴシック" charset="0"/>
                          <a:cs typeface="Arial" panose="020B0604020202020204" pitchFamily="34" charset="0"/>
                        </a:rPr>
                        <a:t>2.1+ to 16.4+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1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DC0CCE1-9264-744D-9BB2-D3FA38581815}"/>
              </a:ext>
            </a:extLst>
          </p:cNvPr>
          <p:cNvSpPr txBox="1"/>
          <p:nvPr/>
        </p:nvSpPr>
        <p:spPr>
          <a:xfrm>
            <a:off x="228600" y="5903686"/>
            <a:ext cx="11811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An additional 27 (6.6%) patients in the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pembro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/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/plat arm and 25 (12.1%) in the placebo/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/plat arm did not have ≥2 evaluable sets of radiographic images. BICR = blinded independent central review. Data cutoff date: November 8, 2017.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4600" y="2227421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p</a:t>
            </a:r>
            <a:r>
              <a:rPr kumimoji="0" lang="mr-I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&lt;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</a:t>
            </a:r>
            <a:r>
              <a:rPr kumimoji="0" lang="mr-I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0.0001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6200000">
            <a:off x="-76200" y="3174602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ORR, %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371879"/>
      </p:ext>
    </p:extLst>
  </p:cSld>
  <p:clrMapOvr>
    <a:masterClrMapping/>
  </p:clrMapOvr>
  <p:transition spd="slow" advClick="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3C3B5-02B6-D64D-A0B6-695149E73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/>
              <a:t>KEYNOTE-189: Adverse Events of Any Cause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3769A6-632E-EF4B-8EAB-6F6C14D027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087" y="6400800"/>
            <a:ext cx="10972800" cy="361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196" bIns="68598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Gandhi L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Engl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J Med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2018;378(22):2078-92. Gandhi L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 AACR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2018;Abstract CT075.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86" y="1371600"/>
            <a:ext cx="10828714" cy="4932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283073"/>
      </p:ext>
    </p:extLst>
  </p:cSld>
  <p:clrMapOvr>
    <a:masterClrMapping/>
  </p:clrMapOvr>
  <p:transition spd="slow" advClick="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980A9C7-CA06-2F4E-B3B1-8213D7E2E9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FDA Approval of Pembrolizumab in Combination with Chemo for</a:t>
            </a:r>
            <a:br>
              <a:rPr lang="en-US" sz="2400" dirty="0"/>
            </a:br>
            <a:r>
              <a:rPr lang="en-US" sz="2400" dirty="0"/>
              <a:t>First-Line Treatment of Metastatic Nonsquamous NSCLC</a:t>
            </a:r>
            <a:br>
              <a:rPr lang="en-US" dirty="0"/>
            </a:br>
            <a:r>
              <a:rPr lang="en-US" sz="2000" dirty="0"/>
              <a:t>August 20, 2018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4BE1C9-18D1-9F40-8C64-7FA5501273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83612"/>
            <a:ext cx="10972800" cy="4191000"/>
          </a:xfrm>
        </p:spPr>
        <p:txBody>
          <a:bodyPr/>
          <a:lstStyle/>
          <a:p>
            <a:pPr marL="0" indent="0">
              <a:spcBef>
                <a:spcPts val="1680"/>
              </a:spcBef>
              <a:buNone/>
            </a:pPr>
            <a:r>
              <a:rPr lang="en-US" sz="2000" dirty="0"/>
              <a:t>“On August 20, 2018, the Food and Drug Administration approved pembrolizumab in combination with pemetrexed and platinum as first-line treatment of patients with metastatic, non-squamous non-small cell lung cancer (</a:t>
            </a:r>
            <a:r>
              <a:rPr lang="en-US" sz="2000" dirty="0" err="1"/>
              <a:t>NSqNSCLC</a:t>
            </a:r>
            <a:r>
              <a:rPr lang="en-US" sz="2000" dirty="0"/>
              <a:t>), with no EGFR or ALK genomic tumor aberrations.</a:t>
            </a:r>
          </a:p>
          <a:p>
            <a:pPr marL="0" indent="0">
              <a:spcBef>
                <a:spcPts val="1680"/>
              </a:spcBef>
              <a:buNone/>
            </a:pPr>
            <a:r>
              <a:rPr lang="en-US" sz="2000" dirty="0"/>
              <a:t>This action is based on the results of KEYNOTE-189 (NCT02578680), a randomized, multicenter, double-blind, active controlled study enrolling 616 patients receiving first-line treatment for metastatic </a:t>
            </a:r>
            <a:r>
              <a:rPr lang="en-US" sz="2000" dirty="0" err="1"/>
              <a:t>NSqNSCLC</a:t>
            </a:r>
            <a:r>
              <a:rPr lang="en-US" sz="2000" dirty="0"/>
              <a:t>. Patients were randomized (2:1) to receive pembrolizumab (or placebo) in combination with pemetrexed, and investigator’s choice of either cisplatin or carboplatin every 3 weeks for 4 cycles followed by pembrolizumab (or placebo) and pemetrexed. Treatment with pembrolizumab continued until disease progression, unacceptable toxicity, or a maximum of 24 months.”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6C502F-9FCD-004D-8240-9C0981D9A65F}"/>
              </a:ext>
            </a:extLst>
          </p:cNvPr>
          <p:cNvSpPr txBox="1"/>
          <p:nvPr/>
        </p:nvSpPr>
        <p:spPr>
          <a:xfrm>
            <a:off x="609600" y="6396519"/>
            <a:ext cx="74862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https://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www.fda.gov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/Drugs/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InformationOnDrugs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/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ApprovedDrugs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/ucm617471.htm</a:t>
            </a:r>
          </a:p>
        </p:txBody>
      </p:sp>
    </p:spTree>
    <p:extLst>
      <p:ext uri="{BB962C8B-B14F-4D97-AF65-F5344CB8AC3E}">
        <p14:creationId xmlns:p14="http://schemas.microsoft.com/office/powerpoint/2010/main" val="1194811966"/>
      </p:ext>
    </p:extLst>
  </p:cSld>
  <p:clrMapOvr>
    <a:masterClrMapping/>
  </p:clrMapOvr>
  <p:transition spd="slow" advClick="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Goodwin)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11EDF6CD-2F87-9F40-ACD8-67627494F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371600"/>
            <a:ext cx="10972800" cy="5486400"/>
          </a:xfrm>
        </p:spPr>
        <p:txBody>
          <a:bodyPr/>
          <a:lstStyle/>
          <a:p>
            <a:pPr marL="30163" lvl="1" indent="0">
              <a:buNone/>
            </a:pPr>
            <a:r>
              <a:rPr lang="en-US" sz="2200" b="1" dirty="0">
                <a:solidFill>
                  <a:srgbClr val="FFCC31"/>
                </a:solidFill>
              </a:rPr>
              <a:t>A man in his mid-60s, a former smoker, with Stage IV adenocarcinoma of the lung (EGFR exon 20 insertion mutation, PD-L1 status unknown)</a:t>
            </a:r>
          </a:p>
          <a:p>
            <a:pPr marL="373063" lvl="1" indent="-34290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rgbClr val="FFCC31"/>
                </a:solidFill>
              </a:rPr>
              <a:t>Multiple bony </a:t>
            </a:r>
            <a:r>
              <a:rPr lang="en-US" sz="2200" b="1" dirty="0" err="1">
                <a:solidFill>
                  <a:srgbClr val="FFCC31"/>
                </a:solidFill>
              </a:rPr>
              <a:t>mets</a:t>
            </a:r>
            <a:r>
              <a:rPr lang="en-US" sz="2200" b="1" dirty="0">
                <a:solidFill>
                  <a:srgbClr val="FFCC31"/>
                </a:solidFill>
              </a:rPr>
              <a:t> and approximately 20 brain </a:t>
            </a:r>
            <a:r>
              <a:rPr lang="en-US" sz="2200" b="1" dirty="0" err="1">
                <a:solidFill>
                  <a:srgbClr val="FFCC31"/>
                </a:solidFill>
              </a:rPr>
              <a:t>mets</a:t>
            </a:r>
            <a:endParaRPr lang="en-US" sz="2200" dirty="0"/>
          </a:p>
          <a:p>
            <a:pPr marL="30163" lvl="1" indent="0">
              <a:spcBef>
                <a:spcPts val="1800"/>
              </a:spcBef>
              <a:buNone/>
            </a:pPr>
            <a:r>
              <a:rPr lang="en-US" sz="2200" b="1" dirty="0">
                <a:solidFill>
                  <a:srgbClr val="FFCC31"/>
                </a:solidFill>
              </a:rPr>
              <a:t>Treatments received</a:t>
            </a:r>
          </a:p>
          <a:p>
            <a:pPr marL="373063" lvl="1" indent="-34290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2200" dirty="0"/>
              <a:t>Whole-brain RT (WBRT)</a:t>
            </a:r>
          </a:p>
          <a:p>
            <a:pPr marL="373063" lvl="1" indent="-34290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2200" dirty="0"/>
              <a:t>Carboplatin, pemetrexed, pembrolizumab </a:t>
            </a:r>
            <a:r>
              <a:rPr lang="en-US" sz="2200" dirty="0">
                <a:sym typeface="Wingdings" pitchFamily="2" charset="2"/>
              </a:rPr>
              <a:t></a:t>
            </a:r>
            <a:r>
              <a:rPr lang="en-US" sz="2200" dirty="0"/>
              <a:t> maintenance </a:t>
            </a:r>
            <a:r>
              <a:rPr lang="en-US" sz="2200" dirty="0" err="1"/>
              <a:t>pem</a:t>
            </a:r>
            <a:r>
              <a:rPr lang="en-US" sz="2200" dirty="0"/>
              <a:t>/</a:t>
            </a:r>
            <a:r>
              <a:rPr lang="en-US" sz="2200" dirty="0" err="1"/>
              <a:t>pembro</a:t>
            </a:r>
            <a:endParaRPr lang="en-US" sz="1200" dirty="0"/>
          </a:p>
          <a:p>
            <a:pPr marL="0" indent="0">
              <a:spcBef>
                <a:spcPts val="1800"/>
              </a:spcBef>
              <a:buNone/>
            </a:pPr>
            <a:r>
              <a:rPr lang="en-US" sz="2200" b="1" dirty="0">
                <a:solidFill>
                  <a:srgbClr val="FFCC31"/>
                </a:solidFill>
              </a:rPr>
              <a:t>Other considerations</a:t>
            </a:r>
          </a:p>
          <a:p>
            <a:pPr marL="373063" lvl="1" indent="-34290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2200" dirty="0"/>
              <a:t>Stoic Irishman, K9 police officer and bomb technician, forced to retire after diagnosis</a:t>
            </a:r>
          </a:p>
          <a:p>
            <a:pPr marL="373063" lvl="1" indent="-34290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2200" dirty="0"/>
              <a:t>Minimal family support; wife and children angry with him for “not taking care of himself, fighting to live” </a:t>
            </a:r>
          </a:p>
          <a:p>
            <a:pPr marL="373063" lvl="1" indent="-342900">
              <a:spcBef>
                <a:spcPts val="4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chemeClr val="tx1"/>
                </a:solidFill>
              </a:rPr>
              <a:t>Significant depression and multiple medical comorbidities, including metastatic prostate cancer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28470339"/>
      </p:ext>
    </p:extLst>
  </p:cSld>
  <p:clrMapOvr>
    <a:masterClrMapping/>
  </p:clrMapOvr>
  <p:transition spd="slow"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rial" charset="0"/>
                <a:ea typeface="ＭＳ Ｐゴシック" charset="0"/>
                <a:cs typeface="ＭＳ Ｐゴシック" charset="0"/>
              </a:rPr>
              <a:t>Disclosures for Moderator Neil Love, MD</a:t>
            </a:r>
          </a:p>
        </p:txBody>
      </p:sp>
      <p:sp>
        <p:nvSpPr>
          <p:cNvPr id="8194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en-US" sz="1900" dirty="0" err="1">
                <a:solidFill>
                  <a:srgbClr val="FFFFFF"/>
                </a:solidFill>
              </a:rPr>
              <a:t>Dr</a:t>
            </a:r>
            <a:r>
              <a:rPr lang="en-US" sz="1900" dirty="0">
                <a:solidFill>
                  <a:srgbClr val="FFFFFF"/>
                </a:solidFill>
              </a:rPr>
              <a:t> Love is president and CEO of Research To Practice. Research To Practice receives funds in the form of educational grants to develop CME activities from the following commercial interests: AbbVie Inc, </a:t>
            </a:r>
            <a:r>
              <a:rPr lang="en-US" sz="1900" dirty="0" err="1">
                <a:solidFill>
                  <a:srgbClr val="FFFFFF"/>
                </a:solidFill>
              </a:rPr>
              <a:t>Acerta</a:t>
            </a:r>
            <a:r>
              <a:rPr lang="en-US" sz="1900" dirty="0">
                <a:solidFill>
                  <a:srgbClr val="FFFFFF"/>
                </a:solidFill>
              </a:rPr>
              <a:t> Pharma — A member of the AstraZeneca Group, Adaptive Biotechnologies, </a:t>
            </a:r>
            <a:r>
              <a:rPr lang="en-US" sz="1900" dirty="0" err="1">
                <a:solidFill>
                  <a:srgbClr val="FFFFFF"/>
                </a:solidFill>
              </a:rPr>
              <a:t>Agendia</a:t>
            </a:r>
            <a:r>
              <a:rPr lang="en-US" sz="1900" dirty="0">
                <a:solidFill>
                  <a:srgbClr val="FFFFFF"/>
                </a:solidFill>
              </a:rPr>
              <a:t> Inc, </a:t>
            </a:r>
            <a:r>
              <a:rPr lang="en-US" sz="1900" dirty="0" err="1">
                <a:solidFill>
                  <a:srgbClr val="FFFFFF"/>
                </a:solidFill>
              </a:rPr>
              <a:t>Agios</a:t>
            </a:r>
            <a:r>
              <a:rPr lang="en-US" sz="1900" dirty="0">
                <a:solidFill>
                  <a:srgbClr val="FFFFFF"/>
                </a:solidFill>
              </a:rPr>
              <a:t> Pharmaceuticals Inc, Amgen Inc, Ariad Pharmaceuticals Inc, Array </a:t>
            </a:r>
            <a:r>
              <a:rPr lang="en-US" sz="1900" dirty="0" err="1">
                <a:solidFill>
                  <a:srgbClr val="FFFFFF"/>
                </a:solidFill>
              </a:rPr>
              <a:t>BioPharma</a:t>
            </a:r>
            <a:r>
              <a:rPr lang="en-US" sz="1900" dirty="0">
                <a:solidFill>
                  <a:srgbClr val="FFFFFF"/>
                </a:solidFill>
              </a:rPr>
              <a:t> Inc, Astellas Pharma Global Development Inc, AstraZeneca Pharmaceuticals LP, Bayer HealthCare Pharmaceuticals, </a:t>
            </a:r>
            <a:r>
              <a:rPr lang="en-US" sz="1900" dirty="0" err="1">
                <a:solidFill>
                  <a:srgbClr val="FFFFFF"/>
                </a:solidFill>
              </a:rPr>
              <a:t>Biodesix</a:t>
            </a:r>
            <a:r>
              <a:rPr lang="en-US" sz="1900" dirty="0">
                <a:solidFill>
                  <a:srgbClr val="FFFFFF"/>
                </a:solidFill>
              </a:rPr>
              <a:t> Inc, </a:t>
            </a:r>
            <a:r>
              <a:rPr lang="en-US" sz="1900" dirty="0" err="1">
                <a:solidFill>
                  <a:srgbClr val="FFFFFF"/>
                </a:solidFill>
              </a:rPr>
              <a:t>bioTheranostics</a:t>
            </a:r>
            <a:r>
              <a:rPr lang="en-US" sz="1900" dirty="0">
                <a:solidFill>
                  <a:srgbClr val="FFFFFF"/>
                </a:solidFill>
              </a:rPr>
              <a:t> Inc, Boehringer Ingelheim Pharmaceuticals Inc, Boston Biomedical Inc, Bristol-Myers Squibb Company, Celgene Corporation, Clovis Oncology, Daiichi Sankyo Inc, </a:t>
            </a:r>
            <a:r>
              <a:rPr lang="en-US" sz="1900" dirty="0" err="1">
                <a:solidFill>
                  <a:srgbClr val="FFFFFF"/>
                </a:solidFill>
              </a:rPr>
              <a:t>Dendreon</a:t>
            </a:r>
            <a:r>
              <a:rPr lang="en-US" sz="1900" dirty="0">
                <a:solidFill>
                  <a:srgbClr val="FFFFFF"/>
                </a:solidFill>
              </a:rPr>
              <a:t> Pharmaceuticals Inc, Eisai Inc, </a:t>
            </a:r>
            <a:r>
              <a:rPr lang="en-US" sz="1900" dirty="0" err="1">
                <a:solidFill>
                  <a:srgbClr val="FFFFFF"/>
                </a:solidFill>
              </a:rPr>
              <a:t>Exelixis</a:t>
            </a:r>
            <a:r>
              <a:rPr lang="en-US" sz="1900" dirty="0">
                <a:solidFill>
                  <a:srgbClr val="FFFFFF"/>
                </a:solidFill>
              </a:rPr>
              <a:t> Inc, Foundation Medicine, Genentech, </a:t>
            </a:r>
            <a:r>
              <a:rPr lang="en-US" sz="1900" dirty="0" err="1">
                <a:solidFill>
                  <a:srgbClr val="FFFFFF"/>
                </a:solidFill>
              </a:rPr>
              <a:t>Genmab</a:t>
            </a:r>
            <a:r>
              <a:rPr lang="en-US" sz="1900" dirty="0">
                <a:solidFill>
                  <a:srgbClr val="FFFFFF"/>
                </a:solidFill>
              </a:rPr>
              <a:t>, Genomic Health Inc, Gilead Sciences Inc, Guardant Health, </a:t>
            </a:r>
            <a:r>
              <a:rPr lang="en-US" sz="1900" dirty="0" err="1">
                <a:solidFill>
                  <a:srgbClr val="FFFFFF"/>
                </a:solidFill>
              </a:rPr>
              <a:t>Halozyme</a:t>
            </a:r>
            <a:r>
              <a:rPr lang="en-US" sz="1900" dirty="0">
                <a:solidFill>
                  <a:srgbClr val="FFFFFF"/>
                </a:solidFill>
              </a:rPr>
              <a:t> Inc, </a:t>
            </a:r>
            <a:r>
              <a:rPr lang="en-US" sz="1900" dirty="0" err="1">
                <a:solidFill>
                  <a:srgbClr val="FFFFFF"/>
                </a:solidFill>
              </a:rPr>
              <a:t>ImmunoGen</a:t>
            </a:r>
            <a:r>
              <a:rPr lang="en-US" sz="1900" dirty="0">
                <a:solidFill>
                  <a:srgbClr val="FFFFFF"/>
                </a:solidFill>
              </a:rPr>
              <a:t> Inc, Incyte Corporation, Infinity Pharmaceuticals Inc, Ipsen Biopharmaceuticals Inc, Janssen Biotech Inc, administered by Janssen Scientific Affairs LLC, Jazz Pharmaceuticals Inc, Kite Pharma Inc, Lexicon Pharmaceuticals Inc, Lilly, </a:t>
            </a:r>
            <a:r>
              <a:rPr lang="en-US" sz="1900" dirty="0" err="1">
                <a:solidFill>
                  <a:srgbClr val="FFFFFF"/>
                </a:solidFill>
              </a:rPr>
              <a:t>Loxo</a:t>
            </a:r>
            <a:r>
              <a:rPr lang="en-US" sz="1900" dirty="0">
                <a:solidFill>
                  <a:srgbClr val="FFFFFF"/>
                </a:solidFill>
              </a:rPr>
              <a:t> Oncology, Merck, Merrimack Pharmaceuticals Inc, Myriad Genetic Laboratories Inc, </a:t>
            </a:r>
            <a:r>
              <a:rPr lang="en-US" sz="1900" dirty="0" err="1">
                <a:solidFill>
                  <a:srgbClr val="FFFFFF"/>
                </a:solidFill>
              </a:rPr>
              <a:t>Natera</a:t>
            </a:r>
            <a:r>
              <a:rPr lang="en-US" sz="1900" dirty="0">
                <a:solidFill>
                  <a:srgbClr val="FFFFFF"/>
                </a:solidFill>
              </a:rPr>
              <a:t> Inc, Novartis, </a:t>
            </a:r>
            <a:r>
              <a:rPr lang="en-US" sz="1900" dirty="0" err="1">
                <a:solidFill>
                  <a:srgbClr val="FFFFFF"/>
                </a:solidFill>
              </a:rPr>
              <a:t>Oncopeptides</a:t>
            </a:r>
            <a:r>
              <a:rPr lang="en-US" sz="1900" dirty="0">
                <a:solidFill>
                  <a:srgbClr val="FFFFFF"/>
                </a:solidFill>
              </a:rPr>
              <a:t>, Pfizer Inc, Pharmacyclics LLC, an AbbVie Company, Prometheus Laboratories Inc, Puma Biotechnology Inc, Regeneron Pharmaceuticals Inc, Sandoz Inc, a Novartis Division, Sanofi Genzyme, Seattle Genetics, </a:t>
            </a:r>
            <a:r>
              <a:rPr lang="en-US" sz="1900" dirty="0" err="1">
                <a:solidFill>
                  <a:srgbClr val="FFFFFF"/>
                </a:solidFill>
              </a:rPr>
              <a:t>Sirtex</a:t>
            </a:r>
            <a:r>
              <a:rPr lang="en-US" sz="1900" dirty="0">
                <a:solidFill>
                  <a:srgbClr val="FFFFFF"/>
                </a:solidFill>
              </a:rPr>
              <a:t> Medical Ltd, Spectrum Pharmaceuticals Inc, Taiho Oncology Inc, Takeda Oncology, </a:t>
            </a:r>
            <a:r>
              <a:rPr lang="en-US" sz="1900" dirty="0" err="1">
                <a:solidFill>
                  <a:srgbClr val="FFFFFF"/>
                </a:solidFill>
              </a:rPr>
              <a:t>Tesaro</a:t>
            </a:r>
            <a:r>
              <a:rPr lang="en-US" sz="1900" dirty="0">
                <a:solidFill>
                  <a:srgbClr val="FFFFFF"/>
                </a:solidFill>
              </a:rPr>
              <a:t>, Teva Oncology, Tokai Pharmaceuticals Inc and </a:t>
            </a:r>
            <a:r>
              <a:rPr lang="en-US" sz="1900" dirty="0" err="1">
                <a:solidFill>
                  <a:srgbClr val="FFFFFF"/>
                </a:solidFill>
              </a:rPr>
              <a:t>Tolero</a:t>
            </a:r>
            <a:r>
              <a:rPr lang="en-US" sz="1900" dirty="0">
                <a:solidFill>
                  <a:srgbClr val="FFFFFF"/>
                </a:solidFill>
              </a:rPr>
              <a:t> Pharmaceuticals. </a:t>
            </a:r>
          </a:p>
        </p:txBody>
      </p:sp>
    </p:spTree>
    <p:extLst>
      <p:ext uri="{BB962C8B-B14F-4D97-AF65-F5344CB8AC3E}">
        <p14:creationId xmlns:p14="http://schemas.microsoft.com/office/powerpoint/2010/main" val="3009180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Goodwin)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A1F435-4936-244D-BF63-C3C8B4BFF990}"/>
              </a:ext>
            </a:extLst>
          </p:cNvPr>
          <p:cNvSpPr txBox="1"/>
          <p:nvPr/>
        </p:nvSpPr>
        <p:spPr>
          <a:xfrm>
            <a:off x="784814" y="1671935"/>
            <a:ext cx="41328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Prior to carbo/</a:t>
            </a:r>
            <a:r>
              <a:rPr kumimoji="0" lang="en-US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pem</a:t>
            </a: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/</a:t>
            </a:r>
            <a:r>
              <a:rPr kumimoji="0" lang="en-US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pembro</a:t>
            </a:r>
            <a:endParaRPr kumimoji="0" lang="en-US" sz="2400" b="1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6AC99D-A73F-1B4B-BB9C-62B6CFFAC018}"/>
              </a:ext>
            </a:extLst>
          </p:cNvPr>
          <p:cNvSpPr txBox="1"/>
          <p:nvPr/>
        </p:nvSpPr>
        <p:spPr>
          <a:xfrm>
            <a:off x="6967214" y="1671935"/>
            <a:ext cx="3759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After carbo/</a:t>
            </a:r>
            <a:r>
              <a:rPr kumimoji="0" lang="en-US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pem</a:t>
            </a: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/</a:t>
            </a:r>
            <a:r>
              <a:rPr kumimoji="0" lang="en-US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pembro</a:t>
            </a:r>
            <a:endParaRPr kumimoji="0" lang="en-US" sz="2400" b="1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pic>
        <p:nvPicPr>
          <p:cNvPr id="13" name="Picture 9">
            <a:extLst>
              <a:ext uri="{FF2B5EF4-FFF2-40B4-BE49-F238E27FC236}">
                <a16:creationId xmlns:a16="http://schemas.microsoft.com/office/drawing/2014/main" id="{2F17BD01-E6AB-014A-A7E5-8E51A48521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18" r="20689" b="16966"/>
          <a:stretch>
            <a:fillRect/>
          </a:stretch>
        </p:blipFill>
        <p:spPr bwMode="auto">
          <a:xfrm>
            <a:off x="7113590" y="2517338"/>
            <a:ext cx="3505200" cy="3409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1">
            <a:extLst>
              <a:ext uri="{FF2B5EF4-FFF2-40B4-BE49-F238E27FC236}">
                <a16:creationId xmlns:a16="http://schemas.microsoft.com/office/drawing/2014/main" id="{93D4676C-6AAE-4242-A8B0-537131F4B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3" t="16133" r="17188" b="31250"/>
          <a:stretch>
            <a:fillRect/>
          </a:stretch>
        </p:blipFill>
        <p:spPr bwMode="auto">
          <a:xfrm>
            <a:off x="848228" y="2517338"/>
            <a:ext cx="4006034" cy="3371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5560465"/>
      </p:ext>
    </p:extLst>
  </p:cSld>
  <p:clrMapOvr>
    <a:masterClrMapping/>
  </p:clrMapOvr>
  <p:transition spd="slow" advClick="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Goodwin)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6AC99D-A73F-1B4B-BB9C-62B6CFFAC018}"/>
              </a:ext>
            </a:extLst>
          </p:cNvPr>
          <p:cNvSpPr txBox="1"/>
          <p:nvPr/>
        </p:nvSpPr>
        <p:spPr>
          <a:xfrm>
            <a:off x="7086080" y="1447800"/>
            <a:ext cx="37593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After carbo/</a:t>
            </a:r>
            <a:r>
              <a:rPr kumimoji="0" lang="en-US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pem</a:t>
            </a: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/</a:t>
            </a:r>
            <a:r>
              <a:rPr kumimoji="0" lang="en-US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pembro</a:t>
            </a:r>
            <a:endParaRPr kumimoji="0" lang="en-US" sz="2400" b="1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D4B7795D-3856-8148-8741-9000C44DF8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3" t="26563" r="18750" b="3123"/>
          <a:stretch>
            <a:fillRect/>
          </a:stretch>
        </p:blipFill>
        <p:spPr bwMode="auto">
          <a:xfrm>
            <a:off x="7024291" y="2057400"/>
            <a:ext cx="3882940" cy="448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2421C1-E58E-1B4E-975C-6F1ABBD10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3704" r="12500"/>
          <a:stretch>
            <a:fillRect/>
          </a:stretch>
        </p:blipFill>
        <p:spPr bwMode="auto">
          <a:xfrm>
            <a:off x="1168128" y="2057400"/>
            <a:ext cx="3894080" cy="448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5158B91-F1E3-1A47-9DFE-EC34A135804E}"/>
              </a:ext>
            </a:extLst>
          </p:cNvPr>
          <p:cNvSpPr txBox="1"/>
          <p:nvPr/>
        </p:nvSpPr>
        <p:spPr>
          <a:xfrm>
            <a:off x="1048737" y="1429074"/>
            <a:ext cx="41328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Prior to carbo/</a:t>
            </a:r>
            <a:r>
              <a:rPr kumimoji="0" lang="en-US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pem</a:t>
            </a: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/</a:t>
            </a:r>
            <a:r>
              <a:rPr kumimoji="0" lang="en-US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pembro</a:t>
            </a:r>
            <a:endParaRPr kumimoji="0" lang="en-US" sz="2400" b="1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561254"/>
      </p:ext>
    </p:extLst>
  </p:cSld>
  <p:clrMapOvr>
    <a:masterClrMapping/>
  </p:clrMapOvr>
  <p:transition spd="slow" advClick="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0084CAD-4971-F845-86B3-0331A21E007B}"/>
              </a:ext>
            </a:extLst>
          </p:cNvPr>
          <p:cNvSpPr/>
          <p:nvPr/>
        </p:nvSpPr>
        <p:spPr bwMode="auto">
          <a:xfrm>
            <a:off x="0" y="1600200"/>
            <a:ext cx="12192000" cy="441960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Rationale for Immune Checkpoint Inhibitors and </a:t>
            </a:r>
            <a:br>
              <a:rPr lang="en-US" dirty="0"/>
            </a:br>
            <a:r>
              <a:rPr lang="en-US" dirty="0"/>
              <a:t>Anti-Angiogenic Agents in Advanced NSCLC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0648" y="6374349"/>
            <a:ext cx="7560840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Manegold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C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J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Thorac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Oncol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2017;12(2):194-207.</a:t>
            </a:r>
            <a:endParaRPr kumimoji="0" lang="nb-NO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S PGothic" charset="0"/>
              <a:cs typeface="Arial" panose="020B0604020202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8A24371-B0E4-6B4F-B38D-19FC2CA2C05E}"/>
              </a:ext>
            </a:extLst>
          </p:cNvPr>
          <p:cNvGrpSpPr/>
          <p:nvPr/>
        </p:nvGrpSpPr>
        <p:grpSpPr>
          <a:xfrm>
            <a:off x="1991543" y="1795040"/>
            <a:ext cx="8460053" cy="4223795"/>
            <a:chOff x="1991544" y="1863032"/>
            <a:chExt cx="8020552" cy="4004368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95600" y="1863033"/>
              <a:ext cx="6711230" cy="4004367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1991544" y="1863032"/>
              <a:ext cx="1872208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56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1" i="0" u="none" strike="noStrike" kern="1200" cap="none" spc="0" normalizeH="0" baseline="0" noProof="0" dirty="0">
                  <a:ln>
                    <a:noFill/>
                  </a:ln>
                  <a:solidFill>
                    <a:srgbClr val="2851B0"/>
                  </a:solidFill>
                  <a:effectLst/>
                  <a:uLnTx/>
                  <a:uFillTx/>
                  <a:latin typeface="Arial" panose="020B0604020202020204" pitchFamily="34" charset="0"/>
                  <a:ea typeface="Calibri" charset="0"/>
                  <a:cs typeface="Arial" panose="020B0604020202020204" pitchFamily="34" charset="0"/>
                </a:rPr>
                <a:t>Anti-angiogenic</a:t>
              </a:r>
              <a:br>
                <a:rPr kumimoji="0" lang="en-US" sz="1700" b="1" i="0" u="none" strike="noStrike" kern="1200" cap="none" spc="0" normalizeH="0" baseline="0" noProof="0" dirty="0">
                  <a:ln>
                    <a:noFill/>
                  </a:ln>
                  <a:solidFill>
                    <a:srgbClr val="2851B0"/>
                  </a:solidFill>
                  <a:effectLst/>
                  <a:uLnTx/>
                  <a:uFillTx/>
                  <a:latin typeface="Arial" panose="020B0604020202020204" pitchFamily="34" charset="0"/>
                  <a:ea typeface="Calibri" charset="0"/>
                  <a:cs typeface="Arial" panose="020B0604020202020204" pitchFamily="34" charset="0"/>
                </a:rPr>
              </a:br>
              <a:r>
                <a:rPr kumimoji="0" lang="en-US" sz="1700" b="1" i="0" u="none" strike="noStrike" kern="1200" cap="none" spc="0" normalizeH="0" baseline="0" noProof="0" dirty="0">
                  <a:ln>
                    <a:noFill/>
                  </a:ln>
                  <a:solidFill>
                    <a:srgbClr val="2851B0"/>
                  </a:solidFill>
                  <a:effectLst/>
                  <a:uLnTx/>
                  <a:uFillTx/>
                  <a:latin typeface="Arial" panose="020B0604020202020204" pitchFamily="34" charset="0"/>
                  <a:ea typeface="Calibri" charset="0"/>
                  <a:cs typeface="Arial" panose="020B0604020202020204" pitchFamily="34" charset="0"/>
                </a:rPr>
                <a:t>agent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016874" y="3114199"/>
              <a:ext cx="1261708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56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1" i="0" u="none" strike="noStrike" kern="1200" cap="none" spc="0" normalizeH="0" baseline="0" noProof="0" dirty="0">
                  <a:ln>
                    <a:noFill/>
                  </a:ln>
                  <a:solidFill>
                    <a:srgbClr val="C3070F"/>
                  </a:solidFill>
                  <a:effectLst/>
                  <a:uLnTx/>
                  <a:uFillTx/>
                  <a:latin typeface="Arial" panose="020B0604020202020204" pitchFamily="34" charset="0"/>
                  <a:ea typeface="Calibri" charset="0"/>
                  <a:cs typeface="Arial" panose="020B0604020202020204" pitchFamily="34" charset="0"/>
                </a:rPr>
                <a:t>VEGF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575976" y="2059896"/>
              <a:ext cx="1261708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56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1" i="0" u="none" strike="noStrike" kern="1200" cap="none" spc="0" normalizeH="0" baseline="0" noProof="0" dirty="0">
                  <a:ln>
                    <a:noFill/>
                  </a:ln>
                  <a:solidFill>
                    <a:srgbClr val="52AE2E"/>
                  </a:solidFill>
                  <a:effectLst/>
                  <a:uLnTx/>
                  <a:uFillTx/>
                  <a:latin typeface="Arial" panose="020B0604020202020204" pitchFamily="34" charset="0"/>
                  <a:ea typeface="Calibri" charset="0"/>
                  <a:cs typeface="Arial" panose="020B0604020202020204" pitchFamily="34" charset="0"/>
                </a:rPr>
                <a:t>Anti-PD-1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622945" y="4148128"/>
              <a:ext cx="1389151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56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1" i="0" u="none" strike="noStrike" kern="1200" cap="none" spc="0" normalizeH="0" baseline="0" noProof="0">
                  <a:ln>
                    <a:noFill/>
                  </a:ln>
                  <a:solidFill>
                    <a:srgbClr val="52AE2E"/>
                  </a:solidFill>
                  <a:effectLst/>
                  <a:uLnTx/>
                  <a:uFillTx/>
                  <a:latin typeface="Arial" panose="020B0604020202020204" pitchFamily="34" charset="0"/>
                  <a:ea typeface="Calibri" charset="0"/>
                  <a:cs typeface="Arial" panose="020B0604020202020204" pitchFamily="34" charset="0"/>
                </a:rPr>
                <a:t>Anti-PD-L1</a:t>
              </a:r>
              <a:endPara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52AE2E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7583F1E-92F1-0D4A-A55C-FEC0738CF86B}"/>
                </a:ext>
              </a:extLst>
            </p:cNvPr>
            <p:cNvSpPr txBox="1"/>
            <p:nvPr/>
          </p:nvSpPr>
          <p:spPr>
            <a:xfrm>
              <a:off x="1991544" y="4015218"/>
              <a:ext cx="1872208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56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700" b="1" i="0" u="none" strike="noStrike" kern="1200" cap="none" spc="0" normalizeH="0" baseline="0" noProof="0" dirty="0">
                  <a:ln>
                    <a:noFill/>
                  </a:ln>
                  <a:solidFill>
                    <a:srgbClr val="2851B0"/>
                  </a:solidFill>
                  <a:effectLst/>
                  <a:uLnTx/>
                  <a:uFillTx/>
                  <a:latin typeface="Arial" panose="020B0604020202020204" pitchFamily="34" charset="0"/>
                  <a:ea typeface="Calibri" charset="0"/>
                  <a:cs typeface="Arial" panose="020B0604020202020204" pitchFamily="34" charset="0"/>
                </a:rPr>
                <a:t>Vessel normalization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75860251"/>
      </p:ext>
    </p:extLst>
  </p:cSld>
  <p:clrMapOvr>
    <a:masterClrMapping/>
  </p:clrMapOvr>
  <p:transition spd="slow" advClick="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Line 6"/>
          <p:cNvSpPr>
            <a:spLocks noChangeShapeType="1"/>
          </p:cNvSpPr>
          <p:nvPr/>
        </p:nvSpPr>
        <p:spPr bwMode="auto">
          <a:xfrm flipV="1">
            <a:off x="5399485" y="3994721"/>
            <a:ext cx="1463954" cy="9575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7346" name="Line 7"/>
          <p:cNvSpPr>
            <a:spLocks noChangeShapeType="1"/>
          </p:cNvSpPr>
          <p:nvPr/>
        </p:nvSpPr>
        <p:spPr bwMode="auto">
          <a:xfrm flipH="1">
            <a:off x="6863437" y="2516462"/>
            <a:ext cx="1" cy="2912377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7347" name="Line 8"/>
          <p:cNvSpPr>
            <a:spLocks noChangeShapeType="1"/>
          </p:cNvSpPr>
          <p:nvPr/>
        </p:nvSpPr>
        <p:spPr bwMode="auto">
          <a:xfrm flipV="1">
            <a:off x="6863438" y="2516462"/>
            <a:ext cx="385863" cy="8336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7348" name="Line 9"/>
          <p:cNvSpPr>
            <a:spLocks noChangeShapeType="1"/>
          </p:cNvSpPr>
          <p:nvPr/>
        </p:nvSpPr>
        <p:spPr bwMode="auto">
          <a:xfrm>
            <a:off x="6863437" y="5417688"/>
            <a:ext cx="385863" cy="0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57349" name="Text Box 11"/>
          <p:cNvSpPr txBox="1">
            <a:spLocks noChangeArrowheads="1"/>
          </p:cNvSpPr>
          <p:nvPr/>
        </p:nvSpPr>
        <p:spPr bwMode="auto">
          <a:xfrm>
            <a:off x="7299321" y="1981200"/>
            <a:ext cx="3205128" cy="1073242"/>
          </a:xfrm>
          <a:prstGeom prst="rect">
            <a:avLst/>
          </a:prstGeom>
          <a:solidFill>
            <a:srgbClr val="F8951E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Aft>
                <a:spcPts val="900"/>
              </a:spcAft>
              <a:defRPr/>
            </a:pPr>
            <a:r>
              <a:rPr kumimoji="0" lang="pl-PL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Arm</a:t>
            </a:r>
            <a:r>
              <a:rPr kumimoji="0" lang="pl-PL" sz="16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lang="pl-PL" sz="1600" b="1" dirty="0">
                <a:solidFill>
                  <a:srgbClr val="002B51"/>
                </a:solidFill>
              </a:rPr>
              <a:t>A (ACP)</a:t>
            </a:r>
            <a:r>
              <a:rPr kumimoji="0" lang="pl-PL" sz="16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: </a:t>
            </a:r>
            <a:b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Atezolizumab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1,200 mg + paclitaxel 200 mg/m</a:t>
            </a:r>
            <a:r>
              <a:rPr kumimoji="0" lang="en-US" sz="1600" b="1" i="0" u="none" strike="noStrike" kern="1200" cap="none" spc="0" normalizeH="0" baseline="3000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+ carboplatin 6 mg/mL/min</a:t>
            </a:r>
          </a:p>
        </p:txBody>
      </p:sp>
      <p:sp>
        <p:nvSpPr>
          <p:cNvPr id="57350" name="Text Box 13"/>
          <p:cNvSpPr txBox="1">
            <a:spLocks noChangeArrowheads="1"/>
          </p:cNvSpPr>
          <p:nvPr/>
        </p:nvSpPr>
        <p:spPr bwMode="auto">
          <a:xfrm>
            <a:off x="7299321" y="4803947"/>
            <a:ext cx="3205128" cy="1099802"/>
          </a:xfrm>
          <a:prstGeom prst="rect">
            <a:avLst/>
          </a:prstGeom>
          <a:solidFill>
            <a:srgbClr val="77D1F7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Arm </a:t>
            </a:r>
            <a:r>
              <a:rPr lang="en-US" sz="1600" b="1" dirty="0">
                <a:solidFill>
                  <a:srgbClr val="002B51"/>
                </a:solidFill>
              </a:rPr>
              <a:t>C (BCP)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:</a:t>
            </a:r>
            <a:b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Bevacizumab 15 mg/kg + paclitaxel 200 mg/m</a:t>
            </a:r>
            <a:r>
              <a:rPr kumimoji="0" lang="en-US" sz="1600" b="1" i="0" u="none" strike="noStrike" kern="1200" cap="none" spc="0" normalizeH="0" baseline="3000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+ carboplatin 6 mg/mL/min</a:t>
            </a:r>
          </a:p>
        </p:txBody>
      </p:sp>
      <p:graphicFrame>
        <p:nvGraphicFramePr>
          <p:cNvPr id="29" name="Group 104"/>
          <p:cNvGraphicFramePr>
            <a:graphicFrameLocks noGrp="1"/>
          </p:cNvGraphicFramePr>
          <p:nvPr>
            <p:extLst/>
          </p:nvPr>
        </p:nvGraphicFramePr>
        <p:xfrm>
          <a:off x="1143000" y="2652205"/>
          <a:ext cx="4247689" cy="2694606"/>
        </p:xfrm>
        <a:graphic>
          <a:graphicData uri="http://schemas.openxmlformats.org/drawingml/2006/table">
            <a:tbl>
              <a:tblPr/>
              <a:tblGrid>
                <a:gridCol w="42476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860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 charset="0"/>
                          <a:cs typeface="Arial"/>
                        </a:rPr>
                        <a:t>Eligibility </a:t>
                      </a:r>
                    </a:p>
                  </a:txBody>
                  <a:tcPr marL="68635" marR="68635" marT="34249" marB="34249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7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0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20000"/>
                        </a:lnSpc>
                        <a:buFont typeface="Arial" charset="0"/>
                        <a:buChar char="•"/>
                        <a:defRPr/>
                      </a:pPr>
                      <a:r>
                        <a:rPr lang="en-US" sz="1800" dirty="0"/>
                        <a:t>Stage IV </a:t>
                      </a:r>
                      <a:r>
                        <a:rPr lang="en-US" sz="1800" dirty="0" err="1"/>
                        <a:t>nonsquamous</a:t>
                      </a:r>
                      <a:r>
                        <a:rPr lang="en-US" sz="1800" dirty="0"/>
                        <a:t> NSCLC</a:t>
                      </a:r>
                    </a:p>
                    <a:p>
                      <a:pPr marL="285750" indent="-285750">
                        <a:lnSpc>
                          <a:spcPct val="120000"/>
                        </a:lnSpc>
                        <a:buFont typeface="Arial" charset="0"/>
                        <a:buChar char="•"/>
                        <a:defRPr/>
                      </a:pPr>
                      <a:r>
                        <a:rPr lang="en-US" sz="1800" dirty="0"/>
                        <a:t>No prior systemic therapy</a:t>
                      </a:r>
                    </a:p>
                    <a:p>
                      <a:pPr marL="285750" indent="-285750">
                        <a:lnSpc>
                          <a:spcPct val="120000"/>
                        </a:lnSpc>
                        <a:buFont typeface="Arial" charset="0"/>
                        <a:buChar char="•"/>
                        <a:defRPr/>
                      </a:pPr>
                      <a:r>
                        <a:rPr lang="en-US" sz="1800" dirty="0"/>
                        <a:t>ECOG performance status of 0 or 1</a:t>
                      </a:r>
                    </a:p>
                    <a:p>
                      <a:pPr marL="285750" indent="-285750">
                        <a:lnSpc>
                          <a:spcPct val="120000"/>
                        </a:lnSpc>
                        <a:buFont typeface="Arial" charset="0"/>
                        <a:buChar char="•"/>
                        <a:defRPr/>
                      </a:pPr>
                      <a:r>
                        <a:rPr lang="en-US" sz="1800" dirty="0"/>
                        <a:t>No CNS metastases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en-US" sz="1800" baseline="0" dirty="0"/>
                        <a:t>No cancer other than NSCLC within 5 years prior to randomization</a:t>
                      </a:r>
                    </a:p>
                  </a:txBody>
                  <a:tcPr marL="68635" marR="68635" marT="34249" marB="34249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12A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7364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11506200" cy="1143000"/>
          </a:xfrm>
        </p:spPr>
        <p:txBody>
          <a:bodyPr/>
          <a:lstStyle/>
          <a:p>
            <a:r>
              <a:rPr lang="en-US" altLang="x-none" dirty="0"/>
              <a:t>IMpower150: </a:t>
            </a:r>
            <a:r>
              <a:rPr lang="en-US" altLang="x-none" dirty="0" err="1"/>
              <a:t>Atezolizumab</a:t>
            </a:r>
            <a:r>
              <a:rPr lang="en-US" altLang="x-none" dirty="0"/>
              <a:t> with Bevacizumab and Chemotherapy in First-Line Metastatic </a:t>
            </a:r>
            <a:r>
              <a:rPr lang="en-US" altLang="x-none" dirty="0" err="1"/>
              <a:t>Nonsquamous</a:t>
            </a:r>
            <a:r>
              <a:rPr lang="en-US" altLang="x-none" dirty="0"/>
              <a:t> NSCLC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818019" y="4480782"/>
            <a:ext cx="6126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1:1:1</a:t>
            </a:r>
          </a:p>
        </p:txBody>
      </p:sp>
      <p:sp>
        <p:nvSpPr>
          <p:cNvPr id="19" name="Oval 4"/>
          <p:cNvSpPr>
            <a:spLocks noChangeArrowheads="1"/>
          </p:cNvSpPr>
          <p:nvPr/>
        </p:nvSpPr>
        <p:spPr bwMode="auto">
          <a:xfrm>
            <a:off x="5662181" y="3499932"/>
            <a:ext cx="914400" cy="914400"/>
          </a:xfrm>
          <a:prstGeom prst="ellipse">
            <a:avLst/>
          </a:prstGeom>
          <a:solidFill>
            <a:srgbClr val="FF6600"/>
          </a:solidFill>
          <a:ln>
            <a:noFill/>
          </a:ln>
          <a:ex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R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6200" y="6464100"/>
            <a:ext cx="11506200" cy="361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196" bIns="68598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Socinski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MA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Engl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J Med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2018;378(24):2288-301. </a:t>
            </a:r>
          </a:p>
        </p:txBody>
      </p:sp>
      <p:sp>
        <p:nvSpPr>
          <p:cNvPr id="16" name="Line 9">
            <a:extLst>
              <a:ext uri="{FF2B5EF4-FFF2-40B4-BE49-F238E27FC236}">
                <a16:creationId xmlns:a16="http://schemas.microsoft.com/office/drawing/2014/main" id="{9CAE7D02-C5FC-074C-B8AC-4471C6C23869}"/>
              </a:ext>
            </a:extLst>
          </p:cNvPr>
          <p:cNvSpPr>
            <a:spLocks noChangeShapeType="1"/>
          </p:cNvSpPr>
          <p:nvPr/>
        </p:nvSpPr>
        <p:spPr bwMode="auto">
          <a:xfrm>
            <a:off x="6872234" y="3994721"/>
            <a:ext cx="385863" cy="0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7" name="Text Box 13">
            <a:extLst>
              <a:ext uri="{FF2B5EF4-FFF2-40B4-BE49-F238E27FC236}">
                <a16:creationId xmlns:a16="http://schemas.microsoft.com/office/drawing/2014/main" id="{89274B3C-9A22-EC4A-9558-B3BFE11A6E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9321" y="3278868"/>
            <a:ext cx="3205128" cy="1356528"/>
          </a:xfrm>
          <a:prstGeom prst="rect">
            <a:avLst/>
          </a:prstGeom>
          <a:solidFill>
            <a:srgbClr val="BAD529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kumimoji="0" 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Arm </a:t>
            </a:r>
            <a:r>
              <a:rPr lang="de-DE" sz="1600" b="1" dirty="0">
                <a:solidFill>
                  <a:srgbClr val="002B51"/>
                </a:solidFill>
              </a:rPr>
              <a:t>B (ABCP)</a:t>
            </a:r>
            <a:r>
              <a:rPr kumimoji="0" lang="de-DE" sz="16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: </a:t>
            </a:r>
            <a:b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Atezolizumab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1,200 mg + bevacizumab 15 mg/kg +</a:t>
            </a:r>
            <a:b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paclitaxel 200 mg/m</a:t>
            </a:r>
            <a:r>
              <a:rPr kumimoji="0" lang="en-US" sz="1600" b="1" i="0" u="none" strike="noStrike" kern="1200" cap="none" spc="0" normalizeH="0" baseline="3000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+</a:t>
            </a:r>
            <a:b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carboplatin 6 mg/mL/min </a:t>
            </a:r>
            <a:endParaRPr kumimoji="0" lang="en-US" sz="1600" b="1" i="0" u="none" strike="noStrike" kern="1200" cap="none" spc="0" normalizeH="0" baseline="30000" noProof="0" dirty="0">
              <a:ln>
                <a:noFill/>
              </a:ln>
              <a:solidFill>
                <a:srgbClr val="002B51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706225"/>
      </p:ext>
    </p:extLst>
  </p:cSld>
  <p:clrMapOvr>
    <a:masterClrMapping/>
  </p:clrMapOvr>
  <p:transition spd="slow" advClick="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66F94-952B-E842-8EB2-CE9631166C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IMpower150: Progression-Free Survival with the Addition of </a:t>
            </a:r>
            <a:r>
              <a:rPr lang="en-US" dirty="0" err="1"/>
              <a:t>Atezolizumab</a:t>
            </a:r>
            <a:r>
              <a:rPr lang="en-US" dirty="0"/>
              <a:t> to Chemotherapy and Bevacizumab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63EA91-A5F8-CD40-9A47-FD867BF333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464100"/>
            <a:ext cx="11506200" cy="361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196" bIns="68598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Socinski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MA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Engl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J Med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2018;378(24):2288-301.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5B7C42-9621-8B48-9958-9BDF560DE23B}"/>
              </a:ext>
            </a:extLst>
          </p:cNvPr>
          <p:cNvSpPr txBox="1"/>
          <p:nvPr/>
        </p:nvSpPr>
        <p:spPr>
          <a:xfrm>
            <a:off x="592249" y="5410199"/>
            <a:ext cx="11331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PFS improved </a:t>
            </a:r>
            <a:r>
              <a:rPr lang="en-US" sz="2000" b="1" i="1" dirty="0">
                <a:solidFill>
                  <a:srgbClr val="FFC000"/>
                </a:solidFill>
              </a:rPr>
              <a:t>with ABCP compared to BCP 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regardless of PD-L1 expression and EGFR or ALK genetic alteration status</a:t>
            </a:r>
          </a:p>
        </p:txBody>
      </p:sp>
      <p:pic>
        <p:nvPicPr>
          <p:cNvPr id="15" name="Picture 14" descr="A screenshot of a video game&#10;&#10;Description automatically generated">
            <a:extLst>
              <a:ext uri="{FF2B5EF4-FFF2-40B4-BE49-F238E27FC236}">
                <a16:creationId xmlns:a16="http://schemas.microsoft.com/office/drawing/2014/main" id="{844A97A3-28D4-2945-B592-AF4033E028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4" y="1661159"/>
            <a:ext cx="11430000" cy="374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373049"/>
      </p:ext>
    </p:extLst>
  </p:cSld>
  <p:clrMapOvr>
    <a:masterClrMapping/>
  </p:clrMapOvr>
  <p:transition spd="slow" advClick="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766F94-952B-E842-8EB2-CE9631166C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IMpower150: Overall Survival with the Addition of </a:t>
            </a:r>
            <a:r>
              <a:rPr lang="en-US" dirty="0" err="1"/>
              <a:t>Atezolizumab</a:t>
            </a:r>
            <a:r>
              <a:rPr lang="en-US" dirty="0"/>
              <a:t> to Chemotherapy and Bevacizumab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63EA91-A5F8-CD40-9A47-FD867BF333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464100"/>
            <a:ext cx="11506200" cy="361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196" bIns="68598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Socinski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MA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Engl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J Med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2018;378(24):2288-301.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5B7C42-9621-8B48-9958-9BDF560DE23B}"/>
              </a:ext>
            </a:extLst>
          </p:cNvPr>
          <p:cNvSpPr txBox="1"/>
          <p:nvPr/>
        </p:nvSpPr>
        <p:spPr>
          <a:xfrm>
            <a:off x="838200" y="5854500"/>
            <a:ext cx="104939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OS </a:t>
            </a:r>
            <a:r>
              <a:rPr lang="en-US" sz="2000" b="1" i="1" dirty="0">
                <a:solidFill>
                  <a:srgbClr val="FFC000"/>
                </a:solidFill>
              </a:rPr>
              <a:t>for the wild-type population was longer in the ABCP group than in the BCP group</a:t>
            </a:r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D11DB21D-6D2C-B945-AA91-BCAB70841A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09906"/>
            <a:ext cx="10515600" cy="4444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36678"/>
      </p:ext>
    </p:extLst>
  </p:cSld>
  <p:clrMapOvr>
    <a:masterClrMapping/>
  </p:clrMapOvr>
  <p:transition spd="slow" advClick="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980A9C7-CA06-2F4E-B3B1-8213D7E2E9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FDA Approval of </a:t>
            </a:r>
            <a:r>
              <a:rPr lang="en-US" sz="2400" dirty="0" err="1"/>
              <a:t>Atezolizumab</a:t>
            </a:r>
            <a:r>
              <a:rPr lang="en-US" sz="2400" dirty="0"/>
              <a:t> in Combination with Chemo and Bevacizumab for First-Line Treatment of Metastatic </a:t>
            </a:r>
            <a:r>
              <a:rPr lang="en-US" sz="2400" dirty="0" err="1"/>
              <a:t>Nonsquamous</a:t>
            </a:r>
            <a:r>
              <a:rPr lang="en-US" sz="2400" dirty="0"/>
              <a:t> NSCLC</a:t>
            </a:r>
            <a:br>
              <a:rPr lang="en-US" dirty="0"/>
            </a:br>
            <a:r>
              <a:rPr lang="en-US" sz="2000" dirty="0"/>
              <a:t>December 6, 2018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4BE1C9-18D1-9F40-8C64-7FA5501273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83612"/>
            <a:ext cx="10972800" cy="4191000"/>
          </a:xfrm>
        </p:spPr>
        <p:txBody>
          <a:bodyPr/>
          <a:lstStyle/>
          <a:p>
            <a:pPr marL="0" indent="0">
              <a:spcBef>
                <a:spcPts val="1680"/>
              </a:spcBef>
              <a:buNone/>
            </a:pPr>
            <a:r>
              <a:rPr lang="en-US" sz="2000" dirty="0"/>
              <a:t>“On December 6, 2018, the Food and Drug Administration approved </a:t>
            </a:r>
            <a:r>
              <a:rPr lang="en-US" sz="2000" dirty="0" err="1"/>
              <a:t>atezolizumab</a:t>
            </a:r>
            <a:r>
              <a:rPr lang="en-US" sz="2000" dirty="0"/>
              <a:t>, in combination with bevacizumab, paclitaxel, and carboplatin for the first-line treatment of patients with metastatic non-squamous, non-small cell lung cancer (</a:t>
            </a:r>
            <a:r>
              <a:rPr lang="en-US" sz="2000" dirty="0" err="1"/>
              <a:t>NSq</a:t>
            </a:r>
            <a:r>
              <a:rPr lang="en-US" sz="2000" dirty="0"/>
              <a:t> NSCLC) with no EGFR or ALK genomic tumor aberrations.</a:t>
            </a:r>
          </a:p>
          <a:p>
            <a:pPr marL="0" indent="0">
              <a:spcBef>
                <a:spcPts val="1680"/>
              </a:spcBef>
              <a:buNone/>
            </a:pPr>
            <a:r>
              <a:rPr lang="en-US" sz="2000" dirty="0"/>
              <a:t>Approval was based on the IMpower150 trial (NCT02366143), an open-label, randomized (1:1:1), three-arm trial enrolling 1202 patients receiving first-line treatment for metastatic </a:t>
            </a:r>
            <a:r>
              <a:rPr lang="en-US" sz="2000" dirty="0" err="1"/>
              <a:t>NSq</a:t>
            </a:r>
            <a:r>
              <a:rPr lang="en-US" sz="2000" dirty="0"/>
              <a:t> NSCLC. Eighty-seven percent (1045 patients) were identified as not having EGFR or ALK tumor mutations. Following completion of 4 or 6 cycles of carboplatin and paclitaxel, patients continued to receive bevacizumab in the 4-drug arm and the control arm and continued to receive </a:t>
            </a:r>
            <a:r>
              <a:rPr lang="en-US" sz="2000" dirty="0" err="1"/>
              <a:t>atezolizumab</a:t>
            </a:r>
            <a:r>
              <a:rPr lang="en-US" sz="2000" dirty="0"/>
              <a:t> in the two experimental arms until disease progression or unacceptable toxicity.”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6C502F-9FCD-004D-8240-9C0981D9A65F}"/>
              </a:ext>
            </a:extLst>
          </p:cNvPr>
          <p:cNvSpPr txBox="1"/>
          <p:nvPr/>
        </p:nvSpPr>
        <p:spPr>
          <a:xfrm>
            <a:off x="609600" y="6396519"/>
            <a:ext cx="74862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https://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www.fda.gov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/Drugs/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InformationOnDrugs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/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ApprovedDrugs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/ucm627874.htm</a:t>
            </a:r>
          </a:p>
        </p:txBody>
      </p:sp>
    </p:spTree>
    <p:extLst>
      <p:ext uri="{BB962C8B-B14F-4D97-AF65-F5344CB8AC3E}">
        <p14:creationId xmlns:p14="http://schemas.microsoft.com/office/powerpoint/2010/main" val="2338215201"/>
      </p:ext>
    </p:extLst>
  </p:cSld>
  <p:clrMapOvr>
    <a:masterClrMapping/>
  </p:clrMapOvr>
  <p:transition spd="slow" advClick="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53700" cy="1143000"/>
          </a:xfrm>
        </p:spPr>
        <p:txBody>
          <a:bodyPr/>
          <a:lstStyle/>
          <a:p>
            <a:r>
              <a:rPr lang="en-US" dirty="0"/>
              <a:t>IMpower131: First-Line </a:t>
            </a:r>
            <a:r>
              <a:rPr lang="en-US" dirty="0" err="1"/>
              <a:t>Atezolizumab</a:t>
            </a:r>
            <a:r>
              <a:rPr lang="en-US" dirty="0"/>
              <a:t> with Chemotherapy in Advanced Squamous NSCLC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DDA85D-D7AC-184B-9EDE-4343CD4E8657}"/>
              </a:ext>
            </a:extLst>
          </p:cNvPr>
          <p:cNvSpPr txBox="1"/>
          <p:nvPr/>
        </p:nvSpPr>
        <p:spPr>
          <a:xfrm>
            <a:off x="187231" y="6443246"/>
            <a:ext cx="11817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Jotte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RM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 ASCO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2018;Abstract LBA9000.</a:t>
            </a:r>
          </a:p>
        </p:txBody>
      </p:sp>
      <p:sp>
        <p:nvSpPr>
          <p:cNvPr id="11" name="Rectangle 33">
            <a:extLst>
              <a:ext uri="{FF2B5EF4-FFF2-40B4-BE49-F238E27FC236}">
                <a16:creationId xmlns:a16="http://schemas.microsoft.com/office/drawing/2014/main" id="{688DC0CF-B862-DB4A-A213-04DBD54070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633" y="1392284"/>
            <a:ext cx="10363200" cy="3429000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algn="l">
              <a:spcBef>
                <a:spcPts val="1675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ヒラギノ角ゴ Pro W3" charset="-128"/>
            </a:endParaRPr>
          </a:p>
        </p:txBody>
      </p:sp>
      <p:graphicFrame>
        <p:nvGraphicFramePr>
          <p:cNvPr id="13" name="Group 217">
            <a:extLst>
              <a:ext uri="{FF2B5EF4-FFF2-40B4-BE49-F238E27FC236}">
                <a16:creationId xmlns:a16="http://schemas.microsoft.com/office/drawing/2014/main" id="{2CBBE2D4-5D9D-5940-B974-33E33A953739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006034" y="1520815"/>
          <a:ext cx="10058400" cy="3152680"/>
        </p:xfrm>
        <a:graphic>
          <a:graphicData uri="http://schemas.openxmlformats.org/drawingml/2006/table">
            <a:tbl>
              <a:tblPr>
                <a:solidFill>
                  <a:srgbClr val="072B50"/>
                </a:solidFill>
              </a:tblPr>
              <a:tblGrid>
                <a:gridCol w="3327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759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8541">
                  <a:extLst>
                    <a:ext uri="{9D8B030D-6E8A-4147-A177-3AD203B41FA5}">
                      <a16:colId xmlns:a16="http://schemas.microsoft.com/office/drawing/2014/main" val="2731447112"/>
                    </a:ext>
                  </a:extLst>
                </a:gridCol>
                <a:gridCol w="1856935">
                  <a:extLst>
                    <a:ext uri="{9D8B030D-6E8A-4147-A177-3AD203B41FA5}">
                      <a16:colId xmlns:a16="http://schemas.microsoft.com/office/drawing/2014/main" val="2539009351"/>
                    </a:ext>
                  </a:extLst>
                </a:gridCol>
              </a:tblGrid>
              <a:tr h="7512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Coprimary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 endpoints: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PFS and OS in ITT</a:t>
                      </a: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Atezolizumab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 +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nab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-P/carboplatin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(n = 343)</a:t>
                      </a: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nab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-P/carboplatin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(n = 340)</a:t>
                      </a: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HR (</a:t>
                      </a: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p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-value)</a:t>
                      </a: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89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Median PFS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6.3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mo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5.6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mo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0.71 (0.0001)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89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Median OS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14.0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mo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13.9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mo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0.96 (0.6931)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660775"/>
                  </a:ext>
                </a:extLst>
              </a:tr>
              <a:tr h="45289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PFS and OS in PD-L1 high</a:t>
                      </a: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(n = 53)</a:t>
                      </a: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(n = 48)</a:t>
                      </a: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7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0577499"/>
                  </a:ext>
                </a:extLst>
              </a:tr>
              <a:tr h="48095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Median PFS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10.1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mo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5.5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mo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0.44 (-)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095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Median OS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charset="0"/>
                          <a:ea typeface="ヒラギノ角ゴ Pro W3" charset="-128"/>
                        </a:rPr>
                        <a:t>23.6 </a:t>
                      </a:r>
                      <a:r>
                        <a:rPr kumimoji="0" lang="en-US" sz="1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charset="0"/>
                          <a:ea typeface="ヒラギノ角ゴ Pro W3" charset="-128"/>
                        </a:rPr>
                        <a:t>mo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charset="0"/>
                          <a:ea typeface="ヒラギノ角ゴ Pro W3" charset="-128"/>
                        </a:rPr>
                        <a:t>14.1 </a:t>
                      </a:r>
                      <a:r>
                        <a:rPr kumimoji="0" lang="en-US" sz="18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charset="0"/>
                          <a:ea typeface="ヒラギノ角ゴ Pro W3" charset="-128"/>
                        </a:rPr>
                        <a:t>mo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charset="0"/>
                          <a:ea typeface="ヒラギノ角ゴ Pro W3" charset="-128"/>
                        </a:rPr>
                        <a:t>0.56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(-)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5782041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E01294AC-1571-484C-965F-108757309C47}"/>
              </a:ext>
            </a:extLst>
          </p:cNvPr>
          <p:cNvSpPr txBox="1"/>
          <p:nvPr/>
        </p:nvSpPr>
        <p:spPr>
          <a:xfrm>
            <a:off x="838200" y="5005331"/>
            <a:ext cx="10744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PFS benefit with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atezolizumab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and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nab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-paclitaxel/carboplatin was observed across all PD-L1-expressing subgroups; next interim OS analysis anticipated later in 2018.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Atezolizumab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with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nab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-paclitaxel/carboplatin had a manageable safety profile consistent with the known risks of the individual therapies.</a:t>
            </a:r>
          </a:p>
        </p:txBody>
      </p:sp>
    </p:spTree>
    <p:extLst>
      <p:ext uri="{BB962C8B-B14F-4D97-AF65-F5344CB8AC3E}">
        <p14:creationId xmlns:p14="http://schemas.microsoft.com/office/powerpoint/2010/main" val="3243994487"/>
      </p:ext>
    </p:extLst>
  </p:cSld>
  <p:clrMapOvr>
    <a:masterClrMapping/>
  </p:clrMapOvr>
  <p:transition spd="slow" advClick="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11125200" cy="1143000"/>
          </a:xfrm>
        </p:spPr>
        <p:txBody>
          <a:bodyPr/>
          <a:lstStyle/>
          <a:p>
            <a:r>
              <a:rPr lang="en-US" dirty="0"/>
              <a:t>KEYNOTE-407: Second Interim Analysis of First-Line Pembrolizumab with Chemotherapy in Advanced Squamous NSCLC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DDA85D-D7AC-184B-9EDE-4343CD4E8657}"/>
              </a:ext>
            </a:extLst>
          </p:cNvPr>
          <p:cNvSpPr txBox="1"/>
          <p:nvPr/>
        </p:nvSpPr>
        <p:spPr>
          <a:xfrm>
            <a:off x="187231" y="6443246"/>
            <a:ext cx="11817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Paz-Ares L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Engl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J Med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2018</a:t>
            </a:r>
            <a:r>
              <a:rPr lang="en-US" sz="1600" dirty="0">
                <a:solidFill>
                  <a:srgbClr val="FFFFFF"/>
                </a:solidFill>
              </a:rPr>
              <a:t>;379(21):2040-51.</a:t>
            </a:r>
          </a:p>
        </p:txBody>
      </p:sp>
      <p:sp>
        <p:nvSpPr>
          <p:cNvPr id="11" name="Rectangle 33">
            <a:extLst>
              <a:ext uri="{FF2B5EF4-FFF2-40B4-BE49-F238E27FC236}">
                <a16:creationId xmlns:a16="http://schemas.microsoft.com/office/drawing/2014/main" id="{688DC0CF-B862-DB4A-A213-04DBD54070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2895" y="1460672"/>
            <a:ext cx="9982200" cy="2057400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algn="l">
              <a:spcBef>
                <a:spcPts val="1675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ヒラギノ角ゴ Pro W3" charset="-128"/>
            </a:endParaRPr>
          </a:p>
        </p:txBody>
      </p:sp>
      <p:graphicFrame>
        <p:nvGraphicFramePr>
          <p:cNvPr id="13" name="Group 217">
            <a:extLst>
              <a:ext uri="{FF2B5EF4-FFF2-40B4-BE49-F238E27FC236}">
                <a16:creationId xmlns:a16="http://schemas.microsoft.com/office/drawing/2014/main" id="{2CBBE2D4-5D9D-5940-B974-33E33A9537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026779"/>
              </p:ext>
            </p:extLst>
          </p:nvPr>
        </p:nvGraphicFramePr>
        <p:xfrm>
          <a:off x="1255296" y="1620878"/>
          <a:ext cx="9677399" cy="1761496"/>
        </p:xfrm>
        <a:graphic>
          <a:graphicData uri="http://schemas.openxmlformats.org/drawingml/2006/table">
            <a:tbl>
              <a:tblPr>
                <a:solidFill>
                  <a:srgbClr val="072B50"/>
                </a:solidFill>
              </a:tblPr>
              <a:tblGrid>
                <a:gridCol w="3200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821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7687">
                  <a:extLst>
                    <a:ext uri="{9D8B030D-6E8A-4147-A177-3AD203B41FA5}">
                      <a16:colId xmlns:a16="http://schemas.microsoft.com/office/drawing/2014/main" val="2731447112"/>
                    </a:ext>
                  </a:extLst>
                </a:gridCol>
                <a:gridCol w="1786596">
                  <a:extLst>
                    <a:ext uri="{9D8B030D-6E8A-4147-A177-3AD203B41FA5}">
                      <a16:colId xmlns:a16="http://schemas.microsoft.com/office/drawing/2014/main" val="2539009351"/>
                    </a:ext>
                  </a:extLst>
                </a:gridCol>
              </a:tblGrid>
              <a:tr h="7708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Coprimary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 endpoints: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PFS and OS in ITT</a:t>
                      </a: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Pembrolizumab +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chemotherapy*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(n = 278)</a:t>
                      </a: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Placebo + chemotherapy*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(n = 281)</a:t>
                      </a: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HR (</a:t>
                      </a:r>
                      <a:r>
                        <a:rPr kumimoji="0" lang="en-US" sz="18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p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-value)</a:t>
                      </a:r>
                    </a:p>
                  </a:txBody>
                  <a:tcPr marL="91454" marR="91454" marT="45718" marB="45718" anchor="b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8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4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Median PFS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6.4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mo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4.8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mo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0.56 (&lt;0.001)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4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Median OS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15.9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mo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11.3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mo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ヒラギノ角ゴ Pro W3" charset="-128"/>
                      </a:endParaRP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ヒラギノ角ゴ Pro W3" charset="-128"/>
                        </a:rPr>
                        <a:t>0.64 (&lt;0.001)</a:t>
                      </a:r>
                    </a:p>
                  </a:txBody>
                  <a:tcPr marL="91454" marR="91454" marT="45718" marB="45718"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258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660775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E01294AC-1571-484C-965F-108757309C47}"/>
              </a:ext>
            </a:extLst>
          </p:cNvPr>
          <p:cNvSpPr txBox="1"/>
          <p:nvPr/>
        </p:nvSpPr>
        <p:spPr>
          <a:xfrm>
            <a:off x="720247" y="4110097"/>
            <a:ext cx="10820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PFS and OS benefit with pembrolizumab with chemotherapy was observed irrespective of PD-L1 TPS.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ORR and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DoR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were greater with pembrolizumab with chemotherapy than with chemotherapy alone.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Observed toxicities were consistent with the known safety profiles of the individual agents, and no new safety signals were identified: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.AppleSystemUIFont" charset="-120"/>
              <a:buChar char="–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Grade 3-5 immune-mediated AEs (pembrolizumab vs placebo arms): 10.8% vs 3.2%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.AppleSystemUIFont" charset="-120"/>
              <a:buChar char="–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 deaths occurred due to pneumonitis (1 on each treatment arm)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640920-8250-044C-823E-FBBC0A23E9C9}"/>
              </a:ext>
            </a:extLst>
          </p:cNvPr>
          <p:cNvSpPr txBox="1"/>
          <p:nvPr/>
        </p:nvSpPr>
        <p:spPr>
          <a:xfrm>
            <a:off x="1066800" y="3547646"/>
            <a:ext cx="57791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*</a:t>
            </a: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Chemotherapy = carboplatin with paclitaxel or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nab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paclitaxel</a:t>
            </a:r>
          </a:p>
        </p:txBody>
      </p:sp>
    </p:spTree>
    <p:extLst>
      <p:ext uri="{BB962C8B-B14F-4D97-AF65-F5344CB8AC3E}">
        <p14:creationId xmlns:p14="http://schemas.microsoft.com/office/powerpoint/2010/main" val="618418979"/>
      </p:ext>
    </p:extLst>
  </p:cSld>
  <p:clrMapOvr>
    <a:masterClrMapping/>
  </p:clrMapOvr>
  <p:transition spd="slow" advClick="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28C097-2353-4D43-8821-342C0A41FB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638" y="1554113"/>
            <a:ext cx="10362724" cy="4478020"/>
          </a:xfrm>
        </p:spPr>
        <p:txBody>
          <a:bodyPr/>
          <a:lstStyle/>
          <a:p>
            <a:pPr marL="0" indent="0">
              <a:spcBef>
                <a:spcPts val="1080"/>
              </a:spcBef>
              <a:buNone/>
            </a:pPr>
            <a:r>
              <a:rPr lang="en-US" sz="2000" dirty="0"/>
              <a:t>“On October 30, 2018, the Food and Drug Administration approved pembrolizumab in combination with carboplatin and either paclitaxel or </a:t>
            </a:r>
            <a:r>
              <a:rPr lang="en-US" sz="2000" i="1" dirty="0"/>
              <a:t>nab</a:t>
            </a:r>
            <a:r>
              <a:rPr lang="en-US" sz="2000" dirty="0"/>
              <a:t>-paclitaxel as first-line treatment of metastatic squamous non-small cell lung cancer (NSCLC).</a:t>
            </a:r>
          </a:p>
          <a:p>
            <a:pPr marL="0" indent="0">
              <a:spcBef>
                <a:spcPts val="1080"/>
              </a:spcBef>
              <a:buNone/>
            </a:pPr>
            <a:r>
              <a:rPr lang="en-US" sz="2000" dirty="0"/>
              <a:t>Approval was based on KEYNOTE-407 (NCT02775435), a randomized, multi-center, double-blind, placebo-controlled trial in 559 patients with metastatic squamous NSCLC, regardless of PD-L1 tumor expression status, who had not previously received systemic therapy for metastatic disease. Patients were randomized (1:1) to pembrolizumab 200 mg or placebo in combination with carboplatin, and investigator’s choice of either paclitaxel every 3 weeks or </a:t>
            </a:r>
            <a:r>
              <a:rPr lang="en-US" sz="2000" i="1" dirty="0"/>
              <a:t>nab</a:t>
            </a:r>
            <a:r>
              <a:rPr lang="en-US" sz="2000" dirty="0"/>
              <a:t>-paclitaxel weekly on a 3-week cycle for 4 cycles followed by pembrolizumab or placebo. Patients continued pembrolizumab or placebo until disease progression, unacceptable toxicity, or a maximum of 24 months.”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EEBA217-2D72-2548-AEB0-DB72A6C7C9F3}"/>
              </a:ext>
            </a:extLst>
          </p:cNvPr>
          <p:cNvSpPr txBox="1"/>
          <p:nvPr/>
        </p:nvSpPr>
        <p:spPr>
          <a:xfrm>
            <a:off x="222061" y="6367046"/>
            <a:ext cx="104677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https://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www.fda.gov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/Drugs/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InformationOnDrugs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/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ApprovedDrugs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/ucm624659.htm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BAC333C6-8724-1D4E-A990-262E92CEB313}"/>
              </a:ext>
            </a:extLst>
          </p:cNvPr>
          <p:cNvSpPr txBox="1">
            <a:spLocks/>
          </p:cNvSpPr>
          <p:nvPr/>
        </p:nvSpPr>
        <p:spPr bwMode="auto">
          <a:xfrm>
            <a:off x="762000" y="7620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FC53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FC53D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FC53D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FC53D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FC53D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FC53D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FC53D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FC53D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EFC53D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/>
                <a:ea typeface="ＭＳ Ｐゴシック"/>
              </a:rPr>
              <a:t>FDA Approval of Pembrolizumab in Combination with Chemotherapy for First-Line Treatment of Metastatic Squamous NSCLC</a:t>
            </a:r>
            <a:br>
              <a:rPr kumimoji="0" 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/>
                <a:ea typeface="ＭＳ Ｐゴシック"/>
              </a:rPr>
            </a:b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EFC53D"/>
                </a:solidFill>
                <a:effectLst/>
                <a:uLnTx/>
                <a:uFillTx/>
                <a:latin typeface="Arial"/>
                <a:ea typeface="ＭＳ Ｐゴシック"/>
              </a:rPr>
              <a:t>October 30, 2018</a:t>
            </a:r>
          </a:p>
        </p:txBody>
      </p:sp>
    </p:spTree>
    <p:extLst>
      <p:ext uri="{BB962C8B-B14F-4D97-AF65-F5344CB8AC3E}">
        <p14:creationId xmlns:p14="http://schemas.microsoft.com/office/powerpoint/2010/main" val="714875947"/>
      </p:ext>
    </p:extLst>
  </p:cSld>
  <p:clrMapOvr>
    <a:masterClrMapping/>
  </p:clrMapOvr>
  <p:transition spd="slow"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miling for the camera&#10;&#10;Description automatically generated">
            <a:extLst>
              <a:ext uri="{FF2B5EF4-FFF2-40B4-BE49-F238E27FC236}">
                <a16:creationId xmlns:a16="http://schemas.microsoft.com/office/drawing/2014/main" id="{6023F22F-02A8-1C41-908A-9116567ED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2340352"/>
            <a:ext cx="2209800" cy="26517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4E22311-58AD-8E49-AA67-990165540413}"/>
              </a:ext>
            </a:extLst>
          </p:cNvPr>
          <p:cNvSpPr/>
          <p:nvPr/>
        </p:nvSpPr>
        <p:spPr>
          <a:xfrm>
            <a:off x="5105400" y="2286000"/>
            <a:ext cx="533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Kelly EH Goodwin, MSN, RN, ANP-BC 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Thoracic Cancer Center, Massachusetts General Hospital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Boston, Massachusetts </a:t>
            </a:r>
          </a:p>
        </p:txBody>
      </p:sp>
    </p:spTree>
    <p:extLst>
      <p:ext uri="{BB962C8B-B14F-4D97-AF65-F5344CB8AC3E}">
        <p14:creationId xmlns:p14="http://schemas.microsoft.com/office/powerpoint/2010/main" val="1148337204"/>
      </p:ext>
    </p:extLst>
  </p:cSld>
  <p:clrMapOvr>
    <a:masterClrMapping/>
  </p:clrMapOvr>
  <p:transition spd="slow" advClick="0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806" y="2497567"/>
            <a:ext cx="5816808" cy="3238023"/>
          </a:xfrm>
          <a:prstGeom prst="rect">
            <a:avLst/>
          </a:prstGeom>
        </p:spPr>
      </p:pic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CheckMate</a:t>
            </a:r>
            <a:r>
              <a:rPr lang="en-US" dirty="0"/>
              <a:t> 227: First-Line </a:t>
            </a:r>
            <a:r>
              <a:rPr lang="en-US" dirty="0" err="1"/>
              <a:t>Nivolumab</a:t>
            </a:r>
            <a:r>
              <a:rPr lang="en-US" dirty="0"/>
              <a:t> with Ipilimumab in Metastatic NSCLC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DDA85D-D7AC-184B-9EDE-4343CD4E8657}"/>
              </a:ext>
            </a:extLst>
          </p:cNvPr>
          <p:cNvSpPr txBox="1"/>
          <p:nvPr/>
        </p:nvSpPr>
        <p:spPr>
          <a:xfrm>
            <a:off x="187231" y="6443246"/>
            <a:ext cx="11817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Hellmann MD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Engl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J Med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2018;378(22):2093-104.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6459B1-5878-144C-BE03-F91141B7716C}"/>
              </a:ext>
            </a:extLst>
          </p:cNvPr>
          <p:cNvSpPr txBox="1"/>
          <p:nvPr/>
        </p:nvSpPr>
        <p:spPr>
          <a:xfrm>
            <a:off x="914400" y="1524000"/>
            <a:ext cx="1092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Coprimary endpoints for nivolumab + ipilimumab versus chemotherapy arms: PFS in high tumor mutational burden (TMB) population (≥10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mut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/Mb) </a:t>
            </a:r>
            <a:r>
              <a:rPr lang="en-US" sz="1800" dirty="0">
                <a:solidFill>
                  <a:srgbClr val="FFFFFF"/>
                </a:solidFill>
              </a:rPr>
              <a:t>and OS on the basis of PD-L1 expression level</a:t>
            </a:r>
          </a:p>
        </p:txBody>
      </p:sp>
      <p:graphicFrame>
        <p:nvGraphicFramePr>
          <p:cNvPr id="21" name="object 278">
            <a:extLst>
              <a:ext uri="{FF2B5EF4-FFF2-40B4-BE49-F238E27FC236}">
                <a16:creationId xmlns:a16="http://schemas.microsoft.com/office/drawing/2014/main" id="{FDC1ABD7-C60B-FA4C-ABF3-146F09417E7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85328" y="3035112"/>
          <a:ext cx="4298126" cy="14749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501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3936377357"/>
                    </a:ext>
                  </a:extLst>
                </a:gridCol>
              </a:tblGrid>
              <a:tr h="3694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6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600" b="1" dirty="0">
                          <a:solidFill>
                            <a:srgbClr val="FF8000"/>
                          </a:solidFill>
                        </a:rPr>
                        <a:t>Nivolumab + </a:t>
                      </a:r>
                      <a:r>
                        <a:rPr lang="en-US" sz="1600" b="1" dirty="0" err="1">
                          <a:solidFill>
                            <a:srgbClr val="FF8000"/>
                          </a:solidFill>
                        </a:rPr>
                        <a:t>ipilimumab</a:t>
                      </a:r>
                      <a:r>
                        <a:rPr lang="en-US" sz="1600" b="1" dirty="0">
                          <a:solidFill>
                            <a:srgbClr val="FF8000"/>
                          </a:solidFill>
                        </a:rPr>
                        <a:t> 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600" b="1" dirty="0">
                          <a:solidFill>
                            <a:srgbClr val="FF8000"/>
                          </a:solidFill>
                        </a:rPr>
                        <a:t>(n = 139)</a:t>
                      </a:r>
                      <a:endParaRPr lang="en-US" sz="1600" b="1" dirty="0">
                        <a:solidFill>
                          <a:srgbClr val="FF8000"/>
                        </a:solidFill>
                        <a:latin typeface="+mn-lt"/>
                        <a:cs typeface="Arial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en-US" sz="1600" b="1" spc="-5" dirty="0">
                          <a:solidFill>
                            <a:srgbClr val="92D050"/>
                          </a:solidFill>
                        </a:rPr>
                        <a:t>Chemotherapy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en-US" sz="1600" b="1" spc="-5" dirty="0">
                          <a:solidFill>
                            <a:srgbClr val="92D050"/>
                          </a:solidFill>
                        </a:rPr>
                        <a:t>(n = 160)</a:t>
                      </a:r>
                      <a:endParaRPr lang="en-US" sz="1600" b="1" dirty="0">
                        <a:solidFill>
                          <a:srgbClr val="92D050"/>
                        </a:solidFill>
                        <a:latin typeface="+mn-lt"/>
                        <a:cs typeface="Arial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357">
                <a:tc>
                  <a:txBody>
                    <a:bodyPr/>
                    <a:lstStyle/>
                    <a:p>
                      <a:pPr marL="63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spc="-5" dirty="0"/>
                        <a:t>Median PFS</a:t>
                      </a:r>
                      <a:endParaRPr lang="en-US" sz="1600" b="1" spc="-5" dirty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 marL="0" marR="0" marT="749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600" spc="-5" dirty="0"/>
                        <a:t>7.2 </a:t>
                      </a:r>
                      <a:r>
                        <a:rPr lang="en-US" sz="1600" spc="-5" dirty="0" err="1"/>
                        <a:t>mo</a:t>
                      </a:r>
                      <a:endParaRPr lang="en-US" sz="1600" b="0" spc="-5" dirty="0">
                        <a:solidFill>
                          <a:schemeClr val="tx1"/>
                        </a:solidFill>
                        <a:latin typeface="+mn-lt"/>
                        <a:cs typeface="Arial"/>
                      </a:endParaRPr>
                    </a:p>
                  </a:txBody>
                  <a:tcPr marL="0" marR="0" marT="749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600" dirty="0"/>
                        <a:t>5.5 </a:t>
                      </a:r>
                      <a:r>
                        <a:rPr lang="en-US" sz="1600" dirty="0" err="1"/>
                        <a:t>mo</a:t>
                      </a:r>
                      <a:endParaRPr sz="16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7496" marB="0" anchor="ctr"/>
                </a:tc>
                <a:extLst>
                  <a:ext uri="{0D108BD9-81ED-4DB2-BD59-A6C34878D82A}">
                    <a16:rowId xmlns:a16="http://schemas.microsoft.com/office/drawing/2014/main" val="1599599696"/>
                  </a:ext>
                </a:extLst>
              </a:tr>
              <a:tr h="365357"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600" dirty="0"/>
                        <a:t>HR (</a:t>
                      </a:r>
                      <a:r>
                        <a:rPr lang="en-US" sz="1600" i="1" dirty="0"/>
                        <a:t>p</a:t>
                      </a:r>
                      <a:r>
                        <a:rPr lang="en-US" sz="1600" dirty="0"/>
                        <a:t>-value)</a:t>
                      </a:r>
                      <a:endParaRPr sz="1600" b="1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7496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600" spc="-5" dirty="0"/>
                        <a:t>0.58 (&lt;0.001)</a:t>
                      </a:r>
                      <a:endParaRPr lang="en-US" sz="1600" b="0" spc="-5" dirty="0">
                        <a:solidFill>
                          <a:schemeClr val="tx1"/>
                        </a:solidFill>
                        <a:latin typeface="+mn-lt"/>
                        <a:cs typeface="Arial"/>
                      </a:endParaRPr>
                    </a:p>
                  </a:txBody>
                  <a:tcPr marL="0" marR="0" marT="7496" marB="0" anchor="ctr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7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7496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A6459B1-5878-144C-BE03-F91141B7716C}"/>
              </a:ext>
            </a:extLst>
          </p:cNvPr>
          <p:cNvSpPr txBox="1"/>
          <p:nvPr/>
        </p:nvSpPr>
        <p:spPr>
          <a:xfrm>
            <a:off x="2364764" y="2576216"/>
            <a:ext cx="5638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Hazard ratio for disease progression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or death, 0.58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 &lt; 0.001</a:t>
            </a:r>
            <a:endParaRPr kumimoji="0" lang="en-US" sz="18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6459B1-5878-144C-BE03-F91141B7716C}"/>
              </a:ext>
            </a:extLst>
          </p:cNvPr>
          <p:cNvSpPr txBox="1"/>
          <p:nvPr/>
        </p:nvSpPr>
        <p:spPr>
          <a:xfrm rot="16200000">
            <a:off x="-657178" y="3637630"/>
            <a:ext cx="2876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Patients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with progression-free survival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(%)</a:t>
            </a:r>
            <a:endParaRPr kumimoji="0" lang="en-US" sz="1600" b="1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6459B1-5878-144C-BE03-F91141B7716C}"/>
              </a:ext>
            </a:extLst>
          </p:cNvPr>
          <p:cNvSpPr txBox="1"/>
          <p:nvPr/>
        </p:nvSpPr>
        <p:spPr>
          <a:xfrm>
            <a:off x="1799175" y="5681246"/>
            <a:ext cx="46106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Months</a:t>
            </a:r>
            <a:endParaRPr kumimoji="0" lang="en-US" sz="1600" b="1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6459B1-5878-144C-BE03-F91141B7716C}"/>
              </a:ext>
            </a:extLst>
          </p:cNvPr>
          <p:cNvSpPr txBox="1"/>
          <p:nvPr/>
        </p:nvSpPr>
        <p:spPr>
          <a:xfrm>
            <a:off x="5184164" y="3685618"/>
            <a:ext cx="1917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FF8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Nivolumab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8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+</a:t>
            </a:r>
            <a:b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8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FF800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ipilimumab</a:t>
            </a:r>
            <a:endParaRPr kumimoji="0" lang="en-US" sz="1600" b="1" i="0" u="none" strike="noStrike" kern="1200" cap="none" spc="0" normalizeH="0" baseline="30000" noProof="0" dirty="0">
              <a:ln>
                <a:noFill/>
              </a:ln>
              <a:solidFill>
                <a:srgbClr val="FF800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6459B1-5878-144C-BE03-F91141B7716C}"/>
              </a:ext>
            </a:extLst>
          </p:cNvPr>
          <p:cNvSpPr txBox="1"/>
          <p:nvPr/>
        </p:nvSpPr>
        <p:spPr>
          <a:xfrm>
            <a:off x="5767628" y="4885477"/>
            <a:ext cx="1917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Chemotherapy</a:t>
            </a:r>
            <a:endParaRPr kumimoji="0" lang="en-US" sz="1600" b="1" i="0" u="none" strike="noStrike" kern="1200" cap="none" spc="0" normalizeH="0" baseline="30000" noProof="0" dirty="0">
              <a:ln>
                <a:noFill/>
              </a:ln>
              <a:solidFill>
                <a:srgbClr val="92D050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17C846F-D7DA-1146-A165-67F82D107595}"/>
              </a:ext>
            </a:extLst>
          </p:cNvPr>
          <p:cNvSpPr/>
          <p:nvPr/>
        </p:nvSpPr>
        <p:spPr bwMode="auto">
          <a:xfrm>
            <a:off x="7543800" y="2927669"/>
            <a:ext cx="4460969" cy="1645157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016997"/>
      </p:ext>
    </p:extLst>
  </p:cSld>
  <p:clrMapOvr>
    <a:masterClrMapping/>
  </p:clrMapOvr>
  <p:transition spd="slow" advClick="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513A0-A538-7E40-B531-8108FC6F8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MYSTIC: Phase III Study Design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090DF7-BA28-6244-B73B-E74A54AB7001}"/>
              </a:ext>
            </a:extLst>
          </p:cNvPr>
          <p:cNvSpPr txBox="1"/>
          <p:nvPr/>
        </p:nvSpPr>
        <p:spPr>
          <a:xfrm>
            <a:off x="187231" y="6443246"/>
            <a:ext cx="11817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Rizvi N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 ESMO IO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2018;Abstract LBA6.</a:t>
            </a:r>
          </a:p>
        </p:txBody>
      </p:sp>
      <p:sp>
        <p:nvSpPr>
          <p:cNvPr id="10" name="Line 6">
            <a:extLst>
              <a:ext uri="{FF2B5EF4-FFF2-40B4-BE49-F238E27FC236}">
                <a16:creationId xmlns:a16="http://schemas.microsoft.com/office/drawing/2014/main" id="{9B012130-8AAF-8244-B8AB-82AA159D726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988641" y="3612615"/>
            <a:ext cx="2062838" cy="1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1" name="Line 7">
            <a:extLst>
              <a:ext uri="{FF2B5EF4-FFF2-40B4-BE49-F238E27FC236}">
                <a16:creationId xmlns:a16="http://schemas.microsoft.com/office/drawing/2014/main" id="{BD9D22CB-0768-0940-A577-D2346BA7E8F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62514" y="2134357"/>
            <a:ext cx="1" cy="2912377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2" name="Line 8">
            <a:extLst>
              <a:ext uri="{FF2B5EF4-FFF2-40B4-BE49-F238E27FC236}">
                <a16:creationId xmlns:a16="http://schemas.microsoft.com/office/drawing/2014/main" id="{590BE628-E583-8845-8E18-35C7F214821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062515" y="2134357"/>
            <a:ext cx="385863" cy="8336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3" name="Line 9">
            <a:extLst>
              <a:ext uri="{FF2B5EF4-FFF2-40B4-BE49-F238E27FC236}">
                <a16:creationId xmlns:a16="http://schemas.microsoft.com/office/drawing/2014/main" id="{7E66F484-44F6-2D40-947D-578B97F75CE1}"/>
              </a:ext>
            </a:extLst>
          </p:cNvPr>
          <p:cNvSpPr>
            <a:spLocks noChangeShapeType="1"/>
          </p:cNvSpPr>
          <p:nvPr/>
        </p:nvSpPr>
        <p:spPr bwMode="auto">
          <a:xfrm>
            <a:off x="7062514" y="5035583"/>
            <a:ext cx="385863" cy="0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4" name="Text Box 11">
            <a:extLst>
              <a:ext uri="{FF2B5EF4-FFF2-40B4-BE49-F238E27FC236}">
                <a16:creationId xmlns:a16="http://schemas.microsoft.com/office/drawing/2014/main" id="{8939137E-AD82-8847-860F-CC8F43E23F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8397" y="1599095"/>
            <a:ext cx="4043311" cy="1073242"/>
          </a:xfrm>
          <a:prstGeom prst="rect">
            <a:avLst/>
          </a:prstGeom>
          <a:solidFill>
            <a:srgbClr val="F8951E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lvl="0" algn="ctr">
              <a:spcAft>
                <a:spcPts val="900"/>
              </a:spcAft>
              <a:defRPr/>
            </a:pPr>
            <a:r>
              <a:rPr lang="en-US" sz="1600" b="1" dirty="0" err="1">
                <a:solidFill>
                  <a:srgbClr val="002B51"/>
                </a:solidFill>
              </a:rPr>
              <a:t>Durvalumab</a:t>
            </a:r>
            <a:r>
              <a:rPr lang="en-US" sz="1600" b="1" dirty="0">
                <a:solidFill>
                  <a:srgbClr val="002B51"/>
                </a:solidFill>
              </a:rPr>
              <a:t> (n = 374)</a:t>
            </a:r>
            <a:br>
              <a:rPr lang="en-US" sz="1600" b="1" dirty="0">
                <a:solidFill>
                  <a:srgbClr val="002B51"/>
                </a:solidFill>
              </a:rPr>
            </a:br>
            <a:r>
              <a:rPr lang="en-US" sz="1600" dirty="0">
                <a:solidFill>
                  <a:srgbClr val="002B51"/>
                </a:solidFill>
              </a:rPr>
              <a:t>20 mg/kg q4w until disease progression</a:t>
            </a: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srgbClr val="002B51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EAF26E0D-6026-3B41-9492-CBA1FC6DAF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23650" y="4343992"/>
            <a:ext cx="4043317" cy="1639300"/>
          </a:xfrm>
          <a:prstGeom prst="rect">
            <a:avLst/>
          </a:prstGeom>
          <a:solidFill>
            <a:srgbClr val="77D1F7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lvl="0" algn="ctr">
              <a:spcBef>
                <a:spcPct val="50000"/>
              </a:spcBef>
              <a:defRPr/>
            </a:pPr>
            <a:r>
              <a:rPr lang="en-US" sz="1600" b="1" dirty="0">
                <a:solidFill>
                  <a:srgbClr val="002B51"/>
                </a:solidFill>
              </a:rPr>
              <a:t>Platinum-based chemotherapy (n = 372)</a:t>
            </a:r>
          </a:p>
          <a:p>
            <a:pPr marL="285750" lvl="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2B51"/>
                </a:solidFill>
              </a:rPr>
              <a:t>Paclitaxel + carboplatin OR</a:t>
            </a:r>
          </a:p>
          <a:p>
            <a:pPr marL="285750" lvl="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2B51"/>
                </a:solidFill>
              </a:rPr>
              <a:t>Gemcitabine + cisplatin/carboplatin (squamous) OR</a:t>
            </a:r>
          </a:p>
          <a:p>
            <a:pPr marL="285750" lvl="0" indent="-285750"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olidFill>
                  <a:srgbClr val="002B51"/>
                </a:solidFill>
              </a:rPr>
              <a:t>Pemetrexed + cisplatin/carboplatin (</a:t>
            </a:r>
            <a:r>
              <a:rPr lang="en-US" sz="1600" dirty="0" err="1">
                <a:solidFill>
                  <a:srgbClr val="002B51"/>
                </a:solidFill>
              </a:rPr>
              <a:t>nonsquamous</a:t>
            </a:r>
            <a:r>
              <a:rPr lang="en-US" sz="1600" dirty="0">
                <a:solidFill>
                  <a:srgbClr val="002B51"/>
                </a:solidFill>
              </a:rPr>
              <a:t>) for up to 6 cycles</a:t>
            </a:r>
            <a:endParaRPr kumimoji="0" lang="en-US" sz="1600" i="0" u="none" strike="noStrike" kern="1200" cap="none" spc="0" normalizeH="0" baseline="0" noProof="0" dirty="0">
              <a:ln>
                <a:noFill/>
              </a:ln>
              <a:solidFill>
                <a:srgbClr val="002B51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graphicFrame>
        <p:nvGraphicFramePr>
          <p:cNvPr id="16" name="Group 104">
            <a:extLst>
              <a:ext uri="{FF2B5EF4-FFF2-40B4-BE49-F238E27FC236}">
                <a16:creationId xmlns:a16="http://schemas.microsoft.com/office/drawing/2014/main" id="{F9489CA4-6056-ED48-8C27-63C47B5433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665291"/>
              </p:ext>
            </p:extLst>
          </p:nvPr>
        </p:nvGraphicFramePr>
        <p:xfrm>
          <a:off x="762800" y="2180365"/>
          <a:ext cx="4552482" cy="2883652"/>
        </p:xfrm>
        <a:graphic>
          <a:graphicData uri="http://schemas.openxmlformats.org/drawingml/2006/table">
            <a:tbl>
              <a:tblPr/>
              <a:tblGrid>
                <a:gridCol w="45524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3652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20000"/>
                        </a:lnSpc>
                        <a:buFont typeface="Arial" charset="0"/>
                        <a:buChar char="•"/>
                        <a:defRPr/>
                      </a:pPr>
                      <a:r>
                        <a:rPr lang="en-US" sz="1800" dirty="0"/>
                        <a:t>Stage IV NSCLC</a:t>
                      </a:r>
                    </a:p>
                    <a:p>
                      <a:pPr marL="285750" indent="-285750">
                        <a:lnSpc>
                          <a:spcPct val="120000"/>
                        </a:lnSpc>
                        <a:buFont typeface="Arial" charset="0"/>
                        <a:buChar char="•"/>
                        <a:defRPr/>
                      </a:pPr>
                      <a:r>
                        <a:rPr lang="en-US" sz="1800" dirty="0"/>
                        <a:t>All-comers population (</a:t>
                      </a:r>
                      <a:r>
                        <a:rPr lang="en-US" sz="1800" dirty="0" err="1"/>
                        <a:t>ie</a:t>
                      </a:r>
                      <a:r>
                        <a:rPr lang="en-US" sz="1800" dirty="0"/>
                        <a:t>, irrespective </a:t>
                      </a:r>
                      <a:br>
                        <a:rPr lang="en-US" sz="1800" dirty="0"/>
                      </a:br>
                      <a:r>
                        <a:rPr lang="en-US" sz="1800" dirty="0"/>
                        <a:t>of PD-L1 status)</a:t>
                      </a:r>
                    </a:p>
                    <a:p>
                      <a:pPr marL="285750" indent="-285750">
                        <a:lnSpc>
                          <a:spcPct val="120000"/>
                        </a:lnSpc>
                        <a:buFont typeface="Arial" charset="0"/>
                        <a:buChar char="•"/>
                        <a:defRPr/>
                      </a:pPr>
                      <a:r>
                        <a:rPr lang="en-US" sz="1800" dirty="0"/>
                        <a:t>No sensitizing EGFR mutation or ALK rearrangement</a:t>
                      </a:r>
                    </a:p>
                    <a:p>
                      <a:pPr marL="285750" indent="-285750">
                        <a:lnSpc>
                          <a:spcPct val="120000"/>
                        </a:lnSpc>
                        <a:buFont typeface="Arial" charset="0"/>
                        <a:buChar char="•"/>
                        <a:defRPr/>
                      </a:pPr>
                      <a:r>
                        <a:rPr lang="en-US" sz="1800" dirty="0"/>
                        <a:t>ECOG PS 0/1</a:t>
                      </a:r>
                    </a:p>
                    <a:p>
                      <a:pPr marL="285750" indent="-285750">
                        <a:lnSpc>
                          <a:spcPct val="120000"/>
                        </a:lnSpc>
                        <a:buFont typeface="Arial" charset="0"/>
                        <a:buChar char="•"/>
                        <a:defRPr/>
                      </a:pPr>
                      <a:r>
                        <a:rPr lang="en-US" sz="1800" dirty="0"/>
                        <a:t>Immunotherapy- and CT-naïve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en-US" sz="1800" dirty="0"/>
                        <a:t>N = 1,118 at randomization</a:t>
                      </a:r>
                    </a:p>
                  </a:txBody>
                  <a:tcPr marL="68635" marR="68635" marT="34249" marB="34249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12A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9350AB3D-C764-6949-BA89-6D0E9BCABE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56505" y="4098677"/>
            <a:ext cx="165598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lvl="0" algn="ctr">
              <a:defRPr/>
            </a:pPr>
            <a:r>
              <a:rPr lang="en-US" sz="1500" dirty="0">
                <a:solidFill>
                  <a:srgbClr val="FFFFFF"/>
                </a:solidFill>
              </a:rPr>
              <a:t>Stratified by </a:t>
            </a:r>
            <a:br>
              <a:rPr lang="en-US" sz="1500" dirty="0">
                <a:solidFill>
                  <a:srgbClr val="FFFFFF"/>
                </a:solidFill>
              </a:rPr>
            </a:br>
            <a:r>
              <a:rPr lang="en-US" sz="1500" dirty="0">
                <a:solidFill>
                  <a:srgbClr val="FFFFFF"/>
                </a:solidFill>
              </a:rPr>
              <a:t>PD-L1 TC </a:t>
            </a:r>
          </a:p>
          <a:p>
            <a:pPr lvl="0" algn="ctr">
              <a:defRPr/>
            </a:pPr>
            <a:r>
              <a:rPr lang="en-US" sz="1500" dirty="0">
                <a:solidFill>
                  <a:srgbClr val="FFFFFF"/>
                </a:solidFill>
              </a:rPr>
              <a:t>(&lt;25% vs ≥25%) and histology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8" name="Oval 4">
            <a:extLst>
              <a:ext uri="{FF2B5EF4-FFF2-40B4-BE49-F238E27FC236}">
                <a16:creationId xmlns:a16="http://schemas.microsoft.com/office/drawing/2014/main" id="{42D25CF8-0640-9A47-9C5E-74E385B836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1165" y="3117827"/>
            <a:ext cx="914400" cy="914400"/>
          </a:xfrm>
          <a:prstGeom prst="ellipse">
            <a:avLst/>
          </a:prstGeom>
          <a:solidFill>
            <a:srgbClr val="FF6600"/>
          </a:solidFill>
          <a:ln>
            <a:noFill/>
          </a:ln>
          <a:extLst/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  <a:cs typeface="Arial"/>
              </a:rPr>
              <a:t>R</a:t>
            </a:r>
          </a:p>
        </p:txBody>
      </p:sp>
      <p:sp>
        <p:nvSpPr>
          <p:cNvPr id="19" name="Line 9">
            <a:extLst>
              <a:ext uri="{FF2B5EF4-FFF2-40B4-BE49-F238E27FC236}">
                <a16:creationId xmlns:a16="http://schemas.microsoft.com/office/drawing/2014/main" id="{94F24882-9C65-E94F-B57F-DCCA3DA97AE8}"/>
              </a:ext>
            </a:extLst>
          </p:cNvPr>
          <p:cNvSpPr>
            <a:spLocks noChangeShapeType="1"/>
          </p:cNvSpPr>
          <p:nvPr/>
        </p:nvSpPr>
        <p:spPr bwMode="auto">
          <a:xfrm>
            <a:off x="7071311" y="3612616"/>
            <a:ext cx="385863" cy="0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0" name="Text Box 13">
            <a:extLst>
              <a:ext uri="{FF2B5EF4-FFF2-40B4-BE49-F238E27FC236}">
                <a16:creationId xmlns:a16="http://schemas.microsoft.com/office/drawing/2014/main" id="{B647DC20-2C54-DB40-9DAE-4F326D34C4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8397" y="3075995"/>
            <a:ext cx="4043328" cy="1073240"/>
          </a:xfrm>
          <a:prstGeom prst="rect">
            <a:avLst/>
          </a:prstGeom>
          <a:solidFill>
            <a:srgbClr val="BAD529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prstShdw prst="shdw17" dist="17961" dir="2700000">
              <a:srgbClr val="999999">
                <a:alpha val="74997"/>
              </a:srgbClr>
            </a:prstShdw>
          </a:effec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lvl="0" algn="ctr">
              <a:spcBef>
                <a:spcPct val="50000"/>
              </a:spcBef>
              <a:defRPr/>
            </a:pPr>
            <a:r>
              <a:rPr lang="de-DE" sz="1600" b="1" dirty="0" err="1">
                <a:solidFill>
                  <a:srgbClr val="002B51"/>
                </a:solidFill>
              </a:rPr>
              <a:t>Durvalumab</a:t>
            </a:r>
            <a:r>
              <a:rPr lang="de-DE" sz="1600" b="1" dirty="0">
                <a:solidFill>
                  <a:srgbClr val="002B51"/>
                </a:solidFill>
              </a:rPr>
              <a:t> + </a:t>
            </a:r>
            <a:r>
              <a:rPr lang="de-DE" sz="1600" b="1" dirty="0" err="1">
                <a:solidFill>
                  <a:srgbClr val="002B51"/>
                </a:solidFill>
              </a:rPr>
              <a:t>tremelimumab</a:t>
            </a:r>
            <a:r>
              <a:rPr lang="de-DE" sz="1600" b="1" dirty="0">
                <a:solidFill>
                  <a:srgbClr val="002B51"/>
                </a:solidFill>
              </a:rPr>
              <a:t> (</a:t>
            </a:r>
            <a:r>
              <a:rPr lang="de-DE" sz="1600" b="1" dirty="0" err="1">
                <a:solidFill>
                  <a:srgbClr val="002B51"/>
                </a:solidFill>
              </a:rPr>
              <a:t>n</a:t>
            </a:r>
            <a:r>
              <a:rPr lang="de-DE" sz="1600" b="1" dirty="0">
                <a:solidFill>
                  <a:srgbClr val="002B51"/>
                </a:solidFill>
              </a:rPr>
              <a:t> = 372)</a:t>
            </a:r>
            <a:br>
              <a:rPr lang="de-DE" sz="1600" b="1" dirty="0">
                <a:solidFill>
                  <a:srgbClr val="002B51"/>
                </a:solidFill>
              </a:rPr>
            </a:br>
            <a:r>
              <a:rPr lang="de-DE" sz="1600" dirty="0">
                <a:solidFill>
                  <a:srgbClr val="002B51"/>
                </a:solidFill>
              </a:rPr>
              <a:t>D 20 mg/kg q4w </a:t>
            </a:r>
            <a:r>
              <a:rPr lang="de-DE" sz="1600" dirty="0" err="1">
                <a:solidFill>
                  <a:srgbClr val="002B51"/>
                </a:solidFill>
              </a:rPr>
              <a:t>until</a:t>
            </a:r>
            <a:r>
              <a:rPr lang="de-DE" sz="1600" dirty="0">
                <a:solidFill>
                  <a:srgbClr val="002B51"/>
                </a:solidFill>
              </a:rPr>
              <a:t> </a:t>
            </a:r>
            <a:r>
              <a:rPr lang="de-DE" sz="1600" dirty="0" err="1">
                <a:solidFill>
                  <a:srgbClr val="002B51"/>
                </a:solidFill>
              </a:rPr>
              <a:t>disease</a:t>
            </a:r>
            <a:r>
              <a:rPr lang="de-DE" sz="1600" dirty="0">
                <a:solidFill>
                  <a:srgbClr val="002B51"/>
                </a:solidFill>
              </a:rPr>
              <a:t> </a:t>
            </a:r>
            <a:r>
              <a:rPr lang="de-DE" sz="1600" dirty="0" err="1">
                <a:solidFill>
                  <a:srgbClr val="002B51"/>
                </a:solidFill>
              </a:rPr>
              <a:t>progression</a:t>
            </a:r>
            <a:r>
              <a:rPr lang="de-DE" sz="1600" dirty="0">
                <a:solidFill>
                  <a:srgbClr val="002B51"/>
                </a:solidFill>
              </a:rPr>
              <a:t> + T 1 mg/kg q4w </a:t>
            </a:r>
            <a:r>
              <a:rPr lang="de-DE" sz="1600" dirty="0" err="1">
                <a:solidFill>
                  <a:srgbClr val="002B51"/>
                </a:solidFill>
              </a:rPr>
              <a:t>for</a:t>
            </a:r>
            <a:r>
              <a:rPr lang="de-DE" sz="1600" dirty="0">
                <a:solidFill>
                  <a:srgbClr val="002B51"/>
                </a:solidFill>
              </a:rPr>
              <a:t> </a:t>
            </a:r>
            <a:r>
              <a:rPr lang="de-DE" sz="1600" dirty="0" err="1">
                <a:solidFill>
                  <a:srgbClr val="002B51"/>
                </a:solidFill>
              </a:rPr>
              <a:t>up</a:t>
            </a:r>
            <a:r>
              <a:rPr lang="de-DE" sz="1600" dirty="0">
                <a:solidFill>
                  <a:srgbClr val="002B51"/>
                </a:solidFill>
              </a:rPr>
              <a:t> </a:t>
            </a:r>
            <a:r>
              <a:rPr lang="de-DE" sz="1600" dirty="0" err="1">
                <a:solidFill>
                  <a:srgbClr val="002B51"/>
                </a:solidFill>
              </a:rPr>
              <a:t>to</a:t>
            </a:r>
            <a:r>
              <a:rPr lang="de-DE" sz="1600" dirty="0">
                <a:solidFill>
                  <a:srgbClr val="002B51"/>
                </a:solidFill>
              </a:rPr>
              <a:t> 4 </a:t>
            </a:r>
            <a:r>
              <a:rPr lang="de-DE" sz="1600" dirty="0" err="1">
                <a:solidFill>
                  <a:srgbClr val="002B51"/>
                </a:solidFill>
              </a:rPr>
              <a:t>doses</a:t>
            </a:r>
            <a:r>
              <a:rPr lang="de-DE" sz="1600" dirty="0">
                <a:solidFill>
                  <a:srgbClr val="002B51"/>
                </a:solidFill>
              </a:rPr>
              <a:t> </a:t>
            </a:r>
            <a:endParaRPr kumimoji="0" lang="en-US" sz="1600" i="0" u="none" strike="noStrike" kern="1200" cap="none" spc="0" normalizeH="0" baseline="30000" noProof="0" dirty="0">
              <a:ln>
                <a:noFill/>
              </a:ln>
              <a:solidFill>
                <a:srgbClr val="002B51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897C388-12AE-9F44-877B-2537D2B9AD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2031" y="2617538"/>
            <a:ext cx="6126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lvl="0">
              <a:defRPr/>
            </a:pPr>
            <a:r>
              <a:rPr lang="en-US" sz="1500" dirty="0">
                <a:solidFill>
                  <a:srgbClr val="FFFFFF"/>
                </a:solidFill>
              </a:rPr>
              <a:t>1:1:1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045240"/>
      </p:ext>
    </p:extLst>
  </p:cSld>
  <p:clrMapOvr>
    <a:masterClrMapping/>
  </p:clrMapOvr>
  <p:transition spd="slow" advClick="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1D43346-1D69-154B-A03F-B1C613AC41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400" y="2742000"/>
            <a:ext cx="11433954" cy="305728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C56218-E3A5-454F-A54E-FA594DBFA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2804"/>
            <a:ext cx="10972800" cy="1143000"/>
          </a:xfrm>
        </p:spPr>
        <p:txBody>
          <a:bodyPr/>
          <a:lstStyle/>
          <a:p>
            <a:r>
              <a:rPr lang="en-US" dirty="0"/>
              <a:t>MYSTIC: Durvalumab/Tremelimumab for First-Line Metastatic NSCLC with PD-L1 Tumor Cell Expression ≥25%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9B5325-CD3C-524F-80B9-006AFBB1FD7E}"/>
              </a:ext>
            </a:extLst>
          </p:cNvPr>
          <p:cNvSpPr txBox="1"/>
          <p:nvPr/>
        </p:nvSpPr>
        <p:spPr>
          <a:xfrm>
            <a:off x="187231" y="6443246"/>
            <a:ext cx="11817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Rizvi N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 ESMO IO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2018;Abstract LBA6.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D37C7D-B2AF-684A-9DF4-35AF4D129A38}"/>
              </a:ext>
            </a:extLst>
          </p:cNvPr>
          <p:cNvSpPr txBox="1"/>
          <p:nvPr/>
        </p:nvSpPr>
        <p:spPr>
          <a:xfrm>
            <a:off x="914400" y="1375347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Progression-Free Survival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BBE2A75-6F02-2740-9690-C66E338A5764}"/>
              </a:ext>
            </a:extLst>
          </p:cNvPr>
          <p:cNvSpPr txBox="1"/>
          <p:nvPr/>
        </p:nvSpPr>
        <p:spPr>
          <a:xfrm>
            <a:off x="6130968" y="1414545"/>
            <a:ext cx="56038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Overall Survival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graphicFrame>
        <p:nvGraphicFramePr>
          <p:cNvPr id="14" name="object 278">
            <a:extLst>
              <a:ext uri="{FF2B5EF4-FFF2-40B4-BE49-F238E27FC236}">
                <a16:creationId xmlns:a16="http://schemas.microsoft.com/office/drawing/2014/main" id="{8CAE4724-6AE2-DE40-A5F8-80C45737F133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058567" y="1949487"/>
          <a:ext cx="3870499" cy="1630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50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1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936377357"/>
                    </a:ext>
                  </a:extLst>
                </a:gridCol>
              </a:tblGrid>
              <a:tr h="5390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1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b="1" dirty="0" err="1">
                          <a:solidFill>
                            <a:srgbClr val="F9951E"/>
                          </a:solidFill>
                        </a:rPr>
                        <a:t>Durvalumab</a:t>
                      </a:r>
                      <a:r>
                        <a:rPr lang="en-US" sz="1100" b="1" dirty="0">
                          <a:solidFill>
                            <a:srgbClr val="F9951E"/>
                          </a:solidFill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F9951E"/>
                          </a:solidFill>
                        </a:rPr>
                        <a:t>tremelimumab</a:t>
                      </a:r>
                      <a:br>
                        <a:rPr lang="en-US" sz="1100" b="1" dirty="0">
                          <a:solidFill>
                            <a:srgbClr val="F9951E"/>
                          </a:solidFill>
                        </a:rPr>
                      </a:br>
                      <a:r>
                        <a:rPr lang="en-US" sz="1100" b="1" dirty="0">
                          <a:solidFill>
                            <a:srgbClr val="F9951E"/>
                          </a:solidFill>
                        </a:rPr>
                        <a:t>(n = 163)</a:t>
                      </a:r>
                      <a:endParaRPr lang="en-US" sz="1100" b="1" dirty="0">
                        <a:solidFill>
                          <a:srgbClr val="F9951E"/>
                        </a:solidFill>
                        <a:latin typeface="+mn-lt"/>
                        <a:cs typeface="Arial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en-US" sz="1100" b="1" spc="-5" dirty="0">
                          <a:solidFill>
                            <a:srgbClr val="92D050"/>
                          </a:solidFill>
                        </a:rPr>
                        <a:t>Chemotherapy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en-US" sz="1100" b="1" spc="-5" dirty="0">
                          <a:solidFill>
                            <a:srgbClr val="92D050"/>
                          </a:solidFill>
                        </a:rPr>
                        <a:t>(n = 162)</a:t>
                      </a:r>
                      <a:endParaRPr lang="en-US" sz="1100" b="1" dirty="0">
                        <a:solidFill>
                          <a:srgbClr val="92D050"/>
                        </a:solidFill>
                        <a:latin typeface="+mn-lt"/>
                        <a:cs typeface="Arial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022">
                <a:tc>
                  <a:txBody>
                    <a:bodyPr/>
                    <a:lstStyle/>
                    <a:p>
                      <a:pPr marL="63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pc="-5" dirty="0"/>
                        <a:t>Events, n (%)</a:t>
                      </a:r>
                      <a:endParaRPr lang="en-US" sz="1100" b="1" spc="-5" dirty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spc="-5" dirty="0">
                          <a:solidFill>
                            <a:schemeClr val="tx1"/>
                          </a:solidFill>
                        </a:rPr>
                        <a:t>113 (69.3)</a:t>
                      </a:r>
                      <a:endParaRPr lang="en-US" sz="1100" b="0" spc="-5" dirty="0">
                        <a:solidFill>
                          <a:schemeClr val="tx1"/>
                        </a:solidFill>
                        <a:latin typeface="+mn-lt"/>
                        <a:cs typeface="Arial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128 (79.0)</a:t>
                      </a:r>
                      <a:endParaRPr sz="11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9599696"/>
                  </a:ext>
                </a:extLst>
              </a:tr>
              <a:tr h="231022">
                <a:tc>
                  <a:txBody>
                    <a:bodyPr/>
                    <a:lstStyle/>
                    <a:p>
                      <a:pPr marL="63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spc="-5" dirty="0" err="1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mOS</a:t>
                      </a:r>
                      <a:r>
                        <a:rPr lang="en-US" sz="1100" b="1" spc="-5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, </a:t>
                      </a:r>
                      <a:r>
                        <a:rPr lang="en-US" sz="1100" b="0" spc="-5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months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b="0" spc="-5" dirty="0">
                          <a:solidFill>
                            <a:schemeClr val="tx1"/>
                          </a:solidFill>
                          <a:latin typeface="+mn-lt"/>
                          <a:cs typeface="Arial"/>
                        </a:rPr>
                        <a:t>11.9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12.9</a:t>
                      </a:r>
                      <a:endParaRPr sz="11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2428410"/>
                  </a:ext>
                </a:extLst>
              </a:tr>
              <a:tr h="231022">
                <a:tc>
                  <a:txBody>
                    <a:bodyPr/>
                    <a:lstStyle/>
                    <a:p>
                      <a:pPr marL="63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spc="-5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HR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b="0" spc="-5" dirty="0">
                          <a:solidFill>
                            <a:schemeClr val="tx1"/>
                          </a:solidFill>
                          <a:latin typeface="+mn-lt"/>
                          <a:cs typeface="Arial"/>
                        </a:rPr>
                        <a:t>0.85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3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7496" marB="0" anchor="ctr"/>
                </a:tc>
                <a:extLst>
                  <a:ext uri="{0D108BD9-81ED-4DB2-BD59-A6C34878D82A}">
                    <a16:rowId xmlns:a16="http://schemas.microsoft.com/office/drawing/2014/main" val="2014176240"/>
                  </a:ext>
                </a:extLst>
              </a:tr>
              <a:tr h="231022">
                <a:tc>
                  <a:txBody>
                    <a:bodyPr/>
                    <a:lstStyle/>
                    <a:p>
                      <a:pPr marL="63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1" spc="-5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p</a:t>
                      </a:r>
                      <a:r>
                        <a:rPr lang="en-US" sz="1100" b="0" spc="-5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-value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b="0" spc="-5" dirty="0">
                          <a:solidFill>
                            <a:schemeClr val="tx1"/>
                          </a:solidFill>
                          <a:latin typeface="+mn-lt"/>
                          <a:cs typeface="Arial"/>
                        </a:rPr>
                        <a:t>0.202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3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7496" marB="0" anchor="ctr"/>
                </a:tc>
                <a:extLst>
                  <a:ext uri="{0D108BD9-81ED-4DB2-BD59-A6C34878D82A}">
                    <a16:rowId xmlns:a16="http://schemas.microsoft.com/office/drawing/2014/main" val="2706562030"/>
                  </a:ext>
                </a:extLst>
              </a:tr>
            </a:tbl>
          </a:graphicData>
        </a:graphic>
      </p:graphicFrame>
      <p:graphicFrame>
        <p:nvGraphicFramePr>
          <p:cNvPr id="15" name="object 278">
            <a:extLst>
              <a:ext uri="{FF2B5EF4-FFF2-40B4-BE49-F238E27FC236}">
                <a16:creationId xmlns:a16="http://schemas.microsoft.com/office/drawing/2014/main" id="{0A0CDFA9-96CD-ED41-8172-2483125DDB9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914299" y="1964222"/>
          <a:ext cx="3342064" cy="1630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303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89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2702">
                  <a:extLst>
                    <a:ext uri="{9D8B030D-6E8A-4147-A177-3AD203B41FA5}">
                      <a16:colId xmlns:a16="http://schemas.microsoft.com/office/drawing/2014/main" val="3936377357"/>
                    </a:ext>
                  </a:extLst>
                </a:gridCol>
              </a:tblGrid>
              <a:tr h="52930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1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b="1" dirty="0" err="1">
                          <a:solidFill>
                            <a:srgbClr val="F9951E"/>
                          </a:solidFill>
                        </a:rPr>
                        <a:t>Durvalumab</a:t>
                      </a:r>
                      <a:r>
                        <a:rPr lang="en-US" sz="1100" b="1" dirty="0">
                          <a:solidFill>
                            <a:srgbClr val="F9951E"/>
                          </a:solidFill>
                        </a:rPr>
                        <a:t> + </a:t>
                      </a:r>
                      <a:r>
                        <a:rPr lang="en-US" sz="1100" b="1" dirty="0" err="1">
                          <a:solidFill>
                            <a:srgbClr val="F9951E"/>
                          </a:solidFill>
                        </a:rPr>
                        <a:t>tremelimumab</a:t>
                      </a:r>
                      <a:br>
                        <a:rPr lang="en-US" sz="1100" b="1" dirty="0">
                          <a:solidFill>
                            <a:srgbClr val="F9951E"/>
                          </a:solidFill>
                        </a:rPr>
                      </a:br>
                      <a:r>
                        <a:rPr lang="en-US" sz="1100" b="1" dirty="0">
                          <a:solidFill>
                            <a:srgbClr val="F9951E"/>
                          </a:solidFill>
                        </a:rPr>
                        <a:t>(n = 163)</a:t>
                      </a:r>
                      <a:endParaRPr lang="en-US" sz="1100" b="1" dirty="0">
                        <a:solidFill>
                          <a:srgbClr val="F9951E"/>
                        </a:solidFill>
                        <a:latin typeface="+mn-lt"/>
                        <a:cs typeface="Arial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en-US" sz="1100" b="1" spc="-5" dirty="0">
                          <a:solidFill>
                            <a:srgbClr val="92D050"/>
                          </a:solidFill>
                        </a:rPr>
                        <a:t>Chemotherapy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en-US" sz="1100" b="1" spc="-5" dirty="0">
                          <a:solidFill>
                            <a:srgbClr val="92D050"/>
                          </a:solidFill>
                        </a:rPr>
                        <a:t>(n = 162)</a:t>
                      </a:r>
                      <a:endParaRPr lang="en-US" sz="1100" b="1" dirty="0">
                        <a:solidFill>
                          <a:srgbClr val="92D050"/>
                        </a:solidFill>
                        <a:latin typeface="+mn-lt"/>
                        <a:cs typeface="Arial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723">
                <a:tc>
                  <a:txBody>
                    <a:bodyPr/>
                    <a:lstStyle/>
                    <a:p>
                      <a:pPr marL="63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pc="-5" dirty="0"/>
                        <a:t>Events, n (%)</a:t>
                      </a:r>
                      <a:endParaRPr lang="en-US" sz="1100" b="1" spc="-5" dirty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spc="-5" dirty="0">
                          <a:solidFill>
                            <a:schemeClr val="tx1"/>
                          </a:solidFill>
                        </a:rPr>
                        <a:t>118 (72.4)</a:t>
                      </a:r>
                      <a:endParaRPr lang="en-US" sz="1100" b="0" spc="-5" dirty="0">
                        <a:solidFill>
                          <a:schemeClr val="tx1"/>
                        </a:solidFill>
                        <a:latin typeface="+mn-lt"/>
                        <a:cs typeface="Arial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112 (69.1)</a:t>
                      </a:r>
                      <a:endParaRPr sz="11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9599696"/>
                  </a:ext>
                </a:extLst>
              </a:tr>
              <a:tr h="230723">
                <a:tc>
                  <a:txBody>
                    <a:bodyPr/>
                    <a:lstStyle/>
                    <a:p>
                      <a:pPr marL="63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spc="-5" dirty="0" err="1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mPFS</a:t>
                      </a:r>
                      <a:r>
                        <a:rPr lang="en-US" sz="1100" b="1" spc="-5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, </a:t>
                      </a:r>
                      <a:r>
                        <a:rPr lang="en-US" sz="1100" b="0" spc="-5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months</a:t>
                      </a:r>
                      <a:r>
                        <a:rPr lang="en-US" sz="1100" b="1" spc="-5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b="0" spc="-5" dirty="0">
                          <a:solidFill>
                            <a:schemeClr val="tx1"/>
                          </a:solidFill>
                          <a:latin typeface="+mn-lt"/>
                          <a:cs typeface="Arial"/>
                        </a:rPr>
                        <a:t>3.9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5.4</a:t>
                      </a:r>
                      <a:endParaRPr sz="11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2428410"/>
                  </a:ext>
                </a:extLst>
              </a:tr>
              <a:tr h="230723">
                <a:tc>
                  <a:txBody>
                    <a:bodyPr/>
                    <a:lstStyle/>
                    <a:p>
                      <a:pPr marL="63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spc="-5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HR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b="0" spc="-5" dirty="0">
                          <a:solidFill>
                            <a:schemeClr val="tx1"/>
                          </a:solidFill>
                          <a:latin typeface="+mn-lt"/>
                          <a:cs typeface="Arial"/>
                        </a:rPr>
                        <a:t>1.05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3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7496" marB="0" anchor="ctr"/>
                </a:tc>
                <a:extLst>
                  <a:ext uri="{0D108BD9-81ED-4DB2-BD59-A6C34878D82A}">
                    <a16:rowId xmlns:a16="http://schemas.microsoft.com/office/drawing/2014/main" val="2014176240"/>
                  </a:ext>
                </a:extLst>
              </a:tr>
              <a:tr h="230723">
                <a:tc>
                  <a:txBody>
                    <a:bodyPr/>
                    <a:lstStyle/>
                    <a:p>
                      <a:pPr marL="63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1" spc="-5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p</a:t>
                      </a:r>
                      <a:r>
                        <a:rPr lang="en-US" sz="1100" b="0" spc="-5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-value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b="0" spc="-5" dirty="0">
                          <a:solidFill>
                            <a:schemeClr val="tx1"/>
                          </a:solidFill>
                          <a:latin typeface="+mn-lt"/>
                          <a:cs typeface="Arial"/>
                        </a:rPr>
                        <a:t>0.705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3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7496" marB="0" anchor="ctr"/>
                </a:tc>
                <a:extLst>
                  <a:ext uri="{0D108BD9-81ED-4DB2-BD59-A6C34878D82A}">
                    <a16:rowId xmlns:a16="http://schemas.microsoft.com/office/drawing/2014/main" val="2706562030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99673D87-1CF4-7B47-B672-2FC787A0345E}"/>
              </a:ext>
            </a:extLst>
          </p:cNvPr>
          <p:cNvSpPr txBox="1"/>
          <p:nvPr/>
        </p:nvSpPr>
        <p:spPr>
          <a:xfrm rot="16200000">
            <a:off x="-966689" y="3957570"/>
            <a:ext cx="25146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Probability of PFS</a:t>
            </a:r>
            <a:endParaRPr kumimoji="0" lang="en-US" sz="1400" b="1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957B37-94A5-484C-BFD9-65B348FDA5F5}"/>
              </a:ext>
            </a:extLst>
          </p:cNvPr>
          <p:cNvSpPr txBox="1"/>
          <p:nvPr/>
        </p:nvSpPr>
        <p:spPr>
          <a:xfrm>
            <a:off x="914400" y="5744640"/>
            <a:ext cx="4191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Time from randomization (months)</a:t>
            </a:r>
            <a:endParaRPr kumimoji="0" lang="en-US" sz="1400" b="1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6D519A5-488F-2745-9323-420F88F755A9}"/>
              </a:ext>
            </a:extLst>
          </p:cNvPr>
          <p:cNvSpPr txBox="1"/>
          <p:nvPr/>
        </p:nvSpPr>
        <p:spPr>
          <a:xfrm rot="16200000">
            <a:off x="4177083" y="4006417"/>
            <a:ext cx="27937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Probability of OS</a:t>
            </a:r>
            <a:endParaRPr kumimoji="0" lang="en-US" sz="1400" b="1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6E66464-4FAD-3C4D-98B8-DBD3234310AC}"/>
              </a:ext>
            </a:extLst>
          </p:cNvPr>
          <p:cNvSpPr txBox="1"/>
          <p:nvPr/>
        </p:nvSpPr>
        <p:spPr>
          <a:xfrm>
            <a:off x="6094316" y="5788223"/>
            <a:ext cx="5792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Time from randomization (months)</a:t>
            </a:r>
            <a:endParaRPr kumimoji="0" lang="en-US" sz="1400" b="1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511682"/>
      </p:ext>
    </p:extLst>
  </p:cSld>
  <p:clrMapOvr>
    <a:masterClrMapping/>
  </p:clrMapOvr>
  <p:transition spd="slow" advClick="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6486AE9-5EAF-6847-9111-5FB3D44712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980" y="2560135"/>
            <a:ext cx="11435790" cy="303859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C56218-E3A5-454F-A54E-FA594DBFA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2804"/>
            <a:ext cx="10972800" cy="1143000"/>
          </a:xfrm>
        </p:spPr>
        <p:txBody>
          <a:bodyPr/>
          <a:lstStyle/>
          <a:p>
            <a:r>
              <a:rPr lang="en-US" dirty="0"/>
              <a:t>MYSTIC: Durvalumab Alone for First-Line Metastatic NSCLC with PD-L1 Tumor Cell Expression ≥25%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9B5325-CD3C-524F-80B9-006AFBB1FD7E}"/>
              </a:ext>
            </a:extLst>
          </p:cNvPr>
          <p:cNvSpPr txBox="1"/>
          <p:nvPr/>
        </p:nvSpPr>
        <p:spPr>
          <a:xfrm>
            <a:off x="187231" y="6443246"/>
            <a:ext cx="11817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Rizvi N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Proc ESMO IO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2018;Abstract LBA6.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CFDF11C-A1F5-2D4B-A698-E863E2880B63}"/>
              </a:ext>
            </a:extLst>
          </p:cNvPr>
          <p:cNvSpPr txBox="1"/>
          <p:nvPr/>
        </p:nvSpPr>
        <p:spPr>
          <a:xfrm>
            <a:off x="914400" y="1375347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Progression-Free Survival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BEC99E-336C-A940-801B-986224C19C6A}"/>
              </a:ext>
            </a:extLst>
          </p:cNvPr>
          <p:cNvSpPr txBox="1"/>
          <p:nvPr/>
        </p:nvSpPr>
        <p:spPr>
          <a:xfrm>
            <a:off x="6130969" y="1414545"/>
            <a:ext cx="5451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Overall Survival</a:t>
            </a:r>
            <a:endParaRPr kumimoji="0" lang="en-US" sz="1800" b="1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9FD958-FA2F-ED4E-8EC0-3DCC3CC475D7}"/>
              </a:ext>
            </a:extLst>
          </p:cNvPr>
          <p:cNvSpPr txBox="1"/>
          <p:nvPr/>
        </p:nvSpPr>
        <p:spPr>
          <a:xfrm rot="16200000">
            <a:off x="-929188" y="3821006"/>
            <a:ext cx="25146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Probability of PFS</a:t>
            </a:r>
            <a:endParaRPr kumimoji="0" lang="en-US" sz="1400" b="1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74F0BF-DB7B-D545-A6B0-5BAD7FA08A3C}"/>
              </a:ext>
            </a:extLst>
          </p:cNvPr>
          <p:cNvSpPr txBox="1"/>
          <p:nvPr/>
        </p:nvSpPr>
        <p:spPr>
          <a:xfrm rot="16200000">
            <a:off x="3993497" y="3718639"/>
            <a:ext cx="27937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Probability of OS</a:t>
            </a:r>
            <a:endParaRPr kumimoji="0" lang="en-US" sz="1400" b="1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graphicFrame>
        <p:nvGraphicFramePr>
          <p:cNvPr id="12" name="object 278">
            <a:extLst>
              <a:ext uri="{FF2B5EF4-FFF2-40B4-BE49-F238E27FC236}">
                <a16:creationId xmlns:a16="http://schemas.microsoft.com/office/drawing/2014/main" id="{5C773336-F1E3-C947-AFA8-DD00D3ECF2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951089"/>
              </p:ext>
            </p:extLst>
          </p:nvPr>
        </p:nvGraphicFramePr>
        <p:xfrm>
          <a:off x="8074287" y="1798320"/>
          <a:ext cx="3870499" cy="157537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50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1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936377357"/>
                    </a:ext>
                  </a:extLst>
                </a:gridCol>
              </a:tblGrid>
              <a:tr h="5390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1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b="1" dirty="0">
                          <a:solidFill>
                            <a:srgbClr val="F9951E"/>
                          </a:solidFill>
                        </a:rPr>
                        <a:t>Durvalumab</a:t>
                      </a:r>
                      <a:br>
                        <a:rPr lang="en-US" sz="1100" b="1" dirty="0">
                          <a:solidFill>
                            <a:srgbClr val="F9951E"/>
                          </a:solidFill>
                        </a:rPr>
                      </a:br>
                      <a:r>
                        <a:rPr lang="en-US" sz="1100" b="1" dirty="0">
                          <a:solidFill>
                            <a:srgbClr val="F9951E"/>
                          </a:solidFill>
                        </a:rPr>
                        <a:t>(n = 163)</a:t>
                      </a:r>
                      <a:endParaRPr lang="en-US" sz="1100" b="1" dirty="0">
                        <a:solidFill>
                          <a:srgbClr val="F9951E"/>
                        </a:solidFill>
                        <a:latin typeface="+mn-lt"/>
                        <a:cs typeface="Arial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en-US" sz="1100" b="1" spc="-5" dirty="0">
                          <a:solidFill>
                            <a:srgbClr val="92D050"/>
                          </a:solidFill>
                        </a:rPr>
                        <a:t>Chemotherapy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en-US" sz="1100" b="1" spc="-5" dirty="0">
                          <a:solidFill>
                            <a:srgbClr val="92D050"/>
                          </a:solidFill>
                        </a:rPr>
                        <a:t>(n = 162)</a:t>
                      </a:r>
                      <a:endParaRPr lang="en-US" sz="1100" b="1" dirty="0">
                        <a:solidFill>
                          <a:srgbClr val="92D050"/>
                        </a:solidFill>
                        <a:latin typeface="+mn-lt"/>
                        <a:cs typeface="Arial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022">
                <a:tc>
                  <a:txBody>
                    <a:bodyPr/>
                    <a:lstStyle/>
                    <a:p>
                      <a:pPr marL="63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pc="-5" dirty="0"/>
                        <a:t>Events, n (%)</a:t>
                      </a:r>
                      <a:endParaRPr lang="en-US" sz="1100" b="1" spc="-5" dirty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spc="-5" dirty="0">
                          <a:solidFill>
                            <a:schemeClr val="tx1"/>
                          </a:solidFill>
                        </a:rPr>
                        <a:t>108 (66.3)</a:t>
                      </a:r>
                      <a:endParaRPr lang="en-US" sz="1100" b="0" spc="-5" dirty="0">
                        <a:solidFill>
                          <a:schemeClr val="tx1"/>
                        </a:solidFill>
                        <a:latin typeface="+mn-lt"/>
                        <a:cs typeface="Arial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128 (79.0)</a:t>
                      </a:r>
                      <a:endParaRPr sz="11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9599696"/>
                  </a:ext>
                </a:extLst>
              </a:tr>
              <a:tr h="231022">
                <a:tc>
                  <a:txBody>
                    <a:bodyPr/>
                    <a:lstStyle/>
                    <a:p>
                      <a:pPr marL="63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spc="-5" dirty="0" err="1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mOS</a:t>
                      </a:r>
                      <a:r>
                        <a:rPr lang="en-US" sz="1100" b="1" spc="-5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, </a:t>
                      </a:r>
                      <a:r>
                        <a:rPr lang="en-US" sz="1100" b="0" spc="-5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months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b="0" spc="-5" dirty="0">
                          <a:solidFill>
                            <a:schemeClr val="tx1"/>
                          </a:solidFill>
                          <a:latin typeface="+mn-lt"/>
                          <a:cs typeface="Arial"/>
                        </a:rPr>
                        <a:t>16.3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12.9</a:t>
                      </a:r>
                      <a:endParaRPr sz="11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2428410"/>
                  </a:ext>
                </a:extLst>
              </a:tr>
              <a:tr h="231022">
                <a:tc>
                  <a:txBody>
                    <a:bodyPr/>
                    <a:lstStyle/>
                    <a:p>
                      <a:pPr marL="63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spc="-5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HR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b="0" spc="-5" dirty="0">
                          <a:solidFill>
                            <a:schemeClr val="tx1"/>
                          </a:solidFill>
                          <a:latin typeface="+mn-lt"/>
                          <a:cs typeface="Arial"/>
                        </a:rPr>
                        <a:t>0.76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3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7496" marB="0" anchor="ctr"/>
                </a:tc>
                <a:extLst>
                  <a:ext uri="{0D108BD9-81ED-4DB2-BD59-A6C34878D82A}">
                    <a16:rowId xmlns:a16="http://schemas.microsoft.com/office/drawing/2014/main" val="2014176240"/>
                  </a:ext>
                </a:extLst>
              </a:tr>
              <a:tr h="231022">
                <a:tc>
                  <a:txBody>
                    <a:bodyPr/>
                    <a:lstStyle/>
                    <a:p>
                      <a:pPr marL="63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1" spc="-5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p</a:t>
                      </a:r>
                      <a:r>
                        <a:rPr lang="en-US" sz="1100" b="0" spc="-5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-value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b="0" spc="-5" dirty="0">
                          <a:solidFill>
                            <a:schemeClr val="tx1"/>
                          </a:solidFill>
                          <a:latin typeface="+mn-lt"/>
                          <a:cs typeface="Arial"/>
                        </a:rPr>
                        <a:t>0.036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3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7496" marB="0" anchor="ctr"/>
                </a:tc>
                <a:extLst>
                  <a:ext uri="{0D108BD9-81ED-4DB2-BD59-A6C34878D82A}">
                    <a16:rowId xmlns:a16="http://schemas.microsoft.com/office/drawing/2014/main" val="2706562030"/>
                  </a:ext>
                </a:extLst>
              </a:tr>
            </a:tbl>
          </a:graphicData>
        </a:graphic>
      </p:graphicFrame>
      <p:graphicFrame>
        <p:nvGraphicFramePr>
          <p:cNvPr id="13" name="object 278">
            <a:extLst>
              <a:ext uri="{FF2B5EF4-FFF2-40B4-BE49-F238E27FC236}">
                <a16:creationId xmlns:a16="http://schemas.microsoft.com/office/drawing/2014/main" id="{2F8BCA74-A2E3-9F46-99AE-BE433B0BFE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938290"/>
              </p:ext>
            </p:extLst>
          </p:nvPr>
        </p:nvGraphicFramePr>
        <p:xfrm>
          <a:off x="1687136" y="1853933"/>
          <a:ext cx="3342064" cy="156562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303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89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2702">
                  <a:extLst>
                    <a:ext uri="{9D8B030D-6E8A-4147-A177-3AD203B41FA5}">
                      <a16:colId xmlns:a16="http://schemas.microsoft.com/office/drawing/2014/main" val="3936377357"/>
                    </a:ext>
                  </a:extLst>
                </a:gridCol>
              </a:tblGrid>
              <a:tr h="52930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sz="1100" dirty="0">
                        <a:solidFill>
                          <a:schemeClr val="bg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b="1" dirty="0">
                          <a:solidFill>
                            <a:srgbClr val="F9951E"/>
                          </a:solidFill>
                        </a:rPr>
                        <a:t>Durvalumab</a:t>
                      </a:r>
                      <a:br>
                        <a:rPr lang="en-US" sz="1100" b="1" dirty="0">
                          <a:solidFill>
                            <a:srgbClr val="F9951E"/>
                          </a:solidFill>
                        </a:rPr>
                      </a:br>
                      <a:r>
                        <a:rPr lang="en-US" sz="1100" b="1" dirty="0">
                          <a:solidFill>
                            <a:srgbClr val="F9951E"/>
                          </a:solidFill>
                        </a:rPr>
                        <a:t>(n = 163)</a:t>
                      </a:r>
                      <a:endParaRPr lang="en-US" sz="1100" b="1" dirty="0">
                        <a:solidFill>
                          <a:srgbClr val="F9951E"/>
                        </a:solidFill>
                        <a:latin typeface="+mn-lt"/>
                        <a:cs typeface="Arial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en-US" sz="1100" b="1" spc="-5" dirty="0">
                          <a:solidFill>
                            <a:srgbClr val="92D050"/>
                          </a:solidFill>
                        </a:rPr>
                        <a:t>Chemotherapy</a:t>
                      </a:r>
                    </a:p>
                    <a:p>
                      <a:pPr marL="635" algn="ctr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en-US" sz="1100" b="1" spc="-5" dirty="0">
                          <a:solidFill>
                            <a:srgbClr val="92D050"/>
                          </a:solidFill>
                        </a:rPr>
                        <a:t>(n = 162)</a:t>
                      </a:r>
                      <a:endParaRPr lang="en-US" sz="1100" b="1" dirty="0">
                        <a:solidFill>
                          <a:srgbClr val="92D050"/>
                        </a:solidFill>
                        <a:latin typeface="+mn-lt"/>
                        <a:cs typeface="Arial"/>
                      </a:endParaRPr>
                    </a:p>
                  </a:txBody>
                  <a:tcPr marL="45720" marR="4572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723">
                <a:tc>
                  <a:txBody>
                    <a:bodyPr/>
                    <a:lstStyle/>
                    <a:p>
                      <a:pPr marL="63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spc="-5" dirty="0"/>
                        <a:t>Events, n (%)</a:t>
                      </a:r>
                      <a:endParaRPr lang="en-US" sz="1100" b="1" spc="-5" dirty="0">
                        <a:solidFill>
                          <a:schemeClr val="bg1"/>
                        </a:solidFill>
                        <a:latin typeface="+mn-lt"/>
                        <a:cs typeface="Arial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spc="-5" dirty="0">
                          <a:solidFill>
                            <a:schemeClr val="tx1"/>
                          </a:solidFill>
                        </a:rPr>
                        <a:t>106 (65.0)</a:t>
                      </a:r>
                      <a:endParaRPr lang="en-US" sz="1100" b="0" spc="-5" dirty="0">
                        <a:solidFill>
                          <a:schemeClr val="tx1"/>
                        </a:solidFill>
                        <a:latin typeface="+mn-lt"/>
                        <a:cs typeface="Arial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112 (69.1)</a:t>
                      </a:r>
                      <a:endParaRPr sz="11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9599696"/>
                  </a:ext>
                </a:extLst>
              </a:tr>
              <a:tr h="230723">
                <a:tc>
                  <a:txBody>
                    <a:bodyPr/>
                    <a:lstStyle/>
                    <a:p>
                      <a:pPr marL="63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spc="-5" dirty="0" err="1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mPFS</a:t>
                      </a:r>
                      <a:r>
                        <a:rPr lang="en-US" sz="1100" b="1" spc="-5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, </a:t>
                      </a:r>
                      <a:r>
                        <a:rPr lang="en-US" sz="1100" b="0" spc="-5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months</a:t>
                      </a:r>
                      <a:r>
                        <a:rPr lang="en-US" sz="1100" b="1" spc="-5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 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b="0" spc="-5" dirty="0">
                          <a:solidFill>
                            <a:schemeClr val="tx1"/>
                          </a:solidFill>
                          <a:latin typeface="+mn-lt"/>
                          <a:cs typeface="Arial"/>
                        </a:rPr>
                        <a:t>4.7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Arial"/>
                          <a:cs typeface="Arial"/>
                        </a:rPr>
                        <a:t>5.4</a:t>
                      </a:r>
                      <a:endParaRPr sz="11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2428410"/>
                  </a:ext>
                </a:extLst>
              </a:tr>
              <a:tr h="230723">
                <a:tc>
                  <a:txBody>
                    <a:bodyPr/>
                    <a:lstStyle/>
                    <a:p>
                      <a:pPr marL="63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spc="-5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HR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b="0" spc="-5" dirty="0">
                          <a:solidFill>
                            <a:schemeClr val="tx1"/>
                          </a:solidFill>
                          <a:latin typeface="+mn-lt"/>
                          <a:cs typeface="Arial"/>
                        </a:rPr>
                        <a:t>0.87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3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7496" marB="0" anchor="ctr"/>
                </a:tc>
                <a:extLst>
                  <a:ext uri="{0D108BD9-81ED-4DB2-BD59-A6C34878D82A}">
                    <a16:rowId xmlns:a16="http://schemas.microsoft.com/office/drawing/2014/main" val="2014176240"/>
                  </a:ext>
                </a:extLst>
              </a:tr>
              <a:tr h="230723">
                <a:tc>
                  <a:txBody>
                    <a:bodyPr/>
                    <a:lstStyle/>
                    <a:p>
                      <a:pPr marL="635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5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1" spc="-5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p</a:t>
                      </a:r>
                      <a:r>
                        <a:rPr lang="en-US" sz="1100" b="0" spc="-5" dirty="0">
                          <a:solidFill>
                            <a:schemeClr val="bg1"/>
                          </a:solidFill>
                          <a:latin typeface="+mn-lt"/>
                          <a:cs typeface="Arial"/>
                        </a:rPr>
                        <a:t>-value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100" b="0" spc="-5" dirty="0">
                          <a:solidFill>
                            <a:schemeClr val="tx1"/>
                          </a:solidFill>
                          <a:latin typeface="+mn-lt"/>
                          <a:cs typeface="Arial"/>
                        </a:rPr>
                        <a:t>0.324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300" b="0" dirty="0">
                        <a:solidFill>
                          <a:schemeClr val="tx1"/>
                        </a:solidFill>
                        <a:latin typeface="Arial"/>
                        <a:cs typeface="Arial"/>
                      </a:endParaRPr>
                    </a:p>
                  </a:txBody>
                  <a:tcPr marL="0" marR="0" marT="7496" marB="0" anchor="ctr"/>
                </a:tc>
                <a:extLst>
                  <a:ext uri="{0D108BD9-81ED-4DB2-BD59-A6C34878D82A}">
                    <a16:rowId xmlns:a16="http://schemas.microsoft.com/office/drawing/2014/main" val="2706562030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17D64733-5164-2D4A-83DD-53FFD14BA325}"/>
              </a:ext>
            </a:extLst>
          </p:cNvPr>
          <p:cNvSpPr txBox="1"/>
          <p:nvPr/>
        </p:nvSpPr>
        <p:spPr>
          <a:xfrm>
            <a:off x="552219" y="5552977"/>
            <a:ext cx="4191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Time from randomization (months)</a:t>
            </a:r>
            <a:endParaRPr kumimoji="0" lang="en-US" sz="1400" b="1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1C5E8B3-529E-3649-9BBB-5E8C349C79CB}"/>
              </a:ext>
            </a:extLst>
          </p:cNvPr>
          <p:cNvSpPr txBox="1"/>
          <p:nvPr/>
        </p:nvSpPr>
        <p:spPr>
          <a:xfrm>
            <a:off x="6096000" y="5598732"/>
            <a:ext cx="5792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Time from randomization (months)</a:t>
            </a:r>
            <a:endParaRPr kumimoji="0" lang="en-US" sz="1400" b="1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002421"/>
      </p:ext>
    </p:extLst>
  </p:cSld>
  <p:clrMapOvr>
    <a:masterClrMapping/>
  </p:clrMapOvr>
  <p:transition spd="slow" advClick="0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F67BF01A-A744-6142-A0A1-DC41C45668D2}"/>
              </a:ext>
            </a:extLst>
          </p:cNvPr>
          <p:cNvGrpSpPr/>
          <p:nvPr/>
        </p:nvGrpSpPr>
        <p:grpSpPr>
          <a:xfrm>
            <a:off x="1741098" y="1616717"/>
            <a:ext cx="8575882" cy="4324954"/>
            <a:chOff x="2204085" y="1466246"/>
            <a:chExt cx="7783831" cy="392551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6A781E2-66AE-1446-B1AB-2D895EB7EFC6}"/>
                </a:ext>
              </a:extLst>
            </p:cNvPr>
            <p:cNvSpPr/>
            <p:nvPr/>
          </p:nvSpPr>
          <p:spPr bwMode="auto">
            <a:xfrm>
              <a:off x="2204085" y="1466247"/>
              <a:ext cx="7783830" cy="3925509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56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7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72" charset="0"/>
                <a:ea typeface="ＭＳ Ｐゴシック" charset="0"/>
              </a:endParaRPr>
            </a:p>
          </p:txBody>
        </p: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B4A0ED87-42F4-3E44-B4BD-20CF4159C2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04085" y="1466246"/>
              <a:ext cx="7783830" cy="3599058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7194F295-A119-8843-A987-1747812BC18A}"/>
                </a:ext>
              </a:extLst>
            </p:cNvPr>
            <p:cNvSpPr txBox="1"/>
            <p:nvPr/>
          </p:nvSpPr>
          <p:spPr>
            <a:xfrm>
              <a:off x="6600057" y="5010271"/>
              <a:ext cx="338785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561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-72" charset="0"/>
                  <a:ea typeface="Arial" charset="0"/>
                  <a:cs typeface="Arial" charset="0"/>
                </a:rPr>
                <a:t>J </a:t>
              </a:r>
              <a:r>
                <a:rPr kumimoji="0" lang="en-US" sz="1500" b="0" i="1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-72" charset="0"/>
                  <a:ea typeface="Arial" charset="0"/>
                  <a:cs typeface="Arial" charset="0"/>
                </a:rPr>
                <a:t>Clin</a:t>
              </a:r>
              <a:r>
                <a:rPr kumimoji="0" lang="en-US" sz="15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-72" charset="0"/>
                  <a:ea typeface="Arial" charset="0"/>
                  <a:cs typeface="Arial" charset="0"/>
                </a:rPr>
                <a:t> </a:t>
              </a:r>
              <a:r>
                <a:rPr kumimoji="0" lang="en-US" sz="1500" b="0" i="1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-72" charset="0"/>
                  <a:ea typeface="Arial" charset="0"/>
                  <a:cs typeface="Arial" charset="0"/>
                </a:rPr>
                <a:t>Oncol</a:t>
              </a: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-72" charset="0"/>
                  <a:ea typeface="Arial" charset="0"/>
                  <a:cs typeface="Arial" charset="0"/>
                </a:rPr>
                <a:t> 2018;36(17):</a:t>
              </a:r>
              <a:r>
                <a:rPr kumimoji="0" lang="mr-IN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-72" charset="0"/>
                  <a:ea typeface="Arial" charset="0"/>
                  <a:cs typeface="Arial" charset="0"/>
                </a:rPr>
                <a:t>1714-68</a:t>
              </a:r>
              <a:r>
                <a:rPr kumimoji="0" 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-72" charset="0"/>
                  <a:ea typeface="Arial" charset="0"/>
                  <a:cs typeface="Arial" charset="0"/>
                </a:rPr>
                <a:t>. 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0852364"/>
      </p:ext>
    </p:extLst>
  </p:cSld>
  <p:clrMapOvr>
    <a:masterClrMapping/>
  </p:clrMapOvr>
  <p:transition spd="slow" advClick="0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3">
            <a:extLst>
              <a:ext uri="{FF2B5EF4-FFF2-40B4-BE49-F238E27FC236}">
                <a16:creationId xmlns:a16="http://schemas.microsoft.com/office/drawing/2014/main" id="{E3D22995-E6D7-F547-9435-6AAD9E4DC6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1676400"/>
            <a:ext cx="10287000" cy="3886200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0"/>
                <a:cs typeface="ヒラギノ角ゴ Pro W3" charset="0"/>
              </a:rPr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ASCO Guideline: Management of IRAEs in Patients Receiving Immune Checkpoint Inhibitor Therapy</a:t>
            </a:r>
            <a:endParaRPr lang="en-US" dirty="0">
              <a:solidFill>
                <a:srgbClr val="FF40FF"/>
              </a:solidFill>
            </a:endParaRPr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9388227"/>
              </p:ext>
            </p:extLst>
          </p:nvPr>
        </p:nvGraphicFramePr>
        <p:xfrm>
          <a:off x="1143000" y="1828799"/>
          <a:ext cx="9982200" cy="358111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9399">
                <a:tc>
                  <a:txBody>
                    <a:bodyPr/>
                    <a:lstStyle/>
                    <a:p>
                      <a:r>
                        <a:rPr lang="en-US" sz="1600" dirty="0"/>
                        <a:t>Toxicity grade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General recommendations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313">
                <a:tc>
                  <a:txBody>
                    <a:bodyPr/>
                    <a:lstStyle/>
                    <a:p>
                      <a:pPr marL="0" marR="0" indent="0" algn="l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Grade 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1200"/>
                        </a:spcBef>
                        <a:buFont typeface="Arial" charset="0"/>
                        <a:buChar char="•"/>
                      </a:pPr>
                      <a:r>
                        <a:rPr lang="en-US" sz="1600" noProof="0" dirty="0"/>
                        <a:t>Continue with close monitoring, with the exception of some neurologic, hematologic</a:t>
                      </a:r>
                      <a:br>
                        <a:rPr lang="en-US" sz="1600" noProof="0" dirty="0"/>
                      </a:br>
                      <a:r>
                        <a:rPr lang="en-US" sz="1600" noProof="0" dirty="0"/>
                        <a:t>and cardiac toxicities.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7539">
                <a:tc>
                  <a:txBody>
                    <a:bodyPr/>
                    <a:lstStyle/>
                    <a:p>
                      <a:pPr marL="0" marR="0" indent="0" algn="l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noProof="0" dirty="0"/>
                        <a:t>Grade 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en-US" sz="1600" noProof="0" dirty="0"/>
                        <a:t>Therapy may be suspended and resumed when symptoms revert to grade 1 or less. </a:t>
                      </a:r>
                    </a:p>
                    <a:p>
                      <a:pPr marL="285750" marR="0" indent="-285750" algn="l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en-US" sz="1600" noProof="0" dirty="0"/>
                        <a:t>Corticosteroids may be administered.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3533">
                <a:tc>
                  <a:txBody>
                    <a:bodyPr/>
                    <a:lstStyle/>
                    <a:p>
                      <a:pPr marL="0" marR="0" indent="0" algn="l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noProof="0" dirty="0"/>
                        <a:t>Grade 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en-US" sz="1600" noProof="0" dirty="0"/>
                        <a:t>Suspension of therapy and the initiation of high-dose corticosteroids. </a:t>
                      </a:r>
                    </a:p>
                    <a:p>
                      <a:pPr marL="285750" marR="0" indent="-285750" algn="l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en-US" sz="1600" noProof="0" dirty="0"/>
                        <a:t>Corticosteroids should be tapered over the course of at least 4 to 6 weeks. </a:t>
                      </a:r>
                    </a:p>
                    <a:p>
                      <a:pPr marL="285750" marR="0" indent="-285750" algn="l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Some refractory cases may require infliximab or other immunosuppressive therapy.</a:t>
                      </a:r>
                      <a:endParaRPr lang="en-US" sz="1600" noProof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3533">
                <a:tc>
                  <a:txBody>
                    <a:bodyPr/>
                    <a:lstStyle/>
                    <a:p>
                      <a:pPr marL="0" marR="0" indent="0" algn="l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noProof="0" dirty="0"/>
                        <a:t>Grade 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115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en-US" sz="1600" noProof="0" dirty="0"/>
                        <a:t>Permanent discontinuation is recommended, with the exception of endocrinopathies that have been controlled by hormone replacement.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81000" y="6382857"/>
            <a:ext cx="7560840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Brahmer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JR et al. 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J </a:t>
            </a:r>
            <a:r>
              <a:rPr kumimoji="0" lang="nb-NO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Clin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</a:t>
            </a:r>
            <a:r>
              <a:rPr kumimoji="0" lang="nb-NO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Oncol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2018;36(17):1714-68.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6680597"/>
      </p:ext>
    </p:extLst>
  </p:cSld>
  <p:clrMapOvr>
    <a:masterClrMapping/>
  </p:clrMapOvr>
  <p:transition spd="slow" advClick="0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screenshot of a video game&#10;&#10;Description automatically generated">
            <a:extLst>
              <a:ext uri="{FF2B5EF4-FFF2-40B4-BE49-F238E27FC236}">
                <a16:creationId xmlns:a16="http://schemas.microsoft.com/office/drawing/2014/main" id="{6F0CCA02-D291-B94B-8C4C-8163E9CA87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443626"/>
            <a:ext cx="4953000" cy="47482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AC82F56-3D5E-664D-8B18-15153CA76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/>
              <a:t>Antibiotic (ATB) </a:t>
            </a:r>
            <a:r>
              <a:rPr lang="en-GB" sz="2800" b="1" dirty="0"/>
              <a:t>Treatment Prior to and During CI Treatment Compromises Clinical Efficacy </a:t>
            </a:r>
            <a:endParaRPr lang="en-US" sz="2800" b="1" dirty="0"/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38DE28F8-072C-884A-99F2-4AF66AAB57A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477000" y="1704160"/>
            <a:ext cx="5227637" cy="4349750"/>
          </a:xfrm>
        </p:spPr>
        <p:txBody>
          <a:bodyPr>
            <a:noAutofit/>
          </a:bodyPr>
          <a:lstStyle/>
          <a:p>
            <a:pPr marL="342900" indent="-34290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28% were prescribed ATB</a:t>
            </a:r>
          </a:p>
          <a:p>
            <a:pPr marL="727777" lvl="1" indent="-342900">
              <a:buClr>
                <a:schemeClr val="tx1"/>
              </a:buClr>
              <a:buFont typeface="Imago" pitchFamily="2" charset="0"/>
              <a:buChar char="–"/>
            </a:pPr>
            <a:r>
              <a:rPr lang="en-GB" sz="2000" dirty="0"/>
              <a:t>β-lactam+/- inhibitors, fluoroquinolones or macrolides</a:t>
            </a:r>
          </a:p>
          <a:p>
            <a:pPr marL="727777" lvl="1" indent="-342900">
              <a:buClr>
                <a:schemeClr val="tx1"/>
              </a:buClr>
              <a:buFont typeface="Imago" pitchFamily="2" charset="0"/>
              <a:buChar char="–"/>
            </a:pPr>
            <a:r>
              <a:rPr lang="en-GB" sz="2000" dirty="0"/>
              <a:t>Within 2 months before or 1 month after first anti-PD-1/PD-L1 monoclonal antibody treatment 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ATB generally taken orally for common indications (dental, urinary and pulmonary infections)</a:t>
            </a: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No major statistical differences in baseline clinical characteristics between ATB-treated and untreated patients</a:t>
            </a:r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B810A00A-29CD-A84F-8450-52668B5F3C9A}"/>
              </a:ext>
            </a:extLst>
          </p:cNvPr>
          <p:cNvSpPr txBox="1">
            <a:spLocks/>
          </p:cNvSpPr>
          <p:nvPr/>
        </p:nvSpPr>
        <p:spPr>
          <a:xfrm>
            <a:off x="285509" y="6354536"/>
            <a:ext cx="8490155" cy="3698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Routy</a:t>
            </a:r>
            <a:r>
              <a:rPr kumimoji="0" lang="fr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B et al. </a:t>
            </a:r>
            <a:r>
              <a:rPr kumimoji="0" lang="fr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Science</a:t>
            </a:r>
            <a:r>
              <a:rPr kumimoji="0" lang="fr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 </a:t>
            </a:r>
            <a:r>
              <a:rPr lang="fr" sz="16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2018;359(6371):91-7</a:t>
            </a:r>
            <a:r>
              <a:rPr lang="fr" sz="1600" dirty="0">
                <a:solidFill>
                  <a:srgbClr val="FFFFFF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.</a:t>
            </a:r>
            <a:endParaRPr lang="fr" sz="16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F9992E92-CFD5-D040-9BF2-ABAE3425FD64}"/>
              </a:ext>
            </a:extLst>
          </p:cNvPr>
          <p:cNvSpPr txBox="1">
            <a:spLocks/>
          </p:cNvSpPr>
          <p:nvPr/>
        </p:nvSpPr>
        <p:spPr bwMode="auto">
          <a:xfrm>
            <a:off x="4012557" y="1738884"/>
            <a:ext cx="2059329" cy="1395225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6" indent="-342906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62" indent="-28575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19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27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34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42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49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57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65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Tx/>
              <a:buFontTx/>
              <a:buNone/>
              <a:tabLst/>
              <a:defRPr/>
            </a:pP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Median OS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B9D629"/>
                </a:solidFill>
                <a:effectLst/>
                <a:uLnTx/>
                <a:uFillTx/>
                <a:latin typeface="Arial"/>
                <a:ea typeface="ＭＳ Ｐゴシック"/>
              </a:rPr>
              <a:t>No ATB: 20.6 </a:t>
            </a:r>
            <a:r>
              <a:rPr kumimoji="0" lang="en-GB" sz="1600" b="1" i="0" u="none" strike="noStrike" kern="0" cap="none" spc="0" normalizeH="0" baseline="0" noProof="0" dirty="0" err="1">
                <a:ln>
                  <a:noFill/>
                </a:ln>
                <a:solidFill>
                  <a:srgbClr val="B9D629"/>
                </a:solidFill>
                <a:effectLst/>
                <a:uLnTx/>
                <a:uFillTx/>
                <a:latin typeface="Arial"/>
                <a:ea typeface="ＭＳ Ｐゴシック"/>
              </a:rPr>
              <a:t>mo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solidFill>
                <a:srgbClr val="B9D629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F9951E"/>
                </a:solidFill>
                <a:effectLst/>
                <a:uLnTx/>
                <a:uFillTx/>
                <a:latin typeface="Arial"/>
                <a:ea typeface="ＭＳ Ｐゴシック"/>
              </a:rPr>
              <a:t>ATB: 11.5 </a:t>
            </a:r>
            <a:r>
              <a:rPr kumimoji="0" lang="en-GB" sz="1600" b="1" i="0" u="none" strike="noStrike" kern="0" cap="none" spc="0" normalizeH="0" baseline="0" noProof="0" dirty="0" err="1">
                <a:ln>
                  <a:noFill/>
                </a:ln>
                <a:solidFill>
                  <a:srgbClr val="F9951E"/>
                </a:solidFill>
                <a:effectLst/>
                <a:uLnTx/>
                <a:uFillTx/>
                <a:latin typeface="Arial"/>
                <a:ea typeface="ＭＳ Ｐゴシック"/>
              </a:rPr>
              <a:t>mo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solidFill>
                <a:srgbClr val="F9951E"/>
              </a:solidFill>
              <a:effectLst/>
              <a:uLnTx/>
              <a:uFillTx/>
              <a:latin typeface="Arial"/>
              <a:ea typeface="ＭＳ Ｐゴシック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Tx/>
              <a:buFontTx/>
              <a:buNone/>
              <a:tabLst/>
              <a:defRPr/>
            </a:pPr>
            <a:r>
              <a:rPr kumimoji="0" lang="en-GB" sz="16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p</a:t>
            </a:r>
            <a:r>
              <a:rPr kumimoji="0" lang="en-GB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/>
              </a:rPr>
              <a:t> &lt; 0.001</a:t>
            </a:r>
          </a:p>
        </p:txBody>
      </p:sp>
    </p:spTree>
    <p:extLst>
      <p:ext uri="{BB962C8B-B14F-4D97-AF65-F5344CB8AC3E}">
        <p14:creationId xmlns:p14="http://schemas.microsoft.com/office/powerpoint/2010/main" val="134510219"/>
      </p:ext>
    </p:extLst>
  </p:cSld>
  <p:clrMapOvr>
    <a:masterClrMapping/>
  </p:clrMapOvr>
  <p:transition spd="slow" advClick="0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3">
            <a:extLst>
              <a:ext uri="{FF2B5EF4-FFF2-40B4-BE49-F238E27FC236}">
                <a16:creationId xmlns:a16="http://schemas.microsoft.com/office/drawing/2014/main" id="{185C966C-5568-6F42-B895-6192CCAAC8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1672923"/>
            <a:ext cx="7467600" cy="4572000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0"/>
                <a:cs typeface="ヒラギノ角ゴ Pro W3" charset="0"/>
              </a:rPr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E4E6DC6-FA7E-D04E-81D1-32522F941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Safety of PD-1/PD-L1 Inhibitors in Patients with NSCLC and Autoimmune Disorders (AID)</a:t>
            </a:r>
            <a:br>
              <a:rPr lang="en-US" sz="2400" dirty="0"/>
            </a:br>
            <a:r>
              <a:rPr lang="en-US" sz="1800" dirty="0"/>
              <a:t>Multi-institutional, Retrospective Study of 56 Patients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6197FAD-5966-A242-AF88-E850CEE56FC7}"/>
              </a:ext>
            </a:extLst>
          </p:cNvPr>
          <p:cNvSpPr txBox="1"/>
          <p:nvPr/>
        </p:nvSpPr>
        <p:spPr>
          <a:xfrm>
            <a:off x="152400" y="6505936"/>
            <a:ext cx="51010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Leonardi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GC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J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Clin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Oncol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2018;36(19):1905-12.</a:t>
            </a:r>
          </a:p>
        </p:txBody>
      </p:sp>
      <p:graphicFrame>
        <p:nvGraphicFramePr>
          <p:cNvPr id="9" name="Content Placeholder 7">
            <a:extLst>
              <a:ext uri="{FF2B5EF4-FFF2-40B4-BE49-F238E27FC236}">
                <a16:creationId xmlns:a16="http://schemas.microsoft.com/office/drawing/2014/main" id="{F19B2AED-6AC1-5A47-8D38-C326F80E3A9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5264941"/>
              </p:ext>
            </p:extLst>
          </p:nvPr>
        </p:nvGraphicFramePr>
        <p:xfrm>
          <a:off x="2476500" y="1764363"/>
          <a:ext cx="7239000" cy="43891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159713">
                  <a:extLst>
                    <a:ext uri="{9D8B030D-6E8A-4147-A177-3AD203B41FA5}">
                      <a16:colId xmlns:a16="http://schemas.microsoft.com/office/drawing/2014/main" val="2099457447"/>
                    </a:ext>
                  </a:extLst>
                </a:gridCol>
                <a:gridCol w="2079287">
                  <a:extLst>
                    <a:ext uri="{9D8B030D-6E8A-4147-A177-3AD203B41FA5}">
                      <a16:colId xmlns:a16="http://schemas.microsoft.com/office/drawing/2014/main" val="2246940120"/>
                    </a:ext>
                  </a:extLst>
                </a:gridCol>
              </a:tblGrid>
              <a:tr h="303548">
                <a:tc>
                  <a:txBody>
                    <a:bodyPr/>
                    <a:lstStyle/>
                    <a:p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Characteristic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Patients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3438704"/>
                  </a:ext>
                </a:extLst>
              </a:tr>
              <a:tr h="303548">
                <a:tc>
                  <a:txBody>
                    <a:bodyPr/>
                    <a:lstStyle/>
                    <a:p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Patients who developed AID flare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13/56 (23%)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371325"/>
                  </a:ext>
                </a:extLst>
              </a:tr>
              <a:tr h="303548">
                <a:tc gridSpan="2"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solidFill>
                            <a:schemeClr val="tx1"/>
                          </a:solidFill>
                        </a:rPr>
                        <a:t>Exacerbations among 13 patients with AID flare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016799"/>
                  </a:ext>
                </a:extLst>
              </a:tr>
              <a:tr h="745072">
                <a:tc>
                  <a:txBody>
                    <a:bodyPr/>
                    <a:lstStyle/>
                    <a:p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   Grade 1-2</a:t>
                      </a:r>
                    </a:p>
                    <a:p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   Grade 3-4</a:t>
                      </a:r>
                    </a:p>
                    <a:p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   Grade unknown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13 (87%)</a:t>
                      </a:r>
                    </a:p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 (13%)</a:t>
                      </a:r>
                    </a:p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367498"/>
                  </a:ext>
                </a:extLst>
              </a:tr>
              <a:tr h="303548">
                <a:tc gridSpan="2"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solidFill>
                            <a:schemeClr val="tx1"/>
                          </a:solidFill>
                        </a:rPr>
                        <a:t>Treatment required for AID flare (n)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4607164"/>
                  </a:ext>
                </a:extLst>
              </a:tr>
              <a:tr h="1186595">
                <a:tc>
                  <a:txBody>
                    <a:bodyPr/>
                    <a:lstStyle/>
                    <a:p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No treatment required</a:t>
                      </a:r>
                    </a:p>
                    <a:p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Supportive care</a:t>
                      </a:r>
                    </a:p>
                    <a:p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Hydroxychloroquine</a:t>
                      </a:r>
                    </a:p>
                    <a:p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Topical or intra-articular corticosteroids</a:t>
                      </a:r>
                    </a:p>
                    <a:p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Systemic corticosteroids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443402"/>
                  </a:ext>
                </a:extLst>
              </a:tr>
              <a:tr h="303548"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PD-(L)1 inhibitor dosing during AID flare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6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3566409"/>
                  </a:ext>
                </a:extLst>
              </a:tr>
              <a:tr h="745072">
                <a:tc>
                  <a:txBody>
                    <a:bodyPr/>
                    <a:lstStyle/>
                    <a:p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Continued</a:t>
                      </a:r>
                    </a:p>
                    <a:p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Temporarily discontinued</a:t>
                      </a:r>
                    </a:p>
                    <a:p>
                      <a:r>
                        <a:rPr lang="en-US" sz="15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Permanently discontinued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11</a:t>
                      </a:r>
                    </a:p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  <a:p>
                      <a:pPr algn="ctr"/>
                      <a:r>
                        <a:rPr lang="en-US" sz="15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3227028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9E6EA97-547C-A94A-BC87-7840C50214A4}"/>
              </a:ext>
            </a:extLst>
          </p:cNvPr>
          <p:cNvSpPr txBox="1"/>
          <p:nvPr/>
        </p:nvSpPr>
        <p:spPr>
          <a:xfrm>
            <a:off x="2332892" y="1303591"/>
            <a:ext cx="746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Exacerbation of AID in Patients Treated with PD-(L)1 Inhibitors</a:t>
            </a:r>
          </a:p>
        </p:txBody>
      </p:sp>
    </p:spTree>
    <p:extLst>
      <p:ext uri="{BB962C8B-B14F-4D97-AF65-F5344CB8AC3E}">
        <p14:creationId xmlns:p14="http://schemas.microsoft.com/office/powerpoint/2010/main" val="2335181647"/>
      </p:ext>
    </p:extLst>
  </p:cSld>
  <p:clrMapOvr>
    <a:masterClrMapping/>
  </p:clrMapOvr>
  <p:transition spd="slow" advClick="0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3">
            <a:extLst>
              <a:ext uri="{FF2B5EF4-FFF2-40B4-BE49-F238E27FC236}">
                <a16:creationId xmlns:a16="http://schemas.microsoft.com/office/drawing/2014/main" id="{6868192C-303D-B54B-9B46-5A72E6B97A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1327850"/>
            <a:ext cx="11091672" cy="5072950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ヒラギノ角ゴ Pro W3" charset="0"/>
                <a:cs typeface="ヒラギノ角ゴ Pro W3" charset="0"/>
              </a:rPr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+mn-lt"/>
              </a:rPr>
              <a:t>MDACC Experience and Literature </a:t>
            </a:r>
            <a:r>
              <a:rPr lang="en-US" dirty="0">
                <a:latin typeface="+mn-lt"/>
              </a:rPr>
              <a:t>R</a:t>
            </a:r>
            <a:r>
              <a:rPr lang="en-US" b="1" dirty="0">
                <a:latin typeface="+mn-lt"/>
              </a:rPr>
              <a:t>eview – Allograft Rejection in Select Patients Who Have Received Checkpoint Inhibitors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2182" y="6484349"/>
            <a:ext cx="33926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Abdel-Wahab N et al. </a:t>
            </a:r>
            <a:r>
              <a:rPr kumimoji="0" lang="en-US" sz="160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JITC</a:t>
            </a:r>
            <a:r>
              <a:rPr kumimoji="0" 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in press</a:t>
            </a:r>
          </a:p>
        </p:txBody>
      </p:sp>
      <p:graphicFrame>
        <p:nvGraphicFramePr>
          <p:cNvPr id="15" name="Content Placeholder 7">
            <a:extLst>
              <a:ext uri="{FF2B5EF4-FFF2-40B4-BE49-F238E27FC236}">
                <a16:creationId xmlns:a16="http://schemas.microsoft.com/office/drawing/2014/main" id="{37B22AD6-143D-6A4C-8B51-415A3116CBE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4340939"/>
              </p:ext>
            </p:extLst>
          </p:nvPr>
        </p:nvGraphicFramePr>
        <p:xfrm>
          <a:off x="662315" y="1447800"/>
          <a:ext cx="10867369" cy="485169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28485">
                  <a:extLst>
                    <a:ext uri="{9D8B030D-6E8A-4147-A177-3AD203B41FA5}">
                      <a16:colId xmlns:a16="http://schemas.microsoft.com/office/drawing/2014/main" val="2099457447"/>
                    </a:ext>
                  </a:extLst>
                </a:gridCol>
                <a:gridCol w="2160456">
                  <a:extLst>
                    <a:ext uri="{9D8B030D-6E8A-4147-A177-3AD203B41FA5}">
                      <a16:colId xmlns:a16="http://schemas.microsoft.com/office/drawing/2014/main" val="2246940120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1971204384"/>
                    </a:ext>
                  </a:extLst>
                </a:gridCol>
                <a:gridCol w="3120828">
                  <a:extLst>
                    <a:ext uri="{9D8B030D-6E8A-4147-A177-3AD203B41FA5}">
                      <a16:colId xmlns:a16="http://schemas.microsoft.com/office/drawing/2014/main" val="3454186730"/>
                    </a:ext>
                  </a:extLst>
                </a:gridCol>
              </a:tblGrid>
              <a:tr h="766482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Prior organ transplantation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Checkpoint inhibitor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Allograft rejection, 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no./reported cases (%)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Median time to rejection, </a:t>
                      </a:r>
                    </a:p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days (range)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B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3438704"/>
                  </a:ext>
                </a:extLst>
              </a:tr>
              <a:tr h="443753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All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16/39 (41)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15.5 (5-60)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371325"/>
                  </a:ext>
                </a:extLst>
              </a:tr>
              <a:tr h="1411941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Renal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Ipilimumab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Nivolumab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Pembrolizumab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Ipilimumab + nivolumab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2/4 (50)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2/5 (40)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4/9 (44)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1/1 (100)</a:t>
                      </a:r>
                    </a:p>
                    <a:p>
                      <a:pPr marL="0" marR="0" lvl="0" indent="0" algn="ctr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21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18.5 (7-30)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21 (5-60)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2960625"/>
                  </a:ext>
                </a:extLst>
              </a:tr>
              <a:tr h="1089212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Hepatic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Ipilimumab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Nivolumab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Pembrolizumab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1/3 (33)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2/4 (50)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1/3 (33)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13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12.5 (7-18)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030561"/>
                  </a:ext>
                </a:extLst>
              </a:tr>
              <a:tr h="1089212">
                <a:tc>
                  <a:txBody>
                    <a:bodyPr/>
                    <a:lstStyle/>
                    <a:p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Cardiac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Ipilimumab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Nivolumab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Pembrolizumab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0/1 (0)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1/2 (50)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0/1 (0)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br>
                        <a:rPr lang="en-US" sz="18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5</a:t>
                      </a:r>
                      <a:br>
                        <a:rPr lang="en-US" sz="1800" dirty="0">
                          <a:solidFill>
                            <a:schemeClr val="tx1"/>
                          </a:solidFill>
                        </a:rPr>
                      </a:br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66329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2133580"/>
      </p:ext>
    </p:extLst>
  </p:cSld>
  <p:clrMapOvr>
    <a:masterClrMapping/>
  </p:clrMapOvr>
  <p:transition spd="slow" advClick="0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D0AFB9C1-A17A-CA42-BC37-2EBF813FA7F1}"/>
              </a:ext>
            </a:extLst>
          </p:cNvPr>
          <p:cNvGrpSpPr/>
          <p:nvPr/>
        </p:nvGrpSpPr>
        <p:grpSpPr>
          <a:xfrm>
            <a:off x="740979" y="4466189"/>
            <a:ext cx="10360820" cy="1248811"/>
            <a:chOff x="740979" y="1722988"/>
            <a:chExt cx="10360820" cy="124881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5F74127-A553-6842-9CB8-3FE495CE86A5}"/>
                </a:ext>
              </a:extLst>
            </p:cNvPr>
            <p:cNvSpPr/>
            <p:nvPr/>
          </p:nvSpPr>
          <p:spPr bwMode="auto">
            <a:xfrm>
              <a:off x="740979" y="1722988"/>
              <a:ext cx="9924393" cy="1248811"/>
            </a:xfrm>
            <a:prstGeom prst="rect">
              <a:avLst/>
            </a:prstGeom>
            <a:solidFill>
              <a:srgbClr val="F6BF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8A4ED3B-2357-F34A-8FED-91E10EBFD151}"/>
                </a:ext>
              </a:extLst>
            </p:cNvPr>
            <p:cNvSpPr>
              <a:spLocks noChangeAspect="1"/>
            </p:cNvSpPr>
            <p:nvPr/>
          </p:nvSpPr>
          <p:spPr bwMode="auto">
            <a:xfrm rot="2700000">
              <a:off x="10213184" y="1907027"/>
              <a:ext cx="888615" cy="888615"/>
            </a:xfrm>
            <a:prstGeom prst="rect">
              <a:avLst/>
            </a:prstGeom>
            <a:solidFill>
              <a:srgbClr val="F6BF5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ＭＳ Ｐゴシック" charset="0"/>
              </a:endParaRPr>
            </a:p>
          </p:txBody>
        </p:sp>
      </p:grp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CA275B60-6AB8-594F-BCED-A1BBEDC503C8}"/>
              </a:ext>
            </a:extLst>
          </p:cNvPr>
          <p:cNvSpPr txBox="1">
            <a:spLocks/>
          </p:cNvSpPr>
          <p:nvPr/>
        </p:nvSpPr>
        <p:spPr>
          <a:xfrm>
            <a:off x="914400" y="1830388"/>
            <a:ext cx="10363200" cy="4189412"/>
          </a:xfrm>
          <a:prstGeom prst="rect">
            <a:avLst/>
          </a:prstGeom>
        </p:spPr>
        <p:txBody>
          <a:bodyPr/>
          <a:lstStyle>
            <a:lvl1pPr marL="342906" indent="-342906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62" indent="-285755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2pPr>
            <a:lvl3pPr marL="1143019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500">
                <a:solidFill>
                  <a:schemeClr val="bg1"/>
                </a:solidFill>
                <a:latin typeface="+mn-lt"/>
                <a:ea typeface="+mn-ea"/>
              </a:defRPr>
            </a:lvl3pPr>
            <a:lvl4pPr marL="1600227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500">
                <a:solidFill>
                  <a:schemeClr val="bg1"/>
                </a:solidFill>
                <a:latin typeface="+mn-lt"/>
                <a:ea typeface="+mn-ea"/>
              </a:defRPr>
            </a:lvl4pPr>
            <a:lvl5pPr marL="2057434" indent="-228604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5pPr>
            <a:lvl6pPr marL="2514642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6pPr>
            <a:lvl7pPr marL="2971849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7pPr>
            <a:lvl8pPr marL="3429057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8pPr>
            <a:lvl9pPr marL="3886265" indent="-228604" algn="l" rtl="0" fontAlgn="base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+mn-lt"/>
                <a:ea typeface="+mn-ea"/>
              </a:defRPr>
            </a:lvl9pPr>
          </a:lstStyle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EGFR-Mutated Metastatic NSCLC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Immune Checkpoint Inhibitor Therapy for </a:t>
            </a:r>
            <a:b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</a:br>
            <a:r>
              <a:rPr lang="en-US" sz="3200" b="1" kern="0" dirty="0">
                <a:solidFill>
                  <a:schemeClr val="bg1">
                    <a:alpha val="40000"/>
                  </a:schemeClr>
                </a:solidFill>
              </a:rPr>
              <a:t>Metastatic NSCLC</a:t>
            </a:r>
          </a:p>
          <a:p>
            <a:pPr marL="0" lvl="0" indent="0">
              <a:spcBef>
                <a:spcPts val="4800"/>
              </a:spcBef>
              <a:buNone/>
            </a:pPr>
            <a:r>
              <a:rPr lang="en-US" sz="3200" b="1" kern="0" dirty="0">
                <a:solidFill>
                  <a:srgbClr val="002B50"/>
                </a:solidFill>
              </a:rPr>
              <a:t>Immunotherapy as Consolidation After Chemoradiation of Locally Advanced NSCLC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288E4C-AEC7-BB48-BBA1-601878705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400" dirty="0"/>
              <a:t>Emerging Strategies in NSCLC: Agenda</a:t>
            </a:r>
          </a:p>
        </p:txBody>
      </p:sp>
    </p:spTree>
    <p:extLst>
      <p:ext uri="{BB962C8B-B14F-4D97-AF65-F5344CB8AC3E}">
        <p14:creationId xmlns:p14="http://schemas.microsoft.com/office/powerpoint/2010/main" val="3126174335"/>
      </p:ext>
    </p:extLst>
  </p:cSld>
  <p:clrMapOvr>
    <a:masterClrMapping/>
  </p:clrMapOvr>
  <p:transition spd="slow"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8">
            <a:extLst>
              <a:ext uri="{FF2B5EF4-FFF2-40B4-BE49-F238E27FC236}">
                <a16:creationId xmlns:a16="http://schemas.microsoft.com/office/drawing/2014/main" id="{56D94323-D291-C04E-9FA8-829A6EA16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Disclosures for </a:t>
            </a:r>
            <a:r>
              <a:rPr lang="en-US" altLang="en-US" dirty="0" err="1"/>
              <a:t>Ms</a:t>
            </a:r>
            <a:r>
              <a:rPr lang="en-US" altLang="en-US" dirty="0"/>
              <a:t> Goodwin</a:t>
            </a:r>
          </a:p>
        </p:txBody>
      </p:sp>
      <p:graphicFrame>
        <p:nvGraphicFramePr>
          <p:cNvPr id="6" name="Group 45">
            <a:extLst>
              <a:ext uri="{FF2B5EF4-FFF2-40B4-BE49-F238E27FC236}">
                <a16:creationId xmlns:a16="http://schemas.microsoft.com/office/drawing/2014/main" id="{9CBA750B-67E7-AB43-AFD0-11A849721E4A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181100" y="2133600"/>
          <a:ext cx="9829800" cy="1895610"/>
        </p:xfrm>
        <a:graphic>
          <a:graphicData uri="http://schemas.openxmlformats.org/drawingml/2006/table">
            <a:tbl>
              <a:tblPr/>
              <a:tblGrid>
                <a:gridCol w="982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95610">
                <a:tc>
                  <a:txBody>
                    <a:bodyPr/>
                    <a:lstStyle/>
                    <a:p>
                      <a:pPr marL="0" marR="0" lvl="0" indent="0" algn="ctr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No relevant conflicts of interest to disclose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6808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Pagtama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)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11EDF6CD-2F87-9F40-ACD8-67627494F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95400"/>
            <a:ext cx="10972800" cy="5486400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>
                <a:solidFill>
                  <a:srgbClr val="FFCC31"/>
                </a:solidFill>
              </a:rPr>
              <a:t>A man in his early 70s, a </a:t>
            </a:r>
            <a:r>
              <a:rPr lang="en-US" sz="2400" b="1" dirty="0">
                <a:solidFill>
                  <a:srgbClr val="FFCC30"/>
                </a:solidFill>
              </a:rPr>
              <a:t>former smoker, with locally recurrent adenocarcinoma of the lung in a subcarinal lymph node (PD-L1 80%)</a:t>
            </a:r>
            <a:endParaRPr lang="en-US" sz="1600" dirty="0">
              <a:solidFill>
                <a:srgbClr val="FFCC30"/>
              </a:solidFill>
            </a:endParaRPr>
          </a:p>
          <a:p>
            <a:pPr marL="0" indent="0">
              <a:spcBef>
                <a:spcPts val="1800"/>
              </a:spcBef>
              <a:buNone/>
            </a:pPr>
            <a:r>
              <a:rPr lang="en-US" sz="2400" b="1" dirty="0">
                <a:solidFill>
                  <a:srgbClr val="FFCC30"/>
                </a:solidFill>
              </a:rPr>
              <a:t>Treatments received</a:t>
            </a:r>
          </a:p>
          <a:p>
            <a:r>
              <a:rPr lang="en-US" sz="2400" dirty="0"/>
              <a:t>Induction carboplatin and pemetrexed with concurrent chemoradiation </a:t>
            </a:r>
          </a:p>
          <a:p>
            <a:r>
              <a:rPr lang="en-US" sz="2400" dirty="0"/>
              <a:t>Durvalumab 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sz="2400" b="1" dirty="0">
                <a:solidFill>
                  <a:srgbClr val="FFCC30"/>
                </a:solidFill>
              </a:rPr>
              <a:t>Other considerations</a:t>
            </a:r>
            <a:endParaRPr lang="en-US" sz="1600" dirty="0">
              <a:solidFill>
                <a:srgbClr val="FFCC30"/>
              </a:solidFill>
            </a:endParaRPr>
          </a:p>
          <a:p>
            <a:pPr lvl="0"/>
            <a:r>
              <a:rPr lang="en-US" sz="2400" dirty="0"/>
              <a:t>Retired and married with 4 adult children</a:t>
            </a:r>
          </a:p>
          <a:p>
            <a:pPr lvl="0"/>
            <a:r>
              <a:rPr lang="en-US" sz="2400" dirty="0"/>
              <a:t>Former heavy drinker, who quit after initial lung cancer diagnosis</a:t>
            </a:r>
          </a:p>
          <a:p>
            <a:pPr lvl="0"/>
            <a:r>
              <a:rPr lang="en-US" sz="2400" dirty="0"/>
              <a:t>Anxiety and depression since cancer recurrence</a:t>
            </a:r>
          </a:p>
          <a:p>
            <a:pPr lvl="0"/>
            <a:r>
              <a:rPr lang="en-US" sz="2400" dirty="0"/>
              <a:t>Worsening joint pain and difficulty with fatigue </a:t>
            </a:r>
          </a:p>
        </p:txBody>
      </p:sp>
    </p:spTree>
    <p:extLst>
      <p:ext uri="{BB962C8B-B14F-4D97-AF65-F5344CB8AC3E}">
        <p14:creationId xmlns:p14="http://schemas.microsoft.com/office/powerpoint/2010/main" val="2683516155"/>
      </p:ext>
    </p:extLst>
  </p:cSld>
  <p:clrMapOvr>
    <a:masterClrMapping/>
  </p:clrMapOvr>
  <p:transition spd="slow" advClick="0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Rationale for Immune Checkpoint Inhibitors After Chemoradiation Therapy for Locally Advanced NSCLC</a:t>
            </a:r>
          </a:p>
        </p:txBody>
      </p:sp>
      <p:sp>
        <p:nvSpPr>
          <p:cNvPr id="6" name="Content Placeholder 6"/>
          <p:cNvSpPr>
            <a:spLocks noGrp="1"/>
          </p:cNvSpPr>
          <p:nvPr>
            <p:ph idx="4294967295"/>
          </p:nvPr>
        </p:nvSpPr>
        <p:spPr>
          <a:xfrm>
            <a:off x="1066800" y="5520117"/>
            <a:ext cx="10744200" cy="82452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700" b="0" dirty="0" err="1">
                <a:solidFill>
                  <a:schemeClr val="tx1"/>
                </a:solidFill>
              </a:rPr>
              <a:t>Chemoradiation</a:t>
            </a:r>
            <a:r>
              <a:rPr lang="en-US" sz="1700" b="0" dirty="0">
                <a:solidFill>
                  <a:schemeClr val="tx1"/>
                </a:solidFill>
              </a:rPr>
              <a:t> therapy may increase </a:t>
            </a:r>
            <a:r>
              <a:rPr lang="en-US" sz="1700" b="0" dirty="0" err="1">
                <a:solidFill>
                  <a:schemeClr val="tx1"/>
                </a:solidFill>
              </a:rPr>
              <a:t>neoantigen</a:t>
            </a:r>
            <a:r>
              <a:rPr lang="en-US" sz="1700" b="0" dirty="0">
                <a:solidFill>
                  <a:schemeClr val="tx1"/>
                </a:solidFill>
              </a:rPr>
              <a:t> production, which promotes T-cell infiltration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700" b="0" dirty="0">
                <a:solidFill>
                  <a:schemeClr val="tx1"/>
                </a:solidFill>
              </a:rPr>
              <a:t>Immune checkpoint inhibitors prevent PD-1/PD-L1 proteins from interfering with cytotoxic T-cell response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6382194"/>
            <a:ext cx="7560840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Chen HHW et al.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Oncotarget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2017;</a:t>
            </a:r>
            <a:r>
              <a:rPr kumimoji="0" lang="is-I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8(37):62742-58.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S PGothic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9846ACBF-0DB7-9E44-B146-CBBCA2B2F8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1379409"/>
            <a:ext cx="7239000" cy="41407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65304652"/>
      </p:ext>
    </p:extLst>
  </p:cSld>
  <p:clrMapOvr>
    <a:masterClrMapping/>
  </p:clrMapOvr>
  <p:transition spd="slow" advClick="0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PACIFIC: Phase III Trial of </a:t>
            </a:r>
            <a:r>
              <a:rPr lang="en-US" dirty="0" err="1"/>
              <a:t>Durvalumab</a:t>
            </a:r>
            <a:r>
              <a:rPr lang="en-US" dirty="0"/>
              <a:t> After </a:t>
            </a:r>
            <a:r>
              <a:rPr lang="en-US" dirty="0" err="1"/>
              <a:t>Chemoradiation</a:t>
            </a:r>
            <a:r>
              <a:rPr lang="en-US" dirty="0"/>
              <a:t> Therapy in Stage III, Locally Advanced, </a:t>
            </a:r>
            <a:r>
              <a:rPr lang="en-US" dirty="0" err="1"/>
              <a:t>Unresectable</a:t>
            </a:r>
            <a:r>
              <a:rPr lang="en-US" dirty="0"/>
              <a:t> NSCLC</a:t>
            </a:r>
            <a:endParaRPr lang="en-US" sz="210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6973" y="6377747"/>
            <a:ext cx="9951401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5613" eaLnBrk="1" hangingPunct="1"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www.clinicaltrials.gov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. Accessed </a:t>
            </a:r>
            <a:r>
              <a:rPr lang="en-US" sz="1600" dirty="0">
                <a:solidFill>
                  <a:srgbClr val="FFFFFF"/>
                </a:solidFill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April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2019; Antonia SJ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N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Engl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J Med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2017;377(20):1919-29.</a:t>
            </a:r>
          </a:p>
        </p:txBody>
      </p:sp>
      <p:sp>
        <p:nvSpPr>
          <p:cNvPr id="9" name="object 6"/>
          <p:cNvSpPr txBox="1"/>
          <p:nvPr/>
        </p:nvSpPr>
        <p:spPr>
          <a:xfrm>
            <a:off x="6061389" y="4159123"/>
            <a:ext cx="1758950" cy="945530"/>
          </a:xfrm>
          <a:prstGeom prst="rect">
            <a:avLst/>
          </a:prstGeom>
          <a:solidFill>
            <a:srgbClr val="F8951E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ctr" defTabSz="455613" rtl="0" eaLnBrk="1" fontAlgn="auto" latinLnBrk="0" hangingPunct="1">
              <a:lnSpc>
                <a:spcPct val="100000"/>
              </a:lnSpc>
              <a:spcBef>
                <a:spcPts val="8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Placebo</a:t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</a:br>
            <a:r>
              <a:rPr kumimoji="0" sz="1400" b="1" i="0" u="none" strike="noStrike" kern="1200" cap="none" spc="-5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10 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mg/kg q2w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k</a:t>
            </a:r>
            <a:r>
              <a:rPr kumimoji="0" sz="1400" b="1" i="0" u="none" strike="noStrike" kern="1200" cap="none" spc="-95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sz="1400" b="1" i="0" u="none" strike="noStrike" kern="1200" cap="none" spc="-5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for </a:t>
            </a:r>
            <a:br>
              <a:rPr kumimoji="0" lang="en-US" sz="1400" b="1" i="0" u="none" strike="noStrike" kern="1200" cap="none" spc="-5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</a:b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up </a:t>
            </a:r>
            <a:r>
              <a:rPr kumimoji="0" sz="1400" b="1" i="0" u="none" strike="noStrike" kern="1200" cap="none" spc="-5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to 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12 </a:t>
            </a:r>
            <a:r>
              <a:rPr kumimoji="0" sz="1400" b="1" i="0" u="none" strike="noStrike" kern="1200" cap="none" spc="-5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months </a:t>
            </a:r>
            <a:br>
              <a:rPr kumimoji="0" lang="en-US" sz="1400" b="1" i="0" u="none" strike="noStrike" kern="1200" cap="none" spc="-5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</a:br>
            <a:r>
              <a:rPr kumimoji="0" sz="1400" b="1" i="0" u="none" strike="noStrike" kern="1200" cap="none" spc="-5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N</a:t>
            </a:r>
            <a:r>
              <a:rPr kumimoji="0" lang="en-US" sz="1400" b="1" i="0" u="none" strike="noStrike" kern="1200" cap="none" spc="-5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sz="1400" b="1" i="0" u="none" strike="noStrike" kern="1200" cap="none" spc="-5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=</a:t>
            </a:r>
            <a:r>
              <a:rPr kumimoji="0" lang="en-US" sz="1400" b="1" i="0" u="none" strike="noStrike" kern="1200" cap="none" spc="-5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sz="1400" b="1" i="0" u="none" strike="noStrike" kern="1200" cap="none" spc="-5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237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002B51"/>
              </a:solidFill>
              <a:effectLst/>
              <a:uLnTx/>
              <a:uFillTx/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10" name="object 7"/>
          <p:cNvSpPr/>
          <p:nvPr/>
        </p:nvSpPr>
        <p:spPr>
          <a:xfrm>
            <a:off x="4785802" y="2568769"/>
            <a:ext cx="1275715" cy="1042035"/>
          </a:xfrm>
          <a:custGeom>
            <a:avLst/>
            <a:gdLst/>
            <a:ahLst/>
            <a:cxnLst/>
            <a:rect l="l" t="t" r="r" b="b"/>
            <a:pathLst>
              <a:path w="1275714" h="1042035">
                <a:moveTo>
                  <a:pt x="915035" y="1029335"/>
                </a:moveTo>
                <a:lnTo>
                  <a:pt x="0" y="1029335"/>
                </a:lnTo>
                <a:lnTo>
                  <a:pt x="0" y="1042035"/>
                </a:lnTo>
                <a:lnTo>
                  <a:pt x="924940" y="1042035"/>
                </a:lnTo>
                <a:lnTo>
                  <a:pt x="927735" y="1039113"/>
                </a:lnTo>
                <a:lnTo>
                  <a:pt x="927735" y="1035685"/>
                </a:lnTo>
                <a:lnTo>
                  <a:pt x="915035" y="1035685"/>
                </a:lnTo>
                <a:lnTo>
                  <a:pt x="915035" y="1029335"/>
                </a:lnTo>
                <a:close/>
              </a:path>
              <a:path w="1275714" h="1042035">
                <a:moveTo>
                  <a:pt x="1199007" y="31750"/>
                </a:moveTo>
                <a:lnTo>
                  <a:pt x="917828" y="31750"/>
                </a:lnTo>
                <a:lnTo>
                  <a:pt x="915035" y="34543"/>
                </a:lnTo>
                <a:lnTo>
                  <a:pt x="915035" y="1035685"/>
                </a:lnTo>
                <a:lnTo>
                  <a:pt x="921385" y="1029335"/>
                </a:lnTo>
                <a:lnTo>
                  <a:pt x="927735" y="1029335"/>
                </a:lnTo>
                <a:lnTo>
                  <a:pt x="927735" y="44450"/>
                </a:lnTo>
                <a:lnTo>
                  <a:pt x="921385" y="44450"/>
                </a:lnTo>
                <a:lnTo>
                  <a:pt x="927735" y="38100"/>
                </a:lnTo>
                <a:lnTo>
                  <a:pt x="1199007" y="38100"/>
                </a:lnTo>
                <a:lnTo>
                  <a:pt x="1199007" y="31750"/>
                </a:lnTo>
                <a:close/>
              </a:path>
              <a:path w="1275714" h="1042035">
                <a:moveTo>
                  <a:pt x="927735" y="1029335"/>
                </a:moveTo>
                <a:lnTo>
                  <a:pt x="921385" y="1029335"/>
                </a:lnTo>
                <a:lnTo>
                  <a:pt x="915035" y="1035685"/>
                </a:lnTo>
                <a:lnTo>
                  <a:pt x="927735" y="1035685"/>
                </a:lnTo>
                <a:lnTo>
                  <a:pt x="927735" y="1029335"/>
                </a:lnTo>
                <a:close/>
              </a:path>
              <a:path w="1275714" h="1042035">
                <a:moveTo>
                  <a:pt x="1199007" y="0"/>
                </a:moveTo>
                <a:lnTo>
                  <a:pt x="1199007" y="76200"/>
                </a:lnTo>
                <a:lnTo>
                  <a:pt x="1262507" y="44450"/>
                </a:lnTo>
                <a:lnTo>
                  <a:pt x="1211707" y="44450"/>
                </a:lnTo>
                <a:lnTo>
                  <a:pt x="1211707" y="31750"/>
                </a:lnTo>
                <a:lnTo>
                  <a:pt x="1262507" y="31750"/>
                </a:lnTo>
                <a:lnTo>
                  <a:pt x="1199007" y="0"/>
                </a:lnTo>
                <a:close/>
              </a:path>
              <a:path w="1275714" h="1042035">
                <a:moveTo>
                  <a:pt x="927735" y="38100"/>
                </a:moveTo>
                <a:lnTo>
                  <a:pt x="921385" y="44450"/>
                </a:lnTo>
                <a:lnTo>
                  <a:pt x="927735" y="44450"/>
                </a:lnTo>
                <a:lnTo>
                  <a:pt x="927735" y="38100"/>
                </a:lnTo>
                <a:close/>
              </a:path>
              <a:path w="1275714" h="1042035">
                <a:moveTo>
                  <a:pt x="1199007" y="38100"/>
                </a:moveTo>
                <a:lnTo>
                  <a:pt x="927735" y="38100"/>
                </a:lnTo>
                <a:lnTo>
                  <a:pt x="927735" y="44450"/>
                </a:lnTo>
                <a:lnTo>
                  <a:pt x="1199007" y="44450"/>
                </a:lnTo>
                <a:lnTo>
                  <a:pt x="1199007" y="38100"/>
                </a:lnTo>
                <a:close/>
              </a:path>
              <a:path w="1275714" h="1042035">
                <a:moveTo>
                  <a:pt x="1262507" y="31750"/>
                </a:moveTo>
                <a:lnTo>
                  <a:pt x="1211707" y="31750"/>
                </a:lnTo>
                <a:lnTo>
                  <a:pt x="1211707" y="44450"/>
                </a:lnTo>
                <a:lnTo>
                  <a:pt x="1262507" y="44450"/>
                </a:lnTo>
                <a:lnTo>
                  <a:pt x="1275207" y="38100"/>
                </a:lnTo>
                <a:lnTo>
                  <a:pt x="1262507" y="31750"/>
                </a:lnTo>
                <a:close/>
              </a:path>
            </a:pathLst>
          </a:custGeom>
          <a:solidFill>
            <a:srgbClr val="002E5E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600" b="1" i="0" u="none" strike="noStrike" kern="1200" cap="none" spc="0" normalizeH="0" baseline="0" noProof="0">
              <a:ln>
                <a:noFill/>
              </a:ln>
              <a:solidFill>
                <a:srgbClr val="0025A7"/>
              </a:solidFill>
              <a:effectLst/>
              <a:uLnTx/>
              <a:uFillTx/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11" name="object 8"/>
          <p:cNvSpPr/>
          <p:nvPr/>
        </p:nvSpPr>
        <p:spPr>
          <a:xfrm>
            <a:off x="4785802" y="3597214"/>
            <a:ext cx="1275715" cy="1002030"/>
          </a:xfrm>
          <a:custGeom>
            <a:avLst/>
            <a:gdLst/>
            <a:ahLst/>
            <a:cxnLst/>
            <a:rect l="l" t="t" r="r" b="b"/>
            <a:pathLst>
              <a:path w="1275714" h="1002029">
                <a:moveTo>
                  <a:pt x="1199007" y="925334"/>
                </a:moveTo>
                <a:lnTo>
                  <a:pt x="1199007" y="1001534"/>
                </a:lnTo>
                <a:lnTo>
                  <a:pt x="1262507" y="969784"/>
                </a:lnTo>
                <a:lnTo>
                  <a:pt x="1211707" y="969784"/>
                </a:lnTo>
                <a:lnTo>
                  <a:pt x="1211707" y="957084"/>
                </a:lnTo>
                <a:lnTo>
                  <a:pt x="1262507" y="957084"/>
                </a:lnTo>
                <a:lnTo>
                  <a:pt x="1199007" y="925334"/>
                </a:lnTo>
                <a:close/>
              </a:path>
              <a:path w="1275714" h="1002029">
                <a:moveTo>
                  <a:pt x="915035" y="6350"/>
                </a:moveTo>
                <a:lnTo>
                  <a:pt x="915035" y="966939"/>
                </a:lnTo>
                <a:lnTo>
                  <a:pt x="917828" y="969784"/>
                </a:lnTo>
                <a:lnTo>
                  <a:pt x="1199007" y="969784"/>
                </a:lnTo>
                <a:lnTo>
                  <a:pt x="1199007" y="963434"/>
                </a:lnTo>
                <a:lnTo>
                  <a:pt x="927735" y="963434"/>
                </a:lnTo>
                <a:lnTo>
                  <a:pt x="921385" y="957084"/>
                </a:lnTo>
                <a:lnTo>
                  <a:pt x="927735" y="957084"/>
                </a:lnTo>
                <a:lnTo>
                  <a:pt x="927735" y="12700"/>
                </a:lnTo>
                <a:lnTo>
                  <a:pt x="921385" y="12700"/>
                </a:lnTo>
                <a:lnTo>
                  <a:pt x="915035" y="6350"/>
                </a:lnTo>
                <a:close/>
              </a:path>
              <a:path w="1275714" h="1002029">
                <a:moveTo>
                  <a:pt x="1262507" y="957084"/>
                </a:moveTo>
                <a:lnTo>
                  <a:pt x="1211707" y="957084"/>
                </a:lnTo>
                <a:lnTo>
                  <a:pt x="1211707" y="969784"/>
                </a:lnTo>
                <a:lnTo>
                  <a:pt x="1262507" y="969784"/>
                </a:lnTo>
                <a:lnTo>
                  <a:pt x="1275207" y="963434"/>
                </a:lnTo>
                <a:lnTo>
                  <a:pt x="1262507" y="957084"/>
                </a:lnTo>
                <a:close/>
              </a:path>
              <a:path w="1275714" h="1002029">
                <a:moveTo>
                  <a:pt x="927735" y="957084"/>
                </a:moveTo>
                <a:lnTo>
                  <a:pt x="921385" y="957084"/>
                </a:lnTo>
                <a:lnTo>
                  <a:pt x="927735" y="963434"/>
                </a:lnTo>
                <a:lnTo>
                  <a:pt x="927735" y="957084"/>
                </a:lnTo>
                <a:close/>
              </a:path>
              <a:path w="1275714" h="1002029">
                <a:moveTo>
                  <a:pt x="1199007" y="957084"/>
                </a:moveTo>
                <a:lnTo>
                  <a:pt x="927735" y="957084"/>
                </a:lnTo>
                <a:lnTo>
                  <a:pt x="927735" y="963434"/>
                </a:lnTo>
                <a:lnTo>
                  <a:pt x="1199007" y="963434"/>
                </a:lnTo>
                <a:lnTo>
                  <a:pt x="1199007" y="957084"/>
                </a:lnTo>
                <a:close/>
              </a:path>
              <a:path w="1275714" h="1002029">
                <a:moveTo>
                  <a:pt x="924940" y="0"/>
                </a:moveTo>
                <a:lnTo>
                  <a:pt x="0" y="0"/>
                </a:lnTo>
                <a:lnTo>
                  <a:pt x="0" y="12700"/>
                </a:lnTo>
                <a:lnTo>
                  <a:pt x="915035" y="12700"/>
                </a:lnTo>
                <a:lnTo>
                  <a:pt x="915035" y="6350"/>
                </a:lnTo>
                <a:lnTo>
                  <a:pt x="927735" y="6350"/>
                </a:lnTo>
                <a:lnTo>
                  <a:pt x="927735" y="2793"/>
                </a:lnTo>
                <a:lnTo>
                  <a:pt x="924940" y="0"/>
                </a:lnTo>
                <a:close/>
              </a:path>
              <a:path w="1275714" h="1002029">
                <a:moveTo>
                  <a:pt x="927735" y="6350"/>
                </a:moveTo>
                <a:lnTo>
                  <a:pt x="915035" y="6350"/>
                </a:lnTo>
                <a:lnTo>
                  <a:pt x="921385" y="12700"/>
                </a:lnTo>
                <a:lnTo>
                  <a:pt x="927735" y="12700"/>
                </a:lnTo>
                <a:lnTo>
                  <a:pt x="927735" y="6350"/>
                </a:lnTo>
                <a:close/>
              </a:path>
            </a:pathLst>
          </a:custGeom>
          <a:solidFill>
            <a:srgbClr val="002E5E"/>
          </a:solidFill>
          <a:ln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600" b="1" i="0" u="none" strike="noStrike" kern="1200" cap="none" spc="0" normalizeH="0" baseline="0" noProof="0">
              <a:ln>
                <a:noFill/>
              </a:ln>
              <a:solidFill>
                <a:srgbClr val="0025A7"/>
              </a:solidFill>
              <a:effectLst/>
              <a:uLnTx/>
              <a:uFillTx/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12" name="object 9"/>
          <p:cNvSpPr txBox="1"/>
          <p:nvPr/>
        </p:nvSpPr>
        <p:spPr>
          <a:xfrm>
            <a:off x="6017094" y="3201609"/>
            <a:ext cx="1847668" cy="8745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0" algn="ctr" defTabSz="455613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2:1 randomization,</a:t>
            </a: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stratified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by age,</a:t>
            </a:r>
            <a:r>
              <a:rPr kumimoji="0" sz="1400" b="0" i="0" u="none" strike="noStrike" kern="1200" cap="none" spc="-1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sex</a:t>
            </a:r>
            <a:b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</a:b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and smoking history </a:t>
            </a:r>
            <a:b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</a:b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N</a:t>
            </a: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=</a:t>
            </a:r>
            <a:r>
              <a:rPr kumimoji="0" lang="en-US" sz="14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713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13" name="object 10"/>
          <p:cNvSpPr txBox="1"/>
          <p:nvPr/>
        </p:nvSpPr>
        <p:spPr>
          <a:xfrm>
            <a:off x="8185253" y="3853712"/>
            <a:ext cx="2412111" cy="1182375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7938" marR="0" lvl="0" indent="0" algn="l" defTabSz="455613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Key secondary</a:t>
            </a:r>
            <a:r>
              <a:rPr kumimoji="0" sz="1400" b="1" i="0" u="none" strike="noStrike" kern="1200" cap="none" spc="-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endpoints</a:t>
            </a:r>
          </a:p>
          <a:p>
            <a:pPr marL="184785" marR="0" lvl="0" indent="-172085" algn="l" defTabSz="45561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85420" algn="l"/>
              </a:tabLst>
              <a:defRPr/>
            </a:pP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ORR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(per</a:t>
            </a:r>
            <a:r>
              <a:rPr kumimoji="0" sz="1400" b="0" i="0" u="none" strike="noStrike" kern="1200" cap="none" spc="-9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BICR)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  <a:p>
            <a:pPr marL="184785" marR="0" lvl="0" indent="-172085" algn="l" defTabSz="45561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85420" algn="l"/>
              </a:tabLst>
              <a:defRPr/>
            </a:pP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DoR </a:t>
            </a: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(per</a:t>
            </a:r>
            <a:r>
              <a:rPr kumimoji="0" sz="1400" b="0" i="0" u="none" strike="noStrike" kern="1200" cap="none" spc="-9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BICR)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  <a:p>
            <a:pPr marL="184785" marR="0" lvl="0" indent="-172085" algn="l" defTabSz="455613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185420" algn="l"/>
              </a:tabLst>
              <a:defRPr/>
            </a:pPr>
            <a:r>
              <a:rPr kumimoji="0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Safety and</a:t>
            </a:r>
            <a:r>
              <a:rPr kumimoji="0" sz="1400" b="0" i="0" u="none" strike="noStrike" kern="1200" cap="none" spc="-1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sz="14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tolerability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14" name="object 11"/>
          <p:cNvSpPr txBox="1"/>
          <p:nvPr/>
        </p:nvSpPr>
        <p:spPr>
          <a:xfrm>
            <a:off x="7975533" y="2134428"/>
            <a:ext cx="2997267" cy="955357"/>
          </a:xfrm>
          <a:prstGeom prst="rect">
            <a:avLst/>
          </a:prstGeom>
          <a:solidFill>
            <a:srgbClr val="002E5E"/>
          </a:solidFill>
          <a:ln w="6096">
            <a:solidFill>
              <a:srgbClr val="D9D9D9"/>
            </a:solidFill>
          </a:ln>
        </p:spPr>
        <p:txBody>
          <a:bodyPr vert="horz" wrap="square" lIns="0" tIns="6350" rIns="0" bIns="0" rtlCol="0" anchor="ctr" anchorCtr="0">
            <a:noAutofit/>
          </a:bodyPr>
          <a:lstStyle/>
          <a:p>
            <a:pPr marL="525145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Coprimary</a:t>
            </a:r>
            <a:r>
              <a:rPr kumimoji="0" sz="1300" b="1" i="0" u="none" strike="noStrike" kern="1200" cap="none" spc="-1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endpoints</a:t>
            </a:r>
          </a:p>
          <a:p>
            <a:pPr marL="278130" marR="0" lvl="0" indent="-172085" algn="l" defTabSz="455613" rtl="0" eaLnBrk="1" fontAlgn="auto" latinLnBrk="0" hangingPunct="1">
              <a:lnSpc>
                <a:spcPct val="100000"/>
              </a:lnSpc>
              <a:spcBef>
                <a:spcPts val="595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78765" algn="l"/>
              </a:tabLst>
              <a:defRPr/>
            </a:pPr>
            <a:r>
              <a:rPr kumimoji="0" sz="13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PFS by </a:t>
            </a:r>
            <a:r>
              <a:rPr kumimoji="0" sz="13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BICR using RECIST</a:t>
            </a:r>
            <a:r>
              <a:rPr kumimoji="0" sz="1300" b="0" i="0" u="none" strike="noStrike" kern="12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sz="13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v1.1*</a:t>
            </a:r>
            <a:endParaRPr kumimoji="0" sz="13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  <a:p>
            <a:pPr marL="278130" marR="0" lvl="0" indent="-172085" algn="l" defTabSz="455613" rtl="0" eaLnBrk="1" fontAlgn="auto" latinLnBrk="0" hangingPunct="1">
              <a:lnSpc>
                <a:spcPct val="100000"/>
              </a:lnSpc>
              <a:spcBef>
                <a:spcPts val="595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278765" algn="l"/>
              </a:tabLst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Overall survival</a:t>
            </a:r>
          </a:p>
        </p:txBody>
      </p:sp>
      <p:sp>
        <p:nvSpPr>
          <p:cNvPr id="15" name="object 14"/>
          <p:cNvSpPr txBox="1"/>
          <p:nvPr/>
        </p:nvSpPr>
        <p:spPr>
          <a:xfrm>
            <a:off x="4869454" y="3042919"/>
            <a:ext cx="8464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13335" algn="l" defTabSz="455613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1</a:t>
            </a:r>
            <a:r>
              <a:rPr kumimoji="0" lang="en-US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-</a:t>
            </a: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42 days</a:t>
            </a:r>
            <a:r>
              <a:rPr kumimoji="0" lang="en-US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sz="12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po</a:t>
            </a:r>
            <a:r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st</a:t>
            </a:r>
            <a:r>
              <a:rPr kumimoji="0" sz="1200" b="1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-</a:t>
            </a:r>
            <a:r>
              <a:rPr kumimoji="0" sz="1200" b="1" i="0" u="none" strike="noStrike" kern="1200" cap="none" spc="-5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cC</a:t>
            </a:r>
            <a:r>
              <a:rPr kumimoji="0" sz="1200" b="1" i="0" u="none" strike="noStrike" kern="1200" cap="none" spc="-35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R</a:t>
            </a:r>
            <a:r>
              <a:rPr kumimoji="0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T</a:t>
            </a:r>
            <a:endParaRPr kumimoji="0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16" name="object 6"/>
          <p:cNvSpPr txBox="1"/>
          <p:nvPr/>
        </p:nvSpPr>
        <p:spPr>
          <a:xfrm>
            <a:off x="6061389" y="2134428"/>
            <a:ext cx="1758950" cy="981214"/>
          </a:xfrm>
          <a:prstGeom prst="rect">
            <a:avLst/>
          </a:prstGeom>
          <a:solidFill>
            <a:srgbClr val="92D050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rtlCol="0" anchor="ctr">
            <a:noAutofit/>
          </a:bodyPr>
          <a:lstStyle/>
          <a:p>
            <a:pPr marL="0" marR="0" lvl="0" indent="0" algn="ctr" defTabSz="455613" rtl="0" eaLnBrk="1" fontAlgn="auto" latinLnBrk="0" hangingPunct="1">
              <a:lnSpc>
                <a:spcPct val="100000"/>
              </a:lnSpc>
              <a:spcBef>
                <a:spcPts val="81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Durvalumab</a:t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</a:b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10 mg/kg q2wk for </a:t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</a:b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up to 12 months</a:t>
            </a:r>
            <a:b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</a:b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N = 476</a:t>
            </a:r>
          </a:p>
        </p:txBody>
      </p:sp>
      <p:sp>
        <p:nvSpPr>
          <p:cNvPr id="8" name="object 4"/>
          <p:cNvSpPr txBox="1"/>
          <p:nvPr/>
        </p:nvSpPr>
        <p:spPr>
          <a:xfrm>
            <a:off x="1803559" y="2051253"/>
            <a:ext cx="3026212" cy="3053400"/>
          </a:xfrm>
          <a:prstGeom prst="rect">
            <a:avLst/>
          </a:prstGeom>
          <a:solidFill>
            <a:srgbClr val="00528E"/>
          </a:solidFill>
          <a:ln w="19050">
            <a:solidFill>
              <a:schemeClr val="tx1"/>
            </a:solidFill>
          </a:ln>
        </p:spPr>
        <p:txBody>
          <a:bodyPr vert="horz" wrap="square" lIns="0" tIns="87630" rIns="0" bIns="0" rtlCol="0">
            <a:spAutoFit/>
          </a:bodyPr>
          <a:lstStyle/>
          <a:p>
            <a:pPr marL="352425" marR="238125" lvl="0" indent="-172085" algn="l" defTabSz="455613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53060" algn="l"/>
              </a:tabLst>
              <a:defRPr/>
            </a:pPr>
            <a:r>
              <a:rPr kumimoji="0" lang="en-US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S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tage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III,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locally</a:t>
            </a:r>
            <a:r>
              <a:rPr kumimoji="0" lang="en-US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advanced, unresectable NSCLC </a:t>
            </a:r>
            <a:r>
              <a:rPr kumimoji="0" lang="en-US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with no disease progression after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definitive platinum-based </a:t>
            </a:r>
            <a:r>
              <a:rPr kumimoji="0" sz="1600" b="0" i="0" u="none" strike="noStrike" kern="1200" cap="none" spc="-1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cCRT</a:t>
            </a:r>
            <a:r>
              <a:rPr kumimoji="0" sz="1600" b="0" i="0" u="none" strike="noStrike" kern="120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(≥2</a:t>
            </a:r>
            <a:r>
              <a:rPr kumimoji="0" sz="1600" b="0" i="0" u="none" strike="noStrike" kern="1200" cap="none" spc="-7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cycles)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  <a:p>
            <a:pPr marL="352425" marR="0" lvl="0" indent="-172085" algn="l" defTabSz="455613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53060" algn="l"/>
              </a:tabLst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18 years or</a:t>
            </a:r>
            <a:r>
              <a:rPr kumimoji="0" sz="1600" b="0" i="0" u="none" strike="noStrike" kern="120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older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  <a:p>
            <a:pPr marL="352425" marR="0" lvl="0" indent="-172085" algn="l" defTabSz="455613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53060" algn="l"/>
              </a:tabLst>
              <a:defRPr/>
            </a:pPr>
            <a:r>
              <a:rPr kumimoji="0" sz="1600" b="0" i="0" u="none" strike="noStrike" kern="1200" cap="none" spc="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WHO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PS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0 or</a:t>
            </a:r>
            <a:r>
              <a:rPr kumimoji="0" sz="1600" b="0" i="0" u="none" strike="noStrike" kern="1200" cap="none" spc="-11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1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  <a:p>
            <a:pPr marL="352425" marR="0" lvl="0" indent="-172085" algn="l" defTabSz="455613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53060" algn="l"/>
              </a:tabLst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Estimated life expectancy</a:t>
            </a:r>
            <a:r>
              <a:rPr kumimoji="0" sz="1600" b="0" i="0" u="none" strike="noStrike" kern="120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br>
              <a:rPr kumimoji="0" lang="en-US" sz="1600" b="0" i="0" u="none" strike="noStrike" kern="1200" cap="none" spc="-6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</a:b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o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f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lang="en-US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&gt;12</a:t>
            </a:r>
            <a:r>
              <a:rPr kumimoji="0" lang="en-US" sz="1600" b="0" i="0" u="none" strike="noStrike" kern="1200" cap="none" spc="-8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lang="en-US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weeks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  <a:p>
            <a:pPr marL="352425" marR="0" lvl="0" indent="-172085" algn="l" defTabSz="455613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Char char="•"/>
              <a:tabLst>
                <a:tab pos="353060" algn="l"/>
              </a:tabLst>
              <a:defRPr/>
            </a:pPr>
            <a:r>
              <a:rPr kumimoji="0" sz="1600" b="0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Archived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tissue</a:t>
            </a:r>
          </a:p>
          <a:p>
            <a:pPr marL="640715" marR="0" lvl="0" indent="0" algn="l" defTabSz="455613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All-comers</a:t>
            </a:r>
            <a:r>
              <a:rPr kumimoji="0" sz="1600" b="1" i="0" u="none" strike="noStrike" kern="1200" cap="none" spc="-3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sz="1600" b="1" i="0" u="none" strike="noStrike" kern="1200" cap="none" spc="-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population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5E1B330-9396-F041-A419-B304AE1FFFF2}"/>
              </a:ext>
            </a:extLst>
          </p:cNvPr>
          <p:cNvSpPr/>
          <p:nvPr/>
        </p:nvSpPr>
        <p:spPr>
          <a:xfrm>
            <a:off x="1803559" y="5403857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cCRT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= concurrent chemoradiation therapy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2262860"/>
      </p:ext>
    </p:extLst>
  </p:cSld>
  <p:clrMapOvr>
    <a:masterClrMapping/>
  </p:clrMapOvr>
  <p:transition spd="slow" advClick="0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PACIFIC: PFS by Blinded Independent Central Review in the Intention-to-Treat Population (Primary Endpoint)</a:t>
            </a:r>
          </a:p>
        </p:txBody>
      </p:sp>
      <p:sp>
        <p:nvSpPr>
          <p:cNvPr id="36866" name="Content Placeholder 6"/>
          <p:cNvSpPr>
            <a:spLocks noGrp="1"/>
          </p:cNvSpPr>
          <p:nvPr>
            <p:ph idx="4294967295"/>
          </p:nvPr>
        </p:nvSpPr>
        <p:spPr>
          <a:xfrm>
            <a:off x="993135" y="5444129"/>
            <a:ext cx="10561751" cy="808648"/>
          </a:xfrm>
        </p:spPr>
        <p:txBody>
          <a:bodyPr/>
          <a:lstStyle/>
          <a:p>
            <a:r>
              <a:rPr lang="en-US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new safety signals were observed, and the most common Grade 3 or 4 adverse event associated with </a:t>
            </a:r>
            <a:r>
              <a:rPr lang="en-US" sz="1800" b="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durvalumab</a:t>
            </a:r>
            <a:r>
              <a:rPr lang="en-US" sz="18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compared to placebo was pneumonia (4.4% and 3.8%, respectively).</a:t>
            </a: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8C2C5621-83D1-7A4B-96F1-9644295A3B77}"/>
              </a:ext>
            </a:extLst>
          </p:cNvPr>
          <p:cNvSpPr/>
          <p:nvPr/>
        </p:nvSpPr>
        <p:spPr>
          <a:xfrm>
            <a:off x="1857317" y="1794735"/>
            <a:ext cx="0" cy="2578785"/>
          </a:xfrm>
          <a:custGeom>
            <a:avLst/>
            <a:gdLst/>
            <a:ahLst/>
            <a:cxnLst/>
            <a:rect l="l" t="t" r="r" b="b"/>
            <a:pathLst>
              <a:path h="2639695">
                <a:moveTo>
                  <a:pt x="0" y="0"/>
                </a:moveTo>
                <a:lnTo>
                  <a:pt x="0" y="2639567"/>
                </a:lnTo>
              </a:path>
            </a:pathLst>
          </a:custGeom>
          <a:ln w="16764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D4551897-4518-1B4F-9E5F-A35C8585D4A1}"/>
              </a:ext>
            </a:extLst>
          </p:cNvPr>
          <p:cNvSpPr/>
          <p:nvPr/>
        </p:nvSpPr>
        <p:spPr>
          <a:xfrm>
            <a:off x="1857319" y="4313841"/>
            <a:ext cx="4393922" cy="0"/>
          </a:xfrm>
          <a:custGeom>
            <a:avLst/>
            <a:gdLst/>
            <a:ahLst/>
            <a:cxnLst/>
            <a:rect l="l" t="t" r="r" b="b"/>
            <a:pathLst>
              <a:path w="4497705">
                <a:moveTo>
                  <a:pt x="4497324" y="0"/>
                </a:moveTo>
                <a:lnTo>
                  <a:pt x="0" y="0"/>
                </a:lnTo>
              </a:path>
            </a:pathLst>
          </a:custGeom>
          <a:ln w="16764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25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11" name="object 5">
            <a:extLst>
              <a:ext uri="{FF2B5EF4-FFF2-40B4-BE49-F238E27FC236}">
                <a16:creationId xmlns:a16="http://schemas.microsoft.com/office/drawing/2014/main" id="{FA9321E7-4A93-5141-ABFB-C9AE02F4C1D2}"/>
              </a:ext>
            </a:extLst>
          </p:cNvPr>
          <p:cNvSpPr/>
          <p:nvPr/>
        </p:nvSpPr>
        <p:spPr>
          <a:xfrm>
            <a:off x="1796277" y="1900439"/>
            <a:ext cx="65757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055" y="0"/>
                </a:moveTo>
                <a:lnTo>
                  <a:pt x="0" y="0"/>
                </a:lnTo>
              </a:path>
            </a:pathLst>
          </a:custGeom>
          <a:ln w="19050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2" name="object 6">
            <a:extLst>
              <a:ext uri="{FF2B5EF4-FFF2-40B4-BE49-F238E27FC236}">
                <a16:creationId xmlns:a16="http://schemas.microsoft.com/office/drawing/2014/main" id="{437EF3A5-1070-4D47-9A66-AC98E16FC488}"/>
              </a:ext>
            </a:extLst>
          </p:cNvPr>
          <p:cNvSpPr/>
          <p:nvPr/>
        </p:nvSpPr>
        <p:spPr>
          <a:xfrm>
            <a:off x="1796277" y="2135676"/>
            <a:ext cx="65757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055" y="0"/>
                </a:moveTo>
                <a:lnTo>
                  <a:pt x="0" y="0"/>
                </a:lnTo>
              </a:path>
            </a:pathLst>
          </a:custGeom>
          <a:ln w="19050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1AAF579F-725E-E248-8544-356EFC09F3BE}"/>
              </a:ext>
            </a:extLst>
          </p:cNvPr>
          <p:cNvSpPr/>
          <p:nvPr/>
        </p:nvSpPr>
        <p:spPr>
          <a:xfrm>
            <a:off x="1796277" y="2359001"/>
            <a:ext cx="65757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055" y="0"/>
                </a:moveTo>
                <a:lnTo>
                  <a:pt x="0" y="0"/>
                </a:lnTo>
              </a:path>
            </a:pathLst>
          </a:custGeom>
          <a:ln w="19050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4" name="object 8">
            <a:extLst>
              <a:ext uri="{FF2B5EF4-FFF2-40B4-BE49-F238E27FC236}">
                <a16:creationId xmlns:a16="http://schemas.microsoft.com/office/drawing/2014/main" id="{50F79098-35AA-094F-B4D6-41B03DE409BA}"/>
              </a:ext>
            </a:extLst>
          </p:cNvPr>
          <p:cNvSpPr/>
          <p:nvPr/>
        </p:nvSpPr>
        <p:spPr>
          <a:xfrm>
            <a:off x="1796277" y="2595726"/>
            <a:ext cx="65757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055" y="0"/>
                </a:moveTo>
                <a:lnTo>
                  <a:pt x="0" y="0"/>
                </a:lnTo>
              </a:path>
            </a:pathLst>
          </a:custGeom>
          <a:ln w="19050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5" name="object 9">
            <a:extLst>
              <a:ext uri="{FF2B5EF4-FFF2-40B4-BE49-F238E27FC236}">
                <a16:creationId xmlns:a16="http://schemas.microsoft.com/office/drawing/2014/main" id="{5E2B47F5-06F2-CD48-9FE5-002CE19B31DB}"/>
              </a:ext>
            </a:extLst>
          </p:cNvPr>
          <p:cNvSpPr/>
          <p:nvPr/>
        </p:nvSpPr>
        <p:spPr>
          <a:xfrm>
            <a:off x="1796277" y="2829473"/>
            <a:ext cx="65757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055" y="0"/>
                </a:moveTo>
                <a:lnTo>
                  <a:pt x="0" y="0"/>
                </a:lnTo>
              </a:path>
            </a:pathLst>
          </a:custGeom>
          <a:ln w="19050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6" name="object 10">
            <a:extLst>
              <a:ext uri="{FF2B5EF4-FFF2-40B4-BE49-F238E27FC236}">
                <a16:creationId xmlns:a16="http://schemas.microsoft.com/office/drawing/2014/main" id="{BB9507E6-0E4E-EE49-BD41-8FC2C0155B71}"/>
              </a:ext>
            </a:extLst>
          </p:cNvPr>
          <p:cNvSpPr/>
          <p:nvPr/>
        </p:nvSpPr>
        <p:spPr>
          <a:xfrm>
            <a:off x="1796277" y="3063219"/>
            <a:ext cx="65757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055" y="0"/>
                </a:moveTo>
                <a:lnTo>
                  <a:pt x="0" y="0"/>
                </a:lnTo>
              </a:path>
            </a:pathLst>
          </a:custGeom>
          <a:ln w="19050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7" name="object 11">
            <a:extLst>
              <a:ext uri="{FF2B5EF4-FFF2-40B4-BE49-F238E27FC236}">
                <a16:creationId xmlns:a16="http://schemas.microsoft.com/office/drawing/2014/main" id="{D4EED377-030D-654F-92AF-065A44C4682E}"/>
              </a:ext>
            </a:extLst>
          </p:cNvPr>
          <p:cNvSpPr/>
          <p:nvPr/>
        </p:nvSpPr>
        <p:spPr>
          <a:xfrm>
            <a:off x="1796277" y="3288033"/>
            <a:ext cx="65757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055" y="0"/>
                </a:moveTo>
                <a:lnTo>
                  <a:pt x="0" y="0"/>
                </a:lnTo>
              </a:path>
            </a:pathLst>
          </a:custGeom>
          <a:ln w="19050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8" name="object 12">
            <a:extLst>
              <a:ext uri="{FF2B5EF4-FFF2-40B4-BE49-F238E27FC236}">
                <a16:creationId xmlns:a16="http://schemas.microsoft.com/office/drawing/2014/main" id="{2E9C62C4-DD16-6F4B-8EA6-D4E91A0A35F4}"/>
              </a:ext>
            </a:extLst>
          </p:cNvPr>
          <p:cNvSpPr/>
          <p:nvPr/>
        </p:nvSpPr>
        <p:spPr>
          <a:xfrm>
            <a:off x="1796277" y="3521781"/>
            <a:ext cx="65757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055" y="0"/>
                </a:moveTo>
                <a:lnTo>
                  <a:pt x="0" y="0"/>
                </a:lnTo>
              </a:path>
            </a:pathLst>
          </a:custGeom>
          <a:ln w="19050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9" name="object 13">
            <a:extLst>
              <a:ext uri="{FF2B5EF4-FFF2-40B4-BE49-F238E27FC236}">
                <a16:creationId xmlns:a16="http://schemas.microsoft.com/office/drawing/2014/main" id="{8C43C538-0387-CF43-A224-EB40E85A71D2}"/>
              </a:ext>
            </a:extLst>
          </p:cNvPr>
          <p:cNvSpPr/>
          <p:nvPr/>
        </p:nvSpPr>
        <p:spPr>
          <a:xfrm>
            <a:off x="1796277" y="3757016"/>
            <a:ext cx="65757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055" y="0"/>
                </a:moveTo>
                <a:lnTo>
                  <a:pt x="0" y="0"/>
                </a:lnTo>
              </a:path>
            </a:pathLst>
          </a:custGeom>
          <a:ln w="19050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0" name="object 14">
            <a:extLst>
              <a:ext uri="{FF2B5EF4-FFF2-40B4-BE49-F238E27FC236}">
                <a16:creationId xmlns:a16="http://schemas.microsoft.com/office/drawing/2014/main" id="{F319AF61-BBB5-5948-9417-092EE4995475}"/>
              </a:ext>
            </a:extLst>
          </p:cNvPr>
          <p:cNvSpPr/>
          <p:nvPr/>
        </p:nvSpPr>
        <p:spPr>
          <a:xfrm>
            <a:off x="1796277" y="3992252"/>
            <a:ext cx="65757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055" y="0"/>
                </a:moveTo>
                <a:lnTo>
                  <a:pt x="0" y="0"/>
                </a:lnTo>
              </a:path>
            </a:pathLst>
          </a:custGeom>
          <a:ln w="19050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1" name="object 15">
            <a:extLst>
              <a:ext uri="{FF2B5EF4-FFF2-40B4-BE49-F238E27FC236}">
                <a16:creationId xmlns:a16="http://schemas.microsoft.com/office/drawing/2014/main" id="{3593F6B1-24F7-F64A-B762-474C006CFF7C}"/>
              </a:ext>
            </a:extLst>
          </p:cNvPr>
          <p:cNvSpPr/>
          <p:nvPr/>
        </p:nvSpPr>
        <p:spPr>
          <a:xfrm>
            <a:off x="1796277" y="4215577"/>
            <a:ext cx="65757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67055" y="0"/>
                </a:moveTo>
                <a:lnTo>
                  <a:pt x="0" y="0"/>
                </a:lnTo>
              </a:path>
            </a:pathLst>
          </a:custGeom>
          <a:ln w="16764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25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22" name="object 16">
            <a:extLst>
              <a:ext uri="{FF2B5EF4-FFF2-40B4-BE49-F238E27FC236}">
                <a16:creationId xmlns:a16="http://schemas.microsoft.com/office/drawing/2014/main" id="{A1BA808C-1441-C748-9DE4-16026A97AB84}"/>
              </a:ext>
            </a:extLst>
          </p:cNvPr>
          <p:cNvSpPr/>
          <p:nvPr/>
        </p:nvSpPr>
        <p:spPr>
          <a:xfrm>
            <a:off x="2324812" y="4313843"/>
            <a:ext cx="0" cy="62655"/>
          </a:xfrm>
          <a:custGeom>
            <a:avLst/>
            <a:gdLst/>
            <a:ahLst/>
            <a:cxnLst/>
            <a:rect l="l" t="t" r="r" b="b"/>
            <a:pathLst>
              <a:path h="64135">
                <a:moveTo>
                  <a:pt x="0" y="64007"/>
                </a:moveTo>
                <a:lnTo>
                  <a:pt x="0" y="0"/>
                </a:lnTo>
              </a:path>
            </a:pathLst>
          </a:custGeom>
          <a:ln w="16764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25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23" name="object 17">
            <a:extLst>
              <a:ext uri="{FF2B5EF4-FFF2-40B4-BE49-F238E27FC236}">
                <a16:creationId xmlns:a16="http://schemas.microsoft.com/office/drawing/2014/main" id="{F93C009C-4E09-B548-90B9-E549CBAB0B82}"/>
              </a:ext>
            </a:extLst>
          </p:cNvPr>
          <p:cNvSpPr/>
          <p:nvPr/>
        </p:nvSpPr>
        <p:spPr>
          <a:xfrm>
            <a:off x="2793796" y="4313843"/>
            <a:ext cx="0" cy="62655"/>
          </a:xfrm>
          <a:custGeom>
            <a:avLst/>
            <a:gdLst/>
            <a:ahLst/>
            <a:cxnLst/>
            <a:rect l="l" t="t" r="r" b="b"/>
            <a:pathLst>
              <a:path h="64135">
                <a:moveTo>
                  <a:pt x="0" y="64007"/>
                </a:moveTo>
                <a:lnTo>
                  <a:pt x="0" y="0"/>
                </a:lnTo>
              </a:path>
            </a:pathLst>
          </a:custGeom>
          <a:ln w="16764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25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24" name="object 18">
            <a:extLst>
              <a:ext uri="{FF2B5EF4-FFF2-40B4-BE49-F238E27FC236}">
                <a16:creationId xmlns:a16="http://schemas.microsoft.com/office/drawing/2014/main" id="{22678F75-CE92-AA4E-8CEE-73658913FDDC}"/>
              </a:ext>
            </a:extLst>
          </p:cNvPr>
          <p:cNvSpPr/>
          <p:nvPr/>
        </p:nvSpPr>
        <p:spPr>
          <a:xfrm>
            <a:off x="3261289" y="4313843"/>
            <a:ext cx="0" cy="62655"/>
          </a:xfrm>
          <a:custGeom>
            <a:avLst/>
            <a:gdLst/>
            <a:ahLst/>
            <a:cxnLst/>
            <a:rect l="l" t="t" r="r" b="b"/>
            <a:pathLst>
              <a:path h="64135">
                <a:moveTo>
                  <a:pt x="0" y="64007"/>
                </a:moveTo>
                <a:lnTo>
                  <a:pt x="0" y="0"/>
                </a:lnTo>
              </a:path>
            </a:pathLst>
          </a:custGeom>
          <a:ln w="16764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25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25" name="object 19">
            <a:extLst>
              <a:ext uri="{FF2B5EF4-FFF2-40B4-BE49-F238E27FC236}">
                <a16:creationId xmlns:a16="http://schemas.microsoft.com/office/drawing/2014/main" id="{C02409F7-7314-D44A-A251-0BB8AD7EC247}"/>
              </a:ext>
            </a:extLst>
          </p:cNvPr>
          <p:cNvSpPr/>
          <p:nvPr/>
        </p:nvSpPr>
        <p:spPr>
          <a:xfrm>
            <a:off x="3728783" y="4313843"/>
            <a:ext cx="0" cy="62655"/>
          </a:xfrm>
          <a:custGeom>
            <a:avLst/>
            <a:gdLst/>
            <a:ahLst/>
            <a:cxnLst/>
            <a:rect l="l" t="t" r="r" b="b"/>
            <a:pathLst>
              <a:path h="64135">
                <a:moveTo>
                  <a:pt x="0" y="64007"/>
                </a:moveTo>
                <a:lnTo>
                  <a:pt x="0" y="0"/>
                </a:lnTo>
              </a:path>
            </a:pathLst>
          </a:custGeom>
          <a:ln w="16764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25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26" name="object 20">
            <a:extLst>
              <a:ext uri="{FF2B5EF4-FFF2-40B4-BE49-F238E27FC236}">
                <a16:creationId xmlns:a16="http://schemas.microsoft.com/office/drawing/2014/main" id="{F24BA1EE-FAAD-F145-A5A2-CAE804611A02}"/>
              </a:ext>
            </a:extLst>
          </p:cNvPr>
          <p:cNvSpPr/>
          <p:nvPr/>
        </p:nvSpPr>
        <p:spPr>
          <a:xfrm>
            <a:off x="4197765" y="4313843"/>
            <a:ext cx="0" cy="62655"/>
          </a:xfrm>
          <a:custGeom>
            <a:avLst/>
            <a:gdLst/>
            <a:ahLst/>
            <a:cxnLst/>
            <a:rect l="l" t="t" r="r" b="b"/>
            <a:pathLst>
              <a:path h="64135">
                <a:moveTo>
                  <a:pt x="0" y="64007"/>
                </a:moveTo>
                <a:lnTo>
                  <a:pt x="0" y="0"/>
                </a:lnTo>
              </a:path>
            </a:pathLst>
          </a:custGeom>
          <a:ln w="16764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25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27" name="object 21">
            <a:extLst>
              <a:ext uri="{FF2B5EF4-FFF2-40B4-BE49-F238E27FC236}">
                <a16:creationId xmlns:a16="http://schemas.microsoft.com/office/drawing/2014/main" id="{932B2EDD-7E8E-4F43-AC5F-80AC180E1407}"/>
              </a:ext>
            </a:extLst>
          </p:cNvPr>
          <p:cNvSpPr/>
          <p:nvPr/>
        </p:nvSpPr>
        <p:spPr>
          <a:xfrm>
            <a:off x="4656327" y="4313843"/>
            <a:ext cx="0" cy="62655"/>
          </a:xfrm>
          <a:custGeom>
            <a:avLst/>
            <a:gdLst/>
            <a:ahLst/>
            <a:cxnLst/>
            <a:rect l="l" t="t" r="r" b="b"/>
            <a:pathLst>
              <a:path h="64135">
                <a:moveTo>
                  <a:pt x="0" y="64007"/>
                </a:moveTo>
                <a:lnTo>
                  <a:pt x="0" y="0"/>
                </a:lnTo>
              </a:path>
            </a:pathLst>
          </a:custGeom>
          <a:ln w="16764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25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28" name="object 22">
            <a:extLst>
              <a:ext uri="{FF2B5EF4-FFF2-40B4-BE49-F238E27FC236}">
                <a16:creationId xmlns:a16="http://schemas.microsoft.com/office/drawing/2014/main" id="{D4AEF037-1909-ED41-B802-B2DBFFD9135A}"/>
              </a:ext>
            </a:extLst>
          </p:cNvPr>
          <p:cNvSpPr/>
          <p:nvPr/>
        </p:nvSpPr>
        <p:spPr>
          <a:xfrm>
            <a:off x="5123821" y="4313843"/>
            <a:ext cx="0" cy="62655"/>
          </a:xfrm>
          <a:custGeom>
            <a:avLst/>
            <a:gdLst/>
            <a:ahLst/>
            <a:cxnLst/>
            <a:rect l="l" t="t" r="r" b="b"/>
            <a:pathLst>
              <a:path h="64135">
                <a:moveTo>
                  <a:pt x="0" y="64007"/>
                </a:moveTo>
                <a:lnTo>
                  <a:pt x="0" y="0"/>
                </a:lnTo>
              </a:path>
            </a:pathLst>
          </a:custGeom>
          <a:ln w="16764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25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29" name="object 23">
            <a:extLst>
              <a:ext uri="{FF2B5EF4-FFF2-40B4-BE49-F238E27FC236}">
                <a16:creationId xmlns:a16="http://schemas.microsoft.com/office/drawing/2014/main" id="{6A62927E-165A-EE40-AC5F-734C8F0EA36C}"/>
              </a:ext>
            </a:extLst>
          </p:cNvPr>
          <p:cNvSpPr/>
          <p:nvPr/>
        </p:nvSpPr>
        <p:spPr>
          <a:xfrm>
            <a:off x="5592803" y="4313843"/>
            <a:ext cx="0" cy="62655"/>
          </a:xfrm>
          <a:custGeom>
            <a:avLst/>
            <a:gdLst/>
            <a:ahLst/>
            <a:cxnLst/>
            <a:rect l="l" t="t" r="r" b="b"/>
            <a:pathLst>
              <a:path h="64135">
                <a:moveTo>
                  <a:pt x="0" y="64007"/>
                </a:moveTo>
                <a:lnTo>
                  <a:pt x="0" y="0"/>
                </a:lnTo>
              </a:path>
            </a:pathLst>
          </a:custGeom>
          <a:ln w="16764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25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30" name="object 24">
            <a:extLst>
              <a:ext uri="{FF2B5EF4-FFF2-40B4-BE49-F238E27FC236}">
                <a16:creationId xmlns:a16="http://schemas.microsoft.com/office/drawing/2014/main" id="{3A8F6FAC-A283-2144-8E00-B76577C5C9EE}"/>
              </a:ext>
            </a:extLst>
          </p:cNvPr>
          <p:cNvSpPr/>
          <p:nvPr/>
        </p:nvSpPr>
        <p:spPr>
          <a:xfrm>
            <a:off x="6060297" y="4313843"/>
            <a:ext cx="0" cy="62655"/>
          </a:xfrm>
          <a:custGeom>
            <a:avLst/>
            <a:gdLst/>
            <a:ahLst/>
            <a:cxnLst/>
            <a:rect l="l" t="t" r="r" b="b"/>
            <a:pathLst>
              <a:path h="64135">
                <a:moveTo>
                  <a:pt x="0" y="64007"/>
                </a:moveTo>
                <a:lnTo>
                  <a:pt x="0" y="0"/>
                </a:lnTo>
              </a:path>
            </a:pathLst>
          </a:custGeom>
          <a:ln w="16764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125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31" name="object 25">
            <a:extLst>
              <a:ext uri="{FF2B5EF4-FFF2-40B4-BE49-F238E27FC236}">
                <a16:creationId xmlns:a16="http://schemas.microsoft.com/office/drawing/2014/main" id="{C38884ED-9681-5446-B897-DBB421B35A56}"/>
              </a:ext>
            </a:extLst>
          </p:cNvPr>
          <p:cNvSpPr/>
          <p:nvPr/>
        </p:nvSpPr>
        <p:spPr>
          <a:xfrm>
            <a:off x="1861043" y="1899696"/>
            <a:ext cx="3950373" cy="1895783"/>
          </a:xfrm>
          <a:custGeom>
            <a:avLst/>
            <a:gdLst/>
            <a:ahLst/>
            <a:cxnLst/>
            <a:rect l="l" t="t" r="r" b="b"/>
            <a:pathLst>
              <a:path w="4043679" h="1940560">
                <a:moveTo>
                  <a:pt x="0" y="0"/>
                </a:moveTo>
                <a:lnTo>
                  <a:pt x="18502" y="0"/>
                </a:lnTo>
                <a:lnTo>
                  <a:pt x="28003" y="0"/>
                </a:lnTo>
                <a:lnTo>
                  <a:pt x="31503" y="0"/>
                </a:lnTo>
                <a:lnTo>
                  <a:pt x="32003" y="0"/>
                </a:lnTo>
                <a:lnTo>
                  <a:pt x="32003" y="9144"/>
                </a:lnTo>
                <a:lnTo>
                  <a:pt x="50291" y="9144"/>
                </a:lnTo>
                <a:lnTo>
                  <a:pt x="50291" y="18287"/>
                </a:lnTo>
                <a:lnTo>
                  <a:pt x="67546" y="18287"/>
                </a:lnTo>
                <a:lnTo>
                  <a:pt x="76406" y="18287"/>
                </a:lnTo>
                <a:lnTo>
                  <a:pt x="79670" y="18287"/>
                </a:lnTo>
                <a:lnTo>
                  <a:pt x="80136" y="18287"/>
                </a:lnTo>
                <a:lnTo>
                  <a:pt x="80136" y="38988"/>
                </a:lnTo>
                <a:lnTo>
                  <a:pt x="98425" y="38988"/>
                </a:lnTo>
                <a:lnTo>
                  <a:pt x="98425" y="57276"/>
                </a:lnTo>
                <a:lnTo>
                  <a:pt x="131464" y="57276"/>
                </a:lnTo>
                <a:lnTo>
                  <a:pt x="148431" y="57276"/>
                </a:lnTo>
                <a:lnTo>
                  <a:pt x="154682" y="57276"/>
                </a:lnTo>
                <a:lnTo>
                  <a:pt x="155575" y="57276"/>
                </a:lnTo>
                <a:lnTo>
                  <a:pt x="155575" y="66548"/>
                </a:lnTo>
                <a:lnTo>
                  <a:pt x="164719" y="66548"/>
                </a:lnTo>
                <a:lnTo>
                  <a:pt x="164719" y="77977"/>
                </a:lnTo>
                <a:lnTo>
                  <a:pt x="176148" y="77977"/>
                </a:lnTo>
                <a:lnTo>
                  <a:pt x="176148" y="87122"/>
                </a:lnTo>
                <a:lnTo>
                  <a:pt x="185292" y="87122"/>
                </a:lnTo>
                <a:lnTo>
                  <a:pt x="185292" y="98551"/>
                </a:lnTo>
                <a:lnTo>
                  <a:pt x="205994" y="98551"/>
                </a:lnTo>
                <a:lnTo>
                  <a:pt x="205994" y="116967"/>
                </a:lnTo>
                <a:lnTo>
                  <a:pt x="224281" y="116967"/>
                </a:lnTo>
                <a:lnTo>
                  <a:pt x="224281" y="126111"/>
                </a:lnTo>
                <a:lnTo>
                  <a:pt x="233425" y="126111"/>
                </a:lnTo>
                <a:lnTo>
                  <a:pt x="233425" y="135255"/>
                </a:lnTo>
                <a:lnTo>
                  <a:pt x="242569" y="135255"/>
                </a:lnTo>
                <a:lnTo>
                  <a:pt x="242569" y="144525"/>
                </a:lnTo>
                <a:lnTo>
                  <a:pt x="251713" y="144525"/>
                </a:lnTo>
                <a:lnTo>
                  <a:pt x="251713" y="167386"/>
                </a:lnTo>
                <a:lnTo>
                  <a:pt x="251713" y="171958"/>
                </a:lnTo>
                <a:lnTo>
                  <a:pt x="263144" y="171958"/>
                </a:lnTo>
                <a:lnTo>
                  <a:pt x="263144" y="210431"/>
                </a:lnTo>
                <a:lnTo>
                  <a:pt x="263144" y="230187"/>
                </a:lnTo>
                <a:lnTo>
                  <a:pt x="263144" y="237466"/>
                </a:lnTo>
                <a:lnTo>
                  <a:pt x="263144" y="238506"/>
                </a:lnTo>
                <a:lnTo>
                  <a:pt x="272288" y="238506"/>
                </a:lnTo>
                <a:lnTo>
                  <a:pt x="272288" y="267654"/>
                </a:lnTo>
                <a:lnTo>
                  <a:pt x="272288" y="282622"/>
                </a:lnTo>
                <a:lnTo>
                  <a:pt x="272288" y="288137"/>
                </a:lnTo>
                <a:lnTo>
                  <a:pt x="272288" y="288925"/>
                </a:lnTo>
                <a:lnTo>
                  <a:pt x="281431" y="288925"/>
                </a:lnTo>
                <a:lnTo>
                  <a:pt x="281431" y="288925"/>
                </a:lnTo>
                <a:lnTo>
                  <a:pt x="281431" y="451739"/>
                </a:lnTo>
                <a:lnTo>
                  <a:pt x="290575" y="451739"/>
                </a:lnTo>
                <a:lnTo>
                  <a:pt x="290575" y="512752"/>
                </a:lnTo>
                <a:lnTo>
                  <a:pt x="290575" y="544083"/>
                </a:lnTo>
                <a:lnTo>
                  <a:pt x="290575" y="555626"/>
                </a:lnTo>
                <a:lnTo>
                  <a:pt x="290575" y="557276"/>
                </a:lnTo>
                <a:lnTo>
                  <a:pt x="299719" y="557276"/>
                </a:lnTo>
                <a:lnTo>
                  <a:pt x="299719" y="573135"/>
                </a:lnTo>
                <a:lnTo>
                  <a:pt x="299719" y="581279"/>
                </a:lnTo>
                <a:lnTo>
                  <a:pt x="299719" y="584279"/>
                </a:lnTo>
                <a:lnTo>
                  <a:pt x="299719" y="584708"/>
                </a:lnTo>
                <a:lnTo>
                  <a:pt x="311150" y="584708"/>
                </a:lnTo>
                <a:lnTo>
                  <a:pt x="311150" y="596265"/>
                </a:lnTo>
                <a:lnTo>
                  <a:pt x="320294" y="596265"/>
                </a:lnTo>
                <a:lnTo>
                  <a:pt x="320294" y="614553"/>
                </a:lnTo>
                <a:lnTo>
                  <a:pt x="329438" y="614553"/>
                </a:lnTo>
                <a:lnTo>
                  <a:pt x="329438" y="623697"/>
                </a:lnTo>
                <a:lnTo>
                  <a:pt x="345567" y="623697"/>
                </a:lnTo>
                <a:lnTo>
                  <a:pt x="345567" y="632968"/>
                </a:lnTo>
                <a:lnTo>
                  <a:pt x="366140" y="632968"/>
                </a:lnTo>
                <a:lnTo>
                  <a:pt x="383321" y="632968"/>
                </a:lnTo>
                <a:lnTo>
                  <a:pt x="392144" y="632968"/>
                </a:lnTo>
                <a:lnTo>
                  <a:pt x="395394" y="632968"/>
                </a:lnTo>
                <a:lnTo>
                  <a:pt x="395858" y="632968"/>
                </a:lnTo>
                <a:lnTo>
                  <a:pt x="395858" y="648970"/>
                </a:lnTo>
                <a:lnTo>
                  <a:pt x="416432" y="648970"/>
                </a:lnTo>
                <a:lnTo>
                  <a:pt x="416432" y="669671"/>
                </a:lnTo>
                <a:lnTo>
                  <a:pt x="444186" y="669671"/>
                </a:lnTo>
                <a:lnTo>
                  <a:pt x="458438" y="669671"/>
                </a:lnTo>
                <a:lnTo>
                  <a:pt x="463688" y="669671"/>
                </a:lnTo>
                <a:lnTo>
                  <a:pt x="464438" y="669671"/>
                </a:lnTo>
                <a:lnTo>
                  <a:pt x="464438" y="688173"/>
                </a:lnTo>
                <a:lnTo>
                  <a:pt x="464438" y="697674"/>
                </a:lnTo>
                <a:lnTo>
                  <a:pt x="464438" y="701174"/>
                </a:lnTo>
                <a:lnTo>
                  <a:pt x="464438" y="701675"/>
                </a:lnTo>
                <a:lnTo>
                  <a:pt x="473709" y="701675"/>
                </a:lnTo>
                <a:lnTo>
                  <a:pt x="473709" y="708660"/>
                </a:lnTo>
                <a:lnTo>
                  <a:pt x="494855" y="708660"/>
                </a:lnTo>
                <a:lnTo>
                  <a:pt x="505714" y="708660"/>
                </a:lnTo>
                <a:lnTo>
                  <a:pt x="509714" y="708660"/>
                </a:lnTo>
                <a:lnTo>
                  <a:pt x="510286" y="708660"/>
                </a:lnTo>
                <a:lnTo>
                  <a:pt x="510286" y="720090"/>
                </a:lnTo>
                <a:lnTo>
                  <a:pt x="530859" y="720090"/>
                </a:lnTo>
                <a:lnTo>
                  <a:pt x="530859" y="740664"/>
                </a:lnTo>
                <a:lnTo>
                  <a:pt x="540003" y="740664"/>
                </a:lnTo>
                <a:lnTo>
                  <a:pt x="540003" y="759079"/>
                </a:lnTo>
                <a:lnTo>
                  <a:pt x="549147" y="759079"/>
                </a:lnTo>
                <a:lnTo>
                  <a:pt x="549147" y="780297"/>
                </a:lnTo>
                <a:lnTo>
                  <a:pt x="549147" y="791194"/>
                </a:lnTo>
                <a:lnTo>
                  <a:pt x="549147" y="795208"/>
                </a:lnTo>
                <a:lnTo>
                  <a:pt x="549147" y="795782"/>
                </a:lnTo>
                <a:lnTo>
                  <a:pt x="569721" y="795782"/>
                </a:lnTo>
                <a:lnTo>
                  <a:pt x="569721" y="830216"/>
                </a:lnTo>
                <a:lnTo>
                  <a:pt x="569721" y="847899"/>
                </a:lnTo>
                <a:lnTo>
                  <a:pt x="569721" y="854414"/>
                </a:lnTo>
                <a:lnTo>
                  <a:pt x="569721" y="855345"/>
                </a:lnTo>
                <a:lnTo>
                  <a:pt x="578865" y="855345"/>
                </a:lnTo>
                <a:lnTo>
                  <a:pt x="578865" y="904390"/>
                </a:lnTo>
                <a:lnTo>
                  <a:pt x="578865" y="929576"/>
                </a:lnTo>
                <a:lnTo>
                  <a:pt x="578865" y="938855"/>
                </a:lnTo>
                <a:lnTo>
                  <a:pt x="578865" y="940181"/>
                </a:lnTo>
                <a:lnTo>
                  <a:pt x="588009" y="940181"/>
                </a:lnTo>
                <a:lnTo>
                  <a:pt x="588009" y="957435"/>
                </a:lnTo>
                <a:lnTo>
                  <a:pt x="588009" y="966295"/>
                </a:lnTo>
                <a:lnTo>
                  <a:pt x="588009" y="969559"/>
                </a:lnTo>
                <a:lnTo>
                  <a:pt x="588009" y="970026"/>
                </a:lnTo>
                <a:lnTo>
                  <a:pt x="603942" y="970026"/>
                </a:lnTo>
                <a:lnTo>
                  <a:pt x="612124" y="970026"/>
                </a:lnTo>
                <a:lnTo>
                  <a:pt x="615138" y="970026"/>
                </a:lnTo>
                <a:lnTo>
                  <a:pt x="615569" y="970026"/>
                </a:lnTo>
                <a:lnTo>
                  <a:pt x="615569" y="988314"/>
                </a:lnTo>
                <a:lnTo>
                  <a:pt x="638036" y="988314"/>
                </a:lnTo>
                <a:lnTo>
                  <a:pt x="649573" y="988314"/>
                </a:lnTo>
                <a:lnTo>
                  <a:pt x="653823" y="988314"/>
                </a:lnTo>
                <a:lnTo>
                  <a:pt x="654431" y="988314"/>
                </a:lnTo>
                <a:lnTo>
                  <a:pt x="654431" y="1010854"/>
                </a:lnTo>
                <a:lnTo>
                  <a:pt x="654431" y="1022429"/>
                </a:lnTo>
                <a:lnTo>
                  <a:pt x="654431" y="1026693"/>
                </a:lnTo>
                <a:lnTo>
                  <a:pt x="654431" y="1027303"/>
                </a:lnTo>
                <a:lnTo>
                  <a:pt x="699365" y="1027303"/>
                </a:lnTo>
                <a:lnTo>
                  <a:pt x="722439" y="1027303"/>
                </a:lnTo>
                <a:lnTo>
                  <a:pt x="730940" y="1027303"/>
                </a:lnTo>
                <a:lnTo>
                  <a:pt x="732155" y="1027303"/>
                </a:lnTo>
                <a:lnTo>
                  <a:pt x="732155" y="1036574"/>
                </a:lnTo>
                <a:lnTo>
                  <a:pt x="748087" y="1036574"/>
                </a:lnTo>
                <a:lnTo>
                  <a:pt x="756269" y="1036574"/>
                </a:lnTo>
                <a:lnTo>
                  <a:pt x="759283" y="1036574"/>
                </a:lnTo>
                <a:lnTo>
                  <a:pt x="759713" y="1036574"/>
                </a:lnTo>
                <a:lnTo>
                  <a:pt x="759713" y="1048004"/>
                </a:lnTo>
                <a:lnTo>
                  <a:pt x="768857" y="1048004"/>
                </a:lnTo>
                <a:lnTo>
                  <a:pt x="768857" y="1057148"/>
                </a:lnTo>
                <a:lnTo>
                  <a:pt x="780288" y="1057148"/>
                </a:lnTo>
                <a:lnTo>
                  <a:pt x="780288" y="1066292"/>
                </a:lnTo>
                <a:lnTo>
                  <a:pt x="789432" y="1066292"/>
                </a:lnTo>
                <a:lnTo>
                  <a:pt x="789432" y="1086993"/>
                </a:lnTo>
                <a:lnTo>
                  <a:pt x="822471" y="1086993"/>
                </a:lnTo>
                <a:lnTo>
                  <a:pt x="839438" y="1086993"/>
                </a:lnTo>
                <a:lnTo>
                  <a:pt x="845689" y="1086993"/>
                </a:lnTo>
                <a:lnTo>
                  <a:pt x="846582" y="1086993"/>
                </a:lnTo>
                <a:lnTo>
                  <a:pt x="846582" y="1102925"/>
                </a:lnTo>
                <a:lnTo>
                  <a:pt x="846582" y="1111107"/>
                </a:lnTo>
                <a:lnTo>
                  <a:pt x="846582" y="1114121"/>
                </a:lnTo>
                <a:lnTo>
                  <a:pt x="846582" y="1114552"/>
                </a:lnTo>
                <a:lnTo>
                  <a:pt x="863836" y="1114552"/>
                </a:lnTo>
                <a:lnTo>
                  <a:pt x="872696" y="1114552"/>
                </a:lnTo>
                <a:lnTo>
                  <a:pt x="875960" y="1114552"/>
                </a:lnTo>
                <a:lnTo>
                  <a:pt x="876426" y="1114552"/>
                </a:lnTo>
                <a:lnTo>
                  <a:pt x="876426" y="1148986"/>
                </a:lnTo>
                <a:lnTo>
                  <a:pt x="876426" y="1166669"/>
                </a:lnTo>
                <a:lnTo>
                  <a:pt x="876426" y="1173184"/>
                </a:lnTo>
                <a:lnTo>
                  <a:pt x="876426" y="1174115"/>
                </a:lnTo>
                <a:lnTo>
                  <a:pt x="885570" y="1174115"/>
                </a:lnTo>
                <a:lnTo>
                  <a:pt x="885570" y="1203263"/>
                </a:lnTo>
                <a:lnTo>
                  <a:pt x="885570" y="1218231"/>
                </a:lnTo>
                <a:lnTo>
                  <a:pt x="885570" y="1223746"/>
                </a:lnTo>
                <a:lnTo>
                  <a:pt x="885570" y="1224534"/>
                </a:lnTo>
                <a:lnTo>
                  <a:pt x="885570" y="1229106"/>
                </a:lnTo>
                <a:lnTo>
                  <a:pt x="919932" y="1229106"/>
                </a:lnTo>
                <a:lnTo>
                  <a:pt x="937577" y="1229106"/>
                </a:lnTo>
                <a:lnTo>
                  <a:pt x="944078" y="1229106"/>
                </a:lnTo>
                <a:lnTo>
                  <a:pt x="945007" y="1229106"/>
                </a:lnTo>
                <a:lnTo>
                  <a:pt x="987371" y="1229106"/>
                </a:lnTo>
                <a:lnTo>
                  <a:pt x="1009126" y="1229106"/>
                </a:lnTo>
                <a:lnTo>
                  <a:pt x="1017141" y="1229106"/>
                </a:lnTo>
                <a:lnTo>
                  <a:pt x="1018286" y="1229106"/>
                </a:lnTo>
                <a:lnTo>
                  <a:pt x="1018286" y="1240663"/>
                </a:lnTo>
                <a:lnTo>
                  <a:pt x="1038859" y="1240663"/>
                </a:lnTo>
                <a:lnTo>
                  <a:pt x="1038859" y="1258951"/>
                </a:lnTo>
                <a:lnTo>
                  <a:pt x="1066613" y="1258951"/>
                </a:lnTo>
                <a:lnTo>
                  <a:pt x="1080865" y="1258951"/>
                </a:lnTo>
                <a:lnTo>
                  <a:pt x="1086115" y="1258951"/>
                </a:lnTo>
                <a:lnTo>
                  <a:pt x="1086865" y="1258951"/>
                </a:lnTo>
                <a:lnTo>
                  <a:pt x="1086865" y="1268095"/>
                </a:lnTo>
                <a:lnTo>
                  <a:pt x="1108011" y="1268095"/>
                </a:lnTo>
                <a:lnTo>
                  <a:pt x="1118870" y="1268095"/>
                </a:lnTo>
                <a:lnTo>
                  <a:pt x="1122870" y="1268095"/>
                </a:lnTo>
                <a:lnTo>
                  <a:pt x="1123442" y="1268095"/>
                </a:lnTo>
                <a:lnTo>
                  <a:pt x="1123442" y="1277366"/>
                </a:lnTo>
                <a:lnTo>
                  <a:pt x="1134871" y="1277366"/>
                </a:lnTo>
                <a:lnTo>
                  <a:pt x="1134871" y="1288796"/>
                </a:lnTo>
                <a:lnTo>
                  <a:pt x="1152126" y="1288796"/>
                </a:lnTo>
                <a:lnTo>
                  <a:pt x="1160986" y="1288796"/>
                </a:lnTo>
                <a:lnTo>
                  <a:pt x="1164250" y="1288796"/>
                </a:lnTo>
                <a:lnTo>
                  <a:pt x="1164717" y="1288796"/>
                </a:lnTo>
                <a:lnTo>
                  <a:pt x="1180576" y="1288796"/>
                </a:lnTo>
                <a:lnTo>
                  <a:pt x="1188720" y="1288796"/>
                </a:lnTo>
                <a:lnTo>
                  <a:pt x="1191720" y="1288796"/>
                </a:lnTo>
                <a:lnTo>
                  <a:pt x="1192149" y="1288796"/>
                </a:lnTo>
                <a:lnTo>
                  <a:pt x="1192149" y="1307084"/>
                </a:lnTo>
                <a:lnTo>
                  <a:pt x="1201293" y="1307084"/>
                </a:lnTo>
                <a:lnTo>
                  <a:pt x="1201293" y="1316355"/>
                </a:lnTo>
                <a:lnTo>
                  <a:pt x="1221867" y="1316355"/>
                </a:lnTo>
                <a:lnTo>
                  <a:pt x="1221867" y="1325499"/>
                </a:lnTo>
                <a:lnTo>
                  <a:pt x="1231011" y="1325499"/>
                </a:lnTo>
                <a:lnTo>
                  <a:pt x="1231011" y="1336929"/>
                </a:lnTo>
                <a:lnTo>
                  <a:pt x="1252156" y="1336929"/>
                </a:lnTo>
                <a:lnTo>
                  <a:pt x="1263014" y="1336929"/>
                </a:lnTo>
                <a:lnTo>
                  <a:pt x="1267015" y="1336929"/>
                </a:lnTo>
                <a:lnTo>
                  <a:pt x="1267587" y="1336929"/>
                </a:lnTo>
                <a:lnTo>
                  <a:pt x="1267587" y="1355344"/>
                </a:lnTo>
                <a:lnTo>
                  <a:pt x="1284841" y="1355344"/>
                </a:lnTo>
                <a:lnTo>
                  <a:pt x="1293701" y="1355344"/>
                </a:lnTo>
                <a:lnTo>
                  <a:pt x="1296965" y="1355344"/>
                </a:lnTo>
                <a:lnTo>
                  <a:pt x="1297432" y="1355344"/>
                </a:lnTo>
                <a:lnTo>
                  <a:pt x="1297432" y="1371203"/>
                </a:lnTo>
                <a:lnTo>
                  <a:pt x="1297432" y="1379347"/>
                </a:lnTo>
                <a:lnTo>
                  <a:pt x="1297432" y="1382347"/>
                </a:lnTo>
                <a:lnTo>
                  <a:pt x="1297432" y="1382776"/>
                </a:lnTo>
                <a:lnTo>
                  <a:pt x="1317255" y="1382776"/>
                </a:lnTo>
                <a:lnTo>
                  <a:pt x="1384300" y="1382776"/>
                </a:lnTo>
                <a:lnTo>
                  <a:pt x="1384300" y="1403477"/>
                </a:lnTo>
                <a:lnTo>
                  <a:pt x="1414770" y="1403477"/>
                </a:lnTo>
                <a:lnTo>
                  <a:pt x="1430416" y="1403477"/>
                </a:lnTo>
                <a:lnTo>
                  <a:pt x="1436181" y="1403477"/>
                </a:lnTo>
                <a:lnTo>
                  <a:pt x="1437005" y="1403477"/>
                </a:lnTo>
                <a:lnTo>
                  <a:pt x="1437005" y="1419336"/>
                </a:lnTo>
                <a:lnTo>
                  <a:pt x="1437005" y="1427480"/>
                </a:lnTo>
                <a:lnTo>
                  <a:pt x="1437005" y="1430480"/>
                </a:lnTo>
                <a:lnTo>
                  <a:pt x="1437005" y="1430909"/>
                </a:lnTo>
                <a:lnTo>
                  <a:pt x="1466080" y="1430909"/>
                </a:lnTo>
                <a:lnTo>
                  <a:pt x="1624583" y="1430909"/>
                </a:lnTo>
                <a:lnTo>
                  <a:pt x="1624583" y="1442466"/>
                </a:lnTo>
                <a:lnTo>
                  <a:pt x="1662983" y="1442466"/>
                </a:lnTo>
                <a:lnTo>
                  <a:pt x="1682702" y="1442466"/>
                </a:lnTo>
                <a:lnTo>
                  <a:pt x="1689967" y="1442466"/>
                </a:lnTo>
                <a:lnTo>
                  <a:pt x="1691005" y="1442466"/>
                </a:lnTo>
                <a:lnTo>
                  <a:pt x="1691005" y="1451610"/>
                </a:lnTo>
                <a:lnTo>
                  <a:pt x="1721401" y="1451610"/>
                </a:lnTo>
                <a:lnTo>
                  <a:pt x="1737010" y="1451610"/>
                </a:lnTo>
                <a:lnTo>
                  <a:pt x="1742761" y="1451610"/>
                </a:lnTo>
                <a:lnTo>
                  <a:pt x="1743583" y="1451610"/>
                </a:lnTo>
                <a:lnTo>
                  <a:pt x="1748155" y="1451610"/>
                </a:lnTo>
                <a:lnTo>
                  <a:pt x="1748155" y="1490083"/>
                </a:lnTo>
                <a:lnTo>
                  <a:pt x="1748155" y="1509839"/>
                </a:lnTo>
                <a:lnTo>
                  <a:pt x="1748155" y="1517118"/>
                </a:lnTo>
                <a:lnTo>
                  <a:pt x="1748155" y="1518158"/>
                </a:lnTo>
                <a:lnTo>
                  <a:pt x="1786481" y="1518158"/>
                </a:lnTo>
                <a:lnTo>
                  <a:pt x="1806162" y="1518158"/>
                </a:lnTo>
                <a:lnTo>
                  <a:pt x="1813413" y="1518158"/>
                </a:lnTo>
                <a:lnTo>
                  <a:pt x="1814449" y="1518158"/>
                </a:lnTo>
                <a:lnTo>
                  <a:pt x="1814449" y="1536446"/>
                </a:lnTo>
                <a:lnTo>
                  <a:pt x="1908428" y="1536446"/>
                </a:lnTo>
                <a:lnTo>
                  <a:pt x="1956688" y="1536446"/>
                </a:lnTo>
                <a:lnTo>
                  <a:pt x="1974468" y="1536446"/>
                </a:lnTo>
                <a:lnTo>
                  <a:pt x="1977008" y="1536446"/>
                </a:lnTo>
                <a:lnTo>
                  <a:pt x="1977008" y="1557147"/>
                </a:lnTo>
                <a:lnTo>
                  <a:pt x="2043162" y="1557147"/>
                </a:lnTo>
                <a:lnTo>
                  <a:pt x="2077132" y="1557147"/>
                </a:lnTo>
                <a:lnTo>
                  <a:pt x="2089648" y="1557147"/>
                </a:lnTo>
                <a:lnTo>
                  <a:pt x="2091435" y="1557147"/>
                </a:lnTo>
                <a:lnTo>
                  <a:pt x="2091435" y="1566291"/>
                </a:lnTo>
                <a:lnTo>
                  <a:pt x="2102866" y="1566291"/>
                </a:lnTo>
                <a:lnTo>
                  <a:pt x="2102866" y="1584579"/>
                </a:lnTo>
                <a:lnTo>
                  <a:pt x="2118725" y="1584579"/>
                </a:lnTo>
                <a:lnTo>
                  <a:pt x="2126869" y="1584579"/>
                </a:lnTo>
                <a:lnTo>
                  <a:pt x="2129869" y="1584579"/>
                </a:lnTo>
                <a:lnTo>
                  <a:pt x="2130297" y="1584579"/>
                </a:lnTo>
                <a:lnTo>
                  <a:pt x="2130297" y="1602994"/>
                </a:lnTo>
                <a:lnTo>
                  <a:pt x="2130297" y="1602994"/>
                </a:lnTo>
                <a:lnTo>
                  <a:pt x="2571877" y="1602994"/>
                </a:lnTo>
                <a:lnTo>
                  <a:pt x="2571877" y="1620174"/>
                </a:lnTo>
                <a:lnTo>
                  <a:pt x="2571877" y="1628997"/>
                </a:lnTo>
                <a:lnTo>
                  <a:pt x="2571877" y="1632247"/>
                </a:lnTo>
                <a:lnTo>
                  <a:pt x="2571877" y="1632712"/>
                </a:lnTo>
                <a:lnTo>
                  <a:pt x="2594344" y="1632712"/>
                </a:lnTo>
                <a:lnTo>
                  <a:pt x="2605881" y="1632712"/>
                </a:lnTo>
                <a:lnTo>
                  <a:pt x="2610131" y="1632712"/>
                </a:lnTo>
                <a:lnTo>
                  <a:pt x="2610739" y="1632712"/>
                </a:lnTo>
                <a:lnTo>
                  <a:pt x="2610739" y="1648644"/>
                </a:lnTo>
                <a:lnTo>
                  <a:pt x="2610739" y="1656826"/>
                </a:lnTo>
                <a:lnTo>
                  <a:pt x="2610739" y="1659840"/>
                </a:lnTo>
                <a:lnTo>
                  <a:pt x="2610739" y="1660271"/>
                </a:lnTo>
                <a:lnTo>
                  <a:pt x="2659711" y="1660271"/>
                </a:lnTo>
                <a:lnTo>
                  <a:pt x="2684859" y="1660271"/>
                </a:lnTo>
                <a:lnTo>
                  <a:pt x="2694124" y="1660271"/>
                </a:lnTo>
                <a:lnTo>
                  <a:pt x="2695447" y="1660271"/>
                </a:lnTo>
                <a:lnTo>
                  <a:pt x="2695447" y="1682811"/>
                </a:lnTo>
                <a:lnTo>
                  <a:pt x="2695447" y="1694386"/>
                </a:lnTo>
                <a:lnTo>
                  <a:pt x="2695447" y="1698650"/>
                </a:lnTo>
                <a:lnTo>
                  <a:pt x="2695447" y="1699260"/>
                </a:lnTo>
                <a:lnTo>
                  <a:pt x="2706878" y="1699260"/>
                </a:lnTo>
                <a:lnTo>
                  <a:pt x="2706878" y="1721800"/>
                </a:lnTo>
                <a:lnTo>
                  <a:pt x="2706878" y="1733375"/>
                </a:lnTo>
                <a:lnTo>
                  <a:pt x="2706878" y="1737639"/>
                </a:lnTo>
                <a:lnTo>
                  <a:pt x="2706878" y="1738249"/>
                </a:lnTo>
                <a:lnTo>
                  <a:pt x="2761136" y="1738249"/>
                </a:lnTo>
                <a:lnTo>
                  <a:pt x="2956306" y="1738249"/>
                </a:lnTo>
                <a:lnTo>
                  <a:pt x="2956306" y="1760789"/>
                </a:lnTo>
                <a:lnTo>
                  <a:pt x="2956306" y="1772364"/>
                </a:lnTo>
                <a:lnTo>
                  <a:pt x="2956306" y="1776628"/>
                </a:lnTo>
                <a:lnTo>
                  <a:pt x="2956306" y="1777238"/>
                </a:lnTo>
                <a:lnTo>
                  <a:pt x="3017172" y="1777238"/>
                </a:lnTo>
                <a:lnTo>
                  <a:pt x="3048428" y="1777238"/>
                </a:lnTo>
                <a:lnTo>
                  <a:pt x="3059943" y="1777238"/>
                </a:lnTo>
                <a:lnTo>
                  <a:pt x="3061589" y="1777238"/>
                </a:lnTo>
                <a:lnTo>
                  <a:pt x="3061589" y="1810351"/>
                </a:lnTo>
                <a:lnTo>
                  <a:pt x="3061589" y="1827355"/>
                </a:lnTo>
                <a:lnTo>
                  <a:pt x="3061589" y="1833620"/>
                </a:lnTo>
                <a:lnTo>
                  <a:pt x="3061589" y="1834515"/>
                </a:lnTo>
                <a:lnTo>
                  <a:pt x="3135671" y="1834515"/>
                </a:lnTo>
                <a:lnTo>
                  <a:pt x="3281172" y="1834515"/>
                </a:lnTo>
                <a:lnTo>
                  <a:pt x="3281172" y="1895528"/>
                </a:lnTo>
                <a:lnTo>
                  <a:pt x="3281172" y="1926859"/>
                </a:lnTo>
                <a:lnTo>
                  <a:pt x="3281172" y="1938402"/>
                </a:lnTo>
                <a:lnTo>
                  <a:pt x="3281172" y="1940052"/>
                </a:lnTo>
                <a:lnTo>
                  <a:pt x="3721703" y="1940052"/>
                </a:lnTo>
                <a:lnTo>
                  <a:pt x="3947922" y="1940052"/>
                </a:lnTo>
                <a:lnTo>
                  <a:pt x="4031265" y="1940052"/>
                </a:lnTo>
                <a:lnTo>
                  <a:pt x="4043172" y="1940052"/>
                </a:lnTo>
              </a:path>
            </a:pathLst>
          </a:custGeom>
          <a:ln w="38100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32" name="object 26">
            <a:extLst>
              <a:ext uri="{FF2B5EF4-FFF2-40B4-BE49-F238E27FC236}">
                <a16:creationId xmlns:a16="http://schemas.microsoft.com/office/drawing/2014/main" id="{1E8A6CCF-E34F-F242-A019-1962696813CF}"/>
              </a:ext>
            </a:extLst>
          </p:cNvPr>
          <p:cNvSpPr/>
          <p:nvPr/>
        </p:nvSpPr>
        <p:spPr>
          <a:xfrm>
            <a:off x="2222083" y="2487041"/>
            <a:ext cx="0" cy="64517"/>
          </a:xfrm>
          <a:custGeom>
            <a:avLst/>
            <a:gdLst/>
            <a:ahLst/>
            <a:cxnLst/>
            <a:rect l="l" t="t" r="r" b="b"/>
            <a:pathLst>
              <a:path h="66039">
                <a:moveTo>
                  <a:pt x="0" y="0"/>
                </a:moveTo>
                <a:lnTo>
                  <a:pt x="0" y="65531"/>
                </a:lnTo>
              </a:path>
            </a:pathLst>
          </a:custGeom>
          <a:ln w="19050">
            <a:solidFill>
              <a:srgbClr val="F8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33" name="object 27">
            <a:extLst>
              <a:ext uri="{FF2B5EF4-FFF2-40B4-BE49-F238E27FC236}">
                <a16:creationId xmlns:a16="http://schemas.microsoft.com/office/drawing/2014/main" id="{A86943C1-3A76-6E48-B2D5-B41FC2473A56}"/>
              </a:ext>
            </a:extLst>
          </p:cNvPr>
          <p:cNvSpPr/>
          <p:nvPr/>
        </p:nvSpPr>
        <p:spPr>
          <a:xfrm>
            <a:off x="2248882" y="2495974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19050">
            <a:solidFill>
              <a:srgbClr val="F8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34" name="object 28">
            <a:extLst>
              <a:ext uri="{FF2B5EF4-FFF2-40B4-BE49-F238E27FC236}">
                <a16:creationId xmlns:a16="http://schemas.microsoft.com/office/drawing/2014/main" id="{46E3C82A-1EAC-FE40-A36A-965FC93E9CF1}"/>
              </a:ext>
            </a:extLst>
          </p:cNvPr>
          <p:cNvSpPr/>
          <p:nvPr/>
        </p:nvSpPr>
        <p:spPr>
          <a:xfrm>
            <a:off x="2287591" y="2525751"/>
            <a:ext cx="0" cy="64517"/>
          </a:xfrm>
          <a:custGeom>
            <a:avLst/>
            <a:gdLst/>
            <a:ahLst/>
            <a:cxnLst/>
            <a:rect l="l" t="t" r="r" b="b"/>
            <a:pathLst>
              <a:path h="66039">
                <a:moveTo>
                  <a:pt x="0" y="0"/>
                </a:moveTo>
                <a:lnTo>
                  <a:pt x="0" y="65531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35" name="object 29">
            <a:extLst>
              <a:ext uri="{FF2B5EF4-FFF2-40B4-BE49-F238E27FC236}">
                <a16:creationId xmlns:a16="http://schemas.microsoft.com/office/drawing/2014/main" id="{0FC0A314-6751-7644-9A7B-F1916511F4F9}"/>
              </a:ext>
            </a:extLst>
          </p:cNvPr>
          <p:cNvSpPr/>
          <p:nvPr/>
        </p:nvSpPr>
        <p:spPr>
          <a:xfrm>
            <a:off x="2223571" y="2527239"/>
            <a:ext cx="24194" cy="0"/>
          </a:xfrm>
          <a:custGeom>
            <a:avLst/>
            <a:gdLst/>
            <a:ahLst/>
            <a:cxnLst/>
            <a:rect l="l" t="t" r="r" b="b"/>
            <a:pathLst>
              <a:path w="24764">
                <a:moveTo>
                  <a:pt x="0" y="0"/>
                </a:moveTo>
                <a:lnTo>
                  <a:pt x="24383" y="0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36" name="object 30">
            <a:extLst>
              <a:ext uri="{FF2B5EF4-FFF2-40B4-BE49-F238E27FC236}">
                <a16:creationId xmlns:a16="http://schemas.microsoft.com/office/drawing/2014/main" id="{0E4B03EC-4C67-E543-98D5-3E966E2ECB22}"/>
              </a:ext>
            </a:extLst>
          </p:cNvPr>
          <p:cNvSpPr/>
          <p:nvPr/>
        </p:nvSpPr>
        <p:spPr>
          <a:xfrm>
            <a:off x="2223571" y="253170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37" name="object 31">
            <a:extLst>
              <a:ext uri="{FF2B5EF4-FFF2-40B4-BE49-F238E27FC236}">
                <a16:creationId xmlns:a16="http://schemas.microsoft.com/office/drawing/2014/main" id="{6A3E521C-7EA3-B040-9FE1-78E46CCE210B}"/>
              </a:ext>
            </a:extLst>
          </p:cNvPr>
          <p:cNvSpPr/>
          <p:nvPr/>
        </p:nvSpPr>
        <p:spPr>
          <a:xfrm>
            <a:off x="2223571" y="2530217"/>
            <a:ext cx="24194" cy="0"/>
          </a:xfrm>
          <a:custGeom>
            <a:avLst/>
            <a:gdLst/>
            <a:ahLst/>
            <a:cxnLst/>
            <a:rect l="l" t="t" r="r" b="b"/>
            <a:pathLst>
              <a:path w="24764">
                <a:moveTo>
                  <a:pt x="0" y="0"/>
                </a:moveTo>
                <a:lnTo>
                  <a:pt x="24383" y="0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38" name="object 32">
            <a:extLst>
              <a:ext uri="{FF2B5EF4-FFF2-40B4-BE49-F238E27FC236}">
                <a16:creationId xmlns:a16="http://schemas.microsoft.com/office/drawing/2014/main" id="{CBA1B727-2A94-A94C-9F92-6875CCA6E9C2}"/>
              </a:ext>
            </a:extLst>
          </p:cNvPr>
          <p:cNvSpPr/>
          <p:nvPr/>
        </p:nvSpPr>
        <p:spPr>
          <a:xfrm>
            <a:off x="2289080" y="2562972"/>
            <a:ext cx="24194" cy="0"/>
          </a:xfrm>
          <a:custGeom>
            <a:avLst/>
            <a:gdLst/>
            <a:ahLst/>
            <a:cxnLst/>
            <a:rect l="l" t="t" r="r" b="b"/>
            <a:pathLst>
              <a:path w="24764">
                <a:moveTo>
                  <a:pt x="24383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39" name="object 33">
            <a:extLst>
              <a:ext uri="{FF2B5EF4-FFF2-40B4-BE49-F238E27FC236}">
                <a16:creationId xmlns:a16="http://schemas.microsoft.com/office/drawing/2014/main" id="{92B5DBA3-EBBD-CD49-A963-A2286B245082}"/>
              </a:ext>
            </a:extLst>
          </p:cNvPr>
          <p:cNvSpPr/>
          <p:nvPr/>
        </p:nvSpPr>
        <p:spPr>
          <a:xfrm>
            <a:off x="2289081" y="2567438"/>
            <a:ext cx="22333" cy="0"/>
          </a:xfrm>
          <a:custGeom>
            <a:avLst/>
            <a:gdLst/>
            <a:ahLst/>
            <a:cxnLst/>
            <a:rect l="l" t="t" r="r" b="b"/>
            <a:pathLst>
              <a:path w="22860">
                <a:moveTo>
                  <a:pt x="22859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40" name="object 34">
            <a:extLst>
              <a:ext uri="{FF2B5EF4-FFF2-40B4-BE49-F238E27FC236}">
                <a16:creationId xmlns:a16="http://schemas.microsoft.com/office/drawing/2014/main" id="{481F0C1D-9017-944A-AA85-11472D292CA7}"/>
              </a:ext>
            </a:extLst>
          </p:cNvPr>
          <p:cNvSpPr/>
          <p:nvPr/>
        </p:nvSpPr>
        <p:spPr>
          <a:xfrm>
            <a:off x="2271215" y="2546593"/>
            <a:ext cx="16750" cy="0"/>
          </a:xfrm>
          <a:custGeom>
            <a:avLst/>
            <a:gdLst/>
            <a:ahLst/>
            <a:cxnLst/>
            <a:rect l="l" t="t" r="r" b="b"/>
            <a:pathLst>
              <a:path w="17144">
                <a:moveTo>
                  <a:pt x="0" y="0"/>
                </a:moveTo>
                <a:lnTo>
                  <a:pt x="16763" y="0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41" name="object 35">
            <a:extLst>
              <a:ext uri="{FF2B5EF4-FFF2-40B4-BE49-F238E27FC236}">
                <a16:creationId xmlns:a16="http://schemas.microsoft.com/office/drawing/2014/main" id="{9A166EE1-9D0E-904F-A04B-CB6350F4B953}"/>
              </a:ext>
            </a:extLst>
          </p:cNvPr>
          <p:cNvSpPr/>
          <p:nvPr/>
        </p:nvSpPr>
        <p:spPr>
          <a:xfrm>
            <a:off x="2253350" y="2527239"/>
            <a:ext cx="19851" cy="0"/>
          </a:xfrm>
          <a:custGeom>
            <a:avLst/>
            <a:gdLst/>
            <a:ahLst/>
            <a:cxnLst/>
            <a:rect l="l" t="t" r="r" b="b"/>
            <a:pathLst>
              <a:path w="20319">
                <a:moveTo>
                  <a:pt x="0" y="0"/>
                </a:moveTo>
                <a:lnTo>
                  <a:pt x="19812" y="0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42" name="object 36">
            <a:extLst>
              <a:ext uri="{FF2B5EF4-FFF2-40B4-BE49-F238E27FC236}">
                <a16:creationId xmlns:a16="http://schemas.microsoft.com/office/drawing/2014/main" id="{CF148D6A-C88D-D242-9D6E-8C7004391C62}"/>
              </a:ext>
            </a:extLst>
          </p:cNvPr>
          <p:cNvSpPr/>
          <p:nvPr/>
        </p:nvSpPr>
        <p:spPr>
          <a:xfrm>
            <a:off x="2251860" y="2540639"/>
            <a:ext cx="12407" cy="0"/>
          </a:xfrm>
          <a:custGeom>
            <a:avLst/>
            <a:gdLst/>
            <a:ahLst/>
            <a:cxnLst/>
            <a:rect l="l" t="t" r="r" b="b"/>
            <a:pathLst>
              <a:path w="12700">
                <a:moveTo>
                  <a:pt x="0" y="0"/>
                </a:moveTo>
                <a:lnTo>
                  <a:pt x="12192" y="0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43" name="object 37">
            <a:extLst>
              <a:ext uri="{FF2B5EF4-FFF2-40B4-BE49-F238E27FC236}">
                <a16:creationId xmlns:a16="http://schemas.microsoft.com/office/drawing/2014/main" id="{3D7AEB5E-A9C6-EC4F-9A83-C5ED0390303C}"/>
              </a:ext>
            </a:extLst>
          </p:cNvPr>
          <p:cNvSpPr/>
          <p:nvPr/>
        </p:nvSpPr>
        <p:spPr>
          <a:xfrm>
            <a:off x="2375434" y="2677611"/>
            <a:ext cx="65757" cy="0"/>
          </a:xfrm>
          <a:custGeom>
            <a:avLst/>
            <a:gdLst/>
            <a:ahLst/>
            <a:cxnLst/>
            <a:rect l="l" t="t" r="r" b="b"/>
            <a:pathLst>
              <a:path w="67310">
                <a:moveTo>
                  <a:pt x="0" y="0"/>
                </a:moveTo>
                <a:lnTo>
                  <a:pt x="67055" y="0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44" name="object 38">
            <a:extLst>
              <a:ext uri="{FF2B5EF4-FFF2-40B4-BE49-F238E27FC236}">
                <a16:creationId xmlns:a16="http://schemas.microsoft.com/office/drawing/2014/main" id="{AD48DFE2-074B-DF4A-BE12-57D115226F83}"/>
              </a:ext>
            </a:extLst>
          </p:cNvPr>
          <p:cNvSpPr/>
          <p:nvPr/>
        </p:nvSpPr>
        <p:spPr>
          <a:xfrm>
            <a:off x="2409675" y="2646347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45" name="object 39">
            <a:extLst>
              <a:ext uri="{FF2B5EF4-FFF2-40B4-BE49-F238E27FC236}">
                <a16:creationId xmlns:a16="http://schemas.microsoft.com/office/drawing/2014/main" id="{1DCD976F-5A0E-3449-B1FD-1F575B806F43}"/>
              </a:ext>
            </a:extLst>
          </p:cNvPr>
          <p:cNvSpPr/>
          <p:nvPr/>
        </p:nvSpPr>
        <p:spPr>
          <a:xfrm>
            <a:off x="2464762" y="2833940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46" name="object 40">
            <a:extLst>
              <a:ext uri="{FF2B5EF4-FFF2-40B4-BE49-F238E27FC236}">
                <a16:creationId xmlns:a16="http://schemas.microsoft.com/office/drawing/2014/main" id="{6F444673-0F06-5846-BBEA-DF2D0A7C075D}"/>
              </a:ext>
            </a:extLst>
          </p:cNvPr>
          <p:cNvSpPr/>
          <p:nvPr/>
        </p:nvSpPr>
        <p:spPr>
          <a:xfrm>
            <a:off x="2430521" y="2868182"/>
            <a:ext cx="73201" cy="0"/>
          </a:xfrm>
          <a:custGeom>
            <a:avLst/>
            <a:gdLst/>
            <a:ahLst/>
            <a:cxnLst/>
            <a:rect l="l" t="t" r="r" b="b"/>
            <a:pathLst>
              <a:path w="74930">
                <a:moveTo>
                  <a:pt x="0" y="0"/>
                </a:moveTo>
                <a:lnTo>
                  <a:pt x="74675" y="0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47" name="object 41">
            <a:extLst>
              <a:ext uri="{FF2B5EF4-FFF2-40B4-BE49-F238E27FC236}">
                <a16:creationId xmlns:a16="http://schemas.microsoft.com/office/drawing/2014/main" id="{F5C7DBEC-F8ED-F948-9D53-1693D35CDD96}"/>
              </a:ext>
            </a:extLst>
          </p:cNvPr>
          <p:cNvSpPr/>
          <p:nvPr/>
        </p:nvSpPr>
        <p:spPr>
          <a:xfrm>
            <a:off x="2454341" y="2848828"/>
            <a:ext cx="0" cy="16750"/>
          </a:xfrm>
          <a:custGeom>
            <a:avLst/>
            <a:gdLst/>
            <a:ahLst/>
            <a:cxnLst/>
            <a:rect l="l" t="t" r="r" b="b"/>
            <a:pathLst>
              <a:path h="17144">
                <a:moveTo>
                  <a:pt x="0" y="0"/>
                </a:moveTo>
                <a:lnTo>
                  <a:pt x="0" y="16764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48" name="object 42">
            <a:extLst>
              <a:ext uri="{FF2B5EF4-FFF2-40B4-BE49-F238E27FC236}">
                <a16:creationId xmlns:a16="http://schemas.microsoft.com/office/drawing/2014/main" id="{DCD9BE95-A798-1D40-906C-322BA82AA693}"/>
              </a:ext>
            </a:extLst>
          </p:cNvPr>
          <p:cNvSpPr/>
          <p:nvPr/>
        </p:nvSpPr>
        <p:spPr>
          <a:xfrm>
            <a:off x="2539204" y="2869673"/>
            <a:ext cx="0" cy="68858"/>
          </a:xfrm>
          <a:custGeom>
            <a:avLst/>
            <a:gdLst/>
            <a:ahLst/>
            <a:cxnLst/>
            <a:rect l="l" t="t" r="r" b="b"/>
            <a:pathLst>
              <a:path h="70485">
                <a:moveTo>
                  <a:pt x="0" y="0"/>
                </a:moveTo>
                <a:lnTo>
                  <a:pt x="0" y="70104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49" name="object 43">
            <a:extLst>
              <a:ext uri="{FF2B5EF4-FFF2-40B4-BE49-F238E27FC236}">
                <a16:creationId xmlns:a16="http://schemas.microsoft.com/office/drawing/2014/main" id="{B4168CF5-D508-9742-B681-78BAF15C8992}"/>
              </a:ext>
            </a:extLst>
          </p:cNvPr>
          <p:cNvSpPr/>
          <p:nvPr/>
        </p:nvSpPr>
        <p:spPr>
          <a:xfrm>
            <a:off x="2576425" y="2881582"/>
            <a:ext cx="0" cy="64517"/>
          </a:xfrm>
          <a:custGeom>
            <a:avLst/>
            <a:gdLst/>
            <a:ahLst/>
            <a:cxnLst/>
            <a:rect l="l" t="t" r="r" b="b"/>
            <a:pathLst>
              <a:path h="66039">
                <a:moveTo>
                  <a:pt x="0" y="0"/>
                </a:moveTo>
                <a:lnTo>
                  <a:pt x="0" y="65531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50" name="object 44">
            <a:extLst>
              <a:ext uri="{FF2B5EF4-FFF2-40B4-BE49-F238E27FC236}">
                <a16:creationId xmlns:a16="http://schemas.microsoft.com/office/drawing/2014/main" id="{5CB7A7EC-E299-E146-BF79-915EDB6EF1AD}"/>
              </a:ext>
            </a:extLst>
          </p:cNvPr>
          <p:cNvSpPr/>
          <p:nvPr/>
        </p:nvSpPr>
        <p:spPr>
          <a:xfrm>
            <a:off x="2538462" y="2909126"/>
            <a:ext cx="40322" cy="0"/>
          </a:xfrm>
          <a:custGeom>
            <a:avLst/>
            <a:gdLst/>
            <a:ahLst/>
            <a:cxnLst/>
            <a:rect l="l" t="t" r="r" b="b"/>
            <a:pathLst>
              <a:path w="41275">
                <a:moveTo>
                  <a:pt x="0" y="0"/>
                </a:moveTo>
                <a:lnTo>
                  <a:pt x="41148" y="0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51" name="object 45">
            <a:extLst>
              <a:ext uri="{FF2B5EF4-FFF2-40B4-BE49-F238E27FC236}">
                <a16:creationId xmlns:a16="http://schemas.microsoft.com/office/drawing/2014/main" id="{B15FE7D5-BC17-034F-BAF3-39AEFE12B63B}"/>
              </a:ext>
            </a:extLst>
          </p:cNvPr>
          <p:cNvSpPr/>
          <p:nvPr/>
        </p:nvSpPr>
        <p:spPr>
          <a:xfrm>
            <a:off x="2682877" y="3014833"/>
            <a:ext cx="65757" cy="0"/>
          </a:xfrm>
          <a:custGeom>
            <a:avLst/>
            <a:gdLst/>
            <a:ahLst/>
            <a:cxnLst/>
            <a:rect l="l" t="t" r="r" b="b"/>
            <a:pathLst>
              <a:path w="67310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19050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52" name="object 46">
            <a:extLst>
              <a:ext uri="{FF2B5EF4-FFF2-40B4-BE49-F238E27FC236}">
                <a16:creationId xmlns:a16="http://schemas.microsoft.com/office/drawing/2014/main" id="{6180125B-1141-2944-AF31-828D4FFDD86B}"/>
              </a:ext>
            </a:extLst>
          </p:cNvPr>
          <p:cNvSpPr/>
          <p:nvPr/>
        </p:nvSpPr>
        <p:spPr>
          <a:xfrm>
            <a:off x="2708186" y="2989523"/>
            <a:ext cx="0" cy="24194"/>
          </a:xfrm>
          <a:custGeom>
            <a:avLst/>
            <a:gdLst/>
            <a:ahLst/>
            <a:cxnLst/>
            <a:rect l="l" t="t" r="r" b="b"/>
            <a:pathLst>
              <a:path h="24764">
                <a:moveTo>
                  <a:pt x="0" y="0"/>
                </a:moveTo>
                <a:lnTo>
                  <a:pt x="0" y="24384"/>
                </a:lnTo>
              </a:path>
            </a:pathLst>
          </a:custGeom>
          <a:ln w="19050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53" name="object 47">
            <a:extLst>
              <a:ext uri="{FF2B5EF4-FFF2-40B4-BE49-F238E27FC236}">
                <a16:creationId xmlns:a16="http://schemas.microsoft.com/office/drawing/2014/main" id="{F2DF91ED-0D42-D041-9047-18852BCB9584}"/>
              </a:ext>
            </a:extLst>
          </p:cNvPr>
          <p:cNvSpPr/>
          <p:nvPr/>
        </p:nvSpPr>
        <p:spPr>
          <a:xfrm>
            <a:off x="2723076" y="3014834"/>
            <a:ext cx="0" cy="29777"/>
          </a:xfrm>
          <a:custGeom>
            <a:avLst/>
            <a:gdLst/>
            <a:ahLst/>
            <a:cxnLst/>
            <a:rect l="l" t="t" r="r" b="b"/>
            <a:pathLst>
              <a:path h="30480">
                <a:moveTo>
                  <a:pt x="0" y="30479"/>
                </a:moveTo>
                <a:lnTo>
                  <a:pt x="0" y="0"/>
                </a:lnTo>
              </a:path>
            </a:pathLst>
          </a:custGeom>
          <a:ln w="19050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54" name="object 48">
            <a:extLst>
              <a:ext uri="{FF2B5EF4-FFF2-40B4-BE49-F238E27FC236}">
                <a16:creationId xmlns:a16="http://schemas.microsoft.com/office/drawing/2014/main" id="{044699BB-58EC-3A46-9616-B0C9CADB7472}"/>
              </a:ext>
            </a:extLst>
          </p:cNvPr>
          <p:cNvSpPr/>
          <p:nvPr/>
        </p:nvSpPr>
        <p:spPr>
          <a:xfrm>
            <a:off x="2753596" y="3066199"/>
            <a:ext cx="0" cy="68858"/>
          </a:xfrm>
          <a:custGeom>
            <a:avLst/>
            <a:gdLst/>
            <a:ahLst/>
            <a:cxnLst/>
            <a:rect l="l" t="t" r="r" b="b"/>
            <a:pathLst>
              <a:path h="70485">
                <a:moveTo>
                  <a:pt x="0" y="0"/>
                </a:moveTo>
                <a:lnTo>
                  <a:pt x="0" y="70104"/>
                </a:lnTo>
              </a:path>
            </a:pathLst>
          </a:custGeom>
          <a:ln w="19050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55" name="object 49">
            <a:extLst>
              <a:ext uri="{FF2B5EF4-FFF2-40B4-BE49-F238E27FC236}">
                <a16:creationId xmlns:a16="http://schemas.microsoft.com/office/drawing/2014/main" id="{2632595F-E96E-EE48-B29F-B64795CC20BC}"/>
              </a:ext>
            </a:extLst>
          </p:cNvPr>
          <p:cNvSpPr/>
          <p:nvPr/>
        </p:nvSpPr>
        <p:spPr>
          <a:xfrm>
            <a:off x="2728287" y="3091507"/>
            <a:ext cx="24194" cy="0"/>
          </a:xfrm>
          <a:custGeom>
            <a:avLst/>
            <a:gdLst/>
            <a:ahLst/>
            <a:cxnLst/>
            <a:rect l="l" t="t" r="r" b="b"/>
            <a:pathLst>
              <a:path w="24764">
                <a:moveTo>
                  <a:pt x="24383" y="0"/>
                </a:moveTo>
                <a:lnTo>
                  <a:pt x="0" y="0"/>
                </a:lnTo>
              </a:path>
            </a:pathLst>
          </a:custGeom>
          <a:ln w="19050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56" name="object 50">
            <a:extLst>
              <a:ext uri="{FF2B5EF4-FFF2-40B4-BE49-F238E27FC236}">
                <a16:creationId xmlns:a16="http://schemas.microsoft.com/office/drawing/2014/main" id="{8B3D3235-A170-0A40-8E2A-F48FCA0E3C80}"/>
              </a:ext>
            </a:extLst>
          </p:cNvPr>
          <p:cNvSpPr/>
          <p:nvPr/>
        </p:nvSpPr>
        <p:spPr>
          <a:xfrm>
            <a:off x="2997766" y="3125752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19050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57" name="object 51">
            <a:extLst>
              <a:ext uri="{FF2B5EF4-FFF2-40B4-BE49-F238E27FC236}">
                <a16:creationId xmlns:a16="http://schemas.microsoft.com/office/drawing/2014/main" id="{55F36F13-5D9E-8C43-AEDF-7C81705E91C2}"/>
              </a:ext>
            </a:extLst>
          </p:cNvPr>
          <p:cNvSpPr/>
          <p:nvPr/>
        </p:nvSpPr>
        <p:spPr>
          <a:xfrm>
            <a:off x="3002233" y="3165948"/>
            <a:ext cx="22333" cy="0"/>
          </a:xfrm>
          <a:custGeom>
            <a:avLst/>
            <a:gdLst/>
            <a:ahLst/>
            <a:cxnLst/>
            <a:rect l="l" t="t" r="r" b="b"/>
            <a:pathLst>
              <a:path w="22860">
                <a:moveTo>
                  <a:pt x="22860" y="0"/>
                </a:moveTo>
                <a:lnTo>
                  <a:pt x="0" y="0"/>
                </a:lnTo>
              </a:path>
            </a:pathLst>
          </a:custGeom>
          <a:ln w="19050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58" name="object 52">
            <a:extLst>
              <a:ext uri="{FF2B5EF4-FFF2-40B4-BE49-F238E27FC236}">
                <a16:creationId xmlns:a16="http://schemas.microsoft.com/office/drawing/2014/main" id="{24262D99-682E-5541-BA9B-8A8A1AF93CCE}"/>
              </a:ext>
            </a:extLst>
          </p:cNvPr>
          <p:cNvSpPr/>
          <p:nvPr/>
        </p:nvSpPr>
        <p:spPr>
          <a:xfrm>
            <a:off x="3157071" y="3228483"/>
            <a:ext cx="0" cy="57071"/>
          </a:xfrm>
          <a:custGeom>
            <a:avLst/>
            <a:gdLst/>
            <a:ahLst/>
            <a:cxnLst/>
            <a:rect l="l" t="t" r="r" b="b"/>
            <a:pathLst>
              <a:path h="58419">
                <a:moveTo>
                  <a:pt x="0" y="0"/>
                </a:moveTo>
                <a:lnTo>
                  <a:pt x="0" y="57912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59" name="object 53">
            <a:extLst>
              <a:ext uri="{FF2B5EF4-FFF2-40B4-BE49-F238E27FC236}">
                <a16:creationId xmlns:a16="http://schemas.microsoft.com/office/drawing/2014/main" id="{D593C056-73F3-BA40-BEA2-A85359856CA3}"/>
              </a:ext>
            </a:extLst>
          </p:cNvPr>
          <p:cNvSpPr/>
          <p:nvPr/>
        </p:nvSpPr>
        <p:spPr>
          <a:xfrm>
            <a:off x="3137716" y="3237415"/>
            <a:ext cx="0" cy="10546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-3810" y="5333"/>
                </a:moveTo>
                <a:lnTo>
                  <a:pt x="3810" y="5333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60" name="object 54">
            <a:extLst>
              <a:ext uri="{FF2B5EF4-FFF2-40B4-BE49-F238E27FC236}">
                <a16:creationId xmlns:a16="http://schemas.microsoft.com/office/drawing/2014/main" id="{C9655B65-2E93-7E4E-9DA8-F3AB3404B91D}"/>
              </a:ext>
            </a:extLst>
          </p:cNvPr>
          <p:cNvSpPr/>
          <p:nvPr/>
        </p:nvSpPr>
        <p:spPr>
          <a:xfrm>
            <a:off x="3228535" y="3277611"/>
            <a:ext cx="73201" cy="0"/>
          </a:xfrm>
          <a:custGeom>
            <a:avLst/>
            <a:gdLst/>
            <a:ahLst/>
            <a:cxnLst/>
            <a:rect l="l" t="t" r="r" b="b"/>
            <a:pathLst>
              <a:path w="74930">
                <a:moveTo>
                  <a:pt x="0" y="0"/>
                </a:moveTo>
                <a:lnTo>
                  <a:pt x="74675" y="0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61" name="object 55">
            <a:extLst>
              <a:ext uri="{FF2B5EF4-FFF2-40B4-BE49-F238E27FC236}">
                <a16:creationId xmlns:a16="http://schemas.microsoft.com/office/drawing/2014/main" id="{9528BCBA-B479-F347-9F2A-8C77C33821A2}"/>
              </a:ext>
            </a:extLst>
          </p:cNvPr>
          <p:cNvSpPr/>
          <p:nvPr/>
        </p:nvSpPr>
        <p:spPr>
          <a:xfrm>
            <a:off x="3316375" y="3265702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62" name="object 56">
            <a:extLst>
              <a:ext uri="{FF2B5EF4-FFF2-40B4-BE49-F238E27FC236}">
                <a16:creationId xmlns:a16="http://schemas.microsoft.com/office/drawing/2014/main" id="{071397F1-B854-F74B-B530-059EAC5AADBA}"/>
              </a:ext>
            </a:extLst>
          </p:cNvPr>
          <p:cNvSpPr/>
          <p:nvPr/>
        </p:nvSpPr>
        <p:spPr>
          <a:xfrm>
            <a:off x="3289576" y="3265702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63" name="object 57">
            <a:extLst>
              <a:ext uri="{FF2B5EF4-FFF2-40B4-BE49-F238E27FC236}">
                <a16:creationId xmlns:a16="http://schemas.microsoft.com/office/drawing/2014/main" id="{085AC601-637A-AB4D-91AB-F67B2D2A3F56}"/>
              </a:ext>
            </a:extLst>
          </p:cNvPr>
          <p:cNvSpPr/>
          <p:nvPr/>
        </p:nvSpPr>
        <p:spPr>
          <a:xfrm>
            <a:off x="3265755" y="3246346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64" name="object 58">
            <a:extLst>
              <a:ext uri="{FF2B5EF4-FFF2-40B4-BE49-F238E27FC236}">
                <a16:creationId xmlns:a16="http://schemas.microsoft.com/office/drawing/2014/main" id="{4F07ADF7-870D-8E4C-AFC7-F535A2BC6C58}"/>
              </a:ext>
            </a:extLst>
          </p:cNvPr>
          <p:cNvSpPr/>
          <p:nvPr/>
        </p:nvSpPr>
        <p:spPr>
          <a:xfrm>
            <a:off x="3390817" y="3265702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EA8024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65" name="object 59">
            <a:extLst>
              <a:ext uri="{FF2B5EF4-FFF2-40B4-BE49-F238E27FC236}">
                <a16:creationId xmlns:a16="http://schemas.microsoft.com/office/drawing/2014/main" id="{4A91A74C-6167-C040-BAB1-1A5A29DC7186}"/>
              </a:ext>
            </a:extLst>
          </p:cNvPr>
          <p:cNvSpPr/>
          <p:nvPr/>
        </p:nvSpPr>
        <p:spPr>
          <a:xfrm>
            <a:off x="3562034" y="3302925"/>
            <a:ext cx="0" cy="55211"/>
          </a:xfrm>
          <a:custGeom>
            <a:avLst/>
            <a:gdLst/>
            <a:ahLst/>
            <a:cxnLst/>
            <a:rect l="l" t="t" r="r" b="b"/>
            <a:pathLst>
              <a:path h="56514">
                <a:moveTo>
                  <a:pt x="0" y="0"/>
                </a:moveTo>
                <a:lnTo>
                  <a:pt x="0" y="56387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66" name="object 60">
            <a:extLst>
              <a:ext uri="{FF2B5EF4-FFF2-40B4-BE49-F238E27FC236}">
                <a16:creationId xmlns:a16="http://schemas.microsoft.com/office/drawing/2014/main" id="{61876FFE-BDE6-9447-9BA6-8684DCFBB68B}"/>
              </a:ext>
            </a:extLst>
          </p:cNvPr>
          <p:cNvSpPr/>
          <p:nvPr/>
        </p:nvSpPr>
        <p:spPr>
          <a:xfrm>
            <a:off x="3527792" y="3325254"/>
            <a:ext cx="65757" cy="0"/>
          </a:xfrm>
          <a:custGeom>
            <a:avLst/>
            <a:gdLst/>
            <a:ahLst/>
            <a:cxnLst/>
            <a:rect l="l" t="t" r="r" b="b"/>
            <a:pathLst>
              <a:path w="67310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67" name="object 61">
            <a:extLst>
              <a:ext uri="{FF2B5EF4-FFF2-40B4-BE49-F238E27FC236}">
                <a16:creationId xmlns:a16="http://schemas.microsoft.com/office/drawing/2014/main" id="{CBC531A4-A19E-E34C-98F5-709882CC53CA}"/>
              </a:ext>
            </a:extLst>
          </p:cNvPr>
          <p:cNvSpPr/>
          <p:nvPr/>
        </p:nvSpPr>
        <p:spPr>
          <a:xfrm>
            <a:off x="3617121" y="3349077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68" name="object 62">
            <a:extLst>
              <a:ext uri="{FF2B5EF4-FFF2-40B4-BE49-F238E27FC236}">
                <a16:creationId xmlns:a16="http://schemas.microsoft.com/office/drawing/2014/main" id="{D2BDED6A-6683-6A4C-B63B-25220EE13EF5}"/>
              </a:ext>
            </a:extLst>
          </p:cNvPr>
          <p:cNvSpPr/>
          <p:nvPr/>
        </p:nvSpPr>
        <p:spPr>
          <a:xfrm>
            <a:off x="3553100" y="3328232"/>
            <a:ext cx="0" cy="29777"/>
          </a:xfrm>
          <a:custGeom>
            <a:avLst/>
            <a:gdLst/>
            <a:ahLst/>
            <a:cxnLst/>
            <a:rect l="l" t="t" r="r" b="b"/>
            <a:pathLst>
              <a:path h="30480">
                <a:moveTo>
                  <a:pt x="0" y="0"/>
                </a:moveTo>
                <a:lnTo>
                  <a:pt x="0" y="30480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69" name="object 63">
            <a:extLst>
              <a:ext uri="{FF2B5EF4-FFF2-40B4-BE49-F238E27FC236}">
                <a16:creationId xmlns:a16="http://schemas.microsoft.com/office/drawing/2014/main" id="{1043C78D-DAF3-5945-8E15-6D224F0B5178}"/>
              </a:ext>
            </a:extLst>
          </p:cNvPr>
          <p:cNvSpPr/>
          <p:nvPr/>
        </p:nvSpPr>
        <p:spPr>
          <a:xfrm>
            <a:off x="3536726" y="3346098"/>
            <a:ext cx="57071" cy="0"/>
          </a:xfrm>
          <a:custGeom>
            <a:avLst/>
            <a:gdLst/>
            <a:ahLst/>
            <a:cxnLst/>
            <a:rect l="l" t="t" r="r" b="b"/>
            <a:pathLst>
              <a:path w="58419">
                <a:moveTo>
                  <a:pt x="0" y="0"/>
                </a:moveTo>
                <a:lnTo>
                  <a:pt x="57912" y="0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70" name="object 64">
            <a:extLst>
              <a:ext uri="{FF2B5EF4-FFF2-40B4-BE49-F238E27FC236}">
                <a16:creationId xmlns:a16="http://schemas.microsoft.com/office/drawing/2014/main" id="{7A0C619E-2F8B-FB4F-A306-1F6FE1021EEE}"/>
              </a:ext>
            </a:extLst>
          </p:cNvPr>
          <p:cNvSpPr/>
          <p:nvPr/>
        </p:nvSpPr>
        <p:spPr>
          <a:xfrm>
            <a:off x="3544168" y="3383319"/>
            <a:ext cx="104219" cy="0"/>
          </a:xfrm>
          <a:custGeom>
            <a:avLst/>
            <a:gdLst/>
            <a:ahLst/>
            <a:cxnLst/>
            <a:rect l="l" t="t" r="r" b="b"/>
            <a:pathLst>
              <a:path w="106680">
                <a:moveTo>
                  <a:pt x="0" y="0"/>
                </a:moveTo>
                <a:lnTo>
                  <a:pt x="106680" y="0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71" name="object 65">
            <a:extLst>
              <a:ext uri="{FF2B5EF4-FFF2-40B4-BE49-F238E27FC236}">
                <a16:creationId xmlns:a16="http://schemas.microsoft.com/office/drawing/2014/main" id="{7AA04D93-7CC7-B14F-B2AC-8D5DF1F3FF97}"/>
              </a:ext>
            </a:extLst>
          </p:cNvPr>
          <p:cNvSpPr/>
          <p:nvPr/>
        </p:nvSpPr>
        <p:spPr>
          <a:xfrm>
            <a:off x="3569478" y="3372898"/>
            <a:ext cx="0" cy="42184"/>
          </a:xfrm>
          <a:custGeom>
            <a:avLst/>
            <a:gdLst/>
            <a:ahLst/>
            <a:cxnLst/>
            <a:rect l="l" t="t" r="r" b="b"/>
            <a:pathLst>
              <a:path h="43180">
                <a:moveTo>
                  <a:pt x="0" y="42672"/>
                </a:moveTo>
                <a:lnTo>
                  <a:pt x="0" y="0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72" name="object 66">
            <a:extLst>
              <a:ext uri="{FF2B5EF4-FFF2-40B4-BE49-F238E27FC236}">
                <a16:creationId xmlns:a16="http://schemas.microsoft.com/office/drawing/2014/main" id="{7E7A7E9E-EB78-A946-8D28-E7C45C8C0B91}"/>
              </a:ext>
            </a:extLst>
          </p:cNvPr>
          <p:cNvSpPr/>
          <p:nvPr/>
        </p:nvSpPr>
        <p:spPr>
          <a:xfrm>
            <a:off x="3593299" y="3349077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67056"/>
                </a:moveTo>
                <a:lnTo>
                  <a:pt x="0" y="0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73" name="object 67">
            <a:extLst>
              <a:ext uri="{FF2B5EF4-FFF2-40B4-BE49-F238E27FC236}">
                <a16:creationId xmlns:a16="http://schemas.microsoft.com/office/drawing/2014/main" id="{5A56F764-75ED-ED4F-9DC1-C291411D40C6}"/>
              </a:ext>
            </a:extLst>
          </p:cNvPr>
          <p:cNvSpPr/>
          <p:nvPr/>
        </p:nvSpPr>
        <p:spPr>
          <a:xfrm>
            <a:off x="3578411" y="3347588"/>
            <a:ext cx="0" cy="34739"/>
          </a:xfrm>
          <a:custGeom>
            <a:avLst/>
            <a:gdLst/>
            <a:ahLst/>
            <a:cxnLst/>
            <a:rect l="l" t="t" r="r" b="b"/>
            <a:pathLst>
              <a:path h="35560">
                <a:moveTo>
                  <a:pt x="0" y="0"/>
                </a:moveTo>
                <a:lnTo>
                  <a:pt x="0" y="35051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74" name="object 68">
            <a:extLst>
              <a:ext uri="{FF2B5EF4-FFF2-40B4-BE49-F238E27FC236}">
                <a16:creationId xmlns:a16="http://schemas.microsoft.com/office/drawing/2014/main" id="{2C7B44FA-FE78-4F4D-A16F-3AB796753B67}"/>
              </a:ext>
            </a:extLst>
          </p:cNvPr>
          <p:cNvSpPr/>
          <p:nvPr/>
        </p:nvSpPr>
        <p:spPr>
          <a:xfrm>
            <a:off x="3792803" y="3366941"/>
            <a:ext cx="0" cy="66998"/>
          </a:xfrm>
          <a:custGeom>
            <a:avLst/>
            <a:gdLst/>
            <a:ahLst/>
            <a:cxnLst/>
            <a:rect l="l" t="t" r="r" b="b"/>
            <a:pathLst>
              <a:path h="68580">
                <a:moveTo>
                  <a:pt x="0" y="0"/>
                </a:moveTo>
                <a:lnTo>
                  <a:pt x="0" y="68580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75" name="object 69">
            <a:extLst>
              <a:ext uri="{FF2B5EF4-FFF2-40B4-BE49-F238E27FC236}">
                <a16:creationId xmlns:a16="http://schemas.microsoft.com/office/drawing/2014/main" id="{D9DE1F11-96DE-E74B-9652-3E4FF229F56B}"/>
              </a:ext>
            </a:extLst>
          </p:cNvPr>
          <p:cNvSpPr/>
          <p:nvPr/>
        </p:nvSpPr>
        <p:spPr>
          <a:xfrm>
            <a:off x="3785359" y="3401185"/>
            <a:ext cx="42184" cy="0"/>
          </a:xfrm>
          <a:custGeom>
            <a:avLst/>
            <a:gdLst/>
            <a:ahLst/>
            <a:cxnLst/>
            <a:rect l="l" t="t" r="r" b="b"/>
            <a:pathLst>
              <a:path w="43179">
                <a:moveTo>
                  <a:pt x="42672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76" name="object 70">
            <a:extLst>
              <a:ext uri="{FF2B5EF4-FFF2-40B4-BE49-F238E27FC236}">
                <a16:creationId xmlns:a16="http://schemas.microsoft.com/office/drawing/2014/main" id="{B5B0C9C1-E5BC-2245-8B7D-5348D280A7B0}"/>
              </a:ext>
            </a:extLst>
          </p:cNvPr>
          <p:cNvSpPr/>
          <p:nvPr/>
        </p:nvSpPr>
        <p:spPr>
          <a:xfrm>
            <a:off x="3942431" y="3413839"/>
            <a:ext cx="0" cy="66998"/>
          </a:xfrm>
          <a:custGeom>
            <a:avLst/>
            <a:gdLst/>
            <a:ahLst/>
            <a:cxnLst/>
            <a:rect l="l" t="t" r="r" b="b"/>
            <a:pathLst>
              <a:path h="68579">
                <a:moveTo>
                  <a:pt x="0" y="0"/>
                </a:moveTo>
                <a:lnTo>
                  <a:pt x="0" y="68580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77" name="object 71">
            <a:extLst>
              <a:ext uri="{FF2B5EF4-FFF2-40B4-BE49-F238E27FC236}">
                <a16:creationId xmlns:a16="http://schemas.microsoft.com/office/drawing/2014/main" id="{289A6945-7C2F-634E-8D0E-5595909D5299}"/>
              </a:ext>
            </a:extLst>
          </p:cNvPr>
          <p:cNvSpPr/>
          <p:nvPr/>
        </p:nvSpPr>
        <p:spPr>
          <a:xfrm>
            <a:off x="3943178" y="3447339"/>
            <a:ext cx="50867" cy="0"/>
          </a:xfrm>
          <a:custGeom>
            <a:avLst/>
            <a:gdLst/>
            <a:ahLst/>
            <a:cxnLst/>
            <a:rect l="l" t="t" r="r" b="b"/>
            <a:pathLst>
              <a:path w="52070">
                <a:moveTo>
                  <a:pt x="0" y="0"/>
                </a:moveTo>
                <a:lnTo>
                  <a:pt x="51815" y="0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78" name="object 72">
            <a:extLst>
              <a:ext uri="{FF2B5EF4-FFF2-40B4-BE49-F238E27FC236}">
                <a16:creationId xmlns:a16="http://schemas.microsoft.com/office/drawing/2014/main" id="{CEDDD4EE-CDFB-E24F-9A7C-EFF571F7B4D2}"/>
              </a:ext>
            </a:extLst>
          </p:cNvPr>
          <p:cNvSpPr/>
          <p:nvPr/>
        </p:nvSpPr>
        <p:spPr>
          <a:xfrm>
            <a:off x="3972951" y="3414586"/>
            <a:ext cx="0" cy="84988"/>
          </a:xfrm>
          <a:custGeom>
            <a:avLst/>
            <a:gdLst/>
            <a:ahLst/>
            <a:cxnLst/>
            <a:rect l="l" t="t" r="r" b="b"/>
            <a:pathLst>
              <a:path h="86995">
                <a:moveTo>
                  <a:pt x="0" y="0"/>
                </a:moveTo>
                <a:lnTo>
                  <a:pt x="0" y="86868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79" name="object 73">
            <a:extLst>
              <a:ext uri="{FF2B5EF4-FFF2-40B4-BE49-F238E27FC236}">
                <a16:creationId xmlns:a16="http://schemas.microsoft.com/office/drawing/2014/main" id="{6A1FF3CE-E58F-604C-9CC7-5A5A5D1D04B2}"/>
              </a:ext>
            </a:extLst>
          </p:cNvPr>
          <p:cNvSpPr/>
          <p:nvPr/>
        </p:nvSpPr>
        <p:spPr>
          <a:xfrm>
            <a:off x="4033994" y="3433941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80" name="object 74">
            <a:extLst>
              <a:ext uri="{FF2B5EF4-FFF2-40B4-BE49-F238E27FC236}">
                <a16:creationId xmlns:a16="http://schemas.microsoft.com/office/drawing/2014/main" id="{B3CBECB2-B113-B249-88D4-BE7BD4C8EAB6}"/>
              </a:ext>
            </a:extLst>
          </p:cNvPr>
          <p:cNvSpPr/>
          <p:nvPr/>
        </p:nvSpPr>
        <p:spPr>
          <a:xfrm>
            <a:off x="3999007" y="3433196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81" name="object 75">
            <a:extLst>
              <a:ext uri="{FF2B5EF4-FFF2-40B4-BE49-F238E27FC236}">
                <a16:creationId xmlns:a16="http://schemas.microsoft.com/office/drawing/2014/main" id="{7684278F-783A-8645-BEEA-E3872E188C0E}"/>
              </a:ext>
            </a:extLst>
          </p:cNvPr>
          <p:cNvSpPr/>
          <p:nvPr/>
        </p:nvSpPr>
        <p:spPr>
          <a:xfrm>
            <a:off x="4084614" y="3433941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82" name="object 76">
            <a:extLst>
              <a:ext uri="{FF2B5EF4-FFF2-40B4-BE49-F238E27FC236}">
                <a16:creationId xmlns:a16="http://schemas.microsoft.com/office/drawing/2014/main" id="{67C099F6-4173-2F41-ADFB-F6EECD84667F}"/>
              </a:ext>
            </a:extLst>
          </p:cNvPr>
          <p:cNvSpPr/>
          <p:nvPr/>
        </p:nvSpPr>
        <p:spPr>
          <a:xfrm>
            <a:off x="4118858" y="3433941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83" name="object 77">
            <a:extLst>
              <a:ext uri="{FF2B5EF4-FFF2-40B4-BE49-F238E27FC236}">
                <a16:creationId xmlns:a16="http://schemas.microsoft.com/office/drawing/2014/main" id="{E204E468-911B-3B4B-9537-F575A1E35123}"/>
              </a:ext>
            </a:extLst>
          </p:cNvPr>
          <p:cNvSpPr/>
          <p:nvPr/>
        </p:nvSpPr>
        <p:spPr>
          <a:xfrm>
            <a:off x="4150123" y="3433941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84" name="object 78">
            <a:extLst>
              <a:ext uri="{FF2B5EF4-FFF2-40B4-BE49-F238E27FC236}">
                <a16:creationId xmlns:a16="http://schemas.microsoft.com/office/drawing/2014/main" id="{672C5F50-527A-1D41-B592-B190B56031C9}"/>
              </a:ext>
            </a:extLst>
          </p:cNvPr>
          <p:cNvSpPr/>
          <p:nvPr/>
        </p:nvSpPr>
        <p:spPr>
          <a:xfrm>
            <a:off x="4438956" y="3490515"/>
            <a:ext cx="0" cy="64517"/>
          </a:xfrm>
          <a:custGeom>
            <a:avLst/>
            <a:gdLst/>
            <a:ahLst/>
            <a:cxnLst/>
            <a:rect l="l" t="t" r="r" b="b"/>
            <a:pathLst>
              <a:path h="66039">
                <a:moveTo>
                  <a:pt x="0" y="0"/>
                </a:moveTo>
                <a:lnTo>
                  <a:pt x="0" y="65531"/>
                </a:lnTo>
              </a:path>
            </a:pathLst>
          </a:custGeom>
          <a:ln w="19050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85" name="object 79">
            <a:extLst>
              <a:ext uri="{FF2B5EF4-FFF2-40B4-BE49-F238E27FC236}">
                <a16:creationId xmlns:a16="http://schemas.microsoft.com/office/drawing/2014/main" id="{9F2299F8-8194-8C44-B9AF-AC1B9A768147}"/>
              </a:ext>
            </a:extLst>
          </p:cNvPr>
          <p:cNvSpPr/>
          <p:nvPr/>
        </p:nvSpPr>
        <p:spPr>
          <a:xfrm>
            <a:off x="4468733" y="3490515"/>
            <a:ext cx="0" cy="74442"/>
          </a:xfrm>
          <a:custGeom>
            <a:avLst/>
            <a:gdLst/>
            <a:ahLst/>
            <a:cxnLst/>
            <a:rect l="l" t="t" r="r" b="b"/>
            <a:pathLst>
              <a:path h="76200">
                <a:moveTo>
                  <a:pt x="0" y="0"/>
                </a:moveTo>
                <a:lnTo>
                  <a:pt x="0" y="76200"/>
                </a:lnTo>
              </a:path>
            </a:pathLst>
          </a:custGeom>
          <a:ln w="19050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86" name="object 80">
            <a:extLst>
              <a:ext uri="{FF2B5EF4-FFF2-40B4-BE49-F238E27FC236}">
                <a16:creationId xmlns:a16="http://schemas.microsoft.com/office/drawing/2014/main" id="{D2167691-2AEC-FC43-94BB-5E7C887BAC72}"/>
              </a:ext>
            </a:extLst>
          </p:cNvPr>
          <p:cNvSpPr/>
          <p:nvPr/>
        </p:nvSpPr>
        <p:spPr>
          <a:xfrm>
            <a:off x="4370472" y="3521781"/>
            <a:ext cx="132755" cy="0"/>
          </a:xfrm>
          <a:custGeom>
            <a:avLst/>
            <a:gdLst/>
            <a:ahLst/>
            <a:cxnLst/>
            <a:rect l="l" t="t" r="r" b="b"/>
            <a:pathLst>
              <a:path w="135889">
                <a:moveTo>
                  <a:pt x="0" y="0"/>
                </a:moveTo>
                <a:lnTo>
                  <a:pt x="135635" y="0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87" name="object 81">
            <a:extLst>
              <a:ext uri="{FF2B5EF4-FFF2-40B4-BE49-F238E27FC236}">
                <a16:creationId xmlns:a16="http://schemas.microsoft.com/office/drawing/2014/main" id="{3DCA157D-DCDE-9F49-9C99-31404A2DF3EB}"/>
              </a:ext>
            </a:extLst>
          </p:cNvPr>
          <p:cNvSpPr/>
          <p:nvPr/>
        </p:nvSpPr>
        <p:spPr>
          <a:xfrm>
            <a:off x="4412902" y="3489771"/>
            <a:ext cx="0" cy="64517"/>
          </a:xfrm>
          <a:custGeom>
            <a:avLst/>
            <a:gdLst/>
            <a:ahLst/>
            <a:cxnLst/>
            <a:rect l="l" t="t" r="r" b="b"/>
            <a:pathLst>
              <a:path h="66039">
                <a:moveTo>
                  <a:pt x="0" y="65531"/>
                </a:moveTo>
                <a:lnTo>
                  <a:pt x="0" y="0"/>
                </a:lnTo>
              </a:path>
            </a:pathLst>
          </a:custGeom>
          <a:ln w="19050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88" name="object 82">
            <a:extLst>
              <a:ext uri="{FF2B5EF4-FFF2-40B4-BE49-F238E27FC236}">
                <a16:creationId xmlns:a16="http://schemas.microsoft.com/office/drawing/2014/main" id="{C8CD632C-AC28-6249-B3BB-A552A46BFEED}"/>
              </a:ext>
            </a:extLst>
          </p:cNvPr>
          <p:cNvSpPr/>
          <p:nvPr/>
        </p:nvSpPr>
        <p:spPr>
          <a:xfrm>
            <a:off x="4444169" y="3558258"/>
            <a:ext cx="84988" cy="0"/>
          </a:xfrm>
          <a:custGeom>
            <a:avLst/>
            <a:gdLst/>
            <a:ahLst/>
            <a:cxnLst/>
            <a:rect l="l" t="t" r="r" b="b"/>
            <a:pathLst>
              <a:path w="86995">
                <a:moveTo>
                  <a:pt x="0" y="0"/>
                </a:moveTo>
                <a:lnTo>
                  <a:pt x="86867" y="0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89" name="object 83">
            <a:extLst>
              <a:ext uri="{FF2B5EF4-FFF2-40B4-BE49-F238E27FC236}">
                <a16:creationId xmlns:a16="http://schemas.microsoft.com/office/drawing/2014/main" id="{E13A80C5-B8B9-524C-8444-D85A23AC0473}"/>
              </a:ext>
            </a:extLst>
          </p:cNvPr>
          <p:cNvSpPr/>
          <p:nvPr/>
        </p:nvSpPr>
        <p:spPr>
          <a:xfrm>
            <a:off x="4476922" y="3522526"/>
            <a:ext cx="0" cy="70100"/>
          </a:xfrm>
          <a:custGeom>
            <a:avLst/>
            <a:gdLst/>
            <a:ahLst/>
            <a:cxnLst/>
            <a:rect l="l" t="t" r="r" b="b"/>
            <a:pathLst>
              <a:path h="71754">
                <a:moveTo>
                  <a:pt x="0" y="0"/>
                </a:moveTo>
                <a:lnTo>
                  <a:pt x="0" y="71628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90" name="object 84">
            <a:extLst>
              <a:ext uri="{FF2B5EF4-FFF2-40B4-BE49-F238E27FC236}">
                <a16:creationId xmlns:a16="http://schemas.microsoft.com/office/drawing/2014/main" id="{9375AF8F-2F99-4743-87C8-83DED56038B0}"/>
              </a:ext>
            </a:extLst>
          </p:cNvPr>
          <p:cNvSpPr/>
          <p:nvPr/>
        </p:nvSpPr>
        <p:spPr>
          <a:xfrm>
            <a:off x="4498510" y="3518803"/>
            <a:ext cx="0" cy="74442"/>
          </a:xfrm>
          <a:custGeom>
            <a:avLst/>
            <a:gdLst/>
            <a:ahLst/>
            <a:cxnLst/>
            <a:rect l="l" t="t" r="r" b="b"/>
            <a:pathLst>
              <a:path h="76200">
                <a:moveTo>
                  <a:pt x="0" y="76200"/>
                </a:moveTo>
                <a:lnTo>
                  <a:pt x="0" y="0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91" name="object 85">
            <a:extLst>
              <a:ext uri="{FF2B5EF4-FFF2-40B4-BE49-F238E27FC236}">
                <a16:creationId xmlns:a16="http://schemas.microsoft.com/office/drawing/2014/main" id="{90879693-DBD6-5849-B071-1D0035EF8446}"/>
              </a:ext>
            </a:extLst>
          </p:cNvPr>
          <p:cNvSpPr/>
          <p:nvPr/>
        </p:nvSpPr>
        <p:spPr>
          <a:xfrm>
            <a:off x="4580395" y="3564957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5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92" name="object 86">
            <a:extLst>
              <a:ext uri="{FF2B5EF4-FFF2-40B4-BE49-F238E27FC236}">
                <a16:creationId xmlns:a16="http://schemas.microsoft.com/office/drawing/2014/main" id="{45DDF50A-9096-844F-B667-2ECD72D4053B}"/>
              </a:ext>
            </a:extLst>
          </p:cNvPr>
          <p:cNvSpPr/>
          <p:nvPr/>
        </p:nvSpPr>
        <p:spPr>
          <a:xfrm>
            <a:off x="4794787" y="3603668"/>
            <a:ext cx="0" cy="64517"/>
          </a:xfrm>
          <a:custGeom>
            <a:avLst/>
            <a:gdLst/>
            <a:ahLst/>
            <a:cxnLst/>
            <a:rect l="l" t="t" r="r" b="b"/>
            <a:pathLst>
              <a:path h="66039">
                <a:moveTo>
                  <a:pt x="0" y="0"/>
                </a:moveTo>
                <a:lnTo>
                  <a:pt x="0" y="65531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93" name="object 87">
            <a:extLst>
              <a:ext uri="{FF2B5EF4-FFF2-40B4-BE49-F238E27FC236}">
                <a16:creationId xmlns:a16="http://schemas.microsoft.com/office/drawing/2014/main" id="{CBD358C9-27F8-074C-A61F-5B6BDF736E44}"/>
              </a:ext>
            </a:extLst>
          </p:cNvPr>
          <p:cNvSpPr/>
          <p:nvPr/>
        </p:nvSpPr>
        <p:spPr>
          <a:xfrm>
            <a:off x="4833499" y="3603668"/>
            <a:ext cx="0" cy="64517"/>
          </a:xfrm>
          <a:custGeom>
            <a:avLst/>
            <a:gdLst/>
            <a:ahLst/>
            <a:cxnLst/>
            <a:rect l="l" t="t" r="r" b="b"/>
            <a:pathLst>
              <a:path h="66039">
                <a:moveTo>
                  <a:pt x="0" y="0"/>
                </a:moveTo>
                <a:lnTo>
                  <a:pt x="0" y="65531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94" name="object 88">
            <a:extLst>
              <a:ext uri="{FF2B5EF4-FFF2-40B4-BE49-F238E27FC236}">
                <a16:creationId xmlns:a16="http://schemas.microsoft.com/office/drawing/2014/main" id="{3E6EAFA7-D85E-414E-A99D-4E258C1908F4}"/>
              </a:ext>
            </a:extLst>
          </p:cNvPr>
          <p:cNvSpPr/>
          <p:nvPr/>
        </p:nvSpPr>
        <p:spPr>
          <a:xfrm>
            <a:off x="4854342" y="3603668"/>
            <a:ext cx="0" cy="35981"/>
          </a:xfrm>
          <a:custGeom>
            <a:avLst/>
            <a:gdLst/>
            <a:ahLst/>
            <a:cxnLst/>
            <a:rect l="l" t="t" r="r" b="b"/>
            <a:pathLst>
              <a:path h="36829">
                <a:moveTo>
                  <a:pt x="0" y="0"/>
                </a:moveTo>
                <a:lnTo>
                  <a:pt x="0" y="36575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95" name="object 89">
            <a:extLst>
              <a:ext uri="{FF2B5EF4-FFF2-40B4-BE49-F238E27FC236}">
                <a16:creationId xmlns:a16="http://schemas.microsoft.com/office/drawing/2014/main" id="{F40A7AFB-0D14-FD43-945E-4BB22DD95D8D}"/>
              </a:ext>
            </a:extLst>
          </p:cNvPr>
          <p:cNvSpPr/>
          <p:nvPr/>
        </p:nvSpPr>
        <p:spPr>
          <a:xfrm>
            <a:off x="4837965" y="3691507"/>
            <a:ext cx="94293" cy="0"/>
          </a:xfrm>
          <a:custGeom>
            <a:avLst/>
            <a:gdLst/>
            <a:ahLst/>
            <a:cxnLst/>
            <a:rect l="l" t="t" r="r" b="b"/>
            <a:pathLst>
              <a:path w="96520">
                <a:moveTo>
                  <a:pt x="0" y="0"/>
                </a:moveTo>
                <a:lnTo>
                  <a:pt x="96012" y="0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96" name="object 90">
            <a:extLst>
              <a:ext uri="{FF2B5EF4-FFF2-40B4-BE49-F238E27FC236}">
                <a16:creationId xmlns:a16="http://schemas.microsoft.com/office/drawing/2014/main" id="{3BE5DA4A-F7AE-ED47-B6AB-0A6D2F50A50A}"/>
              </a:ext>
            </a:extLst>
          </p:cNvPr>
          <p:cNvSpPr/>
          <p:nvPr/>
        </p:nvSpPr>
        <p:spPr>
          <a:xfrm>
            <a:off x="4870719" y="3658755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97" name="object 91">
            <a:extLst>
              <a:ext uri="{FF2B5EF4-FFF2-40B4-BE49-F238E27FC236}">
                <a16:creationId xmlns:a16="http://schemas.microsoft.com/office/drawing/2014/main" id="{0F4E7A66-088C-DB42-8CB9-EB87B1B34979}"/>
              </a:ext>
            </a:extLst>
          </p:cNvPr>
          <p:cNvSpPr/>
          <p:nvPr/>
        </p:nvSpPr>
        <p:spPr>
          <a:xfrm>
            <a:off x="4837965" y="3634932"/>
            <a:ext cx="46526" cy="0"/>
          </a:xfrm>
          <a:custGeom>
            <a:avLst/>
            <a:gdLst/>
            <a:ahLst/>
            <a:cxnLst/>
            <a:rect l="l" t="t" r="r" b="b"/>
            <a:pathLst>
              <a:path w="47625">
                <a:moveTo>
                  <a:pt x="47244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98" name="object 92">
            <a:extLst>
              <a:ext uri="{FF2B5EF4-FFF2-40B4-BE49-F238E27FC236}">
                <a16:creationId xmlns:a16="http://schemas.microsoft.com/office/drawing/2014/main" id="{A29D1F5D-0F5F-6347-8238-6922F23E4DA4}"/>
              </a:ext>
            </a:extLst>
          </p:cNvPr>
          <p:cNvSpPr/>
          <p:nvPr/>
        </p:nvSpPr>
        <p:spPr>
          <a:xfrm>
            <a:off x="4945161" y="3658755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99" name="object 93">
            <a:extLst>
              <a:ext uri="{FF2B5EF4-FFF2-40B4-BE49-F238E27FC236}">
                <a16:creationId xmlns:a16="http://schemas.microsoft.com/office/drawing/2014/main" id="{A8BFAC5C-E971-354C-B30E-802C98E5C503}"/>
              </a:ext>
            </a:extLst>
          </p:cNvPr>
          <p:cNvSpPr/>
          <p:nvPr/>
        </p:nvSpPr>
        <p:spPr>
          <a:xfrm>
            <a:off x="5265259" y="3761485"/>
            <a:ext cx="0" cy="68858"/>
          </a:xfrm>
          <a:custGeom>
            <a:avLst/>
            <a:gdLst/>
            <a:ahLst/>
            <a:cxnLst/>
            <a:rect l="l" t="t" r="r" b="b"/>
            <a:pathLst>
              <a:path h="70485">
                <a:moveTo>
                  <a:pt x="0" y="0"/>
                </a:moveTo>
                <a:lnTo>
                  <a:pt x="0" y="70104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00" name="object 94">
            <a:extLst>
              <a:ext uri="{FF2B5EF4-FFF2-40B4-BE49-F238E27FC236}">
                <a16:creationId xmlns:a16="http://schemas.microsoft.com/office/drawing/2014/main" id="{4E43C4C0-1A19-594A-AA25-147749895A79}"/>
              </a:ext>
            </a:extLst>
          </p:cNvPr>
          <p:cNvSpPr/>
          <p:nvPr/>
        </p:nvSpPr>
        <p:spPr>
          <a:xfrm>
            <a:off x="5723821" y="3761485"/>
            <a:ext cx="0" cy="68858"/>
          </a:xfrm>
          <a:custGeom>
            <a:avLst/>
            <a:gdLst/>
            <a:ahLst/>
            <a:cxnLst/>
            <a:rect l="l" t="t" r="r" b="b"/>
            <a:pathLst>
              <a:path h="70485">
                <a:moveTo>
                  <a:pt x="0" y="0"/>
                </a:moveTo>
                <a:lnTo>
                  <a:pt x="0" y="70104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01" name="object 95">
            <a:extLst>
              <a:ext uri="{FF2B5EF4-FFF2-40B4-BE49-F238E27FC236}">
                <a16:creationId xmlns:a16="http://schemas.microsoft.com/office/drawing/2014/main" id="{C8498655-BBFF-BF48-86B1-C8657B90C5A3}"/>
              </a:ext>
            </a:extLst>
          </p:cNvPr>
          <p:cNvSpPr/>
          <p:nvPr/>
        </p:nvSpPr>
        <p:spPr>
          <a:xfrm>
            <a:off x="5778907" y="3761485"/>
            <a:ext cx="0" cy="68858"/>
          </a:xfrm>
          <a:custGeom>
            <a:avLst/>
            <a:gdLst/>
            <a:ahLst/>
            <a:cxnLst/>
            <a:rect l="l" t="t" r="r" b="b"/>
            <a:pathLst>
              <a:path h="70485">
                <a:moveTo>
                  <a:pt x="0" y="0"/>
                </a:moveTo>
                <a:lnTo>
                  <a:pt x="0" y="70104"/>
                </a:lnTo>
              </a:path>
            </a:pathLst>
          </a:custGeom>
          <a:ln w="28575">
            <a:solidFill>
              <a:srgbClr val="F9951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02" name="object 96">
            <a:extLst>
              <a:ext uri="{FF2B5EF4-FFF2-40B4-BE49-F238E27FC236}">
                <a16:creationId xmlns:a16="http://schemas.microsoft.com/office/drawing/2014/main" id="{DFCC93A8-EA24-D447-A8FA-12C4E4589DE7}"/>
              </a:ext>
            </a:extLst>
          </p:cNvPr>
          <p:cNvSpPr/>
          <p:nvPr/>
        </p:nvSpPr>
        <p:spPr>
          <a:xfrm>
            <a:off x="1865508" y="1899697"/>
            <a:ext cx="4246280" cy="1312035"/>
          </a:xfrm>
          <a:custGeom>
            <a:avLst/>
            <a:gdLst/>
            <a:ahLst/>
            <a:cxnLst/>
            <a:rect l="l" t="t" r="r" b="b"/>
            <a:pathLst>
              <a:path w="4346575" h="1343025">
                <a:moveTo>
                  <a:pt x="0" y="0"/>
                </a:moveTo>
                <a:lnTo>
                  <a:pt x="95250" y="0"/>
                </a:lnTo>
                <a:lnTo>
                  <a:pt x="95250" y="9525"/>
                </a:lnTo>
                <a:lnTo>
                  <a:pt x="131698" y="9525"/>
                </a:lnTo>
                <a:lnTo>
                  <a:pt x="131698" y="17399"/>
                </a:lnTo>
                <a:lnTo>
                  <a:pt x="171450" y="17399"/>
                </a:lnTo>
                <a:lnTo>
                  <a:pt x="171450" y="26924"/>
                </a:lnTo>
                <a:lnTo>
                  <a:pt x="188848" y="26924"/>
                </a:lnTo>
                <a:lnTo>
                  <a:pt x="188848" y="36449"/>
                </a:lnTo>
                <a:lnTo>
                  <a:pt x="219075" y="36449"/>
                </a:lnTo>
                <a:lnTo>
                  <a:pt x="219075" y="47625"/>
                </a:lnTo>
                <a:lnTo>
                  <a:pt x="228600" y="47625"/>
                </a:lnTo>
                <a:lnTo>
                  <a:pt x="228600" y="57150"/>
                </a:lnTo>
                <a:lnTo>
                  <a:pt x="244475" y="57150"/>
                </a:lnTo>
                <a:lnTo>
                  <a:pt x="245998" y="57150"/>
                </a:lnTo>
                <a:lnTo>
                  <a:pt x="245998" y="133350"/>
                </a:lnTo>
                <a:lnTo>
                  <a:pt x="258698" y="133350"/>
                </a:lnTo>
                <a:lnTo>
                  <a:pt x="258698" y="149225"/>
                </a:lnTo>
                <a:lnTo>
                  <a:pt x="266700" y="149225"/>
                </a:lnTo>
                <a:lnTo>
                  <a:pt x="266700" y="200025"/>
                </a:lnTo>
                <a:lnTo>
                  <a:pt x="276225" y="200025"/>
                </a:lnTo>
                <a:lnTo>
                  <a:pt x="276225" y="272923"/>
                </a:lnTo>
                <a:lnTo>
                  <a:pt x="287273" y="272923"/>
                </a:lnTo>
                <a:lnTo>
                  <a:pt x="287273" y="325374"/>
                </a:lnTo>
                <a:lnTo>
                  <a:pt x="295275" y="325374"/>
                </a:lnTo>
                <a:lnTo>
                  <a:pt x="295275" y="355473"/>
                </a:lnTo>
                <a:lnTo>
                  <a:pt x="323850" y="355473"/>
                </a:lnTo>
                <a:lnTo>
                  <a:pt x="323850" y="364998"/>
                </a:lnTo>
                <a:lnTo>
                  <a:pt x="353948" y="364998"/>
                </a:lnTo>
                <a:lnTo>
                  <a:pt x="353948" y="372999"/>
                </a:lnTo>
                <a:lnTo>
                  <a:pt x="372998" y="372999"/>
                </a:lnTo>
                <a:lnTo>
                  <a:pt x="372998" y="392049"/>
                </a:lnTo>
                <a:lnTo>
                  <a:pt x="441324" y="392049"/>
                </a:lnTo>
                <a:lnTo>
                  <a:pt x="441324" y="403098"/>
                </a:lnTo>
                <a:lnTo>
                  <a:pt x="466724" y="403098"/>
                </a:lnTo>
                <a:lnTo>
                  <a:pt x="466724" y="423799"/>
                </a:lnTo>
                <a:lnTo>
                  <a:pt x="504824" y="423799"/>
                </a:lnTo>
                <a:lnTo>
                  <a:pt x="504824" y="433324"/>
                </a:lnTo>
                <a:lnTo>
                  <a:pt x="514349" y="433324"/>
                </a:lnTo>
                <a:lnTo>
                  <a:pt x="514349" y="449072"/>
                </a:lnTo>
                <a:lnTo>
                  <a:pt x="549274" y="449072"/>
                </a:lnTo>
                <a:lnTo>
                  <a:pt x="549274" y="488823"/>
                </a:lnTo>
                <a:lnTo>
                  <a:pt x="582548" y="488823"/>
                </a:lnTo>
                <a:lnTo>
                  <a:pt x="582548" y="536448"/>
                </a:lnTo>
                <a:lnTo>
                  <a:pt x="603249" y="536448"/>
                </a:lnTo>
                <a:lnTo>
                  <a:pt x="603249" y="557022"/>
                </a:lnTo>
                <a:lnTo>
                  <a:pt x="612774" y="557022"/>
                </a:lnTo>
                <a:lnTo>
                  <a:pt x="612774" y="566547"/>
                </a:lnTo>
                <a:lnTo>
                  <a:pt x="619124" y="566547"/>
                </a:lnTo>
                <a:lnTo>
                  <a:pt x="619124" y="574548"/>
                </a:lnTo>
                <a:lnTo>
                  <a:pt x="631824" y="574548"/>
                </a:lnTo>
                <a:lnTo>
                  <a:pt x="631824" y="584073"/>
                </a:lnTo>
                <a:lnTo>
                  <a:pt x="669924" y="584073"/>
                </a:lnTo>
                <a:lnTo>
                  <a:pt x="669924" y="603123"/>
                </a:lnTo>
                <a:lnTo>
                  <a:pt x="696848" y="603123"/>
                </a:lnTo>
                <a:lnTo>
                  <a:pt x="696848" y="614172"/>
                </a:lnTo>
                <a:lnTo>
                  <a:pt x="727074" y="614172"/>
                </a:lnTo>
                <a:lnTo>
                  <a:pt x="727074" y="644398"/>
                </a:lnTo>
                <a:lnTo>
                  <a:pt x="761999" y="644398"/>
                </a:lnTo>
                <a:lnTo>
                  <a:pt x="761999" y="653923"/>
                </a:lnTo>
                <a:lnTo>
                  <a:pt x="809624" y="653923"/>
                </a:lnTo>
                <a:lnTo>
                  <a:pt x="809624" y="661797"/>
                </a:lnTo>
                <a:lnTo>
                  <a:pt x="831849" y="661797"/>
                </a:lnTo>
                <a:lnTo>
                  <a:pt x="831849" y="671322"/>
                </a:lnTo>
                <a:lnTo>
                  <a:pt x="841374" y="671322"/>
                </a:lnTo>
                <a:lnTo>
                  <a:pt x="841374" y="680847"/>
                </a:lnTo>
                <a:lnTo>
                  <a:pt x="861948" y="680847"/>
                </a:lnTo>
                <a:lnTo>
                  <a:pt x="861948" y="718947"/>
                </a:lnTo>
                <a:lnTo>
                  <a:pt x="892174" y="718947"/>
                </a:lnTo>
                <a:lnTo>
                  <a:pt x="892174" y="749046"/>
                </a:lnTo>
                <a:lnTo>
                  <a:pt x="934973" y="749046"/>
                </a:lnTo>
                <a:lnTo>
                  <a:pt x="934973" y="758571"/>
                </a:lnTo>
                <a:lnTo>
                  <a:pt x="1147698" y="758571"/>
                </a:lnTo>
                <a:lnTo>
                  <a:pt x="1147698" y="815721"/>
                </a:lnTo>
                <a:lnTo>
                  <a:pt x="1176273" y="815721"/>
                </a:lnTo>
                <a:lnTo>
                  <a:pt x="1176273" y="850646"/>
                </a:lnTo>
                <a:lnTo>
                  <a:pt x="1214373" y="850646"/>
                </a:lnTo>
                <a:lnTo>
                  <a:pt x="1214373" y="863346"/>
                </a:lnTo>
                <a:lnTo>
                  <a:pt x="1422399" y="863346"/>
                </a:lnTo>
                <a:lnTo>
                  <a:pt x="1435099" y="863346"/>
                </a:lnTo>
                <a:lnTo>
                  <a:pt x="1435099" y="922020"/>
                </a:lnTo>
                <a:lnTo>
                  <a:pt x="1503298" y="922020"/>
                </a:lnTo>
                <a:lnTo>
                  <a:pt x="1503298" y="942721"/>
                </a:lnTo>
                <a:lnTo>
                  <a:pt x="1533524" y="942721"/>
                </a:lnTo>
                <a:lnTo>
                  <a:pt x="1533524" y="960120"/>
                </a:lnTo>
                <a:lnTo>
                  <a:pt x="1597024" y="960120"/>
                </a:lnTo>
                <a:lnTo>
                  <a:pt x="1597024" y="969645"/>
                </a:lnTo>
                <a:lnTo>
                  <a:pt x="1647825" y="969645"/>
                </a:lnTo>
                <a:lnTo>
                  <a:pt x="1647825" y="980821"/>
                </a:lnTo>
                <a:lnTo>
                  <a:pt x="1735074" y="980821"/>
                </a:lnTo>
                <a:lnTo>
                  <a:pt x="1735074" y="1036320"/>
                </a:lnTo>
                <a:lnTo>
                  <a:pt x="1800225" y="1036320"/>
                </a:lnTo>
                <a:lnTo>
                  <a:pt x="1800225" y="1045845"/>
                </a:lnTo>
                <a:lnTo>
                  <a:pt x="1955800" y="1045845"/>
                </a:lnTo>
                <a:lnTo>
                  <a:pt x="1955800" y="1057021"/>
                </a:lnTo>
                <a:lnTo>
                  <a:pt x="2089150" y="1057021"/>
                </a:lnTo>
                <a:lnTo>
                  <a:pt x="2089150" y="1069721"/>
                </a:lnTo>
                <a:lnTo>
                  <a:pt x="2116074" y="1069721"/>
                </a:lnTo>
                <a:lnTo>
                  <a:pt x="2116074" y="1082421"/>
                </a:lnTo>
                <a:lnTo>
                  <a:pt x="2208149" y="1082421"/>
                </a:lnTo>
                <a:lnTo>
                  <a:pt x="2208149" y="1131570"/>
                </a:lnTo>
                <a:lnTo>
                  <a:pt x="2343023" y="1131570"/>
                </a:lnTo>
                <a:lnTo>
                  <a:pt x="2636774" y="1131570"/>
                </a:lnTo>
                <a:lnTo>
                  <a:pt x="2636774" y="1191895"/>
                </a:lnTo>
                <a:lnTo>
                  <a:pt x="2701798" y="1191895"/>
                </a:lnTo>
                <a:lnTo>
                  <a:pt x="2701798" y="1228344"/>
                </a:lnTo>
                <a:lnTo>
                  <a:pt x="2732024" y="1228344"/>
                </a:lnTo>
                <a:lnTo>
                  <a:pt x="2732024" y="1249045"/>
                </a:lnTo>
                <a:lnTo>
                  <a:pt x="2741549" y="1249045"/>
                </a:lnTo>
                <a:lnTo>
                  <a:pt x="2741549" y="1295019"/>
                </a:lnTo>
                <a:lnTo>
                  <a:pt x="2828798" y="1295019"/>
                </a:lnTo>
                <a:lnTo>
                  <a:pt x="2828798" y="1325245"/>
                </a:lnTo>
                <a:lnTo>
                  <a:pt x="2874899" y="1325245"/>
                </a:lnTo>
                <a:lnTo>
                  <a:pt x="2874899" y="1342644"/>
                </a:lnTo>
                <a:lnTo>
                  <a:pt x="3144774" y="1342644"/>
                </a:lnTo>
                <a:lnTo>
                  <a:pt x="3665474" y="1342644"/>
                </a:lnTo>
                <a:lnTo>
                  <a:pt x="4084574" y="1342644"/>
                </a:lnTo>
                <a:lnTo>
                  <a:pt x="4346448" y="1342644"/>
                </a:lnTo>
              </a:path>
            </a:pathLst>
          </a:custGeom>
          <a:ln w="38100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03" name="object 97">
            <a:extLst>
              <a:ext uri="{FF2B5EF4-FFF2-40B4-BE49-F238E27FC236}">
                <a16:creationId xmlns:a16="http://schemas.microsoft.com/office/drawing/2014/main" id="{0906BDE4-7D7F-D64B-9A20-467ED12ACD6E}"/>
              </a:ext>
            </a:extLst>
          </p:cNvPr>
          <p:cNvSpPr/>
          <p:nvPr/>
        </p:nvSpPr>
        <p:spPr>
          <a:xfrm>
            <a:off x="2076177" y="1982326"/>
            <a:ext cx="65757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19050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04" name="object 98">
            <a:extLst>
              <a:ext uri="{FF2B5EF4-FFF2-40B4-BE49-F238E27FC236}">
                <a16:creationId xmlns:a16="http://schemas.microsoft.com/office/drawing/2014/main" id="{8E49B13D-2458-A244-8748-2D6A974E84B7}"/>
              </a:ext>
            </a:extLst>
          </p:cNvPr>
          <p:cNvSpPr/>
          <p:nvPr/>
        </p:nvSpPr>
        <p:spPr>
          <a:xfrm>
            <a:off x="2101486" y="1957017"/>
            <a:ext cx="0" cy="25433"/>
          </a:xfrm>
          <a:custGeom>
            <a:avLst/>
            <a:gdLst/>
            <a:ahLst/>
            <a:cxnLst/>
            <a:rect l="l" t="t" r="r" b="b"/>
            <a:pathLst>
              <a:path h="26035">
                <a:moveTo>
                  <a:pt x="0" y="0"/>
                </a:moveTo>
                <a:lnTo>
                  <a:pt x="0" y="25908"/>
                </a:lnTo>
              </a:path>
            </a:pathLst>
          </a:custGeom>
          <a:ln w="19050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05" name="object 99">
            <a:extLst>
              <a:ext uri="{FF2B5EF4-FFF2-40B4-BE49-F238E27FC236}">
                <a16:creationId xmlns:a16="http://schemas.microsoft.com/office/drawing/2014/main" id="{B18EE202-FA97-994E-B4D4-B438283BA5E6}"/>
              </a:ext>
            </a:extLst>
          </p:cNvPr>
          <p:cNvSpPr/>
          <p:nvPr/>
        </p:nvSpPr>
        <p:spPr>
          <a:xfrm>
            <a:off x="2076177" y="2003169"/>
            <a:ext cx="65757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19050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06" name="object 100">
            <a:extLst>
              <a:ext uri="{FF2B5EF4-FFF2-40B4-BE49-F238E27FC236}">
                <a16:creationId xmlns:a16="http://schemas.microsoft.com/office/drawing/2014/main" id="{D8F9BD08-3F6B-F148-9CAA-99726FD069DE}"/>
              </a:ext>
            </a:extLst>
          </p:cNvPr>
          <p:cNvSpPr/>
          <p:nvPr/>
        </p:nvSpPr>
        <p:spPr>
          <a:xfrm>
            <a:off x="2115630" y="2005403"/>
            <a:ext cx="0" cy="49628"/>
          </a:xfrm>
          <a:custGeom>
            <a:avLst/>
            <a:gdLst/>
            <a:ahLst/>
            <a:cxnLst/>
            <a:rect l="l" t="t" r="r" b="b"/>
            <a:pathLst>
              <a:path h="50800">
                <a:moveTo>
                  <a:pt x="0" y="0"/>
                </a:moveTo>
                <a:lnTo>
                  <a:pt x="0" y="50291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07" name="object 101">
            <a:extLst>
              <a:ext uri="{FF2B5EF4-FFF2-40B4-BE49-F238E27FC236}">
                <a16:creationId xmlns:a16="http://schemas.microsoft.com/office/drawing/2014/main" id="{6F51FFC6-A1C5-A944-84E1-01F8A259E84A}"/>
              </a:ext>
            </a:extLst>
          </p:cNvPr>
          <p:cNvSpPr/>
          <p:nvPr/>
        </p:nvSpPr>
        <p:spPr>
          <a:xfrm>
            <a:off x="2094044" y="2067189"/>
            <a:ext cx="65757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5" y="0"/>
                </a:lnTo>
              </a:path>
            </a:pathLst>
          </a:custGeom>
          <a:ln w="19050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08" name="object 102">
            <a:extLst>
              <a:ext uri="{FF2B5EF4-FFF2-40B4-BE49-F238E27FC236}">
                <a16:creationId xmlns:a16="http://schemas.microsoft.com/office/drawing/2014/main" id="{FEE48B36-BAE1-5849-863D-131DEE0EB52D}"/>
              </a:ext>
            </a:extLst>
          </p:cNvPr>
          <p:cNvSpPr/>
          <p:nvPr/>
        </p:nvSpPr>
        <p:spPr>
          <a:xfrm>
            <a:off x="2104465" y="2088033"/>
            <a:ext cx="65757" cy="0"/>
          </a:xfrm>
          <a:custGeom>
            <a:avLst/>
            <a:gdLst/>
            <a:ahLst/>
            <a:cxnLst/>
            <a:rect l="l" t="t" r="r" b="b"/>
            <a:pathLst>
              <a:path w="67309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09" name="object 103">
            <a:extLst>
              <a:ext uri="{FF2B5EF4-FFF2-40B4-BE49-F238E27FC236}">
                <a16:creationId xmlns:a16="http://schemas.microsoft.com/office/drawing/2014/main" id="{E743AB10-85DD-264B-828A-8E8CC80166D9}"/>
              </a:ext>
            </a:extLst>
          </p:cNvPr>
          <p:cNvSpPr/>
          <p:nvPr/>
        </p:nvSpPr>
        <p:spPr>
          <a:xfrm>
            <a:off x="2137219" y="2055279"/>
            <a:ext cx="0" cy="35981"/>
          </a:xfrm>
          <a:custGeom>
            <a:avLst/>
            <a:gdLst/>
            <a:ahLst/>
            <a:cxnLst/>
            <a:rect l="l" t="t" r="r" b="b"/>
            <a:pathLst>
              <a:path h="36830">
                <a:moveTo>
                  <a:pt x="0" y="0"/>
                </a:moveTo>
                <a:lnTo>
                  <a:pt x="0" y="36575"/>
                </a:lnTo>
              </a:path>
            </a:pathLst>
          </a:custGeom>
          <a:ln w="19050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10" name="object 104">
            <a:extLst>
              <a:ext uri="{FF2B5EF4-FFF2-40B4-BE49-F238E27FC236}">
                <a16:creationId xmlns:a16="http://schemas.microsoft.com/office/drawing/2014/main" id="{C7FFCED6-FD5D-6544-A85B-548A98E90389}"/>
              </a:ext>
            </a:extLst>
          </p:cNvPr>
          <p:cNvSpPr/>
          <p:nvPr/>
        </p:nvSpPr>
        <p:spPr>
          <a:xfrm>
            <a:off x="2126797" y="2037414"/>
            <a:ext cx="0" cy="10546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-3809" y="5333"/>
                </a:moveTo>
                <a:lnTo>
                  <a:pt x="3809" y="5333"/>
                </a:lnTo>
              </a:path>
            </a:pathLst>
          </a:custGeom>
          <a:ln w="19050">
            <a:solidFill>
              <a:srgbClr val="67AE3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11" name="object 105">
            <a:extLst>
              <a:ext uri="{FF2B5EF4-FFF2-40B4-BE49-F238E27FC236}">
                <a16:creationId xmlns:a16="http://schemas.microsoft.com/office/drawing/2014/main" id="{58268E7A-C983-B748-A3C2-C2EA2424C197}"/>
              </a:ext>
            </a:extLst>
          </p:cNvPr>
          <p:cNvSpPr/>
          <p:nvPr/>
        </p:nvSpPr>
        <p:spPr>
          <a:xfrm>
            <a:off x="2111910" y="2192252"/>
            <a:ext cx="68858" cy="0"/>
          </a:xfrm>
          <a:custGeom>
            <a:avLst/>
            <a:gdLst/>
            <a:ahLst/>
            <a:cxnLst/>
            <a:rect l="l" t="t" r="r" b="b"/>
            <a:pathLst>
              <a:path w="70484">
                <a:moveTo>
                  <a:pt x="0" y="0"/>
                </a:moveTo>
                <a:lnTo>
                  <a:pt x="70103" y="0"/>
                </a:lnTo>
              </a:path>
            </a:pathLst>
          </a:custGeom>
          <a:ln w="19050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12" name="object 106">
            <a:extLst>
              <a:ext uri="{FF2B5EF4-FFF2-40B4-BE49-F238E27FC236}">
                <a16:creationId xmlns:a16="http://schemas.microsoft.com/office/drawing/2014/main" id="{A5B03FE0-50E3-084E-93B2-D85B4F6ADB61}"/>
              </a:ext>
            </a:extLst>
          </p:cNvPr>
          <p:cNvSpPr/>
          <p:nvPr/>
        </p:nvSpPr>
        <p:spPr>
          <a:xfrm>
            <a:off x="2141685" y="2163966"/>
            <a:ext cx="0" cy="28535"/>
          </a:xfrm>
          <a:custGeom>
            <a:avLst/>
            <a:gdLst/>
            <a:ahLst/>
            <a:cxnLst/>
            <a:rect l="l" t="t" r="r" b="b"/>
            <a:pathLst>
              <a:path h="29210">
                <a:moveTo>
                  <a:pt x="-8381" y="14477"/>
                </a:moveTo>
                <a:lnTo>
                  <a:pt x="8381" y="14477"/>
                </a:lnTo>
              </a:path>
            </a:pathLst>
          </a:custGeom>
          <a:ln w="19050">
            <a:solidFill>
              <a:srgbClr val="67AE3E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13" name="object 107">
            <a:extLst>
              <a:ext uri="{FF2B5EF4-FFF2-40B4-BE49-F238E27FC236}">
                <a16:creationId xmlns:a16="http://schemas.microsoft.com/office/drawing/2014/main" id="{D14281E7-97B2-3D43-890E-20DC6489FCE4}"/>
              </a:ext>
            </a:extLst>
          </p:cNvPr>
          <p:cNvSpPr/>
          <p:nvPr/>
        </p:nvSpPr>
        <p:spPr>
          <a:xfrm>
            <a:off x="2145407" y="2157264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14" name="object 108">
            <a:extLst>
              <a:ext uri="{FF2B5EF4-FFF2-40B4-BE49-F238E27FC236}">
                <a16:creationId xmlns:a16="http://schemas.microsoft.com/office/drawing/2014/main" id="{55705F73-B7A0-DA45-8400-0CB51588F728}"/>
              </a:ext>
            </a:extLst>
          </p:cNvPr>
          <p:cNvSpPr/>
          <p:nvPr/>
        </p:nvSpPr>
        <p:spPr>
          <a:xfrm>
            <a:off x="2295036" y="2260739"/>
            <a:ext cx="0" cy="64517"/>
          </a:xfrm>
          <a:custGeom>
            <a:avLst/>
            <a:gdLst/>
            <a:ahLst/>
            <a:cxnLst/>
            <a:rect l="l" t="t" r="r" b="b"/>
            <a:pathLst>
              <a:path h="66039">
                <a:moveTo>
                  <a:pt x="0" y="0"/>
                </a:moveTo>
                <a:lnTo>
                  <a:pt x="0" y="65531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15" name="object 109">
            <a:extLst>
              <a:ext uri="{FF2B5EF4-FFF2-40B4-BE49-F238E27FC236}">
                <a16:creationId xmlns:a16="http://schemas.microsoft.com/office/drawing/2014/main" id="{E65A46CA-F0C9-8A48-8F6A-53E89F4A12E8}"/>
              </a:ext>
            </a:extLst>
          </p:cNvPr>
          <p:cNvSpPr/>
          <p:nvPr/>
        </p:nvSpPr>
        <p:spPr>
          <a:xfrm>
            <a:off x="2263772" y="2292003"/>
            <a:ext cx="61415" cy="0"/>
          </a:xfrm>
          <a:custGeom>
            <a:avLst/>
            <a:gdLst/>
            <a:ahLst/>
            <a:cxnLst/>
            <a:rect l="l" t="t" r="r" b="b"/>
            <a:pathLst>
              <a:path w="62864">
                <a:moveTo>
                  <a:pt x="0" y="0"/>
                </a:moveTo>
                <a:lnTo>
                  <a:pt x="62483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16" name="object 110">
            <a:extLst>
              <a:ext uri="{FF2B5EF4-FFF2-40B4-BE49-F238E27FC236}">
                <a16:creationId xmlns:a16="http://schemas.microsoft.com/office/drawing/2014/main" id="{E571A4B0-5E42-6A46-816F-20AD35F8A8F5}"/>
              </a:ext>
            </a:extLst>
          </p:cNvPr>
          <p:cNvSpPr/>
          <p:nvPr/>
        </p:nvSpPr>
        <p:spPr>
          <a:xfrm>
            <a:off x="2312902" y="2297960"/>
            <a:ext cx="0" cy="10546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-3810" y="5334"/>
                </a:moveTo>
                <a:lnTo>
                  <a:pt x="3810" y="5334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17" name="object 111">
            <a:extLst>
              <a:ext uri="{FF2B5EF4-FFF2-40B4-BE49-F238E27FC236}">
                <a16:creationId xmlns:a16="http://schemas.microsoft.com/office/drawing/2014/main" id="{8DF8FD70-1734-BF49-A74D-AE2DF14AE5B1}"/>
              </a:ext>
            </a:extLst>
          </p:cNvPr>
          <p:cNvSpPr/>
          <p:nvPr/>
        </p:nvSpPr>
        <p:spPr>
          <a:xfrm>
            <a:off x="2375434" y="2359001"/>
            <a:ext cx="65757" cy="0"/>
          </a:xfrm>
          <a:custGeom>
            <a:avLst/>
            <a:gdLst/>
            <a:ahLst/>
            <a:cxnLst/>
            <a:rect l="l" t="t" r="r" b="b"/>
            <a:pathLst>
              <a:path w="67310">
                <a:moveTo>
                  <a:pt x="0" y="0"/>
                </a:moveTo>
                <a:lnTo>
                  <a:pt x="67055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18" name="object 112">
            <a:extLst>
              <a:ext uri="{FF2B5EF4-FFF2-40B4-BE49-F238E27FC236}">
                <a16:creationId xmlns:a16="http://schemas.microsoft.com/office/drawing/2014/main" id="{385AEA82-9AF2-EB4F-8CA2-2B495954B023}"/>
              </a:ext>
            </a:extLst>
          </p:cNvPr>
          <p:cNvSpPr/>
          <p:nvPr/>
        </p:nvSpPr>
        <p:spPr>
          <a:xfrm>
            <a:off x="2365012" y="2344113"/>
            <a:ext cx="35981" cy="0"/>
          </a:xfrm>
          <a:custGeom>
            <a:avLst/>
            <a:gdLst/>
            <a:ahLst/>
            <a:cxnLst/>
            <a:rect l="l" t="t" r="r" b="b"/>
            <a:pathLst>
              <a:path w="36830">
                <a:moveTo>
                  <a:pt x="0" y="0"/>
                </a:moveTo>
                <a:lnTo>
                  <a:pt x="36575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19" name="object 113">
            <a:extLst>
              <a:ext uri="{FF2B5EF4-FFF2-40B4-BE49-F238E27FC236}">
                <a16:creationId xmlns:a16="http://schemas.microsoft.com/office/drawing/2014/main" id="{4A568BC6-79B7-2247-BBA6-45ABE23DFC20}"/>
              </a:ext>
            </a:extLst>
          </p:cNvPr>
          <p:cNvSpPr/>
          <p:nvPr/>
        </p:nvSpPr>
        <p:spPr>
          <a:xfrm>
            <a:off x="2399253" y="2308382"/>
            <a:ext cx="0" cy="73201"/>
          </a:xfrm>
          <a:custGeom>
            <a:avLst/>
            <a:gdLst/>
            <a:ahLst/>
            <a:cxnLst/>
            <a:rect l="l" t="t" r="r" b="b"/>
            <a:pathLst>
              <a:path h="74930">
                <a:moveTo>
                  <a:pt x="0" y="0"/>
                </a:moveTo>
                <a:lnTo>
                  <a:pt x="0" y="74675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20" name="object 114">
            <a:extLst>
              <a:ext uri="{FF2B5EF4-FFF2-40B4-BE49-F238E27FC236}">
                <a16:creationId xmlns:a16="http://schemas.microsoft.com/office/drawing/2014/main" id="{ADF6B6F1-9D16-8542-A282-9832392ADDA0}"/>
              </a:ext>
            </a:extLst>
          </p:cNvPr>
          <p:cNvSpPr/>
          <p:nvPr/>
        </p:nvSpPr>
        <p:spPr>
          <a:xfrm>
            <a:off x="2373945" y="2329224"/>
            <a:ext cx="37221" cy="0"/>
          </a:xfrm>
          <a:custGeom>
            <a:avLst/>
            <a:gdLst/>
            <a:ahLst/>
            <a:cxnLst/>
            <a:rect l="l" t="t" r="r" b="b"/>
            <a:pathLst>
              <a:path w="38100">
                <a:moveTo>
                  <a:pt x="0" y="0"/>
                </a:moveTo>
                <a:lnTo>
                  <a:pt x="38100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21" name="object 115">
            <a:extLst>
              <a:ext uri="{FF2B5EF4-FFF2-40B4-BE49-F238E27FC236}">
                <a16:creationId xmlns:a16="http://schemas.microsoft.com/office/drawing/2014/main" id="{F26D49CA-EB6F-984A-967F-96B9CBF654D5}"/>
              </a:ext>
            </a:extLst>
          </p:cNvPr>
          <p:cNvSpPr/>
          <p:nvPr/>
        </p:nvSpPr>
        <p:spPr>
          <a:xfrm>
            <a:off x="2384367" y="2378356"/>
            <a:ext cx="65757" cy="0"/>
          </a:xfrm>
          <a:custGeom>
            <a:avLst/>
            <a:gdLst/>
            <a:ahLst/>
            <a:cxnLst/>
            <a:rect l="l" t="t" r="r" b="b"/>
            <a:pathLst>
              <a:path w="67310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22" name="object 116">
            <a:extLst>
              <a:ext uri="{FF2B5EF4-FFF2-40B4-BE49-F238E27FC236}">
                <a16:creationId xmlns:a16="http://schemas.microsoft.com/office/drawing/2014/main" id="{608BD2D1-D1D5-2D42-8EC8-6DDE964D8A9C}"/>
              </a:ext>
            </a:extLst>
          </p:cNvPr>
          <p:cNvSpPr/>
          <p:nvPr/>
        </p:nvSpPr>
        <p:spPr>
          <a:xfrm>
            <a:off x="2396277" y="2341135"/>
            <a:ext cx="34739" cy="0"/>
          </a:xfrm>
          <a:custGeom>
            <a:avLst/>
            <a:gdLst/>
            <a:ahLst/>
            <a:cxnLst/>
            <a:rect l="l" t="t" r="r" b="b"/>
            <a:pathLst>
              <a:path w="35560">
                <a:moveTo>
                  <a:pt x="35052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23" name="object 117">
            <a:extLst>
              <a:ext uri="{FF2B5EF4-FFF2-40B4-BE49-F238E27FC236}">
                <a16:creationId xmlns:a16="http://schemas.microsoft.com/office/drawing/2014/main" id="{0105E868-A007-B941-A94D-A4D274D49AFC}"/>
              </a:ext>
            </a:extLst>
          </p:cNvPr>
          <p:cNvSpPr/>
          <p:nvPr/>
        </p:nvSpPr>
        <p:spPr>
          <a:xfrm>
            <a:off x="2409675" y="2324760"/>
            <a:ext cx="0" cy="50867"/>
          </a:xfrm>
          <a:custGeom>
            <a:avLst/>
            <a:gdLst/>
            <a:ahLst/>
            <a:cxnLst/>
            <a:rect l="l" t="t" r="r" b="b"/>
            <a:pathLst>
              <a:path h="52069">
                <a:moveTo>
                  <a:pt x="0" y="0"/>
                </a:moveTo>
                <a:lnTo>
                  <a:pt x="0" y="51815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24" name="object 118">
            <a:extLst>
              <a:ext uri="{FF2B5EF4-FFF2-40B4-BE49-F238E27FC236}">
                <a16:creationId xmlns:a16="http://schemas.microsoft.com/office/drawing/2014/main" id="{BE2D1AA2-0722-2541-85CC-29E3BCDB0054}"/>
              </a:ext>
            </a:extLst>
          </p:cNvPr>
          <p:cNvSpPr/>
          <p:nvPr/>
        </p:nvSpPr>
        <p:spPr>
          <a:xfrm>
            <a:off x="2418608" y="2344113"/>
            <a:ext cx="0" cy="31637"/>
          </a:xfrm>
          <a:custGeom>
            <a:avLst/>
            <a:gdLst/>
            <a:ahLst/>
            <a:cxnLst/>
            <a:rect l="l" t="t" r="r" b="b"/>
            <a:pathLst>
              <a:path h="32385">
                <a:moveTo>
                  <a:pt x="0" y="0"/>
                </a:moveTo>
                <a:lnTo>
                  <a:pt x="0" y="32003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25" name="object 119">
            <a:extLst>
              <a:ext uri="{FF2B5EF4-FFF2-40B4-BE49-F238E27FC236}">
                <a16:creationId xmlns:a16="http://schemas.microsoft.com/office/drawing/2014/main" id="{6067936E-559F-F34C-899E-13247A15B757}"/>
              </a:ext>
            </a:extLst>
          </p:cNvPr>
          <p:cNvSpPr/>
          <p:nvPr/>
        </p:nvSpPr>
        <p:spPr>
          <a:xfrm>
            <a:off x="2403721" y="2384310"/>
            <a:ext cx="32879" cy="0"/>
          </a:xfrm>
          <a:custGeom>
            <a:avLst/>
            <a:gdLst/>
            <a:ahLst/>
            <a:cxnLst/>
            <a:rect l="l" t="t" r="r" b="b"/>
            <a:pathLst>
              <a:path w="33655">
                <a:moveTo>
                  <a:pt x="0" y="0"/>
                </a:moveTo>
                <a:lnTo>
                  <a:pt x="33528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26" name="object 120">
            <a:extLst>
              <a:ext uri="{FF2B5EF4-FFF2-40B4-BE49-F238E27FC236}">
                <a16:creationId xmlns:a16="http://schemas.microsoft.com/office/drawing/2014/main" id="{CB995AE6-CC11-4B48-AB31-603737FCCC83}"/>
              </a:ext>
            </a:extLst>
          </p:cNvPr>
          <p:cNvSpPr/>
          <p:nvPr/>
        </p:nvSpPr>
        <p:spPr>
          <a:xfrm>
            <a:off x="2428285" y="2389522"/>
            <a:ext cx="0" cy="29777"/>
          </a:xfrm>
          <a:custGeom>
            <a:avLst/>
            <a:gdLst/>
            <a:ahLst/>
            <a:cxnLst/>
            <a:rect l="l" t="t" r="r" b="b"/>
            <a:pathLst>
              <a:path h="30480">
                <a:moveTo>
                  <a:pt x="0" y="30480"/>
                </a:moveTo>
                <a:lnTo>
                  <a:pt x="0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27" name="object 121">
            <a:extLst>
              <a:ext uri="{FF2B5EF4-FFF2-40B4-BE49-F238E27FC236}">
                <a16:creationId xmlns:a16="http://schemas.microsoft.com/office/drawing/2014/main" id="{A1CDC125-A55E-014D-95EC-5B79FA8FD563}"/>
              </a:ext>
            </a:extLst>
          </p:cNvPr>
          <p:cNvSpPr/>
          <p:nvPr/>
        </p:nvSpPr>
        <p:spPr>
          <a:xfrm>
            <a:off x="2434987" y="2405155"/>
            <a:ext cx="35981" cy="0"/>
          </a:xfrm>
          <a:custGeom>
            <a:avLst/>
            <a:gdLst/>
            <a:ahLst/>
            <a:cxnLst/>
            <a:rect l="l" t="t" r="r" b="b"/>
            <a:pathLst>
              <a:path w="36830">
                <a:moveTo>
                  <a:pt x="36575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28" name="object 122">
            <a:extLst>
              <a:ext uri="{FF2B5EF4-FFF2-40B4-BE49-F238E27FC236}">
                <a16:creationId xmlns:a16="http://schemas.microsoft.com/office/drawing/2014/main" id="{C3F711CE-DA57-0F4C-B0A8-20D4B3C60928}"/>
              </a:ext>
            </a:extLst>
          </p:cNvPr>
          <p:cNvSpPr/>
          <p:nvPr/>
        </p:nvSpPr>
        <p:spPr>
          <a:xfrm>
            <a:off x="2403720" y="2405155"/>
            <a:ext cx="24194" cy="0"/>
          </a:xfrm>
          <a:custGeom>
            <a:avLst/>
            <a:gdLst/>
            <a:ahLst/>
            <a:cxnLst/>
            <a:rect l="l" t="t" r="r" b="b"/>
            <a:pathLst>
              <a:path w="24764">
                <a:moveTo>
                  <a:pt x="0" y="0"/>
                </a:moveTo>
                <a:lnTo>
                  <a:pt x="24384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29" name="object 123">
            <a:extLst>
              <a:ext uri="{FF2B5EF4-FFF2-40B4-BE49-F238E27FC236}">
                <a16:creationId xmlns:a16="http://schemas.microsoft.com/office/drawing/2014/main" id="{B89FFDC7-FE92-8448-83C0-A5442C1CC868}"/>
              </a:ext>
            </a:extLst>
          </p:cNvPr>
          <p:cNvSpPr/>
          <p:nvPr/>
        </p:nvSpPr>
        <p:spPr>
          <a:xfrm>
            <a:off x="2418608" y="2390266"/>
            <a:ext cx="0" cy="13648"/>
          </a:xfrm>
          <a:custGeom>
            <a:avLst/>
            <a:gdLst/>
            <a:ahLst/>
            <a:cxnLst/>
            <a:rect l="l" t="t" r="r" b="b"/>
            <a:pathLst>
              <a:path h="13969">
                <a:moveTo>
                  <a:pt x="-3810" y="6857"/>
                </a:moveTo>
                <a:lnTo>
                  <a:pt x="3810" y="6857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30" name="object 124">
            <a:extLst>
              <a:ext uri="{FF2B5EF4-FFF2-40B4-BE49-F238E27FC236}">
                <a16:creationId xmlns:a16="http://schemas.microsoft.com/office/drawing/2014/main" id="{7907F0D2-6D0C-C04A-BEC3-6C9C4FED8DC1}"/>
              </a:ext>
            </a:extLst>
          </p:cNvPr>
          <p:cNvSpPr/>
          <p:nvPr/>
        </p:nvSpPr>
        <p:spPr>
          <a:xfrm>
            <a:off x="2436474" y="2421533"/>
            <a:ext cx="0" cy="17990"/>
          </a:xfrm>
          <a:custGeom>
            <a:avLst/>
            <a:gdLst/>
            <a:ahLst/>
            <a:cxnLst/>
            <a:rect l="l" t="t" r="r" b="b"/>
            <a:pathLst>
              <a:path h="18414">
                <a:moveTo>
                  <a:pt x="0" y="18287"/>
                </a:moveTo>
                <a:lnTo>
                  <a:pt x="0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31" name="object 125">
            <a:extLst>
              <a:ext uri="{FF2B5EF4-FFF2-40B4-BE49-F238E27FC236}">
                <a16:creationId xmlns:a16="http://schemas.microsoft.com/office/drawing/2014/main" id="{34BAF0B3-9E94-E840-B959-2C481FECE40A}"/>
              </a:ext>
            </a:extLst>
          </p:cNvPr>
          <p:cNvSpPr/>
          <p:nvPr/>
        </p:nvSpPr>
        <p:spPr>
          <a:xfrm>
            <a:off x="2445408" y="2405156"/>
            <a:ext cx="0" cy="19851"/>
          </a:xfrm>
          <a:custGeom>
            <a:avLst/>
            <a:gdLst/>
            <a:ahLst/>
            <a:cxnLst/>
            <a:rect l="l" t="t" r="r" b="b"/>
            <a:pathLst>
              <a:path h="20319">
                <a:moveTo>
                  <a:pt x="0" y="0"/>
                </a:moveTo>
                <a:lnTo>
                  <a:pt x="0" y="19812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32" name="object 126">
            <a:extLst>
              <a:ext uri="{FF2B5EF4-FFF2-40B4-BE49-F238E27FC236}">
                <a16:creationId xmlns:a16="http://schemas.microsoft.com/office/drawing/2014/main" id="{2031F602-FE5D-C644-A328-0DEBE30C49FA}"/>
              </a:ext>
            </a:extLst>
          </p:cNvPr>
          <p:cNvSpPr/>
          <p:nvPr/>
        </p:nvSpPr>
        <p:spPr>
          <a:xfrm>
            <a:off x="2448385" y="2409623"/>
            <a:ext cx="0" cy="12407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-3810" y="6095"/>
                </a:moveTo>
                <a:lnTo>
                  <a:pt x="3810" y="6095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33" name="object 127">
            <a:extLst>
              <a:ext uri="{FF2B5EF4-FFF2-40B4-BE49-F238E27FC236}">
                <a16:creationId xmlns:a16="http://schemas.microsoft.com/office/drawing/2014/main" id="{D7F9AC70-8B53-AA41-B1D9-50B723F99153}"/>
              </a:ext>
            </a:extLst>
          </p:cNvPr>
          <p:cNvSpPr/>
          <p:nvPr/>
        </p:nvSpPr>
        <p:spPr>
          <a:xfrm>
            <a:off x="2633000" y="2504907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34" name="object 128">
            <a:extLst>
              <a:ext uri="{FF2B5EF4-FFF2-40B4-BE49-F238E27FC236}">
                <a16:creationId xmlns:a16="http://schemas.microsoft.com/office/drawing/2014/main" id="{DF518ECE-0780-2940-A45F-03976057D68B}"/>
              </a:ext>
            </a:extLst>
          </p:cNvPr>
          <p:cNvSpPr/>
          <p:nvPr/>
        </p:nvSpPr>
        <p:spPr>
          <a:xfrm>
            <a:off x="2676178" y="2585303"/>
            <a:ext cx="64517" cy="0"/>
          </a:xfrm>
          <a:custGeom>
            <a:avLst/>
            <a:gdLst/>
            <a:ahLst/>
            <a:cxnLst/>
            <a:rect l="l" t="t" r="r" b="b"/>
            <a:pathLst>
              <a:path w="66039">
                <a:moveTo>
                  <a:pt x="0" y="0"/>
                </a:moveTo>
                <a:lnTo>
                  <a:pt x="65531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35" name="object 129">
            <a:extLst>
              <a:ext uri="{FF2B5EF4-FFF2-40B4-BE49-F238E27FC236}">
                <a16:creationId xmlns:a16="http://schemas.microsoft.com/office/drawing/2014/main" id="{AE97385D-9462-CC4E-9840-4740B960310F}"/>
              </a:ext>
            </a:extLst>
          </p:cNvPr>
          <p:cNvSpPr/>
          <p:nvPr/>
        </p:nvSpPr>
        <p:spPr>
          <a:xfrm>
            <a:off x="2708932" y="2551060"/>
            <a:ext cx="0" cy="21092"/>
          </a:xfrm>
          <a:custGeom>
            <a:avLst/>
            <a:gdLst/>
            <a:ahLst/>
            <a:cxnLst/>
            <a:rect l="l" t="t" r="r" b="b"/>
            <a:pathLst>
              <a:path h="21589">
                <a:moveTo>
                  <a:pt x="0" y="0"/>
                </a:moveTo>
                <a:lnTo>
                  <a:pt x="0" y="2133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36" name="object 130">
            <a:extLst>
              <a:ext uri="{FF2B5EF4-FFF2-40B4-BE49-F238E27FC236}">
                <a16:creationId xmlns:a16="http://schemas.microsoft.com/office/drawing/2014/main" id="{3AC47C49-D296-F14A-924F-48D821CECE79}"/>
              </a:ext>
            </a:extLst>
          </p:cNvPr>
          <p:cNvSpPr/>
          <p:nvPr/>
        </p:nvSpPr>
        <p:spPr>
          <a:xfrm>
            <a:off x="2696278" y="2567438"/>
            <a:ext cx="7445" cy="14888"/>
          </a:xfrm>
          <a:custGeom>
            <a:avLst/>
            <a:gdLst/>
            <a:ahLst/>
            <a:cxnLst/>
            <a:rect l="l" t="t" r="r" b="b"/>
            <a:pathLst>
              <a:path w="7619" h="15239">
                <a:moveTo>
                  <a:pt x="0" y="15239"/>
                </a:moveTo>
                <a:lnTo>
                  <a:pt x="7620" y="15239"/>
                </a:lnTo>
                <a:lnTo>
                  <a:pt x="7620" y="0"/>
                </a:lnTo>
                <a:lnTo>
                  <a:pt x="0" y="0"/>
                </a:lnTo>
                <a:lnTo>
                  <a:pt x="0" y="15239"/>
                </a:lnTo>
                <a:close/>
              </a:path>
            </a:pathLst>
          </a:custGeom>
          <a:solidFill>
            <a:srgbClr val="BAD529"/>
          </a:solidFill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37" name="object 131">
            <a:extLst>
              <a:ext uri="{FF2B5EF4-FFF2-40B4-BE49-F238E27FC236}">
                <a16:creationId xmlns:a16="http://schemas.microsoft.com/office/drawing/2014/main" id="{5950FFD5-AD34-2A48-8542-A2702A05FCAA}"/>
              </a:ext>
            </a:extLst>
          </p:cNvPr>
          <p:cNvSpPr/>
          <p:nvPr/>
        </p:nvSpPr>
        <p:spPr>
          <a:xfrm>
            <a:off x="2693299" y="2567438"/>
            <a:ext cx="7445" cy="14888"/>
          </a:xfrm>
          <a:custGeom>
            <a:avLst/>
            <a:gdLst/>
            <a:ahLst/>
            <a:cxnLst/>
            <a:rect l="l" t="t" r="r" b="b"/>
            <a:pathLst>
              <a:path w="7619" h="15239">
                <a:moveTo>
                  <a:pt x="0" y="15239"/>
                </a:moveTo>
                <a:lnTo>
                  <a:pt x="7620" y="15239"/>
                </a:lnTo>
                <a:lnTo>
                  <a:pt x="7620" y="0"/>
                </a:lnTo>
                <a:lnTo>
                  <a:pt x="0" y="0"/>
                </a:lnTo>
                <a:lnTo>
                  <a:pt x="0" y="15239"/>
                </a:lnTo>
                <a:close/>
              </a:path>
            </a:pathLst>
          </a:custGeom>
          <a:solidFill>
            <a:srgbClr val="BAD529"/>
          </a:solidFill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38" name="object 132">
            <a:extLst>
              <a:ext uri="{FF2B5EF4-FFF2-40B4-BE49-F238E27FC236}">
                <a16:creationId xmlns:a16="http://schemas.microsoft.com/office/drawing/2014/main" id="{D218E29F-190D-AB4C-83EA-F747AE6B371B}"/>
              </a:ext>
            </a:extLst>
          </p:cNvPr>
          <p:cNvSpPr/>
          <p:nvPr/>
        </p:nvSpPr>
        <p:spPr>
          <a:xfrm>
            <a:off x="2716375" y="2585305"/>
            <a:ext cx="0" cy="16750"/>
          </a:xfrm>
          <a:custGeom>
            <a:avLst/>
            <a:gdLst/>
            <a:ahLst/>
            <a:cxnLst/>
            <a:rect l="l" t="t" r="r" b="b"/>
            <a:pathLst>
              <a:path h="17144">
                <a:moveTo>
                  <a:pt x="0" y="0"/>
                </a:moveTo>
                <a:lnTo>
                  <a:pt x="0" y="16763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39" name="object 133">
            <a:extLst>
              <a:ext uri="{FF2B5EF4-FFF2-40B4-BE49-F238E27FC236}">
                <a16:creationId xmlns:a16="http://schemas.microsoft.com/office/drawing/2014/main" id="{2CDBC9A8-5B35-C34F-B22B-54C06FF7EC9F}"/>
              </a:ext>
            </a:extLst>
          </p:cNvPr>
          <p:cNvSpPr/>
          <p:nvPr/>
        </p:nvSpPr>
        <p:spPr>
          <a:xfrm>
            <a:off x="2708932" y="2585304"/>
            <a:ext cx="0" cy="31637"/>
          </a:xfrm>
          <a:custGeom>
            <a:avLst/>
            <a:gdLst/>
            <a:ahLst/>
            <a:cxnLst/>
            <a:rect l="l" t="t" r="r" b="b"/>
            <a:pathLst>
              <a:path h="32385">
                <a:moveTo>
                  <a:pt x="0" y="32003"/>
                </a:moveTo>
                <a:lnTo>
                  <a:pt x="0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40" name="object 134">
            <a:extLst>
              <a:ext uri="{FF2B5EF4-FFF2-40B4-BE49-F238E27FC236}">
                <a16:creationId xmlns:a16="http://schemas.microsoft.com/office/drawing/2014/main" id="{6C442738-2F44-D64F-B3A2-10DD801E5912}"/>
              </a:ext>
            </a:extLst>
          </p:cNvPr>
          <p:cNvSpPr/>
          <p:nvPr/>
        </p:nvSpPr>
        <p:spPr>
          <a:xfrm>
            <a:off x="2753596" y="2600194"/>
            <a:ext cx="0" cy="62655"/>
          </a:xfrm>
          <a:custGeom>
            <a:avLst/>
            <a:gdLst/>
            <a:ahLst/>
            <a:cxnLst/>
            <a:rect l="l" t="t" r="r" b="b"/>
            <a:pathLst>
              <a:path h="64135">
                <a:moveTo>
                  <a:pt x="0" y="0"/>
                </a:moveTo>
                <a:lnTo>
                  <a:pt x="0" y="64007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41" name="object 135">
            <a:extLst>
              <a:ext uri="{FF2B5EF4-FFF2-40B4-BE49-F238E27FC236}">
                <a16:creationId xmlns:a16="http://schemas.microsoft.com/office/drawing/2014/main" id="{3E14E76A-94FC-F24D-B4B1-C4624B9AC809}"/>
              </a:ext>
            </a:extLst>
          </p:cNvPr>
          <p:cNvSpPr/>
          <p:nvPr/>
        </p:nvSpPr>
        <p:spPr>
          <a:xfrm>
            <a:off x="2737219" y="2603170"/>
            <a:ext cx="0" cy="59554"/>
          </a:xfrm>
          <a:custGeom>
            <a:avLst/>
            <a:gdLst/>
            <a:ahLst/>
            <a:cxnLst/>
            <a:rect l="l" t="t" r="r" b="b"/>
            <a:pathLst>
              <a:path h="60960">
                <a:moveTo>
                  <a:pt x="0" y="60959"/>
                </a:moveTo>
                <a:lnTo>
                  <a:pt x="0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42" name="object 136">
            <a:extLst>
              <a:ext uri="{FF2B5EF4-FFF2-40B4-BE49-F238E27FC236}">
                <a16:creationId xmlns:a16="http://schemas.microsoft.com/office/drawing/2014/main" id="{DFD7D326-EF12-D54C-B944-D47FF96D40DD}"/>
              </a:ext>
            </a:extLst>
          </p:cNvPr>
          <p:cNvSpPr/>
          <p:nvPr/>
        </p:nvSpPr>
        <p:spPr>
          <a:xfrm>
            <a:off x="2702977" y="2629969"/>
            <a:ext cx="84988" cy="0"/>
          </a:xfrm>
          <a:custGeom>
            <a:avLst/>
            <a:gdLst/>
            <a:ahLst/>
            <a:cxnLst/>
            <a:rect l="l" t="t" r="r" b="b"/>
            <a:pathLst>
              <a:path w="86994">
                <a:moveTo>
                  <a:pt x="0" y="0"/>
                </a:moveTo>
                <a:lnTo>
                  <a:pt x="86868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43" name="object 137">
            <a:extLst>
              <a:ext uri="{FF2B5EF4-FFF2-40B4-BE49-F238E27FC236}">
                <a16:creationId xmlns:a16="http://schemas.microsoft.com/office/drawing/2014/main" id="{A9E1D11A-3F81-3B47-A25C-25F75ED39AA7}"/>
              </a:ext>
            </a:extLst>
          </p:cNvPr>
          <p:cNvSpPr/>
          <p:nvPr/>
        </p:nvSpPr>
        <p:spPr>
          <a:xfrm>
            <a:off x="2726797" y="2606147"/>
            <a:ext cx="0" cy="27296"/>
          </a:xfrm>
          <a:custGeom>
            <a:avLst/>
            <a:gdLst/>
            <a:ahLst/>
            <a:cxnLst/>
            <a:rect l="l" t="t" r="r" b="b"/>
            <a:pathLst>
              <a:path h="27939">
                <a:moveTo>
                  <a:pt x="0" y="0"/>
                </a:moveTo>
                <a:lnTo>
                  <a:pt x="0" y="27431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44" name="object 138">
            <a:extLst>
              <a:ext uri="{FF2B5EF4-FFF2-40B4-BE49-F238E27FC236}">
                <a16:creationId xmlns:a16="http://schemas.microsoft.com/office/drawing/2014/main" id="{CFB786C9-46C6-4842-932E-BD2AB728F23A}"/>
              </a:ext>
            </a:extLst>
          </p:cNvPr>
          <p:cNvSpPr/>
          <p:nvPr/>
        </p:nvSpPr>
        <p:spPr>
          <a:xfrm>
            <a:off x="2752107" y="2641880"/>
            <a:ext cx="27296" cy="0"/>
          </a:xfrm>
          <a:custGeom>
            <a:avLst/>
            <a:gdLst/>
            <a:ahLst/>
            <a:cxnLst/>
            <a:rect l="l" t="t" r="r" b="b"/>
            <a:pathLst>
              <a:path w="27939">
                <a:moveTo>
                  <a:pt x="27431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45" name="object 139">
            <a:extLst>
              <a:ext uri="{FF2B5EF4-FFF2-40B4-BE49-F238E27FC236}">
                <a16:creationId xmlns:a16="http://schemas.microsoft.com/office/drawing/2014/main" id="{FD2825FF-BF0B-E145-95DB-7735EAA01A41}"/>
              </a:ext>
            </a:extLst>
          </p:cNvPr>
          <p:cNvSpPr/>
          <p:nvPr/>
        </p:nvSpPr>
        <p:spPr>
          <a:xfrm>
            <a:off x="2783374" y="2632949"/>
            <a:ext cx="0" cy="930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-3810" y="4572"/>
                </a:moveTo>
                <a:lnTo>
                  <a:pt x="3810" y="4572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46" name="object 140">
            <a:extLst>
              <a:ext uri="{FF2B5EF4-FFF2-40B4-BE49-F238E27FC236}">
                <a16:creationId xmlns:a16="http://schemas.microsoft.com/office/drawing/2014/main" id="{9F19AA75-9C95-5F46-AF9A-B27C70D0229A}"/>
              </a:ext>
            </a:extLst>
          </p:cNvPr>
          <p:cNvSpPr/>
          <p:nvPr/>
        </p:nvSpPr>
        <p:spPr>
          <a:xfrm>
            <a:off x="2758064" y="2637414"/>
            <a:ext cx="17990" cy="0"/>
          </a:xfrm>
          <a:custGeom>
            <a:avLst/>
            <a:gdLst/>
            <a:ahLst/>
            <a:cxnLst/>
            <a:rect l="l" t="t" r="r" b="b"/>
            <a:pathLst>
              <a:path w="18414">
                <a:moveTo>
                  <a:pt x="0" y="0"/>
                </a:moveTo>
                <a:lnTo>
                  <a:pt x="18287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47" name="object 141">
            <a:extLst>
              <a:ext uri="{FF2B5EF4-FFF2-40B4-BE49-F238E27FC236}">
                <a16:creationId xmlns:a16="http://schemas.microsoft.com/office/drawing/2014/main" id="{28CBA71A-1ED4-174C-AF45-2C8785F92CDA}"/>
              </a:ext>
            </a:extLst>
          </p:cNvPr>
          <p:cNvSpPr/>
          <p:nvPr/>
        </p:nvSpPr>
        <p:spPr>
          <a:xfrm>
            <a:off x="2868237" y="2616569"/>
            <a:ext cx="0" cy="66998"/>
          </a:xfrm>
          <a:custGeom>
            <a:avLst/>
            <a:gdLst/>
            <a:ahLst/>
            <a:cxnLst/>
            <a:rect l="l" t="t" r="r" b="b"/>
            <a:pathLst>
              <a:path h="68580">
                <a:moveTo>
                  <a:pt x="0" y="0"/>
                </a:moveTo>
                <a:lnTo>
                  <a:pt x="0" y="6858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48" name="object 142">
            <a:extLst>
              <a:ext uri="{FF2B5EF4-FFF2-40B4-BE49-F238E27FC236}">
                <a16:creationId xmlns:a16="http://schemas.microsoft.com/office/drawing/2014/main" id="{8249F20F-C6B3-DE42-B438-7511320805B1}"/>
              </a:ext>
            </a:extLst>
          </p:cNvPr>
          <p:cNvSpPr/>
          <p:nvPr/>
        </p:nvSpPr>
        <p:spPr>
          <a:xfrm>
            <a:off x="2903969" y="2616569"/>
            <a:ext cx="0" cy="66998"/>
          </a:xfrm>
          <a:custGeom>
            <a:avLst/>
            <a:gdLst/>
            <a:ahLst/>
            <a:cxnLst/>
            <a:rect l="l" t="t" r="r" b="b"/>
            <a:pathLst>
              <a:path h="68580">
                <a:moveTo>
                  <a:pt x="0" y="0"/>
                </a:moveTo>
                <a:lnTo>
                  <a:pt x="0" y="6858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49" name="object 143">
            <a:extLst>
              <a:ext uri="{FF2B5EF4-FFF2-40B4-BE49-F238E27FC236}">
                <a16:creationId xmlns:a16="http://schemas.microsoft.com/office/drawing/2014/main" id="{34AFC429-EF09-1B48-9612-B1ECE6E086BC}"/>
              </a:ext>
            </a:extLst>
          </p:cNvPr>
          <p:cNvSpPr/>
          <p:nvPr/>
        </p:nvSpPr>
        <p:spPr>
          <a:xfrm>
            <a:off x="2833994" y="2650812"/>
            <a:ext cx="153846" cy="0"/>
          </a:xfrm>
          <a:custGeom>
            <a:avLst/>
            <a:gdLst/>
            <a:ahLst/>
            <a:cxnLst/>
            <a:rect l="l" t="t" r="r" b="b"/>
            <a:pathLst>
              <a:path w="157480">
                <a:moveTo>
                  <a:pt x="0" y="0"/>
                </a:moveTo>
                <a:lnTo>
                  <a:pt x="156972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50" name="object 144">
            <a:extLst>
              <a:ext uri="{FF2B5EF4-FFF2-40B4-BE49-F238E27FC236}">
                <a16:creationId xmlns:a16="http://schemas.microsoft.com/office/drawing/2014/main" id="{90CBAB7A-E5EA-9C48-BE6E-9952CD4631B8}"/>
              </a:ext>
            </a:extLst>
          </p:cNvPr>
          <p:cNvSpPr/>
          <p:nvPr/>
        </p:nvSpPr>
        <p:spPr>
          <a:xfrm>
            <a:off x="2960545" y="2616569"/>
            <a:ext cx="0" cy="66998"/>
          </a:xfrm>
          <a:custGeom>
            <a:avLst/>
            <a:gdLst/>
            <a:ahLst/>
            <a:cxnLst/>
            <a:rect l="l" t="t" r="r" b="b"/>
            <a:pathLst>
              <a:path h="68580">
                <a:moveTo>
                  <a:pt x="0" y="0"/>
                </a:moveTo>
                <a:lnTo>
                  <a:pt x="0" y="6858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51" name="object 145">
            <a:extLst>
              <a:ext uri="{FF2B5EF4-FFF2-40B4-BE49-F238E27FC236}">
                <a16:creationId xmlns:a16="http://schemas.microsoft.com/office/drawing/2014/main" id="{4F5BA5A1-9D86-7D44-8495-2FAFAD33FAC2}"/>
              </a:ext>
            </a:extLst>
          </p:cNvPr>
          <p:cNvSpPr/>
          <p:nvPr/>
        </p:nvSpPr>
        <p:spPr>
          <a:xfrm>
            <a:off x="2962034" y="2667190"/>
            <a:ext cx="59553" cy="0"/>
          </a:xfrm>
          <a:custGeom>
            <a:avLst/>
            <a:gdLst/>
            <a:ahLst/>
            <a:cxnLst/>
            <a:rect l="l" t="t" r="r" b="b"/>
            <a:pathLst>
              <a:path w="60960">
                <a:moveTo>
                  <a:pt x="60960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52" name="object 146">
            <a:extLst>
              <a:ext uri="{FF2B5EF4-FFF2-40B4-BE49-F238E27FC236}">
                <a16:creationId xmlns:a16="http://schemas.microsoft.com/office/drawing/2014/main" id="{A5444C77-3289-AB4F-A0D3-12195DAF5151}"/>
              </a:ext>
            </a:extLst>
          </p:cNvPr>
          <p:cNvSpPr/>
          <p:nvPr/>
        </p:nvSpPr>
        <p:spPr>
          <a:xfrm>
            <a:off x="2997766" y="2655280"/>
            <a:ext cx="0" cy="40322"/>
          </a:xfrm>
          <a:custGeom>
            <a:avLst/>
            <a:gdLst/>
            <a:ahLst/>
            <a:cxnLst/>
            <a:rect l="l" t="t" r="r" b="b"/>
            <a:pathLst>
              <a:path h="41275">
                <a:moveTo>
                  <a:pt x="0" y="0"/>
                </a:moveTo>
                <a:lnTo>
                  <a:pt x="0" y="41148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53" name="object 147">
            <a:extLst>
              <a:ext uri="{FF2B5EF4-FFF2-40B4-BE49-F238E27FC236}">
                <a16:creationId xmlns:a16="http://schemas.microsoft.com/office/drawing/2014/main" id="{62ADF419-EB15-8945-88EE-F219B7BDE8C7}"/>
              </a:ext>
            </a:extLst>
          </p:cNvPr>
          <p:cNvSpPr/>
          <p:nvPr/>
        </p:nvSpPr>
        <p:spPr>
          <a:xfrm>
            <a:off x="2966501" y="2688033"/>
            <a:ext cx="65757" cy="0"/>
          </a:xfrm>
          <a:custGeom>
            <a:avLst/>
            <a:gdLst/>
            <a:ahLst/>
            <a:cxnLst/>
            <a:rect l="l" t="t" r="r" b="b"/>
            <a:pathLst>
              <a:path w="67310">
                <a:moveTo>
                  <a:pt x="0" y="0"/>
                </a:moveTo>
                <a:lnTo>
                  <a:pt x="67056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54" name="object 148">
            <a:extLst>
              <a:ext uri="{FF2B5EF4-FFF2-40B4-BE49-F238E27FC236}">
                <a16:creationId xmlns:a16="http://schemas.microsoft.com/office/drawing/2014/main" id="{BEF9C43C-18DB-A44D-A1DC-34DC5344781D}"/>
              </a:ext>
            </a:extLst>
          </p:cNvPr>
          <p:cNvSpPr/>
          <p:nvPr/>
        </p:nvSpPr>
        <p:spPr>
          <a:xfrm>
            <a:off x="2975435" y="2723765"/>
            <a:ext cx="84988" cy="0"/>
          </a:xfrm>
          <a:custGeom>
            <a:avLst/>
            <a:gdLst/>
            <a:ahLst/>
            <a:cxnLst/>
            <a:rect l="l" t="t" r="r" b="b"/>
            <a:pathLst>
              <a:path w="86994">
                <a:moveTo>
                  <a:pt x="0" y="0"/>
                </a:moveTo>
                <a:lnTo>
                  <a:pt x="86868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55" name="object 149">
            <a:extLst>
              <a:ext uri="{FF2B5EF4-FFF2-40B4-BE49-F238E27FC236}">
                <a16:creationId xmlns:a16="http://schemas.microsoft.com/office/drawing/2014/main" id="{DE3810DD-8147-3E49-B666-06940981EC57}"/>
              </a:ext>
            </a:extLst>
          </p:cNvPr>
          <p:cNvSpPr/>
          <p:nvPr/>
        </p:nvSpPr>
        <p:spPr>
          <a:xfrm>
            <a:off x="3000742" y="2692499"/>
            <a:ext cx="21092" cy="0"/>
          </a:xfrm>
          <a:custGeom>
            <a:avLst/>
            <a:gdLst/>
            <a:ahLst/>
            <a:cxnLst/>
            <a:rect l="l" t="t" r="r" b="b"/>
            <a:pathLst>
              <a:path w="21589">
                <a:moveTo>
                  <a:pt x="0" y="0"/>
                </a:moveTo>
                <a:lnTo>
                  <a:pt x="21336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56" name="object 150">
            <a:extLst>
              <a:ext uri="{FF2B5EF4-FFF2-40B4-BE49-F238E27FC236}">
                <a16:creationId xmlns:a16="http://schemas.microsoft.com/office/drawing/2014/main" id="{E79570C1-4072-E740-931D-937DB7E3DF26}"/>
              </a:ext>
            </a:extLst>
          </p:cNvPr>
          <p:cNvSpPr/>
          <p:nvPr/>
        </p:nvSpPr>
        <p:spPr>
          <a:xfrm>
            <a:off x="3017120" y="2692500"/>
            <a:ext cx="0" cy="34739"/>
          </a:xfrm>
          <a:custGeom>
            <a:avLst/>
            <a:gdLst/>
            <a:ahLst/>
            <a:cxnLst/>
            <a:rect l="l" t="t" r="r" b="b"/>
            <a:pathLst>
              <a:path h="35560">
                <a:moveTo>
                  <a:pt x="0" y="0"/>
                </a:moveTo>
                <a:lnTo>
                  <a:pt x="0" y="35052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57" name="object 151">
            <a:extLst>
              <a:ext uri="{FF2B5EF4-FFF2-40B4-BE49-F238E27FC236}">
                <a16:creationId xmlns:a16="http://schemas.microsoft.com/office/drawing/2014/main" id="{3C0EF585-3068-3F4B-8A02-117B95B4C1D8}"/>
              </a:ext>
            </a:extLst>
          </p:cNvPr>
          <p:cNvSpPr/>
          <p:nvPr/>
        </p:nvSpPr>
        <p:spPr>
          <a:xfrm>
            <a:off x="3002232" y="2699944"/>
            <a:ext cx="0" cy="24194"/>
          </a:xfrm>
          <a:custGeom>
            <a:avLst/>
            <a:gdLst/>
            <a:ahLst/>
            <a:cxnLst/>
            <a:rect l="l" t="t" r="r" b="b"/>
            <a:pathLst>
              <a:path h="24764">
                <a:moveTo>
                  <a:pt x="0" y="0"/>
                </a:moveTo>
                <a:lnTo>
                  <a:pt x="0" y="24384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58" name="object 152">
            <a:extLst>
              <a:ext uri="{FF2B5EF4-FFF2-40B4-BE49-F238E27FC236}">
                <a16:creationId xmlns:a16="http://schemas.microsoft.com/office/drawing/2014/main" id="{7CFD959F-C75F-DD4E-B46E-7D45CC1ABA08}"/>
              </a:ext>
            </a:extLst>
          </p:cNvPr>
          <p:cNvSpPr/>
          <p:nvPr/>
        </p:nvSpPr>
        <p:spPr>
          <a:xfrm>
            <a:off x="3008188" y="2696966"/>
            <a:ext cx="0" cy="27296"/>
          </a:xfrm>
          <a:custGeom>
            <a:avLst/>
            <a:gdLst/>
            <a:ahLst/>
            <a:cxnLst/>
            <a:rect l="l" t="t" r="r" b="b"/>
            <a:pathLst>
              <a:path h="27939">
                <a:moveTo>
                  <a:pt x="0" y="0"/>
                </a:moveTo>
                <a:lnTo>
                  <a:pt x="0" y="27431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59" name="object 153">
            <a:extLst>
              <a:ext uri="{FF2B5EF4-FFF2-40B4-BE49-F238E27FC236}">
                <a16:creationId xmlns:a16="http://schemas.microsoft.com/office/drawing/2014/main" id="{4002FAFA-031D-A541-A3D0-A2F00CED148C}"/>
              </a:ext>
            </a:extLst>
          </p:cNvPr>
          <p:cNvSpPr/>
          <p:nvPr/>
        </p:nvSpPr>
        <p:spPr>
          <a:xfrm>
            <a:off x="2997766" y="2696966"/>
            <a:ext cx="0" cy="27296"/>
          </a:xfrm>
          <a:custGeom>
            <a:avLst/>
            <a:gdLst/>
            <a:ahLst/>
            <a:cxnLst/>
            <a:rect l="l" t="t" r="r" b="b"/>
            <a:pathLst>
              <a:path h="27939">
                <a:moveTo>
                  <a:pt x="0" y="0"/>
                </a:moveTo>
                <a:lnTo>
                  <a:pt x="0" y="27431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60" name="object 154">
            <a:extLst>
              <a:ext uri="{FF2B5EF4-FFF2-40B4-BE49-F238E27FC236}">
                <a16:creationId xmlns:a16="http://schemas.microsoft.com/office/drawing/2014/main" id="{6CDC572D-F64C-A242-B662-5E66FB93A924}"/>
              </a:ext>
            </a:extLst>
          </p:cNvPr>
          <p:cNvSpPr/>
          <p:nvPr/>
        </p:nvSpPr>
        <p:spPr>
          <a:xfrm>
            <a:off x="3052852" y="2701433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61" name="object 155">
            <a:extLst>
              <a:ext uri="{FF2B5EF4-FFF2-40B4-BE49-F238E27FC236}">
                <a16:creationId xmlns:a16="http://schemas.microsoft.com/office/drawing/2014/main" id="{29F2F771-1C40-2B47-805D-4709CB4F17C1}"/>
              </a:ext>
            </a:extLst>
          </p:cNvPr>
          <p:cNvSpPr/>
          <p:nvPr/>
        </p:nvSpPr>
        <p:spPr>
          <a:xfrm>
            <a:off x="3055829" y="2701433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62" name="object 156">
            <a:extLst>
              <a:ext uri="{FF2B5EF4-FFF2-40B4-BE49-F238E27FC236}">
                <a16:creationId xmlns:a16="http://schemas.microsoft.com/office/drawing/2014/main" id="{EA9C4017-13E9-7341-B426-96BCF8AB358A}"/>
              </a:ext>
            </a:extLst>
          </p:cNvPr>
          <p:cNvSpPr/>
          <p:nvPr/>
        </p:nvSpPr>
        <p:spPr>
          <a:xfrm>
            <a:off x="3002234" y="2732697"/>
            <a:ext cx="84988" cy="0"/>
          </a:xfrm>
          <a:custGeom>
            <a:avLst/>
            <a:gdLst/>
            <a:ahLst/>
            <a:cxnLst/>
            <a:rect l="l" t="t" r="r" b="b"/>
            <a:pathLst>
              <a:path w="86994">
                <a:moveTo>
                  <a:pt x="86868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63" name="object 157">
            <a:extLst>
              <a:ext uri="{FF2B5EF4-FFF2-40B4-BE49-F238E27FC236}">
                <a16:creationId xmlns:a16="http://schemas.microsoft.com/office/drawing/2014/main" id="{AA511CD2-9038-C14B-9088-4B52845D6C28}"/>
              </a:ext>
            </a:extLst>
          </p:cNvPr>
          <p:cNvSpPr/>
          <p:nvPr/>
        </p:nvSpPr>
        <p:spPr>
          <a:xfrm>
            <a:off x="3005209" y="2735676"/>
            <a:ext cx="81886" cy="0"/>
          </a:xfrm>
          <a:custGeom>
            <a:avLst/>
            <a:gdLst/>
            <a:ahLst/>
            <a:cxnLst/>
            <a:rect l="l" t="t" r="r" b="b"/>
            <a:pathLst>
              <a:path w="83819">
                <a:moveTo>
                  <a:pt x="83819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64" name="object 158">
            <a:extLst>
              <a:ext uri="{FF2B5EF4-FFF2-40B4-BE49-F238E27FC236}">
                <a16:creationId xmlns:a16="http://schemas.microsoft.com/office/drawing/2014/main" id="{911EA8F1-5BF4-194D-BAE9-F6E725F89CF7}"/>
              </a:ext>
            </a:extLst>
          </p:cNvPr>
          <p:cNvSpPr/>
          <p:nvPr/>
        </p:nvSpPr>
        <p:spPr>
          <a:xfrm>
            <a:off x="3011165" y="2726744"/>
            <a:ext cx="0" cy="31637"/>
          </a:xfrm>
          <a:custGeom>
            <a:avLst/>
            <a:gdLst/>
            <a:ahLst/>
            <a:cxnLst/>
            <a:rect l="l" t="t" r="r" b="b"/>
            <a:pathLst>
              <a:path h="32385">
                <a:moveTo>
                  <a:pt x="-8381" y="16001"/>
                </a:moveTo>
                <a:lnTo>
                  <a:pt x="8381" y="16001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65" name="object 159">
            <a:extLst>
              <a:ext uri="{FF2B5EF4-FFF2-40B4-BE49-F238E27FC236}">
                <a16:creationId xmlns:a16="http://schemas.microsoft.com/office/drawing/2014/main" id="{571D5F7E-3BD8-874D-B453-EC84938C5E61}"/>
              </a:ext>
            </a:extLst>
          </p:cNvPr>
          <p:cNvSpPr/>
          <p:nvPr/>
        </p:nvSpPr>
        <p:spPr>
          <a:xfrm>
            <a:off x="3060297" y="2744610"/>
            <a:ext cx="128412" cy="0"/>
          </a:xfrm>
          <a:custGeom>
            <a:avLst/>
            <a:gdLst/>
            <a:ahLst/>
            <a:cxnLst/>
            <a:rect l="l" t="t" r="r" b="b"/>
            <a:pathLst>
              <a:path w="131444">
                <a:moveTo>
                  <a:pt x="0" y="0"/>
                </a:moveTo>
                <a:lnTo>
                  <a:pt x="131063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66" name="object 160">
            <a:extLst>
              <a:ext uri="{FF2B5EF4-FFF2-40B4-BE49-F238E27FC236}">
                <a16:creationId xmlns:a16="http://schemas.microsoft.com/office/drawing/2014/main" id="{44C16D2F-96C4-0C42-A5EA-90AA72635C91}"/>
              </a:ext>
            </a:extLst>
          </p:cNvPr>
          <p:cNvSpPr/>
          <p:nvPr/>
        </p:nvSpPr>
        <p:spPr>
          <a:xfrm>
            <a:off x="3121338" y="2711856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67" name="object 161">
            <a:extLst>
              <a:ext uri="{FF2B5EF4-FFF2-40B4-BE49-F238E27FC236}">
                <a16:creationId xmlns:a16="http://schemas.microsoft.com/office/drawing/2014/main" id="{1248A928-F5BC-0640-8464-23CF408A5D1A}"/>
              </a:ext>
            </a:extLst>
          </p:cNvPr>
          <p:cNvSpPr/>
          <p:nvPr/>
        </p:nvSpPr>
        <p:spPr>
          <a:xfrm>
            <a:off x="3137716" y="2711856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68" name="object 162">
            <a:extLst>
              <a:ext uri="{FF2B5EF4-FFF2-40B4-BE49-F238E27FC236}">
                <a16:creationId xmlns:a16="http://schemas.microsoft.com/office/drawing/2014/main" id="{317FBE02-37A9-4545-B85C-C3AC7FCF9153}"/>
              </a:ext>
            </a:extLst>
          </p:cNvPr>
          <p:cNvSpPr/>
          <p:nvPr/>
        </p:nvSpPr>
        <p:spPr>
          <a:xfrm>
            <a:off x="3158559" y="2711856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69" name="object 163">
            <a:extLst>
              <a:ext uri="{FF2B5EF4-FFF2-40B4-BE49-F238E27FC236}">
                <a16:creationId xmlns:a16="http://schemas.microsoft.com/office/drawing/2014/main" id="{FA149A1D-86D8-AB42-91A6-5C3BD7B47470}"/>
              </a:ext>
            </a:extLst>
          </p:cNvPr>
          <p:cNvSpPr/>
          <p:nvPr/>
        </p:nvSpPr>
        <p:spPr>
          <a:xfrm>
            <a:off x="3194292" y="2720790"/>
            <a:ext cx="0" cy="55211"/>
          </a:xfrm>
          <a:custGeom>
            <a:avLst/>
            <a:gdLst/>
            <a:ahLst/>
            <a:cxnLst/>
            <a:rect l="l" t="t" r="r" b="b"/>
            <a:pathLst>
              <a:path h="56514">
                <a:moveTo>
                  <a:pt x="0" y="0"/>
                </a:moveTo>
                <a:lnTo>
                  <a:pt x="0" y="56387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70" name="object 164">
            <a:extLst>
              <a:ext uri="{FF2B5EF4-FFF2-40B4-BE49-F238E27FC236}">
                <a16:creationId xmlns:a16="http://schemas.microsoft.com/office/drawing/2014/main" id="{9ED786A6-271E-044A-9570-03E359FE369B}"/>
              </a:ext>
            </a:extLst>
          </p:cNvPr>
          <p:cNvSpPr/>
          <p:nvPr/>
        </p:nvSpPr>
        <p:spPr>
          <a:xfrm>
            <a:off x="3160051" y="2752053"/>
            <a:ext cx="106079" cy="0"/>
          </a:xfrm>
          <a:custGeom>
            <a:avLst/>
            <a:gdLst/>
            <a:ahLst/>
            <a:cxnLst/>
            <a:rect l="l" t="t" r="r" b="b"/>
            <a:pathLst>
              <a:path w="108585">
                <a:moveTo>
                  <a:pt x="0" y="0"/>
                </a:moveTo>
                <a:lnTo>
                  <a:pt x="108204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71" name="object 165">
            <a:extLst>
              <a:ext uri="{FF2B5EF4-FFF2-40B4-BE49-F238E27FC236}">
                <a16:creationId xmlns:a16="http://schemas.microsoft.com/office/drawing/2014/main" id="{299B8E86-F5AB-F64A-B219-B415F6426A93}"/>
              </a:ext>
            </a:extLst>
          </p:cNvPr>
          <p:cNvSpPr/>
          <p:nvPr/>
        </p:nvSpPr>
        <p:spPr>
          <a:xfrm>
            <a:off x="3185358" y="2720790"/>
            <a:ext cx="0" cy="57071"/>
          </a:xfrm>
          <a:custGeom>
            <a:avLst/>
            <a:gdLst/>
            <a:ahLst/>
            <a:cxnLst/>
            <a:rect l="l" t="t" r="r" b="b"/>
            <a:pathLst>
              <a:path h="58419">
                <a:moveTo>
                  <a:pt x="0" y="0"/>
                </a:moveTo>
                <a:lnTo>
                  <a:pt x="0" y="57912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72" name="object 166">
            <a:extLst>
              <a:ext uri="{FF2B5EF4-FFF2-40B4-BE49-F238E27FC236}">
                <a16:creationId xmlns:a16="http://schemas.microsoft.com/office/drawing/2014/main" id="{658AEA1F-D5D9-2E49-9D87-8047AAAB23E1}"/>
              </a:ext>
            </a:extLst>
          </p:cNvPr>
          <p:cNvSpPr/>
          <p:nvPr/>
        </p:nvSpPr>
        <p:spPr>
          <a:xfrm>
            <a:off x="3193547" y="2720045"/>
            <a:ext cx="0" cy="57071"/>
          </a:xfrm>
          <a:custGeom>
            <a:avLst/>
            <a:gdLst/>
            <a:ahLst/>
            <a:cxnLst/>
            <a:rect l="l" t="t" r="r" b="b"/>
            <a:pathLst>
              <a:path h="58419">
                <a:moveTo>
                  <a:pt x="0" y="0"/>
                </a:moveTo>
                <a:lnTo>
                  <a:pt x="0" y="57912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73" name="object 167">
            <a:extLst>
              <a:ext uri="{FF2B5EF4-FFF2-40B4-BE49-F238E27FC236}">
                <a16:creationId xmlns:a16="http://schemas.microsoft.com/office/drawing/2014/main" id="{FA645C21-4432-EC44-A71B-A13320A4BC25}"/>
              </a:ext>
            </a:extLst>
          </p:cNvPr>
          <p:cNvSpPr/>
          <p:nvPr/>
        </p:nvSpPr>
        <p:spPr>
          <a:xfrm>
            <a:off x="3326053" y="2787042"/>
            <a:ext cx="0" cy="64517"/>
          </a:xfrm>
          <a:custGeom>
            <a:avLst/>
            <a:gdLst/>
            <a:ahLst/>
            <a:cxnLst/>
            <a:rect l="l" t="t" r="r" b="b"/>
            <a:pathLst>
              <a:path h="66039">
                <a:moveTo>
                  <a:pt x="0" y="0"/>
                </a:moveTo>
                <a:lnTo>
                  <a:pt x="0" y="65531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74" name="object 168">
            <a:extLst>
              <a:ext uri="{FF2B5EF4-FFF2-40B4-BE49-F238E27FC236}">
                <a16:creationId xmlns:a16="http://schemas.microsoft.com/office/drawing/2014/main" id="{358B4BAC-2835-4E41-A014-DCE288F735EB}"/>
              </a:ext>
            </a:extLst>
          </p:cNvPr>
          <p:cNvSpPr/>
          <p:nvPr/>
        </p:nvSpPr>
        <p:spPr>
          <a:xfrm>
            <a:off x="3272457" y="2788529"/>
            <a:ext cx="47767" cy="0"/>
          </a:xfrm>
          <a:custGeom>
            <a:avLst/>
            <a:gdLst/>
            <a:ahLst/>
            <a:cxnLst/>
            <a:rect l="l" t="t" r="r" b="b"/>
            <a:pathLst>
              <a:path w="48894">
                <a:moveTo>
                  <a:pt x="0" y="0"/>
                </a:moveTo>
                <a:lnTo>
                  <a:pt x="48768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75" name="object 169">
            <a:extLst>
              <a:ext uri="{FF2B5EF4-FFF2-40B4-BE49-F238E27FC236}">
                <a16:creationId xmlns:a16="http://schemas.microsoft.com/office/drawing/2014/main" id="{53F041BC-7B59-B444-977B-A4BD87C5F395}"/>
              </a:ext>
            </a:extLst>
          </p:cNvPr>
          <p:cNvSpPr/>
          <p:nvPr/>
        </p:nvSpPr>
        <p:spPr>
          <a:xfrm>
            <a:off x="3278410" y="2748331"/>
            <a:ext cx="0" cy="43424"/>
          </a:xfrm>
          <a:custGeom>
            <a:avLst/>
            <a:gdLst/>
            <a:ahLst/>
            <a:cxnLst/>
            <a:rect l="l" t="t" r="r" b="b"/>
            <a:pathLst>
              <a:path h="44450">
                <a:moveTo>
                  <a:pt x="-13716" y="22098"/>
                </a:moveTo>
                <a:lnTo>
                  <a:pt x="13716" y="22098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76" name="object 170">
            <a:extLst>
              <a:ext uri="{FF2B5EF4-FFF2-40B4-BE49-F238E27FC236}">
                <a16:creationId xmlns:a16="http://schemas.microsoft.com/office/drawing/2014/main" id="{588CCACE-CCB2-6546-A7E0-713BE3B91876}"/>
              </a:ext>
            </a:extLst>
          </p:cNvPr>
          <p:cNvSpPr/>
          <p:nvPr/>
        </p:nvSpPr>
        <p:spPr>
          <a:xfrm>
            <a:off x="3290322" y="2757266"/>
            <a:ext cx="0" cy="55211"/>
          </a:xfrm>
          <a:custGeom>
            <a:avLst/>
            <a:gdLst/>
            <a:ahLst/>
            <a:cxnLst/>
            <a:rect l="l" t="t" r="r" b="b"/>
            <a:pathLst>
              <a:path h="56514">
                <a:moveTo>
                  <a:pt x="0" y="0"/>
                </a:moveTo>
                <a:lnTo>
                  <a:pt x="0" y="56387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77" name="object 171">
            <a:extLst>
              <a:ext uri="{FF2B5EF4-FFF2-40B4-BE49-F238E27FC236}">
                <a16:creationId xmlns:a16="http://schemas.microsoft.com/office/drawing/2014/main" id="{364E84A5-1141-CB41-8F20-3E57B37B0438}"/>
              </a:ext>
            </a:extLst>
          </p:cNvPr>
          <p:cNvSpPr/>
          <p:nvPr/>
        </p:nvSpPr>
        <p:spPr>
          <a:xfrm>
            <a:off x="3390817" y="2804163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78" name="object 172">
            <a:extLst>
              <a:ext uri="{FF2B5EF4-FFF2-40B4-BE49-F238E27FC236}">
                <a16:creationId xmlns:a16="http://schemas.microsoft.com/office/drawing/2014/main" id="{A41AD2C3-1213-3346-A20C-C570F7BC2638}"/>
              </a:ext>
            </a:extLst>
          </p:cNvPr>
          <p:cNvSpPr/>
          <p:nvPr/>
        </p:nvSpPr>
        <p:spPr>
          <a:xfrm>
            <a:off x="3344663" y="2804162"/>
            <a:ext cx="0" cy="14888"/>
          </a:xfrm>
          <a:custGeom>
            <a:avLst/>
            <a:gdLst/>
            <a:ahLst/>
            <a:cxnLst/>
            <a:rect l="l" t="t" r="r" b="b"/>
            <a:pathLst>
              <a:path h="15239">
                <a:moveTo>
                  <a:pt x="-3810" y="7619"/>
                </a:moveTo>
                <a:lnTo>
                  <a:pt x="3810" y="7619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79" name="object 173">
            <a:extLst>
              <a:ext uri="{FF2B5EF4-FFF2-40B4-BE49-F238E27FC236}">
                <a16:creationId xmlns:a16="http://schemas.microsoft.com/office/drawing/2014/main" id="{76C21F33-636B-D04F-9253-F7C7A896AF29}"/>
              </a:ext>
            </a:extLst>
          </p:cNvPr>
          <p:cNvSpPr/>
          <p:nvPr/>
        </p:nvSpPr>
        <p:spPr>
          <a:xfrm>
            <a:off x="3356575" y="2819051"/>
            <a:ext cx="0" cy="14888"/>
          </a:xfrm>
          <a:custGeom>
            <a:avLst/>
            <a:gdLst/>
            <a:ahLst/>
            <a:cxnLst/>
            <a:rect l="l" t="t" r="r" b="b"/>
            <a:pathLst>
              <a:path h="15239">
                <a:moveTo>
                  <a:pt x="-8381" y="7619"/>
                </a:moveTo>
                <a:lnTo>
                  <a:pt x="8381" y="7619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80" name="object 174">
            <a:extLst>
              <a:ext uri="{FF2B5EF4-FFF2-40B4-BE49-F238E27FC236}">
                <a16:creationId xmlns:a16="http://schemas.microsoft.com/office/drawing/2014/main" id="{8E6AF4DE-19B4-1C4C-9830-81D26A38585D}"/>
              </a:ext>
            </a:extLst>
          </p:cNvPr>
          <p:cNvSpPr/>
          <p:nvPr/>
        </p:nvSpPr>
        <p:spPr>
          <a:xfrm>
            <a:off x="3313399" y="2802674"/>
            <a:ext cx="0" cy="40322"/>
          </a:xfrm>
          <a:custGeom>
            <a:avLst/>
            <a:gdLst/>
            <a:ahLst/>
            <a:cxnLst/>
            <a:rect l="l" t="t" r="r" b="b"/>
            <a:pathLst>
              <a:path h="41275">
                <a:moveTo>
                  <a:pt x="0" y="0"/>
                </a:moveTo>
                <a:lnTo>
                  <a:pt x="0" y="41148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81" name="object 175">
            <a:extLst>
              <a:ext uri="{FF2B5EF4-FFF2-40B4-BE49-F238E27FC236}">
                <a16:creationId xmlns:a16="http://schemas.microsoft.com/office/drawing/2014/main" id="{4AFEAFF2-4CB0-114A-871B-1E50423E4EE7}"/>
              </a:ext>
            </a:extLst>
          </p:cNvPr>
          <p:cNvSpPr/>
          <p:nvPr/>
        </p:nvSpPr>
        <p:spPr>
          <a:xfrm>
            <a:off x="3240445" y="2720790"/>
            <a:ext cx="0" cy="55211"/>
          </a:xfrm>
          <a:custGeom>
            <a:avLst/>
            <a:gdLst/>
            <a:ahLst/>
            <a:cxnLst/>
            <a:rect l="l" t="t" r="r" b="b"/>
            <a:pathLst>
              <a:path h="56514">
                <a:moveTo>
                  <a:pt x="0" y="0"/>
                </a:moveTo>
                <a:lnTo>
                  <a:pt x="0" y="56387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82" name="object 176">
            <a:extLst>
              <a:ext uri="{FF2B5EF4-FFF2-40B4-BE49-F238E27FC236}">
                <a16:creationId xmlns:a16="http://schemas.microsoft.com/office/drawing/2014/main" id="{7BDDC285-0727-BF4F-8285-C6F0895C466B}"/>
              </a:ext>
            </a:extLst>
          </p:cNvPr>
          <p:cNvSpPr/>
          <p:nvPr/>
        </p:nvSpPr>
        <p:spPr>
          <a:xfrm>
            <a:off x="3233000" y="2753542"/>
            <a:ext cx="0" cy="13648"/>
          </a:xfrm>
          <a:custGeom>
            <a:avLst/>
            <a:gdLst/>
            <a:ahLst/>
            <a:cxnLst/>
            <a:rect l="l" t="t" r="r" b="b"/>
            <a:pathLst>
              <a:path h="13969">
                <a:moveTo>
                  <a:pt x="-3810" y="6857"/>
                </a:moveTo>
                <a:lnTo>
                  <a:pt x="3810" y="6857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83" name="object 177">
            <a:extLst>
              <a:ext uri="{FF2B5EF4-FFF2-40B4-BE49-F238E27FC236}">
                <a16:creationId xmlns:a16="http://schemas.microsoft.com/office/drawing/2014/main" id="{F6C8868B-6832-7F45-9C98-4E62DED999C9}"/>
              </a:ext>
            </a:extLst>
          </p:cNvPr>
          <p:cNvSpPr/>
          <p:nvPr/>
        </p:nvSpPr>
        <p:spPr>
          <a:xfrm>
            <a:off x="3265755" y="2731211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84" name="object 178">
            <a:extLst>
              <a:ext uri="{FF2B5EF4-FFF2-40B4-BE49-F238E27FC236}">
                <a16:creationId xmlns:a16="http://schemas.microsoft.com/office/drawing/2014/main" id="{0B90076D-68EF-3246-B20F-006632AF9DF6}"/>
              </a:ext>
            </a:extLst>
          </p:cNvPr>
          <p:cNvSpPr/>
          <p:nvPr/>
        </p:nvSpPr>
        <p:spPr>
          <a:xfrm>
            <a:off x="3240447" y="2760986"/>
            <a:ext cx="34739" cy="0"/>
          </a:xfrm>
          <a:custGeom>
            <a:avLst/>
            <a:gdLst/>
            <a:ahLst/>
            <a:cxnLst/>
            <a:rect l="l" t="t" r="r" b="b"/>
            <a:pathLst>
              <a:path w="35560">
                <a:moveTo>
                  <a:pt x="0" y="0"/>
                </a:moveTo>
                <a:lnTo>
                  <a:pt x="35051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85" name="object 179">
            <a:extLst>
              <a:ext uri="{FF2B5EF4-FFF2-40B4-BE49-F238E27FC236}">
                <a16:creationId xmlns:a16="http://schemas.microsoft.com/office/drawing/2014/main" id="{9FC571B1-96DD-F74C-8EF5-2496720C4141}"/>
              </a:ext>
            </a:extLst>
          </p:cNvPr>
          <p:cNvSpPr/>
          <p:nvPr/>
        </p:nvSpPr>
        <p:spPr>
          <a:xfrm>
            <a:off x="3244913" y="2783319"/>
            <a:ext cx="24194" cy="0"/>
          </a:xfrm>
          <a:custGeom>
            <a:avLst/>
            <a:gdLst/>
            <a:ahLst/>
            <a:cxnLst/>
            <a:rect l="l" t="t" r="r" b="b"/>
            <a:pathLst>
              <a:path w="24764">
                <a:moveTo>
                  <a:pt x="0" y="0"/>
                </a:moveTo>
                <a:lnTo>
                  <a:pt x="24384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86" name="object 180">
            <a:extLst>
              <a:ext uri="{FF2B5EF4-FFF2-40B4-BE49-F238E27FC236}">
                <a16:creationId xmlns:a16="http://schemas.microsoft.com/office/drawing/2014/main" id="{B297F4BB-97C4-A142-9216-634AF285A195}"/>
              </a:ext>
            </a:extLst>
          </p:cNvPr>
          <p:cNvSpPr/>
          <p:nvPr/>
        </p:nvSpPr>
        <p:spPr>
          <a:xfrm>
            <a:off x="3283620" y="2819051"/>
            <a:ext cx="27296" cy="0"/>
          </a:xfrm>
          <a:custGeom>
            <a:avLst/>
            <a:gdLst/>
            <a:ahLst/>
            <a:cxnLst/>
            <a:rect l="l" t="t" r="r" b="b"/>
            <a:pathLst>
              <a:path w="27939">
                <a:moveTo>
                  <a:pt x="0" y="0"/>
                </a:moveTo>
                <a:lnTo>
                  <a:pt x="27431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87" name="object 181">
            <a:extLst>
              <a:ext uri="{FF2B5EF4-FFF2-40B4-BE49-F238E27FC236}">
                <a16:creationId xmlns:a16="http://schemas.microsoft.com/office/drawing/2014/main" id="{7FBD7947-D37A-6B41-960E-ABE5D476A535}"/>
              </a:ext>
            </a:extLst>
          </p:cNvPr>
          <p:cNvSpPr/>
          <p:nvPr/>
        </p:nvSpPr>
        <p:spPr>
          <a:xfrm>
            <a:off x="3294044" y="2827984"/>
            <a:ext cx="19851" cy="0"/>
          </a:xfrm>
          <a:custGeom>
            <a:avLst/>
            <a:gdLst/>
            <a:ahLst/>
            <a:cxnLst/>
            <a:rect l="l" t="t" r="r" b="b"/>
            <a:pathLst>
              <a:path w="20319">
                <a:moveTo>
                  <a:pt x="0" y="0"/>
                </a:moveTo>
                <a:lnTo>
                  <a:pt x="19812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88" name="object 182">
            <a:extLst>
              <a:ext uri="{FF2B5EF4-FFF2-40B4-BE49-F238E27FC236}">
                <a16:creationId xmlns:a16="http://schemas.microsoft.com/office/drawing/2014/main" id="{57261119-D742-2940-B14D-424434AA8672}"/>
              </a:ext>
            </a:extLst>
          </p:cNvPr>
          <p:cNvSpPr/>
          <p:nvPr/>
        </p:nvSpPr>
        <p:spPr>
          <a:xfrm>
            <a:off x="3299999" y="2819053"/>
            <a:ext cx="0" cy="10546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-3810" y="5334"/>
                </a:moveTo>
                <a:lnTo>
                  <a:pt x="3810" y="5334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89" name="object 183">
            <a:extLst>
              <a:ext uri="{FF2B5EF4-FFF2-40B4-BE49-F238E27FC236}">
                <a16:creationId xmlns:a16="http://schemas.microsoft.com/office/drawing/2014/main" id="{3EB4B694-4008-0843-BC85-707FADC47D36}"/>
              </a:ext>
            </a:extLst>
          </p:cNvPr>
          <p:cNvSpPr/>
          <p:nvPr/>
        </p:nvSpPr>
        <p:spPr>
          <a:xfrm>
            <a:off x="3283620" y="2822028"/>
            <a:ext cx="21092" cy="0"/>
          </a:xfrm>
          <a:custGeom>
            <a:avLst/>
            <a:gdLst/>
            <a:ahLst/>
            <a:cxnLst/>
            <a:rect l="l" t="t" r="r" b="b"/>
            <a:pathLst>
              <a:path w="21589">
                <a:moveTo>
                  <a:pt x="0" y="0"/>
                </a:moveTo>
                <a:lnTo>
                  <a:pt x="21336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90" name="object 184">
            <a:extLst>
              <a:ext uri="{FF2B5EF4-FFF2-40B4-BE49-F238E27FC236}">
                <a16:creationId xmlns:a16="http://schemas.microsoft.com/office/drawing/2014/main" id="{0B8418F7-395C-884E-92DF-3545A445AF85}"/>
              </a:ext>
            </a:extLst>
          </p:cNvPr>
          <p:cNvSpPr/>
          <p:nvPr/>
        </p:nvSpPr>
        <p:spPr>
          <a:xfrm>
            <a:off x="3425061" y="2813096"/>
            <a:ext cx="0" cy="68858"/>
          </a:xfrm>
          <a:custGeom>
            <a:avLst/>
            <a:gdLst/>
            <a:ahLst/>
            <a:cxnLst/>
            <a:rect l="l" t="t" r="r" b="b"/>
            <a:pathLst>
              <a:path h="70485">
                <a:moveTo>
                  <a:pt x="0" y="0"/>
                </a:moveTo>
                <a:lnTo>
                  <a:pt x="0" y="70104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91" name="object 185">
            <a:extLst>
              <a:ext uri="{FF2B5EF4-FFF2-40B4-BE49-F238E27FC236}">
                <a16:creationId xmlns:a16="http://schemas.microsoft.com/office/drawing/2014/main" id="{8D786EE1-BDE7-0343-8CD8-12CF33630D30}"/>
              </a:ext>
            </a:extLst>
          </p:cNvPr>
          <p:cNvSpPr/>
          <p:nvPr/>
        </p:nvSpPr>
        <p:spPr>
          <a:xfrm>
            <a:off x="3395285" y="2842872"/>
            <a:ext cx="25433" cy="0"/>
          </a:xfrm>
          <a:custGeom>
            <a:avLst/>
            <a:gdLst/>
            <a:ahLst/>
            <a:cxnLst/>
            <a:rect l="l" t="t" r="r" b="b"/>
            <a:pathLst>
              <a:path w="26035">
                <a:moveTo>
                  <a:pt x="0" y="0"/>
                </a:moveTo>
                <a:lnTo>
                  <a:pt x="25907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92" name="object 186">
            <a:extLst>
              <a:ext uri="{FF2B5EF4-FFF2-40B4-BE49-F238E27FC236}">
                <a16:creationId xmlns:a16="http://schemas.microsoft.com/office/drawing/2014/main" id="{574607A6-5C01-8340-BBE0-BEADA8F7F299}"/>
              </a:ext>
            </a:extLst>
          </p:cNvPr>
          <p:cNvSpPr/>
          <p:nvPr/>
        </p:nvSpPr>
        <p:spPr>
          <a:xfrm>
            <a:off x="3594045" y="2889028"/>
            <a:ext cx="40322" cy="65757"/>
          </a:xfrm>
          <a:custGeom>
            <a:avLst/>
            <a:gdLst/>
            <a:ahLst/>
            <a:cxnLst/>
            <a:rect l="l" t="t" r="r" b="b"/>
            <a:pathLst>
              <a:path w="41275" h="67310">
                <a:moveTo>
                  <a:pt x="0" y="67056"/>
                </a:moveTo>
                <a:lnTo>
                  <a:pt x="41148" y="67056"/>
                </a:lnTo>
                <a:lnTo>
                  <a:pt x="41148" y="0"/>
                </a:lnTo>
                <a:lnTo>
                  <a:pt x="0" y="0"/>
                </a:lnTo>
                <a:lnTo>
                  <a:pt x="0" y="67056"/>
                </a:lnTo>
                <a:close/>
              </a:path>
            </a:pathLst>
          </a:custGeom>
          <a:solidFill>
            <a:srgbClr val="BAD529"/>
          </a:solidFill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93" name="object 187">
            <a:extLst>
              <a:ext uri="{FF2B5EF4-FFF2-40B4-BE49-F238E27FC236}">
                <a16:creationId xmlns:a16="http://schemas.microsoft.com/office/drawing/2014/main" id="{4EA143AD-E6BC-4941-AE5E-D2A6F1F6F81A}"/>
              </a:ext>
            </a:extLst>
          </p:cNvPr>
          <p:cNvSpPr/>
          <p:nvPr/>
        </p:nvSpPr>
        <p:spPr>
          <a:xfrm>
            <a:off x="3574690" y="2881582"/>
            <a:ext cx="16750" cy="64517"/>
          </a:xfrm>
          <a:custGeom>
            <a:avLst/>
            <a:gdLst/>
            <a:ahLst/>
            <a:cxnLst/>
            <a:rect l="l" t="t" r="r" b="b"/>
            <a:pathLst>
              <a:path w="17144" h="66039">
                <a:moveTo>
                  <a:pt x="0" y="65531"/>
                </a:moveTo>
                <a:lnTo>
                  <a:pt x="16763" y="65531"/>
                </a:lnTo>
                <a:lnTo>
                  <a:pt x="16763" y="0"/>
                </a:lnTo>
                <a:lnTo>
                  <a:pt x="0" y="0"/>
                </a:lnTo>
                <a:lnTo>
                  <a:pt x="0" y="65531"/>
                </a:lnTo>
                <a:close/>
              </a:path>
            </a:pathLst>
          </a:custGeom>
          <a:solidFill>
            <a:srgbClr val="BAD529"/>
          </a:solidFill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94" name="object 188">
            <a:extLst>
              <a:ext uri="{FF2B5EF4-FFF2-40B4-BE49-F238E27FC236}">
                <a16:creationId xmlns:a16="http://schemas.microsoft.com/office/drawing/2014/main" id="{38D5179F-9ACA-4F46-AA10-EB72F71BE57E}"/>
              </a:ext>
            </a:extLst>
          </p:cNvPr>
          <p:cNvSpPr/>
          <p:nvPr/>
        </p:nvSpPr>
        <p:spPr>
          <a:xfrm>
            <a:off x="3585112" y="2889029"/>
            <a:ext cx="16750" cy="57071"/>
          </a:xfrm>
          <a:custGeom>
            <a:avLst/>
            <a:gdLst/>
            <a:ahLst/>
            <a:cxnLst/>
            <a:rect l="l" t="t" r="r" b="b"/>
            <a:pathLst>
              <a:path w="17144" h="58419">
                <a:moveTo>
                  <a:pt x="0" y="57912"/>
                </a:moveTo>
                <a:lnTo>
                  <a:pt x="16763" y="57912"/>
                </a:lnTo>
                <a:lnTo>
                  <a:pt x="16763" y="0"/>
                </a:lnTo>
                <a:lnTo>
                  <a:pt x="0" y="0"/>
                </a:lnTo>
                <a:lnTo>
                  <a:pt x="0" y="57912"/>
                </a:lnTo>
                <a:close/>
              </a:path>
            </a:pathLst>
          </a:custGeom>
          <a:solidFill>
            <a:srgbClr val="BAD529"/>
          </a:solidFill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95" name="object 189">
            <a:extLst>
              <a:ext uri="{FF2B5EF4-FFF2-40B4-BE49-F238E27FC236}">
                <a16:creationId xmlns:a16="http://schemas.microsoft.com/office/drawing/2014/main" id="{C37AD848-862A-7640-BB1C-ECA612D4952A}"/>
              </a:ext>
            </a:extLst>
          </p:cNvPr>
          <p:cNvSpPr/>
          <p:nvPr/>
        </p:nvSpPr>
        <p:spPr>
          <a:xfrm>
            <a:off x="3572455" y="2869673"/>
            <a:ext cx="0" cy="68858"/>
          </a:xfrm>
          <a:custGeom>
            <a:avLst/>
            <a:gdLst/>
            <a:ahLst/>
            <a:cxnLst/>
            <a:rect l="l" t="t" r="r" b="b"/>
            <a:pathLst>
              <a:path h="70485">
                <a:moveTo>
                  <a:pt x="0" y="0"/>
                </a:moveTo>
                <a:lnTo>
                  <a:pt x="0" y="70104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96" name="object 190">
            <a:extLst>
              <a:ext uri="{FF2B5EF4-FFF2-40B4-BE49-F238E27FC236}">
                <a16:creationId xmlns:a16="http://schemas.microsoft.com/office/drawing/2014/main" id="{7395C798-6F63-4645-9529-47EC82DCC8D7}"/>
              </a:ext>
            </a:extLst>
          </p:cNvPr>
          <p:cNvSpPr/>
          <p:nvPr/>
        </p:nvSpPr>
        <p:spPr>
          <a:xfrm>
            <a:off x="3536726" y="2903915"/>
            <a:ext cx="28535" cy="0"/>
          </a:xfrm>
          <a:custGeom>
            <a:avLst/>
            <a:gdLst/>
            <a:ahLst/>
            <a:cxnLst/>
            <a:rect l="l" t="t" r="r" b="b"/>
            <a:pathLst>
              <a:path w="29210">
                <a:moveTo>
                  <a:pt x="0" y="0"/>
                </a:moveTo>
                <a:lnTo>
                  <a:pt x="28956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97" name="object 191">
            <a:extLst>
              <a:ext uri="{FF2B5EF4-FFF2-40B4-BE49-F238E27FC236}">
                <a16:creationId xmlns:a16="http://schemas.microsoft.com/office/drawing/2014/main" id="{AAB6A078-3BD4-D444-B401-6680CE717B9B}"/>
              </a:ext>
            </a:extLst>
          </p:cNvPr>
          <p:cNvSpPr/>
          <p:nvPr/>
        </p:nvSpPr>
        <p:spPr>
          <a:xfrm>
            <a:off x="3553100" y="2862230"/>
            <a:ext cx="0" cy="55211"/>
          </a:xfrm>
          <a:custGeom>
            <a:avLst/>
            <a:gdLst/>
            <a:ahLst/>
            <a:cxnLst/>
            <a:rect l="l" t="t" r="r" b="b"/>
            <a:pathLst>
              <a:path h="56514">
                <a:moveTo>
                  <a:pt x="0" y="56387"/>
                </a:moveTo>
                <a:lnTo>
                  <a:pt x="0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98" name="object 192">
            <a:extLst>
              <a:ext uri="{FF2B5EF4-FFF2-40B4-BE49-F238E27FC236}">
                <a16:creationId xmlns:a16="http://schemas.microsoft.com/office/drawing/2014/main" id="{D555F4DF-2CED-AD45-92C6-AB5D0ED727EF}"/>
              </a:ext>
            </a:extLst>
          </p:cNvPr>
          <p:cNvSpPr/>
          <p:nvPr/>
        </p:nvSpPr>
        <p:spPr>
          <a:xfrm>
            <a:off x="3553101" y="2912847"/>
            <a:ext cx="14888" cy="0"/>
          </a:xfrm>
          <a:custGeom>
            <a:avLst/>
            <a:gdLst/>
            <a:ahLst/>
            <a:cxnLst/>
            <a:rect l="l" t="t" r="r" b="b"/>
            <a:pathLst>
              <a:path w="15239">
                <a:moveTo>
                  <a:pt x="15239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99" name="object 193">
            <a:extLst>
              <a:ext uri="{FF2B5EF4-FFF2-40B4-BE49-F238E27FC236}">
                <a16:creationId xmlns:a16="http://schemas.microsoft.com/office/drawing/2014/main" id="{DECE973E-A026-964E-B01B-BD1FC7D2EF5D}"/>
              </a:ext>
            </a:extLst>
          </p:cNvPr>
          <p:cNvSpPr/>
          <p:nvPr/>
        </p:nvSpPr>
        <p:spPr>
          <a:xfrm>
            <a:off x="3514391" y="2823519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00" name="object 194">
            <a:extLst>
              <a:ext uri="{FF2B5EF4-FFF2-40B4-BE49-F238E27FC236}">
                <a16:creationId xmlns:a16="http://schemas.microsoft.com/office/drawing/2014/main" id="{FFC0A8DB-0FE3-8642-A422-7E81D878656C}"/>
              </a:ext>
            </a:extLst>
          </p:cNvPr>
          <p:cNvSpPr/>
          <p:nvPr/>
        </p:nvSpPr>
        <p:spPr>
          <a:xfrm>
            <a:off x="3541190" y="2823519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01" name="object 195">
            <a:extLst>
              <a:ext uri="{FF2B5EF4-FFF2-40B4-BE49-F238E27FC236}">
                <a16:creationId xmlns:a16="http://schemas.microsoft.com/office/drawing/2014/main" id="{AC23AE3A-8181-4B4C-8562-56F95D2E7673}"/>
              </a:ext>
            </a:extLst>
          </p:cNvPr>
          <p:cNvSpPr/>
          <p:nvPr/>
        </p:nvSpPr>
        <p:spPr>
          <a:xfrm>
            <a:off x="3547145" y="2859249"/>
            <a:ext cx="0" cy="58313"/>
          </a:xfrm>
          <a:custGeom>
            <a:avLst/>
            <a:gdLst/>
            <a:ahLst/>
            <a:cxnLst/>
            <a:rect l="l" t="t" r="r" b="b"/>
            <a:pathLst>
              <a:path h="59689">
                <a:moveTo>
                  <a:pt x="0" y="59436"/>
                </a:moveTo>
                <a:lnTo>
                  <a:pt x="0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02" name="object 196">
            <a:extLst>
              <a:ext uri="{FF2B5EF4-FFF2-40B4-BE49-F238E27FC236}">
                <a16:creationId xmlns:a16="http://schemas.microsoft.com/office/drawing/2014/main" id="{6388DED9-A5C9-B94E-BB27-806FFC8339E5}"/>
              </a:ext>
            </a:extLst>
          </p:cNvPr>
          <p:cNvSpPr/>
          <p:nvPr/>
        </p:nvSpPr>
        <p:spPr>
          <a:xfrm>
            <a:off x="3517369" y="2884560"/>
            <a:ext cx="25433" cy="0"/>
          </a:xfrm>
          <a:custGeom>
            <a:avLst/>
            <a:gdLst/>
            <a:ahLst/>
            <a:cxnLst/>
            <a:rect l="l" t="t" r="r" b="b"/>
            <a:pathLst>
              <a:path w="26035">
                <a:moveTo>
                  <a:pt x="0" y="0"/>
                </a:moveTo>
                <a:lnTo>
                  <a:pt x="25907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03" name="object 197">
            <a:extLst>
              <a:ext uri="{FF2B5EF4-FFF2-40B4-BE49-F238E27FC236}">
                <a16:creationId xmlns:a16="http://schemas.microsoft.com/office/drawing/2014/main" id="{0A49C332-A472-9D43-BED3-501C1725929B}"/>
              </a:ext>
            </a:extLst>
          </p:cNvPr>
          <p:cNvSpPr/>
          <p:nvPr/>
        </p:nvSpPr>
        <p:spPr>
          <a:xfrm>
            <a:off x="3477170" y="2857761"/>
            <a:ext cx="96774" cy="0"/>
          </a:xfrm>
          <a:custGeom>
            <a:avLst/>
            <a:gdLst/>
            <a:ahLst/>
            <a:cxnLst/>
            <a:rect l="l" t="t" r="r" b="b"/>
            <a:pathLst>
              <a:path w="99060">
                <a:moveTo>
                  <a:pt x="99060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04" name="object 198">
            <a:extLst>
              <a:ext uri="{FF2B5EF4-FFF2-40B4-BE49-F238E27FC236}">
                <a16:creationId xmlns:a16="http://schemas.microsoft.com/office/drawing/2014/main" id="{43E3A7F7-5241-3649-9528-FBF60B96A75A}"/>
              </a:ext>
            </a:extLst>
          </p:cNvPr>
          <p:cNvSpPr/>
          <p:nvPr/>
        </p:nvSpPr>
        <p:spPr>
          <a:xfrm>
            <a:off x="3652852" y="2889028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05" name="object 199">
            <a:extLst>
              <a:ext uri="{FF2B5EF4-FFF2-40B4-BE49-F238E27FC236}">
                <a16:creationId xmlns:a16="http://schemas.microsoft.com/office/drawing/2014/main" id="{3BC16260-4FBC-7E44-B053-988F4A2EF56B}"/>
              </a:ext>
            </a:extLst>
          </p:cNvPr>
          <p:cNvSpPr/>
          <p:nvPr/>
        </p:nvSpPr>
        <p:spPr>
          <a:xfrm>
            <a:off x="3690073" y="2889028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06" name="object 200">
            <a:extLst>
              <a:ext uri="{FF2B5EF4-FFF2-40B4-BE49-F238E27FC236}">
                <a16:creationId xmlns:a16="http://schemas.microsoft.com/office/drawing/2014/main" id="{F2588757-5655-8D41-9E29-7C82E551D20F}"/>
              </a:ext>
            </a:extLst>
          </p:cNvPr>
          <p:cNvSpPr/>
          <p:nvPr/>
        </p:nvSpPr>
        <p:spPr>
          <a:xfrm>
            <a:off x="3719850" y="2889028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07" name="object 201">
            <a:extLst>
              <a:ext uri="{FF2B5EF4-FFF2-40B4-BE49-F238E27FC236}">
                <a16:creationId xmlns:a16="http://schemas.microsoft.com/office/drawing/2014/main" id="{9B821A56-9ACD-F843-A0BE-F884564F9F4E}"/>
              </a:ext>
            </a:extLst>
          </p:cNvPr>
          <p:cNvSpPr/>
          <p:nvPr/>
        </p:nvSpPr>
        <p:spPr>
          <a:xfrm>
            <a:off x="3728783" y="2923270"/>
            <a:ext cx="0" cy="22333"/>
          </a:xfrm>
          <a:custGeom>
            <a:avLst/>
            <a:gdLst/>
            <a:ahLst/>
            <a:cxnLst/>
            <a:rect l="l" t="t" r="r" b="b"/>
            <a:pathLst>
              <a:path h="22860">
                <a:moveTo>
                  <a:pt x="0" y="0"/>
                </a:moveTo>
                <a:lnTo>
                  <a:pt x="0" y="2286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08" name="object 202">
            <a:extLst>
              <a:ext uri="{FF2B5EF4-FFF2-40B4-BE49-F238E27FC236}">
                <a16:creationId xmlns:a16="http://schemas.microsoft.com/office/drawing/2014/main" id="{69576CCC-2835-E24C-A795-60217E962339}"/>
              </a:ext>
            </a:extLst>
          </p:cNvPr>
          <p:cNvSpPr/>
          <p:nvPr/>
        </p:nvSpPr>
        <p:spPr>
          <a:xfrm>
            <a:off x="3751116" y="2889028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09" name="object 203">
            <a:extLst>
              <a:ext uri="{FF2B5EF4-FFF2-40B4-BE49-F238E27FC236}">
                <a16:creationId xmlns:a16="http://schemas.microsoft.com/office/drawing/2014/main" id="{D7E99822-C3AE-FC47-9109-3B2FCD7D00CE}"/>
              </a:ext>
            </a:extLst>
          </p:cNvPr>
          <p:cNvSpPr/>
          <p:nvPr/>
        </p:nvSpPr>
        <p:spPr>
          <a:xfrm>
            <a:off x="3785359" y="2899449"/>
            <a:ext cx="0" cy="64517"/>
          </a:xfrm>
          <a:custGeom>
            <a:avLst/>
            <a:gdLst/>
            <a:ahLst/>
            <a:cxnLst/>
            <a:rect l="l" t="t" r="r" b="b"/>
            <a:pathLst>
              <a:path h="66039">
                <a:moveTo>
                  <a:pt x="0" y="0"/>
                </a:moveTo>
                <a:lnTo>
                  <a:pt x="0" y="65531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10" name="object 204">
            <a:extLst>
              <a:ext uri="{FF2B5EF4-FFF2-40B4-BE49-F238E27FC236}">
                <a16:creationId xmlns:a16="http://schemas.microsoft.com/office/drawing/2014/main" id="{F9771F43-EFCC-C74D-BEA2-11D549069A29}"/>
              </a:ext>
            </a:extLst>
          </p:cNvPr>
          <p:cNvSpPr/>
          <p:nvPr/>
        </p:nvSpPr>
        <p:spPr>
          <a:xfrm>
            <a:off x="3804713" y="2899449"/>
            <a:ext cx="0" cy="64517"/>
          </a:xfrm>
          <a:custGeom>
            <a:avLst/>
            <a:gdLst/>
            <a:ahLst/>
            <a:cxnLst/>
            <a:rect l="l" t="t" r="r" b="b"/>
            <a:pathLst>
              <a:path h="66039">
                <a:moveTo>
                  <a:pt x="0" y="0"/>
                </a:moveTo>
                <a:lnTo>
                  <a:pt x="0" y="65531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11" name="object 205">
            <a:extLst>
              <a:ext uri="{FF2B5EF4-FFF2-40B4-BE49-F238E27FC236}">
                <a16:creationId xmlns:a16="http://schemas.microsoft.com/office/drawing/2014/main" id="{77E75837-5130-B249-BFB7-E03F702797CE}"/>
              </a:ext>
            </a:extLst>
          </p:cNvPr>
          <p:cNvSpPr/>
          <p:nvPr/>
        </p:nvSpPr>
        <p:spPr>
          <a:xfrm>
            <a:off x="3822580" y="2899449"/>
            <a:ext cx="0" cy="64517"/>
          </a:xfrm>
          <a:custGeom>
            <a:avLst/>
            <a:gdLst/>
            <a:ahLst/>
            <a:cxnLst/>
            <a:rect l="l" t="t" r="r" b="b"/>
            <a:pathLst>
              <a:path h="66039">
                <a:moveTo>
                  <a:pt x="0" y="0"/>
                </a:moveTo>
                <a:lnTo>
                  <a:pt x="0" y="65531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12" name="object 206">
            <a:extLst>
              <a:ext uri="{FF2B5EF4-FFF2-40B4-BE49-F238E27FC236}">
                <a16:creationId xmlns:a16="http://schemas.microsoft.com/office/drawing/2014/main" id="{29C921A1-7B1C-A146-ABA0-DEFE1BE88CD2}"/>
              </a:ext>
            </a:extLst>
          </p:cNvPr>
          <p:cNvSpPr/>
          <p:nvPr/>
        </p:nvSpPr>
        <p:spPr>
          <a:xfrm>
            <a:off x="3760050" y="2927736"/>
            <a:ext cx="22333" cy="0"/>
          </a:xfrm>
          <a:custGeom>
            <a:avLst/>
            <a:gdLst/>
            <a:ahLst/>
            <a:cxnLst/>
            <a:rect l="l" t="t" r="r" b="b"/>
            <a:pathLst>
              <a:path w="22860">
                <a:moveTo>
                  <a:pt x="0" y="0"/>
                </a:moveTo>
                <a:lnTo>
                  <a:pt x="22859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13" name="object 207">
            <a:extLst>
              <a:ext uri="{FF2B5EF4-FFF2-40B4-BE49-F238E27FC236}">
                <a16:creationId xmlns:a16="http://schemas.microsoft.com/office/drawing/2014/main" id="{EB2C7C6D-64EB-AB49-85D8-620CBE0EEE31}"/>
              </a:ext>
            </a:extLst>
          </p:cNvPr>
          <p:cNvSpPr/>
          <p:nvPr/>
        </p:nvSpPr>
        <p:spPr>
          <a:xfrm>
            <a:off x="3870222" y="2899449"/>
            <a:ext cx="0" cy="64517"/>
          </a:xfrm>
          <a:custGeom>
            <a:avLst/>
            <a:gdLst/>
            <a:ahLst/>
            <a:cxnLst/>
            <a:rect l="l" t="t" r="r" b="b"/>
            <a:pathLst>
              <a:path h="66039">
                <a:moveTo>
                  <a:pt x="0" y="0"/>
                </a:moveTo>
                <a:lnTo>
                  <a:pt x="0" y="65531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14" name="object 208">
            <a:extLst>
              <a:ext uri="{FF2B5EF4-FFF2-40B4-BE49-F238E27FC236}">
                <a16:creationId xmlns:a16="http://schemas.microsoft.com/office/drawing/2014/main" id="{E5E89948-55FE-454B-8CF3-F663DFF1577A}"/>
              </a:ext>
            </a:extLst>
          </p:cNvPr>
          <p:cNvSpPr/>
          <p:nvPr/>
        </p:nvSpPr>
        <p:spPr>
          <a:xfrm>
            <a:off x="3888088" y="2908381"/>
            <a:ext cx="0" cy="66998"/>
          </a:xfrm>
          <a:custGeom>
            <a:avLst/>
            <a:gdLst/>
            <a:ahLst/>
            <a:cxnLst/>
            <a:rect l="l" t="t" r="r" b="b"/>
            <a:pathLst>
              <a:path h="68580">
                <a:moveTo>
                  <a:pt x="0" y="0"/>
                </a:moveTo>
                <a:lnTo>
                  <a:pt x="0" y="6858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15" name="object 209">
            <a:extLst>
              <a:ext uri="{FF2B5EF4-FFF2-40B4-BE49-F238E27FC236}">
                <a16:creationId xmlns:a16="http://schemas.microsoft.com/office/drawing/2014/main" id="{A907271D-A747-E84D-97A2-E9EB84390CC1}"/>
              </a:ext>
            </a:extLst>
          </p:cNvPr>
          <p:cNvSpPr/>
          <p:nvPr/>
        </p:nvSpPr>
        <p:spPr>
          <a:xfrm>
            <a:off x="3907442" y="2917314"/>
            <a:ext cx="0" cy="66998"/>
          </a:xfrm>
          <a:custGeom>
            <a:avLst/>
            <a:gdLst/>
            <a:ahLst/>
            <a:cxnLst/>
            <a:rect l="l" t="t" r="r" b="b"/>
            <a:pathLst>
              <a:path h="68580">
                <a:moveTo>
                  <a:pt x="0" y="0"/>
                </a:moveTo>
                <a:lnTo>
                  <a:pt x="0" y="6858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16" name="object 210">
            <a:extLst>
              <a:ext uri="{FF2B5EF4-FFF2-40B4-BE49-F238E27FC236}">
                <a16:creationId xmlns:a16="http://schemas.microsoft.com/office/drawing/2014/main" id="{955CDA92-D6D3-5D49-BE1A-B4B1A912584E}"/>
              </a:ext>
            </a:extLst>
          </p:cNvPr>
          <p:cNvSpPr/>
          <p:nvPr/>
        </p:nvSpPr>
        <p:spPr>
          <a:xfrm>
            <a:off x="3953596" y="2927737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17" name="object 211">
            <a:extLst>
              <a:ext uri="{FF2B5EF4-FFF2-40B4-BE49-F238E27FC236}">
                <a16:creationId xmlns:a16="http://schemas.microsoft.com/office/drawing/2014/main" id="{8396D2EA-BAAE-CD47-AE43-FFCE566D658D}"/>
              </a:ext>
            </a:extLst>
          </p:cNvPr>
          <p:cNvSpPr/>
          <p:nvPr/>
        </p:nvSpPr>
        <p:spPr>
          <a:xfrm>
            <a:off x="3870967" y="2941879"/>
            <a:ext cx="34739" cy="0"/>
          </a:xfrm>
          <a:custGeom>
            <a:avLst/>
            <a:gdLst/>
            <a:ahLst/>
            <a:cxnLst/>
            <a:rect l="l" t="t" r="r" b="b"/>
            <a:pathLst>
              <a:path w="35560">
                <a:moveTo>
                  <a:pt x="0" y="0"/>
                </a:moveTo>
                <a:lnTo>
                  <a:pt x="35052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18" name="object 212">
            <a:extLst>
              <a:ext uri="{FF2B5EF4-FFF2-40B4-BE49-F238E27FC236}">
                <a16:creationId xmlns:a16="http://schemas.microsoft.com/office/drawing/2014/main" id="{B3425A9F-6928-3F46-AE5D-1B5595127FFA}"/>
              </a:ext>
            </a:extLst>
          </p:cNvPr>
          <p:cNvSpPr/>
          <p:nvPr/>
        </p:nvSpPr>
        <p:spPr>
          <a:xfrm>
            <a:off x="3929776" y="2917315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67056"/>
                </a:moveTo>
                <a:lnTo>
                  <a:pt x="0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19" name="object 213">
            <a:extLst>
              <a:ext uri="{FF2B5EF4-FFF2-40B4-BE49-F238E27FC236}">
                <a16:creationId xmlns:a16="http://schemas.microsoft.com/office/drawing/2014/main" id="{4839A3C0-5F6A-5241-A59B-5F755941CA03}"/>
              </a:ext>
            </a:extLst>
          </p:cNvPr>
          <p:cNvSpPr/>
          <p:nvPr/>
        </p:nvSpPr>
        <p:spPr>
          <a:xfrm>
            <a:off x="3911910" y="2945602"/>
            <a:ext cx="14888" cy="0"/>
          </a:xfrm>
          <a:custGeom>
            <a:avLst/>
            <a:gdLst/>
            <a:ahLst/>
            <a:cxnLst/>
            <a:rect l="l" t="t" r="r" b="b"/>
            <a:pathLst>
              <a:path w="15239">
                <a:moveTo>
                  <a:pt x="0" y="0"/>
                </a:moveTo>
                <a:lnTo>
                  <a:pt x="15239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20" name="object 214">
            <a:extLst>
              <a:ext uri="{FF2B5EF4-FFF2-40B4-BE49-F238E27FC236}">
                <a16:creationId xmlns:a16="http://schemas.microsoft.com/office/drawing/2014/main" id="{D0F11B5F-88BA-A140-8E4C-D4CE9992F630}"/>
              </a:ext>
            </a:extLst>
          </p:cNvPr>
          <p:cNvSpPr/>
          <p:nvPr/>
        </p:nvSpPr>
        <p:spPr>
          <a:xfrm>
            <a:off x="3937220" y="2954535"/>
            <a:ext cx="16750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0" y="0"/>
                </a:moveTo>
                <a:lnTo>
                  <a:pt x="16763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21" name="object 215">
            <a:extLst>
              <a:ext uri="{FF2B5EF4-FFF2-40B4-BE49-F238E27FC236}">
                <a16:creationId xmlns:a16="http://schemas.microsoft.com/office/drawing/2014/main" id="{DEEF330E-DA51-DD46-B696-BB4597A3B1D7}"/>
              </a:ext>
            </a:extLst>
          </p:cNvPr>
          <p:cNvSpPr/>
          <p:nvPr/>
        </p:nvSpPr>
        <p:spPr>
          <a:xfrm>
            <a:off x="4042927" y="2973891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67056"/>
                </a:moveTo>
                <a:lnTo>
                  <a:pt x="0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22" name="object 216">
            <a:extLst>
              <a:ext uri="{FF2B5EF4-FFF2-40B4-BE49-F238E27FC236}">
                <a16:creationId xmlns:a16="http://schemas.microsoft.com/office/drawing/2014/main" id="{13F5D095-CA96-D64E-AC99-D8591345D831}"/>
              </a:ext>
            </a:extLst>
          </p:cNvPr>
          <p:cNvSpPr/>
          <p:nvPr/>
        </p:nvSpPr>
        <p:spPr>
          <a:xfrm>
            <a:off x="4089081" y="2975379"/>
            <a:ext cx="0" cy="64517"/>
          </a:xfrm>
          <a:custGeom>
            <a:avLst/>
            <a:gdLst/>
            <a:ahLst/>
            <a:cxnLst/>
            <a:rect l="l" t="t" r="r" b="b"/>
            <a:pathLst>
              <a:path h="66039">
                <a:moveTo>
                  <a:pt x="0" y="0"/>
                </a:moveTo>
                <a:lnTo>
                  <a:pt x="0" y="65531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23" name="object 217">
            <a:extLst>
              <a:ext uri="{FF2B5EF4-FFF2-40B4-BE49-F238E27FC236}">
                <a16:creationId xmlns:a16="http://schemas.microsoft.com/office/drawing/2014/main" id="{C87CC616-15F0-E546-BCE0-4BF1FE629995}"/>
              </a:ext>
            </a:extLst>
          </p:cNvPr>
          <p:cNvSpPr/>
          <p:nvPr/>
        </p:nvSpPr>
        <p:spPr>
          <a:xfrm>
            <a:off x="4121090" y="2973146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24" name="object 218">
            <a:extLst>
              <a:ext uri="{FF2B5EF4-FFF2-40B4-BE49-F238E27FC236}">
                <a16:creationId xmlns:a16="http://schemas.microsoft.com/office/drawing/2014/main" id="{A5B4A400-754E-D242-B850-D601C249261B}"/>
              </a:ext>
            </a:extLst>
          </p:cNvPr>
          <p:cNvSpPr/>
          <p:nvPr/>
        </p:nvSpPr>
        <p:spPr>
          <a:xfrm>
            <a:off x="3981139" y="2926993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25" name="object 219">
            <a:extLst>
              <a:ext uri="{FF2B5EF4-FFF2-40B4-BE49-F238E27FC236}">
                <a16:creationId xmlns:a16="http://schemas.microsoft.com/office/drawing/2014/main" id="{F7968D25-86AA-6B42-B9AD-05EB00FC8407}"/>
              </a:ext>
            </a:extLst>
          </p:cNvPr>
          <p:cNvSpPr/>
          <p:nvPr/>
        </p:nvSpPr>
        <p:spPr>
          <a:xfrm>
            <a:off x="4008684" y="2945603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26" name="object 220">
            <a:extLst>
              <a:ext uri="{FF2B5EF4-FFF2-40B4-BE49-F238E27FC236}">
                <a16:creationId xmlns:a16="http://schemas.microsoft.com/office/drawing/2014/main" id="{19B58A96-73DE-BE4D-B049-476D29FF24D6}"/>
              </a:ext>
            </a:extLst>
          </p:cNvPr>
          <p:cNvSpPr/>
          <p:nvPr/>
        </p:nvSpPr>
        <p:spPr>
          <a:xfrm>
            <a:off x="3964018" y="2945603"/>
            <a:ext cx="0" cy="39082"/>
          </a:xfrm>
          <a:custGeom>
            <a:avLst/>
            <a:gdLst/>
            <a:ahLst/>
            <a:cxnLst/>
            <a:rect l="l" t="t" r="r" b="b"/>
            <a:pathLst>
              <a:path h="40005">
                <a:moveTo>
                  <a:pt x="0" y="0"/>
                </a:moveTo>
                <a:lnTo>
                  <a:pt x="0" y="39624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27" name="object 221">
            <a:extLst>
              <a:ext uri="{FF2B5EF4-FFF2-40B4-BE49-F238E27FC236}">
                <a16:creationId xmlns:a16="http://schemas.microsoft.com/office/drawing/2014/main" id="{4BCE3F58-181A-A449-A528-286550524D30}"/>
              </a:ext>
            </a:extLst>
          </p:cNvPr>
          <p:cNvSpPr/>
          <p:nvPr/>
        </p:nvSpPr>
        <p:spPr>
          <a:xfrm>
            <a:off x="4044417" y="2978356"/>
            <a:ext cx="16750" cy="0"/>
          </a:xfrm>
          <a:custGeom>
            <a:avLst/>
            <a:gdLst/>
            <a:ahLst/>
            <a:cxnLst/>
            <a:rect l="l" t="t" r="r" b="b"/>
            <a:pathLst>
              <a:path w="17145">
                <a:moveTo>
                  <a:pt x="16763" y="0"/>
                </a:moveTo>
                <a:lnTo>
                  <a:pt x="0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28" name="object 222">
            <a:extLst>
              <a:ext uri="{FF2B5EF4-FFF2-40B4-BE49-F238E27FC236}">
                <a16:creationId xmlns:a16="http://schemas.microsoft.com/office/drawing/2014/main" id="{2ABAC202-E3DE-0949-A9B8-FED3D3A2F738}"/>
              </a:ext>
            </a:extLst>
          </p:cNvPr>
          <p:cNvSpPr/>
          <p:nvPr/>
        </p:nvSpPr>
        <p:spPr>
          <a:xfrm>
            <a:off x="4205209" y="2973891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29" name="object 223">
            <a:extLst>
              <a:ext uri="{FF2B5EF4-FFF2-40B4-BE49-F238E27FC236}">
                <a16:creationId xmlns:a16="http://schemas.microsoft.com/office/drawing/2014/main" id="{D34A4A67-638F-234A-820B-C3C4095CD1A8}"/>
              </a:ext>
            </a:extLst>
          </p:cNvPr>
          <p:cNvSpPr/>
          <p:nvPr/>
        </p:nvSpPr>
        <p:spPr>
          <a:xfrm>
            <a:off x="4173945" y="2973891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30" name="object 224">
            <a:extLst>
              <a:ext uri="{FF2B5EF4-FFF2-40B4-BE49-F238E27FC236}">
                <a16:creationId xmlns:a16="http://schemas.microsoft.com/office/drawing/2014/main" id="{E2873CCC-B8BD-5745-9238-1DC36F8BFAF6}"/>
              </a:ext>
            </a:extLst>
          </p:cNvPr>
          <p:cNvSpPr/>
          <p:nvPr/>
        </p:nvSpPr>
        <p:spPr>
          <a:xfrm>
            <a:off x="4310172" y="2973146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31" name="object 225">
            <a:extLst>
              <a:ext uri="{FF2B5EF4-FFF2-40B4-BE49-F238E27FC236}">
                <a16:creationId xmlns:a16="http://schemas.microsoft.com/office/drawing/2014/main" id="{3B32808F-8728-F845-9F43-DA4AF34E8117}"/>
              </a:ext>
            </a:extLst>
          </p:cNvPr>
          <p:cNvSpPr/>
          <p:nvPr/>
        </p:nvSpPr>
        <p:spPr>
          <a:xfrm>
            <a:off x="4281140" y="2973891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32" name="object 226">
            <a:extLst>
              <a:ext uri="{FF2B5EF4-FFF2-40B4-BE49-F238E27FC236}">
                <a16:creationId xmlns:a16="http://schemas.microsoft.com/office/drawing/2014/main" id="{95916F46-C6F7-4D4E-BD6B-C04C21C43BAD}"/>
              </a:ext>
            </a:extLst>
          </p:cNvPr>
          <p:cNvSpPr/>
          <p:nvPr/>
        </p:nvSpPr>
        <p:spPr>
          <a:xfrm>
            <a:off x="4383869" y="2975379"/>
            <a:ext cx="0" cy="64517"/>
          </a:xfrm>
          <a:custGeom>
            <a:avLst/>
            <a:gdLst/>
            <a:ahLst/>
            <a:cxnLst/>
            <a:rect l="l" t="t" r="r" b="b"/>
            <a:pathLst>
              <a:path h="66039">
                <a:moveTo>
                  <a:pt x="0" y="0"/>
                </a:moveTo>
                <a:lnTo>
                  <a:pt x="0" y="65531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33" name="object 227">
            <a:extLst>
              <a:ext uri="{FF2B5EF4-FFF2-40B4-BE49-F238E27FC236}">
                <a16:creationId xmlns:a16="http://schemas.microsoft.com/office/drawing/2014/main" id="{15E02D77-DF3A-0C42-9E21-6C046956DB01}"/>
              </a:ext>
            </a:extLst>
          </p:cNvPr>
          <p:cNvSpPr/>
          <p:nvPr/>
        </p:nvSpPr>
        <p:spPr>
          <a:xfrm>
            <a:off x="4403224" y="2973891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34" name="object 228">
            <a:extLst>
              <a:ext uri="{FF2B5EF4-FFF2-40B4-BE49-F238E27FC236}">
                <a16:creationId xmlns:a16="http://schemas.microsoft.com/office/drawing/2014/main" id="{EF64394D-B5B2-FC4D-89B4-762B75CE4992}"/>
              </a:ext>
            </a:extLst>
          </p:cNvPr>
          <p:cNvSpPr/>
          <p:nvPr/>
        </p:nvSpPr>
        <p:spPr>
          <a:xfrm>
            <a:off x="4388338" y="3024510"/>
            <a:ext cx="84988" cy="0"/>
          </a:xfrm>
          <a:custGeom>
            <a:avLst/>
            <a:gdLst/>
            <a:ahLst/>
            <a:cxnLst/>
            <a:rect l="l" t="t" r="r" b="b"/>
            <a:pathLst>
              <a:path w="86995">
                <a:moveTo>
                  <a:pt x="0" y="0"/>
                </a:moveTo>
                <a:lnTo>
                  <a:pt x="86867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35" name="object 229">
            <a:extLst>
              <a:ext uri="{FF2B5EF4-FFF2-40B4-BE49-F238E27FC236}">
                <a16:creationId xmlns:a16="http://schemas.microsoft.com/office/drawing/2014/main" id="{CD1D23AE-BDA9-184D-A945-230BC2847F27}"/>
              </a:ext>
            </a:extLst>
          </p:cNvPr>
          <p:cNvSpPr/>
          <p:nvPr/>
        </p:nvSpPr>
        <p:spPr>
          <a:xfrm>
            <a:off x="4409180" y="3045353"/>
            <a:ext cx="94293" cy="0"/>
          </a:xfrm>
          <a:custGeom>
            <a:avLst/>
            <a:gdLst/>
            <a:ahLst/>
            <a:cxnLst/>
            <a:rect l="l" t="t" r="r" b="b"/>
            <a:pathLst>
              <a:path w="96520">
                <a:moveTo>
                  <a:pt x="0" y="0"/>
                </a:moveTo>
                <a:lnTo>
                  <a:pt x="96012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36" name="object 230">
            <a:extLst>
              <a:ext uri="{FF2B5EF4-FFF2-40B4-BE49-F238E27FC236}">
                <a16:creationId xmlns:a16="http://schemas.microsoft.com/office/drawing/2014/main" id="{EEC5E74F-0AAC-1740-9AF7-32FDA26B1919}"/>
              </a:ext>
            </a:extLst>
          </p:cNvPr>
          <p:cNvSpPr/>
          <p:nvPr/>
        </p:nvSpPr>
        <p:spPr>
          <a:xfrm>
            <a:off x="4468733" y="3011112"/>
            <a:ext cx="0" cy="64517"/>
          </a:xfrm>
          <a:custGeom>
            <a:avLst/>
            <a:gdLst/>
            <a:ahLst/>
            <a:cxnLst/>
            <a:rect l="l" t="t" r="r" b="b"/>
            <a:pathLst>
              <a:path h="66039">
                <a:moveTo>
                  <a:pt x="0" y="0"/>
                </a:moveTo>
                <a:lnTo>
                  <a:pt x="0" y="65531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37" name="object 231">
            <a:extLst>
              <a:ext uri="{FF2B5EF4-FFF2-40B4-BE49-F238E27FC236}">
                <a16:creationId xmlns:a16="http://schemas.microsoft.com/office/drawing/2014/main" id="{1ECE147B-FC89-D54E-AE05-7F02C1DFD8A9}"/>
              </a:ext>
            </a:extLst>
          </p:cNvPr>
          <p:cNvSpPr/>
          <p:nvPr/>
        </p:nvSpPr>
        <p:spPr>
          <a:xfrm>
            <a:off x="4450868" y="3011112"/>
            <a:ext cx="0" cy="64517"/>
          </a:xfrm>
          <a:custGeom>
            <a:avLst/>
            <a:gdLst/>
            <a:ahLst/>
            <a:cxnLst/>
            <a:rect l="l" t="t" r="r" b="b"/>
            <a:pathLst>
              <a:path h="66039">
                <a:moveTo>
                  <a:pt x="0" y="0"/>
                </a:moveTo>
                <a:lnTo>
                  <a:pt x="0" y="65531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38" name="object 232">
            <a:extLst>
              <a:ext uri="{FF2B5EF4-FFF2-40B4-BE49-F238E27FC236}">
                <a16:creationId xmlns:a16="http://schemas.microsoft.com/office/drawing/2014/main" id="{3EDE82E1-2A1E-E545-B156-A041E71D9030}"/>
              </a:ext>
            </a:extLst>
          </p:cNvPr>
          <p:cNvSpPr/>
          <p:nvPr/>
        </p:nvSpPr>
        <p:spPr>
          <a:xfrm>
            <a:off x="4429279" y="2992501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39" name="object 233">
            <a:extLst>
              <a:ext uri="{FF2B5EF4-FFF2-40B4-BE49-F238E27FC236}">
                <a16:creationId xmlns:a16="http://schemas.microsoft.com/office/drawing/2014/main" id="{B97D310A-75B3-0444-B452-A222CC77DA54}"/>
              </a:ext>
            </a:extLst>
          </p:cNvPr>
          <p:cNvSpPr/>
          <p:nvPr/>
        </p:nvSpPr>
        <p:spPr>
          <a:xfrm>
            <a:off x="4443424" y="3045354"/>
            <a:ext cx="0" cy="29777"/>
          </a:xfrm>
          <a:custGeom>
            <a:avLst/>
            <a:gdLst/>
            <a:ahLst/>
            <a:cxnLst/>
            <a:rect l="l" t="t" r="r" b="b"/>
            <a:pathLst>
              <a:path h="30480">
                <a:moveTo>
                  <a:pt x="0" y="30480"/>
                </a:moveTo>
                <a:lnTo>
                  <a:pt x="0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40" name="object 234">
            <a:extLst>
              <a:ext uri="{FF2B5EF4-FFF2-40B4-BE49-F238E27FC236}">
                <a16:creationId xmlns:a16="http://schemas.microsoft.com/office/drawing/2014/main" id="{89F3782F-A4F4-1B43-9813-748E1945CEA7}"/>
              </a:ext>
            </a:extLst>
          </p:cNvPr>
          <p:cNvSpPr/>
          <p:nvPr/>
        </p:nvSpPr>
        <p:spPr>
          <a:xfrm>
            <a:off x="4477666" y="3030465"/>
            <a:ext cx="0" cy="74442"/>
          </a:xfrm>
          <a:custGeom>
            <a:avLst/>
            <a:gdLst/>
            <a:ahLst/>
            <a:cxnLst/>
            <a:rect l="l" t="t" r="r" b="b"/>
            <a:pathLst>
              <a:path h="76200">
                <a:moveTo>
                  <a:pt x="0" y="0"/>
                </a:moveTo>
                <a:lnTo>
                  <a:pt x="0" y="7620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41" name="object 235">
            <a:extLst>
              <a:ext uri="{FF2B5EF4-FFF2-40B4-BE49-F238E27FC236}">
                <a16:creationId xmlns:a16="http://schemas.microsoft.com/office/drawing/2014/main" id="{1ECD3513-5898-2842-B480-674DF5E59AB9}"/>
              </a:ext>
            </a:extLst>
          </p:cNvPr>
          <p:cNvSpPr/>
          <p:nvPr/>
        </p:nvSpPr>
        <p:spPr>
          <a:xfrm>
            <a:off x="4505954" y="3063219"/>
            <a:ext cx="0" cy="71960"/>
          </a:xfrm>
          <a:custGeom>
            <a:avLst/>
            <a:gdLst/>
            <a:ahLst/>
            <a:cxnLst/>
            <a:rect l="l" t="t" r="r" b="b"/>
            <a:pathLst>
              <a:path h="73660">
                <a:moveTo>
                  <a:pt x="0" y="73152"/>
                </a:moveTo>
                <a:lnTo>
                  <a:pt x="0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42" name="object 236">
            <a:extLst>
              <a:ext uri="{FF2B5EF4-FFF2-40B4-BE49-F238E27FC236}">
                <a16:creationId xmlns:a16="http://schemas.microsoft.com/office/drawing/2014/main" id="{1CE26139-FE14-3348-85BB-F1C291096B4C}"/>
              </a:ext>
            </a:extLst>
          </p:cNvPr>
          <p:cNvSpPr/>
          <p:nvPr/>
        </p:nvSpPr>
        <p:spPr>
          <a:xfrm>
            <a:off x="4480647" y="3100440"/>
            <a:ext cx="50867" cy="0"/>
          </a:xfrm>
          <a:custGeom>
            <a:avLst/>
            <a:gdLst/>
            <a:ahLst/>
            <a:cxnLst/>
            <a:rect l="l" t="t" r="r" b="b"/>
            <a:pathLst>
              <a:path w="52070">
                <a:moveTo>
                  <a:pt x="0" y="0"/>
                </a:moveTo>
                <a:lnTo>
                  <a:pt x="51815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43" name="object 237">
            <a:extLst>
              <a:ext uri="{FF2B5EF4-FFF2-40B4-BE49-F238E27FC236}">
                <a16:creationId xmlns:a16="http://schemas.microsoft.com/office/drawing/2014/main" id="{8A3A7718-4FFF-E144-A9CB-B0700E9B7DA1}"/>
              </a:ext>
            </a:extLst>
          </p:cNvPr>
          <p:cNvSpPr/>
          <p:nvPr/>
        </p:nvSpPr>
        <p:spPr>
          <a:xfrm>
            <a:off x="4529776" y="3165948"/>
            <a:ext cx="131514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112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44" name="object 238">
            <a:extLst>
              <a:ext uri="{FF2B5EF4-FFF2-40B4-BE49-F238E27FC236}">
                <a16:creationId xmlns:a16="http://schemas.microsoft.com/office/drawing/2014/main" id="{A2919F53-B4AB-2E43-987B-130F46321FA2}"/>
              </a:ext>
            </a:extLst>
          </p:cNvPr>
          <p:cNvSpPr/>
          <p:nvPr/>
        </p:nvSpPr>
        <p:spPr>
          <a:xfrm>
            <a:off x="4562530" y="3143619"/>
            <a:ext cx="0" cy="57071"/>
          </a:xfrm>
          <a:custGeom>
            <a:avLst/>
            <a:gdLst/>
            <a:ahLst/>
            <a:cxnLst/>
            <a:rect l="l" t="t" r="r" b="b"/>
            <a:pathLst>
              <a:path h="58419">
                <a:moveTo>
                  <a:pt x="0" y="0"/>
                </a:moveTo>
                <a:lnTo>
                  <a:pt x="0" y="57912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45" name="object 239">
            <a:extLst>
              <a:ext uri="{FF2B5EF4-FFF2-40B4-BE49-F238E27FC236}">
                <a16:creationId xmlns:a16="http://schemas.microsoft.com/office/drawing/2014/main" id="{CFCA7283-2F47-D84A-9D0F-C30BF79D4294}"/>
              </a:ext>
            </a:extLst>
          </p:cNvPr>
          <p:cNvSpPr/>
          <p:nvPr/>
        </p:nvSpPr>
        <p:spPr>
          <a:xfrm>
            <a:off x="4589329" y="3143619"/>
            <a:ext cx="0" cy="57071"/>
          </a:xfrm>
          <a:custGeom>
            <a:avLst/>
            <a:gdLst/>
            <a:ahLst/>
            <a:cxnLst/>
            <a:rect l="l" t="t" r="r" b="b"/>
            <a:pathLst>
              <a:path h="58419">
                <a:moveTo>
                  <a:pt x="0" y="0"/>
                </a:moveTo>
                <a:lnTo>
                  <a:pt x="0" y="57912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46" name="object 240">
            <a:extLst>
              <a:ext uri="{FF2B5EF4-FFF2-40B4-BE49-F238E27FC236}">
                <a16:creationId xmlns:a16="http://schemas.microsoft.com/office/drawing/2014/main" id="{8336EBDA-BE18-0046-88D1-25880148B5EC}"/>
              </a:ext>
            </a:extLst>
          </p:cNvPr>
          <p:cNvSpPr/>
          <p:nvPr/>
        </p:nvSpPr>
        <p:spPr>
          <a:xfrm>
            <a:off x="4626550" y="3143619"/>
            <a:ext cx="0" cy="57071"/>
          </a:xfrm>
          <a:custGeom>
            <a:avLst/>
            <a:gdLst/>
            <a:ahLst/>
            <a:cxnLst/>
            <a:rect l="l" t="t" r="r" b="b"/>
            <a:pathLst>
              <a:path h="58419">
                <a:moveTo>
                  <a:pt x="0" y="0"/>
                </a:moveTo>
                <a:lnTo>
                  <a:pt x="0" y="57912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47" name="object 241">
            <a:extLst>
              <a:ext uri="{FF2B5EF4-FFF2-40B4-BE49-F238E27FC236}">
                <a16:creationId xmlns:a16="http://schemas.microsoft.com/office/drawing/2014/main" id="{F165FE08-71C5-7540-95CA-E575A12D603E}"/>
              </a:ext>
            </a:extLst>
          </p:cNvPr>
          <p:cNvSpPr/>
          <p:nvPr/>
        </p:nvSpPr>
        <p:spPr>
          <a:xfrm>
            <a:off x="4787344" y="3180838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48" name="object 242">
            <a:extLst>
              <a:ext uri="{FF2B5EF4-FFF2-40B4-BE49-F238E27FC236}">
                <a16:creationId xmlns:a16="http://schemas.microsoft.com/office/drawing/2014/main" id="{146F6459-6032-904F-A380-BFE5D5E62102}"/>
              </a:ext>
            </a:extLst>
          </p:cNvPr>
          <p:cNvSpPr/>
          <p:nvPr/>
        </p:nvSpPr>
        <p:spPr>
          <a:xfrm>
            <a:off x="4829031" y="3180838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49" name="object 243">
            <a:extLst>
              <a:ext uri="{FF2B5EF4-FFF2-40B4-BE49-F238E27FC236}">
                <a16:creationId xmlns:a16="http://schemas.microsoft.com/office/drawing/2014/main" id="{8DA09C2C-4A2B-364C-A907-E8050B97EBD9}"/>
              </a:ext>
            </a:extLst>
          </p:cNvPr>
          <p:cNvSpPr/>
          <p:nvPr/>
        </p:nvSpPr>
        <p:spPr>
          <a:xfrm>
            <a:off x="4866996" y="3180094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50" name="object 244">
            <a:extLst>
              <a:ext uri="{FF2B5EF4-FFF2-40B4-BE49-F238E27FC236}">
                <a16:creationId xmlns:a16="http://schemas.microsoft.com/office/drawing/2014/main" id="{92B8C9E1-786F-E546-BC2B-C39A6AA6FF08}"/>
              </a:ext>
            </a:extLst>
          </p:cNvPr>
          <p:cNvSpPr/>
          <p:nvPr/>
        </p:nvSpPr>
        <p:spPr>
          <a:xfrm>
            <a:off x="4900496" y="3180838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51" name="object 245">
            <a:extLst>
              <a:ext uri="{FF2B5EF4-FFF2-40B4-BE49-F238E27FC236}">
                <a16:creationId xmlns:a16="http://schemas.microsoft.com/office/drawing/2014/main" id="{AE9CB855-DF82-1847-856B-81E207916681}"/>
              </a:ext>
            </a:extLst>
          </p:cNvPr>
          <p:cNvSpPr/>
          <p:nvPr/>
        </p:nvSpPr>
        <p:spPr>
          <a:xfrm>
            <a:off x="4955583" y="3180838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52" name="object 246">
            <a:extLst>
              <a:ext uri="{FF2B5EF4-FFF2-40B4-BE49-F238E27FC236}">
                <a16:creationId xmlns:a16="http://schemas.microsoft.com/office/drawing/2014/main" id="{987CED98-482D-CC42-BC5B-BA860150CE50}"/>
              </a:ext>
            </a:extLst>
          </p:cNvPr>
          <p:cNvSpPr/>
          <p:nvPr/>
        </p:nvSpPr>
        <p:spPr>
          <a:xfrm>
            <a:off x="5003225" y="3180838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53" name="object 247">
            <a:extLst>
              <a:ext uri="{FF2B5EF4-FFF2-40B4-BE49-F238E27FC236}">
                <a16:creationId xmlns:a16="http://schemas.microsoft.com/office/drawing/2014/main" id="{90155219-F95C-0944-BE87-A024178F03D6}"/>
              </a:ext>
            </a:extLst>
          </p:cNvPr>
          <p:cNvSpPr/>
          <p:nvPr/>
        </p:nvSpPr>
        <p:spPr>
          <a:xfrm>
            <a:off x="5021092" y="3180838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54" name="object 248">
            <a:extLst>
              <a:ext uri="{FF2B5EF4-FFF2-40B4-BE49-F238E27FC236}">
                <a16:creationId xmlns:a16="http://schemas.microsoft.com/office/drawing/2014/main" id="{0632A457-D7BD-AE49-8E7F-4FB4F931C752}"/>
              </a:ext>
            </a:extLst>
          </p:cNvPr>
          <p:cNvSpPr/>
          <p:nvPr/>
        </p:nvSpPr>
        <p:spPr>
          <a:xfrm>
            <a:off x="5050868" y="3180838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55" name="object 249">
            <a:extLst>
              <a:ext uri="{FF2B5EF4-FFF2-40B4-BE49-F238E27FC236}">
                <a16:creationId xmlns:a16="http://schemas.microsoft.com/office/drawing/2014/main" id="{F75DA849-CCB0-3947-B11F-FAD14A03C1B9}"/>
              </a:ext>
            </a:extLst>
          </p:cNvPr>
          <p:cNvSpPr/>
          <p:nvPr/>
        </p:nvSpPr>
        <p:spPr>
          <a:xfrm>
            <a:off x="5171464" y="3180838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56" name="object 250">
            <a:extLst>
              <a:ext uri="{FF2B5EF4-FFF2-40B4-BE49-F238E27FC236}">
                <a16:creationId xmlns:a16="http://schemas.microsoft.com/office/drawing/2014/main" id="{4AD25A11-5623-644F-9036-140E13962A7E}"/>
              </a:ext>
            </a:extLst>
          </p:cNvPr>
          <p:cNvSpPr/>
          <p:nvPr/>
        </p:nvSpPr>
        <p:spPr>
          <a:xfrm>
            <a:off x="5189329" y="3180838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57" name="object 251">
            <a:extLst>
              <a:ext uri="{FF2B5EF4-FFF2-40B4-BE49-F238E27FC236}">
                <a16:creationId xmlns:a16="http://schemas.microsoft.com/office/drawing/2014/main" id="{5C2D1EF6-6FF4-7F4E-B645-D2D2F24F0843}"/>
              </a:ext>
            </a:extLst>
          </p:cNvPr>
          <p:cNvSpPr/>
          <p:nvPr/>
        </p:nvSpPr>
        <p:spPr>
          <a:xfrm>
            <a:off x="5269727" y="3180838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58" name="object 252">
            <a:extLst>
              <a:ext uri="{FF2B5EF4-FFF2-40B4-BE49-F238E27FC236}">
                <a16:creationId xmlns:a16="http://schemas.microsoft.com/office/drawing/2014/main" id="{CC325CD9-1B2D-4142-B4B6-04B5B949B0B2}"/>
              </a:ext>
            </a:extLst>
          </p:cNvPr>
          <p:cNvSpPr/>
          <p:nvPr/>
        </p:nvSpPr>
        <p:spPr>
          <a:xfrm>
            <a:off x="5300248" y="3180094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59" name="object 253">
            <a:extLst>
              <a:ext uri="{FF2B5EF4-FFF2-40B4-BE49-F238E27FC236}">
                <a16:creationId xmlns:a16="http://schemas.microsoft.com/office/drawing/2014/main" id="{55612997-D8F6-A445-83BB-AC4F124968B5}"/>
              </a:ext>
            </a:extLst>
          </p:cNvPr>
          <p:cNvSpPr/>
          <p:nvPr/>
        </p:nvSpPr>
        <p:spPr>
          <a:xfrm>
            <a:off x="5336725" y="3180838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60" name="object 254">
            <a:extLst>
              <a:ext uri="{FF2B5EF4-FFF2-40B4-BE49-F238E27FC236}">
                <a16:creationId xmlns:a16="http://schemas.microsoft.com/office/drawing/2014/main" id="{C830EA7D-0623-7043-8A7B-72F997AEC7B3}"/>
              </a:ext>
            </a:extLst>
          </p:cNvPr>
          <p:cNvSpPr/>
          <p:nvPr/>
        </p:nvSpPr>
        <p:spPr>
          <a:xfrm>
            <a:off x="5396277" y="3180838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61" name="object 255">
            <a:extLst>
              <a:ext uri="{FF2B5EF4-FFF2-40B4-BE49-F238E27FC236}">
                <a16:creationId xmlns:a16="http://schemas.microsoft.com/office/drawing/2014/main" id="{62F04D32-07F0-F84E-BF2F-8C7EF8A8AF0A}"/>
              </a:ext>
            </a:extLst>
          </p:cNvPr>
          <p:cNvSpPr/>
          <p:nvPr/>
        </p:nvSpPr>
        <p:spPr>
          <a:xfrm>
            <a:off x="5424565" y="3180838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62" name="object 256">
            <a:extLst>
              <a:ext uri="{FF2B5EF4-FFF2-40B4-BE49-F238E27FC236}">
                <a16:creationId xmlns:a16="http://schemas.microsoft.com/office/drawing/2014/main" id="{19D83D1C-3127-9346-919C-DC007EF23EDB}"/>
              </a:ext>
            </a:extLst>
          </p:cNvPr>
          <p:cNvSpPr/>
          <p:nvPr/>
        </p:nvSpPr>
        <p:spPr>
          <a:xfrm>
            <a:off x="5723821" y="3180838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63" name="object 257">
            <a:extLst>
              <a:ext uri="{FF2B5EF4-FFF2-40B4-BE49-F238E27FC236}">
                <a16:creationId xmlns:a16="http://schemas.microsoft.com/office/drawing/2014/main" id="{850E9DF5-4D71-B849-9AF8-CE3C6EC10332}"/>
              </a:ext>
            </a:extLst>
          </p:cNvPr>
          <p:cNvSpPr/>
          <p:nvPr/>
        </p:nvSpPr>
        <p:spPr>
          <a:xfrm>
            <a:off x="6078163" y="3180838"/>
            <a:ext cx="0" cy="65757"/>
          </a:xfrm>
          <a:custGeom>
            <a:avLst/>
            <a:gdLst/>
            <a:ahLst/>
            <a:cxnLst/>
            <a:rect l="l" t="t" r="r" b="b"/>
            <a:pathLst>
              <a:path h="67310">
                <a:moveTo>
                  <a:pt x="0" y="0"/>
                </a:moveTo>
                <a:lnTo>
                  <a:pt x="0" y="67056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64" name="object 258">
            <a:extLst>
              <a:ext uri="{FF2B5EF4-FFF2-40B4-BE49-F238E27FC236}">
                <a16:creationId xmlns:a16="http://schemas.microsoft.com/office/drawing/2014/main" id="{270F47AF-E257-8B43-BCE3-2F27029C6EEC}"/>
              </a:ext>
            </a:extLst>
          </p:cNvPr>
          <p:cNvSpPr txBox="1"/>
          <p:nvPr/>
        </p:nvSpPr>
        <p:spPr>
          <a:xfrm>
            <a:off x="1273898" y="2227876"/>
            <a:ext cx="200055" cy="1423203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9525" marR="0" lvl="0" indent="0" algn="ctr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00" b="1" i="0" u="none" strike="noStrike" kern="1200" cap="none" spc="-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P</a:t>
            </a:r>
            <a:r>
              <a:rPr kumimoji="0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FS</a:t>
            </a:r>
            <a:r>
              <a:rPr kumimoji="0" sz="1300" b="1" i="0" u="none" strike="noStrike" kern="1200" cap="none" spc="-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 </a:t>
            </a:r>
            <a:r>
              <a:rPr kumimoji="0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prob</a:t>
            </a:r>
            <a:r>
              <a:rPr kumimoji="0" sz="1300" b="1" i="0" u="none" strike="noStrike" kern="1200" cap="none" spc="-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a</a:t>
            </a:r>
            <a:r>
              <a:rPr kumimoji="0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b</a:t>
            </a:r>
            <a:r>
              <a:rPr kumimoji="0" sz="1300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i</a:t>
            </a:r>
            <a:r>
              <a:rPr kumimoji="0" sz="1300" b="1" i="0" u="none" strike="noStrike" kern="1200" cap="none" spc="-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li</a:t>
            </a:r>
            <a:r>
              <a:rPr kumimoji="0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ty</a:t>
            </a:r>
          </a:p>
        </p:txBody>
      </p:sp>
      <p:sp>
        <p:nvSpPr>
          <p:cNvPr id="265" name="object 259">
            <a:extLst>
              <a:ext uri="{FF2B5EF4-FFF2-40B4-BE49-F238E27FC236}">
                <a16:creationId xmlns:a16="http://schemas.microsoft.com/office/drawing/2014/main" id="{90F2D0DC-C6D8-D946-80B6-1240FC0B481F}"/>
              </a:ext>
            </a:extLst>
          </p:cNvPr>
          <p:cNvSpPr txBox="1"/>
          <p:nvPr/>
        </p:nvSpPr>
        <p:spPr>
          <a:xfrm>
            <a:off x="1555930" y="1728257"/>
            <a:ext cx="494441" cy="2594460"/>
          </a:xfrm>
          <a:prstGeom prst="rect">
            <a:avLst/>
          </a:prstGeom>
        </p:spPr>
        <p:txBody>
          <a:bodyPr vert="horz" wrap="square" lIns="0" tIns="73819" rIns="0" bIns="0" rtlCol="0">
            <a:spAutoFit/>
          </a:bodyPr>
          <a:lstStyle/>
          <a:p>
            <a:pPr marL="9525" marR="0" lvl="0" indent="0" algn="l" defTabSz="455613" rtl="0" eaLnBrk="1" fontAlgn="auto" latinLnBrk="0" hangingPunct="1">
              <a:lnSpc>
                <a:spcPct val="100000"/>
              </a:lnSpc>
              <a:spcBef>
                <a:spcPts val="58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25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1.0</a:t>
            </a:r>
            <a:endParaRPr kumimoji="0" sz="112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  <a:p>
            <a:pPr marL="9525" marR="0" lvl="0" indent="0" algn="l" defTabSz="455613" rtl="0" eaLnBrk="1" fontAlgn="auto" latinLnBrk="0" hangingPunct="1">
              <a:lnSpc>
                <a:spcPct val="100000"/>
              </a:lnSpc>
              <a:spcBef>
                <a:spcPts val="506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25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0.9</a:t>
            </a:r>
            <a:endParaRPr kumimoji="0" sz="112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  <a:p>
            <a:pPr marL="9525" marR="0" lvl="0" indent="0" algn="l" defTabSz="455613" rtl="0" eaLnBrk="1" fontAlgn="auto" latinLnBrk="0" hangingPunct="1">
              <a:lnSpc>
                <a:spcPct val="100000"/>
              </a:lnSpc>
              <a:spcBef>
                <a:spcPts val="43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25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0.8</a:t>
            </a:r>
            <a:endParaRPr kumimoji="0" sz="112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  <a:p>
            <a:pPr marL="9525" marR="0" lvl="0" indent="0" algn="l" defTabSz="455613" rtl="0" eaLnBrk="1" fontAlgn="auto" latinLnBrk="0" hangingPunct="1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25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0.7</a:t>
            </a:r>
            <a:endParaRPr kumimoji="0" sz="112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  <a:p>
            <a:pPr marL="9525" marR="0" lvl="0" indent="0" algn="l" defTabSz="455613" rtl="0" eaLnBrk="1" fontAlgn="auto" latinLnBrk="0" hangingPunct="1">
              <a:lnSpc>
                <a:spcPct val="100000"/>
              </a:lnSpc>
              <a:spcBef>
                <a:spcPts val="536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25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0.6</a:t>
            </a:r>
            <a:endParaRPr kumimoji="0" sz="112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  <a:p>
            <a:pPr marL="9525" marR="0" lvl="0" indent="0" algn="l" defTabSz="455613" rtl="0" eaLnBrk="1" fontAlgn="auto" latinLnBrk="0" hangingPunct="1">
              <a:lnSpc>
                <a:spcPct val="100000"/>
              </a:lnSpc>
              <a:spcBef>
                <a:spcPts val="4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25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0.5</a:t>
            </a:r>
            <a:endParaRPr kumimoji="0" sz="112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  <a:p>
            <a:pPr marL="9525" marR="0" lvl="0" indent="0" algn="l" defTabSz="455613" rtl="0" eaLnBrk="1" fontAlgn="auto" latinLnBrk="0" hangingPunct="1">
              <a:lnSpc>
                <a:spcPct val="100000"/>
              </a:lnSpc>
              <a:spcBef>
                <a:spcPts val="472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25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0</a:t>
            </a:r>
            <a:r>
              <a:rPr kumimoji="0" sz="1125" b="1" i="0" u="none" strike="noStrike" kern="1200" cap="none" spc="-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.4</a:t>
            </a:r>
            <a:endParaRPr kumimoji="0" sz="112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  <a:p>
            <a:pPr marL="9525" marR="0" lvl="0" indent="0" algn="l" defTabSz="455613" rtl="0" eaLnBrk="1" fontAlgn="auto" latinLnBrk="0" hangingPunct="1">
              <a:lnSpc>
                <a:spcPct val="100000"/>
              </a:lnSpc>
              <a:spcBef>
                <a:spcPts val="4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25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0.3</a:t>
            </a:r>
            <a:endParaRPr kumimoji="0" sz="112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  <a:p>
            <a:pPr marL="9525" marR="0" lvl="0" indent="0" algn="l" defTabSz="455613" rtl="0" eaLnBrk="1" fontAlgn="auto" latinLnBrk="0" hangingPunct="1">
              <a:lnSpc>
                <a:spcPct val="100000"/>
              </a:lnSpc>
              <a:spcBef>
                <a:spcPts val="52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25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0.2</a:t>
            </a:r>
            <a:endParaRPr kumimoji="0" sz="112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  <a:p>
            <a:pPr marL="9525" marR="0" lvl="0" indent="0" algn="l" defTabSz="455613" rtl="0" eaLnBrk="1" fontAlgn="auto" latinLnBrk="0" hangingPunct="1">
              <a:lnSpc>
                <a:spcPct val="100000"/>
              </a:lnSpc>
              <a:spcBef>
                <a:spcPts val="52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25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0.1</a:t>
            </a:r>
            <a:endParaRPr kumimoji="0" sz="112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  <a:p>
            <a:pPr marL="9525" marR="0" lvl="0" indent="0" algn="l" defTabSz="455613" rtl="0" eaLnBrk="1" fontAlgn="auto" latinLnBrk="0" hangingPunct="1">
              <a:lnSpc>
                <a:spcPct val="100000"/>
              </a:lnSpc>
              <a:spcBef>
                <a:spcPts val="428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25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0.0</a:t>
            </a:r>
            <a:endParaRPr kumimoji="0" sz="112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66" name="object 260">
            <a:extLst>
              <a:ext uri="{FF2B5EF4-FFF2-40B4-BE49-F238E27FC236}">
                <a16:creationId xmlns:a16="http://schemas.microsoft.com/office/drawing/2014/main" id="{9429FF2E-82BF-EB40-9019-0B16F6A59A45}"/>
              </a:ext>
            </a:extLst>
          </p:cNvPr>
          <p:cNvSpPr txBox="1"/>
          <p:nvPr/>
        </p:nvSpPr>
        <p:spPr>
          <a:xfrm>
            <a:off x="1813797" y="4407886"/>
            <a:ext cx="93673" cy="182262"/>
          </a:xfrm>
          <a:prstGeom prst="rect">
            <a:avLst/>
          </a:prstGeom>
          <a:ln>
            <a:noFill/>
          </a:ln>
        </p:spPr>
        <p:txBody>
          <a:bodyPr vert="horz" wrap="square" lIns="0" tIns="9049" rIns="0" bIns="0" rtlCol="0">
            <a:spAutoFit/>
          </a:bodyPr>
          <a:lstStyle/>
          <a:p>
            <a:pPr marL="9525" marR="0" lvl="0" indent="0" algn="l" defTabSz="455613" rtl="0" eaLnBrk="1" fontAlgn="auto" latinLnBrk="0" hangingPunct="1">
              <a:lnSpc>
                <a:spcPct val="100000"/>
              </a:lnSpc>
              <a:spcBef>
                <a:spcPts val="7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25" b="1" i="0" u="none" strike="noStrike" kern="1200" cap="none" spc="-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0</a:t>
            </a:r>
            <a:endParaRPr kumimoji="0" sz="1125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267" name="object 261">
            <a:extLst>
              <a:ext uri="{FF2B5EF4-FFF2-40B4-BE49-F238E27FC236}">
                <a16:creationId xmlns:a16="http://schemas.microsoft.com/office/drawing/2014/main" id="{ED812F7C-2310-BF43-8C0E-BBD5A59A54A4}"/>
              </a:ext>
            </a:extLst>
          </p:cNvPr>
          <p:cNvSpPr txBox="1"/>
          <p:nvPr/>
        </p:nvSpPr>
        <p:spPr>
          <a:xfrm>
            <a:off x="2269727" y="4407886"/>
            <a:ext cx="93673" cy="18226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0" lvl="0" indent="0" algn="l" defTabSz="455613" rtl="0" eaLnBrk="1" fontAlgn="auto" latinLnBrk="0" hangingPunct="1">
              <a:lnSpc>
                <a:spcPct val="100000"/>
              </a:lnSpc>
              <a:spcBef>
                <a:spcPts val="7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25" b="1" i="0" u="none" strike="noStrike" kern="1200" cap="none" spc="-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3</a:t>
            </a:r>
            <a:endParaRPr kumimoji="0" sz="1125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268" name="object 262">
            <a:extLst>
              <a:ext uri="{FF2B5EF4-FFF2-40B4-BE49-F238E27FC236}">
                <a16:creationId xmlns:a16="http://schemas.microsoft.com/office/drawing/2014/main" id="{8ADFD603-F742-C346-BDA6-CE11015E4721}"/>
              </a:ext>
            </a:extLst>
          </p:cNvPr>
          <p:cNvSpPr txBox="1"/>
          <p:nvPr/>
        </p:nvSpPr>
        <p:spPr>
          <a:xfrm>
            <a:off x="2736601" y="4407886"/>
            <a:ext cx="93673" cy="18226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0" lvl="0" indent="0" algn="l" defTabSz="455613" rtl="0" eaLnBrk="1" fontAlgn="auto" latinLnBrk="0" hangingPunct="1">
              <a:lnSpc>
                <a:spcPct val="100000"/>
              </a:lnSpc>
              <a:spcBef>
                <a:spcPts val="7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25" b="1" i="0" u="none" strike="noStrike" kern="1200" cap="none" spc="-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6</a:t>
            </a:r>
            <a:endParaRPr kumimoji="0" sz="112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269" name="object 263">
            <a:extLst>
              <a:ext uri="{FF2B5EF4-FFF2-40B4-BE49-F238E27FC236}">
                <a16:creationId xmlns:a16="http://schemas.microsoft.com/office/drawing/2014/main" id="{924AF6F5-09AC-9745-9FA6-4604C33115BC}"/>
              </a:ext>
            </a:extLst>
          </p:cNvPr>
          <p:cNvSpPr txBox="1"/>
          <p:nvPr/>
        </p:nvSpPr>
        <p:spPr>
          <a:xfrm>
            <a:off x="5024382" y="4407886"/>
            <a:ext cx="232009" cy="18226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0" lvl="0" indent="0" algn="ctr" defTabSz="455613" rtl="0" eaLnBrk="1" fontAlgn="auto" latinLnBrk="0" hangingPunct="1">
              <a:lnSpc>
                <a:spcPct val="100000"/>
              </a:lnSpc>
              <a:spcBef>
                <a:spcPts val="7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25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21</a:t>
            </a:r>
            <a:endParaRPr kumimoji="0" sz="112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270" name="object 264">
            <a:extLst>
              <a:ext uri="{FF2B5EF4-FFF2-40B4-BE49-F238E27FC236}">
                <a16:creationId xmlns:a16="http://schemas.microsoft.com/office/drawing/2014/main" id="{F9E2A2D7-7F3E-4E47-A553-656AA76B1F1B}"/>
              </a:ext>
            </a:extLst>
          </p:cNvPr>
          <p:cNvSpPr txBox="1"/>
          <p:nvPr/>
        </p:nvSpPr>
        <p:spPr>
          <a:xfrm>
            <a:off x="5466125" y="4407886"/>
            <a:ext cx="279031" cy="18226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0" lvl="0" indent="0" algn="ctr" defTabSz="455613" rtl="0" eaLnBrk="1" fontAlgn="auto" latinLnBrk="0" hangingPunct="1">
              <a:lnSpc>
                <a:spcPct val="100000"/>
              </a:lnSpc>
              <a:spcBef>
                <a:spcPts val="7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25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24</a:t>
            </a:r>
            <a:endParaRPr kumimoji="0" sz="112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271" name="object 265">
            <a:extLst>
              <a:ext uri="{FF2B5EF4-FFF2-40B4-BE49-F238E27FC236}">
                <a16:creationId xmlns:a16="http://schemas.microsoft.com/office/drawing/2014/main" id="{EED9A55F-3881-5944-859D-673C586D444C}"/>
              </a:ext>
            </a:extLst>
          </p:cNvPr>
          <p:cNvSpPr txBox="1"/>
          <p:nvPr/>
        </p:nvSpPr>
        <p:spPr>
          <a:xfrm>
            <a:off x="5917927" y="4407886"/>
            <a:ext cx="284740" cy="18226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0" lvl="0" indent="0" algn="ctr" defTabSz="455613" rtl="0" eaLnBrk="1" fontAlgn="auto" latinLnBrk="0" hangingPunct="1">
              <a:lnSpc>
                <a:spcPct val="100000"/>
              </a:lnSpc>
              <a:spcBef>
                <a:spcPts val="7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125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27</a:t>
            </a:r>
            <a:endParaRPr kumimoji="0" sz="112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272" name="object 266">
            <a:extLst>
              <a:ext uri="{FF2B5EF4-FFF2-40B4-BE49-F238E27FC236}">
                <a16:creationId xmlns:a16="http://schemas.microsoft.com/office/drawing/2014/main" id="{24F8E0CF-8720-7D4F-8498-2B63EE105BCB}"/>
              </a:ext>
            </a:extLst>
          </p:cNvPr>
          <p:cNvSpPr txBox="1"/>
          <p:nvPr/>
        </p:nvSpPr>
        <p:spPr>
          <a:xfrm>
            <a:off x="2732701" y="4618805"/>
            <a:ext cx="2568240" cy="424155"/>
          </a:xfrm>
          <a:prstGeom prst="rect">
            <a:avLst/>
          </a:prstGeom>
        </p:spPr>
        <p:txBody>
          <a:bodyPr vert="horz" wrap="square" lIns="0" tIns="23813" rIns="0" bIns="0" rtlCol="0">
            <a:spAutoFit/>
          </a:bodyPr>
          <a:lstStyle/>
          <a:p>
            <a:pPr marL="9525" marR="0" lvl="0" indent="0" algn="ctr" defTabSz="45561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Time </a:t>
            </a:r>
            <a:r>
              <a:rPr kumimoji="0" sz="1300" b="1" i="0" u="none" strike="noStrike" kern="1200" cap="none" spc="-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from </a:t>
            </a:r>
            <a:r>
              <a:rPr kumimoji="0" sz="1300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randomization</a:t>
            </a:r>
            <a:r>
              <a:rPr kumimoji="0" sz="1300" b="1" i="0" u="none" strike="noStrike" kern="1200" cap="none" spc="-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 (months)</a:t>
            </a:r>
            <a:endParaRPr kumimoji="0" sz="13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73" name="object 267">
            <a:extLst>
              <a:ext uri="{FF2B5EF4-FFF2-40B4-BE49-F238E27FC236}">
                <a16:creationId xmlns:a16="http://schemas.microsoft.com/office/drawing/2014/main" id="{1CBF09EA-6D08-414C-81FE-D1200CFE9BFA}"/>
              </a:ext>
            </a:extLst>
          </p:cNvPr>
          <p:cNvSpPr txBox="1"/>
          <p:nvPr/>
        </p:nvSpPr>
        <p:spPr>
          <a:xfrm>
            <a:off x="5878289" y="3704611"/>
            <a:ext cx="909800" cy="255359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0" lvl="0" indent="0" algn="l" defTabSz="455613" rtl="0" eaLnBrk="1" fontAlgn="auto" latinLnBrk="0" hangingPunct="1">
              <a:lnSpc>
                <a:spcPct val="100000"/>
              </a:lnSpc>
              <a:spcBef>
                <a:spcPts val="7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-11" normalizeH="0" baseline="0" noProof="0" dirty="0">
                <a:ln>
                  <a:noFill/>
                </a:ln>
                <a:solidFill>
                  <a:srgbClr val="F9951E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P</a:t>
            </a:r>
            <a:r>
              <a:rPr kumimoji="0" sz="1600" b="1" i="0" u="none" strike="noStrike" kern="1200" cap="none" spc="-4" normalizeH="0" baseline="0" noProof="0" dirty="0">
                <a:ln>
                  <a:noFill/>
                </a:ln>
                <a:solidFill>
                  <a:srgbClr val="F9951E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l</a:t>
            </a:r>
            <a:r>
              <a:rPr kumimoji="0" sz="1600" b="1" i="0" u="none" strike="noStrike" kern="1200" cap="none" spc="-8" normalizeH="0" baseline="0" noProof="0" dirty="0">
                <a:ln>
                  <a:noFill/>
                </a:ln>
                <a:solidFill>
                  <a:srgbClr val="F9951E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ace</a:t>
            </a:r>
            <a:r>
              <a:rPr kumimoji="0" sz="1600" b="1" i="0" u="none" strike="noStrike" kern="1200" cap="none" spc="-4" normalizeH="0" baseline="0" noProof="0" dirty="0">
                <a:ln>
                  <a:noFill/>
                </a:ln>
                <a:solidFill>
                  <a:srgbClr val="F9951E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bo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F9951E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74" name="object 268">
            <a:extLst>
              <a:ext uri="{FF2B5EF4-FFF2-40B4-BE49-F238E27FC236}">
                <a16:creationId xmlns:a16="http://schemas.microsoft.com/office/drawing/2014/main" id="{85F02A8B-793A-614B-9F3D-C87DA76484BB}"/>
              </a:ext>
            </a:extLst>
          </p:cNvPr>
          <p:cNvSpPr txBox="1"/>
          <p:nvPr/>
        </p:nvSpPr>
        <p:spPr>
          <a:xfrm>
            <a:off x="6146031" y="3062482"/>
            <a:ext cx="1352802" cy="255359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0" lvl="0" indent="0" algn="l" defTabSz="455613" rtl="0" eaLnBrk="1" fontAlgn="auto" latinLnBrk="0" hangingPunct="1">
              <a:lnSpc>
                <a:spcPct val="100000"/>
              </a:lnSpc>
              <a:spcBef>
                <a:spcPts val="7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-4" normalizeH="0" baseline="0" noProof="0" dirty="0">
                <a:ln>
                  <a:noFill/>
                </a:ln>
                <a:solidFill>
                  <a:srgbClr val="B9D629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Durvalumab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B9D629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75" name="object 269">
            <a:extLst>
              <a:ext uri="{FF2B5EF4-FFF2-40B4-BE49-F238E27FC236}">
                <a16:creationId xmlns:a16="http://schemas.microsoft.com/office/drawing/2014/main" id="{25CF17B0-CA48-214D-9BC8-687311412643}"/>
              </a:ext>
            </a:extLst>
          </p:cNvPr>
          <p:cNvSpPr/>
          <p:nvPr/>
        </p:nvSpPr>
        <p:spPr>
          <a:xfrm>
            <a:off x="4656327" y="3195729"/>
            <a:ext cx="0" cy="1116005"/>
          </a:xfrm>
          <a:custGeom>
            <a:avLst/>
            <a:gdLst/>
            <a:ahLst/>
            <a:cxnLst/>
            <a:rect l="l" t="t" r="r" b="b"/>
            <a:pathLst>
              <a:path h="1142364">
                <a:moveTo>
                  <a:pt x="0" y="0"/>
                </a:moveTo>
                <a:lnTo>
                  <a:pt x="0" y="1141742"/>
                </a:lnTo>
              </a:path>
            </a:pathLst>
          </a:custGeom>
          <a:ln w="19812">
            <a:solidFill>
              <a:schemeClr val="bg1"/>
            </a:solidFill>
            <a:prstDash val="dot"/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76" name="object 270">
            <a:extLst>
              <a:ext uri="{FF2B5EF4-FFF2-40B4-BE49-F238E27FC236}">
                <a16:creationId xmlns:a16="http://schemas.microsoft.com/office/drawing/2014/main" id="{4A0EBE2E-2339-8E4F-A16E-3CF639CC7505}"/>
              </a:ext>
            </a:extLst>
          </p:cNvPr>
          <p:cNvSpPr/>
          <p:nvPr/>
        </p:nvSpPr>
        <p:spPr>
          <a:xfrm>
            <a:off x="3730271" y="2947092"/>
            <a:ext cx="0" cy="1364765"/>
          </a:xfrm>
          <a:custGeom>
            <a:avLst/>
            <a:gdLst/>
            <a:ahLst/>
            <a:cxnLst/>
            <a:rect l="l" t="t" r="r" b="b"/>
            <a:pathLst>
              <a:path h="1397000">
                <a:moveTo>
                  <a:pt x="0" y="0"/>
                </a:moveTo>
                <a:lnTo>
                  <a:pt x="0" y="1396860"/>
                </a:lnTo>
              </a:path>
            </a:pathLst>
          </a:custGeom>
          <a:ln w="19812">
            <a:solidFill>
              <a:schemeClr val="bg1"/>
            </a:solidFill>
            <a:prstDash val="dot"/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77" name="object 273">
            <a:extLst>
              <a:ext uri="{FF2B5EF4-FFF2-40B4-BE49-F238E27FC236}">
                <a16:creationId xmlns:a16="http://schemas.microsoft.com/office/drawing/2014/main" id="{79CC4817-409C-8A4C-97C6-D71137C3D630}"/>
              </a:ext>
            </a:extLst>
          </p:cNvPr>
          <p:cNvSpPr/>
          <p:nvPr/>
        </p:nvSpPr>
        <p:spPr>
          <a:xfrm>
            <a:off x="2603224" y="2531709"/>
            <a:ext cx="0" cy="9305"/>
          </a:xfrm>
          <a:custGeom>
            <a:avLst/>
            <a:gdLst/>
            <a:ahLst/>
            <a:cxnLst/>
            <a:rect l="l" t="t" r="r" b="b"/>
            <a:pathLst>
              <a:path h="9525">
                <a:moveTo>
                  <a:pt x="-3810" y="4571"/>
                </a:moveTo>
                <a:lnTo>
                  <a:pt x="3810" y="4571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78" name="object 274">
            <a:extLst>
              <a:ext uri="{FF2B5EF4-FFF2-40B4-BE49-F238E27FC236}">
                <a16:creationId xmlns:a16="http://schemas.microsoft.com/office/drawing/2014/main" id="{8A4B053C-4D25-3340-901F-5FBE4E227066}"/>
              </a:ext>
            </a:extLst>
          </p:cNvPr>
          <p:cNvSpPr/>
          <p:nvPr/>
        </p:nvSpPr>
        <p:spPr>
          <a:xfrm>
            <a:off x="2615134" y="2525752"/>
            <a:ext cx="0" cy="10546"/>
          </a:xfrm>
          <a:custGeom>
            <a:avLst/>
            <a:gdLst/>
            <a:ahLst/>
            <a:cxnLst/>
            <a:rect l="l" t="t" r="r" b="b"/>
            <a:pathLst>
              <a:path h="10794">
                <a:moveTo>
                  <a:pt x="-3810" y="5333"/>
                </a:moveTo>
                <a:lnTo>
                  <a:pt x="3810" y="5333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79" name="object 275">
            <a:extLst>
              <a:ext uri="{FF2B5EF4-FFF2-40B4-BE49-F238E27FC236}">
                <a16:creationId xmlns:a16="http://schemas.microsoft.com/office/drawing/2014/main" id="{D7684A92-6DA9-8649-A1A6-DDC6D9C1E720}"/>
              </a:ext>
            </a:extLst>
          </p:cNvPr>
          <p:cNvSpPr/>
          <p:nvPr/>
        </p:nvSpPr>
        <p:spPr>
          <a:xfrm>
            <a:off x="2635980" y="2546593"/>
            <a:ext cx="22333" cy="0"/>
          </a:xfrm>
          <a:custGeom>
            <a:avLst/>
            <a:gdLst/>
            <a:ahLst/>
            <a:cxnLst/>
            <a:rect l="l" t="t" r="r" b="b"/>
            <a:pathLst>
              <a:path w="22860">
                <a:moveTo>
                  <a:pt x="0" y="0"/>
                </a:moveTo>
                <a:lnTo>
                  <a:pt x="22859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80" name="object 276">
            <a:extLst>
              <a:ext uri="{FF2B5EF4-FFF2-40B4-BE49-F238E27FC236}">
                <a16:creationId xmlns:a16="http://schemas.microsoft.com/office/drawing/2014/main" id="{CB8C7C2B-CF16-2746-A03D-D36E84EF6CE2}"/>
              </a:ext>
            </a:extLst>
          </p:cNvPr>
          <p:cNvSpPr/>
          <p:nvPr/>
        </p:nvSpPr>
        <p:spPr>
          <a:xfrm>
            <a:off x="2635980" y="2540639"/>
            <a:ext cx="22333" cy="0"/>
          </a:xfrm>
          <a:custGeom>
            <a:avLst/>
            <a:gdLst/>
            <a:ahLst/>
            <a:cxnLst/>
            <a:rect l="l" t="t" r="r" b="b"/>
            <a:pathLst>
              <a:path w="22860">
                <a:moveTo>
                  <a:pt x="0" y="0"/>
                </a:moveTo>
                <a:lnTo>
                  <a:pt x="22859" y="0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281" name="object 277">
            <a:extLst>
              <a:ext uri="{FF2B5EF4-FFF2-40B4-BE49-F238E27FC236}">
                <a16:creationId xmlns:a16="http://schemas.microsoft.com/office/drawing/2014/main" id="{DEA829EF-B569-DE49-B116-9DB3C0966B55}"/>
              </a:ext>
            </a:extLst>
          </p:cNvPr>
          <p:cNvSpPr/>
          <p:nvPr/>
        </p:nvSpPr>
        <p:spPr>
          <a:xfrm>
            <a:off x="2664265" y="2531707"/>
            <a:ext cx="0" cy="14888"/>
          </a:xfrm>
          <a:custGeom>
            <a:avLst/>
            <a:gdLst/>
            <a:ahLst/>
            <a:cxnLst/>
            <a:rect l="l" t="t" r="r" b="b"/>
            <a:pathLst>
              <a:path h="15239">
                <a:moveTo>
                  <a:pt x="-3810" y="7619"/>
                </a:moveTo>
                <a:lnTo>
                  <a:pt x="3810" y="7619"/>
                </a:lnTo>
              </a:path>
            </a:pathLst>
          </a:custGeom>
          <a:ln w="28575">
            <a:solidFill>
              <a:srgbClr val="B9D629"/>
            </a:solidFill>
          </a:ln>
        </p:spPr>
        <p:txBody>
          <a:bodyPr wrap="square" lIns="0" tIns="0" rIns="0" bIns="0" rtlCol="0"/>
          <a:lstStyle/>
          <a:p>
            <a:pPr marL="0" marR="0" lvl="0" indent="0" algn="l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graphicFrame>
        <p:nvGraphicFramePr>
          <p:cNvPr id="282" name="object 278">
            <a:extLst>
              <a:ext uri="{FF2B5EF4-FFF2-40B4-BE49-F238E27FC236}">
                <a16:creationId xmlns:a16="http://schemas.microsoft.com/office/drawing/2014/main" id="{5BBF4598-25DF-2E41-B03F-99B3AEBF301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096000" y="1485324"/>
          <a:ext cx="5167811" cy="13759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496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09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71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3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 b="1" dirty="0"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R="28575" algn="ctr">
                        <a:lnSpc>
                          <a:spcPts val="1090"/>
                        </a:lnSpc>
                      </a:pPr>
                      <a:endParaRPr lang="en-US" sz="1600" b="1" spc="-5" dirty="0">
                        <a:solidFill>
                          <a:srgbClr val="B9D629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  <a:p>
                      <a:pPr marR="28575" algn="ctr">
                        <a:lnSpc>
                          <a:spcPts val="1090"/>
                        </a:lnSpc>
                      </a:pPr>
                      <a:r>
                        <a:rPr sz="1600" b="1" spc="-5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Durvalumab</a:t>
                      </a:r>
                      <a:endParaRPr sz="1600" b="1" dirty="0">
                        <a:solidFill>
                          <a:srgbClr val="B9D629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  <a:p>
                      <a:pPr marR="27305" algn="ctr">
                        <a:lnSpc>
                          <a:spcPts val="1085"/>
                        </a:lnSpc>
                      </a:pPr>
                      <a:endParaRPr lang="en-US" sz="1600" b="1" spc="-5" dirty="0">
                        <a:solidFill>
                          <a:srgbClr val="B9D629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  <a:p>
                      <a:pPr marR="27305" algn="ctr">
                        <a:lnSpc>
                          <a:spcPts val="1085"/>
                        </a:lnSpc>
                      </a:pPr>
                      <a:r>
                        <a:rPr sz="1600" b="1" spc="-5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(N</a:t>
                      </a:r>
                      <a:r>
                        <a:rPr lang="en-US" sz="1600" b="1" spc="-5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600" b="1" spc="-5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=</a:t>
                      </a:r>
                      <a:r>
                        <a:rPr lang="en-US" sz="1600" b="1" spc="-5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600" b="1" spc="-5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476)</a:t>
                      </a:r>
                      <a:endParaRPr sz="1600" b="1" dirty="0">
                        <a:solidFill>
                          <a:srgbClr val="B9D629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B51"/>
                    </a:solidFill>
                  </a:tcPr>
                </a:tc>
                <a:tc>
                  <a:txBody>
                    <a:bodyPr/>
                    <a:lstStyle/>
                    <a:p>
                      <a:pPr marL="381635" indent="-12700" algn="ctr">
                        <a:lnSpc>
                          <a:spcPts val="1090"/>
                        </a:lnSpc>
                      </a:pPr>
                      <a:endParaRPr lang="en-US" sz="1600" b="1" spc="-5" dirty="0">
                        <a:solidFill>
                          <a:srgbClr val="F9951E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  <a:p>
                      <a:pPr marL="11113" indent="0" algn="ctr">
                        <a:lnSpc>
                          <a:spcPts val="1090"/>
                        </a:lnSpc>
                        <a:tabLst/>
                      </a:pPr>
                      <a:r>
                        <a:rPr sz="1600" b="1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Placebo</a:t>
                      </a:r>
                      <a:endParaRPr sz="1600" b="1" dirty="0">
                        <a:solidFill>
                          <a:srgbClr val="F9951E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  <a:p>
                      <a:pPr marL="11113" indent="0" algn="ctr">
                        <a:lnSpc>
                          <a:spcPts val="1085"/>
                        </a:lnSpc>
                        <a:tabLst/>
                      </a:pPr>
                      <a:br>
                        <a:rPr lang="en-US" sz="1600" b="1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</a:br>
                      <a:r>
                        <a:rPr sz="1600" b="1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(N</a:t>
                      </a:r>
                      <a:r>
                        <a:rPr lang="en-US" sz="1600" b="1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600" b="1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=</a:t>
                      </a:r>
                      <a:r>
                        <a:rPr lang="en-US" sz="1600" b="1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600" b="1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237)</a:t>
                      </a:r>
                      <a:endParaRPr sz="1600" b="1" dirty="0">
                        <a:solidFill>
                          <a:srgbClr val="F9951E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B5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1203"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600" b="0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sz="1600" b="0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Median </a:t>
                      </a:r>
                      <a:r>
                        <a:rPr sz="1600" b="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PFS,</a:t>
                      </a:r>
                      <a:r>
                        <a:rPr sz="1600" b="0" spc="-7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600" b="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months</a:t>
                      </a:r>
                      <a:endParaRPr sz="1600" b="0" dirty="0"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5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600" b="0" spc="-5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16.8</a:t>
                      </a:r>
                      <a:endParaRPr sz="1600" b="0" dirty="0">
                        <a:solidFill>
                          <a:srgbClr val="B9D629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5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L="72390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sz="1600" b="0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5.6</a:t>
                      </a:r>
                      <a:endParaRPr sz="1600" b="0" dirty="0">
                        <a:solidFill>
                          <a:srgbClr val="F9951E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7238"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en-US" sz="1600" b="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   </a:t>
                      </a:r>
                      <a:r>
                        <a:rPr sz="1600" b="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12-month PFS rate</a:t>
                      </a:r>
                      <a:endParaRPr sz="1600" b="0" dirty="0"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33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R="28575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en-US" sz="1600" b="0" spc="-10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600" b="0" spc="-10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55.9%</a:t>
                      </a:r>
                      <a:endParaRPr sz="1600" b="0" dirty="0">
                        <a:solidFill>
                          <a:srgbClr val="B9D629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9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L="7239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600" b="0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35.3%</a:t>
                      </a:r>
                      <a:endParaRPr sz="1600" b="0" dirty="0">
                        <a:solidFill>
                          <a:srgbClr val="F9951E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9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4176"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lang="en-US" sz="1600" b="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   </a:t>
                      </a:r>
                      <a:r>
                        <a:rPr sz="1600" b="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18-month PFS rate</a:t>
                      </a:r>
                      <a:endParaRPr sz="1600" b="0" dirty="0"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100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R="28575"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lang="en-US" sz="1600" b="0" spc="-10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600" b="0" spc="-10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44.2%</a:t>
                      </a:r>
                      <a:endParaRPr sz="1600" b="0" dirty="0">
                        <a:solidFill>
                          <a:srgbClr val="B9D629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80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L="72390"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1600" b="0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27.0%</a:t>
                      </a:r>
                      <a:endParaRPr sz="1600" b="0" dirty="0">
                        <a:solidFill>
                          <a:srgbClr val="F9951E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80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83" name="object 280">
            <a:extLst>
              <a:ext uri="{FF2B5EF4-FFF2-40B4-BE49-F238E27FC236}">
                <a16:creationId xmlns:a16="http://schemas.microsoft.com/office/drawing/2014/main" id="{632E56B0-5FE6-3C43-B31A-329DC6467E94}"/>
              </a:ext>
            </a:extLst>
          </p:cNvPr>
          <p:cNvSpPr txBox="1"/>
          <p:nvPr/>
        </p:nvSpPr>
        <p:spPr>
          <a:xfrm>
            <a:off x="8142840" y="3474901"/>
            <a:ext cx="2191841" cy="563998"/>
          </a:xfrm>
          <a:prstGeom prst="rect">
            <a:avLst/>
          </a:prstGeom>
          <a:solidFill>
            <a:srgbClr val="002B51"/>
          </a:solidFill>
          <a:ln>
            <a:solidFill>
              <a:schemeClr val="bg1"/>
            </a:solidFill>
          </a:ln>
        </p:spPr>
        <p:txBody>
          <a:bodyPr vert="horz" wrap="square" lIns="0" tIns="10001" rIns="0" bIns="0" rtlCol="0" anchor="ctr">
            <a:noAutofit/>
          </a:bodyPr>
          <a:lstStyle/>
          <a:p>
            <a:pPr marL="5715" marR="0" lvl="0" indent="0" algn="ctr" defTabSz="455613" rtl="0" eaLnBrk="1" fontAlgn="auto" latinLnBrk="0" hangingPunct="1">
              <a:lnSpc>
                <a:spcPct val="100000"/>
              </a:lnSpc>
              <a:spcBef>
                <a:spcPts val="7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Stratified hazard ratio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=</a:t>
            </a:r>
            <a:r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0.52</a:t>
            </a:r>
          </a:p>
          <a:p>
            <a:pPr marL="4763" marR="0" lvl="0" indent="0" algn="ctr" defTabSz="455613" rtl="0" eaLnBrk="1" fontAlgn="auto" latinLnBrk="0" hangingPunct="1">
              <a:lnSpc>
                <a:spcPct val="100000"/>
              </a:lnSpc>
              <a:spcBef>
                <a:spcPts val="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200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Two-sided</a:t>
            </a:r>
            <a:r>
              <a:rPr kumimoji="0" sz="1200" b="1" i="0" u="none" strike="noStrike" kern="1200" cap="none" spc="-7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kumimoji="0" lang="en-US" sz="12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p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kumimoji="0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&lt;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</a:t>
            </a:r>
            <a:r>
              <a:rPr kumimoji="0" lang="nb-NO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0.001</a:t>
            </a:r>
          </a:p>
        </p:txBody>
      </p:sp>
      <p:sp>
        <p:nvSpPr>
          <p:cNvPr id="284" name="object 263">
            <a:extLst>
              <a:ext uri="{FF2B5EF4-FFF2-40B4-BE49-F238E27FC236}">
                <a16:creationId xmlns:a16="http://schemas.microsoft.com/office/drawing/2014/main" id="{924AF6F5-09AC-9745-9FA6-4604C33115BC}"/>
              </a:ext>
            </a:extLst>
          </p:cNvPr>
          <p:cNvSpPr txBox="1"/>
          <p:nvPr/>
        </p:nvSpPr>
        <p:spPr>
          <a:xfrm>
            <a:off x="3188250" y="4407886"/>
            <a:ext cx="161911" cy="18226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0" lvl="0" indent="0" algn="ctr" defTabSz="455613" rtl="0" eaLnBrk="1" fontAlgn="auto" latinLnBrk="0" hangingPunct="1">
              <a:lnSpc>
                <a:spcPct val="100000"/>
              </a:lnSpc>
              <a:spcBef>
                <a:spcPts val="7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25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9</a:t>
            </a:r>
            <a:endParaRPr kumimoji="0" sz="112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285" name="object 263">
            <a:extLst>
              <a:ext uri="{FF2B5EF4-FFF2-40B4-BE49-F238E27FC236}">
                <a16:creationId xmlns:a16="http://schemas.microsoft.com/office/drawing/2014/main" id="{924AF6F5-09AC-9745-9FA6-4604C33115BC}"/>
              </a:ext>
            </a:extLst>
          </p:cNvPr>
          <p:cNvSpPr txBox="1"/>
          <p:nvPr/>
        </p:nvSpPr>
        <p:spPr>
          <a:xfrm>
            <a:off x="3619782" y="4407886"/>
            <a:ext cx="232009" cy="18226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0" lvl="0" indent="0" algn="ctr" defTabSz="455613" rtl="0" eaLnBrk="1" fontAlgn="auto" latinLnBrk="0" hangingPunct="1">
              <a:lnSpc>
                <a:spcPct val="100000"/>
              </a:lnSpc>
              <a:spcBef>
                <a:spcPts val="7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25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12</a:t>
            </a:r>
            <a:endParaRPr kumimoji="0" sz="112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286" name="object 263">
            <a:extLst>
              <a:ext uri="{FF2B5EF4-FFF2-40B4-BE49-F238E27FC236}">
                <a16:creationId xmlns:a16="http://schemas.microsoft.com/office/drawing/2014/main" id="{924AF6F5-09AC-9745-9FA6-4604C33115BC}"/>
              </a:ext>
            </a:extLst>
          </p:cNvPr>
          <p:cNvSpPr txBox="1"/>
          <p:nvPr/>
        </p:nvSpPr>
        <p:spPr>
          <a:xfrm>
            <a:off x="4078491" y="4407886"/>
            <a:ext cx="232009" cy="18226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0" lvl="0" indent="0" algn="ctr" defTabSz="455613" rtl="0" eaLnBrk="1" fontAlgn="auto" latinLnBrk="0" hangingPunct="1">
              <a:lnSpc>
                <a:spcPct val="100000"/>
              </a:lnSpc>
              <a:spcBef>
                <a:spcPts val="7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25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15</a:t>
            </a:r>
            <a:endParaRPr kumimoji="0" sz="112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287" name="object 263">
            <a:extLst>
              <a:ext uri="{FF2B5EF4-FFF2-40B4-BE49-F238E27FC236}">
                <a16:creationId xmlns:a16="http://schemas.microsoft.com/office/drawing/2014/main" id="{924AF6F5-09AC-9745-9FA6-4604C33115BC}"/>
              </a:ext>
            </a:extLst>
          </p:cNvPr>
          <p:cNvSpPr txBox="1"/>
          <p:nvPr/>
        </p:nvSpPr>
        <p:spPr>
          <a:xfrm>
            <a:off x="4536990" y="4407886"/>
            <a:ext cx="232009" cy="18226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0" lvl="0" indent="0" algn="ctr" defTabSz="455613" rtl="0" eaLnBrk="1" fontAlgn="auto" latinLnBrk="0" hangingPunct="1">
              <a:lnSpc>
                <a:spcPct val="100000"/>
              </a:lnSpc>
              <a:spcBef>
                <a:spcPts val="71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25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18</a:t>
            </a:r>
            <a:endParaRPr kumimoji="0" sz="1125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289" name="TextBox 288"/>
          <p:cNvSpPr txBox="1"/>
          <p:nvPr/>
        </p:nvSpPr>
        <p:spPr>
          <a:xfrm>
            <a:off x="89029" y="6426463"/>
            <a:ext cx="7560840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Antonia SJ et al. 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N </a:t>
            </a:r>
            <a:r>
              <a:rPr kumimoji="0" lang="nb-NO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Engl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J Med 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2017;377(20):1919-29.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11767273"/>
      </p:ext>
    </p:extLst>
  </p:cSld>
  <p:clrMapOvr>
    <a:masterClrMapping/>
  </p:clrMapOvr>
  <p:transition spd="slow" advClick="0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EAB4E1A-B7F5-B64B-AFEC-2895A8B316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599" y="1635317"/>
            <a:ext cx="8314524" cy="41129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PACIFIC: Overall Survival in the Intention-to-Treat Population</a:t>
            </a:r>
          </a:p>
        </p:txBody>
      </p:sp>
      <p:graphicFrame>
        <p:nvGraphicFramePr>
          <p:cNvPr id="6" name="object 278">
            <a:extLst>
              <a:ext uri="{FF2B5EF4-FFF2-40B4-BE49-F238E27FC236}">
                <a16:creationId xmlns:a16="http://schemas.microsoft.com/office/drawing/2014/main" id="{5BBF4598-25DF-2E41-B03F-99B3AEBF3017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045781" y="1594647"/>
          <a:ext cx="4609213" cy="11634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06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09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18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86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72B4F"/>
                    </a:solidFill>
                  </a:tcPr>
                </a:tc>
                <a:tc>
                  <a:txBody>
                    <a:bodyPr/>
                    <a:lstStyle/>
                    <a:p>
                      <a:pPr marR="28575" algn="ctr">
                        <a:lnSpc>
                          <a:spcPct val="100000"/>
                        </a:lnSpc>
                      </a:pPr>
                      <a:r>
                        <a:rPr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Durvalumab</a:t>
                      </a:r>
                      <a:br>
                        <a:rPr lang="en-US" sz="1500" b="0" spc="0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</a:br>
                      <a:r>
                        <a:rPr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(N</a:t>
                      </a:r>
                      <a:r>
                        <a:rPr lang="en-US"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=</a:t>
                      </a:r>
                      <a:r>
                        <a:rPr lang="en-US"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476)</a:t>
                      </a:r>
                      <a:endParaRPr sz="1500" dirty="0">
                        <a:solidFill>
                          <a:srgbClr val="203864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9D629"/>
                    </a:solidFill>
                  </a:tcPr>
                </a:tc>
                <a:tc>
                  <a:txBody>
                    <a:bodyPr/>
                    <a:lstStyle/>
                    <a:p>
                      <a:pPr marL="11113" indent="0" algn="ctr">
                        <a:lnSpc>
                          <a:spcPct val="100000"/>
                        </a:lnSpc>
                        <a:tabLst/>
                      </a:pPr>
                      <a:r>
                        <a:rPr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Placeb</a:t>
                      </a:r>
                      <a:r>
                        <a:rPr lang="en-US"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o</a:t>
                      </a:r>
                    </a:p>
                    <a:p>
                      <a:pPr marL="11113" indent="0" algn="ctr">
                        <a:lnSpc>
                          <a:spcPct val="100000"/>
                        </a:lnSpc>
                        <a:tabLst/>
                      </a:pPr>
                      <a:r>
                        <a:rPr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(N</a:t>
                      </a:r>
                      <a:r>
                        <a:rPr lang="en-US"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=</a:t>
                      </a:r>
                      <a:r>
                        <a:rPr lang="en-US"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500" b="1" spc="-5" dirty="0">
                          <a:solidFill>
                            <a:srgbClr val="203864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237)</a:t>
                      </a:r>
                      <a:endParaRPr sz="1500" dirty="0">
                        <a:solidFill>
                          <a:srgbClr val="203864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951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254"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500" b="1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 </a:t>
                      </a:r>
                      <a:r>
                        <a:rPr sz="1500" b="1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Median </a:t>
                      </a:r>
                      <a:r>
                        <a:rPr lang="en-US" sz="1500" b="1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OS</a:t>
                      </a:r>
                      <a:r>
                        <a:rPr sz="1500" b="1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sz="1500" b="1" spc="-7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1500" b="1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months</a:t>
                      </a:r>
                      <a:endParaRPr sz="1500" dirty="0"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5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en-US" sz="1500" b="1" spc="-5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NR</a:t>
                      </a:r>
                      <a:endParaRPr sz="1500" dirty="0">
                        <a:solidFill>
                          <a:srgbClr val="B9D629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523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L="72390" algn="ctr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lang="en-US" sz="1500" b="1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28.7</a:t>
                      </a:r>
                      <a:endParaRPr sz="1500" dirty="0">
                        <a:solidFill>
                          <a:srgbClr val="F9951E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714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35"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lang="en-US" sz="150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   </a:t>
                      </a:r>
                      <a:r>
                        <a:rPr sz="150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12-month </a:t>
                      </a:r>
                      <a:r>
                        <a:rPr lang="en-US" sz="150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OS </a:t>
                      </a:r>
                      <a:r>
                        <a:rPr sz="150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rate</a:t>
                      </a:r>
                      <a:endParaRPr sz="1500" dirty="0"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33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R="28575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en-US" sz="1500" spc="-10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83.1</a:t>
                      </a:r>
                      <a:r>
                        <a:rPr sz="1500" spc="-10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%</a:t>
                      </a:r>
                      <a:endParaRPr sz="1500" dirty="0">
                        <a:solidFill>
                          <a:srgbClr val="B9D629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9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L="72390" algn="ctr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lang="en-US" sz="1500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75.3</a:t>
                      </a:r>
                      <a:r>
                        <a:rPr sz="1500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%</a:t>
                      </a:r>
                      <a:endParaRPr sz="1500" dirty="0">
                        <a:solidFill>
                          <a:srgbClr val="F9951E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9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632">
                <a:tc>
                  <a:txBody>
                    <a:bodyPr/>
                    <a:lstStyle/>
                    <a:p>
                      <a:pPr marL="635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lang="en-US" sz="150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   24</a:t>
                      </a:r>
                      <a:r>
                        <a:rPr sz="150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-month </a:t>
                      </a:r>
                      <a:r>
                        <a:rPr lang="en-US" sz="150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OS </a:t>
                      </a:r>
                      <a:r>
                        <a:rPr sz="1500" spc="-5" dirty="0"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rate</a:t>
                      </a:r>
                      <a:endParaRPr sz="1500" dirty="0"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1000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R="28575"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lang="en-US" sz="1500" spc="-10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 66.3</a:t>
                      </a:r>
                      <a:r>
                        <a:rPr sz="1500" spc="-10" dirty="0">
                          <a:solidFill>
                            <a:srgbClr val="B9D629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%</a:t>
                      </a:r>
                      <a:endParaRPr sz="1500" dirty="0">
                        <a:solidFill>
                          <a:srgbClr val="B9D629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80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marL="72390"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lang="en-US" sz="1500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55.6</a:t>
                      </a:r>
                      <a:r>
                        <a:rPr sz="1500" spc="-5" dirty="0">
                          <a:solidFill>
                            <a:srgbClr val="F9951E"/>
                          </a:solidFill>
                          <a:latin typeface="Arial" panose="020B0604020202020204" pitchFamily="34" charset="0"/>
                          <a:ea typeface="Calibri" charset="0"/>
                          <a:cs typeface="Arial" panose="020B0604020202020204" pitchFamily="34" charset="0"/>
                        </a:rPr>
                        <a:t>%</a:t>
                      </a:r>
                      <a:endParaRPr sz="1500" dirty="0">
                        <a:solidFill>
                          <a:srgbClr val="F9951E"/>
                        </a:solidFill>
                        <a:latin typeface="Arial" panose="020B0604020202020204" pitchFamily="34" charset="0"/>
                        <a:ea typeface="Calibri" charset="0"/>
                        <a:cs typeface="Arial" panose="020B0604020202020204" pitchFamily="34" charset="0"/>
                      </a:endParaRPr>
                    </a:p>
                  </a:txBody>
                  <a:tcPr marL="0" marR="0" marT="80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object 280">
            <a:extLst>
              <a:ext uri="{FF2B5EF4-FFF2-40B4-BE49-F238E27FC236}">
                <a16:creationId xmlns:a16="http://schemas.microsoft.com/office/drawing/2014/main" id="{632E56B0-5FE6-3C43-B31A-329DC6467E94}"/>
              </a:ext>
            </a:extLst>
          </p:cNvPr>
          <p:cNvSpPr txBox="1"/>
          <p:nvPr/>
        </p:nvSpPr>
        <p:spPr>
          <a:xfrm>
            <a:off x="8212676" y="4419679"/>
            <a:ext cx="2834457" cy="563998"/>
          </a:xfrm>
          <a:prstGeom prst="rect">
            <a:avLst/>
          </a:prstGeom>
          <a:solidFill>
            <a:srgbClr val="002B51"/>
          </a:solidFill>
          <a:ln>
            <a:solidFill>
              <a:schemeClr val="bg1"/>
            </a:solidFill>
          </a:ln>
        </p:spPr>
        <p:txBody>
          <a:bodyPr vert="horz" wrap="square" lIns="0" tIns="10001" rIns="0" bIns="0" rtlCol="0" anchor="ctr">
            <a:noAutofit/>
          </a:bodyPr>
          <a:lstStyle/>
          <a:p>
            <a:pPr marL="5715" marR="0" lvl="0" indent="0" algn="ctr" defTabSz="455613" rtl="0" eaLnBrk="1" fontAlgn="auto" latinLnBrk="0" hangingPunct="1">
              <a:lnSpc>
                <a:spcPct val="100000"/>
              </a:lnSpc>
              <a:spcBef>
                <a:spcPts val="79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Stratified hazard ratio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=</a:t>
            </a:r>
            <a:r>
              <a:rPr kumimoji="0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0.68</a:t>
            </a:r>
            <a:endParaRPr kumimoji="0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  <a:p>
            <a:pPr marL="4763" marR="0" lvl="0" indent="0" algn="ctr" defTabSz="455613" rtl="0" eaLnBrk="1" fontAlgn="auto" latinLnBrk="0" hangingPunct="1">
              <a:lnSpc>
                <a:spcPct val="100000"/>
              </a:lnSpc>
              <a:spcBef>
                <a:spcPts val="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Two-sided</a:t>
            </a:r>
            <a:r>
              <a:rPr kumimoji="0" sz="1400" b="1" i="0" u="none" strike="noStrike" kern="1200" cap="none" spc="-7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</a:t>
            </a:r>
            <a:r>
              <a:rPr kumimoji="0" lang="en-US" sz="1400" b="1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p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= </a:t>
            </a:r>
            <a:r>
              <a:rPr kumimoji="0" lang="nb-NO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0.0025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46897" y="3289383"/>
            <a:ext cx="136601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 err="1">
                <a:ln>
                  <a:noFill/>
                </a:ln>
                <a:solidFill>
                  <a:srgbClr val="B9D629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Durvalumab</a:t>
            </a:r>
            <a:endParaRPr kumimoji="0" lang="en-US" sz="1500" b="1" i="0" u="none" strike="noStrike" kern="1200" cap="none" spc="0" normalizeH="0" baseline="0" noProof="0" dirty="0">
              <a:ln>
                <a:noFill/>
              </a:ln>
              <a:solidFill>
                <a:srgbClr val="B9D629"/>
              </a:solidFill>
              <a:effectLst/>
              <a:uLnTx/>
              <a:uFillTx/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350388" y="3666148"/>
            <a:ext cx="136601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9951E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Placebo</a:t>
            </a:r>
          </a:p>
        </p:txBody>
      </p:sp>
      <p:sp>
        <p:nvSpPr>
          <p:cNvPr id="12" name="object 258">
            <a:extLst>
              <a:ext uri="{FF2B5EF4-FFF2-40B4-BE49-F238E27FC236}">
                <a16:creationId xmlns:a16="http://schemas.microsoft.com/office/drawing/2014/main" id="{270F47AF-E257-8B43-BCE3-2F27029C6EEC}"/>
              </a:ext>
            </a:extLst>
          </p:cNvPr>
          <p:cNvSpPr txBox="1"/>
          <p:nvPr/>
        </p:nvSpPr>
        <p:spPr>
          <a:xfrm>
            <a:off x="1038318" y="1815656"/>
            <a:ext cx="230832" cy="338097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9525" marR="0" lvl="0" indent="0" algn="ctr" defTabSz="45561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P</a:t>
            </a:r>
            <a:r>
              <a:rPr kumimoji="0" sz="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rob</a:t>
            </a:r>
            <a:r>
              <a:rPr kumimoji="0" sz="1500" b="1" i="0" u="none" strike="noStrike" kern="1200" cap="none" spc="-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a</a:t>
            </a:r>
            <a:r>
              <a:rPr kumimoji="0" sz="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b</a:t>
            </a:r>
            <a:r>
              <a:rPr kumimoji="0" sz="1500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i</a:t>
            </a:r>
            <a:r>
              <a:rPr kumimoji="0" sz="1500" b="1" i="0" u="none" strike="noStrike" kern="1200" cap="none" spc="-4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li</a:t>
            </a:r>
            <a:r>
              <a:rPr kumimoji="0" sz="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ty</a:t>
            </a: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"/>
                <a:cs typeface="Arial" panose="020B0604020202020204" pitchFamily="34" charset="0"/>
              </a:rPr>
              <a:t> of overall survival</a:t>
            </a:r>
            <a:endParaRPr kumimoji="0" sz="1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"/>
              <a:cs typeface="Arial" panose="020B0604020202020204" pitchFamily="34" charset="0"/>
            </a:endParaRPr>
          </a:p>
        </p:txBody>
      </p:sp>
      <p:sp>
        <p:nvSpPr>
          <p:cNvPr id="13" name="object 266">
            <a:extLst>
              <a:ext uri="{FF2B5EF4-FFF2-40B4-BE49-F238E27FC236}">
                <a16:creationId xmlns:a16="http://schemas.microsoft.com/office/drawing/2014/main" id="{24F8E0CF-8720-7D4F-8498-2B63EE105BCB}"/>
              </a:ext>
            </a:extLst>
          </p:cNvPr>
          <p:cNvSpPr txBox="1"/>
          <p:nvPr/>
        </p:nvSpPr>
        <p:spPr>
          <a:xfrm>
            <a:off x="4191000" y="5923839"/>
            <a:ext cx="3330240" cy="254878"/>
          </a:xfrm>
          <a:prstGeom prst="rect">
            <a:avLst/>
          </a:prstGeom>
        </p:spPr>
        <p:txBody>
          <a:bodyPr vert="horz" wrap="square" lIns="0" tIns="23813" rIns="0" bIns="0" rtlCol="0">
            <a:spAutoFit/>
          </a:bodyPr>
          <a:lstStyle/>
          <a:p>
            <a:pPr marL="9525" marR="0" lvl="0" indent="0" algn="ctr" defTabSz="455613" rtl="0" eaLnBrk="1" fontAlgn="auto" latinLnBrk="0" hangingPunct="1">
              <a:lnSpc>
                <a:spcPct val="100000"/>
              </a:lnSpc>
              <a:spcBef>
                <a:spcPts val="11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Months since </a:t>
            </a:r>
            <a:r>
              <a:rPr kumimoji="0" sz="1500" b="1" i="0" u="none" strike="noStrike" kern="1200" cap="none" spc="-8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randomization</a:t>
            </a:r>
            <a:endParaRPr kumimoji="0" sz="15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6420891"/>
            <a:ext cx="7560840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Antonia SJ et al. 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N </a:t>
            </a:r>
            <a:r>
              <a:rPr kumimoji="0" lang="nb-NO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Engl</a:t>
            </a:r>
            <a:r>
              <a:rPr kumimoji="0" lang="nb-NO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J Med </a:t>
            </a:r>
            <a:r>
              <a:rPr kumimoji="0" lang="nb-NO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2018;379(24):2342-50.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8681608"/>
      </p:ext>
    </p:extLst>
  </p:cSld>
  <p:clrMapOvr>
    <a:masterClrMapping/>
  </p:clrMapOvr>
  <p:transition spd="slow" advClick="0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12" y="1912555"/>
            <a:ext cx="10892319" cy="3173295"/>
          </a:xfrm>
          <a:prstGeom prst="rect">
            <a:avLst/>
          </a:prstGeom>
        </p:spPr>
      </p:pic>
      <p:sp>
        <p:nvSpPr>
          <p:cNvPr id="36865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10363200" cy="1143000"/>
          </a:xfrm>
        </p:spPr>
        <p:txBody>
          <a:bodyPr/>
          <a:lstStyle/>
          <a:p>
            <a:r>
              <a:rPr lang="en-US" dirty="0"/>
              <a:t>PACIFIC: Subgroup Analysis of PFS by PD-L1 Expression and EGFR Mutation Status</a:t>
            </a:r>
          </a:p>
        </p:txBody>
      </p:sp>
      <p:sp>
        <p:nvSpPr>
          <p:cNvPr id="36866" name="Content Placeholder 6"/>
          <p:cNvSpPr>
            <a:spLocks noGrp="1"/>
          </p:cNvSpPr>
          <p:nvPr>
            <p:ph idx="1"/>
          </p:nvPr>
        </p:nvSpPr>
        <p:spPr>
          <a:xfrm>
            <a:off x="838200" y="5715000"/>
            <a:ext cx="10680032" cy="595312"/>
          </a:xfrm>
        </p:spPr>
        <p:txBody>
          <a:bodyPr/>
          <a:lstStyle/>
          <a:p>
            <a:r>
              <a:rPr lang="en-US" sz="1800" dirty="0">
                <a:solidFill>
                  <a:schemeClr val="tx1"/>
                </a:solidFill>
              </a:rPr>
              <a:t>No significant between-group differences (</a:t>
            </a:r>
            <a:r>
              <a:rPr lang="en-US" sz="1800" i="1" dirty="0">
                <a:solidFill>
                  <a:schemeClr val="tx1"/>
                </a:solidFill>
              </a:rPr>
              <a:t>p</a:t>
            </a:r>
            <a:r>
              <a:rPr lang="en-US" sz="1800" dirty="0">
                <a:solidFill>
                  <a:schemeClr val="tx1"/>
                </a:solidFill>
              </a:rPr>
              <a:t> &lt; 0.05) were noted in either PD-L1 expression or EGFR mutation status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DDA85D-D7AC-184B-9EDE-4343CD4E8657}"/>
              </a:ext>
            </a:extLst>
          </p:cNvPr>
          <p:cNvSpPr txBox="1"/>
          <p:nvPr/>
        </p:nvSpPr>
        <p:spPr>
          <a:xfrm>
            <a:off x="222062" y="6443246"/>
            <a:ext cx="5170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Antonia SJ et al.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N </a:t>
            </a:r>
            <a:r>
              <a:rPr kumimoji="0" lang="en-US" sz="16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Engl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 J Med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2017;</a:t>
            </a:r>
            <a:r>
              <a:rPr kumimoji="0" lang="mr-I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Arial" charset="0"/>
                <a:cs typeface="Arial" charset="0"/>
              </a:rPr>
              <a:t>377(20):1919-29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0" y="1342863"/>
            <a:ext cx="58521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Unstratified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Hazard Ratio for </a:t>
            </a:r>
            <a:b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</a:b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Disease Progression or Death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32933" y="1589084"/>
            <a:ext cx="15820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Placebo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55041" y="1589084"/>
            <a:ext cx="15820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Durvalumab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3400" y="1589084"/>
            <a:ext cx="15820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Subgroup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02681" y="5071646"/>
            <a:ext cx="2209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Durvalumab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Better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610600" y="5070789"/>
            <a:ext cx="2209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Placebo Better</a:t>
            </a:r>
          </a:p>
        </p:txBody>
      </p:sp>
    </p:spTree>
    <p:extLst>
      <p:ext uri="{BB962C8B-B14F-4D97-AF65-F5344CB8AC3E}">
        <p14:creationId xmlns:p14="http://schemas.microsoft.com/office/powerpoint/2010/main" val="3038126083"/>
      </p:ext>
    </p:extLst>
  </p:cSld>
  <p:clrMapOvr>
    <a:masterClrMapping/>
  </p:clrMapOvr>
  <p:transition spd="slow" advClick="0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Goodwin)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11EDF6CD-2F87-9F40-ACD8-67627494FB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sz="2400" b="1" dirty="0">
                <a:solidFill>
                  <a:srgbClr val="FFCC30"/>
                </a:solidFill>
              </a:rPr>
              <a:t>A woman in her early 60s, a 30 pack-year former smoker, with inoperable Stage IIIA adenocarcinoma NSCLC and a subsequent brain-only recurrence</a:t>
            </a:r>
            <a:endParaRPr lang="en-US" sz="1600" dirty="0">
              <a:solidFill>
                <a:srgbClr val="FFCC30"/>
              </a:solidFill>
            </a:endParaRPr>
          </a:p>
          <a:p>
            <a:pPr marL="0" lvl="1" indent="0">
              <a:spcBef>
                <a:spcPts val="1800"/>
              </a:spcBef>
              <a:buNone/>
            </a:pPr>
            <a:r>
              <a:rPr lang="en-US" sz="2400" b="1" dirty="0">
                <a:solidFill>
                  <a:srgbClr val="FFCC30"/>
                </a:solidFill>
              </a:rPr>
              <a:t>Treatments received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Definitive chemoradiation with cisplatin/pemetrexed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Consolidation </a:t>
            </a:r>
            <a:r>
              <a:rPr lang="en-US" sz="2400" dirty="0" err="1">
                <a:solidFill>
                  <a:schemeClr val="tx1"/>
                </a:solidFill>
              </a:rPr>
              <a:t>durvalumab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Craniotomy (R front lesion) followed by fractionated RT</a:t>
            </a:r>
            <a:endParaRPr lang="en-US" sz="2400" b="1" dirty="0">
              <a:solidFill>
                <a:schemeClr val="tx1"/>
              </a:solidFill>
            </a:endParaRPr>
          </a:p>
          <a:p>
            <a:pPr marL="0" lvl="1" indent="0">
              <a:spcBef>
                <a:spcPts val="1800"/>
              </a:spcBef>
              <a:buNone/>
              <a:tabLst>
                <a:tab pos="3586163" algn="l"/>
              </a:tabLst>
            </a:pPr>
            <a:r>
              <a:rPr lang="en-US" sz="2400" b="1" dirty="0">
                <a:solidFill>
                  <a:srgbClr val="FFCC30"/>
                </a:solidFill>
              </a:rPr>
              <a:t>Other considerations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Plan to continue immunotherapy after completion of RT (PD-L1 levels in craniotomy specimen: 0%)</a:t>
            </a:r>
          </a:p>
          <a:p>
            <a:pPr marL="0" lvl="0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829106858"/>
      </p:ext>
    </p:extLst>
  </p:cSld>
  <p:clrMapOvr>
    <a:masterClrMapping/>
  </p:clrMapOvr>
  <p:transition spd="slow" advClick="0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Goodwin)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E28719-1314-1A42-BA20-A95FD9BB461A}"/>
              </a:ext>
            </a:extLst>
          </p:cNvPr>
          <p:cNvSpPr txBox="1"/>
          <p:nvPr/>
        </p:nvSpPr>
        <p:spPr>
          <a:xfrm>
            <a:off x="1075788" y="1447799"/>
            <a:ext cx="40975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Prior to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consolidation </a:t>
            </a:r>
            <a:r>
              <a:rPr kumimoji="0" lang="en-US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durvalumab</a:t>
            </a:r>
            <a:endParaRPr kumimoji="0" lang="en-US" sz="2400" b="1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331F94-9388-2746-BA65-E8D6331D2685}"/>
              </a:ext>
            </a:extLst>
          </p:cNvPr>
          <p:cNvSpPr txBox="1"/>
          <p:nvPr/>
        </p:nvSpPr>
        <p:spPr>
          <a:xfrm>
            <a:off x="7052818" y="1447800"/>
            <a:ext cx="40975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After</a:t>
            </a:r>
            <a:endParaRPr kumimoji="0" lang="en-US" sz="2400" b="1" i="0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consolidation </a:t>
            </a:r>
            <a:r>
              <a:rPr kumimoji="0" lang="en-US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durvalumab</a:t>
            </a:r>
            <a:endParaRPr kumimoji="0" lang="en-US" sz="2400" b="1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pic>
        <p:nvPicPr>
          <p:cNvPr id="8" name="Picture 10">
            <a:extLst>
              <a:ext uri="{FF2B5EF4-FFF2-40B4-BE49-F238E27FC236}">
                <a16:creationId xmlns:a16="http://schemas.microsoft.com/office/drawing/2014/main" id="{53F9EDC3-C31D-084D-8546-032A73E9FD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1" t="32353" r="20589" b="26469"/>
          <a:stretch>
            <a:fillRect/>
          </a:stretch>
        </p:blipFill>
        <p:spPr bwMode="auto">
          <a:xfrm>
            <a:off x="6620832" y="2670091"/>
            <a:ext cx="4961568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4">
            <a:extLst>
              <a:ext uri="{FF2B5EF4-FFF2-40B4-BE49-F238E27FC236}">
                <a16:creationId xmlns:a16="http://schemas.microsoft.com/office/drawing/2014/main" id="{610E267F-2A05-E845-83E1-82C0AFFD17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9" t="26471" r="20589" b="29411"/>
          <a:stretch>
            <a:fillRect/>
          </a:stretch>
        </p:blipFill>
        <p:spPr bwMode="auto">
          <a:xfrm>
            <a:off x="685800" y="2670091"/>
            <a:ext cx="4877573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1828210"/>
      </p:ext>
    </p:extLst>
  </p:cSld>
  <p:clrMapOvr>
    <a:masterClrMapping/>
  </p:clrMapOvr>
  <p:transition spd="slow" advClick="0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Case Presentation (</a:t>
            </a:r>
            <a:r>
              <a:rPr lang="en-US" dirty="0" err="1">
                <a:latin typeface="Arial" charset="0"/>
                <a:ea typeface="ＭＳ Ｐゴシック" charset="0"/>
                <a:cs typeface="ＭＳ Ｐゴシック" charset="0"/>
              </a:rPr>
              <a:t>Ms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 Goodwin)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E28719-1314-1A42-BA20-A95FD9BB461A}"/>
              </a:ext>
            </a:extLst>
          </p:cNvPr>
          <p:cNvSpPr txBox="1"/>
          <p:nvPr/>
        </p:nvSpPr>
        <p:spPr>
          <a:xfrm>
            <a:off x="433275" y="1817132"/>
            <a:ext cx="4863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Before </a:t>
            </a:r>
            <a:r>
              <a:rPr kumimoji="0" lang="en-US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chemoRT</a:t>
            </a: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  <a:sym typeface="Wingdings" pitchFamily="2" charset="2"/>
              </a:rPr>
              <a:t>  durvalumab</a:t>
            </a:r>
            <a:endParaRPr kumimoji="0" lang="en-US" sz="2400" b="1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331F94-9388-2746-BA65-E8D6331D2685}"/>
              </a:ext>
            </a:extLst>
          </p:cNvPr>
          <p:cNvSpPr txBox="1"/>
          <p:nvPr/>
        </p:nvSpPr>
        <p:spPr>
          <a:xfrm>
            <a:off x="6640352" y="1447800"/>
            <a:ext cx="488306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Brain only recurrence following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chemoRT</a:t>
            </a: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 </a:t>
            </a:r>
            <a:r>
              <a:rPr kumimoji="0" lang="en-US" sz="2400" b="1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ＭＳ Ｐゴシック" charset="0"/>
                <a:sym typeface="Wingdings" pitchFamily="2" charset="2"/>
              </a:rPr>
              <a:t> durvalumab</a:t>
            </a:r>
            <a:endParaRPr kumimoji="0" lang="en-US" sz="2400" b="1" i="0" u="sng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487FE60B-ABE5-2A4F-89F9-972AA2E58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94" t="6580" r="16107" b="7883"/>
          <a:stretch>
            <a:fillRect/>
          </a:stretch>
        </p:blipFill>
        <p:spPr bwMode="auto">
          <a:xfrm>
            <a:off x="1282575" y="2514601"/>
            <a:ext cx="3165232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>
            <a:extLst>
              <a:ext uri="{FF2B5EF4-FFF2-40B4-BE49-F238E27FC236}">
                <a16:creationId xmlns:a16="http://schemas.microsoft.com/office/drawing/2014/main" id="{12AB5A0A-2751-6648-9724-5CF02AA6DC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39" t="11263" r="16211" b="7487"/>
          <a:stretch>
            <a:fillRect/>
          </a:stretch>
        </p:blipFill>
        <p:spPr bwMode="auto">
          <a:xfrm>
            <a:off x="7341009" y="2514600"/>
            <a:ext cx="3481754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9850918"/>
      </p:ext>
    </p:extLst>
  </p:cSld>
  <p:clrMapOvr>
    <a:masterClrMapping/>
  </p:clrMapOvr>
  <p:transition spd="slow" advClick="0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3">
            <a:extLst>
              <a:ext uri="{FF2B5EF4-FFF2-40B4-BE49-F238E27FC236}">
                <a16:creationId xmlns:a16="http://schemas.microsoft.com/office/drawing/2014/main" id="{349FE24F-13A5-7041-8C7D-71A46177E1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1354" y="1507135"/>
            <a:ext cx="8355646" cy="3293465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500">
                <a:solidFill>
                  <a:schemeClr val="bg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ヒラギノ角ゴ Pro W3" panose="020B0300000000000000" pitchFamily="34" charset="-128"/>
              <a:cs typeface="ヒラギノ角ゴ Pro W3" panose="020B0300000000000000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PACIFIC: Grade 3 or 4 Toxicity with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Durvalumab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After Chemoradiation in Stage III NSCLC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873924298"/>
              </p:ext>
            </p:extLst>
          </p:nvPr>
        </p:nvGraphicFramePr>
        <p:xfrm>
          <a:off x="2044222" y="1600440"/>
          <a:ext cx="8129910" cy="304775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032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72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4052">
                <a:tc>
                  <a:txBody>
                    <a:bodyPr/>
                    <a:lstStyle/>
                    <a:p>
                      <a:r>
                        <a:rPr lang="en-US" sz="1700" dirty="0"/>
                        <a:t>Adverse events (Grade 3 or 4)</a:t>
                      </a:r>
                      <a:r>
                        <a:rPr lang="en-US" sz="1700" baseline="30000" dirty="0"/>
                        <a:t>1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E5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err="1"/>
                        <a:t>Durvalumab</a:t>
                      </a:r>
                      <a:endParaRPr lang="en-US" sz="1700" dirty="0"/>
                    </a:p>
                    <a:p>
                      <a:pPr algn="ctr"/>
                      <a:r>
                        <a:rPr lang="en-US" sz="1700" dirty="0"/>
                        <a:t>(N = 475)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E5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Placebo</a:t>
                      </a:r>
                    </a:p>
                    <a:p>
                      <a:pPr algn="ctr"/>
                      <a:r>
                        <a:rPr lang="en-US" sz="1700" dirty="0"/>
                        <a:t>(N = 234)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E5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7580">
                <a:tc>
                  <a:txBody>
                    <a:bodyPr/>
                    <a:lstStyle/>
                    <a:p>
                      <a:r>
                        <a:rPr lang="en-US" sz="1700" dirty="0"/>
                        <a:t>Cough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0.4%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0.4%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5807">
                <a:tc>
                  <a:txBody>
                    <a:bodyPr/>
                    <a:lstStyle/>
                    <a:p>
                      <a:r>
                        <a:rPr lang="en-US" sz="1700" dirty="0"/>
                        <a:t>Pneumonitis or radiation pneumonitis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3.4%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2.6%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7580">
                <a:tc>
                  <a:txBody>
                    <a:bodyPr/>
                    <a:lstStyle/>
                    <a:p>
                      <a:r>
                        <a:rPr lang="en-US" sz="1700" dirty="0"/>
                        <a:t>Dyspnea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1.5%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2.6%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7580">
                <a:tc>
                  <a:txBody>
                    <a:bodyPr/>
                    <a:lstStyle/>
                    <a:p>
                      <a:r>
                        <a:rPr lang="en-US" sz="1700" dirty="0"/>
                        <a:t>Diarrhea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0.6%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1.3%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7580">
                <a:tc>
                  <a:txBody>
                    <a:bodyPr/>
                    <a:lstStyle/>
                    <a:p>
                      <a:r>
                        <a:rPr lang="en-US" sz="1700" dirty="0"/>
                        <a:t>Pneumonia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4.4%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3.8%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7580">
                <a:tc>
                  <a:txBody>
                    <a:bodyPr/>
                    <a:lstStyle/>
                    <a:p>
                      <a:r>
                        <a:rPr lang="en-US" sz="1700" dirty="0"/>
                        <a:t>Anemia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2.9%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/>
                        <a:t>3.4%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2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04800" y="6400800"/>
            <a:ext cx="10439400" cy="338554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455613" eaLnBrk="1" hangingPunct="1">
              <a:defRPr/>
            </a:pPr>
            <a:r>
              <a:rPr lang="nb-NO" sz="1600" baseline="30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1 </a:t>
            </a:r>
            <a:r>
              <a:rPr lang="nb-NO" sz="16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Antonia SJ et al. </a:t>
            </a:r>
            <a:r>
              <a:rPr lang="nb-NO" sz="1600" i="1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N </a:t>
            </a:r>
            <a:r>
              <a:rPr lang="nb-NO" sz="1600" i="1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Engl</a:t>
            </a:r>
            <a:r>
              <a:rPr lang="nb-NO" sz="1600" i="1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J Med </a:t>
            </a:r>
            <a:r>
              <a:rPr lang="nb-NO" sz="16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2017;377(20):1919-29</a:t>
            </a:r>
            <a:r>
              <a:rPr lang="da" sz="16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; </a:t>
            </a:r>
            <a:r>
              <a:rPr lang="da" sz="1600" baseline="30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2 </a:t>
            </a:r>
            <a:r>
              <a:rPr lang="da" sz="16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Antonia SJ et al. </a:t>
            </a:r>
            <a:r>
              <a:rPr lang="da" sz="1600" i="1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N Eng J Med </a:t>
            </a:r>
            <a:r>
              <a:rPr lang="da" sz="16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2018;379(24):2342-50</a:t>
            </a:r>
            <a:r>
              <a:rPr lang="nb-NO" sz="16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20744" y="4999355"/>
            <a:ext cx="909415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5613" eaLnBrk="1" hangingPunct="1">
              <a:defRPr/>
            </a:pPr>
            <a:r>
              <a:rPr lang="en-US" sz="16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A total of 30.5% of the patients in the </a:t>
            </a:r>
            <a:r>
              <a:rPr lang="en-US" sz="1600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durvalumab</a:t>
            </a:r>
            <a:r>
              <a:rPr lang="en-US" sz="16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group and 26.1% of those in the placebo group had Grade 3 or 4 adverse events of any cause.</a:t>
            </a:r>
            <a:r>
              <a:rPr lang="en-US" sz="1600" baseline="30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2</a:t>
            </a:r>
            <a:endParaRPr lang="en-US" sz="1600" baseline="30000" dirty="0">
              <a:latin typeface="Arial" panose="020B0604020202020204" pitchFamily="34" charset="0"/>
              <a:ea typeface="Calibri" charset="0"/>
              <a:cs typeface="Arial" panose="020B0604020202020204" pitchFamily="34" charset="0"/>
            </a:endParaRPr>
          </a:p>
          <a:p>
            <a:pPr marL="285750" indent="-285750" defTabSz="455613" eaLnBrk="1" hangingPunct="1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sz="16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Adverse events leading to discontinuation of treatment were about 15.4% in the </a:t>
            </a:r>
            <a:r>
              <a:rPr lang="en-US" sz="1600" dirty="0" err="1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durvalumab</a:t>
            </a:r>
            <a:r>
              <a:rPr lang="en-US" sz="1600" dirty="0">
                <a:latin typeface="Arial" panose="020B0604020202020204" pitchFamily="34" charset="0"/>
                <a:ea typeface="Calibri" charset="0"/>
                <a:cs typeface="Arial" panose="020B0604020202020204" pitchFamily="34" charset="0"/>
              </a:rPr>
              <a:t> group and 9.8% in the placebo group.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8879489"/>
      </p:ext>
    </p:extLst>
  </p:cSld>
  <p:clrMapOvr>
    <a:masterClrMapping/>
  </p:clrMapOvr>
  <p:transition spd="slow"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earing a suit and tie smiling at the camera&#10;&#10;Description automatically generated">
            <a:extLst>
              <a:ext uri="{FF2B5EF4-FFF2-40B4-BE49-F238E27FC236}">
                <a16:creationId xmlns:a16="http://schemas.microsoft.com/office/drawing/2014/main" id="{1B9710C5-A2B8-EF42-B875-A64A72139F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2340352"/>
            <a:ext cx="2209800" cy="26517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4E22311-58AD-8E49-AA67-990165540413}"/>
              </a:ext>
            </a:extLst>
          </p:cNvPr>
          <p:cNvSpPr/>
          <p:nvPr/>
        </p:nvSpPr>
        <p:spPr>
          <a:xfrm>
            <a:off x="5105400" y="2286000"/>
            <a:ext cx="5334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Joel W Neal, MD, PhD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Assistant Professor of Medicine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Division of Oncology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Stanford Cancer Institute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Stanford University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Stanford, California</a:t>
            </a:r>
          </a:p>
        </p:txBody>
      </p:sp>
    </p:spTree>
    <p:extLst>
      <p:ext uri="{BB962C8B-B14F-4D97-AF65-F5344CB8AC3E}">
        <p14:creationId xmlns:p14="http://schemas.microsoft.com/office/powerpoint/2010/main" val="3710424454"/>
      </p:ext>
    </p:extLst>
  </p:cSld>
  <p:clrMapOvr>
    <a:masterClrMapping/>
  </p:clrMapOvr>
  <p:transition spd="slow" advClick="0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3">
            <a:extLst>
              <a:ext uri="{FF2B5EF4-FFF2-40B4-BE49-F238E27FC236}">
                <a16:creationId xmlns:a16="http://schemas.microsoft.com/office/drawing/2014/main" id="{DBFFB8FA-37A4-DA47-BD68-A8CF1E2EF5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660" y="1731789"/>
            <a:ext cx="10789920" cy="1609344"/>
          </a:xfrm>
          <a:prstGeom prst="rect">
            <a:avLst/>
          </a:prstGeom>
          <a:solidFill>
            <a:srgbClr val="9CCBE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 algn="l">
              <a:spcBef>
                <a:spcPts val="1675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algn="l">
              <a:spcBef>
                <a:spcPts val="1675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algn="l">
              <a:spcBef>
                <a:spcPts val="1675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ts val="1675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CD28B40-9BB2-8740-8B49-8F6AF929A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PACIFIC: Time to Pneumonitis Onset and Treatment Exposure</a:t>
            </a:r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96D22BD3-00B5-7D46-A7A3-A2D6867E38E0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685801" y="1802838"/>
          <a:ext cx="10631132" cy="14833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946429">
                  <a:extLst>
                    <a:ext uri="{9D8B030D-6E8A-4147-A177-3AD203B41FA5}">
                      <a16:colId xmlns:a16="http://schemas.microsoft.com/office/drawing/2014/main" val="1445208441"/>
                    </a:ext>
                  </a:extLst>
                </a:gridCol>
                <a:gridCol w="2879265">
                  <a:extLst>
                    <a:ext uri="{9D8B030D-6E8A-4147-A177-3AD203B41FA5}">
                      <a16:colId xmlns:a16="http://schemas.microsoft.com/office/drawing/2014/main" val="2078573311"/>
                    </a:ext>
                  </a:extLst>
                </a:gridCol>
                <a:gridCol w="2805438">
                  <a:extLst>
                    <a:ext uri="{9D8B030D-6E8A-4147-A177-3AD203B41FA5}">
                      <a16:colId xmlns:a16="http://schemas.microsoft.com/office/drawing/2014/main" val="39311553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C5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Durvalumab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C5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Placebo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C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2517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time</a:t>
                      </a:r>
                      <a:r>
                        <a:rPr lang="en-GB" sz="16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onset from 1</a:t>
                      </a:r>
                      <a:r>
                        <a:rPr lang="en-GB" sz="1600" b="0" baseline="30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</a:t>
                      </a:r>
                      <a:r>
                        <a:rPr lang="en-GB" sz="1600" b="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dose (range)</a:t>
                      </a:r>
                    </a:p>
                  </a:txBody>
                  <a:tcPr marL="121920" marR="0" marT="60944" marB="609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2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55.0 (1-406) days</a:t>
                      </a:r>
                    </a:p>
                  </a:txBody>
                  <a:tcPr marL="0" marR="0" marT="60944" marB="609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55.0 (1-255) days</a:t>
                      </a:r>
                    </a:p>
                  </a:txBody>
                  <a:tcPr marL="0" marR="0" marT="60944" marB="609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35036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time to onset from radiotherapy (range)</a:t>
                      </a:r>
                    </a:p>
                  </a:txBody>
                  <a:tcPr marL="121920" marR="0" marT="60944" marB="609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2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73.0 (20-433) days</a:t>
                      </a:r>
                    </a:p>
                  </a:txBody>
                  <a:tcPr marL="0" marR="0" marT="60944" marB="609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2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76.5 (24-280) days</a:t>
                      </a:r>
                    </a:p>
                  </a:txBody>
                  <a:tcPr marL="0" marR="0" marT="60944" marB="609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8741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Median duration (range)</a:t>
                      </a:r>
                      <a:endParaRPr lang="en-GB" sz="1600" b="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1920" marR="0" marT="60944" marB="609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2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64.0 (3-568) days</a:t>
                      </a:r>
                    </a:p>
                  </a:txBody>
                  <a:tcPr marL="0" marR="0" marT="60944" marB="609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21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57.0 (5-187) days</a:t>
                      </a:r>
                    </a:p>
                  </a:txBody>
                  <a:tcPr marL="0" marR="0" marT="60944" marB="6094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16908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B683589B-338A-FE4C-97F2-77B9C03E4A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01" y="6439650"/>
            <a:ext cx="10972800" cy="361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196" bIns="68598" anchor="b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600" dirty="0" err="1"/>
              <a:t>Vansteenkiste</a:t>
            </a:r>
            <a:r>
              <a:rPr lang="en-US" sz="1600" dirty="0"/>
              <a:t> JF et al. </a:t>
            </a:r>
            <a:r>
              <a:rPr lang="en-US" sz="1600" i="1" dirty="0"/>
              <a:t>Proc IASLC/WCLC</a:t>
            </a:r>
            <a:r>
              <a:rPr lang="en-US" sz="1600" dirty="0"/>
              <a:t> 2018;Abstract MA05.02.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3871F4-83A1-FB47-A40F-3DE109F4371B}"/>
              </a:ext>
            </a:extLst>
          </p:cNvPr>
          <p:cNvSpPr txBox="1"/>
          <p:nvPr/>
        </p:nvSpPr>
        <p:spPr>
          <a:xfrm>
            <a:off x="618162" y="1290888"/>
            <a:ext cx="68308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to onset of pneumonitis was similar between arms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6073D14-B53B-C24B-A57E-90F2FB968DDE}"/>
              </a:ext>
            </a:extLst>
          </p:cNvPr>
          <p:cNvSpPr txBox="1"/>
          <p:nvPr/>
        </p:nvSpPr>
        <p:spPr>
          <a:xfrm>
            <a:off x="685800" y="3429000"/>
            <a:ext cx="9304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Overall treatment exposure was similar in patients with or without pneumonitis</a:t>
            </a:r>
            <a:endParaRPr lang="en-US" sz="2000" b="1" baseline="30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AB6DD0B5-8FB2-4244-8BBF-3F72C1E0E3AD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848564" y="3804514"/>
          <a:ext cx="4876800" cy="2623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099DFDB8-424E-2F4A-B5FE-C4B70856FA00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5783884" y="3804513"/>
          <a:ext cx="4876800" cy="2621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10229170"/>
      </p:ext>
    </p:extLst>
  </p:cSld>
  <p:clrMapOvr>
    <a:masterClrMapping/>
  </p:clrMapOvr>
  <p:transition spd="slow" advClick="0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7CE6FF24-546A-5C48-86DD-3F481B20DA77}"/>
              </a:ext>
            </a:extLst>
          </p:cNvPr>
          <p:cNvSpPr/>
          <p:nvPr/>
        </p:nvSpPr>
        <p:spPr bwMode="auto">
          <a:xfrm>
            <a:off x="1714500" y="4320702"/>
            <a:ext cx="8763000" cy="16002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182880" tIns="91440" rIns="91440" bIns="91440" numCol="2" rtlCol="0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ts val="1272"/>
              </a:spcBef>
              <a:defRPr/>
            </a:pPr>
            <a:r>
              <a:rPr lang="en-US" sz="2200" b="1" dirty="0">
                <a:solidFill>
                  <a:srgbClr val="002B51"/>
                </a:solidFill>
              </a:rPr>
              <a:t>Immune 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Checkpoint Inhibitor + </a:t>
            </a:r>
          </a:p>
          <a:p>
            <a:pPr marL="287338" marR="0" lvl="1" indent="-276225" algn="l" defTabSz="914400" rtl="0" eaLnBrk="0" fontAlgn="base" latinLnBrk="0" hangingPunct="0">
              <a:lnSpc>
                <a:spcPct val="100000"/>
              </a:lnSpc>
              <a:spcBef>
                <a:spcPts val="1272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Chemotherapy</a:t>
            </a:r>
          </a:p>
          <a:p>
            <a:pPr marL="287338" marR="0" lvl="1" indent="-276225" algn="l" defTabSz="914400" rtl="0" eaLnBrk="0" fontAlgn="base" latinLnBrk="0" hangingPunct="0">
              <a:lnSpc>
                <a:spcPct val="100000"/>
              </a:lnSpc>
              <a:spcBef>
                <a:spcPts val="1272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Radiation therapy</a:t>
            </a:r>
          </a:p>
          <a:p>
            <a:pPr marL="3487738" lvl="8" indent="-276225" defTabSz="914400" eaLnBrk="0" fontAlgn="base" hangingPunct="0">
              <a:spcBef>
                <a:spcPts val="1272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kumimoji="0" lang="en-US" sz="2200" b="1" i="0" u="none" strike="noStrike" kern="1200" cap="none" spc="0" normalizeH="0" baseline="0" noProof="0" dirty="0">
              <a:ln>
                <a:noFill/>
              </a:ln>
              <a:solidFill>
                <a:srgbClr val="002B51"/>
              </a:solidFill>
              <a:effectLst/>
              <a:uLnTx/>
              <a:uFillTx/>
              <a:latin typeface="Arial" charset="0"/>
              <a:ea typeface="ＭＳ Ｐゴシック" charset="0"/>
            </a:endParaRPr>
          </a:p>
          <a:p>
            <a:pPr marL="287338" marR="0" lvl="1" indent="-276225" algn="l" defTabSz="914400" rtl="0" eaLnBrk="0" fontAlgn="base" latinLnBrk="0" hangingPunct="0">
              <a:lnSpc>
                <a:spcPct val="100000"/>
              </a:lnSpc>
              <a:spcBef>
                <a:spcPts val="1272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Anti-angiogenics</a:t>
            </a:r>
          </a:p>
          <a:p>
            <a:pPr marL="287338" marR="0" lvl="1" indent="-276225" algn="l" defTabSz="914400" rtl="0" eaLnBrk="0" fontAlgn="base" latinLnBrk="0" hangingPunct="0">
              <a:lnSpc>
                <a:spcPct val="100000"/>
              </a:lnSpc>
              <a:spcBef>
                <a:spcPts val="1272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2B51"/>
                </a:solidFill>
                <a:effectLst/>
                <a:uLnTx/>
                <a:uFillTx/>
                <a:latin typeface="Arial" charset="0"/>
                <a:ea typeface="ＭＳ Ｐゴシック" charset="0"/>
              </a:rPr>
              <a:t>Novel agents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76F1E2-3B70-B846-ACEA-FB48A492B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990600"/>
          </a:xfrm>
        </p:spPr>
        <p:txBody>
          <a:bodyPr/>
          <a:lstStyle/>
          <a:p>
            <a:br>
              <a:rPr lang="en-US" dirty="0"/>
            </a:br>
            <a:r>
              <a:rPr lang="en-US" dirty="0">
                <a:solidFill>
                  <a:srgbClr val="FFC000"/>
                </a:solidFill>
              </a:rPr>
              <a:t>Leveraging the Immune System for Therapeutic Benefit in </a:t>
            </a:r>
            <a:br>
              <a:rPr lang="en-US" dirty="0">
                <a:solidFill>
                  <a:srgbClr val="FFC000"/>
                </a:solidFill>
              </a:rPr>
            </a:br>
            <a:r>
              <a:rPr lang="en-US" dirty="0">
                <a:solidFill>
                  <a:srgbClr val="FFC000"/>
                </a:solidFill>
              </a:rPr>
              <a:t>Non-Small Cell Lung Cancer</a:t>
            </a:r>
            <a:r>
              <a:rPr lang="en-US" dirty="0"/>
              <a:t> </a:t>
            </a:r>
            <a:endParaRPr lang="en-US" dirty="0">
              <a:solidFill>
                <a:srgbClr val="EFC53D"/>
              </a:solidFill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CD3E67-B7F2-3748-A3D6-8422F6942F6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000500" y="965070"/>
            <a:ext cx="4191000" cy="2768730"/>
          </a:xfrm>
        </p:spPr>
        <p:txBody>
          <a:bodyPr/>
          <a:lstStyle/>
          <a:p>
            <a:pPr marL="0" indent="0" algn="ctr">
              <a:spcBef>
                <a:spcPts val="1272"/>
              </a:spcBef>
              <a:buNone/>
            </a:pPr>
            <a:endParaRPr lang="en-US" sz="3200" b="1" dirty="0">
              <a:solidFill>
                <a:schemeClr val="tx1"/>
              </a:solidFill>
            </a:endParaRPr>
          </a:p>
          <a:p>
            <a:pPr marL="0" indent="0" algn="ctr">
              <a:spcBef>
                <a:spcPts val="1272"/>
              </a:spcBef>
              <a:buNone/>
            </a:pPr>
            <a:r>
              <a:rPr lang="en-US" sz="3600" b="1" dirty="0">
                <a:solidFill>
                  <a:schemeClr val="tx1"/>
                </a:solidFill>
              </a:rPr>
              <a:t>Does 1 + 1 = 2?</a:t>
            </a:r>
          </a:p>
          <a:p>
            <a:pPr marL="0" indent="0" algn="ctr">
              <a:spcBef>
                <a:spcPts val="1272"/>
              </a:spcBef>
              <a:buNone/>
            </a:pPr>
            <a:r>
              <a:rPr lang="en-US" sz="3600" b="1" i="1" dirty="0">
                <a:solidFill>
                  <a:srgbClr val="FFC000"/>
                </a:solidFill>
              </a:rPr>
              <a:t>OR</a:t>
            </a:r>
          </a:p>
          <a:p>
            <a:pPr marL="0" indent="0" algn="ctr">
              <a:spcBef>
                <a:spcPts val="1272"/>
              </a:spcBef>
              <a:buNone/>
            </a:pPr>
            <a:r>
              <a:rPr lang="en-US" sz="3600" b="1" dirty="0">
                <a:solidFill>
                  <a:schemeClr val="tx1"/>
                </a:solidFill>
              </a:rPr>
              <a:t>Does 1 + 1 = 10?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747864"/>
      </p:ext>
    </p:extLst>
  </p:cSld>
  <p:clrMapOvr>
    <a:masterClrMapping/>
  </p:clrMapOvr>
  <p:transition spd="slow"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8">
            <a:extLst>
              <a:ext uri="{FF2B5EF4-FFF2-40B4-BE49-F238E27FC236}">
                <a16:creationId xmlns:a16="http://schemas.microsoft.com/office/drawing/2014/main" id="{56D94323-D291-C04E-9FA8-829A6EA16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Disclosures for </a:t>
            </a:r>
            <a:r>
              <a:rPr lang="en-US" altLang="en-US" dirty="0" err="1"/>
              <a:t>Dr</a:t>
            </a:r>
            <a:r>
              <a:rPr lang="en-US" altLang="en-US" dirty="0"/>
              <a:t> Neal</a:t>
            </a:r>
          </a:p>
        </p:txBody>
      </p:sp>
      <p:graphicFrame>
        <p:nvGraphicFramePr>
          <p:cNvPr id="5" name="Group 45">
            <a:extLst>
              <a:ext uri="{FF2B5EF4-FFF2-40B4-BE49-F238E27FC236}">
                <a16:creationId xmlns:a16="http://schemas.microsoft.com/office/drawing/2014/main" id="{290920A7-D8FB-9E49-A728-1F81D93D361B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181100" y="2133600"/>
          <a:ext cx="9829800" cy="3733800"/>
        </p:xfrm>
        <a:graphic>
          <a:graphicData uri="http://schemas.openxmlformats.org/drawingml/2006/table">
            <a:tbl>
              <a:tblPr/>
              <a:tblGrid>
                <a:gridCol w="2730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9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956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Advisory Committee and Consulting Agreements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Ariad Pharmaceuticals Inc, AstraZeneca Pharmaceuticals LP,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Exelixis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 Inc, Genentech, Jounce Therapeutics Inc, Lilly,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Loxo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 Oncology, Roche Laboratories Inc, Takeda Oncology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3819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Contracted Research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Ariad Pharmaceuticals Inc, Boehringer Ingelheim Pharmaceuticals Inc,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Exelixis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 Inc, Genentech, Merck, </a:t>
                      </a:r>
                      <a:r>
                        <a:rPr kumimoji="0" lang="en-US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Nektar</a:t>
                      </a: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, Novartis, Roche Laboratories Inc, Takeda Oncology</a:t>
                      </a:r>
                    </a:p>
                  </a:txBody>
                  <a:tcPr marL="228600" marR="228600" marT="45724" marB="45724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278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smiling for the camera&#10;&#10;Description automatically generated">
            <a:extLst>
              <a:ext uri="{FF2B5EF4-FFF2-40B4-BE49-F238E27FC236}">
                <a16:creationId xmlns:a16="http://schemas.microsoft.com/office/drawing/2014/main" id="{DF6BB312-7BCB-8D43-B623-3C12DDC82E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2340352"/>
            <a:ext cx="2209800" cy="26517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4E22311-58AD-8E49-AA67-990165540413}"/>
              </a:ext>
            </a:extLst>
          </p:cNvPr>
          <p:cNvSpPr/>
          <p:nvPr/>
        </p:nvSpPr>
        <p:spPr>
          <a:xfrm>
            <a:off x="5105400" y="2286000"/>
            <a:ext cx="533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sz="22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Judy </a:t>
            </a:r>
            <a:r>
              <a:rPr lang="en-US" sz="2200" b="1" dirty="0" err="1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Pagtama</a:t>
            </a:r>
            <a:r>
              <a:rPr lang="en-US" sz="22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RN, MSN, FNP-C</a:t>
            </a:r>
            <a:br>
              <a:rPr lang="en-US" sz="2200" b="1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Nurse Practitioner</a:t>
            </a:r>
            <a:b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Stanford Cancer Institute</a:t>
            </a:r>
            <a:b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2200" dirty="0">
                <a:solidFill>
                  <a:srgbClr val="FFFFF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Stanford, California</a:t>
            </a:r>
          </a:p>
        </p:txBody>
      </p:sp>
    </p:spTree>
    <p:extLst>
      <p:ext uri="{BB962C8B-B14F-4D97-AF65-F5344CB8AC3E}">
        <p14:creationId xmlns:p14="http://schemas.microsoft.com/office/powerpoint/2010/main" val="2606934766"/>
      </p:ext>
    </p:extLst>
  </p:cSld>
  <p:clrMapOvr>
    <a:masterClrMapping/>
  </p:clrMapOvr>
  <p:transition spd="slow" advClick="0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heme/theme1.xml><?xml version="1.0" encoding="utf-8"?>
<a:theme xmlns:a="http://schemas.openxmlformats.org/drawingml/2006/main" name="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5" ma:contentTypeDescription="Create a new document." ma:contentTypeScope="" ma:versionID="23d67e052bb3c24e620a8f72405d5082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ecf5540b87dd5b4ccfd09fbe6551b200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59BA5B44-6AAA-4681-8106-A11EDD0B2614}"/>
</file>

<file path=customXml/itemProps2.xml><?xml version="1.0" encoding="utf-8"?>
<ds:datastoreItem xmlns:ds="http://schemas.openxmlformats.org/officeDocument/2006/customXml" ds:itemID="{A6307720-2B92-4FD7-BB96-0FCC8DD97C3A}"/>
</file>

<file path=customXml/itemProps3.xml><?xml version="1.0" encoding="utf-8"?>
<ds:datastoreItem xmlns:ds="http://schemas.openxmlformats.org/officeDocument/2006/customXml" ds:itemID="{02776213-E57A-4FD3-8980-A1FAEE2D20FF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30983</TotalTime>
  <Words>5046</Words>
  <Application>Microsoft Macintosh PowerPoint</Application>
  <PresentationFormat>Widescreen</PresentationFormat>
  <Paragraphs>836</Paragraphs>
  <Slides>71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71</vt:i4>
      </vt:variant>
    </vt:vector>
  </HeadingPairs>
  <TitlesOfParts>
    <vt:vector size="82" baseType="lpstr">
      <vt:lpstr>.AppleSystemUIFont</vt:lpstr>
      <vt:lpstr>Arial</vt:lpstr>
      <vt:lpstr>Arial Narrow</vt:lpstr>
      <vt:lpstr>Calibri</vt:lpstr>
      <vt:lpstr>Imago</vt:lpstr>
      <vt:lpstr>Times</vt:lpstr>
      <vt:lpstr>Times New Roman</vt:lpstr>
      <vt:lpstr>Wingdings</vt:lpstr>
      <vt:lpstr>Blank Presentation</vt:lpstr>
      <vt:lpstr>1_Blank Presentation</vt:lpstr>
      <vt:lpstr>2_Blank Presentation</vt:lpstr>
      <vt:lpstr>PowerPoint Presentation</vt:lpstr>
      <vt:lpstr>PowerPoint Presentation</vt:lpstr>
      <vt:lpstr>Oncology Grand Rounds Series</vt:lpstr>
      <vt:lpstr>Disclosures for Moderator Neil Love, MD</vt:lpstr>
      <vt:lpstr>PowerPoint Presentation</vt:lpstr>
      <vt:lpstr>Disclosures for Ms Goodwin</vt:lpstr>
      <vt:lpstr>PowerPoint Presentation</vt:lpstr>
      <vt:lpstr>Disclosures for Dr Neal</vt:lpstr>
      <vt:lpstr>PowerPoint Presentation</vt:lpstr>
      <vt:lpstr>Disclosures for Ms Pagtama</vt:lpstr>
      <vt:lpstr>PowerPoint Presentation</vt:lpstr>
      <vt:lpstr>Disclosures for Dr Tsao</vt:lpstr>
      <vt:lpstr>PowerPoint Presentation</vt:lpstr>
      <vt:lpstr>Emerging Strategies in NSCLC: Agenda</vt:lpstr>
      <vt:lpstr>Select EGFR TKIs for Metastatic NSCLC</vt:lpstr>
      <vt:lpstr>FLAURA: A Phase III Study of Osimertinib versus Gefitinib or Erlotinib as First-Line Treatment for Advanced NSCLC with EGFR Tumor Mutation</vt:lpstr>
      <vt:lpstr>FLAURA: Osimertinib in Patients with NSCLC and EGFR Tumor Mutations</vt:lpstr>
      <vt:lpstr>FLAURA: Adverse Events (AEs)</vt:lpstr>
      <vt:lpstr>Case Presentation (Ms Goodwin)</vt:lpstr>
      <vt:lpstr>Case Presentation (Ms Goodwin)</vt:lpstr>
      <vt:lpstr>BLOOM: Response to Osimertinib in EGFR+ NSCLC with Brain Metastases (BM) and Leptomeningeal Metastases (LM) </vt:lpstr>
      <vt:lpstr>Case Presentation (Ms Pagtama)</vt:lpstr>
      <vt:lpstr>Case Presentation (Ms Pagtama)</vt:lpstr>
      <vt:lpstr>Case Presentation (Ms Pagtama)</vt:lpstr>
      <vt:lpstr>ARCHER 1050: Overall Survival with First-Line Dacomitinib in NSCLC with EGFR Exon 19 Deletion or Exon 21 L858R Mutation</vt:lpstr>
      <vt:lpstr>FDA Approves Dacomitinib for First-Line NSCLC with EGFR Exon 19 Deletion or Exon 21 L858R Mutation  Press Release — September 27, 2018</vt:lpstr>
      <vt:lpstr>Emerging Strategies in NSCLC: Agenda</vt:lpstr>
      <vt:lpstr>KEYNOTE-042: A Phase III Study of Pembrolizumab Monotherapy for First-Line Metastatic NSCLC</vt:lpstr>
      <vt:lpstr>KEYNOTE-042: Phase III Results with First-Line Pembrolizumab in Advanced/Metastatic NSCLC (TPS ≥1%)</vt:lpstr>
      <vt:lpstr>FDA expands pembrolizumab indication for first-line treatment of NSCLC (TPS ≥1%) Press Release — April 11, 2019</vt:lpstr>
      <vt:lpstr>Case Presentation (Ms Pagtama)</vt:lpstr>
      <vt:lpstr>Case Presentation (Ms Pagtama)</vt:lpstr>
      <vt:lpstr>Rationale for Potential Synergy between Immune Checkpoint Inhibitors and Chemotherapy</vt:lpstr>
      <vt:lpstr>KEYNOTE-189: A Study of Pemetrexed (Pem) + Platinum Chemotherapy  ± Pembrolizumab (Pembro) for First-Line Metastatic NSCLC</vt:lpstr>
      <vt:lpstr>KEYNOTE-189: Overall Survival of the Intention-to-Treat Population</vt:lpstr>
      <vt:lpstr>KEYNOTE-189: Response Rate of the Intention-to-Treat Population</vt:lpstr>
      <vt:lpstr>KEYNOTE-189: Adverse Events of Any Cause</vt:lpstr>
      <vt:lpstr>FDA Approval of Pembrolizumab in Combination with Chemo for First-Line Treatment of Metastatic Nonsquamous NSCLC August 20, 2018</vt:lpstr>
      <vt:lpstr>Case Presentation (Ms Goodwin)</vt:lpstr>
      <vt:lpstr>Case Presentation (Ms Goodwin)</vt:lpstr>
      <vt:lpstr>Case Presentation (Ms Goodwin)</vt:lpstr>
      <vt:lpstr>Rationale for Immune Checkpoint Inhibitors and  Anti-Angiogenic Agents in Advanced NSCLC</vt:lpstr>
      <vt:lpstr>IMpower150: Atezolizumab with Bevacizumab and Chemotherapy in First-Line Metastatic Nonsquamous NSCLC</vt:lpstr>
      <vt:lpstr>IMpower150: Progression-Free Survival with the Addition of Atezolizumab to Chemotherapy and Bevacizumab</vt:lpstr>
      <vt:lpstr>IMpower150: Overall Survival with the Addition of Atezolizumab to Chemotherapy and Bevacizumab</vt:lpstr>
      <vt:lpstr>FDA Approval of Atezolizumab in Combination with Chemo and Bevacizumab for First-Line Treatment of Metastatic Nonsquamous NSCLC December 6, 2018</vt:lpstr>
      <vt:lpstr>IMpower131: First-Line Atezolizumab with Chemotherapy in Advanced Squamous NSCLC</vt:lpstr>
      <vt:lpstr>KEYNOTE-407: Second Interim Analysis of First-Line Pembrolizumab with Chemotherapy in Advanced Squamous NSCLC</vt:lpstr>
      <vt:lpstr>PowerPoint Presentation</vt:lpstr>
      <vt:lpstr>CheckMate 227: First-Line Nivolumab with Ipilimumab in Metastatic NSCLC</vt:lpstr>
      <vt:lpstr>MYSTIC: Phase III Study Design</vt:lpstr>
      <vt:lpstr>MYSTIC: Durvalumab/Tremelimumab for First-Line Metastatic NSCLC with PD-L1 Tumor Cell Expression ≥25%</vt:lpstr>
      <vt:lpstr>MYSTIC: Durvalumab Alone for First-Line Metastatic NSCLC with PD-L1 Tumor Cell Expression ≥25%</vt:lpstr>
      <vt:lpstr>PowerPoint Presentation</vt:lpstr>
      <vt:lpstr>ASCO Guideline: Management of IRAEs in Patients Receiving Immune Checkpoint Inhibitor Therapy</vt:lpstr>
      <vt:lpstr>Antibiotic (ATB) Treatment Prior to and During CI Treatment Compromises Clinical Efficacy </vt:lpstr>
      <vt:lpstr>Safety of PD-1/PD-L1 Inhibitors in Patients with NSCLC and Autoimmune Disorders (AID) Multi-institutional, Retrospective Study of 56 Patients</vt:lpstr>
      <vt:lpstr>MDACC Experience and Literature Review – Allograft Rejection in Select Patients Who Have Received Checkpoint Inhibitors</vt:lpstr>
      <vt:lpstr>Emerging Strategies in NSCLC: Agenda</vt:lpstr>
      <vt:lpstr>Case Presentation (Ms Pagtama)</vt:lpstr>
      <vt:lpstr>Rationale for Immune Checkpoint Inhibitors After Chemoradiation Therapy for Locally Advanced NSCLC</vt:lpstr>
      <vt:lpstr>PACIFIC: Phase III Trial of Durvalumab After Chemoradiation Therapy in Stage III, Locally Advanced, Unresectable NSCLC</vt:lpstr>
      <vt:lpstr>PACIFIC: PFS by Blinded Independent Central Review in the Intention-to-Treat Population (Primary Endpoint)</vt:lpstr>
      <vt:lpstr>PACIFIC: Overall Survival in the Intention-to-Treat Population</vt:lpstr>
      <vt:lpstr>PACIFIC: Subgroup Analysis of PFS by PD-L1 Expression and EGFR Mutation Status</vt:lpstr>
      <vt:lpstr>Case Presentation (Ms Goodwin)</vt:lpstr>
      <vt:lpstr>Case Presentation (Ms Goodwin)</vt:lpstr>
      <vt:lpstr>Case Presentation (Ms Goodwin)</vt:lpstr>
      <vt:lpstr>PACIFIC: Grade 3 or 4 Toxicity with Durvalumab After Chemoradiation in Stage III NSCLC </vt:lpstr>
      <vt:lpstr>PACIFIC: Time to Pneumonitis Onset and Treatment Exposure</vt:lpstr>
      <vt:lpstr> Leveraging the Immune System for Therapeutic Benefit in  Non-Small Cell Lung Cancer </vt:lpstr>
    </vt:vector>
  </TitlesOfParts>
  <Manager/>
  <Company>Research To Practice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Silvana Izquierdo</cp:lastModifiedBy>
  <cp:revision>2123</cp:revision>
  <cp:lastPrinted>2019-04-12T17:33:11Z</cp:lastPrinted>
  <dcterms:created xsi:type="dcterms:W3CDTF">2012-08-13T12:55:31Z</dcterms:created>
  <dcterms:modified xsi:type="dcterms:W3CDTF">2019-04-15T15:37:33Z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