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7972" r:id="rId2"/>
    <p:sldMasterId id="2147487997" r:id="rId3"/>
  </p:sldMasterIdLst>
  <p:notesMasterIdLst>
    <p:notesMasterId r:id="rId100"/>
  </p:notesMasterIdLst>
  <p:handoutMasterIdLst>
    <p:handoutMasterId r:id="rId101"/>
  </p:handoutMasterIdLst>
  <p:sldIdLst>
    <p:sldId id="3077" r:id="rId4"/>
    <p:sldId id="2628" r:id="rId5"/>
    <p:sldId id="2311" r:id="rId6"/>
    <p:sldId id="329" r:id="rId7"/>
    <p:sldId id="3078" r:id="rId8"/>
    <p:sldId id="925" r:id="rId9"/>
    <p:sldId id="3079" r:id="rId10"/>
    <p:sldId id="923" r:id="rId11"/>
    <p:sldId id="3080" r:id="rId12"/>
    <p:sldId id="924" r:id="rId13"/>
    <p:sldId id="3081" r:id="rId14"/>
    <p:sldId id="926" r:id="rId15"/>
    <p:sldId id="2598" r:id="rId16"/>
    <p:sldId id="2418" r:id="rId17"/>
    <p:sldId id="2599" r:id="rId18"/>
    <p:sldId id="2603" r:id="rId19"/>
    <p:sldId id="2604" r:id="rId20"/>
    <p:sldId id="2630" r:id="rId21"/>
    <p:sldId id="2584" r:id="rId22"/>
    <p:sldId id="2616" r:id="rId23"/>
    <p:sldId id="1172" r:id="rId24"/>
    <p:sldId id="1477" r:id="rId25"/>
    <p:sldId id="1308" r:id="rId26"/>
    <p:sldId id="1373" r:id="rId27"/>
    <p:sldId id="309" r:id="rId28"/>
    <p:sldId id="2370" r:id="rId29"/>
    <p:sldId id="2582" r:id="rId30"/>
    <p:sldId id="2637" r:id="rId31"/>
    <p:sldId id="1173" r:id="rId32"/>
    <p:sldId id="2635" r:id="rId33"/>
    <p:sldId id="2615" r:id="rId34"/>
    <p:sldId id="1478" r:id="rId35"/>
    <p:sldId id="1438" r:id="rId36"/>
    <p:sldId id="1440" r:id="rId37"/>
    <p:sldId id="2631" r:id="rId38"/>
    <p:sldId id="2540" r:id="rId39"/>
    <p:sldId id="2614" r:id="rId40"/>
    <p:sldId id="1457" r:id="rId41"/>
    <p:sldId id="1479" r:id="rId42"/>
    <p:sldId id="1188" r:id="rId43"/>
    <p:sldId id="772" r:id="rId44"/>
    <p:sldId id="1323" r:id="rId45"/>
    <p:sldId id="1311" r:id="rId46"/>
    <p:sldId id="636" r:id="rId47"/>
    <p:sldId id="737" r:id="rId48"/>
    <p:sldId id="1480" r:id="rId49"/>
    <p:sldId id="1461" r:id="rId50"/>
    <p:sldId id="1481" r:id="rId51"/>
    <p:sldId id="2576" r:id="rId52"/>
    <p:sldId id="2632" r:id="rId53"/>
    <p:sldId id="2409" r:id="rId54"/>
    <p:sldId id="1434" r:id="rId55"/>
    <p:sldId id="1344" r:id="rId56"/>
    <p:sldId id="2578" r:id="rId57"/>
    <p:sldId id="1191" r:id="rId58"/>
    <p:sldId id="2623" r:id="rId59"/>
    <p:sldId id="2393" r:id="rId60"/>
    <p:sldId id="2392" r:id="rId61"/>
    <p:sldId id="2423" r:id="rId62"/>
    <p:sldId id="1485" r:id="rId63"/>
    <p:sldId id="423" r:id="rId64"/>
    <p:sldId id="1375" r:id="rId65"/>
    <p:sldId id="1376" r:id="rId66"/>
    <p:sldId id="2580" r:id="rId67"/>
    <p:sldId id="2638" r:id="rId68"/>
    <p:sldId id="1195" r:id="rId69"/>
    <p:sldId id="631" r:id="rId70"/>
    <p:sldId id="775" r:id="rId71"/>
    <p:sldId id="2031" r:id="rId72"/>
    <p:sldId id="2410" r:id="rId73"/>
    <p:sldId id="780" r:id="rId74"/>
    <p:sldId id="2633" r:id="rId75"/>
    <p:sldId id="2612" r:id="rId76"/>
    <p:sldId id="2620" r:id="rId77"/>
    <p:sldId id="2610" r:id="rId78"/>
    <p:sldId id="2617" r:id="rId79"/>
    <p:sldId id="2618" r:id="rId80"/>
    <p:sldId id="2619" r:id="rId81"/>
    <p:sldId id="2436" r:id="rId82"/>
    <p:sldId id="2627" r:id="rId83"/>
    <p:sldId id="2439" r:id="rId84"/>
    <p:sldId id="2624" r:id="rId85"/>
    <p:sldId id="2625" r:id="rId86"/>
    <p:sldId id="2626" r:id="rId87"/>
    <p:sldId id="2636" r:id="rId88"/>
    <p:sldId id="2621" r:id="rId89"/>
    <p:sldId id="2647" r:id="rId90"/>
    <p:sldId id="2422" r:id="rId91"/>
    <p:sldId id="769" r:id="rId92"/>
    <p:sldId id="799" r:id="rId93"/>
    <p:sldId id="2424" r:id="rId94"/>
    <p:sldId id="2427" r:id="rId95"/>
    <p:sldId id="2437" r:id="rId96"/>
    <p:sldId id="2430" r:id="rId97"/>
    <p:sldId id="2431" r:id="rId98"/>
    <p:sldId id="2432" r:id="rId99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1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30"/>
    <a:srgbClr val="FF00FF"/>
    <a:srgbClr val="203864"/>
    <a:srgbClr val="005796"/>
    <a:srgbClr val="002B50"/>
    <a:srgbClr val="F9951E"/>
    <a:srgbClr val="FF40FF"/>
    <a:srgbClr val="4FD2FF"/>
    <a:srgbClr val="FFCC31"/>
    <a:srgbClr val="002B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03367CE-A473-974C-A982-E397C5996572}" v="27" dt="2019-04-15T16:47:19.3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62" autoAdjust="0"/>
    <p:restoredTop sz="95952" autoAdjust="0"/>
  </p:normalViewPr>
  <p:slideViewPr>
    <p:cSldViewPr>
      <p:cViewPr varScale="1">
        <p:scale>
          <a:sx n="106" d="100"/>
          <a:sy n="106" d="100"/>
        </p:scale>
        <p:origin x="848" y="184"/>
      </p:cViewPr>
      <p:guideLst>
        <p:guide orient="horz" pos="2160"/>
        <p:guide pos="37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6" Type="http://schemas.openxmlformats.org/officeDocument/2006/relationships/slide" Target="slides/slide13.xml"/><Relationship Id="rId107" Type="http://schemas.microsoft.com/office/2015/10/relationships/revisionInfo" Target="revisionInfo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presProps" Target="presProps.xml"/><Relationship Id="rId5" Type="http://schemas.openxmlformats.org/officeDocument/2006/relationships/slide" Target="slides/slide2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59" Type="http://schemas.openxmlformats.org/officeDocument/2006/relationships/slide" Target="slides/slide56.xml"/><Relationship Id="rId103" Type="http://schemas.openxmlformats.org/officeDocument/2006/relationships/viewProps" Target="viewProps.xml"/><Relationship Id="rId108" Type="http://schemas.openxmlformats.org/officeDocument/2006/relationships/customXml" Target="../customXml/item1.xml"/><Relationship Id="rId54" Type="http://schemas.openxmlformats.org/officeDocument/2006/relationships/slide" Target="slides/slide51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microsoft.com/office/2016/11/relationships/changesInfo" Target="changesInfos/changesInfo1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customXml" Target="../customXml/item2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theme" Target="theme/theme1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customXml" Target="../customXml/item3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56" Type="http://schemas.openxmlformats.org/officeDocument/2006/relationships/slide" Target="slides/slide53.xml"/><Relationship Id="rId77" Type="http://schemas.openxmlformats.org/officeDocument/2006/relationships/slide" Target="slides/slide74.xml"/><Relationship Id="rId100" Type="http://schemas.openxmlformats.org/officeDocument/2006/relationships/notesMaster" Target="notesMasters/notesMaster1.xml"/><Relationship Id="rId105" Type="http://schemas.openxmlformats.org/officeDocument/2006/relationships/tableStyles" Target="tableStyle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22.xml"/><Relationship Id="rId46" Type="http://schemas.openxmlformats.org/officeDocument/2006/relationships/slide" Target="slides/slide43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62" Type="http://schemas.openxmlformats.org/officeDocument/2006/relationships/slide" Target="slides/slide59.xml"/><Relationship Id="rId83" Type="http://schemas.openxmlformats.org/officeDocument/2006/relationships/slide" Target="slides/slide80.xml"/><Relationship Id="rId88" Type="http://schemas.openxmlformats.org/officeDocument/2006/relationships/slide" Target="slides/slide8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lvana Izquierdo" userId="46480b9d-78ec-4659-884d-35c5467fe41c" providerId="ADAL" clId="{549C396F-2472-644E-9533-84E53E72C2D7}"/>
    <pc:docChg chg="delSld">
      <pc:chgData name="Silvana Izquierdo" userId="46480b9d-78ec-4659-884d-35c5467fe41c" providerId="ADAL" clId="{549C396F-2472-644E-9533-84E53E72C2D7}" dt="2019-04-15T17:45:07.097" v="0" actId="2696"/>
      <pc:docMkLst>
        <pc:docMk/>
      </pc:docMkLst>
      <pc:sldChg chg="del">
        <pc:chgData name="Silvana Izquierdo" userId="46480b9d-78ec-4659-884d-35c5467fe41c" providerId="ADAL" clId="{549C396F-2472-644E-9533-84E53E72C2D7}" dt="2019-04-15T17:45:07.097" v="0" actId="2696"/>
        <pc:sldMkLst>
          <pc:docMk/>
          <pc:sldMk cId="3682608008" sldId="2648"/>
        </pc:sldMkLst>
      </pc:sldChg>
    </pc:docChg>
  </pc:docChgLst>
  <pc:docChgLst>
    <pc:chgData name="Silvana Izquierdo" userId="46480b9d-78ec-4659-884d-35c5467fe41c" providerId="ADAL" clId="{E03367CE-A473-974C-A982-E397C5996572}"/>
    <pc:docChg chg="custSel addSld delSld modSld delMainMaster">
      <pc:chgData name="Silvana Izquierdo" userId="46480b9d-78ec-4659-884d-35c5467fe41c" providerId="ADAL" clId="{E03367CE-A473-974C-A982-E397C5996572}" dt="2019-04-15T16:48:38.886" v="110" actId="20577"/>
      <pc:docMkLst>
        <pc:docMk/>
      </pc:docMkLst>
      <pc:sldChg chg="del">
        <pc:chgData name="Silvana Izquierdo" userId="46480b9d-78ec-4659-884d-35c5467fe41c" providerId="ADAL" clId="{E03367CE-A473-974C-A982-E397C5996572}" dt="2019-04-15T16:35:14.914" v="11" actId="2696"/>
        <pc:sldMkLst>
          <pc:docMk/>
          <pc:sldMk cId="356381280" sldId="259"/>
        </pc:sldMkLst>
      </pc:sldChg>
      <pc:sldChg chg="del">
        <pc:chgData name="Silvana Izquierdo" userId="46480b9d-78ec-4659-884d-35c5467fe41c" providerId="ADAL" clId="{E03367CE-A473-974C-A982-E397C5996572}" dt="2019-04-15T16:35:19.670" v="13" actId="2696"/>
        <pc:sldMkLst>
          <pc:docMk/>
          <pc:sldMk cId="3305668714" sldId="261"/>
        </pc:sldMkLst>
      </pc:sldChg>
      <pc:sldChg chg="del">
        <pc:chgData name="Silvana Izquierdo" userId="46480b9d-78ec-4659-884d-35c5467fe41c" providerId="ADAL" clId="{E03367CE-A473-974C-A982-E397C5996572}" dt="2019-04-15T16:35:19.682" v="14" actId="2696"/>
        <pc:sldMkLst>
          <pc:docMk/>
          <pc:sldMk cId="2249483738" sldId="262"/>
        </pc:sldMkLst>
      </pc:sldChg>
      <pc:sldChg chg="del">
        <pc:chgData name="Silvana Izquierdo" userId="46480b9d-78ec-4659-884d-35c5467fe41c" providerId="ADAL" clId="{E03367CE-A473-974C-A982-E397C5996572}" dt="2019-04-15T16:35:19.699" v="15" actId="2696"/>
        <pc:sldMkLst>
          <pc:docMk/>
          <pc:sldMk cId="4224362077" sldId="263"/>
        </pc:sldMkLst>
      </pc:sldChg>
      <pc:sldChg chg="del">
        <pc:chgData name="Silvana Izquierdo" userId="46480b9d-78ec-4659-884d-35c5467fe41c" providerId="ADAL" clId="{E03367CE-A473-974C-A982-E397C5996572}" dt="2019-04-15T16:35:21.888" v="16" actId="2696"/>
        <pc:sldMkLst>
          <pc:docMk/>
          <pc:sldMk cId="2257713743" sldId="264"/>
        </pc:sldMkLst>
      </pc:sldChg>
      <pc:sldChg chg="del">
        <pc:chgData name="Silvana Izquierdo" userId="46480b9d-78ec-4659-884d-35c5467fe41c" providerId="ADAL" clId="{E03367CE-A473-974C-A982-E397C5996572}" dt="2019-04-15T16:35:23.742" v="17" actId="2696"/>
        <pc:sldMkLst>
          <pc:docMk/>
          <pc:sldMk cId="1369221618" sldId="265"/>
        </pc:sldMkLst>
      </pc:sldChg>
      <pc:sldChg chg="del">
        <pc:chgData name="Silvana Izquierdo" userId="46480b9d-78ec-4659-884d-35c5467fe41c" providerId="ADAL" clId="{E03367CE-A473-974C-A982-E397C5996572}" dt="2019-04-15T16:35:24.589" v="18" actId="2696"/>
        <pc:sldMkLst>
          <pc:docMk/>
          <pc:sldMk cId="2251114774" sldId="266"/>
        </pc:sldMkLst>
      </pc:sldChg>
      <pc:sldChg chg="del">
        <pc:chgData name="Silvana Izquierdo" userId="46480b9d-78ec-4659-884d-35c5467fe41c" providerId="ADAL" clId="{E03367CE-A473-974C-A982-E397C5996572}" dt="2019-04-15T16:35:27.213" v="20" actId="2696"/>
        <pc:sldMkLst>
          <pc:docMk/>
          <pc:sldMk cId="3313881389" sldId="267"/>
        </pc:sldMkLst>
      </pc:sldChg>
      <pc:sldChg chg="del">
        <pc:chgData name="Silvana Izquierdo" userId="46480b9d-78ec-4659-884d-35c5467fe41c" providerId="ADAL" clId="{E03367CE-A473-974C-A982-E397C5996572}" dt="2019-04-15T16:35:27.191" v="19" actId="2696"/>
        <pc:sldMkLst>
          <pc:docMk/>
          <pc:sldMk cId="1759044196" sldId="268"/>
        </pc:sldMkLst>
      </pc:sldChg>
      <pc:sldChg chg="del">
        <pc:chgData name="Silvana Izquierdo" userId="46480b9d-78ec-4659-884d-35c5467fe41c" providerId="ADAL" clId="{E03367CE-A473-974C-A982-E397C5996572}" dt="2019-04-15T16:35:28.642" v="21" actId="2696"/>
        <pc:sldMkLst>
          <pc:docMk/>
          <pc:sldMk cId="1367771137" sldId="269"/>
        </pc:sldMkLst>
      </pc:sldChg>
      <pc:sldChg chg="del">
        <pc:chgData name="Silvana Izquierdo" userId="46480b9d-78ec-4659-884d-35c5467fe41c" providerId="ADAL" clId="{E03367CE-A473-974C-A982-E397C5996572}" dt="2019-04-15T16:35:29.757" v="22" actId="2696"/>
        <pc:sldMkLst>
          <pc:docMk/>
          <pc:sldMk cId="3546307438" sldId="270"/>
        </pc:sldMkLst>
      </pc:sldChg>
      <pc:sldChg chg="del">
        <pc:chgData name="Silvana Izquierdo" userId="46480b9d-78ec-4659-884d-35c5467fe41c" providerId="ADAL" clId="{E03367CE-A473-974C-A982-E397C5996572}" dt="2019-04-15T16:35:30.878" v="23" actId="2696"/>
        <pc:sldMkLst>
          <pc:docMk/>
          <pc:sldMk cId="2146617155" sldId="271"/>
        </pc:sldMkLst>
      </pc:sldChg>
      <pc:sldChg chg="del">
        <pc:chgData name="Silvana Izquierdo" userId="46480b9d-78ec-4659-884d-35c5467fe41c" providerId="ADAL" clId="{E03367CE-A473-974C-A982-E397C5996572}" dt="2019-04-15T16:35:34.254" v="24" actId="2696"/>
        <pc:sldMkLst>
          <pc:docMk/>
          <pc:sldMk cId="1642979975" sldId="272"/>
        </pc:sldMkLst>
      </pc:sldChg>
      <pc:sldChg chg="del">
        <pc:chgData name="Silvana Izquierdo" userId="46480b9d-78ec-4659-884d-35c5467fe41c" providerId="ADAL" clId="{E03367CE-A473-974C-A982-E397C5996572}" dt="2019-04-15T16:35:34.300" v="25" actId="2696"/>
        <pc:sldMkLst>
          <pc:docMk/>
          <pc:sldMk cId="1198340878" sldId="273"/>
        </pc:sldMkLst>
      </pc:sldChg>
      <pc:sldChg chg="del">
        <pc:chgData name="Silvana Izquierdo" userId="46480b9d-78ec-4659-884d-35c5467fe41c" providerId="ADAL" clId="{E03367CE-A473-974C-A982-E397C5996572}" dt="2019-04-15T16:35:36.974" v="26" actId="2696"/>
        <pc:sldMkLst>
          <pc:docMk/>
          <pc:sldMk cId="2196673390" sldId="274"/>
        </pc:sldMkLst>
      </pc:sldChg>
      <pc:sldChg chg="del">
        <pc:chgData name="Silvana Izquierdo" userId="46480b9d-78ec-4659-884d-35c5467fe41c" providerId="ADAL" clId="{E03367CE-A473-974C-A982-E397C5996572}" dt="2019-04-15T16:35:36.990" v="27" actId="2696"/>
        <pc:sldMkLst>
          <pc:docMk/>
          <pc:sldMk cId="101407611" sldId="275"/>
        </pc:sldMkLst>
      </pc:sldChg>
      <pc:sldChg chg="del">
        <pc:chgData name="Silvana Izquierdo" userId="46480b9d-78ec-4659-884d-35c5467fe41c" providerId="ADAL" clId="{E03367CE-A473-974C-A982-E397C5996572}" dt="2019-04-15T16:35:39.705" v="29" actId="2696"/>
        <pc:sldMkLst>
          <pc:docMk/>
          <pc:sldMk cId="1048440906" sldId="277"/>
        </pc:sldMkLst>
      </pc:sldChg>
      <pc:sldChg chg="del">
        <pc:chgData name="Silvana Izquierdo" userId="46480b9d-78ec-4659-884d-35c5467fe41c" providerId="ADAL" clId="{E03367CE-A473-974C-A982-E397C5996572}" dt="2019-04-15T16:35:53.860" v="36" actId="2696"/>
        <pc:sldMkLst>
          <pc:docMk/>
          <pc:sldMk cId="3552517402" sldId="284"/>
        </pc:sldMkLst>
      </pc:sldChg>
      <pc:sldChg chg="modNotesTx">
        <pc:chgData name="Silvana Izquierdo" userId="46480b9d-78ec-4659-884d-35c5467fe41c" providerId="ADAL" clId="{E03367CE-A473-974C-A982-E397C5996572}" dt="2019-04-15T16:47:51.936" v="108" actId="20577"/>
        <pc:sldMkLst>
          <pc:docMk/>
          <pc:sldMk cId="2812869001" sldId="309"/>
        </pc:sldMkLst>
      </pc:sldChg>
      <pc:sldChg chg="add">
        <pc:chgData name="Silvana Izquierdo" userId="46480b9d-78ec-4659-884d-35c5467fe41c" providerId="ADAL" clId="{E03367CE-A473-974C-A982-E397C5996572}" dt="2019-04-15T16:35:09.492" v="10"/>
        <pc:sldMkLst>
          <pc:docMk/>
          <pc:sldMk cId="419715049" sldId="329"/>
        </pc:sldMkLst>
      </pc:sldChg>
      <pc:sldChg chg="modNotesTx">
        <pc:chgData name="Silvana Izquierdo" userId="46480b9d-78ec-4659-884d-35c5467fe41c" providerId="ADAL" clId="{E03367CE-A473-974C-A982-E397C5996572}" dt="2019-04-15T16:48:38.886" v="110" actId="20577"/>
        <pc:sldMkLst>
          <pc:docMk/>
          <pc:sldMk cId="473202613" sldId="799"/>
        </pc:sldMkLst>
      </pc:sldChg>
      <pc:sldChg chg="add">
        <pc:chgData name="Silvana Izquierdo" userId="46480b9d-78ec-4659-884d-35c5467fe41c" providerId="ADAL" clId="{E03367CE-A473-974C-A982-E397C5996572}" dt="2019-04-15T16:47:02.907" v="105"/>
        <pc:sldMkLst>
          <pc:docMk/>
          <pc:sldMk cId="1378739508" sldId="923"/>
        </pc:sldMkLst>
      </pc:sldChg>
      <pc:sldChg chg="add">
        <pc:chgData name="Silvana Izquierdo" userId="46480b9d-78ec-4659-884d-35c5467fe41c" providerId="ADAL" clId="{E03367CE-A473-974C-A982-E397C5996572}" dt="2019-04-15T16:47:11.675" v="106"/>
        <pc:sldMkLst>
          <pc:docMk/>
          <pc:sldMk cId="584858860" sldId="924"/>
        </pc:sldMkLst>
      </pc:sldChg>
      <pc:sldChg chg="del">
        <pc:chgData name="Silvana Izquierdo" userId="46480b9d-78ec-4659-884d-35c5467fe41c" providerId="ADAL" clId="{E03367CE-A473-974C-A982-E397C5996572}" dt="2019-04-15T16:34:59.977" v="1" actId="2696"/>
        <pc:sldMkLst>
          <pc:docMk/>
          <pc:sldMk cId="956746237" sldId="924"/>
        </pc:sldMkLst>
      </pc:sldChg>
      <pc:sldChg chg="add">
        <pc:chgData name="Silvana Izquierdo" userId="46480b9d-78ec-4659-884d-35c5467fe41c" providerId="ADAL" clId="{E03367CE-A473-974C-A982-E397C5996572}" dt="2019-04-15T16:46:52.464" v="104"/>
        <pc:sldMkLst>
          <pc:docMk/>
          <pc:sldMk cId="2528892115" sldId="925"/>
        </pc:sldMkLst>
      </pc:sldChg>
      <pc:sldChg chg="add">
        <pc:chgData name="Silvana Izquierdo" userId="46480b9d-78ec-4659-884d-35c5467fe41c" providerId="ADAL" clId="{E03367CE-A473-974C-A982-E397C5996572}" dt="2019-04-15T16:47:19.321" v="107"/>
        <pc:sldMkLst>
          <pc:docMk/>
          <pc:sldMk cId="4272420854" sldId="926"/>
        </pc:sldMkLst>
      </pc:sldChg>
      <pc:sldChg chg="del">
        <pc:chgData name="Silvana Izquierdo" userId="46480b9d-78ec-4659-884d-35c5467fe41c" providerId="ADAL" clId="{E03367CE-A473-974C-A982-E397C5996572}" dt="2019-04-15T16:35:56.406" v="49" actId="2696"/>
        <pc:sldMkLst>
          <pc:docMk/>
          <pc:sldMk cId="0" sldId="1062"/>
        </pc:sldMkLst>
      </pc:sldChg>
      <pc:sldChg chg="modNotesTx">
        <pc:chgData name="Silvana Izquierdo" userId="46480b9d-78ec-4659-884d-35c5467fe41c" providerId="ADAL" clId="{E03367CE-A473-974C-A982-E397C5996572}" dt="2019-04-15T16:48:14.783" v="109" actId="20577"/>
        <pc:sldMkLst>
          <pc:docMk/>
          <pc:sldMk cId="480446940" sldId="1188"/>
        </pc:sldMkLst>
      </pc:sldChg>
      <pc:sldChg chg="del">
        <pc:chgData name="Silvana Izquierdo" userId="46480b9d-78ec-4659-884d-35c5467fe41c" providerId="ADAL" clId="{E03367CE-A473-974C-A982-E397C5996572}" dt="2019-04-15T16:35:00.033" v="4" actId="2696"/>
        <pc:sldMkLst>
          <pc:docMk/>
          <pc:sldMk cId="4060073694" sldId="1347"/>
        </pc:sldMkLst>
      </pc:sldChg>
      <pc:sldChg chg="del">
        <pc:chgData name="Silvana Izquierdo" userId="46480b9d-78ec-4659-884d-35c5467fe41c" providerId="ADAL" clId="{E03367CE-A473-974C-A982-E397C5996572}" dt="2019-04-15T16:35:00.048" v="5" actId="2696"/>
        <pc:sldMkLst>
          <pc:docMk/>
          <pc:sldMk cId="2143881967" sldId="2360"/>
        </pc:sldMkLst>
      </pc:sldChg>
      <pc:sldChg chg="del">
        <pc:chgData name="Silvana Izquierdo" userId="46480b9d-78ec-4659-884d-35c5467fe41c" providerId="ADAL" clId="{E03367CE-A473-974C-A982-E397C5996572}" dt="2019-04-15T16:35:00.016" v="3" actId="2696"/>
        <pc:sldMkLst>
          <pc:docMk/>
          <pc:sldMk cId="1660016974" sldId="2362"/>
        </pc:sldMkLst>
      </pc:sldChg>
      <pc:sldChg chg="del">
        <pc:chgData name="Silvana Izquierdo" userId="46480b9d-78ec-4659-884d-35c5467fe41c" providerId="ADAL" clId="{E03367CE-A473-974C-A982-E397C5996572}" dt="2019-04-15T16:35:00.078" v="7" actId="2696"/>
        <pc:sldMkLst>
          <pc:docMk/>
          <pc:sldMk cId="3034950689" sldId="2363"/>
        </pc:sldMkLst>
      </pc:sldChg>
      <pc:sldChg chg="del">
        <pc:chgData name="Silvana Izquierdo" userId="46480b9d-78ec-4659-884d-35c5467fe41c" providerId="ADAL" clId="{E03367CE-A473-974C-A982-E397C5996572}" dt="2019-04-15T16:35:00.102" v="8" actId="2696"/>
        <pc:sldMkLst>
          <pc:docMk/>
          <pc:sldMk cId="2859093218" sldId="2364"/>
        </pc:sldMkLst>
      </pc:sldChg>
      <pc:sldChg chg="del">
        <pc:chgData name="Silvana Izquierdo" userId="46480b9d-78ec-4659-884d-35c5467fe41c" providerId="ADAL" clId="{E03367CE-A473-974C-A982-E397C5996572}" dt="2019-04-15T16:34:59.996" v="2" actId="2696"/>
        <pc:sldMkLst>
          <pc:docMk/>
          <pc:sldMk cId="2830147812" sldId="2366"/>
        </pc:sldMkLst>
      </pc:sldChg>
      <pc:sldChg chg="del">
        <pc:chgData name="Silvana Izquierdo" userId="46480b9d-78ec-4659-884d-35c5467fe41c" providerId="ADAL" clId="{E03367CE-A473-974C-A982-E397C5996572}" dt="2019-04-15T16:35:00.063" v="6" actId="2696"/>
        <pc:sldMkLst>
          <pc:docMk/>
          <pc:sldMk cId="3983135836" sldId="2441"/>
        </pc:sldMkLst>
      </pc:sldChg>
      <pc:sldChg chg="del">
        <pc:chgData name="Silvana Izquierdo" userId="46480b9d-78ec-4659-884d-35c5467fe41c" providerId="ADAL" clId="{E03367CE-A473-974C-A982-E397C5996572}" dt="2019-04-15T16:35:00.123" v="9" actId="2696"/>
        <pc:sldMkLst>
          <pc:docMk/>
          <pc:sldMk cId="2293510516" sldId="2629"/>
        </pc:sldMkLst>
      </pc:sldChg>
      <pc:sldChg chg="del">
        <pc:chgData name="Silvana Izquierdo" userId="46480b9d-78ec-4659-884d-35c5467fe41c" providerId="ADAL" clId="{E03367CE-A473-974C-A982-E397C5996572}" dt="2019-04-15T16:35:14.934" v="12" actId="2696"/>
        <pc:sldMkLst>
          <pc:docMk/>
          <pc:sldMk cId="1477763828" sldId="2639"/>
        </pc:sldMkLst>
      </pc:sldChg>
      <pc:sldChg chg="del">
        <pc:chgData name="Silvana Izquierdo" userId="46480b9d-78ec-4659-884d-35c5467fe41c" providerId="ADAL" clId="{E03367CE-A473-974C-A982-E397C5996572}" dt="2019-04-15T16:35:39.690" v="28" actId="2696"/>
        <pc:sldMkLst>
          <pc:docMk/>
          <pc:sldMk cId="2339817548" sldId="2640"/>
        </pc:sldMkLst>
      </pc:sldChg>
      <pc:sldChg chg="del">
        <pc:chgData name="Silvana Izquierdo" userId="46480b9d-78ec-4659-884d-35c5467fe41c" providerId="ADAL" clId="{E03367CE-A473-974C-A982-E397C5996572}" dt="2019-04-15T16:35:43.488" v="30" actId="2696"/>
        <pc:sldMkLst>
          <pc:docMk/>
          <pc:sldMk cId="3924719684" sldId="2641"/>
        </pc:sldMkLst>
      </pc:sldChg>
      <pc:sldChg chg="del">
        <pc:chgData name="Silvana Izquierdo" userId="46480b9d-78ec-4659-884d-35c5467fe41c" providerId="ADAL" clId="{E03367CE-A473-974C-A982-E397C5996572}" dt="2019-04-15T16:35:43.538" v="31" actId="2696"/>
        <pc:sldMkLst>
          <pc:docMk/>
          <pc:sldMk cId="965876529" sldId="2642"/>
        </pc:sldMkLst>
      </pc:sldChg>
      <pc:sldChg chg="del">
        <pc:chgData name="Silvana Izquierdo" userId="46480b9d-78ec-4659-884d-35c5467fe41c" providerId="ADAL" clId="{E03367CE-A473-974C-A982-E397C5996572}" dt="2019-04-15T16:35:48.249" v="33" actId="2696"/>
        <pc:sldMkLst>
          <pc:docMk/>
          <pc:sldMk cId="270724215" sldId="2643"/>
        </pc:sldMkLst>
      </pc:sldChg>
      <pc:sldChg chg="del">
        <pc:chgData name="Silvana Izquierdo" userId="46480b9d-78ec-4659-884d-35c5467fe41c" providerId="ADAL" clId="{E03367CE-A473-974C-A982-E397C5996572}" dt="2019-04-15T16:35:47.327" v="32" actId="2696"/>
        <pc:sldMkLst>
          <pc:docMk/>
          <pc:sldMk cId="3210097092" sldId="2644"/>
        </pc:sldMkLst>
      </pc:sldChg>
      <pc:sldChg chg="del">
        <pc:chgData name="Silvana Izquierdo" userId="46480b9d-78ec-4659-884d-35c5467fe41c" providerId="ADAL" clId="{E03367CE-A473-974C-A982-E397C5996572}" dt="2019-04-15T16:35:49.918" v="34" actId="2696"/>
        <pc:sldMkLst>
          <pc:docMk/>
          <pc:sldMk cId="2547201036" sldId="2645"/>
        </pc:sldMkLst>
      </pc:sldChg>
      <pc:sldChg chg="del">
        <pc:chgData name="Silvana Izquierdo" userId="46480b9d-78ec-4659-884d-35c5467fe41c" providerId="ADAL" clId="{E03367CE-A473-974C-A982-E397C5996572}" dt="2019-04-15T16:35:53.830" v="35" actId="2696"/>
        <pc:sldMkLst>
          <pc:docMk/>
          <pc:sldMk cId="4080275938" sldId="2646"/>
        </pc:sldMkLst>
      </pc:sldChg>
      <pc:sldChg chg="add">
        <pc:chgData name="Silvana Izquierdo" userId="46480b9d-78ec-4659-884d-35c5467fe41c" providerId="ADAL" clId="{E03367CE-A473-974C-A982-E397C5996572}" dt="2019-04-15T16:34:50.321" v="0"/>
        <pc:sldMkLst>
          <pc:docMk/>
          <pc:sldMk cId="47961931" sldId="3077"/>
        </pc:sldMkLst>
      </pc:sldChg>
      <pc:sldChg chg="addSp delSp modSp add">
        <pc:chgData name="Silvana Izquierdo" userId="46480b9d-78ec-4659-884d-35c5467fe41c" providerId="ADAL" clId="{E03367CE-A473-974C-A982-E397C5996572}" dt="2019-04-15T16:43:37.189" v="62" actId="14861"/>
        <pc:sldMkLst>
          <pc:docMk/>
          <pc:sldMk cId="4111539014" sldId="3078"/>
        </pc:sldMkLst>
        <pc:spChg chg="mod">
          <ac:chgData name="Silvana Izquierdo" userId="46480b9d-78ec-4659-884d-35c5467fe41c" providerId="ADAL" clId="{E03367CE-A473-974C-A982-E397C5996572}" dt="2019-04-15T16:43:03.721" v="54" actId="14100"/>
          <ac:spMkLst>
            <pc:docMk/>
            <pc:sldMk cId="4111539014" sldId="3078"/>
            <ac:spMk id="5" creationId="{F4E22311-58AD-8E49-AA67-990165540413}"/>
          </ac:spMkLst>
        </pc:spChg>
        <pc:picChg chg="add mod">
          <ac:chgData name="Silvana Izquierdo" userId="46480b9d-78ec-4659-884d-35c5467fe41c" providerId="ADAL" clId="{E03367CE-A473-974C-A982-E397C5996572}" dt="2019-04-15T16:43:37.189" v="62" actId="14861"/>
          <ac:picMkLst>
            <pc:docMk/>
            <pc:sldMk cId="4111539014" sldId="3078"/>
            <ac:picMk id="3" creationId="{EE7D03CB-D1E8-2C45-BFFF-F3A192AE95CD}"/>
          </ac:picMkLst>
        </pc:picChg>
        <pc:picChg chg="del">
          <ac:chgData name="Silvana Izquierdo" userId="46480b9d-78ec-4659-884d-35c5467fe41c" providerId="ADAL" clId="{E03367CE-A473-974C-A982-E397C5996572}" dt="2019-04-15T16:43:34.243" v="61" actId="478"/>
          <ac:picMkLst>
            <pc:docMk/>
            <pc:sldMk cId="4111539014" sldId="3078"/>
            <ac:picMk id="9" creationId="{B8E9DBA7-0AFF-AD40-B928-68B50C4D51E4}"/>
          </ac:picMkLst>
        </pc:picChg>
      </pc:sldChg>
      <pc:sldChg chg="addSp delSp modSp add">
        <pc:chgData name="Silvana Izquierdo" userId="46480b9d-78ec-4659-884d-35c5467fe41c" providerId="ADAL" clId="{E03367CE-A473-974C-A982-E397C5996572}" dt="2019-04-15T16:44:21.986" v="74" actId="14861"/>
        <pc:sldMkLst>
          <pc:docMk/>
          <pc:sldMk cId="2796982263" sldId="3079"/>
        </pc:sldMkLst>
        <pc:spChg chg="mod">
          <ac:chgData name="Silvana Izquierdo" userId="46480b9d-78ec-4659-884d-35c5467fe41c" providerId="ADAL" clId="{E03367CE-A473-974C-A982-E397C5996572}" dt="2019-04-15T16:43:56.686" v="66" actId="113"/>
          <ac:spMkLst>
            <pc:docMk/>
            <pc:sldMk cId="2796982263" sldId="3079"/>
            <ac:spMk id="5" creationId="{F4E22311-58AD-8E49-AA67-990165540413}"/>
          </ac:spMkLst>
        </pc:spChg>
        <pc:picChg chg="del">
          <ac:chgData name="Silvana Izquierdo" userId="46480b9d-78ec-4659-884d-35c5467fe41c" providerId="ADAL" clId="{E03367CE-A473-974C-A982-E397C5996572}" dt="2019-04-15T16:44:19.093" v="73" actId="478"/>
          <ac:picMkLst>
            <pc:docMk/>
            <pc:sldMk cId="2796982263" sldId="3079"/>
            <ac:picMk id="3" creationId="{EE7D03CB-D1E8-2C45-BFFF-F3A192AE95CD}"/>
          </ac:picMkLst>
        </pc:picChg>
        <pc:picChg chg="add mod">
          <ac:chgData name="Silvana Izquierdo" userId="46480b9d-78ec-4659-884d-35c5467fe41c" providerId="ADAL" clId="{E03367CE-A473-974C-A982-E397C5996572}" dt="2019-04-15T16:44:21.986" v="74" actId="14861"/>
          <ac:picMkLst>
            <pc:docMk/>
            <pc:sldMk cId="2796982263" sldId="3079"/>
            <ac:picMk id="4" creationId="{F694D684-B5C5-F245-A141-71CFC0F25435}"/>
          </ac:picMkLst>
        </pc:picChg>
      </pc:sldChg>
      <pc:sldChg chg="addSp delSp modSp add">
        <pc:chgData name="Silvana Izquierdo" userId="46480b9d-78ec-4659-884d-35c5467fe41c" providerId="ADAL" clId="{E03367CE-A473-974C-A982-E397C5996572}" dt="2019-04-15T16:45:26.844" v="91" actId="14861"/>
        <pc:sldMkLst>
          <pc:docMk/>
          <pc:sldMk cId="1164005014" sldId="3080"/>
        </pc:sldMkLst>
        <pc:spChg chg="mod">
          <ac:chgData name="Silvana Izquierdo" userId="46480b9d-78ec-4659-884d-35c5467fe41c" providerId="ADAL" clId="{E03367CE-A473-974C-A982-E397C5996572}" dt="2019-04-15T16:44:42.576" v="78" actId="113"/>
          <ac:spMkLst>
            <pc:docMk/>
            <pc:sldMk cId="1164005014" sldId="3080"/>
            <ac:spMk id="5" creationId="{F4E22311-58AD-8E49-AA67-990165540413}"/>
          </ac:spMkLst>
        </pc:spChg>
        <pc:picChg chg="add del mod">
          <ac:chgData name="Silvana Izquierdo" userId="46480b9d-78ec-4659-884d-35c5467fe41c" providerId="ADAL" clId="{E03367CE-A473-974C-A982-E397C5996572}" dt="2019-04-15T16:45:01.132" v="83" actId="478"/>
          <ac:picMkLst>
            <pc:docMk/>
            <pc:sldMk cId="1164005014" sldId="3080"/>
            <ac:picMk id="3" creationId="{242A27B5-5B56-604F-A822-A1EC95DD2971}"/>
          </ac:picMkLst>
        </pc:picChg>
        <pc:picChg chg="del">
          <ac:chgData name="Silvana Izquierdo" userId="46480b9d-78ec-4659-884d-35c5467fe41c" providerId="ADAL" clId="{E03367CE-A473-974C-A982-E397C5996572}" dt="2019-04-15T16:45:23.829" v="90" actId="478"/>
          <ac:picMkLst>
            <pc:docMk/>
            <pc:sldMk cId="1164005014" sldId="3080"/>
            <ac:picMk id="4" creationId="{F694D684-B5C5-F245-A141-71CFC0F25435}"/>
          </ac:picMkLst>
        </pc:picChg>
        <pc:picChg chg="add mod">
          <ac:chgData name="Silvana Izquierdo" userId="46480b9d-78ec-4659-884d-35c5467fe41c" providerId="ADAL" clId="{E03367CE-A473-974C-A982-E397C5996572}" dt="2019-04-15T16:45:26.844" v="91" actId="14861"/>
          <ac:picMkLst>
            <pc:docMk/>
            <pc:sldMk cId="1164005014" sldId="3080"/>
            <ac:picMk id="7" creationId="{B2643DD5-6442-454C-B489-4DE1853B7C27}"/>
          </ac:picMkLst>
        </pc:picChg>
      </pc:sldChg>
      <pc:sldChg chg="addSp delSp modSp add">
        <pc:chgData name="Silvana Izquierdo" userId="46480b9d-78ec-4659-884d-35c5467fe41c" providerId="ADAL" clId="{E03367CE-A473-974C-A982-E397C5996572}" dt="2019-04-15T16:46:20.701" v="103" actId="14861"/>
        <pc:sldMkLst>
          <pc:docMk/>
          <pc:sldMk cId="1325007780" sldId="3081"/>
        </pc:sldMkLst>
        <pc:spChg chg="mod">
          <ac:chgData name="Silvana Izquierdo" userId="46480b9d-78ec-4659-884d-35c5467fe41c" providerId="ADAL" clId="{E03367CE-A473-974C-A982-E397C5996572}" dt="2019-04-15T16:45:53.541" v="95" actId="113"/>
          <ac:spMkLst>
            <pc:docMk/>
            <pc:sldMk cId="1325007780" sldId="3081"/>
            <ac:spMk id="5" creationId="{F4E22311-58AD-8E49-AA67-990165540413}"/>
          </ac:spMkLst>
        </pc:spChg>
        <pc:picChg chg="add mod">
          <ac:chgData name="Silvana Izquierdo" userId="46480b9d-78ec-4659-884d-35c5467fe41c" providerId="ADAL" clId="{E03367CE-A473-974C-A982-E397C5996572}" dt="2019-04-15T16:46:20.701" v="103" actId="14861"/>
          <ac:picMkLst>
            <pc:docMk/>
            <pc:sldMk cId="1325007780" sldId="3081"/>
            <ac:picMk id="3" creationId="{8367D4D8-D777-0549-9D0A-F75BFEF16E37}"/>
          </ac:picMkLst>
        </pc:picChg>
        <pc:picChg chg="del">
          <ac:chgData name="Silvana Izquierdo" userId="46480b9d-78ec-4659-884d-35c5467fe41c" providerId="ADAL" clId="{E03367CE-A473-974C-A982-E397C5996572}" dt="2019-04-15T16:46:16.778" v="102" actId="478"/>
          <ac:picMkLst>
            <pc:docMk/>
            <pc:sldMk cId="1325007780" sldId="3081"/>
            <ac:picMk id="7" creationId="{B2643DD5-6442-454C-B489-4DE1853B7C27}"/>
          </ac:picMkLst>
        </pc:picChg>
      </pc:sldChg>
      <pc:sldMasterChg chg="del delSldLayout">
        <pc:chgData name="Silvana Izquierdo" userId="46480b9d-78ec-4659-884d-35c5467fe41c" providerId="ADAL" clId="{E03367CE-A473-974C-A982-E397C5996572}" dt="2019-04-15T16:35:53.872" v="48" actId="2696"/>
        <pc:sldMasterMkLst>
          <pc:docMk/>
          <pc:sldMasterMk cId="2954996235" sldId="2147488014"/>
        </pc:sldMasterMkLst>
        <pc:sldLayoutChg chg="del">
          <pc:chgData name="Silvana Izquierdo" userId="46480b9d-78ec-4659-884d-35c5467fe41c" providerId="ADAL" clId="{E03367CE-A473-974C-A982-E397C5996572}" dt="2019-04-15T16:35:53.861" v="37" actId="2696"/>
          <pc:sldLayoutMkLst>
            <pc:docMk/>
            <pc:sldMasterMk cId="2954996235" sldId="2147488014"/>
            <pc:sldLayoutMk cId="1661569200" sldId="2147488015"/>
          </pc:sldLayoutMkLst>
        </pc:sldLayoutChg>
        <pc:sldLayoutChg chg="del">
          <pc:chgData name="Silvana Izquierdo" userId="46480b9d-78ec-4659-884d-35c5467fe41c" providerId="ADAL" clId="{E03367CE-A473-974C-A982-E397C5996572}" dt="2019-04-15T16:35:53.862" v="38" actId="2696"/>
          <pc:sldLayoutMkLst>
            <pc:docMk/>
            <pc:sldMasterMk cId="2954996235" sldId="2147488014"/>
            <pc:sldLayoutMk cId="4069890244" sldId="2147488016"/>
          </pc:sldLayoutMkLst>
        </pc:sldLayoutChg>
        <pc:sldLayoutChg chg="del">
          <pc:chgData name="Silvana Izquierdo" userId="46480b9d-78ec-4659-884d-35c5467fe41c" providerId="ADAL" clId="{E03367CE-A473-974C-A982-E397C5996572}" dt="2019-04-15T16:35:53.863" v="39" actId="2696"/>
          <pc:sldLayoutMkLst>
            <pc:docMk/>
            <pc:sldMasterMk cId="2954996235" sldId="2147488014"/>
            <pc:sldLayoutMk cId="540003887" sldId="2147488017"/>
          </pc:sldLayoutMkLst>
        </pc:sldLayoutChg>
        <pc:sldLayoutChg chg="del">
          <pc:chgData name="Silvana Izquierdo" userId="46480b9d-78ec-4659-884d-35c5467fe41c" providerId="ADAL" clId="{E03367CE-A473-974C-A982-E397C5996572}" dt="2019-04-15T16:35:53.864" v="40" actId="2696"/>
          <pc:sldLayoutMkLst>
            <pc:docMk/>
            <pc:sldMasterMk cId="2954996235" sldId="2147488014"/>
            <pc:sldLayoutMk cId="3237474310" sldId="2147488018"/>
          </pc:sldLayoutMkLst>
        </pc:sldLayoutChg>
        <pc:sldLayoutChg chg="del">
          <pc:chgData name="Silvana Izquierdo" userId="46480b9d-78ec-4659-884d-35c5467fe41c" providerId="ADAL" clId="{E03367CE-A473-974C-A982-E397C5996572}" dt="2019-04-15T16:35:53.865" v="41" actId="2696"/>
          <pc:sldLayoutMkLst>
            <pc:docMk/>
            <pc:sldMasterMk cId="2954996235" sldId="2147488014"/>
            <pc:sldLayoutMk cId="1070597195" sldId="2147488019"/>
          </pc:sldLayoutMkLst>
        </pc:sldLayoutChg>
        <pc:sldLayoutChg chg="del">
          <pc:chgData name="Silvana Izquierdo" userId="46480b9d-78ec-4659-884d-35c5467fe41c" providerId="ADAL" clId="{E03367CE-A473-974C-A982-E397C5996572}" dt="2019-04-15T16:35:53.866" v="42" actId="2696"/>
          <pc:sldLayoutMkLst>
            <pc:docMk/>
            <pc:sldMasterMk cId="2954996235" sldId="2147488014"/>
            <pc:sldLayoutMk cId="2404852529" sldId="2147488020"/>
          </pc:sldLayoutMkLst>
        </pc:sldLayoutChg>
        <pc:sldLayoutChg chg="del">
          <pc:chgData name="Silvana Izquierdo" userId="46480b9d-78ec-4659-884d-35c5467fe41c" providerId="ADAL" clId="{E03367CE-A473-974C-A982-E397C5996572}" dt="2019-04-15T16:35:53.867" v="43" actId="2696"/>
          <pc:sldLayoutMkLst>
            <pc:docMk/>
            <pc:sldMasterMk cId="2954996235" sldId="2147488014"/>
            <pc:sldLayoutMk cId="1996207172" sldId="2147488021"/>
          </pc:sldLayoutMkLst>
        </pc:sldLayoutChg>
        <pc:sldLayoutChg chg="del">
          <pc:chgData name="Silvana Izquierdo" userId="46480b9d-78ec-4659-884d-35c5467fe41c" providerId="ADAL" clId="{E03367CE-A473-974C-A982-E397C5996572}" dt="2019-04-15T16:35:53.867" v="44" actId="2696"/>
          <pc:sldLayoutMkLst>
            <pc:docMk/>
            <pc:sldMasterMk cId="2954996235" sldId="2147488014"/>
            <pc:sldLayoutMk cId="1058218037" sldId="2147488022"/>
          </pc:sldLayoutMkLst>
        </pc:sldLayoutChg>
        <pc:sldLayoutChg chg="del">
          <pc:chgData name="Silvana Izquierdo" userId="46480b9d-78ec-4659-884d-35c5467fe41c" providerId="ADAL" clId="{E03367CE-A473-974C-A982-E397C5996572}" dt="2019-04-15T16:35:53.868" v="45" actId="2696"/>
          <pc:sldLayoutMkLst>
            <pc:docMk/>
            <pc:sldMasterMk cId="2954996235" sldId="2147488014"/>
            <pc:sldLayoutMk cId="889675099" sldId="2147488023"/>
          </pc:sldLayoutMkLst>
        </pc:sldLayoutChg>
        <pc:sldLayoutChg chg="del">
          <pc:chgData name="Silvana Izquierdo" userId="46480b9d-78ec-4659-884d-35c5467fe41c" providerId="ADAL" clId="{E03367CE-A473-974C-A982-E397C5996572}" dt="2019-04-15T16:35:53.869" v="46" actId="2696"/>
          <pc:sldLayoutMkLst>
            <pc:docMk/>
            <pc:sldMasterMk cId="2954996235" sldId="2147488014"/>
            <pc:sldLayoutMk cId="2117079822" sldId="2147488024"/>
          </pc:sldLayoutMkLst>
        </pc:sldLayoutChg>
        <pc:sldLayoutChg chg="del">
          <pc:chgData name="Silvana Izquierdo" userId="46480b9d-78ec-4659-884d-35c5467fe41c" providerId="ADAL" clId="{E03367CE-A473-974C-A982-E397C5996572}" dt="2019-04-15T16:35:53.870" v="47" actId="2696"/>
          <pc:sldLayoutMkLst>
            <pc:docMk/>
            <pc:sldMasterMk cId="2954996235" sldId="2147488014"/>
            <pc:sldLayoutMk cId="3032097007" sldId="2147488025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978056471793101"/>
          <c:y val="3.9530556950742403E-2"/>
          <c:w val="0.75311105432549696"/>
          <c:h val="0.8437586570363400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Grade 1</c:v>
                </c:pt>
              </c:strCache>
            </c:strRef>
          </c:tx>
          <c:spPr>
            <a:solidFill>
              <a:srgbClr val="FF93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21A-4DB1-B3DA-FEAF138E6D8F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21A-4DB1-B3DA-FEAF138E6D8F}"/>
                </c:ext>
              </c:extLst>
            </c:dLbl>
            <c:dLbl>
              <c:idx val="10"/>
              <c:layout>
                <c:manualLayout>
                  <c:x val="0"/>
                  <c:y val="-1.27266607283693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79B-4C83-A817-C9EA3AF4EEB8}"/>
                </c:ext>
              </c:extLst>
            </c:dLbl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Pneumonia</c:v>
                </c:pt>
                <c:pt idx="1">
                  <c:v>Neutropenia</c:v>
                </c:pt>
                <c:pt idx="2">
                  <c:v>Anemia</c:v>
                </c:pt>
                <c:pt idx="5">
                  <c:v>Pyrexia</c:v>
                </c:pt>
                <c:pt idx="6">
                  <c:v>Nausea</c:v>
                </c:pt>
                <c:pt idx="7">
                  <c:v>Cough</c:v>
                </c:pt>
                <c:pt idx="8">
                  <c:v>Myalgia</c:v>
                </c:pt>
                <c:pt idx="9">
                  <c:v>Fatigue</c:v>
                </c:pt>
                <c:pt idx="10">
                  <c:v>Diarrhea</c:v>
                </c:pt>
                <c:pt idx="11">
                  <c:v>Headache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5">
                  <c:v>11</c:v>
                </c:pt>
                <c:pt idx="6">
                  <c:v>10</c:v>
                </c:pt>
                <c:pt idx="7">
                  <c:v>17</c:v>
                </c:pt>
                <c:pt idx="8">
                  <c:v>15</c:v>
                </c:pt>
                <c:pt idx="9">
                  <c:v>19</c:v>
                </c:pt>
                <c:pt idx="10">
                  <c:v>17</c:v>
                </c:pt>
                <c:pt idx="11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21A-4DB1-B3DA-FEAF138E6D8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Grade 2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</c:spPr>
          <c:invertIfNegative val="0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21A-4DB1-B3DA-FEAF138E6D8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Pneumonia</c:v>
                </c:pt>
                <c:pt idx="1">
                  <c:v>Neutropenia</c:v>
                </c:pt>
                <c:pt idx="2">
                  <c:v>Anemia</c:v>
                </c:pt>
                <c:pt idx="5">
                  <c:v>Pyrexia</c:v>
                </c:pt>
                <c:pt idx="6">
                  <c:v>Nausea</c:v>
                </c:pt>
                <c:pt idx="7">
                  <c:v>Cough</c:v>
                </c:pt>
                <c:pt idx="8">
                  <c:v>Myalgia</c:v>
                </c:pt>
                <c:pt idx="9">
                  <c:v>Fatigue</c:v>
                </c:pt>
                <c:pt idx="10">
                  <c:v>Diarrhea</c:v>
                </c:pt>
                <c:pt idx="11">
                  <c:v>Headache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1</c:v>
                </c:pt>
                <c:pt idx="1">
                  <c:v>0</c:v>
                </c:pt>
                <c:pt idx="2">
                  <c:v>2</c:v>
                </c:pt>
                <c:pt idx="5">
                  <c:v>4</c:v>
                </c:pt>
                <c:pt idx="6">
                  <c:v>7</c:v>
                </c:pt>
                <c:pt idx="7">
                  <c:v>2</c:v>
                </c:pt>
                <c:pt idx="8">
                  <c:v>5</c:v>
                </c:pt>
                <c:pt idx="9">
                  <c:v>6</c:v>
                </c:pt>
                <c:pt idx="10">
                  <c:v>10</c:v>
                </c:pt>
                <c:pt idx="11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21A-4DB1-B3DA-FEAF138E6D8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Grade 3</c:v>
                </c:pt>
              </c:strCache>
            </c:strRef>
          </c:tx>
          <c:spPr>
            <a:solidFill>
              <a:srgbClr val="71D5FF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7-F589-734A-A91F-21E819494E17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6-F589-734A-A91F-21E819494E17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5-F589-734A-A91F-21E819494E17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3B4-4427-B272-65D90CB20096}"/>
                </c:ext>
              </c:extLst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4-F589-734A-A91F-21E819494E17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3B4-4427-B272-65D90CB20096}"/>
                </c:ext>
              </c:extLst>
            </c:dLbl>
            <c:dLbl>
              <c:idx val="8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3-F589-734A-A91F-21E819494E17}"/>
                </c:ext>
              </c:extLst>
            </c:dLbl>
            <c:dLbl>
              <c:idx val="9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F589-734A-A91F-21E819494E17}"/>
                </c:ext>
              </c:extLst>
            </c:dLbl>
            <c:dLbl>
              <c:idx val="1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F589-734A-A91F-21E819494E17}"/>
                </c:ext>
              </c:extLst>
            </c:dLbl>
            <c:dLbl>
              <c:idx val="1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F589-734A-A91F-21E819494E1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Pneumonia</c:v>
                </c:pt>
                <c:pt idx="1">
                  <c:v>Neutropenia</c:v>
                </c:pt>
                <c:pt idx="2">
                  <c:v>Anemia</c:v>
                </c:pt>
                <c:pt idx="5">
                  <c:v>Pyrexia</c:v>
                </c:pt>
                <c:pt idx="6">
                  <c:v>Nausea</c:v>
                </c:pt>
                <c:pt idx="7">
                  <c:v>Cough</c:v>
                </c:pt>
                <c:pt idx="8">
                  <c:v>Myalgia</c:v>
                </c:pt>
                <c:pt idx="9">
                  <c:v>Fatigue</c:v>
                </c:pt>
                <c:pt idx="10">
                  <c:v>Diarrhea</c:v>
                </c:pt>
                <c:pt idx="11">
                  <c:v>Headache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5</c:v>
                </c:pt>
                <c:pt idx="1">
                  <c:v>5</c:v>
                </c:pt>
                <c:pt idx="2">
                  <c:v>8</c:v>
                </c:pt>
                <c:pt idx="5">
                  <c:v>0</c:v>
                </c:pt>
                <c:pt idx="6">
                  <c:v>1</c:v>
                </c:pt>
                <c:pt idx="7">
                  <c:v>0</c:v>
                </c:pt>
                <c:pt idx="8">
                  <c:v>1</c:v>
                </c:pt>
                <c:pt idx="9">
                  <c:v>1</c:v>
                </c:pt>
                <c:pt idx="10">
                  <c:v>3</c:v>
                </c:pt>
                <c:pt idx="1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21A-4DB1-B3DA-FEAF138E6D8F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Grade 4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21A-4DB1-B3DA-FEAF138E6D8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Pneumonia</c:v>
                </c:pt>
                <c:pt idx="1">
                  <c:v>Neutropenia</c:v>
                </c:pt>
                <c:pt idx="2">
                  <c:v>Anemia</c:v>
                </c:pt>
                <c:pt idx="5">
                  <c:v>Pyrexia</c:v>
                </c:pt>
                <c:pt idx="6">
                  <c:v>Nausea</c:v>
                </c:pt>
                <c:pt idx="7">
                  <c:v>Cough</c:v>
                </c:pt>
                <c:pt idx="8">
                  <c:v>Myalgia</c:v>
                </c:pt>
                <c:pt idx="9">
                  <c:v>Fatigue</c:v>
                </c:pt>
                <c:pt idx="10">
                  <c:v>Diarrhea</c:v>
                </c:pt>
                <c:pt idx="11">
                  <c:v>Headache</c:v>
                </c:pt>
              </c:strCache>
            </c:strRef>
          </c:cat>
          <c:val>
            <c:numRef>
              <c:f>Sheet1!$E$2:$E$13</c:f>
              <c:numCache>
                <c:formatCode>General</c:formatCode>
                <c:ptCount val="12"/>
                <c:pt idx="0">
                  <c:v>0</c:v>
                </c:pt>
                <c:pt idx="1">
                  <c:v>6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21A-4DB1-B3DA-FEAF138E6D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"/>
        <c:overlap val="100"/>
        <c:axId val="-2086225776"/>
        <c:axId val="-2086238256"/>
      </c:barChart>
      <c:catAx>
        <c:axId val="-20862257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86238256"/>
        <c:crosses val="autoZero"/>
        <c:auto val="1"/>
        <c:lblAlgn val="ctr"/>
        <c:lblOffset val="100"/>
        <c:noMultiLvlLbl val="0"/>
      </c:catAx>
      <c:valAx>
        <c:axId val="-2086238256"/>
        <c:scaling>
          <c:orientation val="minMax"/>
          <c:max val="60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862257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08273041679752"/>
          <c:y val="0.33152435927401103"/>
          <c:w val="0.166992838469146"/>
          <c:h val="0.2892067851722869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42F15AF-A662-FF40-B0A2-0BC932FC07AF}" type="doc">
      <dgm:prSet loTypeId="urn:microsoft.com/office/officeart/2005/8/layout/radial4" loCatId="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9A57A076-05DB-2144-89F8-3B74AE8A54E8}">
      <dgm:prSet custT="1"/>
      <dgm:spPr>
        <a:solidFill>
          <a:srgbClr val="B9D629"/>
        </a:solidFill>
      </dgm:spPr>
      <dgm:t>
        <a:bodyPr/>
        <a:lstStyle/>
        <a:p>
          <a:pPr rtl="0"/>
          <a:r>
            <a:rPr lang="en-US" sz="1800" b="1" dirty="0">
              <a:solidFill>
                <a:srgbClr val="010F97"/>
              </a:solidFill>
            </a:rPr>
            <a:t>CRS</a:t>
          </a:r>
          <a:endParaRPr lang="en-US" sz="1800" dirty="0">
            <a:solidFill>
              <a:srgbClr val="010F97"/>
            </a:solidFill>
          </a:endParaRPr>
        </a:p>
      </dgm:t>
    </dgm:pt>
    <dgm:pt modelId="{457F842B-4C8B-0040-B95F-9518B5BF868B}" type="parTrans" cxnId="{9D6E5ABD-06F4-7D4F-BA4B-9622E91B37B2}">
      <dgm:prSet/>
      <dgm:spPr/>
      <dgm:t>
        <a:bodyPr/>
        <a:lstStyle/>
        <a:p>
          <a:endParaRPr lang="en-US" sz="2800"/>
        </a:p>
      </dgm:t>
    </dgm:pt>
    <dgm:pt modelId="{3428A97F-51BD-4445-95BD-A8A803E6C6E2}" type="sibTrans" cxnId="{9D6E5ABD-06F4-7D4F-BA4B-9622E91B37B2}">
      <dgm:prSet/>
      <dgm:spPr/>
      <dgm:t>
        <a:bodyPr/>
        <a:lstStyle/>
        <a:p>
          <a:endParaRPr lang="en-US" sz="2800"/>
        </a:p>
      </dgm:t>
    </dgm:pt>
    <dgm:pt modelId="{97034D5C-5C31-6544-BA61-5D501685B868}">
      <dgm:prSet custT="1"/>
      <dgm:spPr>
        <a:solidFill>
          <a:srgbClr val="F9951E"/>
        </a:solidFill>
      </dgm:spPr>
      <dgm:t>
        <a:bodyPr/>
        <a:lstStyle/>
        <a:p>
          <a:pPr rtl="0"/>
          <a:r>
            <a:rPr lang="en-US" sz="1400" b="1" dirty="0">
              <a:solidFill>
                <a:srgbClr val="010F97"/>
              </a:solidFill>
            </a:rPr>
            <a:t>High fevers</a:t>
          </a:r>
        </a:p>
      </dgm:t>
    </dgm:pt>
    <dgm:pt modelId="{0EBCF095-9DA0-AF46-BC7F-C045BD9AB875}" type="parTrans" cxnId="{BF5EF591-A9F9-8F4E-B32D-CC46484D829C}">
      <dgm:prSet/>
      <dgm:spPr>
        <a:solidFill>
          <a:srgbClr val="F9951E"/>
        </a:solidFill>
      </dgm:spPr>
      <dgm:t>
        <a:bodyPr/>
        <a:lstStyle/>
        <a:p>
          <a:endParaRPr lang="en-US" sz="2800"/>
        </a:p>
      </dgm:t>
    </dgm:pt>
    <dgm:pt modelId="{3785F909-D9BA-DA42-A0DD-1ADFF101AC90}" type="sibTrans" cxnId="{BF5EF591-A9F9-8F4E-B32D-CC46484D829C}">
      <dgm:prSet/>
      <dgm:spPr/>
      <dgm:t>
        <a:bodyPr/>
        <a:lstStyle/>
        <a:p>
          <a:endParaRPr lang="en-US" sz="2800"/>
        </a:p>
      </dgm:t>
    </dgm:pt>
    <dgm:pt modelId="{8092A737-68F8-A548-ABC6-2D6BDE9891D8}">
      <dgm:prSet custT="1"/>
      <dgm:spPr>
        <a:solidFill>
          <a:srgbClr val="F9951E"/>
        </a:solidFill>
      </dgm:spPr>
      <dgm:t>
        <a:bodyPr/>
        <a:lstStyle/>
        <a:p>
          <a:pPr rtl="0"/>
          <a:r>
            <a:rPr lang="en-US" sz="1400" b="1" dirty="0">
              <a:solidFill>
                <a:srgbClr val="010F97"/>
              </a:solidFill>
            </a:rPr>
            <a:t>Rigors</a:t>
          </a:r>
        </a:p>
      </dgm:t>
    </dgm:pt>
    <dgm:pt modelId="{53BC9D93-1FA3-4E4F-B363-9D35D2E50F05}" type="parTrans" cxnId="{D106B651-E8B4-0E4A-B24C-3459A24B65AB}">
      <dgm:prSet/>
      <dgm:spPr>
        <a:solidFill>
          <a:srgbClr val="F9951E"/>
        </a:solidFill>
      </dgm:spPr>
      <dgm:t>
        <a:bodyPr/>
        <a:lstStyle/>
        <a:p>
          <a:endParaRPr lang="en-US" sz="2800"/>
        </a:p>
      </dgm:t>
    </dgm:pt>
    <dgm:pt modelId="{D529EE3A-D760-474F-8408-D43935BE6D3D}" type="sibTrans" cxnId="{D106B651-E8B4-0E4A-B24C-3459A24B65AB}">
      <dgm:prSet/>
      <dgm:spPr/>
      <dgm:t>
        <a:bodyPr/>
        <a:lstStyle/>
        <a:p>
          <a:endParaRPr lang="en-US" sz="2800"/>
        </a:p>
      </dgm:t>
    </dgm:pt>
    <dgm:pt modelId="{E5FCD5ED-92AB-A547-A81D-9F351F4625A6}">
      <dgm:prSet custT="1"/>
      <dgm:spPr>
        <a:solidFill>
          <a:srgbClr val="F9951E"/>
        </a:solidFill>
      </dgm:spPr>
      <dgm:t>
        <a:bodyPr/>
        <a:lstStyle/>
        <a:p>
          <a:pPr rtl="0"/>
          <a:r>
            <a:rPr lang="en-US" sz="1400" b="1" dirty="0">
              <a:solidFill>
                <a:srgbClr val="010F97"/>
              </a:solidFill>
            </a:rPr>
            <a:t>Myalgia/</a:t>
          </a:r>
        </a:p>
        <a:p>
          <a:pPr rtl="0"/>
          <a:r>
            <a:rPr lang="en-US" sz="1400" b="1" dirty="0" err="1">
              <a:solidFill>
                <a:srgbClr val="010F97"/>
              </a:solidFill>
            </a:rPr>
            <a:t>arthralgias</a:t>
          </a:r>
          <a:endParaRPr lang="en-US" sz="1400" b="1" dirty="0">
            <a:solidFill>
              <a:srgbClr val="010F97"/>
            </a:solidFill>
          </a:endParaRPr>
        </a:p>
      </dgm:t>
    </dgm:pt>
    <dgm:pt modelId="{17737051-CD00-8847-9752-2DFD7CEFBE71}" type="parTrans" cxnId="{469D8DD3-593C-594D-93BE-63E18094E98B}">
      <dgm:prSet/>
      <dgm:spPr>
        <a:solidFill>
          <a:srgbClr val="F9951E"/>
        </a:solidFill>
      </dgm:spPr>
      <dgm:t>
        <a:bodyPr/>
        <a:lstStyle/>
        <a:p>
          <a:endParaRPr lang="en-US" sz="2800"/>
        </a:p>
      </dgm:t>
    </dgm:pt>
    <dgm:pt modelId="{97762427-52BF-3E48-B7E0-37175AC39BB9}" type="sibTrans" cxnId="{469D8DD3-593C-594D-93BE-63E18094E98B}">
      <dgm:prSet/>
      <dgm:spPr/>
      <dgm:t>
        <a:bodyPr/>
        <a:lstStyle/>
        <a:p>
          <a:endParaRPr lang="en-US" sz="2800"/>
        </a:p>
      </dgm:t>
    </dgm:pt>
    <dgm:pt modelId="{ECFB68CA-3B54-4D48-8CFD-6CCF39D9E79F}">
      <dgm:prSet custT="1"/>
      <dgm:spPr>
        <a:solidFill>
          <a:srgbClr val="F9951E"/>
        </a:solidFill>
      </dgm:spPr>
      <dgm:t>
        <a:bodyPr/>
        <a:lstStyle/>
        <a:p>
          <a:pPr rtl="0"/>
          <a:r>
            <a:rPr lang="en-US" sz="1400" b="1" dirty="0">
              <a:solidFill>
                <a:srgbClr val="010F97"/>
              </a:solidFill>
            </a:rPr>
            <a:t>Nausea/vomiting/anorexia</a:t>
          </a:r>
        </a:p>
      </dgm:t>
    </dgm:pt>
    <dgm:pt modelId="{9200A35E-B232-414A-838A-D01EAF762AE0}" type="parTrans" cxnId="{F2FC9EBB-DC2B-884E-99F6-789817E4F489}">
      <dgm:prSet/>
      <dgm:spPr>
        <a:solidFill>
          <a:srgbClr val="F9951E"/>
        </a:solidFill>
      </dgm:spPr>
      <dgm:t>
        <a:bodyPr/>
        <a:lstStyle/>
        <a:p>
          <a:endParaRPr lang="en-US" sz="2800"/>
        </a:p>
      </dgm:t>
    </dgm:pt>
    <dgm:pt modelId="{A04CF795-9139-D84C-9F5F-B9C4228CE78A}" type="sibTrans" cxnId="{F2FC9EBB-DC2B-884E-99F6-789817E4F489}">
      <dgm:prSet/>
      <dgm:spPr/>
      <dgm:t>
        <a:bodyPr/>
        <a:lstStyle/>
        <a:p>
          <a:endParaRPr lang="en-US" sz="2800"/>
        </a:p>
      </dgm:t>
    </dgm:pt>
    <dgm:pt modelId="{EF0A3147-5862-C345-A0FB-9A2BB9E757E4}">
      <dgm:prSet custT="1"/>
      <dgm:spPr>
        <a:solidFill>
          <a:srgbClr val="F9951E"/>
        </a:solidFill>
      </dgm:spPr>
      <dgm:t>
        <a:bodyPr/>
        <a:lstStyle/>
        <a:p>
          <a:pPr rtl="0"/>
          <a:r>
            <a:rPr lang="en-US" sz="1400" b="1" dirty="0">
              <a:solidFill>
                <a:srgbClr val="010F97"/>
              </a:solidFill>
            </a:rPr>
            <a:t>Hypotension</a:t>
          </a:r>
        </a:p>
      </dgm:t>
    </dgm:pt>
    <dgm:pt modelId="{40CCF358-B556-9F41-8BCE-6D5A69FC0941}" type="parTrans" cxnId="{DA2432BD-7772-5045-9769-8FF529712A9A}">
      <dgm:prSet/>
      <dgm:spPr>
        <a:solidFill>
          <a:srgbClr val="F9951E"/>
        </a:solidFill>
      </dgm:spPr>
      <dgm:t>
        <a:bodyPr/>
        <a:lstStyle/>
        <a:p>
          <a:endParaRPr lang="en-US" sz="2800"/>
        </a:p>
      </dgm:t>
    </dgm:pt>
    <dgm:pt modelId="{6B93A89F-45FC-AA43-894A-FF52A1CCAE62}" type="sibTrans" cxnId="{DA2432BD-7772-5045-9769-8FF529712A9A}">
      <dgm:prSet/>
      <dgm:spPr/>
      <dgm:t>
        <a:bodyPr/>
        <a:lstStyle/>
        <a:p>
          <a:endParaRPr lang="en-US" sz="2800"/>
        </a:p>
      </dgm:t>
    </dgm:pt>
    <dgm:pt modelId="{9FEBA7F7-9418-6746-91CB-62A01004FC6E}">
      <dgm:prSet custT="1"/>
      <dgm:spPr>
        <a:solidFill>
          <a:srgbClr val="F9951E"/>
        </a:solidFill>
      </dgm:spPr>
      <dgm:t>
        <a:bodyPr/>
        <a:lstStyle/>
        <a:p>
          <a:pPr rtl="0"/>
          <a:r>
            <a:rPr lang="en-US" sz="1400" b="1" dirty="0">
              <a:solidFill>
                <a:srgbClr val="010F97"/>
              </a:solidFill>
            </a:rPr>
            <a:t>Dyspnea/ tachypnea/ hypoxia</a:t>
          </a:r>
        </a:p>
      </dgm:t>
    </dgm:pt>
    <dgm:pt modelId="{C25F20E4-AF23-734A-B94B-85B604EE09C2}" type="parTrans" cxnId="{973E11DE-EED9-CE4C-87F2-01449653A9F0}">
      <dgm:prSet/>
      <dgm:spPr>
        <a:solidFill>
          <a:srgbClr val="F9951E"/>
        </a:solidFill>
      </dgm:spPr>
      <dgm:t>
        <a:bodyPr/>
        <a:lstStyle/>
        <a:p>
          <a:endParaRPr lang="en-US" sz="2800"/>
        </a:p>
      </dgm:t>
    </dgm:pt>
    <dgm:pt modelId="{0CE75A87-B064-2341-AAFD-2A2A03759DB1}" type="sibTrans" cxnId="{973E11DE-EED9-CE4C-87F2-01449653A9F0}">
      <dgm:prSet/>
      <dgm:spPr/>
      <dgm:t>
        <a:bodyPr/>
        <a:lstStyle/>
        <a:p>
          <a:endParaRPr lang="en-US" sz="2800"/>
        </a:p>
      </dgm:t>
    </dgm:pt>
    <dgm:pt modelId="{182B74F2-87FF-2247-9FB8-525287361B13}">
      <dgm:prSet custT="1"/>
      <dgm:spPr>
        <a:solidFill>
          <a:srgbClr val="F9951E"/>
        </a:solidFill>
      </dgm:spPr>
      <dgm:t>
        <a:bodyPr/>
        <a:lstStyle/>
        <a:p>
          <a:pPr rtl="0"/>
          <a:r>
            <a:rPr lang="en-US" sz="1400" b="1" dirty="0">
              <a:solidFill>
                <a:srgbClr val="010F97"/>
              </a:solidFill>
            </a:rPr>
            <a:t>Fatigue</a:t>
          </a:r>
        </a:p>
      </dgm:t>
    </dgm:pt>
    <dgm:pt modelId="{7034DC92-A82B-DA42-9D97-51C6AC96AE18}" type="parTrans" cxnId="{18DF1AFF-418B-344F-B84D-D2BA8EA32596}">
      <dgm:prSet/>
      <dgm:spPr>
        <a:solidFill>
          <a:srgbClr val="F9951E"/>
        </a:solidFill>
      </dgm:spPr>
      <dgm:t>
        <a:bodyPr/>
        <a:lstStyle/>
        <a:p>
          <a:endParaRPr lang="en-US"/>
        </a:p>
      </dgm:t>
    </dgm:pt>
    <dgm:pt modelId="{CC278737-10E8-E44F-9922-D2A19AD4D272}" type="sibTrans" cxnId="{18DF1AFF-418B-344F-B84D-D2BA8EA32596}">
      <dgm:prSet/>
      <dgm:spPr/>
      <dgm:t>
        <a:bodyPr/>
        <a:lstStyle/>
        <a:p>
          <a:endParaRPr lang="en-US"/>
        </a:p>
      </dgm:t>
    </dgm:pt>
    <dgm:pt modelId="{FFD4D0C2-E1D6-0345-BCF5-D2F2DFDA5DDD}">
      <dgm:prSet custT="1"/>
      <dgm:spPr>
        <a:solidFill>
          <a:srgbClr val="F9951E"/>
        </a:solidFill>
      </dgm:spPr>
      <dgm:t>
        <a:bodyPr/>
        <a:lstStyle/>
        <a:p>
          <a:pPr rtl="0"/>
          <a:r>
            <a:rPr lang="en-US" sz="1400" b="1" dirty="0">
              <a:solidFill>
                <a:srgbClr val="010F97"/>
              </a:solidFill>
            </a:rPr>
            <a:t>Headache</a:t>
          </a:r>
        </a:p>
      </dgm:t>
    </dgm:pt>
    <dgm:pt modelId="{FCE5EE65-FEF8-6D4D-836E-922BADBA21B7}" type="parTrans" cxnId="{1C03CA4B-75DF-5448-947F-A3DB623EF3A7}">
      <dgm:prSet/>
      <dgm:spPr>
        <a:solidFill>
          <a:srgbClr val="F9951E"/>
        </a:solidFill>
      </dgm:spPr>
      <dgm:t>
        <a:bodyPr/>
        <a:lstStyle/>
        <a:p>
          <a:endParaRPr lang="en-US"/>
        </a:p>
      </dgm:t>
    </dgm:pt>
    <dgm:pt modelId="{C19723A7-D105-024E-8C08-6DEA8D33482D}" type="sibTrans" cxnId="{1C03CA4B-75DF-5448-947F-A3DB623EF3A7}">
      <dgm:prSet/>
      <dgm:spPr/>
      <dgm:t>
        <a:bodyPr/>
        <a:lstStyle/>
        <a:p>
          <a:endParaRPr lang="en-US"/>
        </a:p>
      </dgm:t>
    </dgm:pt>
    <dgm:pt modelId="{DC450A53-D6BC-BB46-9760-833F31E4C465}">
      <dgm:prSet custT="1"/>
      <dgm:spPr>
        <a:solidFill>
          <a:srgbClr val="F9951E"/>
        </a:solidFill>
      </dgm:spPr>
      <dgm:t>
        <a:bodyPr/>
        <a:lstStyle/>
        <a:p>
          <a:pPr rtl="0"/>
          <a:r>
            <a:rPr lang="en-US" sz="1400" b="1" dirty="0">
              <a:solidFill>
                <a:srgbClr val="010F97"/>
              </a:solidFill>
            </a:rPr>
            <a:t>Escalating fevers</a:t>
          </a:r>
        </a:p>
      </dgm:t>
    </dgm:pt>
    <dgm:pt modelId="{C41695E7-AA80-5641-9F36-92E2B03A6423}" type="sibTrans" cxnId="{3825035E-2C57-314F-B7E9-15B8156EF348}">
      <dgm:prSet/>
      <dgm:spPr/>
      <dgm:t>
        <a:bodyPr/>
        <a:lstStyle/>
        <a:p>
          <a:endParaRPr lang="en-US" sz="2800"/>
        </a:p>
      </dgm:t>
    </dgm:pt>
    <dgm:pt modelId="{A55D6D86-4723-9149-8EAF-2C9FE8942A3D}" type="parTrans" cxnId="{3825035E-2C57-314F-B7E9-15B8156EF348}">
      <dgm:prSet/>
      <dgm:spPr>
        <a:solidFill>
          <a:srgbClr val="F9951E"/>
        </a:solidFill>
      </dgm:spPr>
      <dgm:t>
        <a:bodyPr/>
        <a:lstStyle/>
        <a:p>
          <a:endParaRPr lang="en-US" sz="2800"/>
        </a:p>
      </dgm:t>
    </dgm:pt>
    <dgm:pt modelId="{BED99AAE-5193-9548-B55A-B0E3B5ED53E5}" type="pres">
      <dgm:prSet presAssocID="{642F15AF-A662-FF40-B0A2-0BC932FC07AF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ABD8ED87-1C7D-BE4A-9358-F92E723BCB86}" type="pres">
      <dgm:prSet presAssocID="{9A57A076-05DB-2144-89F8-3B74AE8A54E8}" presName="centerShape" presStyleLbl="node0" presStyleIdx="0" presStyleCnt="1"/>
      <dgm:spPr/>
    </dgm:pt>
    <dgm:pt modelId="{8A2DB259-71A9-D247-A4C9-9917724F083F}" type="pres">
      <dgm:prSet presAssocID="{0EBCF095-9DA0-AF46-BC7F-C045BD9AB875}" presName="parTrans" presStyleLbl="bgSibTrans2D1" presStyleIdx="0" presStyleCnt="9"/>
      <dgm:spPr/>
    </dgm:pt>
    <dgm:pt modelId="{F924D33A-857E-BA48-92EC-183E5744059D}" type="pres">
      <dgm:prSet presAssocID="{97034D5C-5C31-6544-BA61-5D501685B868}" presName="node" presStyleLbl="node1" presStyleIdx="0" presStyleCnt="9" custScaleX="125197" custRadScaleRad="95984">
        <dgm:presLayoutVars>
          <dgm:bulletEnabled val="1"/>
        </dgm:presLayoutVars>
      </dgm:prSet>
      <dgm:spPr/>
    </dgm:pt>
    <dgm:pt modelId="{8EA4D9DD-EE11-CA4B-8998-A1F20804FF44}" type="pres">
      <dgm:prSet presAssocID="{53BC9D93-1FA3-4E4F-B363-9D35D2E50F05}" presName="parTrans" presStyleLbl="bgSibTrans2D1" presStyleIdx="1" presStyleCnt="9"/>
      <dgm:spPr/>
    </dgm:pt>
    <dgm:pt modelId="{44DF005C-961B-BA44-863F-30C20C2C739A}" type="pres">
      <dgm:prSet presAssocID="{8092A737-68F8-A548-ABC6-2D6BDE9891D8}" presName="node" presStyleLbl="node1" presStyleIdx="1" presStyleCnt="9" custScaleX="125197">
        <dgm:presLayoutVars>
          <dgm:bulletEnabled val="1"/>
        </dgm:presLayoutVars>
      </dgm:prSet>
      <dgm:spPr/>
    </dgm:pt>
    <dgm:pt modelId="{DEFA5618-5A5A-5640-AD4E-D04E10B296E8}" type="pres">
      <dgm:prSet presAssocID="{17737051-CD00-8847-9752-2DFD7CEFBE71}" presName="parTrans" presStyleLbl="bgSibTrans2D1" presStyleIdx="2" presStyleCnt="9"/>
      <dgm:spPr/>
    </dgm:pt>
    <dgm:pt modelId="{7945AB67-3EDB-C340-A9CB-3187AE9FB48C}" type="pres">
      <dgm:prSet presAssocID="{E5FCD5ED-92AB-A547-A81D-9F351F4625A6}" presName="node" presStyleLbl="node1" presStyleIdx="2" presStyleCnt="9" custScaleX="125197" custRadScaleRad="101187" custRadScaleInc="-4450">
        <dgm:presLayoutVars>
          <dgm:bulletEnabled val="1"/>
        </dgm:presLayoutVars>
      </dgm:prSet>
      <dgm:spPr/>
    </dgm:pt>
    <dgm:pt modelId="{BE44B29A-DC8E-C24E-B52A-BAC07BE27DC4}" type="pres">
      <dgm:prSet presAssocID="{9200A35E-B232-414A-838A-D01EAF762AE0}" presName="parTrans" presStyleLbl="bgSibTrans2D1" presStyleIdx="3" presStyleCnt="9"/>
      <dgm:spPr/>
    </dgm:pt>
    <dgm:pt modelId="{0578DB2D-E946-9543-B889-7FBF0303D8AC}" type="pres">
      <dgm:prSet presAssocID="{ECFB68CA-3B54-4D48-8CFD-6CCF39D9E79F}" presName="node" presStyleLbl="node1" presStyleIdx="3" presStyleCnt="9" custScaleX="141297">
        <dgm:presLayoutVars>
          <dgm:bulletEnabled val="1"/>
        </dgm:presLayoutVars>
      </dgm:prSet>
      <dgm:spPr/>
    </dgm:pt>
    <dgm:pt modelId="{F292E27C-4917-E345-A8A5-5B56F451997A}" type="pres">
      <dgm:prSet presAssocID="{7034DC92-A82B-DA42-9D97-51C6AC96AE18}" presName="parTrans" presStyleLbl="bgSibTrans2D1" presStyleIdx="4" presStyleCnt="9"/>
      <dgm:spPr/>
    </dgm:pt>
    <dgm:pt modelId="{00482B9D-D72E-E844-BB0D-4EED39F3A67B}" type="pres">
      <dgm:prSet presAssocID="{182B74F2-87FF-2247-9FB8-525287361B13}" presName="node" presStyleLbl="node1" presStyleIdx="4" presStyleCnt="9">
        <dgm:presLayoutVars>
          <dgm:bulletEnabled val="1"/>
        </dgm:presLayoutVars>
      </dgm:prSet>
      <dgm:spPr/>
    </dgm:pt>
    <dgm:pt modelId="{AF9EB6A4-7D3A-8A4B-AB9A-81E609275AFE}" type="pres">
      <dgm:prSet presAssocID="{FCE5EE65-FEF8-6D4D-836E-922BADBA21B7}" presName="parTrans" presStyleLbl="bgSibTrans2D1" presStyleIdx="5" presStyleCnt="9"/>
      <dgm:spPr/>
    </dgm:pt>
    <dgm:pt modelId="{7BE0EB82-37E8-C04E-B0C0-E6E20FF4FA14}" type="pres">
      <dgm:prSet presAssocID="{FFD4D0C2-E1D6-0345-BCF5-D2F2DFDA5DDD}" presName="node" presStyleLbl="node1" presStyleIdx="5" presStyleCnt="9">
        <dgm:presLayoutVars>
          <dgm:bulletEnabled val="1"/>
        </dgm:presLayoutVars>
      </dgm:prSet>
      <dgm:spPr/>
    </dgm:pt>
    <dgm:pt modelId="{31574E81-D90C-034B-AC92-8BAD511D1ED1}" type="pres">
      <dgm:prSet presAssocID="{40CCF358-B556-9F41-8BCE-6D5A69FC0941}" presName="parTrans" presStyleLbl="bgSibTrans2D1" presStyleIdx="6" presStyleCnt="9"/>
      <dgm:spPr/>
    </dgm:pt>
    <dgm:pt modelId="{3271B5A3-A685-2B4F-8308-AB496A890932}" type="pres">
      <dgm:prSet presAssocID="{EF0A3147-5862-C345-A0FB-9A2BB9E757E4}" presName="node" presStyleLbl="node1" presStyleIdx="6" presStyleCnt="9" custScaleX="125197" custRadScaleRad="100844" custRadScaleInc="3190">
        <dgm:presLayoutVars>
          <dgm:bulletEnabled val="1"/>
        </dgm:presLayoutVars>
      </dgm:prSet>
      <dgm:spPr/>
    </dgm:pt>
    <dgm:pt modelId="{FE55D810-F225-9D47-91ED-54A63E7F3838}" type="pres">
      <dgm:prSet presAssocID="{A55D6D86-4723-9149-8EAF-2C9FE8942A3D}" presName="parTrans" presStyleLbl="bgSibTrans2D1" presStyleIdx="7" presStyleCnt="9"/>
      <dgm:spPr/>
    </dgm:pt>
    <dgm:pt modelId="{0C2B1DDD-950A-0348-A188-1557909CBEF5}" type="pres">
      <dgm:prSet presAssocID="{DC450A53-D6BC-BB46-9760-833F31E4C465}" presName="node" presStyleLbl="node1" presStyleIdx="7" presStyleCnt="9" custScaleX="146194" custRadScaleRad="93618" custRadScaleInc="113986">
        <dgm:presLayoutVars>
          <dgm:bulletEnabled val="1"/>
        </dgm:presLayoutVars>
      </dgm:prSet>
      <dgm:spPr/>
    </dgm:pt>
    <dgm:pt modelId="{38485761-4C41-0144-9BBA-D060EB26B92D}" type="pres">
      <dgm:prSet presAssocID="{C25F20E4-AF23-734A-B94B-85B604EE09C2}" presName="parTrans" presStyleLbl="bgSibTrans2D1" presStyleIdx="8" presStyleCnt="9"/>
      <dgm:spPr/>
    </dgm:pt>
    <dgm:pt modelId="{4A21CF62-D16A-FB4F-8E71-315BD907076D}" type="pres">
      <dgm:prSet presAssocID="{9FEBA7F7-9418-6746-91CB-62A01004FC6E}" presName="node" presStyleLbl="node1" presStyleIdx="8" presStyleCnt="9" custScaleX="125197" custRadScaleRad="104124" custRadScaleInc="-110749">
        <dgm:presLayoutVars>
          <dgm:bulletEnabled val="1"/>
        </dgm:presLayoutVars>
      </dgm:prSet>
      <dgm:spPr/>
    </dgm:pt>
  </dgm:ptLst>
  <dgm:cxnLst>
    <dgm:cxn modelId="{36DBE000-BC6F-D445-A19B-698D3B7AF3BB}" type="presOf" srcId="{A55D6D86-4723-9149-8EAF-2C9FE8942A3D}" destId="{FE55D810-F225-9D47-91ED-54A63E7F3838}" srcOrd="0" destOrd="0" presId="urn:microsoft.com/office/officeart/2005/8/layout/radial4"/>
    <dgm:cxn modelId="{3472FA04-1283-A940-AC07-A49AC5F99166}" type="presOf" srcId="{E5FCD5ED-92AB-A547-A81D-9F351F4625A6}" destId="{7945AB67-3EDB-C340-A9CB-3187AE9FB48C}" srcOrd="0" destOrd="0" presId="urn:microsoft.com/office/officeart/2005/8/layout/radial4"/>
    <dgm:cxn modelId="{60557012-72CB-4348-8090-112F65003325}" type="presOf" srcId="{8092A737-68F8-A548-ABC6-2D6BDE9891D8}" destId="{44DF005C-961B-BA44-863F-30C20C2C739A}" srcOrd="0" destOrd="0" presId="urn:microsoft.com/office/officeart/2005/8/layout/radial4"/>
    <dgm:cxn modelId="{DC5BE320-D0EC-D642-83B7-60DDD44FABA4}" type="presOf" srcId="{9200A35E-B232-414A-838A-D01EAF762AE0}" destId="{BE44B29A-DC8E-C24E-B52A-BAC07BE27DC4}" srcOrd="0" destOrd="0" presId="urn:microsoft.com/office/officeart/2005/8/layout/radial4"/>
    <dgm:cxn modelId="{73976026-A6CD-C340-9B06-DE5989820E56}" type="presOf" srcId="{9A57A076-05DB-2144-89F8-3B74AE8A54E8}" destId="{ABD8ED87-1C7D-BE4A-9358-F92E723BCB86}" srcOrd="0" destOrd="0" presId="urn:microsoft.com/office/officeart/2005/8/layout/radial4"/>
    <dgm:cxn modelId="{69C1B53A-0DAF-B94B-8D46-67A37A25469B}" type="presOf" srcId="{FCE5EE65-FEF8-6D4D-836E-922BADBA21B7}" destId="{AF9EB6A4-7D3A-8A4B-AB9A-81E609275AFE}" srcOrd="0" destOrd="0" presId="urn:microsoft.com/office/officeart/2005/8/layout/radial4"/>
    <dgm:cxn modelId="{B9AA6F46-C08B-8F4C-B244-8D38A37B5166}" type="presOf" srcId="{FFD4D0C2-E1D6-0345-BCF5-D2F2DFDA5DDD}" destId="{7BE0EB82-37E8-C04E-B0C0-E6E20FF4FA14}" srcOrd="0" destOrd="0" presId="urn:microsoft.com/office/officeart/2005/8/layout/radial4"/>
    <dgm:cxn modelId="{1C03CA4B-75DF-5448-947F-A3DB623EF3A7}" srcId="{9A57A076-05DB-2144-89F8-3B74AE8A54E8}" destId="{FFD4D0C2-E1D6-0345-BCF5-D2F2DFDA5DDD}" srcOrd="5" destOrd="0" parTransId="{FCE5EE65-FEF8-6D4D-836E-922BADBA21B7}" sibTransId="{C19723A7-D105-024E-8C08-6DEA8D33482D}"/>
    <dgm:cxn modelId="{D106B651-E8B4-0E4A-B24C-3459A24B65AB}" srcId="{9A57A076-05DB-2144-89F8-3B74AE8A54E8}" destId="{8092A737-68F8-A548-ABC6-2D6BDE9891D8}" srcOrd="1" destOrd="0" parTransId="{53BC9D93-1FA3-4E4F-B363-9D35D2E50F05}" sibTransId="{D529EE3A-D760-474F-8408-D43935BE6D3D}"/>
    <dgm:cxn modelId="{6B0C2559-222F-654F-886B-D4FBBB2EC38A}" type="presOf" srcId="{9FEBA7F7-9418-6746-91CB-62A01004FC6E}" destId="{4A21CF62-D16A-FB4F-8E71-315BD907076D}" srcOrd="0" destOrd="0" presId="urn:microsoft.com/office/officeart/2005/8/layout/radial4"/>
    <dgm:cxn modelId="{3825035E-2C57-314F-B7E9-15B8156EF348}" srcId="{9A57A076-05DB-2144-89F8-3B74AE8A54E8}" destId="{DC450A53-D6BC-BB46-9760-833F31E4C465}" srcOrd="7" destOrd="0" parTransId="{A55D6D86-4723-9149-8EAF-2C9FE8942A3D}" sibTransId="{C41695E7-AA80-5641-9F36-92E2B03A6423}"/>
    <dgm:cxn modelId="{A5C94266-ED9D-204E-AD00-A32BD3F81CA3}" type="presOf" srcId="{642F15AF-A662-FF40-B0A2-0BC932FC07AF}" destId="{BED99AAE-5193-9548-B55A-B0E3B5ED53E5}" srcOrd="0" destOrd="0" presId="urn:microsoft.com/office/officeart/2005/8/layout/radial4"/>
    <dgm:cxn modelId="{A1FA256E-EBB2-AD47-934B-59474B946763}" type="presOf" srcId="{182B74F2-87FF-2247-9FB8-525287361B13}" destId="{00482B9D-D72E-E844-BB0D-4EED39F3A67B}" srcOrd="0" destOrd="0" presId="urn:microsoft.com/office/officeart/2005/8/layout/radial4"/>
    <dgm:cxn modelId="{0454016F-AC85-D648-A5C6-77913797690F}" type="presOf" srcId="{17737051-CD00-8847-9752-2DFD7CEFBE71}" destId="{DEFA5618-5A5A-5640-AD4E-D04E10B296E8}" srcOrd="0" destOrd="0" presId="urn:microsoft.com/office/officeart/2005/8/layout/radial4"/>
    <dgm:cxn modelId="{2D40276F-8CDB-A645-AB59-9F967D0B74C0}" type="presOf" srcId="{DC450A53-D6BC-BB46-9760-833F31E4C465}" destId="{0C2B1DDD-950A-0348-A188-1557909CBEF5}" srcOrd="0" destOrd="0" presId="urn:microsoft.com/office/officeart/2005/8/layout/radial4"/>
    <dgm:cxn modelId="{B71D8F75-FC34-AA4E-BDDE-C26441BB291C}" type="presOf" srcId="{ECFB68CA-3B54-4D48-8CFD-6CCF39D9E79F}" destId="{0578DB2D-E946-9543-B889-7FBF0303D8AC}" srcOrd="0" destOrd="0" presId="urn:microsoft.com/office/officeart/2005/8/layout/radial4"/>
    <dgm:cxn modelId="{46F4107A-A84C-484C-BD58-858FEECEFE9B}" type="presOf" srcId="{53BC9D93-1FA3-4E4F-B363-9D35D2E50F05}" destId="{8EA4D9DD-EE11-CA4B-8998-A1F20804FF44}" srcOrd="0" destOrd="0" presId="urn:microsoft.com/office/officeart/2005/8/layout/radial4"/>
    <dgm:cxn modelId="{2C456A7B-1D86-E04B-BBCD-E55CE9AEC95A}" type="presOf" srcId="{97034D5C-5C31-6544-BA61-5D501685B868}" destId="{F924D33A-857E-BA48-92EC-183E5744059D}" srcOrd="0" destOrd="0" presId="urn:microsoft.com/office/officeart/2005/8/layout/radial4"/>
    <dgm:cxn modelId="{BF5EF591-A9F9-8F4E-B32D-CC46484D829C}" srcId="{9A57A076-05DB-2144-89F8-3B74AE8A54E8}" destId="{97034D5C-5C31-6544-BA61-5D501685B868}" srcOrd="0" destOrd="0" parTransId="{0EBCF095-9DA0-AF46-BC7F-C045BD9AB875}" sibTransId="{3785F909-D9BA-DA42-A0DD-1ADFF101AC90}"/>
    <dgm:cxn modelId="{D703CE9C-5F95-B84B-81CC-B14C79F8A30F}" type="presOf" srcId="{EF0A3147-5862-C345-A0FB-9A2BB9E757E4}" destId="{3271B5A3-A685-2B4F-8308-AB496A890932}" srcOrd="0" destOrd="0" presId="urn:microsoft.com/office/officeart/2005/8/layout/radial4"/>
    <dgm:cxn modelId="{7DB882B1-7B60-CA49-B2C8-38E46E11D6E2}" type="presOf" srcId="{C25F20E4-AF23-734A-B94B-85B604EE09C2}" destId="{38485761-4C41-0144-9BBA-D060EB26B92D}" srcOrd="0" destOrd="0" presId="urn:microsoft.com/office/officeart/2005/8/layout/radial4"/>
    <dgm:cxn modelId="{F2FC9EBB-DC2B-884E-99F6-789817E4F489}" srcId="{9A57A076-05DB-2144-89F8-3B74AE8A54E8}" destId="{ECFB68CA-3B54-4D48-8CFD-6CCF39D9E79F}" srcOrd="3" destOrd="0" parTransId="{9200A35E-B232-414A-838A-D01EAF762AE0}" sibTransId="{A04CF795-9139-D84C-9F5F-B9C4228CE78A}"/>
    <dgm:cxn modelId="{DA2432BD-7772-5045-9769-8FF529712A9A}" srcId="{9A57A076-05DB-2144-89F8-3B74AE8A54E8}" destId="{EF0A3147-5862-C345-A0FB-9A2BB9E757E4}" srcOrd="6" destOrd="0" parTransId="{40CCF358-B556-9F41-8BCE-6D5A69FC0941}" sibTransId="{6B93A89F-45FC-AA43-894A-FF52A1CCAE62}"/>
    <dgm:cxn modelId="{9D6E5ABD-06F4-7D4F-BA4B-9622E91B37B2}" srcId="{642F15AF-A662-FF40-B0A2-0BC932FC07AF}" destId="{9A57A076-05DB-2144-89F8-3B74AE8A54E8}" srcOrd="0" destOrd="0" parTransId="{457F842B-4C8B-0040-B95F-9518B5BF868B}" sibTransId="{3428A97F-51BD-4445-95BD-A8A803E6C6E2}"/>
    <dgm:cxn modelId="{A85AEBD2-F68C-E246-ACC2-58F4CBC852ED}" type="presOf" srcId="{7034DC92-A82B-DA42-9D97-51C6AC96AE18}" destId="{F292E27C-4917-E345-A8A5-5B56F451997A}" srcOrd="0" destOrd="0" presId="urn:microsoft.com/office/officeart/2005/8/layout/radial4"/>
    <dgm:cxn modelId="{469D8DD3-593C-594D-93BE-63E18094E98B}" srcId="{9A57A076-05DB-2144-89F8-3B74AE8A54E8}" destId="{E5FCD5ED-92AB-A547-A81D-9F351F4625A6}" srcOrd="2" destOrd="0" parTransId="{17737051-CD00-8847-9752-2DFD7CEFBE71}" sibTransId="{97762427-52BF-3E48-B7E0-37175AC39BB9}"/>
    <dgm:cxn modelId="{973E11DE-EED9-CE4C-87F2-01449653A9F0}" srcId="{9A57A076-05DB-2144-89F8-3B74AE8A54E8}" destId="{9FEBA7F7-9418-6746-91CB-62A01004FC6E}" srcOrd="8" destOrd="0" parTransId="{C25F20E4-AF23-734A-B94B-85B604EE09C2}" sibTransId="{0CE75A87-B064-2341-AAFD-2A2A03759DB1}"/>
    <dgm:cxn modelId="{3730D0E6-36D8-8446-80BE-7E36E025D6C0}" type="presOf" srcId="{40CCF358-B556-9F41-8BCE-6D5A69FC0941}" destId="{31574E81-D90C-034B-AC92-8BAD511D1ED1}" srcOrd="0" destOrd="0" presId="urn:microsoft.com/office/officeart/2005/8/layout/radial4"/>
    <dgm:cxn modelId="{E10FF9EF-755F-274B-BC89-B2B541BB7FE6}" type="presOf" srcId="{0EBCF095-9DA0-AF46-BC7F-C045BD9AB875}" destId="{8A2DB259-71A9-D247-A4C9-9917724F083F}" srcOrd="0" destOrd="0" presId="urn:microsoft.com/office/officeart/2005/8/layout/radial4"/>
    <dgm:cxn modelId="{18DF1AFF-418B-344F-B84D-D2BA8EA32596}" srcId="{9A57A076-05DB-2144-89F8-3B74AE8A54E8}" destId="{182B74F2-87FF-2247-9FB8-525287361B13}" srcOrd="4" destOrd="0" parTransId="{7034DC92-A82B-DA42-9D97-51C6AC96AE18}" sibTransId="{CC278737-10E8-E44F-9922-D2A19AD4D272}"/>
    <dgm:cxn modelId="{5A060CB4-2080-DE41-B108-3408B69CE55D}" type="presParOf" srcId="{BED99AAE-5193-9548-B55A-B0E3B5ED53E5}" destId="{ABD8ED87-1C7D-BE4A-9358-F92E723BCB86}" srcOrd="0" destOrd="0" presId="urn:microsoft.com/office/officeart/2005/8/layout/radial4"/>
    <dgm:cxn modelId="{22527BBA-7B46-1549-8216-9F0E283716D3}" type="presParOf" srcId="{BED99AAE-5193-9548-B55A-B0E3B5ED53E5}" destId="{8A2DB259-71A9-D247-A4C9-9917724F083F}" srcOrd="1" destOrd="0" presId="urn:microsoft.com/office/officeart/2005/8/layout/radial4"/>
    <dgm:cxn modelId="{F6FED693-279D-E945-AA1E-43E136D74D31}" type="presParOf" srcId="{BED99AAE-5193-9548-B55A-B0E3B5ED53E5}" destId="{F924D33A-857E-BA48-92EC-183E5744059D}" srcOrd="2" destOrd="0" presId="urn:microsoft.com/office/officeart/2005/8/layout/radial4"/>
    <dgm:cxn modelId="{5BB3D1C1-95F7-004F-BEBC-19237955C413}" type="presParOf" srcId="{BED99AAE-5193-9548-B55A-B0E3B5ED53E5}" destId="{8EA4D9DD-EE11-CA4B-8998-A1F20804FF44}" srcOrd="3" destOrd="0" presId="urn:microsoft.com/office/officeart/2005/8/layout/radial4"/>
    <dgm:cxn modelId="{D775073E-C3E1-F84A-84E3-CAE7E36C180E}" type="presParOf" srcId="{BED99AAE-5193-9548-B55A-B0E3B5ED53E5}" destId="{44DF005C-961B-BA44-863F-30C20C2C739A}" srcOrd="4" destOrd="0" presId="urn:microsoft.com/office/officeart/2005/8/layout/radial4"/>
    <dgm:cxn modelId="{49CF1C4B-642D-9845-B04A-41CF119FDA87}" type="presParOf" srcId="{BED99AAE-5193-9548-B55A-B0E3B5ED53E5}" destId="{DEFA5618-5A5A-5640-AD4E-D04E10B296E8}" srcOrd="5" destOrd="0" presId="urn:microsoft.com/office/officeart/2005/8/layout/radial4"/>
    <dgm:cxn modelId="{34BC1BF0-E26B-6549-AD5B-8CE2F2C70C0B}" type="presParOf" srcId="{BED99AAE-5193-9548-B55A-B0E3B5ED53E5}" destId="{7945AB67-3EDB-C340-A9CB-3187AE9FB48C}" srcOrd="6" destOrd="0" presId="urn:microsoft.com/office/officeart/2005/8/layout/radial4"/>
    <dgm:cxn modelId="{128D366C-1A8E-A44A-998E-C5EBBC509CAB}" type="presParOf" srcId="{BED99AAE-5193-9548-B55A-B0E3B5ED53E5}" destId="{BE44B29A-DC8E-C24E-B52A-BAC07BE27DC4}" srcOrd="7" destOrd="0" presId="urn:microsoft.com/office/officeart/2005/8/layout/radial4"/>
    <dgm:cxn modelId="{1E0F6B88-0BCD-4D4D-B5B3-59045C30C260}" type="presParOf" srcId="{BED99AAE-5193-9548-B55A-B0E3B5ED53E5}" destId="{0578DB2D-E946-9543-B889-7FBF0303D8AC}" srcOrd="8" destOrd="0" presId="urn:microsoft.com/office/officeart/2005/8/layout/radial4"/>
    <dgm:cxn modelId="{B50E2761-2267-B542-907E-483507810AC9}" type="presParOf" srcId="{BED99AAE-5193-9548-B55A-B0E3B5ED53E5}" destId="{F292E27C-4917-E345-A8A5-5B56F451997A}" srcOrd="9" destOrd="0" presId="urn:microsoft.com/office/officeart/2005/8/layout/radial4"/>
    <dgm:cxn modelId="{C693DBE4-5915-D141-BF51-F1FCD6AB2BFD}" type="presParOf" srcId="{BED99AAE-5193-9548-B55A-B0E3B5ED53E5}" destId="{00482B9D-D72E-E844-BB0D-4EED39F3A67B}" srcOrd="10" destOrd="0" presId="urn:microsoft.com/office/officeart/2005/8/layout/radial4"/>
    <dgm:cxn modelId="{3EE07D38-CC32-5947-AEA5-62276064E004}" type="presParOf" srcId="{BED99AAE-5193-9548-B55A-B0E3B5ED53E5}" destId="{AF9EB6A4-7D3A-8A4B-AB9A-81E609275AFE}" srcOrd="11" destOrd="0" presId="urn:microsoft.com/office/officeart/2005/8/layout/radial4"/>
    <dgm:cxn modelId="{94231FD6-0AC2-7542-92BC-863B3E5CE4B7}" type="presParOf" srcId="{BED99AAE-5193-9548-B55A-B0E3B5ED53E5}" destId="{7BE0EB82-37E8-C04E-B0C0-E6E20FF4FA14}" srcOrd="12" destOrd="0" presId="urn:microsoft.com/office/officeart/2005/8/layout/radial4"/>
    <dgm:cxn modelId="{FD5F6EAD-CC6F-6544-B0C1-7DF7DC302E77}" type="presParOf" srcId="{BED99AAE-5193-9548-B55A-B0E3B5ED53E5}" destId="{31574E81-D90C-034B-AC92-8BAD511D1ED1}" srcOrd="13" destOrd="0" presId="urn:microsoft.com/office/officeart/2005/8/layout/radial4"/>
    <dgm:cxn modelId="{67D0B998-6190-8E42-976E-57981F66A86A}" type="presParOf" srcId="{BED99AAE-5193-9548-B55A-B0E3B5ED53E5}" destId="{3271B5A3-A685-2B4F-8308-AB496A890932}" srcOrd="14" destOrd="0" presId="urn:microsoft.com/office/officeart/2005/8/layout/radial4"/>
    <dgm:cxn modelId="{EAD3701F-44C8-6049-BD9F-903B27BFCB79}" type="presParOf" srcId="{BED99AAE-5193-9548-B55A-B0E3B5ED53E5}" destId="{FE55D810-F225-9D47-91ED-54A63E7F3838}" srcOrd="15" destOrd="0" presId="urn:microsoft.com/office/officeart/2005/8/layout/radial4"/>
    <dgm:cxn modelId="{F75AAF61-0DCA-0C44-95F3-8438C07278C1}" type="presParOf" srcId="{BED99AAE-5193-9548-B55A-B0E3B5ED53E5}" destId="{0C2B1DDD-950A-0348-A188-1557909CBEF5}" srcOrd="16" destOrd="0" presId="urn:microsoft.com/office/officeart/2005/8/layout/radial4"/>
    <dgm:cxn modelId="{6DBDDB27-A3A3-4241-9EFE-ED72432BF63D}" type="presParOf" srcId="{BED99AAE-5193-9548-B55A-B0E3B5ED53E5}" destId="{38485761-4C41-0144-9BBA-D060EB26B92D}" srcOrd="17" destOrd="0" presId="urn:microsoft.com/office/officeart/2005/8/layout/radial4"/>
    <dgm:cxn modelId="{25810FB3-B765-794B-A531-47DA4024662F}" type="presParOf" srcId="{BED99AAE-5193-9548-B55A-B0E3B5ED53E5}" destId="{4A21CF62-D16A-FB4F-8E71-315BD907076D}" srcOrd="1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D8ED87-1C7D-BE4A-9358-F92E723BCB86}">
      <dsp:nvSpPr>
        <dsp:cNvPr id="0" name=""/>
        <dsp:cNvSpPr/>
      </dsp:nvSpPr>
      <dsp:spPr>
        <a:xfrm>
          <a:off x="3592101" y="3660018"/>
          <a:ext cx="1637535" cy="1637535"/>
        </a:xfrm>
        <a:prstGeom prst="ellipse">
          <a:avLst/>
        </a:prstGeom>
        <a:solidFill>
          <a:srgbClr val="B9D62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rgbClr val="010F97"/>
              </a:solidFill>
            </a:rPr>
            <a:t>CRS</a:t>
          </a:r>
          <a:endParaRPr lang="en-US" sz="1800" kern="1200" dirty="0">
            <a:solidFill>
              <a:srgbClr val="010F97"/>
            </a:solidFill>
          </a:endParaRPr>
        </a:p>
      </dsp:txBody>
      <dsp:txXfrm>
        <a:off x="3831912" y="3899829"/>
        <a:ext cx="1157913" cy="1157913"/>
      </dsp:txXfrm>
    </dsp:sp>
    <dsp:sp modelId="{8A2DB259-71A9-D247-A4C9-9917724F083F}">
      <dsp:nvSpPr>
        <dsp:cNvPr id="0" name=""/>
        <dsp:cNvSpPr/>
      </dsp:nvSpPr>
      <dsp:spPr>
        <a:xfrm rot="10800000">
          <a:off x="730262" y="4245437"/>
          <a:ext cx="2704437" cy="466697"/>
        </a:xfrm>
        <a:prstGeom prst="leftArrow">
          <a:avLst>
            <a:gd name="adj1" fmla="val 60000"/>
            <a:gd name="adj2" fmla="val 50000"/>
          </a:avLst>
        </a:prstGeom>
        <a:solidFill>
          <a:srgbClr val="F9951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924D33A-857E-BA48-92EC-183E5744059D}">
      <dsp:nvSpPr>
        <dsp:cNvPr id="0" name=""/>
        <dsp:cNvSpPr/>
      </dsp:nvSpPr>
      <dsp:spPr>
        <a:xfrm>
          <a:off x="12711" y="4020275"/>
          <a:ext cx="1435101" cy="917019"/>
        </a:xfrm>
        <a:prstGeom prst="roundRect">
          <a:avLst>
            <a:gd name="adj" fmla="val 10000"/>
          </a:avLst>
        </a:prstGeom>
        <a:solidFill>
          <a:srgbClr val="F9951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solidFill>
                <a:srgbClr val="010F97"/>
              </a:solidFill>
            </a:rPr>
            <a:t>High fevers</a:t>
          </a:r>
        </a:p>
      </dsp:txBody>
      <dsp:txXfrm>
        <a:off x="39570" y="4047134"/>
        <a:ext cx="1381383" cy="863301"/>
      </dsp:txXfrm>
    </dsp:sp>
    <dsp:sp modelId="{8EA4D9DD-EE11-CA4B-8998-A1F20804FF44}">
      <dsp:nvSpPr>
        <dsp:cNvPr id="0" name=""/>
        <dsp:cNvSpPr/>
      </dsp:nvSpPr>
      <dsp:spPr>
        <a:xfrm rot="12150000">
          <a:off x="759686" y="3323314"/>
          <a:ext cx="2849965" cy="466697"/>
        </a:xfrm>
        <a:prstGeom prst="leftArrow">
          <a:avLst>
            <a:gd name="adj1" fmla="val 60000"/>
            <a:gd name="adj2" fmla="val 50000"/>
          </a:avLst>
        </a:prstGeom>
        <a:solidFill>
          <a:srgbClr val="F9951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4DF005C-961B-BA44-863F-30C20C2C739A}">
      <dsp:nvSpPr>
        <dsp:cNvPr id="0" name=""/>
        <dsp:cNvSpPr/>
      </dsp:nvSpPr>
      <dsp:spPr>
        <a:xfrm>
          <a:off x="150605" y="2552836"/>
          <a:ext cx="1435101" cy="917019"/>
        </a:xfrm>
        <a:prstGeom prst="roundRect">
          <a:avLst>
            <a:gd name="adj" fmla="val 10000"/>
          </a:avLst>
        </a:prstGeom>
        <a:solidFill>
          <a:srgbClr val="F9951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solidFill>
                <a:srgbClr val="010F97"/>
              </a:solidFill>
            </a:rPr>
            <a:t>Rigors</a:t>
          </a:r>
        </a:p>
      </dsp:txBody>
      <dsp:txXfrm>
        <a:off x="177464" y="2579695"/>
        <a:ext cx="1381383" cy="863301"/>
      </dsp:txXfrm>
    </dsp:sp>
    <dsp:sp modelId="{DEFA5618-5A5A-5640-AD4E-D04E10B296E8}">
      <dsp:nvSpPr>
        <dsp:cNvPr id="0" name=""/>
        <dsp:cNvSpPr/>
      </dsp:nvSpPr>
      <dsp:spPr>
        <a:xfrm rot="13446600">
          <a:off x="1217020" y="2551536"/>
          <a:ext cx="2892979" cy="466697"/>
        </a:xfrm>
        <a:prstGeom prst="leftArrow">
          <a:avLst>
            <a:gd name="adj1" fmla="val 60000"/>
            <a:gd name="adj2" fmla="val 50000"/>
          </a:avLst>
        </a:prstGeom>
        <a:solidFill>
          <a:srgbClr val="F9951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945AB67-3EDB-C340-A9CB-3187AE9FB48C}">
      <dsp:nvSpPr>
        <dsp:cNvPr id="0" name=""/>
        <dsp:cNvSpPr/>
      </dsp:nvSpPr>
      <dsp:spPr>
        <a:xfrm>
          <a:off x="907372" y="1319563"/>
          <a:ext cx="1435101" cy="917019"/>
        </a:xfrm>
        <a:prstGeom prst="roundRect">
          <a:avLst>
            <a:gd name="adj" fmla="val 10000"/>
          </a:avLst>
        </a:prstGeom>
        <a:solidFill>
          <a:srgbClr val="F9951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solidFill>
                <a:srgbClr val="010F97"/>
              </a:solidFill>
            </a:rPr>
            <a:t>Myalgia/</a:t>
          </a:r>
        </a:p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rgbClr val="010F97"/>
              </a:solidFill>
            </a:rPr>
            <a:t>arthralgias</a:t>
          </a:r>
          <a:endParaRPr lang="en-US" sz="1400" b="1" kern="1200" dirty="0">
            <a:solidFill>
              <a:srgbClr val="010F97"/>
            </a:solidFill>
          </a:endParaRPr>
        </a:p>
      </dsp:txBody>
      <dsp:txXfrm>
        <a:off x="934231" y="1346422"/>
        <a:ext cx="1381383" cy="863301"/>
      </dsp:txXfrm>
    </dsp:sp>
    <dsp:sp modelId="{BE44B29A-DC8E-C24E-B52A-BAC07BE27DC4}">
      <dsp:nvSpPr>
        <dsp:cNvPr id="0" name=""/>
        <dsp:cNvSpPr/>
      </dsp:nvSpPr>
      <dsp:spPr>
        <a:xfrm rot="14850000">
          <a:off x="2063763" y="2019237"/>
          <a:ext cx="2849965" cy="466697"/>
        </a:xfrm>
        <a:prstGeom prst="leftArrow">
          <a:avLst>
            <a:gd name="adj1" fmla="val 60000"/>
            <a:gd name="adj2" fmla="val 50000"/>
          </a:avLst>
        </a:prstGeom>
        <a:solidFill>
          <a:srgbClr val="F9951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578DB2D-E946-9543-B889-7FBF0303D8AC}">
      <dsp:nvSpPr>
        <dsp:cNvPr id="0" name=""/>
        <dsp:cNvSpPr/>
      </dsp:nvSpPr>
      <dsp:spPr>
        <a:xfrm>
          <a:off x="2133603" y="477563"/>
          <a:ext cx="1619651" cy="917019"/>
        </a:xfrm>
        <a:prstGeom prst="roundRect">
          <a:avLst>
            <a:gd name="adj" fmla="val 10000"/>
          </a:avLst>
        </a:prstGeom>
        <a:solidFill>
          <a:srgbClr val="F9951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solidFill>
                <a:srgbClr val="010F97"/>
              </a:solidFill>
            </a:rPr>
            <a:t>Nausea/vomiting/anorexia</a:t>
          </a:r>
        </a:p>
      </dsp:txBody>
      <dsp:txXfrm>
        <a:off x="2160462" y="504422"/>
        <a:ext cx="1565933" cy="863301"/>
      </dsp:txXfrm>
    </dsp:sp>
    <dsp:sp modelId="{F292E27C-4917-E345-A8A5-5B56F451997A}">
      <dsp:nvSpPr>
        <dsp:cNvPr id="0" name=""/>
        <dsp:cNvSpPr/>
      </dsp:nvSpPr>
      <dsp:spPr>
        <a:xfrm rot="16200000">
          <a:off x="2985886" y="1835815"/>
          <a:ext cx="2849965" cy="466697"/>
        </a:xfrm>
        <a:prstGeom prst="leftArrow">
          <a:avLst>
            <a:gd name="adj1" fmla="val 60000"/>
            <a:gd name="adj2" fmla="val 50000"/>
          </a:avLst>
        </a:prstGeom>
        <a:solidFill>
          <a:srgbClr val="F9951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0482B9D-D72E-E844-BB0D-4EED39F3A67B}">
      <dsp:nvSpPr>
        <dsp:cNvPr id="0" name=""/>
        <dsp:cNvSpPr/>
      </dsp:nvSpPr>
      <dsp:spPr>
        <a:xfrm>
          <a:off x="3837731" y="185671"/>
          <a:ext cx="1146274" cy="917019"/>
        </a:xfrm>
        <a:prstGeom prst="roundRect">
          <a:avLst>
            <a:gd name="adj" fmla="val 10000"/>
          </a:avLst>
        </a:prstGeom>
        <a:solidFill>
          <a:srgbClr val="F9951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solidFill>
                <a:srgbClr val="010F97"/>
              </a:solidFill>
            </a:rPr>
            <a:t>Fatigue</a:t>
          </a:r>
        </a:p>
      </dsp:txBody>
      <dsp:txXfrm>
        <a:off x="3864590" y="212530"/>
        <a:ext cx="1092556" cy="863301"/>
      </dsp:txXfrm>
    </dsp:sp>
    <dsp:sp modelId="{AF9EB6A4-7D3A-8A4B-AB9A-81E609275AFE}">
      <dsp:nvSpPr>
        <dsp:cNvPr id="0" name=""/>
        <dsp:cNvSpPr/>
      </dsp:nvSpPr>
      <dsp:spPr>
        <a:xfrm rot="17550000">
          <a:off x="3908008" y="2019237"/>
          <a:ext cx="2849965" cy="466697"/>
        </a:xfrm>
        <a:prstGeom prst="leftArrow">
          <a:avLst>
            <a:gd name="adj1" fmla="val 60000"/>
            <a:gd name="adj2" fmla="val 50000"/>
          </a:avLst>
        </a:prstGeom>
        <a:solidFill>
          <a:srgbClr val="F9951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BE0EB82-37E8-C04E-B0C0-E6E20FF4FA14}">
      <dsp:nvSpPr>
        <dsp:cNvPr id="0" name=""/>
        <dsp:cNvSpPr/>
      </dsp:nvSpPr>
      <dsp:spPr>
        <a:xfrm>
          <a:off x="5305171" y="477563"/>
          <a:ext cx="1146274" cy="917019"/>
        </a:xfrm>
        <a:prstGeom prst="roundRect">
          <a:avLst>
            <a:gd name="adj" fmla="val 10000"/>
          </a:avLst>
        </a:prstGeom>
        <a:solidFill>
          <a:srgbClr val="F9951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solidFill>
                <a:srgbClr val="010F97"/>
              </a:solidFill>
            </a:rPr>
            <a:t>Headache</a:t>
          </a:r>
        </a:p>
      </dsp:txBody>
      <dsp:txXfrm>
        <a:off x="5332030" y="504422"/>
        <a:ext cx="1092556" cy="863301"/>
      </dsp:txXfrm>
    </dsp:sp>
    <dsp:sp modelId="{31574E81-D90C-034B-AC92-8BAD511D1ED1}">
      <dsp:nvSpPr>
        <dsp:cNvPr id="0" name=""/>
        <dsp:cNvSpPr/>
      </dsp:nvSpPr>
      <dsp:spPr>
        <a:xfrm rot="18938280">
          <a:off x="4705526" y="2548718"/>
          <a:ext cx="2880549" cy="466697"/>
        </a:xfrm>
        <a:prstGeom prst="leftArrow">
          <a:avLst>
            <a:gd name="adj1" fmla="val 60000"/>
            <a:gd name="adj2" fmla="val 50000"/>
          </a:avLst>
        </a:prstGeom>
        <a:solidFill>
          <a:srgbClr val="F9951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271B5A3-A685-2B4F-8308-AB496A890932}">
      <dsp:nvSpPr>
        <dsp:cNvPr id="0" name=""/>
        <dsp:cNvSpPr/>
      </dsp:nvSpPr>
      <dsp:spPr>
        <a:xfrm>
          <a:off x="6457955" y="1316532"/>
          <a:ext cx="1435101" cy="917019"/>
        </a:xfrm>
        <a:prstGeom prst="roundRect">
          <a:avLst>
            <a:gd name="adj" fmla="val 10000"/>
          </a:avLst>
        </a:prstGeom>
        <a:solidFill>
          <a:srgbClr val="F9951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solidFill>
                <a:srgbClr val="010F97"/>
              </a:solidFill>
            </a:rPr>
            <a:t>Hypotension</a:t>
          </a:r>
        </a:p>
      </dsp:txBody>
      <dsp:txXfrm>
        <a:off x="6484814" y="1343391"/>
        <a:ext cx="1381383" cy="863301"/>
      </dsp:txXfrm>
    </dsp:sp>
    <dsp:sp modelId="{FE55D810-F225-9D47-91ED-54A63E7F3838}">
      <dsp:nvSpPr>
        <dsp:cNvPr id="0" name=""/>
        <dsp:cNvSpPr/>
      </dsp:nvSpPr>
      <dsp:spPr>
        <a:xfrm rot="17916">
          <a:off x="5381089" y="4257275"/>
          <a:ext cx="2602773" cy="466697"/>
        </a:xfrm>
        <a:prstGeom prst="leftArrow">
          <a:avLst>
            <a:gd name="adj1" fmla="val 60000"/>
            <a:gd name="adj2" fmla="val 50000"/>
          </a:avLst>
        </a:prstGeom>
        <a:solidFill>
          <a:srgbClr val="F9951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C2B1DDD-950A-0348-A188-1557909CBEF5}">
      <dsp:nvSpPr>
        <dsp:cNvPr id="0" name=""/>
        <dsp:cNvSpPr/>
      </dsp:nvSpPr>
      <dsp:spPr>
        <a:xfrm>
          <a:off x="7145953" y="4038897"/>
          <a:ext cx="1675784" cy="917019"/>
        </a:xfrm>
        <a:prstGeom prst="roundRect">
          <a:avLst>
            <a:gd name="adj" fmla="val 10000"/>
          </a:avLst>
        </a:prstGeom>
        <a:solidFill>
          <a:srgbClr val="F9951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solidFill>
                <a:srgbClr val="010F97"/>
              </a:solidFill>
            </a:rPr>
            <a:t>Escalating fevers</a:t>
          </a:r>
        </a:p>
      </dsp:txBody>
      <dsp:txXfrm>
        <a:off x="7172812" y="4065756"/>
        <a:ext cx="1622066" cy="863301"/>
      </dsp:txXfrm>
    </dsp:sp>
    <dsp:sp modelId="{38485761-4C41-0144-9BBA-D060EB26B92D}">
      <dsp:nvSpPr>
        <dsp:cNvPr id="0" name=""/>
        <dsp:cNvSpPr/>
      </dsp:nvSpPr>
      <dsp:spPr>
        <a:xfrm rot="20271012">
          <a:off x="5220222" y="3305487"/>
          <a:ext cx="2999407" cy="466697"/>
        </a:xfrm>
        <a:prstGeom prst="leftArrow">
          <a:avLst>
            <a:gd name="adj1" fmla="val 60000"/>
            <a:gd name="adj2" fmla="val 50000"/>
          </a:avLst>
        </a:prstGeom>
        <a:solidFill>
          <a:srgbClr val="F9951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21CF62-D16A-FB4F-8E71-315BD907076D}">
      <dsp:nvSpPr>
        <dsp:cNvPr id="0" name=""/>
        <dsp:cNvSpPr/>
      </dsp:nvSpPr>
      <dsp:spPr>
        <a:xfrm>
          <a:off x="7391402" y="2514894"/>
          <a:ext cx="1435101" cy="917019"/>
        </a:xfrm>
        <a:prstGeom prst="roundRect">
          <a:avLst>
            <a:gd name="adj" fmla="val 10000"/>
          </a:avLst>
        </a:prstGeom>
        <a:solidFill>
          <a:srgbClr val="F9951E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solidFill>
                <a:srgbClr val="010F97"/>
              </a:solidFill>
            </a:rPr>
            <a:t>Dyspnea/ tachypnea/ hypoxia</a:t>
          </a:r>
        </a:p>
      </dsp:txBody>
      <dsp:txXfrm>
        <a:off x="7418261" y="2541753"/>
        <a:ext cx="1381383" cy="8633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0.85579</cdr:x>
      <cdr:y>0.81005</cdr:y>
    </cdr:from>
    <cdr:to>
      <cdr:x>0.8846</cdr:x>
      <cdr:y>0.96999</cdr:y>
    </cdr:to>
    <cdr:sp macro="" textlink="">
      <cdr:nvSpPr>
        <cdr:cNvPr id="9" name="Parallelogram 8">
          <a:extLst xmlns:a="http://schemas.openxmlformats.org/drawingml/2006/main">
            <a:ext uri="{FF2B5EF4-FFF2-40B4-BE49-F238E27FC236}">
              <a16:creationId xmlns:a16="http://schemas.microsoft.com/office/drawing/2014/main" id="{38E6A7D0-6D63-4FE2-A3CA-8C1E6BFA23A6}"/>
            </a:ext>
          </a:extLst>
        </cdr:cNvPr>
        <cdr:cNvSpPr/>
      </cdr:nvSpPr>
      <cdr:spPr>
        <a:xfrm xmlns:a="http://schemas.openxmlformats.org/drawingml/2006/main" rot="1228886">
          <a:off x="10210253" y="3704893"/>
          <a:ext cx="343699" cy="731520"/>
        </a:xfrm>
        <a:prstGeom xmlns:a="http://schemas.openxmlformats.org/drawingml/2006/main" prst="parallelogram">
          <a:avLst/>
        </a:prstGeom>
        <a:solidFill xmlns:a="http://schemas.openxmlformats.org/drawingml/2006/main">
          <a:srgbClr val="123662"/>
        </a:solidFill>
        <a:ln xmlns:a="http://schemas.openxmlformats.org/drawingml/2006/main" w="19050">
          <a:solidFill>
            <a:schemeClr val="tx1"/>
          </a:solidFill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231094E-EE1B-DC4C-9055-4A48FF0273CD}" type="datetimeFigureOut">
              <a:rPr lang="en-US"/>
              <a:pPr>
                <a:defRPr/>
              </a:pPr>
              <a:t>4/15/19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047A620-AB8F-CF46-A88D-87A30D4E58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973916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/>
              <a:t>Gastrointestinal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/>
              <a:t>00A_ONS-GI-17-NL-Intro-Slides_v35rak</a:t>
            </a: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FF50E98-AC92-C54A-ACBD-9B80212ADB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991766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8194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9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FDB787-9FB4-DC4A-80AA-DB3AF5C8F3C0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00A_ONS-GI-17-NL-Intro-Slides_v35rak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Gastrointestinal</a:t>
            </a:r>
          </a:p>
        </p:txBody>
      </p:sp>
    </p:spTree>
    <p:extLst>
      <p:ext uri="{BB962C8B-B14F-4D97-AF65-F5344CB8AC3E}">
        <p14:creationId xmlns:p14="http://schemas.microsoft.com/office/powerpoint/2010/main" val="9795354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Shape 34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sp>
        <p:nvSpPr>
          <p:cNvPr id="344" name="Shape 34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098720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Breast Cancer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00A_ONS-Breast-17-NL-Intro-Slides_v34fr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F50E98-AC92-C54A-ACBD-9B80212ADB1C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1018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Breast Cancer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00A_ONS-Breast-17-NL-Intro-Slides_v34fr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F50E98-AC92-C54A-ACBD-9B80212ADB1C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780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Breast Cancer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00A_ONS-Breast-17-NL-Intro-Slides_v34fr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F50E98-AC92-C54A-ACBD-9B80212ADB1C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9891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Breast Cancer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00A_ONS-Breast-17-NL-Intro-Slides_v34fr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F50E98-AC92-C54A-ACBD-9B80212ADB1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41554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Breast Cancer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00A_ONS-Breast-17-NL-Intro-Slides_v34fr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F50E98-AC92-C54A-ACBD-9B80212ADB1C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3220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Breast Cancer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00A_ONS-Breast-17-NL-Intro-Slides_v34fr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F50E98-AC92-C54A-ACBD-9B80212ADB1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8925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8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7663" indent="-347663" eaLnBrk="1" hangingPunct="1">
              <a:lnSpc>
                <a:spcPct val="90000"/>
              </a:lnSpc>
            </a:pPr>
            <a:endParaRPr lang="en-US" dirty="0">
              <a:latin typeface="Times New Roman" charset="0"/>
            </a:endParaRPr>
          </a:p>
        </p:txBody>
      </p:sp>
      <p:sp>
        <p:nvSpPr>
          <p:cNvPr id="50179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0213" cy="45561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86A69D4-A7C6-C946-8FE5-3875A441FC32}" type="slidenum">
              <a:rPr kumimoji="0" lang="de-DE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de-DE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charset="0"/>
              <a:ea typeface="ＭＳ Ｐゴシック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8778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8817462-C0DE-534F-9430-245BC02EEB56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0894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Breast Cancer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00A_ONS-Breast-17-NL-Intro-Slides_v34fr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F50E98-AC92-C54A-ACBD-9B80212ADB1C}" type="slidenum">
              <a:rPr lang="en-US" smtClean="0"/>
              <a:pPr>
                <a:defRPr/>
              </a:pPr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8475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F6CC57-9CAB-A740-BA1A-EEF972F71E78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00A_ONS-Breast-17-NL-Intro-Slides_v34fr</a:t>
            </a:r>
          </a:p>
        </p:txBody>
      </p:sp>
      <p:sp>
        <p:nvSpPr>
          <p:cNvPr id="3" name="Header Placeholder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Breast Cancer</a:t>
            </a:r>
          </a:p>
        </p:txBody>
      </p:sp>
    </p:spTree>
    <p:extLst>
      <p:ext uri="{BB962C8B-B14F-4D97-AF65-F5344CB8AC3E}">
        <p14:creationId xmlns:p14="http://schemas.microsoft.com/office/powerpoint/2010/main" val="29184508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F50E98-AC92-C54A-ACBD-9B80212ADB1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8685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Breast Cancer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00A_ONS-Breast-17-NL-Intro-Slides_v34fr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F50E98-AC92-C54A-ACBD-9B80212ADB1C}" type="slidenum">
              <a:rPr lang="en-US" smtClean="0"/>
              <a:pPr>
                <a:defRPr/>
              </a:pPr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4981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382588" y="255588"/>
            <a:ext cx="5219701" cy="29368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0958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BFAA9E6-400A-E640-A318-E520058423C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60958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77941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Breast Cancer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00A_ONS-Breast-17-NL-Intro-Slides_v34fr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F50E98-AC92-C54A-ACBD-9B80212ADB1C}" type="slidenum">
              <a:rPr lang="en-US" smtClean="0"/>
              <a:pPr>
                <a:defRPr/>
              </a:pPr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4738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Breast Cancer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00A_ONS-Breast-17-NL-Intro-Slides_v34fr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F50E98-AC92-C54A-ACBD-9B80212ADB1C}" type="slidenum">
              <a:rPr lang="en-US" smtClean="0"/>
              <a:pPr>
                <a:defRPr/>
              </a:pPr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0408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6562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56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8A21879-CB93-AD47-BC58-E2B97C8C05DF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628596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Breast Cancer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00A_ONS-Breast-17-NL-Intro-Slides_v34fr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F50E98-AC92-C54A-ACBD-9B80212ADB1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955204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Breast Cancer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00A_ONS-Breast-17-NL-Intro-Slides_v34fr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F50E98-AC92-C54A-ACBD-9B80212ADB1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914519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Breast Cancer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00A_ONS-Breast-17-NL-Intro-Slides_v34fr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F50E98-AC92-C54A-ACBD-9B80212ADB1C}" type="slidenum">
              <a:rPr lang="en-US" smtClean="0"/>
              <a:pPr>
                <a:defRPr/>
              </a:pPr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11863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Breast Cancer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00A_ONS-Breast-17-NL-Intro-Slides_v34fr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F50E98-AC92-C54A-ACBD-9B80212ADB1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08677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8454E4F-783E-484A-B0F1-8B154FB65569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</a:endParaRPr>
          </a:p>
        </p:txBody>
      </p:sp>
      <p:sp>
        <p:nvSpPr>
          <p:cNvPr id="921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A78C0B-3979-6E4D-AF2E-6DB695C7C84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</a:endParaRPr>
          </a:p>
        </p:txBody>
      </p:sp>
      <p:sp>
        <p:nvSpPr>
          <p:cNvPr id="9219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CB4E213-A3B4-034B-9EB3-87F68C5545D8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  <a:cs typeface="Arial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  <a:cs typeface="Arial" charset="0"/>
            </a:endParaRPr>
          </a:p>
        </p:txBody>
      </p:sp>
      <p:sp>
        <p:nvSpPr>
          <p:cNvPr id="922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341C093-CAEF-C545-BA79-9A6534A5288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  <a:cs typeface="Arial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  <a:cs typeface="Arial" charset="0"/>
            </a:endParaRPr>
          </a:p>
        </p:txBody>
      </p:sp>
      <p:sp>
        <p:nvSpPr>
          <p:cNvPr id="92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922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216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Breast Cancer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00A_ONS-Breast-17-NL-Intro-Slides_v34fr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F50E98-AC92-C54A-ACBD-9B80212ADB1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433885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Breast Cancer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00A_ONS-Breast-17-NL-Intro-Slides_v34fr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F50E98-AC92-C54A-ACBD-9B80212ADB1C}" type="slidenum">
              <a:rPr lang="en-US" smtClean="0"/>
              <a:pPr>
                <a:defRPr/>
              </a:pPr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18143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Breast Cancer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00A_ONS-Breast-17-NL-Intro-Slides_v34fr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F50E98-AC92-C54A-ACBD-9B80212ADB1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141990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Breast Cancer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00A_ONS-Breast-17-NL-Intro-Slides_v34fr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F50E98-AC92-C54A-ACBD-9B80212ADB1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861932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A2DA16-A138-4EB5-995A-B4B2CDF0F92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90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24244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8194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9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FDB787-9FB4-DC4A-80AA-DB3AF5C8F3C0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00A_ONS-GI-17-NL-Intro-Slides_v35rak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Gastrointestinal</a:t>
            </a:r>
          </a:p>
        </p:txBody>
      </p:sp>
    </p:spTree>
    <p:extLst>
      <p:ext uri="{BB962C8B-B14F-4D97-AF65-F5344CB8AC3E}">
        <p14:creationId xmlns:p14="http://schemas.microsoft.com/office/powerpoint/2010/main" val="22409362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2048FCC-A56F-8741-8F7A-CA316D87444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</a:endParaRPr>
          </a:p>
        </p:txBody>
      </p:sp>
      <p:sp>
        <p:nvSpPr>
          <p:cNvPr id="226306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A2CBA83-F034-E44E-BD06-C697829F87B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</a:endParaRPr>
          </a:p>
        </p:txBody>
      </p:sp>
      <p:sp>
        <p:nvSpPr>
          <p:cNvPr id="226307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A57BF84-858D-DE4A-BB9F-6C4D619951F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</a:endParaRPr>
          </a:p>
        </p:txBody>
      </p:sp>
      <p:sp>
        <p:nvSpPr>
          <p:cNvPr id="22630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FF479EC-90D5-9D47-82F4-FC503FCAF785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</a:endParaRPr>
          </a:p>
        </p:txBody>
      </p:sp>
      <p:sp>
        <p:nvSpPr>
          <p:cNvPr id="226309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B892CE8-D44A-9745-95EE-4CEE3483EEB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  <a:cs typeface="Arial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  <a:cs typeface="Arial" charset="0"/>
            </a:endParaRPr>
          </a:p>
        </p:txBody>
      </p:sp>
      <p:sp>
        <p:nvSpPr>
          <p:cNvPr id="22631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43F7DB-793E-6C44-A25B-1F0EBB72B5A5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  <a:cs typeface="Arial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  <a:cs typeface="Arial" charset="0"/>
            </a:endParaRPr>
          </a:p>
        </p:txBody>
      </p:sp>
      <p:sp>
        <p:nvSpPr>
          <p:cNvPr id="2263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22631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00A_ONS-Breast-17-NL-Intro-Slides_v34fr</a:t>
            </a:r>
          </a:p>
        </p:txBody>
      </p:sp>
      <p:sp>
        <p:nvSpPr>
          <p:cNvPr id="3" name="Header Placeholder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Breast Cancer</a:t>
            </a:r>
          </a:p>
        </p:txBody>
      </p:sp>
    </p:spTree>
    <p:extLst>
      <p:ext uri="{BB962C8B-B14F-4D97-AF65-F5344CB8AC3E}">
        <p14:creationId xmlns:p14="http://schemas.microsoft.com/office/powerpoint/2010/main" val="42047840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2048FCC-A56F-8741-8F7A-CA316D87444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</a:endParaRPr>
          </a:p>
        </p:txBody>
      </p:sp>
      <p:sp>
        <p:nvSpPr>
          <p:cNvPr id="226306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A2CBA83-F034-E44E-BD06-C697829F87B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</a:endParaRPr>
          </a:p>
        </p:txBody>
      </p:sp>
      <p:sp>
        <p:nvSpPr>
          <p:cNvPr id="226307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A57BF84-858D-DE4A-BB9F-6C4D619951F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</a:endParaRPr>
          </a:p>
        </p:txBody>
      </p:sp>
      <p:sp>
        <p:nvSpPr>
          <p:cNvPr id="22630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FF479EC-90D5-9D47-82F4-FC503FCAF785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</a:endParaRPr>
          </a:p>
        </p:txBody>
      </p:sp>
      <p:sp>
        <p:nvSpPr>
          <p:cNvPr id="226309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B892CE8-D44A-9745-95EE-4CEE3483EEB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  <a:cs typeface="Arial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  <a:cs typeface="Arial" charset="0"/>
            </a:endParaRPr>
          </a:p>
        </p:txBody>
      </p:sp>
      <p:sp>
        <p:nvSpPr>
          <p:cNvPr id="22631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43F7DB-793E-6C44-A25B-1F0EBB72B5A5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  <a:cs typeface="Arial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  <a:cs typeface="Arial" charset="0"/>
            </a:endParaRPr>
          </a:p>
        </p:txBody>
      </p:sp>
      <p:sp>
        <p:nvSpPr>
          <p:cNvPr id="2263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22631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00A_ONS-Breast-17-NL-Intro-Slides_v34fr</a:t>
            </a:r>
          </a:p>
        </p:txBody>
      </p:sp>
      <p:sp>
        <p:nvSpPr>
          <p:cNvPr id="3" name="Header Placeholder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Breast Cancer</a:t>
            </a:r>
          </a:p>
        </p:txBody>
      </p:sp>
    </p:spTree>
    <p:extLst>
      <p:ext uri="{BB962C8B-B14F-4D97-AF65-F5344CB8AC3E}">
        <p14:creationId xmlns:p14="http://schemas.microsoft.com/office/powerpoint/2010/main" val="22278099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2048FCC-A56F-8741-8F7A-CA316D87444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</a:endParaRPr>
          </a:p>
        </p:txBody>
      </p:sp>
      <p:sp>
        <p:nvSpPr>
          <p:cNvPr id="226306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A2CBA83-F034-E44E-BD06-C697829F87B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</a:endParaRPr>
          </a:p>
        </p:txBody>
      </p:sp>
      <p:sp>
        <p:nvSpPr>
          <p:cNvPr id="226307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A57BF84-858D-DE4A-BB9F-6C4D619951F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</a:endParaRPr>
          </a:p>
        </p:txBody>
      </p:sp>
      <p:sp>
        <p:nvSpPr>
          <p:cNvPr id="22630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FF479EC-90D5-9D47-82F4-FC503FCAF785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</a:endParaRPr>
          </a:p>
        </p:txBody>
      </p:sp>
      <p:sp>
        <p:nvSpPr>
          <p:cNvPr id="226309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B892CE8-D44A-9745-95EE-4CEE3483EEB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  <a:cs typeface="Arial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  <a:cs typeface="Arial" charset="0"/>
            </a:endParaRPr>
          </a:p>
        </p:txBody>
      </p:sp>
      <p:sp>
        <p:nvSpPr>
          <p:cNvPr id="22631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43F7DB-793E-6C44-A25B-1F0EBB72B5A5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  <a:cs typeface="Arial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  <a:cs typeface="Arial" charset="0"/>
            </a:endParaRPr>
          </a:p>
        </p:txBody>
      </p:sp>
      <p:sp>
        <p:nvSpPr>
          <p:cNvPr id="2263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22631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00A_ONS-Breast-17-NL-Intro-Slides_v34fr</a:t>
            </a:r>
          </a:p>
        </p:txBody>
      </p:sp>
      <p:sp>
        <p:nvSpPr>
          <p:cNvPr id="3" name="Header Placeholder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Breast Cancer</a:t>
            </a:r>
          </a:p>
        </p:txBody>
      </p:sp>
    </p:spTree>
    <p:extLst>
      <p:ext uri="{BB962C8B-B14F-4D97-AF65-F5344CB8AC3E}">
        <p14:creationId xmlns:p14="http://schemas.microsoft.com/office/powerpoint/2010/main" val="40982933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Breast Cancer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00A_ONS-Breast-17-NL-Intro-Slides_v34fr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F50E98-AC92-C54A-ACBD-9B80212ADB1C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1906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Breast Cancer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00A_ONS-Breast-17-NL-Intro-Slides_v34fr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F50E98-AC92-C54A-ACBD-9B80212ADB1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224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50D7798-B130-4940-94F7-34520F6BA0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981200"/>
            <a:ext cx="10363200" cy="1143000"/>
          </a:xfrm>
        </p:spPr>
        <p:txBody>
          <a:bodyPr/>
          <a:lstStyle>
            <a:lvl1pPr algn="ctr">
              <a:defRPr sz="2300"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74794475"/>
      </p:ext>
    </p:extLst>
  </p:cSld>
  <p:clrMapOvr>
    <a:masterClrMapping/>
  </p:clrMapOvr>
  <p:transition spd="slow"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66955924"/>
      </p:ext>
    </p:extLst>
  </p:cSld>
  <p:clrMapOvr>
    <a:masterClrMapping/>
  </p:clrMapOvr>
  <p:transition spd="slow"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0"/>
            <a:ext cx="2590800" cy="6489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1" y="0"/>
            <a:ext cx="7569200" cy="6489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77085071"/>
      </p:ext>
    </p:extLst>
  </p:cSld>
  <p:clrMapOvr>
    <a:masterClrMapping/>
  </p:clrMapOvr>
  <p:transition spd="slow"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9" y="6631088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3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>
                <a:cs typeface="ＭＳ Ｐゴシック"/>
              </a:rPr>
              <a:pPr>
                <a:defRPr/>
              </a:pPr>
              <a:t>‹#›</a:t>
            </a:fld>
            <a:endParaRPr lang="en-GB"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640395028"/>
      </p:ext>
    </p:extLst>
  </p:cSld>
  <p:clrMapOvr>
    <a:masterClrMapping/>
  </p:clrMapOvr>
  <p:transition spd="slow"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486" y="115890"/>
            <a:ext cx="10991849" cy="779671"/>
          </a:xfrm>
        </p:spPr>
        <p:txBody>
          <a:bodyPr>
            <a:normAutofit/>
          </a:bodyPr>
          <a:lstStyle>
            <a:lvl1pPr algn="l">
              <a:defRPr sz="2800" b="1" i="0">
                <a:solidFill>
                  <a:srgbClr val="064F59"/>
                </a:solidFill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284" y="1376989"/>
            <a:ext cx="10972800" cy="4525963"/>
          </a:xfrm>
        </p:spPr>
        <p:txBody>
          <a:bodyPr lIns="0" rtlCol="0">
            <a:normAutofit/>
          </a:bodyPr>
          <a:lstStyle>
            <a:lvl1pPr>
              <a:defRPr lang="en-US" sz="2100" dirty="0" smtClean="0"/>
            </a:lvl1pPr>
            <a:lvl2pPr>
              <a:defRPr lang="en-US" sz="2000" dirty="0" smtClean="0"/>
            </a:lvl2pPr>
            <a:lvl3pPr>
              <a:defRPr lang="en-US" sz="2000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21"/>
          <p:cNvSpPr>
            <a:spLocks noGrp="1"/>
          </p:cNvSpPr>
          <p:nvPr>
            <p:ph type="body" sz="quarter" idx="10"/>
          </p:nvPr>
        </p:nvSpPr>
        <p:spPr>
          <a:xfrm>
            <a:off x="615953" y="6289942"/>
            <a:ext cx="10993967" cy="463313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000" b="0">
                <a:solidFill>
                  <a:srgbClr val="064F59"/>
                </a:solidFill>
              </a:defRPr>
            </a:lvl1pPr>
            <a:lvl2pPr marL="457208" indent="0">
              <a:buNone/>
              <a:defRPr/>
            </a:lvl2pPr>
            <a:lvl3pPr marL="914415" indent="0">
              <a:buNone/>
              <a:defRPr/>
            </a:lvl3pPr>
            <a:lvl4pPr marL="1371623" indent="0">
              <a:buNone/>
              <a:defRPr/>
            </a:lvl4pPr>
            <a:lvl5pPr marL="1828830" indent="0">
              <a:buNone/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9012768" y="649129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100" b="0" i="0">
                <a:solidFill>
                  <a:srgbClr val="064F59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865B40A2-B197-3B46-BE14-65D655D548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2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64F59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964710"/>
      </p:ext>
    </p:extLst>
  </p:cSld>
  <p:clrMapOvr>
    <a:masterClrMapping/>
  </p:clrMapOvr>
  <p:transition spd="slow"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9" y="6631088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3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2E99AA7-133A-E54F-B877-701653B6C8E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/>
  </p:cSld>
  <p:clrMapOvr>
    <a:masterClrMapping/>
  </p:clrMapOvr>
  <p:transition spd="slow" advClick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09600" y="6210780"/>
            <a:ext cx="5488517" cy="447993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200"/>
            </a:lvl1pPr>
            <a:lvl2pPr marL="376244" indent="0">
              <a:buNone/>
              <a:defRPr/>
            </a:lvl2pPr>
            <a:lvl3pPr marL="722324" indent="0">
              <a:buNone/>
              <a:defRPr/>
            </a:lvl3pPr>
            <a:lvl4pPr marL="995380" indent="0">
              <a:buNone/>
              <a:defRPr/>
            </a:lvl4pPr>
            <a:lvl5pPr marL="1395435" indent="0">
              <a:buFont typeface="Arial" pitchFamily="34" charset="0"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6098118" y="6210780"/>
            <a:ext cx="5488517" cy="447993"/>
          </a:xfrm>
        </p:spPr>
        <p:txBody>
          <a:bodyPr anchor="b"/>
          <a:lstStyle>
            <a:lvl1pPr marL="0" indent="0" algn="r">
              <a:spcAft>
                <a:spcPts val="0"/>
              </a:spcAft>
              <a:buNone/>
              <a:defRPr sz="1200"/>
            </a:lvl1pPr>
            <a:lvl2pPr marL="376244" indent="0">
              <a:buNone/>
              <a:defRPr/>
            </a:lvl2pPr>
            <a:lvl3pPr marL="722324" indent="0">
              <a:buNone/>
              <a:defRPr/>
            </a:lvl3pPr>
            <a:lvl4pPr marL="995380" indent="0">
              <a:buNone/>
              <a:defRPr/>
            </a:lvl4pPr>
            <a:lvl5pPr marL="1395435" indent="0">
              <a:buFont typeface="Arial" pitchFamily="34" charset="0"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</p:spTree>
    <p:extLst/>
  </p:cSld>
  <p:clrMapOvr>
    <a:masterClrMapping/>
  </p:clrMapOvr>
  <p:transition spd="slow" advClick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8874284"/>
      </p:ext>
    </p:extLst>
  </p:cSld>
  <p:clrMapOvr>
    <a:masterClrMapping/>
  </p:clrMapOvr>
  <p:transition spd="slow" advClick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485" y="115889"/>
            <a:ext cx="10991849" cy="779671"/>
          </a:xfrm>
        </p:spPr>
        <p:txBody>
          <a:bodyPr>
            <a:normAutofit/>
          </a:bodyPr>
          <a:lstStyle>
            <a:lvl1pPr algn="l">
              <a:defRPr sz="2800" b="1" i="0">
                <a:solidFill>
                  <a:srgbClr val="064F59"/>
                </a:solidFill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284" y="1376989"/>
            <a:ext cx="10972800" cy="4525963"/>
          </a:xfrm>
        </p:spPr>
        <p:txBody>
          <a:bodyPr lIns="0" rtlCol="0">
            <a:normAutofit/>
          </a:bodyPr>
          <a:lstStyle>
            <a:lvl1pPr>
              <a:defRPr lang="en-US" sz="2100" dirty="0" smtClean="0"/>
            </a:lvl1pPr>
            <a:lvl2pPr>
              <a:defRPr lang="en-US" sz="2000" dirty="0" smtClean="0"/>
            </a:lvl2pPr>
            <a:lvl3pPr>
              <a:defRPr lang="en-US" sz="2000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21"/>
          <p:cNvSpPr>
            <a:spLocks noGrp="1"/>
          </p:cNvSpPr>
          <p:nvPr>
            <p:ph type="body" sz="quarter" idx="10"/>
          </p:nvPr>
        </p:nvSpPr>
        <p:spPr>
          <a:xfrm>
            <a:off x="615951" y="6289940"/>
            <a:ext cx="10993967" cy="463313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000" b="0">
                <a:solidFill>
                  <a:srgbClr val="064F59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9012767" y="6491289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100" b="0" i="0">
                <a:solidFill>
                  <a:srgbClr val="064F59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865B40A2-B197-3B46-BE14-65D655D548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2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64F59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43739"/>
      </p:ext>
    </p:extLst>
  </p:cSld>
  <p:clrMapOvr>
    <a:masterClrMapping/>
  </p:clrMapOvr>
  <p:transition spd="slow" advClick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444129574"/>
      </p:ext>
    </p:extLst>
  </p:cSld>
  <p:clrMapOvr>
    <a:masterClrMapping/>
  </p:clrMapOvr>
  <p:transition spd="slow" advClick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YiR15-Papers-back_v2fr-CRC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6176" y="484632"/>
            <a:ext cx="10911840" cy="4005072"/>
          </a:xfrm>
        </p:spPr>
        <p:txBody>
          <a:bodyPr lIns="365760" rIns="274320" bIns="228600" anchor="b"/>
          <a:lstStyle>
            <a:lvl1pPr algn="l">
              <a:defRPr sz="3200">
                <a:solidFill>
                  <a:srgbClr val="004383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46176" y="4498848"/>
            <a:ext cx="10728960" cy="1874520"/>
          </a:xfrm>
        </p:spPr>
        <p:txBody>
          <a:bodyPr lIns="365760" tIns="182880"/>
          <a:lstStyle>
            <a:lvl1pPr marL="0" indent="0" algn="l">
              <a:buFontTx/>
              <a:buNone/>
              <a:defRPr sz="2800">
                <a:solidFill>
                  <a:srgbClr val="004383"/>
                </a:solidFill>
              </a:defRPr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882546460"/>
      </p:ext>
    </p:extLst>
  </p:cSld>
  <p:clrMapOvr>
    <a:masterClrMapping/>
  </p:clrMapOvr>
  <p:transition spd="slow"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00338933"/>
      </p:ext>
    </p:extLst>
  </p:cSld>
  <p:clrMapOvr>
    <a:masterClrMapping/>
  </p:clrMapOvr>
  <p:transition spd="slow" advClick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C454DE-A612-E94D-9729-C8AD6DDFBC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981200"/>
            <a:ext cx="10363200" cy="1143000"/>
          </a:xfrm>
        </p:spPr>
        <p:txBody>
          <a:bodyPr/>
          <a:lstStyle>
            <a:lvl1pPr algn="ctr">
              <a:defRPr sz="2300"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54611592"/>
      </p:ext>
    </p:extLst>
  </p:cSld>
  <p:clrMapOvr>
    <a:masterClrMapping/>
  </p:clrMapOvr>
  <p:transition spd="slow" advClick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71600"/>
            <a:ext cx="10972800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51381901"/>
      </p:ext>
    </p:extLst>
  </p:cSld>
  <p:clrMapOvr>
    <a:masterClrMapping/>
  </p:clrMapOvr>
  <p:transition spd="slow" advClick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23886100"/>
      </p:ext>
    </p:extLst>
  </p:cSld>
  <p:clrMapOvr>
    <a:masterClrMapping/>
  </p:clrMapOvr>
  <p:transition spd="slow" advClick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62088"/>
            <a:ext cx="508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62088"/>
            <a:ext cx="508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9822461"/>
      </p:ext>
    </p:extLst>
  </p:cSld>
  <p:clrMapOvr>
    <a:masterClrMapping/>
  </p:clrMapOvr>
  <p:transition spd="slow" advClick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6260801"/>
      </p:ext>
    </p:extLst>
  </p:cSld>
  <p:clrMapOvr>
    <a:masterClrMapping/>
  </p:clrMapOvr>
  <p:transition spd="slow" advClick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02419061"/>
      </p:ext>
    </p:extLst>
  </p:cSld>
  <p:clrMapOvr>
    <a:masterClrMapping/>
  </p:clrMapOvr>
  <p:transition spd="slow" advClick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340650"/>
      </p:ext>
    </p:extLst>
  </p:cSld>
  <p:clrMapOvr>
    <a:masterClrMapping/>
  </p:clrMapOvr>
  <p:transition spd="slow" advClick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7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7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26737311"/>
      </p:ext>
    </p:extLst>
  </p:cSld>
  <p:clrMapOvr>
    <a:masterClrMapping/>
  </p:clrMapOvr>
  <p:transition spd="slow" advClick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9945156"/>
      </p:ext>
    </p:extLst>
  </p:cSld>
  <p:clrMapOvr>
    <a:masterClrMapping/>
  </p:clrMapOvr>
  <p:transition spd="slow" advClick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34165246"/>
      </p:ext>
    </p:extLst>
  </p:cSld>
  <p:clrMapOvr>
    <a:masterClrMapping/>
  </p:clrMapOvr>
  <p:transition spd="slow"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8" indent="0">
              <a:buNone/>
              <a:defRPr sz="1800"/>
            </a:lvl2pPr>
            <a:lvl3pPr marL="914415" indent="0">
              <a:buNone/>
              <a:defRPr sz="1600"/>
            </a:lvl3pPr>
            <a:lvl4pPr marL="1371623" indent="0">
              <a:buNone/>
              <a:defRPr sz="1400"/>
            </a:lvl4pPr>
            <a:lvl5pPr marL="1828830" indent="0">
              <a:buNone/>
              <a:defRPr sz="1400"/>
            </a:lvl5pPr>
            <a:lvl6pPr marL="2286038" indent="0">
              <a:buNone/>
              <a:defRPr sz="1400"/>
            </a:lvl6pPr>
            <a:lvl7pPr marL="2743246" indent="0">
              <a:buNone/>
              <a:defRPr sz="1400"/>
            </a:lvl7pPr>
            <a:lvl8pPr marL="3200453" indent="0">
              <a:buNone/>
              <a:defRPr sz="1400"/>
            </a:lvl8pPr>
            <a:lvl9pPr marL="3657661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64832024"/>
      </p:ext>
    </p:extLst>
  </p:cSld>
  <p:clrMapOvr>
    <a:masterClrMapping/>
  </p:clrMapOvr>
  <p:transition spd="slow" advClick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0"/>
            <a:ext cx="2590800" cy="6489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1" y="0"/>
            <a:ext cx="7569200" cy="6489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6063826"/>
      </p:ext>
    </p:extLst>
  </p:cSld>
  <p:clrMapOvr>
    <a:masterClrMapping/>
  </p:clrMapOvr>
  <p:transition spd="slow" advClick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659D2F7D-FC5C-3F46-9C72-E18FC1D7FF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3771488"/>
      </p:ext>
    </p:extLst>
  </p:cSld>
  <p:clrMapOvr>
    <a:masterClrMapping/>
  </p:clrMapOvr>
  <p:transition spd="slow" advClick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8116672"/>
      </p:ext>
    </p:extLst>
  </p:cSld>
  <p:clrMapOvr>
    <a:masterClrMapping/>
  </p:clrMapOvr>
  <p:transition spd="slow" advClick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659D2F7D-FC5C-3F46-9C72-E18FC1D7FFE0}" type="slidenum">
              <a:rPr lang="en-GB">
                <a:cs typeface="ＭＳ Ｐゴシック"/>
              </a:rPr>
              <a:pPr>
                <a:defRPr/>
              </a:pPr>
              <a:t>‹#›</a:t>
            </a:fld>
            <a:endParaRPr lang="en-GB"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807271384"/>
      </p:ext>
    </p:extLst>
  </p:cSld>
  <p:clrMapOvr>
    <a:masterClrMapping/>
  </p:clrMapOvr>
  <p:transition spd="slow" advClick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485" y="115889"/>
            <a:ext cx="10991849" cy="779671"/>
          </a:xfrm>
        </p:spPr>
        <p:txBody>
          <a:bodyPr>
            <a:normAutofit/>
          </a:bodyPr>
          <a:lstStyle>
            <a:lvl1pPr algn="l">
              <a:defRPr sz="2800" b="1" i="0">
                <a:solidFill>
                  <a:srgbClr val="064F59"/>
                </a:solidFill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284" y="1376989"/>
            <a:ext cx="10972800" cy="4525963"/>
          </a:xfrm>
        </p:spPr>
        <p:txBody>
          <a:bodyPr lIns="0" rtlCol="0">
            <a:normAutofit/>
          </a:bodyPr>
          <a:lstStyle>
            <a:lvl1pPr>
              <a:defRPr lang="en-US" sz="2100" dirty="0" smtClean="0"/>
            </a:lvl1pPr>
            <a:lvl2pPr>
              <a:defRPr lang="en-US" sz="2000" dirty="0" smtClean="0"/>
            </a:lvl2pPr>
            <a:lvl3pPr>
              <a:defRPr lang="en-US" sz="2000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21"/>
          <p:cNvSpPr>
            <a:spLocks noGrp="1"/>
          </p:cNvSpPr>
          <p:nvPr>
            <p:ph type="body" sz="quarter" idx="10"/>
          </p:nvPr>
        </p:nvSpPr>
        <p:spPr>
          <a:xfrm>
            <a:off x="615951" y="6289940"/>
            <a:ext cx="10993967" cy="463313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000" b="0">
                <a:solidFill>
                  <a:srgbClr val="064F59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9012767" y="6491289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100" b="0" i="0">
                <a:solidFill>
                  <a:srgbClr val="064F59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865B40A2-B197-3B46-BE14-65D655D548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2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64F59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259966"/>
      </p:ext>
    </p:extLst>
  </p:cSld>
  <p:clrMapOvr>
    <a:masterClrMapping/>
  </p:clrMapOvr>
  <p:transition spd="slow" advClick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465539860"/>
      </p:ext>
    </p:extLst>
  </p:cSld>
  <p:clrMapOvr>
    <a:masterClrMapping/>
  </p:clrMapOvr>
  <p:transition spd="slow" advClick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7F3A663-5F92-3645-BDD6-420B0EC3890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981200"/>
            <a:ext cx="10363200" cy="1143000"/>
          </a:xfrm>
        </p:spPr>
        <p:txBody>
          <a:bodyPr/>
          <a:lstStyle>
            <a:lvl1pPr algn="ctr">
              <a:defRPr sz="2300"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620624628"/>
      </p:ext>
    </p:extLst>
  </p:cSld>
  <p:clrMapOvr>
    <a:masterClrMapping/>
  </p:clrMapOvr>
  <p:transition spd="slow" advClick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71600"/>
            <a:ext cx="10972800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78038694"/>
      </p:ext>
    </p:extLst>
  </p:cSld>
  <p:clrMapOvr>
    <a:masterClrMapping/>
  </p:clrMapOvr>
  <p:transition spd="slow" advClick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43190276"/>
      </p:ext>
    </p:extLst>
  </p:cSld>
  <p:clrMapOvr>
    <a:masterClrMapping/>
  </p:clrMapOvr>
  <p:transition spd="slow" advClick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62088"/>
            <a:ext cx="508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62088"/>
            <a:ext cx="508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36819247"/>
      </p:ext>
    </p:extLst>
  </p:cSld>
  <p:clrMapOvr>
    <a:masterClrMapping/>
  </p:clrMapOvr>
  <p:transition spd="slow"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62088"/>
            <a:ext cx="508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62088"/>
            <a:ext cx="508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16327743"/>
      </p:ext>
    </p:extLst>
  </p:cSld>
  <p:clrMapOvr>
    <a:masterClrMapping/>
  </p:clrMapOvr>
  <p:transition spd="slow" advClick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20654190"/>
      </p:ext>
    </p:extLst>
  </p:cSld>
  <p:clrMapOvr>
    <a:masterClrMapping/>
  </p:clrMapOvr>
  <p:transition spd="slow" advClick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57598786"/>
      </p:ext>
    </p:extLst>
  </p:cSld>
  <p:clrMapOvr>
    <a:masterClrMapping/>
  </p:clrMapOvr>
  <p:transition spd="slow" advClick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9017992"/>
      </p:ext>
    </p:extLst>
  </p:cSld>
  <p:clrMapOvr>
    <a:masterClrMapping/>
  </p:clrMapOvr>
  <p:transition spd="slow" advClick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7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7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4329943"/>
      </p:ext>
    </p:extLst>
  </p:cSld>
  <p:clrMapOvr>
    <a:masterClrMapping/>
  </p:clrMapOvr>
  <p:transition spd="slow" advClick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62269576"/>
      </p:ext>
    </p:extLst>
  </p:cSld>
  <p:clrMapOvr>
    <a:masterClrMapping/>
  </p:clrMapOvr>
  <p:transition spd="slow" advClick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38124195"/>
      </p:ext>
    </p:extLst>
  </p:cSld>
  <p:clrMapOvr>
    <a:masterClrMapping/>
  </p:clrMapOvr>
  <p:transition spd="slow" advClick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0"/>
            <a:ext cx="2590800" cy="6489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1" y="0"/>
            <a:ext cx="7569200" cy="6489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9502197"/>
      </p:ext>
    </p:extLst>
  </p:cSld>
  <p:clrMapOvr>
    <a:masterClrMapping/>
  </p:clrMapOvr>
  <p:transition spd="slow" advClick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659D2F7D-FC5C-3F46-9C72-E18FC1D7FF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841551"/>
      </p:ext>
    </p:extLst>
  </p:cSld>
  <p:clrMapOvr>
    <a:masterClrMapping/>
  </p:clrMapOvr>
  <p:transition spd="slow" advClick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8879074"/>
      </p:ext>
    </p:extLst>
  </p:cSld>
  <p:clrMapOvr>
    <a:masterClrMapping/>
  </p:clrMapOvr>
  <p:transition spd="slow" advClick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659D2F7D-FC5C-3F46-9C72-E18FC1D7FFE0}" type="slidenum">
              <a:rPr lang="en-GB">
                <a:cs typeface="ＭＳ Ｐゴシック"/>
              </a:rPr>
              <a:pPr>
                <a:defRPr/>
              </a:pPr>
              <a:t>‹#›</a:t>
            </a:fld>
            <a:endParaRPr lang="en-GB"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4007735743"/>
      </p:ext>
    </p:extLst>
  </p:cSld>
  <p:clrMapOvr>
    <a:masterClrMapping/>
  </p:clrMapOvr>
  <p:transition spd="slow"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8" indent="0">
              <a:buNone/>
              <a:defRPr sz="2000" b="1"/>
            </a:lvl2pPr>
            <a:lvl3pPr marL="914415" indent="0">
              <a:buNone/>
              <a:defRPr sz="1800" b="1"/>
            </a:lvl3pPr>
            <a:lvl4pPr marL="1371623" indent="0">
              <a:buNone/>
              <a:defRPr sz="1600" b="1"/>
            </a:lvl4pPr>
            <a:lvl5pPr marL="1828830" indent="0">
              <a:buNone/>
              <a:defRPr sz="1600" b="1"/>
            </a:lvl5pPr>
            <a:lvl6pPr marL="2286038" indent="0">
              <a:buNone/>
              <a:defRPr sz="1600" b="1"/>
            </a:lvl6pPr>
            <a:lvl7pPr marL="2743246" indent="0">
              <a:buNone/>
              <a:defRPr sz="1600" b="1"/>
            </a:lvl7pPr>
            <a:lvl8pPr marL="3200453" indent="0">
              <a:buNone/>
              <a:defRPr sz="1600" b="1"/>
            </a:lvl8pPr>
            <a:lvl9pPr marL="365766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8" indent="0">
              <a:buNone/>
              <a:defRPr sz="2000" b="1"/>
            </a:lvl2pPr>
            <a:lvl3pPr marL="914415" indent="0">
              <a:buNone/>
              <a:defRPr sz="1800" b="1"/>
            </a:lvl3pPr>
            <a:lvl4pPr marL="1371623" indent="0">
              <a:buNone/>
              <a:defRPr sz="1600" b="1"/>
            </a:lvl4pPr>
            <a:lvl5pPr marL="1828830" indent="0">
              <a:buNone/>
              <a:defRPr sz="1600" b="1"/>
            </a:lvl5pPr>
            <a:lvl6pPr marL="2286038" indent="0">
              <a:buNone/>
              <a:defRPr sz="1600" b="1"/>
            </a:lvl6pPr>
            <a:lvl7pPr marL="2743246" indent="0">
              <a:buNone/>
              <a:defRPr sz="1600" b="1"/>
            </a:lvl7pPr>
            <a:lvl8pPr marL="3200453" indent="0">
              <a:buNone/>
              <a:defRPr sz="1600" b="1"/>
            </a:lvl8pPr>
            <a:lvl9pPr marL="365766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33727529"/>
      </p:ext>
    </p:extLst>
  </p:cSld>
  <p:clrMapOvr>
    <a:masterClrMapping/>
  </p:clrMapOvr>
  <p:transition spd="slow" advClick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485" y="115889"/>
            <a:ext cx="10991849" cy="779671"/>
          </a:xfrm>
        </p:spPr>
        <p:txBody>
          <a:bodyPr>
            <a:normAutofit/>
          </a:bodyPr>
          <a:lstStyle>
            <a:lvl1pPr algn="l">
              <a:defRPr sz="2800" b="1" i="0">
                <a:solidFill>
                  <a:srgbClr val="064F59"/>
                </a:solidFill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284" y="1376989"/>
            <a:ext cx="10972800" cy="4525963"/>
          </a:xfrm>
        </p:spPr>
        <p:txBody>
          <a:bodyPr lIns="0" rtlCol="0">
            <a:normAutofit/>
          </a:bodyPr>
          <a:lstStyle>
            <a:lvl1pPr>
              <a:defRPr lang="en-US" sz="2100" dirty="0" smtClean="0"/>
            </a:lvl1pPr>
            <a:lvl2pPr>
              <a:defRPr lang="en-US" sz="2000" dirty="0" smtClean="0"/>
            </a:lvl2pPr>
            <a:lvl3pPr>
              <a:defRPr lang="en-US" sz="2000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21"/>
          <p:cNvSpPr>
            <a:spLocks noGrp="1"/>
          </p:cNvSpPr>
          <p:nvPr>
            <p:ph type="body" sz="quarter" idx="10"/>
          </p:nvPr>
        </p:nvSpPr>
        <p:spPr>
          <a:xfrm>
            <a:off x="615951" y="6289940"/>
            <a:ext cx="10993967" cy="463313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000" b="0">
                <a:solidFill>
                  <a:srgbClr val="064F59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9012767" y="6491289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100" b="0" i="0">
                <a:solidFill>
                  <a:srgbClr val="064F59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865B40A2-B197-3B46-BE14-65D655D548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2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64F59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591396"/>
      </p:ext>
    </p:extLst>
  </p:cSld>
  <p:clrMapOvr>
    <a:masterClrMapping/>
  </p:clrMapOvr>
  <p:transition spd="slow" advClick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679739908"/>
      </p:ext>
    </p:extLst>
  </p:cSld>
  <p:clrMapOvr>
    <a:masterClrMapping/>
  </p:clrMapOvr>
  <p:transition spd="slow" advClick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406375"/>
            <a:ext cx="10972800" cy="713539"/>
          </a:xfrm>
          <a:prstGeom prst="rect">
            <a:avLst/>
          </a:prstGeom>
        </p:spPr>
        <p:txBody>
          <a:bodyPr/>
          <a:lstStyle>
            <a:lvl1pPr>
              <a:defRPr sz="2550">
                <a:solidFill>
                  <a:srgbClr val="CD113B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9600" y="1232293"/>
            <a:ext cx="10972800" cy="4548402"/>
          </a:xfrm>
          <a:prstGeom prst="rect">
            <a:avLst/>
          </a:prstGeom>
        </p:spPr>
        <p:txBody>
          <a:bodyPr/>
          <a:lstStyle>
            <a:lvl1pPr>
              <a:defRPr sz="1650">
                <a:solidFill>
                  <a:schemeClr val="tx1"/>
                </a:solidFill>
              </a:defRPr>
            </a:lvl1pPr>
            <a:lvl2pPr>
              <a:defRPr sz="1500">
                <a:solidFill>
                  <a:schemeClr val="tx1"/>
                </a:solidFill>
              </a:defRPr>
            </a:lvl2pPr>
            <a:lvl3pPr>
              <a:defRPr sz="1350">
                <a:solidFill>
                  <a:schemeClr val="tx1"/>
                </a:solidFill>
              </a:defRPr>
            </a:lvl3pPr>
            <a:lvl4pPr>
              <a:defRPr sz="1350">
                <a:solidFill>
                  <a:schemeClr val="tx1"/>
                </a:solidFill>
              </a:defRPr>
            </a:lvl4pPr>
            <a:lvl5pPr>
              <a:defRPr sz="13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29A556-BE5C-4EA5-801A-ACB2B487614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5906265"/>
            <a:ext cx="10972800" cy="431800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ts val="900"/>
              </a:lnSpc>
              <a:spcBef>
                <a:spcPts val="0"/>
              </a:spcBef>
              <a:buNone/>
              <a:defRPr sz="825"/>
            </a:lvl1pPr>
            <a:lvl2pPr marL="457189" indent="0">
              <a:buNone/>
              <a:defRPr sz="750"/>
            </a:lvl2pPr>
            <a:lvl3pPr marL="914378" indent="0">
              <a:buNone/>
              <a:defRPr sz="750"/>
            </a:lvl3pPr>
            <a:lvl4pPr marL="1371566" indent="0">
              <a:buNone/>
              <a:defRPr sz="750"/>
            </a:lvl4pPr>
            <a:lvl5pPr marL="1828754" indent="0">
              <a:buNone/>
              <a:defRPr sz="75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96623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75973674"/>
      </p:ext>
    </p:extLst>
  </p:cSld>
  <p:clrMapOvr>
    <a:masterClrMapping/>
  </p:clrMapOvr>
  <p:transition spd="slow"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5502751"/>
      </p:ext>
    </p:extLst>
  </p:cSld>
  <p:clrMapOvr>
    <a:masterClrMapping/>
  </p:clrMapOvr>
  <p:transition spd="slow"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9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9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8" indent="0">
              <a:buNone/>
              <a:defRPr sz="1200"/>
            </a:lvl2pPr>
            <a:lvl3pPr marL="914415" indent="0">
              <a:buNone/>
              <a:defRPr sz="1000"/>
            </a:lvl3pPr>
            <a:lvl4pPr marL="1371623" indent="0">
              <a:buNone/>
              <a:defRPr sz="900"/>
            </a:lvl4pPr>
            <a:lvl5pPr marL="1828830" indent="0">
              <a:buNone/>
              <a:defRPr sz="900"/>
            </a:lvl5pPr>
            <a:lvl6pPr marL="2286038" indent="0">
              <a:buNone/>
              <a:defRPr sz="900"/>
            </a:lvl6pPr>
            <a:lvl7pPr marL="2743246" indent="0">
              <a:buNone/>
              <a:defRPr sz="900"/>
            </a:lvl7pPr>
            <a:lvl8pPr marL="3200453" indent="0">
              <a:buNone/>
              <a:defRPr sz="900"/>
            </a:lvl8pPr>
            <a:lvl9pPr marL="365766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9652405"/>
      </p:ext>
    </p:extLst>
  </p:cSld>
  <p:clrMapOvr>
    <a:masterClrMapping/>
  </p:clrMapOvr>
  <p:transition spd="slow"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8" indent="0">
              <a:buNone/>
              <a:defRPr sz="2800"/>
            </a:lvl2pPr>
            <a:lvl3pPr marL="914415" indent="0">
              <a:buNone/>
              <a:defRPr sz="2400"/>
            </a:lvl3pPr>
            <a:lvl4pPr marL="1371623" indent="0">
              <a:buNone/>
              <a:defRPr sz="2000"/>
            </a:lvl4pPr>
            <a:lvl5pPr marL="1828830" indent="0">
              <a:buNone/>
              <a:defRPr sz="2000"/>
            </a:lvl5pPr>
            <a:lvl6pPr marL="2286038" indent="0">
              <a:buNone/>
              <a:defRPr sz="2000"/>
            </a:lvl6pPr>
            <a:lvl7pPr marL="2743246" indent="0">
              <a:buNone/>
              <a:defRPr sz="2000"/>
            </a:lvl7pPr>
            <a:lvl8pPr marL="3200453" indent="0">
              <a:buNone/>
              <a:defRPr sz="2000"/>
            </a:lvl8pPr>
            <a:lvl9pPr marL="3657661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8" indent="0">
              <a:buNone/>
              <a:defRPr sz="1200"/>
            </a:lvl2pPr>
            <a:lvl3pPr marL="914415" indent="0">
              <a:buNone/>
              <a:defRPr sz="1000"/>
            </a:lvl3pPr>
            <a:lvl4pPr marL="1371623" indent="0">
              <a:buNone/>
              <a:defRPr sz="900"/>
            </a:lvl4pPr>
            <a:lvl5pPr marL="1828830" indent="0">
              <a:buNone/>
              <a:defRPr sz="900"/>
            </a:lvl5pPr>
            <a:lvl6pPr marL="2286038" indent="0">
              <a:buNone/>
              <a:defRPr sz="900"/>
            </a:lvl6pPr>
            <a:lvl7pPr marL="2743246" indent="0">
              <a:buNone/>
              <a:defRPr sz="900"/>
            </a:lvl7pPr>
            <a:lvl8pPr marL="3200453" indent="0">
              <a:buNone/>
              <a:defRPr sz="900"/>
            </a:lvl8pPr>
            <a:lvl9pPr marL="365766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07670566"/>
      </p:ext>
    </p:extLst>
  </p:cSld>
  <p:clrMapOvr>
    <a:masterClrMapping/>
  </p:clrMapOvr>
  <p:transition spd="slow"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2.xml"/><Relationship Id="rId2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51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45.xml"/><Relationship Id="rId19" Type="http://schemas.openxmlformats.org/officeDocument/2006/relationships/image" Target="../media/image1.jpg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15F76B1-4E0D-324D-807D-6B6D35907A70}"/>
              </a:ext>
            </a:extLst>
          </p:cNvPr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371600"/>
            <a:ext cx="10972800" cy="50292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525" r:id="rId1"/>
    <p:sldLayoutId id="2147487505" r:id="rId2"/>
    <p:sldLayoutId id="2147487506" r:id="rId3"/>
    <p:sldLayoutId id="2147487507" r:id="rId4"/>
    <p:sldLayoutId id="2147487508" r:id="rId5"/>
    <p:sldLayoutId id="2147487509" r:id="rId6"/>
    <p:sldLayoutId id="2147487510" r:id="rId7"/>
    <p:sldLayoutId id="2147487511" r:id="rId8"/>
    <p:sldLayoutId id="2147487512" r:id="rId9"/>
    <p:sldLayoutId id="2147487513" r:id="rId10"/>
    <p:sldLayoutId id="2147487514" r:id="rId11"/>
    <p:sldLayoutId id="2147487540" r:id="rId12"/>
    <p:sldLayoutId id="2147487556" r:id="rId13"/>
    <p:sldLayoutId id="2147487933" r:id="rId14"/>
    <p:sldLayoutId id="2147487878" r:id="rId15"/>
    <p:sldLayoutId id="2147487951" r:id="rId16"/>
    <p:sldLayoutId id="2147487956" r:id="rId17"/>
    <p:sldLayoutId id="2147487958" r:id="rId18"/>
    <p:sldLayoutId id="2147487959" r:id="rId19"/>
  </p:sldLayoutIdLst>
  <p:transition spd="slow" advClick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5pPr>
      <a:lvl6pPr marL="457208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6pPr>
      <a:lvl7pPr marL="914415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7pPr>
      <a:lvl8pPr marL="1371623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8pPr>
      <a:lvl9pPr marL="182883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6" indent="-342906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  <a:cs typeface="+mn-cs"/>
        </a:defRPr>
      </a:lvl1pPr>
      <a:lvl2pPr marL="742962" indent="-285755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2pPr>
      <a:lvl3pPr marL="1143019" indent="-228604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</a:defRPr>
      </a:lvl3pPr>
      <a:lvl4pPr marL="1600227" indent="-228604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4pPr>
      <a:lvl5pPr marL="2057434" indent="-228604" algn="l" rtl="0" eaLnBrk="0" fontAlgn="base" hangingPunct="0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5pPr>
      <a:lvl6pPr marL="2514642" indent="-228604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6pPr>
      <a:lvl7pPr marL="2971849" indent="-228604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7pPr>
      <a:lvl8pPr marL="3429057" indent="-228604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8pPr>
      <a:lvl9pPr marL="3886265" indent="-228604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8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3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0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6A313A-E53E-F845-A2A1-F0E3F66A3B42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371600"/>
            <a:ext cx="10972800" cy="5257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56957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7973" r:id="rId1"/>
    <p:sldLayoutId id="2147487974" r:id="rId2"/>
    <p:sldLayoutId id="2147487975" r:id="rId3"/>
    <p:sldLayoutId id="2147487976" r:id="rId4"/>
    <p:sldLayoutId id="2147487977" r:id="rId5"/>
    <p:sldLayoutId id="2147487978" r:id="rId6"/>
    <p:sldLayoutId id="2147487979" r:id="rId7"/>
    <p:sldLayoutId id="2147487980" r:id="rId8"/>
    <p:sldLayoutId id="2147487981" r:id="rId9"/>
    <p:sldLayoutId id="2147487982" r:id="rId10"/>
    <p:sldLayoutId id="2147487983" r:id="rId11"/>
    <p:sldLayoutId id="2147487984" r:id="rId12"/>
    <p:sldLayoutId id="2147487989" r:id="rId13"/>
    <p:sldLayoutId id="2147487992" r:id="rId14"/>
    <p:sldLayoutId id="2147487994" r:id="rId15"/>
    <p:sldLayoutId id="2147487996" r:id="rId16"/>
  </p:sldLayoutIdLst>
  <p:transition spd="slow" advClick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3136D3-8FAE-E64D-97EC-396728124172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371600"/>
            <a:ext cx="10972800" cy="50292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20235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7998" r:id="rId1"/>
    <p:sldLayoutId id="2147487999" r:id="rId2"/>
    <p:sldLayoutId id="2147488000" r:id="rId3"/>
    <p:sldLayoutId id="2147488001" r:id="rId4"/>
    <p:sldLayoutId id="2147488002" r:id="rId5"/>
    <p:sldLayoutId id="2147488003" r:id="rId6"/>
    <p:sldLayoutId id="2147488004" r:id="rId7"/>
    <p:sldLayoutId id="2147488005" r:id="rId8"/>
    <p:sldLayoutId id="2147488006" r:id="rId9"/>
    <p:sldLayoutId id="2147488007" r:id="rId10"/>
    <p:sldLayoutId id="2147488008" r:id="rId11"/>
    <p:sldLayoutId id="2147488009" r:id="rId12"/>
    <p:sldLayoutId id="2147488010" r:id="rId13"/>
    <p:sldLayoutId id="2147488011" r:id="rId14"/>
    <p:sldLayoutId id="2147488012" r:id="rId15"/>
    <p:sldLayoutId id="2147488013" r:id="rId16"/>
    <p:sldLayoutId id="2147488026" r:id="rId17"/>
  </p:sldLayoutIdLst>
  <p:transition spd="slow" advClick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1.xml"/><Relationship Id="rId1" Type="http://schemas.openxmlformats.org/officeDocument/2006/relationships/tags" Target="../tags/tag1.xml"/><Relationship Id="rId4" Type="http://schemas.openxmlformats.org/officeDocument/2006/relationships/image" Target="../media/image3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if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48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50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52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3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57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4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61B5002-C2E5-494F-AFEE-650FC57C56F9}"/>
              </a:ext>
            </a:extLst>
          </p:cNvPr>
          <p:cNvSpPr txBox="1">
            <a:spLocks/>
          </p:cNvSpPr>
          <p:nvPr/>
        </p:nvSpPr>
        <p:spPr bwMode="auto">
          <a:xfrm>
            <a:off x="914400" y="2544640"/>
            <a:ext cx="10245683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Please note, these are the actual video-recorded </a:t>
            </a:r>
            <a:b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</a:b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proceedings from the live CME event and may include </a:t>
            </a:r>
            <a:b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</a:b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the use of trade names and other raw, unedited content.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7961931"/>
      </p:ext>
    </p:extLst>
  </p:cSld>
  <p:clrMapOvr>
    <a:masterClrMapping/>
  </p:clrMapOvr>
  <p:transition spd="slow" advClick="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8">
            <a:extLst>
              <a:ext uri="{FF2B5EF4-FFF2-40B4-BE49-F238E27FC236}">
                <a16:creationId xmlns:a16="http://schemas.microsoft.com/office/drawing/2014/main" id="{56D94323-D291-C04E-9FA8-829A6EA16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Disclosures for </a:t>
            </a:r>
            <a:r>
              <a:rPr lang="en-US" altLang="en-US" dirty="0" err="1"/>
              <a:t>Dr</a:t>
            </a:r>
            <a:r>
              <a:rPr lang="en-US" altLang="en-US" dirty="0"/>
              <a:t> Johnston</a:t>
            </a:r>
          </a:p>
        </p:txBody>
      </p:sp>
      <p:graphicFrame>
        <p:nvGraphicFramePr>
          <p:cNvPr id="6" name="Group 45">
            <a:extLst>
              <a:ext uri="{FF2B5EF4-FFF2-40B4-BE49-F238E27FC236}">
                <a16:creationId xmlns:a16="http://schemas.microsoft.com/office/drawing/2014/main" id="{C92884BF-1124-F64B-9BCF-7CEA5804A45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181100" y="2133600"/>
          <a:ext cx="9829800" cy="1895610"/>
        </p:xfrm>
        <a:graphic>
          <a:graphicData uri="http://schemas.openxmlformats.org/drawingml/2006/table">
            <a:tbl>
              <a:tblPr/>
              <a:tblGrid>
                <a:gridCol w="9829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95610"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No relevant conflicts of interest to disclose</a:t>
                      </a:r>
                    </a:p>
                  </a:txBody>
                  <a:tcPr marL="228600" marR="228600" marT="45724" marB="4572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4858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posing for the camera&#10;&#10;Description automatically generated">
            <a:extLst>
              <a:ext uri="{FF2B5EF4-FFF2-40B4-BE49-F238E27FC236}">
                <a16:creationId xmlns:a16="http://schemas.microsoft.com/office/drawing/2014/main" id="{8367D4D8-D777-0549-9D0A-F75BFEF16E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2340352"/>
            <a:ext cx="2209800" cy="26517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4E22311-58AD-8E49-AA67-990165540413}"/>
              </a:ext>
            </a:extLst>
          </p:cNvPr>
          <p:cNvSpPr/>
          <p:nvPr/>
        </p:nvSpPr>
        <p:spPr>
          <a:xfrm>
            <a:off x="5105400" y="2286000"/>
            <a:ext cx="59436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b="1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Robin </a:t>
            </a:r>
            <a:r>
              <a:rPr lang="en-US" sz="2200" b="1" dirty="0" err="1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Klebig</a:t>
            </a:r>
            <a:r>
              <a:rPr lang="en-US" sz="2200" b="1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APRN, CNP, AOCNP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Nurse Practitioner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Division of Hematology, Lymphoma Group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Mayo Clinic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Rochester, Minnesota</a:t>
            </a:r>
          </a:p>
        </p:txBody>
      </p:sp>
    </p:spTree>
    <p:extLst>
      <p:ext uri="{BB962C8B-B14F-4D97-AF65-F5344CB8AC3E}">
        <p14:creationId xmlns:p14="http://schemas.microsoft.com/office/powerpoint/2010/main" val="1325007780"/>
      </p:ext>
    </p:extLst>
  </p:cSld>
  <p:clrMapOvr>
    <a:masterClrMapping/>
  </p:clrMapOvr>
  <p:transition spd="slow"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8">
            <a:extLst>
              <a:ext uri="{FF2B5EF4-FFF2-40B4-BE49-F238E27FC236}">
                <a16:creationId xmlns:a16="http://schemas.microsoft.com/office/drawing/2014/main" id="{56D94323-D291-C04E-9FA8-829A6EA16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Disclosures for </a:t>
            </a:r>
            <a:r>
              <a:rPr lang="en-US" altLang="en-US" dirty="0" err="1"/>
              <a:t>Ms</a:t>
            </a:r>
            <a:r>
              <a:rPr lang="en-US" altLang="en-US" dirty="0"/>
              <a:t> </a:t>
            </a:r>
            <a:r>
              <a:rPr lang="en-US" altLang="en-US" dirty="0" err="1"/>
              <a:t>Klebig</a:t>
            </a:r>
            <a:endParaRPr lang="en-US" altLang="en-US" dirty="0"/>
          </a:p>
        </p:txBody>
      </p:sp>
      <p:graphicFrame>
        <p:nvGraphicFramePr>
          <p:cNvPr id="5" name="Group 45">
            <a:extLst>
              <a:ext uri="{FF2B5EF4-FFF2-40B4-BE49-F238E27FC236}">
                <a16:creationId xmlns:a16="http://schemas.microsoft.com/office/drawing/2014/main" id="{290920A7-D8FB-9E49-A728-1F81D93D361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181100" y="2133600"/>
          <a:ext cx="9829800" cy="1895610"/>
        </p:xfrm>
        <a:graphic>
          <a:graphicData uri="http://schemas.openxmlformats.org/drawingml/2006/table">
            <a:tbl>
              <a:tblPr/>
              <a:tblGrid>
                <a:gridCol w="9829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95610"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No relevant conflicts of interest to disclose</a:t>
                      </a:r>
                    </a:p>
                  </a:txBody>
                  <a:tcPr marL="228600" marR="228600" marT="45724" marB="4572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2420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609600" y="144463"/>
            <a:ext cx="10972800" cy="130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ts val="38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x-none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  <a:t>Oncology Grand Rounds</a:t>
            </a:r>
            <a:endParaRPr kumimoji="0" lang="en-US" altLang="x-none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ヒラギノ角ゴ Pro W3" charset="-128"/>
            </a:endParaRPr>
          </a:p>
          <a:p>
            <a:pPr marL="0" marR="0" lvl="0" indent="0" algn="ctr" defTabSz="914400" rtl="0" eaLnBrk="0" fontAlgn="base" latinLnBrk="0" hangingPunct="0">
              <a:lnSpc>
                <a:spcPts val="38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x-none" sz="3400" b="1" i="0" u="none" strike="noStrike" kern="1200" cap="none" spc="0" normalizeH="0" baseline="0" noProof="0" dirty="0">
                <a:ln>
                  <a:noFill/>
                </a:ln>
                <a:solidFill>
                  <a:srgbClr val="EFC53D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  <a:t>2009-2019</a:t>
            </a:r>
            <a:endParaRPr kumimoji="0" lang="en-US" altLang="x-none" sz="3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ヒラギノ角ゴ Pro W3" charset="-128"/>
            </a:endParaRPr>
          </a:p>
        </p:txBody>
      </p:sp>
      <p:sp>
        <p:nvSpPr>
          <p:cNvPr id="12" name="Text Box 6">
            <a:extLst>
              <a:ext uri="{FF2B5EF4-FFF2-40B4-BE49-F238E27FC236}">
                <a16:creationId xmlns:a16="http://schemas.microsoft.com/office/drawing/2014/main" id="{0D5E40A1-D8C0-ED48-BC0B-F1BFA42DA2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7100" y="1447800"/>
            <a:ext cx="5257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0" tIns="0" rIns="0" bIns="0" numCol="2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x-none" sz="2800" b="1" i="0" u="none" strike="noStrike" kern="1200" cap="none" spc="0" normalizeH="0" baseline="0" noProof="0" dirty="0">
                <a:ln>
                  <a:noFill/>
                </a:ln>
                <a:solidFill>
                  <a:srgbClr val="DAEDEF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  <a:t>54 Symposia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x-none" sz="2800" b="1" i="0" u="none" strike="noStrike" kern="1200" cap="none" spc="0" normalizeH="0" baseline="0" noProof="0" dirty="0">
                <a:ln>
                  <a:noFill/>
                </a:ln>
                <a:solidFill>
                  <a:srgbClr val="DAEDEF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  <a:t>218 Faculty </a:t>
            </a:r>
          </a:p>
        </p:txBody>
      </p:sp>
    </p:spTree>
    <p:extLst>
      <p:ext uri="{BB962C8B-B14F-4D97-AF65-F5344CB8AC3E}">
        <p14:creationId xmlns:p14="http://schemas.microsoft.com/office/powerpoint/2010/main" val="2121175478"/>
      </p:ext>
    </p:extLst>
  </p:cSld>
  <p:clrMapOvr>
    <a:masterClrMapping/>
  </p:clrMapOvr>
  <p:transition spd="slow" advClick="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hoto7.jpg">
            <a:extLst>
              <a:ext uri="{FF2B5EF4-FFF2-40B4-BE49-F238E27FC236}">
                <a16:creationId xmlns:a16="http://schemas.microsoft.com/office/drawing/2014/main" id="{188D5BAE-FA7B-E84A-933F-7BC5D98B91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40000">
            <a:off x="1525466" y="3324226"/>
            <a:ext cx="4000500" cy="30353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 descr="Photo1.jpg">
            <a:extLst>
              <a:ext uri="{FF2B5EF4-FFF2-40B4-BE49-F238E27FC236}">
                <a16:creationId xmlns:a16="http://schemas.microsoft.com/office/drawing/2014/main" id="{CC1969BA-0DDC-6540-9A4F-06DBBCB6F1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20000">
            <a:off x="760241" y="404814"/>
            <a:ext cx="3883025" cy="29464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 descr="Photo2.jpg">
            <a:extLst>
              <a:ext uri="{FF2B5EF4-FFF2-40B4-BE49-F238E27FC236}">
                <a16:creationId xmlns:a16="http://schemas.microsoft.com/office/drawing/2014/main" id="{BF1CA2E0-2A2B-264A-B729-84B0B2DB7F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000">
            <a:off x="5683481" y="234951"/>
            <a:ext cx="4829175" cy="36639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 descr="Photo8.jpg">
            <a:extLst>
              <a:ext uri="{FF2B5EF4-FFF2-40B4-BE49-F238E27FC236}">
                <a16:creationId xmlns:a16="http://schemas.microsoft.com/office/drawing/2014/main" id="{24E9F44E-A3C7-B24C-BA26-A045983C94C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0000">
            <a:off x="6208566" y="3089275"/>
            <a:ext cx="4603750" cy="3492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97011731"/>
      </p:ext>
    </p:extLst>
  </p:cSld>
  <p:clrMapOvr>
    <a:masterClrMapping/>
  </p:clrMapOvr>
  <p:transition spd="slow" advClick="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Photo4.jpg">
            <a:extLst>
              <a:ext uri="{FF2B5EF4-FFF2-40B4-BE49-F238E27FC236}">
                <a16:creationId xmlns:a16="http://schemas.microsoft.com/office/drawing/2014/main" id="{A1DA263D-D8E2-5044-8565-0DA49A01FF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20000">
            <a:off x="766617" y="276226"/>
            <a:ext cx="4217988" cy="319881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Photo5.jpg">
            <a:extLst>
              <a:ext uri="{FF2B5EF4-FFF2-40B4-BE49-F238E27FC236}">
                <a16:creationId xmlns:a16="http://schemas.microsoft.com/office/drawing/2014/main" id="{0771A5D7-FBB8-1A43-AF7A-F9DDF8461C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">
            <a:off x="5991549" y="322752"/>
            <a:ext cx="4858979" cy="368676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 descr="Photo6.jpg">
            <a:extLst>
              <a:ext uri="{FF2B5EF4-FFF2-40B4-BE49-F238E27FC236}">
                <a16:creationId xmlns:a16="http://schemas.microsoft.com/office/drawing/2014/main" id="{B7E418E2-F27D-7442-A914-ACA86DF5573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80000">
            <a:off x="1816100" y="3197225"/>
            <a:ext cx="4471988" cy="339248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 descr="Photo3.jpg">
            <a:extLst>
              <a:ext uri="{FF2B5EF4-FFF2-40B4-BE49-F238E27FC236}">
                <a16:creationId xmlns:a16="http://schemas.microsoft.com/office/drawing/2014/main" id="{3147A56D-D598-274D-BB13-379C5947ABF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000">
            <a:off x="6884881" y="3452813"/>
            <a:ext cx="4108450" cy="311626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72870495"/>
      </p:ext>
    </p:extLst>
  </p:cSld>
  <p:clrMapOvr>
    <a:masterClrMapping/>
  </p:clrMapOvr>
  <p:transition spd="slow" advClick="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1">
            <a:extLst>
              <a:ext uri="{FF2B5EF4-FFF2-40B4-BE49-F238E27FC236}">
                <a16:creationId xmlns:a16="http://schemas.microsoft.com/office/drawing/2014/main" id="{C61A547F-967C-5D4E-AD01-4B53395228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2819400"/>
            <a:ext cx="10972800" cy="3581400"/>
          </a:xfrm>
        </p:spPr>
        <p:txBody>
          <a:bodyPr/>
          <a:lstStyle/>
          <a:p>
            <a:pPr marL="0" indent="0">
              <a:spcBef>
                <a:spcPts val="600"/>
              </a:spcBef>
              <a:buNone/>
            </a:pPr>
            <a:r>
              <a:rPr lang="en-US" sz="2200" b="1" dirty="0">
                <a:solidFill>
                  <a:srgbClr val="FFCC31"/>
                </a:solidFill>
                <a:latin typeface="Arial" charset="0"/>
                <a:ea typeface="ＭＳ Ｐゴシック" charset="0"/>
                <a:cs typeface="Arial" charset="0"/>
              </a:rPr>
              <a:t>Personalized oncology: Implementing an individualized oncologic strategy </a:t>
            </a:r>
          </a:p>
          <a:p>
            <a:pPr>
              <a:spcBef>
                <a:spcPts val="600"/>
              </a:spcBef>
            </a:pPr>
            <a:r>
              <a:rPr lang="en-US" sz="2200" dirty="0">
                <a:latin typeface="Arial" charset="0"/>
                <a:ea typeface="ＭＳ Ｐゴシック" charset="0"/>
                <a:cs typeface="Arial" charset="0"/>
              </a:rPr>
              <a:t>Tumor factors (</a:t>
            </a:r>
            <a:r>
              <a:rPr lang="en-US" sz="2200" dirty="0" err="1">
                <a:latin typeface="Arial" charset="0"/>
                <a:ea typeface="ＭＳ Ｐゴシック" charset="0"/>
                <a:cs typeface="Arial" charset="0"/>
              </a:rPr>
              <a:t>eg</a:t>
            </a:r>
            <a:r>
              <a:rPr lang="en-US" sz="2200" dirty="0">
                <a:latin typeface="Arial" charset="0"/>
                <a:ea typeface="ＭＳ Ｐゴシック" charset="0"/>
                <a:cs typeface="Arial" charset="0"/>
              </a:rPr>
              <a:t>, biomarkers, numeracy)</a:t>
            </a:r>
          </a:p>
          <a:p>
            <a:pPr>
              <a:spcBef>
                <a:spcPts val="600"/>
              </a:spcBef>
            </a:pPr>
            <a:r>
              <a:rPr lang="en-US" sz="2200" dirty="0">
                <a:latin typeface="Arial" charset="0"/>
                <a:ea typeface="ＭＳ Ｐゴシック" charset="0"/>
                <a:cs typeface="Arial" charset="0"/>
              </a:rPr>
              <a:t>Biopsychosocial factors (</a:t>
            </a:r>
            <a:r>
              <a:rPr lang="en-US" sz="2200" dirty="0" err="1">
                <a:latin typeface="Arial" charset="0"/>
                <a:ea typeface="ＭＳ Ｐゴシック" charset="0"/>
                <a:cs typeface="Arial" charset="0"/>
              </a:rPr>
              <a:t>eg</a:t>
            </a:r>
            <a:r>
              <a:rPr lang="en-US" sz="2200" dirty="0">
                <a:latin typeface="Arial" charset="0"/>
                <a:ea typeface="ＭＳ Ｐゴシック" charset="0"/>
                <a:cs typeface="Arial" charset="0"/>
              </a:rPr>
              <a:t>, adherence, available family support, comorbidities, mood) </a:t>
            </a:r>
            <a:endParaRPr lang="en-US" sz="2200" b="1" dirty="0">
              <a:solidFill>
                <a:srgbClr val="FFCC31"/>
              </a:solidFill>
              <a:latin typeface="Arial" charset="0"/>
              <a:ea typeface="ＭＳ Ｐゴシック" charset="0"/>
              <a:cs typeface="Arial" charset="0"/>
            </a:endParaRPr>
          </a:p>
          <a:p>
            <a:pPr marL="0" indent="0">
              <a:spcBef>
                <a:spcPts val="2400"/>
              </a:spcBef>
              <a:buNone/>
            </a:pPr>
            <a:r>
              <a:rPr lang="en-US" sz="2200" b="1" dirty="0">
                <a:solidFill>
                  <a:srgbClr val="FFCC31"/>
                </a:solidFill>
                <a:latin typeface="Arial" charset="0"/>
                <a:ea typeface="ＭＳ Ｐゴシック" charset="0"/>
                <a:cs typeface="Arial" charset="0"/>
              </a:rPr>
              <a:t>Novel agents and treatment strategies</a:t>
            </a:r>
          </a:p>
          <a:p>
            <a:pPr>
              <a:spcBef>
                <a:spcPts val="600"/>
              </a:spcBef>
            </a:pPr>
            <a:r>
              <a:rPr lang="en-US" sz="2200" dirty="0">
                <a:latin typeface="Arial" charset="0"/>
                <a:ea typeface="ＭＳ Ｐゴシック" charset="0"/>
                <a:cs typeface="Arial" charset="0"/>
              </a:rPr>
              <a:t>The new-agents revolution (beginning of the end?)</a:t>
            </a:r>
            <a:endParaRPr lang="en-US" sz="2200" b="1" dirty="0">
              <a:solidFill>
                <a:srgbClr val="FFCC31"/>
              </a:solidFill>
              <a:latin typeface="Arial" charset="0"/>
              <a:ea typeface="ＭＳ Ｐゴシック" charset="0"/>
              <a:cs typeface="Arial" charset="0"/>
            </a:endParaRPr>
          </a:p>
          <a:p>
            <a:pPr marL="0" indent="0">
              <a:spcBef>
                <a:spcPts val="2400"/>
              </a:spcBef>
              <a:buNone/>
            </a:pPr>
            <a:r>
              <a:rPr lang="en-US" sz="2200" b="1" dirty="0">
                <a:solidFill>
                  <a:srgbClr val="FFCC31"/>
                </a:solidFill>
                <a:latin typeface="Arial" charset="0"/>
                <a:ea typeface="ＭＳ Ｐゴシック" charset="0"/>
                <a:cs typeface="Arial" charset="0"/>
              </a:rPr>
              <a:t>The bond that heals (both ways)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3B30404-BAF8-0143-B09C-BCB029E7D3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152400"/>
            <a:ext cx="109728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ts val="38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x-none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  <a:t>Oncology Grand Rounds</a:t>
            </a:r>
            <a:br>
              <a:rPr kumimoji="0" lang="en-US" altLang="x-none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</a:br>
            <a:r>
              <a:rPr kumimoji="0" lang="en-US" altLang="x-none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  <a:t> </a:t>
            </a:r>
            <a:r>
              <a:rPr kumimoji="0" lang="en-US" altLang="x-none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  <a:t>2019 ONS Congress</a:t>
            </a:r>
            <a:br>
              <a:rPr kumimoji="0" lang="en-US" altLang="x-none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</a:br>
            <a:r>
              <a:rPr kumimoji="0" lang="en-US" altLang="x-none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  <a:t>Anaheim, California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x-none" sz="2600" b="1" i="0" u="none" strike="noStrike" kern="1200" cap="none" spc="0" normalizeH="0" baseline="0" noProof="0" dirty="0">
                <a:ln>
                  <a:noFill/>
                </a:ln>
                <a:solidFill>
                  <a:srgbClr val="DAEDEF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  <a:t>Symposia Themes</a:t>
            </a:r>
          </a:p>
        </p:txBody>
      </p:sp>
    </p:spTree>
    <p:extLst>
      <p:ext uri="{BB962C8B-B14F-4D97-AF65-F5344CB8AC3E}">
        <p14:creationId xmlns:p14="http://schemas.microsoft.com/office/powerpoint/2010/main" val="2989465854"/>
      </p:ext>
    </p:extLst>
  </p:cSld>
  <p:clrMapOvr>
    <a:masterClrMapping/>
  </p:clrMapOvr>
  <p:transition spd="slow" advClick="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D2F38A3-3A95-F342-B531-2A10A8DE25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Core Oncology Triad</a:t>
            </a:r>
            <a:br>
              <a:rPr lang="en-US" dirty="0"/>
            </a:br>
            <a:r>
              <a:rPr lang="en-US" dirty="0"/>
              <a:t>Developing an Individualized Oncology Strategy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EED2BE7-A8D1-7F4C-9FE5-7F18A1459D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5812" y="1600200"/>
            <a:ext cx="5120375" cy="472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604922"/>
      </p:ext>
    </p:extLst>
  </p:cSld>
  <p:clrMapOvr>
    <a:masterClrMapping/>
  </p:clrMapOvr>
  <p:transition spd="slow" advClick="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EECB4E71-B0F0-DE45-8C4E-4EB9C44ADF0C}"/>
              </a:ext>
            </a:extLst>
          </p:cNvPr>
          <p:cNvGrpSpPr/>
          <p:nvPr/>
        </p:nvGrpSpPr>
        <p:grpSpPr>
          <a:xfrm>
            <a:off x="740979" y="1722989"/>
            <a:ext cx="10184061" cy="756744"/>
            <a:chOff x="740979" y="3373822"/>
            <a:chExt cx="10184061" cy="756744"/>
          </a:xfrm>
          <a:solidFill>
            <a:srgbClr val="F6BF5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83DF816-803A-CF4A-863F-D3FA3E6BDFC0}"/>
                </a:ext>
              </a:extLst>
            </p:cNvPr>
            <p:cNvSpPr/>
            <p:nvPr/>
          </p:nvSpPr>
          <p:spPr bwMode="auto">
            <a:xfrm>
              <a:off x="740979" y="3373822"/>
              <a:ext cx="9924393" cy="756744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5506F3A-72AF-AB4F-9CB9-7D61E0F67262}"/>
                </a:ext>
              </a:extLst>
            </p:cNvPr>
            <p:cNvSpPr>
              <a:spLocks noChangeAspect="1"/>
            </p:cNvSpPr>
            <p:nvPr/>
          </p:nvSpPr>
          <p:spPr bwMode="auto">
            <a:xfrm rot="2700000">
              <a:off x="10389943" y="3484644"/>
              <a:ext cx="535097" cy="535097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</p:grp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CA275B60-6AB8-594F-BCED-A1BBEDC503C8}"/>
              </a:ext>
            </a:extLst>
          </p:cNvPr>
          <p:cNvSpPr txBox="1">
            <a:spLocks/>
          </p:cNvSpPr>
          <p:nvPr/>
        </p:nvSpPr>
        <p:spPr>
          <a:xfrm>
            <a:off x="914400" y="1830388"/>
            <a:ext cx="10363200" cy="4189412"/>
          </a:xfrm>
          <a:prstGeom prst="rect">
            <a:avLst/>
          </a:prstGeom>
        </p:spPr>
        <p:txBody>
          <a:bodyPr/>
          <a:lstStyle>
            <a:lvl1pPr marL="342906" indent="-342906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62" indent="-285755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2pPr>
            <a:lvl3pPr marL="1143019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</a:defRPr>
            </a:lvl3pPr>
            <a:lvl4pPr marL="1600227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4pPr>
            <a:lvl5pPr marL="2057434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5pPr>
            <a:lvl6pPr marL="2514642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6pPr>
            <a:lvl7pPr marL="2971849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7pPr>
            <a:lvl8pPr marL="3429057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8pPr>
            <a:lvl9pPr marL="3886265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9pPr>
          </a:lstStyle>
          <a:p>
            <a:pPr marL="0" lvl="0" indent="0">
              <a:spcBef>
                <a:spcPts val="4800"/>
              </a:spcBef>
              <a:buNone/>
            </a:pPr>
            <a:r>
              <a:rPr lang="en-US" sz="3200" b="1" kern="0" dirty="0">
                <a:solidFill>
                  <a:srgbClr val="203864"/>
                </a:solidFill>
              </a:rPr>
              <a:t>Hodgkin Lymphoma </a:t>
            </a:r>
          </a:p>
          <a:p>
            <a:pPr marL="0" lvl="0" indent="0">
              <a:spcBef>
                <a:spcPts val="4800"/>
              </a:spcBef>
              <a:buNone/>
            </a:pPr>
            <a:r>
              <a:rPr lang="en-US" sz="3200" b="1" kern="0" dirty="0">
                <a:solidFill>
                  <a:schemeClr val="bg1">
                    <a:alpha val="40000"/>
                  </a:schemeClr>
                </a:solidFill>
              </a:rPr>
              <a:t>Follicular Lymphoma </a:t>
            </a:r>
          </a:p>
          <a:p>
            <a:pPr marL="0" lvl="0" indent="0">
              <a:spcBef>
                <a:spcPts val="4800"/>
              </a:spcBef>
              <a:buNone/>
            </a:pPr>
            <a:r>
              <a:rPr lang="en-US" sz="3200" b="1" kern="0" dirty="0">
                <a:solidFill>
                  <a:schemeClr val="bg1">
                    <a:alpha val="40000"/>
                  </a:schemeClr>
                </a:solidFill>
              </a:rPr>
              <a:t>Mantle Cell Lymphoma</a:t>
            </a:r>
          </a:p>
          <a:p>
            <a:pPr marL="0" lvl="0" indent="0">
              <a:spcBef>
                <a:spcPts val="4800"/>
              </a:spcBef>
              <a:buNone/>
            </a:pPr>
            <a:r>
              <a:rPr lang="en-US" sz="3200" b="1" kern="0" dirty="0">
                <a:solidFill>
                  <a:schemeClr val="bg1">
                    <a:alpha val="40000"/>
                  </a:schemeClr>
                </a:solidFill>
              </a:rPr>
              <a:t>Diffuse Large B-Cell Lymphoma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8288E4C-AEC7-BB48-BBA1-601878705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400" dirty="0"/>
              <a:t>Hodgkin and Non-Hodgkin Lymphomas: Agenda</a:t>
            </a:r>
          </a:p>
        </p:txBody>
      </p:sp>
    </p:spTree>
    <p:extLst>
      <p:ext uri="{BB962C8B-B14F-4D97-AF65-F5344CB8AC3E}">
        <p14:creationId xmlns:p14="http://schemas.microsoft.com/office/powerpoint/2010/main" val="3354785082"/>
      </p:ext>
    </p:extLst>
  </p:cSld>
  <p:clrMapOvr>
    <a:masterClrMapping/>
  </p:clrMapOvr>
  <p:transition spd="slow" advClick="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Case Presentation (</a:t>
            </a:r>
            <a:r>
              <a:rPr lang="en-US" altLang="x-none" dirty="0" err="1"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x-none" dirty="0" err="1">
                <a:latin typeface="Arial" panose="020B0604020202020204" pitchFamily="34" charset="0"/>
                <a:cs typeface="Arial" panose="020B0604020202020204" pitchFamily="34" charset="0"/>
              </a:rPr>
              <a:t>Klebig</a:t>
            </a:r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38914" name="Content Placeholder 2"/>
          <p:cNvSpPr>
            <a:spLocks noGrp="1"/>
          </p:cNvSpPr>
          <p:nvPr>
            <p:ph idx="1"/>
          </p:nvPr>
        </p:nvSpPr>
        <p:spPr>
          <a:xfrm>
            <a:off x="609600" y="1371600"/>
            <a:ext cx="10972800" cy="5486400"/>
          </a:xfrm>
        </p:spPr>
        <p:txBody>
          <a:bodyPr/>
          <a:lstStyle/>
          <a:p>
            <a:pPr marL="0" indent="0">
              <a:buNone/>
            </a:pPr>
            <a:r>
              <a:rPr lang="en-US" altLang="x-none" sz="2600" b="1" dirty="0">
                <a:solidFill>
                  <a:srgbClr val="EFC5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Woman in her early 50s with relapsed Hodgkin lymphoma</a:t>
            </a:r>
          </a:p>
          <a:p>
            <a:pPr marL="0" indent="0">
              <a:spcBef>
                <a:spcPts val="1776"/>
              </a:spcBef>
              <a:buNone/>
            </a:pPr>
            <a:r>
              <a:rPr lang="en-US" altLang="x-none" sz="2600" b="1" dirty="0">
                <a:solidFill>
                  <a:srgbClr val="EFC5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Treatments received</a:t>
            </a:r>
          </a:p>
          <a:p>
            <a:r>
              <a:rPr lang="en-US" sz="2600" dirty="0"/>
              <a:t>Brentuximab </a:t>
            </a:r>
            <a:r>
              <a:rPr lang="en-US" sz="2600" dirty="0" err="1"/>
              <a:t>vedotin</a:t>
            </a:r>
            <a:r>
              <a:rPr lang="en-US" sz="2600" dirty="0"/>
              <a:t> + ABVD (on clinical trial)</a:t>
            </a:r>
          </a:p>
          <a:p>
            <a:r>
              <a:rPr lang="en-US" sz="2600" dirty="0"/>
              <a:t>ICE</a:t>
            </a:r>
          </a:p>
          <a:p>
            <a:r>
              <a:rPr lang="en-US" sz="2600" dirty="0"/>
              <a:t>Autologous transplant</a:t>
            </a:r>
          </a:p>
          <a:p>
            <a:r>
              <a:rPr lang="en-US" sz="2600" dirty="0"/>
              <a:t>Nivolumab</a:t>
            </a:r>
          </a:p>
          <a:p>
            <a:pPr marL="0" indent="0">
              <a:spcBef>
                <a:spcPts val="1776"/>
              </a:spcBef>
              <a:buNone/>
            </a:pPr>
            <a:r>
              <a:rPr lang="en-US" sz="2600" b="1" dirty="0">
                <a:solidFill>
                  <a:srgbClr val="E9BB2B"/>
                </a:solidFill>
              </a:rPr>
              <a:t>Other considerations</a:t>
            </a:r>
          </a:p>
          <a:p>
            <a:r>
              <a:rPr lang="en-US" sz="2600" dirty="0"/>
              <a:t>Patient is single and lives alone</a:t>
            </a:r>
          </a:p>
          <a:p>
            <a:r>
              <a:rPr lang="en-US" sz="2600" dirty="0"/>
              <a:t>Patient prefers chiropractic/herbal remedies and has concerns over receiving therapy indefinitely</a:t>
            </a:r>
          </a:p>
          <a:p>
            <a:endParaRPr lang="en-US" sz="2600" dirty="0"/>
          </a:p>
          <a:p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181892255"/>
      </p:ext>
    </p:extLst>
  </p:cSld>
  <p:clrMapOvr>
    <a:masterClrMapping/>
  </p:clrMapOvr>
  <p:transition spd="slow"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932365" y="5703888"/>
            <a:ext cx="2327275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rgbClr val="000000"/>
              </a:buClr>
              <a:buSzPct val="80000"/>
              <a:buFont typeface="Wingdings" charset="2"/>
              <a:buNone/>
              <a:tabLst/>
              <a:defRPr/>
            </a:pPr>
            <a:r>
              <a:rPr kumimoji="0" lang="en-US" altLang="x-none" sz="2200" b="1" i="0" u="none" strike="noStrike" kern="1200" cap="none" spc="0" normalizeH="0" baseline="0" noProof="0" dirty="0">
                <a:ln>
                  <a:noFill/>
                </a:ln>
                <a:solidFill>
                  <a:srgbClr val="EFC53D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t>Moderator</a:t>
            </a:r>
            <a:br>
              <a:rPr kumimoji="0" lang="en-US" altLang="x-none" sz="2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</a:br>
            <a:r>
              <a:rPr kumimoji="0" lang="en-US" altLang="x-none" sz="2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t>Neil Love, MD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5469066" y="4284663"/>
            <a:ext cx="125386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x-none" sz="2200" b="1" i="0" u="none" strike="noStrike" kern="1200" cap="none" spc="0" normalizeH="0" baseline="0" noProof="0" dirty="0">
                <a:ln>
                  <a:noFill/>
                </a:ln>
                <a:solidFill>
                  <a:srgbClr val="EFC53D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t>Faculty 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609600" y="144463"/>
            <a:ext cx="10972800" cy="384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lnSpc>
                <a:spcPts val="3800"/>
              </a:lnSpc>
              <a:spcAft>
                <a:spcPts val="1200"/>
              </a:spcAft>
              <a:defRPr/>
            </a:pPr>
            <a:r>
              <a:rPr kumimoji="0" lang="en-US" altLang="x-none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  <a:t>Oncology Grand Rounds</a:t>
            </a:r>
            <a:br>
              <a:rPr kumimoji="0" lang="en-US" altLang="x-none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</a:br>
            <a:r>
              <a:rPr kumimoji="0" lang="en-US" altLang="x-none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  <a:t> </a:t>
            </a:r>
            <a:r>
              <a:rPr lang="en-US" altLang="x-none" sz="3600" b="1" dirty="0">
                <a:solidFill>
                  <a:srgbClr val="FFFFFF"/>
                </a:solidFill>
                <a:ea typeface="ヒラギノ角ゴ Pro W3" charset="-128"/>
              </a:rPr>
              <a:t>Hodgkin and Non-Hodgkin Lymphomas</a:t>
            </a:r>
            <a:endParaRPr kumimoji="0" lang="en-US" altLang="x-none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ヒラギノ角ゴ Pro W3" charset="-128"/>
            </a:endParaRPr>
          </a:p>
          <a:p>
            <a:pPr marL="0" marR="0" lvl="0" indent="0" algn="ctr" defTabSz="914400" rtl="0" eaLnBrk="0" fontAlgn="base" latinLnBrk="0" hangingPunct="0">
              <a:lnSpc>
                <a:spcPts val="38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x-none" sz="3400" b="1" i="0" u="none" strike="noStrike" kern="1200" cap="none" spc="0" normalizeH="0" baseline="0" noProof="0" dirty="0">
                <a:ln>
                  <a:noFill/>
                </a:ln>
                <a:solidFill>
                  <a:srgbClr val="EFC53D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  <a:t>Nurse and Physician Investigators </a:t>
            </a:r>
            <a:br>
              <a:rPr kumimoji="0" lang="en-US" altLang="x-none" sz="3400" b="1" i="0" u="none" strike="noStrike" kern="1200" cap="none" spc="0" normalizeH="0" baseline="0" noProof="0" dirty="0">
                <a:ln>
                  <a:noFill/>
                </a:ln>
                <a:solidFill>
                  <a:srgbClr val="EFC53D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</a:br>
            <a:r>
              <a:rPr kumimoji="0" lang="en-US" altLang="x-none" sz="3400" b="1" i="0" u="none" strike="noStrike" kern="1200" cap="none" spc="0" normalizeH="0" baseline="0" noProof="0" dirty="0">
                <a:ln>
                  <a:noFill/>
                </a:ln>
                <a:solidFill>
                  <a:srgbClr val="EFC53D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  <a:t>Discuss New Agents, Novel Therapies </a:t>
            </a:r>
            <a:br>
              <a:rPr kumimoji="0" lang="en-US" altLang="x-none" sz="3400" b="1" i="0" u="none" strike="noStrike" kern="1200" cap="none" spc="0" normalizeH="0" baseline="0" noProof="0" dirty="0">
                <a:ln>
                  <a:noFill/>
                </a:ln>
                <a:solidFill>
                  <a:srgbClr val="EFC53D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</a:br>
            <a:r>
              <a:rPr kumimoji="0" lang="en-US" altLang="x-none" sz="3400" b="1" i="0" u="none" strike="noStrike" kern="1200" cap="none" spc="0" normalizeH="0" baseline="0" noProof="0" dirty="0">
                <a:ln>
                  <a:noFill/>
                </a:ln>
                <a:solidFill>
                  <a:srgbClr val="EFC53D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  <a:t>and Actual Cases from Practice</a:t>
            </a:r>
            <a:endParaRPr kumimoji="0" lang="en-US" altLang="x-none" sz="3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ヒラギノ角ゴ Pro W3" charset="-128"/>
            </a:endParaRPr>
          </a:p>
          <a:p>
            <a:pPr lvl="0" algn="ctr">
              <a:spcBef>
                <a:spcPts val="1200"/>
              </a:spcBef>
              <a:defRPr/>
            </a:pPr>
            <a:r>
              <a:rPr lang="en-US" altLang="x-none" sz="2600" b="1" dirty="0">
                <a:solidFill>
                  <a:srgbClr val="DAEDEF"/>
                </a:solidFill>
                <a:ea typeface="ヒラギノ角ゴ Pro W3" charset="-128"/>
              </a:rPr>
              <a:t>Wednesday, April 10, 2019</a:t>
            </a:r>
            <a:br>
              <a:rPr lang="en-US" altLang="x-none" sz="2600" b="1" dirty="0">
                <a:solidFill>
                  <a:srgbClr val="DAEDEF"/>
                </a:solidFill>
                <a:ea typeface="ヒラギノ角ゴ Pro W3" charset="-128"/>
              </a:rPr>
            </a:br>
            <a:r>
              <a:rPr lang="en-US" altLang="x-none" sz="2600" b="1" dirty="0">
                <a:solidFill>
                  <a:srgbClr val="DAEDEF"/>
                </a:solidFill>
                <a:ea typeface="ヒラギノ角ゴ Pro W3" charset="-128"/>
              </a:rPr>
              <a:t>6:00 PM – 8:00 PM</a:t>
            </a:r>
          </a:p>
        </p:txBody>
      </p:sp>
      <p:sp>
        <p:nvSpPr>
          <p:cNvPr id="12" name="Text Box 6">
            <a:extLst>
              <a:ext uri="{FF2B5EF4-FFF2-40B4-BE49-F238E27FC236}">
                <a16:creationId xmlns:a16="http://schemas.microsoft.com/office/drawing/2014/main" id="{0D5E40A1-D8C0-ED48-BC0B-F1BFA42DA2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7800" y="4724400"/>
            <a:ext cx="9906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0" tIns="0" rIns="0" bIns="0" numCol="2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lvl="0">
              <a:defRPr/>
            </a:pPr>
            <a:r>
              <a:rPr lang="en-US" altLang="x-none" sz="2200" b="1" dirty="0">
                <a:solidFill>
                  <a:srgbClr val="FFFFFF"/>
                </a:solidFill>
                <a:ea typeface="ヒラギノ角ゴ Pro W3" charset="-128"/>
              </a:rPr>
              <a:t>Christopher R Flowers, MD, MS</a:t>
            </a:r>
          </a:p>
          <a:p>
            <a:pPr lvl="0">
              <a:defRPr/>
            </a:pPr>
            <a:r>
              <a:rPr lang="en-US" altLang="x-none" sz="2200" b="1" dirty="0">
                <a:solidFill>
                  <a:srgbClr val="FFFFFF"/>
                </a:solidFill>
                <a:ea typeface="ヒラギノ角ゴ Pro W3" charset="-128"/>
              </a:rPr>
              <a:t>Amy Goodrich, CRNP</a:t>
            </a:r>
          </a:p>
          <a:p>
            <a:pPr lvl="0">
              <a:defRPr/>
            </a:pPr>
            <a:r>
              <a:rPr lang="en-US" altLang="x-none" sz="2200" b="1" dirty="0">
                <a:solidFill>
                  <a:srgbClr val="FFFFFF"/>
                </a:solidFill>
                <a:ea typeface="ヒラギノ角ゴ Pro W3" charset="-128"/>
              </a:rPr>
              <a:t>Patrick B Johnston, MD, PhD</a:t>
            </a:r>
          </a:p>
          <a:p>
            <a:pPr lvl="0">
              <a:defRPr/>
            </a:pPr>
            <a:r>
              <a:rPr lang="en-US" altLang="x-none" sz="2200" b="1" dirty="0">
                <a:solidFill>
                  <a:srgbClr val="FFFFFF"/>
                </a:solidFill>
                <a:ea typeface="ヒラギノ角ゴ Pro W3" charset="-128"/>
              </a:rPr>
              <a:t>Robin </a:t>
            </a:r>
            <a:r>
              <a:rPr lang="en-US" altLang="x-none" sz="2200" b="1" dirty="0" err="1">
                <a:solidFill>
                  <a:srgbClr val="FFFFFF"/>
                </a:solidFill>
                <a:ea typeface="ヒラギノ角ゴ Pro W3" charset="-128"/>
              </a:rPr>
              <a:t>Klebig</a:t>
            </a:r>
            <a:r>
              <a:rPr lang="en-US" altLang="x-none" sz="2200" b="1" dirty="0">
                <a:solidFill>
                  <a:srgbClr val="FFFFFF"/>
                </a:solidFill>
                <a:ea typeface="ヒラギノ角ゴ Pro W3" charset="-128"/>
              </a:rPr>
              <a:t>, APRN, CNP, AOCNP</a:t>
            </a:r>
          </a:p>
        </p:txBody>
      </p:sp>
    </p:spTree>
    <p:extLst>
      <p:ext uri="{BB962C8B-B14F-4D97-AF65-F5344CB8AC3E}">
        <p14:creationId xmlns:p14="http://schemas.microsoft.com/office/powerpoint/2010/main" val="2559533706"/>
      </p:ext>
    </p:extLst>
  </p:cSld>
  <p:clrMapOvr>
    <a:masterClrMapping/>
  </p:clrMapOvr>
  <p:transition spd="slow" advClick="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Case Presentation (</a:t>
            </a:r>
            <a:r>
              <a:rPr lang="en-US" altLang="x-none" dirty="0" err="1"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x-none" dirty="0" err="1">
                <a:latin typeface="Arial" panose="020B0604020202020204" pitchFamily="34" charset="0"/>
                <a:cs typeface="Arial" panose="020B0604020202020204" pitchFamily="34" charset="0"/>
              </a:rPr>
              <a:t>Klebig</a:t>
            </a:r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FE5F431B-012D-2146-B540-E3CFFDF3D18D}"/>
              </a:ext>
            </a:extLst>
          </p:cNvPr>
          <p:cNvSpPr txBox="1">
            <a:spLocks/>
          </p:cNvSpPr>
          <p:nvPr/>
        </p:nvSpPr>
        <p:spPr>
          <a:xfrm>
            <a:off x="3197225" y="1371600"/>
            <a:ext cx="5108575" cy="950976"/>
          </a:xfrm>
          <a:prstGeom prst="rect">
            <a:avLst/>
          </a:prstGeom>
        </p:spPr>
        <p:txBody>
          <a:bodyPr>
            <a:normAutofit/>
          </a:bodyPr>
          <a:lstStyle>
            <a:lvl1pPr marL="342906" indent="-342906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62" indent="-285755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2pPr>
            <a:lvl3pPr marL="1143019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</a:defRPr>
            </a:lvl3pPr>
            <a:lvl4pPr marL="1600227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4pPr>
            <a:lvl5pPr marL="2057434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5pPr>
            <a:lvl6pPr marL="2514642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6pPr>
            <a:lvl7pPr marL="2971849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7pPr>
            <a:lvl8pPr marL="3429057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8pPr>
            <a:lvl9pPr marL="3886265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1" i="0" u="sng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RUSIH?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(Are you sure it’s Hodgkin’s?)</a:t>
            </a:r>
            <a:endParaRPr kumimoji="0" lang="en-US" sz="3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pic>
        <p:nvPicPr>
          <p:cNvPr id="11" name="Content Placeholder 3">
            <a:extLst>
              <a:ext uri="{FF2B5EF4-FFF2-40B4-BE49-F238E27FC236}">
                <a16:creationId xmlns:a16="http://schemas.microsoft.com/office/drawing/2014/main" id="{385565C0-EDBD-4947-8366-855A61D2D1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91840" y="2438399"/>
            <a:ext cx="5608320" cy="420624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2390204"/>
      </p:ext>
    </p:extLst>
  </p:cSld>
  <p:clrMapOvr>
    <a:masterClrMapping/>
  </p:clrMapOvr>
  <p:transition spd="slow" advClick="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ONS_NHL_moa_diagr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864" y="1974850"/>
            <a:ext cx="6442075" cy="45021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933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Mechanism of Action of 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Brentuximab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 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Vedotin</a:t>
            </a:r>
            <a:endParaRPr lang="en-US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9331" name="Rectangle 21"/>
          <p:cNvSpPr>
            <a:spLocks noChangeArrowheads="1"/>
          </p:cNvSpPr>
          <p:nvPr/>
        </p:nvSpPr>
        <p:spPr bwMode="auto">
          <a:xfrm>
            <a:off x="2430463" y="1317626"/>
            <a:ext cx="77279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40000"/>
              </a:spcBef>
              <a:spcAft>
                <a:spcPct val="30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Brentuximab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vedotin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is an antibody-drug conjugate (ADC) targeted to cells expressing CD30 on their surface</a:t>
            </a:r>
          </a:p>
        </p:txBody>
      </p:sp>
      <p:sp>
        <p:nvSpPr>
          <p:cNvPr id="99332" name="TextBox 3"/>
          <p:cNvSpPr txBox="1">
            <a:spLocks noChangeArrowheads="1"/>
          </p:cNvSpPr>
          <p:nvPr/>
        </p:nvSpPr>
        <p:spPr bwMode="auto">
          <a:xfrm>
            <a:off x="2628900" y="2867026"/>
            <a:ext cx="2319338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ADC binds to CD30 and initiates internalization of the ADC-CD30 complex</a:t>
            </a:r>
          </a:p>
        </p:txBody>
      </p:sp>
      <p:sp>
        <p:nvSpPr>
          <p:cNvPr id="99333" name="TextBox 8"/>
          <p:cNvSpPr txBox="1">
            <a:spLocks noChangeArrowheads="1"/>
          </p:cNvSpPr>
          <p:nvPr/>
        </p:nvSpPr>
        <p:spPr bwMode="auto">
          <a:xfrm>
            <a:off x="2628900" y="3849688"/>
            <a:ext cx="2319338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MMAE is released</a:t>
            </a:r>
          </a:p>
        </p:txBody>
      </p:sp>
      <p:sp>
        <p:nvSpPr>
          <p:cNvPr id="99334" name="TextBox 9"/>
          <p:cNvSpPr txBox="1">
            <a:spLocks noChangeArrowheads="1"/>
          </p:cNvSpPr>
          <p:nvPr/>
        </p:nvSpPr>
        <p:spPr bwMode="auto">
          <a:xfrm>
            <a:off x="2628900" y="4332289"/>
            <a:ext cx="2319338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MMAE binds to tubulin and disrupts the microtubule network</a:t>
            </a:r>
          </a:p>
        </p:txBody>
      </p:sp>
      <p:sp>
        <p:nvSpPr>
          <p:cNvPr id="99335" name="TextBox 10"/>
          <p:cNvSpPr txBox="1">
            <a:spLocks noChangeArrowheads="1"/>
          </p:cNvSpPr>
          <p:nvPr/>
        </p:nvSpPr>
        <p:spPr bwMode="auto">
          <a:xfrm>
            <a:off x="2628900" y="5278438"/>
            <a:ext cx="2319338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Cell cycle arrest</a:t>
            </a:r>
          </a:p>
        </p:txBody>
      </p:sp>
      <p:sp>
        <p:nvSpPr>
          <p:cNvPr id="99336" name="TextBox 11"/>
          <p:cNvSpPr txBox="1">
            <a:spLocks noChangeArrowheads="1"/>
          </p:cNvSpPr>
          <p:nvPr/>
        </p:nvSpPr>
        <p:spPr bwMode="auto">
          <a:xfrm>
            <a:off x="2628900" y="5811838"/>
            <a:ext cx="2319338" cy="32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Apoptosis (cell death)</a:t>
            </a:r>
          </a:p>
        </p:txBody>
      </p:sp>
      <p:cxnSp>
        <p:nvCxnSpPr>
          <p:cNvPr id="8" name="Straight Connector 7"/>
          <p:cNvCxnSpPr/>
          <p:nvPr/>
        </p:nvCxnSpPr>
        <p:spPr bwMode="auto">
          <a:xfrm flipH="1">
            <a:off x="4948238" y="3278188"/>
            <a:ext cx="2570162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EBBC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15" name="Straight Connector 14"/>
          <p:cNvCxnSpPr/>
          <p:nvPr/>
        </p:nvCxnSpPr>
        <p:spPr bwMode="auto">
          <a:xfrm flipH="1">
            <a:off x="4432300" y="4037013"/>
            <a:ext cx="20320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EBBC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19" name="Straight Connector 18"/>
          <p:cNvCxnSpPr/>
          <p:nvPr/>
        </p:nvCxnSpPr>
        <p:spPr bwMode="auto">
          <a:xfrm flipH="1">
            <a:off x="5054600" y="4773613"/>
            <a:ext cx="28702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EBBC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23" name="Straight Connector 22"/>
          <p:cNvCxnSpPr/>
          <p:nvPr/>
        </p:nvCxnSpPr>
        <p:spPr bwMode="auto">
          <a:xfrm flipH="1">
            <a:off x="4597400" y="5440363"/>
            <a:ext cx="31115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EBBC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24" name="Straight Connector 23"/>
          <p:cNvCxnSpPr/>
          <p:nvPr/>
        </p:nvCxnSpPr>
        <p:spPr bwMode="auto">
          <a:xfrm flipH="1">
            <a:off x="4686300" y="5999163"/>
            <a:ext cx="9144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EBBC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99342" name="TextBox 24"/>
          <p:cNvSpPr txBox="1">
            <a:spLocks noChangeArrowheads="1"/>
          </p:cNvSpPr>
          <p:nvPr/>
        </p:nvSpPr>
        <p:spPr bwMode="auto">
          <a:xfrm>
            <a:off x="2328864" y="2867025"/>
            <a:ext cx="300037" cy="323850"/>
          </a:xfrm>
          <a:prstGeom prst="rect">
            <a:avLst/>
          </a:prstGeom>
          <a:solidFill>
            <a:srgbClr val="EBBC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>
                <a:ln>
                  <a:noFill/>
                </a:ln>
                <a:solidFill>
                  <a:srgbClr val="005796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1</a:t>
            </a:r>
          </a:p>
        </p:txBody>
      </p:sp>
      <p:sp>
        <p:nvSpPr>
          <p:cNvPr id="99343" name="TextBox 26"/>
          <p:cNvSpPr txBox="1">
            <a:spLocks noChangeArrowheads="1"/>
          </p:cNvSpPr>
          <p:nvPr/>
        </p:nvSpPr>
        <p:spPr bwMode="auto">
          <a:xfrm>
            <a:off x="2328864" y="3854450"/>
            <a:ext cx="300037" cy="323850"/>
          </a:xfrm>
          <a:prstGeom prst="rect">
            <a:avLst/>
          </a:prstGeom>
          <a:solidFill>
            <a:srgbClr val="EBBC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>
                <a:ln>
                  <a:noFill/>
                </a:ln>
                <a:solidFill>
                  <a:srgbClr val="005796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</a:t>
            </a:r>
          </a:p>
        </p:txBody>
      </p:sp>
      <p:sp>
        <p:nvSpPr>
          <p:cNvPr id="99344" name="TextBox 27"/>
          <p:cNvSpPr txBox="1">
            <a:spLocks noChangeArrowheads="1"/>
          </p:cNvSpPr>
          <p:nvPr/>
        </p:nvSpPr>
        <p:spPr bwMode="auto">
          <a:xfrm>
            <a:off x="2328864" y="4332288"/>
            <a:ext cx="300037" cy="323850"/>
          </a:xfrm>
          <a:prstGeom prst="rect">
            <a:avLst/>
          </a:prstGeom>
          <a:solidFill>
            <a:srgbClr val="EBBC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>
                <a:ln>
                  <a:noFill/>
                </a:ln>
                <a:solidFill>
                  <a:srgbClr val="005796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3</a:t>
            </a:r>
          </a:p>
        </p:txBody>
      </p:sp>
      <p:sp>
        <p:nvSpPr>
          <p:cNvPr id="99345" name="TextBox 28"/>
          <p:cNvSpPr txBox="1">
            <a:spLocks noChangeArrowheads="1"/>
          </p:cNvSpPr>
          <p:nvPr/>
        </p:nvSpPr>
        <p:spPr bwMode="auto">
          <a:xfrm>
            <a:off x="2328864" y="5291138"/>
            <a:ext cx="300037" cy="323850"/>
          </a:xfrm>
          <a:prstGeom prst="rect">
            <a:avLst/>
          </a:prstGeom>
          <a:solidFill>
            <a:srgbClr val="EBBC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>
                <a:ln>
                  <a:noFill/>
                </a:ln>
                <a:solidFill>
                  <a:srgbClr val="005796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4</a:t>
            </a:r>
          </a:p>
        </p:txBody>
      </p:sp>
      <p:sp>
        <p:nvSpPr>
          <p:cNvPr id="99346" name="TextBox 29"/>
          <p:cNvSpPr txBox="1">
            <a:spLocks noChangeArrowheads="1"/>
          </p:cNvSpPr>
          <p:nvPr/>
        </p:nvSpPr>
        <p:spPr bwMode="auto">
          <a:xfrm>
            <a:off x="2328864" y="5837238"/>
            <a:ext cx="300037" cy="323850"/>
          </a:xfrm>
          <a:prstGeom prst="rect">
            <a:avLst/>
          </a:prstGeom>
          <a:solidFill>
            <a:srgbClr val="EBBC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>
                <a:ln>
                  <a:noFill/>
                </a:ln>
                <a:solidFill>
                  <a:srgbClr val="005796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5</a:t>
            </a:r>
          </a:p>
        </p:txBody>
      </p:sp>
      <p:sp>
        <p:nvSpPr>
          <p:cNvPr id="99347" name="Text Box 30"/>
          <p:cNvSpPr txBox="1">
            <a:spLocks noChangeArrowheads="1"/>
          </p:cNvSpPr>
          <p:nvPr/>
        </p:nvSpPr>
        <p:spPr bwMode="auto">
          <a:xfrm>
            <a:off x="114300" y="6383338"/>
            <a:ext cx="10972800" cy="429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tIns="91440" bIns="91440" anchor="b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Courtesy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r>
              <a:rPr kumimoji="0" lang="de-DE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of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Julie M </a:t>
            </a:r>
            <a:r>
              <a:rPr kumimoji="0" lang="de-DE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Vose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, MD, MBA.</a:t>
            </a:r>
          </a:p>
        </p:txBody>
      </p:sp>
    </p:spTree>
    <p:extLst>
      <p:ext uri="{BB962C8B-B14F-4D97-AF65-F5344CB8AC3E}">
        <p14:creationId xmlns:p14="http://schemas.microsoft.com/office/powerpoint/2010/main" val="2059205922"/>
      </p:ext>
    </p:extLst>
  </p:cSld>
  <p:clrMapOvr>
    <a:masterClrMapping/>
  </p:clrMapOvr>
  <p:transition spd="slow" advClick="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err="1"/>
              <a:t>Brentuximab</a:t>
            </a:r>
            <a:r>
              <a:rPr lang="en-US" sz="2800" dirty="0"/>
              <a:t> </a:t>
            </a:r>
            <a:r>
              <a:rPr lang="en-US" sz="2800" dirty="0" err="1"/>
              <a:t>Vedotin</a:t>
            </a:r>
            <a:endParaRPr lang="en-US" sz="2800" dirty="0"/>
          </a:p>
        </p:txBody>
      </p:sp>
      <p:sp>
        <p:nvSpPr>
          <p:cNvPr id="7169" name="Content Placeholder 1"/>
          <p:cNvSpPr>
            <a:spLocks noGrp="1"/>
          </p:cNvSpPr>
          <p:nvPr>
            <p:ph idx="1"/>
          </p:nvPr>
        </p:nvSpPr>
        <p:spPr>
          <a:xfrm>
            <a:off x="609600" y="1295400"/>
            <a:ext cx="10972800" cy="5029200"/>
          </a:xfrm>
        </p:spPr>
        <p:txBody>
          <a:bodyPr/>
          <a:lstStyle/>
          <a:p>
            <a:pPr marL="0" indent="0">
              <a:spcBef>
                <a:spcPts val="1200"/>
              </a:spcBef>
              <a:buNone/>
              <a:defRPr/>
            </a:pPr>
            <a:r>
              <a:rPr lang="en-US" sz="2100" b="1" dirty="0">
                <a:solidFill>
                  <a:srgbClr val="EFC53D"/>
                </a:solidFill>
                <a:latin typeface="Arial" charset="0"/>
                <a:ea typeface="ＭＳ Ｐゴシック" charset="0"/>
                <a:cs typeface="Arial" charset="0"/>
              </a:rPr>
              <a:t>Mechanism of action</a:t>
            </a:r>
          </a:p>
          <a:p>
            <a:pPr>
              <a:spcBef>
                <a:spcPts val="1200"/>
              </a:spcBef>
              <a:defRPr/>
            </a:pPr>
            <a:r>
              <a:rPr lang="en-US" sz="2000" dirty="0"/>
              <a:t>CD30-targeted antibody-drug conjugate </a:t>
            </a:r>
          </a:p>
          <a:p>
            <a:pPr marL="0" indent="0">
              <a:spcBef>
                <a:spcPts val="1200"/>
              </a:spcBef>
              <a:buNone/>
              <a:defRPr/>
            </a:pPr>
            <a:r>
              <a:rPr lang="en-US" sz="2100" b="1" dirty="0">
                <a:solidFill>
                  <a:srgbClr val="EFC53D"/>
                </a:solidFill>
                <a:latin typeface="Arial" charset="0"/>
                <a:ea typeface="ＭＳ Ｐゴシック" charset="0"/>
                <a:cs typeface="Arial" charset="0"/>
              </a:rPr>
              <a:t>Indication</a:t>
            </a:r>
          </a:p>
          <a:p>
            <a:pPr>
              <a:spcBef>
                <a:spcPts val="1200"/>
              </a:spcBef>
              <a:defRPr/>
            </a:pPr>
            <a:r>
              <a:rPr lang="en-US" sz="2000" dirty="0"/>
              <a:t>Previously untreated Stage III or IV HL in combination with chemotherapy</a:t>
            </a:r>
          </a:p>
          <a:p>
            <a:pPr>
              <a:spcBef>
                <a:spcPts val="1200"/>
              </a:spcBef>
              <a:defRPr/>
            </a:pPr>
            <a:r>
              <a:rPr lang="en-US" sz="2000" dirty="0"/>
              <a:t>HL at high risk of relapse or progression as post-auto-HSCT consolidation</a:t>
            </a:r>
          </a:p>
          <a:p>
            <a:pPr>
              <a:spcBef>
                <a:spcPts val="1200"/>
              </a:spcBef>
              <a:defRPr/>
            </a:pPr>
            <a:r>
              <a:rPr lang="en-US" sz="2000" dirty="0"/>
              <a:t>HL after auto-HSCT failure or after 2 </a:t>
            </a:r>
            <a:r>
              <a:rPr lang="en-US" sz="2000" dirty="0" err="1"/>
              <a:t>multiagent</a:t>
            </a:r>
            <a:r>
              <a:rPr lang="en-US" sz="2000" dirty="0"/>
              <a:t> regimens if ineligible for auto-HSCT</a:t>
            </a:r>
          </a:p>
          <a:p>
            <a:pPr marL="0" indent="0">
              <a:spcBef>
                <a:spcPts val="1200"/>
              </a:spcBef>
              <a:buNone/>
              <a:defRPr/>
            </a:pPr>
            <a:r>
              <a:rPr lang="en-US" sz="2100" b="1" dirty="0">
                <a:solidFill>
                  <a:srgbClr val="EFC53D"/>
                </a:solidFill>
                <a:latin typeface="Arial" charset="0"/>
                <a:ea typeface="ＭＳ Ｐゴシック" charset="0"/>
                <a:cs typeface="Arial" charset="0"/>
              </a:rPr>
              <a:t>Administration</a:t>
            </a:r>
          </a:p>
          <a:p>
            <a:pPr>
              <a:spcBef>
                <a:spcPts val="1200"/>
              </a:spcBef>
              <a:defRPr/>
            </a:pPr>
            <a:r>
              <a:rPr lang="en-US" sz="2000" dirty="0"/>
              <a:t>IV infusion over 30 minutes</a:t>
            </a:r>
          </a:p>
          <a:p>
            <a:pPr lvl="1">
              <a:spcBef>
                <a:spcPts val="1200"/>
              </a:spcBef>
              <a:defRPr/>
            </a:pPr>
            <a:r>
              <a:rPr lang="en-US" sz="2000" dirty="0"/>
              <a:t>Every 2 weeks with chemotherapy for untreated HL (max 12 doses)</a:t>
            </a:r>
          </a:p>
          <a:p>
            <a:pPr lvl="1">
              <a:spcBef>
                <a:spcPts val="1200"/>
              </a:spcBef>
              <a:defRPr/>
            </a:pPr>
            <a:r>
              <a:rPr lang="en-US" sz="2000" dirty="0"/>
              <a:t>Every 3 weeks as consolidation (max 16 cycles) or for relapsed HL (until progression)</a:t>
            </a:r>
          </a:p>
        </p:txBody>
      </p:sp>
      <p:sp>
        <p:nvSpPr>
          <p:cNvPr id="64515" name="TextBox 6"/>
          <p:cNvSpPr txBox="1">
            <a:spLocks noChangeArrowheads="1"/>
          </p:cNvSpPr>
          <p:nvPr/>
        </p:nvSpPr>
        <p:spPr bwMode="auto">
          <a:xfrm>
            <a:off x="0" y="6400800"/>
            <a:ext cx="10972800" cy="43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tIns="0" rIns="182880" bIns="91440" anchor="b"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Brentuximab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vedotin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package insert, March 2018.</a:t>
            </a:r>
          </a:p>
        </p:txBody>
      </p:sp>
    </p:spTree>
    <p:extLst>
      <p:ext uri="{BB962C8B-B14F-4D97-AF65-F5344CB8AC3E}">
        <p14:creationId xmlns:p14="http://schemas.microsoft.com/office/powerpoint/2010/main" val="2679177925"/>
      </p:ext>
    </p:extLst>
  </p:cSld>
  <p:clrMapOvr>
    <a:masterClrMapping/>
  </p:clrMapOvr>
  <p:transition spd="slow" advClick="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ECHELON-1 Phase III Study Schema</a:t>
            </a:r>
          </a:p>
        </p:txBody>
      </p:sp>
      <p:cxnSp>
        <p:nvCxnSpPr>
          <p:cNvPr id="6" name="Straight Connector 10"/>
          <p:cNvCxnSpPr>
            <a:cxnSpLocks noChangeShapeType="1"/>
          </p:cNvCxnSpPr>
          <p:nvPr/>
        </p:nvCxnSpPr>
        <p:spPr bwMode="auto">
          <a:xfrm>
            <a:off x="3856860" y="3686767"/>
            <a:ext cx="609600" cy="0"/>
          </a:xfrm>
          <a:prstGeom prst="line">
            <a:avLst/>
          </a:prstGeom>
          <a:noFill/>
          <a:ln w="28575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Straight Arrow Connector 6"/>
          <p:cNvCxnSpPr>
            <a:cxnSpLocks/>
          </p:cNvCxnSpPr>
          <p:nvPr/>
        </p:nvCxnSpPr>
        <p:spPr bwMode="auto">
          <a:xfrm flipV="1">
            <a:off x="4644113" y="2637837"/>
            <a:ext cx="0" cy="1963377"/>
          </a:xfrm>
          <a:prstGeom prst="straightConnector1">
            <a:avLst/>
          </a:prstGeom>
          <a:ln w="28575" cmpd="sng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 bwMode="auto">
          <a:xfrm>
            <a:off x="4642525" y="4601213"/>
            <a:ext cx="662172" cy="0"/>
          </a:xfrm>
          <a:prstGeom prst="straightConnector1">
            <a:avLst/>
          </a:prstGeom>
          <a:ln w="28575" cmpd="sng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 bwMode="auto">
          <a:xfrm>
            <a:off x="4642527" y="2637837"/>
            <a:ext cx="662170" cy="0"/>
          </a:xfrm>
          <a:prstGeom prst="straightConnector1">
            <a:avLst/>
          </a:prstGeom>
          <a:ln w="28575" cmpd="sng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>
            <a:grpSpLocks/>
          </p:cNvGrpSpPr>
          <p:nvPr/>
        </p:nvGrpSpPr>
        <p:grpSpPr bwMode="auto">
          <a:xfrm>
            <a:off x="4188444" y="3174079"/>
            <a:ext cx="914400" cy="914400"/>
            <a:chOff x="1872" y="1584"/>
            <a:chExt cx="576" cy="576"/>
          </a:xfrm>
        </p:grpSpPr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1872" y="1584"/>
              <a:ext cx="576" cy="576"/>
            </a:xfrm>
            <a:prstGeom prst="ellipse">
              <a:avLst/>
            </a:prstGeom>
            <a:solidFill>
              <a:srgbClr val="FE701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63500" dir="2700000" algn="ctr" rotWithShape="0">
                      <a:schemeClr val="tx1">
                        <a:alpha val="39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GB"/>
              </a:defPPr>
              <a:lvl1pPr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1pPr>
              <a:lvl2pPr marL="4302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2pPr>
              <a:lvl3pPr marL="6461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3pPr>
              <a:lvl4pPr marL="8620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4pPr>
              <a:lvl5pPr marL="10779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5pPr>
              <a:lvl6pPr marL="22860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6pPr>
              <a:lvl7pPr marL="27432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7pPr>
              <a:lvl8pPr marL="32004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8pPr>
              <a:lvl9pPr marL="36576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9pPr>
            </a:lstStyle>
            <a:p>
              <a:pPr marL="0" marR="0" lvl="0" indent="0" algn="l" defTabSz="4556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Calibri"/>
                <a:ea typeface="MS PGothic" charset="0"/>
                <a:cs typeface="Calibri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1920" y="1632"/>
              <a:ext cx="480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63500" dir="2700000" algn="ctr" rotWithShape="0">
                      <a:schemeClr val="tx1">
                        <a:alpha val="39998"/>
                      </a:schemeClr>
                    </a:outerShdw>
                  </a:effectLst>
                </a14:hiddenEffects>
              </a:ext>
            </a:extLst>
          </p:spPr>
          <p:txBody>
            <a:bodyPr lIns="0" tIns="0" rIns="0" anchor="ctr"/>
            <a:lstStyle>
              <a:defPPr>
                <a:defRPr lang="en-GB"/>
              </a:defPPr>
              <a:lvl1pPr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1pPr>
              <a:lvl2pPr marL="4302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2pPr>
              <a:lvl3pPr marL="6461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3pPr>
              <a:lvl4pPr marL="8620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4pPr>
              <a:lvl5pPr marL="10779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5pPr>
              <a:lvl6pPr marL="22860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6pPr>
              <a:lvl7pPr marL="27432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7pPr>
              <a:lvl8pPr marL="32004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8pPr>
              <a:lvl9pPr marL="36576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9pPr>
            </a:lstStyle>
            <a:p>
              <a:pPr marL="0" marR="0" lvl="0" indent="0" algn="ctr" defTabSz="4556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Arial" charset="0"/>
                  <a:cs typeface="Arial" charset="0"/>
                </a:rPr>
                <a:t>R</a:t>
              </a:r>
            </a:p>
          </p:txBody>
        </p:sp>
      </p:grpSp>
      <p:graphicFrame>
        <p:nvGraphicFramePr>
          <p:cNvPr id="13" name="Group 31"/>
          <p:cNvGraphicFramePr>
            <a:graphicFrameLocks noGrp="1"/>
          </p:cNvGraphicFramePr>
          <p:nvPr>
            <p:extLst/>
          </p:nvPr>
        </p:nvGraphicFramePr>
        <p:xfrm>
          <a:off x="1140505" y="2901528"/>
          <a:ext cx="2782865" cy="1828896"/>
        </p:xfrm>
        <a:graphic>
          <a:graphicData uri="http://schemas.openxmlformats.org/drawingml/2006/table">
            <a:tbl>
              <a:tblPr/>
              <a:tblGrid>
                <a:gridCol w="27828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42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Eligibility</a:t>
                      </a:r>
                    </a:p>
                  </a:txBody>
                  <a:tcPr marT="45744" marB="457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92F5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5576"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Stage III/IV classical Hodgkin lymphoma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Treatment naïve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No sensory or motor peripheral neuropathy</a:t>
                      </a:r>
                    </a:p>
                  </a:txBody>
                  <a:tcPr marT="45744" marB="4574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E5D9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5411908" y="1738335"/>
            <a:ext cx="5338561" cy="1778778"/>
          </a:xfrm>
          <a:prstGeom prst="rect">
            <a:avLst/>
          </a:prstGeom>
          <a:solidFill>
            <a:srgbClr val="F9951E"/>
          </a:solidFill>
          <a:ln w="12700" cmpd="sng">
            <a:solidFill>
              <a:srgbClr val="FFFFFF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Calibri"/>
            </a:endParaRPr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5411909" y="3686766"/>
            <a:ext cx="5338560" cy="1828895"/>
          </a:xfrm>
          <a:prstGeom prst="rect">
            <a:avLst/>
          </a:prstGeom>
          <a:solidFill>
            <a:srgbClr val="99CD14"/>
          </a:solidFill>
          <a:ln w="12700" cmpd="sng">
            <a:solidFill>
              <a:srgbClr val="FFFFFF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ＭＳ Ｐゴシック" charset="0"/>
                <a:cs typeface="Calibri"/>
              </a:rPr>
              <a:t> </a:t>
            </a:r>
          </a:p>
        </p:txBody>
      </p: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5445275" y="1822229"/>
            <a:ext cx="530519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sng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Brentuximab vedotin + AVD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Brentuximab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vedotin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1.2 mg/kg </a:t>
            </a:r>
            <a:b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</a:b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doxorubicin 25 mg/m</a:t>
            </a:r>
            <a:r>
              <a:rPr kumimoji="0" lang="en-US" sz="2000" b="0" i="0" u="none" strike="noStrike" kern="1200" cap="none" spc="0" normalizeH="0" baseline="3000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2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b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</a:b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vinblastine 6 mg/m</a:t>
            </a:r>
            <a:r>
              <a:rPr kumimoji="0" lang="en-US" sz="2000" b="0" i="0" u="none" strike="noStrike" kern="1200" cap="none" spc="0" normalizeH="0" baseline="3000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2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b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</a:b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dacarbazine 375 mg/m</a:t>
            </a:r>
            <a:r>
              <a:rPr kumimoji="0" lang="en-US" sz="2000" b="0" i="0" u="none" strike="noStrike" kern="1200" cap="none" spc="0" normalizeH="0" baseline="3000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2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2B51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7" name="TextBox 17"/>
          <p:cNvSpPr txBox="1">
            <a:spLocks noChangeArrowheads="1"/>
          </p:cNvSpPr>
          <p:nvPr/>
        </p:nvSpPr>
        <p:spPr bwMode="auto">
          <a:xfrm>
            <a:off x="5436284" y="3785605"/>
            <a:ext cx="5315979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sng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ABVD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Doxorubicin 25 mg/m</a:t>
            </a:r>
            <a:r>
              <a:rPr kumimoji="0" lang="en-US" sz="2000" b="0" i="0" u="none" strike="noStrike" kern="1200" cap="none" spc="0" normalizeH="0" baseline="3000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2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b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</a:b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bleomycin 10 units/m</a:t>
            </a:r>
            <a:r>
              <a:rPr kumimoji="0" lang="en-US" sz="2000" b="0" i="0" u="none" strike="noStrike" kern="1200" cap="none" spc="0" normalizeH="0" baseline="3000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2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b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</a:b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vinblastine 6 mg/m</a:t>
            </a:r>
            <a:r>
              <a:rPr kumimoji="0" lang="en-US" sz="2000" b="0" i="0" u="none" strike="noStrike" kern="1200" cap="none" spc="0" normalizeH="0" baseline="3000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2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b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</a:b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dacarbazine 375 mg/m</a:t>
            </a:r>
            <a:r>
              <a:rPr kumimoji="0" lang="en-US" sz="2000" b="0" i="0" u="none" strike="noStrike" kern="1200" cap="none" spc="0" normalizeH="0" baseline="3000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2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2B51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071944" y="2367322"/>
            <a:ext cx="34563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Accrual: 1,334 patients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951592" y="2786182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</a:rPr>
              <a:t>(1:1)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3461" y="6434662"/>
            <a:ext cx="5257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www.clinicaltrials.gov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; </a:t>
            </a:r>
            <a:r>
              <a:rPr kumimoji="0" lang="is-I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NCT01712490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0591681"/>
      </p:ext>
    </p:extLst>
  </p:cSld>
  <p:clrMapOvr>
    <a:masterClrMapping/>
  </p:clrMapOvr>
  <p:transition spd="slow" advClick="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9251D63-AF2C-3449-A152-37E365C11A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6047" y="1362292"/>
            <a:ext cx="7543624" cy="5240304"/>
          </a:xfrm>
          <a:prstGeom prst="rect">
            <a:avLst/>
          </a:prstGeom>
        </p:spPr>
      </p:pic>
      <p:sp>
        <p:nvSpPr>
          <p:cNvPr id="4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ヒラギノ角ゴ Pro W3" charset="0"/>
                <a:cs typeface="ヒラギノ角ゴ Pro W3" charset="0"/>
              </a:rPr>
              <a:t>ECHELON-1: Modified PFS</a:t>
            </a:r>
            <a:endParaRPr lang="en-US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2000" y="6457395"/>
            <a:ext cx="9144000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2880" bIns="91440" anchor="b" anchorCtr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Connors JM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N Engl J Med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2018;378(4):331-44.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81324" y="1353916"/>
            <a:ext cx="40527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By independent review committee (IRC)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333398" y="1870389"/>
            <a:ext cx="9044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(n = 664)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41540" y="2871177"/>
            <a:ext cx="9044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9951E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(n = 670)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173822" y="1855001"/>
            <a:ext cx="26677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2-y modified PFS = 82.1%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173822" y="2725826"/>
            <a:ext cx="26677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9951E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2-y modified PFS = 77.2%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F3F81E4-2A47-5B4E-93EB-3FAC2BA2FD1E}"/>
              </a:ext>
            </a:extLst>
          </p:cNvPr>
          <p:cNvSpPr txBox="1"/>
          <p:nvPr/>
        </p:nvSpPr>
        <p:spPr>
          <a:xfrm>
            <a:off x="3059752" y="4536015"/>
            <a:ext cx="60724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Hazard ratio for progression, death or modified progression, 0.77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= 0.04 by stratified log-rank test</a:t>
            </a:r>
          </a:p>
        </p:txBody>
      </p:sp>
    </p:spTree>
    <p:extLst>
      <p:ext uri="{BB962C8B-B14F-4D97-AF65-F5344CB8AC3E}">
        <p14:creationId xmlns:p14="http://schemas.microsoft.com/office/powerpoint/2010/main" val="2489456835"/>
      </p:ext>
    </p:extLst>
  </p:cSld>
  <p:clrMapOvr>
    <a:masterClrMapping/>
  </p:clrMapOvr>
  <p:transition spd="slow" advClick="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C74306CC-A4A9-1C4A-A7B4-A2FE644C57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189" y="2813969"/>
            <a:ext cx="11198011" cy="2421168"/>
          </a:xfrm>
          <a:prstGeom prst="rect">
            <a:avLst/>
          </a:prstGeom>
        </p:spPr>
      </p:pic>
      <p:sp>
        <p:nvSpPr>
          <p:cNvPr id="18" name="Title 17">
            <a:extLst>
              <a:ext uri="{FF2B5EF4-FFF2-40B4-BE49-F238E27FC236}">
                <a16:creationId xmlns:a16="http://schemas.microsoft.com/office/drawing/2014/main" id="{4549A1EE-4CB7-7F40-AB5C-3C0D2D859E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ECHELON-1: Subsets of Patients Who Benefit from BV-AVD 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North American Results</a:t>
            </a:r>
          </a:p>
        </p:txBody>
      </p:sp>
      <p:sp>
        <p:nvSpPr>
          <p:cNvPr id="337" name="Content Placeholder 1"/>
          <p:cNvSpPr txBox="1">
            <a:spLocks noGrp="1"/>
          </p:cNvSpPr>
          <p:nvPr>
            <p:ph type="body" idx="4294967295"/>
          </p:nvPr>
        </p:nvSpPr>
        <p:spPr>
          <a:xfrm>
            <a:off x="0" y="1392397"/>
            <a:ext cx="12120207" cy="366012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atients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in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North America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seemed to preferentially benefit from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BV-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AVD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6198B4-A66E-4202-AE2C-1C9B88CE97D2}"/>
              </a:ext>
            </a:extLst>
          </p:cNvPr>
          <p:cNvSpPr txBox="1"/>
          <p:nvPr/>
        </p:nvSpPr>
        <p:spPr>
          <a:xfrm>
            <a:off x="215776" y="6473393"/>
            <a:ext cx="7709023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defTabSz="263759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Geneva" charset="0"/>
                <a:cs typeface="Arial" panose="020B0604020202020204" pitchFamily="34" charset="0"/>
                <a:sym typeface="Calibri"/>
              </a:rPr>
              <a:t>Ramchandren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Geneva" charset="0"/>
                <a:cs typeface="Arial" panose="020B0604020202020204" pitchFamily="34" charset="0"/>
                <a:sym typeface="Calibri"/>
              </a:rPr>
              <a:t> R et al. </a:t>
            </a:r>
            <a:r>
              <a:rPr lang="en-US" sz="1600" i="1" dirty="0" err="1">
                <a:latin typeface="Arial" panose="020B0604020202020204" pitchFamily="34" charset="0"/>
                <a:ea typeface="Geneva" charset="0"/>
                <a:cs typeface="Arial" panose="020B0604020202020204" pitchFamily="34" charset="0"/>
              </a:rPr>
              <a:t>Clin</a:t>
            </a:r>
            <a:r>
              <a:rPr lang="en-US" sz="1600" i="1" dirty="0">
                <a:latin typeface="Arial" panose="020B0604020202020204" pitchFamily="34" charset="0"/>
                <a:ea typeface="Geneva" charset="0"/>
                <a:cs typeface="Arial" panose="020B0604020202020204" pitchFamily="34" charset="0"/>
              </a:rPr>
              <a:t> Cancer Res </a:t>
            </a:r>
            <a:r>
              <a:rPr lang="en-US" sz="1600" dirty="0">
                <a:latin typeface="Arial" panose="020B0604020202020204" pitchFamily="34" charset="0"/>
                <a:ea typeface="Geneva" charset="0"/>
                <a:cs typeface="Arial" panose="020B0604020202020204" pitchFamily="34" charset="0"/>
              </a:rPr>
              <a:t>2019;25(6):1718-26.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Geneva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F5C2B3-879B-9244-9148-CC9A59AB9D1C}"/>
              </a:ext>
            </a:extLst>
          </p:cNvPr>
          <p:cNvSpPr txBox="1"/>
          <p:nvPr/>
        </p:nvSpPr>
        <p:spPr>
          <a:xfrm>
            <a:off x="774790" y="2072724"/>
            <a:ext cx="1605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Activity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212EBA2-724E-C641-A4E4-7FCB71556C30}"/>
              </a:ext>
            </a:extLst>
          </p:cNvPr>
          <p:cNvSpPr txBox="1"/>
          <p:nvPr/>
        </p:nvSpPr>
        <p:spPr>
          <a:xfrm>
            <a:off x="774790" y="2396661"/>
            <a:ext cx="621525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Kaplan-Meier Plot of Modified PFS per IRF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56DA3A4-7662-474B-88EF-C3FF02855C97}"/>
              </a:ext>
            </a:extLst>
          </p:cNvPr>
          <p:cNvSpPr txBox="1"/>
          <p:nvPr/>
        </p:nvSpPr>
        <p:spPr>
          <a:xfrm>
            <a:off x="6882938" y="2418452"/>
            <a:ext cx="411190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Kaplan-Meier Plot of Modified PFS per INV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A1A02D2-BDCB-2D44-9634-EF44F839CB12}"/>
              </a:ext>
            </a:extLst>
          </p:cNvPr>
          <p:cNvSpPr txBox="1"/>
          <p:nvPr/>
        </p:nvSpPr>
        <p:spPr>
          <a:xfrm>
            <a:off x="2779827" y="2954535"/>
            <a:ext cx="9534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F995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BV-AVD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9FAAB4F-FEAF-5C45-9298-9707F5D23EC7}"/>
              </a:ext>
            </a:extLst>
          </p:cNvPr>
          <p:cNvSpPr txBox="1"/>
          <p:nvPr/>
        </p:nvSpPr>
        <p:spPr>
          <a:xfrm>
            <a:off x="2299028" y="3652030"/>
            <a:ext cx="9534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B9D6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ABVD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554D202-675E-9C4B-A09A-ACB620E1765D}"/>
              </a:ext>
            </a:extLst>
          </p:cNvPr>
          <p:cNvSpPr txBox="1"/>
          <p:nvPr/>
        </p:nvSpPr>
        <p:spPr>
          <a:xfrm>
            <a:off x="8901260" y="2736798"/>
            <a:ext cx="9534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F995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BV-AVD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61729F6-FABE-134A-947D-E2217B816197}"/>
              </a:ext>
            </a:extLst>
          </p:cNvPr>
          <p:cNvSpPr txBox="1"/>
          <p:nvPr/>
        </p:nvSpPr>
        <p:spPr>
          <a:xfrm>
            <a:off x="8584081" y="3432111"/>
            <a:ext cx="9534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B9D6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ABVD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EEC131A-30F7-8F4D-A994-9352BD018577}"/>
              </a:ext>
            </a:extLst>
          </p:cNvPr>
          <p:cNvSpPr txBox="1"/>
          <p:nvPr/>
        </p:nvSpPr>
        <p:spPr>
          <a:xfrm rot="16200000">
            <a:off x="-852762" y="3738000"/>
            <a:ext cx="24788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Probability of Modified</a:t>
            </a:r>
            <a:b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Progression-Free Survival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2DBE23E-652D-B842-BE29-A4EB83015877}"/>
              </a:ext>
            </a:extLst>
          </p:cNvPr>
          <p:cNvSpPr txBox="1"/>
          <p:nvPr/>
        </p:nvSpPr>
        <p:spPr>
          <a:xfrm rot="16200000">
            <a:off x="5173064" y="3685420"/>
            <a:ext cx="24788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Probability of</a:t>
            </a:r>
            <a:b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Progression-Free Survival</a:t>
            </a:r>
          </a:p>
        </p:txBody>
      </p:sp>
      <p:sp>
        <p:nvSpPr>
          <p:cNvPr id="28" name="TextBox 3">
            <a:extLst>
              <a:ext uri="{FF2B5EF4-FFF2-40B4-BE49-F238E27FC236}">
                <a16:creationId xmlns:a16="http://schemas.microsoft.com/office/drawing/2014/main" id="{C3770078-D383-B342-B542-41D095863D50}"/>
              </a:ext>
            </a:extLst>
          </p:cNvPr>
          <p:cNvSpPr txBox="1"/>
          <p:nvPr/>
        </p:nvSpPr>
        <p:spPr>
          <a:xfrm>
            <a:off x="1423779" y="3999610"/>
            <a:ext cx="3906208" cy="369332"/>
          </a:xfrm>
          <a:prstGeom prst="rect">
            <a:avLst/>
          </a:prstGeom>
          <a:solidFill>
            <a:srgbClr val="00B0F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 algn="ctr" defTabSz="26375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2-yr modified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PFS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84.3 vs 73.7%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	</a:t>
            </a:r>
            <a:endParaRPr kumimoji="0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ACA41CB-D678-F849-815D-458ACADA0832}"/>
              </a:ext>
            </a:extLst>
          </p:cNvPr>
          <p:cNvSpPr txBox="1"/>
          <p:nvPr/>
        </p:nvSpPr>
        <p:spPr>
          <a:xfrm>
            <a:off x="1798724" y="5311714"/>
            <a:ext cx="35312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Time (Months) from Randomization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34A0638-9E3E-F640-8258-59F95F963476}"/>
              </a:ext>
            </a:extLst>
          </p:cNvPr>
          <p:cNvSpPr txBox="1"/>
          <p:nvPr/>
        </p:nvSpPr>
        <p:spPr>
          <a:xfrm>
            <a:off x="7759686" y="5311714"/>
            <a:ext cx="35312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Time (Months) from Randomization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1C75739-AF6A-B748-AC53-C7AF37870007}"/>
              </a:ext>
            </a:extLst>
          </p:cNvPr>
          <p:cNvSpPr txBox="1"/>
          <p:nvPr/>
        </p:nvSpPr>
        <p:spPr>
          <a:xfrm>
            <a:off x="3125275" y="4543874"/>
            <a:ext cx="26110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Log-rank test </a:t>
            </a:r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-value: 0.012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Hazard ratio: 0.596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46E6FF7-3B5D-604B-8847-D93410283F72}"/>
              </a:ext>
            </a:extLst>
          </p:cNvPr>
          <p:cNvSpPr txBox="1"/>
          <p:nvPr/>
        </p:nvSpPr>
        <p:spPr>
          <a:xfrm>
            <a:off x="9282767" y="4543874"/>
            <a:ext cx="26110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Log-rank test </a:t>
            </a:r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-value: 0.002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Hazard ratio: 0.500</a:t>
            </a:r>
          </a:p>
        </p:txBody>
      </p:sp>
      <p:sp>
        <p:nvSpPr>
          <p:cNvPr id="33" name="TextBox 3">
            <a:extLst>
              <a:ext uri="{FF2B5EF4-FFF2-40B4-BE49-F238E27FC236}">
                <a16:creationId xmlns:a16="http://schemas.microsoft.com/office/drawing/2014/main" id="{561A5FE0-2514-C44C-A044-BF8DE3E163B6}"/>
              </a:ext>
            </a:extLst>
          </p:cNvPr>
          <p:cNvSpPr txBox="1"/>
          <p:nvPr/>
        </p:nvSpPr>
        <p:spPr>
          <a:xfrm>
            <a:off x="7381619" y="3999610"/>
            <a:ext cx="3906208" cy="369332"/>
          </a:xfrm>
          <a:prstGeom prst="rect">
            <a:avLst/>
          </a:prstGeom>
          <a:solidFill>
            <a:srgbClr val="00B0F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 algn="ctr" defTabSz="26375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2-yr PFS 88.1% vs 76.4%</a:t>
            </a:r>
            <a:endParaRPr kumimoji="0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12869001"/>
      </p:ext>
    </p:extLst>
  </p:cSld>
  <p:clrMapOvr>
    <a:masterClrMapping/>
  </p:clrMapOvr>
  <p:transition spd="slow" advClick="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3">
            <a:extLst>
              <a:ext uri="{FF2B5EF4-FFF2-40B4-BE49-F238E27FC236}">
                <a16:creationId xmlns:a16="http://schemas.microsoft.com/office/drawing/2014/main" id="{2CFF201F-C001-7449-A214-5A502CA53A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1600200"/>
            <a:ext cx="10595659" cy="4310932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l">
              <a:spcBef>
                <a:spcPts val="1675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algn="l">
              <a:spcBef>
                <a:spcPts val="1675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algn="l">
              <a:spcBef>
                <a:spcPts val="1675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algn="l">
              <a:spcBef>
                <a:spcPts val="1675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algn="l">
              <a:spcBef>
                <a:spcPts val="1675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ヒラギノ角ゴ Pro W3" charset="-128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0E5494-3FB3-884D-A2BB-0A54B677C7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ECHELON-1: Select Adverse Events (AEs)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645D0E21-A7EB-6B4F-B19F-A4713A908F3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51093823"/>
              </p:ext>
            </p:extLst>
          </p:nvPr>
        </p:nvGraphicFramePr>
        <p:xfrm>
          <a:off x="904755" y="1752599"/>
          <a:ext cx="10287000" cy="402317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477706">
                  <a:extLst>
                    <a:ext uri="{9D8B030D-6E8A-4147-A177-3AD203B41FA5}">
                      <a16:colId xmlns:a16="http://schemas.microsoft.com/office/drawing/2014/main" val="3471996907"/>
                    </a:ext>
                  </a:extLst>
                </a:gridCol>
                <a:gridCol w="1866418">
                  <a:extLst>
                    <a:ext uri="{9D8B030D-6E8A-4147-A177-3AD203B41FA5}">
                      <a16:colId xmlns:a16="http://schemas.microsoft.com/office/drawing/2014/main" val="2816086672"/>
                    </a:ext>
                  </a:extLst>
                </a:gridCol>
                <a:gridCol w="1828076">
                  <a:extLst>
                    <a:ext uri="{9D8B030D-6E8A-4147-A177-3AD203B41FA5}">
                      <a16:colId xmlns:a16="http://schemas.microsoft.com/office/drawing/2014/main" val="2653981025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4076657985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1587372709"/>
                    </a:ext>
                  </a:extLst>
                </a:gridCol>
              </a:tblGrid>
              <a:tr h="71842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B="9144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92B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BV + AVD</a:t>
                      </a:r>
                    </a:p>
                    <a:p>
                      <a:pPr algn="ctr"/>
                      <a:r>
                        <a:rPr lang="en-US" dirty="0"/>
                        <a:t>(N = 662)</a:t>
                      </a:r>
                    </a:p>
                  </a:txBody>
                  <a:tcPr marB="9144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92B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ABVD</a:t>
                      </a:r>
                    </a:p>
                    <a:p>
                      <a:pPr algn="ctr"/>
                      <a:r>
                        <a:rPr lang="en-US" dirty="0"/>
                        <a:t>(N = 659)</a:t>
                      </a:r>
                    </a:p>
                  </a:txBody>
                  <a:tcPr marB="9144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92B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927062"/>
                  </a:ext>
                </a:extLst>
              </a:tr>
              <a:tr h="431054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Grade </a:t>
                      </a:r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≥3 AEs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marB="914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83%</a:t>
                      </a:r>
                    </a:p>
                  </a:txBody>
                  <a:tcPr marB="914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66%</a:t>
                      </a:r>
                    </a:p>
                  </a:txBody>
                  <a:tcPr marB="914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0338525"/>
                  </a:ext>
                </a:extLst>
              </a:tr>
              <a:tr h="431054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Serious AEs</a:t>
                      </a:r>
                    </a:p>
                  </a:txBody>
                  <a:tcPr marB="914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43%</a:t>
                      </a:r>
                    </a:p>
                  </a:txBody>
                  <a:tcPr marB="914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27%</a:t>
                      </a:r>
                    </a:p>
                  </a:txBody>
                  <a:tcPr marB="914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7538959"/>
                  </a:ext>
                </a:extLst>
              </a:tr>
              <a:tr h="718423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AE resulting in drug discontinuation</a:t>
                      </a:r>
                    </a:p>
                  </a:txBody>
                  <a:tcPr marB="914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13%</a:t>
                      </a:r>
                    </a:p>
                  </a:txBody>
                  <a:tcPr marB="914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16%</a:t>
                      </a:r>
                    </a:p>
                  </a:txBody>
                  <a:tcPr marB="914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9281091"/>
                  </a:ext>
                </a:extLst>
              </a:tr>
              <a:tr h="431054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Hospitalizations</a:t>
                      </a:r>
                    </a:p>
                  </a:txBody>
                  <a:tcPr marB="914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37%</a:t>
                      </a:r>
                    </a:p>
                  </a:txBody>
                  <a:tcPr marB="914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28%</a:t>
                      </a:r>
                    </a:p>
                  </a:txBody>
                  <a:tcPr marB="914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6559468"/>
                  </a:ext>
                </a:extLst>
              </a:tr>
              <a:tr h="431054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2"/>
                        </a:solidFill>
                      </a:endParaRPr>
                    </a:p>
                  </a:txBody>
                  <a:tcPr marB="9144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92B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Any grade</a:t>
                      </a:r>
                    </a:p>
                  </a:txBody>
                  <a:tcPr marB="9144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92B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Grade 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≥3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marB="9144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92B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Any grade</a:t>
                      </a:r>
                    </a:p>
                  </a:txBody>
                  <a:tcPr marB="9144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92B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Grade 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≥3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marB="9144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92B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066899"/>
                  </a:ext>
                </a:extLst>
              </a:tr>
              <a:tr h="431054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Neutropenia</a:t>
                      </a:r>
                    </a:p>
                  </a:txBody>
                  <a:tcPr marB="914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58%</a:t>
                      </a:r>
                    </a:p>
                  </a:txBody>
                  <a:tcPr marB="914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54%</a:t>
                      </a:r>
                    </a:p>
                  </a:txBody>
                  <a:tcPr marB="914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45%</a:t>
                      </a:r>
                    </a:p>
                  </a:txBody>
                  <a:tcPr marB="914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39%</a:t>
                      </a:r>
                    </a:p>
                  </a:txBody>
                  <a:tcPr marB="914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5664197"/>
                  </a:ext>
                </a:extLst>
              </a:tr>
              <a:tr h="431054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Peripheral neuropathy</a:t>
                      </a:r>
                    </a:p>
                  </a:txBody>
                  <a:tcPr marB="914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67%</a:t>
                      </a:r>
                    </a:p>
                  </a:txBody>
                  <a:tcPr marB="914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11%</a:t>
                      </a:r>
                    </a:p>
                  </a:txBody>
                  <a:tcPr marB="914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43%</a:t>
                      </a:r>
                    </a:p>
                  </a:txBody>
                  <a:tcPr marB="914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2%</a:t>
                      </a:r>
                    </a:p>
                  </a:txBody>
                  <a:tcPr marB="914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3845103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11681D4F-561F-0C44-A840-21A4252260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00" y="6457395"/>
            <a:ext cx="9144000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2880" bIns="91440" anchor="b" anchorCtr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Connors JM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N Engl J Med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2018;378(4):331-44.</a:t>
            </a:r>
          </a:p>
        </p:txBody>
      </p:sp>
    </p:spTree>
    <p:extLst>
      <p:ext uri="{BB962C8B-B14F-4D97-AF65-F5344CB8AC3E}">
        <p14:creationId xmlns:p14="http://schemas.microsoft.com/office/powerpoint/2010/main" val="3208979831"/>
      </p:ext>
    </p:extLst>
  </p:cSld>
  <p:clrMapOvr>
    <a:masterClrMapping/>
  </p:clrMapOvr>
  <p:transition spd="slow" advClick="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Case Presentation (</a:t>
            </a:r>
            <a:r>
              <a:rPr lang="en-US" altLang="x-none" dirty="0" err="1"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 Goodrich)</a:t>
            </a:r>
          </a:p>
        </p:txBody>
      </p:sp>
      <p:sp>
        <p:nvSpPr>
          <p:cNvPr id="38914" name="Content Placeholder 2"/>
          <p:cNvSpPr>
            <a:spLocks noGrp="1"/>
          </p:cNvSpPr>
          <p:nvPr>
            <p:ph idx="1"/>
          </p:nvPr>
        </p:nvSpPr>
        <p:spPr>
          <a:xfrm>
            <a:off x="609600" y="1371600"/>
            <a:ext cx="10972800" cy="5486400"/>
          </a:xfrm>
        </p:spPr>
        <p:txBody>
          <a:bodyPr/>
          <a:lstStyle/>
          <a:p>
            <a:pPr marL="0" indent="0">
              <a:buNone/>
            </a:pPr>
            <a:r>
              <a:rPr lang="en-US" altLang="x-none" sz="2600" b="1" dirty="0">
                <a:solidFill>
                  <a:srgbClr val="EFC5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 in his mid-50s with Stage IIIB nodular sclerosing Hodgkin lymphoma</a:t>
            </a:r>
          </a:p>
          <a:p>
            <a:pPr marL="0" indent="0">
              <a:spcBef>
                <a:spcPts val="1776"/>
              </a:spcBef>
              <a:buNone/>
            </a:pPr>
            <a:r>
              <a:rPr lang="en-US" altLang="x-none" sz="2600" b="1" dirty="0">
                <a:solidFill>
                  <a:srgbClr val="EFC5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Treatments received</a:t>
            </a:r>
          </a:p>
          <a:p>
            <a:r>
              <a:rPr lang="en-US" sz="2600" dirty="0"/>
              <a:t>ABVD</a:t>
            </a:r>
          </a:p>
          <a:p>
            <a:r>
              <a:rPr lang="en-US" sz="2600" dirty="0"/>
              <a:t>ICE</a:t>
            </a:r>
          </a:p>
          <a:p>
            <a:r>
              <a:rPr lang="en-US" sz="2600" dirty="0"/>
              <a:t>Autologous and allotransplants</a:t>
            </a:r>
          </a:p>
          <a:p>
            <a:r>
              <a:rPr lang="en-US" sz="2600" dirty="0"/>
              <a:t>Brentuximab </a:t>
            </a:r>
            <a:r>
              <a:rPr lang="en-US" sz="2600" dirty="0" err="1"/>
              <a:t>vedotin</a:t>
            </a:r>
            <a:endParaRPr lang="en-US" sz="2600" dirty="0"/>
          </a:p>
          <a:p>
            <a:pPr marL="0" indent="0">
              <a:spcBef>
                <a:spcPts val="1776"/>
              </a:spcBef>
              <a:buNone/>
            </a:pPr>
            <a:r>
              <a:rPr lang="en-US" sz="2600" b="1" dirty="0">
                <a:solidFill>
                  <a:srgbClr val="E9BB2B"/>
                </a:solidFill>
              </a:rPr>
              <a:t>Other considerations</a:t>
            </a:r>
          </a:p>
          <a:p>
            <a:r>
              <a:rPr lang="en-US" sz="2600" dirty="0"/>
              <a:t>Management of neuropathy associated with brentuximab </a:t>
            </a:r>
            <a:r>
              <a:rPr lang="en-US" sz="2600" dirty="0" err="1"/>
              <a:t>vedotin</a:t>
            </a:r>
            <a:endParaRPr lang="en-US" sz="2600" dirty="0"/>
          </a:p>
          <a:p>
            <a:r>
              <a:rPr lang="en-US" sz="2600" dirty="0"/>
              <a:t>Graft versus host disease and transplant</a:t>
            </a:r>
          </a:p>
        </p:txBody>
      </p:sp>
    </p:spTree>
    <p:extLst>
      <p:ext uri="{BB962C8B-B14F-4D97-AF65-F5344CB8AC3E}">
        <p14:creationId xmlns:p14="http://schemas.microsoft.com/office/powerpoint/2010/main" val="4264696559"/>
      </p:ext>
    </p:extLst>
  </p:cSld>
  <p:clrMapOvr>
    <a:masterClrMapping/>
  </p:clrMapOvr>
  <p:transition spd="slow" advClick="0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Case Presentation (</a:t>
            </a:r>
            <a:r>
              <a:rPr lang="en-US" altLang="x-none" dirty="0" err="1"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 Goodrich)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FFA5918-DAA1-514C-92D2-8D68978F408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817" r="20249"/>
          <a:stretch/>
        </p:blipFill>
        <p:spPr>
          <a:xfrm>
            <a:off x="3314700" y="1981200"/>
            <a:ext cx="5562601" cy="4572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AF79AB3-9473-A04B-9945-5B69FAECBB67}"/>
              </a:ext>
            </a:extLst>
          </p:cNvPr>
          <p:cNvSpPr txBox="1"/>
          <p:nvPr/>
        </p:nvSpPr>
        <p:spPr>
          <a:xfrm>
            <a:off x="4077659" y="1377293"/>
            <a:ext cx="43877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/>
              <a:t>Prior to brentuximab </a:t>
            </a:r>
            <a:r>
              <a:rPr lang="en-US" b="1" u="sng" dirty="0" err="1"/>
              <a:t>vedotin</a:t>
            </a:r>
            <a:endParaRPr lang="en-US" b="1" u="sng" dirty="0"/>
          </a:p>
        </p:txBody>
      </p:sp>
    </p:spTree>
    <p:extLst>
      <p:ext uri="{BB962C8B-B14F-4D97-AF65-F5344CB8AC3E}">
        <p14:creationId xmlns:p14="http://schemas.microsoft.com/office/powerpoint/2010/main" val="3409015528"/>
      </p:ext>
    </p:extLst>
  </p:cSld>
  <p:clrMapOvr>
    <a:masterClrMapping/>
  </p:clrMapOvr>
  <p:transition spd="slow" advClick="0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extBox 1"/>
          <p:cNvSpPr txBox="1">
            <a:spLocks noChangeArrowheads="1"/>
          </p:cNvSpPr>
          <p:nvPr/>
        </p:nvSpPr>
        <p:spPr bwMode="auto">
          <a:xfrm>
            <a:off x="135467" y="6248400"/>
            <a:ext cx="10972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Moskowitz CH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Lancet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2015;385(9980):1853-62;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Sweetenham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J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Proc ASH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2015;Abstract 3172;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Moskowitz CH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Blood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2018;132(25):2639-42.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5410201" y="2971801"/>
            <a:ext cx="2106613" cy="61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2880" bIns="91440" anchor="b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CR, PR or SD to salvage therapy</a:t>
            </a:r>
          </a:p>
        </p:txBody>
      </p:sp>
      <p:sp>
        <p:nvSpPr>
          <p:cNvPr id="17" name="TextBox 3"/>
          <p:cNvSpPr txBox="1">
            <a:spLocks noChangeArrowheads="1"/>
          </p:cNvSpPr>
          <p:nvPr/>
        </p:nvSpPr>
        <p:spPr bwMode="auto">
          <a:xfrm>
            <a:off x="2073276" y="4206875"/>
            <a:ext cx="8153400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Median PFS</a:t>
            </a:r>
            <a:r>
              <a:rPr lang="en-US" sz="2000" dirty="0">
                <a:solidFill>
                  <a:srgbClr val="FFFFFF"/>
                </a:solidFill>
              </a:rPr>
              <a:t> update (median 5 years follow-up):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  <a:p>
            <a:pPr marL="1085850" marR="0" lvl="1" indent="-34290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BV: not reached	</a:t>
            </a:r>
          </a:p>
          <a:p>
            <a:pPr marL="1085850" marR="0" lvl="1" indent="-34290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Placebo: 15.8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mo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No OS benefit at interim analysis (analysis planned for 2020)</a:t>
            </a:r>
          </a:p>
        </p:txBody>
      </p:sp>
      <p:sp>
        <p:nvSpPr>
          <p:cNvPr id="101381" name="Text Box 3"/>
          <p:cNvSpPr txBox="1">
            <a:spLocks noChangeArrowheads="1"/>
          </p:cNvSpPr>
          <p:nvPr/>
        </p:nvSpPr>
        <p:spPr bwMode="auto">
          <a:xfrm>
            <a:off x="2074864" y="1968500"/>
            <a:ext cx="3335337" cy="1949450"/>
          </a:xfrm>
          <a:prstGeom prst="rect">
            <a:avLst/>
          </a:prstGeom>
          <a:solidFill>
            <a:srgbClr val="002B51"/>
          </a:solidFill>
          <a:ln w="190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lIns="45720" tIns="91440" rIns="45720" bIns="91440">
            <a:spAutoFit/>
          </a:bodyPr>
          <a:lstStyle>
            <a:lvl1pPr marL="287338" indent="-1746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287338" marR="0" lvl="0" indent="-174625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Refractory to front-line Tx</a:t>
            </a:r>
          </a:p>
          <a:p>
            <a:pPr marL="287338" marR="0" lvl="0" indent="-174625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Relapse &lt;12 months after front-line Tx</a:t>
            </a:r>
          </a:p>
          <a:p>
            <a:pPr marL="287338" marR="0" lvl="0" indent="-174625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Relapse ≥12 months after front-line Tx with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extranodal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disease</a:t>
            </a:r>
          </a:p>
        </p:txBody>
      </p:sp>
      <p:sp>
        <p:nvSpPr>
          <p:cNvPr id="101382" name="Text Box 4"/>
          <p:cNvSpPr txBox="1">
            <a:spLocks noChangeArrowheads="1"/>
          </p:cNvSpPr>
          <p:nvPr/>
        </p:nvSpPr>
        <p:spPr bwMode="auto">
          <a:xfrm>
            <a:off x="2073276" y="1600200"/>
            <a:ext cx="3330575" cy="369888"/>
          </a:xfrm>
          <a:prstGeom prst="rect">
            <a:avLst/>
          </a:prstGeom>
          <a:solidFill>
            <a:srgbClr val="0B65A8"/>
          </a:solidFill>
          <a:ln w="19050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Eligibility (n = 329)</a:t>
            </a:r>
          </a:p>
        </p:txBody>
      </p:sp>
      <p:sp>
        <p:nvSpPr>
          <p:cNvPr id="101383" name="Text Box 3"/>
          <p:cNvSpPr txBox="1">
            <a:spLocks noChangeArrowheads="1"/>
          </p:cNvSpPr>
          <p:nvPr/>
        </p:nvSpPr>
        <p:spPr bwMode="auto">
          <a:xfrm>
            <a:off x="5715000" y="2395539"/>
            <a:ext cx="1143000" cy="460375"/>
          </a:xfrm>
          <a:prstGeom prst="rect">
            <a:avLst/>
          </a:prstGeom>
          <a:solidFill>
            <a:srgbClr val="002B51"/>
          </a:solidFill>
          <a:ln w="190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lIns="45720" tIns="91440" rIns="45720" bIns="91440">
            <a:spAutoFit/>
          </a:bodyPr>
          <a:lstStyle>
            <a:lvl1pPr marL="174625" indent="-1746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174625" marR="0" lvl="0" indent="-17462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ASCT</a:t>
            </a:r>
          </a:p>
        </p:txBody>
      </p:sp>
      <p:sp>
        <p:nvSpPr>
          <p:cNvPr id="101384" name="Line 6"/>
          <p:cNvSpPr>
            <a:spLocks noChangeShapeType="1"/>
          </p:cNvSpPr>
          <p:nvPr/>
        </p:nvSpPr>
        <p:spPr bwMode="auto">
          <a:xfrm flipV="1">
            <a:off x="6858000" y="2605088"/>
            <a:ext cx="1219200" cy="0"/>
          </a:xfrm>
          <a:prstGeom prst="line">
            <a:avLst/>
          </a:prstGeom>
          <a:noFill/>
          <a:ln w="2857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01385" name="Line 7"/>
          <p:cNvSpPr>
            <a:spLocks noChangeShapeType="1"/>
          </p:cNvSpPr>
          <p:nvPr/>
        </p:nvSpPr>
        <p:spPr bwMode="auto">
          <a:xfrm flipH="1">
            <a:off x="8091488" y="2200275"/>
            <a:ext cx="0" cy="914400"/>
          </a:xfrm>
          <a:prstGeom prst="line">
            <a:avLst/>
          </a:prstGeom>
          <a:noFill/>
          <a:ln w="2857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01386" name="Line 8"/>
          <p:cNvSpPr>
            <a:spLocks noChangeShapeType="1"/>
          </p:cNvSpPr>
          <p:nvPr/>
        </p:nvSpPr>
        <p:spPr bwMode="auto">
          <a:xfrm flipV="1">
            <a:off x="8091488" y="2200276"/>
            <a:ext cx="366712" cy="11113"/>
          </a:xfrm>
          <a:prstGeom prst="line">
            <a:avLst/>
          </a:prstGeom>
          <a:noFill/>
          <a:ln w="28575">
            <a:solidFill>
              <a:srgbClr val="FFFFFF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01387" name="Line 9"/>
          <p:cNvSpPr>
            <a:spLocks noChangeShapeType="1"/>
          </p:cNvSpPr>
          <p:nvPr/>
        </p:nvSpPr>
        <p:spPr bwMode="auto">
          <a:xfrm>
            <a:off x="8091488" y="3124200"/>
            <a:ext cx="366712" cy="0"/>
          </a:xfrm>
          <a:prstGeom prst="line">
            <a:avLst/>
          </a:prstGeom>
          <a:noFill/>
          <a:ln w="28575">
            <a:solidFill>
              <a:srgbClr val="FFFFFF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01389" name="Line 8"/>
          <p:cNvSpPr>
            <a:spLocks noChangeShapeType="1"/>
          </p:cNvSpPr>
          <p:nvPr/>
        </p:nvSpPr>
        <p:spPr bwMode="auto">
          <a:xfrm flipV="1">
            <a:off x="5410200" y="2625725"/>
            <a:ext cx="304800" cy="0"/>
          </a:xfrm>
          <a:prstGeom prst="line">
            <a:avLst/>
          </a:prstGeom>
          <a:noFill/>
          <a:ln w="28575">
            <a:solidFill>
              <a:srgbClr val="FFFFFF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01390" name="Text Box 11"/>
          <p:cNvSpPr txBox="1">
            <a:spLocks noChangeArrowheads="1"/>
          </p:cNvSpPr>
          <p:nvPr/>
        </p:nvSpPr>
        <p:spPr bwMode="auto">
          <a:xfrm>
            <a:off x="8458200" y="1981201"/>
            <a:ext cx="1752600" cy="422275"/>
          </a:xfrm>
          <a:prstGeom prst="rect">
            <a:avLst/>
          </a:prstGeom>
          <a:solidFill>
            <a:srgbClr val="F8951E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prstShdw prst="shdw17" dist="17961" dir="2700000">
              <a:srgbClr val="999999">
                <a:alpha val="74997"/>
              </a:srgbClr>
            </a:prstShdw>
          </a:effec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BV</a:t>
            </a:r>
          </a:p>
        </p:txBody>
      </p:sp>
      <p:sp>
        <p:nvSpPr>
          <p:cNvPr id="101391" name="Text Box 11"/>
          <p:cNvSpPr txBox="1">
            <a:spLocks noChangeArrowheads="1"/>
          </p:cNvSpPr>
          <p:nvPr/>
        </p:nvSpPr>
        <p:spPr bwMode="auto">
          <a:xfrm>
            <a:off x="8458200" y="2895601"/>
            <a:ext cx="1752600" cy="398463"/>
          </a:xfrm>
          <a:prstGeom prst="rect">
            <a:avLst/>
          </a:prstGeom>
          <a:solidFill>
            <a:srgbClr val="99CC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prstShdw prst="shdw17" dist="17961" dir="2700000">
              <a:srgbClr val="999999">
                <a:alpha val="74997"/>
              </a:srgbClr>
            </a:prstShdw>
          </a:effec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Placebo</a:t>
            </a:r>
          </a:p>
        </p:txBody>
      </p:sp>
      <p:grpSp>
        <p:nvGrpSpPr>
          <p:cNvPr id="18" name="Group 24"/>
          <p:cNvGrpSpPr>
            <a:grpSpLocks/>
          </p:cNvGrpSpPr>
          <p:nvPr/>
        </p:nvGrpSpPr>
        <p:grpSpPr bwMode="auto">
          <a:xfrm>
            <a:off x="6993732" y="2057400"/>
            <a:ext cx="914400" cy="914400"/>
            <a:chOff x="1872" y="1584"/>
            <a:chExt cx="576" cy="576"/>
          </a:xfrm>
        </p:grpSpPr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1872" y="1584"/>
              <a:ext cx="576" cy="576"/>
            </a:xfrm>
            <a:prstGeom prst="ellipse">
              <a:avLst/>
            </a:prstGeom>
            <a:solidFill>
              <a:srgbClr val="FE701B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63500" dir="2700000" algn="ctr" rotWithShape="0">
                      <a:schemeClr val="tx1">
                        <a:alpha val="39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MS PGothic" charset="0"/>
                <a:cs typeface="+mn-cs"/>
              </a:endParaRPr>
            </a:p>
          </p:txBody>
        </p:sp>
        <p:sp>
          <p:nvSpPr>
            <p:cNvPr id="20" name="Rectangle 13"/>
            <p:cNvSpPr>
              <a:spLocks noChangeArrowheads="1"/>
            </p:cNvSpPr>
            <p:nvPr/>
          </p:nvSpPr>
          <p:spPr bwMode="auto">
            <a:xfrm>
              <a:off x="1920" y="1632"/>
              <a:ext cx="480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63500" dir="2700000" algn="ctr" rotWithShape="0">
                      <a:schemeClr val="tx1">
                        <a:alpha val="39998"/>
                      </a:schemeClr>
                    </a:outerShdw>
                  </a:effectLst>
                </a14:hiddenEffects>
              </a:ext>
            </a:extLst>
          </p:spPr>
          <p:txBody>
            <a:bodyPr lIns="0" tIns="0" rIns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charset="0"/>
                  <a:ea typeface="MS PGothic" charset="0"/>
                  <a:cs typeface="+mn-cs"/>
                </a:rPr>
                <a:t>R</a:t>
              </a:r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2E915E70-B301-F346-820A-C05261C117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AETHERA Phase III Trial: BV Consolidation After Transplant</a:t>
            </a:r>
          </a:p>
        </p:txBody>
      </p:sp>
    </p:spTree>
    <p:extLst>
      <p:ext uri="{BB962C8B-B14F-4D97-AF65-F5344CB8AC3E}">
        <p14:creationId xmlns:p14="http://schemas.microsoft.com/office/powerpoint/2010/main" val="799682986"/>
      </p:ext>
    </p:extLst>
  </p:cSld>
  <p:clrMapOvr>
    <a:masterClrMapping/>
  </p:clrMapOvr>
  <p:transition spd="slow"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D419FD40-DDFC-544B-A584-8720E3A18D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5510" y="1066800"/>
            <a:ext cx="7833360" cy="5486400"/>
          </a:xfrm>
          <a:prstGeom prst="rect">
            <a:avLst/>
          </a:prstGeom>
          <a:effectLst>
            <a:glow rad="127000">
              <a:schemeClr val="tx2">
                <a:alpha val="20000"/>
              </a:schemeClr>
            </a:glow>
          </a:effectLst>
        </p:spPr>
      </p:pic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222250"/>
            <a:ext cx="10972800" cy="841248"/>
          </a:xfrm>
        </p:spPr>
        <p:txBody>
          <a:bodyPr anchor="t"/>
          <a:lstStyle/>
          <a:p>
            <a:pPr eaLnBrk="1" hangingPunct="1">
              <a:spcAft>
                <a:spcPts val="600"/>
              </a:spcAft>
              <a:defRPr/>
            </a:pPr>
            <a:r>
              <a:rPr lang="en-US" sz="3200" dirty="0"/>
              <a:t>Oncology Grand Rounds Series</a:t>
            </a:r>
            <a:endParaRPr lang="en-US" sz="2600" dirty="0"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7629425"/>
      </p:ext>
    </p:extLst>
  </p:cSld>
  <p:clrMapOvr>
    <a:masterClrMapping/>
  </p:clrMapOvr>
  <p:transition spd="slow" advClick="0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Case Presentation (</a:t>
            </a:r>
            <a:r>
              <a:rPr lang="en-US" altLang="x-none" dirty="0" err="1"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x-none" dirty="0" err="1">
                <a:latin typeface="Arial" panose="020B0604020202020204" pitchFamily="34" charset="0"/>
                <a:cs typeface="Arial" panose="020B0604020202020204" pitchFamily="34" charset="0"/>
              </a:rPr>
              <a:t>Klebig</a:t>
            </a:r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38914" name="Content Placeholder 2"/>
          <p:cNvSpPr>
            <a:spLocks noGrp="1"/>
          </p:cNvSpPr>
          <p:nvPr>
            <p:ph idx="1"/>
          </p:nvPr>
        </p:nvSpPr>
        <p:spPr>
          <a:xfrm>
            <a:off x="609600" y="1371600"/>
            <a:ext cx="10972800" cy="5486400"/>
          </a:xfrm>
        </p:spPr>
        <p:txBody>
          <a:bodyPr/>
          <a:lstStyle/>
          <a:p>
            <a:pPr marL="0" indent="0">
              <a:buNone/>
            </a:pPr>
            <a:r>
              <a:rPr lang="en-US" altLang="x-none" sz="2600" b="1" dirty="0">
                <a:solidFill>
                  <a:srgbClr val="EFC5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Woman in her early 50s with relapsed Hodgkin lymphoma</a:t>
            </a:r>
          </a:p>
          <a:p>
            <a:pPr marL="0" indent="0">
              <a:spcBef>
                <a:spcPts val="1776"/>
              </a:spcBef>
              <a:buNone/>
            </a:pPr>
            <a:r>
              <a:rPr lang="en-US" altLang="x-none" sz="2600" b="1" dirty="0">
                <a:solidFill>
                  <a:srgbClr val="EFC5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Treatments received</a:t>
            </a:r>
          </a:p>
          <a:p>
            <a:r>
              <a:rPr lang="en-US" sz="2600" dirty="0"/>
              <a:t>Brentuximab vedotin + ABVD (on clinical trial)</a:t>
            </a:r>
          </a:p>
          <a:p>
            <a:r>
              <a:rPr lang="en-US" sz="2600" dirty="0"/>
              <a:t>ICE</a:t>
            </a:r>
          </a:p>
          <a:p>
            <a:r>
              <a:rPr lang="en-US" sz="2600" dirty="0"/>
              <a:t>Autologous transplant</a:t>
            </a:r>
          </a:p>
          <a:p>
            <a:r>
              <a:rPr lang="en-US" sz="2600" dirty="0"/>
              <a:t>Nivolumab</a:t>
            </a:r>
          </a:p>
          <a:p>
            <a:pPr marL="0" indent="0">
              <a:spcBef>
                <a:spcPts val="1776"/>
              </a:spcBef>
              <a:buNone/>
            </a:pPr>
            <a:r>
              <a:rPr lang="en-US" sz="2600" b="1" dirty="0">
                <a:solidFill>
                  <a:srgbClr val="E9BB2B"/>
                </a:solidFill>
              </a:rPr>
              <a:t>Other considerations</a:t>
            </a:r>
          </a:p>
          <a:p>
            <a:r>
              <a:rPr lang="en-US" sz="2600" dirty="0"/>
              <a:t>Patient is single and lives alone</a:t>
            </a:r>
          </a:p>
          <a:p>
            <a:r>
              <a:rPr lang="en-US" sz="2600" dirty="0"/>
              <a:t>Patient prefers chiropractic/herbal remedies and has concerns over receiving therapy indefinitely</a:t>
            </a:r>
          </a:p>
          <a:p>
            <a:endParaRPr lang="en-US" sz="2600" dirty="0"/>
          </a:p>
          <a:p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159456475"/>
      </p:ext>
    </p:extLst>
  </p:cSld>
  <p:clrMapOvr>
    <a:masterClrMapping/>
  </p:clrMapOvr>
  <p:transition spd="slow" advClick="0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Case Presentation (</a:t>
            </a:r>
            <a:r>
              <a:rPr lang="en-US" altLang="x-none" dirty="0" err="1"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x-none" dirty="0" err="1">
                <a:latin typeface="Arial" panose="020B0604020202020204" pitchFamily="34" charset="0"/>
                <a:cs typeface="Arial" panose="020B0604020202020204" pitchFamily="34" charset="0"/>
              </a:rPr>
              <a:t>Klebig</a:t>
            </a:r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DDA7A7C-2999-D143-8933-567A3C593C14}"/>
              </a:ext>
            </a:extLst>
          </p:cNvPr>
          <p:cNvSpPr txBox="1">
            <a:spLocks/>
          </p:cNvSpPr>
          <p:nvPr/>
        </p:nvSpPr>
        <p:spPr bwMode="auto">
          <a:xfrm>
            <a:off x="1146175" y="1447800"/>
            <a:ext cx="4040188" cy="5334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6" indent="-342906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62" indent="-285755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2pPr>
            <a:lvl3pPr marL="1143019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</a:defRPr>
            </a:lvl3pPr>
            <a:lvl4pPr marL="1600227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4pPr>
            <a:lvl5pPr marL="2057434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5pPr>
            <a:lvl6pPr marL="2514642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6pPr>
            <a:lvl7pPr marL="2971849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7pPr>
            <a:lvl8pPr marL="3429057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8pPr>
            <a:lvl9pPr marL="3886265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1" i="0" u="sng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Before nivolumab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FE5F431B-012D-2146-B540-E3CFFDF3D18D}"/>
              </a:ext>
            </a:extLst>
          </p:cNvPr>
          <p:cNvSpPr txBox="1">
            <a:spLocks/>
          </p:cNvSpPr>
          <p:nvPr/>
        </p:nvSpPr>
        <p:spPr>
          <a:xfrm>
            <a:off x="6434138" y="1447800"/>
            <a:ext cx="5108575" cy="533400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342906" indent="-342906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62" indent="-285755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2pPr>
            <a:lvl3pPr marL="1143019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</a:defRPr>
            </a:lvl3pPr>
            <a:lvl4pPr marL="1600227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4pPr>
            <a:lvl5pPr marL="2057434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5pPr>
            <a:lvl6pPr marL="2514642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6pPr>
            <a:lvl7pPr marL="2971849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7pPr>
            <a:lvl8pPr marL="3429057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8pPr>
            <a:lvl9pPr marL="3886265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1" i="0" u="sng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Granulomatous vs residual disease?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17F249BA-7EF6-5946-BF8E-B0B6A86AAB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057400"/>
            <a:ext cx="4572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>
            <a:extLst>
              <a:ext uri="{FF2B5EF4-FFF2-40B4-BE49-F238E27FC236}">
                <a16:creationId xmlns:a16="http://schemas.microsoft.com/office/drawing/2014/main" id="{2DEAD2BE-8826-4246-81AC-B8797DF224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057400"/>
            <a:ext cx="4572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346999"/>
      </p:ext>
    </p:extLst>
  </p:cSld>
  <p:clrMapOvr>
    <a:masterClrMapping/>
  </p:clrMapOvr>
  <p:transition spd="slow" advClick="0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Targeting the PD-1/PD-L1 Axis in HL</a:t>
            </a:r>
          </a:p>
        </p:txBody>
      </p:sp>
      <p:sp>
        <p:nvSpPr>
          <p:cNvPr id="106498" name="Text Box 30"/>
          <p:cNvSpPr txBox="1">
            <a:spLocks noChangeArrowheads="1"/>
          </p:cNvSpPr>
          <p:nvPr/>
        </p:nvSpPr>
        <p:spPr bwMode="auto">
          <a:xfrm>
            <a:off x="609600" y="6427788"/>
            <a:ext cx="10972800" cy="429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tIns="91440" bIns="91440" anchor="b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Villasboas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JC, </a:t>
            </a:r>
            <a:r>
              <a:rPr kumimoji="0" lang="de-DE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Ansell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SA. </a:t>
            </a:r>
            <a:r>
              <a:rPr kumimoji="0" lang="de-DE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Cancer J 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2016;22(1):17-22; Roemer MGM et al. </a:t>
            </a:r>
            <a:r>
              <a:rPr kumimoji="0" lang="de-DE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J </a:t>
            </a:r>
            <a:r>
              <a:rPr kumimoji="0" lang="de-DE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Clin</a:t>
            </a:r>
            <a:r>
              <a:rPr kumimoji="0" lang="de-DE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r>
              <a:rPr kumimoji="0" lang="de-DE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Oncol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2016;34(23):2690-7.</a:t>
            </a:r>
          </a:p>
        </p:txBody>
      </p:sp>
      <p:pic>
        <p:nvPicPr>
          <p:cNvPr id="106499" name="Picture 1" descr="Screen Shot 2016-04-15 at 1.14.1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342" y="1517554"/>
            <a:ext cx="5410200" cy="417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500" name="Rectangle 4"/>
          <p:cNvSpPr>
            <a:spLocks noChangeArrowheads="1"/>
          </p:cNvSpPr>
          <p:nvPr/>
        </p:nvSpPr>
        <p:spPr bwMode="auto">
          <a:xfrm>
            <a:off x="6609143" y="1363662"/>
            <a:ext cx="4710898" cy="4478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HL characterized by small number of malignant Hodgkin Reed-Sternberg cells (HRS) surrounded by normal immune cells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9p24.1 chromosomal abnormalities frequently observed in HRS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More than 90% of HRS have alterations in PD-L1 and PD-L2 loci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2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Malignant Hodgkin and RS cells overexpress PD-L1/L2 ligands (due to cytogenetic events, infection with EBV)</a:t>
            </a:r>
          </a:p>
        </p:txBody>
      </p:sp>
    </p:spTree>
    <p:extLst>
      <p:ext uri="{BB962C8B-B14F-4D97-AF65-F5344CB8AC3E}">
        <p14:creationId xmlns:p14="http://schemas.microsoft.com/office/powerpoint/2010/main" val="3832852679"/>
      </p:ext>
    </p:extLst>
  </p:cSld>
  <p:clrMapOvr>
    <a:masterClrMapping/>
  </p:clrMapOvr>
  <p:transition spd="slow" advClick="0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AEBEEC-851E-4143-9E74-17087004F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Immune Checkpoint Inhibitors in R/R HL</a:t>
            </a:r>
          </a:p>
        </p:txBody>
      </p:sp>
      <p:sp>
        <p:nvSpPr>
          <p:cNvPr id="4" name="Text Box 30">
            <a:extLst>
              <a:ext uri="{FF2B5EF4-FFF2-40B4-BE49-F238E27FC236}">
                <a16:creationId xmlns:a16="http://schemas.microsoft.com/office/drawing/2014/main" id="{DCBBC9C1-DF03-E845-9554-0D7C99C808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6427113"/>
            <a:ext cx="109728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tIns="91440" bIns="91440" anchor="b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Chen R et al. </a:t>
            </a:r>
            <a:r>
              <a:rPr kumimoji="0" lang="de-DE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J </a:t>
            </a:r>
            <a:r>
              <a:rPr kumimoji="0" lang="de-DE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Clin</a:t>
            </a:r>
            <a:r>
              <a:rPr kumimoji="0" lang="de-DE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r>
              <a:rPr kumimoji="0" lang="de-DE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Oncol</a:t>
            </a:r>
            <a:r>
              <a:rPr kumimoji="0" lang="de-DE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2017;35(19):2125-32; Armand P et al. </a:t>
            </a:r>
            <a:r>
              <a:rPr kumimoji="0" lang="de-DE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J </a:t>
            </a:r>
            <a:r>
              <a:rPr kumimoji="0" lang="de-DE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Clin</a:t>
            </a:r>
            <a:r>
              <a:rPr kumimoji="0" lang="de-DE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r>
              <a:rPr kumimoji="0" lang="de-DE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Oncol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2018;36(14):1428-39.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E0F5B17-60A5-9745-B3C6-89A81C42CE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" y="1327554"/>
            <a:ext cx="11238441" cy="495332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287AA3D-FEDA-234D-A5E6-1418D9C7F0C7}"/>
              </a:ext>
            </a:extLst>
          </p:cNvPr>
          <p:cNvSpPr txBox="1"/>
          <p:nvPr/>
        </p:nvSpPr>
        <p:spPr>
          <a:xfrm>
            <a:off x="1929948" y="1437175"/>
            <a:ext cx="49173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KEYNOTE-087 (pembrolizumab)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ORR: 69%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6CF2F18-F81D-FD4E-8024-64DB6FC7F4CE}"/>
              </a:ext>
            </a:extLst>
          </p:cNvPr>
          <p:cNvSpPr txBox="1"/>
          <p:nvPr/>
        </p:nvSpPr>
        <p:spPr>
          <a:xfrm>
            <a:off x="1791451" y="4087411"/>
            <a:ext cx="4710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CheckMate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205 (nivolumab)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ORR: 69% </a:t>
            </a:r>
          </a:p>
        </p:txBody>
      </p:sp>
    </p:spTree>
    <p:extLst>
      <p:ext uri="{BB962C8B-B14F-4D97-AF65-F5344CB8AC3E}">
        <p14:creationId xmlns:p14="http://schemas.microsoft.com/office/powerpoint/2010/main" val="928523937"/>
      </p:ext>
    </p:extLst>
  </p:cSld>
  <p:clrMapOvr>
    <a:masterClrMapping/>
  </p:clrMapOvr>
  <p:transition spd="slow" advClick="0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Ongoing Phase III Trials Evaluating Immune Checkpoint </a:t>
            </a:r>
            <a:br>
              <a:rPr lang="en-US" dirty="0"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Inhibitors in HL</a:t>
            </a:r>
          </a:p>
        </p:txBody>
      </p:sp>
      <p:sp>
        <p:nvSpPr>
          <p:cNvPr id="105475" name="Text Box 30"/>
          <p:cNvSpPr txBox="1">
            <a:spLocks noChangeArrowheads="1"/>
          </p:cNvSpPr>
          <p:nvPr/>
        </p:nvSpPr>
        <p:spPr bwMode="auto">
          <a:xfrm>
            <a:off x="121743" y="6427113"/>
            <a:ext cx="109728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tIns="91440" bIns="91440" anchor="b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kumimoji="0" lang="de-DE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www.clinicaltrials.gov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. </a:t>
            </a:r>
            <a:r>
              <a:rPr kumimoji="0" lang="de-DE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Accessed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r>
              <a:rPr lang="de-DE" sz="1600" dirty="0">
                <a:solidFill>
                  <a:srgbClr val="FFFFFF"/>
                </a:solidFill>
              </a:rPr>
              <a:t>April 2019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.</a:t>
            </a:r>
          </a:p>
        </p:txBody>
      </p:sp>
      <p:cxnSp>
        <p:nvCxnSpPr>
          <p:cNvPr id="8" name="Straight Connector 10">
            <a:extLst>
              <a:ext uri="{FF2B5EF4-FFF2-40B4-BE49-F238E27FC236}">
                <a16:creationId xmlns:a16="http://schemas.microsoft.com/office/drawing/2014/main" id="{75BADF9F-CF15-5E47-8E43-3CB729013D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32157" y="2866040"/>
            <a:ext cx="609600" cy="0"/>
          </a:xfrm>
          <a:prstGeom prst="line">
            <a:avLst/>
          </a:prstGeom>
          <a:noFill/>
          <a:ln w="28575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371F77C-86F7-9F4B-AC6F-435DA8881B2E}"/>
              </a:ext>
            </a:extLst>
          </p:cNvPr>
          <p:cNvCxnSpPr>
            <a:cxnSpLocks/>
          </p:cNvCxnSpPr>
          <p:nvPr/>
        </p:nvCxnSpPr>
        <p:spPr bwMode="auto">
          <a:xfrm flipV="1">
            <a:off x="5392419" y="2379789"/>
            <a:ext cx="0" cy="892919"/>
          </a:xfrm>
          <a:prstGeom prst="straightConnector1">
            <a:avLst/>
          </a:prstGeom>
          <a:ln w="28575" cmpd="sng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E2EAB03-806F-2242-987D-F242F097C69D}"/>
              </a:ext>
            </a:extLst>
          </p:cNvPr>
          <p:cNvCxnSpPr>
            <a:cxnSpLocks/>
          </p:cNvCxnSpPr>
          <p:nvPr/>
        </p:nvCxnSpPr>
        <p:spPr bwMode="auto">
          <a:xfrm>
            <a:off x="5390831" y="3288673"/>
            <a:ext cx="662172" cy="0"/>
          </a:xfrm>
          <a:prstGeom prst="straightConnector1">
            <a:avLst/>
          </a:prstGeom>
          <a:ln w="28575" cmpd="sng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EF1DBBD-96DE-1D40-AFBA-AF91B2F4B10B}"/>
              </a:ext>
            </a:extLst>
          </p:cNvPr>
          <p:cNvCxnSpPr>
            <a:cxnSpLocks/>
          </p:cNvCxnSpPr>
          <p:nvPr/>
        </p:nvCxnSpPr>
        <p:spPr bwMode="auto">
          <a:xfrm>
            <a:off x="5390833" y="2379789"/>
            <a:ext cx="662170" cy="0"/>
          </a:xfrm>
          <a:prstGeom prst="straightConnector1">
            <a:avLst/>
          </a:prstGeom>
          <a:ln w="28575" cmpd="sng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264F38CD-3810-344B-9F51-25F9305A09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5026" y="2499512"/>
            <a:ext cx="640080" cy="640080"/>
          </a:xfrm>
          <a:prstGeom prst="ellipse">
            <a:avLst/>
          </a:prstGeom>
          <a:solidFill>
            <a:srgbClr val="FE701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63500" dir="2700000" algn="ctr" rotWithShape="0">
                    <a:schemeClr val="tx1">
                      <a:alpha val="39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GB"/>
            </a:defPPr>
            <a:lvl1pPr algn="l" defTabSz="455613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1pPr>
            <a:lvl2pPr marL="430213" indent="-214313" algn="l" defTabSz="455613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2pPr>
            <a:lvl3pPr marL="646113" indent="-214313" algn="l" defTabSz="455613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3pPr>
            <a:lvl4pPr marL="862013" indent="-214313" algn="l" defTabSz="455613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4pPr>
            <a:lvl5pPr marL="1077913" indent="-214313" algn="l" defTabSz="455613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5pPr>
            <a:lvl6pPr marL="2286000" algn="l" defTabSz="457200" rtl="0" eaLnBrk="1" latinLnBrk="0" hangingPunct="1"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6pPr>
            <a:lvl7pPr marL="2743200" algn="l" defTabSz="457200" rtl="0" eaLnBrk="1" latinLnBrk="0" hangingPunct="1"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7pPr>
            <a:lvl8pPr marL="3200400" algn="l" defTabSz="457200" rtl="0" eaLnBrk="1" latinLnBrk="0" hangingPunct="1"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8pPr>
            <a:lvl9pPr marL="3657600" algn="l" defTabSz="457200" rtl="0" eaLnBrk="1" latinLnBrk="0" hangingPunct="1"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9pPr>
          </a:lstStyle>
          <a:p>
            <a:pPr marL="0" marR="0" lvl="0" indent="0" algn="l" defTabSz="4556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Calibri"/>
              <a:ea typeface="MS PGothic" charset="0"/>
              <a:cs typeface="Calibri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0ADA15D-B782-1C46-977D-8A791660E3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7245" y="2624138"/>
            <a:ext cx="515915" cy="435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63500" dir="2700000" algn="ctr" rotWithShape="0">
                    <a:schemeClr val="tx1">
                      <a:alpha val="39998"/>
                    </a:schemeClr>
                  </a:outerShdw>
                </a:effectLst>
              </a14:hiddenEffects>
            </a:ext>
          </a:extLst>
        </p:spPr>
        <p:txBody>
          <a:bodyPr lIns="0" tIns="0" rIns="0" anchor="ctr"/>
          <a:lstStyle>
            <a:defPPr>
              <a:defRPr lang="en-GB"/>
            </a:defPPr>
            <a:lvl1pPr algn="l" defTabSz="455613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1pPr>
            <a:lvl2pPr marL="430213" indent="-214313" algn="l" defTabSz="455613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2pPr>
            <a:lvl3pPr marL="646113" indent="-214313" algn="l" defTabSz="455613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3pPr>
            <a:lvl4pPr marL="862013" indent="-214313" algn="l" defTabSz="455613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4pPr>
            <a:lvl5pPr marL="1077913" indent="-214313" algn="l" defTabSz="455613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5pPr>
            <a:lvl6pPr marL="2286000" algn="l" defTabSz="457200" rtl="0" eaLnBrk="1" latinLnBrk="0" hangingPunct="1"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6pPr>
            <a:lvl7pPr marL="2743200" algn="l" defTabSz="457200" rtl="0" eaLnBrk="1" latinLnBrk="0" hangingPunct="1"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7pPr>
            <a:lvl8pPr marL="3200400" algn="l" defTabSz="457200" rtl="0" eaLnBrk="1" latinLnBrk="0" hangingPunct="1"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8pPr>
            <a:lvl9pPr marL="3657600" algn="l" defTabSz="457200" rtl="0" eaLnBrk="1" latinLnBrk="0" hangingPunct="1"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9pPr>
          </a:lstStyle>
          <a:p>
            <a:pPr marL="0" marR="0" lvl="0" indent="0" algn="ctr" defTabSz="4556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R</a:t>
            </a:r>
          </a:p>
        </p:txBody>
      </p:sp>
      <p:graphicFrame>
        <p:nvGraphicFramePr>
          <p:cNvPr id="15" name="Group 31">
            <a:extLst>
              <a:ext uri="{FF2B5EF4-FFF2-40B4-BE49-F238E27FC236}">
                <a16:creationId xmlns:a16="http://schemas.microsoft.com/office/drawing/2014/main" id="{1380728E-D715-ED4B-9B4F-2F06033BFA7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76504" y="1989886"/>
          <a:ext cx="3777136" cy="1554576"/>
        </p:xfrm>
        <a:graphic>
          <a:graphicData uri="http://schemas.openxmlformats.org/drawingml/2006/table">
            <a:tbl>
              <a:tblPr/>
              <a:tblGrid>
                <a:gridCol w="3777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42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Eligibility</a:t>
                      </a:r>
                    </a:p>
                  </a:txBody>
                  <a:tcPr marT="45744" marB="457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92F5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5576"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R/R HL 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Responded to BV if previously treated with BV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No prior checkpoint inhibitor</a:t>
                      </a:r>
                    </a:p>
                  </a:txBody>
                  <a:tcPr marT="45744" marB="4574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E5D9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Rectangle 18">
            <a:extLst>
              <a:ext uri="{FF2B5EF4-FFF2-40B4-BE49-F238E27FC236}">
                <a16:creationId xmlns:a16="http://schemas.microsoft.com/office/drawing/2014/main" id="{9A4451A5-9F6B-ED4B-8D3E-B8F6EED5C2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0294" y="2239396"/>
            <a:ext cx="5074906" cy="400110"/>
          </a:xfrm>
          <a:prstGeom prst="rect">
            <a:avLst/>
          </a:prstGeom>
          <a:solidFill>
            <a:srgbClr val="F9951E"/>
          </a:solidFill>
          <a:ln w="12700" cmpd="sng">
            <a:solidFill>
              <a:srgbClr val="FFFFFF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Calibri"/>
            </a:endParaRPr>
          </a:p>
        </p:txBody>
      </p:sp>
      <p:sp>
        <p:nvSpPr>
          <p:cNvPr id="17" name="Rectangle 18">
            <a:extLst>
              <a:ext uri="{FF2B5EF4-FFF2-40B4-BE49-F238E27FC236}">
                <a16:creationId xmlns:a16="http://schemas.microsoft.com/office/drawing/2014/main" id="{A1980731-68F2-064F-8AA9-4EF87F6FC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3661" y="3019534"/>
            <a:ext cx="5041539" cy="400688"/>
          </a:xfrm>
          <a:prstGeom prst="rect">
            <a:avLst/>
          </a:prstGeom>
          <a:solidFill>
            <a:srgbClr val="99CD14"/>
          </a:solidFill>
          <a:ln w="12700" cmpd="sng">
            <a:solidFill>
              <a:srgbClr val="FFFFFF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ＭＳ Ｐゴシック" charset="0"/>
                <a:cs typeface="Calibri"/>
              </a:rPr>
              <a:t> </a:t>
            </a:r>
          </a:p>
        </p:txBody>
      </p:sp>
      <p:sp>
        <p:nvSpPr>
          <p:cNvPr id="18" name="TextBox 16">
            <a:extLst>
              <a:ext uri="{FF2B5EF4-FFF2-40B4-BE49-F238E27FC236}">
                <a16:creationId xmlns:a16="http://schemas.microsoft.com/office/drawing/2014/main" id="{F9E631C4-AC4F-7C48-B2EF-EB54E38490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83660" y="2247571"/>
            <a:ext cx="50415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Pembrolizumab</a:t>
            </a:r>
          </a:p>
        </p:txBody>
      </p:sp>
      <p:sp>
        <p:nvSpPr>
          <p:cNvPr id="19" name="TextBox 17">
            <a:extLst>
              <a:ext uri="{FF2B5EF4-FFF2-40B4-BE49-F238E27FC236}">
                <a16:creationId xmlns:a16="http://schemas.microsoft.com/office/drawing/2014/main" id="{FAA1F2E3-A68F-EB4A-BF41-658AD2E1E5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3841" y="3020112"/>
            <a:ext cx="503135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Brentuximab vedotin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3B13E40-1CD0-8D4F-BDCD-C8AB4BC94CCE}"/>
              </a:ext>
            </a:extLst>
          </p:cNvPr>
          <p:cNvSpPr txBox="1"/>
          <p:nvPr/>
        </p:nvSpPr>
        <p:spPr>
          <a:xfrm>
            <a:off x="4731676" y="1529869"/>
            <a:ext cx="3703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KEYNOTE-204</a:t>
            </a:r>
          </a:p>
        </p:txBody>
      </p:sp>
      <p:cxnSp>
        <p:nvCxnSpPr>
          <p:cNvPr id="30" name="Straight Connector 10">
            <a:extLst>
              <a:ext uri="{FF2B5EF4-FFF2-40B4-BE49-F238E27FC236}">
                <a16:creationId xmlns:a16="http://schemas.microsoft.com/office/drawing/2014/main" id="{C4C01E7E-3FE4-A04C-9EAE-BD801F85CA1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10674" y="5425018"/>
            <a:ext cx="609600" cy="0"/>
          </a:xfrm>
          <a:prstGeom prst="line">
            <a:avLst/>
          </a:prstGeom>
          <a:noFill/>
          <a:ln w="28575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E9745E10-09E6-EC4F-B305-2403BE84D30A}"/>
              </a:ext>
            </a:extLst>
          </p:cNvPr>
          <p:cNvCxnSpPr>
            <a:cxnSpLocks/>
          </p:cNvCxnSpPr>
          <p:nvPr/>
        </p:nvCxnSpPr>
        <p:spPr bwMode="auto">
          <a:xfrm flipV="1">
            <a:off x="5370936" y="4938767"/>
            <a:ext cx="0" cy="892919"/>
          </a:xfrm>
          <a:prstGeom prst="straightConnector1">
            <a:avLst/>
          </a:prstGeom>
          <a:ln w="28575" cmpd="sng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09182FE4-7DC3-2143-B432-58F9668844C8}"/>
              </a:ext>
            </a:extLst>
          </p:cNvPr>
          <p:cNvCxnSpPr>
            <a:cxnSpLocks/>
          </p:cNvCxnSpPr>
          <p:nvPr/>
        </p:nvCxnSpPr>
        <p:spPr bwMode="auto">
          <a:xfrm>
            <a:off x="5369348" y="5847651"/>
            <a:ext cx="662172" cy="0"/>
          </a:xfrm>
          <a:prstGeom prst="straightConnector1">
            <a:avLst/>
          </a:prstGeom>
          <a:ln w="28575" cmpd="sng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F24C3321-EC11-5041-8044-EABB6672A178}"/>
              </a:ext>
            </a:extLst>
          </p:cNvPr>
          <p:cNvCxnSpPr>
            <a:cxnSpLocks/>
          </p:cNvCxnSpPr>
          <p:nvPr/>
        </p:nvCxnSpPr>
        <p:spPr bwMode="auto">
          <a:xfrm>
            <a:off x="5369350" y="4938767"/>
            <a:ext cx="662170" cy="0"/>
          </a:xfrm>
          <a:prstGeom prst="straightConnector1">
            <a:avLst/>
          </a:prstGeom>
          <a:ln w="28575" cmpd="sng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Group 31">
            <a:extLst>
              <a:ext uri="{FF2B5EF4-FFF2-40B4-BE49-F238E27FC236}">
                <a16:creationId xmlns:a16="http://schemas.microsoft.com/office/drawing/2014/main" id="{D2469637-D0FF-0C41-93DB-2DCB4174836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76504" y="4729534"/>
          <a:ext cx="3755653" cy="1311384"/>
        </p:xfrm>
        <a:graphic>
          <a:graphicData uri="http://schemas.openxmlformats.org/drawingml/2006/table">
            <a:tbl>
              <a:tblPr/>
              <a:tblGrid>
                <a:gridCol w="37556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42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Eligibility</a:t>
                      </a:r>
                    </a:p>
                  </a:txBody>
                  <a:tcPr marT="45744" marB="457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92F5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5576"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R/R HL 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Failed to respond to auto-SCT or ineligible for auto-SCT</a:t>
                      </a:r>
                    </a:p>
                  </a:txBody>
                  <a:tcPr marT="45744" marB="4574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E5D9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8" name="Rectangle 18">
            <a:extLst>
              <a:ext uri="{FF2B5EF4-FFF2-40B4-BE49-F238E27FC236}">
                <a16:creationId xmlns:a16="http://schemas.microsoft.com/office/drawing/2014/main" id="{12B31EFA-614B-3442-AD01-A35717839C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28808" y="4798374"/>
            <a:ext cx="5096392" cy="400110"/>
          </a:xfrm>
          <a:prstGeom prst="rect">
            <a:avLst/>
          </a:prstGeom>
          <a:solidFill>
            <a:srgbClr val="F9951E"/>
          </a:solidFill>
          <a:ln w="12700" cmpd="sng">
            <a:solidFill>
              <a:srgbClr val="FFFFFF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Calibri"/>
            </a:endParaRPr>
          </a:p>
        </p:txBody>
      </p:sp>
      <p:sp>
        <p:nvSpPr>
          <p:cNvPr id="39" name="Rectangle 18">
            <a:extLst>
              <a:ext uri="{FF2B5EF4-FFF2-40B4-BE49-F238E27FC236}">
                <a16:creationId xmlns:a16="http://schemas.microsoft.com/office/drawing/2014/main" id="{E2FF0935-D770-DE46-9B04-BD4A382D5B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62177" y="5578512"/>
            <a:ext cx="5063023" cy="400688"/>
          </a:xfrm>
          <a:prstGeom prst="rect">
            <a:avLst/>
          </a:prstGeom>
          <a:solidFill>
            <a:srgbClr val="99CD14"/>
          </a:solidFill>
          <a:ln w="12700" cmpd="sng">
            <a:solidFill>
              <a:srgbClr val="FFFFFF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ＭＳ Ｐゴシック" charset="0"/>
                <a:cs typeface="Calibri"/>
              </a:rPr>
              <a:t> </a:t>
            </a:r>
          </a:p>
        </p:txBody>
      </p:sp>
      <p:sp>
        <p:nvSpPr>
          <p:cNvPr id="40" name="TextBox 16">
            <a:extLst>
              <a:ext uri="{FF2B5EF4-FFF2-40B4-BE49-F238E27FC236}">
                <a16:creationId xmlns:a16="http://schemas.microsoft.com/office/drawing/2014/main" id="{E36A484B-F489-1B48-9DD8-98F8DBFC62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27219" y="4798374"/>
            <a:ext cx="509798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Nivolumab +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brentuximab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vedotin</a:t>
            </a:r>
          </a:p>
        </p:txBody>
      </p:sp>
      <p:sp>
        <p:nvSpPr>
          <p:cNvPr id="41" name="TextBox 17">
            <a:extLst>
              <a:ext uri="{FF2B5EF4-FFF2-40B4-BE49-F238E27FC236}">
                <a16:creationId xmlns:a16="http://schemas.microsoft.com/office/drawing/2014/main" id="{6CFE82BF-54D2-314A-A5FB-857109B923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72358" y="5579090"/>
            <a:ext cx="505284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Brentuximab vedotin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74A1A39-762F-7C44-ADFD-B9F6F0A78D5C}"/>
              </a:ext>
            </a:extLst>
          </p:cNvPr>
          <p:cNvSpPr txBox="1"/>
          <p:nvPr/>
        </p:nvSpPr>
        <p:spPr>
          <a:xfrm>
            <a:off x="4710193" y="4088847"/>
            <a:ext cx="3703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CheckMate</a:t>
            </a:r>
            <a:r>
              <a:rPr kumimoji="0" lang="en-US" sz="2400" b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812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28DDB9E1-ABA9-E04A-995B-726FD443E8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5026" y="5065979"/>
            <a:ext cx="640080" cy="640080"/>
          </a:xfrm>
          <a:prstGeom prst="ellipse">
            <a:avLst/>
          </a:prstGeom>
          <a:solidFill>
            <a:srgbClr val="FE701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63500" dir="2700000" algn="ctr" rotWithShape="0">
                    <a:schemeClr val="tx1">
                      <a:alpha val="39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GB"/>
            </a:defPPr>
            <a:lvl1pPr algn="l" defTabSz="455613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1pPr>
            <a:lvl2pPr marL="430213" indent="-214313" algn="l" defTabSz="455613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2pPr>
            <a:lvl3pPr marL="646113" indent="-214313" algn="l" defTabSz="455613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3pPr>
            <a:lvl4pPr marL="862013" indent="-214313" algn="l" defTabSz="455613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4pPr>
            <a:lvl5pPr marL="1077913" indent="-214313" algn="l" defTabSz="455613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5pPr>
            <a:lvl6pPr marL="2286000" algn="l" defTabSz="457200" rtl="0" eaLnBrk="1" latinLnBrk="0" hangingPunct="1"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6pPr>
            <a:lvl7pPr marL="2743200" algn="l" defTabSz="457200" rtl="0" eaLnBrk="1" latinLnBrk="0" hangingPunct="1"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7pPr>
            <a:lvl8pPr marL="3200400" algn="l" defTabSz="457200" rtl="0" eaLnBrk="1" latinLnBrk="0" hangingPunct="1"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8pPr>
            <a:lvl9pPr marL="3657600" algn="l" defTabSz="457200" rtl="0" eaLnBrk="1" latinLnBrk="0" hangingPunct="1"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9pPr>
          </a:lstStyle>
          <a:p>
            <a:pPr marL="0" marR="0" lvl="0" indent="0" algn="l" defTabSz="4556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Calibri"/>
              <a:ea typeface="MS PGothic" charset="0"/>
              <a:cs typeface="Calibri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BB3F887E-6D04-8547-9A6B-2328208DD2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7245" y="5190605"/>
            <a:ext cx="515915" cy="435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63500" dir="2700000" algn="ctr" rotWithShape="0">
                    <a:schemeClr val="tx1">
                      <a:alpha val="39998"/>
                    </a:schemeClr>
                  </a:outerShdw>
                </a:effectLst>
              </a14:hiddenEffects>
            </a:ext>
          </a:extLst>
        </p:spPr>
        <p:txBody>
          <a:bodyPr lIns="0" tIns="0" rIns="0" anchor="ctr"/>
          <a:lstStyle>
            <a:defPPr>
              <a:defRPr lang="en-GB"/>
            </a:defPPr>
            <a:lvl1pPr algn="l" defTabSz="455613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1pPr>
            <a:lvl2pPr marL="430213" indent="-214313" algn="l" defTabSz="455613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2pPr>
            <a:lvl3pPr marL="646113" indent="-214313" algn="l" defTabSz="455613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3pPr>
            <a:lvl4pPr marL="862013" indent="-214313" algn="l" defTabSz="455613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4pPr>
            <a:lvl5pPr marL="1077913" indent="-214313" algn="l" defTabSz="455613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5pPr>
            <a:lvl6pPr marL="2286000" algn="l" defTabSz="457200" rtl="0" eaLnBrk="1" latinLnBrk="0" hangingPunct="1"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6pPr>
            <a:lvl7pPr marL="2743200" algn="l" defTabSz="457200" rtl="0" eaLnBrk="1" latinLnBrk="0" hangingPunct="1"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7pPr>
            <a:lvl8pPr marL="3200400" algn="l" defTabSz="457200" rtl="0" eaLnBrk="1" latinLnBrk="0" hangingPunct="1"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8pPr>
            <a:lvl9pPr marL="3657600" algn="l" defTabSz="457200" rtl="0" eaLnBrk="1" latinLnBrk="0" hangingPunct="1"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9pPr>
          </a:lstStyle>
          <a:p>
            <a:pPr marL="0" marR="0" lvl="0" indent="0" algn="ctr" defTabSz="4556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R</a:t>
            </a:r>
          </a:p>
        </p:txBody>
      </p:sp>
    </p:spTree>
    <p:extLst>
      <p:ext uri="{BB962C8B-B14F-4D97-AF65-F5344CB8AC3E}">
        <p14:creationId xmlns:p14="http://schemas.microsoft.com/office/powerpoint/2010/main" val="2202189985"/>
      </p:ext>
    </p:extLst>
  </p:cSld>
  <p:clrMapOvr>
    <a:masterClrMapping/>
  </p:clrMapOvr>
  <p:transition spd="slow" advClick="0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EECB4E71-B0F0-DE45-8C4E-4EB9C44ADF0C}"/>
              </a:ext>
            </a:extLst>
          </p:cNvPr>
          <p:cNvGrpSpPr/>
          <p:nvPr/>
        </p:nvGrpSpPr>
        <p:grpSpPr>
          <a:xfrm>
            <a:off x="740979" y="2819400"/>
            <a:ext cx="10184061" cy="756744"/>
            <a:chOff x="740979" y="3373822"/>
            <a:chExt cx="10184061" cy="756744"/>
          </a:xfrm>
          <a:solidFill>
            <a:srgbClr val="F6BF5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83DF816-803A-CF4A-863F-D3FA3E6BDFC0}"/>
                </a:ext>
              </a:extLst>
            </p:cNvPr>
            <p:cNvSpPr/>
            <p:nvPr/>
          </p:nvSpPr>
          <p:spPr bwMode="auto">
            <a:xfrm>
              <a:off x="740979" y="3373822"/>
              <a:ext cx="9924393" cy="756744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5506F3A-72AF-AB4F-9CB9-7D61E0F67262}"/>
                </a:ext>
              </a:extLst>
            </p:cNvPr>
            <p:cNvSpPr>
              <a:spLocks noChangeAspect="1"/>
            </p:cNvSpPr>
            <p:nvPr/>
          </p:nvSpPr>
          <p:spPr bwMode="auto">
            <a:xfrm rot="2700000">
              <a:off x="10389943" y="3484644"/>
              <a:ext cx="535097" cy="535097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</p:grp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CA275B60-6AB8-594F-BCED-A1BBEDC503C8}"/>
              </a:ext>
            </a:extLst>
          </p:cNvPr>
          <p:cNvSpPr txBox="1">
            <a:spLocks/>
          </p:cNvSpPr>
          <p:nvPr/>
        </p:nvSpPr>
        <p:spPr>
          <a:xfrm>
            <a:off x="914400" y="1830388"/>
            <a:ext cx="10363200" cy="4189412"/>
          </a:xfrm>
          <a:prstGeom prst="rect">
            <a:avLst/>
          </a:prstGeom>
        </p:spPr>
        <p:txBody>
          <a:bodyPr/>
          <a:lstStyle>
            <a:lvl1pPr marL="342906" indent="-342906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62" indent="-285755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2pPr>
            <a:lvl3pPr marL="1143019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</a:defRPr>
            </a:lvl3pPr>
            <a:lvl4pPr marL="1600227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4pPr>
            <a:lvl5pPr marL="2057434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5pPr>
            <a:lvl6pPr marL="2514642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6pPr>
            <a:lvl7pPr marL="2971849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7pPr>
            <a:lvl8pPr marL="3429057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8pPr>
            <a:lvl9pPr marL="3886265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9pPr>
          </a:lstStyle>
          <a:p>
            <a:pPr marL="0" lvl="0" indent="0">
              <a:spcBef>
                <a:spcPts val="4800"/>
              </a:spcBef>
              <a:buNone/>
            </a:pPr>
            <a:r>
              <a:rPr lang="en-US" sz="3200" b="1" kern="0" dirty="0">
                <a:solidFill>
                  <a:schemeClr val="bg1">
                    <a:alpha val="40000"/>
                  </a:schemeClr>
                </a:solidFill>
              </a:rPr>
              <a:t>Hodgkin Lymphoma </a:t>
            </a:r>
          </a:p>
          <a:p>
            <a:pPr marL="0" lvl="0" indent="0">
              <a:spcBef>
                <a:spcPts val="4800"/>
              </a:spcBef>
              <a:buNone/>
            </a:pPr>
            <a:r>
              <a:rPr lang="en-US" sz="3200" b="1" kern="0" dirty="0">
                <a:solidFill>
                  <a:srgbClr val="203864"/>
                </a:solidFill>
              </a:rPr>
              <a:t>Follicular Lymphoma </a:t>
            </a:r>
          </a:p>
          <a:p>
            <a:pPr marL="0" lvl="0" indent="0">
              <a:spcBef>
                <a:spcPts val="4800"/>
              </a:spcBef>
              <a:buNone/>
            </a:pPr>
            <a:r>
              <a:rPr lang="en-US" sz="3200" b="1" kern="0" dirty="0">
                <a:solidFill>
                  <a:schemeClr val="bg1">
                    <a:alpha val="40000"/>
                  </a:schemeClr>
                </a:solidFill>
              </a:rPr>
              <a:t>Mantle Cell Lymphoma</a:t>
            </a:r>
          </a:p>
          <a:p>
            <a:pPr marL="0" lvl="0" indent="0">
              <a:spcBef>
                <a:spcPts val="4800"/>
              </a:spcBef>
              <a:buNone/>
            </a:pPr>
            <a:r>
              <a:rPr lang="en-US" sz="3200" b="1" kern="0" dirty="0">
                <a:solidFill>
                  <a:schemeClr val="bg1">
                    <a:alpha val="40000"/>
                  </a:schemeClr>
                </a:solidFill>
              </a:rPr>
              <a:t>Diffuse Large B-Cell Lymphoma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8288E4C-AEC7-BB48-BBA1-601878705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400" dirty="0"/>
              <a:t>Hodgkin and Non-Hodgkin Lymphomas: Agenda</a:t>
            </a:r>
          </a:p>
        </p:txBody>
      </p:sp>
    </p:spTree>
    <p:extLst>
      <p:ext uri="{BB962C8B-B14F-4D97-AF65-F5344CB8AC3E}">
        <p14:creationId xmlns:p14="http://schemas.microsoft.com/office/powerpoint/2010/main" val="544382360"/>
      </p:ext>
    </p:extLst>
  </p:cSld>
  <p:clrMapOvr>
    <a:masterClrMapping/>
  </p:clrMapOvr>
  <p:transition spd="slow" advClick="0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Case Presentation (</a:t>
            </a:r>
            <a:r>
              <a:rPr lang="en-US" altLang="x-none" dirty="0" err="1"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x-none" dirty="0" err="1">
                <a:latin typeface="Arial" panose="020B0604020202020204" pitchFamily="34" charset="0"/>
                <a:cs typeface="Arial" panose="020B0604020202020204" pitchFamily="34" charset="0"/>
              </a:rPr>
              <a:t>Klebig</a:t>
            </a:r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38914" name="Content Placeholder 2"/>
          <p:cNvSpPr>
            <a:spLocks noGrp="1"/>
          </p:cNvSpPr>
          <p:nvPr>
            <p:ph idx="1"/>
          </p:nvPr>
        </p:nvSpPr>
        <p:spPr>
          <a:xfrm>
            <a:off x="609600" y="1371600"/>
            <a:ext cx="10972800" cy="5486400"/>
          </a:xfrm>
        </p:spPr>
        <p:txBody>
          <a:bodyPr/>
          <a:lstStyle/>
          <a:p>
            <a:pPr marL="0" indent="0">
              <a:buNone/>
            </a:pPr>
            <a:r>
              <a:rPr lang="en-US" altLang="x-none" sz="2600" b="1" dirty="0">
                <a:solidFill>
                  <a:srgbClr val="EFC5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 in his late 50s with relapsed/refractory follicular lymphoma</a:t>
            </a:r>
          </a:p>
          <a:p>
            <a:pPr marL="0" indent="0">
              <a:spcBef>
                <a:spcPts val="1776"/>
              </a:spcBef>
              <a:buNone/>
            </a:pPr>
            <a:r>
              <a:rPr lang="en-US" altLang="x-none" sz="2600" b="1" dirty="0">
                <a:solidFill>
                  <a:srgbClr val="EFC5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Treatments received</a:t>
            </a:r>
          </a:p>
          <a:p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Bendamustine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/rituximab (R)</a:t>
            </a:r>
          </a:p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R-CHOP ➔ R maintenance</a:t>
            </a:r>
          </a:p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R-ICE</a:t>
            </a:r>
          </a:p>
          <a:p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Idelalisib</a:t>
            </a: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Pembrolizumab</a:t>
            </a:r>
          </a:p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Lenalidomide/rituximab (R</a:t>
            </a:r>
            <a:r>
              <a:rPr lang="en-US" sz="26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) ➔ R maintenance</a:t>
            </a:r>
          </a:p>
          <a:p>
            <a:pPr marL="0" indent="0">
              <a:spcBef>
                <a:spcPts val="1776"/>
              </a:spcBef>
              <a:buNone/>
            </a:pPr>
            <a:r>
              <a:rPr lang="en-US" sz="2600" b="1" dirty="0">
                <a:solidFill>
                  <a:srgbClr val="E9BB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 considerations</a:t>
            </a:r>
          </a:p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Busy father of 10 children</a:t>
            </a:r>
          </a:p>
        </p:txBody>
      </p:sp>
    </p:spTree>
    <p:extLst>
      <p:ext uri="{BB962C8B-B14F-4D97-AF65-F5344CB8AC3E}">
        <p14:creationId xmlns:p14="http://schemas.microsoft.com/office/powerpoint/2010/main" val="2775859853"/>
      </p:ext>
    </p:extLst>
  </p:cSld>
  <p:clrMapOvr>
    <a:masterClrMapping/>
  </p:clrMapOvr>
  <p:transition spd="slow" advClick="0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Case Presentation (</a:t>
            </a:r>
            <a:r>
              <a:rPr lang="en-US" altLang="x-none" dirty="0" err="1"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x-none" dirty="0" err="1">
                <a:latin typeface="Arial" panose="020B0604020202020204" pitchFamily="34" charset="0"/>
                <a:cs typeface="Arial" panose="020B0604020202020204" pitchFamily="34" charset="0"/>
              </a:rPr>
              <a:t>Klebig</a:t>
            </a:r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5F2BEAE4-D7B9-B540-9D44-0353727C7DE6}"/>
              </a:ext>
            </a:extLst>
          </p:cNvPr>
          <p:cNvSpPr txBox="1">
            <a:spLocks/>
          </p:cNvSpPr>
          <p:nvPr/>
        </p:nvSpPr>
        <p:spPr bwMode="auto">
          <a:xfrm>
            <a:off x="1141925" y="1357890"/>
            <a:ext cx="4040188" cy="63976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6" indent="-342906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62" indent="-285755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2pPr>
            <a:lvl3pPr marL="1143019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</a:defRPr>
            </a:lvl3pPr>
            <a:lvl4pPr marL="1600227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4pPr>
            <a:lvl5pPr marL="2057434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5pPr>
            <a:lvl6pPr marL="2514642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6pPr>
            <a:lvl7pPr marL="2971849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7pPr>
            <a:lvl8pPr marL="3429057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8pPr>
            <a:lvl9pPr marL="3886265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1" i="0" u="sng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Before R</a:t>
            </a:r>
            <a:r>
              <a:rPr kumimoji="0" lang="en-US" sz="2500" b="1" i="0" u="sng" strike="noStrike" kern="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2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1131CA19-6602-C34A-A308-86CABEE7FDAD}"/>
              </a:ext>
            </a:extLst>
          </p:cNvPr>
          <p:cNvSpPr txBox="1">
            <a:spLocks/>
          </p:cNvSpPr>
          <p:nvPr/>
        </p:nvSpPr>
        <p:spPr>
          <a:xfrm>
            <a:off x="6707537" y="1371600"/>
            <a:ext cx="4651375" cy="639762"/>
          </a:xfrm>
          <a:prstGeom prst="rect">
            <a:avLst/>
          </a:prstGeom>
        </p:spPr>
        <p:txBody>
          <a:bodyPr/>
          <a:lstStyle>
            <a:lvl1pPr marL="342906" indent="-342906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62" indent="-285755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2pPr>
            <a:lvl3pPr marL="1143019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</a:defRPr>
            </a:lvl3pPr>
            <a:lvl4pPr marL="1600227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4pPr>
            <a:lvl5pPr marL="2057434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5pPr>
            <a:lvl6pPr marL="2514642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6pPr>
            <a:lvl7pPr marL="2971849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7pPr>
            <a:lvl8pPr marL="3429057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8pPr>
            <a:lvl9pPr marL="3886265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None/>
              <a:defRPr/>
            </a:pPr>
            <a:r>
              <a:rPr kumimoji="0" lang="en-US" sz="2500" b="1" i="0" u="sng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R</a:t>
            </a:r>
            <a:r>
              <a:rPr kumimoji="0" lang="en-US" sz="2500" b="1" i="0" u="sng" strike="noStrike" kern="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2</a:t>
            </a:r>
            <a:r>
              <a:rPr kumimoji="0" lang="en-US" sz="2500" b="1" i="0" u="sng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 2 months </a:t>
            </a:r>
            <a:r>
              <a:rPr lang="en-US" b="1" u="sng" kern="0" dirty="0">
                <a:solidFill>
                  <a:srgbClr val="FFFFFF"/>
                </a:solidFill>
              </a:rPr>
              <a:t>–</a:t>
            </a:r>
            <a:r>
              <a:rPr kumimoji="0" lang="en-US" sz="2500" b="1" i="0" u="sng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 Deauville 2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CEE95352-940C-7246-9367-4DDDD9964D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026" y="2007454"/>
            <a:ext cx="5667985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>
            <a:extLst>
              <a:ext uri="{FF2B5EF4-FFF2-40B4-BE49-F238E27FC236}">
                <a16:creationId xmlns:a16="http://schemas.microsoft.com/office/drawing/2014/main" id="{36FE36C2-795D-AF4B-BC5E-E61C823E8D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2476" y="2007454"/>
            <a:ext cx="5661498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776744"/>
      </p:ext>
    </p:extLst>
  </p:cSld>
  <p:clrMapOvr>
    <a:masterClrMapping/>
  </p:clrMapOvr>
  <p:transition spd="slow" advClick="0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charset="0"/>
                <a:ea typeface="ＭＳ Ｐゴシック" charset="0"/>
                <a:cs typeface="ＭＳ Ｐゴシック" charset="0"/>
              </a:rPr>
              <a:t>Subcutaneous (</a:t>
            </a:r>
            <a:r>
              <a:rPr lang="en-US" sz="2800" dirty="0" err="1">
                <a:latin typeface="Arial" charset="0"/>
                <a:ea typeface="ＭＳ Ｐゴシック" charset="0"/>
                <a:cs typeface="ＭＳ Ｐゴシック" charset="0"/>
              </a:rPr>
              <a:t>SubQ</a:t>
            </a:r>
            <a:r>
              <a:rPr lang="en-US" sz="2800" dirty="0">
                <a:latin typeface="Arial" charset="0"/>
                <a:ea typeface="ＭＳ Ｐゴシック" charset="0"/>
                <a:cs typeface="ＭＳ Ｐゴシック" charset="0"/>
              </a:rPr>
              <a:t>) Rituximab</a:t>
            </a:r>
          </a:p>
        </p:txBody>
      </p:sp>
      <p:sp>
        <p:nvSpPr>
          <p:cNvPr id="7169" name="Content Placeholder 1"/>
          <p:cNvSpPr>
            <a:spLocks noGrp="1"/>
          </p:cNvSpPr>
          <p:nvPr>
            <p:ph idx="1"/>
          </p:nvPr>
        </p:nvSpPr>
        <p:spPr>
          <a:xfrm>
            <a:off x="609600" y="1371600"/>
            <a:ext cx="10972800" cy="485558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  <a:defRPr/>
            </a:pPr>
            <a:r>
              <a:rPr lang="en-US" sz="2400" b="1" dirty="0">
                <a:solidFill>
                  <a:srgbClr val="EFC53D"/>
                </a:solidFill>
                <a:latin typeface="Arial" charset="0"/>
                <a:ea typeface="ＭＳ Ｐゴシック" charset="0"/>
                <a:cs typeface="Arial" charset="0"/>
              </a:rPr>
              <a:t>Indication</a:t>
            </a:r>
          </a:p>
          <a:p>
            <a:pPr>
              <a:spcBef>
                <a:spcPts val="0"/>
              </a:spcBef>
              <a:defRPr/>
            </a:pPr>
            <a:r>
              <a:rPr lang="en-US" sz="2400" dirty="0"/>
              <a:t>Previously approved indications for rituximab in FL, DLBCL and CLL</a:t>
            </a:r>
            <a:endParaRPr lang="en-US" sz="2400" b="1" dirty="0">
              <a:solidFill>
                <a:srgbClr val="EFC53D"/>
              </a:solidFill>
              <a:latin typeface="Arial" charset="0"/>
              <a:ea typeface="ＭＳ Ｐゴシック" charset="0"/>
              <a:cs typeface="Arial" charset="0"/>
            </a:endParaRPr>
          </a:p>
          <a:p>
            <a:pPr marL="0" indent="0">
              <a:spcBef>
                <a:spcPts val="2000"/>
              </a:spcBef>
              <a:buNone/>
              <a:defRPr/>
            </a:pPr>
            <a:r>
              <a:rPr lang="en-US" sz="2400" b="1" dirty="0">
                <a:solidFill>
                  <a:srgbClr val="EFC53D"/>
                </a:solidFill>
                <a:latin typeface="Arial" charset="0"/>
                <a:ea typeface="ＭＳ Ｐゴシック" charset="0"/>
                <a:cs typeface="Arial" charset="0"/>
              </a:rPr>
              <a:t>Administration</a:t>
            </a:r>
          </a:p>
          <a:p>
            <a:pPr>
              <a:spcBef>
                <a:spcPts val="0"/>
              </a:spcBef>
              <a:defRPr/>
            </a:pPr>
            <a:r>
              <a:rPr lang="en-US" sz="2400" dirty="0"/>
              <a:t>Shortens administration time to 5 to 7 minutes compared to IV (up to several hours) </a:t>
            </a:r>
          </a:p>
          <a:p>
            <a:pPr>
              <a:spcBef>
                <a:spcPts val="0"/>
              </a:spcBef>
              <a:defRPr/>
            </a:pPr>
            <a:r>
              <a:rPr lang="en-US" sz="2400" dirty="0"/>
              <a:t>Flat dosing</a:t>
            </a:r>
            <a:endParaRPr lang="en-US" sz="2400" b="1" dirty="0">
              <a:solidFill>
                <a:srgbClr val="EFC53D"/>
              </a:solidFill>
              <a:latin typeface="Arial" charset="0"/>
              <a:ea typeface="ＭＳ Ｐゴシック" charset="0"/>
              <a:cs typeface="Arial" charset="0"/>
            </a:endParaRPr>
          </a:p>
          <a:p>
            <a:pPr marL="0" indent="0">
              <a:spcBef>
                <a:spcPts val="2000"/>
              </a:spcBef>
              <a:buNone/>
              <a:defRPr/>
            </a:pPr>
            <a:r>
              <a:rPr lang="en-US" sz="2400" b="1" dirty="0">
                <a:solidFill>
                  <a:srgbClr val="EFC53D"/>
                </a:solidFill>
                <a:latin typeface="Arial" charset="0"/>
                <a:ea typeface="ＭＳ Ｐゴシック" charset="0"/>
                <a:cs typeface="Arial" charset="0"/>
              </a:rPr>
              <a:t>Efficacy</a:t>
            </a:r>
          </a:p>
          <a:p>
            <a:pPr>
              <a:spcBef>
                <a:spcPts val="0"/>
              </a:spcBef>
              <a:defRPr/>
            </a:pPr>
            <a:r>
              <a:rPr lang="en-US" sz="2400" dirty="0"/>
              <a:t>No significant difference in ORR, PFS, OS between IV and </a:t>
            </a:r>
            <a:r>
              <a:rPr lang="en-US" sz="2400" dirty="0" err="1"/>
              <a:t>subQ</a:t>
            </a:r>
            <a:endParaRPr lang="en-US" sz="1000" b="1" dirty="0">
              <a:solidFill>
                <a:srgbClr val="EFC53D"/>
              </a:solidFill>
              <a:latin typeface="Arial" charset="0"/>
              <a:ea typeface="ＭＳ Ｐゴシック" charset="0"/>
              <a:cs typeface="Arial" charset="0"/>
            </a:endParaRPr>
          </a:p>
          <a:p>
            <a:pPr marL="0" indent="0">
              <a:spcBef>
                <a:spcPts val="2000"/>
              </a:spcBef>
              <a:buNone/>
              <a:defRPr/>
            </a:pPr>
            <a:r>
              <a:rPr lang="en-US" sz="2400" b="1" dirty="0">
                <a:solidFill>
                  <a:srgbClr val="EFC53D"/>
                </a:solidFill>
                <a:latin typeface="Arial" charset="0"/>
                <a:ea typeface="ＭＳ Ｐゴシック" charset="0"/>
                <a:cs typeface="Arial" charset="0"/>
              </a:rPr>
              <a:t>Toxicity</a:t>
            </a:r>
          </a:p>
          <a:p>
            <a:pPr>
              <a:spcBef>
                <a:spcPts val="0"/>
              </a:spcBef>
              <a:defRPr/>
            </a:pPr>
            <a:r>
              <a:rPr lang="en-US" sz="2400" dirty="0">
                <a:latin typeface="Arial" charset="0"/>
                <a:ea typeface="ＭＳ Ｐゴシック" charset="0"/>
                <a:cs typeface="Arial" charset="0"/>
              </a:rPr>
              <a:t>No significant difference in AEs, including serious AEs, </a:t>
            </a:r>
            <a:r>
              <a:rPr lang="en-US" sz="2400" dirty="0"/>
              <a:t>between IV and </a:t>
            </a:r>
            <a:r>
              <a:rPr lang="en-US" sz="2400" dirty="0" err="1"/>
              <a:t>subQ</a:t>
            </a:r>
            <a:endParaRPr lang="en-US" sz="2400" dirty="0"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64515" name="TextBox 6"/>
          <p:cNvSpPr txBox="1">
            <a:spLocks noChangeArrowheads="1"/>
          </p:cNvSpPr>
          <p:nvPr/>
        </p:nvSpPr>
        <p:spPr bwMode="auto">
          <a:xfrm>
            <a:off x="135038" y="6400800"/>
            <a:ext cx="10972800" cy="43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tIns="0" rIns="182880" bIns="91440" anchor="b"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https://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www.fda.gov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/Drugs/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InformationOnDrugs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/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ApprovedDrugs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/ucm564235.htm; Rituximab and hyaluronidase human package insert, June 2017; Davies A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Lancet Oncol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2017;4(6):e272-e82.</a:t>
            </a:r>
          </a:p>
        </p:txBody>
      </p:sp>
    </p:spTree>
    <p:extLst>
      <p:ext uri="{BB962C8B-B14F-4D97-AF65-F5344CB8AC3E}">
        <p14:creationId xmlns:p14="http://schemas.microsoft.com/office/powerpoint/2010/main" val="3122582206"/>
      </p:ext>
    </p:extLst>
  </p:cSld>
  <p:clrMapOvr>
    <a:masterClrMapping/>
  </p:clrMapOvr>
  <p:transition spd="slow" advClick="0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Obinutuzumab</a:t>
            </a:r>
          </a:p>
        </p:txBody>
      </p:sp>
      <p:sp>
        <p:nvSpPr>
          <p:cNvPr id="7169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1200"/>
              </a:spcBef>
              <a:buNone/>
              <a:defRPr/>
            </a:pPr>
            <a:r>
              <a:rPr lang="en-US" sz="2200" b="1" dirty="0">
                <a:solidFill>
                  <a:srgbClr val="EFC53D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Mechanism of action</a:t>
            </a:r>
          </a:p>
          <a:p>
            <a:pPr>
              <a:spcBef>
                <a:spcPts val="1200"/>
              </a:spcBef>
              <a:defRPr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Anti-CD20 monoclonal antibody</a:t>
            </a:r>
          </a:p>
          <a:p>
            <a:pPr marL="0" indent="0">
              <a:spcBef>
                <a:spcPts val="1200"/>
              </a:spcBef>
              <a:buNone/>
              <a:defRPr/>
            </a:pPr>
            <a:r>
              <a:rPr lang="en-US" sz="2200" b="1" dirty="0">
                <a:solidFill>
                  <a:srgbClr val="EFC53D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Indication</a:t>
            </a:r>
          </a:p>
          <a:p>
            <a:pPr>
              <a:spcBef>
                <a:spcPts val="1200"/>
              </a:spcBef>
              <a:defRPr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Untreated bulky Stage II, III or IV FL with chemotherapy, followed by maintenance</a:t>
            </a:r>
          </a:p>
          <a:p>
            <a:pPr>
              <a:spcBef>
                <a:spcPts val="1200"/>
              </a:spcBef>
              <a:defRPr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R/R FL after rituximab, with bendamustine, followed by maintenance</a:t>
            </a:r>
          </a:p>
          <a:p>
            <a:pPr marL="0" indent="0">
              <a:spcBef>
                <a:spcPts val="1200"/>
              </a:spcBef>
              <a:buNone/>
              <a:defRPr/>
            </a:pPr>
            <a:r>
              <a:rPr lang="en-US" sz="2200" b="1" dirty="0">
                <a:solidFill>
                  <a:srgbClr val="EFC53D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Administration</a:t>
            </a:r>
          </a:p>
          <a:p>
            <a:pPr>
              <a:spcBef>
                <a:spcPts val="1200"/>
              </a:spcBef>
              <a:defRPr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1,000 mg IV infusion</a:t>
            </a:r>
          </a:p>
          <a:p>
            <a:pPr lvl="1">
              <a:spcBef>
                <a:spcPts val="1200"/>
              </a:spcBef>
              <a:defRPr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Start at 50 mg/h (100 mg/h after cycle 1)</a:t>
            </a:r>
          </a:p>
          <a:p>
            <a:pPr lvl="1">
              <a:spcBef>
                <a:spcPts val="1200"/>
              </a:spcBef>
              <a:defRPr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Increase by 50 mg/h (100 mg/h after cycle 1) every 30 min to maximum of </a:t>
            </a:r>
            <a:b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400 mg/h if tolerated</a:t>
            </a:r>
          </a:p>
        </p:txBody>
      </p:sp>
      <p:sp>
        <p:nvSpPr>
          <p:cNvPr id="64515" name="TextBox 6"/>
          <p:cNvSpPr txBox="1">
            <a:spLocks noChangeArrowheads="1"/>
          </p:cNvSpPr>
          <p:nvPr/>
        </p:nvSpPr>
        <p:spPr bwMode="auto">
          <a:xfrm>
            <a:off x="102704" y="6172200"/>
            <a:ext cx="10972800" cy="66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tIns="0" rIns="182880" bIns="91440" anchor="b"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1600" dirty="0">
                <a:solidFill>
                  <a:srgbClr val="FFFFFF"/>
                </a:solidFill>
              </a:rPr>
              <a:t>https://</a:t>
            </a:r>
            <a:r>
              <a:rPr lang="en-US" sz="1600" dirty="0" err="1">
                <a:solidFill>
                  <a:srgbClr val="FFFFFF"/>
                </a:solidFill>
              </a:rPr>
              <a:t>www.fda.gov</a:t>
            </a:r>
            <a:r>
              <a:rPr lang="en-US" sz="1600" dirty="0">
                <a:solidFill>
                  <a:srgbClr val="FFFFFF"/>
                </a:solidFill>
              </a:rPr>
              <a:t>/drugs/</a:t>
            </a:r>
            <a:r>
              <a:rPr lang="en-US" sz="1600" dirty="0" err="1">
                <a:solidFill>
                  <a:srgbClr val="FFFFFF"/>
                </a:solidFill>
              </a:rPr>
              <a:t>informationondrugs</a:t>
            </a:r>
            <a:r>
              <a:rPr lang="en-US" sz="1600" dirty="0">
                <a:solidFill>
                  <a:srgbClr val="FFFFFF"/>
                </a:solidFill>
              </a:rPr>
              <a:t>/</a:t>
            </a:r>
            <a:r>
              <a:rPr lang="en-US" sz="1600" dirty="0" err="1">
                <a:solidFill>
                  <a:srgbClr val="FFFFFF"/>
                </a:solidFill>
              </a:rPr>
              <a:t>approveddrugs</a:t>
            </a:r>
            <a:r>
              <a:rPr lang="en-US" sz="1600" dirty="0">
                <a:solidFill>
                  <a:srgbClr val="FFFFFF"/>
                </a:solidFill>
              </a:rPr>
              <a:t>/ucm585660.htm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Obinutuzumab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package insert, November 2017</a:t>
            </a:r>
          </a:p>
        </p:txBody>
      </p:sp>
    </p:spTree>
    <p:extLst>
      <p:ext uri="{BB962C8B-B14F-4D97-AF65-F5344CB8AC3E}">
        <p14:creationId xmlns:p14="http://schemas.microsoft.com/office/powerpoint/2010/main" val="2330766276"/>
      </p:ext>
    </p:extLst>
  </p:cSld>
  <p:clrMapOvr>
    <a:masterClrMapping/>
  </p:clrMapOvr>
  <p:transition spd="slow"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Disclosures for Moderator Neil Love, MD</a:t>
            </a:r>
          </a:p>
        </p:txBody>
      </p:sp>
      <p:sp>
        <p:nvSpPr>
          <p:cNvPr id="8194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 sz="1900" dirty="0" err="1">
                <a:solidFill>
                  <a:srgbClr val="FFFFFF"/>
                </a:solidFill>
              </a:rPr>
              <a:t>Dr</a:t>
            </a:r>
            <a:r>
              <a:rPr lang="en-US" sz="1900" dirty="0">
                <a:solidFill>
                  <a:srgbClr val="FFFFFF"/>
                </a:solidFill>
              </a:rPr>
              <a:t> Love is president and CEO of Research To Practice. Research To Practice receives funds in the form of educational grants to develop CME activities from the following commercial interests: AbbVie Inc, </a:t>
            </a:r>
            <a:r>
              <a:rPr lang="en-US" sz="1900" dirty="0" err="1">
                <a:solidFill>
                  <a:srgbClr val="FFFFFF"/>
                </a:solidFill>
              </a:rPr>
              <a:t>Acerta</a:t>
            </a:r>
            <a:r>
              <a:rPr lang="en-US" sz="1900" dirty="0">
                <a:solidFill>
                  <a:srgbClr val="FFFFFF"/>
                </a:solidFill>
              </a:rPr>
              <a:t> Pharma — A member of the AstraZeneca Group, Adaptive Biotechnologies, </a:t>
            </a:r>
            <a:r>
              <a:rPr lang="en-US" sz="1900" dirty="0" err="1">
                <a:solidFill>
                  <a:srgbClr val="FFFFFF"/>
                </a:solidFill>
              </a:rPr>
              <a:t>Agendia</a:t>
            </a:r>
            <a:r>
              <a:rPr lang="en-US" sz="1900" dirty="0">
                <a:solidFill>
                  <a:srgbClr val="FFFFFF"/>
                </a:solidFill>
              </a:rPr>
              <a:t> Inc, </a:t>
            </a:r>
            <a:r>
              <a:rPr lang="en-US" sz="1900" dirty="0" err="1">
                <a:solidFill>
                  <a:srgbClr val="FFFFFF"/>
                </a:solidFill>
              </a:rPr>
              <a:t>Agios</a:t>
            </a:r>
            <a:r>
              <a:rPr lang="en-US" sz="1900" dirty="0">
                <a:solidFill>
                  <a:srgbClr val="FFFFFF"/>
                </a:solidFill>
              </a:rPr>
              <a:t> Pharmaceuticals Inc, Amgen Inc, Ariad Pharmaceuticals Inc, Array </a:t>
            </a:r>
            <a:r>
              <a:rPr lang="en-US" sz="1900" dirty="0" err="1">
                <a:solidFill>
                  <a:srgbClr val="FFFFFF"/>
                </a:solidFill>
              </a:rPr>
              <a:t>BioPharma</a:t>
            </a:r>
            <a:r>
              <a:rPr lang="en-US" sz="1900" dirty="0">
                <a:solidFill>
                  <a:srgbClr val="FFFFFF"/>
                </a:solidFill>
              </a:rPr>
              <a:t> Inc, Astellas Pharma Global Development Inc, AstraZeneca Pharmaceuticals LP, Bayer HealthCare Pharmaceuticals, </a:t>
            </a:r>
            <a:r>
              <a:rPr lang="en-US" sz="1900" dirty="0" err="1">
                <a:solidFill>
                  <a:srgbClr val="FFFFFF"/>
                </a:solidFill>
              </a:rPr>
              <a:t>Biodesix</a:t>
            </a:r>
            <a:r>
              <a:rPr lang="en-US" sz="1900" dirty="0">
                <a:solidFill>
                  <a:srgbClr val="FFFFFF"/>
                </a:solidFill>
              </a:rPr>
              <a:t> Inc, </a:t>
            </a:r>
            <a:r>
              <a:rPr lang="en-US" sz="1900" dirty="0" err="1">
                <a:solidFill>
                  <a:srgbClr val="FFFFFF"/>
                </a:solidFill>
              </a:rPr>
              <a:t>bioTheranostics</a:t>
            </a:r>
            <a:r>
              <a:rPr lang="en-US" sz="1900" dirty="0">
                <a:solidFill>
                  <a:srgbClr val="FFFFFF"/>
                </a:solidFill>
              </a:rPr>
              <a:t> Inc, Boehringer Ingelheim Pharmaceuticals Inc, Boston Biomedical Inc, Bristol-Myers Squibb Company, Celgene Corporation, Clovis Oncology, Daiichi Sankyo Inc, </a:t>
            </a:r>
            <a:r>
              <a:rPr lang="en-US" sz="1900" dirty="0" err="1">
                <a:solidFill>
                  <a:srgbClr val="FFFFFF"/>
                </a:solidFill>
              </a:rPr>
              <a:t>Dendreon</a:t>
            </a:r>
            <a:r>
              <a:rPr lang="en-US" sz="1900" dirty="0">
                <a:solidFill>
                  <a:srgbClr val="FFFFFF"/>
                </a:solidFill>
              </a:rPr>
              <a:t> Pharmaceuticals Inc, Eisai Inc, </a:t>
            </a:r>
            <a:r>
              <a:rPr lang="en-US" sz="1900" dirty="0" err="1">
                <a:solidFill>
                  <a:srgbClr val="FFFFFF"/>
                </a:solidFill>
              </a:rPr>
              <a:t>Exelixis</a:t>
            </a:r>
            <a:r>
              <a:rPr lang="en-US" sz="1900" dirty="0">
                <a:solidFill>
                  <a:srgbClr val="FFFFFF"/>
                </a:solidFill>
              </a:rPr>
              <a:t> Inc, Foundation Medicine, Genentech, </a:t>
            </a:r>
            <a:r>
              <a:rPr lang="en-US" sz="1900" dirty="0" err="1">
                <a:solidFill>
                  <a:srgbClr val="FFFFFF"/>
                </a:solidFill>
              </a:rPr>
              <a:t>Genmab</a:t>
            </a:r>
            <a:r>
              <a:rPr lang="en-US" sz="1900" dirty="0">
                <a:solidFill>
                  <a:srgbClr val="FFFFFF"/>
                </a:solidFill>
              </a:rPr>
              <a:t>, Genomic Health Inc, Gilead Sciences Inc, Guardant Health, </a:t>
            </a:r>
            <a:r>
              <a:rPr lang="en-US" sz="1900" dirty="0" err="1">
                <a:solidFill>
                  <a:srgbClr val="FFFFFF"/>
                </a:solidFill>
              </a:rPr>
              <a:t>Halozyme</a:t>
            </a:r>
            <a:r>
              <a:rPr lang="en-US" sz="1900" dirty="0">
                <a:solidFill>
                  <a:srgbClr val="FFFFFF"/>
                </a:solidFill>
              </a:rPr>
              <a:t> Inc, </a:t>
            </a:r>
            <a:r>
              <a:rPr lang="en-US" sz="1900" dirty="0" err="1">
                <a:solidFill>
                  <a:srgbClr val="FFFFFF"/>
                </a:solidFill>
              </a:rPr>
              <a:t>ImmunoGen</a:t>
            </a:r>
            <a:r>
              <a:rPr lang="en-US" sz="1900" dirty="0">
                <a:solidFill>
                  <a:srgbClr val="FFFFFF"/>
                </a:solidFill>
              </a:rPr>
              <a:t> Inc, Incyte Corporation, Infinity Pharmaceuticals Inc, Ipsen Biopharmaceuticals Inc, Janssen Biotech Inc, administered by Janssen Scientific Affairs LLC, Jazz Pharmaceuticals Inc, Kite Pharma Inc, Lexicon Pharmaceuticals Inc, Lilly, </a:t>
            </a:r>
            <a:r>
              <a:rPr lang="en-US" sz="1900" dirty="0" err="1">
                <a:solidFill>
                  <a:srgbClr val="FFFFFF"/>
                </a:solidFill>
              </a:rPr>
              <a:t>Loxo</a:t>
            </a:r>
            <a:r>
              <a:rPr lang="en-US" sz="1900" dirty="0">
                <a:solidFill>
                  <a:srgbClr val="FFFFFF"/>
                </a:solidFill>
              </a:rPr>
              <a:t> Oncology, Merck, Merrimack Pharmaceuticals Inc, Myriad Genetic Laboratories Inc, </a:t>
            </a:r>
            <a:r>
              <a:rPr lang="en-US" sz="1900" dirty="0" err="1">
                <a:solidFill>
                  <a:srgbClr val="FFFFFF"/>
                </a:solidFill>
              </a:rPr>
              <a:t>Natera</a:t>
            </a:r>
            <a:r>
              <a:rPr lang="en-US" sz="1900" dirty="0">
                <a:solidFill>
                  <a:srgbClr val="FFFFFF"/>
                </a:solidFill>
              </a:rPr>
              <a:t> Inc, Novartis, </a:t>
            </a:r>
            <a:r>
              <a:rPr lang="en-US" sz="1900" dirty="0" err="1">
                <a:solidFill>
                  <a:srgbClr val="FFFFFF"/>
                </a:solidFill>
              </a:rPr>
              <a:t>Oncopeptides</a:t>
            </a:r>
            <a:r>
              <a:rPr lang="en-US" sz="1900" dirty="0">
                <a:solidFill>
                  <a:srgbClr val="FFFFFF"/>
                </a:solidFill>
              </a:rPr>
              <a:t>, Pfizer Inc, Pharmacyclics LLC, an AbbVie Company, Prometheus Laboratories Inc, Puma Biotechnology Inc, Regeneron Pharmaceuticals Inc, Sandoz Inc, a Novartis Division, Sanofi Genzyme, Seattle Genetics, </a:t>
            </a:r>
            <a:r>
              <a:rPr lang="en-US" sz="1900" dirty="0" err="1">
                <a:solidFill>
                  <a:srgbClr val="FFFFFF"/>
                </a:solidFill>
              </a:rPr>
              <a:t>Sirtex</a:t>
            </a:r>
            <a:r>
              <a:rPr lang="en-US" sz="1900" dirty="0">
                <a:solidFill>
                  <a:srgbClr val="FFFFFF"/>
                </a:solidFill>
              </a:rPr>
              <a:t> Medical Ltd, Spectrum Pharmaceuticals Inc, Taiho Oncology Inc, Takeda Oncology, </a:t>
            </a:r>
            <a:r>
              <a:rPr lang="en-US" sz="1900" dirty="0" err="1">
                <a:solidFill>
                  <a:srgbClr val="FFFFFF"/>
                </a:solidFill>
              </a:rPr>
              <a:t>Tesaro</a:t>
            </a:r>
            <a:r>
              <a:rPr lang="en-US" sz="1900" dirty="0">
                <a:solidFill>
                  <a:srgbClr val="FFFFFF"/>
                </a:solidFill>
              </a:rPr>
              <a:t>, Teva Oncology, Tokai Pharmaceuticals Inc and </a:t>
            </a:r>
            <a:r>
              <a:rPr lang="en-US" sz="1900" dirty="0" err="1">
                <a:solidFill>
                  <a:srgbClr val="FFFFFF"/>
                </a:solidFill>
              </a:rPr>
              <a:t>Tolero</a:t>
            </a:r>
            <a:r>
              <a:rPr lang="en-US" sz="1900" dirty="0">
                <a:solidFill>
                  <a:srgbClr val="FFFFFF"/>
                </a:solidFill>
              </a:rPr>
              <a:t> Pharmaceuticals. </a:t>
            </a:r>
          </a:p>
        </p:txBody>
      </p:sp>
    </p:spTree>
    <p:extLst>
      <p:ext uri="{BB962C8B-B14F-4D97-AF65-F5344CB8AC3E}">
        <p14:creationId xmlns:p14="http://schemas.microsoft.com/office/powerpoint/2010/main" val="419715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Arrow Connector 19"/>
          <p:cNvCxnSpPr/>
          <p:nvPr/>
        </p:nvCxnSpPr>
        <p:spPr>
          <a:xfrm>
            <a:off x="9196388" y="2474913"/>
            <a:ext cx="0" cy="633412"/>
          </a:xfrm>
          <a:prstGeom prst="straightConnector1">
            <a:avLst/>
          </a:prstGeom>
          <a:ln w="57150">
            <a:solidFill>
              <a:srgbClr val="00B0F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2982913" y="2657476"/>
            <a:ext cx="0" cy="633413"/>
          </a:xfrm>
          <a:prstGeom prst="straightConnector1">
            <a:avLst/>
          </a:prstGeom>
          <a:ln w="57150">
            <a:solidFill>
              <a:schemeClr val="bg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154" name="Picture 3" descr="C:\Users\simon.watts\Desktop\Jeni\structur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0800" y="1120775"/>
            <a:ext cx="4476750" cy="538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Comparison of Cell Death Induced by 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Obinutuzumab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 and Rituximab</a:t>
            </a:r>
            <a:endParaRPr lang="de-DE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9156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0" y="5673725"/>
            <a:ext cx="6096000" cy="1184275"/>
          </a:xfrm>
        </p:spPr>
        <p:txBody>
          <a:bodyPr vert="horz" wrap="square" lIns="182880" tIns="45720" rIns="91440" bIns="91440" numCol="1" anchor="b" anchorCtr="0" compatLnSpc="1">
            <a:prstTxWarp prst="textNoShape">
              <a:avLst/>
            </a:prstTxWarp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en-GB" sz="1500" dirty="0">
                <a:latin typeface="Arial" charset="0"/>
                <a:ea typeface="ＭＳ Ｐゴシック" charset="0"/>
                <a:cs typeface="Arial" charset="0"/>
              </a:rPr>
              <a:t>DCD = direct cell death; ADCC = antibody-dependent </a:t>
            </a:r>
            <a:br>
              <a:rPr lang="en-GB" sz="1500" dirty="0">
                <a:latin typeface="Arial" charset="0"/>
                <a:ea typeface="ＭＳ Ｐゴシック" charset="0"/>
                <a:cs typeface="Arial" charset="0"/>
              </a:rPr>
            </a:br>
            <a:r>
              <a:rPr lang="en-GB" sz="1500" dirty="0">
                <a:latin typeface="Arial" charset="0"/>
                <a:ea typeface="ＭＳ Ｐゴシック" charset="0"/>
                <a:cs typeface="Arial" charset="0"/>
              </a:rPr>
              <a:t>cell-mediated cytotoxicity</a:t>
            </a:r>
          </a:p>
          <a:p>
            <a:pPr marL="0" indent="0">
              <a:spcBef>
                <a:spcPct val="0"/>
              </a:spcBef>
              <a:buNone/>
            </a:pPr>
            <a:r>
              <a:rPr lang="en-US" sz="1500" dirty="0">
                <a:latin typeface="Arial" charset="0"/>
                <a:ea typeface="ＭＳ Ｐゴシック" charset="0"/>
                <a:cs typeface="Arial" charset="0"/>
              </a:rPr>
              <a:t>1. </a:t>
            </a:r>
            <a:r>
              <a:rPr lang="en-GB" sz="1500" dirty="0" err="1">
                <a:latin typeface="Arial" charset="0"/>
                <a:ea typeface="ＭＳ Ｐゴシック" charset="0"/>
                <a:cs typeface="Arial" charset="0"/>
              </a:rPr>
              <a:t>Niederfellner</a:t>
            </a:r>
            <a:r>
              <a:rPr lang="en-GB" sz="1500" dirty="0">
                <a:latin typeface="Arial" charset="0"/>
                <a:ea typeface="ＭＳ Ｐゴシック" charset="0"/>
                <a:cs typeface="Arial" charset="0"/>
              </a:rPr>
              <a:t> G et al. </a:t>
            </a:r>
            <a:r>
              <a:rPr lang="en-GB" sz="1500" i="1" dirty="0">
                <a:latin typeface="Arial" charset="0"/>
                <a:ea typeface="ＭＳ Ｐゴシック" charset="0"/>
                <a:cs typeface="Arial" charset="0"/>
              </a:rPr>
              <a:t>Blood </a:t>
            </a:r>
            <a:r>
              <a:rPr lang="en-GB" sz="1500" dirty="0">
                <a:latin typeface="Arial" charset="0"/>
                <a:ea typeface="ＭＳ Ｐゴシック" charset="0"/>
                <a:cs typeface="Arial" charset="0"/>
              </a:rPr>
              <a:t>2011;118:358-67. </a:t>
            </a:r>
            <a:br>
              <a:rPr lang="en-GB" sz="1500" dirty="0">
                <a:latin typeface="Arial" charset="0"/>
                <a:ea typeface="ＭＳ Ｐゴシック" charset="0"/>
                <a:cs typeface="Arial" charset="0"/>
              </a:rPr>
            </a:br>
            <a:r>
              <a:rPr lang="en-GB" sz="1500" dirty="0">
                <a:latin typeface="Arial" charset="0"/>
                <a:ea typeface="ＭＳ Ｐゴシック" charset="0"/>
                <a:cs typeface="Arial" charset="0"/>
              </a:rPr>
              <a:t>2. </a:t>
            </a:r>
            <a:r>
              <a:rPr lang="en-GB" sz="1500" dirty="0" err="1">
                <a:latin typeface="Arial" charset="0"/>
                <a:ea typeface="ＭＳ Ｐゴシック" charset="0"/>
                <a:cs typeface="Arial" charset="0"/>
              </a:rPr>
              <a:t>Alduaij</a:t>
            </a:r>
            <a:r>
              <a:rPr lang="en-GB" sz="1500" dirty="0">
                <a:latin typeface="Arial" charset="0"/>
                <a:ea typeface="ＭＳ Ｐゴシック" charset="0"/>
                <a:cs typeface="Arial" charset="0"/>
              </a:rPr>
              <a:t> W et al. </a:t>
            </a:r>
            <a:r>
              <a:rPr lang="en-GB" sz="1500" i="1" dirty="0">
                <a:latin typeface="Arial" charset="0"/>
                <a:ea typeface="ＭＳ Ｐゴシック" charset="0"/>
                <a:cs typeface="Arial" charset="0"/>
              </a:rPr>
              <a:t>Blood </a:t>
            </a:r>
            <a:r>
              <a:rPr lang="en-GB" sz="1500" dirty="0">
                <a:latin typeface="Arial" charset="0"/>
                <a:ea typeface="ＭＳ Ｐゴシック" charset="0"/>
                <a:cs typeface="Arial" charset="0"/>
              </a:rPr>
              <a:t>2011;117:4519-29.</a:t>
            </a:r>
          </a:p>
          <a:p>
            <a:pPr marL="0" indent="0">
              <a:spcBef>
                <a:spcPct val="0"/>
              </a:spcBef>
              <a:buNone/>
            </a:pPr>
            <a:r>
              <a:rPr lang="en-GB" sz="1500" dirty="0">
                <a:latin typeface="Arial" charset="0"/>
                <a:ea typeface="ＭＳ Ｐゴシック" charset="0"/>
                <a:cs typeface="Arial" charset="0"/>
              </a:rPr>
              <a:t>3. </a:t>
            </a:r>
            <a:r>
              <a:rPr lang="en-GB" sz="1500" dirty="0" err="1">
                <a:latin typeface="Arial" charset="0"/>
                <a:ea typeface="ＭＳ Ｐゴシック" charset="0"/>
                <a:cs typeface="Arial" charset="0"/>
              </a:rPr>
              <a:t>Mössner</a:t>
            </a:r>
            <a:r>
              <a:rPr lang="en-GB" sz="1500" dirty="0">
                <a:latin typeface="Arial" charset="0"/>
                <a:ea typeface="ＭＳ Ｐゴシック" charset="0"/>
                <a:cs typeface="Arial" charset="0"/>
              </a:rPr>
              <a:t> E et al. </a:t>
            </a:r>
            <a:r>
              <a:rPr lang="en-GB" sz="1500" i="1" dirty="0">
                <a:latin typeface="Arial" charset="0"/>
                <a:ea typeface="ＭＳ Ｐゴシック" charset="0"/>
                <a:cs typeface="Arial" charset="0"/>
              </a:rPr>
              <a:t>Blood </a:t>
            </a:r>
            <a:r>
              <a:rPr lang="en-GB" sz="1500" dirty="0">
                <a:latin typeface="Arial" charset="0"/>
                <a:ea typeface="ＭＳ Ｐゴシック" charset="0"/>
                <a:cs typeface="Arial" charset="0"/>
              </a:rPr>
              <a:t>2010;115:4393</a:t>
            </a:r>
            <a:r>
              <a:rPr lang="en-GB" sz="1500" dirty="0">
                <a:latin typeface="Arial" charset="0"/>
                <a:ea typeface="ＭＳ Ｐゴシック" charset="0"/>
                <a:cs typeface="Arial" charset="0"/>
                <a:sym typeface="Symbol" charset="0"/>
              </a:rPr>
              <a:t>-4</a:t>
            </a:r>
            <a:r>
              <a:rPr lang="en-GB" sz="1500" dirty="0">
                <a:latin typeface="Arial" charset="0"/>
                <a:ea typeface="ＭＳ Ｐゴシック" charset="0"/>
                <a:cs typeface="Arial" charset="0"/>
              </a:rPr>
              <a:t>02. </a:t>
            </a:r>
            <a:br>
              <a:rPr lang="en-GB" sz="1500" dirty="0">
                <a:latin typeface="Arial" charset="0"/>
                <a:ea typeface="ＭＳ Ｐゴシック" charset="0"/>
                <a:cs typeface="Arial" charset="0"/>
              </a:rPr>
            </a:br>
            <a:r>
              <a:rPr lang="en-GB" sz="1500" dirty="0">
                <a:latin typeface="Arial" charset="0"/>
                <a:ea typeface="ＭＳ Ｐゴシック" charset="0"/>
                <a:cs typeface="Arial" charset="0"/>
              </a:rPr>
              <a:t>4. Herter S et al. P</a:t>
            </a:r>
            <a:r>
              <a:rPr lang="en-US" sz="1500" dirty="0" err="1">
                <a:latin typeface="Arial" charset="0"/>
                <a:ea typeface="ＭＳ Ｐゴシック" charset="0"/>
                <a:cs typeface="Arial" charset="0"/>
              </a:rPr>
              <a:t>oster</a:t>
            </a:r>
            <a:r>
              <a:rPr lang="en-US" sz="1500" dirty="0">
                <a:latin typeface="Arial" charset="0"/>
                <a:ea typeface="ＭＳ Ｐゴシック" charset="0"/>
                <a:cs typeface="Arial" charset="0"/>
              </a:rPr>
              <a:t> presentation at ASH 2010 (Abstract 3925).</a:t>
            </a:r>
          </a:p>
        </p:txBody>
      </p:sp>
      <p:sp>
        <p:nvSpPr>
          <p:cNvPr id="13" name="Oval 12"/>
          <p:cNvSpPr/>
          <p:nvPr/>
        </p:nvSpPr>
        <p:spPr>
          <a:xfrm>
            <a:off x="5651500" y="3844579"/>
            <a:ext cx="1054100" cy="1054100"/>
          </a:xfrm>
          <a:prstGeom prst="ellipse">
            <a:avLst/>
          </a:prstGeom>
          <a:noFill/>
          <a:ln w="38100" cap="flat" cmpd="sng" algn="ctr">
            <a:solidFill>
              <a:srgbClr val="00B0F0"/>
            </a:solidFill>
            <a:prstDash val="solid"/>
          </a:ln>
          <a:effectLst>
            <a:glow rad="101600">
              <a:srgbClr val="FFFFFF">
                <a:alpha val="60000"/>
              </a:srgbClr>
            </a:glow>
          </a:effectLst>
        </p:spPr>
        <p:txBody>
          <a:bodyPr anchor="ctr"/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/>
              <a:cs typeface="ＭＳ Ｐゴシック"/>
            </a:endParaRPr>
          </a:p>
        </p:txBody>
      </p:sp>
      <p:cxnSp>
        <p:nvCxnSpPr>
          <p:cNvPr id="49172" name="Straight Arrow Connector 23"/>
          <p:cNvCxnSpPr>
            <a:cxnSpLocks noChangeShapeType="1"/>
          </p:cNvCxnSpPr>
          <p:nvPr/>
        </p:nvCxnSpPr>
        <p:spPr bwMode="auto">
          <a:xfrm flipH="1">
            <a:off x="6551613" y="2474913"/>
            <a:ext cx="1428750" cy="1524000"/>
          </a:xfrm>
          <a:prstGeom prst="straightConnector1">
            <a:avLst/>
          </a:prstGeom>
          <a:noFill/>
          <a:ln w="38100">
            <a:solidFill>
              <a:srgbClr val="00B0F0"/>
            </a:solidFill>
            <a:round/>
            <a:headEnd/>
            <a:tailEnd type="triangle" w="lg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5" name="Oval 14"/>
          <p:cNvSpPr/>
          <p:nvPr/>
        </p:nvSpPr>
        <p:spPr>
          <a:xfrm>
            <a:off x="4875890" y="1667697"/>
            <a:ext cx="1181397" cy="1181397"/>
          </a:xfrm>
          <a:prstGeom prst="ellipse">
            <a:avLst/>
          </a:prstGeom>
          <a:noFill/>
          <a:ln w="38100" cap="flat" cmpd="sng" algn="ctr">
            <a:solidFill>
              <a:srgbClr val="002060"/>
            </a:solidFill>
            <a:prstDash val="solid"/>
          </a:ln>
          <a:effectLst>
            <a:glow rad="101600">
              <a:srgbClr val="FFFFFF">
                <a:alpha val="60000"/>
              </a:srgbClr>
            </a:glow>
          </a:effectLst>
        </p:spPr>
        <p:txBody>
          <a:bodyPr anchor="ctr"/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/>
              <a:cs typeface="ＭＳ Ｐゴシック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6429165" y="1761486"/>
            <a:ext cx="1181397" cy="1181397"/>
          </a:xfrm>
          <a:prstGeom prst="ellipse">
            <a:avLst/>
          </a:prstGeom>
          <a:noFill/>
          <a:ln w="38100" cap="flat" cmpd="sng" algn="ctr">
            <a:solidFill>
              <a:srgbClr val="002060"/>
            </a:solidFill>
            <a:prstDash val="solid"/>
          </a:ln>
          <a:effectLst>
            <a:glow rad="101600">
              <a:srgbClr val="FFFFFF">
                <a:alpha val="60000"/>
              </a:srgbClr>
            </a:glow>
          </a:effectLst>
        </p:spPr>
        <p:txBody>
          <a:bodyPr anchor="ctr"/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/>
              <a:cs typeface="ＭＳ Ｐゴシック"/>
            </a:endParaRPr>
          </a:p>
        </p:txBody>
      </p:sp>
      <p:cxnSp>
        <p:nvCxnSpPr>
          <p:cNvPr id="49179" name="Straight Arrow Connector 26"/>
          <p:cNvCxnSpPr>
            <a:cxnSpLocks noChangeShapeType="1"/>
          </p:cNvCxnSpPr>
          <p:nvPr/>
        </p:nvCxnSpPr>
        <p:spPr bwMode="auto">
          <a:xfrm flipV="1">
            <a:off x="4256088" y="1927225"/>
            <a:ext cx="735012" cy="179388"/>
          </a:xfrm>
          <a:prstGeom prst="straightConnector1">
            <a:avLst/>
          </a:prstGeom>
          <a:noFill/>
          <a:ln w="38100">
            <a:solidFill>
              <a:srgbClr val="FFFFFF"/>
            </a:solidFill>
            <a:round/>
            <a:headEnd/>
            <a:tailEnd type="triangle" w="lg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9180" name="Straight Arrow Connector 27"/>
          <p:cNvCxnSpPr>
            <a:cxnSpLocks noChangeShapeType="1"/>
          </p:cNvCxnSpPr>
          <p:nvPr/>
        </p:nvCxnSpPr>
        <p:spPr bwMode="auto">
          <a:xfrm>
            <a:off x="4256088" y="2106613"/>
            <a:ext cx="2246312" cy="468312"/>
          </a:xfrm>
          <a:prstGeom prst="straightConnector1">
            <a:avLst/>
          </a:prstGeom>
          <a:noFill/>
          <a:ln w="38100">
            <a:solidFill>
              <a:srgbClr val="FFFFFF"/>
            </a:solidFill>
            <a:round/>
            <a:headEnd/>
            <a:tailEnd type="triangle" w="lg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9" name="Rounded Rectangle 8"/>
          <p:cNvSpPr/>
          <p:nvPr/>
        </p:nvSpPr>
        <p:spPr>
          <a:xfrm>
            <a:off x="1709294" y="1536703"/>
            <a:ext cx="2546400" cy="1269999"/>
          </a:xfrm>
          <a:prstGeom prst="roundRect">
            <a:avLst>
              <a:gd name="adj" fmla="val 0"/>
            </a:avLst>
          </a:prstGeom>
          <a:solidFill>
            <a:srgbClr val="F9951E"/>
          </a:solidFill>
          <a:ln w="12700" cap="flat" cmpd="sng" algn="ctr">
            <a:solidFill>
              <a:schemeClr val="tx1"/>
            </a:solidFill>
            <a:prstDash val="solid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Type II</a:t>
            </a:r>
            <a:br>
              <a:rPr kumimoji="0" lang="en-GB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</a:br>
            <a:r>
              <a:rPr kumimoji="0" lang="en-GB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anti-CD20 antibody</a:t>
            </a:r>
            <a:r>
              <a:rPr kumimoji="0" lang="en-GB" sz="1800" b="1" i="0" u="none" strike="noStrike" kern="0" cap="none" spc="0" normalizeH="0" baseline="30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1</a:t>
            </a:r>
            <a:r>
              <a:rPr kumimoji="0" lang="en-GB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709294" y="3317647"/>
            <a:ext cx="2546400" cy="1128295"/>
          </a:xfrm>
          <a:prstGeom prst="roundRect">
            <a:avLst>
              <a:gd name="adj" fmla="val 0"/>
            </a:avLst>
          </a:prstGeom>
          <a:solidFill>
            <a:srgbClr val="F9951E"/>
          </a:solidFill>
          <a:ln w="12700" cap="flat" cmpd="sng" algn="ctr">
            <a:solidFill>
              <a:schemeClr val="tx1"/>
            </a:solidFill>
            <a:prstDash val="solid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Enhanced </a:t>
            </a:r>
            <a:br>
              <a:rPr kumimoji="0" lang="en-GB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</a:br>
            <a:r>
              <a:rPr kumimoji="0" lang="en-GB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DCD vs rituximab</a:t>
            </a:r>
            <a:r>
              <a:rPr kumimoji="0" lang="en-GB" sz="1800" b="1" i="0" u="none" strike="noStrike" kern="0" cap="none" spc="0" normalizeH="0" baseline="30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2</a:t>
            </a:r>
            <a:r>
              <a:rPr kumimoji="0" lang="en-GB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879540" y="1737545"/>
            <a:ext cx="2633696" cy="736600"/>
          </a:xfrm>
          <a:prstGeom prst="roundRect">
            <a:avLst>
              <a:gd name="adj" fmla="val 0"/>
            </a:avLst>
          </a:prstGeom>
          <a:solidFill>
            <a:srgbClr val="B9D629"/>
          </a:solidFill>
          <a:ln w="12700" cap="flat" cmpd="sng" algn="ctr">
            <a:solidFill>
              <a:schemeClr val="tx1"/>
            </a:solidFill>
            <a:prstDash val="solid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Glycoengineered</a:t>
            </a:r>
            <a:br>
              <a:rPr kumimoji="0" lang="en-GB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</a:br>
            <a:r>
              <a:rPr kumimoji="0" lang="en-GB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Fc region</a:t>
            </a:r>
            <a:r>
              <a:rPr kumimoji="0" lang="en-GB" sz="1800" b="1" i="0" u="none" strike="noStrike" kern="0" cap="none" spc="0" normalizeH="0" baseline="30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3</a:t>
            </a:r>
            <a:r>
              <a:rPr kumimoji="0" lang="en-GB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 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879540" y="3107988"/>
            <a:ext cx="2633696" cy="2061947"/>
          </a:xfrm>
          <a:prstGeom prst="roundRect">
            <a:avLst>
              <a:gd name="adj" fmla="val 0"/>
            </a:avLst>
          </a:prstGeom>
          <a:solidFill>
            <a:srgbClr val="B9D629"/>
          </a:solidFill>
          <a:ln w="12700" cap="flat" cmpd="sng" algn="ctr">
            <a:solidFill>
              <a:schemeClr val="tx1"/>
            </a:solidFill>
            <a:prstDash val="solid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Up to 100-fold increase in ADCC </a:t>
            </a:r>
            <a:r>
              <a:rPr kumimoji="0" lang="en-GB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vs</a:t>
            </a:r>
            <a:r>
              <a:rPr kumimoji="0" lang="en-GB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 rituximab</a:t>
            </a:r>
            <a:r>
              <a:rPr kumimoji="0" lang="en-GB" sz="1800" b="1" i="0" u="none" strike="noStrike" kern="0" cap="none" spc="0" normalizeH="0" baseline="30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3,4</a:t>
            </a:r>
            <a:endParaRPr kumimoji="0" lang="en-GB" sz="1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0446940"/>
      </p:ext>
    </p:extLst>
  </p:cSld>
  <p:clrMapOvr>
    <a:masterClrMapping/>
  </p:clrMapOvr>
  <p:transition spd="slow" advClick="0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CDCF1169-47C7-424B-AB93-17A0B627DF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515" y="1687458"/>
            <a:ext cx="5987870" cy="31216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B616BAB-0FBC-474F-B21F-1C9DD7478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3986"/>
            <a:ext cx="11125200" cy="1347204"/>
          </a:xfrm>
        </p:spPr>
        <p:txBody>
          <a:bodyPr/>
          <a:lstStyle/>
          <a:p>
            <a:r>
              <a:rPr lang="en-US" dirty="0"/>
              <a:t>GALLIUM: Four-Year Results with </a:t>
            </a:r>
            <a:r>
              <a:rPr lang="en-US" dirty="0" err="1"/>
              <a:t>Obinutuzumab</a:t>
            </a:r>
            <a:r>
              <a:rPr lang="en-US" dirty="0"/>
              <a:t>-Based </a:t>
            </a:r>
            <a:r>
              <a:rPr lang="en-US" dirty="0" err="1"/>
              <a:t>Immunochemotherapy</a:t>
            </a:r>
            <a:r>
              <a:rPr lang="en-US" dirty="0"/>
              <a:t> for Previously Untreated FL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40E7CC-487C-9B4C-8DB0-1917EA9244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5264849"/>
            <a:ext cx="9906000" cy="1059751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sz="1800" dirty="0"/>
              <a:t>G-chemo continues to demonstrate clinically meaningful improvements in outcomes relative to R-chemo for patients with previously untreated FL</a:t>
            </a:r>
          </a:p>
          <a:p>
            <a:pPr>
              <a:spcAft>
                <a:spcPts val="0"/>
              </a:spcAft>
            </a:pPr>
            <a:r>
              <a:rPr lang="en-US" sz="1800" dirty="0"/>
              <a:t>OS data remain immature, with additional follow-up needed to draw conclusions</a:t>
            </a:r>
          </a:p>
        </p:txBody>
      </p:sp>
      <p:sp>
        <p:nvSpPr>
          <p:cNvPr id="5" name="Rectangle 33">
            <a:extLst>
              <a:ext uri="{FF2B5EF4-FFF2-40B4-BE49-F238E27FC236}">
                <a16:creationId xmlns:a16="http://schemas.microsoft.com/office/drawing/2014/main" id="{B3370366-BBE2-0241-BC85-CFD165BA49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4314" y="1644856"/>
            <a:ext cx="4690872" cy="2359152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  <a:ea typeface="ヒラギノ角ゴ Pro W3" charset="0"/>
              <a:cs typeface="ヒラギノ角ゴ Pro W3" charset="0"/>
            </a:endParaRPr>
          </a:p>
        </p:txBody>
      </p:sp>
      <p:graphicFrame>
        <p:nvGraphicFramePr>
          <p:cNvPr id="6" name="Group 36">
            <a:extLst>
              <a:ext uri="{FF2B5EF4-FFF2-40B4-BE49-F238E27FC236}">
                <a16:creationId xmlns:a16="http://schemas.microsoft.com/office/drawing/2014/main" id="{CCD84AF0-5DCB-B14F-844E-FD87E783EE6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04557399"/>
              </p:ext>
            </p:extLst>
          </p:nvPr>
        </p:nvGraphicFramePr>
        <p:xfrm>
          <a:off x="7162800" y="1726143"/>
          <a:ext cx="4533900" cy="2167452"/>
        </p:xfrm>
        <a:graphic>
          <a:graphicData uri="http://schemas.openxmlformats.org/drawingml/2006/table">
            <a:tbl>
              <a:tblPr>
                <a:solidFill>
                  <a:srgbClr val="002A50"/>
                </a:solidFill>
              </a:tblPr>
              <a:tblGrid>
                <a:gridCol w="23425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34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7910">
                  <a:extLst>
                    <a:ext uri="{9D8B030D-6E8A-4147-A177-3AD203B41FA5}">
                      <a16:colId xmlns:a16="http://schemas.microsoft.com/office/drawing/2014/main" val="1075804777"/>
                    </a:ext>
                  </a:extLst>
                </a:gridCol>
              </a:tblGrid>
              <a:tr h="5397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G-chemo</a:t>
                      </a:r>
                      <a:br>
                        <a:rPr kumimoji="0" 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</a:br>
                      <a:r>
                        <a:rPr kumimoji="0" 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(n = 601)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R-chemo</a:t>
                      </a:r>
                      <a:br>
                        <a:rPr kumimoji="0" 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</a:br>
                      <a:r>
                        <a:rPr kumimoji="0" 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(n = 601)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62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Any adverse event (AE)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99.8%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99.5%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62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Grade 3-5 AEs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79.2%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71.2%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3384367"/>
                  </a:ext>
                </a:extLst>
              </a:tr>
              <a:tr h="326200">
                <a:tc>
                  <a:txBody>
                    <a:bodyPr/>
                    <a:lstStyle/>
                    <a:p>
                      <a:pPr marL="0" marR="0" lvl="0" indent="2317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Infections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22.2%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18.6%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2507380"/>
                  </a:ext>
                </a:extLst>
              </a:tr>
              <a:tr h="288259">
                <a:tc>
                  <a:txBody>
                    <a:bodyPr/>
                    <a:lstStyle/>
                    <a:p>
                      <a:pPr marL="0" marR="0" lvl="0" indent="2349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Neutropenia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48.4%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41.4%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8259">
                <a:tc>
                  <a:txBody>
                    <a:bodyPr/>
                    <a:lstStyle/>
                    <a:p>
                      <a:pPr marL="0" marR="0" lvl="0" indent="2317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Second cancer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6.9%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4.4%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1347748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C4465FD-5E48-C74C-AEE9-5422956FFA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612" y="6373368"/>
            <a:ext cx="10972800" cy="484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bIns="91440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600" dirty="0">
                <a:solidFill>
                  <a:srgbClr val="FFFFFF"/>
                </a:solidFill>
              </a:rPr>
              <a:t>Townsend W et al. </a:t>
            </a:r>
            <a:r>
              <a:rPr lang="en-US" sz="1600" i="1" dirty="0">
                <a:solidFill>
                  <a:srgbClr val="FFFFFF"/>
                </a:solidFill>
              </a:rPr>
              <a:t>Proc ASH </a:t>
            </a:r>
            <a:r>
              <a:rPr lang="en-US" sz="1600" dirty="0">
                <a:solidFill>
                  <a:srgbClr val="FFFFFF"/>
                </a:solidFill>
              </a:rPr>
              <a:t>2018;Abstract 1597.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1BE958-B101-974F-942A-10E3F1B093B8}"/>
              </a:ext>
            </a:extLst>
          </p:cNvPr>
          <p:cNvSpPr txBox="1"/>
          <p:nvPr/>
        </p:nvSpPr>
        <p:spPr>
          <a:xfrm>
            <a:off x="2657050" y="4782235"/>
            <a:ext cx="25908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/>
              <a:t>Time (months)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5D2B735-5586-0B4B-92DD-9F3BB9E9FBCA}"/>
              </a:ext>
            </a:extLst>
          </p:cNvPr>
          <p:cNvSpPr txBox="1"/>
          <p:nvPr/>
        </p:nvSpPr>
        <p:spPr>
          <a:xfrm rot="16200000">
            <a:off x="-536567" y="2867203"/>
            <a:ext cx="25908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/>
              <a:t>Probability of survival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BD3BE8B-DCFF-CB45-BF68-09F43CD5E511}"/>
              </a:ext>
            </a:extLst>
          </p:cNvPr>
          <p:cNvSpPr txBox="1"/>
          <p:nvPr/>
        </p:nvSpPr>
        <p:spPr>
          <a:xfrm>
            <a:off x="2516887" y="1454808"/>
            <a:ext cx="25908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/>
              <a:t>Progression-free survival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45E98AE-4953-3649-9A27-CF9C97A58FC1}"/>
              </a:ext>
            </a:extLst>
          </p:cNvPr>
          <p:cNvSpPr txBox="1"/>
          <p:nvPr/>
        </p:nvSpPr>
        <p:spPr>
          <a:xfrm>
            <a:off x="2048568" y="3666971"/>
            <a:ext cx="2590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/>
              <a:t>R-chemotherapy (N = 601)</a:t>
            </a:r>
          </a:p>
          <a:p>
            <a:r>
              <a:rPr lang="en-US" sz="1500" dirty="0"/>
              <a:t>G-chemotherapy (N = 601)</a:t>
            </a:r>
          </a:p>
          <a:p>
            <a:r>
              <a:rPr lang="en-US" sz="1500" dirty="0"/>
              <a:t>Censored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4E3BE52-9784-F64A-BFC5-57B9B2C5F9FF}"/>
              </a:ext>
            </a:extLst>
          </p:cNvPr>
          <p:cNvCxnSpPr/>
          <p:nvPr/>
        </p:nvCxnSpPr>
        <p:spPr bwMode="auto">
          <a:xfrm>
            <a:off x="1558166" y="3821058"/>
            <a:ext cx="4572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E0D869C-7AFB-AC49-B31D-E3E6E317AF06}"/>
              </a:ext>
            </a:extLst>
          </p:cNvPr>
          <p:cNvCxnSpPr/>
          <p:nvPr/>
        </p:nvCxnSpPr>
        <p:spPr bwMode="auto">
          <a:xfrm>
            <a:off x="1558166" y="4049658"/>
            <a:ext cx="4572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9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8FC58C74-92C1-644F-9E3C-446E1E2C9E41}"/>
              </a:ext>
            </a:extLst>
          </p:cNvPr>
          <p:cNvSpPr txBox="1"/>
          <p:nvPr/>
        </p:nvSpPr>
        <p:spPr>
          <a:xfrm>
            <a:off x="1596266" y="4022296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+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88E516-5231-074B-8B80-33D8E2064CD5}"/>
              </a:ext>
            </a:extLst>
          </p:cNvPr>
          <p:cNvSpPr txBox="1"/>
          <p:nvPr/>
        </p:nvSpPr>
        <p:spPr>
          <a:xfrm>
            <a:off x="7100711" y="4098567"/>
            <a:ext cx="300915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/>
              <a:t>G = </a:t>
            </a:r>
            <a:r>
              <a:rPr lang="en-US" sz="1500" dirty="0" err="1"/>
              <a:t>obinutuzumab</a:t>
            </a:r>
            <a:r>
              <a:rPr lang="en-US" sz="1500" dirty="0"/>
              <a:t>; R = rituximab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BBC6A49-D5EF-9143-ADEB-6573331AC399}"/>
              </a:ext>
            </a:extLst>
          </p:cNvPr>
          <p:cNvSpPr txBox="1"/>
          <p:nvPr/>
        </p:nvSpPr>
        <p:spPr>
          <a:xfrm>
            <a:off x="1465375" y="2999183"/>
            <a:ext cx="109998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/>
              <a:t>HR = 0.73</a:t>
            </a:r>
          </a:p>
          <a:p>
            <a:r>
              <a:rPr lang="en-US" sz="1500" i="1" dirty="0"/>
              <a:t>p</a:t>
            </a:r>
            <a:r>
              <a:rPr lang="en-US" sz="1500" dirty="0"/>
              <a:t> = 0.0034</a:t>
            </a:r>
          </a:p>
        </p:txBody>
      </p:sp>
    </p:spTree>
    <p:extLst>
      <p:ext uri="{BB962C8B-B14F-4D97-AF65-F5344CB8AC3E}">
        <p14:creationId xmlns:p14="http://schemas.microsoft.com/office/powerpoint/2010/main" val="2476874405"/>
      </p:ext>
    </p:extLst>
  </p:cSld>
  <p:clrMapOvr>
    <a:masterClrMapping/>
  </p:clrMapOvr>
  <p:transition spd="slow" advClick="0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3"/>
          <p:cNvSpPr>
            <a:spLocks noChangeArrowheads="1"/>
          </p:cNvSpPr>
          <p:nvPr/>
        </p:nvSpPr>
        <p:spPr bwMode="auto">
          <a:xfrm>
            <a:off x="1442013" y="1442013"/>
            <a:ext cx="9378387" cy="4425387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l">
              <a:spcBef>
                <a:spcPts val="1675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algn="l">
              <a:spcBef>
                <a:spcPts val="1675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algn="l">
              <a:spcBef>
                <a:spcPts val="1675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algn="l">
              <a:spcBef>
                <a:spcPts val="1675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algn="l">
              <a:spcBef>
                <a:spcPts val="1675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ヒラギノ角ゴ Pro W3" charset="-128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ヒラギノ角ゴ Pro W3" charset="0"/>
                <a:cs typeface="ヒラギノ角ゴ Pro W3" charset="0"/>
              </a:rPr>
              <a:t>GALLIUM: Safety Summary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7907843"/>
              </p:ext>
            </p:extLst>
          </p:nvPr>
        </p:nvGraphicFramePr>
        <p:xfrm>
          <a:off x="1560653" y="1561751"/>
          <a:ext cx="9141106" cy="418591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1323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29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57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81427">
                <a:tc>
                  <a:txBody>
                    <a:bodyPr/>
                    <a:lstStyle/>
                    <a:p>
                      <a:endParaRPr lang="en-US" sz="1700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B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R-chemo</a:t>
                      </a:r>
                    </a:p>
                    <a:p>
                      <a:pPr algn="ctr"/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(n</a:t>
                      </a:r>
                      <a:r>
                        <a:rPr lang="en-US" sz="1700" baseline="0" dirty="0">
                          <a:solidFill>
                            <a:schemeClr val="tx1"/>
                          </a:solidFill>
                        </a:rPr>
                        <a:t> = 597)</a:t>
                      </a:r>
                      <a:endParaRPr lang="en-US" sz="1700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B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G-chemo</a:t>
                      </a:r>
                    </a:p>
                    <a:p>
                      <a:pPr algn="ctr"/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(n = 595)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B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387">
                <a:tc>
                  <a:txBody>
                    <a:bodyPr/>
                    <a:lstStyle/>
                    <a:p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Any AE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5C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98%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5C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5C9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9387">
                <a:tc>
                  <a:txBody>
                    <a:bodyPr/>
                    <a:lstStyle/>
                    <a:p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Grade ≥3 AEs</a:t>
                      </a:r>
                      <a:r>
                        <a:rPr lang="en-US" sz="1700" baseline="0" dirty="0">
                          <a:solidFill>
                            <a:schemeClr val="tx1"/>
                          </a:solidFill>
                        </a:rPr>
                        <a:t> (</a:t>
                      </a:r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≥5% in either arm)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5C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68%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5C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75%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5C9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9387">
                <a:tc>
                  <a:txBody>
                    <a:bodyPr/>
                    <a:lstStyle/>
                    <a:p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   Neutropenia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5C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40%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5C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46%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5C9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9387">
                <a:tc>
                  <a:txBody>
                    <a:bodyPr/>
                    <a:lstStyle/>
                    <a:p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   Thrombocytopenia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5C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3%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5C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6%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5C9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9387">
                <a:tc gridSpan="3">
                  <a:txBody>
                    <a:bodyPr/>
                    <a:lstStyle/>
                    <a:p>
                      <a:r>
                        <a:rPr lang="en-US" sz="1700" b="1" dirty="0">
                          <a:solidFill>
                            <a:schemeClr val="tx1"/>
                          </a:solidFill>
                        </a:rPr>
                        <a:t>Grade ≥3 AEs of special interest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5C9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7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5C9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7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5C9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9387">
                <a:tc>
                  <a:txBody>
                    <a:bodyPr/>
                    <a:lstStyle/>
                    <a:p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   Infections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5C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16%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5C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20%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5C9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9387">
                <a:tc>
                  <a:txBody>
                    <a:bodyPr/>
                    <a:lstStyle/>
                    <a:p>
                      <a:pPr marL="0" marR="0" lvl="0" indent="0" algn="l" defTabSz="457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   Infusion-related reactions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5C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7%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5C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12%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5C9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9387">
                <a:tc>
                  <a:txBody>
                    <a:bodyPr/>
                    <a:lstStyle/>
                    <a:p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   Second neoplasms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5C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3%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5C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5%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5C9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9387">
                <a:tc>
                  <a:txBody>
                    <a:bodyPr/>
                    <a:lstStyle/>
                    <a:p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Grade</a:t>
                      </a:r>
                      <a:r>
                        <a:rPr lang="en-US" sz="1700" baseline="0" dirty="0">
                          <a:solidFill>
                            <a:schemeClr val="tx1"/>
                          </a:solidFill>
                        </a:rPr>
                        <a:t> 5 AEs</a:t>
                      </a:r>
                      <a:endParaRPr lang="en-US" sz="17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5C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3%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5C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4%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5C9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0" y="6473279"/>
            <a:ext cx="9144000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2880" bIns="91440" anchor="b" anchorCtr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Marcus R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N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Engl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J Med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2017;377</a:t>
            </a:r>
            <a:r>
              <a:rPr kumimoji="0" lang="mr-I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(14)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:1331-44.</a:t>
            </a:r>
          </a:p>
        </p:txBody>
      </p:sp>
    </p:spTree>
    <p:extLst>
      <p:ext uri="{BB962C8B-B14F-4D97-AF65-F5344CB8AC3E}">
        <p14:creationId xmlns:p14="http://schemas.microsoft.com/office/powerpoint/2010/main" val="3565156536"/>
      </p:ext>
    </p:extLst>
  </p:cSld>
  <p:clrMapOvr>
    <a:masterClrMapping/>
  </p:clrMapOvr>
  <p:transition spd="slow" advClick="0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50A33B61-6B7C-9E40-B5F3-E6244DF09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95250"/>
            <a:ext cx="10972800" cy="1143000"/>
          </a:xfrm>
        </p:spPr>
        <p:txBody>
          <a:bodyPr/>
          <a:lstStyle/>
          <a:p>
            <a:r>
              <a:rPr lang="en-US" altLang="en-US" dirty="0"/>
              <a:t>RELEVANCE: A Phase III Trial of Rituximab with Lenalidomide versus Rituximab with Chemotherapy for Patients with Untreated FL</a:t>
            </a:r>
          </a:p>
        </p:txBody>
      </p:sp>
      <p:cxnSp>
        <p:nvCxnSpPr>
          <p:cNvPr id="13315" name="Straight Connector 10">
            <a:extLst>
              <a:ext uri="{FF2B5EF4-FFF2-40B4-BE49-F238E27FC236}">
                <a16:creationId xmlns:a16="http://schemas.microsoft.com/office/drawing/2014/main" id="{F4738558-FE7F-9D45-9B8B-968405E68E8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319588" y="3719513"/>
            <a:ext cx="6096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98E0E17A-4F2A-3443-A451-B0400B2A875A}"/>
              </a:ext>
            </a:extLst>
          </p:cNvPr>
          <p:cNvCxnSpPr/>
          <p:nvPr/>
        </p:nvCxnSpPr>
        <p:spPr bwMode="auto">
          <a:xfrm rot="5400000" flipH="1" flipV="1">
            <a:off x="4278312" y="3640138"/>
            <a:ext cx="1655763" cy="1588"/>
          </a:xfrm>
          <a:prstGeom prst="straightConnector1">
            <a:avLst/>
          </a:prstGeom>
          <a:ln w="28575" cmpd="sng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16150D5-BFE4-2C47-889F-4B67DB6C86AA}"/>
              </a:ext>
            </a:extLst>
          </p:cNvPr>
          <p:cNvCxnSpPr/>
          <p:nvPr/>
        </p:nvCxnSpPr>
        <p:spPr bwMode="auto">
          <a:xfrm>
            <a:off x="5105400" y="4468813"/>
            <a:ext cx="661988" cy="0"/>
          </a:xfrm>
          <a:prstGeom prst="straightConnector1">
            <a:avLst/>
          </a:prstGeom>
          <a:ln w="28575" cmpd="sng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FC55E072-DCCC-8F46-B8C1-FCCC5A5AB62F}"/>
              </a:ext>
            </a:extLst>
          </p:cNvPr>
          <p:cNvCxnSpPr/>
          <p:nvPr/>
        </p:nvCxnSpPr>
        <p:spPr bwMode="auto">
          <a:xfrm>
            <a:off x="5105400" y="2813050"/>
            <a:ext cx="661988" cy="0"/>
          </a:xfrm>
          <a:prstGeom prst="straightConnector1">
            <a:avLst/>
          </a:prstGeom>
          <a:ln w="28575" cmpd="sng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319" name="Group 9">
            <a:extLst>
              <a:ext uri="{FF2B5EF4-FFF2-40B4-BE49-F238E27FC236}">
                <a16:creationId xmlns:a16="http://schemas.microsoft.com/office/drawing/2014/main" id="{AF149D7F-60A4-5A42-ABD6-5004B69A3371}"/>
              </a:ext>
            </a:extLst>
          </p:cNvPr>
          <p:cNvGrpSpPr>
            <a:grpSpLocks/>
          </p:cNvGrpSpPr>
          <p:nvPr/>
        </p:nvGrpSpPr>
        <p:grpSpPr bwMode="auto">
          <a:xfrm>
            <a:off x="4651375" y="3206750"/>
            <a:ext cx="914400" cy="914400"/>
            <a:chOff x="1872" y="1584"/>
            <a:chExt cx="576" cy="576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3BD29C98-85CF-FC47-87F8-4BC876DF6A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2" y="1584"/>
              <a:ext cx="576" cy="576"/>
            </a:xfrm>
            <a:prstGeom prst="ellipse">
              <a:avLst/>
            </a:prstGeom>
            <a:solidFill>
              <a:srgbClr val="FE701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63500" dir="2700000" algn="ctr" rotWithShape="0">
                      <a:schemeClr val="tx1">
                        <a:alpha val="39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GB"/>
              </a:defPPr>
              <a:lvl1pPr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1pPr>
              <a:lvl2pPr marL="4302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2pPr>
              <a:lvl3pPr marL="6461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3pPr>
              <a:lvl4pPr marL="8620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4pPr>
              <a:lvl5pPr marL="10779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5pPr>
              <a:lvl6pPr marL="22860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6pPr>
              <a:lvl7pPr marL="27432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7pPr>
              <a:lvl8pPr marL="32004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8pPr>
              <a:lvl9pPr marL="36576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9pPr>
            </a:lstStyle>
            <a:p>
              <a:pPr marL="0" marR="0" lvl="0" indent="0" algn="l" defTabSz="4556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Calibri"/>
                <a:ea typeface="MS PGothic" charset="0"/>
                <a:cs typeface="Calibri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8327709-66AA-CD48-8A95-0FBD2212FB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0" y="1632"/>
              <a:ext cx="480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63500" dir="2700000" algn="ctr" rotWithShape="0">
                      <a:schemeClr val="tx1">
                        <a:alpha val="39998"/>
                      </a:schemeClr>
                    </a:outerShdw>
                  </a:effectLst>
                </a14:hiddenEffects>
              </a:ext>
            </a:extLst>
          </p:spPr>
          <p:txBody>
            <a:bodyPr lIns="0" tIns="0" rIns="0" anchor="ctr"/>
            <a:lstStyle>
              <a:defPPr>
                <a:defRPr lang="en-GB"/>
              </a:defPPr>
              <a:lvl1pPr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1pPr>
              <a:lvl2pPr marL="4302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2pPr>
              <a:lvl3pPr marL="6461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3pPr>
              <a:lvl4pPr marL="8620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4pPr>
              <a:lvl5pPr marL="10779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5pPr>
              <a:lvl6pPr marL="22860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6pPr>
              <a:lvl7pPr marL="27432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7pPr>
              <a:lvl8pPr marL="32004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8pPr>
              <a:lvl9pPr marL="36576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9pPr>
            </a:lstStyle>
            <a:p>
              <a:pPr marL="0" marR="0" lvl="0" indent="0" algn="ctr" defTabSz="4556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Arial" charset="0"/>
                  <a:cs typeface="Arial" charset="0"/>
                </a:rPr>
                <a:t>R</a:t>
              </a:r>
            </a:p>
          </p:txBody>
        </p:sp>
      </p:grpSp>
      <p:graphicFrame>
        <p:nvGraphicFramePr>
          <p:cNvPr id="13" name="Group 31">
            <a:extLst>
              <a:ext uri="{FF2B5EF4-FFF2-40B4-BE49-F238E27FC236}">
                <a16:creationId xmlns:a16="http://schemas.microsoft.com/office/drawing/2014/main" id="{81B28937-D9B2-7B45-8CA5-849DBF40FE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2670982"/>
              </p:ext>
            </p:extLst>
          </p:nvPr>
        </p:nvGraphicFramePr>
        <p:xfrm>
          <a:off x="1603375" y="2933700"/>
          <a:ext cx="2782888" cy="1554528"/>
        </p:xfrm>
        <a:graphic>
          <a:graphicData uri="http://schemas.openxmlformats.org/drawingml/2006/table">
            <a:tbl>
              <a:tblPr/>
              <a:tblGrid>
                <a:gridCol w="2782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57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Eligibility</a:t>
                      </a:r>
                    </a:p>
                  </a:txBody>
                  <a:tcPr marL="91441" marR="91441" marT="45732" marB="4573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92F5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8452"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Grade I-IIIa, Stage II-IV untreated FL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Symptomatic, requiring treatment</a:t>
                      </a:r>
                    </a:p>
                  </a:txBody>
                  <a:tcPr marL="91441" marR="91441"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E5D9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Rectangle 18">
            <a:extLst>
              <a:ext uri="{FF2B5EF4-FFF2-40B4-BE49-F238E27FC236}">
                <a16:creationId xmlns:a16="http://schemas.microsoft.com/office/drawing/2014/main" id="{04BAA60A-B540-B34D-98E1-084E30F8E2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5338" y="2105829"/>
            <a:ext cx="4454525" cy="1327130"/>
          </a:xfrm>
          <a:prstGeom prst="rect">
            <a:avLst/>
          </a:prstGeom>
          <a:solidFill>
            <a:srgbClr val="F9951E"/>
          </a:solidFill>
          <a:ln w="12700" cmpd="sng">
            <a:solidFill>
              <a:srgbClr val="FFFFFF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Calibri"/>
            </a:endParaRPr>
          </a:p>
        </p:txBody>
      </p:sp>
      <p:sp>
        <p:nvSpPr>
          <p:cNvPr id="15" name="Rectangle 18">
            <a:extLst>
              <a:ext uri="{FF2B5EF4-FFF2-40B4-BE49-F238E27FC236}">
                <a16:creationId xmlns:a16="http://schemas.microsoft.com/office/drawing/2014/main" id="{106E079C-7530-0F45-8121-08DFF6E76A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5338" y="3873344"/>
            <a:ext cx="4454525" cy="1346514"/>
          </a:xfrm>
          <a:prstGeom prst="rect">
            <a:avLst/>
          </a:prstGeom>
          <a:solidFill>
            <a:srgbClr val="99CD14"/>
          </a:solidFill>
          <a:ln w="12700" cmpd="sng">
            <a:solidFill>
              <a:srgbClr val="FFFFFF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ＭＳ Ｐゴシック" charset="0"/>
                <a:cs typeface="Calibri"/>
              </a:rPr>
              <a:t> </a:t>
            </a:r>
          </a:p>
        </p:txBody>
      </p:sp>
      <p:sp>
        <p:nvSpPr>
          <p:cNvPr id="13330" name="TextBox 16">
            <a:extLst>
              <a:ext uri="{FF2B5EF4-FFF2-40B4-BE49-F238E27FC236}">
                <a16:creationId xmlns:a16="http://schemas.microsoft.com/office/drawing/2014/main" id="{E1613760-6001-F644-982B-4FE013DC39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8675" y="2441575"/>
            <a:ext cx="44211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Rituximab + chemotherapy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R-CHOP, R-CVP or BR</a:t>
            </a:r>
          </a:p>
        </p:txBody>
      </p:sp>
      <p:sp>
        <p:nvSpPr>
          <p:cNvPr id="13331" name="TextBox 17">
            <a:extLst>
              <a:ext uri="{FF2B5EF4-FFF2-40B4-BE49-F238E27FC236}">
                <a16:creationId xmlns:a16="http://schemas.microsoft.com/office/drawing/2014/main" id="{EADFFCAB-A1F5-BD4D-886B-7F458699ED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9150" y="4327525"/>
            <a:ext cx="44307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Lenalidomide + rituximab</a:t>
            </a:r>
          </a:p>
        </p:txBody>
      </p:sp>
      <p:sp>
        <p:nvSpPr>
          <p:cNvPr id="13333" name="TextBox 2">
            <a:extLst>
              <a:ext uri="{FF2B5EF4-FFF2-40B4-BE49-F238E27FC236}">
                <a16:creationId xmlns:a16="http://schemas.microsoft.com/office/drawing/2014/main" id="{81D9B05D-B283-5C40-8346-EB14E03258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9000" y="1506538"/>
            <a:ext cx="47831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</a:rPr>
              <a:t>Trial identifier: NCT01476787 (Closed)</a:t>
            </a:r>
          </a:p>
        </p:txBody>
      </p:sp>
      <p:sp>
        <p:nvSpPr>
          <p:cNvPr id="13334" name="Rectangle 20">
            <a:extLst>
              <a:ext uri="{FF2B5EF4-FFF2-40B4-BE49-F238E27FC236}">
                <a16:creationId xmlns:a16="http://schemas.microsoft.com/office/drawing/2014/main" id="{866F3AD0-6A9C-364F-8BC7-C98342CEE3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2731" y="5595154"/>
            <a:ext cx="84693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defRPr/>
            </a:pPr>
            <a:r>
              <a:rPr kumimoji="0" lang="en-US" altLang="en-US" sz="20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Primary endpoints</a:t>
            </a: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: Complete response rate at 120 </a:t>
            </a:r>
            <a:r>
              <a:rPr lang="en-US" altLang="en-US" sz="2000" b="1" dirty="0">
                <a:solidFill>
                  <a:srgbClr val="FFFFFF"/>
                </a:solidFill>
                <a:cs typeface="Arial" panose="020B0604020202020204" pitchFamily="34" charset="0"/>
              </a:rPr>
              <a:t>weeks and PFS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D0E0148-964C-F34D-BA3C-4C358476F5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6356636"/>
            <a:ext cx="10972800" cy="484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bIns="91440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600" dirty="0" err="1">
                <a:solidFill>
                  <a:srgbClr val="FFFFFF"/>
                </a:solidFill>
              </a:rPr>
              <a:t>Morschhauser</a:t>
            </a:r>
            <a:r>
              <a:rPr lang="en-US" sz="1600" dirty="0">
                <a:solidFill>
                  <a:srgbClr val="FFFFFF"/>
                </a:solidFill>
              </a:rPr>
              <a:t> F et al. </a:t>
            </a:r>
            <a:r>
              <a:rPr lang="nb-NO" sz="1600" i="1" dirty="0">
                <a:solidFill>
                  <a:srgbClr val="FFFFFF"/>
                </a:solidFill>
              </a:rPr>
              <a:t>N </a:t>
            </a:r>
            <a:r>
              <a:rPr lang="nb-NO" sz="1600" i="1" dirty="0" err="1">
                <a:solidFill>
                  <a:srgbClr val="FFFFFF"/>
                </a:solidFill>
              </a:rPr>
              <a:t>Engl</a:t>
            </a:r>
            <a:r>
              <a:rPr lang="nb-NO" sz="1600" i="1" dirty="0">
                <a:solidFill>
                  <a:srgbClr val="FFFFFF"/>
                </a:solidFill>
              </a:rPr>
              <a:t> J Med </a:t>
            </a:r>
            <a:r>
              <a:rPr lang="nb-NO" sz="1600" dirty="0">
                <a:solidFill>
                  <a:srgbClr val="FFFFFF"/>
                </a:solidFill>
              </a:rPr>
              <a:t>2018;379(10):934-47.</a:t>
            </a:r>
          </a:p>
        </p:txBody>
      </p:sp>
    </p:spTree>
    <p:extLst>
      <p:ext uri="{BB962C8B-B14F-4D97-AF65-F5344CB8AC3E}">
        <p14:creationId xmlns:p14="http://schemas.microsoft.com/office/powerpoint/2010/main" val="2293112951"/>
      </p:ext>
    </p:extLst>
  </p:cSld>
  <p:clrMapOvr>
    <a:masterClrMapping/>
  </p:clrMapOvr>
  <p:transition spd="slow" advClick="0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963" y="1287190"/>
            <a:ext cx="5206430" cy="389441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RELEVANCE: Rituximab + </a:t>
            </a:r>
            <a:r>
              <a:rPr lang="en-US" dirty="0" err="1"/>
              <a:t>Lenalidomide</a:t>
            </a:r>
            <a:r>
              <a:rPr lang="en-US" dirty="0"/>
              <a:t> (R</a:t>
            </a:r>
            <a:r>
              <a:rPr lang="en-US" baseline="30000" dirty="0"/>
              <a:t>2</a:t>
            </a:r>
            <a:r>
              <a:rPr lang="en-US" dirty="0"/>
              <a:t>) versus Rituximab + Chemotherapy (R-chemo) in Untreated, Advanced FL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6200" y="6356636"/>
            <a:ext cx="10972800" cy="484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bIns="91440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600" dirty="0" err="1">
                <a:solidFill>
                  <a:srgbClr val="FFFFFF"/>
                </a:solidFill>
              </a:rPr>
              <a:t>Morschhauser</a:t>
            </a:r>
            <a:r>
              <a:rPr lang="en-US" sz="1600" dirty="0">
                <a:solidFill>
                  <a:srgbClr val="FFFFFF"/>
                </a:solidFill>
              </a:rPr>
              <a:t> F et al. </a:t>
            </a:r>
            <a:r>
              <a:rPr lang="nb-NO" sz="1600" i="1" dirty="0">
                <a:solidFill>
                  <a:srgbClr val="FFFFFF"/>
                </a:solidFill>
              </a:rPr>
              <a:t>N </a:t>
            </a:r>
            <a:r>
              <a:rPr lang="nb-NO" sz="1600" i="1" dirty="0" err="1">
                <a:solidFill>
                  <a:srgbClr val="FFFFFF"/>
                </a:solidFill>
              </a:rPr>
              <a:t>Engl</a:t>
            </a:r>
            <a:r>
              <a:rPr lang="nb-NO" sz="1600" i="1" dirty="0">
                <a:solidFill>
                  <a:srgbClr val="FFFFFF"/>
                </a:solidFill>
              </a:rPr>
              <a:t> J Med </a:t>
            </a:r>
            <a:r>
              <a:rPr lang="nb-NO" sz="1600" dirty="0">
                <a:solidFill>
                  <a:srgbClr val="FFFFFF"/>
                </a:solidFill>
              </a:rPr>
              <a:t>2018;379(10):934-47.</a:t>
            </a:r>
          </a:p>
        </p:txBody>
      </p:sp>
      <p:sp>
        <p:nvSpPr>
          <p:cNvPr id="6" name="Rectangle 33"/>
          <p:cNvSpPr>
            <a:spLocks noChangeArrowheads="1"/>
          </p:cNvSpPr>
          <p:nvPr/>
        </p:nvSpPr>
        <p:spPr bwMode="auto">
          <a:xfrm>
            <a:off x="6629400" y="1447800"/>
            <a:ext cx="5105400" cy="2743200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graphicFrame>
        <p:nvGraphicFramePr>
          <p:cNvPr id="7" name="Group 36"/>
          <p:cNvGraphicFramePr>
            <a:graphicFrameLocks/>
          </p:cNvGraphicFramePr>
          <p:nvPr>
            <p:extLst/>
          </p:nvPr>
        </p:nvGraphicFramePr>
        <p:xfrm>
          <a:off x="6705600" y="1524000"/>
          <a:ext cx="4953000" cy="2600472"/>
        </p:xfrm>
        <a:graphic>
          <a:graphicData uri="http://schemas.openxmlformats.org/drawingml/2006/table">
            <a:tbl>
              <a:tblPr>
                <a:solidFill>
                  <a:srgbClr val="002A50"/>
                </a:solidFill>
              </a:tblPr>
              <a:tblGrid>
                <a:gridCol w="281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1075804777"/>
                    </a:ext>
                  </a:extLst>
                </a:gridCol>
              </a:tblGrid>
              <a:tr h="4855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Grade 3-4 adverse events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R</a:t>
                      </a:r>
                      <a:r>
                        <a:rPr kumimoji="0" lang="en-US" sz="16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2</a:t>
                      </a:r>
                      <a:br>
                        <a:rPr kumimoji="0" lang="en-US" sz="16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</a:b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(n = 507)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R-chemo</a:t>
                      </a:r>
                      <a:b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</a:b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(n = 503)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42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Neutropenia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32%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50%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122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Febrile neutropenia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2%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7%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122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Cutaneous reactions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7%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1%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122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Diarrhea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2%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1%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122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Tumor lysis syndrome 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1%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&lt;1%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600200" y="4267200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HR 1.10, </a:t>
            </a:r>
            <a:r>
              <a:rPr lang="en-US" sz="2000" i="1" dirty="0"/>
              <a:t>p </a:t>
            </a:r>
            <a:r>
              <a:rPr lang="en-US" sz="2000" dirty="0"/>
              <a:t>= 0.48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91796" y="5594343"/>
            <a:ext cx="10896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1800" dirty="0"/>
              <a:t>Efficacy results were similar between R</a:t>
            </a:r>
            <a:r>
              <a:rPr lang="en-US" sz="1800" baseline="30000" dirty="0"/>
              <a:t>2</a:t>
            </a:r>
            <a:r>
              <a:rPr lang="en-US" sz="1800" dirty="0"/>
              <a:t> and R-chemo in advanced, untreated follicular lymphoma.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800" dirty="0"/>
              <a:t>The safety profile differed between the 2 groups.</a:t>
            </a:r>
          </a:p>
          <a:p>
            <a:pPr marL="285750" indent="-285750">
              <a:buFont typeface="Arial" charset="0"/>
              <a:buChar char="•"/>
            </a:pPr>
            <a:endParaRPr lang="en-US" sz="1800" dirty="0"/>
          </a:p>
        </p:txBody>
      </p:sp>
      <p:sp>
        <p:nvSpPr>
          <p:cNvPr id="3" name="TextBox 2"/>
          <p:cNvSpPr txBox="1"/>
          <p:nvPr/>
        </p:nvSpPr>
        <p:spPr>
          <a:xfrm rot="16200000">
            <a:off x="-1359596" y="2953318"/>
            <a:ext cx="41180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Probability of progression-free survival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25130" y="5210943"/>
            <a:ext cx="39754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Months </a:t>
            </a:r>
            <a:r>
              <a:rPr lang="en-US" sz="1600" b="1"/>
              <a:t>since randomization</a:t>
            </a:r>
            <a:endParaRPr lang="en-US" sz="1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508340" y="2017649"/>
            <a:ext cx="19877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92D050"/>
                </a:solidFill>
              </a:rPr>
              <a:t>R-chemo</a:t>
            </a:r>
          </a:p>
          <a:p>
            <a:pPr algn="ctr"/>
            <a:r>
              <a:rPr lang="en-US" sz="1600" b="1" dirty="0">
                <a:solidFill>
                  <a:srgbClr val="92D050"/>
                </a:solidFill>
              </a:rPr>
              <a:t>group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191000" y="3011708"/>
            <a:ext cx="19587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1600" b="1" dirty="0">
                <a:solidFill>
                  <a:srgbClr val="FF8000"/>
                </a:solidFill>
              </a:rPr>
              <a:t>R</a:t>
            </a:r>
            <a:r>
              <a:rPr lang="da-DK" sz="1600" b="1" baseline="30000" dirty="0">
                <a:solidFill>
                  <a:srgbClr val="FF8000"/>
                </a:solidFill>
              </a:rPr>
              <a:t>2</a:t>
            </a:r>
            <a:r>
              <a:rPr lang="en-US" sz="1600" b="1" dirty="0">
                <a:solidFill>
                  <a:srgbClr val="FF8000"/>
                </a:solidFill>
              </a:rPr>
              <a:t> group</a:t>
            </a:r>
          </a:p>
        </p:txBody>
      </p:sp>
    </p:spTree>
    <p:extLst>
      <p:ext uri="{BB962C8B-B14F-4D97-AF65-F5344CB8AC3E}">
        <p14:creationId xmlns:p14="http://schemas.microsoft.com/office/powerpoint/2010/main" val="2195184646"/>
      </p:ext>
    </p:extLst>
  </p:cSld>
  <p:clrMapOvr>
    <a:masterClrMapping/>
  </p:clrMapOvr>
  <p:transition spd="slow" advClick="0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921" y="1861853"/>
            <a:ext cx="7197479" cy="37618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3676" y="228600"/>
            <a:ext cx="9448800" cy="762921"/>
          </a:xfrm>
        </p:spPr>
        <p:txBody>
          <a:bodyPr/>
          <a:lstStyle/>
          <a:p>
            <a:r>
              <a:rPr lang="en-US" dirty="0"/>
              <a:t>AUGMENT: R</a:t>
            </a:r>
            <a:r>
              <a:rPr lang="en-US" baseline="30000" dirty="0"/>
              <a:t>2</a:t>
            </a:r>
            <a:r>
              <a:rPr lang="en-US" dirty="0"/>
              <a:t> versus Rituximab/Placebo in R/R FL or Marginal Zone Lymphoma 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37612" y="6373368"/>
            <a:ext cx="10972800" cy="484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bIns="91440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600" dirty="0">
                <a:solidFill>
                  <a:srgbClr val="FFFFFF"/>
                </a:solidFill>
              </a:rPr>
              <a:t>Leonard JP et al. </a:t>
            </a:r>
            <a:r>
              <a:rPr lang="en-US" sz="1600" i="1" dirty="0">
                <a:solidFill>
                  <a:srgbClr val="FFFFFF"/>
                </a:solidFill>
              </a:rPr>
              <a:t>J </a:t>
            </a:r>
            <a:r>
              <a:rPr lang="en-US" sz="1600" i="1" dirty="0" err="1">
                <a:solidFill>
                  <a:srgbClr val="FFFFFF"/>
                </a:solidFill>
              </a:rPr>
              <a:t>Clin</a:t>
            </a:r>
            <a:r>
              <a:rPr lang="en-US" sz="1600" i="1" dirty="0">
                <a:solidFill>
                  <a:srgbClr val="FFFFFF"/>
                </a:solidFill>
              </a:rPr>
              <a:t> Oncol </a:t>
            </a:r>
            <a:r>
              <a:rPr lang="en-US" sz="1600" dirty="0">
                <a:solidFill>
                  <a:srgbClr val="FFFFFF"/>
                </a:solidFill>
              </a:rPr>
              <a:t>2019;[</a:t>
            </a:r>
            <a:r>
              <a:rPr lang="en-US" sz="1600" dirty="0" err="1">
                <a:solidFill>
                  <a:srgbClr val="FFFFFF"/>
                </a:solidFill>
              </a:rPr>
              <a:t>Epub</a:t>
            </a:r>
            <a:r>
              <a:rPr lang="en-US" sz="1600" dirty="0">
                <a:solidFill>
                  <a:srgbClr val="FFFFFF"/>
                </a:solidFill>
              </a:rPr>
              <a:t> ahead of print].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F8B90F4-DEEC-114D-9E17-E7663F859926}"/>
              </a:ext>
            </a:extLst>
          </p:cNvPr>
          <p:cNvSpPr txBox="1"/>
          <p:nvPr/>
        </p:nvSpPr>
        <p:spPr>
          <a:xfrm>
            <a:off x="3118165" y="1582813"/>
            <a:ext cx="2621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solidFill>
                  <a:srgbClr val="FFFFFF"/>
                </a:solidFill>
              </a:rPr>
              <a:t>Primary Endpoint PFS</a:t>
            </a:r>
          </a:p>
        </p:txBody>
      </p:sp>
      <p:sp>
        <p:nvSpPr>
          <p:cNvPr id="33" name="Rectangle 33">
            <a:extLst>
              <a:ext uri="{FF2B5EF4-FFF2-40B4-BE49-F238E27FC236}">
                <a16:creationId xmlns:a16="http://schemas.microsoft.com/office/drawing/2014/main" id="{CA1686E2-6F3E-6442-8ED8-48811ADEC6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3342" y="1579098"/>
            <a:ext cx="3657600" cy="2011680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  <a:ea typeface="ヒラギノ角ゴ Pro W3" charset="0"/>
              <a:cs typeface="ヒラギノ角ゴ Pro W3" charset="0"/>
            </a:endParaRPr>
          </a:p>
        </p:txBody>
      </p:sp>
      <p:graphicFrame>
        <p:nvGraphicFramePr>
          <p:cNvPr id="34" name="Group 36">
            <a:extLst>
              <a:ext uri="{FF2B5EF4-FFF2-40B4-BE49-F238E27FC236}">
                <a16:creationId xmlns:a16="http://schemas.microsoft.com/office/drawing/2014/main" id="{83B55C2A-0A41-C444-B400-3460D8BEDF8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9841065"/>
              </p:ext>
            </p:extLst>
          </p:nvPr>
        </p:nvGraphicFramePr>
        <p:xfrm>
          <a:off x="8338132" y="1639995"/>
          <a:ext cx="3528020" cy="1889887"/>
        </p:xfrm>
        <a:graphic>
          <a:graphicData uri="http://schemas.openxmlformats.org/drawingml/2006/table">
            <a:tbl>
              <a:tblPr>
                <a:solidFill>
                  <a:srgbClr val="002A50"/>
                </a:solidFill>
              </a:tblPr>
              <a:tblGrid>
                <a:gridCol w="1252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2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2949">
                  <a:extLst>
                    <a:ext uri="{9D8B030D-6E8A-4147-A177-3AD203B41FA5}">
                      <a16:colId xmlns:a16="http://schemas.microsoft.com/office/drawing/2014/main" val="1075804777"/>
                    </a:ext>
                  </a:extLst>
                </a:gridCol>
              </a:tblGrid>
              <a:tr h="5672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R</a:t>
                      </a:r>
                      <a:r>
                        <a:rPr kumimoji="0" lang="en-US" sz="15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2</a:t>
                      </a:r>
                      <a:br>
                        <a:rPr kumimoji="0" lang="en-US" sz="15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</a:br>
                      <a:r>
                        <a:rPr kumimoji="0" 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(n = 178)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R/placebo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(n = 180)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212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ORR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78%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53%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46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    CR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34%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18%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36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Median DOR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36.6 </a:t>
                      </a:r>
                      <a:r>
                        <a:rPr kumimoji="0" lang="en-US" sz="15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mo</a:t>
                      </a:r>
                      <a:endParaRPr kumimoji="0" lang="en-US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21.7 </a:t>
                      </a:r>
                      <a:r>
                        <a:rPr kumimoji="0" lang="en-US" sz="15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mo</a:t>
                      </a:r>
                      <a:endParaRPr kumimoji="0" lang="en-US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 rot="16200000">
            <a:off x="-1231721" y="3223154"/>
            <a:ext cx="3581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rgbClr val="FFFFFF"/>
                </a:solidFill>
              </a:rPr>
              <a:t>Progression-free survival probability (IRC assessment)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061879" y="5696635"/>
            <a:ext cx="3581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rgbClr val="FFFFFF"/>
                </a:solidFill>
              </a:rPr>
              <a:t>Months from randomization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634861" y="4422349"/>
            <a:ext cx="1447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i="1" dirty="0">
                <a:solidFill>
                  <a:srgbClr val="FFFFFF"/>
                </a:solidFill>
              </a:rPr>
              <a:t>p</a:t>
            </a:r>
            <a:r>
              <a:rPr lang="en-US" sz="1500" dirty="0">
                <a:solidFill>
                  <a:srgbClr val="FFFFFF"/>
                </a:solidFill>
              </a:rPr>
              <a:t> &lt; 0.001</a:t>
            </a:r>
          </a:p>
          <a:p>
            <a:r>
              <a:rPr lang="en-US" sz="1500" dirty="0">
                <a:solidFill>
                  <a:srgbClr val="FFFFFF"/>
                </a:solidFill>
              </a:rPr>
              <a:t>HR = 0.46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096000" y="2960137"/>
            <a:ext cx="19015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rgbClr val="FF8000"/>
                </a:solidFill>
              </a:rPr>
              <a:t>R</a:t>
            </a:r>
            <a:r>
              <a:rPr lang="en-US" sz="1500" b="1" baseline="30000" dirty="0">
                <a:solidFill>
                  <a:srgbClr val="FF8000"/>
                </a:solidFill>
              </a:rPr>
              <a:t>2</a:t>
            </a:r>
          </a:p>
          <a:p>
            <a:r>
              <a:rPr lang="en-US" sz="1500" b="1" dirty="0">
                <a:solidFill>
                  <a:srgbClr val="FF8000"/>
                </a:solidFill>
              </a:rPr>
              <a:t>Median = 39.4 </a:t>
            </a:r>
            <a:r>
              <a:rPr lang="en-US" sz="1500" b="1" dirty="0" err="1">
                <a:solidFill>
                  <a:srgbClr val="FF8000"/>
                </a:solidFill>
              </a:rPr>
              <a:t>mo</a:t>
            </a:r>
            <a:endParaRPr lang="en-US" sz="1500" b="1" dirty="0">
              <a:solidFill>
                <a:srgbClr val="FF8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15000" y="4551402"/>
            <a:ext cx="2971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rgbClr val="8FC42A"/>
                </a:solidFill>
              </a:rPr>
              <a:t>Rituximab + placebo</a:t>
            </a:r>
          </a:p>
          <a:p>
            <a:r>
              <a:rPr lang="en-US" sz="1500" b="1" dirty="0">
                <a:solidFill>
                  <a:srgbClr val="8FC42A"/>
                </a:solidFill>
              </a:rPr>
              <a:t>Median = 14.1 </a:t>
            </a:r>
            <a:r>
              <a:rPr lang="en-US" sz="1500" b="1" dirty="0" err="1">
                <a:solidFill>
                  <a:srgbClr val="8FC42A"/>
                </a:solidFill>
              </a:rPr>
              <a:t>mo</a:t>
            </a:r>
            <a:endParaRPr lang="en-US" sz="1500" b="1" dirty="0">
              <a:solidFill>
                <a:srgbClr val="8FC4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900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38F60B-5EB9-B44F-B9A0-7AF99A756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PI3K Activation in B-Cell Lymphomas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D14B14-AA98-854B-8A84-652AFD2B9F62}"/>
              </a:ext>
            </a:extLst>
          </p:cNvPr>
          <p:cNvSpPr txBox="1"/>
          <p:nvPr/>
        </p:nvSpPr>
        <p:spPr>
          <a:xfrm>
            <a:off x="5590572" y="1678330"/>
            <a:ext cx="5891513" cy="3904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PI3K/AKT/mTOR pathway is frequently activated in human cancer</a:t>
            </a:r>
          </a:p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Constitutive activation of the PI3K pathway in B-cell lymphomas allows for increased growth and survival of malignant cells</a:t>
            </a:r>
          </a:p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PI3K inhibitors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idelalisib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and copanlisib block PI3K activity</a:t>
            </a: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3ACDA254-0AEA-DC41-9690-B7621B5AAF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285" y="6519446"/>
            <a:ext cx="109728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Lampson BL et al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. Expert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Opin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Investig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Drugs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2017;26(11):1267-79;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BBMG.net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pic>
        <p:nvPicPr>
          <p:cNvPr id="1026" name="Picture 2" descr="Copanlisib">
            <a:extLst>
              <a:ext uri="{FF2B5EF4-FFF2-40B4-BE49-F238E27FC236}">
                <a16:creationId xmlns:a16="http://schemas.microsoft.com/office/drawing/2014/main" id="{19235996-87F3-3646-8DC3-F1308E522C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34"/>
          <a:stretch/>
        </p:blipFill>
        <p:spPr bwMode="auto">
          <a:xfrm>
            <a:off x="609600" y="1339847"/>
            <a:ext cx="4436962" cy="5075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3F2BDF6-7E20-B34F-9F29-43C0FAD81370}"/>
              </a:ext>
            </a:extLst>
          </p:cNvPr>
          <p:cNvSpPr txBox="1"/>
          <p:nvPr/>
        </p:nvSpPr>
        <p:spPr>
          <a:xfrm>
            <a:off x="879675" y="4178460"/>
            <a:ext cx="1238491" cy="276999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PI3K inhibitor</a:t>
            </a:r>
          </a:p>
        </p:txBody>
      </p:sp>
    </p:spTree>
    <p:extLst>
      <p:ext uri="{BB962C8B-B14F-4D97-AF65-F5344CB8AC3E}">
        <p14:creationId xmlns:p14="http://schemas.microsoft.com/office/powerpoint/2010/main" val="2374046398"/>
      </p:ext>
    </p:extLst>
  </p:cSld>
  <p:clrMapOvr>
    <a:masterClrMapping/>
  </p:clrMapOvr>
  <p:transition spd="slow" advClick="0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3">
            <a:extLst>
              <a:ext uri="{FF2B5EF4-FFF2-40B4-BE49-F238E27FC236}">
                <a16:creationId xmlns:a16="http://schemas.microsoft.com/office/drawing/2014/main" id="{E8A86EF8-8CB8-3D43-B214-90172AD6EF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9730" y="1616149"/>
            <a:ext cx="11206716" cy="3429000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l">
              <a:spcBef>
                <a:spcPts val="1675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algn="l">
              <a:spcBef>
                <a:spcPts val="1675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algn="l">
              <a:spcBef>
                <a:spcPts val="1675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algn="l">
              <a:spcBef>
                <a:spcPts val="1675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algn="l">
              <a:spcBef>
                <a:spcPts val="1675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ヒラギノ角ゴ Pro W3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EB61736-EB80-3E40-8051-4897DDDDD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PI3K Inhibitors for FL: Indication and Dosing</a:t>
            </a:r>
          </a:p>
        </p:txBody>
      </p:sp>
      <p:graphicFrame>
        <p:nvGraphicFramePr>
          <p:cNvPr id="3" name="Content Placeholder 6">
            <a:extLst>
              <a:ext uri="{FF2B5EF4-FFF2-40B4-BE49-F238E27FC236}">
                <a16:creationId xmlns:a16="http://schemas.microsoft.com/office/drawing/2014/main" id="{159C2487-4C3A-5C49-B09E-E85CB035D8B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33159051"/>
              </p:ext>
            </p:extLst>
          </p:nvPr>
        </p:nvGraphicFramePr>
        <p:xfrm>
          <a:off x="616688" y="1712018"/>
          <a:ext cx="10965711" cy="323866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507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19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95599">
                  <a:extLst>
                    <a:ext uri="{9D8B030D-6E8A-4147-A177-3AD203B41FA5}">
                      <a16:colId xmlns:a16="http://schemas.microsoft.com/office/drawing/2014/main" val="3558424818"/>
                    </a:ext>
                  </a:extLst>
                </a:gridCol>
              </a:tblGrid>
              <a:tr h="464652">
                <a:tc>
                  <a:txBody>
                    <a:bodyPr/>
                    <a:lstStyle/>
                    <a:p>
                      <a:endParaRPr lang="en-US" sz="1900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B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dirty="0">
                          <a:solidFill>
                            <a:schemeClr val="tx1"/>
                          </a:solidFill>
                        </a:rPr>
                        <a:t>Idelalisib</a:t>
                      </a:r>
                      <a:r>
                        <a:rPr lang="en-US" sz="1900" baseline="300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900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B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dirty="0">
                          <a:solidFill>
                            <a:schemeClr val="tx1"/>
                          </a:solidFill>
                        </a:rPr>
                        <a:t>Copanlisib</a:t>
                      </a:r>
                      <a:r>
                        <a:rPr lang="en-US" sz="1900" baseline="300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900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B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dirty="0">
                          <a:solidFill>
                            <a:schemeClr val="tx1"/>
                          </a:solidFill>
                        </a:rPr>
                        <a:t>Duvelisib</a:t>
                      </a:r>
                      <a:r>
                        <a:rPr lang="en-US" sz="1900" baseline="3000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B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2730">
                <a:tc>
                  <a:txBody>
                    <a:bodyPr/>
                    <a:lstStyle/>
                    <a:p>
                      <a:r>
                        <a:rPr lang="en-US" sz="1900" b="0" dirty="0">
                          <a:solidFill>
                            <a:schemeClr val="tx1"/>
                          </a:solidFill>
                        </a:rPr>
                        <a:t>Mechanism of action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5C9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dirty="0">
                          <a:solidFill>
                            <a:schemeClr val="tx1"/>
                          </a:solidFill>
                        </a:rPr>
                        <a:t>Selective PI3K</a:t>
                      </a:r>
                      <a:r>
                        <a:rPr lang="el-GR" sz="1900" dirty="0">
                          <a:solidFill>
                            <a:schemeClr val="tx1"/>
                          </a:solidFill>
                        </a:rPr>
                        <a:t>δ</a:t>
                      </a:r>
                      <a:r>
                        <a:rPr lang="en-US" sz="1900" dirty="0">
                          <a:solidFill>
                            <a:schemeClr val="tx1"/>
                          </a:solidFill>
                        </a:rPr>
                        <a:t> inhibitor</a:t>
                      </a:r>
                      <a:endParaRPr lang="el-GR" sz="1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5C9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900" dirty="0">
                          <a:solidFill>
                            <a:schemeClr val="tx1"/>
                          </a:solidFill>
                        </a:rPr>
                        <a:t>Pan-PI3K inhibitor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5C9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900" dirty="0">
                          <a:solidFill>
                            <a:schemeClr val="tx1"/>
                          </a:solidFill>
                        </a:rPr>
                        <a:t>Dual inhibitor of PI3K</a:t>
                      </a:r>
                      <a:r>
                        <a:rPr lang="el-GR" sz="1900" dirty="0" err="1">
                          <a:solidFill>
                            <a:schemeClr val="tx1"/>
                          </a:solidFill>
                        </a:rPr>
                        <a:t>δ,γ</a:t>
                      </a:r>
                      <a:endParaRPr lang="en-US" sz="19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5C9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4479">
                <a:tc>
                  <a:txBody>
                    <a:bodyPr/>
                    <a:lstStyle/>
                    <a:p>
                      <a:r>
                        <a:rPr lang="en-US" sz="1900" b="0" dirty="0">
                          <a:solidFill>
                            <a:schemeClr val="tx1"/>
                          </a:solidFill>
                        </a:rPr>
                        <a:t>Indication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5C9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1800"/>
                        </a:spcAft>
                        <a:buNone/>
                      </a:pPr>
                      <a:r>
                        <a:rPr lang="en-US" sz="1900" dirty="0">
                          <a:solidFill>
                            <a:schemeClr val="tx1"/>
                          </a:solidFill>
                        </a:rPr>
                        <a:t>Relapsed FL after at least 2 prior systemic therapies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5C9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1800"/>
                        </a:spcAft>
                        <a:buNone/>
                      </a:pPr>
                      <a:r>
                        <a:rPr lang="en-US" sz="1900" dirty="0">
                          <a:solidFill>
                            <a:schemeClr val="tx1"/>
                          </a:solidFill>
                        </a:rPr>
                        <a:t>Relapsed FL after at least 2 prior systemic therapies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5C9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1800"/>
                        </a:spcAft>
                        <a:buNone/>
                      </a:pPr>
                      <a:r>
                        <a:rPr lang="en-US" sz="1900" dirty="0">
                          <a:solidFill>
                            <a:schemeClr val="tx1"/>
                          </a:solidFill>
                        </a:rPr>
                        <a:t>R/R FL after at least 2 prior systemic therapies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5C9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6800">
                <a:tc>
                  <a:txBody>
                    <a:bodyPr/>
                    <a:lstStyle/>
                    <a:p>
                      <a:r>
                        <a:rPr lang="en-US" sz="1900" b="0" dirty="0">
                          <a:solidFill>
                            <a:schemeClr val="tx1"/>
                          </a:solidFill>
                        </a:rPr>
                        <a:t>Dosing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5C9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900" dirty="0">
                          <a:solidFill>
                            <a:schemeClr val="tx1"/>
                          </a:solidFill>
                        </a:rPr>
                        <a:t>150 mg orally, twice daily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5C9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900" dirty="0">
                          <a:solidFill>
                            <a:schemeClr val="tx1"/>
                          </a:solidFill>
                        </a:rPr>
                        <a:t>1 hour IV infusion weekly (3 weeks on, </a:t>
                      </a:r>
                      <a:br>
                        <a:rPr lang="en-US" sz="19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900" dirty="0">
                          <a:solidFill>
                            <a:schemeClr val="tx1"/>
                          </a:solidFill>
                        </a:rPr>
                        <a:t>1 week off)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5C9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900" dirty="0">
                          <a:solidFill>
                            <a:schemeClr val="tx1"/>
                          </a:solidFill>
                        </a:rPr>
                        <a:t>25 mg orally, twice daily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5C9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TextBox 1">
            <a:extLst>
              <a:ext uri="{FF2B5EF4-FFF2-40B4-BE49-F238E27FC236}">
                <a16:creationId xmlns:a16="http://schemas.microsoft.com/office/drawing/2014/main" id="{2B866E24-0428-CE40-A1EE-DB57781AF3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723" y="5943600"/>
            <a:ext cx="10972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1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Gopal AK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N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Engl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J Med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2014;370(11):1008-18; Idelalisib package insert, October 2018.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Dreyling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M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J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Clin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Oncol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2017;35(35):3898-905; Copanlisib package insert, September 2017.</a:t>
            </a:r>
          </a:p>
          <a:p>
            <a:pPr>
              <a:defRPr/>
            </a:pPr>
            <a:r>
              <a:rPr lang="en-US" sz="1600" baseline="30000" dirty="0">
                <a:solidFill>
                  <a:srgbClr val="FFFFFF"/>
                </a:solidFill>
              </a:rPr>
              <a:t>3 </a:t>
            </a:r>
            <a:r>
              <a:rPr lang="en-US" sz="1600" dirty="0" err="1">
                <a:solidFill>
                  <a:srgbClr val="FFFFFF"/>
                </a:solidFill>
              </a:rPr>
              <a:t>Flinn</a:t>
            </a:r>
            <a:r>
              <a:rPr lang="en-US" sz="1600" dirty="0">
                <a:solidFill>
                  <a:srgbClr val="FFFFFF"/>
                </a:solidFill>
              </a:rPr>
              <a:t> IW et al. </a:t>
            </a:r>
            <a:r>
              <a:rPr lang="en-US" sz="1600" i="1" dirty="0">
                <a:solidFill>
                  <a:srgbClr val="FFFFFF"/>
                </a:solidFill>
              </a:rPr>
              <a:t>J </a:t>
            </a:r>
            <a:r>
              <a:rPr lang="en-US" sz="1600" i="1" dirty="0" err="1">
                <a:solidFill>
                  <a:srgbClr val="FFFFFF"/>
                </a:solidFill>
              </a:rPr>
              <a:t>Clin</a:t>
            </a:r>
            <a:r>
              <a:rPr lang="en-US" sz="1600" i="1" dirty="0">
                <a:solidFill>
                  <a:srgbClr val="FFFFFF"/>
                </a:solidFill>
              </a:rPr>
              <a:t> Oncol </a:t>
            </a:r>
            <a:r>
              <a:rPr lang="en-US" sz="1600" dirty="0">
                <a:solidFill>
                  <a:srgbClr val="FFFFFF"/>
                </a:solidFill>
              </a:rPr>
              <a:t>2019;[</a:t>
            </a:r>
            <a:r>
              <a:rPr lang="en-US" sz="1600" dirty="0" err="1">
                <a:solidFill>
                  <a:srgbClr val="FFFFFF"/>
                </a:solidFill>
              </a:rPr>
              <a:t>Epub</a:t>
            </a:r>
            <a:r>
              <a:rPr lang="en-US" sz="1600" dirty="0">
                <a:solidFill>
                  <a:srgbClr val="FFFFFF"/>
                </a:solidFill>
              </a:rPr>
              <a:t> ahead of print]; </a:t>
            </a:r>
            <a:r>
              <a:rPr lang="en-US" sz="1600" dirty="0" err="1">
                <a:solidFill>
                  <a:srgbClr val="FFFFFF"/>
                </a:solidFill>
              </a:rPr>
              <a:t>Duvelisib</a:t>
            </a:r>
            <a:r>
              <a:rPr lang="en-US" sz="1600" dirty="0">
                <a:solidFill>
                  <a:srgbClr val="FFFFFF"/>
                </a:solidFill>
              </a:rPr>
              <a:t> package insert, September 2018.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7272292"/>
      </p:ext>
    </p:extLst>
  </p:cSld>
  <p:clrMapOvr>
    <a:masterClrMapping/>
  </p:clrMapOvr>
  <p:transition spd="slow" advClick="0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3">
            <a:extLst>
              <a:ext uri="{FF2B5EF4-FFF2-40B4-BE49-F238E27FC236}">
                <a16:creationId xmlns:a16="http://schemas.microsoft.com/office/drawing/2014/main" id="{528E5637-5B37-3C46-AEE6-A340CB2ECF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568" y="1609189"/>
            <a:ext cx="10676863" cy="3416089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l">
              <a:spcBef>
                <a:spcPts val="1675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algn="l">
              <a:spcBef>
                <a:spcPts val="1675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algn="l">
              <a:spcBef>
                <a:spcPts val="1675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algn="l">
              <a:spcBef>
                <a:spcPts val="1675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algn="l">
              <a:spcBef>
                <a:spcPts val="1675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ヒラギノ角ゴ Pro W3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EB61736-EB80-3E40-8051-4897DDDDD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PI3K Inhibitors for FL: Activity and Tolerability</a:t>
            </a:r>
          </a:p>
        </p:txBody>
      </p:sp>
      <p:graphicFrame>
        <p:nvGraphicFramePr>
          <p:cNvPr id="3" name="Content Placeholder 6">
            <a:extLst>
              <a:ext uri="{FF2B5EF4-FFF2-40B4-BE49-F238E27FC236}">
                <a16:creationId xmlns:a16="http://schemas.microsoft.com/office/drawing/2014/main" id="{159C2487-4C3A-5C49-B09E-E85CB035D8B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5098344"/>
              </p:ext>
            </p:extLst>
          </p:nvPr>
        </p:nvGraphicFramePr>
        <p:xfrm>
          <a:off x="842631" y="1712613"/>
          <a:ext cx="10515601" cy="3209239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3262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63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64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46478">
                  <a:extLst>
                    <a:ext uri="{9D8B030D-6E8A-4147-A177-3AD203B41FA5}">
                      <a16:colId xmlns:a16="http://schemas.microsoft.com/office/drawing/2014/main" val="1726418154"/>
                    </a:ext>
                  </a:extLst>
                </a:gridCol>
              </a:tblGrid>
              <a:tr h="37668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1700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B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Idelalisib</a:t>
                      </a:r>
                      <a:r>
                        <a:rPr lang="en-US" sz="1700" baseline="300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700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B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Copanlisib</a:t>
                      </a:r>
                      <a:r>
                        <a:rPr lang="en-US" sz="1700" baseline="300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700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B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Duvelisib</a:t>
                      </a:r>
                      <a:r>
                        <a:rPr lang="en-US" sz="1700" baseline="3000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B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91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700" b="0" dirty="0">
                          <a:solidFill>
                            <a:schemeClr val="tx1"/>
                          </a:solidFill>
                        </a:rPr>
                        <a:t>Activity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5C97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ORR: 57% (6% CR)</a:t>
                      </a:r>
                    </a:p>
                    <a:p>
                      <a:pPr marL="285750" indent="-285750" algn="l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Median time to response: 1.9 </a:t>
                      </a:r>
                      <a:r>
                        <a:rPr lang="en-US" sz="1700" dirty="0" err="1">
                          <a:solidFill>
                            <a:schemeClr val="tx1"/>
                          </a:solidFill>
                        </a:rPr>
                        <a:t>mo</a:t>
                      </a:r>
                      <a:endParaRPr lang="en-US" sz="1700" dirty="0">
                        <a:solidFill>
                          <a:schemeClr val="tx1"/>
                        </a:solidFill>
                      </a:endParaRPr>
                    </a:p>
                    <a:p>
                      <a:pPr marL="285750" indent="-285750" algn="l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Median </a:t>
                      </a:r>
                      <a:r>
                        <a:rPr lang="en-US" sz="1700" dirty="0" err="1">
                          <a:solidFill>
                            <a:schemeClr val="tx1"/>
                          </a:solidFill>
                        </a:rPr>
                        <a:t>DoR</a:t>
                      </a:r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: 12.5 </a:t>
                      </a:r>
                      <a:r>
                        <a:rPr lang="en-US" sz="1700" dirty="0" err="1">
                          <a:solidFill>
                            <a:schemeClr val="tx1"/>
                          </a:solidFill>
                        </a:rPr>
                        <a:t>mo</a:t>
                      </a:r>
                      <a:endParaRPr lang="en-US" sz="17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5C97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ORR: 59% (12% CR)</a:t>
                      </a:r>
                    </a:p>
                    <a:p>
                      <a:pPr marL="285750" indent="-285750" algn="l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Median time to response: 1.7 </a:t>
                      </a:r>
                      <a:r>
                        <a:rPr lang="en-US" sz="1700" dirty="0" err="1">
                          <a:solidFill>
                            <a:schemeClr val="tx1"/>
                          </a:solidFill>
                        </a:rPr>
                        <a:t>mo</a:t>
                      </a:r>
                      <a:endParaRPr lang="en-US" sz="1700" dirty="0">
                        <a:solidFill>
                          <a:schemeClr val="tx1"/>
                        </a:solidFill>
                      </a:endParaRP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Median </a:t>
                      </a:r>
                      <a:r>
                        <a:rPr lang="en-US" sz="1700" dirty="0" err="1">
                          <a:solidFill>
                            <a:schemeClr val="tx1"/>
                          </a:solidFill>
                        </a:rPr>
                        <a:t>DoR</a:t>
                      </a:r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: 22.6 </a:t>
                      </a:r>
                      <a:r>
                        <a:rPr lang="en-US" sz="1700" dirty="0" err="1">
                          <a:solidFill>
                            <a:schemeClr val="tx1"/>
                          </a:solidFill>
                        </a:rPr>
                        <a:t>mo</a:t>
                      </a:r>
                      <a:endParaRPr lang="en-US" sz="17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5C97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ORR: 42.2% (1.2% CR)</a:t>
                      </a:r>
                    </a:p>
                    <a:p>
                      <a:pPr marL="285750" indent="-285750" algn="l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Median time to response: 1.9 </a:t>
                      </a:r>
                      <a:r>
                        <a:rPr lang="en-US" sz="1700" dirty="0" err="1">
                          <a:solidFill>
                            <a:schemeClr val="tx1"/>
                          </a:solidFill>
                        </a:rPr>
                        <a:t>mo</a:t>
                      </a:r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*</a:t>
                      </a:r>
                    </a:p>
                    <a:p>
                      <a:pPr marL="285750" indent="-285750" algn="l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Median </a:t>
                      </a:r>
                      <a:r>
                        <a:rPr lang="en-US" sz="1700" dirty="0" err="1">
                          <a:solidFill>
                            <a:schemeClr val="tx1"/>
                          </a:solidFill>
                        </a:rPr>
                        <a:t>DoR</a:t>
                      </a:r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: 10 </a:t>
                      </a:r>
                      <a:r>
                        <a:rPr lang="en-US" sz="1700" dirty="0" err="1">
                          <a:solidFill>
                            <a:schemeClr val="tx1"/>
                          </a:solidFill>
                        </a:rPr>
                        <a:t>mo</a:t>
                      </a:r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*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5C9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523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700" b="0" dirty="0">
                          <a:solidFill>
                            <a:schemeClr val="tx1"/>
                          </a:solidFill>
                        </a:rPr>
                        <a:t>Tolerability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5C9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Grade ≥3 AEs: 54%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Neutropenia: 27%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Diarrhea: 13%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Increased ALT: 13%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5C9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Grade ≥3 TRAEs: 84%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Hyperglycemia: 41%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Hypertension: 24%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Neutropenia: 24%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5C9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Grade ≥3 AEs: 88%*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Neutropenia: 25%*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Diarrhea: 15%*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dirty="0">
                          <a:solidFill>
                            <a:schemeClr val="tx1"/>
                          </a:solidFill>
                        </a:rPr>
                        <a:t>Increased AST: 3.1%*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5C9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9753653"/>
                  </a:ext>
                </a:extLst>
              </a:tr>
            </a:tbl>
          </a:graphicData>
        </a:graphic>
      </p:graphicFrame>
      <p:sp>
        <p:nvSpPr>
          <p:cNvPr id="8" name="TextBox 1">
            <a:extLst>
              <a:ext uri="{FF2B5EF4-FFF2-40B4-BE49-F238E27FC236}">
                <a16:creationId xmlns:a16="http://schemas.microsoft.com/office/drawing/2014/main" id="{199EB06F-C638-1240-87F9-2782BCA443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5776530"/>
            <a:ext cx="115824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1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Gopal AK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N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Engl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J Med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2014;370(11):1008-18; Idelalisib package insert, October 2018.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Dreyling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M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J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Clin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Oncol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2017;35(35):3898-905</a:t>
            </a:r>
            <a:r>
              <a:rPr lang="en-US" sz="1600" dirty="0">
                <a:solidFill>
                  <a:srgbClr val="FFFFFF"/>
                </a:solidFill>
              </a:rPr>
              <a:t>;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Copanlisib package insert, September 2017.</a:t>
            </a:r>
          </a:p>
          <a:p>
            <a:pPr>
              <a:defRPr/>
            </a:pPr>
            <a:r>
              <a:rPr lang="en-US" sz="1600" baseline="30000" dirty="0">
                <a:solidFill>
                  <a:srgbClr val="FFFFFF"/>
                </a:solidFill>
              </a:rPr>
              <a:t>3 </a:t>
            </a:r>
            <a:r>
              <a:rPr lang="en-US" sz="1600" dirty="0" err="1">
                <a:solidFill>
                  <a:srgbClr val="FFFFFF"/>
                </a:solidFill>
              </a:rPr>
              <a:t>Flinn</a:t>
            </a:r>
            <a:r>
              <a:rPr lang="en-US" sz="1600" dirty="0">
                <a:solidFill>
                  <a:srgbClr val="FFFFFF"/>
                </a:solidFill>
              </a:rPr>
              <a:t> IW et al. </a:t>
            </a:r>
            <a:r>
              <a:rPr lang="en-US" sz="1600" i="1" dirty="0">
                <a:solidFill>
                  <a:srgbClr val="FFFFFF"/>
                </a:solidFill>
              </a:rPr>
              <a:t>J </a:t>
            </a:r>
            <a:r>
              <a:rPr lang="en-US" sz="1600" i="1" dirty="0" err="1">
                <a:solidFill>
                  <a:srgbClr val="FFFFFF"/>
                </a:solidFill>
              </a:rPr>
              <a:t>Clin</a:t>
            </a:r>
            <a:r>
              <a:rPr lang="en-US" sz="1600" i="1" dirty="0">
                <a:solidFill>
                  <a:srgbClr val="FFFFFF"/>
                </a:solidFill>
              </a:rPr>
              <a:t> Oncol </a:t>
            </a:r>
            <a:r>
              <a:rPr lang="en-US" sz="1600" dirty="0">
                <a:solidFill>
                  <a:srgbClr val="FFFFFF"/>
                </a:solidFill>
              </a:rPr>
              <a:t>2019;37(11):912-22; </a:t>
            </a:r>
            <a:r>
              <a:rPr lang="en-US" sz="1600" dirty="0" err="1">
                <a:latin typeface="+mn-lt"/>
                <a:ea typeface="Calibri" charset="0"/>
                <a:cs typeface="Calibri" charset="0"/>
              </a:rPr>
              <a:t>Zinzani</a:t>
            </a:r>
            <a:r>
              <a:rPr lang="en-US" sz="1600" dirty="0">
                <a:latin typeface="+mn-lt"/>
                <a:ea typeface="Calibri" charset="0"/>
                <a:cs typeface="Calibri" charset="0"/>
              </a:rPr>
              <a:t> PL et al. </a:t>
            </a:r>
            <a:r>
              <a:rPr lang="en-US" sz="1600" i="1" dirty="0">
                <a:latin typeface="+mn-lt"/>
                <a:ea typeface="Calibri" charset="0"/>
                <a:cs typeface="Calibri" charset="0"/>
              </a:rPr>
              <a:t>Proc EHA </a:t>
            </a:r>
            <a:r>
              <a:rPr lang="en-US" sz="1600" dirty="0">
                <a:latin typeface="+mn-lt"/>
                <a:ea typeface="Calibri" charset="0"/>
                <a:cs typeface="Calibri" charset="0"/>
              </a:rPr>
              <a:t>2017;Abstract S777; </a:t>
            </a:r>
            <a:r>
              <a:rPr lang="en-US" sz="1600" dirty="0" err="1">
                <a:solidFill>
                  <a:srgbClr val="FFFFFF"/>
                </a:solidFill>
              </a:rPr>
              <a:t>Duvelisib</a:t>
            </a:r>
            <a:r>
              <a:rPr lang="en-US" sz="1600" dirty="0">
                <a:solidFill>
                  <a:srgbClr val="FFFFFF"/>
                </a:solidFill>
              </a:rPr>
              <a:t> package insert, September 2018.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6F8B92-BCC4-974B-8D84-43FA32EE9AC7}"/>
              </a:ext>
            </a:extLst>
          </p:cNvPr>
          <p:cNvSpPr txBox="1"/>
          <p:nvPr/>
        </p:nvSpPr>
        <p:spPr>
          <a:xfrm>
            <a:off x="757568" y="5128702"/>
            <a:ext cx="56364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*</a:t>
            </a:r>
            <a:r>
              <a:rPr lang="en-US" sz="1600" baseline="30000" dirty="0"/>
              <a:t> </a:t>
            </a:r>
            <a:r>
              <a:rPr lang="en-US" sz="1600" dirty="0"/>
              <a:t>All patients on study (FL, SLL, marginal zone-B lymphoma)</a:t>
            </a:r>
          </a:p>
        </p:txBody>
      </p:sp>
    </p:spTree>
    <p:extLst>
      <p:ext uri="{BB962C8B-B14F-4D97-AF65-F5344CB8AC3E}">
        <p14:creationId xmlns:p14="http://schemas.microsoft.com/office/powerpoint/2010/main" val="2977824221"/>
      </p:ext>
    </p:extLst>
  </p:cSld>
  <p:clrMapOvr>
    <a:masterClrMapping/>
  </p:clrMapOvr>
  <p:transition spd="slow" advClick="0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Case Presentation (</a:t>
            </a:r>
            <a:r>
              <a:rPr lang="en-US" altLang="x-none" dirty="0" err="1"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 Goodrich)</a:t>
            </a:r>
          </a:p>
        </p:txBody>
      </p:sp>
      <p:sp>
        <p:nvSpPr>
          <p:cNvPr id="38914" name="Content Placeholder 2"/>
          <p:cNvSpPr>
            <a:spLocks noGrp="1"/>
          </p:cNvSpPr>
          <p:nvPr>
            <p:ph idx="1"/>
          </p:nvPr>
        </p:nvSpPr>
        <p:spPr>
          <a:xfrm>
            <a:off x="609600" y="1371600"/>
            <a:ext cx="10972800" cy="5486400"/>
          </a:xfrm>
        </p:spPr>
        <p:txBody>
          <a:bodyPr/>
          <a:lstStyle/>
          <a:p>
            <a:pPr marL="0" indent="0">
              <a:buNone/>
            </a:pPr>
            <a:r>
              <a:rPr lang="en-US" altLang="x-none" sz="2600" b="1" dirty="0">
                <a:solidFill>
                  <a:srgbClr val="EFC5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 in his late 40s with relapsed/refractory follicular lymphoma</a:t>
            </a:r>
          </a:p>
          <a:p>
            <a:pPr marL="0" indent="0">
              <a:spcBef>
                <a:spcPts val="1776"/>
              </a:spcBef>
              <a:buNone/>
            </a:pPr>
            <a:r>
              <a:rPr lang="en-US" altLang="x-none" sz="2600" b="1" dirty="0">
                <a:solidFill>
                  <a:srgbClr val="EFC5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Treatments received</a:t>
            </a:r>
          </a:p>
          <a:p>
            <a:r>
              <a:rPr lang="en-US" sz="2600" dirty="0"/>
              <a:t>R monotherapy</a:t>
            </a:r>
          </a:p>
          <a:p>
            <a:r>
              <a:rPr lang="en-US" sz="2600" dirty="0"/>
              <a:t>R-CHOP ➔ R maintenance</a:t>
            </a:r>
          </a:p>
          <a:p>
            <a:r>
              <a:rPr lang="en-US" sz="2600" dirty="0" err="1"/>
              <a:t>Copanlisib</a:t>
            </a:r>
            <a:endParaRPr lang="en-US" sz="2600" dirty="0"/>
          </a:p>
          <a:p>
            <a:pPr marL="0" indent="0">
              <a:spcBef>
                <a:spcPts val="1776"/>
              </a:spcBef>
              <a:buNone/>
            </a:pPr>
            <a:r>
              <a:rPr lang="en-US" sz="2600" b="1" dirty="0">
                <a:solidFill>
                  <a:srgbClr val="E9BB2B"/>
                </a:solidFill>
              </a:rPr>
              <a:t>Other considerations</a:t>
            </a:r>
          </a:p>
          <a:p>
            <a:r>
              <a:rPr lang="en-US" sz="2600" dirty="0"/>
              <a:t>Observation compared to R monotherapy</a:t>
            </a:r>
          </a:p>
          <a:p>
            <a:r>
              <a:rPr lang="en-US" sz="2600" dirty="0"/>
              <a:t>Side effects associated with </a:t>
            </a:r>
            <a:r>
              <a:rPr lang="en-US" sz="2600" dirty="0" err="1"/>
              <a:t>copanlisib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1965675668"/>
      </p:ext>
    </p:extLst>
  </p:cSld>
  <p:clrMapOvr>
    <a:masterClrMapping/>
  </p:clrMapOvr>
  <p:transition spd="slow"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wearing a suit and tie smiling at the camera&#10;&#10;Description automatically generated">
            <a:extLst>
              <a:ext uri="{FF2B5EF4-FFF2-40B4-BE49-F238E27FC236}">
                <a16:creationId xmlns:a16="http://schemas.microsoft.com/office/drawing/2014/main" id="{EE7D03CB-D1E8-2C45-BFFF-F3A192AE95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2340352"/>
            <a:ext cx="2209800" cy="26517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4E22311-58AD-8E49-AA67-990165540413}"/>
              </a:ext>
            </a:extLst>
          </p:cNvPr>
          <p:cNvSpPr/>
          <p:nvPr/>
        </p:nvSpPr>
        <p:spPr>
          <a:xfrm>
            <a:off x="5105400" y="2286000"/>
            <a:ext cx="594360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b="1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Christopher R Flowers, MD, MS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Professor, Hematology and Medical Oncology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Director, Emory Lymphoma Program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Scientific Director, Winship Research Informatics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Winship Cancer Institute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Atlanta, Georgia</a:t>
            </a:r>
          </a:p>
        </p:txBody>
      </p:sp>
    </p:spTree>
    <p:extLst>
      <p:ext uri="{BB962C8B-B14F-4D97-AF65-F5344CB8AC3E}">
        <p14:creationId xmlns:p14="http://schemas.microsoft.com/office/powerpoint/2010/main" val="4111539014"/>
      </p:ext>
    </p:extLst>
  </p:cSld>
  <p:clrMapOvr>
    <a:masterClrMapping/>
  </p:clrMapOvr>
  <p:transition spd="slow" advClick="0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EECB4E71-B0F0-DE45-8C4E-4EB9C44ADF0C}"/>
              </a:ext>
            </a:extLst>
          </p:cNvPr>
          <p:cNvGrpSpPr/>
          <p:nvPr/>
        </p:nvGrpSpPr>
        <p:grpSpPr>
          <a:xfrm>
            <a:off x="740979" y="3925094"/>
            <a:ext cx="10184061" cy="756744"/>
            <a:chOff x="740979" y="3373822"/>
            <a:chExt cx="10184061" cy="756744"/>
          </a:xfrm>
          <a:solidFill>
            <a:srgbClr val="F6BF5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83DF816-803A-CF4A-863F-D3FA3E6BDFC0}"/>
                </a:ext>
              </a:extLst>
            </p:cNvPr>
            <p:cNvSpPr/>
            <p:nvPr/>
          </p:nvSpPr>
          <p:spPr bwMode="auto">
            <a:xfrm>
              <a:off x="740979" y="3373822"/>
              <a:ext cx="9924393" cy="756744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5506F3A-72AF-AB4F-9CB9-7D61E0F67262}"/>
                </a:ext>
              </a:extLst>
            </p:cNvPr>
            <p:cNvSpPr>
              <a:spLocks noChangeAspect="1"/>
            </p:cNvSpPr>
            <p:nvPr/>
          </p:nvSpPr>
          <p:spPr bwMode="auto">
            <a:xfrm rot="2700000">
              <a:off x="10389943" y="3484644"/>
              <a:ext cx="535097" cy="535097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</p:grp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CA275B60-6AB8-594F-BCED-A1BBEDC503C8}"/>
              </a:ext>
            </a:extLst>
          </p:cNvPr>
          <p:cNvSpPr txBox="1">
            <a:spLocks/>
          </p:cNvSpPr>
          <p:nvPr/>
        </p:nvSpPr>
        <p:spPr>
          <a:xfrm>
            <a:off x="914400" y="1830388"/>
            <a:ext cx="10363200" cy="4189412"/>
          </a:xfrm>
          <a:prstGeom prst="rect">
            <a:avLst/>
          </a:prstGeom>
        </p:spPr>
        <p:txBody>
          <a:bodyPr/>
          <a:lstStyle>
            <a:lvl1pPr marL="342906" indent="-342906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62" indent="-285755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2pPr>
            <a:lvl3pPr marL="1143019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</a:defRPr>
            </a:lvl3pPr>
            <a:lvl4pPr marL="1600227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4pPr>
            <a:lvl5pPr marL="2057434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5pPr>
            <a:lvl6pPr marL="2514642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6pPr>
            <a:lvl7pPr marL="2971849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7pPr>
            <a:lvl8pPr marL="3429057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8pPr>
            <a:lvl9pPr marL="3886265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9pPr>
          </a:lstStyle>
          <a:p>
            <a:pPr marL="0" lvl="0" indent="0">
              <a:spcBef>
                <a:spcPts val="4800"/>
              </a:spcBef>
              <a:buNone/>
            </a:pPr>
            <a:r>
              <a:rPr lang="en-US" sz="3200" b="1" kern="0" dirty="0">
                <a:solidFill>
                  <a:schemeClr val="bg1">
                    <a:alpha val="40000"/>
                  </a:schemeClr>
                </a:solidFill>
              </a:rPr>
              <a:t>Hodgkin Lymphoma </a:t>
            </a:r>
          </a:p>
          <a:p>
            <a:pPr marL="0" lvl="0" indent="0">
              <a:spcBef>
                <a:spcPts val="4800"/>
              </a:spcBef>
              <a:buNone/>
            </a:pPr>
            <a:r>
              <a:rPr lang="en-US" sz="3200" b="1" kern="0" dirty="0">
                <a:solidFill>
                  <a:schemeClr val="bg1">
                    <a:alpha val="40000"/>
                  </a:schemeClr>
                </a:solidFill>
              </a:rPr>
              <a:t>Follicular Lymphoma </a:t>
            </a:r>
          </a:p>
          <a:p>
            <a:pPr marL="0" lvl="0" indent="0">
              <a:spcBef>
                <a:spcPts val="4800"/>
              </a:spcBef>
              <a:buNone/>
            </a:pPr>
            <a:r>
              <a:rPr lang="en-US" sz="3200" b="1" kern="0" dirty="0">
                <a:solidFill>
                  <a:srgbClr val="203864"/>
                </a:solidFill>
              </a:rPr>
              <a:t>Mantle Cell Lymphoma</a:t>
            </a:r>
          </a:p>
          <a:p>
            <a:pPr marL="0" lvl="0" indent="0">
              <a:spcBef>
                <a:spcPts val="4800"/>
              </a:spcBef>
              <a:buNone/>
            </a:pPr>
            <a:r>
              <a:rPr lang="en-US" sz="3200" b="1" kern="0" dirty="0">
                <a:solidFill>
                  <a:schemeClr val="bg1">
                    <a:alpha val="40000"/>
                  </a:schemeClr>
                </a:solidFill>
              </a:rPr>
              <a:t>Diffuse Large B-Cell Lymphoma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8288E4C-AEC7-BB48-BBA1-601878705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400" dirty="0"/>
              <a:t>Hodgkin and Non-Hodgkin Lymphomas: Agenda</a:t>
            </a:r>
          </a:p>
        </p:txBody>
      </p:sp>
    </p:spTree>
    <p:extLst>
      <p:ext uri="{BB962C8B-B14F-4D97-AF65-F5344CB8AC3E}">
        <p14:creationId xmlns:p14="http://schemas.microsoft.com/office/powerpoint/2010/main" val="1014014773"/>
      </p:ext>
    </p:extLst>
  </p:cSld>
  <p:clrMapOvr>
    <a:masterClrMapping/>
  </p:clrMapOvr>
  <p:transition spd="slow" advClick="0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7">
            <a:extLst>
              <a:ext uri="{FF2B5EF4-FFF2-40B4-BE49-F238E27FC236}">
                <a16:creationId xmlns:a16="http://schemas.microsoft.com/office/drawing/2014/main" id="{3163ADDE-40C2-4C42-9AE8-50E0D22954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648" y="1462240"/>
            <a:ext cx="110947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Case report: Submucosal lesions in the gastric antrum, duodenal bulb and rectum by endoscopy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7B3E3B7-0EA1-7C4F-946F-F2D49549EB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30" y="6339307"/>
            <a:ext cx="10972800" cy="484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bIns="91440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Li D et al. </a:t>
            </a:r>
            <a:r>
              <a:rPr kumimoji="0" lang="nb-NO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Medicine</a:t>
            </a: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2017;96:11(e6321).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3E99CDF-01CC-3041-8D3E-3333E409B0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986376"/>
            <a:ext cx="5638800" cy="425494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86ADEC5-E347-3C49-BF71-9426C155D2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827" y="1978139"/>
            <a:ext cx="5285198" cy="4237142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37174B1B-F5A2-274D-9F94-18ABCB591E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Gastrointestinal Involvement in MCL </a:t>
            </a:r>
          </a:p>
        </p:txBody>
      </p:sp>
    </p:spTree>
    <p:extLst>
      <p:ext uri="{BB962C8B-B14F-4D97-AF65-F5344CB8AC3E}">
        <p14:creationId xmlns:p14="http://schemas.microsoft.com/office/powerpoint/2010/main" val="971263251"/>
      </p:ext>
    </p:extLst>
  </p:cSld>
  <p:clrMapOvr>
    <a:masterClrMapping/>
  </p:clrMapOvr>
  <p:transition spd="slow" advClick="0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Current Treatment Options for Up-Front and Recurrent MCL</a:t>
            </a:r>
          </a:p>
        </p:txBody>
      </p:sp>
      <p:sp>
        <p:nvSpPr>
          <p:cNvPr id="39938" name="Content Placeholder 2"/>
          <p:cNvSpPr>
            <a:spLocks noGrp="1"/>
          </p:cNvSpPr>
          <p:nvPr>
            <p:ph idx="1"/>
          </p:nvPr>
        </p:nvSpPr>
        <p:spPr>
          <a:xfrm>
            <a:off x="609600" y="1407840"/>
            <a:ext cx="5638800" cy="5029200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b="1" dirty="0">
                <a:solidFill>
                  <a:srgbClr val="FFCC30"/>
                </a:solidFill>
              </a:rPr>
              <a:t>Up-Front Treatment (+/- Transplant)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300" dirty="0"/>
              <a:t>Chemotherapy/rituximab</a:t>
            </a:r>
          </a:p>
          <a:p>
            <a:pPr lvl="1">
              <a:lnSpc>
                <a:spcPct val="150000"/>
              </a:lnSpc>
              <a:spcBef>
                <a:spcPts val="600"/>
              </a:spcBef>
            </a:pPr>
            <a:r>
              <a:rPr lang="en-US" sz="1700" dirty="0"/>
              <a:t>R-CHOP, RDHA(P), NORDIC, </a:t>
            </a:r>
            <a:r>
              <a:rPr lang="en-US" sz="1700" dirty="0" err="1"/>
              <a:t>HyperCVAD</a:t>
            </a:r>
            <a:endParaRPr lang="en-US" sz="1700" dirty="0"/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300" dirty="0"/>
              <a:t>Bendamustine/rituximab 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300" dirty="0"/>
              <a:t>Bortezomib/chemo/rituximab (VR-CAP)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300" dirty="0"/>
              <a:t>Lenalidomide/rituximab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300" dirty="0"/>
              <a:t>Rituximab/</a:t>
            </a:r>
            <a:r>
              <a:rPr lang="en-US" sz="2300" dirty="0" err="1"/>
              <a:t>bendamustine</a:t>
            </a:r>
            <a:r>
              <a:rPr lang="en-US" sz="2300" dirty="0"/>
              <a:t>/cytarabine (RBAC)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C3EAA9-7FF8-FA45-8FFA-FFCD6985E8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473279"/>
            <a:ext cx="9144000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2880" bIns="91440" anchor="b" anchorCtr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srgbClr val="FFFFFF"/>
                </a:solidFill>
              </a:rPr>
              <a:t>NCCN Guidelines B-Cell Lymphomas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. Version 2.2019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2644CCA-DBF2-C447-81B6-593238068C5B}"/>
              </a:ext>
            </a:extLst>
          </p:cNvPr>
          <p:cNvSpPr txBox="1">
            <a:spLocks/>
          </p:cNvSpPr>
          <p:nvPr/>
        </p:nvSpPr>
        <p:spPr bwMode="auto">
          <a:xfrm>
            <a:off x="6439030" y="1371600"/>
            <a:ext cx="5371969" cy="50292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150000"/>
              </a:lnSpc>
              <a:buFontTx/>
              <a:buNone/>
            </a:pPr>
            <a:r>
              <a:rPr lang="en-US" sz="2400" b="1" kern="0" dirty="0">
                <a:solidFill>
                  <a:srgbClr val="FFCC30"/>
                </a:solidFill>
              </a:rPr>
              <a:t>Treatment of Recurrence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200" kern="0" dirty="0"/>
              <a:t>Ibrutinib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300" kern="0" dirty="0" err="1"/>
              <a:t>Acalabrutinib</a:t>
            </a:r>
            <a:endParaRPr lang="en-US" sz="1800" kern="0" dirty="0"/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300" kern="0" dirty="0"/>
              <a:t>Lenalidomide</a:t>
            </a:r>
            <a:endParaRPr lang="en-US" sz="1800" kern="0" dirty="0"/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300" kern="0" dirty="0" err="1"/>
              <a:t>Venetoclax</a:t>
            </a:r>
            <a:endParaRPr lang="en-US" sz="2300" kern="0" dirty="0"/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300" kern="0" dirty="0"/>
              <a:t>Bortezomib</a:t>
            </a:r>
            <a:endParaRPr lang="en-US" sz="1800" kern="0" dirty="0"/>
          </a:p>
        </p:txBody>
      </p:sp>
    </p:spTree>
    <p:extLst>
      <p:ext uri="{BB962C8B-B14F-4D97-AF65-F5344CB8AC3E}">
        <p14:creationId xmlns:p14="http://schemas.microsoft.com/office/powerpoint/2010/main" val="1434413718"/>
      </p:ext>
    </p:extLst>
  </p:cSld>
  <p:clrMapOvr>
    <a:masterClrMapping/>
  </p:clrMapOvr>
  <p:transition spd="slow" advClick="0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1353360"/>
            <a:ext cx="7683448" cy="425749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LyMa</a:t>
            </a:r>
            <a:r>
              <a:rPr lang="en-US" dirty="0"/>
              <a:t>: Rituximab Maintenance After Autologous Stem Cell Transplant for MCL</a:t>
            </a:r>
          </a:p>
        </p:txBody>
      </p:sp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2362200" y="5682064"/>
            <a:ext cx="720590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PFS (4-y): R, 83%; observation, 64% (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&lt; 0.001)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OS (4-y): R, 89%; observation, 80% (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= 0.04) 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0" y="6473279"/>
            <a:ext cx="9144000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2880" bIns="91440" anchor="b" anchorCtr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Le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Gouill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S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N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Engl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J Med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2017;377</a:t>
            </a:r>
            <a:r>
              <a:rPr kumimoji="0" lang="is-I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(13)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:1250-60.</a:t>
            </a:r>
          </a:p>
        </p:txBody>
      </p:sp>
      <p:sp>
        <p:nvSpPr>
          <p:cNvPr id="11" name="TextBox 2"/>
          <p:cNvSpPr txBox="1">
            <a:spLocks noChangeArrowheads="1"/>
          </p:cNvSpPr>
          <p:nvPr/>
        </p:nvSpPr>
        <p:spPr bwMode="auto">
          <a:xfrm>
            <a:off x="2900068" y="3854773"/>
            <a:ext cx="189327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mr-I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HR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*</a:t>
            </a:r>
            <a:r>
              <a:rPr kumimoji="0" lang="mr-I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= 0.46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mr-IN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</a:t>
            </a:r>
            <a:r>
              <a:rPr kumimoji="0" lang="mr-I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= 0.002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26454" y="5058208"/>
            <a:ext cx="3671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*</a:t>
            </a:r>
            <a:r>
              <a:rPr kumimoji="0" lang="en-US" sz="1400" b="0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Disease progression, relapse, death, 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 rituximab allergy or severe infection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06F127B2-D12F-B343-A526-CF8FA819B44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399884" y="3769584"/>
          <a:ext cx="5638799" cy="7315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44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0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9080">
                <a:tc>
                  <a:txBody>
                    <a:bodyPr/>
                    <a:lstStyle/>
                    <a:p>
                      <a:endParaRPr lang="en-US" sz="1800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R</a:t>
                      </a:r>
                      <a:r>
                        <a:rPr lang="en-US" sz="1800" baseline="0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(n = 120)</a:t>
                      </a:r>
                    </a:p>
                  </a:txBody>
                  <a:tcPr anchor="b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Observation</a:t>
                      </a:r>
                      <a:r>
                        <a:rPr lang="en-US" sz="1800" baseline="0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(n = 120)</a:t>
                      </a:r>
                    </a:p>
                  </a:txBody>
                  <a:tcPr anchor="b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417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Median EFS</a:t>
                      </a:r>
                      <a:endParaRPr lang="en-US" sz="1800" baseline="30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Not reached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Not</a:t>
                      </a:r>
                      <a:r>
                        <a:rPr lang="en-US" sz="1800" baseline="0" dirty="0">
                          <a:solidFill>
                            <a:schemeClr val="bg1"/>
                          </a:solidFill>
                        </a:rPr>
                        <a:t> reached </a:t>
                      </a:r>
                      <a:endParaRPr lang="en-US" sz="18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4635470"/>
      </p:ext>
    </p:extLst>
  </p:cSld>
  <p:clrMapOvr>
    <a:masterClrMapping/>
  </p:clrMapOvr>
  <p:transition spd="slow" advClick="0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Case Presentation (</a:t>
            </a:r>
            <a:r>
              <a:rPr lang="en-US" altLang="x-none" dirty="0" err="1"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 Goodrich)</a:t>
            </a:r>
          </a:p>
        </p:txBody>
      </p:sp>
      <p:sp>
        <p:nvSpPr>
          <p:cNvPr id="38914" name="Content Placeholder 2"/>
          <p:cNvSpPr>
            <a:spLocks noGrp="1"/>
          </p:cNvSpPr>
          <p:nvPr>
            <p:ph idx="1"/>
          </p:nvPr>
        </p:nvSpPr>
        <p:spPr>
          <a:xfrm>
            <a:off x="609600" y="1371600"/>
            <a:ext cx="10972800" cy="5486400"/>
          </a:xfrm>
        </p:spPr>
        <p:txBody>
          <a:bodyPr/>
          <a:lstStyle/>
          <a:p>
            <a:pPr marL="0" indent="0">
              <a:buNone/>
            </a:pPr>
            <a:r>
              <a:rPr lang="en-US" altLang="x-none" sz="2600" b="1" dirty="0">
                <a:solidFill>
                  <a:srgbClr val="EFC5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 in his early 80s with relapsed/refractory mantle cell lymphoma</a:t>
            </a:r>
          </a:p>
          <a:p>
            <a:pPr marL="0" indent="0">
              <a:spcBef>
                <a:spcPts val="1776"/>
              </a:spcBef>
              <a:buNone/>
            </a:pPr>
            <a:r>
              <a:rPr lang="en-US" altLang="x-none" sz="2600" b="1" dirty="0">
                <a:solidFill>
                  <a:srgbClr val="EFC5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Treatments received</a:t>
            </a:r>
          </a:p>
          <a:p>
            <a:r>
              <a:rPr lang="en-US" sz="2600" dirty="0"/>
              <a:t>R monotherapy</a:t>
            </a:r>
          </a:p>
          <a:p>
            <a:r>
              <a:rPr lang="en-US" sz="2600" dirty="0" err="1"/>
              <a:t>Acalabrutinib</a:t>
            </a:r>
            <a:endParaRPr lang="en-US" sz="2600" dirty="0"/>
          </a:p>
          <a:p>
            <a:pPr marL="0" indent="0">
              <a:spcBef>
                <a:spcPts val="1776"/>
              </a:spcBef>
              <a:buNone/>
            </a:pPr>
            <a:r>
              <a:rPr lang="en-US" sz="2600" b="1" dirty="0">
                <a:solidFill>
                  <a:srgbClr val="E9BB2B"/>
                </a:solidFill>
              </a:rPr>
              <a:t>Other considerations</a:t>
            </a:r>
          </a:p>
          <a:p>
            <a:r>
              <a:rPr lang="en-US" sz="2600" dirty="0"/>
              <a:t>Initial therapy for older patient with multiple comorbidities and on multiple medications</a:t>
            </a:r>
          </a:p>
        </p:txBody>
      </p:sp>
    </p:spTree>
    <p:extLst>
      <p:ext uri="{BB962C8B-B14F-4D97-AF65-F5344CB8AC3E}">
        <p14:creationId xmlns:p14="http://schemas.microsoft.com/office/powerpoint/2010/main" val="2712229071"/>
      </p:ext>
    </p:extLst>
  </p:cSld>
  <p:clrMapOvr>
    <a:masterClrMapping/>
  </p:clrMapOvr>
  <p:transition spd="slow" advClick="0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EDC744"/>
                </a:solidFill>
                <a:latin typeface="Arial" charset="0"/>
                <a:ea typeface="ＭＳ Ｐゴシック" charset="0"/>
                <a:cs typeface="Arial" charset="0"/>
              </a:rPr>
              <a:t>Mechanism of Action of BTK Inhibitors</a:t>
            </a:r>
            <a:endParaRPr lang="en-US" dirty="0"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53250" name="Rounded Rectangle 49"/>
          <p:cNvSpPr>
            <a:spLocks noChangeArrowheads="1"/>
          </p:cNvSpPr>
          <p:nvPr/>
        </p:nvSpPr>
        <p:spPr bwMode="auto">
          <a:xfrm>
            <a:off x="5883275" y="2892426"/>
            <a:ext cx="615950" cy="288925"/>
          </a:xfrm>
          <a:prstGeom prst="roundRect">
            <a:avLst>
              <a:gd name="adj" fmla="val 27778"/>
            </a:avLst>
          </a:prstGeom>
          <a:solidFill>
            <a:srgbClr val="012A5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rgbClr val="8B3D9A"/>
              </a:buClr>
              <a:buSzTx/>
              <a:buFont typeface="Arial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Arial" charset="0"/>
              </a:rPr>
              <a:t>LYN</a:t>
            </a:r>
          </a:p>
        </p:txBody>
      </p:sp>
      <p:sp>
        <p:nvSpPr>
          <p:cNvPr id="53251" name="Rounded Rectangle 7"/>
          <p:cNvSpPr>
            <a:spLocks noChangeArrowheads="1"/>
          </p:cNvSpPr>
          <p:nvPr/>
        </p:nvSpPr>
        <p:spPr bwMode="auto">
          <a:xfrm>
            <a:off x="5870575" y="3284539"/>
            <a:ext cx="685800" cy="288925"/>
          </a:xfrm>
          <a:prstGeom prst="roundRect">
            <a:avLst>
              <a:gd name="adj" fmla="val 27778"/>
            </a:avLst>
          </a:prstGeom>
          <a:solidFill>
            <a:srgbClr val="012A5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rgbClr val="8B3D9A"/>
              </a:buClr>
              <a:buSzTx/>
              <a:buFont typeface="Arial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Arial" charset="0"/>
              </a:rPr>
              <a:t>SYK</a:t>
            </a:r>
          </a:p>
        </p:txBody>
      </p:sp>
      <p:sp>
        <p:nvSpPr>
          <p:cNvPr id="9" name="Rounded Rectangle 8"/>
          <p:cNvSpPr/>
          <p:nvPr/>
        </p:nvSpPr>
        <p:spPr bwMode="auto">
          <a:xfrm>
            <a:off x="5489576" y="2193925"/>
            <a:ext cx="174625" cy="14033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2">
                  <a:lumMod val="25000"/>
                </a:schemeClr>
              </a:gs>
              <a:gs pos="50000">
                <a:schemeClr val="bg2"/>
              </a:gs>
              <a:gs pos="100000">
                <a:schemeClr val="bg2"/>
              </a:gs>
              <a:gs pos="98000">
                <a:schemeClr val="bg2">
                  <a:lumMod val="25000"/>
                </a:schemeClr>
              </a:gs>
            </a:gsLst>
            <a:lin ang="0" scaled="1"/>
            <a:tileRect/>
          </a:gra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0" fontAlgn="auto" latinLnBrk="0" hangingPunct="0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rgbClr val="8B3D9A"/>
              </a:buClr>
              <a:buSzTx/>
              <a:buFont typeface="Arial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5675314" y="2187575"/>
            <a:ext cx="173037" cy="14049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2">
                  <a:lumMod val="25000"/>
                </a:schemeClr>
              </a:gs>
              <a:gs pos="50000">
                <a:schemeClr val="bg2"/>
              </a:gs>
              <a:gs pos="100000">
                <a:schemeClr val="bg2"/>
              </a:gs>
              <a:gs pos="98000">
                <a:schemeClr val="bg2">
                  <a:lumMod val="25000"/>
                </a:schemeClr>
              </a:gs>
            </a:gsLst>
            <a:lin ang="0" scaled="1"/>
            <a:tileRect/>
          </a:gra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0" fontAlgn="auto" latinLnBrk="0" hangingPunct="0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rgbClr val="8B3D9A"/>
              </a:buClr>
              <a:buSzTx/>
              <a:buFont typeface="Arial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53254" name="TextBox 23"/>
          <p:cNvSpPr txBox="1">
            <a:spLocks noChangeArrowheads="1"/>
          </p:cNvSpPr>
          <p:nvPr/>
        </p:nvSpPr>
        <p:spPr bwMode="auto">
          <a:xfrm>
            <a:off x="5732464" y="1371600"/>
            <a:ext cx="617537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rgbClr val="8B3D9A"/>
              </a:buClr>
              <a:buSzTx/>
              <a:buFont typeface="Arial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Arial" charset="0"/>
              </a:rPr>
              <a:t>BCR</a:t>
            </a:r>
          </a:p>
        </p:txBody>
      </p:sp>
      <p:cxnSp>
        <p:nvCxnSpPr>
          <p:cNvPr id="53255" name="Straight Connector 32"/>
          <p:cNvCxnSpPr>
            <a:cxnSpLocks noChangeShapeType="1"/>
          </p:cNvCxnSpPr>
          <p:nvPr/>
        </p:nvCxnSpPr>
        <p:spPr bwMode="auto">
          <a:xfrm>
            <a:off x="5311776" y="1501775"/>
            <a:ext cx="322263" cy="350838"/>
          </a:xfrm>
          <a:prstGeom prst="line">
            <a:avLst/>
          </a:prstGeom>
          <a:noFill/>
          <a:ln w="76200">
            <a:solidFill>
              <a:srgbClr val="7CC23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53256" name="Straight Connector 34"/>
          <p:cNvCxnSpPr>
            <a:cxnSpLocks noChangeShapeType="1"/>
          </p:cNvCxnSpPr>
          <p:nvPr/>
        </p:nvCxnSpPr>
        <p:spPr bwMode="auto">
          <a:xfrm flipH="1">
            <a:off x="6303964" y="1490663"/>
            <a:ext cx="333375" cy="366712"/>
          </a:xfrm>
          <a:prstGeom prst="line">
            <a:avLst/>
          </a:prstGeom>
          <a:noFill/>
          <a:ln w="76200">
            <a:solidFill>
              <a:srgbClr val="7CC23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grpSp>
        <p:nvGrpSpPr>
          <p:cNvPr id="53257" name="Group 1400"/>
          <p:cNvGrpSpPr>
            <a:grpSpLocks/>
          </p:cNvGrpSpPr>
          <p:nvPr/>
        </p:nvGrpSpPr>
        <p:grpSpPr bwMode="auto">
          <a:xfrm>
            <a:off x="5807076" y="3689351"/>
            <a:ext cx="917575" cy="277813"/>
            <a:chOff x="5400675" y="3309937"/>
            <a:chExt cx="636120" cy="157163"/>
          </a:xfrm>
        </p:grpSpPr>
        <p:sp>
          <p:nvSpPr>
            <p:cNvPr id="314" name="Freeform 313"/>
            <p:cNvSpPr/>
            <p:nvPr/>
          </p:nvSpPr>
          <p:spPr>
            <a:xfrm flipV="1">
              <a:off x="5399575" y="3309937"/>
              <a:ext cx="316959" cy="153571"/>
            </a:xfrm>
            <a:custGeom>
              <a:avLst/>
              <a:gdLst>
                <a:gd name="connsiteX0" fmla="*/ 0 w 317033"/>
                <a:gd name="connsiteY0" fmla="*/ 0 h 154781"/>
                <a:gd name="connsiteX1" fmla="*/ 104775 w 317033"/>
                <a:gd name="connsiteY1" fmla="*/ 85725 h 154781"/>
                <a:gd name="connsiteX2" fmla="*/ 283369 w 317033"/>
                <a:gd name="connsiteY2" fmla="*/ 97631 h 154781"/>
                <a:gd name="connsiteX3" fmla="*/ 316706 w 317033"/>
                <a:gd name="connsiteY3" fmla="*/ 154781 h 154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7033" h="154781">
                  <a:moveTo>
                    <a:pt x="0" y="0"/>
                  </a:moveTo>
                  <a:cubicBezTo>
                    <a:pt x="28773" y="34726"/>
                    <a:pt x="57547" y="69453"/>
                    <a:pt x="104775" y="85725"/>
                  </a:cubicBezTo>
                  <a:cubicBezTo>
                    <a:pt x="152003" y="101997"/>
                    <a:pt x="248047" y="86122"/>
                    <a:pt x="283369" y="97631"/>
                  </a:cubicBezTo>
                  <a:cubicBezTo>
                    <a:pt x="318691" y="109140"/>
                    <a:pt x="317698" y="131960"/>
                    <a:pt x="316706" y="154781"/>
                  </a:cubicBez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  <a:head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endParaRPr>
            </a:p>
          </p:txBody>
        </p:sp>
        <p:sp>
          <p:nvSpPr>
            <p:cNvPr id="315" name="Freeform 314"/>
            <p:cNvSpPr/>
            <p:nvPr/>
          </p:nvSpPr>
          <p:spPr>
            <a:xfrm flipH="1" flipV="1">
              <a:off x="5717634" y="3313529"/>
              <a:ext cx="318060" cy="153571"/>
            </a:xfrm>
            <a:custGeom>
              <a:avLst/>
              <a:gdLst>
                <a:gd name="connsiteX0" fmla="*/ 0 w 317033"/>
                <a:gd name="connsiteY0" fmla="*/ 0 h 154781"/>
                <a:gd name="connsiteX1" fmla="*/ 104775 w 317033"/>
                <a:gd name="connsiteY1" fmla="*/ 85725 h 154781"/>
                <a:gd name="connsiteX2" fmla="*/ 283369 w 317033"/>
                <a:gd name="connsiteY2" fmla="*/ 97631 h 154781"/>
                <a:gd name="connsiteX3" fmla="*/ 316706 w 317033"/>
                <a:gd name="connsiteY3" fmla="*/ 154781 h 154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7033" h="154781">
                  <a:moveTo>
                    <a:pt x="0" y="0"/>
                  </a:moveTo>
                  <a:cubicBezTo>
                    <a:pt x="28773" y="34726"/>
                    <a:pt x="57547" y="69453"/>
                    <a:pt x="104775" y="85725"/>
                  </a:cubicBezTo>
                  <a:cubicBezTo>
                    <a:pt x="152003" y="101997"/>
                    <a:pt x="248047" y="86122"/>
                    <a:pt x="283369" y="97631"/>
                  </a:cubicBezTo>
                  <a:cubicBezTo>
                    <a:pt x="318691" y="109140"/>
                    <a:pt x="317698" y="131960"/>
                    <a:pt x="316706" y="154781"/>
                  </a:cubicBezTo>
                </a:path>
              </a:pathLst>
            </a:custGeom>
            <a:noFill/>
            <a:ln w="28575">
              <a:solidFill>
                <a:schemeClr val="tx1">
                  <a:lumMod val="95000"/>
                  <a:lumOff val="5000"/>
                </a:schemeClr>
              </a:solidFill>
              <a:head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endParaRPr>
            </a:p>
          </p:txBody>
        </p:sp>
      </p:grpSp>
      <p:sp>
        <p:nvSpPr>
          <p:cNvPr id="15" name="Rounded Rectangle 14"/>
          <p:cNvSpPr/>
          <p:nvPr/>
        </p:nvSpPr>
        <p:spPr bwMode="auto">
          <a:xfrm flipH="1">
            <a:off x="5380039" y="4087813"/>
            <a:ext cx="592137" cy="290512"/>
          </a:xfrm>
          <a:prstGeom prst="roundRect">
            <a:avLst>
              <a:gd name="adj" fmla="val 29710"/>
            </a:avLst>
          </a:prstGeom>
          <a:solidFill>
            <a:srgbClr val="012A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914400" rtl="0" eaLnBrk="0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B3D9A"/>
              </a:buClr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BTK</a:t>
            </a:r>
          </a:p>
        </p:txBody>
      </p:sp>
      <p:sp>
        <p:nvSpPr>
          <p:cNvPr id="16" name="Rounded Rectangle 15"/>
          <p:cNvSpPr/>
          <p:nvPr/>
        </p:nvSpPr>
        <p:spPr bwMode="auto">
          <a:xfrm flipH="1">
            <a:off x="4976814" y="4681538"/>
            <a:ext cx="657225" cy="290512"/>
          </a:xfrm>
          <a:prstGeom prst="roundRect">
            <a:avLst>
              <a:gd name="adj" fmla="val 29710"/>
            </a:avLst>
          </a:prstGeom>
          <a:solidFill>
            <a:srgbClr val="002E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8B3D9A"/>
              </a:buClr>
              <a:buSzTx/>
              <a:buFont typeface="Arial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MS PGothic" charset="0"/>
                <a:cs typeface="Arial"/>
              </a:rPr>
              <a:t>PLC</a:t>
            </a:r>
            <a:r>
              <a:rPr kumimoji="0" lang="el-GR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MS PGothic" charset="0"/>
                <a:cs typeface="Arial"/>
              </a:rPr>
              <a:t>γ2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MS PGothic" charset="0"/>
              <a:cs typeface="Arial"/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 flipH="1">
            <a:off x="4400551" y="5264151"/>
            <a:ext cx="587375" cy="288925"/>
          </a:xfrm>
          <a:prstGeom prst="roundRect">
            <a:avLst>
              <a:gd name="adj" fmla="val 29710"/>
            </a:avLst>
          </a:prstGeom>
          <a:solidFill>
            <a:srgbClr val="58C4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914400" rtl="0" eaLnBrk="0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B3D9A"/>
              </a:buClr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3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PKC</a:t>
            </a:r>
          </a:p>
        </p:txBody>
      </p:sp>
      <p:sp>
        <p:nvSpPr>
          <p:cNvPr id="18" name="Freeform 17"/>
          <p:cNvSpPr/>
          <p:nvPr/>
        </p:nvSpPr>
        <p:spPr bwMode="auto">
          <a:xfrm rot="16994704" flipV="1">
            <a:off x="5325270" y="4463257"/>
            <a:ext cx="255587" cy="133350"/>
          </a:xfrm>
          <a:custGeom>
            <a:avLst/>
            <a:gdLst>
              <a:gd name="connsiteX0" fmla="*/ 180975 w 180975"/>
              <a:gd name="connsiteY0" fmla="*/ 9853 h 112246"/>
              <a:gd name="connsiteX1" fmla="*/ 76200 w 180975"/>
              <a:gd name="connsiteY1" fmla="*/ 9853 h 112246"/>
              <a:gd name="connsiteX2" fmla="*/ 0 w 180975"/>
              <a:gd name="connsiteY2" fmla="*/ 112246 h 112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0975" h="112246">
                <a:moveTo>
                  <a:pt x="180975" y="9853"/>
                </a:moveTo>
                <a:cubicBezTo>
                  <a:pt x="143669" y="1320"/>
                  <a:pt x="106363" y="-7213"/>
                  <a:pt x="76200" y="9853"/>
                </a:cubicBezTo>
                <a:cubicBezTo>
                  <a:pt x="46037" y="26919"/>
                  <a:pt x="23018" y="69582"/>
                  <a:pt x="0" y="112246"/>
                </a:cubicBezTo>
              </a:path>
            </a:pathLst>
          </a:custGeom>
          <a:noFill/>
          <a:ln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B3D9A"/>
              </a:buClr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sp>
        <p:nvSpPr>
          <p:cNvPr id="19" name="Freeform 18"/>
          <p:cNvSpPr/>
          <p:nvPr/>
        </p:nvSpPr>
        <p:spPr bwMode="auto">
          <a:xfrm rot="16994704" flipV="1">
            <a:off x="4890294" y="5058569"/>
            <a:ext cx="254000" cy="131762"/>
          </a:xfrm>
          <a:custGeom>
            <a:avLst/>
            <a:gdLst>
              <a:gd name="connsiteX0" fmla="*/ 180975 w 180975"/>
              <a:gd name="connsiteY0" fmla="*/ 9853 h 112246"/>
              <a:gd name="connsiteX1" fmla="*/ 76200 w 180975"/>
              <a:gd name="connsiteY1" fmla="*/ 9853 h 112246"/>
              <a:gd name="connsiteX2" fmla="*/ 0 w 180975"/>
              <a:gd name="connsiteY2" fmla="*/ 112246 h 112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0975" h="112246">
                <a:moveTo>
                  <a:pt x="180975" y="9853"/>
                </a:moveTo>
                <a:cubicBezTo>
                  <a:pt x="143669" y="1320"/>
                  <a:pt x="106363" y="-7213"/>
                  <a:pt x="76200" y="9853"/>
                </a:cubicBezTo>
                <a:cubicBezTo>
                  <a:pt x="46037" y="26919"/>
                  <a:pt x="23018" y="69582"/>
                  <a:pt x="0" y="112246"/>
                </a:cubicBezTo>
              </a:path>
            </a:pathLst>
          </a:custGeom>
          <a:noFill/>
          <a:ln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B3D9A"/>
              </a:buClr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sp>
        <p:nvSpPr>
          <p:cNvPr id="20" name="Rounded Rectangle 19"/>
          <p:cNvSpPr/>
          <p:nvPr/>
        </p:nvSpPr>
        <p:spPr bwMode="auto">
          <a:xfrm>
            <a:off x="6991351" y="4745038"/>
            <a:ext cx="587375" cy="290512"/>
          </a:xfrm>
          <a:prstGeom prst="roundRect">
            <a:avLst>
              <a:gd name="adj" fmla="val 29710"/>
            </a:avLst>
          </a:prstGeom>
          <a:solidFill>
            <a:srgbClr val="FF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914400" rtl="0" eaLnBrk="0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B3D9A"/>
              </a:buClr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AKT</a:t>
            </a:r>
          </a:p>
        </p:txBody>
      </p:sp>
      <p:sp>
        <p:nvSpPr>
          <p:cNvPr id="21" name="Rounded Rectangle 20"/>
          <p:cNvSpPr/>
          <p:nvPr/>
        </p:nvSpPr>
        <p:spPr bwMode="auto">
          <a:xfrm>
            <a:off x="6996114" y="5311776"/>
            <a:ext cx="636587" cy="290513"/>
          </a:xfrm>
          <a:prstGeom prst="roundRect">
            <a:avLst>
              <a:gd name="adj" fmla="val 29710"/>
            </a:avLst>
          </a:prstGeom>
          <a:solidFill>
            <a:srgbClr val="7CC2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914400" rtl="0" eaLnBrk="0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B3D9A"/>
              </a:buClr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CDCDCF">
                    <a:lumMod val="10000"/>
                  </a:srgbClr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mTOR</a:t>
            </a:r>
          </a:p>
        </p:txBody>
      </p:sp>
      <p:sp>
        <p:nvSpPr>
          <p:cNvPr id="22" name="Rounded Rectangle 21"/>
          <p:cNvSpPr/>
          <p:nvPr/>
        </p:nvSpPr>
        <p:spPr bwMode="auto">
          <a:xfrm>
            <a:off x="6276975" y="5794376"/>
            <a:ext cx="749300" cy="301625"/>
          </a:xfrm>
          <a:prstGeom prst="roundRect">
            <a:avLst>
              <a:gd name="adj" fmla="val 29710"/>
            </a:avLst>
          </a:prstGeom>
          <a:solidFill>
            <a:srgbClr val="FF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914400" rtl="0" eaLnBrk="0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B3D9A"/>
              </a:buClr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p70s6k</a:t>
            </a:r>
          </a:p>
        </p:txBody>
      </p:sp>
      <p:sp>
        <p:nvSpPr>
          <p:cNvPr id="23" name="Rounded Rectangle 22"/>
          <p:cNvSpPr/>
          <p:nvPr/>
        </p:nvSpPr>
        <p:spPr bwMode="auto">
          <a:xfrm>
            <a:off x="7566026" y="5794376"/>
            <a:ext cx="587375" cy="301625"/>
          </a:xfrm>
          <a:prstGeom prst="roundRect">
            <a:avLst>
              <a:gd name="adj" fmla="val 29710"/>
            </a:avLst>
          </a:prstGeom>
          <a:solidFill>
            <a:srgbClr val="FF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914400" rtl="0" eaLnBrk="0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B3D9A"/>
              </a:buClr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elf4E</a:t>
            </a:r>
          </a:p>
        </p:txBody>
      </p:sp>
      <p:cxnSp>
        <p:nvCxnSpPr>
          <p:cNvPr id="24" name="Straight Arrow Connector 23"/>
          <p:cNvCxnSpPr>
            <a:stCxn id="20" idx="2"/>
            <a:endCxn id="21" idx="0"/>
          </p:cNvCxnSpPr>
          <p:nvPr/>
        </p:nvCxnSpPr>
        <p:spPr bwMode="auto">
          <a:xfrm>
            <a:off x="7285038" y="5035551"/>
            <a:ext cx="30162" cy="276225"/>
          </a:xfrm>
          <a:prstGeom prst="straightConnector1">
            <a:avLst/>
          </a:prstGeom>
          <a:noFill/>
          <a:ln w="28575"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5" name="Rounded Rectangle 24"/>
          <p:cNvSpPr/>
          <p:nvPr/>
        </p:nvSpPr>
        <p:spPr bwMode="auto">
          <a:xfrm>
            <a:off x="6053139" y="5062538"/>
            <a:ext cx="712787" cy="233362"/>
          </a:xfrm>
          <a:prstGeom prst="roundRect">
            <a:avLst>
              <a:gd name="adj" fmla="val 29710"/>
            </a:avLst>
          </a:prstGeom>
          <a:solidFill>
            <a:srgbClr val="002E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914400" rtl="0" eaLnBrk="0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B3D9A"/>
              </a:buClr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GSK-3</a:t>
            </a:r>
          </a:p>
        </p:txBody>
      </p:sp>
      <p:sp>
        <p:nvSpPr>
          <p:cNvPr id="26" name="Rounded Rectangle 25"/>
          <p:cNvSpPr/>
          <p:nvPr/>
        </p:nvSpPr>
        <p:spPr bwMode="auto">
          <a:xfrm>
            <a:off x="7777164" y="5110163"/>
            <a:ext cx="909637" cy="290512"/>
          </a:xfrm>
          <a:prstGeom prst="roundRect">
            <a:avLst>
              <a:gd name="adj" fmla="val 2971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8B3D9A"/>
              </a:buClr>
              <a:buSzTx/>
              <a:buFont typeface="Arial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MS PGothic" charset="0"/>
                <a:cs typeface="Arial"/>
              </a:rPr>
              <a:t>NF-k</a:t>
            </a:r>
            <a:r>
              <a:rPr kumimoji="0" lang="el-GR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MS PGothic" charset="0"/>
                <a:cs typeface="Arial"/>
              </a:rPr>
              <a:t>β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MS PGothic" charset="0"/>
              <a:cs typeface="Arial"/>
            </a:endParaRPr>
          </a:p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8B3D9A"/>
              </a:buClr>
              <a:buSzTx/>
              <a:buFont typeface="Arial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MS PGothic" charset="0"/>
                <a:cs typeface="Arial"/>
              </a:rPr>
              <a:t>pathway</a:t>
            </a:r>
          </a:p>
        </p:txBody>
      </p:sp>
      <p:cxnSp>
        <p:nvCxnSpPr>
          <p:cNvPr id="27" name="Curved Connector 26"/>
          <p:cNvCxnSpPr>
            <a:stCxn id="20" idx="2"/>
            <a:endCxn id="25" idx="3"/>
          </p:cNvCxnSpPr>
          <p:nvPr/>
        </p:nvCxnSpPr>
        <p:spPr bwMode="auto">
          <a:xfrm rot="5400000">
            <a:off x="6954045" y="4847432"/>
            <a:ext cx="142875" cy="519113"/>
          </a:xfrm>
          <a:prstGeom prst="curvedConnector2">
            <a:avLst/>
          </a:prstGeom>
          <a:noFill/>
          <a:ln w="28575"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8" name="Curved Connector 27"/>
          <p:cNvCxnSpPr>
            <a:stCxn id="20" idx="2"/>
          </p:cNvCxnSpPr>
          <p:nvPr/>
        </p:nvCxnSpPr>
        <p:spPr bwMode="auto">
          <a:xfrm rot="16200000" flipH="1">
            <a:off x="7508082" y="4812507"/>
            <a:ext cx="123825" cy="569912"/>
          </a:xfrm>
          <a:prstGeom prst="curvedConnector2">
            <a:avLst/>
          </a:prstGeom>
          <a:noFill/>
          <a:ln w="28575"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9" name="Curved Connector 28"/>
          <p:cNvCxnSpPr>
            <a:stCxn id="21" idx="2"/>
            <a:endCxn id="22" idx="3"/>
          </p:cNvCxnSpPr>
          <p:nvPr/>
        </p:nvCxnSpPr>
        <p:spPr bwMode="auto">
          <a:xfrm rot="5400000">
            <a:off x="6999288" y="5629276"/>
            <a:ext cx="342900" cy="288925"/>
          </a:xfrm>
          <a:prstGeom prst="curvedConnector2">
            <a:avLst/>
          </a:prstGeom>
          <a:noFill/>
          <a:ln w="28575"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0" name="Curved Connector 29"/>
          <p:cNvCxnSpPr>
            <a:endCxn id="23" idx="1"/>
          </p:cNvCxnSpPr>
          <p:nvPr/>
        </p:nvCxnSpPr>
        <p:spPr bwMode="auto">
          <a:xfrm rot="16200000" flipH="1">
            <a:off x="7263607" y="5642770"/>
            <a:ext cx="342900" cy="261937"/>
          </a:xfrm>
          <a:prstGeom prst="curvedConnector2">
            <a:avLst/>
          </a:prstGeom>
          <a:noFill/>
          <a:ln w="28575"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1" name="Curved Connector 30"/>
          <p:cNvCxnSpPr>
            <a:stCxn id="53302" idx="4"/>
            <a:endCxn id="20" idx="0"/>
          </p:cNvCxnSpPr>
          <p:nvPr/>
        </p:nvCxnSpPr>
        <p:spPr bwMode="auto">
          <a:xfrm rot="16200000" flipH="1">
            <a:off x="7003257" y="4463257"/>
            <a:ext cx="220663" cy="342900"/>
          </a:xfrm>
          <a:prstGeom prst="curvedConnector3">
            <a:avLst>
              <a:gd name="adj1" fmla="val 2897"/>
            </a:avLst>
          </a:prstGeom>
          <a:noFill/>
          <a:ln w="285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3275" name="Straight Arrow Connector 4"/>
          <p:cNvCxnSpPr>
            <a:cxnSpLocks noChangeShapeType="1"/>
            <a:stCxn id="53302" idx="2"/>
            <a:endCxn id="15" idx="1"/>
          </p:cNvCxnSpPr>
          <p:nvPr/>
        </p:nvCxnSpPr>
        <p:spPr bwMode="auto">
          <a:xfrm flipH="1">
            <a:off x="5972176" y="4233863"/>
            <a:ext cx="657225" cy="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53276" name="TextBox 710"/>
          <p:cNvSpPr txBox="1">
            <a:spLocks noChangeArrowheads="1"/>
          </p:cNvSpPr>
          <p:nvPr/>
        </p:nvSpPr>
        <p:spPr bwMode="auto">
          <a:xfrm>
            <a:off x="3124200" y="3927963"/>
            <a:ext cx="182293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8B3D9A"/>
              </a:buClr>
              <a:buSzTx/>
              <a:buFont typeface="Arial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Arial" charset="0"/>
              </a:rPr>
              <a:t>Ibrutinib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8B3D9A"/>
              </a:buClr>
              <a:buSzTx/>
              <a:buFont typeface="Arial" charset="0"/>
              <a:buNone/>
              <a:tabLst/>
              <a:defRPr/>
            </a:pPr>
            <a:r>
              <a:rPr lang="en-US" sz="2000" b="1" dirty="0" err="1">
                <a:solidFill>
                  <a:srgbClr val="FFFF00"/>
                </a:solidFill>
                <a:cs typeface="Arial" charset="0"/>
              </a:rPr>
              <a:t>Acalabrutinib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53277" name="TextBox 711"/>
          <p:cNvSpPr txBox="1">
            <a:spLocks noChangeArrowheads="1"/>
          </p:cNvSpPr>
          <p:nvPr/>
        </p:nvSpPr>
        <p:spPr bwMode="auto">
          <a:xfrm rot="5400000">
            <a:off x="4901407" y="3880644"/>
            <a:ext cx="533400" cy="54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rgbClr val="8B3D9A"/>
              </a:buClr>
              <a:buSzTx/>
              <a:buFont typeface="Arial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Arial" charset="0"/>
              </a:rPr>
              <a:t>┬</a:t>
            </a:r>
          </a:p>
        </p:txBody>
      </p:sp>
      <p:sp>
        <p:nvSpPr>
          <p:cNvPr id="53280" name="Freeform 233"/>
          <p:cNvSpPr>
            <a:spLocks/>
          </p:cNvSpPr>
          <p:nvPr/>
        </p:nvSpPr>
        <p:spPr bwMode="auto">
          <a:xfrm rot="10800000" flipH="1">
            <a:off x="3829050" y="2700339"/>
            <a:ext cx="31750" cy="155575"/>
          </a:xfrm>
          <a:custGeom>
            <a:avLst/>
            <a:gdLst>
              <a:gd name="T0" fmla="*/ 64516 w 31274"/>
              <a:gd name="T1" fmla="*/ 0 h 148925"/>
              <a:gd name="T2" fmla="*/ 3073 w 31274"/>
              <a:gd name="T3" fmla="*/ 895639 h 148925"/>
              <a:gd name="T4" fmla="*/ 46088 w 31274"/>
              <a:gd name="T5" fmla="*/ 1691725 h 148925"/>
              <a:gd name="T6" fmla="*/ 3073 w 31274"/>
              <a:gd name="T7" fmla="*/ 2487780 h 148925"/>
              <a:gd name="T8" fmla="*/ 0 60000 65536"/>
              <a:gd name="T9" fmla="*/ 0 60000 65536"/>
              <a:gd name="T10" fmla="*/ 0 60000 65536"/>
              <a:gd name="T11" fmla="*/ 0 60000 65536"/>
              <a:gd name="T12" fmla="*/ 0 w 31274"/>
              <a:gd name="T13" fmla="*/ 0 h 148925"/>
              <a:gd name="T14" fmla="*/ 31274 w 31274"/>
              <a:gd name="T15" fmla="*/ 148925 h 1489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1274" h="148925">
                <a:moveTo>
                  <a:pt x="31274" y="0"/>
                </a:moveTo>
                <a:cubicBezTo>
                  <a:pt x="17126" y="18367"/>
                  <a:pt x="2978" y="36735"/>
                  <a:pt x="1489" y="53613"/>
                </a:cubicBezTo>
                <a:cubicBezTo>
                  <a:pt x="0" y="70491"/>
                  <a:pt x="22339" y="85384"/>
                  <a:pt x="22339" y="101269"/>
                </a:cubicBezTo>
                <a:cubicBezTo>
                  <a:pt x="22339" y="117154"/>
                  <a:pt x="11914" y="133039"/>
                  <a:pt x="1489" y="148925"/>
                </a:cubicBezTo>
              </a:path>
            </a:pathLst>
          </a:custGeom>
          <a:noFill/>
          <a:ln w="12700">
            <a:solidFill>
              <a:srgbClr val="FF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53281" name="Freeform 234"/>
          <p:cNvSpPr>
            <a:spLocks/>
          </p:cNvSpPr>
          <p:nvPr/>
        </p:nvSpPr>
        <p:spPr bwMode="auto">
          <a:xfrm rot="10800000" flipH="1">
            <a:off x="3860800" y="2701925"/>
            <a:ext cx="31750" cy="158750"/>
          </a:xfrm>
          <a:custGeom>
            <a:avLst/>
            <a:gdLst>
              <a:gd name="T0" fmla="*/ 64536 w 31274"/>
              <a:gd name="T1" fmla="*/ 0 h 148925"/>
              <a:gd name="T2" fmla="*/ 3074 w 31274"/>
              <a:gd name="T3" fmla="*/ 3666266 h 148925"/>
              <a:gd name="T4" fmla="*/ 46098 w 31274"/>
              <a:gd name="T5" fmla="*/ 6924963 h 148925"/>
              <a:gd name="T6" fmla="*/ 3074 w 31274"/>
              <a:gd name="T7" fmla="*/ 10183809 h 148925"/>
              <a:gd name="T8" fmla="*/ 0 60000 65536"/>
              <a:gd name="T9" fmla="*/ 0 60000 65536"/>
              <a:gd name="T10" fmla="*/ 0 60000 65536"/>
              <a:gd name="T11" fmla="*/ 0 60000 65536"/>
              <a:gd name="T12" fmla="*/ 0 w 31274"/>
              <a:gd name="T13" fmla="*/ 0 h 148925"/>
              <a:gd name="T14" fmla="*/ 31274 w 31274"/>
              <a:gd name="T15" fmla="*/ 148925 h 1489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1274" h="148925">
                <a:moveTo>
                  <a:pt x="31274" y="0"/>
                </a:moveTo>
                <a:cubicBezTo>
                  <a:pt x="17126" y="18367"/>
                  <a:pt x="2978" y="36735"/>
                  <a:pt x="1489" y="53613"/>
                </a:cubicBezTo>
                <a:cubicBezTo>
                  <a:pt x="0" y="70491"/>
                  <a:pt x="22339" y="85384"/>
                  <a:pt x="22339" y="101269"/>
                </a:cubicBezTo>
                <a:cubicBezTo>
                  <a:pt x="22339" y="117154"/>
                  <a:pt x="11914" y="133039"/>
                  <a:pt x="1489" y="148925"/>
                </a:cubicBezTo>
              </a:path>
            </a:pathLst>
          </a:custGeom>
          <a:noFill/>
          <a:ln w="12700">
            <a:solidFill>
              <a:srgbClr val="FF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grpSp>
        <p:nvGrpSpPr>
          <p:cNvPr id="41" name="LINES"/>
          <p:cNvGrpSpPr/>
          <p:nvPr/>
        </p:nvGrpSpPr>
        <p:grpSpPr>
          <a:xfrm>
            <a:off x="3821158" y="2292234"/>
            <a:ext cx="4751184" cy="545818"/>
            <a:chOff x="400949" y="2778571"/>
            <a:chExt cx="4438769" cy="516974"/>
          </a:xfrm>
          <a:noFill/>
        </p:grpSpPr>
        <p:sp>
          <p:nvSpPr>
            <p:cNvPr id="152" name="Freeform 71"/>
            <p:cNvSpPr>
              <a:spLocks/>
            </p:cNvSpPr>
            <p:nvPr/>
          </p:nvSpPr>
          <p:spPr bwMode="auto">
            <a:xfrm>
              <a:off x="763788" y="2913851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53" name="Freeform 72"/>
            <p:cNvSpPr>
              <a:spLocks/>
            </p:cNvSpPr>
            <p:nvPr/>
          </p:nvSpPr>
          <p:spPr bwMode="auto">
            <a:xfrm>
              <a:off x="794067" y="2911376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54" name="Freeform 76"/>
            <p:cNvSpPr>
              <a:spLocks/>
            </p:cNvSpPr>
            <p:nvPr/>
          </p:nvSpPr>
          <p:spPr bwMode="auto">
            <a:xfrm>
              <a:off x="853630" y="2893554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55" name="Freeform 77"/>
            <p:cNvSpPr>
              <a:spLocks/>
            </p:cNvSpPr>
            <p:nvPr/>
          </p:nvSpPr>
          <p:spPr bwMode="auto">
            <a:xfrm>
              <a:off x="883909" y="2891079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56" name="Freeform 80"/>
            <p:cNvSpPr>
              <a:spLocks/>
            </p:cNvSpPr>
            <p:nvPr/>
          </p:nvSpPr>
          <p:spPr bwMode="auto">
            <a:xfrm>
              <a:off x="948931" y="2887613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57" name="Freeform 81"/>
            <p:cNvSpPr>
              <a:spLocks/>
            </p:cNvSpPr>
            <p:nvPr/>
          </p:nvSpPr>
          <p:spPr bwMode="auto">
            <a:xfrm>
              <a:off x="979210" y="2885138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58" name="Freeform 84"/>
            <p:cNvSpPr>
              <a:spLocks/>
            </p:cNvSpPr>
            <p:nvPr/>
          </p:nvSpPr>
          <p:spPr bwMode="auto">
            <a:xfrm>
              <a:off x="671962" y="2926227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59" name="Freeform 85"/>
            <p:cNvSpPr>
              <a:spLocks/>
            </p:cNvSpPr>
            <p:nvPr/>
          </p:nvSpPr>
          <p:spPr bwMode="auto">
            <a:xfrm>
              <a:off x="702241" y="2923752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60" name="Freeform 88"/>
            <p:cNvSpPr>
              <a:spLocks/>
            </p:cNvSpPr>
            <p:nvPr/>
          </p:nvSpPr>
          <p:spPr bwMode="auto">
            <a:xfrm>
              <a:off x="585595" y="2947021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61" name="Freeform 89"/>
            <p:cNvSpPr>
              <a:spLocks/>
            </p:cNvSpPr>
            <p:nvPr/>
          </p:nvSpPr>
          <p:spPr bwMode="auto">
            <a:xfrm>
              <a:off x="615874" y="2944546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62" name="Freeform 92"/>
            <p:cNvSpPr>
              <a:spLocks/>
            </p:cNvSpPr>
            <p:nvPr/>
          </p:nvSpPr>
          <p:spPr bwMode="auto">
            <a:xfrm>
              <a:off x="496250" y="2964842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63" name="Freeform 93"/>
            <p:cNvSpPr>
              <a:spLocks/>
            </p:cNvSpPr>
            <p:nvPr/>
          </p:nvSpPr>
          <p:spPr bwMode="auto">
            <a:xfrm>
              <a:off x="526529" y="2962367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64" name="Freeform 96"/>
            <p:cNvSpPr>
              <a:spLocks/>
            </p:cNvSpPr>
            <p:nvPr/>
          </p:nvSpPr>
          <p:spPr bwMode="auto">
            <a:xfrm>
              <a:off x="400949" y="2982664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65" name="Freeform 97"/>
            <p:cNvSpPr>
              <a:spLocks/>
            </p:cNvSpPr>
            <p:nvPr/>
          </p:nvSpPr>
          <p:spPr bwMode="auto">
            <a:xfrm>
              <a:off x="431228" y="2980189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66" name="Freeform 100"/>
            <p:cNvSpPr>
              <a:spLocks/>
            </p:cNvSpPr>
            <p:nvPr/>
          </p:nvSpPr>
          <p:spPr bwMode="auto">
            <a:xfrm>
              <a:off x="1038277" y="2872759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67" name="Freeform 101"/>
            <p:cNvSpPr>
              <a:spLocks/>
            </p:cNvSpPr>
            <p:nvPr/>
          </p:nvSpPr>
          <p:spPr bwMode="auto">
            <a:xfrm>
              <a:off x="1068556" y="2870284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68" name="Freeform 104"/>
            <p:cNvSpPr>
              <a:spLocks/>
            </p:cNvSpPr>
            <p:nvPr/>
          </p:nvSpPr>
          <p:spPr bwMode="auto">
            <a:xfrm>
              <a:off x="1127621" y="2854938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69" name="Freeform 105"/>
            <p:cNvSpPr>
              <a:spLocks/>
            </p:cNvSpPr>
            <p:nvPr/>
          </p:nvSpPr>
          <p:spPr bwMode="auto">
            <a:xfrm>
              <a:off x="1157900" y="2852463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70" name="Freeform 108"/>
            <p:cNvSpPr>
              <a:spLocks/>
            </p:cNvSpPr>
            <p:nvPr/>
          </p:nvSpPr>
          <p:spPr bwMode="auto">
            <a:xfrm>
              <a:off x="1220441" y="2846522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71" name="Freeform 109"/>
            <p:cNvSpPr>
              <a:spLocks/>
            </p:cNvSpPr>
            <p:nvPr/>
          </p:nvSpPr>
          <p:spPr bwMode="auto">
            <a:xfrm>
              <a:off x="1250720" y="2844047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72" name="Freeform 112"/>
            <p:cNvSpPr>
              <a:spLocks/>
            </p:cNvSpPr>
            <p:nvPr/>
          </p:nvSpPr>
          <p:spPr bwMode="auto">
            <a:xfrm>
              <a:off x="1310606" y="2837482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73" name="Freeform 113"/>
            <p:cNvSpPr>
              <a:spLocks/>
            </p:cNvSpPr>
            <p:nvPr/>
          </p:nvSpPr>
          <p:spPr bwMode="auto">
            <a:xfrm>
              <a:off x="1340885" y="2835007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74" name="Freeform 116"/>
            <p:cNvSpPr>
              <a:spLocks/>
            </p:cNvSpPr>
            <p:nvPr/>
          </p:nvSpPr>
          <p:spPr bwMode="auto">
            <a:xfrm>
              <a:off x="1402929" y="2828571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75" name="Freeform 117"/>
            <p:cNvSpPr>
              <a:spLocks/>
            </p:cNvSpPr>
            <p:nvPr/>
          </p:nvSpPr>
          <p:spPr bwMode="auto">
            <a:xfrm>
              <a:off x="1433208" y="2826096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76" name="Freeform 120"/>
            <p:cNvSpPr>
              <a:spLocks/>
            </p:cNvSpPr>
            <p:nvPr/>
          </p:nvSpPr>
          <p:spPr bwMode="auto">
            <a:xfrm>
              <a:off x="1489297" y="2825601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77" name="Freeform 121"/>
            <p:cNvSpPr>
              <a:spLocks/>
            </p:cNvSpPr>
            <p:nvPr/>
          </p:nvSpPr>
          <p:spPr bwMode="auto">
            <a:xfrm>
              <a:off x="1519576" y="2823126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78" name="Freeform 124"/>
            <p:cNvSpPr>
              <a:spLocks/>
            </p:cNvSpPr>
            <p:nvPr/>
          </p:nvSpPr>
          <p:spPr bwMode="auto">
            <a:xfrm>
              <a:off x="1584597" y="2819661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79" name="Freeform 125"/>
            <p:cNvSpPr>
              <a:spLocks/>
            </p:cNvSpPr>
            <p:nvPr/>
          </p:nvSpPr>
          <p:spPr bwMode="auto">
            <a:xfrm>
              <a:off x="1614876" y="2817186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80" name="Freeform 128"/>
            <p:cNvSpPr>
              <a:spLocks/>
            </p:cNvSpPr>
            <p:nvPr/>
          </p:nvSpPr>
          <p:spPr bwMode="auto">
            <a:xfrm>
              <a:off x="1682877" y="2807779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81" name="Freeform 129"/>
            <p:cNvSpPr>
              <a:spLocks/>
            </p:cNvSpPr>
            <p:nvPr/>
          </p:nvSpPr>
          <p:spPr bwMode="auto">
            <a:xfrm>
              <a:off x="1713156" y="2805304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82" name="Freeform 132"/>
            <p:cNvSpPr>
              <a:spLocks/>
            </p:cNvSpPr>
            <p:nvPr/>
          </p:nvSpPr>
          <p:spPr bwMode="auto">
            <a:xfrm>
              <a:off x="1772223" y="2804808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83" name="Freeform 133"/>
            <p:cNvSpPr>
              <a:spLocks/>
            </p:cNvSpPr>
            <p:nvPr/>
          </p:nvSpPr>
          <p:spPr bwMode="auto">
            <a:xfrm>
              <a:off x="1802502" y="2802333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84" name="Freeform 136"/>
            <p:cNvSpPr>
              <a:spLocks/>
            </p:cNvSpPr>
            <p:nvPr/>
          </p:nvSpPr>
          <p:spPr bwMode="auto">
            <a:xfrm>
              <a:off x="1867525" y="2798867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85" name="Freeform 137"/>
            <p:cNvSpPr>
              <a:spLocks/>
            </p:cNvSpPr>
            <p:nvPr/>
          </p:nvSpPr>
          <p:spPr bwMode="auto">
            <a:xfrm>
              <a:off x="1897804" y="2796392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86" name="Freeform 144"/>
            <p:cNvSpPr>
              <a:spLocks/>
            </p:cNvSpPr>
            <p:nvPr/>
          </p:nvSpPr>
          <p:spPr bwMode="auto">
            <a:xfrm>
              <a:off x="2332118" y="2786985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87" name="Freeform 145"/>
            <p:cNvSpPr>
              <a:spLocks/>
            </p:cNvSpPr>
            <p:nvPr/>
          </p:nvSpPr>
          <p:spPr bwMode="auto">
            <a:xfrm>
              <a:off x="2362397" y="2784510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88" name="Freeform 148"/>
            <p:cNvSpPr>
              <a:spLocks/>
            </p:cNvSpPr>
            <p:nvPr/>
          </p:nvSpPr>
          <p:spPr bwMode="auto">
            <a:xfrm>
              <a:off x="2427419" y="2781046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89" name="Freeform 149"/>
            <p:cNvSpPr>
              <a:spLocks/>
            </p:cNvSpPr>
            <p:nvPr/>
          </p:nvSpPr>
          <p:spPr bwMode="auto">
            <a:xfrm>
              <a:off x="2457698" y="2778571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90" name="Freeform 152"/>
            <p:cNvSpPr>
              <a:spLocks/>
            </p:cNvSpPr>
            <p:nvPr/>
          </p:nvSpPr>
          <p:spPr bwMode="auto">
            <a:xfrm>
              <a:off x="2519743" y="2786986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91" name="Freeform 153"/>
            <p:cNvSpPr>
              <a:spLocks/>
            </p:cNvSpPr>
            <p:nvPr/>
          </p:nvSpPr>
          <p:spPr bwMode="auto">
            <a:xfrm>
              <a:off x="2550022" y="2784511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92" name="Freeform 156"/>
            <p:cNvSpPr>
              <a:spLocks/>
            </p:cNvSpPr>
            <p:nvPr/>
          </p:nvSpPr>
          <p:spPr bwMode="auto">
            <a:xfrm>
              <a:off x="2609088" y="2784016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93" name="Freeform 157"/>
            <p:cNvSpPr>
              <a:spLocks/>
            </p:cNvSpPr>
            <p:nvPr/>
          </p:nvSpPr>
          <p:spPr bwMode="auto">
            <a:xfrm>
              <a:off x="2639367" y="2781541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94" name="Freeform 160"/>
            <p:cNvSpPr>
              <a:spLocks/>
            </p:cNvSpPr>
            <p:nvPr/>
          </p:nvSpPr>
          <p:spPr bwMode="auto">
            <a:xfrm>
              <a:off x="2701411" y="2786986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95" name="Freeform 161"/>
            <p:cNvSpPr>
              <a:spLocks/>
            </p:cNvSpPr>
            <p:nvPr/>
          </p:nvSpPr>
          <p:spPr bwMode="auto">
            <a:xfrm>
              <a:off x="2731690" y="2784511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96" name="Freeform 217"/>
            <p:cNvSpPr>
              <a:spLocks/>
            </p:cNvSpPr>
            <p:nvPr/>
          </p:nvSpPr>
          <p:spPr bwMode="auto">
            <a:xfrm>
              <a:off x="3071168" y="2793424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97" name="Freeform 218"/>
            <p:cNvSpPr>
              <a:spLocks/>
            </p:cNvSpPr>
            <p:nvPr/>
          </p:nvSpPr>
          <p:spPr bwMode="auto">
            <a:xfrm>
              <a:off x="3101447" y="2790949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98" name="Freeform 221"/>
            <p:cNvSpPr>
              <a:spLocks/>
            </p:cNvSpPr>
            <p:nvPr/>
          </p:nvSpPr>
          <p:spPr bwMode="auto">
            <a:xfrm>
              <a:off x="2978844" y="2793424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99" name="Freeform 222"/>
            <p:cNvSpPr>
              <a:spLocks/>
            </p:cNvSpPr>
            <p:nvPr/>
          </p:nvSpPr>
          <p:spPr bwMode="auto">
            <a:xfrm>
              <a:off x="3009123" y="2790949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00" name="Freeform 225"/>
            <p:cNvSpPr>
              <a:spLocks/>
            </p:cNvSpPr>
            <p:nvPr/>
          </p:nvSpPr>
          <p:spPr bwMode="auto">
            <a:xfrm>
              <a:off x="2889500" y="2793424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01" name="Freeform 226"/>
            <p:cNvSpPr>
              <a:spLocks/>
            </p:cNvSpPr>
            <p:nvPr/>
          </p:nvSpPr>
          <p:spPr bwMode="auto">
            <a:xfrm>
              <a:off x="2919779" y="2790949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02" name="Freeform 229"/>
            <p:cNvSpPr>
              <a:spLocks/>
            </p:cNvSpPr>
            <p:nvPr/>
          </p:nvSpPr>
          <p:spPr bwMode="auto">
            <a:xfrm>
              <a:off x="2794198" y="2793424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03" name="Freeform 230"/>
            <p:cNvSpPr>
              <a:spLocks/>
            </p:cNvSpPr>
            <p:nvPr/>
          </p:nvSpPr>
          <p:spPr bwMode="auto">
            <a:xfrm>
              <a:off x="2824477" y="2790949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04" name="Freeform 237"/>
            <p:cNvSpPr>
              <a:spLocks/>
            </p:cNvSpPr>
            <p:nvPr/>
          </p:nvSpPr>
          <p:spPr bwMode="auto">
            <a:xfrm rot="10800000" flipH="1">
              <a:off x="491252" y="3144551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05" name="Freeform 238"/>
            <p:cNvSpPr>
              <a:spLocks/>
            </p:cNvSpPr>
            <p:nvPr/>
          </p:nvSpPr>
          <p:spPr bwMode="auto">
            <a:xfrm rot="10800000" flipH="1">
              <a:off x="521531" y="3147026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06" name="Freeform 241"/>
            <p:cNvSpPr>
              <a:spLocks/>
            </p:cNvSpPr>
            <p:nvPr/>
          </p:nvSpPr>
          <p:spPr bwMode="auto">
            <a:xfrm rot="10800000" flipH="1">
              <a:off x="577617" y="3129699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07" name="Freeform 242"/>
            <p:cNvSpPr>
              <a:spLocks/>
            </p:cNvSpPr>
            <p:nvPr/>
          </p:nvSpPr>
          <p:spPr bwMode="auto">
            <a:xfrm rot="10800000" flipH="1">
              <a:off x="607896" y="3132174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08" name="Freeform 245"/>
            <p:cNvSpPr>
              <a:spLocks/>
            </p:cNvSpPr>
            <p:nvPr/>
          </p:nvSpPr>
          <p:spPr bwMode="auto">
            <a:xfrm rot="10800000" flipH="1">
              <a:off x="669940" y="3114847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09" name="Freeform 246"/>
            <p:cNvSpPr>
              <a:spLocks/>
            </p:cNvSpPr>
            <p:nvPr/>
          </p:nvSpPr>
          <p:spPr bwMode="auto">
            <a:xfrm rot="10800000" flipH="1">
              <a:off x="700219" y="3117322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10" name="Freeform 249"/>
            <p:cNvSpPr>
              <a:spLocks/>
            </p:cNvSpPr>
            <p:nvPr/>
          </p:nvSpPr>
          <p:spPr bwMode="auto">
            <a:xfrm rot="10800000" flipH="1">
              <a:off x="762263" y="3091084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11" name="Freeform 250"/>
            <p:cNvSpPr>
              <a:spLocks/>
            </p:cNvSpPr>
            <p:nvPr/>
          </p:nvSpPr>
          <p:spPr bwMode="auto">
            <a:xfrm rot="10800000" flipH="1">
              <a:off x="792542" y="3093559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12" name="Freeform 253"/>
            <p:cNvSpPr>
              <a:spLocks/>
            </p:cNvSpPr>
            <p:nvPr/>
          </p:nvSpPr>
          <p:spPr bwMode="auto">
            <a:xfrm rot="10800000" flipH="1">
              <a:off x="848631" y="3073262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13" name="Freeform 254"/>
            <p:cNvSpPr>
              <a:spLocks/>
            </p:cNvSpPr>
            <p:nvPr/>
          </p:nvSpPr>
          <p:spPr bwMode="auto">
            <a:xfrm rot="10800000" flipH="1">
              <a:off x="878910" y="3075737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14" name="Freeform 257"/>
            <p:cNvSpPr>
              <a:spLocks/>
            </p:cNvSpPr>
            <p:nvPr/>
          </p:nvSpPr>
          <p:spPr bwMode="auto">
            <a:xfrm rot="10800000" flipH="1">
              <a:off x="940954" y="3058410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15" name="Freeform 258"/>
            <p:cNvSpPr>
              <a:spLocks/>
            </p:cNvSpPr>
            <p:nvPr/>
          </p:nvSpPr>
          <p:spPr bwMode="auto">
            <a:xfrm rot="10800000" flipH="1">
              <a:off x="971233" y="3060885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16" name="Freeform 261"/>
            <p:cNvSpPr>
              <a:spLocks/>
            </p:cNvSpPr>
            <p:nvPr/>
          </p:nvSpPr>
          <p:spPr bwMode="auto">
            <a:xfrm rot="10800000" flipH="1">
              <a:off x="1030299" y="3043558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17" name="Freeform 262"/>
            <p:cNvSpPr>
              <a:spLocks/>
            </p:cNvSpPr>
            <p:nvPr/>
          </p:nvSpPr>
          <p:spPr bwMode="auto">
            <a:xfrm rot="10800000" flipH="1">
              <a:off x="1060578" y="3046033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18" name="Freeform 265"/>
            <p:cNvSpPr>
              <a:spLocks/>
            </p:cNvSpPr>
            <p:nvPr/>
          </p:nvSpPr>
          <p:spPr bwMode="auto">
            <a:xfrm rot="10800000" flipH="1">
              <a:off x="1116665" y="3034646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19" name="Freeform 266"/>
            <p:cNvSpPr>
              <a:spLocks/>
            </p:cNvSpPr>
            <p:nvPr/>
          </p:nvSpPr>
          <p:spPr bwMode="auto">
            <a:xfrm rot="10800000" flipH="1">
              <a:off x="1146944" y="3037121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20" name="Freeform 269"/>
            <p:cNvSpPr>
              <a:spLocks/>
            </p:cNvSpPr>
            <p:nvPr/>
          </p:nvSpPr>
          <p:spPr bwMode="auto">
            <a:xfrm rot="10800000" flipH="1">
              <a:off x="1217924" y="3028706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21" name="Freeform 270"/>
            <p:cNvSpPr>
              <a:spLocks/>
            </p:cNvSpPr>
            <p:nvPr/>
          </p:nvSpPr>
          <p:spPr bwMode="auto">
            <a:xfrm rot="10800000" flipH="1">
              <a:off x="1248203" y="3031181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22" name="Freeform 273"/>
            <p:cNvSpPr>
              <a:spLocks/>
            </p:cNvSpPr>
            <p:nvPr/>
          </p:nvSpPr>
          <p:spPr bwMode="auto">
            <a:xfrm rot="10800000" flipH="1">
              <a:off x="1308090" y="3001844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23" name="Freeform 274"/>
            <p:cNvSpPr>
              <a:spLocks/>
            </p:cNvSpPr>
            <p:nvPr/>
          </p:nvSpPr>
          <p:spPr bwMode="auto">
            <a:xfrm rot="10800000" flipH="1">
              <a:off x="1338369" y="3004319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24" name="Freeform 277"/>
            <p:cNvSpPr>
              <a:spLocks/>
            </p:cNvSpPr>
            <p:nvPr/>
          </p:nvSpPr>
          <p:spPr bwMode="auto">
            <a:xfrm rot="10800000" flipH="1">
              <a:off x="1397435" y="2995903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25" name="Freeform 278"/>
            <p:cNvSpPr>
              <a:spLocks/>
            </p:cNvSpPr>
            <p:nvPr/>
          </p:nvSpPr>
          <p:spPr bwMode="auto">
            <a:xfrm rot="10800000" flipH="1">
              <a:off x="1427714" y="2998378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26" name="Freeform 281"/>
            <p:cNvSpPr>
              <a:spLocks/>
            </p:cNvSpPr>
            <p:nvPr/>
          </p:nvSpPr>
          <p:spPr bwMode="auto">
            <a:xfrm rot="10800000" flipH="1">
              <a:off x="1489758" y="2989964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27" name="Freeform 282"/>
            <p:cNvSpPr>
              <a:spLocks/>
            </p:cNvSpPr>
            <p:nvPr/>
          </p:nvSpPr>
          <p:spPr bwMode="auto">
            <a:xfrm rot="10800000" flipH="1">
              <a:off x="1520037" y="2992439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28" name="Freeform 285"/>
            <p:cNvSpPr>
              <a:spLocks/>
            </p:cNvSpPr>
            <p:nvPr/>
          </p:nvSpPr>
          <p:spPr bwMode="auto">
            <a:xfrm rot="10800000" flipH="1">
              <a:off x="1588037" y="2978081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29" name="Freeform 286"/>
            <p:cNvSpPr>
              <a:spLocks/>
            </p:cNvSpPr>
            <p:nvPr/>
          </p:nvSpPr>
          <p:spPr bwMode="auto">
            <a:xfrm rot="10800000" flipH="1">
              <a:off x="1618316" y="2980556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30" name="Freeform 289"/>
            <p:cNvSpPr>
              <a:spLocks/>
            </p:cNvSpPr>
            <p:nvPr/>
          </p:nvSpPr>
          <p:spPr bwMode="auto">
            <a:xfrm rot="10800000" flipH="1">
              <a:off x="1680361" y="2975111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31" name="Freeform 290"/>
            <p:cNvSpPr>
              <a:spLocks/>
            </p:cNvSpPr>
            <p:nvPr/>
          </p:nvSpPr>
          <p:spPr bwMode="auto">
            <a:xfrm rot="10800000" flipH="1">
              <a:off x="1710640" y="2977586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32" name="Freeform 293"/>
            <p:cNvSpPr>
              <a:spLocks/>
            </p:cNvSpPr>
            <p:nvPr/>
          </p:nvSpPr>
          <p:spPr bwMode="auto">
            <a:xfrm rot="10800000" flipH="1">
              <a:off x="1775663" y="2969170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33" name="Freeform 294"/>
            <p:cNvSpPr>
              <a:spLocks/>
            </p:cNvSpPr>
            <p:nvPr/>
          </p:nvSpPr>
          <p:spPr bwMode="auto">
            <a:xfrm rot="10800000" flipH="1">
              <a:off x="1805942" y="2971645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34" name="Freeform 297"/>
            <p:cNvSpPr>
              <a:spLocks/>
            </p:cNvSpPr>
            <p:nvPr/>
          </p:nvSpPr>
          <p:spPr bwMode="auto">
            <a:xfrm rot="10800000" flipH="1">
              <a:off x="1865007" y="2963230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35" name="Freeform 298"/>
            <p:cNvSpPr>
              <a:spLocks/>
            </p:cNvSpPr>
            <p:nvPr/>
          </p:nvSpPr>
          <p:spPr bwMode="auto">
            <a:xfrm rot="10800000" flipH="1">
              <a:off x="1895286" y="2965705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36" name="Freeform 305"/>
            <p:cNvSpPr>
              <a:spLocks/>
            </p:cNvSpPr>
            <p:nvPr/>
          </p:nvSpPr>
          <p:spPr bwMode="auto">
            <a:xfrm rot="10800000" flipH="1">
              <a:off x="2333076" y="2951842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37" name="Freeform 306"/>
            <p:cNvSpPr>
              <a:spLocks/>
            </p:cNvSpPr>
            <p:nvPr/>
          </p:nvSpPr>
          <p:spPr bwMode="auto">
            <a:xfrm rot="10800000" flipH="1">
              <a:off x="2363355" y="2954317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38" name="Freeform 309"/>
            <p:cNvSpPr>
              <a:spLocks/>
            </p:cNvSpPr>
            <p:nvPr/>
          </p:nvSpPr>
          <p:spPr bwMode="auto">
            <a:xfrm rot="10800000" flipH="1">
              <a:off x="2425398" y="2948873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39" name="Freeform 310"/>
            <p:cNvSpPr>
              <a:spLocks/>
            </p:cNvSpPr>
            <p:nvPr/>
          </p:nvSpPr>
          <p:spPr bwMode="auto">
            <a:xfrm rot="10800000" flipH="1">
              <a:off x="2455677" y="2951348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40" name="Freeform 313"/>
            <p:cNvSpPr>
              <a:spLocks/>
            </p:cNvSpPr>
            <p:nvPr/>
          </p:nvSpPr>
          <p:spPr bwMode="auto">
            <a:xfrm rot="10800000" flipH="1">
              <a:off x="2514745" y="2954814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41" name="Freeform 314"/>
            <p:cNvSpPr>
              <a:spLocks/>
            </p:cNvSpPr>
            <p:nvPr/>
          </p:nvSpPr>
          <p:spPr bwMode="auto">
            <a:xfrm rot="10800000" flipH="1">
              <a:off x="2545024" y="2957289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42" name="Freeform 318"/>
            <p:cNvSpPr>
              <a:spLocks/>
            </p:cNvSpPr>
            <p:nvPr/>
          </p:nvSpPr>
          <p:spPr bwMode="auto">
            <a:xfrm rot="10800000" flipH="1">
              <a:off x="2607565" y="2958279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43" name="Freeform 319"/>
            <p:cNvSpPr>
              <a:spLocks/>
            </p:cNvSpPr>
            <p:nvPr/>
          </p:nvSpPr>
          <p:spPr bwMode="auto">
            <a:xfrm rot="10800000" flipH="1">
              <a:off x="2637844" y="2960754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44" name="Freeform 322"/>
            <p:cNvSpPr>
              <a:spLocks/>
            </p:cNvSpPr>
            <p:nvPr/>
          </p:nvSpPr>
          <p:spPr bwMode="auto">
            <a:xfrm rot="10800000" flipH="1">
              <a:off x="2700383" y="2955804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45" name="Freeform 323"/>
            <p:cNvSpPr>
              <a:spLocks/>
            </p:cNvSpPr>
            <p:nvPr/>
          </p:nvSpPr>
          <p:spPr bwMode="auto">
            <a:xfrm rot="10800000" flipH="1">
              <a:off x="2730662" y="2958279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46" name="Freeform 378"/>
            <p:cNvSpPr>
              <a:spLocks/>
            </p:cNvSpPr>
            <p:nvPr/>
          </p:nvSpPr>
          <p:spPr bwMode="auto">
            <a:xfrm rot="11349086" flipH="1">
              <a:off x="3081893" y="2960911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47" name="Freeform 379"/>
            <p:cNvSpPr>
              <a:spLocks/>
            </p:cNvSpPr>
            <p:nvPr/>
          </p:nvSpPr>
          <p:spPr bwMode="auto">
            <a:xfrm rot="11349086" flipH="1">
              <a:off x="3111392" y="2968171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48" name="Freeform 382"/>
            <p:cNvSpPr>
              <a:spLocks/>
            </p:cNvSpPr>
            <p:nvPr/>
          </p:nvSpPr>
          <p:spPr bwMode="auto">
            <a:xfrm rot="11349086" flipH="1">
              <a:off x="2992549" y="2960911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49" name="Freeform 383"/>
            <p:cNvSpPr>
              <a:spLocks/>
            </p:cNvSpPr>
            <p:nvPr/>
          </p:nvSpPr>
          <p:spPr bwMode="auto">
            <a:xfrm rot="11349086" flipH="1">
              <a:off x="3022048" y="2968171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50" name="Freeform 386"/>
            <p:cNvSpPr>
              <a:spLocks/>
            </p:cNvSpPr>
            <p:nvPr/>
          </p:nvSpPr>
          <p:spPr bwMode="auto">
            <a:xfrm rot="11349086" flipH="1">
              <a:off x="2903204" y="2960911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51" name="Freeform 387"/>
            <p:cNvSpPr>
              <a:spLocks/>
            </p:cNvSpPr>
            <p:nvPr/>
          </p:nvSpPr>
          <p:spPr bwMode="auto">
            <a:xfrm rot="11349086" flipH="1">
              <a:off x="2932703" y="2968171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52" name="Freeform 390"/>
            <p:cNvSpPr>
              <a:spLocks/>
            </p:cNvSpPr>
            <p:nvPr/>
          </p:nvSpPr>
          <p:spPr bwMode="auto">
            <a:xfrm rot="11349086" flipH="1">
              <a:off x="2804924" y="2960911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53" name="Freeform 391"/>
            <p:cNvSpPr>
              <a:spLocks/>
            </p:cNvSpPr>
            <p:nvPr/>
          </p:nvSpPr>
          <p:spPr bwMode="auto">
            <a:xfrm rot="11349086" flipH="1">
              <a:off x="2834423" y="2968171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54" name="Freeform 217"/>
            <p:cNvSpPr>
              <a:spLocks/>
            </p:cNvSpPr>
            <p:nvPr/>
          </p:nvSpPr>
          <p:spPr bwMode="auto">
            <a:xfrm>
              <a:off x="3426076" y="2797536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55" name="Freeform 218"/>
            <p:cNvSpPr>
              <a:spLocks/>
            </p:cNvSpPr>
            <p:nvPr/>
          </p:nvSpPr>
          <p:spPr bwMode="auto">
            <a:xfrm>
              <a:off x="3456355" y="2795061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56" name="Freeform 221"/>
            <p:cNvSpPr>
              <a:spLocks/>
            </p:cNvSpPr>
            <p:nvPr/>
          </p:nvSpPr>
          <p:spPr bwMode="auto">
            <a:xfrm>
              <a:off x="3333752" y="2797536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57" name="Freeform 222"/>
            <p:cNvSpPr>
              <a:spLocks/>
            </p:cNvSpPr>
            <p:nvPr/>
          </p:nvSpPr>
          <p:spPr bwMode="auto">
            <a:xfrm>
              <a:off x="3364031" y="2795061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58" name="Freeform 225"/>
            <p:cNvSpPr>
              <a:spLocks/>
            </p:cNvSpPr>
            <p:nvPr/>
          </p:nvSpPr>
          <p:spPr bwMode="auto">
            <a:xfrm>
              <a:off x="3244407" y="2797536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59" name="Freeform 226"/>
            <p:cNvSpPr>
              <a:spLocks/>
            </p:cNvSpPr>
            <p:nvPr/>
          </p:nvSpPr>
          <p:spPr bwMode="auto">
            <a:xfrm>
              <a:off x="3274686" y="2795061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60" name="Freeform 229"/>
            <p:cNvSpPr>
              <a:spLocks/>
            </p:cNvSpPr>
            <p:nvPr/>
          </p:nvSpPr>
          <p:spPr bwMode="auto">
            <a:xfrm>
              <a:off x="3149106" y="2797536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61" name="Freeform 230"/>
            <p:cNvSpPr>
              <a:spLocks/>
            </p:cNvSpPr>
            <p:nvPr/>
          </p:nvSpPr>
          <p:spPr bwMode="auto">
            <a:xfrm>
              <a:off x="3179385" y="2795061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62" name="Freeform 378"/>
            <p:cNvSpPr>
              <a:spLocks/>
            </p:cNvSpPr>
            <p:nvPr/>
          </p:nvSpPr>
          <p:spPr bwMode="auto">
            <a:xfrm rot="11349086" flipH="1">
              <a:off x="3436801" y="2965023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63" name="Freeform 379"/>
            <p:cNvSpPr>
              <a:spLocks/>
            </p:cNvSpPr>
            <p:nvPr/>
          </p:nvSpPr>
          <p:spPr bwMode="auto">
            <a:xfrm rot="11349086" flipH="1">
              <a:off x="3466300" y="2972283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64" name="Freeform 382"/>
            <p:cNvSpPr>
              <a:spLocks/>
            </p:cNvSpPr>
            <p:nvPr/>
          </p:nvSpPr>
          <p:spPr bwMode="auto">
            <a:xfrm rot="11349086" flipH="1">
              <a:off x="3347457" y="2965023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65" name="Freeform 383"/>
            <p:cNvSpPr>
              <a:spLocks/>
            </p:cNvSpPr>
            <p:nvPr/>
          </p:nvSpPr>
          <p:spPr bwMode="auto">
            <a:xfrm rot="11349086" flipH="1">
              <a:off x="3376956" y="2972283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66" name="Freeform 386"/>
            <p:cNvSpPr>
              <a:spLocks/>
            </p:cNvSpPr>
            <p:nvPr/>
          </p:nvSpPr>
          <p:spPr bwMode="auto">
            <a:xfrm rot="11349086" flipH="1">
              <a:off x="3258112" y="2965023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67" name="Freeform 387"/>
            <p:cNvSpPr>
              <a:spLocks/>
            </p:cNvSpPr>
            <p:nvPr/>
          </p:nvSpPr>
          <p:spPr bwMode="auto">
            <a:xfrm rot="11349086" flipH="1">
              <a:off x="3287611" y="2972283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68" name="Freeform 390"/>
            <p:cNvSpPr>
              <a:spLocks/>
            </p:cNvSpPr>
            <p:nvPr/>
          </p:nvSpPr>
          <p:spPr bwMode="auto">
            <a:xfrm rot="11349086" flipH="1">
              <a:off x="3159832" y="2965023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69" name="Freeform 391"/>
            <p:cNvSpPr>
              <a:spLocks/>
            </p:cNvSpPr>
            <p:nvPr/>
          </p:nvSpPr>
          <p:spPr bwMode="auto">
            <a:xfrm rot="11349086" flipH="1">
              <a:off x="3189331" y="2972283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70" name="Freeform 217"/>
            <p:cNvSpPr>
              <a:spLocks/>
            </p:cNvSpPr>
            <p:nvPr/>
          </p:nvSpPr>
          <p:spPr bwMode="auto">
            <a:xfrm>
              <a:off x="3696829" y="2797230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71" name="Freeform 218"/>
            <p:cNvSpPr>
              <a:spLocks/>
            </p:cNvSpPr>
            <p:nvPr/>
          </p:nvSpPr>
          <p:spPr bwMode="auto">
            <a:xfrm>
              <a:off x="3727108" y="2794755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72" name="Freeform 221"/>
            <p:cNvSpPr>
              <a:spLocks/>
            </p:cNvSpPr>
            <p:nvPr/>
          </p:nvSpPr>
          <p:spPr bwMode="auto">
            <a:xfrm>
              <a:off x="3604506" y="2797230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73" name="Freeform 222"/>
            <p:cNvSpPr>
              <a:spLocks/>
            </p:cNvSpPr>
            <p:nvPr/>
          </p:nvSpPr>
          <p:spPr bwMode="auto">
            <a:xfrm>
              <a:off x="3634785" y="2794755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74" name="Freeform 225"/>
            <p:cNvSpPr>
              <a:spLocks/>
            </p:cNvSpPr>
            <p:nvPr/>
          </p:nvSpPr>
          <p:spPr bwMode="auto">
            <a:xfrm>
              <a:off x="3515161" y="2797230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75" name="Freeform 226"/>
            <p:cNvSpPr>
              <a:spLocks/>
            </p:cNvSpPr>
            <p:nvPr/>
          </p:nvSpPr>
          <p:spPr bwMode="auto">
            <a:xfrm>
              <a:off x="3545440" y="2794755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76" name="Freeform 378"/>
            <p:cNvSpPr>
              <a:spLocks/>
            </p:cNvSpPr>
            <p:nvPr/>
          </p:nvSpPr>
          <p:spPr bwMode="auto">
            <a:xfrm rot="11349086" flipH="1">
              <a:off x="3707555" y="2964718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77" name="Freeform 379"/>
            <p:cNvSpPr>
              <a:spLocks/>
            </p:cNvSpPr>
            <p:nvPr/>
          </p:nvSpPr>
          <p:spPr bwMode="auto">
            <a:xfrm rot="11349086" flipH="1">
              <a:off x="3737054" y="2971978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78" name="Freeform 382"/>
            <p:cNvSpPr>
              <a:spLocks/>
            </p:cNvSpPr>
            <p:nvPr/>
          </p:nvSpPr>
          <p:spPr bwMode="auto">
            <a:xfrm rot="11349086" flipH="1">
              <a:off x="3618212" y="2964718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79" name="Freeform 383"/>
            <p:cNvSpPr>
              <a:spLocks/>
            </p:cNvSpPr>
            <p:nvPr/>
          </p:nvSpPr>
          <p:spPr bwMode="auto">
            <a:xfrm rot="11349086" flipH="1">
              <a:off x="3647711" y="2971978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80" name="Freeform 386"/>
            <p:cNvSpPr>
              <a:spLocks/>
            </p:cNvSpPr>
            <p:nvPr/>
          </p:nvSpPr>
          <p:spPr bwMode="auto">
            <a:xfrm rot="11349086" flipH="1">
              <a:off x="3528866" y="2964718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81" name="Freeform 387"/>
            <p:cNvSpPr>
              <a:spLocks/>
            </p:cNvSpPr>
            <p:nvPr/>
          </p:nvSpPr>
          <p:spPr bwMode="auto">
            <a:xfrm rot="11349086" flipH="1">
              <a:off x="3558365" y="2971978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82" name="Freeform 217"/>
            <p:cNvSpPr>
              <a:spLocks/>
            </p:cNvSpPr>
            <p:nvPr/>
          </p:nvSpPr>
          <p:spPr bwMode="auto">
            <a:xfrm>
              <a:off x="4051737" y="2801343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83" name="Freeform 218"/>
            <p:cNvSpPr>
              <a:spLocks/>
            </p:cNvSpPr>
            <p:nvPr/>
          </p:nvSpPr>
          <p:spPr bwMode="auto">
            <a:xfrm>
              <a:off x="4082016" y="2798868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84" name="Freeform 221"/>
            <p:cNvSpPr>
              <a:spLocks/>
            </p:cNvSpPr>
            <p:nvPr/>
          </p:nvSpPr>
          <p:spPr bwMode="auto">
            <a:xfrm>
              <a:off x="3959414" y="2801343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85" name="Freeform 222"/>
            <p:cNvSpPr>
              <a:spLocks/>
            </p:cNvSpPr>
            <p:nvPr/>
          </p:nvSpPr>
          <p:spPr bwMode="auto">
            <a:xfrm>
              <a:off x="3989693" y="2798868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86" name="Freeform 225"/>
            <p:cNvSpPr>
              <a:spLocks/>
            </p:cNvSpPr>
            <p:nvPr/>
          </p:nvSpPr>
          <p:spPr bwMode="auto">
            <a:xfrm>
              <a:off x="3870070" y="2801343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87" name="Freeform 226"/>
            <p:cNvSpPr>
              <a:spLocks/>
            </p:cNvSpPr>
            <p:nvPr/>
          </p:nvSpPr>
          <p:spPr bwMode="auto">
            <a:xfrm>
              <a:off x="3900349" y="2798868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88" name="Freeform 229"/>
            <p:cNvSpPr>
              <a:spLocks/>
            </p:cNvSpPr>
            <p:nvPr/>
          </p:nvSpPr>
          <p:spPr bwMode="auto">
            <a:xfrm>
              <a:off x="3774769" y="2801343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89" name="Freeform 230"/>
            <p:cNvSpPr>
              <a:spLocks/>
            </p:cNvSpPr>
            <p:nvPr/>
          </p:nvSpPr>
          <p:spPr bwMode="auto">
            <a:xfrm>
              <a:off x="3805048" y="2798868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90" name="Freeform 378"/>
            <p:cNvSpPr>
              <a:spLocks/>
            </p:cNvSpPr>
            <p:nvPr/>
          </p:nvSpPr>
          <p:spPr bwMode="auto">
            <a:xfrm rot="11349086" flipH="1">
              <a:off x="4062464" y="2968830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91" name="Freeform 379"/>
            <p:cNvSpPr>
              <a:spLocks/>
            </p:cNvSpPr>
            <p:nvPr/>
          </p:nvSpPr>
          <p:spPr bwMode="auto">
            <a:xfrm rot="11349086" flipH="1">
              <a:off x="4091963" y="2976090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92" name="Freeform 382"/>
            <p:cNvSpPr>
              <a:spLocks/>
            </p:cNvSpPr>
            <p:nvPr/>
          </p:nvSpPr>
          <p:spPr bwMode="auto">
            <a:xfrm rot="11349086" flipH="1">
              <a:off x="3973120" y="2968830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93" name="Freeform 383"/>
            <p:cNvSpPr>
              <a:spLocks/>
            </p:cNvSpPr>
            <p:nvPr/>
          </p:nvSpPr>
          <p:spPr bwMode="auto">
            <a:xfrm rot="11349086" flipH="1">
              <a:off x="4002619" y="2976090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94" name="Freeform 386"/>
            <p:cNvSpPr>
              <a:spLocks/>
            </p:cNvSpPr>
            <p:nvPr/>
          </p:nvSpPr>
          <p:spPr bwMode="auto">
            <a:xfrm rot="11349086" flipH="1">
              <a:off x="3883774" y="2968830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95" name="Freeform 387"/>
            <p:cNvSpPr>
              <a:spLocks/>
            </p:cNvSpPr>
            <p:nvPr/>
          </p:nvSpPr>
          <p:spPr bwMode="auto">
            <a:xfrm rot="11349086" flipH="1">
              <a:off x="3913273" y="2976090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96" name="Freeform 390"/>
            <p:cNvSpPr>
              <a:spLocks/>
            </p:cNvSpPr>
            <p:nvPr/>
          </p:nvSpPr>
          <p:spPr bwMode="auto">
            <a:xfrm rot="11349086" flipH="1">
              <a:off x="3785494" y="2968830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97" name="Freeform 391"/>
            <p:cNvSpPr>
              <a:spLocks/>
            </p:cNvSpPr>
            <p:nvPr/>
          </p:nvSpPr>
          <p:spPr bwMode="auto">
            <a:xfrm rot="11349086" flipH="1">
              <a:off x="3814993" y="2976090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98" name="Freeform 217"/>
            <p:cNvSpPr>
              <a:spLocks/>
            </p:cNvSpPr>
            <p:nvPr/>
          </p:nvSpPr>
          <p:spPr bwMode="auto">
            <a:xfrm>
              <a:off x="4244828" y="2797410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299" name="Freeform 218"/>
            <p:cNvSpPr>
              <a:spLocks/>
            </p:cNvSpPr>
            <p:nvPr/>
          </p:nvSpPr>
          <p:spPr bwMode="auto">
            <a:xfrm>
              <a:off x="4275107" y="2794935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300" name="Freeform 221"/>
            <p:cNvSpPr>
              <a:spLocks/>
            </p:cNvSpPr>
            <p:nvPr/>
          </p:nvSpPr>
          <p:spPr bwMode="auto">
            <a:xfrm>
              <a:off x="4152505" y="2797410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301" name="Freeform 222"/>
            <p:cNvSpPr>
              <a:spLocks/>
            </p:cNvSpPr>
            <p:nvPr/>
          </p:nvSpPr>
          <p:spPr bwMode="auto">
            <a:xfrm>
              <a:off x="4182784" y="2794935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302" name="Freeform 217"/>
            <p:cNvSpPr>
              <a:spLocks/>
            </p:cNvSpPr>
            <p:nvPr/>
          </p:nvSpPr>
          <p:spPr bwMode="auto">
            <a:xfrm>
              <a:off x="4599736" y="2801522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303" name="Freeform 218"/>
            <p:cNvSpPr>
              <a:spLocks/>
            </p:cNvSpPr>
            <p:nvPr/>
          </p:nvSpPr>
          <p:spPr bwMode="auto">
            <a:xfrm>
              <a:off x="4630015" y="2799047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304" name="Freeform 221"/>
            <p:cNvSpPr>
              <a:spLocks/>
            </p:cNvSpPr>
            <p:nvPr/>
          </p:nvSpPr>
          <p:spPr bwMode="auto">
            <a:xfrm>
              <a:off x="4507414" y="2801522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305" name="Freeform 222"/>
            <p:cNvSpPr>
              <a:spLocks/>
            </p:cNvSpPr>
            <p:nvPr/>
          </p:nvSpPr>
          <p:spPr bwMode="auto">
            <a:xfrm>
              <a:off x="4537693" y="2799047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306" name="Freeform 225"/>
            <p:cNvSpPr>
              <a:spLocks/>
            </p:cNvSpPr>
            <p:nvPr/>
          </p:nvSpPr>
          <p:spPr bwMode="auto">
            <a:xfrm>
              <a:off x="4418069" y="2801522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307" name="Freeform 226"/>
            <p:cNvSpPr>
              <a:spLocks/>
            </p:cNvSpPr>
            <p:nvPr/>
          </p:nvSpPr>
          <p:spPr bwMode="auto">
            <a:xfrm>
              <a:off x="4448348" y="2799047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308" name="Freeform 229"/>
            <p:cNvSpPr>
              <a:spLocks/>
            </p:cNvSpPr>
            <p:nvPr/>
          </p:nvSpPr>
          <p:spPr bwMode="auto">
            <a:xfrm>
              <a:off x="4322768" y="2801522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309" name="Freeform 230"/>
            <p:cNvSpPr>
              <a:spLocks/>
            </p:cNvSpPr>
            <p:nvPr/>
          </p:nvSpPr>
          <p:spPr bwMode="auto">
            <a:xfrm>
              <a:off x="4353047" y="2799047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310" name="Freeform 221"/>
            <p:cNvSpPr>
              <a:spLocks/>
            </p:cNvSpPr>
            <p:nvPr/>
          </p:nvSpPr>
          <p:spPr bwMode="auto">
            <a:xfrm>
              <a:off x="4778168" y="2801217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311" name="Freeform 222"/>
            <p:cNvSpPr>
              <a:spLocks/>
            </p:cNvSpPr>
            <p:nvPr/>
          </p:nvSpPr>
          <p:spPr bwMode="auto">
            <a:xfrm>
              <a:off x="4808447" y="2798742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312" name="Freeform 225"/>
            <p:cNvSpPr>
              <a:spLocks/>
            </p:cNvSpPr>
            <p:nvPr/>
          </p:nvSpPr>
          <p:spPr bwMode="auto">
            <a:xfrm>
              <a:off x="4688823" y="2801217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313" name="Freeform 226"/>
            <p:cNvSpPr>
              <a:spLocks/>
            </p:cNvSpPr>
            <p:nvPr/>
          </p:nvSpPr>
          <p:spPr bwMode="auto">
            <a:xfrm>
              <a:off x="4719102" y="2798742"/>
              <a:ext cx="31271" cy="148519"/>
            </a:xfrm>
            <a:custGeom>
              <a:avLst/>
              <a:gdLst>
                <a:gd name="T0" fmla="*/ 31274 w 31274"/>
                <a:gd name="T1" fmla="*/ 0 h 148925"/>
                <a:gd name="T2" fmla="*/ 1489 w 31274"/>
                <a:gd name="T3" fmla="*/ 53613 h 148925"/>
                <a:gd name="T4" fmla="*/ 22339 w 31274"/>
                <a:gd name="T5" fmla="*/ 101269 h 148925"/>
                <a:gd name="T6" fmla="*/ 1489 w 31274"/>
                <a:gd name="T7" fmla="*/ 148925 h 1489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274"/>
                <a:gd name="T13" fmla="*/ 0 h 148925"/>
                <a:gd name="T14" fmla="*/ 31274 w 31274"/>
                <a:gd name="T15" fmla="*/ 148925 h 1489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274" h="148925">
                  <a:moveTo>
                    <a:pt x="31274" y="0"/>
                  </a:moveTo>
                  <a:cubicBezTo>
                    <a:pt x="17126" y="18367"/>
                    <a:pt x="2978" y="36735"/>
                    <a:pt x="1489" y="53613"/>
                  </a:cubicBezTo>
                  <a:cubicBezTo>
                    <a:pt x="0" y="70491"/>
                    <a:pt x="22339" y="85384"/>
                    <a:pt x="22339" y="101269"/>
                  </a:cubicBezTo>
                  <a:cubicBezTo>
                    <a:pt x="22339" y="117154"/>
                    <a:pt x="11914" y="133039"/>
                    <a:pt x="1489" y="148925"/>
                  </a:cubicBezTo>
                </a:path>
              </a:pathLst>
            </a:custGeom>
            <a:grpFill/>
            <a:ln w="12700">
              <a:solidFill>
                <a:srgbClr val="FF8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B3D9A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</p:grpSp>
      <p:sp>
        <p:nvSpPr>
          <p:cNvPr id="53283" name="Freeform 378"/>
          <p:cNvSpPr>
            <a:spLocks/>
          </p:cNvSpPr>
          <p:nvPr/>
        </p:nvSpPr>
        <p:spPr bwMode="auto">
          <a:xfrm rot="11349086" flipH="1">
            <a:off x="8326439" y="2492375"/>
            <a:ext cx="33337" cy="158750"/>
          </a:xfrm>
          <a:custGeom>
            <a:avLst/>
            <a:gdLst>
              <a:gd name="T0" fmla="*/ 2438176 w 31274"/>
              <a:gd name="T1" fmla="*/ 0 h 148925"/>
              <a:gd name="T2" fmla="*/ 116044 w 31274"/>
              <a:gd name="T3" fmla="*/ 3666266 h 148925"/>
              <a:gd name="T4" fmla="*/ 1741536 w 31274"/>
              <a:gd name="T5" fmla="*/ 6924963 h 148925"/>
              <a:gd name="T6" fmla="*/ 116044 w 31274"/>
              <a:gd name="T7" fmla="*/ 10183809 h 148925"/>
              <a:gd name="T8" fmla="*/ 0 60000 65536"/>
              <a:gd name="T9" fmla="*/ 0 60000 65536"/>
              <a:gd name="T10" fmla="*/ 0 60000 65536"/>
              <a:gd name="T11" fmla="*/ 0 60000 65536"/>
              <a:gd name="T12" fmla="*/ 0 w 31274"/>
              <a:gd name="T13" fmla="*/ 0 h 148925"/>
              <a:gd name="T14" fmla="*/ 31274 w 31274"/>
              <a:gd name="T15" fmla="*/ 148925 h 1489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1274" h="148925">
                <a:moveTo>
                  <a:pt x="31274" y="0"/>
                </a:moveTo>
                <a:cubicBezTo>
                  <a:pt x="17126" y="18367"/>
                  <a:pt x="2978" y="36735"/>
                  <a:pt x="1489" y="53613"/>
                </a:cubicBezTo>
                <a:cubicBezTo>
                  <a:pt x="0" y="70491"/>
                  <a:pt x="22339" y="85384"/>
                  <a:pt x="22339" y="101269"/>
                </a:cubicBezTo>
                <a:cubicBezTo>
                  <a:pt x="22339" y="117154"/>
                  <a:pt x="11914" y="133039"/>
                  <a:pt x="1489" y="148925"/>
                </a:cubicBezTo>
              </a:path>
            </a:pathLst>
          </a:custGeom>
          <a:noFill/>
          <a:ln w="12700">
            <a:solidFill>
              <a:srgbClr val="FF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53284" name="Freeform 379"/>
          <p:cNvSpPr>
            <a:spLocks/>
          </p:cNvSpPr>
          <p:nvPr/>
        </p:nvSpPr>
        <p:spPr bwMode="auto">
          <a:xfrm rot="11349086" flipH="1">
            <a:off x="8358189" y="2501901"/>
            <a:ext cx="34925" cy="155575"/>
          </a:xfrm>
          <a:custGeom>
            <a:avLst/>
            <a:gdLst>
              <a:gd name="T0" fmla="*/ 50201001 w 31274"/>
              <a:gd name="T1" fmla="*/ 0 h 148925"/>
              <a:gd name="T2" fmla="*/ 2390621 w 31274"/>
              <a:gd name="T3" fmla="*/ 895533 h 148925"/>
              <a:gd name="T4" fmla="*/ 35857976 w 31274"/>
              <a:gd name="T5" fmla="*/ 1691596 h 148925"/>
              <a:gd name="T6" fmla="*/ 2390621 w 31274"/>
              <a:gd name="T7" fmla="*/ 2487624 h 148925"/>
              <a:gd name="T8" fmla="*/ 0 60000 65536"/>
              <a:gd name="T9" fmla="*/ 0 60000 65536"/>
              <a:gd name="T10" fmla="*/ 0 60000 65536"/>
              <a:gd name="T11" fmla="*/ 0 60000 65536"/>
              <a:gd name="T12" fmla="*/ 0 w 31274"/>
              <a:gd name="T13" fmla="*/ 0 h 148925"/>
              <a:gd name="T14" fmla="*/ 31274 w 31274"/>
              <a:gd name="T15" fmla="*/ 148925 h 1489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1274" h="148925">
                <a:moveTo>
                  <a:pt x="31274" y="0"/>
                </a:moveTo>
                <a:cubicBezTo>
                  <a:pt x="17126" y="18367"/>
                  <a:pt x="2978" y="36735"/>
                  <a:pt x="1489" y="53613"/>
                </a:cubicBezTo>
                <a:cubicBezTo>
                  <a:pt x="0" y="70491"/>
                  <a:pt x="22339" y="85384"/>
                  <a:pt x="22339" y="101269"/>
                </a:cubicBezTo>
                <a:cubicBezTo>
                  <a:pt x="22339" y="117154"/>
                  <a:pt x="11914" y="133039"/>
                  <a:pt x="1489" y="148925"/>
                </a:cubicBezTo>
              </a:path>
            </a:pathLst>
          </a:custGeom>
          <a:noFill/>
          <a:ln w="12700">
            <a:solidFill>
              <a:srgbClr val="FF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53285" name="Freeform 382"/>
          <p:cNvSpPr>
            <a:spLocks/>
          </p:cNvSpPr>
          <p:nvPr/>
        </p:nvSpPr>
        <p:spPr bwMode="auto">
          <a:xfrm rot="11349086" flipH="1">
            <a:off x="8521700" y="2492375"/>
            <a:ext cx="33338" cy="158750"/>
          </a:xfrm>
          <a:custGeom>
            <a:avLst/>
            <a:gdLst>
              <a:gd name="T0" fmla="*/ 1539416 w 31274"/>
              <a:gd name="T1" fmla="*/ 0 h 148925"/>
              <a:gd name="T2" fmla="*/ 73264 w 31274"/>
              <a:gd name="T3" fmla="*/ 3666266 h 148925"/>
              <a:gd name="T4" fmla="*/ 1099660 w 31274"/>
              <a:gd name="T5" fmla="*/ 6924963 h 148925"/>
              <a:gd name="T6" fmla="*/ 73264 w 31274"/>
              <a:gd name="T7" fmla="*/ 10183809 h 148925"/>
              <a:gd name="T8" fmla="*/ 0 60000 65536"/>
              <a:gd name="T9" fmla="*/ 0 60000 65536"/>
              <a:gd name="T10" fmla="*/ 0 60000 65536"/>
              <a:gd name="T11" fmla="*/ 0 60000 65536"/>
              <a:gd name="T12" fmla="*/ 0 w 31274"/>
              <a:gd name="T13" fmla="*/ 0 h 148925"/>
              <a:gd name="T14" fmla="*/ 31274 w 31274"/>
              <a:gd name="T15" fmla="*/ 148925 h 1489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1274" h="148925">
                <a:moveTo>
                  <a:pt x="31274" y="0"/>
                </a:moveTo>
                <a:cubicBezTo>
                  <a:pt x="17126" y="18367"/>
                  <a:pt x="2978" y="36735"/>
                  <a:pt x="1489" y="53613"/>
                </a:cubicBezTo>
                <a:cubicBezTo>
                  <a:pt x="0" y="70491"/>
                  <a:pt x="22339" y="85384"/>
                  <a:pt x="22339" y="101269"/>
                </a:cubicBezTo>
                <a:cubicBezTo>
                  <a:pt x="22339" y="117154"/>
                  <a:pt x="11914" y="133039"/>
                  <a:pt x="1489" y="148925"/>
                </a:cubicBezTo>
              </a:path>
            </a:pathLst>
          </a:custGeom>
          <a:noFill/>
          <a:ln w="12700">
            <a:solidFill>
              <a:srgbClr val="FF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53286" name="Freeform 383"/>
          <p:cNvSpPr>
            <a:spLocks/>
          </p:cNvSpPr>
          <p:nvPr/>
        </p:nvSpPr>
        <p:spPr bwMode="auto">
          <a:xfrm rot="11349086" flipH="1">
            <a:off x="8551864" y="2501901"/>
            <a:ext cx="34925" cy="155575"/>
          </a:xfrm>
          <a:custGeom>
            <a:avLst/>
            <a:gdLst>
              <a:gd name="T0" fmla="*/ 50201001 w 31274"/>
              <a:gd name="T1" fmla="*/ 0 h 148925"/>
              <a:gd name="T2" fmla="*/ 2390621 w 31274"/>
              <a:gd name="T3" fmla="*/ 895533 h 148925"/>
              <a:gd name="T4" fmla="*/ 35857976 w 31274"/>
              <a:gd name="T5" fmla="*/ 1691596 h 148925"/>
              <a:gd name="T6" fmla="*/ 2390621 w 31274"/>
              <a:gd name="T7" fmla="*/ 2487624 h 148925"/>
              <a:gd name="T8" fmla="*/ 0 60000 65536"/>
              <a:gd name="T9" fmla="*/ 0 60000 65536"/>
              <a:gd name="T10" fmla="*/ 0 60000 65536"/>
              <a:gd name="T11" fmla="*/ 0 60000 65536"/>
              <a:gd name="T12" fmla="*/ 0 w 31274"/>
              <a:gd name="T13" fmla="*/ 0 h 148925"/>
              <a:gd name="T14" fmla="*/ 31274 w 31274"/>
              <a:gd name="T15" fmla="*/ 148925 h 1489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1274" h="148925">
                <a:moveTo>
                  <a:pt x="31274" y="0"/>
                </a:moveTo>
                <a:cubicBezTo>
                  <a:pt x="17126" y="18367"/>
                  <a:pt x="2978" y="36735"/>
                  <a:pt x="1489" y="53613"/>
                </a:cubicBezTo>
                <a:cubicBezTo>
                  <a:pt x="0" y="70491"/>
                  <a:pt x="22339" y="85384"/>
                  <a:pt x="22339" y="101269"/>
                </a:cubicBezTo>
                <a:cubicBezTo>
                  <a:pt x="22339" y="117154"/>
                  <a:pt x="11914" y="133039"/>
                  <a:pt x="1489" y="148925"/>
                </a:cubicBezTo>
              </a:path>
            </a:pathLst>
          </a:custGeom>
          <a:noFill/>
          <a:ln w="12700">
            <a:solidFill>
              <a:srgbClr val="FF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53287" name="Freeform 386"/>
          <p:cNvSpPr>
            <a:spLocks/>
          </p:cNvSpPr>
          <p:nvPr/>
        </p:nvSpPr>
        <p:spPr bwMode="auto">
          <a:xfrm rot="11349086" flipH="1">
            <a:off x="8424864" y="2492375"/>
            <a:ext cx="34925" cy="158750"/>
          </a:xfrm>
          <a:custGeom>
            <a:avLst/>
            <a:gdLst>
              <a:gd name="T0" fmla="*/ 50201001 w 31274"/>
              <a:gd name="T1" fmla="*/ 0 h 148925"/>
              <a:gd name="T2" fmla="*/ 2390621 w 31274"/>
              <a:gd name="T3" fmla="*/ 3666266 h 148925"/>
              <a:gd name="T4" fmla="*/ 35857976 w 31274"/>
              <a:gd name="T5" fmla="*/ 6924963 h 148925"/>
              <a:gd name="T6" fmla="*/ 2390621 w 31274"/>
              <a:gd name="T7" fmla="*/ 10183809 h 148925"/>
              <a:gd name="T8" fmla="*/ 0 60000 65536"/>
              <a:gd name="T9" fmla="*/ 0 60000 65536"/>
              <a:gd name="T10" fmla="*/ 0 60000 65536"/>
              <a:gd name="T11" fmla="*/ 0 60000 65536"/>
              <a:gd name="T12" fmla="*/ 0 w 31274"/>
              <a:gd name="T13" fmla="*/ 0 h 148925"/>
              <a:gd name="T14" fmla="*/ 31274 w 31274"/>
              <a:gd name="T15" fmla="*/ 148925 h 1489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1274" h="148925">
                <a:moveTo>
                  <a:pt x="31274" y="0"/>
                </a:moveTo>
                <a:cubicBezTo>
                  <a:pt x="17126" y="18367"/>
                  <a:pt x="2978" y="36735"/>
                  <a:pt x="1489" y="53613"/>
                </a:cubicBezTo>
                <a:cubicBezTo>
                  <a:pt x="0" y="70491"/>
                  <a:pt x="22339" y="85384"/>
                  <a:pt x="22339" y="101269"/>
                </a:cubicBezTo>
                <a:cubicBezTo>
                  <a:pt x="22339" y="117154"/>
                  <a:pt x="11914" y="133039"/>
                  <a:pt x="1489" y="148925"/>
                </a:cubicBezTo>
              </a:path>
            </a:pathLst>
          </a:custGeom>
          <a:noFill/>
          <a:ln w="12700">
            <a:solidFill>
              <a:srgbClr val="FF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53288" name="Freeform 387"/>
          <p:cNvSpPr>
            <a:spLocks/>
          </p:cNvSpPr>
          <p:nvPr/>
        </p:nvSpPr>
        <p:spPr bwMode="auto">
          <a:xfrm rot="11349086" flipH="1">
            <a:off x="8456614" y="2501901"/>
            <a:ext cx="33337" cy="155575"/>
          </a:xfrm>
          <a:custGeom>
            <a:avLst/>
            <a:gdLst>
              <a:gd name="T0" fmla="*/ 1536402 w 31274"/>
              <a:gd name="T1" fmla="*/ 0 h 148925"/>
              <a:gd name="T2" fmla="*/ 73121 w 31274"/>
              <a:gd name="T3" fmla="*/ 895533 h 148925"/>
              <a:gd name="T4" fmla="*/ 1097550 w 31274"/>
              <a:gd name="T5" fmla="*/ 1691596 h 148925"/>
              <a:gd name="T6" fmla="*/ 73121 w 31274"/>
              <a:gd name="T7" fmla="*/ 2487624 h 148925"/>
              <a:gd name="T8" fmla="*/ 0 60000 65536"/>
              <a:gd name="T9" fmla="*/ 0 60000 65536"/>
              <a:gd name="T10" fmla="*/ 0 60000 65536"/>
              <a:gd name="T11" fmla="*/ 0 60000 65536"/>
              <a:gd name="T12" fmla="*/ 0 w 31274"/>
              <a:gd name="T13" fmla="*/ 0 h 148925"/>
              <a:gd name="T14" fmla="*/ 31274 w 31274"/>
              <a:gd name="T15" fmla="*/ 148925 h 1489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1274" h="148925">
                <a:moveTo>
                  <a:pt x="31274" y="0"/>
                </a:moveTo>
                <a:cubicBezTo>
                  <a:pt x="17126" y="18367"/>
                  <a:pt x="2978" y="36735"/>
                  <a:pt x="1489" y="53613"/>
                </a:cubicBezTo>
                <a:cubicBezTo>
                  <a:pt x="0" y="70491"/>
                  <a:pt x="22339" y="85384"/>
                  <a:pt x="22339" y="101269"/>
                </a:cubicBezTo>
                <a:cubicBezTo>
                  <a:pt x="22339" y="117154"/>
                  <a:pt x="11914" y="133039"/>
                  <a:pt x="1489" y="148925"/>
                </a:cubicBezTo>
              </a:path>
            </a:pathLst>
          </a:custGeom>
          <a:noFill/>
          <a:ln w="12700">
            <a:solidFill>
              <a:srgbClr val="FF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53289" name="Freeform 382"/>
          <p:cNvSpPr>
            <a:spLocks/>
          </p:cNvSpPr>
          <p:nvPr/>
        </p:nvSpPr>
        <p:spPr bwMode="auto">
          <a:xfrm rot="11349086" flipH="1">
            <a:off x="8231188" y="2492375"/>
            <a:ext cx="31750" cy="158750"/>
          </a:xfrm>
          <a:custGeom>
            <a:avLst/>
            <a:gdLst>
              <a:gd name="T0" fmla="*/ 64536 w 31274"/>
              <a:gd name="T1" fmla="*/ 0 h 148925"/>
              <a:gd name="T2" fmla="*/ 3074 w 31274"/>
              <a:gd name="T3" fmla="*/ 3666266 h 148925"/>
              <a:gd name="T4" fmla="*/ 46098 w 31274"/>
              <a:gd name="T5" fmla="*/ 6924963 h 148925"/>
              <a:gd name="T6" fmla="*/ 3074 w 31274"/>
              <a:gd name="T7" fmla="*/ 10183809 h 148925"/>
              <a:gd name="T8" fmla="*/ 0 60000 65536"/>
              <a:gd name="T9" fmla="*/ 0 60000 65536"/>
              <a:gd name="T10" fmla="*/ 0 60000 65536"/>
              <a:gd name="T11" fmla="*/ 0 60000 65536"/>
              <a:gd name="T12" fmla="*/ 0 w 31274"/>
              <a:gd name="T13" fmla="*/ 0 h 148925"/>
              <a:gd name="T14" fmla="*/ 31274 w 31274"/>
              <a:gd name="T15" fmla="*/ 148925 h 1489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1274" h="148925">
                <a:moveTo>
                  <a:pt x="31274" y="0"/>
                </a:moveTo>
                <a:cubicBezTo>
                  <a:pt x="17126" y="18367"/>
                  <a:pt x="2978" y="36735"/>
                  <a:pt x="1489" y="53613"/>
                </a:cubicBezTo>
                <a:cubicBezTo>
                  <a:pt x="0" y="70491"/>
                  <a:pt x="22339" y="85384"/>
                  <a:pt x="22339" y="101269"/>
                </a:cubicBezTo>
                <a:cubicBezTo>
                  <a:pt x="22339" y="117154"/>
                  <a:pt x="11914" y="133039"/>
                  <a:pt x="1489" y="148925"/>
                </a:cubicBezTo>
              </a:path>
            </a:pathLst>
          </a:custGeom>
          <a:noFill/>
          <a:ln w="12700">
            <a:solidFill>
              <a:srgbClr val="FF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53290" name="Freeform 383"/>
          <p:cNvSpPr>
            <a:spLocks/>
          </p:cNvSpPr>
          <p:nvPr/>
        </p:nvSpPr>
        <p:spPr bwMode="auto">
          <a:xfrm rot="11349086" flipH="1">
            <a:off x="8261351" y="2501901"/>
            <a:ext cx="34925" cy="155575"/>
          </a:xfrm>
          <a:custGeom>
            <a:avLst/>
            <a:gdLst>
              <a:gd name="T0" fmla="*/ 50201001 w 31274"/>
              <a:gd name="T1" fmla="*/ 0 h 148925"/>
              <a:gd name="T2" fmla="*/ 2390621 w 31274"/>
              <a:gd name="T3" fmla="*/ 895533 h 148925"/>
              <a:gd name="T4" fmla="*/ 35857976 w 31274"/>
              <a:gd name="T5" fmla="*/ 1691596 h 148925"/>
              <a:gd name="T6" fmla="*/ 2390621 w 31274"/>
              <a:gd name="T7" fmla="*/ 2487624 h 148925"/>
              <a:gd name="T8" fmla="*/ 0 60000 65536"/>
              <a:gd name="T9" fmla="*/ 0 60000 65536"/>
              <a:gd name="T10" fmla="*/ 0 60000 65536"/>
              <a:gd name="T11" fmla="*/ 0 60000 65536"/>
              <a:gd name="T12" fmla="*/ 0 w 31274"/>
              <a:gd name="T13" fmla="*/ 0 h 148925"/>
              <a:gd name="T14" fmla="*/ 31274 w 31274"/>
              <a:gd name="T15" fmla="*/ 148925 h 1489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1274" h="148925">
                <a:moveTo>
                  <a:pt x="31274" y="0"/>
                </a:moveTo>
                <a:cubicBezTo>
                  <a:pt x="17126" y="18367"/>
                  <a:pt x="2978" y="36735"/>
                  <a:pt x="1489" y="53613"/>
                </a:cubicBezTo>
                <a:cubicBezTo>
                  <a:pt x="0" y="70491"/>
                  <a:pt x="22339" y="85384"/>
                  <a:pt x="22339" y="101269"/>
                </a:cubicBezTo>
                <a:cubicBezTo>
                  <a:pt x="22339" y="117154"/>
                  <a:pt x="11914" y="133039"/>
                  <a:pt x="1489" y="148925"/>
                </a:cubicBezTo>
              </a:path>
            </a:pathLst>
          </a:custGeom>
          <a:noFill/>
          <a:ln w="12700">
            <a:solidFill>
              <a:srgbClr val="FF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53291" name="Freeform 382"/>
          <p:cNvSpPr>
            <a:spLocks/>
          </p:cNvSpPr>
          <p:nvPr/>
        </p:nvSpPr>
        <p:spPr bwMode="auto">
          <a:xfrm rot="11349086" flipH="1">
            <a:off x="8134350" y="2492375"/>
            <a:ext cx="31750" cy="158750"/>
          </a:xfrm>
          <a:custGeom>
            <a:avLst/>
            <a:gdLst>
              <a:gd name="T0" fmla="*/ 64516 w 31274"/>
              <a:gd name="T1" fmla="*/ 0 h 148925"/>
              <a:gd name="T2" fmla="*/ 3073 w 31274"/>
              <a:gd name="T3" fmla="*/ 3666266 h 148925"/>
              <a:gd name="T4" fmla="*/ 46088 w 31274"/>
              <a:gd name="T5" fmla="*/ 6924963 h 148925"/>
              <a:gd name="T6" fmla="*/ 3073 w 31274"/>
              <a:gd name="T7" fmla="*/ 10183809 h 148925"/>
              <a:gd name="T8" fmla="*/ 0 60000 65536"/>
              <a:gd name="T9" fmla="*/ 0 60000 65536"/>
              <a:gd name="T10" fmla="*/ 0 60000 65536"/>
              <a:gd name="T11" fmla="*/ 0 60000 65536"/>
              <a:gd name="T12" fmla="*/ 0 w 31274"/>
              <a:gd name="T13" fmla="*/ 0 h 148925"/>
              <a:gd name="T14" fmla="*/ 31274 w 31274"/>
              <a:gd name="T15" fmla="*/ 148925 h 1489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1274" h="148925">
                <a:moveTo>
                  <a:pt x="31274" y="0"/>
                </a:moveTo>
                <a:cubicBezTo>
                  <a:pt x="17126" y="18367"/>
                  <a:pt x="2978" y="36735"/>
                  <a:pt x="1489" y="53613"/>
                </a:cubicBezTo>
                <a:cubicBezTo>
                  <a:pt x="0" y="70491"/>
                  <a:pt x="22339" y="85384"/>
                  <a:pt x="22339" y="101269"/>
                </a:cubicBezTo>
                <a:cubicBezTo>
                  <a:pt x="22339" y="117154"/>
                  <a:pt x="11914" y="133039"/>
                  <a:pt x="1489" y="148925"/>
                </a:cubicBezTo>
              </a:path>
            </a:pathLst>
          </a:custGeom>
          <a:noFill/>
          <a:ln w="12700">
            <a:solidFill>
              <a:srgbClr val="FF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53292" name="Freeform 383"/>
          <p:cNvSpPr>
            <a:spLocks/>
          </p:cNvSpPr>
          <p:nvPr/>
        </p:nvSpPr>
        <p:spPr bwMode="auto">
          <a:xfrm rot="11349086" flipH="1">
            <a:off x="8164514" y="2501901"/>
            <a:ext cx="34925" cy="155575"/>
          </a:xfrm>
          <a:custGeom>
            <a:avLst/>
            <a:gdLst>
              <a:gd name="T0" fmla="*/ 50201001 w 31274"/>
              <a:gd name="T1" fmla="*/ 0 h 148925"/>
              <a:gd name="T2" fmla="*/ 2390621 w 31274"/>
              <a:gd name="T3" fmla="*/ 895533 h 148925"/>
              <a:gd name="T4" fmla="*/ 35857976 w 31274"/>
              <a:gd name="T5" fmla="*/ 1691596 h 148925"/>
              <a:gd name="T6" fmla="*/ 2390621 w 31274"/>
              <a:gd name="T7" fmla="*/ 2487624 h 148925"/>
              <a:gd name="T8" fmla="*/ 0 60000 65536"/>
              <a:gd name="T9" fmla="*/ 0 60000 65536"/>
              <a:gd name="T10" fmla="*/ 0 60000 65536"/>
              <a:gd name="T11" fmla="*/ 0 60000 65536"/>
              <a:gd name="T12" fmla="*/ 0 w 31274"/>
              <a:gd name="T13" fmla="*/ 0 h 148925"/>
              <a:gd name="T14" fmla="*/ 31274 w 31274"/>
              <a:gd name="T15" fmla="*/ 148925 h 1489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1274" h="148925">
                <a:moveTo>
                  <a:pt x="31274" y="0"/>
                </a:moveTo>
                <a:cubicBezTo>
                  <a:pt x="17126" y="18367"/>
                  <a:pt x="2978" y="36735"/>
                  <a:pt x="1489" y="53613"/>
                </a:cubicBezTo>
                <a:cubicBezTo>
                  <a:pt x="0" y="70491"/>
                  <a:pt x="22339" y="85384"/>
                  <a:pt x="22339" y="101269"/>
                </a:cubicBezTo>
                <a:cubicBezTo>
                  <a:pt x="22339" y="117154"/>
                  <a:pt x="11914" y="133039"/>
                  <a:pt x="1489" y="148925"/>
                </a:cubicBezTo>
              </a:path>
            </a:pathLst>
          </a:custGeom>
          <a:noFill/>
          <a:ln w="12700">
            <a:solidFill>
              <a:srgbClr val="FF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53293" name="Freeform 382"/>
          <p:cNvSpPr>
            <a:spLocks/>
          </p:cNvSpPr>
          <p:nvPr/>
        </p:nvSpPr>
        <p:spPr bwMode="auto">
          <a:xfrm rot="11349086" flipH="1">
            <a:off x="8032750" y="2492375"/>
            <a:ext cx="31750" cy="158750"/>
          </a:xfrm>
          <a:custGeom>
            <a:avLst/>
            <a:gdLst>
              <a:gd name="T0" fmla="*/ 64516 w 31274"/>
              <a:gd name="T1" fmla="*/ 0 h 148925"/>
              <a:gd name="T2" fmla="*/ 3073 w 31274"/>
              <a:gd name="T3" fmla="*/ 3666266 h 148925"/>
              <a:gd name="T4" fmla="*/ 46088 w 31274"/>
              <a:gd name="T5" fmla="*/ 6924963 h 148925"/>
              <a:gd name="T6" fmla="*/ 3073 w 31274"/>
              <a:gd name="T7" fmla="*/ 10183809 h 148925"/>
              <a:gd name="T8" fmla="*/ 0 60000 65536"/>
              <a:gd name="T9" fmla="*/ 0 60000 65536"/>
              <a:gd name="T10" fmla="*/ 0 60000 65536"/>
              <a:gd name="T11" fmla="*/ 0 60000 65536"/>
              <a:gd name="T12" fmla="*/ 0 w 31274"/>
              <a:gd name="T13" fmla="*/ 0 h 148925"/>
              <a:gd name="T14" fmla="*/ 31274 w 31274"/>
              <a:gd name="T15" fmla="*/ 148925 h 1489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1274" h="148925">
                <a:moveTo>
                  <a:pt x="31274" y="0"/>
                </a:moveTo>
                <a:cubicBezTo>
                  <a:pt x="17126" y="18367"/>
                  <a:pt x="2978" y="36735"/>
                  <a:pt x="1489" y="53613"/>
                </a:cubicBezTo>
                <a:cubicBezTo>
                  <a:pt x="0" y="70491"/>
                  <a:pt x="22339" y="85384"/>
                  <a:pt x="22339" y="101269"/>
                </a:cubicBezTo>
                <a:cubicBezTo>
                  <a:pt x="22339" y="117154"/>
                  <a:pt x="11914" y="133039"/>
                  <a:pt x="1489" y="148925"/>
                </a:cubicBezTo>
              </a:path>
            </a:pathLst>
          </a:custGeom>
          <a:noFill/>
          <a:ln w="12700">
            <a:solidFill>
              <a:srgbClr val="FF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53294" name="Freeform 383"/>
          <p:cNvSpPr>
            <a:spLocks/>
          </p:cNvSpPr>
          <p:nvPr/>
        </p:nvSpPr>
        <p:spPr bwMode="auto">
          <a:xfrm rot="11349086" flipH="1">
            <a:off x="8062914" y="2501901"/>
            <a:ext cx="34925" cy="155575"/>
          </a:xfrm>
          <a:custGeom>
            <a:avLst/>
            <a:gdLst>
              <a:gd name="T0" fmla="*/ 50201001 w 31274"/>
              <a:gd name="T1" fmla="*/ 0 h 148925"/>
              <a:gd name="T2" fmla="*/ 2390621 w 31274"/>
              <a:gd name="T3" fmla="*/ 895533 h 148925"/>
              <a:gd name="T4" fmla="*/ 35857976 w 31274"/>
              <a:gd name="T5" fmla="*/ 1691596 h 148925"/>
              <a:gd name="T6" fmla="*/ 2390621 w 31274"/>
              <a:gd name="T7" fmla="*/ 2487624 h 148925"/>
              <a:gd name="T8" fmla="*/ 0 60000 65536"/>
              <a:gd name="T9" fmla="*/ 0 60000 65536"/>
              <a:gd name="T10" fmla="*/ 0 60000 65536"/>
              <a:gd name="T11" fmla="*/ 0 60000 65536"/>
              <a:gd name="T12" fmla="*/ 0 w 31274"/>
              <a:gd name="T13" fmla="*/ 0 h 148925"/>
              <a:gd name="T14" fmla="*/ 31274 w 31274"/>
              <a:gd name="T15" fmla="*/ 148925 h 1489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1274" h="148925">
                <a:moveTo>
                  <a:pt x="31274" y="0"/>
                </a:moveTo>
                <a:cubicBezTo>
                  <a:pt x="17126" y="18367"/>
                  <a:pt x="2978" y="36735"/>
                  <a:pt x="1489" y="53613"/>
                </a:cubicBezTo>
                <a:cubicBezTo>
                  <a:pt x="0" y="70491"/>
                  <a:pt x="22339" y="85384"/>
                  <a:pt x="22339" y="101269"/>
                </a:cubicBezTo>
                <a:cubicBezTo>
                  <a:pt x="22339" y="117154"/>
                  <a:pt x="11914" y="133039"/>
                  <a:pt x="1489" y="148925"/>
                </a:cubicBezTo>
              </a:path>
            </a:pathLst>
          </a:custGeom>
          <a:noFill/>
          <a:ln w="12700">
            <a:solidFill>
              <a:srgbClr val="FF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53295" name="Freeform 382"/>
          <p:cNvSpPr>
            <a:spLocks/>
          </p:cNvSpPr>
          <p:nvPr/>
        </p:nvSpPr>
        <p:spPr bwMode="auto">
          <a:xfrm rot="11349086" flipH="1">
            <a:off x="7947026" y="2492375"/>
            <a:ext cx="34925" cy="158750"/>
          </a:xfrm>
          <a:custGeom>
            <a:avLst/>
            <a:gdLst>
              <a:gd name="T0" fmla="*/ 50201001 w 31274"/>
              <a:gd name="T1" fmla="*/ 0 h 148925"/>
              <a:gd name="T2" fmla="*/ 2390621 w 31274"/>
              <a:gd name="T3" fmla="*/ 3666266 h 148925"/>
              <a:gd name="T4" fmla="*/ 35857976 w 31274"/>
              <a:gd name="T5" fmla="*/ 6924963 h 148925"/>
              <a:gd name="T6" fmla="*/ 2390621 w 31274"/>
              <a:gd name="T7" fmla="*/ 10183809 h 148925"/>
              <a:gd name="T8" fmla="*/ 0 60000 65536"/>
              <a:gd name="T9" fmla="*/ 0 60000 65536"/>
              <a:gd name="T10" fmla="*/ 0 60000 65536"/>
              <a:gd name="T11" fmla="*/ 0 60000 65536"/>
              <a:gd name="T12" fmla="*/ 0 w 31274"/>
              <a:gd name="T13" fmla="*/ 0 h 148925"/>
              <a:gd name="T14" fmla="*/ 31274 w 31274"/>
              <a:gd name="T15" fmla="*/ 148925 h 1489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1274" h="148925">
                <a:moveTo>
                  <a:pt x="31274" y="0"/>
                </a:moveTo>
                <a:cubicBezTo>
                  <a:pt x="17126" y="18367"/>
                  <a:pt x="2978" y="36735"/>
                  <a:pt x="1489" y="53613"/>
                </a:cubicBezTo>
                <a:cubicBezTo>
                  <a:pt x="0" y="70491"/>
                  <a:pt x="22339" y="85384"/>
                  <a:pt x="22339" y="101269"/>
                </a:cubicBezTo>
                <a:cubicBezTo>
                  <a:pt x="22339" y="117154"/>
                  <a:pt x="11914" y="133039"/>
                  <a:pt x="1489" y="148925"/>
                </a:cubicBezTo>
              </a:path>
            </a:pathLst>
          </a:custGeom>
          <a:noFill/>
          <a:ln w="12700">
            <a:solidFill>
              <a:srgbClr val="FF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53296" name="Freeform 383"/>
          <p:cNvSpPr>
            <a:spLocks/>
          </p:cNvSpPr>
          <p:nvPr/>
        </p:nvSpPr>
        <p:spPr bwMode="auto">
          <a:xfrm rot="11349086" flipH="1">
            <a:off x="7980363" y="2501901"/>
            <a:ext cx="31750" cy="155575"/>
          </a:xfrm>
          <a:custGeom>
            <a:avLst/>
            <a:gdLst>
              <a:gd name="T0" fmla="*/ 64536 w 31274"/>
              <a:gd name="T1" fmla="*/ 0 h 148925"/>
              <a:gd name="T2" fmla="*/ 3074 w 31274"/>
              <a:gd name="T3" fmla="*/ 895533 h 148925"/>
              <a:gd name="T4" fmla="*/ 46098 w 31274"/>
              <a:gd name="T5" fmla="*/ 1691596 h 148925"/>
              <a:gd name="T6" fmla="*/ 3074 w 31274"/>
              <a:gd name="T7" fmla="*/ 2487624 h 148925"/>
              <a:gd name="T8" fmla="*/ 0 60000 65536"/>
              <a:gd name="T9" fmla="*/ 0 60000 65536"/>
              <a:gd name="T10" fmla="*/ 0 60000 65536"/>
              <a:gd name="T11" fmla="*/ 0 60000 65536"/>
              <a:gd name="T12" fmla="*/ 0 w 31274"/>
              <a:gd name="T13" fmla="*/ 0 h 148925"/>
              <a:gd name="T14" fmla="*/ 31274 w 31274"/>
              <a:gd name="T15" fmla="*/ 148925 h 1489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1274" h="148925">
                <a:moveTo>
                  <a:pt x="31274" y="0"/>
                </a:moveTo>
                <a:cubicBezTo>
                  <a:pt x="17126" y="18367"/>
                  <a:pt x="2978" y="36735"/>
                  <a:pt x="1489" y="53613"/>
                </a:cubicBezTo>
                <a:cubicBezTo>
                  <a:pt x="0" y="70491"/>
                  <a:pt x="22339" y="85384"/>
                  <a:pt x="22339" y="101269"/>
                </a:cubicBezTo>
                <a:cubicBezTo>
                  <a:pt x="22339" y="117154"/>
                  <a:pt x="11914" y="133039"/>
                  <a:pt x="1489" y="148925"/>
                </a:cubicBezTo>
              </a:path>
            </a:pathLst>
          </a:custGeom>
          <a:noFill/>
          <a:ln w="12700">
            <a:solidFill>
              <a:srgbClr val="FF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53297" name="Freeform 382"/>
          <p:cNvSpPr>
            <a:spLocks/>
          </p:cNvSpPr>
          <p:nvPr/>
        </p:nvSpPr>
        <p:spPr bwMode="auto">
          <a:xfrm rot="11349086" flipH="1">
            <a:off x="7850189" y="2492375"/>
            <a:ext cx="34925" cy="158750"/>
          </a:xfrm>
          <a:custGeom>
            <a:avLst/>
            <a:gdLst>
              <a:gd name="T0" fmla="*/ 50201001 w 31274"/>
              <a:gd name="T1" fmla="*/ 0 h 148925"/>
              <a:gd name="T2" fmla="*/ 2390621 w 31274"/>
              <a:gd name="T3" fmla="*/ 3666266 h 148925"/>
              <a:gd name="T4" fmla="*/ 35857976 w 31274"/>
              <a:gd name="T5" fmla="*/ 6924963 h 148925"/>
              <a:gd name="T6" fmla="*/ 2390621 w 31274"/>
              <a:gd name="T7" fmla="*/ 10183809 h 148925"/>
              <a:gd name="T8" fmla="*/ 0 60000 65536"/>
              <a:gd name="T9" fmla="*/ 0 60000 65536"/>
              <a:gd name="T10" fmla="*/ 0 60000 65536"/>
              <a:gd name="T11" fmla="*/ 0 60000 65536"/>
              <a:gd name="T12" fmla="*/ 0 w 31274"/>
              <a:gd name="T13" fmla="*/ 0 h 148925"/>
              <a:gd name="T14" fmla="*/ 31274 w 31274"/>
              <a:gd name="T15" fmla="*/ 148925 h 1489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1274" h="148925">
                <a:moveTo>
                  <a:pt x="31274" y="0"/>
                </a:moveTo>
                <a:cubicBezTo>
                  <a:pt x="17126" y="18367"/>
                  <a:pt x="2978" y="36735"/>
                  <a:pt x="1489" y="53613"/>
                </a:cubicBezTo>
                <a:cubicBezTo>
                  <a:pt x="0" y="70491"/>
                  <a:pt x="22339" y="85384"/>
                  <a:pt x="22339" y="101269"/>
                </a:cubicBezTo>
                <a:cubicBezTo>
                  <a:pt x="22339" y="117154"/>
                  <a:pt x="11914" y="133039"/>
                  <a:pt x="1489" y="148925"/>
                </a:cubicBezTo>
              </a:path>
            </a:pathLst>
          </a:custGeom>
          <a:noFill/>
          <a:ln w="12700">
            <a:solidFill>
              <a:srgbClr val="FF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53298" name="Freeform 383"/>
          <p:cNvSpPr>
            <a:spLocks/>
          </p:cNvSpPr>
          <p:nvPr/>
        </p:nvSpPr>
        <p:spPr bwMode="auto">
          <a:xfrm rot="11349086" flipH="1">
            <a:off x="7883525" y="2501901"/>
            <a:ext cx="31750" cy="155575"/>
          </a:xfrm>
          <a:custGeom>
            <a:avLst/>
            <a:gdLst>
              <a:gd name="T0" fmla="*/ 64516 w 31274"/>
              <a:gd name="T1" fmla="*/ 0 h 148925"/>
              <a:gd name="T2" fmla="*/ 3073 w 31274"/>
              <a:gd name="T3" fmla="*/ 895533 h 148925"/>
              <a:gd name="T4" fmla="*/ 46088 w 31274"/>
              <a:gd name="T5" fmla="*/ 1691596 h 148925"/>
              <a:gd name="T6" fmla="*/ 3073 w 31274"/>
              <a:gd name="T7" fmla="*/ 2487624 h 148925"/>
              <a:gd name="T8" fmla="*/ 0 60000 65536"/>
              <a:gd name="T9" fmla="*/ 0 60000 65536"/>
              <a:gd name="T10" fmla="*/ 0 60000 65536"/>
              <a:gd name="T11" fmla="*/ 0 60000 65536"/>
              <a:gd name="T12" fmla="*/ 0 w 31274"/>
              <a:gd name="T13" fmla="*/ 0 h 148925"/>
              <a:gd name="T14" fmla="*/ 31274 w 31274"/>
              <a:gd name="T15" fmla="*/ 148925 h 1489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1274" h="148925">
                <a:moveTo>
                  <a:pt x="31274" y="0"/>
                </a:moveTo>
                <a:cubicBezTo>
                  <a:pt x="17126" y="18367"/>
                  <a:pt x="2978" y="36735"/>
                  <a:pt x="1489" y="53613"/>
                </a:cubicBezTo>
                <a:cubicBezTo>
                  <a:pt x="0" y="70491"/>
                  <a:pt x="22339" y="85384"/>
                  <a:pt x="22339" y="101269"/>
                </a:cubicBezTo>
                <a:cubicBezTo>
                  <a:pt x="22339" y="117154"/>
                  <a:pt x="11914" y="133039"/>
                  <a:pt x="1489" y="148925"/>
                </a:cubicBezTo>
              </a:path>
            </a:pathLst>
          </a:custGeom>
          <a:noFill/>
          <a:ln w="12700">
            <a:solidFill>
              <a:srgbClr val="FF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grpSp>
        <p:nvGrpSpPr>
          <p:cNvPr id="58" name="Group 12324"/>
          <p:cNvGrpSpPr/>
          <p:nvPr/>
        </p:nvGrpSpPr>
        <p:grpSpPr>
          <a:xfrm>
            <a:off x="3810000" y="2266622"/>
            <a:ext cx="4774560" cy="618470"/>
            <a:chOff x="390525" y="2754313"/>
            <a:chExt cx="4460608" cy="585787"/>
          </a:xfrm>
          <a:solidFill>
            <a:srgbClr val="58C4F3"/>
          </a:solidFill>
        </p:grpSpPr>
        <p:sp>
          <p:nvSpPr>
            <p:cNvPr id="70" name="Oval 67"/>
            <p:cNvSpPr>
              <a:spLocks noChangeArrowheads="1"/>
            </p:cNvSpPr>
            <p:nvPr/>
          </p:nvSpPr>
          <p:spPr bwMode="auto">
            <a:xfrm rot="20888927">
              <a:off x="753364" y="2887118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71" name="Oval 75"/>
            <p:cNvSpPr>
              <a:spLocks noChangeArrowheads="1"/>
            </p:cNvSpPr>
            <p:nvPr/>
          </p:nvSpPr>
          <p:spPr bwMode="auto">
            <a:xfrm rot="20888927">
              <a:off x="843206" y="2866821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72" name="Oval 79"/>
            <p:cNvSpPr>
              <a:spLocks noChangeArrowheads="1"/>
            </p:cNvSpPr>
            <p:nvPr/>
          </p:nvSpPr>
          <p:spPr bwMode="auto">
            <a:xfrm rot="20888927">
              <a:off x="938507" y="2860880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73" name="Oval 83"/>
            <p:cNvSpPr>
              <a:spLocks noChangeArrowheads="1"/>
            </p:cNvSpPr>
            <p:nvPr/>
          </p:nvSpPr>
          <p:spPr bwMode="auto">
            <a:xfrm rot="20888927">
              <a:off x="661538" y="2899494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74" name="Oval 87"/>
            <p:cNvSpPr>
              <a:spLocks noChangeArrowheads="1"/>
            </p:cNvSpPr>
            <p:nvPr/>
          </p:nvSpPr>
          <p:spPr bwMode="auto">
            <a:xfrm rot="20888927">
              <a:off x="575171" y="2920288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75" name="Oval 91"/>
            <p:cNvSpPr>
              <a:spLocks noChangeArrowheads="1"/>
            </p:cNvSpPr>
            <p:nvPr/>
          </p:nvSpPr>
          <p:spPr bwMode="auto">
            <a:xfrm rot="20888927">
              <a:off x="485826" y="2938109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76" name="Oval 95"/>
            <p:cNvSpPr>
              <a:spLocks noChangeArrowheads="1"/>
            </p:cNvSpPr>
            <p:nvPr/>
          </p:nvSpPr>
          <p:spPr bwMode="auto">
            <a:xfrm rot="20888927">
              <a:off x="390525" y="2955931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77" name="Oval 99"/>
            <p:cNvSpPr>
              <a:spLocks noChangeArrowheads="1"/>
            </p:cNvSpPr>
            <p:nvPr/>
          </p:nvSpPr>
          <p:spPr bwMode="auto">
            <a:xfrm rot="20888927">
              <a:off x="1027853" y="2846026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78" name="Oval 103"/>
            <p:cNvSpPr>
              <a:spLocks noChangeArrowheads="1"/>
            </p:cNvSpPr>
            <p:nvPr/>
          </p:nvSpPr>
          <p:spPr bwMode="auto">
            <a:xfrm rot="20888927">
              <a:off x="1117197" y="2828205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79" name="Oval 107"/>
            <p:cNvSpPr>
              <a:spLocks noChangeArrowheads="1"/>
            </p:cNvSpPr>
            <p:nvPr/>
          </p:nvSpPr>
          <p:spPr bwMode="auto">
            <a:xfrm rot="20888927">
              <a:off x="1210017" y="2819789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80" name="Oval 111"/>
            <p:cNvSpPr>
              <a:spLocks noChangeArrowheads="1"/>
            </p:cNvSpPr>
            <p:nvPr/>
          </p:nvSpPr>
          <p:spPr bwMode="auto">
            <a:xfrm rot="20888927">
              <a:off x="1300182" y="2810749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81" name="Oval 115"/>
            <p:cNvSpPr>
              <a:spLocks noChangeArrowheads="1"/>
            </p:cNvSpPr>
            <p:nvPr/>
          </p:nvSpPr>
          <p:spPr bwMode="auto">
            <a:xfrm rot="20888927">
              <a:off x="1392505" y="2801838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82" name="Oval 119"/>
            <p:cNvSpPr>
              <a:spLocks noChangeArrowheads="1"/>
            </p:cNvSpPr>
            <p:nvPr/>
          </p:nvSpPr>
          <p:spPr bwMode="auto">
            <a:xfrm rot="20888927">
              <a:off x="1478873" y="2798868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83" name="Oval 123"/>
            <p:cNvSpPr>
              <a:spLocks noChangeArrowheads="1"/>
            </p:cNvSpPr>
            <p:nvPr/>
          </p:nvSpPr>
          <p:spPr bwMode="auto">
            <a:xfrm rot="20888927">
              <a:off x="1574173" y="2792928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84" name="Oval 127"/>
            <p:cNvSpPr>
              <a:spLocks noChangeArrowheads="1"/>
            </p:cNvSpPr>
            <p:nvPr/>
          </p:nvSpPr>
          <p:spPr bwMode="auto">
            <a:xfrm rot="20888927">
              <a:off x="1672453" y="2781046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85" name="Oval 131"/>
            <p:cNvSpPr>
              <a:spLocks noChangeArrowheads="1"/>
            </p:cNvSpPr>
            <p:nvPr/>
          </p:nvSpPr>
          <p:spPr bwMode="auto">
            <a:xfrm rot="20888927">
              <a:off x="1761799" y="2778075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86" name="Oval 135"/>
            <p:cNvSpPr>
              <a:spLocks noChangeArrowheads="1"/>
            </p:cNvSpPr>
            <p:nvPr/>
          </p:nvSpPr>
          <p:spPr bwMode="auto">
            <a:xfrm rot="20888927">
              <a:off x="1857101" y="2772134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87" name="Oval 143"/>
            <p:cNvSpPr>
              <a:spLocks noChangeArrowheads="1"/>
            </p:cNvSpPr>
            <p:nvPr/>
          </p:nvSpPr>
          <p:spPr bwMode="auto">
            <a:xfrm rot="20888927">
              <a:off x="2321694" y="2760252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88" name="Oval 147"/>
            <p:cNvSpPr>
              <a:spLocks noChangeArrowheads="1"/>
            </p:cNvSpPr>
            <p:nvPr/>
          </p:nvSpPr>
          <p:spPr bwMode="auto">
            <a:xfrm rot="20888927">
              <a:off x="2416995" y="2754313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89" name="Oval 151"/>
            <p:cNvSpPr>
              <a:spLocks noChangeArrowheads="1"/>
            </p:cNvSpPr>
            <p:nvPr/>
          </p:nvSpPr>
          <p:spPr bwMode="auto">
            <a:xfrm rot="20888927">
              <a:off x="2509319" y="2760253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90" name="Oval 155"/>
            <p:cNvSpPr>
              <a:spLocks noChangeArrowheads="1"/>
            </p:cNvSpPr>
            <p:nvPr/>
          </p:nvSpPr>
          <p:spPr bwMode="auto">
            <a:xfrm rot="20888927">
              <a:off x="2598664" y="2757283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91" name="Oval 159"/>
            <p:cNvSpPr>
              <a:spLocks noChangeArrowheads="1"/>
            </p:cNvSpPr>
            <p:nvPr/>
          </p:nvSpPr>
          <p:spPr bwMode="auto">
            <a:xfrm rot="20888927">
              <a:off x="2690987" y="2760253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92" name="Oval 216"/>
            <p:cNvSpPr>
              <a:spLocks noChangeArrowheads="1"/>
            </p:cNvSpPr>
            <p:nvPr/>
          </p:nvSpPr>
          <p:spPr bwMode="auto">
            <a:xfrm rot="335885">
              <a:off x="3060744" y="2766691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93" name="Oval 220"/>
            <p:cNvSpPr>
              <a:spLocks noChangeArrowheads="1"/>
            </p:cNvSpPr>
            <p:nvPr/>
          </p:nvSpPr>
          <p:spPr bwMode="auto">
            <a:xfrm rot="335885">
              <a:off x="2968420" y="2766691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94" name="Oval 224"/>
            <p:cNvSpPr>
              <a:spLocks noChangeArrowheads="1"/>
            </p:cNvSpPr>
            <p:nvPr/>
          </p:nvSpPr>
          <p:spPr bwMode="auto">
            <a:xfrm rot="335885">
              <a:off x="2879076" y="2766691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95" name="Oval 228"/>
            <p:cNvSpPr>
              <a:spLocks noChangeArrowheads="1"/>
            </p:cNvSpPr>
            <p:nvPr/>
          </p:nvSpPr>
          <p:spPr bwMode="auto">
            <a:xfrm rot="335885">
              <a:off x="2783774" y="2766691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96" name="Oval 232"/>
            <p:cNvSpPr>
              <a:spLocks noChangeArrowheads="1"/>
            </p:cNvSpPr>
            <p:nvPr/>
          </p:nvSpPr>
          <p:spPr bwMode="auto">
            <a:xfrm rot="10464115" flipH="1">
              <a:off x="396942" y="3288565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97" name="Oval 236"/>
            <p:cNvSpPr>
              <a:spLocks noChangeArrowheads="1"/>
            </p:cNvSpPr>
            <p:nvPr/>
          </p:nvSpPr>
          <p:spPr bwMode="auto">
            <a:xfrm rot="10464115" flipH="1">
              <a:off x="480828" y="3268268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98" name="Oval 240"/>
            <p:cNvSpPr>
              <a:spLocks noChangeArrowheads="1"/>
            </p:cNvSpPr>
            <p:nvPr/>
          </p:nvSpPr>
          <p:spPr bwMode="auto">
            <a:xfrm rot="10464115" flipH="1">
              <a:off x="567193" y="3253416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99" name="Oval 244"/>
            <p:cNvSpPr>
              <a:spLocks noChangeArrowheads="1"/>
            </p:cNvSpPr>
            <p:nvPr/>
          </p:nvSpPr>
          <p:spPr bwMode="auto">
            <a:xfrm rot="10464115" flipH="1">
              <a:off x="659516" y="3238564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00" name="Oval 248"/>
            <p:cNvSpPr>
              <a:spLocks noChangeArrowheads="1"/>
            </p:cNvSpPr>
            <p:nvPr/>
          </p:nvSpPr>
          <p:spPr bwMode="auto">
            <a:xfrm rot="10464115" flipH="1">
              <a:off x="751839" y="3214801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01" name="Oval 252"/>
            <p:cNvSpPr>
              <a:spLocks noChangeArrowheads="1"/>
            </p:cNvSpPr>
            <p:nvPr/>
          </p:nvSpPr>
          <p:spPr bwMode="auto">
            <a:xfrm rot="10464115" flipH="1">
              <a:off x="838207" y="3196979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02" name="Oval 256"/>
            <p:cNvSpPr>
              <a:spLocks noChangeArrowheads="1"/>
            </p:cNvSpPr>
            <p:nvPr/>
          </p:nvSpPr>
          <p:spPr bwMode="auto">
            <a:xfrm rot="10464115" flipH="1">
              <a:off x="930530" y="3182127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03" name="Oval 260"/>
            <p:cNvSpPr>
              <a:spLocks noChangeArrowheads="1"/>
            </p:cNvSpPr>
            <p:nvPr/>
          </p:nvSpPr>
          <p:spPr bwMode="auto">
            <a:xfrm rot="10464115" flipH="1">
              <a:off x="1019875" y="3167275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04" name="Oval 264"/>
            <p:cNvSpPr>
              <a:spLocks noChangeArrowheads="1"/>
            </p:cNvSpPr>
            <p:nvPr/>
          </p:nvSpPr>
          <p:spPr bwMode="auto">
            <a:xfrm rot="10464115" flipH="1">
              <a:off x="1106241" y="3158363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05" name="Oval 268"/>
            <p:cNvSpPr>
              <a:spLocks noChangeArrowheads="1"/>
            </p:cNvSpPr>
            <p:nvPr/>
          </p:nvSpPr>
          <p:spPr bwMode="auto">
            <a:xfrm rot="10464115" flipH="1">
              <a:off x="1207500" y="3152423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06" name="Oval 272"/>
            <p:cNvSpPr>
              <a:spLocks noChangeArrowheads="1"/>
            </p:cNvSpPr>
            <p:nvPr/>
          </p:nvSpPr>
          <p:spPr bwMode="auto">
            <a:xfrm rot="10464115" flipH="1">
              <a:off x="1297666" y="3125561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07" name="Oval 276"/>
            <p:cNvSpPr>
              <a:spLocks noChangeArrowheads="1"/>
            </p:cNvSpPr>
            <p:nvPr/>
          </p:nvSpPr>
          <p:spPr bwMode="auto">
            <a:xfrm rot="10464115" flipH="1">
              <a:off x="1387011" y="3119620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08" name="Oval 280"/>
            <p:cNvSpPr>
              <a:spLocks noChangeArrowheads="1"/>
            </p:cNvSpPr>
            <p:nvPr/>
          </p:nvSpPr>
          <p:spPr bwMode="auto">
            <a:xfrm rot="10464115" flipH="1">
              <a:off x="1479334" y="3113681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09" name="Oval 284"/>
            <p:cNvSpPr>
              <a:spLocks noChangeArrowheads="1"/>
            </p:cNvSpPr>
            <p:nvPr/>
          </p:nvSpPr>
          <p:spPr bwMode="auto">
            <a:xfrm rot="10464115" flipH="1">
              <a:off x="1577613" y="3101798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10" name="Oval 288"/>
            <p:cNvSpPr>
              <a:spLocks noChangeArrowheads="1"/>
            </p:cNvSpPr>
            <p:nvPr/>
          </p:nvSpPr>
          <p:spPr bwMode="auto">
            <a:xfrm rot="10464115" flipH="1">
              <a:off x="1669937" y="3098828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11" name="Oval 292"/>
            <p:cNvSpPr>
              <a:spLocks noChangeArrowheads="1"/>
            </p:cNvSpPr>
            <p:nvPr/>
          </p:nvSpPr>
          <p:spPr bwMode="auto">
            <a:xfrm rot="10464115" flipH="1">
              <a:off x="1765239" y="3092887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12" name="Oval 296"/>
            <p:cNvSpPr>
              <a:spLocks noChangeArrowheads="1"/>
            </p:cNvSpPr>
            <p:nvPr/>
          </p:nvSpPr>
          <p:spPr bwMode="auto">
            <a:xfrm rot="10464115" flipH="1">
              <a:off x="1854583" y="3086947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13" name="Oval 304"/>
            <p:cNvSpPr>
              <a:spLocks noChangeArrowheads="1"/>
            </p:cNvSpPr>
            <p:nvPr/>
          </p:nvSpPr>
          <p:spPr bwMode="auto">
            <a:xfrm rot="10464115" flipH="1">
              <a:off x="2322652" y="3075559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14" name="Oval 308"/>
            <p:cNvSpPr>
              <a:spLocks noChangeArrowheads="1"/>
            </p:cNvSpPr>
            <p:nvPr/>
          </p:nvSpPr>
          <p:spPr bwMode="auto">
            <a:xfrm rot="10464115" flipH="1">
              <a:off x="2414974" y="3072590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15" name="Oval 312"/>
            <p:cNvSpPr>
              <a:spLocks noChangeArrowheads="1"/>
            </p:cNvSpPr>
            <p:nvPr/>
          </p:nvSpPr>
          <p:spPr bwMode="auto">
            <a:xfrm rot="10464115" flipH="1">
              <a:off x="2504321" y="3078531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16" name="Oval 317"/>
            <p:cNvSpPr>
              <a:spLocks noChangeArrowheads="1"/>
            </p:cNvSpPr>
            <p:nvPr/>
          </p:nvSpPr>
          <p:spPr bwMode="auto">
            <a:xfrm rot="10464115" flipH="1">
              <a:off x="2597141" y="3081996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17" name="Oval 321"/>
            <p:cNvSpPr>
              <a:spLocks noChangeArrowheads="1"/>
            </p:cNvSpPr>
            <p:nvPr/>
          </p:nvSpPr>
          <p:spPr bwMode="auto">
            <a:xfrm rot="10464115" flipH="1">
              <a:off x="2689959" y="3079521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18" name="Oval 377"/>
            <p:cNvSpPr>
              <a:spLocks noChangeArrowheads="1"/>
            </p:cNvSpPr>
            <p:nvPr/>
          </p:nvSpPr>
          <p:spPr bwMode="auto">
            <a:xfrm rot="11013201" flipH="1">
              <a:off x="3059306" y="3086157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19" name="Oval 381"/>
            <p:cNvSpPr>
              <a:spLocks noChangeArrowheads="1"/>
            </p:cNvSpPr>
            <p:nvPr/>
          </p:nvSpPr>
          <p:spPr bwMode="auto">
            <a:xfrm rot="11013201" flipH="1">
              <a:off x="2969962" y="3086157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20" name="Oval 385"/>
            <p:cNvSpPr>
              <a:spLocks noChangeArrowheads="1"/>
            </p:cNvSpPr>
            <p:nvPr/>
          </p:nvSpPr>
          <p:spPr bwMode="auto">
            <a:xfrm rot="11013201" flipH="1">
              <a:off x="2880617" y="3086157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21" name="Oval 389"/>
            <p:cNvSpPr>
              <a:spLocks noChangeArrowheads="1"/>
            </p:cNvSpPr>
            <p:nvPr/>
          </p:nvSpPr>
          <p:spPr bwMode="auto">
            <a:xfrm rot="11013201" flipH="1">
              <a:off x="2782337" y="3086157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22" name="Oval 216"/>
            <p:cNvSpPr>
              <a:spLocks noChangeArrowheads="1"/>
            </p:cNvSpPr>
            <p:nvPr/>
          </p:nvSpPr>
          <p:spPr bwMode="auto">
            <a:xfrm rot="335885">
              <a:off x="3415652" y="2770803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23" name="Oval 220"/>
            <p:cNvSpPr>
              <a:spLocks noChangeArrowheads="1"/>
            </p:cNvSpPr>
            <p:nvPr/>
          </p:nvSpPr>
          <p:spPr bwMode="auto">
            <a:xfrm rot="335885">
              <a:off x="3323328" y="2770803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24" name="Oval 224"/>
            <p:cNvSpPr>
              <a:spLocks noChangeArrowheads="1"/>
            </p:cNvSpPr>
            <p:nvPr/>
          </p:nvSpPr>
          <p:spPr bwMode="auto">
            <a:xfrm rot="335885">
              <a:off x="3233983" y="2770803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25" name="Oval 228"/>
            <p:cNvSpPr>
              <a:spLocks noChangeArrowheads="1"/>
            </p:cNvSpPr>
            <p:nvPr/>
          </p:nvSpPr>
          <p:spPr bwMode="auto">
            <a:xfrm rot="335885">
              <a:off x="3138682" y="2770803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26" name="Oval 377"/>
            <p:cNvSpPr>
              <a:spLocks noChangeArrowheads="1"/>
            </p:cNvSpPr>
            <p:nvPr/>
          </p:nvSpPr>
          <p:spPr bwMode="auto">
            <a:xfrm rot="11013201" flipH="1">
              <a:off x="3414214" y="3090269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27" name="Oval 381"/>
            <p:cNvSpPr>
              <a:spLocks noChangeArrowheads="1"/>
            </p:cNvSpPr>
            <p:nvPr/>
          </p:nvSpPr>
          <p:spPr bwMode="auto">
            <a:xfrm rot="11013201" flipH="1">
              <a:off x="3324870" y="3090269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28" name="Oval 385"/>
            <p:cNvSpPr>
              <a:spLocks noChangeArrowheads="1"/>
            </p:cNvSpPr>
            <p:nvPr/>
          </p:nvSpPr>
          <p:spPr bwMode="auto">
            <a:xfrm rot="11013201" flipH="1">
              <a:off x="3235525" y="3090269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29" name="Oval 389"/>
            <p:cNvSpPr>
              <a:spLocks noChangeArrowheads="1"/>
            </p:cNvSpPr>
            <p:nvPr/>
          </p:nvSpPr>
          <p:spPr bwMode="auto">
            <a:xfrm rot="11013201" flipH="1">
              <a:off x="3137245" y="3090269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30" name="Oval 216"/>
            <p:cNvSpPr>
              <a:spLocks noChangeArrowheads="1"/>
            </p:cNvSpPr>
            <p:nvPr/>
          </p:nvSpPr>
          <p:spPr bwMode="auto">
            <a:xfrm rot="335885">
              <a:off x="3686405" y="2770497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31" name="Oval 220"/>
            <p:cNvSpPr>
              <a:spLocks noChangeArrowheads="1"/>
            </p:cNvSpPr>
            <p:nvPr/>
          </p:nvSpPr>
          <p:spPr bwMode="auto">
            <a:xfrm rot="335885">
              <a:off x="3594082" y="2770497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32" name="Oval 224"/>
            <p:cNvSpPr>
              <a:spLocks noChangeArrowheads="1"/>
            </p:cNvSpPr>
            <p:nvPr/>
          </p:nvSpPr>
          <p:spPr bwMode="auto">
            <a:xfrm rot="335885">
              <a:off x="3504737" y="2770497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33" name="Oval 377"/>
            <p:cNvSpPr>
              <a:spLocks noChangeArrowheads="1"/>
            </p:cNvSpPr>
            <p:nvPr/>
          </p:nvSpPr>
          <p:spPr bwMode="auto">
            <a:xfrm rot="11013201" flipH="1">
              <a:off x="3684968" y="3089964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34" name="Oval 381"/>
            <p:cNvSpPr>
              <a:spLocks noChangeArrowheads="1"/>
            </p:cNvSpPr>
            <p:nvPr/>
          </p:nvSpPr>
          <p:spPr bwMode="auto">
            <a:xfrm rot="11013201" flipH="1">
              <a:off x="3595625" y="3089964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35" name="Oval 385"/>
            <p:cNvSpPr>
              <a:spLocks noChangeArrowheads="1"/>
            </p:cNvSpPr>
            <p:nvPr/>
          </p:nvSpPr>
          <p:spPr bwMode="auto">
            <a:xfrm rot="11013201" flipH="1">
              <a:off x="3506279" y="3089964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36" name="Oval 216"/>
            <p:cNvSpPr>
              <a:spLocks noChangeArrowheads="1"/>
            </p:cNvSpPr>
            <p:nvPr/>
          </p:nvSpPr>
          <p:spPr bwMode="auto">
            <a:xfrm rot="335885">
              <a:off x="4041313" y="2774610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37" name="Oval 220"/>
            <p:cNvSpPr>
              <a:spLocks noChangeArrowheads="1"/>
            </p:cNvSpPr>
            <p:nvPr/>
          </p:nvSpPr>
          <p:spPr bwMode="auto">
            <a:xfrm rot="335885">
              <a:off x="3948990" y="2774610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38" name="Oval 224"/>
            <p:cNvSpPr>
              <a:spLocks noChangeArrowheads="1"/>
            </p:cNvSpPr>
            <p:nvPr/>
          </p:nvSpPr>
          <p:spPr bwMode="auto">
            <a:xfrm rot="335885">
              <a:off x="3859646" y="2774610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39" name="Oval 228"/>
            <p:cNvSpPr>
              <a:spLocks noChangeArrowheads="1"/>
            </p:cNvSpPr>
            <p:nvPr/>
          </p:nvSpPr>
          <p:spPr bwMode="auto">
            <a:xfrm rot="335885">
              <a:off x="3764345" y="2774610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40" name="Oval 377"/>
            <p:cNvSpPr>
              <a:spLocks noChangeArrowheads="1"/>
            </p:cNvSpPr>
            <p:nvPr/>
          </p:nvSpPr>
          <p:spPr bwMode="auto">
            <a:xfrm rot="11013201" flipH="1">
              <a:off x="4039877" y="3094076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41" name="Oval 381"/>
            <p:cNvSpPr>
              <a:spLocks noChangeArrowheads="1"/>
            </p:cNvSpPr>
            <p:nvPr/>
          </p:nvSpPr>
          <p:spPr bwMode="auto">
            <a:xfrm rot="11013201" flipH="1">
              <a:off x="3950533" y="3094076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42" name="Oval 385"/>
            <p:cNvSpPr>
              <a:spLocks noChangeArrowheads="1"/>
            </p:cNvSpPr>
            <p:nvPr/>
          </p:nvSpPr>
          <p:spPr bwMode="auto">
            <a:xfrm rot="11013201" flipH="1">
              <a:off x="3861187" y="3094076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43" name="Oval 389"/>
            <p:cNvSpPr>
              <a:spLocks noChangeArrowheads="1"/>
            </p:cNvSpPr>
            <p:nvPr/>
          </p:nvSpPr>
          <p:spPr bwMode="auto">
            <a:xfrm rot="11013201" flipH="1">
              <a:off x="3762907" y="3094076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44" name="Oval 216"/>
            <p:cNvSpPr>
              <a:spLocks noChangeArrowheads="1"/>
            </p:cNvSpPr>
            <p:nvPr/>
          </p:nvSpPr>
          <p:spPr bwMode="auto">
            <a:xfrm rot="335885">
              <a:off x="4234404" y="2770677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45" name="Oval 220"/>
            <p:cNvSpPr>
              <a:spLocks noChangeArrowheads="1"/>
            </p:cNvSpPr>
            <p:nvPr/>
          </p:nvSpPr>
          <p:spPr bwMode="auto">
            <a:xfrm rot="335885">
              <a:off x="4142081" y="2770677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46" name="Oval 216"/>
            <p:cNvSpPr>
              <a:spLocks noChangeArrowheads="1"/>
            </p:cNvSpPr>
            <p:nvPr/>
          </p:nvSpPr>
          <p:spPr bwMode="auto">
            <a:xfrm rot="335885">
              <a:off x="4589312" y="2774789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47" name="Oval 220"/>
            <p:cNvSpPr>
              <a:spLocks noChangeArrowheads="1"/>
            </p:cNvSpPr>
            <p:nvPr/>
          </p:nvSpPr>
          <p:spPr bwMode="auto">
            <a:xfrm rot="335885">
              <a:off x="4496990" y="2774789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48" name="Oval 224"/>
            <p:cNvSpPr>
              <a:spLocks noChangeArrowheads="1"/>
            </p:cNvSpPr>
            <p:nvPr/>
          </p:nvSpPr>
          <p:spPr bwMode="auto">
            <a:xfrm rot="335885">
              <a:off x="4407645" y="2774789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49" name="Oval 228"/>
            <p:cNvSpPr>
              <a:spLocks noChangeArrowheads="1"/>
            </p:cNvSpPr>
            <p:nvPr/>
          </p:nvSpPr>
          <p:spPr bwMode="auto">
            <a:xfrm rot="335885">
              <a:off x="4312344" y="2774789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50" name="Oval 220"/>
            <p:cNvSpPr>
              <a:spLocks noChangeArrowheads="1"/>
            </p:cNvSpPr>
            <p:nvPr/>
          </p:nvSpPr>
          <p:spPr bwMode="auto">
            <a:xfrm rot="335885">
              <a:off x="4767744" y="2774484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51" name="Oval 224"/>
            <p:cNvSpPr>
              <a:spLocks noChangeArrowheads="1"/>
            </p:cNvSpPr>
            <p:nvPr/>
          </p:nvSpPr>
          <p:spPr bwMode="auto">
            <a:xfrm rot="335885">
              <a:off x="4678399" y="2774484"/>
              <a:ext cx="83389" cy="515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8B3D9A"/>
                </a:buClr>
                <a:buSzTx/>
                <a:buFont typeface="Arial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</p:grpSp>
      <p:sp>
        <p:nvSpPr>
          <p:cNvPr id="53300" name="Freeform 33"/>
          <p:cNvSpPr>
            <a:spLocks/>
          </p:cNvSpPr>
          <p:nvPr/>
        </p:nvSpPr>
        <p:spPr bwMode="auto">
          <a:xfrm>
            <a:off x="5389564" y="1423988"/>
            <a:ext cx="536575" cy="1433512"/>
          </a:xfrm>
          <a:custGeom>
            <a:avLst/>
            <a:gdLst>
              <a:gd name="T0" fmla="*/ 0 w 499273"/>
              <a:gd name="T1" fmla="*/ 0 h 1357576"/>
              <a:gd name="T2" fmla="*/ 58983229 w 499273"/>
              <a:gd name="T3" fmla="*/ 19951267 h 1357576"/>
              <a:gd name="T4" fmla="*/ 59653328 w 499273"/>
              <a:gd name="T5" fmla="*/ 50293588 h 1357576"/>
              <a:gd name="T6" fmla="*/ 0 60000 65536"/>
              <a:gd name="T7" fmla="*/ 0 60000 65536"/>
              <a:gd name="T8" fmla="*/ 0 60000 65536"/>
              <a:gd name="T9" fmla="*/ 0 w 499273"/>
              <a:gd name="T10" fmla="*/ 0 h 1357576"/>
              <a:gd name="T11" fmla="*/ 499273 w 499273"/>
              <a:gd name="T12" fmla="*/ 1357576 h 13575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99273" h="1357576">
                <a:moveTo>
                  <a:pt x="0" y="0"/>
                </a:moveTo>
                <a:lnTo>
                  <a:pt x="493664" y="538543"/>
                </a:lnTo>
                <a:cubicBezTo>
                  <a:pt x="495534" y="811554"/>
                  <a:pt x="497403" y="1084565"/>
                  <a:pt x="499273" y="1357576"/>
                </a:cubicBezTo>
              </a:path>
            </a:pathLst>
          </a:custGeom>
          <a:noFill/>
          <a:ln w="76200">
            <a:solidFill>
              <a:srgbClr val="7CC23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53301" name="Freeform 35"/>
          <p:cNvSpPr>
            <a:spLocks/>
          </p:cNvSpPr>
          <p:nvPr/>
        </p:nvSpPr>
        <p:spPr bwMode="auto">
          <a:xfrm flipH="1">
            <a:off x="6037263" y="1419225"/>
            <a:ext cx="519112" cy="1441450"/>
          </a:xfrm>
          <a:custGeom>
            <a:avLst/>
            <a:gdLst>
              <a:gd name="T0" fmla="*/ 0 w 484562"/>
              <a:gd name="T1" fmla="*/ 0 h 1363502"/>
              <a:gd name="T2" fmla="*/ 45545878 w 484562"/>
              <a:gd name="T3" fmla="*/ 21678501 h 1363502"/>
              <a:gd name="T4" fmla="*/ 45402398 w 484562"/>
              <a:gd name="T5" fmla="*/ 53473495 h 136350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84562" h="1363502">
                <a:moveTo>
                  <a:pt x="0" y="0"/>
                </a:moveTo>
                <a:lnTo>
                  <a:pt x="484154" y="552774"/>
                </a:lnTo>
                <a:cubicBezTo>
                  <a:pt x="486024" y="825785"/>
                  <a:pt x="480760" y="1090491"/>
                  <a:pt x="482630" y="1363502"/>
                </a:cubicBezTo>
              </a:path>
            </a:pathLst>
          </a:custGeom>
          <a:noFill/>
          <a:ln w="76200">
            <a:solidFill>
              <a:srgbClr val="7CC23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53302" name="Oval 395"/>
          <p:cNvSpPr>
            <a:spLocks noChangeArrowheads="1"/>
          </p:cNvSpPr>
          <p:nvPr/>
        </p:nvSpPr>
        <p:spPr bwMode="auto">
          <a:xfrm>
            <a:off x="6629400" y="3944939"/>
            <a:ext cx="623888" cy="579437"/>
          </a:xfrm>
          <a:prstGeom prst="ellipse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91440" rIns="0" bIns="0" anchor="b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8B3D9A"/>
              </a:buClr>
              <a:buSzTx/>
              <a:buFont typeface="Arial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Arial" charset="0"/>
              </a:rPr>
              <a:t>PI3K</a:t>
            </a:r>
          </a:p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8B3D9A"/>
              </a:buClr>
              <a:buSzTx/>
              <a:buFont typeface="Arial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Arial" charset="0"/>
              </a:rPr>
              <a:t>delta</a:t>
            </a:r>
          </a:p>
        </p:txBody>
      </p:sp>
      <p:sp>
        <p:nvSpPr>
          <p:cNvPr id="53303" name="Oval 377"/>
          <p:cNvSpPr>
            <a:spLocks noChangeArrowheads="1"/>
          </p:cNvSpPr>
          <p:nvPr/>
        </p:nvSpPr>
        <p:spPr bwMode="auto">
          <a:xfrm rot="11013201" flipH="1">
            <a:off x="8302625" y="2625726"/>
            <a:ext cx="90488" cy="55563"/>
          </a:xfrm>
          <a:prstGeom prst="ellipse">
            <a:avLst/>
          </a:prstGeom>
          <a:solidFill>
            <a:srgbClr val="58C4F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rgbClr val="8B3D9A"/>
              </a:buClr>
              <a:buSzTx/>
              <a:buFont typeface="Arial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53304" name="Oval 381"/>
          <p:cNvSpPr>
            <a:spLocks noChangeArrowheads="1"/>
          </p:cNvSpPr>
          <p:nvPr/>
        </p:nvSpPr>
        <p:spPr bwMode="auto">
          <a:xfrm rot="11013201" flipH="1">
            <a:off x="8496300" y="2625726"/>
            <a:ext cx="90488" cy="53975"/>
          </a:xfrm>
          <a:prstGeom prst="ellipse">
            <a:avLst/>
          </a:prstGeom>
          <a:solidFill>
            <a:srgbClr val="58C4F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rgbClr val="8B3D9A"/>
              </a:buClr>
              <a:buSzTx/>
              <a:buFont typeface="Arial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53305" name="Oval 385"/>
          <p:cNvSpPr>
            <a:spLocks noChangeArrowheads="1"/>
          </p:cNvSpPr>
          <p:nvPr/>
        </p:nvSpPr>
        <p:spPr bwMode="auto">
          <a:xfrm rot="11013201" flipH="1">
            <a:off x="8401050" y="2625726"/>
            <a:ext cx="90488" cy="53975"/>
          </a:xfrm>
          <a:prstGeom prst="ellipse">
            <a:avLst/>
          </a:prstGeom>
          <a:solidFill>
            <a:srgbClr val="58C4F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rgbClr val="8B3D9A"/>
              </a:buClr>
              <a:buSzTx/>
              <a:buFont typeface="Arial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53306" name="Oval 381"/>
          <p:cNvSpPr>
            <a:spLocks noChangeArrowheads="1"/>
          </p:cNvSpPr>
          <p:nvPr/>
        </p:nvSpPr>
        <p:spPr bwMode="auto">
          <a:xfrm rot="11013201" flipH="1">
            <a:off x="8205789" y="2625726"/>
            <a:ext cx="90487" cy="53975"/>
          </a:xfrm>
          <a:prstGeom prst="ellipse">
            <a:avLst/>
          </a:prstGeom>
          <a:solidFill>
            <a:srgbClr val="58C4F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rgbClr val="8B3D9A"/>
              </a:buClr>
              <a:buSzTx/>
              <a:buFont typeface="Arial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53307" name="Oval 381"/>
          <p:cNvSpPr>
            <a:spLocks noChangeArrowheads="1"/>
          </p:cNvSpPr>
          <p:nvPr/>
        </p:nvSpPr>
        <p:spPr bwMode="auto">
          <a:xfrm rot="11013201" flipH="1">
            <a:off x="8108950" y="2625726"/>
            <a:ext cx="90488" cy="53975"/>
          </a:xfrm>
          <a:prstGeom prst="ellipse">
            <a:avLst/>
          </a:prstGeom>
          <a:solidFill>
            <a:srgbClr val="58C4F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rgbClr val="8B3D9A"/>
              </a:buClr>
              <a:buSzTx/>
              <a:buFont typeface="Arial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53308" name="Oval 381"/>
          <p:cNvSpPr>
            <a:spLocks noChangeArrowheads="1"/>
          </p:cNvSpPr>
          <p:nvPr/>
        </p:nvSpPr>
        <p:spPr bwMode="auto">
          <a:xfrm rot="11013201" flipH="1">
            <a:off x="8007350" y="2625726"/>
            <a:ext cx="90488" cy="53975"/>
          </a:xfrm>
          <a:prstGeom prst="ellipse">
            <a:avLst/>
          </a:prstGeom>
          <a:solidFill>
            <a:srgbClr val="58C4F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rgbClr val="8B3D9A"/>
              </a:buClr>
              <a:buSzTx/>
              <a:buFont typeface="Arial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53309" name="Oval 381"/>
          <p:cNvSpPr>
            <a:spLocks noChangeArrowheads="1"/>
          </p:cNvSpPr>
          <p:nvPr/>
        </p:nvSpPr>
        <p:spPr bwMode="auto">
          <a:xfrm rot="11013201" flipH="1">
            <a:off x="7923213" y="2625726"/>
            <a:ext cx="88900" cy="53975"/>
          </a:xfrm>
          <a:prstGeom prst="ellipse">
            <a:avLst/>
          </a:prstGeom>
          <a:solidFill>
            <a:srgbClr val="58C4F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rgbClr val="8B3D9A"/>
              </a:buClr>
              <a:buSzTx/>
              <a:buFont typeface="Arial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53310" name="Oval 381"/>
          <p:cNvSpPr>
            <a:spLocks noChangeArrowheads="1"/>
          </p:cNvSpPr>
          <p:nvPr/>
        </p:nvSpPr>
        <p:spPr bwMode="auto">
          <a:xfrm rot="11013201" flipH="1">
            <a:off x="7826375" y="2625726"/>
            <a:ext cx="88900" cy="53975"/>
          </a:xfrm>
          <a:prstGeom prst="ellipse">
            <a:avLst/>
          </a:prstGeom>
          <a:solidFill>
            <a:srgbClr val="58C4F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rgbClr val="8B3D9A"/>
              </a:buClr>
              <a:buSzTx/>
              <a:buFont typeface="Arial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53311" name="Rectangle 1027"/>
          <p:cNvSpPr>
            <a:spLocks noChangeArrowheads="1"/>
          </p:cNvSpPr>
          <p:nvPr/>
        </p:nvSpPr>
        <p:spPr bwMode="auto">
          <a:xfrm>
            <a:off x="60845" y="6390177"/>
            <a:ext cx="109728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tIns="91440" bIns="91440" anchor="b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Arial" charset="0"/>
              </a:rPr>
              <a:t>Woyach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Arial" charset="0"/>
              </a:rPr>
              <a:t> JA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Arial" charset="0"/>
              </a:rPr>
              <a:t>Blood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Arial" charset="0"/>
              </a:rPr>
              <a:t> 2012;120(6):1175-84.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0AFC18B-A6D0-4C4E-8A1E-014183725C00}"/>
              </a:ext>
            </a:extLst>
          </p:cNvPr>
          <p:cNvCxnSpPr>
            <a:cxnSpLocks/>
          </p:cNvCxnSpPr>
          <p:nvPr/>
        </p:nvCxnSpPr>
        <p:spPr bwMode="auto">
          <a:xfrm>
            <a:off x="4451836" y="4087813"/>
            <a:ext cx="495299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077523354"/>
      </p:ext>
    </p:extLst>
  </p:cSld>
  <p:clrMapOvr>
    <a:masterClrMapping/>
  </p:clrMapOvr>
  <p:transition spd="slow" advClick="0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17798BCA-DDD9-254D-BE5C-7270E340C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Ibrutinib</a:t>
            </a:r>
          </a:p>
        </p:txBody>
      </p:sp>
      <p:sp>
        <p:nvSpPr>
          <p:cNvPr id="14339" name="Content Placeholder 1">
            <a:extLst>
              <a:ext uri="{FF2B5EF4-FFF2-40B4-BE49-F238E27FC236}">
                <a16:creationId xmlns:a16="http://schemas.microsoft.com/office/drawing/2014/main" id="{C701B4E1-7B98-F849-93C6-3516F60AB1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71600"/>
            <a:ext cx="10972800" cy="4038600"/>
          </a:xfrm>
        </p:spPr>
        <p:txBody>
          <a:bodyPr/>
          <a:lstStyle/>
          <a:p>
            <a:pPr marL="0" indent="0">
              <a:spcBef>
                <a:spcPts val="1800"/>
              </a:spcBef>
              <a:buNone/>
            </a:pPr>
            <a:r>
              <a:rPr lang="en-US" altLang="en-US" sz="2600" b="1" dirty="0">
                <a:solidFill>
                  <a:srgbClr val="EFC53D"/>
                </a:solidFill>
                <a:cs typeface="Arial" panose="020B0604020202020204" pitchFamily="34" charset="0"/>
              </a:rPr>
              <a:t>Mechanism of action</a:t>
            </a:r>
          </a:p>
          <a:p>
            <a:pPr>
              <a:spcBef>
                <a:spcPts val="600"/>
              </a:spcBef>
            </a:pPr>
            <a:r>
              <a:rPr lang="en-US" altLang="en-US" sz="2600" dirty="0"/>
              <a:t>Selective inhibitor of </a:t>
            </a:r>
            <a:r>
              <a:rPr lang="en-US" altLang="en-US" sz="2600" dirty="0" err="1"/>
              <a:t>Bruton</a:t>
            </a:r>
            <a:r>
              <a:rPr lang="en-US" altLang="en-US" sz="2600" dirty="0"/>
              <a:t> tyrosine kinase activity</a:t>
            </a:r>
          </a:p>
          <a:p>
            <a:pPr marL="0" indent="0">
              <a:spcBef>
                <a:spcPts val="2400"/>
              </a:spcBef>
              <a:buNone/>
            </a:pPr>
            <a:r>
              <a:rPr lang="en-US" altLang="en-US" sz="2600" b="1" dirty="0">
                <a:solidFill>
                  <a:srgbClr val="EFC53D"/>
                </a:solidFill>
                <a:cs typeface="Arial" panose="020B0604020202020204" pitchFamily="34" charset="0"/>
              </a:rPr>
              <a:t>Indication</a:t>
            </a:r>
          </a:p>
          <a:p>
            <a:pPr>
              <a:spcBef>
                <a:spcPts val="600"/>
              </a:spcBef>
            </a:pPr>
            <a:r>
              <a:rPr lang="en-US" altLang="en-US" sz="2600" dirty="0"/>
              <a:t>For the treatment of adult patients with MCL who have received at least 1 prior therapy</a:t>
            </a:r>
          </a:p>
          <a:p>
            <a:pPr marL="0" indent="0">
              <a:spcBef>
                <a:spcPts val="2400"/>
              </a:spcBef>
              <a:buNone/>
            </a:pPr>
            <a:r>
              <a:rPr lang="en-US" altLang="en-US" sz="2600" b="1" dirty="0">
                <a:solidFill>
                  <a:srgbClr val="EFC53D"/>
                </a:solidFill>
                <a:cs typeface="Arial" panose="020B0604020202020204" pitchFamily="34" charset="0"/>
              </a:rPr>
              <a:t>Dosing</a:t>
            </a:r>
          </a:p>
          <a:p>
            <a:pPr>
              <a:spcBef>
                <a:spcPts val="600"/>
              </a:spcBef>
            </a:pPr>
            <a:r>
              <a:rPr lang="en-US" altLang="en-US" sz="2600" dirty="0"/>
              <a:t>560 mg orally, once daily</a:t>
            </a:r>
          </a:p>
        </p:txBody>
      </p:sp>
      <p:sp>
        <p:nvSpPr>
          <p:cNvPr id="14340" name="TextBox 6">
            <a:extLst>
              <a:ext uri="{FF2B5EF4-FFF2-40B4-BE49-F238E27FC236}">
                <a16:creationId xmlns:a16="http://schemas.microsoft.com/office/drawing/2014/main" id="{33FE81A8-6A93-2E4A-8F0D-3FA0D9EAD2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400800"/>
            <a:ext cx="10972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tIns="0" rIns="182880" bIns="91440" anchor="b"/>
          <a:lstStyle>
            <a:lvl1pPr defTabSz="457200" eaLnBrk="0" hangingPunct="0">
              <a:spcBef>
                <a:spcPct val="20000"/>
              </a:spcBef>
              <a:buChar char="•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</a:rPr>
              <a:t>I</a:t>
            </a:r>
            <a:r>
              <a:rPr kumimoji="0" lang="en-US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</a:rPr>
              <a:t>brutinib</a:t>
            </a: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</a:rPr>
              <a:t> package insert, January 2019</a:t>
            </a:r>
          </a:p>
        </p:txBody>
      </p:sp>
    </p:spTree>
    <p:extLst>
      <p:ext uri="{BB962C8B-B14F-4D97-AF65-F5344CB8AC3E}">
        <p14:creationId xmlns:p14="http://schemas.microsoft.com/office/powerpoint/2010/main" val="3778469793"/>
      </p:ext>
    </p:extLst>
  </p:cSld>
  <p:clrMapOvr>
    <a:masterClrMapping/>
  </p:clrMapOvr>
  <p:transition spd="slow" advClick="0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8FEBAD1-7FB4-3749-AE24-B97F5118FB04}"/>
              </a:ext>
            </a:extLst>
          </p:cNvPr>
          <p:cNvSpPr txBox="1"/>
          <p:nvPr/>
        </p:nvSpPr>
        <p:spPr>
          <a:xfrm>
            <a:off x="1066800" y="1720840"/>
            <a:ext cx="832130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N = 370 patients with relapsed/refractory MCL in 3 studies (PCYC-1104, SPARK, RAY)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ORR: 66% (CR: 20%, PR: 46%)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Median PFS: 12.8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mo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Median OS: 25.0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mo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52400" y="6373368"/>
            <a:ext cx="10972800" cy="484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bIns="91440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Rule</a:t>
            </a: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S et al. </a:t>
            </a:r>
            <a:r>
              <a:rPr kumimoji="0" lang="nb-NO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Haematologica</a:t>
            </a:r>
            <a:r>
              <a:rPr kumimoji="0" lang="nb-NO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2018;[</a:t>
            </a:r>
            <a:r>
              <a:rPr kumimoji="0" lang="nb-NO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Epub</a:t>
            </a: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r>
              <a:rPr kumimoji="0" lang="nb-NO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ahead</a:t>
            </a: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r>
              <a:rPr kumimoji="0" lang="nb-NO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of</a:t>
            </a: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r>
              <a:rPr kumimoji="0" lang="nb-NO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print</a:t>
            </a: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].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34692AA-A4F0-594A-BAAF-999D0EB447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Ibrutinib Monotherapy in Relapsed/Refractory MCL: </a:t>
            </a:r>
            <a:br>
              <a:rPr lang="en-US" dirty="0"/>
            </a:br>
            <a:r>
              <a:rPr lang="en-US" dirty="0"/>
              <a:t>Pooled Analysis from 3 Studies</a:t>
            </a:r>
          </a:p>
        </p:txBody>
      </p:sp>
    </p:spTree>
    <p:extLst>
      <p:ext uri="{BB962C8B-B14F-4D97-AF65-F5344CB8AC3E}">
        <p14:creationId xmlns:p14="http://schemas.microsoft.com/office/powerpoint/2010/main" val="3790120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B1FFC-0FAB-A840-B241-678A622ED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Phase II Trial of Ibrutinib/Rituximab for Relapsed/Refractory MCL</a:t>
            </a:r>
            <a:br>
              <a:rPr lang="en-US" dirty="0"/>
            </a:br>
            <a:r>
              <a:rPr lang="en-US" dirty="0"/>
              <a:t>Four-Year Follow-Up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2CB5DC-F17F-6B46-9547-1B454E0FB1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5029200"/>
          </a:xfrm>
        </p:spPr>
        <p:txBody>
          <a:bodyPr/>
          <a:lstStyle/>
          <a:p>
            <a:pPr>
              <a:spcBef>
                <a:spcPts val="2376"/>
              </a:spcBef>
            </a:pPr>
            <a:r>
              <a:rPr lang="en-US" sz="2400" kern="1200" dirty="0">
                <a:solidFill>
                  <a:srgbClr val="FFFFFF"/>
                </a:solidFill>
                <a:latin typeface="Arial" charset="0"/>
                <a:ea typeface="ＭＳ Ｐゴシック" charset="0"/>
              </a:rPr>
              <a:t>N = 50 patients with relapsed/refractory MCL, treated with ibrutinib/rituximab</a:t>
            </a:r>
          </a:p>
          <a:p>
            <a:pPr>
              <a:spcBef>
                <a:spcPts val="2376"/>
              </a:spcBef>
            </a:pPr>
            <a:r>
              <a:rPr lang="en-US" sz="2400" kern="1200" dirty="0">
                <a:solidFill>
                  <a:srgbClr val="FFFFFF"/>
                </a:solidFill>
                <a:latin typeface="Arial" charset="0"/>
                <a:ea typeface="ＭＳ Ｐゴシック" charset="0"/>
              </a:rPr>
              <a:t>Median follow-up: 47 </a:t>
            </a:r>
            <a:r>
              <a:rPr lang="en-US" sz="2400" kern="1200" dirty="0" err="1">
                <a:solidFill>
                  <a:srgbClr val="FFFFFF"/>
                </a:solidFill>
                <a:latin typeface="Arial" charset="0"/>
                <a:ea typeface="ＭＳ Ｐゴシック" charset="0"/>
              </a:rPr>
              <a:t>mo</a:t>
            </a:r>
            <a:endParaRPr lang="en-US" sz="2400" kern="1200" dirty="0">
              <a:solidFill>
                <a:srgbClr val="FFFFFF"/>
              </a:solidFill>
              <a:latin typeface="Arial" charset="0"/>
              <a:ea typeface="ＭＳ Ｐゴシック" charset="0"/>
            </a:endParaRPr>
          </a:p>
          <a:p>
            <a:pPr>
              <a:spcBef>
                <a:spcPts val="2376"/>
              </a:spcBef>
            </a:pPr>
            <a:r>
              <a:rPr lang="en-US" sz="2400" kern="1200" dirty="0">
                <a:solidFill>
                  <a:srgbClr val="FFFFFF"/>
                </a:solidFill>
                <a:latin typeface="Arial" charset="0"/>
                <a:ea typeface="ＭＳ Ｐゴシック" charset="0"/>
              </a:rPr>
              <a:t>Complete remission: 58%</a:t>
            </a:r>
          </a:p>
          <a:p>
            <a:pPr>
              <a:spcBef>
                <a:spcPts val="2376"/>
              </a:spcBef>
            </a:pPr>
            <a:r>
              <a:rPr lang="en-US" sz="2400" kern="1200" dirty="0">
                <a:solidFill>
                  <a:srgbClr val="FFFFFF"/>
                </a:solidFill>
                <a:latin typeface="Arial" charset="0"/>
                <a:ea typeface="ＭＳ Ｐゴシック" charset="0"/>
              </a:rPr>
              <a:t>Median PFS: 43 </a:t>
            </a:r>
            <a:r>
              <a:rPr lang="en-US" sz="2400" kern="1200" dirty="0" err="1">
                <a:solidFill>
                  <a:srgbClr val="FFFFFF"/>
                </a:solidFill>
                <a:latin typeface="Arial" charset="0"/>
                <a:ea typeface="ＭＳ Ｐゴシック" charset="0"/>
              </a:rPr>
              <a:t>mo</a:t>
            </a:r>
            <a:endParaRPr lang="en-US" sz="2400" kern="1200" dirty="0">
              <a:solidFill>
                <a:srgbClr val="FFFFFF"/>
              </a:solidFill>
              <a:latin typeface="Arial" charset="0"/>
              <a:ea typeface="ＭＳ Ｐゴシック" charset="0"/>
            </a:endParaRPr>
          </a:p>
          <a:p>
            <a:pPr>
              <a:spcBef>
                <a:spcPts val="2376"/>
              </a:spcBef>
            </a:pPr>
            <a:r>
              <a:rPr lang="en-US" sz="2400" kern="1200" dirty="0">
                <a:solidFill>
                  <a:srgbClr val="FFFFFF"/>
                </a:solidFill>
                <a:latin typeface="Arial" charset="0"/>
                <a:ea typeface="ＭＳ Ｐゴシック" charset="0"/>
              </a:rPr>
              <a:t>Mostly Grade 1/2 toxicities (fatigue, diarrhea, nausea, arthralgias, myalgias)</a:t>
            </a:r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89BD2E3-2671-6546-9E04-75FD8E8B8B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310884"/>
            <a:ext cx="10972800" cy="484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bIns="91440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Jain</a:t>
            </a: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P et al. </a:t>
            </a:r>
            <a:r>
              <a:rPr kumimoji="0" lang="nb-NO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Br</a:t>
            </a:r>
            <a:r>
              <a:rPr kumimoji="0" lang="nb-NO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J </a:t>
            </a:r>
            <a:r>
              <a:rPr kumimoji="0" lang="nb-NO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Haematol</a:t>
            </a:r>
            <a:r>
              <a:rPr kumimoji="0" lang="nb-NO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2018;182(3):404-411</a:t>
            </a:r>
          </a:p>
        </p:txBody>
      </p:sp>
    </p:spTree>
    <p:extLst>
      <p:ext uri="{BB962C8B-B14F-4D97-AF65-F5344CB8AC3E}">
        <p14:creationId xmlns:p14="http://schemas.microsoft.com/office/powerpoint/2010/main" val="3442678787"/>
      </p:ext>
    </p:extLst>
  </p:cSld>
  <p:clrMapOvr>
    <a:masterClrMapping/>
  </p:clrMapOvr>
  <p:transition spd="slow" advClick="0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B2BCC0-E21F-4AC7-AE9E-3307E6D638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90399" y="6451625"/>
            <a:ext cx="10972800" cy="280118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1600" dirty="0"/>
              <a:t>Barf T et al. </a:t>
            </a:r>
            <a:r>
              <a:rPr lang="en-US" sz="1600" i="1" dirty="0"/>
              <a:t>J </a:t>
            </a:r>
            <a:r>
              <a:rPr lang="en-US" sz="1600" i="1" dirty="0" err="1"/>
              <a:t>Pharmacol</a:t>
            </a:r>
            <a:r>
              <a:rPr lang="en-US" sz="1600" i="1" dirty="0"/>
              <a:t> </a:t>
            </a:r>
            <a:r>
              <a:rPr lang="en-US" sz="1600" i="1" dirty="0" err="1"/>
              <a:t>Exp</a:t>
            </a:r>
            <a:r>
              <a:rPr lang="en-US" sz="1600" i="1" dirty="0"/>
              <a:t> </a:t>
            </a:r>
            <a:r>
              <a:rPr lang="en-US" sz="1600" i="1" dirty="0" err="1"/>
              <a:t>Ther</a:t>
            </a:r>
            <a:r>
              <a:rPr lang="en-US" sz="1600" dirty="0"/>
              <a:t> 2017;363(2):240-52.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6528B4C-4840-4423-ADC8-915D1E97F8D6}"/>
              </a:ext>
            </a:extLst>
          </p:cNvPr>
          <p:cNvSpPr txBox="1"/>
          <p:nvPr/>
        </p:nvSpPr>
        <p:spPr>
          <a:xfrm>
            <a:off x="7796781" y="1469617"/>
            <a:ext cx="3641195" cy="5078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457189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Kinase inhibition </a:t>
            </a:r>
          </a:p>
          <a:p>
            <a:pPr marL="0" marR="0" lvl="0" indent="0" algn="ctr" defTabSz="457189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average IC</a:t>
            </a:r>
            <a:r>
              <a:rPr kumimoji="0" lang="en-US" sz="1350" b="1" i="0" u="none" strike="noStrike" kern="1200" cap="none" spc="0" normalizeH="0" baseline="-250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nM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BE4B259A-3D89-432F-A9A3-AFBB4D0784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8166024"/>
              </p:ext>
            </p:extLst>
          </p:nvPr>
        </p:nvGraphicFramePr>
        <p:xfrm>
          <a:off x="7796781" y="2020259"/>
          <a:ext cx="3641195" cy="32281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7534">
                  <a:extLst>
                    <a:ext uri="{9D8B030D-6E8A-4147-A177-3AD203B41FA5}">
                      <a16:colId xmlns:a16="http://schemas.microsoft.com/office/drawing/2014/main" val="3779652270"/>
                    </a:ext>
                  </a:extLst>
                </a:gridCol>
                <a:gridCol w="1379930">
                  <a:extLst>
                    <a:ext uri="{9D8B030D-6E8A-4147-A177-3AD203B41FA5}">
                      <a16:colId xmlns:a16="http://schemas.microsoft.com/office/drawing/2014/main" val="3536216702"/>
                    </a:ext>
                  </a:extLst>
                </a:gridCol>
                <a:gridCol w="1213731">
                  <a:extLst>
                    <a:ext uri="{9D8B030D-6E8A-4147-A177-3AD203B41FA5}">
                      <a16:colId xmlns:a16="http://schemas.microsoft.com/office/drawing/2014/main" val="3379471265"/>
                    </a:ext>
                  </a:extLst>
                </a:gridCol>
              </a:tblGrid>
              <a:tr h="316104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Kinase</a:t>
                      </a:r>
                    </a:p>
                  </a:txBody>
                  <a:tcPr marL="79294" marR="79294" marT="39647" marB="3964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B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Acalabrutinib</a:t>
                      </a:r>
                    </a:p>
                  </a:txBody>
                  <a:tcPr marL="79294" marR="79294" marT="39647" marB="3964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B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Ibrutinib</a:t>
                      </a:r>
                    </a:p>
                  </a:txBody>
                  <a:tcPr marL="79294" marR="79294" marT="39647" marB="3964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B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862632"/>
                  </a:ext>
                </a:extLst>
              </a:tr>
              <a:tr h="291204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BTK</a:t>
                      </a:r>
                    </a:p>
                  </a:txBody>
                  <a:tcPr marL="79294" marR="792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5.1</a:t>
                      </a:r>
                    </a:p>
                  </a:txBody>
                  <a:tcPr marL="79294" marR="792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79294" marR="792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7739868"/>
                  </a:ext>
                </a:extLst>
              </a:tr>
              <a:tr h="291204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TEC</a:t>
                      </a:r>
                    </a:p>
                  </a:txBody>
                  <a:tcPr marL="79294" marR="792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126.0</a:t>
                      </a:r>
                    </a:p>
                  </a:txBody>
                  <a:tcPr marL="79294" marR="792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10</a:t>
                      </a:r>
                      <a:endParaRPr lang="en-US" sz="1400" strike="sngStrike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9294" marR="792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1262737"/>
                  </a:ext>
                </a:extLst>
              </a:tr>
              <a:tr h="291204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ITK</a:t>
                      </a:r>
                    </a:p>
                  </a:txBody>
                  <a:tcPr marL="79294" marR="792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&gt;1000</a:t>
                      </a:r>
                    </a:p>
                  </a:txBody>
                  <a:tcPr marL="79294" marR="792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4.9</a:t>
                      </a:r>
                    </a:p>
                  </a:txBody>
                  <a:tcPr marL="79294" marR="792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1732152"/>
                  </a:ext>
                </a:extLst>
              </a:tr>
              <a:tr h="291204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BMX</a:t>
                      </a:r>
                    </a:p>
                  </a:txBody>
                  <a:tcPr marL="79294" marR="792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46</a:t>
                      </a:r>
                      <a:endParaRPr lang="en-US" sz="1400" strike="sngStrike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9294" marR="792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0.8</a:t>
                      </a:r>
                    </a:p>
                  </a:txBody>
                  <a:tcPr marL="79294" marR="792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2046484"/>
                  </a:ext>
                </a:extLst>
              </a:tr>
              <a:tr h="291204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TXK</a:t>
                      </a:r>
                    </a:p>
                  </a:txBody>
                  <a:tcPr marL="79294" marR="792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368</a:t>
                      </a:r>
                      <a:endParaRPr lang="en-US" sz="1400" strike="sngStrike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9294" marR="792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2.0</a:t>
                      </a:r>
                    </a:p>
                  </a:txBody>
                  <a:tcPr marL="79294" marR="792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0015962"/>
                  </a:ext>
                </a:extLst>
              </a:tr>
              <a:tr h="291204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EGFR</a:t>
                      </a:r>
                    </a:p>
                  </a:txBody>
                  <a:tcPr marL="79294" marR="792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&gt;1000</a:t>
                      </a:r>
                    </a:p>
                  </a:txBody>
                  <a:tcPr marL="79294" marR="792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5.3</a:t>
                      </a:r>
                    </a:p>
                  </a:txBody>
                  <a:tcPr marL="79294" marR="792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9353"/>
                  </a:ext>
                </a:extLst>
              </a:tr>
              <a:tr h="291204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ERBB2</a:t>
                      </a:r>
                    </a:p>
                  </a:txBody>
                  <a:tcPr marL="79294" marR="792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1000</a:t>
                      </a:r>
                    </a:p>
                  </a:txBody>
                  <a:tcPr marL="79294" marR="792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6.4</a:t>
                      </a:r>
                    </a:p>
                  </a:txBody>
                  <a:tcPr marL="79294" marR="792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6659884"/>
                  </a:ext>
                </a:extLst>
              </a:tr>
              <a:tr h="291204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ERBB4</a:t>
                      </a:r>
                    </a:p>
                  </a:txBody>
                  <a:tcPr marL="79294" marR="792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79294" marR="792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3.4</a:t>
                      </a:r>
                    </a:p>
                  </a:txBody>
                  <a:tcPr marL="79294" marR="792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2572529"/>
                  </a:ext>
                </a:extLst>
              </a:tr>
              <a:tr h="291204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BLK</a:t>
                      </a:r>
                    </a:p>
                  </a:txBody>
                  <a:tcPr marL="79294" marR="792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&gt;1000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9294" marR="792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79294" marR="792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1440411"/>
                  </a:ext>
                </a:extLst>
              </a:tr>
              <a:tr h="291204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JAK3</a:t>
                      </a:r>
                    </a:p>
                  </a:txBody>
                  <a:tcPr marL="79294" marR="792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&gt;1000</a:t>
                      </a:r>
                    </a:p>
                  </a:txBody>
                  <a:tcPr marL="79294" marR="792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32</a:t>
                      </a:r>
                    </a:p>
                  </a:txBody>
                  <a:tcPr marL="79294" marR="792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0688647"/>
                  </a:ext>
                </a:extLst>
              </a:tr>
            </a:tbl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D90C620F-285C-49C4-A721-E71289C910E7}"/>
              </a:ext>
            </a:extLst>
          </p:cNvPr>
          <p:cNvGrpSpPr/>
          <p:nvPr/>
        </p:nvGrpSpPr>
        <p:grpSpPr>
          <a:xfrm>
            <a:off x="791642" y="2096790"/>
            <a:ext cx="6683864" cy="3250203"/>
            <a:chOff x="256596" y="2223532"/>
            <a:chExt cx="6855172" cy="3748036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16D6B36-31A4-463B-ACF0-ABE9C78B4BE1}"/>
                </a:ext>
              </a:extLst>
            </p:cNvPr>
            <p:cNvSpPr txBox="1"/>
            <p:nvPr/>
          </p:nvSpPr>
          <p:spPr>
            <a:xfrm>
              <a:off x="256596" y="3440767"/>
              <a:ext cx="1563060" cy="138418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marL="0" marR="0" lvl="0" indent="0" algn="l" defTabSz="457189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Kinase selectivity profiling at </a:t>
              </a:r>
              <a:b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1 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Symbol" panose="05050102010706020507" pitchFamily="18" charset="2"/>
                </a:rPr>
                <a:t>M</a:t>
              </a:r>
              <a:endParaRPr kumimoji="0" lang="en-US" sz="1800" b="1" i="0" u="none" strike="sng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626F84A-6C37-40EF-9C32-128DE2F99A82}"/>
                </a:ext>
              </a:extLst>
            </p:cNvPr>
            <p:cNvSpPr txBox="1"/>
            <p:nvPr/>
          </p:nvSpPr>
          <p:spPr>
            <a:xfrm>
              <a:off x="1839442" y="5545665"/>
              <a:ext cx="5272326" cy="425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189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Larger red circles represent stronger inhibition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A5D9B48-7D25-486F-9B8B-222E61ACF403}"/>
                </a:ext>
              </a:extLst>
            </p:cNvPr>
            <p:cNvSpPr/>
            <p:nvPr/>
          </p:nvSpPr>
          <p:spPr>
            <a:xfrm>
              <a:off x="5169582" y="2223532"/>
              <a:ext cx="1277709" cy="4259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189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 err="1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Century Gothic" charset="0"/>
                  <a:cs typeface="Arial" panose="020B0604020202020204" pitchFamily="34" charset="0"/>
                </a:rPr>
                <a:t>Ibrutinib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E141109-A42B-46DF-A63E-3C376B203859}"/>
                </a:ext>
              </a:extLst>
            </p:cNvPr>
            <p:cNvSpPr/>
            <p:nvPr/>
          </p:nvSpPr>
          <p:spPr>
            <a:xfrm>
              <a:off x="2517700" y="2238433"/>
              <a:ext cx="1913605" cy="4259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189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 err="1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Acalabrutinib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endParaRPr>
            </a:p>
          </p:txBody>
        </p:sp>
      </p:grpSp>
      <p:sp>
        <p:nvSpPr>
          <p:cNvPr id="14" name="Content Placeholder 6"/>
          <p:cNvSpPr txBox="1">
            <a:spLocks/>
          </p:cNvSpPr>
          <p:nvPr/>
        </p:nvSpPr>
        <p:spPr>
          <a:xfrm>
            <a:off x="754024" y="1327118"/>
            <a:ext cx="6482519" cy="913701"/>
          </a:xfrm>
          <a:prstGeom prst="rect">
            <a:avLst/>
          </a:prstGeom>
        </p:spPr>
        <p:txBody>
          <a:bodyPr>
            <a:noAutofit/>
          </a:bodyPr>
          <a:lstStyle>
            <a:lvl1pPr marL="457189" indent="-457189" algn="l" defTabSz="609585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Geneva" pitchFamily="37" charset="-128"/>
                <a:cs typeface="Geneva" pitchFamily="37" charset="-128"/>
              </a:defRPr>
            </a:lvl1pPr>
            <a:lvl2pPr marL="990575" indent="-380990" algn="l" defTabSz="609585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Geneva" pitchFamily="37" charset="-128"/>
                <a:cs typeface="+mn-cs"/>
              </a:defRPr>
            </a:lvl2pPr>
            <a:lvl3pPr marL="1523962" indent="-304792" algn="l" defTabSz="609585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Geneva" pitchFamily="37" charset="-128"/>
                <a:cs typeface="+mn-cs"/>
              </a:defRPr>
            </a:lvl3pPr>
            <a:lvl4pPr marL="2133547" indent="-304792" algn="l" defTabSz="609585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Geneva" pitchFamily="37" charset="-128"/>
                <a:cs typeface="+mn-cs"/>
              </a:defRPr>
            </a:lvl4pPr>
            <a:lvl5pPr marL="2743131" indent="-304792" algn="l" defTabSz="609585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Geneva" pitchFamily="37" charset="-128"/>
                <a:cs typeface="+mn-cs"/>
              </a:defRPr>
            </a:lvl5pPr>
            <a:lvl6pPr marL="335271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3831" marR="0" lvl="0" indent="-173831" algn="l" defTabSz="457189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Acalabrutinib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is more selective for BTK with less off-target kinase inhibition compared to ibrutinib in vitro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9589" y="2540237"/>
            <a:ext cx="4911263" cy="2424549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9E885FA7-CA98-854A-8E56-4D25C5C73B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err="1">
                <a:solidFill>
                  <a:srgbClr val="FFC000"/>
                </a:solidFill>
              </a:rPr>
              <a:t>Acalabrutinib</a:t>
            </a:r>
            <a:r>
              <a:rPr lang="en-US" altLang="en-US" dirty="0">
                <a:solidFill>
                  <a:srgbClr val="FFC000"/>
                </a:solidFill>
              </a:rPr>
              <a:t> versus Ibrutinib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0C4CD47F-7D3E-0249-8F6D-51CEB8D1352E}"/>
              </a:ext>
            </a:extLst>
          </p:cNvPr>
          <p:cNvSpPr txBox="1">
            <a:spLocks/>
          </p:cNvSpPr>
          <p:nvPr/>
        </p:nvSpPr>
        <p:spPr bwMode="auto">
          <a:xfrm>
            <a:off x="290399" y="5506823"/>
            <a:ext cx="10972800" cy="93192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rtl="0" eaLnBrk="0" fontAlgn="base" hangingPunct="0">
              <a:lnSpc>
                <a:spcPts val="900"/>
              </a:lnSpc>
              <a:spcBef>
                <a:spcPts val="0"/>
              </a:spcBef>
              <a:spcAft>
                <a:spcPct val="0"/>
              </a:spcAft>
              <a:buNone/>
              <a:defRPr sz="825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89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750">
                <a:solidFill>
                  <a:schemeClr val="bg1"/>
                </a:solidFill>
                <a:latin typeface="+mn-lt"/>
                <a:ea typeface="+mn-ea"/>
              </a:defRPr>
            </a:lvl2pPr>
            <a:lvl3pPr marL="914378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750">
                <a:solidFill>
                  <a:schemeClr val="bg1"/>
                </a:solidFill>
                <a:latin typeface="+mn-lt"/>
                <a:ea typeface="+mn-ea"/>
              </a:defRPr>
            </a:lvl3pPr>
            <a:lvl4pPr marL="1371566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750">
                <a:solidFill>
                  <a:schemeClr val="bg1"/>
                </a:solidFill>
                <a:latin typeface="+mn-lt"/>
                <a:ea typeface="+mn-ea"/>
              </a:defRPr>
            </a:lvl4pPr>
            <a:lvl5pPr marL="1828754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750">
                <a:solidFill>
                  <a:schemeClr val="bg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400" dirty="0"/>
              <a:t>BLK = B lymphocyte kinase; BMX = bone marrow tyrosine kinase gene in chromosome X; BTK = </a:t>
            </a:r>
            <a:r>
              <a:rPr lang="en-US" sz="1400" dirty="0" err="1"/>
              <a:t>Bruton</a:t>
            </a:r>
            <a:r>
              <a:rPr lang="en-US" sz="1400" dirty="0"/>
              <a:t> tyrosine kinase; EGFR = epidermal growth factor receptor; ERBB2 = erb-b2 receptor tyrosine kinase; ERBB4 = erb-b4 receptor tyrosine kinase; IC50 = inhibitory concentration of 50%; ITK = interleukin-2-inducible T-cell kinase; JAK3 = Janus kinase 3; TEC = tyrosine kinase expressed in hepatocellular carcinoma; TXK = T and X cell expressed kinase.</a:t>
            </a:r>
          </a:p>
        </p:txBody>
      </p:sp>
    </p:spTree>
    <p:extLst>
      <p:ext uri="{BB962C8B-B14F-4D97-AF65-F5344CB8AC3E}">
        <p14:creationId xmlns:p14="http://schemas.microsoft.com/office/powerpoint/2010/main" val="3608219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8">
            <a:extLst>
              <a:ext uri="{FF2B5EF4-FFF2-40B4-BE49-F238E27FC236}">
                <a16:creationId xmlns:a16="http://schemas.microsoft.com/office/drawing/2014/main" id="{56D94323-D291-C04E-9FA8-829A6EA16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Disclosures for </a:t>
            </a:r>
            <a:r>
              <a:rPr lang="en-US" altLang="en-US" dirty="0" err="1"/>
              <a:t>Dr</a:t>
            </a:r>
            <a:r>
              <a:rPr lang="en-US" altLang="en-US" dirty="0"/>
              <a:t> Flowers</a:t>
            </a:r>
          </a:p>
        </p:txBody>
      </p:sp>
      <p:graphicFrame>
        <p:nvGraphicFramePr>
          <p:cNvPr id="5" name="Group 45">
            <a:extLst>
              <a:ext uri="{FF2B5EF4-FFF2-40B4-BE49-F238E27FC236}">
                <a16:creationId xmlns:a16="http://schemas.microsoft.com/office/drawing/2014/main" id="{290920A7-D8FB-9E49-A728-1F81D93D361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838200" y="1600200"/>
          <a:ext cx="10515600" cy="4605391"/>
        </p:xfrm>
        <a:graphic>
          <a:graphicData uri="http://schemas.openxmlformats.org/drawingml/2006/table">
            <a:tbl>
              <a:tblPr/>
              <a:tblGrid>
                <a:gridCol w="2514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0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Consulting Agreements</a:t>
                      </a:r>
                    </a:p>
                  </a:txBody>
                  <a:tcPr marL="228600" marR="228600" marT="45724" marB="4572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AbbVie Inc, Bayer HealthCare Pharmaceuticals,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Denovo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 Biopharma, Gilead Sciences Inc, Janssen Biotech Inc,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Karyopharm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 Therapeutics,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OptumRx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 Inc, Pharmacyclics LLC, </a:t>
                      </a:r>
                      <a:b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</a:b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an AbbVie Company, Spectrum Pharmaceuticals Inc</a:t>
                      </a:r>
                    </a:p>
                  </a:txBody>
                  <a:tcPr marL="228600" marR="228600" marT="45724" marB="45724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86857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Contracted Research</a:t>
                      </a:r>
                    </a:p>
                  </a:txBody>
                  <a:tcPr marL="228600" marR="228600" marT="45724" marB="4572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AbbVie Inc,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Acerta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 Pharma — A member of the AstraZeneca Group, Burroughs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Wellcome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 Fund, Celgene Corporation, Eastern Cooperative Oncology Group, Genentech, Gilead Sciences Inc, Janssen Biotech Inc, National Cancer Institute, Roche Laboratories Inc, Takeda Oncology, TG Therapeutics Inc, </a:t>
                      </a:r>
                      <a:b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</a:b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V Foundation for Cancer Research</a:t>
                      </a:r>
                    </a:p>
                  </a:txBody>
                  <a:tcPr marL="228600" marR="228600" marT="45724" marB="45724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6114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Uncompensated Consulting</a:t>
                      </a:r>
                    </a:p>
                  </a:txBody>
                  <a:tcPr marL="228600" marR="228600" marT="45724" marB="4572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Celgene Corporation, Genentech, Roche Laboratories Inc</a:t>
                      </a:r>
                    </a:p>
                  </a:txBody>
                  <a:tcPr marL="228600" marR="228600" marT="45724" marB="45724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0878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8892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17798BCA-DDD9-254D-BE5C-7270E340C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err="1"/>
              <a:t>Acalabrutinib</a:t>
            </a:r>
            <a:endParaRPr lang="en-US" altLang="en-US" dirty="0"/>
          </a:p>
        </p:txBody>
      </p:sp>
      <p:sp>
        <p:nvSpPr>
          <p:cNvPr id="14339" name="Content Placeholder 1">
            <a:extLst>
              <a:ext uri="{FF2B5EF4-FFF2-40B4-BE49-F238E27FC236}">
                <a16:creationId xmlns:a16="http://schemas.microsoft.com/office/drawing/2014/main" id="{C701B4E1-7B98-F849-93C6-3516F60AB1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71600"/>
            <a:ext cx="10972800" cy="4038600"/>
          </a:xfrm>
        </p:spPr>
        <p:txBody>
          <a:bodyPr/>
          <a:lstStyle/>
          <a:p>
            <a:pPr marL="0" indent="0">
              <a:spcBef>
                <a:spcPts val="1800"/>
              </a:spcBef>
              <a:buNone/>
            </a:pPr>
            <a:r>
              <a:rPr lang="en-US" altLang="en-US" sz="2600" b="1" dirty="0">
                <a:solidFill>
                  <a:srgbClr val="EFC53D"/>
                </a:solidFill>
                <a:cs typeface="Arial" panose="020B0604020202020204" pitchFamily="34" charset="0"/>
              </a:rPr>
              <a:t>Mechanism of action</a:t>
            </a:r>
          </a:p>
          <a:p>
            <a:pPr>
              <a:spcBef>
                <a:spcPts val="600"/>
              </a:spcBef>
            </a:pPr>
            <a:r>
              <a:rPr lang="en-US" altLang="en-US" sz="2600" dirty="0"/>
              <a:t>Selective inhibitor of </a:t>
            </a:r>
            <a:r>
              <a:rPr lang="en-US" altLang="en-US" sz="2600" dirty="0" err="1"/>
              <a:t>Bruton</a:t>
            </a:r>
            <a:r>
              <a:rPr lang="en-US" altLang="en-US" sz="2600" dirty="0"/>
              <a:t> tyrosine kinase activity</a:t>
            </a:r>
          </a:p>
          <a:p>
            <a:pPr marL="0" indent="0">
              <a:spcBef>
                <a:spcPts val="2400"/>
              </a:spcBef>
              <a:buNone/>
            </a:pPr>
            <a:r>
              <a:rPr lang="en-US" altLang="en-US" sz="2600" b="1" dirty="0">
                <a:solidFill>
                  <a:srgbClr val="EFC53D"/>
                </a:solidFill>
                <a:cs typeface="Arial" panose="020B0604020202020204" pitchFamily="34" charset="0"/>
              </a:rPr>
              <a:t>Indication</a:t>
            </a:r>
          </a:p>
          <a:p>
            <a:pPr>
              <a:spcBef>
                <a:spcPts val="600"/>
              </a:spcBef>
            </a:pPr>
            <a:r>
              <a:rPr lang="en-US" altLang="en-US" sz="2600" dirty="0"/>
              <a:t>For the treatment of adult patients with MCL who have received at least 1 prior therapy</a:t>
            </a:r>
          </a:p>
          <a:p>
            <a:pPr marL="0" indent="0">
              <a:spcBef>
                <a:spcPts val="2400"/>
              </a:spcBef>
              <a:buNone/>
            </a:pPr>
            <a:r>
              <a:rPr lang="en-US" altLang="en-US" sz="2600" b="1" dirty="0">
                <a:solidFill>
                  <a:srgbClr val="EFC53D"/>
                </a:solidFill>
                <a:cs typeface="Arial" panose="020B0604020202020204" pitchFamily="34" charset="0"/>
              </a:rPr>
              <a:t>Dosing</a:t>
            </a:r>
          </a:p>
          <a:p>
            <a:pPr>
              <a:spcBef>
                <a:spcPts val="600"/>
              </a:spcBef>
            </a:pPr>
            <a:r>
              <a:rPr lang="en-US" altLang="en-US" sz="2600" dirty="0"/>
              <a:t>100 mg orally, twice daily</a:t>
            </a:r>
          </a:p>
        </p:txBody>
      </p:sp>
      <p:sp>
        <p:nvSpPr>
          <p:cNvPr id="14340" name="TextBox 6">
            <a:extLst>
              <a:ext uri="{FF2B5EF4-FFF2-40B4-BE49-F238E27FC236}">
                <a16:creationId xmlns:a16="http://schemas.microsoft.com/office/drawing/2014/main" id="{33FE81A8-6A93-2E4A-8F0D-3FA0D9EAD2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419850"/>
            <a:ext cx="109728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tIns="0" rIns="182880" bIns="91440" anchor="b"/>
          <a:lstStyle>
            <a:lvl1pPr defTabSz="457200" eaLnBrk="0" hangingPunct="0">
              <a:spcBef>
                <a:spcPct val="20000"/>
              </a:spcBef>
              <a:buChar char="•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</a:rPr>
              <a:t>https://</a:t>
            </a:r>
            <a:r>
              <a:rPr kumimoji="0" lang="en-US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</a:rPr>
              <a:t>www.fda.gov</a:t>
            </a: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</a:rPr>
              <a:t>/Drugs/</a:t>
            </a:r>
            <a:r>
              <a:rPr kumimoji="0" lang="en-US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</a:rPr>
              <a:t>InformationOnDrugs</a:t>
            </a: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</a:rPr>
              <a:t>/</a:t>
            </a:r>
            <a:r>
              <a:rPr kumimoji="0" lang="en-US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</a:rPr>
              <a:t>ApprovedDrugs</a:t>
            </a: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</a:rPr>
              <a:t>/ucm583106.htm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</a:rPr>
              <a:t>Acalabrutinib</a:t>
            </a: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</a:rPr>
              <a:t> package insert, October 2017</a:t>
            </a:r>
          </a:p>
        </p:txBody>
      </p:sp>
    </p:spTree>
    <p:extLst>
      <p:ext uri="{BB962C8B-B14F-4D97-AF65-F5344CB8AC3E}">
        <p14:creationId xmlns:p14="http://schemas.microsoft.com/office/powerpoint/2010/main" val="3728104952"/>
      </p:ext>
    </p:extLst>
  </p:cSld>
  <p:clrMapOvr>
    <a:masterClrMapping/>
  </p:clrMapOvr>
  <p:transition spd="slow" advClick="0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3">
            <a:extLst>
              <a:ext uri="{FF2B5EF4-FFF2-40B4-BE49-F238E27FC236}">
                <a16:creationId xmlns:a16="http://schemas.microsoft.com/office/drawing/2014/main" id="{149BEC21-E39D-2243-8F70-B1EC80509D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8851" y="2184555"/>
            <a:ext cx="5410198" cy="3768692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graphicFrame>
        <p:nvGraphicFramePr>
          <p:cNvPr id="7" name="Group 36">
            <a:extLst>
              <a:ext uri="{FF2B5EF4-FFF2-40B4-BE49-F238E27FC236}">
                <a16:creationId xmlns:a16="http://schemas.microsoft.com/office/drawing/2014/main" id="{418D34A1-5C99-9B4D-B07B-0C9BCB98957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9873841"/>
              </p:ext>
            </p:extLst>
          </p:nvPr>
        </p:nvGraphicFramePr>
        <p:xfrm>
          <a:off x="6400800" y="2292283"/>
          <a:ext cx="5181600" cy="3508564"/>
        </p:xfrm>
        <a:graphic>
          <a:graphicData uri="http://schemas.openxmlformats.org/drawingml/2006/table">
            <a:tbl>
              <a:tblPr>
                <a:solidFill>
                  <a:srgbClr val="002A50"/>
                </a:solidFill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35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92072">
                  <a:extLst>
                    <a:ext uri="{9D8B030D-6E8A-4147-A177-3AD203B41FA5}">
                      <a16:colId xmlns:a16="http://schemas.microsoft.com/office/drawing/2014/main" val="1075804777"/>
                    </a:ext>
                  </a:extLst>
                </a:gridCol>
              </a:tblGrid>
              <a:tr h="344701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ＭＳ Ｐゴシック" charset="0"/>
                        <a:cs typeface="Arial" panose="020B0604020202020204" pitchFamily="34" charset="0"/>
                      </a:endParaRP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N = 124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2441366"/>
                  </a:ext>
                </a:extLst>
              </a:tr>
              <a:tr h="846019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Investigator assessed</a:t>
                      </a:r>
                      <a:b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</a:b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n (%)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IRC</a:t>
                      </a:r>
                      <a:b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</a:b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assessed</a:t>
                      </a:r>
                      <a:b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</a:b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n (%)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91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ORR (CR + PR)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100 (81)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99 (80)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4865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Best response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   CR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   PR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   SD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   PD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   Not evaluable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b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</a:b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49 (40)</a:t>
                      </a:r>
                      <a:b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</a:b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51 (41)</a:t>
                      </a:r>
                      <a:b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</a:b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11 (9)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10 (8)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3 (2)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b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</a:b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49 (40)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50 (40)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9 (7)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11 (9)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5 (4)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D3C4C902-7D4E-EA4A-9F93-5FE93CE927E1}"/>
              </a:ext>
            </a:extLst>
          </p:cNvPr>
          <p:cNvSpPr txBox="1"/>
          <p:nvPr/>
        </p:nvSpPr>
        <p:spPr>
          <a:xfrm>
            <a:off x="6107575" y="1690399"/>
            <a:ext cx="55930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ORR using the 2014 Lugano Classification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B7F14599-AF56-4C45-AFD0-F933316F97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ACE-LY-004: Response to </a:t>
            </a:r>
            <a:r>
              <a:rPr lang="en-US" dirty="0" err="1"/>
              <a:t>Acalabrutinib</a:t>
            </a:r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41C2B360-A49C-7240-80DF-3A05D0F38C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951" y="1676400"/>
            <a:ext cx="5410200" cy="5029200"/>
          </a:xfrm>
        </p:spPr>
        <p:txBody>
          <a:bodyPr/>
          <a:lstStyle/>
          <a:p>
            <a:pPr>
              <a:spcBef>
                <a:spcPts val="1728"/>
              </a:spcBef>
            </a:pPr>
            <a:r>
              <a:rPr lang="en-US" sz="2200" dirty="0"/>
              <a:t>The primary endpoint was investigator-assessed ORR according to the 2014 Lugano Classification</a:t>
            </a:r>
          </a:p>
          <a:p>
            <a:pPr>
              <a:spcBef>
                <a:spcPts val="1728"/>
              </a:spcBef>
            </a:pPr>
            <a:r>
              <a:rPr lang="en-US" sz="2200" dirty="0"/>
              <a:t>High concordance was observed between investigator- and IRC-assessed ORR and CR (91% and 94%, respectively)</a:t>
            </a:r>
          </a:p>
          <a:p>
            <a:pPr>
              <a:spcBef>
                <a:spcPts val="1728"/>
              </a:spcBef>
            </a:pPr>
            <a:r>
              <a:rPr lang="en-US" sz="2200" dirty="0"/>
              <a:t>IRC-assessed ORR by 2007 IHP criteria (exploratory endpoint) was 75% with a CR rate of 30%</a:t>
            </a:r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DC9F3EDA-7611-A549-8F79-D2F720D2E0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419850"/>
            <a:ext cx="109728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tIns="0" rIns="182880" bIns="91440" anchor="b"/>
          <a:lstStyle>
            <a:lvl1pPr defTabSz="457200" eaLnBrk="0" hangingPunct="0">
              <a:spcBef>
                <a:spcPct val="20000"/>
              </a:spcBef>
              <a:buChar char="•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None/>
              <a:defRPr/>
            </a:pPr>
            <a:r>
              <a:rPr lang="en-US" altLang="en-US" sz="1600" dirty="0">
                <a:solidFill>
                  <a:srgbClr val="FFFFFF"/>
                </a:solidFill>
              </a:rPr>
              <a:t>Wang M et al. </a:t>
            </a:r>
            <a:r>
              <a:rPr lang="en-US" altLang="en-US" sz="1600" i="1" dirty="0">
                <a:solidFill>
                  <a:srgbClr val="FFFFFF"/>
                </a:solidFill>
              </a:rPr>
              <a:t>Lancet</a:t>
            </a:r>
            <a:r>
              <a:rPr lang="en-US" altLang="en-US" sz="1600" dirty="0">
                <a:solidFill>
                  <a:srgbClr val="FFFFFF"/>
                </a:solidFill>
              </a:rPr>
              <a:t> 2018;391(10121):659-67.</a:t>
            </a:r>
          </a:p>
        </p:txBody>
      </p:sp>
    </p:spTree>
    <p:extLst>
      <p:ext uri="{BB962C8B-B14F-4D97-AF65-F5344CB8AC3E}">
        <p14:creationId xmlns:p14="http://schemas.microsoft.com/office/powerpoint/2010/main" val="3381124118"/>
      </p:ext>
    </p:extLst>
  </p:cSld>
  <p:clrMapOvr>
    <a:masterClrMapping/>
  </p:clrMapOvr>
  <p:transition spd="slow" advClick="0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254" y="1748941"/>
            <a:ext cx="10000788" cy="3280259"/>
          </a:xfrm>
          <a:prstGeom prst="rect">
            <a:avLst/>
          </a:prstGeom>
        </p:spPr>
      </p:pic>
      <p:sp>
        <p:nvSpPr>
          <p:cNvPr id="2355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ヒラギノ角ゴ Pro W3" charset="0"/>
                <a:cs typeface="ヒラギノ角ゴ Pro W3" charset="0"/>
              </a:rPr>
              <a:t>ACE-LY-004 Phase II Trial of Acalabrutinib: Response</a:t>
            </a:r>
            <a:endParaRPr lang="en-US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0" y="5159517"/>
            <a:ext cx="10972799" cy="951248"/>
          </a:xfrm>
        </p:spPr>
        <p:txBody>
          <a:bodyPr numCol="2"/>
          <a:lstStyle/>
          <a:p>
            <a:pPr>
              <a:spcBef>
                <a:spcPts val="300"/>
              </a:spcBef>
              <a:spcAft>
                <a:spcPts val="900"/>
              </a:spcAft>
              <a:buFont typeface="Arial" charset="0"/>
              <a:buChar char="•"/>
            </a:pPr>
            <a:r>
              <a:rPr lang="en-US" sz="2000" dirty="0"/>
              <a:t>Median time to best response = 1.9 </a:t>
            </a:r>
            <a:r>
              <a:rPr lang="en-US" sz="2000" dirty="0" err="1"/>
              <a:t>mo</a:t>
            </a:r>
            <a:endParaRPr lang="en-US" sz="2000" dirty="0"/>
          </a:p>
          <a:p>
            <a:pPr>
              <a:spcBef>
                <a:spcPts val="300"/>
              </a:spcBef>
              <a:spcAft>
                <a:spcPts val="900"/>
              </a:spcAft>
              <a:buFont typeface="Arial" charset="0"/>
              <a:buChar char="•"/>
            </a:pPr>
            <a:r>
              <a:rPr lang="en-US" sz="2000" dirty="0"/>
              <a:t>Median time to CR = 3.4 </a:t>
            </a:r>
            <a:r>
              <a:rPr lang="en-US" sz="2000" dirty="0" err="1"/>
              <a:t>mo</a:t>
            </a:r>
            <a:endParaRPr lang="en-US" sz="2000" dirty="0"/>
          </a:p>
          <a:p>
            <a:pPr>
              <a:spcBef>
                <a:spcPts val="300"/>
              </a:spcBef>
              <a:spcAft>
                <a:spcPts val="900"/>
              </a:spcAft>
              <a:buFont typeface="Arial" charset="0"/>
              <a:buChar char="•"/>
            </a:pPr>
            <a:endParaRPr lang="en-US" sz="2000" dirty="0"/>
          </a:p>
          <a:p>
            <a:pPr>
              <a:spcBef>
                <a:spcPts val="300"/>
              </a:spcBef>
              <a:spcAft>
                <a:spcPts val="900"/>
              </a:spcAft>
              <a:buFont typeface="Arial" charset="0"/>
              <a:buChar char="•"/>
            </a:pPr>
            <a:r>
              <a:rPr lang="en-US" sz="2000" dirty="0"/>
              <a:t>Median duration of response = not reached</a:t>
            </a:r>
          </a:p>
          <a:p>
            <a:pPr>
              <a:spcBef>
                <a:spcPts val="300"/>
              </a:spcBef>
              <a:spcAft>
                <a:spcPts val="900"/>
              </a:spcAft>
              <a:buFont typeface="Arial" charset="0"/>
              <a:buChar char="•"/>
            </a:pPr>
            <a:r>
              <a:rPr lang="en-US" sz="2000" dirty="0"/>
              <a:t>Median PFS and median OS = not reached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0" y="6450311"/>
            <a:ext cx="9144000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2880" bIns="91440" anchor="b" anchorCtr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Wang M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Lancet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2018;391(10121):659-67.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90800" y="1409395"/>
            <a:ext cx="5381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Maximum change from baseline in the SPD of target lesions (all patients)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90800" y="2082159"/>
            <a:ext cx="51555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Overall response rate by INV assessment = 100 (81%)</a:t>
            </a:r>
          </a:p>
          <a:p>
            <a:pPr marL="239713" marR="0" lvl="1" indent="-2270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CR = 49 (40%)</a:t>
            </a:r>
          </a:p>
          <a:p>
            <a:pPr marL="239713" marR="0" lvl="1" indent="-2270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 = 51 (41%)</a:t>
            </a:r>
          </a:p>
        </p:txBody>
      </p:sp>
    </p:spTree>
    <p:extLst>
      <p:ext uri="{BB962C8B-B14F-4D97-AF65-F5344CB8AC3E}">
        <p14:creationId xmlns:p14="http://schemas.microsoft.com/office/powerpoint/2010/main" val="504022336"/>
      </p:ext>
    </p:extLst>
  </p:cSld>
  <p:clrMapOvr>
    <a:masterClrMapping/>
  </p:clrMapOvr>
  <p:transition spd="slow" advClick="0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ヒラギノ角ゴ Pro W3" charset="0"/>
                <a:cs typeface="ヒラギノ角ゴ Pro W3" charset="0"/>
              </a:rPr>
              <a:t>ACE-LY-004: Most Common Adverse Events</a:t>
            </a:r>
            <a:endParaRPr lang="en-US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83423" y="6432429"/>
            <a:ext cx="9144000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2880" bIns="91440" anchor="b" anchorCtr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Wang M et al. 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Lancet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2018;391(10121):659-67; 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Proc ASH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2017;Abstract 155.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928CF9C-59B2-4408-8143-A393AAD20D1E}"/>
              </a:ext>
            </a:extLst>
          </p:cNvPr>
          <p:cNvSpPr txBox="1"/>
          <p:nvPr/>
        </p:nvSpPr>
        <p:spPr>
          <a:xfrm>
            <a:off x="2022976" y="1450325"/>
            <a:ext cx="46810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</a:rPr>
              <a:t>AEs occurring in ≥15% of all patients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DE1C998-610D-463B-9A68-B8E68B959859}"/>
              </a:ext>
            </a:extLst>
          </p:cNvPr>
          <p:cNvGrpSpPr/>
          <p:nvPr/>
        </p:nvGrpSpPr>
        <p:grpSpPr>
          <a:xfrm>
            <a:off x="1371600" y="1695812"/>
            <a:ext cx="9220200" cy="4573679"/>
            <a:chOff x="553460" y="1540042"/>
            <a:chExt cx="11930829" cy="4573679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8C5FD23C-19D8-4894-9E4B-E8165523F360}"/>
                </a:ext>
              </a:extLst>
            </p:cNvPr>
            <p:cNvGrpSpPr/>
            <p:nvPr/>
          </p:nvGrpSpPr>
          <p:grpSpPr>
            <a:xfrm>
              <a:off x="553460" y="1540042"/>
              <a:ext cx="11930829" cy="4573679"/>
              <a:chOff x="553460" y="1540042"/>
              <a:chExt cx="11930829" cy="4573679"/>
            </a:xfrm>
          </p:grpSpPr>
          <p:graphicFrame>
            <p:nvGraphicFramePr>
              <p:cNvPr id="18" name="Chart 17">
                <a:extLst>
                  <a:ext uri="{FF2B5EF4-FFF2-40B4-BE49-F238E27FC236}">
                    <a16:creationId xmlns:a16="http://schemas.microsoft.com/office/drawing/2014/main" id="{17A7F488-B2A0-47DF-8174-CAFAD8593A2D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770606778"/>
                  </p:ext>
                </p:extLst>
              </p:nvPr>
            </p:nvGraphicFramePr>
            <p:xfrm>
              <a:off x="553460" y="1540042"/>
              <a:ext cx="11930829" cy="457367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6E9B74A-1F98-4ED5-83F1-FE5685C856D8}"/>
                  </a:ext>
                </a:extLst>
              </p:cNvPr>
              <p:cNvSpPr txBox="1"/>
              <p:nvPr/>
            </p:nvSpPr>
            <p:spPr>
              <a:xfrm>
                <a:off x="11368733" y="5644123"/>
                <a:ext cx="1002680" cy="338554"/>
              </a:xfrm>
              <a:prstGeom prst="rect">
                <a:avLst/>
              </a:prstGeom>
              <a:solidFill>
                <a:srgbClr val="123662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ＭＳ Ｐゴシック" charset="0"/>
                  </a:rPr>
                  <a:t>100</a:t>
                </a:r>
              </a:p>
            </p:txBody>
          </p:sp>
        </p:grp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CBF3EF5-DA14-4DC8-AFFD-1F1BCEA447FB}"/>
                </a:ext>
              </a:extLst>
            </p:cNvPr>
            <p:cNvSpPr/>
            <p:nvPr/>
          </p:nvSpPr>
          <p:spPr>
            <a:xfrm>
              <a:off x="10718801" y="5077589"/>
              <a:ext cx="649932" cy="253069"/>
            </a:xfrm>
            <a:prstGeom prst="rect">
              <a:avLst/>
            </a:prstGeom>
            <a:solidFill>
              <a:srgbClr val="163E6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1385565-55C0-4E0B-9AED-0CED4ACF0640}"/>
                </a:ext>
              </a:extLst>
            </p:cNvPr>
            <p:cNvSpPr/>
            <p:nvPr/>
          </p:nvSpPr>
          <p:spPr>
            <a:xfrm>
              <a:off x="10552123" y="5791200"/>
              <a:ext cx="665252" cy="281855"/>
            </a:xfrm>
            <a:prstGeom prst="rect">
              <a:avLst/>
            </a:prstGeom>
            <a:solidFill>
              <a:srgbClr val="12366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587BFAA9-1C25-49FD-9096-1D328CA77926}"/>
              </a:ext>
            </a:extLst>
          </p:cNvPr>
          <p:cNvSpPr txBox="1"/>
          <p:nvPr/>
        </p:nvSpPr>
        <p:spPr>
          <a:xfrm>
            <a:off x="5991870" y="6138446"/>
            <a:ext cx="14750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% of Patients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E9BD892-D50A-6F4B-8DB9-DF3B9C31ECC4}"/>
              </a:ext>
            </a:extLst>
          </p:cNvPr>
          <p:cNvSpPr/>
          <p:nvPr/>
        </p:nvSpPr>
        <p:spPr bwMode="auto">
          <a:xfrm>
            <a:off x="3048000" y="4247709"/>
            <a:ext cx="190500" cy="449580"/>
          </a:xfrm>
          <a:prstGeom prst="rect">
            <a:avLst/>
          </a:prstGeom>
          <a:solidFill>
            <a:srgbClr val="1C4A7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BD98FE0-6350-324F-B243-7B41DFCEDCBA}"/>
              </a:ext>
            </a:extLst>
          </p:cNvPr>
          <p:cNvSpPr txBox="1"/>
          <p:nvPr/>
        </p:nvSpPr>
        <p:spPr>
          <a:xfrm>
            <a:off x="2046788" y="4143317"/>
            <a:ext cx="6030412" cy="492443"/>
          </a:xfrm>
          <a:prstGeom prst="rect">
            <a:avLst/>
          </a:prstGeom>
          <a:noFill/>
        </p:spPr>
        <p:txBody>
          <a:bodyPr wrap="square" tIns="182880" bIns="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</a:rPr>
              <a:t>Grade ≥3 AEs occurring in ≥5% of all patients</a:t>
            </a:r>
          </a:p>
        </p:txBody>
      </p:sp>
    </p:spTree>
    <p:extLst>
      <p:ext uri="{BB962C8B-B14F-4D97-AF65-F5344CB8AC3E}">
        <p14:creationId xmlns:p14="http://schemas.microsoft.com/office/powerpoint/2010/main" val="2860649132"/>
      </p:ext>
    </p:extLst>
  </p:cSld>
  <p:clrMapOvr>
    <a:masterClrMapping/>
  </p:clrMapOvr>
  <p:transition spd="slow" advClick="0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Case Presentation (</a:t>
            </a:r>
            <a:r>
              <a:rPr lang="en-US" altLang="x-none" dirty="0" err="1"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 Goodrich)</a:t>
            </a:r>
          </a:p>
        </p:txBody>
      </p:sp>
      <p:sp>
        <p:nvSpPr>
          <p:cNvPr id="38914" name="Content Placeholder 2"/>
          <p:cNvSpPr>
            <a:spLocks noGrp="1"/>
          </p:cNvSpPr>
          <p:nvPr>
            <p:ph idx="1"/>
          </p:nvPr>
        </p:nvSpPr>
        <p:spPr>
          <a:xfrm>
            <a:off x="609600" y="1371600"/>
            <a:ext cx="10972800" cy="5486400"/>
          </a:xfrm>
        </p:spPr>
        <p:txBody>
          <a:bodyPr/>
          <a:lstStyle/>
          <a:p>
            <a:pPr marL="0" indent="0">
              <a:buNone/>
            </a:pPr>
            <a:r>
              <a:rPr lang="en-US" altLang="x-none" sz="2600" b="1" dirty="0">
                <a:solidFill>
                  <a:srgbClr val="EFC5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 in his early 60s with relapsed/refractory mantle cell lymphoma</a:t>
            </a:r>
          </a:p>
          <a:p>
            <a:pPr marL="0" indent="0">
              <a:spcBef>
                <a:spcPts val="1776"/>
              </a:spcBef>
              <a:buNone/>
            </a:pPr>
            <a:r>
              <a:rPr lang="en-US" altLang="x-none" sz="2600" b="1" dirty="0">
                <a:solidFill>
                  <a:srgbClr val="EFC5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Treatments received</a:t>
            </a:r>
          </a:p>
          <a:p>
            <a:r>
              <a:rPr lang="en-US" sz="2600" dirty="0"/>
              <a:t>R-CHOP alternating with R-DHAP</a:t>
            </a:r>
          </a:p>
          <a:p>
            <a:r>
              <a:rPr lang="en-US" sz="2600" dirty="0"/>
              <a:t>Ibrutinib/rituximab</a:t>
            </a:r>
          </a:p>
          <a:p>
            <a:r>
              <a:rPr lang="en-US" sz="2600" dirty="0"/>
              <a:t>Clinical trial of </a:t>
            </a:r>
            <a:r>
              <a:rPr lang="en-US" sz="2600" dirty="0" err="1"/>
              <a:t>onalespib</a:t>
            </a:r>
            <a:endParaRPr lang="en-US" sz="2600" dirty="0"/>
          </a:p>
          <a:p>
            <a:r>
              <a:rPr lang="en-US" sz="2600" dirty="0"/>
              <a:t>Lenalidomide/rituximab (R</a:t>
            </a:r>
            <a:r>
              <a:rPr lang="en-US" sz="2600" baseline="30000" dirty="0"/>
              <a:t>2</a:t>
            </a:r>
            <a:r>
              <a:rPr lang="en-US" sz="2600" dirty="0"/>
              <a:t>)</a:t>
            </a:r>
          </a:p>
          <a:p>
            <a:r>
              <a:rPr lang="en-US" sz="2600" dirty="0" err="1"/>
              <a:t>Venetoclax</a:t>
            </a:r>
            <a:r>
              <a:rPr lang="en-US" sz="2600" dirty="0"/>
              <a:t>/rituximab</a:t>
            </a:r>
          </a:p>
          <a:p>
            <a:r>
              <a:rPr lang="en-US" sz="2600" dirty="0"/>
              <a:t>Allotransplant</a:t>
            </a:r>
          </a:p>
          <a:p>
            <a:pPr marL="0" indent="0">
              <a:spcBef>
                <a:spcPts val="1776"/>
              </a:spcBef>
              <a:buNone/>
            </a:pPr>
            <a:r>
              <a:rPr lang="en-US" sz="2600" b="1" dirty="0">
                <a:solidFill>
                  <a:srgbClr val="E9BB2B"/>
                </a:solidFill>
              </a:rPr>
              <a:t>Other considerations</a:t>
            </a:r>
          </a:p>
          <a:p>
            <a:r>
              <a:rPr lang="en-US" sz="2600" dirty="0"/>
              <a:t>Allotransplant</a:t>
            </a:r>
          </a:p>
        </p:txBody>
      </p:sp>
    </p:spTree>
    <p:extLst>
      <p:ext uri="{BB962C8B-B14F-4D97-AF65-F5344CB8AC3E}">
        <p14:creationId xmlns:p14="http://schemas.microsoft.com/office/powerpoint/2010/main" val="175567790"/>
      </p:ext>
    </p:extLst>
  </p:cSld>
  <p:clrMapOvr>
    <a:masterClrMapping/>
  </p:clrMapOvr>
  <p:transition spd="slow" advClick="0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Case Presentation (</a:t>
            </a:r>
            <a:r>
              <a:rPr lang="en-US" altLang="x-none" dirty="0" err="1"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 Goodrich)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569DB77-7772-304D-AF03-9DC90B52069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770" r="17739"/>
          <a:stretch/>
        </p:blipFill>
        <p:spPr>
          <a:xfrm>
            <a:off x="3200400" y="1981200"/>
            <a:ext cx="5791200" cy="4572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E39B930-67F7-4241-AD6A-93BC75E0B643}"/>
              </a:ext>
            </a:extLst>
          </p:cNvPr>
          <p:cNvSpPr txBox="1"/>
          <p:nvPr/>
        </p:nvSpPr>
        <p:spPr>
          <a:xfrm>
            <a:off x="4618673" y="129540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/>
              <a:t>Prior to </a:t>
            </a:r>
            <a:r>
              <a:rPr lang="en-US" b="1" u="sng" dirty="0" err="1"/>
              <a:t>venetoclax</a:t>
            </a:r>
            <a:endParaRPr lang="en-US" b="1" u="sng" dirty="0"/>
          </a:p>
        </p:txBody>
      </p:sp>
    </p:spTree>
    <p:extLst>
      <p:ext uri="{BB962C8B-B14F-4D97-AF65-F5344CB8AC3E}">
        <p14:creationId xmlns:p14="http://schemas.microsoft.com/office/powerpoint/2010/main" val="334761710"/>
      </p:ext>
    </p:extLst>
  </p:cSld>
  <p:clrMapOvr>
    <a:masterClrMapping/>
  </p:clrMapOvr>
  <p:transition spd="slow" advClick="0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Picture 12" descr="Davisda_Graph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143001"/>
            <a:ext cx="4038600" cy="510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Mechanism of Action of 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Venetoclax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 (ABT-199)</a:t>
            </a:r>
          </a:p>
        </p:txBody>
      </p:sp>
      <p:sp>
        <p:nvSpPr>
          <p:cNvPr id="66562" name="Content Placeholder 2"/>
          <p:cNvSpPr>
            <a:spLocks noGrp="1"/>
          </p:cNvSpPr>
          <p:nvPr>
            <p:ph idx="1"/>
          </p:nvPr>
        </p:nvSpPr>
        <p:spPr>
          <a:xfrm>
            <a:off x="6172200" y="1371600"/>
            <a:ext cx="3733800" cy="4724400"/>
          </a:xfrm>
        </p:spPr>
        <p:txBody>
          <a:bodyPr/>
          <a:lstStyle/>
          <a:p>
            <a:pPr>
              <a:defRPr/>
            </a:pPr>
            <a:r>
              <a:rPr lang="en-US" sz="2200" dirty="0">
                <a:latin typeface="Arial" charset="0"/>
                <a:ea typeface="ＭＳ Ｐゴシック" charset="0"/>
                <a:cs typeface="ＭＳ Ｐゴシック" charset="0"/>
              </a:rPr>
              <a:t>B</a:t>
            </a:r>
            <a:r>
              <a:rPr lang="en-US" sz="2400" dirty="0"/>
              <a:t>cl</a:t>
            </a:r>
            <a:r>
              <a:rPr lang="en-US" sz="2200" dirty="0">
                <a:latin typeface="Arial" charset="0"/>
                <a:ea typeface="ＭＳ Ｐゴシック" charset="0"/>
                <a:cs typeface="ＭＳ Ｐゴシック" charset="0"/>
              </a:rPr>
              <a:t>-2 functions to prevent cell death by apoptosis</a:t>
            </a:r>
          </a:p>
          <a:p>
            <a:pPr marL="0" indent="0">
              <a:buNone/>
              <a:defRPr/>
            </a:pPr>
            <a:endParaRPr lang="en-US" sz="2200" dirty="0">
              <a:latin typeface="Arial" charset="0"/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en-US" sz="2200" dirty="0">
                <a:latin typeface="Arial" charset="0"/>
                <a:ea typeface="ＭＳ Ｐゴシック" charset="0"/>
                <a:cs typeface="ＭＳ Ｐゴシック" charset="0"/>
              </a:rPr>
              <a:t>Venetoclax is specific for B</a:t>
            </a:r>
            <a:r>
              <a:rPr lang="en-US" sz="2400" dirty="0"/>
              <a:t>cl</a:t>
            </a:r>
            <a:r>
              <a:rPr lang="en-US" sz="2200" dirty="0">
                <a:latin typeface="Arial" charset="0"/>
                <a:ea typeface="ＭＳ Ｐゴシック" charset="0"/>
                <a:cs typeface="ＭＳ Ｐゴシック" charset="0"/>
              </a:rPr>
              <a:t>-2 and inhibits its function, thereby removing the block on apoptosis</a:t>
            </a:r>
          </a:p>
        </p:txBody>
      </p:sp>
      <p:sp>
        <p:nvSpPr>
          <p:cNvPr id="65540" name="Rectangle 1027"/>
          <p:cNvSpPr>
            <a:spLocks noChangeArrowheads="1"/>
          </p:cNvSpPr>
          <p:nvPr/>
        </p:nvSpPr>
        <p:spPr bwMode="auto">
          <a:xfrm>
            <a:off x="114300" y="6363877"/>
            <a:ext cx="10972800" cy="429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tIns="91440" bIns="91440" anchor="b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Adapted from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Davids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MS,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Letai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A.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Cancer Cell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2013;23(2):139-41.</a:t>
            </a:r>
          </a:p>
        </p:txBody>
      </p:sp>
      <p:sp>
        <p:nvSpPr>
          <p:cNvPr id="65541" name="TextBox 1"/>
          <p:cNvSpPr txBox="1">
            <a:spLocks noChangeArrowheads="1"/>
          </p:cNvSpPr>
          <p:nvPr/>
        </p:nvSpPr>
        <p:spPr bwMode="auto">
          <a:xfrm>
            <a:off x="3505200" y="2209800"/>
            <a:ext cx="1371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ABT-199</a:t>
            </a:r>
          </a:p>
        </p:txBody>
      </p:sp>
      <p:sp>
        <p:nvSpPr>
          <p:cNvPr id="65542" name="TextBox 6"/>
          <p:cNvSpPr txBox="1">
            <a:spLocks noChangeArrowheads="1"/>
          </p:cNvSpPr>
          <p:nvPr/>
        </p:nvSpPr>
        <p:spPr bwMode="auto">
          <a:xfrm>
            <a:off x="4876800" y="3581400"/>
            <a:ext cx="13716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Bcl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-XL</a:t>
            </a:r>
          </a:p>
        </p:txBody>
      </p:sp>
      <p:sp>
        <p:nvSpPr>
          <p:cNvPr id="65543" name="TextBox 7"/>
          <p:cNvSpPr txBox="1">
            <a:spLocks noChangeArrowheads="1"/>
          </p:cNvSpPr>
          <p:nvPr/>
        </p:nvSpPr>
        <p:spPr bwMode="auto">
          <a:xfrm>
            <a:off x="3124200" y="3581400"/>
            <a:ext cx="13716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Bcl-2</a:t>
            </a:r>
          </a:p>
        </p:txBody>
      </p:sp>
      <p:sp>
        <p:nvSpPr>
          <p:cNvPr id="65544" name="TextBox 8"/>
          <p:cNvSpPr txBox="1">
            <a:spLocks noChangeArrowheads="1"/>
          </p:cNvSpPr>
          <p:nvPr/>
        </p:nvSpPr>
        <p:spPr bwMode="auto">
          <a:xfrm>
            <a:off x="4876800" y="4800600"/>
            <a:ext cx="1371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Platelet</a:t>
            </a:r>
          </a:p>
        </p:txBody>
      </p:sp>
      <p:sp>
        <p:nvSpPr>
          <p:cNvPr id="65545" name="TextBox 9"/>
          <p:cNvSpPr txBox="1">
            <a:spLocks noChangeArrowheads="1"/>
          </p:cNvSpPr>
          <p:nvPr/>
        </p:nvSpPr>
        <p:spPr bwMode="auto">
          <a:xfrm>
            <a:off x="3124200" y="4800600"/>
            <a:ext cx="1371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Tumor cell</a:t>
            </a: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3657600" y="3048000"/>
            <a:ext cx="76200" cy="53340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65547" name="Oval 15"/>
          <p:cNvSpPr>
            <a:spLocks noChangeArrowheads="1"/>
          </p:cNvSpPr>
          <p:nvPr/>
        </p:nvSpPr>
        <p:spPr bwMode="auto">
          <a:xfrm>
            <a:off x="3352800" y="3581400"/>
            <a:ext cx="990600" cy="381000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65548" name="Oval 20"/>
          <p:cNvSpPr>
            <a:spLocks noChangeArrowheads="1"/>
          </p:cNvSpPr>
          <p:nvPr/>
        </p:nvSpPr>
        <p:spPr bwMode="auto">
          <a:xfrm>
            <a:off x="4953000" y="3581400"/>
            <a:ext cx="1295400" cy="381000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9309818"/>
      </p:ext>
    </p:extLst>
  </p:cSld>
  <p:clrMapOvr>
    <a:masterClrMapping/>
  </p:clrMapOvr>
  <p:transition spd="slow" advClick="0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922FD1B-F812-8742-8715-36FEF6C24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solidFill>
                  <a:srgbClr val="FFC000"/>
                </a:solidFill>
              </a:rPr>
              <a:t>Venetoclax</a:t>
            </a:r>
            <a:r>
              <a:rPr lang="en-US" dirty="0">
                <a:solidFill>
                  <a:srgbClr val="FFC000"/>
                </a:solidFill>
              </a:rPr>
              <a:t> Monotherapy in Relapsed/</a:t>
            </a:r>
            <a:r>
              <a:rPr lang="en-US">
                <a:solidFill>
                  <a:srgbClr val="FFC000"/>
                </a:solidFill>
              </a:rPr>
              <a:t>Refractory MCL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3" name="Rectangle 33">
            <a:extLst>
              <a:ext uri="{FF2B5EF4-FFF2-40B4-BE49-F238E27FC236}">
                <a16:creationId xmlns:a16="http://schemas.microsoft.com/office/drawing/2014/main" id="{D974C577-E203-4547-8AA7-D99C1C60A6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2441244"/>
            <a:ext cx="9448800" cy="2438400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graphicFrame>
        <p:nvGraphicFramePr>
          <p:cNvPr id="5" name="Group 36">
            <a:extLst>
              <a:ext uri="{FF2B5EF4-FFF2-40B4-BE49-F238E27FC236}">
                <a16:creationId xmlns:a16="http://schemas.microsoft.com/office/drawing/2014/main" id="{8820E81A-3BA9-114E-8367-546AA29EE79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4252479"/>
              </p:ext>
            </p:extLst>
          </p:nvPr>
        </p:nvGraphicFramePr>
        <p:xfrm>
          <a:off x="1295400" y="2593644"/>
          <a:ext cx="9220200" cy="2151235"/>
        </p:xfrm>
        <a:graphic>
          <a:graphicData uri="http://schemas.openxmlformats.org/drawingml/2006/table">
            <a:tbl>
              <a:tblPr/>
              <a:tblGrid>
                <a:gridCol w="4406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13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Clinical endpoint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Venetoclax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 (N = 28) 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909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Overall response rate (ORR)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   Complete response rate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lang="en-US" dirty="0"/>
                        <a:t>75%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lang="en-US" dirty="0"/>
                        <a:t>21%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626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Median duration of response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16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mo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7023698"/>
                  </a:ext>
                </a:extLst>
              </a:tr>
              <a:tr h="41626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Median PFS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11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mo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1031673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28FEBAD1-7FB4-3749-AE24-B97F5118FB04}"/>
              </a:ext>
            </a:extLst>
          </p:cNvPr>
          <p:cNvSpPr txBox="1"/>
          <p:nvPr/>
        </p:nvSpPr>
        <p:spPr>
          <a:xfrm>
            <a:off x="990600" y="1547948"/>
            <a:ext cx="9982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N = 28 patients with relapsed/refractory MCL received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venetoclax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(300-1,200 mg)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Median follow-up: 27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mo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C947A8-A064-8B47-8FF7-6918CEA8A633}"/>
              </a:ext>
            </a:extLst>
          </p:cNvPr>
          <p:cNvSpPr txBox="1"/>
          <p:nvPr/>
        </p:nvSpPr>
        <p:spPr>
          <a:xfrm>
            <a:off x="1035316" y="5260534"/>
            <a:ext cx="100763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Grade 3/4 AEs: neutropenia (14%), anemia (14%), pneumonia (11%), thrombocytopenia (11%)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52400" y="6373368"/>
            <a:ext cx="10972800" cy="484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bIns="91440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Davids MS et al. </a:t>
            </a:r>
            <a:r>
              <a:rPr lang="nb-NO" sz="1600" i="1" dirty="0" err="1">
                <a:solidFill>
                  <a:srgbClr val="FFFFFF"/>
                </a:solidFill>
              </a:rPr>
              <a:t>Proc</a:t>
            </a:r>
            <a:r>
              <a:rPr lang="nb-NO" sz="1600" i="1" dirty="0">
                <a:solidFill>
                  <a:srgbClr val="FFFFFF"/>
                </a:solidFill>
              </a:rPr>
              <a:t> </a:t>
            </a:r>
            <a:r>
              <a:rPr kumimoji="0" lang="nb-NO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ASH </a:t>
            </a: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2018;Abstract 2883.</a:t>
            </a:r>
          </a:p>
        </p:txBody>
      </p:sp>
    </p:spTree>
    <p:extLst>
      <p:ext uri="{BB962C8B-B14F-4D97-AF65-F5344CB8AC3E}">
        <p14:creationId xmlns:p14="http://schemas.microsoft.com/office/powerpoint/2010/main" val="3042146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6C5010-2378-DE46-B4CF-BDD621ED61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Stepwise Ramp-up Dosing of </a:t>
            </a:r>
            <a:r>
              <a:rPr lang="en-US" dirty="0" err="1"/>
              <a:t>Venetoclax</a:t>
            </a:r>
            <a:r>
              <a:rPr lang="en-US" dirty="0"/>
              <a:t> for Patients with Mantle Cell Lymphoma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A7F34BC-69EC-4D44-81B6-C1BABEF048D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7162800" y="1631728"/>
            <a:ext cx="4419600" cy="4252912"/>
          </a:xfrm>
        </p:spPr>
        <p:txBody>
          <a:bodyPr/>
          <a:lstStyle/>
          <a:p>
            <a:pPr>
              <a:spcBef>
                <a:spcPts val="1032"/>
              </a:spcBef>
            </a:pPr>
            <a:r>
              <a:rPr lang="en-US" sz="1800" dirty="0"/>
              <a:t>To minimize tumor lysis syndrome risk, this dosing schedule has a </a:t>
            </a:r>
            <a:r>
              <a:rPr lang="en-US" sz="1800" dirty="0" err="1"/>
              <a:t>venetoclax</a:t>
            </a:r>
            <a:r>
              <a:rPr lang="en-US" sz="1800" dirty="0"/>
              <a:t> starting dose of 20 mg once daily for 7 days followed by a gradual stepwise weekly ramp-up to reach a dose of 400 mg daily by </a:t>
            </a:r>
            <a:br>
              <a:rPr lang="en-US" sz="1800" dirty="0"/>
            </a:br>
            <a:r>
              <a:rPr lang="en-US" sz="1800" dirty="0"/>
              <a:t>5 weeks. </a:t>
            </a:r>
          </a:p>
          <a:p>
            <a:pPr>
              <a:spcBef>
                <a:spcPts val="1032"/>
              </a:spcBef>
            </a:pPr>
            <a:r>
              <a:rPr lang="en-US" sz="1800" dirty="0"/>
              <a:t>For patients with MCL who receive </a:t>
            </a:r>
            <a:r>
              <a:rPr lang="en-US" sz="1800" dirty="0" err="1"/>
              <a:t>venetoclax</a:t>
            </a:r>
            <a:r>
              <a:rPr lang="en-US" sz="1800" dirty="0"/>
              <a:t> monotherapy, we suggest 1 additional ramp-up to 800 mg by 6 weeks, given the possibility of deeper responses observed at this dose compared to lower doses in the </a:t>
            </a:r>
            <a:br>
              <a:rPr lang="en-US" sz="1800" dirty="0"/>
            </a:br>
            <a:r>
              <a:rPr lang="en-US" sz="1800" dirty="0"/>
              <a:t>Phase I study.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9BFB71-9A0C-E944-B1B0-00BBB61AD6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6373368"/>
            <a:ext cx="10972800" cy="484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bIns="91440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Davids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MS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J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Clin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r>
              <a:rPr kumimoji="0" lang="en-US" sz="1600" b="0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Oncol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2018;36(35):3525-7.</a:t>
            </a:r>
          </a:p>
        </p:txBody>
      </p:sp>
      <p:pic>
        <p:nvPicPr>
          <p:cNvPr id="8" name="Picture 7" descr="A screenshot of a cell phone&#13;&#10;&#13;&#10;Description automatically generated">
            <a:extLst>
              <a:ext uri="{FF2B5EF4-FFF2-40B4-BE49-F238E27FC236}">
                <a16:creationId xmlns:a16="http://schemas.microsoft.com/office/drawing/2014/main" id="{D8F045D0-4B9F-C949-825F-161BBB9496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348" y="1371600"/>
            <a:ext cx="6131769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300520"/>
      </p:ext>
    </p:extLst>
  </p:cSld>
  <p:clrMapOvr>
    <a:masterClrMapping/>
  </p:clrMapOvr>
  <p:transition spd="slow" advClick="0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BF42217-5FC3-844B-8021-75D112C620D0}"/>
              </a:ext>
            </a:extLst>
          </p:cNvPr>
          <p:cNvCxnSpPr>
            <a:cxnSpLocks/>
          </p:cNvCxnSpPr>
          <p:nvPr/>
        </p:nvCxnSpPr>
        <p:spPr>
          <a:xfrm>
            <a:off x="5181600" y="2779931"/>
            <a:ext cx="0" cy="17526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11AEC306-89A2-904F-8FC1-218AFACED80A}"/>
              </a:ext>
            </a:extLst>
          </p:cNvPr>
          <p:cNvCxnSpPr/>
          <p:nvPr/>
        </p:nvCxnSpPr>
        <p:spPr>
          <a:xfrm>
            <a:off x="5181600" y="2779931"/>
            <a:ext cx="1066800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95652A79-2285-8746-B088-B0565AA6499F}"/>
              </a:ext>
            </a:extLst>
          </p:cNvPr>
          <p:cNvCxnSpPr/>
          <p:nvPr/>
        </p:nvCxnSpPr>
        <p:spPr>
          <a:xfrm>
            <a:off x="5181600" y="4532531"/>
            <a:ext cx="1066800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BD583E9-6449-2E4A-BF52-AEBD145E6718}"/>
              </a:ext>
            </a:extLst>
          </p:cNvPr>
          <p:cNvCxnSpPr>
            <a:cxnSpLocks/>
          </p:cNvCxnSpPr>
          <p:nvPr/>
        </p:nvCxnSpPr>
        <p:spPr bwMode="auto">
          <a:xfrm flipH="1">
            <a:off x="3518289" y="3656231"/>
            <a:ext cx="14478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9BC19F69-4ADB-0F48-A8BE-38F63876DD78}"/>
              </a:ext>
            </a:extLst>
          </p:cNvPr>
          <p:cNvSpPr txBox="1"/>
          <p:nvPr/>
        </p:nvSpPr>
        <p:spPr>
          <a:xfrm>
            <a:off x="228600" y="6443246"/>
            <a:ext cx="42159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26375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Geneva" charset="0"/>
                <a:cs typeface="Arial" panose="020B0604020202020204" pitchFamily="34" charset="0"/>
              </a:rPr>
              <a:t>www.clinicaltrials.gov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Geneva" charset="0"/>
                <a:cs typeface="Arial" panose="020B0604020202020204" pitchFamily="34" charset="0"/>
              </a:rPr>
              <a:t> (Accessed April 2019).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E96C517-25CA-4C47-A018-E001BEB23EE8}"/>
              </a:ext>
            </a:extLst>
          </p:cNvPr>
          <p:cNvSpPr txBox="1"/>
          <p:nvPr/>
        </p:nvSpPr>
        <p:spPr>
          <a:xfrm>
            <a:off x="609600" y="1378939"/>
            <a:ext cx="35473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26375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Geneva" charset="0"/>
                <a:cs typeface="Arial" panose="020B0604020202020204" pitchFamily="34" charset="0"/>
              </a:rPr>
              <a:t>Trial Identifier: NCT03112174 (Open)</a:t>
            </a:r>
          </a:p>
          <a:p>
            <a:pPr marL="0" marR="0" lvl="0" indent="0" algn="l" defTabSz="26375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Geneva" charset="0"/>
                <a:cs typeface="Arial" panose="020B0604020202020204" pitchFamily="34" charset="0"/>
              </a:rPr>
              <a:t>Estimated Enrollment: 287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DC4432E-9627-244C-AAC9-4BD215307D1F}"/>
              </a:ext>
            </a:extLst>
          </p:cNvPr>
          <p:cNvCxnSpPr>
            <a:cxnSpLocks/>
          </p:cNvCxnSpPr>
          <p:nvPr/>
        </p:nvCxnSpPr>
        <p:spPr>
          <a:xfrm>
            <a:off x="13030200" y="2779931"/>
            <a:ext cx="54728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B69E9F92-F5C7-BF49-AAC6-59E92633ECB4}"/>
              </a:ext>
            </a:extLst>
          </p:cNvPr>
          <p:cNvSpPr/>
          <p:nvPr/>
        </p:nvSpPr>
        <p:spPr>
          <a:xfrm>
            <a:off x="6248400" y="2359234"/>
            <a:ext cx="4572000" cy="954097"/>
          </a:xfrm>
          <a:prstGeom prst="rect">
            <a:avLst/>
          </a:prstGeom>
          <a:solidFill>
            <a:srgbClr val="F9951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26375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Ibrutinib +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venetoclax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26375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Until PD or unacceptable toxicity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E01713-8E85-4F4A-B607-57BFDEE6D569}"/>
              </a:ext>
            </a:extLst>
          </p:cNvPr>
          <p:cNvSpPr/>
          <p:nvPr/>
        </p:nvSpPr>
        <p:spPr>
          <a:xfrm>
            <a:off x="6248400" y="4075331"/>
            <a:ext cx="4572000" cy="992200"/>
          </a:xfrm>
          <a:prstGeom prst="rect">
            <a:avLst/>
          </a:prstGeom>
          <a:solidFill>
            <a:srgbClr val="B9D6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26375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Ibrutinib + placebo</a:t>
            </a:r>
          </a:p>
          <a:p>
            <a:pPr marL="0" marR="0" lvl="0" indent="0" algn="ctr" defTabSz="26375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Until PD or unacceptable toxicity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81EEA5C-7763-704F-9D97-8D366A394A52}"/>
              </a:ext>
            </a:extLst>
          </p:cNvPr>
          <p:cNvSpPr txBox="1"/>
          <p:nvPr/>
        </p:nvSpPr>
        <p:spPr>
          <a:xfrm>
            <a:off x="985786" y="5707671"/>
            <a:ext cx="102204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26375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Geneva" charset="0"/>
                <a:cs typeface="Arial" panose="020B0604020202020204" pitchFamily="34" charset="0"/>
              </a:rPr>
              <a:t>Primary Endpoints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Geneva" charset="0"/>
                <a:cs typeface="Arial" panose="020B0604020202020204" pitchFamily="34" charset="0"/>
              </a:rPr>
              <a:t>: Time to occurrence of TLS and occurrence of dose-limiting toxicities (safety run-in period),</a:t>
            </a:r>
          </a:p>
          <a:p>
            <a:pPr marL="0" marR="0" lvl="0" indent="0" algn="l" defTabSz="26375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latin typeface="Arial" panose="020B0604020202020204" pitchFamily="34" charset="0"/>
                <a:ea typeface="Geneva" charset="0"/>
                <a:cs typeface="Arial" panose="020B0604020202020204" pitchFamily="34" charset="0"/>
              </a:rPr>
              <a:t>p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Geneva" charset="0"/>
                <a:cs typeface="Arial" panose="020B0604020202020204" pitchFamily="34" charset="0"/>
              </a:rPr>
              <a:t>rogression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Geneva" charset="0"/>
                <a:cs typeface="Arial" panose="020B0604020202020204" pitchFamily="34" charset="0"/>
              </a:rPr>
              <a:t>-free survival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4058DC4-35E1-B64B-89EE-795BA2E56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SYMPATICO: A Phase III Trial of Ibrutinib Combined with </a:t>
            </a:r>
            <a:r>
              <a:rPr lang="en-US" dirty="0" err="1"/>
              <a:t>Venetoclax</a:t>
            </a:r>
            <a:r>
              <a:rPr lang="en-US" dirty="0"/>
              <a:t> in Mantle Cell Lymphoma</a:t>
            </a:r>
          </a:p>
        </p:txBody>
      </p:sp>
      <p:graphicFrame>
        <p:nvGraphicFramePr>
          <p:cNvPr id="18" name="Group 31">
            <a:extLst>
              <a:ext uri="{FF2B5EF4-FFF2-40B4-BE49-F238E27FC236}">
                <a16:creationId xmlns:a16="http://schemas.microsoft.com/office/drawing/2014/main" id="{BA69E394-5FBE-7545-BCC6-9BCA62FCEB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760468"/>
              </p:ext>
            </p:extLst>
          </p:nvPr>
        </p:nvGraphicFramePr>
        <p:xfrm>
          <a:off x="1378551" y="2226473"/>
          <a:ext cx="3155349" cy="2859515"/>
        </p:xfrm>
        <a:graphic>
          <a:graphicData uri="http://schemas.openxmlformats.org/drawingml/2006/table">
            <a:tbl>
              <a:tblPr/>
              <a:tblGrid>
                <a:gridCol w="3155349">
                  <a:extLst>
                    <a:ext uri="{9D8B030D-6E8A-4147-A177-3AD203B41FA5}">
                      <a16:colId xmlns:a16="http://schemas.microsoft.com/office/drawing/2014/main" val="1011717319"/>
                    </a:ext>
                  </a:extLst>
                </a:gridCol>
              </a:tblGrid>
              <a:tr h="43630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Eligibility</a:t>
                      </a:r>
                    </a:p>
                  </a:txBody>
                  <a:tcPr marT="45744" marB="457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92F5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96967"/>
                  </a:ext>
                </a:extLst>
              </a:tr>
              <a:tr h="2114210">
                <a:tc>
                  <a:txBody>
                    <a:bodyPr/>
                    <a:lstStyle>
                      <a:lvl1pPr marL="177800" indent="-1778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alt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Pathologically confirmed MCL with overexpression of cyclin D1 in association with other markers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alt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At least 1, but no more than 5 prior treatments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alt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Failure to achieve PR with or PD after most recent treatment regimen</a:t>
                      </a:r>
                    </a:p>
                  </a:txBody>
                  <a:tcPr marT="45744" marB="4574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E5D9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4802826"/>
                  </a:ext>
                </a:extLst>
              </a:tr>
            </a:tbl>
          </a:graphicData>
        </a:graphic>
      </p:graphicFrame>
      <p:grpSp>
        <p:nvGrpSpPr>
          <p:cNvPr id="19" name="Group 9">
            <a:extLst>
              <a:ext uri="{FF2B5EF4-FFF2-40B4-BE49-F238E27FC236}">
                <a16:creationId xmlns:a16="http://schemas.microsoft.com/office/drawing/2014/main" id="{4B097A1A-D8F2-7A4A-9ED8-FF96807FA179}"/>
              </a:ext>
            </a:extLst>
          </p:cNvPr>
          <p:cNvGrpSpPr>
            <a:grpSpLocks/>
          </p:cNvGrpSpPr>
          <p:nvPr/>
        </p:nvGrpSpPr>
        <p:grpSpPr bwMode="auto">
          <a:xfrm>
            <a:off x="4800600" y="3199031"/>
            <a:ext cx="914400" cy="914400"/>
            <a:chOff x="1872" y="1584"/>
            <a:chExt cx="576" cy="576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FD45494F-CDA8-F248-8196-49976124A5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2" y="1584"/>
              <a:ext cx="576" cy="576"/>
            </a:xfrm>
            <a:prstGeom prst="ellipse">
              <a:avLst/>
            </a:prstGeom>
            <a:solidFill>
              <a:srgbClr val="FE701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63500" dir="2700000" algn="ctr" rotWithShape="0">
                      <a:schemeClr val="tx1">
                        <a:alpha val="39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GB"/>
              </a:defPPr>
              <a:lvl1pPr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1pPr>
              <a:lvl2pPr marL="4302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2pPr>
              <a:lvl3pPr marL="6461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3pPr>
              <a:lvl4pPr marL="8620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4pPr>
              <a:lvl5pPr marL="10779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5pPr>
              <a:lvl6pPr marL="22860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6pPr>
              <a:lvl7pPr marL="27432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7pPr>
              <a:lvl8pPr marL="32004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8pPr>
              <a:lvl9pPr marL="36576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9pPr>
            </a:lstStyle>
            <a:p>
              <a:pPr marL="0" marR="0" lvl="0" indent="0" algn="l" defTabSz="4556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Calibri"/>
                <a:ea typeface="MS PGothic" charset="0"/>
                <a:cs typeface="Calibri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B06AF39-686E-1846-B33E-238D43D3C6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0" y="1632"/>
              <a:ext cx="480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63500" dir="2700000" algn="ctr" rotWithShape="0">
                      <a:schemeClr val="tx1">
                        <a:alpha val="39998"/>
                      </a:schemeClr>
                    </a:outerShdw>
                  </a:effectLst>
                </a14:hiddenEffects>
              </a:ext>
            </a:extLst>
          </p:spPr>
          <p:txBody>
            <a:bodyPr lIns="0" tIns="0" rIns="0" anchor="ctr"/>
            <a:lstStyle>
              <a:defPPr>
                <a:defRPr lang="en-GB"/>
              </a:defPPr>
              <a:lvl1pPr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1pPr>
              <a:lvl2pPr marL="4302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2pPr>
              <a:lvl3pPr marL="6461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3pPr>
              <a:lvl4pPr marL="8620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4pPr>
              <a:lvl5pPr marL="10779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5pPr>
              <a:lvl6pPr marL="22860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6pPr>
              <a:lvl7pPr marL="27432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7pPr>
              <a:lvl8pPr marL="32004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8pPr>
              <a:lvl9pPr marL="36576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9pPr>
            </a:lstStyle>
            <a:p>
              <a:pPr marL="0" marR="0" lvl="0" indent="0" algn="ctr" defTabSz="4556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Arial" charset="0"/>
                  <a:cs typeface="Arial" charset="0"/>
                </a:rPr>
                <a:t>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84249223"/>
      </p:ext>
    </p:extLst>
  </p:cSld>
  <p:clrMapOvr>
    <a:masterClrMapping/>
  </p:clrMapOvr>
  <p:transition spd="slow"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in a red shirt&#10;&#10;Description automatically generated">
            <a:extLst>
              <a:ext uri="{FF2B5EF4-FFF2-40B4-BE49-F238E27FC236}">
                <a16:creationId xmlns:a16="http://schemas.microsoft.com/office/drawing/2014/main" id="{F694D684-B5C5-F245-A141-71CFC0F254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2340352"/>
            <a:ext cx="2209800" cy="26517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4E22311-58AD-8E49-AA67-990165540413}"/>
              </a:ext>
            </a:extLst>
          </p:cNvPr>
          <p:cNvSpPr/>
          <p:nvPr/>
        </p:nvSpPr>
        <p:spPr>
          <a:xfrm>
            <a:off x="5105400" y="2286000"/>
            <a:ext cx="59436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b="1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Amy Goodrich, CRNP </a:t>
            </a:r>
            <a:br>
              <a:rPr lang="en-US" sz="2200" b="1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Nurse Practitioner</a:t>
            </a:r>
            <a:b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Sidney Kimmel Comprehensive Cancer Center at Johns Hopkins Medicine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Baltimore, Maryland</a:t>
            </a:r>
          </a:p>
        </p:txBody>
      </p:sp>
    </p:spTree>
    <p:extLst>
      <p:ext uri="{BB962C8B-B14F-4D97-AF65-F5344CB8AC3E}">
        <p14:creationId xmlns:p14="http://schemas.microsoft.com/office/powerpoint/2010/main" val="2796982263"/>
      </p:ext>
    </p:extLst>
  </p:cSld>
  <p:clrMapOvr>
    <a:masterClrMapping/>
  </p:clrMapOvr>
  <p:transition spd="slow" advClick="0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B1FFC-0FAB-A840-B241-678A622ED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76200"/>
            <a:ext cx="11277600" cy="1143000"/>
          </a:xfrm>
        </p:spPr>
        <p:txBody>
          <a:bodyPr/>
          <a:lstStyle/>
          <a:p>
            <a:r>
              <a:rPr lang="en-US" dirty="0"/>
              <a:t>MCL-002  (SPRINT): Phase II Trial of Lenalidomide for Relapsed/Refractory MCL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2CB5DC-F17F-6B46-9547-1B454E0FB1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800600"/>
          </a:xfrm>
        </p:spPr>
        <p:txBody>
          <a:bodyPr/>
          <a:lstStyle/>
          <a:p>
            <a:pPr>
              <a:spcBef>
                <a:spcPts val="1176"/>
              </a:spcBef>
            </a:pPr>
            <a:r>
              <a:rPr lang="en-US" sz="2400" kern="1200" dirty="0">
                <a:solidFill>
                  <a:srgbClr val="FFFFFF"/>
                </a:solidFill>
                <a:latin typeface="Arial" charset="0"/>
                <a:ea typeface="ＭＳ Ｐゴシック" charset="0"/>
              </a:rPr>
              <a:t>N = 254 patients with relapsed/refractory MCL, treated with lenalidomide (LEN) versus investigator’s choice of monotherapy (INV)</a:t>
            </a:r>
          </a:p>
          <a:p>
            <a:pPr>
              <a:spcBef>
                <a:spcPts val="1176"/>
              </a:spcBef>
            </a:pPr>
            <a:r>
              <a:rPr lang="en-US" sz="2400" kern="1200" dirty="0">
                <a:solidFill>
                  <a:srgbClr val="FFFFFF"/>
                </a:solidFill>
                <a:latin typeface="Arial" charset="0"/>
                <a:ea typeface="ＭＳ Ｐゴシック" charset="0"/>
              </a:rPr>
              <a:t>Median follow-up: 15.9 </a:t>
            </a:r>
            <a:r>
              <a:rPr lang="en-US" sz="2400" kern="1200" dirty="0" err="1">
                <a:solidFill>
                  <a:srgbClr val="FFFFFF"/>
                </a:solidFill>
                <a:latin typeface="Arial" charset="0"/>
                <a:ea typeface="ＭＳ Ｐゴシック" charset="0"/>
              </a:rPr>
              <a:t>mo</a:t>
            </a:r>
            <a:endParaRPr lang="en-US" sz="2400" kern="1200" dirty="0">
              <a:solidFill>
                <a:srgbClr val="FFFFFF"/>
              </a:solidFill>
              <a:latin typeface="Arial" charset="0"/>
              <a:ea typeface="ＭＳ Ｐゴシック" charset="0"/>
            </a:endParaRPr>
          </a:p>
          <a:p>
            <a:pPr>
              <a:spcBef>
                <a:spcPts val="1176"/>
              </a:spcBef>
            </a:pPr>
            <a:r>
              <a:rPr lang="en-US" sz="2400" kern="1200" dirty="0">
                <a:solidFill>
                  <a:srgbClr val="FFFFFF"/>
                </a:solidFill>
                <a:latin typeface="Arial" charset="0"/>
                <a:ea typeface="ＭＳ Ｐゴシック" charset="0"/>
              </a:rPr>
              <a:t>Objective response rate: LEN, 40%; INV, 11% (</a:t>
            </a:r>
            <a:r>
              <a:rPr lang="en-US" sz="2400" i="1" kern="1200" dirty="0">
                <a:solidFill>
                  <a:srgbClr val="FFFFFF"/>
                </a:solidFill>
                <a:latin typeface="Arial" charset="0"/>
                <a:ea typeface="ＭＳ Ｐゴシック" charset="0"/>
              </a:rPr>
              <a:t>p</a:t>
            </a:r>
            <a:r>
              <a:rPr lang="en-US" sz="2400" kern="1200" dirty="0">
                <a:solidFill>
                  <a:srgbClr val="FFFFFF"/>
                </a:solidFill>
                <a:latin typeface="Arial" charset="0"/>
                <a:ea typeface="ＭＳ Ｐゴシック" charset="0"/>
              </a:rPr>
              <a:t> &lt; 0.001)</a:t>
            </a:r>
          </a:p>
          <a:p>
            <a:pPr>
              <a:spcBef>
                <a:spcPts val="1176"/>
              </a:spcBef>
            </a:pPr>
            <a:r>
              <a:rPr lang="en-US" sz="2400" kern="1200" dirty="0">
                <a:solidFill>
                  <a:srgbClr val="FFFFFF"/>
                </a:solidFill>
                <a:latin typeface="Arial" charset="0"/>
                <a:ea typeface="ＭＳ Ｐゴシック" charset="0"/>
              </a:rPr>
              <a:t>Median PFS: LEN, 8.7 </a:t>
            </a:r>
            <a:r>
              <a:rPr lang="en-US" sz="2400" kern="1200" dirty="0" err="1">
                <a:solidFill>
                  <a:srgbClr val="FFFFFF"/>
                </a:solidFill>
                <a:latin typeface="Arial" charset="0"/>
                <a:ea typeface="ＭＳ Ｐゴシック" charset="0"/>
              </a:rPr>
              <a:t>mo</a:t>
            </a:r>
            <a:r>
              <a:rPr lang="en-US" sz="2400" kern="1200" dirty="0">
                <a:solidFill>
                  <a:srgbClr val="FFFFFF"/>
                </a:solidFill>
                <a:latin typeface="Arial" charset="0"/>
                <a:ea typeface="ＭＳ Ｐゴシック" charset="0"/>
              </a:rPr>
              <a:t>; INV 5.2 </a:t>
            </a:r>
            <a:r>
              <a:rPr lang="en-US" sz="2400" kern="1200" dirty="0" err="1">
                <a:solidFill>
                  <a:srgbClr val="FFFFFF"/>
                </a:solidFill>
                <a:latin typeface="Arial" charset="0"/>
                <a:ea typeface="ＭＳ Ｐゴシック" charset="0"/>
              </a:rPr>
              <a:t>mo</a:t>
            </a:r>
            <a:r>
              <a:rPr lang="en-US" sz="2400" kern="1200" dirty="0">
                <a:solidFill>
                  <a:srgbClr val="FFFFFF"/>
                </a:solidFill>
                <a:latin typeface="Arial" charset="0"/>
                <a:ea typeface="ＭＳ Ｐゴシック" charset="0"/>
              </a:rPr>
              <a:t> (HR 0.61, </a:t>
            </a:r>
            <a:r>
              <a:rPr lang="en-US" sz="2400" i="1" kern="1200" dirty="0">
                <a:solidFill>
                  <a:srgbClr val="FFFFFF"/>
                </a:solidFill>
                <a:latin typeface="Arial" charset="0"/>
                <a:ea typeface="ＭＳ Ｐゴシック" charset="0"/>
              </a:rPr>
              <a:t>p</a:t>
            </a:r>
            <a:r>
              <a:rPr lang="en-US" sz="2400" kern="1200" dirty="0">
                <a:solidFill>
                  <a:srgbClr val="FFFFFF"/>
                </a:solidFill>
                <a:latin typeface="Arial" charset="0"/>
                <a:ea typeface="ＭＳ Ｐゴシック" charset="0"/>
              </a:rPr>
              <a:t> = 0.004)</a:t>
            </a:r>
          </a:p>
          <a:p>
            <a:pPr>
              <a:spcBef>
                <a:spcPts val="1176"/>
              </a:spcBef>
            </a:pPr>
            <a:r>
              <a:rPr lang="en-US" sz="2400" kern="1200" dirty="0">
                <a:solidFill>
                  <a:srgbClr val="FFFFFF"/>
                </a:solidFill>
                <a:latin typeface="Arial" charset="0"/>
                <a:ea typeface="ＭＳ Ｐゴシック" charset="0"/>
              </a:rPr>
              <a:t>Grade 3/4 toxicities: neutropenia, thrombocytopenia, leucopenia, anemia</a:t>
            </a:r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89BD2E3-2671-6546-9E04-75FD8E8B8B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6373368"/>
            <a:ext cx="10972800" cy="484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bIns="91440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nb-NO" sz="1600" dirty="0" err="1">
                <a:solidFill>
                  <a:srgbClr val="FFFFFF"/>
                </a:solidFill>
              </a:rPr>
              <a:t>Trněný</a:t>
            </a:r>
            <a:r>
              <a:rPr lang="nb-NO" sz="1600" dirty="0">
                <a:solidFill>
                  <a:srgbClr val="FFFFFF"/>
                </a:solidFill>
              </a:rPr>
              <a:t> M </a:t>
            </a: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et al. </a:t>
            </a:r>
            <a:r>
              <a:rPr kumimoji="0" lang="nb-NO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Lancet</a:t>
            </a:r>
            <a:r>
              <a:rPr kumimoji="0" lang="nb-NO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r>
              <a:rPr kumimoji="0" lang="nb-NO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Oncol</a:t>
            </a:r>
            <a:r>
              <a:rPr kumimoji="0" lang="nb-NO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2016;17(3):319-31.</a:t>
            </a:r>
          </a:p>
        </p:txBody>
      </p:sp>
    </p:spTree>
    <p:extLst>
      <p:ext uri="{BB962C8B-B14F-4D97-AF65-F5344CB8AC3E}">
        <p14:creationId xmlns:p14="http://schemas.microsoft.com/office/powerpoint/2010/main" val="341911832"/>
      </p:ext>
    </p:extLst>
  </p:cSld>
  <p:clrMapOvr>
    <a:masterClrMapping/>
  </p:clrMapOvr>
  <p:transition spd="slow" advClick="0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63" y="1332690"/>
            <a:ext cx="5605643" cy="4435933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First-Line Lenalidomide + Rituximab in MCL: Response Duration and Select Adverse Events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162550" y="2744409"/>
            <a:ext cx="1219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111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mr-IN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n</a:t>
            </a:r>
            <a:r>
              <a:rPr kumimoji="0" lang="mr-IN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= 36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  <a:p>
            <a:pPr marL="0" marR="0" lvl="0" indent="111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ORR: 92%</a:t>
            </a:r>
          </a:p>
          <a:p>
            <a:pPr marL="0" marR="0" lvl="0" indent="111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CR: 64%</a:t>
            </a:r>
          </a:p>
          <a:p>
            <a:pPr marL="0" marR="0" lvl="0" indent="111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PR: 28%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38199" y="6075675"/>
            <a:ext cx="10363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At median follow-up of 64 months, the 5-year PFS and OS were </a:t>
            </a:r>
            <a:r>
              <a:rPr kumimoji="0" lang="hr-HR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63.9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% and 77.4%, respectively.</a:t>
            </a:r>
          </a:p>
        </p:txBody>
      </p:sp>
      <p:sp>
        <p:nvSpPr>
          <p:cNvPr id="8" name="Rectangle 33"/>
          <p:cNvSpPr>
            <a:spLocks noChangeArrowheads="1"/>
          </p:cNvSpPr>
          <p:nvPr/>
        </p:nvSpPr>
        <p:spPr bwMode="auto">
          <a:xfrm>
            <a:off x="6944638" y="1759985"/>
            <a:ext cx="4792950" cy="3727382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graphicFrame>
        <p:nvGraphicFramePr>
          <p:cNvPr id="9" name="Group 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9972660"/>
              </p:ext>
            </p:extLst>
          </p:nvPr>
        </p:nvGraphicFramePr>
        <p:xfrm>
          <a:off x="7074163" y="1867713"/>
          <a:ext cx="4533900" cy="3511927"/>
        </p:xfrm>
        <a:graphic>
          <a:graphicData uri="http://schemas.openxmlformats.org/drawingml/2006/table">
            <a:tbl>
              <a:tblPr>
                <a:solidFill>
                  <a:srgbClr val="002A50"/>
                </a:solidFill>
              </a:tblPr>
              <a:tblGrid>
                <a:gridCol w="2000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5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8063">
                  <a:extLst>
                    <a:ext uri="{9D8B030D-6E8A-4147-A177-3AD203B41FA5}">
                      <a16:colId xmlns:a16="http://schemas.microsoft.com/office/drawing/2014/main" val="1075804777"/>
                    </a:ext>
                  </a:extLst>
                </a:gridCol>
              </a:tblGrid>
              <a:tr h="4855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Events (n = 38)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Any grade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Grade ≥3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42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Neutropenia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68%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42%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122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Thrombocytopenia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29%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11%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122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Anemia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47%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8%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122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Febrile neutropenia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3%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3%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122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Upper respiratory tract infection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24%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0%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5576753"/>
                  </a:ext>
                </a:extLst>
              </a:tr>
              <a:tr h="45642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Urinary tract infection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11%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0%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7667086"/>
                  </a:ext>
                </a:extLst>
              </a:tr>
              <a:tr h="39122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Diarrhea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53%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0%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603578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9646" y="6346365"/>
            <a:ext cx="10972800" cy="484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bIns="91440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Ruan</a:t>
            </a: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J et al. </a:t>
            </a:r>
            <a:r>
              <a:rPr kumimoji="0" lang="nb-NO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Blood</a:t>
            </a: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2018;132(19):2016-25.</a:t>
            </a:r>
          </a:p>
        </p:txBody>
      </p:sp>
      <p:sp>
        <p:nvSpPr>
          <p:cNvPr id="2" name="TextBox 1"/>
          <p:cNvSpPr txBox="1"/>
          <p:nvPr/>
        </p:nvSpPr>
        <p:spPr>
          <a:xfrm rot="16200000">
            <a:off x="-1468554" y="3255657"/>
            <a:ext cx="41537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Subjects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34200" y="133269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Induction Phase (Select AEs)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8200" y="5749355"/>
            <a:ext cx="56056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Months</a:t>
            </a:r>
          </a:p>
        </p:txBody>
      </p:sp>
    </p:spTree>
    <p:extLst>
      <p:ext uri="{BB962C8B-B14F-4D97-AF65-F5344CB8AC3E}">
        <p14:creationId xmlns:p14="http://schemas.microsoft.com/office/powerpoint/2010/main" val="2734415585"/>
      </p:ext>
    </p:extLst>
  </p:cSld>
  <p:clrMapOvr>
    <a:masterClrMapping/>
  </p:clrMapOvr>
  <p:transition spd="slow" advClick="0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EECB4E71-B0F0-DE45-8C4E-4EB9C44ADF0C}"/>
              </a:ext>
            </a:extLst>
          </p:cNvPr>
          <p:cNvGrpSpPr/>
          <p:nvPr/>
        </p:nvGrpSpPr>
        <p:grpSpPr>
          <a:xfrm>
            <a:off x="740979" y="5029200"/>
            <a:ext cx="10184061" cy="756744"/>
            <a:chOff x="740979" y="3373822"/>
            <a:chExt cx="10184061" cy="756744"/>
          </a:xfrm>
          <a:solidFill>
            <a:srgbClr val="F6BF5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83DF816-803A-CF4A-863F-D3FA3E6BDFC0}"/>
                </a:ext>
              </a:extLst>
            </p:cNvPr>
            <p:cNvSpPr/>
            <p:nvPr/>
          </p:nvSpPr>
          <p:spPr bwMode="auto">
            <a:xfrm>
              <a:off x="740979" y="3373822"/>
              <a:ext cx="9924393" cy="756744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5506F3A-72AF-AB4F-9CB9-7D61E0F67262}"/>
                </a:ext>
              </a:extLst>
            </p:cNvPr>
            <p:cNvSpPr>
              <a:spLocks noChangeAspect="1"/>
            </p:cNvSpPr>
            <p:nvPr/>
          </p:nvSpPr>
          <p:spPr bwMode="auto">
            <a:xfrm rot="2700000">
              <a:off x="10389943" y="3484644"/>
              <a:ext cx="535097" cy="535097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</p:grp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CA275B60-6AB8-594F-BCED-A1BBEDC503C8}"/>
              </a:ext>
            </a:extLst>
          </p:cNvPr>
          <p:cNvSpPr txBox="1">
            <a:spLocks/>
          </p:cNvSpPr>
          <p:nvPr/>
        </p:nvSpPr>
        <p:spPr>
          <a:xfrm>
            <a:off x="914400" y="1830388"/>
            <a:ext cx="10363200" cy="4189412"/>
          </a:xfrm>
          <a:prstGeom prst="rect">
            <a:avLst/>
          </a:prstGeom>
        </p:spPr>
        <p:txBody>
          <a:bodyPr/>
          <a:lstStyle>
            <a:lvl1pPr marL="342906" indent="-342906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62" indent="-285755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2pPr>
            <a:lvl3pPr marL="1143019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</a:defRPr>
            </a:lvl3pPr>
            <a:lvl4pPr marL="1600227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4pPr>
            <a:lvl5pPr marL="2057434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5pPr>
            <a:lvl6pPr marL="2514642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6pPr>
            <a:lvl7pPr marL="2971849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7pPr>
            <a:lvl8pPr marL="3429057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8pPr>
            <a:lvl9pPr marL="3886265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9pPr>
          </a:lstStyle>
          <a:p>
            <a:pPr marL="0" lvl="0" indent="0">
              <a:spcBef>
                <a:spcPts val="4800"/>
              </a:spcBef>
              <a:buNone/>
            </a:pPr>
            <a:r>
              <a:rPr lang="en-US" sz="3200" b="1" kern="0" dirty="0">
                <a:solidFill>
                  <a:schemeClr val="bg1">
                    <a:alpha val="40000"/>
                  </a:schemeClr>
                </a:solidFill>
              </a:rPr>
              <a:t>Hodgkin Lymphoma </a:t>
            </a:r>
          </a:p>
          <a:p>
            <a:pPr marL="0" lvl="0" indent="0">
              <a:spcBef>
                <a:spcPts val="4800"/>
              </a:spcBef>
              <a:buNone/>
            </a:pPr>
            <a:r>
              <a:rPr lang="en-US" sz="3200" b="1" kern="0" dirty="0">
                <a:solidFill>
                  <a:schemeClr val="bg1">
                    <a:alpha val="40000"/>
                  </a:schemeClr>
                </a:solidFill>
              </a:rPr>
              <a:t>Follicular Lymphoma </a:t>
            </a:r>
          </a:p>
          <a:p>
            <a:pPr marL="0" lvl="0" indent="0">
              <a:spcBef>
                <a:spcPts val="4800"/>
              </a:spcBef>
              <a:buNone/>
            </a:pPr>
            <a:r>
              <a:rPr lang="en-US" sz="3200" b="1" kern="0" dirty="0">
                <a:solidFill>
                  <a:schemeClr val="bg1">
                    <a:alpha val="40000"/>
                  </a:schemeClr>
                </a:solidFill>
              </a:rPr>
              <a:t>Mantle Cell Lymphoma</a:t>
            </a:r>
          </a:p>
          <a:p>
            <a:pPr marL="0" lvl="0" indent="0">
              <a:spcBef>
                <a:spcPts val="4800"/>
              </a:spcBef>
              <a:buNone/>
            </a:pPr>
            <a:r>
              <a:rPr lang="en-US" sz="3200" b="1" kern="0" dirty="0">
                <a:solidFill>
                  <a:srgbClr val="203864"/>
                </a:solidFill>
              </a:rPr>
              <a:t>Diffuse Large B-Cell Lymphoma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8288E4C-AEC7-BB48-BBA1-601878705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400" dirty="0"/>
              <a:t>Hodgkin and Non-Hodgkin Lymphomas: Agenda</a:t>
            </a:r>
          </a:p>
        </p:txBody>
      </p:sp>
    </p:spTree>
    <p:extLst>
      <p:ext uri="{BB962C8B-B14F-4D97-AF65-F5344CB8AC3E}">
        <p14:creationId xmlns:p14="http://schemas.microsoft.com/office/powerpoint/2010/main" val="3821755050"/>
      </p:ext>
    </p:extLst>
  </p:cSld>
  <p:clrMapOvr>
    <a:masterClrMapping/>
  </p:clrMapOvr>
  <p:transition spd="slow" advClick="0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Case Presentation (</a:t>
            </a:r>
            <a:r>
              <a:rPr lang="en-US" altLang="x-none" dirty="0" err="1"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x-none" dirty="0" err="1">
                <a:latin typeface="Arial" panose="020B0604020202020204" pitchFamily="34" charset="0"/>
                <a:cs typeface="Arial" panose="020B0604020202020204" pitchFamily="34" charset="0"/>
              </a:rPr>
              <a:t>Klebig</a:t>
            </a:r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38914" name="Content Placeholder 2"/>
          <p:cNvSpPr>
            <a:spLocks noGrp="1"/>
          </p:cNvSpPr>
          <p:nvPr>
            <p:ph idx="1"/>
          </p:nvPr>
        </p:nvSpPr>
        <p:spPr>
          <a:xfrm>
            <a:off x="609600" y="1371600"/>
            <a:ext cx="10972800" cy="5486400"/>
          </a:xfrm>
        </p:spPr>
        <p:txBody>
          <a:bodyPr/>
          <a:lstStyle/>
          <a:p>
            <a:pPr marL="0" indent="0">
              <a:buNone/>
            </a:pPr>
            <a:r>
              <a:rPr lang="en-US" altLang="x-none" sz="2600" b="1" dirty="0">
                <a:solidFill>
                  <a:srgbClr val="EFC5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Woman in her mid-30s with relapsed/refractory, triple-hit (high-grade) DLBCL</a:t>
            </a:r>
          </a:p>
          <a:p>
            <a:pPr marL="0" indent="0">
              <a:spcBef>
                <a:spcPts val="1776"/>
              </a:spcBef>
              <a:buNone/>
            </a:pPr>
            <a:r>
              <a:rPr lang="en-US" altLang="x-none" sz="2600" b="1" dirty="0">
                <a:solidFill>
                  <a:srgbClr val="EFC5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Treatments received</a:t>
            </a:r>
          </a:p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R-CHOP</a:t>
            </a:r>
          </a:p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DA-R-EPOCH</a:t>
            </a:r>
          </a:p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R-GDP</a:t>
            </a:r>
          </a:p>
          <a:p>
            <a:pPr marL="0" indent="0">
              <a:spcBef>
                <a:spcPts val="1776"/>
              </a:spcBef>
              <a:buNone/>
            </a:pPr>
            <a:r>
              <a:rPr lang="en-US" sz="2600" b="1" dirty="0">
                <a:solidFill>
                  <a:srgbClr val="E9BB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 considerations</a:t>
            </a:r>
          </a:p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Diagnosed in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second trimester of pregnancy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CAR T-cell associated CRS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D775493-7409-A645-B74B-D3AB25CCF796}"/>
              </a:ext>
            </a:extLst>
          </p:cNvPr>
          <p:cNvSpPr txBox="1">
            <a:spLocks/>
          </p:cNvSpPr>
          <p:nvPr/>
        </p:nvSpPr>
        <p:spPr bwMode="auto">
          <a:xfrm>
            <a:off x="6096000" y="2861930"/>
            <a:ext cx="4885267" cy="16764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9pPr>
          </a:lstStyle>
          <a:p>
            <a:r>
              <a:rPr lang="en-US" sz="2600" kern="0" dirty="0">
                <a:latin typeface="Arial" panose="020B0604020202020204" pitchFamily="34" charset="0"/>
                <a:cs typeface="Arial" panose="020B0604020202020204" pitchFamily="34" charset="0"/>
              </a:rPr>
              <a:t>R-ICE</a:t>
            </a:r>
          </a:p>
          <a:p>
            <a:r>
              <a:rPr lang="en-US" sz="2600" kern="0" dirty="0" err="1">
                <a:latin typeface="Arial" panose="020B0604020202020204" pitchFamily="34" charset="0"/>
                <a:cs typeface="Arial" panose="020B0604020202020204" pitchFamily="34" charset="0"/>
              </a:rPr>
              <a:t>Axicabtagene</a:t>
            </a:r>
            <a:r>
              <a:rPr lang="en-US" sz="2600" kern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kern="0" dirty="0" err="1">
                <a:latin typeface="Arial" panose="020B0604020202020204" pitchFamily="34" charset="0"/>
                <a:cs typeface="Arial" panose="020B0604020202020204" pitchFamily="34" charset="0"/>
              </a:rPr>
              <a:t>ciloleucel</a:t>
            </a:r>
            <a:endParaRPr lang="en-US" sz="26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0745914"/>
      </p:ext>
    </p:extLst>
  </p:cSld>
  <p:clrMapOvr>
    <a:masterClrMapping/>
  </p:clrMapOvr>
  <p:transition spd="slow" advClick="0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Case Presentation (</a:t>
            </a:r>
            <a:r>
              <a:rPr lang="en-US" altLang="x-none" dirty="0" err="1"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x-none" dirty="0" err="1">
                <a:latin typeface="Arial" panose="020B0604020202020204" pitchFamily="34" charset="0"/>
                <a:cs typeface="Arial" panose="020B0604020202020204" pitchFamily="34" charset="0"/>
              </a:rPr>
              <a:t>Klebig</a:t>
            </a:r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6" name="Content Placeholder 11">
            <a:extLst>
              <a:ext uri="{FF2B5EF4-FFF2-40B4-BE49-F238E27FC236}">
                <a16:creationId xmlns:a16="http://schemas.microsoft.com/office/drawing/2014/main" id="{3821B862-4D65-1644-8DEE-5BA5C54DA5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10000" y="2057400"/>
            <a:ext cx="4572000" cy="4572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AE0100C-7922-C14A-A42C-74F926B41E90}"/>
              </a:ext>
            </a:extLst>
          </p:cNvPr>
          <p:cNvSpPr/>
          <p:nvPr/>
        </p:nvSpPr>
        <p:spPr>
          <a:xfrm>
            <a:off x="2438400" y="1445567"/>
            <a:ext cx="7315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1</a:t>
            </a:r>
            <a:r>
              <a:rPr kumimoji="0" lang="en-US" sz="2400" b="1" i="0" u="sng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st</a:t>
            </a: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PET after C-section and 3 cycles of R-CHOP</a:t>
            </a:r>
          </a:p>
        </p:txBody>
      </p:sp>
    </p:spTree>
    <p:extLst>
      <p:ext uri="{BB962C8B-B14F-4D97-AF65-F5344CB8AC3E}">
        <p14:creationId xmlns:p14="http://schemas.microsoft.com/office/powerpoint/2010/main" val="977249304"/>
      </p:ext>
    </p:extLst>
  </p:cSld>
  <p:clrMapOvr>
    <a:masterClrMapping/>
  </p:clrMapOvr>
  <p:transition spd="slow" advClick="0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Case Presentation (</a:t>
            </a:r>
            <a:r>
              <a:rPr lang="en-US" altLang="x-none" dirty="0" err="1"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x-none" dirty="0" err="1">
                <a:latin typeface="Arial" panose="020B0604020202020204" pitchFamily="34" charset="0"/>
                <a:cs typeface="Arial" panose="020B0604020202020204" pitchFamily="34" charset="0"/>
              </a:rPr>
              <a:t>Klebig</a:t>
            </a:r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38914" name="Content Placeholder 2"/>
          <p:cNvSpPr>
            <a:spLocks noGrp="1"/>
          </p:cNvSpPr>
          <p:nvPr>
            <p:ph idx="1"/>
          </p:nvPr>
        </p:nvSpPr>
        <p:spPr>
          <a:xfrm>
            <a:off x="609600" y="1371600"/>
            <a:ext cx="10972800" cy="5486400"/>
          </a:xfrm>
        </p:spPr>
        <p:txBody>
          <a:bodyPr/>
          <a:lstStyle/>
          <a:p>
            <a:pPr marL="0" indent="0">
              <a:buNone/>
            </a:pPr>
            <a:r>
              <a:rPr lang="en-US" altLang="x-none" sz="2600" b="1" dirty="0">
                <a:solidFill>
                  <a:srgbClr val="EFC5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Woman in her mid-30s with DLBCL and metastases to the liver, kidney and pancreas</a:t>
            </a:r>
          </a:p>
          <a:p>
            <a:pPr marL="0" indent="0">
              <a:spcBef>
                <a:spcPts val="1776"/>
              </a:spcBef>
              <a:buNone/>
            </a:pPr>
            <a:r>
              <a:rPr lang="en-US" altLang="x-none" sz="2600" b="1" dirty="0">
                <a:solidFill>
                  <a:srgbClr val="EFC5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Treatments received</a:t>
            </a:r>
          </a:p>
          <a:p>
            <a:pPr marL="930275" indent="-355600"/>
            <a:r>
              <a:rPr lang="en-US" sz="2400" dirty="0"/>
              <a:t>CHOP</a:t>
            </a:r>
          </a:p>
          <a:p>
            <a:pPr marL="930275" indent="-355600"/>
            <a:r>
              <a:rPr lang="en-US" sz="2400" dirty="0"/>
              <a:t>GDP</a:t>
            </a:r>
          </a:p>
          <a:p>
            <a:pPr marL="930275" indent="-355600"/>
            <a:r>
              <a:rPr lang="en-US" sz="2400" dirty="0"/>
              <a:t>DHAP</a:t>
            </a:r>
          </a:p>
          <a:p>
            <a:pPr marL="0" indent="0">
              <a:spcBef>
                <a:spcPts val="1776"/>
              </a:spcBef>
              <a:buNone/>
            </a:pPr>
            <a:r>
              <a:rPr lang="en-US" sz="2600" b="1" dirty="0">
                <a:solidFill>
                  <a:srgbClr val="E9BB2B"/>
                </a:solidFill>
              </a:rPr>
              <a:t>Other considerations</a:t>
            </a:r>
          </a:p>
          <a:p>
            <a:pPr marL="930275" indent="-355600"/>
            <a:r>
              <a:rPr lang="en-US" sz="2400" dirty="0"/>
              <a:t>Married with a 7-year-old daughter</a:t>
            </a:r>
          </a:p>
          <a:p>
            <a:pPr marL="930275" indent="-355600"/>
            <a:r>
              <a:rPr lang="en-US" sz="2400" dirty="0"/>
              <a:t>Preferred to receive treatment locally when possible to avoid separation from family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C8B1B1D-AF90-3045-A4AE-E023C6000B79}"/>
              </a:ext>
            </a:extLst>
          </p:cNvPr>
          <p:cNvSpPr txBox="1">
            <a:spLocks/>
          </p:cNvSpPr>
          <p:nvPr/>
        </p:nvSpPr>
        <p:spPr bwMode="auto">
          <a:xfrm>
            <a:off x="6288133" y="2871061"/>
            <a:ext cx="4191000" cy="1447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9pPr>
          </a:lstStyle>
          <a:p>
            <a:r>
              <a:rPr lang="en-US" sz="2400" kern="0" dirty="0"/>
              <a:t>Venetoclax</a:t>
            </a:r>
          </a:p>
          <a:p>
            <a:r>
              <a:rPr lang="en-US" sz="2400" kern="0" dirty="0"/>
              <a:t>ICE</a:t>
            </a:r>
          </a:p>
        </p:txBody>
      </p:sp>
    </p:spTree>
    <p:extLst>
      <p:ext uri="{BB962C8B-B14F-4D97-AF65-F5344CB8AC3E}">
        <p14:creationId xmlns:p14="http://schemas.microsoft.com/office/powerpoint/2010/main" val="1483506713"/>
      </p:ext>
    </p:extLst>
  </p:cSld>
  <p:clrMapOvr>
    <a:masterClrMapping/>
  </p:clrMapOvr>
  <p:transition spd="slow" advClick="0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Case Presentation (</a:t>
            </a:r>
            <a:r>
              <a:rPr lang="en-US" altLang="x-none" dirty="0" err="1"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x-none" dirty="0" err="1">
                <a:latin typeface="Arial" panose="020B0604020202020204" pitchFamily="34" charset="0"/>
                <a:cs typeface="Arial" panose="020B0604020202020204" pitchFamily="34" charset="0"/>
              </a:rPr>
              <a:t>Klebig</a:t>
            </a:r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61F6D0F7-7F4B-8740-97DA-345FCF96FE3F}"/>
              </a:ext>
            </a:extLst>
          </p:cNvPr>
          <p:cNvSpPr txBox="1">
            <a:spLocks/>
          </p:cNvSpPr>
          <p:nvPr/>
        </p:nvSpPr>
        <p:spPr bwMode="auto">
          <a:xfrm>
            <a:off x="1180306" y="1295400"/>
            <a:ext cx="4040188" cy="63976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1" i="0" u="sng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Baseline PET/CT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C4948C9-9184-1042-86F9-4E0A2011CC36}"/>
              </a:ext>
            </a:extLst>
          </p:cNvPr>
          <p:cNvSpPr txBox="1">
            <a:spLocks/>
          </p:cNvSpPr>
          <p:nvPr/>
        </p:nvSpPr>
        <p:spPr>
          <a:xfrm>
            <a:off x="6702427" y="1295400"/>
            <a:ext cx="4575175" cy="639762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1" i="0" u="sng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After first 3 cycles of CHOP and 1 dose of HD-MTX = Deauville 4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13323A33-4924-4E4E-A1D4-CDF47CA7FE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133600"/>
            <a:ext cx="4572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>
            <a:extLst>
              <a:ext uri="{FF2B5EF4-FFF2-40B4-BE49-F238E27FC236}">
                <a16:creationId xmlns:a16="http://schemas.microsoft.com/office/drawing/2014/main" id="{AEF018D7-A62C-C54E-ABE3-FB07E26259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2" y="2133600"/>
            <a:ext cx="4572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7422297"/>
      </p:ext>
    </p:extLst>
  </p:cSld>
  <p:clrMapOvr>
    <a:masterClrMapping/>
  </p:clrMapOvr>
  <p:transition spd="slow" advClick="0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Case Presentation (</a:t>
            </a:r>
            <a:r>
              <a:rPr lang="en-US" altLang="x-none" dirty="0" err="1"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x-none" dirty="0" err="1">
                <a:latin typeface="Arial" panose="020B0604020202020204" pitchFamily="34" charset="0"/>
                <a:cs typeface="Arial" panose="020B0604020202020204" pitchFamily="34" charset="0"/>
              </a:rPr>
              <a:t>Klebig</a:t>
            </a:r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0366C41F-C324-144D-BCEA-7E27CD135D80}"/>
              </a:ext>
            </a:extLst>
          </p:cNvPr>
          <p:cNvSpPr txBox="1">
            <a:spLocks/>
          </p:cNvSpPr>
          <p:nvPr/>
        </p:nvSpPr>
        <p:spPr bwMode="auto">
          <a:xfrm>
            <a:off x="457200" y="1371600"/>
            <a:ext cx="5640388" cy="63976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sng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6 weeks after completion of CHOP/HD-MTX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60FEAE1A-4AE3-1042-98A3-4C5C227A5C35}"/>
              </a:ext>
            </a:extLst>
          </p:cNvPr>
          <p:cNvSpPr txBox="1">
            <a:spLocks/>
          </p:cNvSpPr>
          <p:nvPr/>
        </p:nvSpPr>
        <p:spPr>
          <a:xfrm>
            <a:off x="6778625" y="1371600"/>
            <a:ext cx="4498975" cy="63976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sng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Continued progression/refractory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C078A4AF-2F4F-A242-A6A6-69F0EAA543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394" y="2011362"/>
            <a:ext cx="4572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>
            <a:extLst>
              <a:ext uri="{FF2B5EF4-FFF2-40B4-BE49-F238E27FC236}">
                <a16:creationId xmlns:a16="http://schemas.microsoft.com/office/drawing/2014/main" id="{A74CCA32-DDDF-F041-B6C9-153201B5AB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649" y="2011362"/>
            <a:ext cx="4572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4876970"/>
      </p:ext>
    </p:extLst>
  </p:cSld>
  <p:clrMapOvr>
    <a:masterClrMapping/>
  </p:clrMapOvr>
  <p:transition spd="slow" advClick="0"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Case Presentation (</a:t>
            </a:r>
            <a:r>
              <a:rPr lang="en-US" altLang="x-none" dirty="0" err="1"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x-none" dirty="0" err="1">
                <a:latin typeface="Arial" panose="020B0604020202020204" pitchFamily="34" charset="0"/>
                <a:cs typeface="Arial" panose="020B0604020202020204" pitchFamily="34" charset="0"/>
              </a:rPr>
              <a:t>Klebig</a:t>
            </a:r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4181E62-9B58-F048-93C3-865FDF5770AA}"/>
              </a:ext>
            </a:extLst>
          </p:cNvPr>
          <p:cNvSpPr txBox="1">
            <a:spLocks/>
          </p:cNvSpPr>
          <p:nvPr/>
        </p:nvSpPr>
        <p:spPr bwMode="auto">
          <a:xfrm>
            <a:off x="875506" y="1345056"/>
            <a:ext cx="4040188" cy="63976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None/>
            </a:pPr>
            <a:r>
              <a:rPr lang="en-US" b="1" u="sng" kern="0" dirty="0"/>
              <a:t>Renal involvement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F7D9799A-15D6-F649-8051-2098A23AEB6B}"/>
              </a:ext>
            </a:extLst>
          </p:cNvPr>
          <p:cNvSpPr txBox="1">
            <a:spLocks/>
          </p:cNvSpPr>
          <p:nvPr/>
        </p:nvSpPr>
        <p:spPr>
          <a:xfrm>
            <a:off x="6631246" y="1356963"/>
            <a:ext cx="4041775" cy="63976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None/>
            </a:pPr>
            <a:r>
              <a:rPr lang="en-US" b="1" u="sng" kern="0" dirty="0"/>
              <a:t>Creatinine trend</a:t>
            </a:r>
          </a:p>
        </p:txBody>
      </p:sp>
      <p:pic>
        <p:nvPicPr>
          <p:cNvPr id="15" name="Content Placeholder 8">
            <a:extLst>
              <a:ext uri="{FF2B5EF4-FFF2-40B4-BE49-F238E27FC236}">
                <a16:creationId xmlns:a16="http://schemas.microsoft.com/office/drawing/2014/main" id="{007D1AED-9C29-FF43-BD26-43667DB6AB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8190" y="2095500"/>
            <a:ext cx="5887887" cy="2857500"/>
          </a:xfrm>
          <a:prstGeom prst="rect">
            <a:avLst/>
          </a:prstGeom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6AAA6924-E471-8F47-837B-A5E273B606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987455"/>
            <a:ext cx="4572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3452581"/>
      </p:ext>
    </p:extLst>
  </p:cSld>
  <p:clrMapOvr>
    <a:masterClrMapping/>
  </p:clrMapOvr>
  <p:transition spd="slow" advClick="0"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33">
            <a:extLst>
              <a:ext uri="{FF2B5EF4-FFF2-40B4-BE49-F238E27FC236}">
                <a16:creationId xmlns:a16="http://schemas.microsoft.com/office/drawing/2014/main" id="{2F7AF369-09C3-4F49-86CE-0F92C6419F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200" y="1822757"/>
            <a:ext cx="8915400" cy="2749243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0E54B7B-8C9E-A449-997C-3203DDFC55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93937"/>
            <a:ext cx="11353800" cy="1143000"/>
          </a:xfrm>
        </p:spPr>
        <p:txBody>
          <a:bodyPr/>
          <a:lstStyle/>
          <a:p>
            <a:r>
              <a:rPr lang="en-US" sz="2400" dirty="0">
                <a:latin typeface="Arial" charset="0"/>
                <a:ea typeface="ヒラギノ角ゴ Pro W3" charset="0"/>
                <a:cs typeface="ヒラギノ角ゴ Pro W3" charset="0"/>
              </a:rPr>
              <a:t>Long-Term Follow-Up from a Combined Analysis of 2 Phase II Trials of Lenalidomide </a:t>
            </a:r>
            <a:r>
              <a:rPr lang="en-US" sz="2400" dirty="0"/>
              <a:t>with R-CHOP for Previously Untreated DLBCL by Cell of Origin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24718E-3DD7-0148-9144-2454545B67E3}"/>
              </a:ext>
            </a:extLst>
          </p:cNvPr>
          <p:cNvSpPr txBox="1"/>
          <p:nvPr/>
        </p:nvSpPr>
        <p:spPr>
          <a:xfrm>
            <a:off x="156090" y="6456286"/>
            <a:ext cx="83021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/>
              <a:t>Castellino</a:t>
            </a:r>
            <a:r>
              <a:rPr lang="en-US" sz="1600" dirty="0"/>
              <a:t> A et al. </a:t>
            </a:r>
            <a:r>
              <a:rPr lang="en-US" sz="1600" i="1" dirty="0"/>
              <a:t>Blood Cancer J</a:t>
            </a:r>
            <a:r>
              <a:rPr lang="en-US" sz="1600" dirty="0"/>
              <a:t> 2018;8(11):108; </a:t>
            </a:r>
            <a:r>
              <a:rPr lang="en-US" sz="1600" i="1" dirty="0"/>
              <a:t>Proc ASH </a:t>
            </a:r>
            <a:r>
              <a:rPr lang="en-US" sz="1600" dirty="0"/>
              <a:t>2018;Abstract 2962.</a:t>
            </a:r>
          </a:p>
        </p:txBody>
      </p:sp>
      <p:graphicFrame>
        <p:nvGraphicFramePr>
          <p:cNvPr id="12" name="Group 36">
            <a:extLst>
              <a:ext uri="{FF2B5EF4-FFF2-40B4-BE49-F238E27FC236}">
                <a16:creationId xmlns:a16="http://schemas.microsoft.com/office/drawing/2014/main" id="{23C540FC-87BD-F040-B44F-194080C9337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8279203"/>
              </p:ext>
            </p:extLst>
          </p:nvPr>
        </p:nvGraphicFramePr>
        <p:xfrm>
          <a:off x="1714502" y="1954403"/>
          <a:ext cx="8686797" cy="2471651"/>
        </p:xfrm>
        <a:graphic>
          <a:graphicData uri="http://schemas.openxmlformats.org/drawingml/2006/table">
            <a:tbl>
              <a:tblPr/>
              <a:tblGrid>
                <a:gridCol w="27303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3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14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41474">
                  <a:extLst>
                    <a:ext uri="{9D8B030D-6E8A-4147-A177-3AD203B41FA5}">
                      <a16:colId xmlns:a16="http://schemas.microsoft.com/office/drawing/2014/main" val="924527337"/>
                    </a:ext>
                  </a:extLst>
                </a:gridCol>
              </a:tblGrid>
              <a:tr h="36083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Outcome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(Hazard ratio; </a:t>
                      </a:r>
                      <a:r>
                        <a:rPr kumimoji="0" lang="en-US" sz="16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p</a:t>
                      </a: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-value)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Cell of origin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HR (</a:t>
                      </a:r>
                      <a:r>
                        <a:rPr kumimoji="0" lang="en-US" sz="16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p</a:t>
                      </a: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-value)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6504050"/>
                  </a:ext>
                </a:extLst>
              </a:tr>
              <a:tr h="675703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Non-GCB 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+mn-lt"/>
                        </a:rPr>
                        <a:t>GCB 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600" b="1" dirty="0">
                        <a:latin typeface="+mn-lt"/>
                      </a:endParaRP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7252211"/>
                  </a:ext>
                </a:extLst>
              </a:tr>
              <a:tr h="43805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5-year PFS (n = 41, 47)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64.5%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52.8%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1.54 (0.1983)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85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5-year TTP (n = 41, 47)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69.6%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61.6%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1.33 (0.4436)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85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5-year OS (n = 43, 47)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74.1%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68.6%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1.59 (0.2375)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5376706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763ED1BF-8F95-3342-82DE-1BFC6D3139F9}"/>
              </a:ext>
            </a:extLst>
          </p:cNvPr>
          <p:cNvSpPr/>
          <p:nvPr/>
        </p:nvSpPr>
        <p:spPr>
          <a:xfrm>
            <a:off x="1371600" y="4896048"/>
            <a:ext cx="100175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Addition of lenalidomide appears to mitigate negative prognosis of non-GCB phenotype</a:t>
            </a:r>
          </a:p>
          <a:p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Incidences of therapy-related secondary cancer and late toxicities were low</a:t>
            </a:r>
          </a:p>
        </p:txBody>
      </p:sp>
    </p:spTree>
    <p:extLst>
      <p:ext uri="{BB962C8B-B14F-4D97-AF65-F5344CB8AC3E}">
        <p14:creationId xmlns:p14="http://schemas.microsoft.com/office/powerpoint/2010/main" val="1296377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8">
            <a:extLst>
              <a:ext uri="{FF2B5EF4-FFF2-40B4-BE49-F238E27FC236}">
                <a16:creationId xmlns:a16="http://schemas.microsoft.com/office/drawing/2014/main" id="{56D94323-D291-C04E-9FA8-829A6EA16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Disclosures for </a:t>
            </a:r>
            <a:r>
              <a:rPr lang="en-US" altLang="en-US" dirty="0" err="1"/>
              <a:t>Ms</a:t>
            </a:r>
            <a:r>
              <a:rPr lang="en-US" altLang="en-US" dirty="0"/>
              <a:t> Goodrich</a:t>
            </a:r>
          </a:p>
        </p:txBody>
      </p:sp>
      <p:graphicFrame>
        <p:nvGraphicFramePr>
          <p:cNvPr id="5" name="Group 45">
            <a:extLst>
              <a:ext uri="{FF2B5EF4-FFF2-40B4-BE49-F238E27FC236}">
                <a16:creationId xmlns:a16="http://schemas.microsoft.com/office/drawing/2014/main" id="{290920A7-D8FB-9E49-A728-1F81D93D361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181100" y="2133600"/>
          <a:ext cx="9829800" cy="1895610"/>
        </p:xfrm>
        <a:graphic>
          <a:graphicData uri="http://schemas.openxmlformats.org/drawingml/2006/table">
            <a:tbl>
              <a:tblPr/>
              <a:tblGrid>
                <a:gridCol w="273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99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9561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Advisory Committee</a:t>
                      </a:r>
                    </a:p>
                  </a:txBody>
                  <a:tcPr marL="228600" marR="228600" marT="45724" marB="4572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Gilead Sciences Inc, Mylan Pharmaceuticals Inc, Sandoz Inc, a Novartis Division</a:t>
                      </a:r>
                    </a:p>
                  </a:txBody>
                  <a:tcPr marL="228600" marR="228600" marT="45724" marB="45724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8739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50A33B61-6B7C-9E40-B5F3-E6244DF09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95250"/>
            <a:ext cx="10972800" cy="1143000"/>
          </a:xfrm>
        </p:spPr>
        <p:txBody>
          <a:bodyPr/>
          <a:lstStyle/>
          <a:p>
            <a:r>
              <a:rPr lang="en-US" altLang="en-US" dirty="0"/>
              <a:t>ROBUST: A Phase III Trial of Lenalidomide plus R-CHOP versus </a:t>
            </a:r>
            <a:br>
              <a:rPr lang="en-US" altLang="en-US" dirty="0"/>
            </a:br>
            <a:r>
              <a:rPr lang="en-US" altLang="en-US" dirty="0"/>
              <a:t>R-CHOP for Untreated ABC-Type DLBCL</a:t>
            </a:r>
          </a:p>
        </p:txBody>
      </p:sp>
      <p:cxnSp>
        <p:nvCxnSpPr>
          <p:cNvPr id="13315" name="Straight Connector 10">
            <a:extLst>
              <a:ext uri="{FF2B5EF4-FFF2-40B4-BE49-F238E27FC236}">
                <a16:creationId xmlns:a16="http://schemas.microsoft.com/office/drawing/2014/main" id="{F4738558-FE7F-9D45-9B8B-968405E68E8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319588" y="3719513"/>
            <a:ext cx="6096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98E0E17A-4F2A-3443-A451-B0400B2A875A}"/>
              </a:ext>
            </a:extLst>
          </p:cNvPr>
          <p:cNvCxnSpPr/>
          <p:nvPr/>
        </p:nvCxnSpPr>
        <p:spPr bwMode="auto">
          <a:xfrm rot="5400000" flipH="1" flipV="1">
            <a:off x="4278312" y="3640138"/>
            <a:ext cx="1655763" cy="1588"/>
          </a:xfrm>
          <a:prstGeom prst="straightConnector1">
            <a:avLst/>
          </a:prstGeom>
          <a:ln w="28575" cmpd="sng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16150D5-BFE4-2C47-889F-4B67DB6C86AA}"/>
              </a:ext>
            </a:extLst>
          </p:cNvPr>
          <p:cNvCxnSpPr/>
          <p:nvPr/>
        </p:nvCxnSpPr>
        <p:spPr bwMode="auto">
          <a:xfrm>
            <a:off x="5105400" y="4468813"/>
            <a:ext cx="661988" cy="0"/>
          </a:xfrm>
          <a:prstGeom prst="straightConnector1">
            <a:avLst/>
          </a:prstGeom>
          <a:ln w="28575" cmpd="sng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FC55E072-DCCC-8F46-B8C1-FCCC5A5AB62F}"/>
              </a:ext>
            </a:extLst>
          </p:cNvPr>
          <p:cNvCxnSpPr/>
          <p:nvPr/>
        </p:nvCxnSpPr>
        <p:spPr bwMode="auto">
          <a:xfrm>
            <a:off x="5105400" y="2813050"/>
            <a:ext cx="661988" cy="0"/>
          </a:xfrm>
          <a:prstGeom prst="straightConnector1">
            <a:avLst/>
          </a:prstGeom>
          <a:ln w="28575" cmpd="sng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319" name="Group 9">
            <a:extLst>
              <a:ext uri="{FF2B5EF4-FFF2-40B4-BE49-F238E27FC236}">
                <a16:creationId xmlns:a16="http://schemas.microsoft.com/office/drawing/2014/main" id="{AF149D7F-60A4-5A42-ABD6-5004B69A3371}"/>
              </a:ext>
            </a:extLst>
          </p:cNvPr>
          <p:cNvGrpSpPr>
            <a:grpSpLocks/>
          </p:cNvGrpSpPr>
          <p:nvPr/>
        </p:nvGrpSpPr>
        <p:grpSpPr bwMode="auto">
          <a:xfrm>
            <a:off x="4651375" y="3206750"/>
            <a:ext cx="914400" cy="914400"/>
            <a:chOff x="1872" y="1584"/>
            <a:chExt cx="576" cy="576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3BD29C98-85CF-FC47-87F8-4BC876DF6A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2" y="1584"/>
              <a:ext cx="576" cy="576"/>
            </a:xfrm>
            <a:prstGeom prst="ellipse">
              <a:avLst/>
            </a:prstGeom>
            <a:solidFill>
              <a:srgbClr val="FE701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63500" dir="2700000" algn="ctr" rotWithShape="0">
                      <a:schemeClr val="tx1">
                        <a:alpha val="39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GB"/>
              </a:defPPr>
              <a:lvl1pPr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1pPr>
              <a:lvl2pPr marL="4302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2pPr>
              <a:lvl3pPr marL="6461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3pPr>
              <a:lvl4pPr marL="8620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4pPr>
              <a:lvl5pPr marL="10779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5pPr>
              <a:lvl6pPr marL="22860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6pPr>
              <a:lvl7pPr marL="27432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7pPr>
              <a:lvl8pPr marL="32004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8pPr>
              <a:lvl9pPr marL="36576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9pPr>
            </a:lstStyle>
            <a:p>
              <a:pPr marL="0" marR="0" lvl="0" indent="0" algn="l" defTabSz="4556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Calibri"/>
                <a:ea typeface="MS PGothic" charset="0"/>
                <a:cs typeface="Calibri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8327709-66AA-CD48-8A95-0FBD2212FB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0" y="1632"/>
              <a:ext cx="480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63500" dir="2700000" algn="ctr" rotWithShape="0">
                      <a:schemeClr val="tx1">
                        <a:alpha val="39998"/>
                      </a:schemeClr>
                    </a:outerShdw>
                  </a:effectLst>
                </a14:hiddenEffects>
              </a:ext>
            </a:extLst>
          </p:spPr>
          <p:txBody>
            <a:bodyPr lIns="0" tIns="0" rIns="0" anchor="ctr"/>
            <a:lstStyle>
              <a:defPPr>
                <a:defRPr lang="en-GB"/>
              </a:defPPr>
              <a:lvl1pPr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1pPr>
              <a:lvl2pPr marL="4302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2pPr>
              <a:lvl3pPr marL="6461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3pPr>
              <a:lvl4pPr marL="8620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4pPr>
              <a:lvl5pPr marL="10779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5pPr>
              <a:lvl6pPr marL="22860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6pPr>
              <a:lvl7pPr marL="27432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7pPr>
              <a:lvl8pPr marL="32004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8pPr>
              <a:lvl9pPr marL="36576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9pPr>
            </a:lstStyle>
            <a:p>
              <a:pPr marL="0" marR="0" lvl="0" indent="0" algn="ctr" defTabSz="4556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Arial" charset="0"/>
                  <a:cs typeface="Arial" charset="0"/>
                </a:rPr>
                <a:t>R</a:t>
              </a:r>
            </a:p>
          </p:txBody>
        </p:sp>
      </p:grpSp>
      <p:graphicFrame>
        <p:nvGraphicFramePr>
          <p:cNvPr id="13" name="Group 31">
            <a:extLst>
              <a:ext uri="{FF2B5EF4-FFF2-40B4-BE49-F238E27FC236}">
                <a16:creationId xmlns:a16="http://schemas.microsoft.com/office/drawing/2014/main" id="{81B28937-D9B2-7B45-8CA5-849DBF40FE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9794733"/>
              </p:ext>
            </p:extLst>
          </p:nvPr>
        </p:nvGraphicFramePr>
        <p:xfrm>
          <a:off x="793753" y="2998569"/>
          <a:ext cx="3543296" cy="1284725"/>
        </p:xfrm>
        <a:graphic>
          <a:graphicData uri="http://schemas.openxmlformats.org/drawingml/2006/table">
            <a:tbl>
              <a:tblPr/>
              <a:tblGrid>
                <a:gridCol w="35432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4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Eligibility (570) </a:t>
                      </a:r>
                    </a:p>
                  </a:txBody>
                  <a:tcPr marL="91441" marR="91441" marT="45732" marB="4573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92F5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8750"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Untreated, ABC-type DLBCL</a:t>
                      </a:r>
                    </a:p>
                  </a:txBody>
                  <a:tcPr marL="91441" marR="91441" marT="45732" marB="4573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E5D9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Rectangle 18">
            <a:extLst>
              <a:ext uri="{FF2B5EF4-FFF2-40B4-BE49-F238E27FC236}">
                <a16:creationId xmlns:a16="http://schemas.microsoft.com/office/drawing/2014/main" id="{04BAA60A-B540-B34D-98E1-084E30F8E2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5338" y="2105829"/>
            <a:ext cx="4454525" cy="1327130"/>
          </a:xfrm>
          <a:prstGeom prst="rect">
            <a:avLst/>
          </a:prstGeom>
          <a:solidFill>
            <a:srgbClr val="F9951E"/>
          </a:solidFill>
          <a:ln w="12700" cmpd="sng">
            <a:solidFill>
              <a:srgbClr val="FFFFFF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Calibri"/>
            </a:endParaRPr>
          </a:p>
        </p:txBody>
      </p:sp>
      <p:sp>
        <p:nvSpPr>
          <p:cNvPr id="15" name="Rectangle 18">
            <a:extLst>
              <a:ext uri="{FF2B5EF4-FFF2-40B4-BE49-F238E27FC236}">
                <a16:creationId xmlns:a16="http://schemas.microsoft.com/office/drawing/2014/main" id="{106E079C-7530-0F45-8121-08DFF6E76A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5338" y="3873344"/>
            <a:ext cx="4454525" cy="1346514"/>
          </a:xfrm>
          <a:prstGeom prst="rect">
            <a:avLst/>
          </a:prstGeom>
          <a:solidFill>
            <a:srgbClr val="99CD14"/>
          </a:solidFill>
          <a:ln w="12700" cmpd="sng">
            <a:solidFill>
              <a:srgbClr val="FFFFFF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ＭＳ Ｐゴシック" charset="0"/>
                <a:cs typeface="Calibri"/>
              </a:rPr>
              <a:t> </a:t>
            </a:r>
          </a:p>
        </p:txBody>
      </p:sp>
      <p:sp>
        <p:nvSpPr>
          <p:cNvPr id="13330" name="TextBox 16">
            <a:extLst>
              <a:ext uri="{FF2B5EF4-FFF2-40B4-BE49-F238E27FC236}">
                <a16:creationId xmlns:a16="http://schemas.microsoft.com/office/drawing/2014/main" id="{E1613760-6001-F644-982B-4FE013DC39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8675" y="2101870"/>
            <a:ext cx="4421188" cy="1327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 eaLnBrk="0" hangingPunct="0">
              <a:spcBef>
                <a:spcPct val="20000"/>
              </a:spcBef>
              <a:buChar char="•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Lenalidomide + R-CHOP</a:t>
            </a:r>
          </a:p>
        </p:txBody>
      </p:sp>
      <p:sp>
        <p:nvSpPr>
          <p:cNvPr id="13331" name="TextBox 17">
            <a:extLst>
              <a:ext uri="{FF2B5EF4-FFF2-40B4-BE49-F238E27FC236}">
                <a16:creationId xmlns:a16="http://schemas.microsoft.com/office/drawing/2014/main" id="{EADFFCAB-A1F5-BD4D-886B-7F458699ED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9150" y="3869384"/>
            <a:ext cx="4430713" cy="1350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 eaLnBrk="0" hangingPunct="0">
              <a:spcBef>
                <a:spcPct val="20000"/>
              </a:spcBef>
              <a:buChar char="•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0" algn="ctr">
              <a:spcBef>
                <a:spcPct val="0"/>
              </a:spcBef>
              <a:buNone/>
              <a:defRPr/>
            </a:pPr>
            <a:r>
              <a:rPr lang="en-US" altLang="en-US" sz="2200" b="1" dirty="0">
                <a:solidFill>
                  <a:srgbClr val="002060"/>
                </a:solidFill>
                <a:cs typeface="Arial" panose="020B0604020202020204" pitchFamily="34" charset="0"/>
              </a:rPr>
              <a:t>Placebo + </a:t>
            </a: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R-CHOP</a:t>
            </a:r>
          </a:p>
        </p:txBody>
      </p:sp>
      <p:sp>
        <p:nvSpPr>
          <p:cNvPr id="13333" name="TextBox 2">
            <a:extLst>
              <a:ext uri="{FF2B5EF4-FFF2-40B4-BE49-F238E27FC236}">
                <a16:creationId xmlns:a16="http://schemas.microsoft.com/office/drawing/2014/main" id="{81D9B05D-B283-5C40-8346-EB14E03258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8932" y="1744153"/>
            <a:ext cx="472783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defRPr/>
            </a:pP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</a:rPr>
              <a:t>Trial identifier: </a:t>
            </a:r>
            <a:r>
              <a:rPr lang="en-US" sz="2000" dirty="0"/>
              <a:t>NCT02285062 (Closed)</a:t>
            </a:r>
          </a:p>
        </p:txBody>
      </p:sp>
      <p:sp>
        <p:nvSpPr>
          <p:cNvPr id="13334" name="Rectangle 20">
            <a:extLst>
              <a:ext uri="{FF2B5EF4-FFF2-40B4-BE49-F238E27FC236}">
                <a16:creationId xmlns:a16="http://schemas.microsoft.com/office/drawing/2014/main" id="{866F3AD0-6A9C-364F-8BC7-C98342CEE3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531" y="5487823"/>
            <a:ext cx="84693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Primary endpoint</a:t>
            </a: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: Progression-free survival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D0E0148-964C-F34D-BA3C-4C358476F5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055" y="6440551"/>
            <a:ext cx="10972800" cy="317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bIns="91440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600" dirty="0" err="1">
                <a:solidFill>
                  <a:srgbClr val="FFFFFF"/>
                </a:solidFill>
              </a:rPr>
              <a:t>www.clinicaltrials.gov</a:t>
            </a:r>
            <a:r>
              <a:rPr lang="en-US" sz="1600" dirty="0">
                <a:solidFill>
                  <a:srgbClr val="FFFFFF"/>
                </a:solidFill>
              </a:rPr>
              <a:t>. Accessed April 2019.</a:t>
            </a:r>
            <a:endParaRPr lang="nb-NO" sz="1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920864"/>
      </p:ext>
    </p:extLst>
  </p:cSld>
  <p:clrMapOvr>
    <a:masterClrMapping/>
  </p:clrMapOvr>
  <p:transition spd="slow" advClick="0"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48AF5EC-CC16-084C-929C-247CA0C3E279}"/>
              </a:ext>
            </a:extLst>
          </p:cNvPr>
          <p:cNvSpPr/>
          <p:nvPr/>
        </p:nvSpPr>
        <p:spPr bwMode="auto">
          <a:xfrm>
            <a:off x="0" y="1439327"/>
            <a:ext cx="12192000" cy="4809073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4" name="Picture 4" descr="https://media4.asco.org/144/8693/92925/92925_slide_big_2.jpg">
            <a:extLst>
              <a:ext uri="{FF2B5EF4-FFF2-40B4-BE49-F238E27FC236}">
                <a16:creationId xmlns:a16="http://schemas.microsoft.com/office/drawing/2014/main" id="{B011AC8B-0E07-B544-9CC5-D3E25A9B5B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09" t="42924" r="1150" b="6533"/>
          <a:stretch/>
        </p:blipFill>
        <p:spPr bwMode="auto">
          <a:xfrm>
            <a:off x="6332739" y="1580909"/>
            <a:ext cx="5675995" cy="4525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B0294A1-A126-A345-908B-7A75A633D2FA}"/>
              </a:ext>
            </a:extLst>
          </p:cNvPr>
          <p:cNvSpPr txBox="1"/>
          <p:nvPr/>
        </p:nvSpPr>
        <p:spPr>
          <a:xfrm>
            <a:off x="152400" y="6400800"/>
            <a:ext cx="815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eaLnBrk="1" hangingPunct="1">
              <a:defRPr/>
            </a:pPr>
            <a:r>
              <a:rPr kumimoji="0" lang="en-US" sz="16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n-lt"/>
                <a:ea typeface="Calibri" charset="0"/>
                <a:cs typeface="Calibri" charset="0"/>
              </a:rPr>
              <a:t>Morschhauser</a:t>
            </a:r>
            <a:r>
              <a:rPr kumimoji="0" lang="en-US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Calibri" charset="0"/>
                <a:cs typeface="Calibri" charset="0"/>
              </a:rPr>
              <a:t> F et al. </a:t>
            </a:r>
            <a:r>
              <a:rPr kumimoji="0" lang="en-US" sz="160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Calibri" charset="0"/>
                <a:cs typeface="Calibri" charset="0"/>
              </a:rPr>
              <a:t>Proc ASCO </a:t>
            </a:r>
            <a:r>
              <a:rPr kumimoji="0" lang="en-US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Calibri" charset="0"/>
                <a:cs typeface="Calibri" charset="0"/>
              </a:rPr>
              <a:t>2014;Abstract 8519.</a:t>
            </a:r>
            <a:endParaRPr lang="en-GB" altLang="en-US" sz="1600" dirty="0">
              <a:ea typeface="Calibri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42976D1-CE97-C74C-8ACA-6D05736621EC}"/>
              </a:ext>
            </a:extLst>
          </p:cNvPr>
          <p:cNvSpPr txBox="1"/>
          <p:nvPr/>
        </p:nvSpPr>
        <p:spPr>
          <a:xfrm>
            <a:off x="457200" y="1485694"/>
            <a:ext cx="6019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err="1">
                <a:solidFill>
                  <a:schemeClr val="tx2"/>
                </a:solidFill>
              </a:rPr>
              <a:t>Polatuzumab</a:t>
            </a:r>
            <a:r>
              <a:rPr lang="en-US" sz="1800" dirty="0">
                <a:solidFill>
                  <a:schemeClr val="tx2"/>
                </a:solidFill>
              </a:rPr>
              <a:t> </a:t>
            </a:r>
            <a:r>
              <a:rPr lang="en-US" sz="1800" dirty="0" err="1">
                <a:solidFill>
                  <a:schemeClr val="tx2"/>
                </a:solidFill>
              </a:rPr>
              <a:t>vedotin</a:t>
            </a:r>
            <a:r>
              <a:rPr lang="en-US" sz="1800" dirty="0">
                <a:solidFill>
                  <a:schemeClr val="tx2"/>
                </a:solidFill>
              </a:rPr>
              <a:t> is an antibody-drug conjugate (ADC) consisting of monomethyl auristatin E (MMAE) conjugated to anti-CD22 and CD79b monoclonal antibodies via a cleavable linker molecule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BE247539-1191-984C-A234-9128A538A0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Mechanism of Action of Polatuzumab Vedotin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F725333-D85C-DE40-8C25-018BCBB0FA5F}"/>
              </a:ext>
            </a:extLst>
          </p:cNvPr>
          <p:cNvGrpSpPr/>
          <p:nvPr/>
        </p:nvGrpSpPr>
        <p:grpSpPr>
          <a:xfrm>
            <a:off x="183266" y="2686023"/>
            <a:ext cx="5310730" cy="3492148"/>
            <a:chOff x="183266" y="2686023"/>
            <a:chExt cx="5310730" cy="3492148"/>
          </a:xfrm>
        </p:grpSpPr>
        <p:pic>
          <p:nvPicPr>
            <p:cNvPr id="10" name="Picture 4">
              <a:extLst>
                <a:ext uri="{FF2B5EF4-FFF2-40B4-BE49-F238E27FC236}">
                  <a16:creationId xmlns:a16="http://schemas.microsoft.com/office/drawing/2014/main" id="{B9B7BF5B-C593-B04C-A82C-1A140919CF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7617" t="9170" r="6000" b="12056"/>
            <a:stretch/>
          </p:blipFill>
          <p:spPr>
            <a:xfrm>
              <a:off x="183266" y="2686023"/>
              <a:ext cx="5310730" cy="3492148"/>
            </a:xfrm>
            <a:prstGeom prst="rect">
              <a:avLst/>
            </a:prstGeom>
          </p:spPr>
        </p:pic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0D4C95EB-3B6F-2548-9525-7A9ABB604B54}"/>
                </a:ext>
              </a:extLst>
            </p:cNvPr>
            <p:cNvSpPr/>
            <p:nvPr/>
          </p:nvSpPr>
          <p:spPr bwMode="auto">
            <a:xfrm>
              <a:off x="547410" y="2721988"/>
              <a:ext cx="1944672" cy="613458"/>
            </a:xfrm>
            <a:custGeom>
              <a:avLst/>
              <a:gdLst>
                <a:gd name="connsiteX0" fmla="*/ 69448 w 1944672"/>
                <a:gd name="connsiteY0" fmla="*/ 277792 h 613458"/>
                <a:gd name="connsiteX1" fmla="*/ 69448 w 1944672"/>
                <a:gd name="connsiteY1" fmla="*/ 277792 h 613458"/>
                <a:gd name="connsiteX2" fmla="*/ 150471 w 1944672"/>
                <a:gd name="connsiteY2" fmla="*/ 335665 h 613458"/>
                <a:gd name="connsiteX3" fmla="*/ 185195 w 1944672"/>
                <a:gd name="connsiteY3" fmla="*/ 347240 h 613458"/>
                <a:gd name="connsiteX4" fmla="*/ 254643 w 1944672"/>
                <a:gd name="connsiteY4" fmla="*/ 393539 h 613458"/>
                <a:gd name="connsiteX5" fmla="*/ 289367 w 1944672"/>
                <a:gd name="connsiteY5" fmla="*/ 416688 h 613458"/>
                <a:gd name="connsiteX6" fmla="*/ 324091 w 1944672"/>
                <a:gd name="connsiteY6" fmla="*/ 439838 h 613458"/>
                <a:gd name="connsiteX7" fmla="*/ 416689 w 1944672"/>
                <a:gd name="connsiteY7" fmla="*/ 520860 h 613458"/>
                <a:gd name="connsiteX8" fmla="*/ 428264 w 1944672"/>
                <a:gd name="connsiteY8" fmla="*/ 555584 h 613458"/>
                <a:gd name="connsiteX9" fmla="*/ 486137 w 1944672"/>
                <a:gd name="connsiteY9" fmla="*/ 613458 h 613458"/>
                <a:gd name="connsiteX10" fmla="*/ 1122745 w 1944672"/>
                <a:gd name="connsiteY10" fmla="*/ 590308 h 613458"/>
                <a:gd name="connsiteX11" fmla="*/ 1273215 w 1944672"/>
                <a:gd name="connsiteY11" fmla="*/ 578734 h 613458"/>
                <a:gd name="connsiteX12" fmla="*/ 1331089 w 1944672"/>
                <a:gd name="connsiteY12" fmla="*/ 567159 h 613458"/>
                <a:gd name="connsiteX13" fmla="*/ 1562583 w 1944672"/>
                <a:gd name="connsiteY13" fmla="*/ 544010 h 613458"/>
                <a:gd name="connsiteX14" fmla="*/ 1620456 w 1944672"/>
                <a:gd name="connsiteY14" fmla="*/ 532435 h 613458"/>
                <a:gd name="connsiteX15" fmla="*/ 1851950 w 1944672"/>
                <a:gd name="connsiteY15" fmla="*/ 509286 h 613458"/>
                <a:gd name="connsiteX16" fmla="*/ 1886674 w 1944672"/>
                <a:gd name="connsiteY16" fmla="*/ 497711 h 613458"/>
                <a:gd name="connsiteX17" fmla="*/ 1921398 w 1944672"/>
                <a:gd name="connsiteY17" fmla="*/ 474562 h 613458"/>
                <a:gd name="connsiteX18" fmla="*/ 1944547 w 1944672"/>
                <a:gd name="connsiteY18" fmla="*/ 381964 h 613458"/>
                <a:gd name="connsiteX19" fmla="*/ 1909823 w 1944672"/>
                <a:gd name="connsiteY19" fmla="*/ 254643 h 613458"/>
                <a:gd name="connsiteX20" fmla="*/ 1875099 w 1944672"/>
                <a:gd name="connsiteY20" fmla="*/ 138896 h 613458"/>
                <a:gd name="connsiteX21" fmla="*/ 1828800 w 1944672"/>
                <a:gd name="connsiteY21" fmla="*/ 69448 h 613458"/>
                <a:gd name="connsiteX22" fmla="*/ 1782501 w 1944672"/>
                <a:gd name="connsiteY22" fmla="*/ 11574 h 613458"/>
                <a:gd name="connsiteX23" fmla="*/ 1713053 w 1944672"/>
                <a:gd name="connsiteY23" fmla="*/ 0 h 613458"/>
                <a:gd name="connsiteX24" fmla="*/ 1342664 w 1944672"/>
                <a:gd name="connsiteY24" fmla="*/ 23149 h 613458"/>
                <a:gd name="connsiteX25" fmla="*/ 1111170 w 1944672"/>
                <a:gd name="connsiteY25" fmla="*/ 11574 h 613458"/>
                <a:gd name="connsiteX26" fmla="*/ 578734 w 1944672"/>
                <a:gd name="connsiteY26" fmla="*/ 0 h 613458"/>
                <a:gd name="connsiteX27" fmla="*/ 196770 w 1944672"/>
                <a:gd name="connsiteY27" fmla="*/ 11574 h 613458"/>
                <a:gd name="connsiteX28" fmla="*/ 0 w 1944672"/>
                <a:gd name="connsiteY28" fmla="*/ 57873 h 613458"/>
                <a:gd name="connsiteX29" fmla="*/ 34724 w 1944672"/>
                <a:gd name="connsiteY29" fmla="*/ 219919 h 613458"/>
                <a:gd name="connsiteX30" fmla="*/ 81023 w 1944672"/>
                <a:gd name="connsiteY30" fmla="*/ 277792 h 613458"/>
                <a:gd name="connsiteX31" fmla="*/ 115747 w 1944672"/>
                <a:gd name="connsiteY31" fmla="*/ 312516 h 613458"/>
                <a:gd name="connsiteX32" fmla="*/ 150471 w 1944672"/>
                <a:gd name="connsiteY32" fmla="*/ 358815 h 613458"/>
                <a:gd name="connsiteX33" fmla="*/ 231494 w 1944672"/>
                <a:gd name="connsiteY33" fmla="*/ 416688 h 61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944672" h="613458">
                  <a:moveTo>
                    <a:pt x="69448" y="277792"/>
                  </a:moveTo>
                  <a:lnTo>
                    <a:pt x="69448" y="277792"/>
                  </a:lnTo>
                  <a:cubicBezTo>
                    <a:pt x="96456" y="297083"/>
                    <a:pt x="122011" y="318589"/>
                    <a:pt x="150471" y="335665"/>
                  </a:cubicBezTo>
                  <a:cubicBezTo>
                    <a:pt x="160933" y="341942"/>
                    <a:pt x="174530" y="341315"/>
                    <a:pt x="185195" y="347240"/>
                  </a:cubicBezTo>
                  <a:cubicBezTo>
                    <a:pt x="209516" y="360752"/>
                    <a:pt x="231494" y="378106"/>
                    <a:pt x="254643" y="393539"/>
                  </a:cubicBezTo>
                  <a:lnTo>
                    <a:pt x="289367" y="416688"/>
                  </a:lnTo>
                  <a:cubicBezTo>
                    <a:pt x="300942" y="424405"/>
                    <a:pt x="314254" y="430001"/>
                    <a:pt x="324091" y="439838"/>
                  </a:cubicBezTo>
                  <a:cubicBezTo>
                    <a:pt x="391802" y="507547"/>
                    <a:pt x="359265" y="482578"/>
                    <a:pt x="416689" y="520860"/>
                  </a:cubicBezTo>
                  <a:cubicBezTo>
                    <a:pt x="420547" y="532435"/>
                    <a:pt x="420944" y="545823"/>
                    <a:pt x="428264" y="555584"/>
                  </a:cubicBezTo>
                  <a:cubicBezTo>
                    <a:pt x="444633" y="577410"/>
                    <a:pt x="486137" y="613458"/>
                    <a:pt x="486137" y="613458"/>
                  </a:cubicBezTo>
                  <a:lnTo>
                    <a:pt x="1122745" y="590308"/>
                  </a:lnTo>
                  <a:cubicBezTo>
                    <a:pt x="1172984" y="587732"/>
                    <a:pt x="1223058" y="582592"/>
                    <a:pt x="1273215" y="578734"/>
                  </a:cubicBezTo>
                  <a:cubicBezTo>
                    <a:pt x="1292506" y="574876"/>
                    <a:pt x="1311556" y="569503"/>
                    <a:pt x="1331089" y="567159"/>
                  </a:cubicBezTo>
                  <a:cubicBezTo>
                    <a:pt x="1408086" y="557919"/>
                    <a:pt x="1562583" y="544010"/>
                    <a:pt x="1562583" y="544010"/>
                  </a:cubicBezTo>
                  <a:cubicBezTo>
                    <a:pt x="1581874" y="540152"/>
                    <a:pt x="1600872" y="534300"/>
                    <a:pt x="1620456" y="532435"/>
                  </a:cubicBezTo>
                  <a:cubicBezTo>
                    <a:pt x="1778564" y="517377"/>
                    <a:pt x="1756695" y="536501"/>
                    <a:pt x="1851950" y="509286"/>
                  </a:cubicBezTo>
                  <a:cubicBezTo>
                    <a:pt x="1863681" y="505934"/>
                    <a:pt x="1875761" y="503167"/>
                    <a:pt x="1886674" y="497711"/>
                  </a:cubicBezTo>
                  <a:cubicBezTo>
                    <a:pt x="1899116" y="491490"/>
                    <a:pt x="1909823" y="482278"/>
                    <a:pt x="1921398" y="474562"/>
                  </a:cubicBezTo>
                  <a:cubicBezTo>
                    <a:pt x="1929448" y="450410"/>
                    <a:pt x="1946293" y="404659"/>
                    <a:pt x="1944547" y="381964"/>
                  </a:cubicBezTo>
                  <a:cubicBezTo>
                    <a:pt x="1940203" y="325495"/>
                    <a:pt x="1923113" y="301156"/>
                    <a:pt x="1909823" y="254643"/>
                  </a:cubicBezTo>
                  <a:cubicBezTo>
                    <a:pt x="1901735" y="226337"/>
                    <a:pt x="1888851" y="159524"/>
                    <a:pt x="1875099" y="138896"/>
                  </a:cubicBezTo>
                  <a:lnTo>
                    <a:pt x="1828800" y="69448"/>
                  </a:lnTo>
                  <a:cubicBezTo>
                    <a:pt x="1822957" y="60684"/>
                    <a:pt x="1797162" y="17072"/>
                    <a:pt x="1782501" y="11574"/>
                  </a:cubicBezTo>
                  <a:cubicBezTo>
                    <a:pt x="1760527" y="3334"/>
                    <a:pt x="1736202" y="3858"/>
                    <a:pt x="1713053" y="0"/>
                  </a:cubicBezTo>
                  <a:lnTo>
                    <a:pt x="1342664" y="23149"/>
                  </a:lnTo>
                  <a:cubicBezTo>
                    <a:pt x="1265403" y="23149"/>
                    <a:pt x="1188396" y="13914"/>
                    <a:pt x="1111170" y="11574"/>
                  </a:cubicBezTo>
                  <a:lnTo>
                    <a:pt x="578734" y="0"/>
                  </a:lnTo>
                  <a:lnTo>
                    <a:pt x="196770" y="11574"/>
                  </a:lnTo>
                  <a:cubicBezTo>
                    <a:pt x="844" y="19571"/>
                    <a:pt x="30850" y="-34673"/>
                    <a:pt x="0" y="57873"/>
                  </a:cubicBezTo>
                  <a:cubicBezTo>
                    <a:pt x="2587" y="78569"/>
                    <a:pt x="11163" y="196360"/>
                    <a:pt x="34724" y="219919"/>
                  </a:cubicBezTo>
                  <a:cubicBezTo>
                    <a:pt x="102066" y="287259"/>
                    <a:pt x="8026" y="190195"/>
                    <a:pt x="81023" y="277792"/>
                  </a:cubicBezTo>
                  <a:cubicBezTo>
                    <a:pt x="91502" y="290367"/>
                    <a:pt x="105268" y="299941"/>
                    <a:pt x="115747" y="312516"/>
                  </a:cubicBezTo>
                  <a:cubicBezTo>
                    <a:pt x="181187" y="391044"/>
                    <a:pt x="113658" y="322002"/>
                    <a:pt x="150471" y="358815"/>
                  </a:cubicBezTo>
                  <a:lnTo>
                    <a:pt x="231494" y="416688"/>
                  </a:lnTo>
                </a:path>
              </a:pathLst>
            </a:cu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579D3ACD-9458-E345-9131-4ECD661A19CB}"/>
              </a:ext>
            </a:extLst>
          </p:cNvPr>
          <p:cNvSpPr txBox="1"/>
          <p:nvPr/>
        </p:nvSpPr>
        <p:spPr>
          <a:xfrm>
            <a:off x="547410" y="2686023"/>
            <a:ext cx="2116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/>
                </a:solidFill>
              </a:rPr>
              <a:t>Antibody with potential </a:t>
            </a:r>
          </a:p>
          <a:p>
            <a:pPr algn="ctr"/>
            <a:r>
              <a:rPr lang="en-US" sz="1200" b="1" dirty="0">
                <a:solidFill>
                  <a:schemeClr val="tx2"/>
                </a:solidFill>
              </a:rPr>
              <a:t>conjugation sites </a:t>
            </a:r>
            <a:br>
              <a:rPr lang="en-US" sz="1200" b="1" dirty="0">
                <a:solidFill>
                  <a:schemeClr val="tx2"/>
                </a:solidFill>
              </a:rPr>
            </a:br>
            <a:r>
              <a:rPr lang="en-US" sz="1200" b="1" dirty="0">
                <a:solidFill>
                  <a:schemeClr val="tx2"/>
                </a:solidFill>
              </a:rPr>
              <a:t>for VC-MMAE (  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BF216CF-2C44-D743-8799-5C2C6F8A2339}"/>
              </a:ext>
            </a:extLst>
          </p:cNvPr>
          <p:cNvSpPr txBox="1"/>
          <p:nvPr/>
        </p:nvSpPr>
        <p:spPr>
          <a:xfrm>
            <a:off x="1875099" y="3051771"/>
            <a:ext cx="4831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2"/>
                </a:solidFill>
              </a:rPr>
              <a:t>*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01B508-41E0-CA4C-87B5-60BB72EF1C88}"/>
              </a:ext>
            </a:extLst>
          </p:cNvPr>
          <p:cNvSpPr txBox="1"/>
          <p:nvPr/>
        </p:nvSpPr>
        <p:spPr>
          <a:xfrm>
            <a:off x="2693549" y="4241559"/>
            <a:ext cx="1878451" cy="27699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/>
                </a:solidFill>
              </a:rPr>
              <a:t>VC-MMAE (linker-drug)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9769180-38A3-4A45-9D76-B2A64ABDE7B5}"/>
              </a:ext>
            </a:extLst>
          </p:cNvPr>
          <p:cNvSpPr txBox="1"/>
          <p:nvPr/>
        </p:nvSpPr>
        <p:spPr>
          <a:xfrm>
            <a:off x="2250512" y="4670958"/>
            <a:ext cx="483140" cy="276998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1200" b="1" dirty="0">
                <a:solidFill>
                  <a:schemeClr val="tx2"/>
                </a:solidFill>
              </a:rPr>
              <a:t>MC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B03E71D-9249-0F42-90D0-7E5B8F94FBCA}"/>
              </a:ext>
            </a:extLst>
          </p:cNvPr>
          <p:cNvSpPr txBox="1"/>
          <p:nvPr/>
        </p:nvSpPr>
        <p:spPr>
          <a:xfrm>
            <a:off x="2726762" y="4670958"/>
            <a:ext cx="483140" cy="276998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1200" b="1" dirty="0">
                <a:solidFill>
                  <a:schemeClr val="tx2"/>
                </a:solidFill>
              </a:rPr>
              <a:t>VC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B3E535C-A824-3241-B8DA-9540AE6B45C1}"/>
              </a:ext>
            </a:extLst>
          </p:cNvPr>
          <p:cNvSpPr txBox="1"/>
          <p:nvPr/>
        </p:nvSpPr>
        <p:spPr>
          <a:xfrm>
            <a:off x="3209902" y="4670958"/>
            <a:ext cx="600098" cy="276998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1200" b="1" dirty="0">
                <a:solidFill>
                  <a:schemeClr val="tx2"/>
                </a:solidFill>
              </a:rPr>
              <a:t>PABC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ACDC327-6872-BC42-904A-87AEB3E22B5E}"/>
              </a:ext>
            </a:extLst>
          </p:cNvPr>
          <p:cNvSpPr txBox="1"/>
          <p:nvPr/>
        </p:nvSpPr>
        <p:spPr>
          <a:xfrm>
            <a:off x="4283052" y="4670958"/>
            <a:ext cx="600098" cy="276998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1200" b="1" dirty="0">
                <a:solidFill>
                  <a:schemeClr val="tx2"/>
                </a:solidFill>
              </a:rPr>
              <a:t>MMAE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B32D2A9-493A-8C4E-AACF-51CB86BBD361}"/>
              </a:ext>
            </a:extLst>
          </p:cNvPr>
          <p:cNvSpPr txBox="1"/>
          <p:nvPr/>
        </p:nvSpPr>
        <p:spPr>
          <a:xfrm>
            <a:off x="1893449" y="5604444"/>
            <a:ext cx="800100" cy="433285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US" sz="1200" b="1" dirty="0">
                <a:solidFill>
                  <a:schemeClr val="tx2"/>
                </a:solidFill>
              </a:rPr>
              <a:t>Protease</a:t>
            </a:r>
            <a:br>
              <a:rPr lang="en-US" sz="1200" b="1" dirty="0">
                <a:solidFill>
                  <a:schemeClr val="tx2"/>
                </a:solidFill>
              </a:rPr>
            </a:br>
            <a:r>
              <a:rPr lang="en-US" sz="1200" b="1" dirty="0">
                <a:solidFill>
                  <a:schemeClr val="tx2"/>
                </a:solidFill>
              </a:rPr>
              <a:t>cleavage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A13AB28-8033-9549-954C-8F5C437CF7D7}"/>
              </a:ext>
            </a:extLst>
          </p:cNvPr>
          <p:cNvSpPr txBox="1"/>
          <p:nvPr/>
        </p:nvSpPr>
        <p:spPr>
          <a:xfrm>
            <a:off x="6858001" y="2740168"/>
            <a:ext cx="1447800" cy="231632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r>
              <a:rPr lang="en-US" sz="1200" b="1" dirty="0">
                <a:solidFill>
                  <a:schemeClr val="tx2"/>
                </a:solidFill>
              </a:rPr>
              <a:t>ADC in circulation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E5E0836-0DD4-6446-AD5C-F989400BCD59}"/>
              </a:ext>
            </a:extLst>
          </p:cNvPr>
          <p:cNvSpPr txBox="1"/>
          <p:nvPr/>
        </p:nvSpPr>
        <p:spPr>
          <a:xfrm>
            <a:off x="8915400" y="2133600"/>
            <a:ext cx="1959863" cy="231632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r>
              <a:rPr lang="en-US" sz="1200" b="1" dirty="0">
                <a:solidFill>
                  <a:schemeClr val="tx2"/>
                </a:solidFill>
              </a:rPr>
              <a:t>ADC binds to receptor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1E6608E-B61A-8C4A-8914-06441054972B}"/>
              </a:ext>
            </a:extLst>
          </p:cNvPr>
          <p:cNvSpPr txBox="1"/>
          <p:nvPr/>
        </p:nvSpPr>
        <p:spPr>
          <a:xfrm>
            <a:off x="9343839" y="2606172"/>
            <a:ext cx="1959863" cy="365628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r>
              <a:rPr lang="en-US" sz="1200" b="1" dirty="0">
                <a:solidFill>
                  <a:schemeClr val="tx2"/>
                </a:solidFill>
              </a:rPr>
              <a:t>ADC-receptor complex</a:t>
            </a:r>
            <a:br>
              <a:rPr lang="en-US" sz="1200" b="1" dirty="0">
                <a:solidFill>
                  <a:schemeClr val="tx2"/>
                </a:solidFill>
              </a:rPr>
            </a:br>
            <a:r>
              <a:rPr lang="en-US" sz="1200" b="1" dirty="0">
                <a:solidFill>
                  <a:schemeClr val="tx2"/>
                </a:solidFill>
              </a:rPr>
              <a:t>is internalized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2A1AE3C-6DCF-3A47-B96A-44A13816220B}"/>
              </a:ext>
            </a:extLst>
          </p:cNvPr>
          <p:cNvSpPr txBox="1"/>
          <p:nvPr/>
        </p:nvSpPr>
        <p:spPr>
          <a:xfrm>
            <a:off x="10750961" y="5830161"/>
            <a:ext cx="1136239" cy="231632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r>
              <a:rPr lang="en-US" sz="1200" b="1" dirty="0">
                <a:solidFill>
                  <a:schemeClr val="tx2"/>
                </a:solidFill>
              </a:rPr>
              <a:t>Apoptosis </a:t>
            </a:r>
            <a:br>
              <a:rPr lang="en-US" sz="1200" b="1" dirty="0">
                <a:solidFill>
                  <a:schemeClr val="tx2"/>
                </a:solidFill>
              </a:rPr>
            </a:br>
            <a:r>
              <a:rPr lang="en-US" sz="1200" b="1" dirty="0">
                <a:solidFill>
                  <a:schemeClr val="tx2"/>
                </a:solidFill>
              </a:rPr>
              <a:t>(cell death)</a:t>
            </a:r>
          </a:p>
        </p:txBody>
      </p:sp>
    </p:spTree>
    <p:extLst>
      <p:ext uri="{BB962C8B-B14F-4D97-AF65-F5344CB8AC3E}">
        <p14:creationId xmlns:p14="http://schemas.microsoft.com/office/powerpoint/2010/main" val="4186105195"/>
      </p:ext>
    </p:extLst>
  </p:cSld>
  <p:clrMapOvr>
    <a:masterClrMapping/>
  </p:clrMapOvr>
  <p:transition spd="slow" advClick="0"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33"/>
          <p:cNvSpPr>
            <a:spLocks noChangeArrowheads="1"/>
          </p:cNvSpPr>
          <p:nvPr/>
        </p:nvSpPr>
        <p:spPr bwMode="auto">
          <a:xfrm>
            <a:off x="1447800" y="2000227"/>
            <a:ext cx="9677400" cy="3177946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l">
              <a:spcBef>
                <a:spcPts val="1675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algn="l">
              <a:spcBef>
                <a:spcPts val="1675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algn="l">
              <a:spcBef>
                <a:spcPts val="1675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algn="l">
              <a:spcBef>
                <a:spcPts val="1675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algn="l">
              <a:spcBef>
                <a:spcPts val="1675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endParaRPr lang="en-US" altLang="en-US" sz="1800">
              <a:solidFill>
                <a:srgbClr val="FFFFFF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-76200"/>
            <a:ext cx="10363200" cy="1143000"/>
          </a:xfrm>
        </p:spPr>
        <p:txBody>
          <a:bodyPr/>
          <a:lstStyle/>
          <a:p>
            <a:r>
              <a:rPr lang="en-US" dirty="0" err="1"/>
              <a:t>Polatuzumab</a:t>
            </a:r>
            <a:r>
              <a:rPr lang="en-US" dirty="0"/>
              <a:t> </a:t>
            </a:r>
            <a:r>
              <a:rPr lang="en-US" dirty="0" err="1"/>
              <a:t>Vedotin</a:t>
            </a:r>
            <a:r>
              <a:rPr lang="en-US" dirty="0"/>
              <a:t>, an Anti-CD79b Antibody-Drug Conjugate, in Combination with BR for R/R DLBCL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053030A-61D6-4B4A-8964-F7164F0034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407304"/>
            <a:ext cx="10363200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2880" bIns="91440" anchor="b" anchorCtr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nb-NO" sz="1600" dirty="0" err="1">
                <a:solidFill>
                  <a:srgbClr val="FFFFFF"/>
                </a:solidFill>
              </a:rPr>
              <a:t>Sehn</a:t>
            </a:r>
            <a:r>
              <a:rPr lang="nb-NO" sz="1600" dirty="0">
                <a:solidFill>
                  <a:srgbClr val="FFFFFF"/>
                </a:solidFill>
              </a:rPr>
              <a:t> LH et al. </a:t>
            </a:r>
            <a:r>
              <a:rPr lang="nb-NO" sz="1600" i="1" dirty="0" err="1">
                <a:solidFill>
                  <a:srgbClr val="FFFFFF"/>
                </a:solidFill>
              </a:rPr>
              <a:t>Proc</a:t>
            </a:r>
            <a:r>
              <a:rPr lang="nb-NO" sz="1600" i="1" dirty="0">
                <a:solidFill>
                  <a:srgbClr val="FFFFFF"/>
                </a:solidFill>
              </a:rPr>
              <a:t> ASCO </a:t>
            </a:r>
            <a:r>
              <a:rPr lang="nb-NO" sz="1600" dirty="0">
                <a:solidFill>
                  <a:srgbClr val="FFFFFF"/>
                </a:solidFill>
              </a:rPr>
              <a:t>2018;Abstract 7507; </a:t>
            </a:r>
            <a:r>
              <a:rPr lang="nb-NO" sz="1600" dirty="0" err="1">
                <a:solidFill>
                  <a:srgbClr val="FFFFFF"/>
                </a:solidFill>
              </a:rPr>
              <a:t>Sehn</a:t>
            </a:r>
            <a:r>
              <a:rPr lang="nb-NO" sz="1600" dirty="0">
                <a:solidFill>
                  <a:srgbClr val="FFFFFF"/>
                </a:solidFill>
              </a:rPr>
              <a:t> LH et al. </a:t>
            </a:r>
            <a:r>
              <a:rPr lang="nb-NO" sz="1600" i="1" dirty="0" err="1">
                <a:solidFill>
                  <a:srgbClr val="FFFFFF"/>
                </a:solidFill>
              </a:rPr>
              <a:t>Proc</a:t>
            </a:r>
            <a:r>
              <a:rPr lang="nb-NO" sz="1600" i="1" dirty="0">
                <a:solidFill>
                  <a:srgbClr val="FFFFFF"/>
                </a:solidFill>
              </a:rPr>
              <a:t> ASH </a:t>
            </a:r>
            <a:r>
              <a:rPr lang="nb-NO" sz="1600" dirty="0">
                <a:solidFill>
                  <a:srgbClr val="FFFFFF"/>
                </a:solidFill>
              </a:rPr>
              <a:t>2018;Abstract 1683.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573982" y="5327145"/>
            <a:ext cx="5791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EOT = end of treatment; IRC = independent review committee</a:t>
            </a:r>
          </a:p>
        </p:txBody>
      </p:sp>
      <p:graphicFrame>
        <p:nvGraphicFramePr>
          <p:cNvPr id="18" name="Group 36">
            <a:extLst>
              <a:ext uri="{FF2B5EF4-FFF2-40B4-BE49-F238E27FC236}">
                <a16:creationId xmlns:a16="http://schemas.microsoft.com/office/drawing/2014/main" id="{FBC87C72-2127-7745-8F98-0D9C206C7D4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34875956"/>
              </p:ext>
            </p:extLst>
          </p:nvPr>
        </p:nvGraphicFramePr>
        <p:xfrm>
          <a:off x="1553200" y="2149199"/>
          <a:ext cx="9444730" cy="2880003"/>
        </p:xfrm>
        <a:graphic>
          <a:graphicData uri="http://schemas.openxmlformats.org/drawingml/2006/table">
            <a:tbl>
              <a:tblPr/>
              <a:tblGrid>
                <a:gridCol w="34001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30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630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432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753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764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Patients with DLBCL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BR </a:t>
                      </a:r>
                      <a:b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</a:b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(n = 40)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Pola-BR </a:t>
                      </a:r>
                      <a:b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</a:b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(n = 40)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HR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p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-value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6504050"/>
                  </a:ext>
                </a:extLst>
              </a:tr>
              <a:tr h="50087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Median PFS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2.0 mo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7.6 mo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0.34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&lt;0.0001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0087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Median OS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4.7 mo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12.4 mo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0.42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0.0023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087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ORR at EOT by IRC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18%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45%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—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0.008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492766"/>
                  </a:ext>
                </a:extLst>
              </a:tr>
              <a:tr h="50087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    CR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15%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40%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—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0.012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89343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7685508"/>
      </p:ext>
    </p:extLst>
  </p:cSld>
  <p:clrMapOvr>
    <a:masterClrMapping/>
  </p:clrMapOvr>
  <p:transition spd="slow" advClick="0"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76200"/>
            <a:ext cx="10896600" cy="1143000"/>
          </a:xfrm>
        </p:spPr>
        <p:txBody>
          <a:bodyPr/>
          <a:lstStyle/>
          <a:p>
            <a:r>
              <a:rPr lang="en-US" dirty="0"/>
              <a:t>Adverse Events with </a:t>
            </a:r>
            <a:r>
              <a:rPr lang="en-US" dirty="0" err="1"/>
              <a:t>Polatuzumab</a:t>
            </a:r>
            <a:r>
              <a:rPr lang="en-US" dirty="0"/>
              <a:t> </a:t>
            </a:r>
            <a:r>
              <a:rPr lang="en-US" dirty="0" err="1"/>
              <a:t>Vedotin</a:t>
            </a:r>
            <a:r>
              <a:rPr lang="en-US" dirty="0"/>
              <a:t> and BR for R/R DLBCL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56F4D06-781D-154D-A1AB-F173D47309DC}"/>
              </a:ext>
            </a:extLst>
          </p:cNvPr>
          <p:cNvGrpSpPr/>
          <p:nvPr/>
        </p:nvGrpSpPr>
        <p:grpSpPr>
          <a:xfrm>
            <a:off x="1066800" y="1524000"/>
            <a:ext cx="9638676" cy="4572000"/>
            <a:chOff x="4491809" y="3271324"/>
            <a:chExt cx="7389651" cy="3096693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781ED82-D2DB-554E-A021-6CB0BF78A4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7224"/>
            <a:stretch/>
          </p:blipFill>
          <p:spPr>
            <a:xfrm>
              <a:off x="4491809" y="3320017"/>
              <a:ext cx="7162800" cy="3048000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15E0ED9-8AEE-124B-8E60-2CC634918C5D}"/>
                </a:ext>
              </a:extLst>
            </p:cNvPr>
            <p:cNvSpPr txBox="1"/>
            <p:nvPr/>
          </p:nvSpPr>
          <p:spPr>
            <a:xfrm>
              <a:off x="5592658" y="3271324"/>
              <a:ext cx="2228693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dirty="0"/>
                <a:t>BR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88D2A1E-8C9C-BD4A-8686-29D678EB4C7E}"/>
                </a:ext>
              </a:extLst>
            </p:cNvPr>
            <p:cNvSpPr txBox="1"/>
            <p:nvPr/>
          </p:nvSpPr>
          <p:spPr>
            <a:xfrm>
              <a:off x="9216209" y="3271324"/>
              <a:ext cx="2228693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dirty="0" err="1"/>
                <a:t>Pola</a:t>
              </a:r>
              <a:r>
                <a:rPr lang="en-US" sz="1500" b="1" dirty="0"/>
                <a:t>-BR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9B16E0B-F811-9847-93A7-A90ADAA7B4C3}"/>
                </a:ext>
              </a:extLst>
            </p:cNvPr>
            <p:cNvSpPr txBox="1"/>
            <p:nvPr/>
          </p:nvSpPr>
          <p:spPr>
            <a:xfrm>
              <a:off x="10860431" y="4107501"/>
              <a:ext cx="1021029" cy="239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/>
                <a:t>Grade 1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C5FAD15-093D-7E45-A806-22D0B5049341}"/>
                </a:ext>
              </a:extLst>
            </p:cNvPr>
            <p:cNvSpPr txBox="1"/>
            <p:nvPr/>
          </p:nvSpPr>
          <p:spPr>
            <a:xfrm>
              <a:off x="10860431" y="4486787"/>
              <a:ext cx="1021029" cy="239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/>
                <a:t>Grade 2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35C8EC6-0F3D-B34A-B6C8-EA3CB8434C95}"/>
                </a:ext>
              </a:extLst>
            </p:cNvPr>
            <p:cNvSpPr txBox="1"/>
            <p:nvPr/>
          </p:nvSpPr>
          <p:spPr>
            <a:xfrm>
              <a:off x="10860431" y="4866072"/>
              <a:ext cx="1021029" cy="239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/>
                <a:t>Grade 3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4EBC30B-EE9C-D64E-85E5-E65CB8B1E947}"/>
                </a:ext>
              </a:extLst>
            </p:cNvPr>
            <p:cNvSpPr txBox="1"/>
            <p:nvPr/>
          </p:nvSpPr>
          <p:spPr>
            <a:xfrm>
              <a:off x="10860431" y="5245358"/>
              <a:ext cx="1021029" cy="239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/>
                <a:t>Grade 4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A053030A-61D6-4B4A-8964-F7164F0034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407304"/>
            <a:ext cx="10363200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2880" bIns="91440" anchor="b" anchorCtr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nb-NO" sz="1600" dirty="0" err="1">
                <a:solidFill>
                  <a:srgbClr val="FFFFFF"/>
                </a:solidFill>
              </a:rPr>
              <a:t>Sehn</a:t>
            </a:r>
            <a:r>
              <a:rPr lang="nb-NO" sz="1600" dirty="0">
                <a:solidFill>
                  <a:srgbClr val="FFFFFF"/>
                </a:solidFill>
              </a:rPr>
              <a:t> LH et al. </a:t>
            </a:r>
            <a:r>
              <a:rPr lang="nb-NO" sz="1600" i="1" dirty="0" err="1">
                <a:solidFill>
                  <a:srgbClr val="FFFFFF"/>
                </a:solidFill>
              </a:rPr>
              <a:t>Proc</a:t>
            </a:r>
            <a:r>
              <a:rPr lang="nb-NO" sz="1600" i="1" dirty="0">
                <a:solidFill>
                  <a:srgbClr val="FFFFFF"/>
                </a:solidFill>
              </a:rPr>
              <a:t> ASCO </a:t>
            </a:r>
            <a:r>
              <a:rPr lang="nb-NO" sz="1600" dirty="0">
                <a:solidFill>
                  <a:srgbClr val="FFFFFF"/>
                </a:solidFill>
              </a:rPr>
              <a:t>2018;Abstract 7507; </a:t>
            </a:r>
            <a:r>
              <a:rPr lang="nb-NO" sz="1600" dirty="0" err="1">
                <a:solidFill>
                  <a:srgbClr val="FFFFFF"/>
                </a:solidFill>
              </a:rPr>
              <a:t>Sehn</a:t>
            </a:r>
            <a:r>
              <a:rPr lang="nb-NO" sz="1600" dirty="0">
                <a:solidFill>
                  <a:srgbClr val="FFFFFF"/>
                </a:solidFill>
              </a:rPr>
              <a:t> LH et al. </a:t>
            </a:r>
            <a:r>
              <a:rPr lang="nb-NO" sz="1600" i="1" dirty="0" err="1">
                <a:solidFill>
                  <a:srgbClr val="FFFFFF"/>
                </a:solidFill>
              </a:rPr>
              <a:t>Proc</a:t>
            </a:r>
            <a:r>
              <a:rPr lang="nb-NO" sz="1600" i="1" dirty="0">
                <a:solidFill>
                  <a:srgbClr val="FFFFFF"/>
                </a:solidFill>
              </a:rPr>
              <a:t> ASH </a:t>
            </a:r>
            <a:r>
              <a:rPr lang="nb-NO" sz="1600" dirty="0">
                <a:solidFill>
                  <a:srgbClr val="FFFFFF"/>
                </a:solidFill>
              </a:rPr>
              <a:t>2018;Abstract 1683.</a:t>
            </a:r>
          </a:p>
        </p:txBody>
      </p:sp>
    </p:spTree>
    <p:extLst>
      <p:ext uri="{BB962C8B-B14F-4D97-AF65-F5344CB8AC3E}">
        <p14:creationId xmlns:p14="http://schemas.microsoft.com/office/powerpoint/2010/main" val="3726328907"/>
      </p:ext>
    </p:extLst>
  </p:cSld>
  <p:clrMapOvr>
    <a:masterClrMapping/>
  </p:clrMapOvr>
  <p:transition spd="slow" advClick="0"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50A33B61-6B7C-9E40-B5F3-E6244DF09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95250"/>
            <a:ext cx="10972800" cy="1143000"/>
          </a:xfrm>
        </p:spPr>
        <p:txBody>
          <a:bodyPr/>
          <a:lstStyle/>
          <a:p>
            <a:r>
              <a:rPr lang="en-US" altLang="en-US" dirty="0"/>
              <a:t>POLARIX: An Ongoing Phase III Trial of </a:t>
            </a:r>
            <a:r>
              <a:rPr lang="en-US" altLang="en-US" dirty="0" err="1"/>
              <a:t>Polatuzumab</a:t>
            </a:r>
            <a:r>
              <a:rPr lang="en-US" altLang="en-US" dirty="0"/>
              <a:t> </a:t>
            </a:r>
            <a:r>
              <a:rPr lang="en-US" altLang="en-US" dirty="0" err="1"/>
              <a:t>Vedotin</a:t>
            </a:r>
            <a:r>
              <a:rPr lang="en-US" altLang="en-US" dirty="0"/>
              <a:t> with </a:t>
            </a:r>
            <a:br>
              <a:rPr lang="en-US" altLang="en-US" dirty="0"/>
            </a:br>
            <a:r>
              <a:rPr lang="en-US" altLang="en-US" dirty="0"/>
              <a:t>R-CHP versus R-CHOP for Patients with Untreated DLBCL</a:t>
            </a:r>
          </a:p>
        </p:txBody>
      </p:sp>
      <p:cxnSp>
        <p:nvCxnSpPr>
          <p:cNvPr id="13315" name="Straight Connector 10">
            <a:extLst>
              <a:ext uri="{FF2B5EF4-FFF2-40B4-BE49-F238E27FC236}">
                <a16:creationId xmlns:a16="http://schemas.microsoft.com/office/drawing/2014/main" id="{F4738558-FE7F-9D45-9B8B-968405E68E8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57725" y="3719513"/>
            <a:ext cx="6096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98E0E17A-4F2A-3443-A451-B0400B2A875A}"/>
              </a:ext>
            </a:extLst>
          </p:cNvPr>
          <p:cNvCxnSpPr/>
          <p:nvPr/>
        </p:nvCxnSpPr>
        <p:spPr bwMode="auto">
          <a:xfrm rot="5400000" flipH="1" flipV="1">
            <a:off x="4616449" y="3640138"/>
            <a:ext cx="1655763" cy="1588"/>
          </a:xfrm>
          <a:prstGeom prst="straightConnector1">
            <a:avLst/>
          </a:prstGeom>
          <a:ln w="28575" cmpd="sng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16150D5-BFE4-2C47-889F-4B67DB6C86AA}"/>
              </a:ext>
            </a:extLst>
          </p:cNvPr>
          <p:cNvCxnSpPr/>
          <p:nvPr/>
        </p:nvCxnSpPr>
        <p:spPr bwMode="auto">
          <a:xfrm>
            <a:off x="5443537" y="4468813"/>
            <a:ext cx="661988" cy="0"/>
          </a:xfrm>
          <a:prstGeom prst="straightConnector1">
            <a:avLst/>
          </a:prstGeom>
          <a:ln w="28575" cmpd="sng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FC55E072-DCCC-8F46-B8C1-FCCC5A5AB62F}"/>
              </a:ext>
            </a:extLst>
          </p:cNvPr>
          <p:cNvCxnSpPr/>
          <p:nvPr/>
        </p:nvCxnSpPr>
        <p:spPr bwMode="auto">
          <a:xfrm>
            <a:off x="5443537" y="2813050"/>
            <a:ext cx="661988" cy="0"/>
          </a:xfrm>
          <a:prstGeom prst="straightConnector1">
            <a:avLst/>
          </a:prstGeom>
          <a:ln w="28575" cmpd="sng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319" name="Group 9">
            <a:extLst>
              <a:ext uri="{FF2B5EF4-FFF2-40B4-BE49-F238E27FC236}">
                <a16:creationId xmlns:a16="http://schemas.microsoft.com/office/drawing/2014/main" id="{AF149D7F-60A4-5A42-ABD6-5004B69A3371}"/>
              </a:ext>
            </a:extLst>
          </p:cNvPr>
          <p:cNvGrpSpPr>
            <a:grpSpLocks/>
          </p:cNvGrpSpPr>
          <p:nvPr/>
        </p:nvGrpSpPr>
        <p:grpSpPr bwMode="auto">
          <a:xfrm>
            <a:off x="4989512" y="3206750"/>
            <a:ext cx="914400" cy="914400"/>
            <a:chOff x="1872" y="1584"/>
            <a:chExt cx="576" cy="576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3BD29C98-85CF-FC47-87F8-4BC876DF6A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2" y="1584"/>
              <a:ext cx="576" cy="576"/>
            </a:xfrm>
            <a:prstGeom prst="ellipse">
              <a:avLst/>
            </a:prstGeom>
            <a:solidFill>
              <a:srgbClr val="FE701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63500" dir="2700000" algn="ctr" rotWithShape="0">
                      <a:schemeClr val="tx1">
                        <a:alpha val="39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GB"/>
              </a:defPPr>
              <a:lvl1pPr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1pPr>
              <a:lvl2pPr marL="4302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2pPr>
              <a:lvl3pPr marL="6461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3pPr>
              <a:lvl4pPr marL="8620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4pPr>
              <a:lvl5pPr marL="10779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5pPr>
              <a:lvl6pPr marL="22860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6pPr>
              <a:lvl7pPr marL="27432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7pPr>
              <a:lvl8pPr marL="32004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8pPr>
              <a:lvl9pPr marL="36576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9pPr>
            </a:lstStyle>
            <a:p>
              <a:pPr marL="0" marR="0" lvl="0" indent="0" algn="l" defTabSz="4556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Calibri"/>
                <a:ea typeface="MS PGothic" charset="0"/>
                <a:cs typeface="Calibri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8327709-66AA-CD48-8A95-0FBD2212FB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0" y="1632"/>
              <a:ext cx="480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63500" dir="2700000" algn="ctr" rotWithShape="0">
                      <a:schemeClr val="tx1">
                        <a:alpha val="39998"/>
                      </a:schemeClr>
                    </a:outerShdw>
                  </a:effectLst>
                </a14:hiddenEffects>
              </a:ext>
            </a:extLst>
          </p:spPr>
          <p:txBody>
            <a:bodyPr lIns="0" tIns="0" rIns="0" anchor="ctr"/>
            <a:lstStyle>
              <a:defPPr>
                <a:defRPr lang="en-GB"/>
              </a:defPPr>
              <a:lvl1pPr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1pPr>
              <a:lvl2pPr marL="4302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2pPr>
              <a:lvl3pPr marL="6461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3pPr>
              <a:lvl4pPr marL="8620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4pPr>
              <a:lvl5pPr marL="10779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5pPr>
              <a:lvl6pPr marL="22860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6pPr>
              <a:lvl7pPr marL="27432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7pPr>
              <a:lvl8pPr marL="32004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8pPr>
              <a:lvl9pPr marL="36576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9pPr>
            </a:lstStyle>
            <a:p>
              <a:pPr marL="0" marR="0" lvl="0" indent="0" algn="ctr" defTabSz="4556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Arial" charset="0"/>
                  <a:cs typeface="Arial" charset="0"/>
                </a:rPr>
                <a:t>R</a:t>
              </a:r>
            </a:p>
          </p:txBody>
        </p:sp>
      </p:grpSp>
      <p:graphicFrame>
        <p:nvGraphicFramePr>
          <p:cNvPr id="13" name="Group 31">
            <a:extLst>
              <a:ext uri="{FF2B5EF4-FFF2-40B4-BE49-F238E27FC236}">
                <a16:creationId xmlns:a16="http://schemas.microsoft.com/office/drawing/2014/main" id="{81B28937-D9B2-7B45-8CA5-849DBF40FE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8460731"/>
              </p:ext>
            </p:extLst>
          </p:nvPr>
        </p:nvGraphicFramePr>
        <p:xfrm>
          <a:off x="1145473" y="3044058"/>
          <a:ext cx="3543296" cy="1299342"/>
        </p:xfrm>
        <a:graphic>
          <a:graphicData uri="http://schemas.openxmlformats.org/drawingml/2006/table">
            <a:tbl>
              <a:tblPr/>
              <a:tblGrid>
                <a:gridCol w="35432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373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Eligibility (Target N = 875) </a:t>
                      </a:r>
                    </a:p>
                  </a:txBody>
                  <a:tcPr marL="91441" marR="91441" marT="45732" marB="4573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92F5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CD20-positive, untreated DLBCL</a:t>
                      </a:r>
                    </a:p>
                  </a:txBody>
                  <a:tcPr marL="91441" marR="91441" marT="45732" marB="4573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E5D9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Rectangle 18">
            <a:extLst>
              <a:ext uri="{FF2B5EF4-FFF2-40B4-BE49-F238E27FC236}">
                <a16:creationId xmlns:a16="http://schemas.microsoft.com/office/drawing/2014/main" id="{04BAA60A-B540-B34D-98E1-084E30F8E2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3475" y="2105829"/>
            <a:ext cx="4598980" cy="1327130"/>
          </a:xfrm>
          <a:prstGeom prst="rect">
            <a:avLst/>
          </a:prstGeom>
          <a:solidFill>
            <a:srgbClr val="F9951E"/>
          </a:solidFill>
          <a:ln w="12700" cmpd="sng">
            <a:solidFill>
              <a:srgbClr val="FFFFFF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Calibri"/>
            </a:endParaRPr>
          </a:p>
        </p:txBody>
      </p:sp>
      <p:sp>
        <p:nvSpPr>
          <p:cNvPr id="15" name="Rectangle 18">
            <a:extLst>
              <a:ext uri="{FF2B5EF4-FFF2-40B4-BE49-F238E27FC236}">
                <a16:creationId xmlns:a16="http://schemas.microsoft.com/office/drawing/2014/main" id="{106E079C-7530-0F45-8121-08DFF6E76A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3475" y="3873344"/>
            <a:ext cx="4594212" cy="1346514"/>
          </a:xfrm>
          <a:prstGeom prst="rect">
            <a:avLst/>
          </a:prstGeom>
          <a:solidFill>
            <a:srgbClr val="99CD14"/>
          </a:solidFill>
          <a:ln w="12700" cmpd="sng">
            <a:solidFill>
              <a:srgbClr val="FFFFFF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ＭＳ Ｐゴシック" charset="0"/>
                <a:cs typeface="Calibri"/>
              </a:rPr>
              <a:t> </a:t>
            </a:r>
          </a:p>
        </p:txBody>
      </p:sp>
      <p:sp>
        <p:nvSpPr>
          <p:cNvPr id="13330" name="TextBox 16">
            <a:extLst>
              <a:ext uri="{FF2B5EF4-FFF2-40B4-BE49-F238E27FC236}">
                <a16:creationId xmlns:a16="http://schemas.microsoft.com/office/drawing/2014/main" id="{E1613760-6001-F644-982B-4FE013DC39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6811" y="2101870"/>
            <a:ext cx="4565643" cy="132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 eaLnBrk="0" hangingPunct="0">
              <a:spcBef>
                <a:spcPct val="20000"/>
              </a:spcBef>
              <a:buChar char="•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Polatuzumab</a:t>
            </a: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</a:t>
            </a:r>
            <a:r>
              <a:rPr kumimoji="0" lang="en-US" alt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vedotin</a:t>
            </a: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+ R-CHP</a:t>
            </a:r>
          </a:p>
        </p:txBody>
      </p:sp>
      <p:sp>
        <p:nvSpPr>
          <p:cNvPr id="13331" name="TextBox 17">
            <a:extLst>
              <a:ext uri="{FF2B5EF4-FFF2-40B4-BE49-F238E27FC236}">
                <a16:creationId xmlns:a16="http://schemas.microsoft.com/office/drawing/2014/main" id="{EADFFCAB-A1F5-BD4D-886B-7F458699ED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7287" y="3869385"/>
            <a:ext cx="4570399" cy="1350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 eaLnBrk="0" hangingPunct="0">
              <a:spcBef>
                <a:spcPct val="20000"/>
              </a:spcBef>
              <a:buChar char="•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0" algn="ctr">
              <a:spcBef>
                <a:spcPct val="0"/>
              </a:spcBef>
              <a:buNone/>
              <a:defRPr/>
            </a:pPr>
            <a:r>
              <a:rPr lang="en-US" altLang="en-US" sz="2200" b="1" dirty="0">
                <a:solidFill>
                  <a:srgbClr val="002060"/>
                </a:solidFill>
                <a:cs typeface="Arial" panose="020B0604020202020204" pitchFamily="34" charset="0"/>
              </a:rPr>
              <a:t>Placebo + </a:t>
            </a: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R-CHOP</a:t>
            </a:r>
          </a:p>
        </p:txBody>
      </p:sp>
      <p:sp>
        <p:nvSpPr>
          <p:cNvPr id="13333" name="TextBox 2">
            <a:extLst>
              <a:ext uri="{FF2B5EF4-FFF2-40B4-BE49-F238E27FC236}">
                <a16:creationId xmlns:a16="http://schemas.microsoft.com/office/drawing/2014/main" id="{81D9B05D-B283-5C40-8346-EB14E03258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9000" y="1506538"/>
            <a:ext cx="458356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0">
              <a:defRPr/>
            </a:pP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</a:rPr>
              <a:t>Trial identifier: </a:t>
            </a:r>
            <a:r>
              <a:rPr lang="en-US" sz="2000" dirty="0"/>
              <a:t>NCT03274492 </a:t>
            </a: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</a:rPr>
              <a:t>(Open)</a:t>
            </a:r>
          </a:p>
        </p:txBody>
      </p:sp>
      <p:sp>
        <p:nvSpPr>
          <p:cNvPr id="13334" name="Rectangle 20">
            <a:extLst>
              <a:ext uri="{FF2B5EF4-FFF2-40B4-BE49-F238E27FC236}">
                <a16:creationId xmlns:a16="http://schemas.microsoft.com/office/drawing/2014/main" id="{866F3AD0-6A9C-364F-8BC7-C98342CEE3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5430" y="5471763"/>
            <a:ext cx="84693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Primary endpoint</a:t>
            </a: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: Progression-free survival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D0E0148-964C-F34D-BA3C-4C358476F5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6356636"/>
            <a:ext cx="10972800" cy="484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bIns="91440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600" dirty="0" err="1">
                <a:solidFill>
                  <a:srgbClr val="FFFFFF"/>
                </a:solidFill>
              </a:rPr>
              <a:t>www.clinicaltrials.gov</a:t>
            </a:r>
            <a:r>
              <a:rPr lang="en-US" sz="1600" dirty="0">
                <a:solidFill>
                  <a:srgbClr val="FFFFFF"/>
                </a:solidFill>
              </a:rPr>
              <a:t>. Accessed April 2019.</a:t>
            </a:r>
          </a:p>
        </p:txBody>
      </p:sp>
    </p:spTree>
    <p:extLst>
      <p:ext uri="{BB962C8B-B14F-4D97-AF65-F5344CB8AC3E}">
        <p14:creationId xmlns:p14="http://schemas.microsoft.com/office/powerpoint/2010/main" val="1343393667"/>
      </p:ext>
    </p:extLst>
  </p:cSld>
  <p:clrMapOvr>
    <a:masterClrMapping/>
  </p:clrMapOvr>
  <p:transition spd="slow" advClick="0"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Case Presentation (</a:t>
            </a:r>
            <a:r>
              <a:rPr lang="en-US" altLang="x-none" dirty="0" err="1"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x-none" dirty="0" err="1">
                <a:latin typeface="Arial" panose="020B0604020202020204" pitchFamily="34" charset="0"/>
                <a:cs typeface="Arial" panose="020B0604020202020204" pitchFamily="34" charset="0"/>
              </a:rPr>
              <a:t>Klebig</a:t>
            </a:r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38914" name="Content Placeholder 2"/>
          <p:cNvSpPr>
            <a:spLocks noGrp="1"/>
          </p:cNvSpPr>
          <p:nvPr>
            <p:ph idx="1"/>
          </p:nvPr>
        </p:nvSpPr>
        <p:spPr>
          <a:xfrm>
            <a:off x="609600" y="1371600"/>
            <a:ext cx="10972800" cy="5486400"/>
          </a:xfrm>
        </p:spPr>
        <p:txBody>
          <a:bodyPr/>
          <a:lstStyle/>
          <a:p>
            <a:pPr marL="0" indent="0">
              <a:buNone/>
            </a:pPr>
            <a:r>
              <a:rPr lang="en-US" altLang="x-none" sz="2600" b="1" dirty="0">
                <a:solidFill>
                  <a:srgbClr val="EFC5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Woman in her mid-30s with relapsed/refractory, triple-hit (high-grade) DLBCL</a:t>
            </a:r>
          </a:p>
          <a:p>
            <a:pPr marL="0" indent="0">
              <a:spcBef>
                <a:spcPts val="1776"/>
              </a:spcBef>
              <a:buNone/>
            </a:pPr>
            <a:r>
              <a:rPr lang="en-US" altLang="x-none" sz="2600" b="1" dirty="0">
                <a:solidFill>
                  <a:srgbClr val="EFC5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Treatments received</a:t>
            </a:r>
          </a:p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R-CHOP</a:t>
            </a:r>
          </a:p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DA-R-EPOCH</a:t>
            </a:r>
          </a:p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R-GDP</a:t>
            </a:r>
          </a:p>
          <a:p>
            <a:pPr marL="0" indent="0">
              <a:spcBef>
                <a:spcPts val="1776"/>
              </a:spcBef>
              <a:buNone/>
            </a:pPr>
            <a:r>
              <a:rPr lang="en-US" sz="2600" b="1" dirty="0">
                <a:solidFill>
                  <a:srgbClr val="E9BB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 considerations</a:t>
            </a:r>
          </a:p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Diagnosed in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second trimester of pregnancy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CAR T-cell associated CRS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D775493-7409-A645-B74B-D3AB25CCF796}"/>
              </a:ext>
            </a:extLst>
          </p:cNvPr>
          <p:cNvSpPr txBox="1">
            <a:spLocks/>
          </p:cNvSpPr>
          <p:nvPr/>
        </p:nvSpPr>
        <p:spPr bwMode="auto">
          <a:xfrm>
            <a:off x="6096000" y="2861930"/>
            <a:ext cx="4885267" cy="16764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9pPr>
          </a:lstStyle>
          <a:p>
            <a:r>
              <a:rPr lang="en-US" sz="2600" kern="0" dirty="0">
                <a:latin typeface="Arial" panose="020B0604020202020204" pitchFamily="34" charset="0"/>
                <a:cs typeface="Arial" panose="020B0604020202020204" pitchFamily="34" charset="0"/>
              </a:rPr>
              <a:t>R-ICE</a:t>
            </a:r>
          </a:p>
          <a:p>
            <a:r>
              <a:rPr lang="en-US" sz="2600" kern="0" dirty="0" err="1">
                <a:latin typeface="Arial" panose="020B0604020202020204" pitchFamily="34" charset="0"/>
                <a:cs typeface="Arial" panose="020B0604020202020204" pitchFamily="34" charset="0"/>
              </a:rPr>
              <a:t>Axicabtagene</a:t>
            </a:r>
            <a:r>
              <a:rPr lang="en-US" sz="2600" kern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kern="0" dirty="0" err="1">
                <a:latin typeface="Arial" panose="020B0604020202020204" pitchFamily="34" charset="0"/>
                <a:cs typeface="Arial" panose="020B0604020202020204" pitchFamily="34" charset="0"/>
              </a:rPr>
              <a:t>ciloleucel</a:t>
            </a:r>
            <a:endParaRPr lang="en-US" sz="26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2255078"/>
      </p:ext>
    </p:extLst>
  </p:cSld>
  <p:clrMapOvr>
    <a:masterClrMapping/>
  </p:clrMapOvr>
  <p:transition spd="slow" advClick="0"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Case Presentation (</a:t>
            </a:r>
            <a:r>
              <a:rPr lang="en-US" altLang="x-none" dirty="0" err="1"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x-none" dirty="0" err="1">
                <a:latin typeface="Arial" panose="020B0604020202020204" pitchFamily="34" charset="0"/>
                <a:cs typeface="Arial" panose="020B0604020202020204" pitchFamily="34" charset="0"/>
              </a:rPr>
              <a:t>Klebig</a:t>
            </a:r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EFC8E7A2-82DF-A443-99DA-2BF3E45B1EF6}"/>
              </a:ext>
            </a:extLst>
          </p:cNvPr>
          <p:cNvSpPr txBox="1">
            <a:spLocks/>
          </p:cNvSpPr>
          <p:nvPr/>
        </p:nvSpPr>
        <p:spPr bwMode="auto">
          <a:xfrm>
            <a:off x="1408906" y="1371600"/>
            <a:ext cx="4040188" cy="63976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1" i="0" u="sng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Before CAR T-cell 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6100BF84-F93D-A345-8F2F-212DE6DF3441}"/>
              </a:ext>
            </a:extLst>
          </p:cNvPr>
          <p:cNvSpPr txBox="1">
            <a:spLocks/>
          </p:cNvSpPr>
          <p:nvPr/>
        </p:nvSpPr>
        <p:spPr>
          <a:xfrm>
            <a:off x="6609159" y="1371600"/>
            <a:ext cx="4041775" cy="63976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1" i="0" u="sng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After CAR T-cell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0D84372C-9F5D-B642-A158-F0D2C86625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011362"/>
            <a:ext cx="4572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EE79CE14-C923-DE4F-9BE3-2CA0E6DF94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4046" y="2011362"/>
            <a:ext cx="4572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7518064"/>
      </p:ext>
    </p:extLst>
  </p:cSld>
  <p:clrMapOvr>
    <a:masterClrMapping/>
  </p:clrMapOvr>
  <p:transition spd="slow" advClick="0"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Case Presentation (</a:t>
            </a:r>
            <a:r>
              <a:rPr lang="en-US" altLang="x-none" dirty="0" err="1"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x-none" dirty="0" err="1">
                <a:latin typeface="Arial" panose="020B0604020202020204" pitchFamily="34" charset="0"/>
                <a:cs typeface="Arial" panose="020B0604020202020204" pitchFamily="34" charset="0"/>
              </a:rPr>
              <a:t>Klebig</a:t>
            </a:r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1066800" y="1341438"/>
            <a:ext cx="4480560" cy="639762"/>
          </a:xfrm>
        </p:spPr>
        <p:txBody>
          <a:bodyPr/>
          <a:lstStyle/>
          <a:p>
            <a:pPr marL="0" indent="0" algn="ctr">
              <a:buNone/>
            </a:pPr>
            <a:r>
              <a:rPr lang="en-US" sz="2400" b="1" u="sng" dirty="0"/>
              <a:t>Abdominal pain 4/5/2019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781798" y="1341438"/>
            <a:ext cx="4480559" cy="639762"/>
          </a:xfrm>
        </p:spPr>
        <p:txBody>
          <a:bodyPr/>
          <a:lstStyle/>
          <a:p>
            <a:pPr marL="0" indent="0" algn="ctr">
              <a:buNone/>
            </a:pPr>
            <a:r>
              <a:rPr lang="en-US" sz="2400" b="1" u="sng" dirty="0"/>
              <a:t>PET/CT 4/10/2019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981200"/>
            <a:ext cx="4480560" cy="448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1981200"/>
            <a:ext cx="4480559" cy="448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Straight Arrow Connector 12"/>
          <p:cNvCxnSpPr/>
          <p:nvPr/>
        </p:nvCxnSpPr>
        <p:spPr>
          <a:xfrm>
            <a:off x="1295400" y="4267200"/>
            <a:ext cx="990600" cy="4572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0709614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5"/>
          <a:stretch/>
        </p:blipFill>
        <p:spPr>
          <a:xfrm>
            <a:off x="1524000" y="937846"/>
            <a:ext cx="9144001" cy="553915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CAR T-Cell Therapy</a:t>
            </a:r>
          </a:p>
        </p:txBody>
      </p:sp>
    </p:spTree>
    <p:extLst>
      <p:ext uri="{BB962C8B-B14F-4D97-AF65-F5344CB8AC3E}">
        <p14:creationId xmlns:p14="http://schemas.microsoft.com/office/powerpoint/2010/main" val="3895320806"/>
      </p:ext>
    </p:extLst>
  </p:cSld>
  <p:clrMapOvr>
    <a:masterClrMapping/>
  </p:clrMapOvr>
  <p:transition spd="slow" advClick="0"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A close up of a logo&#10;&#10;Description automatically generated">
            <a:extLst>
              <a:ext uri="{FF2B5EF4-FFF2-40B4-BE49-F238E27FC236}">
                <a16:creationId xmlns:a16="http://schemas.microsoft.com/office/drawing/2014/main" id="{CEDDE05F-3491-8A4B-8387-B2E703F5C4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2156664"/>
            <a:ext cx="10134600" cy="447273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DA391C8-2CBD-6C49-A0E7-13187F4E80B1}"/>
              </a:ext>
            </a:extLst>
          </p:cNvPr>
          <p:cNvSpPr/>
          <p:nvPr/>
        </p:nvSpPr>
        <p:spPr>
          <a:xfrm>
            <a:off x="1600200" y="1686580"/>
            <a:ext cx="13468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charset="0"/>
                <a:ea typeface="ＭＳ Ｐゴシック" charset="0"/>
              </a:rPr>
              <a:t>Axicabtagene</a:t>
            </a:r>
            <a:br>
              <a:rPr kumimoji="0" lang="en-US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charset="0"/>
              </a:rPr>
            </a:b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charset="0"/>
                <a:ea typeface="ＭＳ Ｐゴシック" charset="0"/>
              </a:rPr>
              <a:t>ciloleucel</a:t>
            </a:r>
            <a:endParaRPr kumimoji="0" lang="en-US" sz="1400" b="1" i="0" u="none" strike="noStrike" kern="1200" cap="none" spc="0" normalizeH="0" baseline="30000" noProof="0" dirty="0">
              <a:ln>
                <a:noFill/>
              </a:ln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4D26CFB-93BA-5340-80BC-76E0456721A6}"/>
              </a:ext>
            </a:extLst>
          </p:cNvPr>
          <p:cNvSpPr/>
          <p:nvPr/>
        </p:nvSpPr>
        <p:spPr>
          <a:xfrm>
            <a:off x="5328462" y="1757614"/>
            <a:ext cx="1611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 err="1"/>
              <a:t>Tisagenlecleucel</a:t>
            </a:r>
            <a:endParaRPr lang="en-US" sz="1400" b="1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A27887A-86A5-B04C-A964-B7E0FA76758F}"/>
              </a:ext>
            </a:extLst>
          </p:cNvPr>
          <p:cNvSpPr/>
          <p:nvPr/>
        </p:nvSpPr>
        <p:spPr>
          <a:xfrm>
            <a:off x="9241038" y="1318736"/>
            <a:ext cx="143500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charset="0"/>
                <a:ea typeface="ＭＳ Ｐゴシック" charset="0"/>
              </a:rPr>
              <a:t>Lisocabtagene</a:t>
            </a:r>
            <a:br>
              <a:rPr kumimoji="0" lang="en-US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charset="0"/>
              </a:rPr>
            </a:b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charset="0"/>
                <a:ea typeface="ＭＳ Ｐゴシック" charset="0"/>
              </a:rPr>
              <a:t>maraleucel</a:t>
            </a:r>
            <a:br>
              <a:rPr kumimoji="0" lang="en-US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charset="0"/>
              </a:rPr>
            </a:b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charset="0"/>
              </a:rPr>
              <a:t>(JCAR017)</a:t>
            </a:r>
            <a:endParaRPr kumimoji="0" lang="en-US" sz="1400" b="1" i="0" u="none" strike="noStrike" kern="1200" cap="none" spc="0" normalizeH="0" baseline="30000" noProof="0" dirty="0">
              <a:ln>
                <a:noFill/>
              </a:ln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CF8B76B-61F1-D446-9ADA-B900E1634439}"/>
              </a:ext>
            </a:extLst>
          </p:cNvPr>
          <p:cNvSpPr/>
          <p:nvPr/>
        </p:nvSpPr>
        <p:spPr>
          <a:xfrm>
            <a:off x="6430082" y="2700454"/>
            <a:ext cx="6880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charset="0"/>
              </a:rPr>
              <a:t>FMC63</a:t>
            </a:r>
            <a:endParaRPr kumimoji="0" lang="en-US" sz="1200" b="1" i="0" u="none" strike="noStrike" kern="1200" cap="none" spc="0" normalizeH="0" baseline="30000" noProof="0" dirty="0">
              <a:ln>
                <a:noFill/>
              </a:ln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1D23415-F669-FC46-A298-7F676531C0F2}"/>
              </a:ext>
            </a:extLst>
          </p:cNvPr>
          <p:cNvSpPr/>
          <p:nvPr/>
        </p:nvSpPr>
        <p:spPr>
          <a:xfrm>
            <a:off x="2839058" y="2831933"/>
            <a:ext cx="5517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charset="0"/>
                <a:ea typeface="ＭＳ Ｐゴシック" charset="0"/>
              </a:rPr>
              <a:t>scFV</a:t>
            </a:r>
            <a:endParaRPr kumimoji="0" lang="en-US" sz="1200" b="1" i="0" u="none" strike="noStrike" kern="1200" cap="none" spc="0" normalizeH="0" baseline="30000" noProof="0" dirty="0">
              <a:ln>
                <a:noFill/>
              </a:ln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0F41770-A9B8-384D-BE00-D0A600961E4A}"/>
              </a:ext>
            </a:extLst>
          </p:cNvPr>
          <p:cNvSpPr/>
          <p:nvPr/>
        </p:nvSpPr>
        <p:spPr>
          <a:xfrm>
            <a:off x="2591199" y="3766740"/>
            <a:ext cx="6126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charset="0"/>
              </a:rPr>
              <a:t>Hinge</a:t>
            </a:r>
            <a:endParaRPr kumimoji="0" lang="en-US" sz="1200" b="1" i="0" u="none" strike="noStrike" kern="1200" cap="none" spc="0" normalizeH="0" baseline="30000" noProof="0" dirty="0">
              <a:ln>
                <a:noFill/>
              </a:ln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252A4F4-C8C9-B042-96D3-F9D88EC9F679}"/>
              </a:ext>
            </a:extLst>
          </p:cNvPr>
          <p:cNvSpPr/>
          <p:nvPr/>
        </p:nvSpPr>
        <p:spPr>
          <a:xfrm>
            <a:off x="2569014" y="4614494"/>
            <a:ext cx="5758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charset="0"/>
              </a:rPr>
              <a:t>CD28</a:t>
            </a:r>
            <a:endParaRPr kumimoji="0" lang="en-US" sz="1200" b="1" i="0" u="none" strike="noStrike" kern="1200" cap="none" spc="0" normalizeH="0" baseline="30000" noProof="0" dirty="0">
              <a:ln>
                <a:noFill/>
              </a:ln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AAFE13C-773E-8B40-BBE8-023736A5F30B}"/>
              </a:ext>
            </a:extLst>
          </p:cNvPr>
          <p:cNvSpPr/>
          <p:nvPr/>
        </p:nvSpPr>
        <p:spPr>
          <a:xfrm>
            <a:off x="2591199" y="5502196"/>
            <a:ext cx="83227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charset="0"/>
              </a:rPr>
              <a:t>CD3 zeta</a:t>
            </a:r>
            <a:endParaRPr kumimoji="0" lang="en-US" sz="1200" b="1" i="0" u="none" strike="noStrike" kern="1200" cap="none" spc="0" normalizeH="0" baseline="30000" noProof="0" dirty="0">
              <a:ln>
                <a:noFill/>
              </a:ln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DC373AC-6C91-4B48-BEF4-8BEF8C94D6C5}"/>
              </a:ext>
            </a:extLst>
          </p:cNvPr>
          <p:cNvSpPr/>
          <p:nvPr/>
        </p:nvSpPr>
        <p:spPr>
          <a:xfrm>
            <a:off x="6419133" y="5953927"/>
            <a:ext cx="83227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charset="0"/>
              </a:rPr>
              <a:t>CD3 zeta</a:t>
            </a:r>
            <a:endParaRPr kumimoji="0" lang="en-US" sz="1200" b="1" i="0" u="none" strike="noStrike" kern="1200" cap="none" spc="0" normalizeH="0" baseline="30000" noProof="0" dirty="0">
              <a:ln>
                <a:noFill/>
              </a:ln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50BEBF3-7983-B140-BF6B-883C9D8794E9}"/>
              </a:ext>
            </a:extLst>
          </p:cNvPr>
          <p:cNvSpPr/>
          <p:nvPr/>
        </p:nvSpPr>
        <p:spPr>
          <a:xfrm>
            <a:off x="8698243" y="5502196"/>
            <a:ext cx="83227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charset="0"/>
              </a:rPr>
              <a:t>CD3 zeta</a:t>
            </a:r>
            <a:endParaRPr kumimoji="0" lang="en-US" sz="1200" b="1" i="0" u="none" strike="noStrike" kern="1200" cap="none" spc="0" normalizeH="0" baseline="30000" noProof="0" dirty="0">
              <a:ln>
                <a:noFill/>
              </a:ln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E07FA33-A8A6-9048-BFA7-503847CFDA72}"/>
              </a:ext>
            </a:extLst>
          </p:cNvPr>
          <p:cNvSpPr/>
          <p:nvPr/>
        </p:nvSpPr>
        <p:spPr>
          <a:xfrm>
            <a:off x="8754094" y="2620873"/>
            <a:ext cx="5517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charset="0"/>
                <a:ea typeface="ＭＳ Ｐゴシック" charset="0"/>
              </a:rPr>
              <a:t>scFV</a:t>
            </a:r>
            <a:endParaRPr kumimoji="0" lang="en-US" sz="1200" b="1" i="0" u="none" strike="noStrike" kern="1200" cap="none" spc="0" normalizeH="0" baseline="30000" noProof="0" dirty="0">
              <a:ln>
                <a:noFill/>
              </a:ln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DA1C559-D007-0041-80AD-92CC7B5F62C9}"/>
              </a:ext>
            </a:extLst>
          </p:cNvPr>
          <p:cNvSpPr/>
          <p:nvPr/>
        </p:nvSpPr>
        <p:spPr>
          <a:xfrm>
            <a:off x="8766370" y="3711777"/>
            <a:ext cx="69602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charset="0"/>
              </a:rPr>
              <a:t>Spacer</a:t>
            </a:r>
            <a:endParaRPr kumimoji="0" lang="en-US" sz="1200" b="1" i="0" u="none" strike="noStrike" kern="1200" cap="none" spc="0" normalizeH="0" baseline="30000" noProof="0" dirty="0">
              <a:ln>
                <a:noFill/>
              </a:ln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5043E79-8A1D-184C-A113-70D728A412AA}"/>
              </a:ext>
            </a:extLst>
          </p:cNvPr>
          <p:cNvSpPr/>
          <p:nvPr/>
        </p:nvSpPr>
        <p:spPr>
          <a:xfrm>
            <a:off x="6380807" y="3742290"/>
            <a:ext cx="49084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charset="0"/>
              </a:rPr>
              <a:t>CD8</a:t>
            </a:r>
            <a:endParaRPr kumimoji="0" lang="en-US" sz="1200" b="1" i="0" u="none" strike="noStrike" kern="1200" cap="none" spc="0" normalizeH="0" baseline="30000" noProof="0" dirty="0">
              <a:ln>
                <a:noFill/>
              </a:ln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74AD874-16F5-9341-9FB5-79B8F58A12E6}"/>
              </a:ext>
            </a:extLst>
          </p:cNvPr>
          <p:cNvSpPr/>
          <p:nvPr/>
        </p:nvSpPr>
        <p:spPr>
          <a:xfrm>
            <a:off x="6387425" y="4887977"/>
            <a:ext cx="6270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charset="0"/>
              </a:rPr>
              <a:t>4-1BB</a:t>
            </a:r>
            <a:endParaRPr kumimoji="0" lang="en-US" sz="1200" b="1" i="0" u="none" strike="noStrike" kern="1200" cap="none" spc="0" normalizeH="0" baseline="30000" noProof="0" dirty="0">
              <a:ln>
                <a:noFill/>
              </a:ln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3546A93-E56D-7440-B51D-6962FEB605BE}"/>
              </a:ext>
            </a:extLst>
          </p:cNvPr>
          <p:cNvSpPr/>
          <p:nvPr/>
        </p:nvSpPr>
        <p:spPr>
          <a:xfrm>
            <a:off x="8835298" y="4749477"/>
            <a:ext cx="6270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charset="0"/>
              </a:rPr>
              <a:t>4-1BB</a:t>
            </a:r>
            <a:endParaRPr kumimoji="0" lang="en-US" sz="1200" b="1" i="0" u="none" strike="noStrike" kern="1200" cap="none" spc="0" normalizeH="0" baseline="30000" noProof="0" dirty="0">
              <a:ln>
                <a:noFill/>
              </a:ln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7AF5A9-EA51-9048-A66D-4FC37BE62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Variations in CAR Constructs</a:t>
            </a:r>
          </a:p>
        </p:txBody>
      </p:sp>
    </p:spTree>
    <p:extLst>
      <p:ext uri="{BB962C8B-B14F-4D97-AF65-F5344CB8AC3E}">
        <p14:creationId xmlns:p14="http://schemas.microsoft.com/office/powerpoint/2010/main" val="2107546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wearing a suit and tie smiling at the camera&#10;&#10;Description automatically generated">
            <a:extLst>
              <a:ext uri="{FF2B5EF4-FFF2-40B4-BE49-F238E27FC236}">
                <a16:creationId xmlns:a16="http://schemas.microsoft.com/office/drawing/2014/main" id="{B2643DD5-6442-454C-B489-4DE1853B7C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2340352"/>
            <a:ext cx="2209800" cy="26517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4E22311-58AD-8E49-AA67-990165540413}"/>
              </a:ext>
            </a:extLst>
          </p:cNvPr>
          <p:cNvSpPr/>
          <p:nvPr/>
        </p:nvSpPr>
        <p:spPr>
          <a:xfrm>
            <a:off x="5105400" y="2286000"/>
            <a:ext cx="59436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b="1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Patrick B Johnston, MD, PhD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Consultant in Hematology and Blood and Marrow Transplant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Mayo Clinic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Rochester, Minnesota</a:t>
            </a:r>
          </a:p>
        </p:txBody>
      </p:sp>
    </p:spTree>
    <p:extLst>
      <p:ext uri="{BB962C8B-B14F-4D97-AF65-F5344CB8AC3E}">
        <p14:creationId xmlns:p14="http://schemas.microsoft.com/office/powerpoint/2010/main" val="1164005014"/>
      </p:ext>
    </p:extLst>
  </p:cSld>
  <p:clrMapOvr>
    <a:masterClrMapping/>
  </p:clrMapOvr>
  <p:transition spd="slow" advClick="0"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3">
            <a:extLst>
              <a:ext uri="{FF2B5EF4-FFF2-40B4-BE49-F238E27FC236}">
                <a16:creationId xmlns:a16="http://schemas.microsoft.com/office/drawing/2014/main" id="{87BCD2E9-5D07-7A49-BFA5-425C68D777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1447800"/>
            <a:ext cx="10744200" cy="4953000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4207" y="0"/>
            <a:ext cx="8776138" cy="1219200"/>
          </a:xfrm>
        </p:spPr>
        <p:txBody>
          <a:bodyPr/>
          <a:lstStyle/>
          <a:p>
            <a:r>
              <a:rPr lang="en-US" sz="2800" dirty="0"/>
              <a:t>Three Major CAR T-Cell Products for DLBCL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55124727"/>
              </p:ext>
            </p:extLst>
          </p:nvPr>
        </p:nvGraphicFramePr>
        <p:xfrm>
          <a:off x="990600" y="1606836"/>
          <a:ext cx="10439400" cy="46415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215182">
                  <a:extLst>
                    <a:ext uri="{9D8B030D-6E8A-4147-A177-3AD203B41FA5}">
                      <a16:colId xmlns:a16="http://schemas.microsoft.com/office/drawing/2014/main" val="1361055744"/>
                    </a:ext>
                  </a:extLst>
                </a:gridCol>
                <a:gridCol w="2924167">
                  <a:extLst>
                    <a:ext uri="{9D8B030D-6E8A-4147-A177-3AD203B41FA5}">
                      <a16:colId xmlns:a16="http://schemas.microsoft.com/office/drawing/2014/main" val="2713589861"/>
                    </a:ext>
                  </a:extLst>
                </a:gridCol>
                <a:gridCol w="2650027">
                  <a:extLst>
                    <a:ext uri="{9D8B030D-6E8A-4147-A177-3AD203B41FA5}">
                      <a16:colId xmlns:a16="http://schemas.microsoft.com/office/drawing/2014/main" val="3726041742"/>
                    </a:ext>
                  </a:extLst>
                </a:gridCol>
                <a:gridCol w="2650024">
                  <a:extLst>
                    <a:ext uri="{9D8B030D-6E8A-4147-A177-3AD203B41FA5}">
                      <a16:colId xmlns:a16="http://schemas.microsoft.com/office/drawing/2014/main" val="1239299162"/>
                    </a:ext>
                  </a:extLst>
                </a:gridCol>
              </a:tblGrid>
              <a:tr h="870293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B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>
                          <a:solidFill>
                            <a:schemeClr val="bg1"/>
                          </a:solidFill>
                        </a:rPr>
                        <a:t>Axicabtagene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</a:rPr>
                        <a:t>ciloleucel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B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>
                          <a:solidFill>
                            <a:schemeClr val="bg1"/>
                          </a:solidFill>
                        </a:rPr>
                        <a:t>Tisagenlecleucel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B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>
                          <a:solidFill>
                            <a:schemeClr val="bg1"/>
                          </a:solidFill>
                        </a:rPr>
                        <a:t>Lisocabtagene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</a:rPr>
                        <a:t>maraleucel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(</a:t>
                      </a:r>
                      <a:r>
                        <a:rPr lang="en-US" sz="1600" b="1" baseline="0" dirty="0"/>
                        <a:t>JCAR017</a:t>
                      </a:r>
                      <a:r>
                        <a:rPr lang="en-US" sz="1600" b="1" baseline="0" dirty="0">
                          <a:solidFill>
                            <a:schemeClr val="bg1"/>
                          </a:solidFill>
                        </a:rPr>
                        <a:t>)</a:t>
                      </a:r>
                      <a:endParaRPr lang="en-US" sz="1600" b="1" baseline="30000" dirty="0"/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B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7787854"/>
                  </a:ext>
                </a:extLst>
              </a:tr>
              <a:tr h="354564">
                <a:tc>
                  <a:txBody>
                    <a:bodyPr/>
                    <a:lstStyle/>
                    <a:p>
                      <a:pPr>
                        <a:buClr>
                          <a:srgbClr val="000000"/>
                        </a:buClr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Construct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Anti-CD19-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CD28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-CD3z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Anti-CD19-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41BB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-CD3z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Anti-CD19-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41BB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-CD3z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7544042"/>
                  </a:ext>
                </a:extLst>
              </a:tr>
              <a:tr h="354564">
                <a:tc>
                  <a:txBody>
                    <a:bodyPr/>
                    <a:lstStyle/>
                    <a:p>
                      <a:pPr>
                        <a:buClr>
                          <a:srgbClr val="000000"/>
                        </a:buClr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T cells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Bulk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Bulk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1:1 CD4:CD8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1853251"/>
                  </a:ext>
                </a:extLst>
              </a:tr>
              <a:tr h="612428">
                <a:tc>
                  <a:txBody>
                    <a:bodyPr/>
                    <a:lstStyle/>
                    <a:p>
                      <a:pPr>
                        <a:buClr>
                          <a:srgbClr val="000000"/>
                        </a:buClr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Dose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2 x 10</a:t>
                      </a:r>
                      <a:r>
                        <a:rPr lang="en-US" sz="1600" baseline="30000" dirty="0">
                          <a:solidFill>
                            <a:schemeClr val="tx1"/>
                          </a:solidFill>
                        </a:rPr>
                        <a:t>6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/kg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(max 2 x 10</a:t>
                      </a:r>
                      <a:r>
                        <a:rPr lang="en-US" sz="1600" baseline="30000" dirty="0">
                          <a:solidFill>
                            <a:schemeClr val="tx1"/>
                          </a:solidFill>
                        </a:rPr>
                        <a:t>8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sz="1600" baseline="30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0.6 to 6.0 x 10</a:t>
                      </a:r>
                      <a:r>
                        <a:rPr lang="en-US" sz="1600" baseline="30000" dirty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DL1: 0.5 x 10</a:t>
                      </a:r>
                      <a:r>
                        <a:rPr lang="en-US" sz="1600" baseline="30000" dirty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DL2: 1.0 x 10</a:t>
                      </a:r>
                      <a:r>
                        <a:rPr lang="en-US" sz="1600" baseline="3000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9020005"/>
                  </a:ext>
                </a:extLst>
              </a:tr>
              <a:tr h="354564">
                <a:tc>
                  <a:txBody>
                    <a:bodyPr/>
                    <a:lstStyle/>
                    <a:p>
                      <a:pPr>
                        <a:buClr>
                          <a:srgbClr val="000000"/>
                        </a:buClr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Bridging </a:t>
                      </a:r>
                      <a:r>
                        <a:rPr lang="en-US" sz="1600" b="1" dirty="0" err="1">
                          <a:solidFill>
                            <a:schemeClr val="tx1"/>
                          </a:solidFill>
                        </a:rPr>
                        <a:t>tx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None allowed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93%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72%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2652529"/>
                  </a:ext>
                </a:extLst>
              </a:tr>
              <a:tr h="612428">
                <a:tc>
                  <a:txBody>
                    <a:bodyPr/>
                    <a:lstStyle/>
                    <a:p>
                      <a:pPr>
                        <a:buClr>
                          <a:srgbClr val="000000"/>
                        </a:buClr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Lymphodepletion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Flu/Cy 500/30 x 3d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Flu/Cy 250/25 x 3d</a:t>
                      </a:r>
                    </a:p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Or BR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Flu/Cy 300/30 x 3d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7910159"/>
                  </a:ext>
                </a:extLst>
              </a:tr>
              <a:tr h="354564">
                <a:tc>
                  <a:txBody>
                    <a:bodyPr/>
                    <a:lstStyle/>
                    <a:p>
                      <a:pPr>
                        <a:buClr>
                          <a:srgbClr val="000000"/>
                        </a:buClr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Treatment locale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Inpatient only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Inpatient or outpatient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Inpatient or outpatient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3662980"/>
                  </a:ext>
                </a:extLst>
              </a:tr>
              <a:tr h="1128158">
                <a:tc>
                  <a:txBody>
                    <a:bodyPr/>
                    <a:lstStyle/>
                    <a:p>
                      <a:pPr>
                        <a:buClr>
                          <a:srgbClr val="000000"/>
                        </a:buClr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Approval</a:t>
                      </a:r>
                      <a:r>
                        <a:rPr lang="en-US" sz="1600" b="1" baseline="0" dirty="0">
                          <a:solidFill>
                            <a:schemeClr val="tx1"/>
                          </a:solidFill>
                        </a:rPr>
                        <a:t> status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FDA approved for DLBCL</a:t>
                      </a:r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US" sz="1600" baseline="0">
                          <a:solidFill>
                            <a:schemeClr val="tx1"/>
                          </a:solidFill>
                        </a:rPr>
                        <a:t> high-grade 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B-cell lymphoma, transformed FL, primary mediastinal B-cell lymphoma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FDA approved for pediatric ALL, DLBCL,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 high-grade B-cell lymphoma, transformed FL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Not yet FDA approved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49453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3202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3">
            <a:extLst>
              <a:ext uri="{FF2B5EF4-FFF2-40B4-BE49-F238E27FC236}">
                <a16:creationId xmlns:a16="http://schemas.microsoft.com/office/drawing/2014/main" id="{1F7AE9C0-D07F-3243-B82F-AF6E3DDD4A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4518" y="1714255"/>
            <a:ext cx="9649661" cy="3695945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E04A04-DA7E-454B-AD6C-3941E0D7B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Pivotal CAR T-Cell Therapy Trials in R/R DLBCL</a:t>
            </a:r>
            <a:endParaRPr lang="en-US" b="1" dirty="0">
              <a:solidFill>
                <a:schemeClr val="bg1"/>
              </a:solidFill>
            </a:endParaRPr>
          </a:p>
        </p:txBody>
      </p:sp>
      <p:graphicFrame>
        <p:nvGraphicFramePr>
          <p:cNvPr id="6" name="Group 36">
            <a:extLst>
              <a:ext uri="{FF2B5EF4-FFF2-40B4-BE49-F238E27FC236}">
                <a16:creationId xmlns:a16="http://schemas.microsoft.com/office/drawing/2014/main" id="{E983E332-9565-F740-A5CB-72CE80CA3C4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1802008"/>
              </p:ext>
            </p:extLst>
          </p:nvPr>
        </p:nvGraphicFramePr>
        <p:xfrm>
          <a:off x="1409179" y="1828031"/>
          <a:ext cx="9373641" cy="3417648"/>
        </p:xfrm>
        <a:graphic>
          <a:graphicData uri="http://schemas.openxmlformats.org/drawingml/2006/table">
            <a:tbl>
              <a:tblPr/>
              <a:tblGrid>
                <a:gridCol w="20387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7989">
                  <a:extLst>
                    <a:ext uri="{9D8B030D-6E8A-4147-A177-3AD203B41FA5}">
                      <a16:colId xmlns:a16="http://schemas.microsoft.com/office/drawing/2014/main" val="1921788682"/>
                    </a:ext>
                  </a:extLst>
                </a:gridCol>
                <a:gridCol w="2157989">
                  <a:extLst>
                    <a:ext uri="{9D8B030D-6E8A-4147-A177-3AD203B41FA5}">
                      <a16:colId xmlns:a16="http://schemas.microsoft.com/office/drawing/2014/main" val="1823617815"/>
                    </a:ext>
                  </a:extLst>
                </a:gridCol>
                <a:gridCol w="3018948">
                  <a:extLst>
                    <a:ext uri="{9D8B030D-6E8A-4147-A177-3AD203B41FA5}">
                      <a16:colId xmlns:a16="http://schemas.microsoft.com/office/drawing/2014/main" val="3654108610"/>
                    </a:ext>
                  </a:extLst>
                </a:gridCol>
              </a:tblGrid>
              <a:tr h="601315">
                <a:tc>
                  <a:txBody>
                    <a:bodyPr/>
                    <a:lstStyle/>
                    <a:p>
                      <a:pPr marL="0" marR="0" lvl="0" indent="1174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ZUMA-1</a:t>
                      </a:r>
                      <a:b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</a:b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(N = 108)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JULIET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(N = 93)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TRANSCEND-NHL-001</a:t>
                      </a:r>
                      <a:b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</a:b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(N = 102)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4211">
                <a:tc>
                  <a:txBody>
                    <a:bodyPr/>
                    <a:lstStyle/>
                    <a:p>
                      <a:pPr marL="0" marR="0" lvl="0" indent="1174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Agent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Axicabtagene</a:t>
                      </a: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1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ciloleucel</a:t>
                      </a: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Tisagenlecleucel</a:t>
                      </a: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Lisocabtagene</a:t>
                      </a: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1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maraleucel</a:t>
                      </a: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6132926"/>
                  </a:ext>
                </a:extLst>
              </a:tr>
              <a:tr h="554211">
                <a:tc>
                  <a:txBody>
                    <a:bodyPr/>
                    <a:lstStyle/>
                    <a:p>
                      <a:pPr marL="11747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Median prior therapies (range)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mr-IN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Calibri" charset="0"/>
                        </a:rPr>
                        <a:t>NR (1-5+)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3 (1-6)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3 (1-8)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569488"/>
                  </a:ext>
                </a:extLst>
              </a:tr>
              <a:tr h="529572">
                <a:tc>
                  <a:txBody>
                    <a:bodyPr/>
                    <a:lstStyle/>
                    <a:p>
                      <a:pPr marL="0" indent="117475"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ORR</a:t>
                      </a:r>
                      <a:endParaRPr lang="en-US" sz="17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82%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52%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1299194"/>
                  </a:ext>
                </a:extLst>
              </a:tr>
              <a:tr h="529572">
                <a:tc>
                  <a:txBody>
                    <a:bodyPr/>
                    <a:lstStyle/>
                    <a:p>
                      <a:pPr marL="0" indent="236538"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CR</a:t>
                      </a:r>
                      <a:endParaRPr lang="en-US" sz="17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58%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55%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1976635"/>
                  </a:ext>
                </a:extLst>
              </a:tr>
              <a:tr h="529572">
                <a:tc>
                  <a:txBody>
                    <a:bodyPr/>
                    <a:lstStyle/>
                    <a:p>
                      <a:pPr marL="0" indent="236538">
                        <a:tabLst/>
                      </a:pPr>
                      <a:r>
                        <a:rPr lang="en-US" sz="17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CR (&gt;6 months)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31%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9675802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A3833CC7-170E-5840-A16F-B36A3B10FE53}"/>
              </a:ext>
            </a:extLst>
          </p:cNvPr>
          <p:cNvSpPr txBox="1"/>
          <p:nvPr/>
        </p:nvSpPr>
        <p:spPr>
          <a:xfrm>
            <a:off x="228600" y="6172200"/>
            <a:ext cx="97885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Borchmann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P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Proc EHA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2018;Abstract S799; Abramson JS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Proc ASCO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2018;Abstract 7505; Locke FL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Proc ASCO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2018;Abstract 3003; Locke FL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Proc ASCO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2018;Abstract 3039.</a:t>
            </a:r>
          </a:p>
        </p:txBody>
      </p:sp>
    </p:spTree>
    <p:extLst>
      <p:ext uri="{BB962C8B-B14F-4D97-AF65-F5344CB8AC3E}">
        <p14:creationId xmlns:p14="http://schemas.microsoft.com/office/powerpoint/2010/main" val="425872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Approved CAR T-Cell Therapy in DLBCL</a:t>
            </a:r>
          </a:p>
        </p:txBody>
      </p:sp>
      <p:sp>
        <p:nvSpPr>
          <p:cNvPr id="7169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  <a:defRPr/>
            </a:pPr>
            <a:r>
              <a:rPr lang="en-US" sz="2200" b="1" dirty="0">
                <a:solidFill>
                  <a:srgbClr val="EFC53D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Approval Dates</a:t>
            </a:r>
          </a:p>
          <a:p>
            <a:pPr>
              <a:spcBef>
                <a:spcPts val="0"/>
              </a:spcBef>
              <a:defRPr/>
            </a:pPr>
            <a:r>
              <a:rPr lang="en-US" sz="2200" dirty="0" err="1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Axicabtagene</a:t>
            </a:r>
            <a:r>
              <a:rPr lang="en-US" sz="2200" dirty="0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ciloleucel</a:t>
            </a:r>
            <a:r>
              <a:rPr lang="en-US" sz="2200" dirty="0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 (</a:t>
            </a:r>
            <a:r>
              <a:rPr lang="en-US" sz="2200" dirty="0" err="1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axi-cel</a:t>
            </a:r>
            <a:r>
              <a:rPr lang="en-US" sz="2200" dirty="0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): 10/18/17</a:t>
            </a:r>
          </a:p>
          <a:p>
            <a:pPr>
              <a:spcBef>
                <a:spcPts val="0"/>
              </a:spcBef>
              <a:defRPr/>
            </a:pPr>
            <a:r>
              <a:rPr lang="en-US" sz="2200" dirty="0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Tisagenlecleucel: 5/1/18 </a:t>
            </a:r>
          </a:p>
          <a:p>
            <a:pPr marL="0" indent="0">
              <a:spcBef>
                <a:spcPts val="2000"/>
              </a:spcBef>
              <a:buNone/>
              <a:defRPr/>
            </a:pPr>
            <a:r>
              <a:rPr lang="en-US" sz="2200" b="1" dirty="0">
                <a:solidFill>
                  <a:srgbClr val="EFC53D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Mechanism of action</a:t>
            </a:r>
          </a:p>
          <a:p>
            <a:pPr>
              <a:spcBef>
                <a:spcPts val="0"/>
              </a:spcBef>
              <a:defRPr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CD19-targeted chimeric antigen receptor (CAR) T-cell immunotherapy</a:t>
            </a:r>
          </a:p>
          <a:p>
            <a:pPr marL="0" indent="0">
              <a:spcBef>
                <a:spcPts val="2000"/>
              </a:spcBef>
              <a:buNone/>
              <a:defRPr/>
            </a:pPr>
            <a:r>
              <a:rPr lang="en-US" sz="2200" b="1" dirty="0">
                <a:solidFill>
                  <a:srgbClr val="EFC53D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Indication</a:t>
            </a:r>
          </a:p>
          <a:p>
            <a:pPr>
              <a:spcBef>
                <a:spcPts val="0"/>
              </a:spcBef>
              <a:defRPr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For the treatment of adult patients with relapsed/refractory large B-cell lymphoma after 2 or more lines of systemic therapy, including DLBCL not otherwise specified, high-grade B-cell lymphoma and DLBCL arising from follicular lymphoma</a:t>
            </a:r>
          </a:p>
          <a:p>
            <a:pPr lvl="1">
              <a:spcBef>
                <a:spcPts val="0"/>
              </a:spcBef>
              <a:defRPr/>
            </a:pP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axi-cel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is also approved to treat primary mediastinal large B-cell lymphoma</a:t>
            </a:r>
          </a:p>
          <a:p>
            <a:pPr marL="0" indent="0">
              <a:spcBef>
                <a:spcPts val="2000"/>
              </a:spcBef>
              <a:buNone/>
              <a:defRPr/>
            </a:pPr>
            <a:r>
              <a:rPr lang="en-US" sz="2200" b="1" dirty="0">
                <a:solidFill>
                  <a:srgbClr val="EFC53D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Recommended dose</a:t>
            </a:r>
          </a:p>
          <a:p>
            <a:pPr>
              <a:spcBef>
                <a:spcPts val="0"/>
              </a:spcBef>
              <a:defRPr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One infusion of (CAR)-positive viable T cells after lymphodepleting chemotherapy</a:t>
            </a:r>
          </a:p>
        </p:txBody>
      </p:sp>
      <p:sp>
        <p:nvSpPr>
          <p:cNvPr id="64515" name="TextBox 6"/>
          <p:cNvSpPr txBox="1">
            <a:spLocks noChangeArrowheads="1"/>
          </p:cNvSpPr>
          <p:nvPr/>
        </p:nvSpPr>
        <p:spPr bwMode="auto">
          <a:xfrm>
            <a:off x="0" y="6400800"/>
            <a:ext cx="10972800" cy="43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tIns="0" rIns="182880" bIns="91440" anchor="b"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Tisagenlecleucel package insert, May 2018;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Axicabtagene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ciloleucel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package insert, October 2017</a:t>
            </a:r>
          </a:p>
        </p:txBody>
      </p:sp>
    </p:spTree>
    <p:extLst>
      <p:ext uri="{BB962C8B-B14F-4D97-AF65-F5344CB8AC3E}">
        <p14:creationId xmlns:p14="http://schemas.microsoft.com/office/powerpoint/2010/main" val="3617856997"/>
      </p:ext>
    </p:extLst>
  </p:cSld>
  <p:clrMapOvr>
    <a:masterClrMapping/>
  </p:clrMapOvr>
  <p:transition spd="slow" advClick="0"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3">
            <a:extLst>
              <a:ext uri="{FF2B5EF4-FFF2-40B4-BE49-F238E27FC236}">
                <a16:creationId xmlns:a16="http://schemas.microsoft.com/office/drawing/2014/main" id="{1E1581CC-6D83-384F-A968-C23A4341A8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0761" y="1655799"/>
            <a:ext cx="9495730" cy="4165658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34636"/>
            <a:ext cx="10972800" cy="1143000"/>
          </a:xfrm>
        </p:spPr>
        <p:txBody>
          <a:bodyPr>
            <a:noAutofit/>
          </a:bodyPr>
          <a:lstStyle/>
          <a:p>
            <a:r>
              <a:rPr lang="en-US" sz="2800" dirty="0"/>
              <a:t>Comparison of </a:t>
            </a:r>
            <a:r>
              <a:rPr lang="en-US" sz="2800" dirty="0" err="1"/>
              <a:t>Axicabtagene</a:t>
            </a:r>
            <a:r>
              <a:rPr lang="en-US" sz="2800" dirty="0"/>
              <a:t> </a:t>
            </a:r>
            <a:r>
              <a:rPr lang="en-US" sz="2800" dirty="0" err="1"/>
              <a:t>Ciloleucel</a:t>
            </a:r>
            <a:r>
              <a:rPr lang="en-US" sz="2800" dirty="0"/>
              <a:t> in ZUMA-1 and Treatment in the “Real World” at 17 US Centers </a:t>
            </a:r>
            <a:endParaRPr lang="en-US" sz="32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D8A5D39-8694-C745-BCC2-5C38E3457390}"/>
              </a:ext>
            </a:extLst>
          </p:cNvPr>
          <p:cNvSpPr/>
          <p:nvPr/>
        </p:nvSpPr>
        <p:spPr>
          <a:xfrm>
            <a:off x="229380" y="6367046"/>
            <a:ext cx="1147849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</a:rPr>
              <a:t>Nastoupil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</a:rPr>
              <a:t> LJ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</a:rPr>
              <a:t>Proc ASH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</a:rPr>
              <a:t> 2018;Abstract 91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</a:p>
        </p:txBody>
      </p:sp>
      <p:graphicFrame>
        <p:nvGraphicFramePr>
          <p:cNvPr id="9" name="Group 36">
            <a:extLst>
              <a:ext uri="{FF2B5EF4-FFF2-40B4-BE49-F238E27FC236}">
                <a16:creationId xmlns:a16="http://schemas.microsoft.com/office/drawing/2014/main" id="{F49DD260-C8D8-A44C-99F8-08E51A62C2A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30424237"/>
              </p:ext>
            </p:extLst>
          </p:nvPr>
        </p:nvGraphicFramePr>
        <p:xfrm>
          <a:off x="1320940" y="1799811"/>
          <a:ext cx="9295372" cy="3888912"/>
        </p:xfrm>
        <a:graphic>
          <a:graphicData uri="http://schemas.openxmlformats.org/drawingml/2006/table">
            <a:tbl>
              <a:tblPr/>
              <a:tblGrid>
                <a:gridCol w="43940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62912">
                  <a:extLst>
                    <a:ext uri="{9D8B030D-6E8A-4147-A177-3AD203B41FA5}">
                      <a16:colId xmlns:a16="http://schemas.microsoft.com/office/drawing/2014/main" val="1477850618"/>
                    </a:ext>
                  </a:extLst>
                </a:gridCol>
              </a:tblGrid>
              <a:tr h="177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ＭＳ Ｐゴシック" charset="0"/>
                        <a:cs typeface="Arial" panose="020B0604020202020204" pitchFamily="34" charset="0"/>
                      </a:endParaRP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ZUMA-1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This study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452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N infused 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patients</a:t>
                      </a:r>
                    </a:p>
                  </a:txBody>
                  <a:tcPr marL="81103" marR="81103" marT="45742" marB="45742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108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165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9082">
                <a:tc>
                  <a:txBody>
                    <a:bodyPr/>
                    <a:lstStyle/>
                    <a:p>
                      <a:pPr marL="11113" marR="0" lvl="1" indent="-11113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Patients meeting ZUMA-1 eligibility criteria</a:t>
                      </a:r>
                    </a:p>
                  </a:txBody>
                  <a:tcPr marL="81103" marR="81103" marT="45742" marB="45742" anchor="ctr" horzOverflow="overflow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51%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5120">
                <a:tc>
                  <a:txBody>
                    <a:bodyPr/>
                    <a:lstStyle/>
                    <a:p>
                      <a:pPr marL="11113" marR="0" lvl="1" indent="-11113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Age, median (range)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58 (23-76)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59 (21-82)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3837193"/>
                  </a:ext>
                </a:extLst>
              </a:tr>
              <a:tr h="49512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ECOG 0 or 1 </a:t>
                      </a:r>
                    </a:p>
                  </a:txBody>
                  <a:tcPr marL="81103" marR="81103" marT="45742" marB="45742" anchor="ctr" horzOverflow="overflow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84%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2401521"/>
                  </a:ext>
                </a:extLst>
              </a:tr>
              <a:tr h="35452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Prior autologous transplant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23%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31%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6324518"/>
                  </a:ext>
                </a:extLst>
              </a:tr>
              <a:tr h="35452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DLBCL including HGBCL, not </a:t>
                      </a:r>
                      <a:r>
                        <a:rPr kumimoji="0" lang="en-US" sz="1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tFL</a:t>
                      </a: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 or PMBCL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78%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61%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3407431"/>
                  </a:ext>
                </a:extLst>
              </a:tr>
              <a:tr h="35452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ORR/CR</a:t>
                      </a:r>
                    </a:p>
                  </a:txBody>
                  <a:tcPr marL="81103" marR="81103" marT="45742" marB="45742" anchor="ctr" horzOverflow="overflow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82%/58% (Best)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79%/50% (Day 30)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1297419"/>
                  </a:ext>
                </a:extLst>
              </a:tr>
              <a:tr h="35452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Grade 3 or higher toxicity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CRS 13%/NEs 31%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CRS 7%/NEs 31%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69075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3431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Cytokine Release Syndrome (CRS): Common Symptoms </a:t>
            </a:r>
          </a:p>
        </p:txBody>
      </p:sp>
      <p:graphicFrame>
        <p:nvGraphicFramePr>
          <p:cNvPr id="4" name="Diagramm 13"/>
          <p:cNvGraphicFramePr>
            <a:graphicFrameLocks noGrp="1"/>
          </p:cNvGraphicFramePr>
          <p:nvPr>
            <p:ph idx="4294967295"/>
            <p:extLst/>
          </p:nvPr>
        </p:nvGraphicFramePr>
        <p:xfrm>
          <a:off x="1676400" y="762001"/>
          <a:ext cx="8821738" cy="5483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hteck 14"/>
          <p:cNvSpPr/>
          <p:nvPr/>
        </p:nvSpPr>
        <p:spPr>
          <a:xfrm>
            <a:off x="1828801" y="6252446"/>
            <a:ext cx="8382869" cy="461653"/>
          </a:xfrm>
          <a:prstGeom prst="rect">
            <a:avLst/>
          </a:prstGeom>
          <a:noFill/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28" tIns="45714" rIns="91428" bIns="45714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Diagnosis based on </a:t>
            </a: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clinical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 symptoms and events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06179" y="1443342"/>
            <a:ext cx="1600200" cy="923318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Based on CAR T-cell experience</a:t>
            </a:r>
          </a:p>
        </p:txBody>
      </p:sp>
    </p:spTree>
    <p:extLst>
      <p:ext uri="{BB962C8B-B14F-4D97-AF65-F5344CB8AC3E}">
        <p14:creationId xmlns:p14="http://schemas.microsoft.com/office/powerpoint/2010/main" val="1147241877"/>
      </p:ext>
    </p:extLst>
  </p:cSld>
  <p:clrMapOvr>
    <a:masterClrMapping/>
  </p:clrMapOvr>
  <p:transition spd="slow" advClick="0"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 T Cell-Related Encephalopathy Syndrome (CRES)</a:t>
            </a:r>
            <a:endParaRPr lang="en-US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ectangle 33"/>
          <p:cNvSpPr>
            <a:spLocks noChangeArrowheads="1"/>
          </p:cNvSpPr>
          <p:nvPr/>
        </p:nvSpPr>
        <p:spPr bwMode="auto">
          <a:xfrm>
            <a:off x="228600" y="1365558"/>
            <a:ext cx="11734800" cy="3187232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graphicFrame>
        <p:nvGraphicFramePr>
          <p:cNvPr id="9" name="Group 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3681368"/>
              </p:ext>
            </p:extLst>
          </p:nvPr>
        </p:nvGraphicFramePr>
        <p:xfrm>
          <a:off x="304800" y="1441759"/>
          <a:ext cx="11582400" cy="3048176"/>
        </p:xfrm>
        <a:graphic>
          <a:graphicData uri="http://schemas.openxmlformats.org/drawingml/2006/table">
            <a:tbl>
              <a:tblPr/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24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124200">
                  <a:extLst>
                    <a:ext uri="{9D8B030D-6E8A-4147-A177-3AD203B41FA5}">
                      <a16:colId xmlns:a16="http://schemas.microsoft.com/office/drawing/2014/main" val="3951922291"/>
                    </a:ext>
                  </a:extLst>
                </a:gridCol>
              </a:tblGrid>
              <a:tr h="2835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Symptom or sign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Grade 1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Grade 2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Grade 3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Grade 4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6504050"/>
                  </a:ext>
                </a:extLst>
              </a:tr>
              <a:tr h="69595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Neurological assessment score (by CARTOX-10)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7-9 (mild impairment)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3-6 (moderate impairment)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0-2 (severe impairment)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Patient in critical condition and/or obtunded and cannot perform assessment tasks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595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Raised intracranial pressure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NA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NA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Stage 1-2 </a:t>
                      </a:r>
                      <a:r>
                        <a:rPr kumimoji="0" lang="en-US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papilloedema</a:t>
                      </a: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, or CSF opening pressure &lt;20 mmHg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Stage 3-5 </a:t>
                      </a:r>
                      <a:r>
                        <a:rPr kumimoji="0" lang="en-US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papilloedema</a:t>
                      </a: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, or CSF opening pressure ≥20 mmHg, or cerebral edema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215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Seizures or motor weakness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NA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NA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Partial seizure, or non-convulsive seizures on EEG with response to benzodiazepine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Generalized seizures, or convulsive or </a:t>
                      </a:r>
                      <a:r>
                        <a:rPr kumimoji="0" lang="en-US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nonconvulsive</a:t>
                      </a: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 status epilepticus, or new motor weakness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986CCAAC-C383-7949-B604-DE3278EC2E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036" y="4560689"/>
            <a:ext cx="10058400" cy="180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2880" bIns="91440" numCol="2" anchor="b" anchorCtr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Signs and symptoms include </a:t>
            </a:r>
          </a:p>
          <a:p>
            <a:pPr marL="102870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Helvetica" pitchFamily="2" charset="0"/>
              <a:buChar char="—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Diminished attention </a:t>
            </a:r>
          </a:p>
          <a:p>
            <a:pPr marL="102870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Helvetica" pitchFamily="2" charset="0"/>
              <a:buChar char="—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Language disturbance </a:t>
            </a:r>
          </a:p>
          <a:p>
            <a:pPr marL="102870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Helvetica" pitchFamily="2" charset="0"/>
              <a:buChar char="—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Impaired handwriting </a:t>
            </a:r>
          </a:p>
          <a:p>
            <a:pPr marL="74295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  <a:p>
            <a:pPr marL="102870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  <a:p>
            <a:pPr marL="102870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  <a:p>
            <a:pPr marL="102870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Helvetica" pitchFamily="2" charset="0"/>
              <a:buChar char="—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Confusion</a:t>
            </a:r>
          </a:p>
          <a:p>
            <a:pPr marL="102870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Helvetica" pitchFamily="2" charset="0"/>
              <a:buChar char="—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Disorientation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A07477C-E17E-9B4E-90D9-F157C349224E}"/>
              </a:ext>
            </a:extLst>
          </p:cNvPr>
          <p:cNvSpPr txBox="1"/>
          <p:nvPr/>
        </p:nvSpPr>
        <p:spPr>
          <a:xfrm>
            <a:off x="968204" y="5784794"/>
            <a:ext cx="103226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Typically lasts 2-4 days but the range is from hours to weeks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Severity can fluctuate rapidly</a:t>
            </a:r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8E3AE5EB-CCC6-8140-9D55-30CA551EF9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419088"/>
            <a:ext cx="10972800" cy="43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tIns="0" rIns="182880" bIns="91440" anchor="b"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Neelapu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SS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Nat Rev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Clin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Oncol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2018;15(1):47-62.</a:t>
            </a:r>
          </a:p>
        </p:txBody>
      </p:sp>
    </p:spTree>
    <p:extLst>
      <p:ext uri="{BB962C8B-B14F-4D97-AF65-F5344CB8AC3E}">
        <p14:creationId xmlns:p14="http://schemas.microsoft.com/office/powerpoint/2010/main" val="3719555441"/>
      </p:ext>
    </p:extLst>
  </p:cSld>
  <p:clrMapOvr>
    <a:masterClrMapping/>
  </p:clrMapOvr>
  <p:transition spd="slow" advClick="0"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2179C-8F41-E64D-BB2E-03224A57A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CRES: Timeline of Events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262367D-4129-DE43-9BAD-DEBA957E923C}"/>
              </a:ext>
            </a:extLst>
          </p:cNvPr>
          <p:cNvSpPr/>
          <p:nvPr/>
        </p:nvSpPr>
        <p:spPr bwMode="auto">
          <a:xfrm>
            <a:off x="609600" y="2650609"/>
            <a:ext cx="10972800" cy="30094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7B94B780-194A-854E-A30B-2ED6BD619280}"/>
              </a:ext>
            </a:extLst>
          </p:cNvPr>
          <p:cNvCxnSpPr>
            <a:cxnSpLocks/>
          </p:cNvCxnSpPr>
          <p:nvPr/>
        </p:nvCxnSpPr>
        <p:spPr bwMode="auto">
          <a:xfrm>
            <a:off x="609600" y="2233920"/>
            <a:ext cx="0" cy="416689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798E61E-BCBF-0C45-9B07-63ADCD3181CB}"/>
              </a:ext>
            </a:extLst>
          </p:cNvPr>
          <p:cNvSpPr txBox="1"/>
          <p:nvPr/>
        </p:nvSpPr>
        <p:spPr>
          <a:xfrm>
            <a:off x="92597" y="1580376"/>
            <a:ext cx="22927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CAR-T therapy administered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F32DA7D-403B-454F-91CF-3C78C1813419}"/>
              </a:ext>
            </a:extLst>
          </p:cNvPr>
          <p:cNvCxnSpPr>
            <a:cxnSpLocks/>
          </p:cNvCxnSpPr>
          <p:nvPr/>
        </p:nvCxnSpPr>
        <p:spPr bwMode="auto">
          <a:xfrm>
            <a:off x="4593221" y="2233920"/>
            <a:ext cx="0" cy="416689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F03420F-5313-064C-9FCF-D0DCB260111E}"/>
              </a:ext>
            </a:extLst>
          </p:cNvPr>
          <p:cNvSpPr txBox="1"/>
          <p:nvPr/>
        </p:nvSpPr>
        <p:spPr>
          <a:xfrm>
            <a:off x="8013539" y="1863679"/>
            <a:ext cx="14931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3 weeks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03807D4-A4A9-744A-9E3B-CF74E1FE1283}"/>
              </a:ext>
            </a:extLst>
          </p:cNvPr>
          <p:cNvCxnSpPr>
            <a:cxnSpLocks/>
          </p:cNvCxnSpPr>
          <p:nvPr/>
        </p:nvCxnSpPr>
        <p:spPr bwMode="auto">
          <a:xfrm>
            <a:off x="8476526" y="2218137"/>
            <a:ext cx="0" cy="416689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309C4182-610A-F846-BBE9-8EC144532A44}"/>
              </a:ext>
            </a:extLst>
          </p:cNvPr>
          <p:cNvSpPr txBox="1"/>
          <p:nvPr/>
        </p:nvSpPr>
        <p:spPr>
          <a:xfrm>
            <a:off x="4267199" y="1911419"/>
            <a:ext cx="14931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Day 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647E6AB-F107-1F4F-9FAC-DF95C2350336}"/>
              </a:ext>
            </a:extLst>
          </p:cNvPr>
          <p:cNvSpPr txBox="1"/>
          <p:nvPr/>
        </p:nvSpPr>
        <p:spPr>
          <a:xfrm>
            <a:off x="488415" y="3172124"/>
            <a:ext cx="3983621" cy="216982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Phase 1 (Days 0-5)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Concurrent with high fever and other CRS symptoms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Typically shorter duration and lower grade (Grade 1-2)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Anti-IL-6 therapy is effective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C25A09D8-9735-F247-9C63-4ACAF37EAB02}"/>
              </a:ext>
            </a:extLst>
          </p:cNvPr>
          <p:cNvCxnSpPr>
            <a:cxnSpLocks/>
          </p:cNvCxnSpPr>
          <p:nvPr/>
        </p:nvCxnSpPr>
        <p:spPr bwMode="auto">
          <a:xfrm>
            <a:off x="11582400" y="2218137"/>
            <a:ext cx="0" cy="416689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22A8CC20-59EB-4243-8602-55526AEB7D21}"/>
              </a:ext>
            </a:extLst>
          </p:cNvPr>
          <p:cNvSpPr txBox="1"/>
          <p:nvPr/>
        </p:nvSpPr>
        <p:spPr>
          <a:xfrm>
            <a:off x="10984376" y="1887812"/>
            <a:ext cx="14931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5 weeks</a:t>
            </a:r>
          </a:p>
        </p:txBody>
      </p:sp>
      <p:sp>
        <p:nvSpPr>
          <p:cNvPr id="20" name="TextBox 6">
            <a:extLst>
              <a:ext uri="{FF2B5EF4-FFF2-40B4-BE49-F238E27FC236}">
                <a16:creationId xmlns:a16="http://schemas.microsoft.com/office/drawing/2014/main" id="{D8478A34-CE23-0849-85E3-AC25C8CE47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400800"/>
            <a:ext cx="10972800" cy="43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tIns="0" rIns="182880" bIns="91440" anchor="b"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Neelapu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SS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Nat Rev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Clin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Oncol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2018;15(1):47-62.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62E00B4-A4E9-844A-A480-69968A59424C}"/>
              </a:ext>
            </a:extLst>
          </p:cNvPr>
          <p:cNvSpPr txBox="1"/>
          <p:nvPr/>
        </p:nvSpPr>
        <p:spPr>
          <a:xfrm>
            <a:off x="4593221" y="3176234"/>
            <a:ext cx="3883305" cy="278537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Phase 2 (Day 5 onward)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CRS and fever have subsided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Typically longer duration and higher grade (Grade 3+)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Anti-IL-6 therapy is not effective; corticosteroids recommended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4F5A7CA-AF08-8E46-B017-508769B4C29A}"/>
              </a:ext>
            </a:extLst>
          </p:cNvPr>
          <p:cNvSpPr txBox="1"/>
          <p:nvPr/>
        </p:nvSpPr>
        <p:spPr>
          <a:xfrm>
            <a:off x="8476527" y="3172124"/>
            <a:ext cx="3105874" cy="263149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Delayed events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10% of patients experienced delayed neurotoxic events, including seizures and episodes of confusion, during the 3</a:t>
            </a:r>
            <a:r>
              <a:rPr kumimoji="0" lang="en-US" sz="2000" b="0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rd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or 4</a:t>
            </a:r>
            <a:r>
              <a:rPr kumimoji="0" lang="en-US" sz="2000" b="0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th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week after treatment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682925C-7BA5-E541-98A7-BC59DE023087}"/>
              </a:ext>
            </a:extLst>
          </p:cNvPr>
          <p:cNvSpPr/>
          <p:nvPr/>
        </p:nvSpPr>
        <p:spPr bwMode="auto">
          <a:xfrm>
            <a:off x="609600" y="2634826"/>
            <a:ext cx="3983621" cy="316725"/>
          </a:xfrm>
          <a:prstGeom prst="rect">
            <a:avLst/>
          </a:prstGeom>
          <a:solidFill>
            <a:srgbClr val="F9951E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35B924D-BF0D-434E-AC35-D40A77294EBC}"/>
              </a:ext>
            </a:extLst>
          </p:cNvPr>
          <p:cNvSpPr/>
          <p:nvPr/>
        </p:nvSpPr>
        <p:spPr bwMode="auto">
          <a:xfrm>
            <a:off x="4593221" y="2634826"/>
            <a:ext cx="3883306" cy="316725"/>
          </a:xfrm>
          <a:prstGeom prst="rect">
            <a:avLst/>
          </a:prstGeom>
          <a:solidFill>
            <a:srgbClr val="B9D62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F323EE5-494D-C24E-A5F9-744ACF2876AE}"/>
              </a:ext>
            </a:extLst>
          </p:cNvPr>
          <p:cNvSpPr/>
          <p:nvPr/>
        </p:nvSpPr>
        <p:spPr bwMode="auto">
          <a:xfrm>
            <a:off x="8476525" y="2634826"/>
            <a:ext cx="3105875" cy="316725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8759319"/>
      </p:ext>
    </p:extLst>
  </p:cSld>
  <p:clrMapOvr>
    <a:masterClrMapping/>
  </p:clrMapOvr>
  <p:transition spd="slow" advClick="0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heme/theme1.xml><?xml version="1.0" encoding="utf-8"?>
<a:theme xmlns:a="http://schemas.openxmlformats.org/drawingml/2006/main" name="Blank Presentation">
  <a:themeElements>
    <a:clrScheme name="">
      <a:dk1>
        <a:srgbClr val="FFFFFF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Blank Presentation">
  <a:themeElements>
    <a:clrScheme name="">
      <a:dk1>
        <a:srgbClr val="FFFFFF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Blank Presentation">
  <a:themeElements>
    <a:clrScheme name="">
      <a:dk1>
        <a:srgbClr val="FFFFFF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5" ma:contentTypeDescription="Create a new document." ma:contentTypeScope="" ma:versionID="23d67e052bb3c24e620a8f72405d5082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ecf5540b87dd5b4ccfd09fbe6551b200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/>
    <QID xmlns="96f1686b-f877-4eb8-89ab-3a67a5dc2612" xsi:nil="true"/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0BB478A7-9502-4BD0-8FDB-EF2D093B4D45}"/>
</file>

<file path=customXml/itemProps2.xml><?xml version="1.0" encoding="utf-8"?>
<ds:datastoreItem xmlns:ds="http://schemas.openxmlformats.org/officeDocument/2006/customXml" ds:itemID="{D2C06824-E684-4D40-A9A0-5F3ED7FAC12F}"/>
</file>

<file path=customXml/itemProps3.xml><?xml version="1.0" encoding="utf-8"?>
<ds:datastoreItem xmlns:ds="http://schemas.openxmlformats.org/officeDocument/2006/customXml" ds:itemID="{6B9A7015-64D7-48FE-AB18-F05A4D9AD3A5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31870</TotalTime>
  <Words>5748</Words>
  <Application>Microsoft Macintosh PowerPoint</Application>
  <PresentationFormat>Widescreen</PresentationFormat>
  <Paragraphs>1201</Paragraphs>
  <Slides>96</Slides>
  <Notes>34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96</vt:i4>
      </vt:variant>
    </vt:vector>
  </HeadingPairs>
  <TitlesOfParts>
    <vt:vector size="105" baseType="lpstr">
      <vt:lpstr>Arial</vt:lpstr>
      <vt:lpstr>Calibri</vt:lpstr>
      <vt:lpstr>Helvetica</vt:lpstr>
      <vt:lpstr>Times</vt:lpstr>
      <vt:lpstr>Times New Roman</vt:lpstr>
      <vt:lpstr>Wingdings</vt:lpstr>
      <vt:lpstr>Blank Presentation</vt:lpstr>
      <vt:lpstr>1_Blank Presentation</vt:lpstr>
      <vt:lpstr>2_Blank Presentation</vt:lpstr>
      <vt:lpstr>PowerPoint Presentation</vt:lpstr>
      <vt:lpstr>PowerPoint Presentation</vt:lpstr>
      <vt:lpstr>Oncology Grand Rounds Series</vt:lpstr>
      <vt:lpstr>Disclosures for Moderator Neil Love, MD</vt:lpstr>
      <vt:lpstr>PowerPoint Presentation</vt:lpstr>
      <vt:lpstr>Disclosures for Dr Flowers</vt:lpstr>
      <vt:lpstr>PowerPoint Presentation</vt:lpstr>
      <vt:lpstr>Disclosures for Ms Goodrich</vt:lpstr>
      <vt:lpstr>PowerPoint Presentation</vt:lpstr>
      <vt:lpstr>Disclosures for Dr Johnston</vt:lpstr>
      <vt:lpstr>PowerPoint Presentation</vt:lpstr>
      <vt:lpstr>Disclosures for Ms Klebig</vt:lpstr>
      <vt:lpstr>PowerPoint Presentation</vt:lpstr>
      <vt:lpstr>PowerPoint Presentation</vt:lpstr>
      <vt:lpstr>PowerPoint Presentation</vt:lpstr>
      <vt:lpstr>PowerPoint Presentation</vt:lpstr>
      <vt:lpstr>The Core Oncology Triad Developing an Individualized Oncology Strategy</vt:lpstr>
      <vt:lpstr>Hodgkin and Non-Hodgkin Lymphomas: Agenda</vt:lpstr>
      <vt:lpstr>Case Presentation (Ms Klebig)</vt:lpstr>
      <vt:lpstr>Case Presentation (Ms Klebig)</vt:lpstr>
      <vt:lpstr>Mechanism of Action of Brentuximab Vedotin</vt:lpstr>
      <vt:lpstr>Brentuximab Vedotin</vt:lpstr>
      <vt:lpstr>ECHELON-1 Phase III Study Schema</vt:lpstr>
      <vt:lpstr>ECHELON-1: Modified PFS</vt:lpstr>
      <vt:lpstr>ECHELON-1: Subsets of Patients Who Benefit from BV-AVD  North American Results</vt:lpstr>
      <vt:lpstr>ECHELON-1: Select Adverse Events (AEs)</vt:lpstr>
      <vt:lpstr>Case Presentation (Ms Goodrich)</vt:lpstr>
      <vt:lpstr>Case Presentation (Ms Goodrich)</vt:lpstr>
      <vt:lpstr>AETHERA Phase III Trial: BV Consolidation After Transplant</vt:lpstr>
      <vt:lpstr>Case Presentation (Ms Klebig)</vt:lpstr>
      <vt:lpstr>Case Presentation (Ms Klebig)</vt:lpstr>
      <vt:lpstr>Targeting the PD-1/PD-L1 Axis in HL</vt:lpstr>
      <vt:lpstr>Immune Checkpoint Inhibitors in R/R HL</vt:lpstr>
      <vt:lpstr>Ongoing Phase III Trials Evaluating Immune Checkpoint  Inhibitors in HL</vt:lpstr>
      <vt:lpstr>Hodgkin and Non-Hodgkin Lymphomas: Agenda</vt:lpstr>
      <vt:lpstr>Case Presentation (Ms Klebig)</vt:lpstr>
      <vt:lpstr>Case Presentation (Ms Klebig)</vt:lpstr>
      <vt:lpstr>Subcutaneous (SubQ) Rituximab</vt:lpstr>
      <vt:lpstr>Obinutuzumab</vt:lpstr>
      <vt:lpstr>Comparison of Cell Death Induced by Obinutuzumab and Rituximab</vt:lpstr>
      <vt:lpstr>GALLIUM: Four-Year Results with Obinutuzumab-Based Immunochemotherapy for Previously Untreated FL</vt:lpstr>
      <vt:lpstr>GALLIUM: Safety Summary</vt:lpstr>
      <vt:lpstr>RELEVANCE: A Phase III Trial of Rituximab with Lenalidomide versus Rituximab with Chemotherapy for Patients with Untreated FL</vt:lpstr>
      <vt:lpstr>RELEVANCE: Rituximab + Lenalidomide (R2) versus Rituximab + Chemotherapy (R-chemo) in Untreated, Advanced FL</vt:lpstr>
      <vt:lpstr>AUGMENT: R2 versus Rituximab/Placebo in R/R FL or Marginal Zone Lymphoma </vt:lpstr>
      <vt:lpstr>PI3K Activation in B-Cell Lymphomas</vt:lpstr>
      <vt:lpstr>PI3K Inhibitors for FL: Indication and Dosing</vt:lpstr>
      <vt:lpstr>PI3K Inhibitors for FL: Activity and Tolerability</vt:lpstr>
      <vt:lpstr>Case Presentation (Ms Goodrich)</vt:lpstr>
      <vt:lpstr>Hodgkin and Non-Hodgkin Lymphomas: Agenda</vt:lpstr>
      <vt:lpstr>Gastrointestinal Involvement in MCL </vt:lpstr>
      <vt:lpstr>Current Treatment Options for Up-Front and Recurrent MCL</vt:lpstr>
      <vt:lpstr>LyMa: Rituximab Maintenance After Autologous Stem Cell Transplant for MCL</vt:lpstr>
      <vt:lpstr>Case Presentation (Ms Goodrich)</vt:lpstr>
      <vt:lpstr>Mechanism of Action of BTK Inhibitors</vt:lpstr>
      <vt:lpstr>Ibrutinib</vt:lpstr>
      <vt:lpstr>Ibrutinib Monotherapy in Relapsed/Refractory MCL:  Pooled Analysis from 3 Studies</vt:lpstr>
      <vt:lpstr>Phase II Trial of Ibrutinib/Rituximab for Relapsed/Refractory MCL Four-Year Follow-Up</vt:lpstr>
      <vt:lpstr>Acalabrutinib versus Ibrutinib</vt:lpstr>
      <vt:lpstr>Acalabrutinib</vt:lpstr>
      <vt:lpstr>ACE-LY-004: Response to Acalabrutinib</vt:lpstr>
      <vt:lpstr>ACE-LY-004 Phase II Trial of Acalabrutinib: Response</vt:lpstr>
      <vt:lpstr>ACE-LY-004: Most Common Adverse Events</vt:lpstr>
      <vt:lpstr>Case Presentation (Ms Goodrich)</vt:lpstr>
      <vt:lpstr>Case Presentation (Ms Goodrich)</vt:lpstr>
      <vt:lpstr>Mechanism of Action of Venetoclax (ABT-199)</vt:lpstr>
      <vt:lpstr>Venetoclax Monotherapy in Relapsed/Refractory MCL</vt:lpstr>
      <vt:lpstr>Proposed Stepwise Ramp-up Dosing of Venetoclax for Patients with Mantle Cell Lymphoma</vt:lpstr>
      <vt:lpstr>SYMPATICO: A Phase III Trial of Ibrutinib Combined with Venetoclax in Mantle Cell Lymphoma</vt:lpstr>
      <vt:lpstr>MCL-002  (SPRINT): Phase II Trial of Lenalidomide for Relapsed/Refractory MCL</vt:lpstr>
      <vt:lpstr>First-Line Lenalidomide + Rituximab in MCL: Response Duration and Select Adverse Events </vt:lpstr>
      <vt:lpstr>Hodgkin and Non-Hodgkin Lymphomas: Agenda</vt:lpstr>
      <vt:lpstr>Case Presentation (Ms Klebig)</vt:lpstr>
      <vt:lpstr>Case Presentation (Ms Klebig)</vt:lpstr>
      <vt:lpstr>Case Presentation (Ms Klebig)</vt:lpstr>
      <vt:lpstr>Case Presentation (Ms Klebig)</vt:lpstr>
      <vt:lpstr>Case Presentation (Ms Klebig)</vt:lpstr>
      <vt:lpstr>Case Presentation (Ms Klebig)</vt:lpstr>
      <vt:lpstr>Long-Term Follow-Up from a Combined Analysis of 2 Phase II Trials of Lenalidomide with R-CHOP for Previously Untreated DLBCL by Cell of Origin</vt:lpstr>
      <vt:lpstr>ROBUST: A Phase III Trial of Lenalidomide plus R-CHOP versus  R-CHOP for Untreated ABC-Type DLBCL</vt:lpstr>
      <vt:lpstr>Mechanism of Action of Polatuzumab Vedotin</vt:lpstr>
      <vt:lpstr>Polatuzumab Vedotin, an Anti-CD79b Antibody-Drug Conjugate, in Combination with BR for R/R DLBCL</vt:lpstr>
      <vt:lpstr>Adverse Events with Polatuzumab Vedotin and BR for R/R DLBCL</vt:lpstr>
      <vt:lpstr>POLARIX: An Ongoing Phase III Trial of Polatuzumab Vedotin with  R-CHP versus R-CHOP for Patients with Untreated DLBCL</vt:lpstr>
      <vt:lpstr>Case Presentation (Ms Klebig)</vt:lpstr>
      <vt:lpstr>Case Presentation (Ms Klebig)</vt:lpstr>
      <vt:lpstr>Case Presentation (Ms Klebig)</vt:lpstr>
      <vt:lpstr>Overview of CAR T-Cell Therapy</vt:lpstr>
      <vt:lpstr>Variations in CAR Constructs</vt:lpstr>
      <vt:lpstr>Three Major CAR T-Cell Products for DLBCL</vt:lpstr>
      <vt:lpstr>Summary of Pivotal CAR T-Cell Therapy Trials in R/R DLBCL</vt:lpstr>
      <vt:lpstr>Approved CAR T-Cell Therapy in DLBCL</vt:lpstr>
      <vt:lpstr>Comparison of Axicabtagene Ciloleucel in ZUMA-1 and Treatment in the “Real World” at 17 US Centers </vt:lpstr>
      <vt:lpstr>Cytokine Release Syndrome (CRS): Common Symptoms </vt:lpstr>
      <vt:lpstr>CAR T Cell-Related Encephalopathy Syndrome (CRES)</vt:lpstr>
      <vt:lpstr>CRES: Timeline of Events</vt:lpstr>
    </vt:vector>
  </TitlesOfParts>
  <Manager/>
  <Company>Research To Practice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To Practice</dc:title>
  <dc:subject/>
  <dc:creator>Research To Practice</dc:creator>
  <cp:keywords/>
  <dc:description/>
  <cp:lastModifiedBy>Silvana Izquierdo</cp:lastModifiedBy>
  <cp:revision>2028</cp:revision>
  <cp:lastPrinted>2019-04-10T19:34:27Z</cp:lastPrinted>
  <dcterms:created xsi:type="dcterms:W3CDTF">2012-08-13T12:55:31Z</dcterms:created>
  <dcterms:modified xsi:type="dcterms:W3CDTF">2019-04-15T17:45:15Z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  <property fmtid="{D5CDD505-2E9C-101B-9397-08002B2CF9AE}" pid="3" name="TaxKeyword">
    <vt:lpwstr/>
  </property>
</Properties>
</file>