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entation.xml" ContentType="application/vnd.openxmlformats-officedocument.presentationml.presentation.main+xml"/>
  <Override PartName="/ppt/slides/slide2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charts/chart3.xml" ContentType="application/vnd.openxmlformats-officedocument.drawingml.char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722" r:id="rId6"/>
    <p:sldMasterId id="2147483734" r:id="rId7"/>
  </p:sldMasterIdLst>
  <p:notesMasterIdLst>
    <p:notesMasterId r:id="rId38"/>
  </p:notesMasterIdLst>
  <p:sldIdLst>
    <p:sldId id="607" r:id="rId8"/>
    <p:sldId id="256" r:id="rId9"/>
    <p:sldId id="600" r:id="rId10"/>
    <p:sldId id="601" r:id="rId11"/>
    <p:sldId id="602" r:id="rId12"/>
    <p:sldId id="603" r:id="rId13"/>
    <p:sldId id="604" r:id="rId14"/>
    <p:sldId id="605" r:id="rId15"/>
    <p:sldId id="606" r:id="rId16"/>
    <p:sldId id="572" r:id="rId17"/>
    <p:sldId id="563" r:id="rId18"/>
    <p:sldId id="566" r:id="rId19"/>
    <p:sldId id="592" r:id="rId20"/>
    <p:sldId id="562" r:id="rId21"/>
    <p:sldId id="545" r:id="rId22"/>
    <p:sldId id="581" r:id="rId23"/>
    <p:sldId id="582" r:id="rId24"/>
    <p:sldId id="583" r:id="rId25"/>
    <p:sldId id="585" r:id="rId26"/>
    <p:sldId id="579" r:id="rId27"/>
    <p:sldId id="574" r:id="rId28"/>
    <p:sldId id="313" r:id="rId29"/>
    <p:sldId id="594" r:id="rId30"/>
    <p:sldId id="338" r:id="rId31"/>
    <p:sldId id="568" r:id="rId32"/>
    <p:sldId id="590" r:id="rId33"/>
    <p:sldId id="591" r:id="rId34"/>
    <p:sldId id="589" r:id="rId35"/>
    <p:sldId id="560" r:id="rId36"/>
    <p:sldId id="575" r:id="rId3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43" autoAdjust="0"/>
    <p:restoredTop sz="95566" autoAdjust="0"/>
  </p:normalViewPr>
  <p:slideViewPr>
    <p:cSldViewPr>
      <p:cViewPr>
        <p:scale>
          <a:sx n="100" d="100"/>
          <a:sy n="100" d="100"/>
        </p:scale>
        <p:origin x="816" y="3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presProps" Target="presProps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9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4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32" Type="http://schemas.openxmlformats.org/officeDocument/2006/relationships/slide" Target="slides/slide25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37" Type="http://schemas.openxmlformats.org/officeDocument/2006/relationships/slide" Target="slides/slide30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5" Type="http://schemas.openxmlformats.org/officeDocument/2006/relationships/slideMaster" Target="slideMasters/slideMaster5.xml"/><Relationship Id="rId36" Type="http://schemas.openxmlformats.org/officeDocument/2006/relationships/slide" Target="slides/slide29.xml"/><Relationship Id="rId15" Type="http://schemas.openxmlformats.org/officeDocument/2006/relationships/slide" Target="slides/slide8.xml"/><Relationship Id="rId31" Type="http://schemas.openxmlformats.org/officeDocument/2006/relationships/slide" Target="slides/slide24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4" Type="http://schemas.openxmlformats.org/officeDocument/2006/relationships/customXml" Target="../customXml/item2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30" Type="http://schemas.openxmlformats.org/officeDocument/2006/relationships/slide" Target="slides/slide23.xml"/><Relationship Id="rId9" Type="http://schemas.openxmlformats.org/officeDocument/2006/relationships/slide" Target="slides/slide2.xml"/><Relationship Id="rId35" Type="http://schemas.openxmlformats.org/officeDocument/2006/relationships/slide" Target="slides/slide28.xml"/><Relationship Id="rId14" Type="http://schemas.openxmlformats.org/officeDocument/2006/relationships/slide" Target="slides/slide7.xml"/><Relationship Id="rId43" Type="http://schemas.openxmlformats.org/officeDocument/2006/relationships/customXml" Target="../customXml/item1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3.xml"/><Relationship Id="rId4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RN10%20HD:Users:rn10a:Desktop:MASTER%20SPREADSHEET%20venetoclax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RN10%20HD:Users:rn10a:Desktop:MASTER%20SPREADSHEET%20venetoclax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solidFill>
                <a:srgbClr val="DD0806"/>
              </a:solidFill>
              <a:prstDash val="sysDash"/>
            </a:ln>
            <a:effectLst/>
          </c:spPr>
          <c:marker>
            <c:symbol val="none"/>
          </c:marker>
          <c:xVal>
            <c:numRef>
              <c:f>'Kaplan-Meier analysis1_HID1'!$A$2:$A$42</c:f>
              <c:numCache>
                <c:formatCode>0.000</c:formatCode>
                <c:ptCount val="41"/>
                <c:pt idx="0">
                  <c:v>0.0</c:v>
                </c:pt>
                <c:pt idx="1">
                  <c:v>0.657534246575342</c:v>
                </c:pt>
                <c:pt idx="2">
                  <c:v>0.657534246575342</c:v>
                </c:pt>
                <c:pt idx="3">
                  <c:v>1.052054794520548</c:v>
                </c:pt>
                <c:pt idx="4">
                  <c:v>1.052054794520548</c:v>
                </c:pt>
                <c:pt idx="5">
                  <c:v>1.315068493150685</c:v>
                </c:pt>
                <c:pt idx="6">
                  <c:v>1.315068493150685</c:v>
                </c:pt>
                <c:pt idx="7">
                  <c:v>2.005479452054795</c:v>
                </c:pt>
                <c:pt idx="8">
                  <c:v>2.005479452054795</c:v>
                </c:pt>
                <c:pt idx="9">
                  <c:v>2.235616438356165</c:v>
                </c:pt>
                <c:pt idx="10">
                  <c:v>2.235616438356165</c:v>
                </c:pt>
                <c:pt idx="11">
                  <c:v>3.057534246575344</c:v>
                </c:pt>
                <c:pt idx="12">
                  <c:v>3.057534246575344</c:v>
                </c:pt>
                <c:pt idx="13">
                  <c:v>3.090410958904109</c:v>
                </c:pt>
                <c:pt idx="14">
                  <c:v>3.090410958904109</c:v>
                </c:pt>
                <c:pt idx="15">
                  <c:v>3.189041095890411</c:v>
                </c:pt>
                <c:pt idx="16">
                  <c:v>3.189041095890411</c:v>
                </c:pt>
                <c:pt idx="17">
                  <c:v>3.715068493150673</c:v>
                </c:pt>
                <c:pt idx="18">
                  <c:v>3.715068493150673</c:v>
                </c:pt>
                <c:pt idx="19">
                  <c:v>3.978082191780822</c:v>
                </c:pt>
                <c:pt idx="20">
                  <c:v>3.978082191780822</c:v>
                </c:pt>
                <c:pt idx="21">
                  <c:v>5.556164383561643</c:v>
                </c:pt>
                <c:pt idx="22">
                  <c:v>5.556164383561643</c:v>
                </c:pt>
                <c:pt idx="23">
                  <c:v>10.84931506849315</c:v>
                </c:pt>
                <c:pt idx="24">
                  <c:v>10.84931506849315</c:v>
                </c:pt>
                <c:pt idx="25">
                  <c:v>19.0027397260274</c:v>
                </c:pt>
                <c:pt idx="26">
                  <c:v>19.0027397260274</c:v>
                </c:pt>
                <c:pt idx="27">
                  <c:v>26.66301369863014</c:v>
                </c:pt>
                <c:pt idx="28">
                  <c:v>26.66301369863014</c:v>
                </c:pt>
                <c:pt idx="29">
                  <c:v>29.26027397260274</c:v>
                </c:pt>
                <c:pt idx="30">
                  <c:v>29.26027397260274</c:v>
                </c:pt>
                <c:pt idx="31">
                  <c:v>30.08219178082192</c:v>
                </c:pt>
                <c:pt idx="32">
                  <c:v>30.08219178082192</c:v>
                </c:pt>
                <c:pt idx="33">
                  <c:v>31.66027397260274</c:v>
                </c:pt>
                <c:pt idx="34">
                  <c:v>31.66027397260274</c:v>
                </c:pt>
                <c:pt idx="35">
                  <c:v>32.21917808219178</c:v>
                </c:pt>
                <c:pt idx="36">
                  <c:v>32.21917808219178</c:v>
                </c:pt>
                <c:pt idx="37">
                  <c:v>34.48767123287671</c:v>
                </c:pt>
                <c:pt idx="38">
                  <c:v>34.48767123287671</c:v>
                </c:pt>
                <c:pt idx="39">
                  <c:v>34.84931506849315</c:v>
                </c:pt>
                <c:pt idx="40">
                  <c:v>34.84931506849315</c:v>
                </c:pt>
              </c:numCache>
            </c:numRef>
          </c:xVal>
          <c:yVal>
            <c:numRef>
              <c:f>'Kaplan-Meier analysis1_HID1'!$B$2:$B$42</c:f>
              <c:numCache>
                <c:formatCode>0.000</c:formatCode>
                <c:ptCount val="41"/>
                <c:pt idx="0">
                  <c:v>1.0</c:v>
                </c:pt>
                <c:pt idx="1">
                  <c:v>1.0</c:v>
                </c:pt>
                <c:pt idx="2">
                  <c:v>0.854483170597279</c:v>
                </c:pt>
                <c:pt idx="3">
                  <c:v>0.854483170597279</c:v>
                </c:pt>
                <c:pt idx="4">
                  <c:v>0.768521618913513</c:v>
                </c:pt>
                <c:pt idx="5">
                  <c:v>0.768521618913513</c:v>
                </c:pt>
                <c:pt idx="6">
                  <c:v>0.693509425261695</c:v>
                </c:pt>
                <c:pt idx="7">
                  <c:v>0.693509425261695</c:v>
                </c:pt>
                <c:pt idx="8">
                  <c:v>0.624695491884684</c:v>
                </c:pt>
                <c:pt idx="9">
                  <c:v>0.624695491884684</c:v>
                </c:pt>
                <c:pt idx="10">
                  <c:v>0.560227303217751</c:v>
                </c:pt>
                <c:pt idx="11">
                  <c:v>0.560227303217751</c:v>
                </c:pt>
                <c:pt idx="12">
                  <c:v>0.499163455473641</c:v>
                </c:pt>
                <c:pt idx="13">
                  <c:v>0.499163455473641</c:v>
                </c:pt>
                <c:pt idx="14">
                  <c:v>0.440962696904606</c:v>
                </c:pt>
                <c:pt idx="15">
                  <c:v>0.440962696904606</c:v>
                </c:pt>
                <c:pt idx="16">
                  <c:v>0.385296702753941</c:v>
                </c:pt>
                <c:pt idx="17">
                  <c:v>0.385296702753941</c:v>
                </c:pt>
                <c:pt idx="18">
                  <c:v>0.331967770946381</c:v>
                </c:pt>
                <c:pt idx="19">
                  <c:v>0.331967770946381</c:v>
                </c:pt>
                <c:pt idx="20">
                  <c:v>0.280869364855855</c:v>
                </c:pt>
                <c:pt idx="21">
                  <c:v>0.280869364855855</c:v>
                </c:pt>
                <c:pt idx="22">
                  <c:v>0.231967770946381</c:v>
                </c:pt>
                <c:pt idx="23">
                  <c:v>0.231967770946381</c:v>
                </c:pt>
                <c:pt idx="24">
                  <c:v>0.185296702753941</c:v>
                </c:pt>
                <c:pt idx="25">
                  <c:v>0.185296702753941</c:v>
                </c:pt>
                <c:pt idx="26">
                  <c:v>0.140962696904606</c:v>
                </c:pt>
                <c:pt idx="27">
                  <c:v>0.140962696904606</c:v>
                </c:pt>
                <c:pt idx="28">
                  <c:v>0.0991634554736407</c:v>
                </c:pt>
                <c:pt idx="29">
                  <c:v>0.0991634554736407</c:v>
                </c:pt>
                <c:pt idx="30">
                  <c:v>0.060227303217751</c:v>
                </c:pt>
                <c:pt idx="31">
                  <c:v>0.060227303217751</c:v>
                </c:pt>
                <c:pt idx="32">
                  <c:v>0.0246954918846838</c:v>
                </c:pt>
                <c:pt idx="33">
                  <c:v>0.0246954918846838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5FA-4C7B-8AE0-A999B882102C}"/>
            </c:ext>
          </c:extLst>
        </c:ser>
        <c:ser>
          <c:idx val="1"/>
          <c:order val="1"/>
          <c:spPr>
            <a:ln w="28575">
              <a:solidFill>
                <a:srgbClr val="DD0806"/>
              </a:solidFill>
              <a:prstDash val="sysDash"/>
            </a:ln>
            <a:effectLst/>
          </c:spPr>
          <c:marker>
            <c:symbol val="none"/>
          </c:marker>
          <c:xVal>
            <c:numRef>
              <c:f>'Kaplan-Meier analysis1_HID1'!$A$2:$A$42</c:f>
              <c:numCache>
                <c:formatCode>0.000</c:formatCode>
                <c:ptCount val="41"/>
                <c:pt idx="0">
                  <c:v>0.0</c:v>
                </c:pt>
                <c:pt idx="1">
                  <c:v>0.657534246575342</c:v>
                </c:pt>
                <c:pt idx="2">
                  <c:v>0.657534246575342</c:v>
                </c:pt>
                <c:pt idx="3">
                  <c:v>1.052054794520548</c:v>
                </c:pt>
                <c:pt idx="4">
                  <c:v>1.052054794520548</c:v>
                </c:pt>
                <c:pt idx="5">
                  <c:v>1.315068493150685</c:v>
                </c:pt>
                <c:pt idx="6">
                  <c:v>1.315068493150685</c:v>
                </c:pt>
                <c:pt idx="7">
                  <c:v>2.005479452054795</c:v>
                </c:pt>
                <c:pt idx="8">
                  <c:v>2.005479452054795</c:v>
                </c:pt>
                <c:pt idx="9">
                  <c:v>2.235616438356165</c:v>
                </c:pt>
                <c:pt idx="10">
                  <c:v>2.235616438356165</c:v>
                </c:pt>
                <c:pt idx="11">
                  <c:v>3.057534246575344</c:v>
                </c:pt>
                <c:pt idx="12">
                  <c:v>3.057534246575344</c:v>
                </c:pt>
                <c:pt idx="13">
                  <c:v>3.090410958904109</c:v>
                </c:pt>
                <c:pt idx="14">
                  <c:v>3.090410958904109</c:v>
                </c:pt>
                <c:pt idx="15">
                  <c:v>3.189041095890411</c:v>
                </c:pt>
                <c:pt idx="16">
                  <c:v>3.189041095890411</c:v>
                </c:pt>
                <c:pt idx="17">
                  <c:v>3.715068493150673</c:v>
                </c:pt>
                <c:pt idx="18">
                  <c:v>3.715068493150673</c:v>
                </c:pt>
                <c:pt idx="19">
                  <c:v>3.978082191780822</c:v>
                </c:pt>
                <c:pt idx="20">
                  <c:v>3.978082191780822</c:v>
                </c:pt>
                <c:pt idx="21">
                  <c:v>5.556164383561643</c:v>
                </c:pt>
                <c:pt idx="22">
                  <c:v>5.556164383561643</c:v>
                </c:pt>
                <c:pt idx="23">
                  <c:v>10.84931506849315</c:v>
                </c:pt>
                <c:pt idx="24">
                  <c:v>10.84931506849315</c:v>
                </c:pt>
                <c:pt idx="25">
                  <c:v>19.0027397260274</c:v>
                </c:pt>
                <c:pt idx="26">
                  <c:v>19.0027397260274</c:v>
                </c:pt>
                <c:pt idx="27">
                  <c:v>26.66301369863014</c:v>
                </c:pt>
                <c:pt idx="28">
                  <c:v>26.66301369863014</c:v>
                </c:pt>
                <c:pt idx="29">
                  <c:v>29.26027397260274</c:v>
                </c:pt>
                <c:pt idx="30">
                  <c:v>29.26027397260274</c:v>
                </c:pt>
                <c:pt idx="31">
                  <c:v>30.08219178082192</c:v>
                </c:pt>
                <c:pt idx="32">
                  <c:v>30.08219178082192</c:v>
                </c:pt>
                <c:pt idx="33">
                  <c:v>31.66027397260274</c:v>
                </c:pt>
                <c:pt idx="34">
                  <c:v>31.66027397260274</c:v>
                </c:pt>
                <c:pt idx="35">
                  <c:v>32.21917808219178</c:v>
                </c:pt>
                <c:pt idx="36">
                  <c:v>32.21917808219178</c:v>
                </c:pt>
                <c:pt idx="37">
                  <c:v>34.48767123287671</c:v>
                </c:pt>
                <c:pt idx="38">
                  <c:v>34.48767123287671</c:v>
                </c:pt>
                <c:pt idx="39">
                  <c:v>34.84931506849315</c:v>
                </c:pt>
                <c:pt idx="40">
                  <c:v>34.84931506849315</c:v>
                </c:pt>
              </c:numCache>
            </c:numRef>
          </c:xVal>
          <c:yVal>
            <c:numRef>
              <c:f>'Kaplan-Meier analysis1_HID1'!$C$2:$C$42</c:f>
              <c:numCache>
                <c:formatCode>0.000</c:formatCode>
                <c:ptCount val="41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0.975304508115316</c:v>
                </c:pt>
                <c:pt idx="9">
                  <c:v>0.975304508115316</c:v>
                </c:pt>
                <c:pt idx="10">
                  <c:v>0.939772696782249</c:v>
                </c:pt>
                <c:pt idx="11">
                  <c:v>0.939772696782249</c:v>
                </c:pt>
                <c:pt idx="12">
                  <c:v>0.900836544526359</c:v>
                </c:pt>
                <c:pt idx="13">
                  <c:v>0.900836544526359</c:v>
                </c:pt>
                <c:pt idx="14">
                  <c:v>0.859037303095394</c:v>
                </c:pt>
                <c:pt idx="15">
                  <c:v>0.859037303095394</c:v>
                </c:pt>
                <c:pt idx="16">
                  <c:v>0.814703297246059</c:v>
                </c:pt>
                <c:pt idx="17">
                  <c:v>0.814703297246059</c:v>
                </c:pt>
                <c:pt idx="18">
                  <c:v>0.768032229053619</c:v>
                </c:pt>
                <c:pt idx="19">
                  <c:v>0.768032229053619</c:v>
                </c:pt>
                <c:pt idx="20">
                  <c:v>0.719130635144145</c:v>
                </c:pt>
                <c:pt idx="21">
                  <c:v>0.719130635144145</c:v>
                </c:pt>
                <c:pt idx="22">
                  <c:v>0.668032229053619</c:v>
                </c:pt>
                <c:pt idx="23">
                  <c:v>0.668032229053619</c:v>
                </c:pt>
                <c:pt idx="24">
                  <c:v>0.614703297246059</c:v>
                </c:pt>
                <c:pt idx="25">
                  <c:v>0.614703297246059</c:v>
                </c:pt>
                <c:pt idx="26">
                  <c:v>0.559037303095394</c:v>
                </c:pt>
                <c:pt idx="27">
                  <c:v>0.559037303095394</c:v>
                </c:pt>
                <c:pt idx="28">
                  <c:v>0.500836544526359</c:v>
                </c:pt>
                <c:pt idx="29">
                  <c:v>0.500836544526359</c:v>
                </c:pt>
                <c:pt idx="30">
                  <c:v>0.439772696782249</c:v>
                </c:pt>
                <c:pt idx="31">
                  <c:v>0.439772696782249</c:v>
                </c:pt>
                <c:pt idx="32">
                  <c:v>0.375304508115316</c:v>
                </c:pt>
                <c:pt idx="33">
                  <c:v>0.375304508115316</c:v>
                </c:pt>
                <c:pt idx="34">
                  <c:v>0.306490574738305</c:v>
                </c:pt>
                <c:pt idx="35">
                  <c:v>0.306490574738305</c:v>
                </c:pt>
                <c:pt idx="36">
                  <c:v>0.231478381086487</c:v>
                </c:pt>
                <c:pt idx="37">
                  <c:v>0.231478381086487</c:v>
                </c:pt>
                <c:pt idx="38">
                  <c:v>0.145516829402721</c:v>
                </c:pt>
                <c:pt idx="39">
                  <c:v>0.145516829402721</c:v>
                </c:pt>
                <c:pt idx="40">
                  <c:v>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5FA-4C7B-8AE0-A999B882102C}"/>
            </c:ext>
          </c:extLst>
        </c:ser>
        <c:ser>
          <c:idx val="2"/>
          <c:order val="2"/>
          <c:spPr>
            <a:ln w="28575">
              <a:solidFill>
                <a:srgbClr val="003CE6"/>
              </a:solidFill>
              <a:prstDash val="solid"/>
            </a:ln>
            <a:effectLst/>
          </c:spPr>
          <c:marker>
            <c:symbol val="none"/>
          </c:marker>
          <c:xVal>
            <c:numRef>
              <c:f>'Kaplan-Meier analysis1_HID1'!$A$2:$A$42</c:f>
              <c:numCache>
                <c:formatCode>0.000</c:formatCode>
                <c:ptCount val="41"/>
                <c:pt idx="0">
                  <c:v>0.0</c:v>
                </c:pt>
                <c:pt idx="1">
                  <c:v>0.657534246575342</c:v>
                </c:pt>
                <c:pt idx="2">
                  <c:v>0.657534246575342</c:v>
                </c:pt>
                <c:pt idx="3">
                  <c:v>1.052054794520548</c:v>
                </c:pt>
                <c:pt idx="4">
                  <c:v>1.052054794520548</c:v>
                </c:pt>
                <c:pt idx="5">
                  <c:v>1.315068493150685</c:v>
                </c:pt>
                <c:pt idx="6">
                  <c:v>1.315068493150685</c:v>
                </c:pt>
                <c:pt idx="7">
                  <c:v>2.005479452054795</c:v>
                </c:pt>
                <c:pt idx="8">
                  <c:v>2.005479452054795</c:v>
                </c:pt>
                <c:pt idx="9">
                  <c:v>2.235616438356165</c:v>
                </c:pt>
                <c:pt idx="10">
                  <c:v>2.235616438356165</c:v>
                </c:pt>
                <c:pt idx="11">
                  <c:v>3.057534246575344</c:v>
                </c:pt>
                <c:pt idx="12">
                  <c:v>3.057534246575344</c:v>
                </c:pt>
                <c:pt idx="13">
                  <c:v>3.090410958904109</c:v>
                </c:pt>
                <c:pt idx="14">
                  <c:v>3.090410958904109</c:v>
                </c:pt>
                <c:pt idx="15">
                  <c:v>3.189041095890411</c:v>
                </c:pt>
                <c:pt idx="16">
                  <c:v>3.189041095890411</c:v>
                </c:pt>
                <c:pt idx="17">
                  <c:v>3.715068493150673</c:v>
                </c:pt>
                <c:pt idx="18">
                  <c:v>3.715068493150673</c:v>
                </c:pt>
                <c:pt idx="19">
                  <c:v>3.978082191780822</c:v>
                </c:pt>
                <c:pt idx="20">
                  <c:v>3.978082191780822</c:v>
                </c:pt>
                <c:pt idx="21">
                  <c:v>5.556164383561643</c:v>
                </c:pt>
                <c:pt idx="22">
                  <c:v>5.556164383561643</c:v>
                </c:pt>
                <c:pt idx="23">
                  <c:v>10.84931506849315</c:v>
                </c:pt>
                <c:pt idx="24">
                  <c:v>10.84931506849315</c:v>
                </c:pt>
                <c:pt idx="25">
                  <c:v>19.0027397260274</c:v>
                </c:pt>
                <c:pt idx="26">
                  <c:v>19.0027397260274</c:v>
                </c:pt>
                <c:pt idx="27">
                  <c:v>26.66301369863014</c:v>
                </c:pt>
                <c:pt idx="28">
                  <c:v>26.66301369863014</c:v>
                </c:pt>
                <c:pt idx="29">
                  <c:v>29.26027397260274</c:v>
                </c:pt>
                <c:pt idx="30">
                  <c:v>29.26027397260274</c:v>
                </c:pt>
                <c:pt idx="31">
                  <c:v>30.08219178082192</c:v>
                </c:pt>
                <c:pt idx="32">
                  <c:v>30.08219178082192</c:v>
                </c:pt>
                <c:pt idx="33">
                  <c:v>31.66027397260274</c:v>
                </c:pt>
                <c:pt idx="34">
                  <c:v>31.66027397260274</c:v>
                </c:pt>
                <c:pt idx="35">
                  <c:v>32.21917808219178</c:v>
                </c:pt>
                <c:pt idx="36">
                  <c:v>32.21917808219178</c:v>
                </c:pt>
                <c:pt idx="37">
                  <c:v>34.48767123287671</c:v>
                </c:pt>
                <c:pt idx="38">
                  <c:v>34.48767123287671</c:v>
                </c:pt>
                <c:pt idx="39">
                  <c:v>34.84931506849315</c:v>
                </c:pt>
                <c:pt idx="40">
                  <c:v>34.84931506849315</c:v>
                </c:pt>
              </c:numCache>
            </c:numRef>
          </c:xVal>
          <c:yVal>
            <c:numRef>
              <c:f>'Kaplan-Meier analysis1_HID1'!$D$2:$D$42</c:f>
              <c:numCache>
                <c:formatCode>0.000</c:formatCode>
                <c:ptCount val="41"/>
                <c:pt idx="0">
                  <c:v>1.0</c:v>
                </c:pt>
                <c:pt idx="1">
                  <c:v>1.0</c:v>
                </c:pt>
                <c:pt idx="2">
                  <c:v>0.95</c:v>
                </c:pt>
                <c:pt idx="3">
                  <c:v>0.95</c:v>
                </c:pt>
                <c:pt idx="4">
                  <c:v>0.9</c:v>
                </c:pt>
                <c:pt idx="5">
                  <c:v>0.9</c:v>
                </c:pt>
                <c:pt idx="6">
                  <c:v>0.85</c:v>
                </c:pt>
                <c:pt idx="7">
                  <c:v>0.85</c:v>
                </c:pt>
                <c:pt idx="8">
                  <c:v>0.8</c:v>
                </c:pt>
                <c:pt idx="9">
                  <c:v>0.8</c:v>
                </c:pt>
                <c:pt idx="10">
                  <c:v>0.75</c:v>
                </c:pt>
                <c:pt idx="11">
                  <c:v>0.75</c:v>
                </c:pt>
                <c:pt idx="12">
                  <c:v>0.7</c:v>
                </c:pt>
                <c:pt idx="13">
                  <c:v>0.7</c:v>
                </c:pt>
                <c:pt idx="14">
                  <c:v>0.65</c:v>
                </c:pt>
                <c:pt idx="15">
                  <c:v>0.65</c:v>
                </c:pt>
                <c:pt idx="16">
                  <c:v>0.6</c:v>
                </c:pt>
                <c:pt idx="17">
                  <c:v>0.6</c:v>
                </c:pt>
                <c:pt idx="18">
                  <c:v>0.55</c:v>
                </c:pt>
                <c:pt idx="19">
                  <c:v>0.55</c:v>
                </c:pt>
                <c:pt idx="20">
                  <c:v>0.5</c:v>
                </c:pt>
                <c:pt idx="21">
                  <c:v>0.5</c:v>
                </c:pt>
                <c:pt idx="22">
                  <c:v>0.45</c:v>
                </c:pt>
                <c:pt idx="23">
                  <c:v>0.45</c:v>
                </c:pt>
                <c:pt idx="24">
                  <c:v>0.4</c:v>
                </c:pt>
                <c:pt idx="25">
                  <c:v>0.4</c:v>
                </c:pt>
                <c:pt idx="26">
                  <c:v>0.35</c:v>
                </c:pt>
                <c:pt idx="27">
                  <c:v>0.35</c:v>
                </c:pt>
                <c:pt idx="28">
                  <c:v>0.3</c:v>
                </c:pt>
                <c:pt idx="29">
                  <c:v>0.3</c:v>
                </c:pt>
                <c:pt idx="30">
                  <c:v>0.25</c:v>
                </c:pt>
                <c:pt idx="31">
                  <c:v>0.25</c:v>
                </c:pt>
                <c:pt idx="32">
                  <c:v>0.2</c:v>
                </c:pt>
                <c:pt idx="33">
                  <c:v>0.2</c:v>
                </c:pt>
                <c:pt idx="34">
                  <c:v>0.15</c:v>
                </c:pt>
                <c:pt idx="35">
                  <c:v>0.15</c:v>
                </c:pt>
                <c:pt idx="36">
                  <c:v>0.1</c:v>
                </c:pt>
                <c:pt idx="37">
                  <c:v>0.1</c:v>
                </c:pt>
                <c:pt idx="38">
                  <c:v>0.05</c:v>
                </c:pt>
                <c:pt idx="39">
                  <c:v>0.05</c:v>
                </c:pt>
                <c:pt idx="40">
                  <c:v>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5FA-4C7B-8AE0-A999B8821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136256"/>
        <c:axId val="-18133408"/>
      </c:scatterChart>
      <c:valAx>
        <c:axId val="-18136256"/>
        <c:scaling>
          <c:orientation val="minMax"/>
          <c:max val="35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600" b="1">
                    <a:latin typeface="Arial"/>
                    <a:ea typeface="Arial"/>
                    <a:cs typeface="Arial"/>
                  </a:defRPr>
                </a:pPr>
                <a:r>
                  <a:rPr lang="en-US" sz="1600" dirty="0"/>
                  <a:t>PFS on IBR (months)</a:t>
                </a:r>
              </a:p>
            </c:rich>
          </c:tx>
          <c:layout/>
          <c:overlay val="0"/>
        </c:title>
        <c:numFmt formatCode="General" sourceLinked="0"/>
        <c:majorTickMark val="cross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18133408"/>
        <c:crosses val="autoZero"/>
        <c:crossBetween val="midCat"/>
      </c:valAx>
      <c:valAx>
        <c:axId val="-18133408"/>
        <c:scaling>
          <c:orientation val="minMax"/>
          <c:max val="1.0"/>
          <c:min val="0.0"/>
        </c:scaling>
        <c:delete val="0"/>
        <c:axPos val="l"/>
        <c:numFmt formatCode="General" sourceLinked="0"/>
        <c:majorTickMark val="cross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18136256"/>
        <c:crosses val="autoZero"/>
        <c:crossBetween val="midCat"/>
      </c:valAx>
      <c:spPr>
        <a:ln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400" b="1"/>
            </a:pPr>
            <a:r>
              <a:rPr lang="en-US" sz="1400" dirty="0"/>
              <a:t>Progression</a:t>
            </a:r>
            <a:r>
              <a:rPr lang="en-US" sz="1400" baseline="0" dirty="0"/>
              <a:t> free survival</a:t>
            </a:r>
          </a:p>
          <a:p>
            <a:pPr>
              <a:defRPr sz="1400" b="1"/>
            </a:pPr>
            <a:r>
              <a:rPr lang="en-US" sz="1400" baseline="0" dirty="0"/>
              <a:t>Median 3.2 months (95% CI 1.2 - 11.3 months) </a:t>
            </a:r>
            <a:endParaRPr lang="en-US" sz="1400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solidFill>
                <a:srgbClr val="DD0806"/>
              </a:solidFill>
              <a:prstDash val="sysDash"/>
            </a:ln>
            <a:effectLst/>
          </c:spPr>
          <c:marker>
            <c:symbol val="none"/>
          </c:marker>
          <c:xVal>
            <c:numRef>
              <c:f>'Kaplan-Meier analysis_HID'!$A$2:$A$40</c:f>
              <c:numCache>
                <c:formatCode>0.000</c:formatCode>
                <c:ptCount val="39"/>
                <c:pt idx="0">
                  <c:v>0.0</c:v>
                </c:pt>
                <c:pt idx="1">
                  <c:v>0.526027397260274</c:v>
                </c:pt>
                <c:pt idx="2">
                  <c:v>0.526027397260274</c:v>
                </c:pt>
                <c:pt idx="3">
                  <c:v>0.756164383561644</c:v>
                </c:pt>
                <c:pt idx="4">
                  <c:v>0.756164383561644</c:v>
                </c:pt>
                <c:pt idx="5">
                  <c:v>0.789041095890411</c:v>
                </c:pt>
                <c:pt idx="6">
                  <c:v>0.789041095890411</c:v>
                </c:pt>
                <c:pt idx="7">
                  <c:v>1.084931506849315</c:v>
                </c:pt>
                <c:pt idx="8">
                  <c:v>1.084931506849315</c:v>
                </c:pt>
                <c:pt idx="9">
                  <c:v>1.183561643835616</c:v>
                </c:pt>
                <c:pt idx="10">
                  <c:v>1.183561643835616</c:v>
                </c:pt>
                <c:pt idx="11">
                  <c:v>1.47945205479452</c:v>
                </c:pt>
                <c:pt idx="12">
                  <c:v>1.47945205479452</c:v>
                </c:pt>
                <c:pt idx="13">
                  <c:v>1.972602739726027</c:v>
                </c:pt>
                <c:pt idx="14">
                  <c:v>1.972602739726027</c:v>
                </c:pt>
                <c:pt idx="15">
                  <c:v>2.202739726027397</c:v>
                </c:pt>
                <c:pt idx="16">
                  <c:v>2.202739726027397</c:v>
                </c:pt>
                <c:pt idx="17">
                  <c:v>2.63013698630137</c:v>
                </c:pt>
                <c:pt idx="18">
                  <c:v>2.63013698630137</c:v>
                </c:pt>
                <c:pt idx="19">
                  <c:v>3.68219178082192</c:v>
                </c:pt>
                <c:pt idx="20">
                  <c:v>3.68219178082192</c:v>
                </c:pt>
                <c:pt idx="21">
                  <c:v>4.306849315068494</c:v>
                </c:pt>
                <c:pt idx="22">
                  <c:v>4.306849315068494</c:v>
                </c:pt>
                <c:pt idx="23">
                  <c:v>6.016438356164384</c:v>
                </c:pt>
                <c:pt idx="24">
                  <c:v>6.016438356164384</c:v>
                </c:pt>
                <c:pt idx="25">
                  <c:v>6.443835616438355</c:v>
                </c:pt>
                <c:pt idx="26">
                  <c:v>6.443835616438355</c:v>
                </c:pt>
                <c:pt idx="27">
                  <c:v>9.073972602739718</c:v>
                </c:pt>
                <c:pt idx="28">
                  <c:v>9.073972602739718</c:v>
                </c:pt>
                <c:pt idx="29">
                  <c:v>9.99452054794521</c:v>
                </c:pt>
                <c:pt idx="30">
                  <c:v>9.99452054794521</c:v>
                </c:pt>
                <c:pt idx="31">
                  <c:v>10.19178082191781</c:v>
                </c:pt>
                <c:pt idx="32">
                  <c:v>10.19178082191781</c:v>
                </c:pt>
                <c:pt idx="33">
                  <c:v>11.34246575342466</c:v>
                </c:pt>
                <c:pt idx="34">
                  <c:v>11.34246575342466</c:v>
                </c:pt>
                <c:pt idx="35">
                  <c:v>12.2958904109589</c:v>
                </c:pt>
                <c:pt idx="36">
                  <c:v>12.2958904109589</c:v>
                </c:pt>
                <c:pt idx="37">
                  <c:v>13.05205479452055</c:v>
                </c:pt>
                <c:pt idx="38">
                  <c:v>13.05205479452055</c:v>
                </c:pt>
              </c:numCache>
            </c:numRef>
          </c:xVal>
          <c:yVal>
            <c:numRef>
              <c:f>'Kaplan-Meier analysis_HID'!$B$2:$B$40</c:f>
              <c:numCache>
                <c:formatCode>0.000</c:formatCode>
                <c:ptCount val="39"/>
                <c:pt idx="0">
                  <c:v>1.0</c:v>
                </c:pt>
                <c:pt idx="1">
                  <c:v>1.0</c:v>
                </c:pt>
                <c:pt idx="2">
                  <c:v>0.854483170597279</c:v>
                </c:pt>
                <c:pt idx="3">
                  <c:v>0.854483170597279</c:v>
                </c:pt>
                <c:pt idx="4">
                  <c:v>0.693509425261695</c:v>
                </c:pt>
                <c:pt idx="5">
                  <c:v>0.693509425261695</c:v>
                </c:pt>
                <c:pt idx="6">
                  <c:v>0.624695491884684</c:v>
                </c:pt>
                <c:pt idx="7">
                  <c:v>0.624695491884684</c:v>
                </c:pt>
                <c:pt idx="8">
                  <c:v>0.560227303217751</c:v>
                </c:pt>
                <c:pt idx="9">
                  <c:v>0.560227303217751</c:v>
                </c:pt>
                <c:pt idx="10">
                  <c:v>0.499163455473641</c:v>
                </c:pt>
                <c:pt idx="11">
                  <c:v>0.499163455473641</c:v>
                </c:pt>
                <c:pt idx="12">
                  <c:v>0.440962696904606</c:v>
                </c:pt>
                <c:pt idx="13">
                  <c:v>0.440962696904606</c:v>
                </c:pt>
                <c:pt idx="14">
                  <c:v>0.385296702753941</c:v>
                </c:pt>
                <c:pt idx="15">
                  <c:v>0.385296702753941</c:v>
                </c:pt>
                <c:pt idx="16">
                  <c:v>0.331967770946381</c:v>
                </c:pt>
                <c:pt idx="17">
                  <c:v>0.331967770946381</c:v>
                </c:pt>
                <c:pt idx="18">
                  <c:v>0.280869364855855</c:v>
                </c:pt>
                <c:pt idx="19">
                  <c:v>0.280869364855855</c:v>
                </c:pt>
                <c:pt idx="20">
                  <c:v>0.231967770946381</c:v>
                </c:pt>
                <c:pt idx="21">
                  <c:v>0.231967770946381</c:v>
                </c:pt>
                <c:pt idx="22">
                  <c:v>0.185296702753941</c:v>
                </c:pt>
                <c:pt idx="23">
                  <c:v>0.185296702753941</c:v>
                </c:pt>
                <c:pt idx="24">
                  <c:v>0.185296702753941</c:v>
                </c:pt>
                <c:pt idx="25">
                  <c:v>0.185296702753941</c:v>
                </c:pt>
                <c:pt idx="26">
                  <c:v>0.185296702753941</c:v>
                </c:pt>
                <c:pt idx="27">
                  <c:v>0.185296702753941</c:v>
                </c:pt>
                <c:pt idx="28">
                  <c:v>0.185296702753941</c:v>
                </c:pt>
                <c:pt idx="29">
                  <c:v>0.185296702753941</c:v>
                </c:pt>
                <c:pt idx="30">
                  <c:v>0.0982553881040516</c:v>
                </c:pt>
                <c:pt idx="31">
                  <c:v>0.0982553881040516</c:v>
                </c:pt>
                <c:pt idx="32">
                  <c:v>0.0982553881040516</c:v>
                </c:pt>
                <c:pt idx="33">
                  <c:v>0.0982553881040516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A31-48FC-AC1B-D7F55982ADE4}"/>
            </c:ext>
          </c:extLst>
        </c:ser>
        <c:ser>
          <c:idx val="1"/>
          <c:order val="1"/>
          <c:spPr>
            <a:ln w="28575">
              <a:solidFill>
                <a:srgbClr val="DD0806"/>
              </a:solidFill>
              <a:prstDash val="sysDash"/>
            </a:ln>
            <a:effectLst/>
          </c:spPr>
          <c:marker>
            <c:symbol val="none"/>
          </c:marker>
          <c:xVal>
            <c:numRef>
              <c:f>'Kaplan-Meier analysis_HID'!$A$2:$A$40</c:f>
              <c:numCache>
                <c:formatCode>0.000</c:formatCode>
                <c:ptCount val="39"/>
                <c:pt idx="0">
                  <c:v>0.0</c:v>
                </c:pt>
                <c:pt idx="1">
                  <c:v>0.526027397260274</c:v>
                </c:pt>
                <c:pt idx="2">
                  <c:v>0.526027397260274</c:v>
                </c:pt>
                <c:pt idx="3">
                  <c:v>0.756164383561644</c:v>
                </c:pt>
                <c:pt idx="4">
                  <c:v>0.756164383561644</c:v>
                </c:pt>
                <c:pt idx="5">
                  <c:v>0.789041095890411</c:v>
                </c:pt>
                <c:pt idx="6">
                  <c:v>0.789041095890411</c:v>
                </c:pt>
                <c:pt idx="7">
                  <c:v>1.084931506849315</c:v>
                </c:pt>
                <c:pt idx="8">
                  <c:v>1.084931506849315</c:v>
                </c:pt>
                <c:pt idx="9">
                  <c:v>1.183561643835616</c:v>
                </c:pt>
                <c:pt idx="10">
                  <c:v>1.183561643835616</c:v>
                </c:pt>
                <c:pt idx="11">
                  <c:v>1.47945205479452</c:v>
                </c:pt>
                <c:pt idx="12">
                  <c:v>1.47945205479452</c:v>
                </c:pt>
                <c:pt idx="13">
                  <c:v>1.972602739726027</c:v>
                </c:pt>
                <c:pt idx="14">
                  <c:v>1.972602739726027</c:v>
                </c:pt>
                <c:pt idx="15">
                  <c:v>2.202739726027397</c:v>
                </c:pt>
                <c:pt idx="16">
                  <c:v>2.202739726027397</c:v>
                </c:pt>
                <c:pt idx="17">
                  <c:v>2.63013698630137</c:v>
                </c:pt>
                <c:pt idx="18">
                  <c:v>2.63013698630137</c:v>
                </c:pt>
                <c:pt idx="19">
                  <c:v>3.68219178082192</c:v>
                </c:pt>
                <c:pt idx="20">
                  <c:v>3.68219178082192</c:v>
                </c:pt>
                <c:pt idx="21">
                  <c:v>4.306849315068494</c:v>
                </c:pt>
                <c:pt idx="22">
                  <c:v>4.306849315068494</c:v>
                </c:pt>
                <c:pt idx="23">
                  <c:v>6.016438356164384</c:v>
                </c:pt>
                <c:pt idx="24">
                  <c:v>6.016438356164384</c:v>
                </c:pt>
                <c:pt idx="25">
                  <c:v>6.443835616438355</c:v>
                </c:pt>
                <c:pt idx="26">
                  <c:v>6.443835616438355</c:v>
                </c:pt>
                <c:pt idx="27">
                  <c:v>9.073972602739718</c:v>
                </c:pt>
                <c:pt idx="28">
                  <c:v>9.073972602739718</c:v>
                </c:pt>
                <c:pt idx="29">
                  <c:v>9.99452054794521</c:v>
                </c:pt>
                <c:pt idx="30">
                  <c:v>9.99452054794521</c:v>
                </c:pt>
                <c:pt idx="31">
                  <c:v>10.19178082191781</c:v>
                </c:pt>
                <c:pt idx="32">
                  <c:v>10.19178082191781</c:v>
                </c:pt>
                <c:pt idx="33">
                  <c:v>11.34246575342466</c:v>
                </c:pt>
                <c:pt idx="34">
                  <c:v>11.34246575342466</c:v>
                </c:pt>
                <c:pt idx="35">
                  <c:v>12.2958904109589</c:v>
                </c:pt>
                <c:pt idx="36">
                  <c:v>12.2958904109589</c:v>
                </c:pt>
                <c:pt idx="37">
                  <c:v>13.05205479452055</c:v>
                </c:pt>
                <c:pt idx="38">
                  <c:v>13.05205479452055</c:v>
                </c:pt>
              </c:numCache>
            </c:numRef>
          </c:xVal>
          <c:yVal>
            <c:numRef>
              <c:f>'Kaplan-Meier analysis_HID'!$C$2:$C$40</c:f>
              <c:numCache>
                <c:formatCode>0.000</c:formatCode>
                <c:ptCount val="39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0.975304508115316</c:v>
                </c:pt>
                <c:pt idx="7">
                  <c:v>0.975304508115316</c:v>
                </c:pt>
                <c:pt idx="8">
                  <c:v>0.939772696782249</c:v>
                </c:pt>
                <c:pt idx="9">
                  <c:v>0.939772696782249</c:v>
                </c:pt>
                <c:pt idx="10">
                  <c:v>0.900836544526359</c:v>
                </c:pt>
                <c:pt idx="11">
                  <c:v>0.900836544526359</c:v>
                </c:pt>
                <c:pt idx="12">
                  <c:v>0.859037303095394</c:v>
                </c:pt>
                <c:pt idx="13">
                  <c:v>0.859037303095394</c:v>
                </c:pt>
                <c:pt idx="14">
                  <c:v>0.814703297246059</c:v>
                </c:pt>
                <c:pt idx="15">
                  <c:v>0.814703297246059</c:v>
                </c:pt>
                <c:pt idx="16">
                  <c:v>0.768032229053619</c:v>
                </c:pt>
                <c:pt idx="17">
                  <c:v>0.768032229053619</c:v>
                </c:pt>
                <c:pt idx="18">
                  <c:v>0.719130635144145</c:v>
                </c:pt>
                <c:pt idx="19">
                  <c:v>0.719130635144145</c:v>
                </c:pt>
                <c:pt idx="20">
                  <c:v>0.668032229053619</c:v>
                </c:pt>
                <c:pt idx="21">
                  <c:v>0.668032229053619</c:v>
                </c:pt>
                <c:pt idx="22">
                  <c:v>0.614703297246059</c:v>
                </c:pt>
                <c:pt idx="23">
                  <c:v>0.614703297246059</c:v>
                </c:pt>
                <c:pt idx="24">
                  <c:v>0.614703297246059</c:v>
                </c:pt>
                <c:pt idx="25">
                  <c:v>0.614703297246059</c:v>
                </c:pt>
                <c:pt idx="26">
                  <c:v>0.614703297246059</c:v>
                </c:pt>
                <c:pt idx="27">
                  <c:v>0.614703297246059</c:v>
                </c:pt>
                <c:pt idx="28">
                  <c:v>0.614703297246059</c:v>
                </c:pt>
                <c:pt idx="29">
                  <c:v>0.614703297246059</c:v>
                </c:pt>
                <c:pt idx="30">
                  <c:v>0.541744611895948</c:v>
                </c:pt>
                <c:pt idx="31">
                  <c:v>0.541744611895948</c:v>
                </c:pt>
                <c:pt idx="32">
                  <c:v>0.541744611895948</c:v>
                </c:pt>
                <c:pt idx="33">
                  <c:v>0.541744611895948</c:v>
                </c:pt>
                <c:pt idx="34">
                  <c:v>0.43914699310262</c:v>
                </c:pt>
                <c:pt idx="35">
                  <c:v>0.43914699310262</c:v>
                </c:pt>
                <c:pt idx="36">
                  <c:v>0.292681678525309</c:v>
                </c:pt>
                <c:pt idx="37">
                  <c:v>0.292681678525309</c:v>
                </c:pt>
                <c:pt idx="38">
                  <c:v>0.292681678525309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A31-48FC-AC1B-D7F55982ADE4}"/>
            </c:ext>
          </c:extLst>
        </c:ser>
        <c:ser>
          <c:idx val="2"/>
          <c:order val="2"/>
          <c:spPr>
            <a:ln w="28575">
              <a:solidFill>
                <a:srgbClr val="003CE6"/>
              </a:solidFill>
              <a:prstDash val="solid"/>
            </a:ln>
            <a:effectLst/>
          </c:spPr>
          <c:marker>
            <c:symbol val="none"/>
          </c:marker>
          <c:dPt>
            <c:idx val="24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A31-48FC-AC1B-D7F55982ADE4}"/>
              </c:ext>
            </c:extLst>
          </c:dPt>
          <c:dPt>
            <c:idx val="26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A31-48FC-AC1B-D7F55982ADE4}"/>
              </c:ext>
            </c:extLst>
          </c:dPt>
          <c:dPt>
            <c:idx val="28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6A31-48FC-AC1B-D7F55982ADE4}"/>
              </c:ext>
            </c:extLst>
          </c:dPt>
          <c:dPt>
            <c:idx val="32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6A31-48FC-AC1B-D7F55982ADE4}"/>
              </c:ext>
            </c:extLst>
          </c:dPt>
          <c:dPt>
            <c:idx val="38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6A31-48FC-AC1B-D7F55982ADE4}"/>
              </c:ext>
            </c:extLst>
          </c:dPt>
          <c:xVal>
            <c:numRef>
              <c:f>'Kaplan-Meier analysis_HID'!$A$2:$A$40</c:f>
              <c:numCache>
                <c:formatCode>0.000</c:formatCode>
                <c:ptCount val="39"/>
                <c:pt idx="0">
                  <c:v>0.0</c:v>
                </c:pt>
                <c:pt idx="1">
                  <c:v>0.526027397260274</c:v>
                </c:pt>
                <c:pt idx="2">
                  <c:v>0.526027397260274</c:v>
                </c:pt>
                <c:pt idx="3">
                  <c:v>0.756164383561644</c:v>
                </c:pt>
                <c:pt idx="4">
                  <c:v>0.756164383561644</c:v>
                </c:pt>
                <c:pt idx="5">
                  <c:v>0.789041095890411</c:v>
                </c:pt>
                <c:pt idx="6">
                  <c:v>0.789041095890411</c:v>
                </c:pt>
                <c:pt idx="7">
                  <c:v>1.084931506849315</c:v>
                </c:pt>
                <c:pt idx="8">
                  <c:v>1.084931506849315</c:v>
                </c:pt>
                <c:pt idx="9">
                  <c:v>1.183561643835616</c:v>
                </c:pt>
                <c:pt idx="10">
                  <c:v>1.183561643835616</c:v>
                </c:pt>
                <c:pt idx="11">
                  <c:v>1.47945205479452</c:v>
                </c:pt>
                <c:pt idx="12">
                  <c:v>1.47945205479452</c:v>
                </c:pt>
                <c:pt idx="13">
                  <c:v>1.972602739726027</c:v>
                </c:pt>
                <c:pt idx="14">
                  <c:v>1.972602739726027</c:v>
                </c:pt>
                <c:pt idx="15">
                  <c:v>2.202739726027397</c:v>
                </c:pt>
                <c:pt idx="16">
                  <c:v>2.202739726027397</c:v>
                </c:pt>
                <c:pt idx="17">
                  <c:v>2.63013698630137</c:v>
                </c:pt>
                <c:pt idx="18">
                  <c:v>2.63013698630137</c:v>
                </c:pt>
                <c:pt idx="19">
                  <c:v>3.68219178082192</c:v>
                </c:pt>
                <c:pt idx="20">
                  <c:v>3.68219178082192</c:v>
                </c:pt>
                <c:pt idx="21">
                  <c:v>4.306849315068494</c:v>
                </c:pt>
                <c:pt idx="22">
                  <c:v>4.306849315068494</c:v>
                </c:pt>
                <c:pt idx="23">
                  <c:v>6.016438356164384</c:v>
                </c:pt>
                <c:pt idx="24">
                  <c:v>6.016438356164384</c:v>
                </c:pt>
                <c:pt idx="25">
                  <c:v>6.443835616438355</c:v>
                </c:pt>
                <c:pt idx="26">
                  <c:v>6.443835616438355</c:v>
                </c:pt>
                <c:pt idx="27">
                  <c:v>9.073972602739718</c:v>
                </c:pt>
                <c:pt idx="28">
                  <c:v>9.073972602739718</c:v>
                </c:pt>
                <c:pt idx="29">
                  <c:v>9.99452054794521</c:v>
                </c:pt>
                <c:pt idx="30">
                  <c:v>9.99452054794521</c:v>
                </c:pt>
                <c:pt idx="31">
                  <c:v>10.19178082191781</c:v>
                </c:pt>
                <c:pt idx="32">
                  <c:v>10.19178082191781</c:v>
                </c:pt>
                <c:pt idx="33">
                  <c:v>11.34246575342466</c:v>
                </c:pt>
                <c:pt idx="34">
                  <c:v>11.34246575342466</c:v>
                </c:pt>
                <c:pt idx="35">
                  <c:v>12.2958904109589</c:v>
                </c:pt>
                <c:pt idx="36">
                  <c:v>12.2958904109589</c:v>
                </c:pt>
                <c:pt idx="37">
                  <c:v>13.05205479452055</c:v>
                </c:pt>
                <c:pt idx="38">
                  <c:v>13.05205479452055</c:v>
                </c:pt>
              </c:numCache>
            </c:numRef>
          </c:xVal>
          <c:yVal>
            <c:numRef>
              <c:f>'Kaplan-Meier analysis_HID'!$D$2:$D$40</c:f>
              <c:numCache>
                <c:formatCode>0.000</c:formatCode>
                <c:ptCount val="39"/>
                <c:pt idx="0">
                  <c:v>1.0</c:v>
                </c:pt>
                <c:pt idx="1">
                  <c:v>1.0</c:v>
                </c:pt>
                <c:pt idx="2">
                  <c:v>0.95</c:v>
                </c:pt>
                <c:pt idx="3">
                  <c:v>0.95</c:v>
                </c:pt>
                <c:pt idx="4">
                  <c:v>0.85</c:v>
                </c:pt>
                <c:pt idx="5">
                  <c:v>0.85</c:v>
                </c:pt>
                <c:pt idx="6">
                  <c:v>0.8</c:v>
                </c:pt>
                <c:pt idx="7">
                  <c:v>0.8</c:v>
                </c:pt>
                <c:pt idx="8">
                  <c:v>0.75</c:v>
                </c:pt>
                <c:pt idx="9">
                  <c:v>0.75</c:v>
                </c:pt>
                <c:pt idx="10">
                  <c:v>0.7</c:v>
                </c:pt>
                <c:pt idx="11">
                  <c:v>0.7</c:v>
                </c:pt>
                <c:pt idx="12">
                  <c:v>0.65</c:v>
                </c:pt>
                <c:pt idx="13">
                  <c:v>0.65</c:v>
                </c:pt>
                <c:pt idx="14">
                  <c:v>0.6</c:v>
                </c:pt>
                <c:pt idx="15">
                  <c:v>0.6</c:v>
                </c:pt>
                <c:pt idx="16">
                  <c:v>0.55</c:v>
                </c:pt>
                <c:pt idx="17">
                  <c:v>0.55</c:v>
                </c:pt>
                <c:pt idx="18">
                  <c:v>0.5</c:v>
                </c:pt>
                <c:pt idx="19">
                  <c:v>0.5</c:v>
                </c:pt>
                <c:pt idx="20">
                  <c:v>0.45</c:v>
                </c:pt>
                <c:pt idx="21">
                  <c:v>0.45</c:v>
                </c:pt>
                <c:pt idx="22">
                  <c:v>0.4</c:v>
                </c:pt>
                <c:pt idx="23">
                  <c:v>0.4</c:v>
                </c:pt>
                <c:pt idx="24">
                  <c:v>0.4</c:v>
                </c:pt>
                <c:pt idx="25">
                  <c:v>0.4</c:v>
                </c:pt>
                <c:pt idx="26">
                  <c:v>0.4</c:v>
                </c:pt>
                <c:pt idx="27">
                  <c:v>0.4</c:v>
                </c:pt>
                <c:pt idx="28">
                  <c:v>0.4</c:v>
                </c:pt>
                <c:pt idx="29">
                  <c:v>0.4</c:v>
                </c:pt>
                <c:pt idx="30">
                  <c:v>0.32</c:v>
                </c:pt>
                <c:pt idx="31">
                  <c:v>0.32</c:v>
                </c:pt>
                <c:pt idx="32">
                  <c:v>0.32</c:v>
                </c:pt>
                <c:pt idx="33">
                  <c:v>0.32</c:v>
                </c:pt>
                <c:pt idx="34">
                  <c:v>0.213333333333333</c:v>
                </c:pt>
                <c:pt idx="35">
                  <c:v>0.213333333333333</c:v>
                </c:pt>
                <c:pt idx="36">
                  <c:v>0.106666666666667</c:v>
                </c:pt>
                <c:pt idx="37">
                  <c:v>0.106666666666667</c:v>
                </c:pt>
                <c:pt idx="38">
                  <c:v>0.106666666666667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6A31-48FC-AC1B-D7F55982AD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92880"/>
        <c:axId val="13896240"/>
      </c:scatterChart>
      <c:valAx>
        <c:axId val="13892880"/>
        <c:scaling>
          <c:orientation val="minMax"/>
          <c:max val="14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 b="1">
                    <a:latin typeface="Arial"/>
                    <a:ea typeface="Arial"/>
                    <a:cs typeface="Arial"/>
                  </a:defRPr>
                </a:pPr>
                <a:r>
                  <a:rPr lang="en-US" sz="1400" dirty="0"/>
                  <a:t>months</a:t>
                </a:r>
              </a:p>
            </c:rich>
          </c:tx>
          <c:layout/>
          <c:overlay val="0"/>
        </c:title>
        <c:numFmt formatCode="General" sourceLinked="0"/>
        <c:majorTickMark val="cross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896240"/>
        <c:crosses val="autoZero"/>
        <c:crossBetween val="midCat"/>
      </c:valAx>
      <c:valAx>
        <c:axId val="13896240"/>
        <c:scaling>
          <c:orientation val="minMax"/>
          <c:max val="1.0"/>
          <c:min val="0.0"/>
        </c:scaling>
        <c:delete val="0"/>
        <c:axPos val="l"/>
        <c:numFmt formatCode="General" sourceLinked="0"/>
        <c:majorTickMark val="cross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892880"/>
        <c:crosses val="autoZero"/>
        <c:crossBetween val="midCat"/>
      </c:valAx>
      <c:spPr>
        <a:ln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400" b="1"/>
            </a:pPr>
            <a:r>
              <a:rPr lang="en-US" sz="1400" dirty="0"/>
              <a:t>Duration of response </a:t>
            </a:r>
          </a:p>
          <a:p>
            <a:pPr>
              <a:defRPr sz="1400" b="1"/>
            </a:pPr>
            <a:r>
              <a:rPr lang="en-US" sz="1400" dirty="0"/>
              <a:t>Median 7.8 months (95%</a:t>
            </a:r>
            <a:r>
              <a:rPr lang="en-US" sz="1400" baseline="0" dirty="0"/>
              <a:t> CI 1.0 months - NR)</a:t>
            </a:r>
            <a:endParaRPr lang="en-US" sz="14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532616409059979"/>
          <c:y val="0.173381527740067"/>
          <c:w val="0.923200553419195"/>
          <c:h val="0.68969341116843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solidFill>
                <a:srgbClr val="DD0806"/>
              </a:solidFill>
              <a:prstDash val="sysDash"/>
            </a:ln>
            <a:effectLst/>
          </c:spPr>
          <c:marker>
            <c:symbol val="none"/>
          </c:marker>
          <c:xVal>
            <c:numRef>
              <c:f>'Kaplan-Meier analysis1_HID'!$A$2:$A$24</c:f>
              <c:numCache>
                <c:formatCode>0.000</c:formatCode>
                <c:ptCount val="23"/>
                <c:pt idx="0">
                  <c:v>0.0</c:v>
                </c:pt>
                <c:pt idx="1">
                  <c:v>0.164383561643836</c:v>
                </c:pt>
                <c:pt idx="2">
                  <c:v>0.164383561643836</c:v>
                </c:pt>
                <c:pt idx="3">
                  <c:v>0.624657534246575</c:v>
                </c:pt>
                <c:pt idx="4">
                  <c:v>0.624657534246575</c:v>
                </c:pt>
                <c:pt idx="5">
                  <c:v>0.953424657534247</c:v>
                </c:pt>
                <c:pt idx="6">
                  <c:v>0.953424657534247</c:v>
                </c:pt>
                <c:pt idx="7">
                  <c:v>2.367123287671232</c:v>
                </c:pt>
                <c:pt idx="8">
                  <c:v>2.367123287671232</c:v>
                </c:pt>
                <c:pt idx="9">
                  <c:v>2.761643835616438</c:v>
                </c:pt>
                <c:pt idx="10">
                  <c:v>2.761643835616438</c:v>
                </c:pt>
                <c:pt idx="11">
                  <c:v>2.794520547945205</c:v>
                </c:pt>
                <c:pt idx="12">
                  <c:v>2.794520547945205</c:v>
                </c:pt>
                <c:pt idx="13">
                  <c:v>4.47123287671233</c:v>
                </c:pt>
                <c:pt idx="14">
                  <c:v>4.47123287671233</c:v>
                </c:pt>
                <c:pt idx="15">
                  <c:v>7.824657534246564</c:v>
                </c:pt>
                <c:pt idx="16">
                  <c:v>7.824657534246564</c:v>
                </c:pt>
                <c:pt idx="17">
                  <c:v>8.745205479452048</c:v>
                </c:pt>
                <c:pt idx="18">
                  <c:v>8.745205479452048</c:v>
                </c:pt>
                <c:pt idx="19">
                  <c:v>9.797260273972583</c:v>
                </c:pt>
                <c:pt idx="20">
                  <c:v>9.797260273972583</c:v>
                </c:pt>
                <c:pt idx="21">
                  <c:v>12.49315068493151</c:v>
                </c:pt>
                <c:pt idx="22">
                  <c:v>12.49315068493151</c:v>
                </c:pt>
              </c:numCache>
            </c:numRef>
          </c:xVal>
          <c:yVal>
            <c:numRef>
              <c:f>'Kaplan-Meier analysis1_HID'!$B$2:$B$24</c:f>
              <c:numCache>
                <c:formatCode>0.000</c:formatCode>
                <c:ptCount val="23"/>
                <c:pt idx="0">
                  <c:v>1.0</c:v>
                </c:pt>
                <c:pt idx="1">
                  <c:v>1.0</c:v>
                </c:pt>
                <c:pt idx="2">
                  <c:v>0.739204333133848</c:v>
                </c:pt>
                <c:pt idx="3">
                  <c:v>0.739204333133848</c:v>
                </c:pt>
                <c:pt idx="4">
                  <c:v>0.590255058799017</c:v>
                </c:pt>
                <c:pt idx="5">
                  <c:v>0.590255058799017</c:v>
                </c:pt>
                <c:pt idx="6">
                  <c:v>0.464085575502368</c:v>
                </c:pt>
                <c:pt idx="7">
                  <c:v>0.464085575502368</c:v>
                </c:pt>
                <c:pt idx="8">
                  <c:v>0.464085575502368</c:v>
                </c:pt>
                <c:pt idx="9">
                  <c:v>0.464085575502368</c:v>
                </c:pt>
                <c:pt idx="10">
                  <c:v>0.329381918366921</c:v>
                </c:pt>
                <c:pt idx="11">
                  <c:v>0.329381918366921</c:v>
                </c:pt>
                <c:pt idx="12">
                  <c:v>0.329381918366921</c:v>
                </c:pt>
                <c:pt idx="13">
                  <c:v>0.329381918366921</c:v>
                </c:pt>
                <c:pt idx="14">
                  <c:v>0.329381918366921</c:v>
                </c:pt>
                <c:pt idx="15">
                  <c:v>0.329381918366921</c:v>
                </c:pt>
                <c:pt idx="16">
                  <c:v>0.123159433537266</c:v>
                </c:pt>
                <c:pt idx="17">
                  <c:v>0.123159433537266</c:v>
                </c:pt>
                <c:pt idx="18">
                  <c:v>0.123159433537266</c:v>
                </c:pt>
                <c:pt idx="19">
                  <c:v>0.123159433537266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B5B-4C8E-AD9A-A77C48713FC0}"/>
            </c:ext>
          </c:extLst>
        </c:ser>
        <c:ser>
          <c:idx val="1"/>
          <c:order val="1"/>
          <c:spPr>
            <a:ln w="28575">
              <a:solidFill>
                <a:srgbClr val="DD0806"/>
              </a:solidFill>
              <a:prstDash val="sysDash"/>
            </a:ln>
            <a:effectLst/>
          </c:spPr>
          <c:marker>
            <c:symbol val="none"/>
          </c:marker>
          <c:xVal>
            <c:numRef>
              <c:f>'Kaplan-Meier analysis1_HID'!$A$2:$A$24</c:f>
              <c:numCache>
                <c:formatCode>0.000</c:formatCode>
                <c:ptCount val="23"/>
                <c:pt idx="0">
                  <c:v>0.0</c:v>
                </c:pt>
                <c:pt idx="1">
                  <c:v>0.164383561643836</c:v>
                </c:pt>
                <c:pt idx="2">
                  <c:v>0.164383561643836</c:v>
                </c:pt>
                <c:pt idx="3">
                  <c:v>0.624657534246575</c:v>
                </c:pt>
                <c:pt idx="4">
                  <c:v>0.624657534246575</c:v>
                </c:pt>
                <c:pt idx="5">
                  <c:v>0.953424657534247</c:v>
                </c:pt>
                <c:pt idx="6">
                  <c:v>0.953424657534247</c:v>
                </c:pt>
                <c:pt idx="7">
                  <c:v>2.367123287671232</c:v>
                </c:pt>
                <c:pt idx="8">
                  <c:v>2.367123287671232</c:v>
                </c:pt>
                <c:pt idx="9">
                  <c:v>2.761643835616438</c:v>
                </c:pt>
                <c:pt idx="10">
                  <c:v>2.761643835616438</c:v>
                </c:pt>
                <c:pt idx="11">
                  <c:v>2.794520547945205</c:v>
                </c:pt>
                <c:pt idx="12">
                  <c:v>2.794520547945205</c:v>
                </c:pt>
                <c:pt idx="13">
                  <c:v>4.47123287671233</c:v>
                </c:pt>
                <c:pt idx="14">
                  <c:v>4.47123287671233</c:v>
                </c:pt>
                <c:pt idx="15">
                  <c:v>7.824657534246564</c:v>
                </c:pt>
                <c:pt idx="16">
                  <c:v>7.824657534246564</c:v>
                </c:pt>
                <c:pt idx="17">
                  <c:v>8.745205479452048</c:v>
                </c:pt>
                <c:pt idx="18">
                  <c:v>8.745205479452048</c:v>
                </c:pt>
                <c:pt idx="19">
                  <c:v>9.797260273972583</c:v>
                </c:pt>
                <c:pt idx="20">
                  <c:v>9.797260273972583</c:v>
                </c:pt>
                <c:pt idx="21">
                  <c:v>12.49315068493151</c:v>
                </c:pt>
                <c:pt idx="22">
                  <c:v>12.49315068493151</c:v>
                </c:pt>
              </c:numCache>
            </c:numRef>
          </c:xVal>
          <c:yVal>
            <c:numRef>
              <c:f>'Kaplan-Meier analysis1_HID'!$C$2:$C$24</c:f>
              <c:numCache>
                <c:formatCode>0.000</c:formatCode>
                <c:ptCount val="2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0.990459879043086</c:v>
                </c:pt>
                <c:pt idx="7">
                  <c:v>0.990459879043086</c:v>
                </c:pt>
                <c:pt idx="8">
                  <c:v>0.990459879043086</c:v>
                </c:pt>
                <c:pt idx="9">
                  <c:v>0.990459879043086</c:v>
                </c:pt>
                <c:pt idx="10">
                  <c:v>0.917371328386325</c:v>
                </c:pt>
                <c:pt idx="11">
                  <c:v>0.917371328386325</c:v>
                </c:pt>
                <c:pt idx="12">
                  <c:v>0.917371328386325</c:v>
                </c:pt>
                <c:pt idx="13">
                  <c:v>0.917371328386325</c:v>
                </c:pt>
                <c:pt idx="14">
                  <c:v>0.917371328386325</c:v>
                </c:pt>
                <c:pt idx="15">
                  <c:v>0.917371328386325</c:v>
                </c:pt>
                <c:pt idx="16">
                  <c:v>0.811905501527669</c:v>
                </c:pt>
                <c:pt idx="17">
                  <c:v>0.811905501527669</c:v>
                </c:pt>
                <c:pt idx="18">
                  <c:v>0.811905501527669</c:v>
                </c:pt>
                <c:pt idx="19">
                  <c:v>0.811905501527669</c:v>
                </c:pt>
                <c:pt idx="20">
                  <c:v>0.600658082140875</c:v>
                </c:pt>
                <c:pt idx="21">
                  <c:v>0.600658082140875</c:v>
                </c:pt>
                <c:pt idx="22">
                  <c:v>0.600658082140875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B5B-4C8E-AD9A-A77C48713FC0}"/>
            </c:ext>
          </c:extLst>
        </c:ser>
        <c:ser>
          <c:idx val="2"/>
          <c:order val="2"/>
          <c:spPr>
            <a:ln w="28575">
              <a:solidFill>
                <a:srgbClr val="003CE6"/>
              </a:solidFill>
              <a:prstDash val="solid"/>
            </a:ln>
            <a:effectLst/>
          </c:spPr>
          <c:marker>
            <c:symbol val="none"/>
          </c:marker>
          <c:dPt>
            <c:idx val="8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B5B-4C8E-AD9A-A77C48713FC0}"/>
              </c:ext>
            </c:extLst>
          </c:dPt>
          <c:dPt>
            <c:idx val="12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B5B-4C8E-AD9A-A77C48713FC0}"/>
              </c:ext>
            </c:extLst>
          </c:dPt>
          <c:dPt>
            <c:idx val="14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6B5B-4C8E-AD9A-A77C48713FC0}"/>
              </c:ext>
            </c:extLst>
          </c:dPt>
          <c:dPt>
            <c:idx val="18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6B5B-4C8E-AD9A-A77C48713FC0}"/>
              </c:ext>
            </c:extLst>
          </c:dPt>
          <c:dPt>
            <c:idx val="22"/>
            <c:marker>
              <c:symbol val="circle"/>
              <c:size val="5"/>
              <c:spPr>
                <a:solidFill>
                  <a:srgbClr val="FFFFFF"/>
                </a:solidFill>
                <a:ln w="28575">
                  <a:solidFill>
                    <a:srgbClr val="000000"/>
                  </a:solidFill>
                  <a:prstDash val="solid"/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6B5B-4C8E-AD9A-A77C48713FC0}"/>
              </c:ext>
            </c:extLst>
          </c:dPt>
          <c:xVal>
            <c:numRef>
              <c:f>'Kaplan-Meier analysis1_HID'!$A$2:$A$24</c:f>
              <c:numCache>
                <c:formatCode>0.000</c:formatCode>
                <c:ptCount val="23"/>
                <c:pt idx="0">
                  <c:v>0.0</c:v>
                </c:pt>
                <c:pt idx="1">
                  <c:v>0.164383561643836</c:v>
                </c:pt>
                <c:pt idx="2">
                  <c:v>0.164383561643836</c:v>
                </c:pt>
                <c:pt idx="3">
                  <c:v>0.624657534246575</c:v>
                </c:pt>
                <c:pt idx="4">
                  <c:v>0.624657534246575</c:v>
                </c:pt>
                <c:pt idx="5">
                  <c:v>0.953424657534247</c:v>
                </c:pt>
                <c:pt idx="6">
                  <c:v>0.953424657534247</c:v>
                </c:pt>
                <c:pt idx="7">
                  <c:v>2.367123287671232</c:v>
                </c:pt>
                <c:pt idx="8">
                  <c:v>2.367123287671232</c:v>
                </c:pt>
                <c:pt idx="9">
                  <c:v>2.761643835616438</c:v>
                </c:pt>
                <c:pt idx="10">
                  <c:v>2.761643835616438</c:v>
                </c:pt>
                <c:pt idx="11">
                  <c:v>2.794520547945205</c:v>
                </c:pt>
                <c:pt idx="12">
                  <c:v>2.794520547945205</c:v>
                </c:pt>
                <c:pt idx="13">
                  <c:v>4.47123287671233</c:v>
                </c:pt>
                <c:pt idx="14">
                  <c:v>4.47123287671233</c:v>
                </c:pt>
                <c:pt idx="15">
                  <c:v>7.824657534246564</c:v>
                </c:pt>
                <c:pt idx="16">
                  <c:v>7.824657534246564</c:v>
                </c:pt>
                <c:pt idx="17">
                  <c:v>8.745205479452048</c:v>
                </c:pt>
                <c:pt idx="18">
                  <c:v>8.745205479452048</c:v>
                </c:pt>
                <c:pt idx="19">
                  <c:v>9.797260273972583</c:v>
                </c:pt>
                <c:pt idx="20">
                  <c:v>9.797260273972583</c:v>
                </c:pt>
                <c:pt idx="21">
                  <c:v>12.49315068493151</c:v>
                </c:pt>
                <c:pt idx="22">
                  <c:v>12.49315068493151</c:v>
                </c:pt>
              </c:numCache>
            </c:numRef>
          </c:xVal>
          <c:yVal>
            <c:numRef>
              <c:f>'Kaplan-Meier analysis1_HID'!$D$2:$D$24</c:f>
              <c:numCache>
                <c:formatCode>0.000</c:formatCode>
                <c:ptCount val="23"/>
                <c:pt idx="0">
                  <c:v>1.0</c:v>
                </c:pt>
                <c:pt idx="1">
                  <c:v>1.0</c:v>
                </c:pt>
                <c:pt idx="2">
                  <c:v>0.909090909090909</c:v>
                </c:pt>
                <c:pt idx="3">
                  <c:v>0.909090909090909</c:v>
                </c:pt>
                <c:pt idx="4">
                  <c:v>0.818181818181818</c:v>
                </c:pt>
                <c:pt idx="5">
                  <c:v>0.818181818181818</c:v>
                </c:pt>
                <c:pt idx="6">
                  <c:v>0.727272727272727</c:v>
                </c:pt>
                <c:pt idx="7">
                  <c:v>0.727272727272727</c:v>
                </c:pt>
                <c:pt idx="8">
                  <c:v>0.727272727272727</c:v>
                </c:pt>
                <c:pt idx="9">
                  <c:v>0.727272727272727</c:v>
                </c:pt>
                <c:pt idx="10">
                  <c:v>0.623376623376623</c:v>
                </c:pt>
                <c:pt idx="11">
                  <c:v>0.623376623376623</c:v>
                </c:pt>
                <c:pt idx="12">
                  <c:v>0.623376623376623</c:v>
                </c:pt>
                <c:pt idx="13">
                  <c:v>0.623376623376623</c:v>
                </c:pt>
                <c:pt idx="14">
                  <c:v>0.623376623376623</c:v>
                </c:pt>
                <c:pt idx="15">
                  <c:v>0.623376623376623</c:v>
                </c:pt>
                <c:pt idx="16">
                  <c:v>0.467532467532467</c:v>
                </c:pt>
                <c:pt idx="17">
                  <c:v>0.467532467532467</c:v>
                </c:pt>
                <c:pt idx="18">
                  <c:v>0.467532467532467</c:v>
                </c:pt>
                <c:pt idx="19">
                  <c:v>0.467532467532467</c:v>
                </c:pt>
                <c:pt idx="20">
                  <c:v>0.233766233766234</c:v>
                </c:pt>
                <c:pt idx="21">
                  <c:v>0.233766233766234</c:v>
                </c:pt>
                <c:pt idx="22">
                  <c:v>0.233766233766234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6B5B-4C8E-AD9A-A77C48713F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06720"/>
        <c:axId val="13738112"/>
      </c:scatterChart>
      <c:valAx>
        <c:axId val="13906720"/>
        <c:scaling>
          <c:orientation val="minMax"/>
          <c:max val="14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400" b="1">
                    <a:latin typeface="Arial"/>
                    <a:ea typeface="Arial"/>
                    <a:cs typeface="Arial"/>
                  </a:defRPr>
                </a:pPr>
                <a:r>
                  <a:rPr lang="en-US" sz="1400" dirty="0"/>
                  <a:t>months</a:t>
                </a:r>
              </a:p>
            </c:rich>
          </c:tx>
          <c:layout>
            <c:manualLayout>
              <c:xMode val="edge"/>
              <c:yMode val="edge"/>
              <c:x val="0.454491645588276"/>
              <c:y val="0.934245299255626"/>
            </c:manualLayout>
          </c:layout>
          <c:overlay val="0"/>
        </c:title>
        <c:numFmt formatCode="General" sourceLinked="0"/>
        <c:majorTickMark val="cross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738112"/>
        <c:crosses val="autoZero"/>
        <c:crossBetween val="midCat"/>
      </c:valAx>
      <c:valAx>
        <c:axId val="13738112"/>
        <c:scaling>
          <c:orientation val="minMax"/>
          <c:max val="1.0"/>
          <c:min val="0.0"/>
        </c:scaling>
        <c:delete val="0"/>
        <c:axPos val="l"/>
        <c:numFmt formatCode="General" sourceLinked="0"/>
        <c:majorTickMark val="cross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906720"/>
        <c:crosses val="autoZero"/>
        <c:crossBetween val="midCat"/>
      </c:valAx>
      <c:spPr>
        <a:ln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EF4B8478-B59F-4133-ABA8-85846E652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310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808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4B8478-B59F-4133-ABA8-85846E6529E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36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85863" y="4787900"/>
            <a:ext cx="5407025" cy="69834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85725" indent="-85725" eaLnBrk="1">
              <a:lnSpc>
                <a:spcPct val="93000"/>
              </a:lnSpc>
              <a:spcBef>
                <a:spcPct val="0"/>
              </a:spcBef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 altLang="en-US" dirty="0">
              <a:latin typeface="Arial" panose="020B0604020202020204" pitchFamily="34" charset="0"/>
              <a:cs typeface="ms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486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73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92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752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524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9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9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9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9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hangingPunct="0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hangingPunct="0"/>
              <a:t>9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720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78289">
              <a:defRPr/>
            </a:pP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4FE7F-26DA-4251-8478-E3A93E05B166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40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xmlns="" id="{5FCB76B5-253E-47D5-A49E-2E1CC8E167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841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xmlns="" id="{5FCB76B5-253E-47D5-A49E-2E1CC8E167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269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jp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4600" y="0"/>
            <a:ext cx="28194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82550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620DA-2F68-4642-8BED-8B58119DA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AB7AD-25E2-49A0-B1D4-AF0B6CF799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C1437-D65A-420A-AF71-96BB8B529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0E208-4FED-4401-83E7-C7DF982C0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423F6-6ADD-494D-A979-0745E475B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AC5C-D658-4AEF-88C2-2B7C6FF34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522CC-2C12-4E22-B6F5-883AA13507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8CCDD-2C21-46E2-9B4D-A81190CE3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EEE7B-198A-4102-BF2A-9372B174BF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475F0-6615-4DA6-9934-709B767C8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4600" y="0"/>
            <a:ext cx="28194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82550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9331B-4053-4E40-A120-5DE2C34DE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D60C0-F4A6-4224-B839-95CB5259A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02255-6A56-4180-98E4-DC48EDF96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C3488-DCF1-4210-A1F0-C27FDD90E5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3D911-2226-4384-8ADB-C4DE32487C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7728A-CF72-4583-B231-D168393B2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F7F5B-B4C0-4FBB-85A0-E8E3E560A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153EB-E008-48AB-8FC8-2115981FF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2E339-088A-4D45-BF17-DD65D1C73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74CDF-1F22-43C8-BFED-4AA82803B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140E8-E852-4F33-ADFA-CC5AC3910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4600" y="0"/>
            <a:ext cx="28194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82550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EDC12-1A7A-46C9-904A-2D98A0792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0"/>
            <a:ext cx="112776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1524000"/>
            <a:ext cx="5537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524000"/>
            <a:ext cx="5537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36336-4844-476F-9554-9D03B1F8B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9C4CF-645D-4153-B890-679994172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239CC-395E-4DEF-A58B-F3A8179A3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769F5-7453-4C4C-BE59-265839452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FB732-E51E-4E1B-BB8A-95B8EB8A90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CECF0-51BC-4871-A585-27816902A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DA3C4-309E-4342-A34C-D6D8BA898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E96C1-01DD-469A-A6D6-10A30D26E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B4088-5481-404E-A4DE-F84A9FAAB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5A470-E201-4881-9860-804A4F5F1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B2177-C128-4089-9545-494111923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4600" y="0"/>
            <a:ext cx="28194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82550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968EA-B045-45CD-BD3C-702FCCFF3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FF2DC-412F-4213-835A-34B37842F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07D2F-2F53-4384-B57C-B84040943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8B838-C009-48EB-9587-574155286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524000"/>
            <a:ext cx="553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4B38E-188D-451B-8F42-8AA7C771E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86FFC-3903-4F31-B734-E7A48DDCF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65F67-2083-4250-B910-D04057CD68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A4998-C5D9-4EE2-BDDA-5E47998D0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BF860-C978-4012-A3DF-3367680A8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1325A-2ED2-46D3-9C21-9CFCF5B51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3F2DF-F325-434F-A095-3844E11D3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4600" y="0"/>
            <a:ext cx="28194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0"/>
            <a:ext cx="82550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3196-BD1C-464E-B683-43C5BBCEC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11176000" cy="76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066800"/>
            <a:ext cx="25908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066800"/>
            <a:ext cx="75692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algn="ctr">
              <a:defRPr sz="360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 eaLnBrk="0" hangingPunct="0"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 eaLnBrk="0" hangingPunct="0"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slow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 eaLnBrk="0" hangingPunct="0">
              <a:defRPr/>
            </a:pPr>
            <a:fld id="{796EC0D8-CF13-B54F-AABB-1280F8E58F14}" type="slidenum">
              <a:rPr lang="en-GB">
                <a:latin typeface="Arial"/>
                <a:ea typeface="ＭＳ Ｐゴシック"/>
              </a:rPr>
              <a:pPr eaLnBrk="0" hangingPunct="0"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 eaLnBrk="0" hangingPunct="0"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 eaLnBrk="0" hangingPunct="0"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 eaLnBrk="0" hangingPunct="0">
              <a:defRPr/>
            </a:pPr>
            <a:fld id="{865B40A2-B197-3B46-BE14-65D655D54854}" type="slidenum">
              <a:rPr lang="en-US">
                <a:ea typeface="ＭＳ Ｐゴシック"/>
              </a:rPr>
              <a:pPr eaLnBrk="0" hangingPunct="0">
                <a:defRPr/>
              </a:pPr>
              <a:t>‹#›</a:t>
            </a:fld>
            <a:endParaRPr lang="en-US" dirty="0">
              <a:ea typeface="ＭＳ Ｐゴシック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 eaLnBrk="0" hangingPunct="0">
              <a:defRPr/>
            </a:pPr>
            <a:endParaRPr lang="en-US" sz="2400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1.xml"/><Relationship Id="rId15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83.xml"/><Relationship Id="rId17" Type="http://schemas.openxmlformats.org/officeDocument/2006/relationships/theme" Target="../theme/theme7.xml"/><Relationship Id="rId18" Type="http://schemas.openxmlformats.org/officeDocument/2006/relationships/image" Target="../media/image7.jpg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0"/>
            <a:ext cx="12192000" cy="1219200"/>
          </a:xfrm>
          <a:prstGeom prst="rect">
            <a:avLst/>
          </a:prstGeom>
          <a:solidFill>
            <a:srgbClr val="007CA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pic>
        <p:nvPicPr>
          <p:cNvPr id="1027" name="Picture 5" descr="MGH_CMYK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421284" y="6278564"/>
            <a:ext cx="2294467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9200"/>
            <a:ext cx="12192000" cy="4114800"/>
          </a:xfrm>
          <a:prstGeom prst="rect">
            <a:avLst/>
          </a:prstGeom>
          <a:solidFill>
            <a:srgbClr val="007EA3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12192000" cy="1219200"/>
          </a:xfrm>
          <a:prstGeom prst="rect">
            <a:avLst/>
          </a:prstGeom>
          <a:solidFill>
            <a:srgbClr val="4D4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pic>
        <p:nvPicPr>
          <p:cNvPr id="1030" name="Picture 10" descr="Hvd Teaching Affil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50401" y="457200"/>
            <a:ext cx="2207684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 bwMode="auto">
          <a:xfrm>
            <a:off x="8534400" y="5715000"/>
            <a:ext cx="3657600" cy="1143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0"/>
            <a:ext cx="1127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24000"/>
            <a:ext cx="11277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4" name="Picture 10" descr="Cancer Center_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08333" y="5340350"/>
            <a:ext cx="4783667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</p:sldLayoutIdLst>
  <p:transition spd="slow" advClick="0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2192000" cy="1219200"/>
          </a:xfrm>
          <a:prstGeom prst="rect">
            <a:avLst/>
          </a:prstGeom>
          <a:solidFill>
            <a:srgbClr val="007EA3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0"/>
            <a:ext cx="1127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24000"/>
            <a:ext cx="11277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629400"/>
            <a:ext cx="254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900">
                <a:latin typeface="+mn-lt"/>
                <a:ea typeface="+mn-ea"/>
              </a:defRPr>
            </a:lvl1pPr>
          </a:lstStyle>
          <a:p>
            <a:pPr>
              <a:defRPr/>
            </a:pPr>
            <a:fld id="{103FC3D3-E5F4-4BCF-A103-A8AFED855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318" name="Picture 6" descr="Cancer Center_RG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940800" y="5867400"/>
            <a:ext cx="3048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</p:sldLayoutIdLst>
  <p:transition spd="slow" advClick="0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0"/>
            <a:ext cx="12192000" cy="1219200"/>
          </a:xfrm>
          <a:prstGeom prst="rect">
            <a:avLst/>
          </a:prstGeom>
          <a:solidFill>
            <a:srgbClr val="007CA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2192000" cy="1219200"/>
          </a:xfrm>
          <a:prstGeom prst="rect">
            <a:avLst/>
          </a:prstGeom>
          <a:solidFill>
            <a:srgbClr val="007EA3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0"/>
            <a:ext cx="1127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24000"/>
            <a:ext cx="11277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0" y="6629400"/>
            <a:ext cx="2540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900">
                <a:latin typeface="+mn-lt"/>
                <a:ea typeface="+mn-ea"/>
              </a:defRPr>
            </a:lvl1pPr>
          </a:lstStyle>
          <a:p>
            <a:pPr>
              <a:defRPr/>
            </a:pPr>
            <a:fld id="{4247F1D6-EC6B-472F-BBC2-794E75C29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5607" name="Picture 7" descr="Cancer Center_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940800" y="5867400"/>
            <a:ext cx="3048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1" r:id="rId7"/>
    <p:sldLayoutId id="2147483680" r:id="rId8"/>
    <p:sldLayoutId id="2147483679" r:id="rId9"/>
    <p:sldLayoutId id="2147483678" r:id="rId10"/>
    <p:sldLayoutId id="2147483677" r:id="rId11"/>
    <p:sldLayoutId id="2147483676" r:id="rId12"/>
  </p:sldLayoutIdLst>
  <p:transition spd="slow" advClick="0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12192000" cy="1219200"/>
          </a:xfrm>
          <a:prstGeom prst="rect">
            <a:avLst/>
          </a:prstGeom>
          <a:solidFill>
            <a:srgbClr val="007EA3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0"/>
            <a:ext cx="1127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24000"/>
            <a:ext cx="11277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629400"/>
            <a:ext cx="254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900">
                <a:latin typeface="+mn-lt"/>
                <a:ea typeface="+mn-ea"/>
              </a:defRPr>
            </a:lvl1pPr>
          </a:lstStyle>
          <a:p>
            <a:pPr>
              <a:defRPr/>
            </a:pPr>
            <a:fld id="{C38B18FB-73E7-4FF9-A306-275897F7B7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8918" name="Picture 6" descr="Cancer Center_RG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940800" y="5867400"/>
            <a:ext cx="3048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ransition spd="slow" advClick="0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0"/>
            <a:ext cx="12192000" cy="1219200"/>
          </a:xfrm>
          <a:prstGeom prst="rect">
            <a:avLst/>
          </a:prstGeom>
          <a:solidFill>
            <a:srgbClr val="007CA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12192000" cy="1219200"/>
          </a:xfrm>
          <a:prstGeom prst="rect">
            <a:avLst/>
          </a:prstGeom>
          <a:solidFill>
            <a:srgbClr val="007EA3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Lucida Grande" charset="0"/>
            </a:endParaRP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0"/>
            <a:ext cx="1127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24000"/>
            <a:ext cx="11277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0" y="6629400"/>
            <a:ext cx="2540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900">
                <a:latin typeface="+mn-lt"/>
                <a:ea typeface="+mn-ea"/>
              </a:defRPr>
            </a:lvl1pPr>
          </a:lstStyle>
          <a:p>
            <a:pPr>
              <a:defRPr/>
            </a:pPr>
            <a:fld id="{26F88B1F-D0BF-4142-9855-BD182F14C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1207" name="Picture 7" descr="Cancer Center_RG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940800" y="5867400"/>
            <a:ext cx="3048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8" r:id="rId2"/>
    <p:sldLayoutId id="2147483707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01" r:id="rId9"/>
    <p:sldLayoutId id="2147483700" r:id="rId10"/>
    <p:sldLayoutId id="2147483699" r:id="rId11"/>
  </p:sldLayoutIdLst>
  <p:transition spd="slow" advClick="0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SzPct val="85000"/>
        <a:buFont typeface="Times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ts val="1200"/>
        </a:spcAft>
        <a:buClr>
          <a:srgbClr val="003366"/>
        </a:buClr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2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RTP_SlidePlain-ASCO12_v1f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00467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295400"/>
            <a:ext cx="10363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E51C8C1-6F5B-AE47-94EA-3A55EFA8C77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549082" y="6324600"/>
            <a:ext cx="1457036" cy="41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99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 spd="slow" advClick="0"/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1" charset="0"/>
          <a:ea typeface="ヒラギノ角ゴ Pro W3" charset="-128"/>
          <a:cs typeface="ヒラギノ角ゴ Pro W3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9pPr>
    </p:titleStyle>
    <p:bodyStyle>
      <a:lvl1pPr marL="342900" indent="-342900" algn="l" rtl="0" eaLnBrk="0" fontAlgn="base" hangingPunct="0">
        <a:spcBef>
          <a:spcPts val="1675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ts val="1675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rtl="0" eaLnBrk="0" fontAlgn="base" hangingPunct="0">
        <a:spcBef>
          <a:spcPts val="1675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1600200" indent="-228600" algn="l" rtl="0" eaLnBrk="0" fontAlgn="base" hangingPunct="0">
        <a:spcBef>
          <a:spcPts val="1675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ts val="1675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836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tiff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2.png"/><Relationship Id="rId3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9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9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2180493" y="254464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hangingPunct="0">
              <a:spcBef>
                <a:spcPct val="20000"/>
              </a:spcBef>
            </a:pP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507114"/>
      </p:ext>
    </p:extLst>
  </p:cSld>
  <p:clrMapOvr>
    <a:masterClrMapping/>
  </p:clrMapOvr>
  <p:transition spd="slow"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Rationale for venetoclax in MCL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524000"/>
            <a:ext cx="6985000" cy="4572000"/>
          </a:xfrm>
        </p:spPr>
        <p:txBody>
          <a:bodyPr/>
          <a:lstStyle/>
          <a:p>
            <a:r>
              <a:rPr lang="en-US" sz="2000" dirty="0"/>
              <a:t>BCL-2 is frequently aberrantly expressed</a:t>
            </a:r>
          </a:p>
          <a:p>
            <a:r>
              <a:rPr lang="en-US" sz="2000" dirty="0"/>
              <a:t>Amplification of 18q21 (</a:t>
            </a:r>
            <a:r>
              <a:rPr lang="en-US" sz="2000" dirty="0" err="1"/>
              <a:t>incl</a:t>
            </a:r>
            <a:r>
              <a:rPr lang="en-US" sz="2000" dirty="0"/>
              <a:t> </a:t>
            </a:r>
            <a:r>
              <a:rPr lang="en-US" sz="2000" dirty="0" smtClean="0"/>
              <a:t>BCL-2 </a:t>
            </a:r>
            <a:r>
              <a:rPr lang="en-US" sz="2000" dirty="0"/>
              <a:t>locus) is common</a:t>
            </a:r>
          </a:p>
          <a:p>
            <a:r>
              <a:rPr lang="en-US" sz="2000" dirty="0"/>
              <a:t>Defective protein degradation via reduced FBX010</a:t>
            </a:r>
          </a:p>
          <a:p>
            <a:r>
              <a:rPr lang="en-US" sz="2000" dirty="0"/>
              <a:t>Transcriptional upregulation</a:t>
            </a:r>
            <a:r>
              <a:rPr lang="en-GB" sz="2000" dirty="0"/>
              <a:t> through BTK-mediated </a:t>
            </a:r>
            <a:r>
              <a:rPr lang="en-GB" sz="2000" dirty="0" err="1"/>
              <a:t>NFkB</a:t>
            </a:r>
            <a:r>
              <a:rPr lang="en-GB" sz="2000" dirty="0"/>
              <a:t> activation</a:t>
            </a:r>
            <a:endParaRPr lang="en-GB" sz="2000" baseline="30000" dirty="0"/>
          </a:p>
          <a:p>
            <a:r>
              <a:rPr lang="en-US" sz="2000" dirty="0"/>
              <a:t>Venetoclax is a selective, potent, orally bioavailable </a:t>
            </a:r>
            <a:br>
              <a:rPr lang="en-US" sz="2000" dirty="0"/>
            </a:br>
            <a:r>
              <a:rPr lang="en-US" sz="2000" dirty="0" smtClean="0"/>
              <a:t>BCL-2 </a:t>
            </a:r>
            <a:r>
              <a:rPr lang="en-US" sz="2000" dirty="0"/>
              <a:t>inhibitor that binds BCL-2 with &gt;1000-fold higher affinity than BCL-X</a:t>
            </a:r>
            <a:r>
              <a:rPr lang="en-US" sz="2000" baseline="-25000" dirty="0"/>
              <a:t>L</a:t>
            </a:r>
            <a:r>
              <a:rPr lang="en-US" sz="2000" dirty="0"/>
              <a:t>, BCL-W and MCL-1</a:t>
            </a:r>
          </a:p>
          <a:p>
            <a:r>
              <a:rPr lang="en-US" sz="2000" dirty="0"/>
              <a:t>Venetoclax acts as a BH3-mimetic, displacing the BH3-only protein BIM from </a:t>
            </a:r>
            <a:r>
              <a:rPr lang="en-US" sz="2000" dirty="0" smtClean="0"/>
              <a:t>BCL-2, </a:t>
            </a:r>
            <a:r>
              <a:rPr lang="en-US" sz="2000" dirty="0"/>
              <a:t>thereby inducing apoptosis in BCL-2 dependent cells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371600"/>
            <a:ext cx="2971800" cy="448045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200" y="6379535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 err="1"/>
              <a:t>Bentz</a:t>
            </a:r>
            <a:r>
              <a:rPr lang="en-GB" sz="900" dirty="0"/>
              <a:t> M et al. Genes Chromosomes Cancer 2000</a:t>
            </a:r>
          </a:p>
          <a:p>
            <a:r>
              <a:rPr lang="en-GB" sz="900" dirty="0"/>
              <a:t>Li et al Oncogene 2016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8832037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917" y="2738905"/>
            <a:ext cx="5106953" cy="326601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Venetoclax in Relapsed/Refractory MCL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60906720"/>
              </p:ext>
            </p:extLst>
          </p:nvPr>
        </p:nvGraphicFramePr>
        <p:xfrm>
          <a:off x="482600" y="4371914"/>
          <a:ext cx="4114800" cy="1854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xmlns="" val="1025338555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396322609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Mantle cell lymphoma cohort (N=28)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9525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72 (35-85)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31956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Prior therapies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 (1-10)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94207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Bulky &gt;5cm/&gt;10cm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14/3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4210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LDH &gt; ULN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4778096"/>
                  </a:ext>
                </a:extLst>
              </a:tr>
            </a:tbl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6322397"/>
              </p:ext>
            </p:extLst>
          </p:nvPr>
        </p:nvGraphicFramePr>
        <p:xfrm>
          <a:off x="8001000" y="1343297"/>
          <a:ext cx="2743200" cy="1828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xmlns="" val="4068781395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xmlns="" val="2069308587"/>
                    </a:ext>
                  </a:extLst>
                </a:gridCol>
              </a:tblGrid>
              <a:tr h="325701">
                <a:tc gridSpan="2"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Response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76543395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en-US" sz="1800" dirty="0"/>
                        <a:t>ORR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21 (75%)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12871819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en-US" sz="1800" dirty="0"/>
                        <a:t>   CRR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   6 (21%)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6692830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en-US" sz="1800" dirty="0"/>
                        <a:t>   PRR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   15 (54%)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87293268"/>
                  </a:ext>
                </a:extLst>
              </a:tr>
              <a:tr h="325701">
                <a:tc>
                  <a:txBody>
                    <a:bodyPr/>
                    <a:lstStyle/>
                    <a:p>
                      <a:r>
                        <a:rPr lang="en-US" sz="1800" dirty="0"/>
                        <a:t>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 (18%)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638640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Davids, et al. JCO 2017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" y="1231948"/>
            <a:ext cx="4743717" cy="3035252"/>
          </a:xfrm>
          <a:prstGeom prst="rect">
            <a:avLst/>
          </a:prstGeom>
        </p:spPr>
      </p:pic>
      <p:sp>
        <p:nvSpPr>
          <p:cNvPr id="3" name="Rectangle: Rounded Corners 2"/>
          <p:cNvSpPr/>
          <p:nvPr/>
        </p:nvSpPr>
        <p:spPr>
          <a:xfrm>
            <a:off x="1219200" y="2463678"/>
            <a:ext cx="1011936" cy="178308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90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Responses to Venetoclax may be durable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297" t="3206" r="30335" b="3807"/>
          <a:stretch/>
        </p:blipFill>
        <p:spPr>
          <a:xfrm>
            <a:off x="34413" y="1871292"/>
            <a:ext cx="6310360" cy="41591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307" t="8581" r="65322" b="50904"/>
          <a:stretch/>
        </p:blipFill>
        <p:spPr>
          <a:xfrm>
            <a:off x="6045200" y="1368302"/>
            <a:ext cx="3454946" cy="2866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5438" t="8581" r="31241" b="50904"/>
          <a:stretch/>
        </p:blipFill>
        <p:spPr>
          <a:xfrm>
            <a:off x="8610600" y="3950843"/>
            <a:ext cx="3347484" cy="27818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65075" y="147615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Median PFS 14 m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629400"/>
            <a:ext cx="2540000" cy="228600"/>
          </a:xfrm>
        </p:spPr>
        <p:txBody>
          <a:bodyPr/>
          <a:lstStyle/>
          <a:p>
            <a:pPr>
              <a:defRPr/>
            </a:pPr>
            <a:r>
              <a:rPr lang="en-US" sz="1200" dirty="0"/>
              <a:t>Davids, et al. JCO 2017</a:t>
            </a:r>
          </a:p>
        </p:txBody>
      </p:sp>
    </p:spTree>
    <p:extLst>
      <p:ext uri="{BB962C8B-B14F-4D97-AF65-F5344CB8AC3E}">
        <p14:creationId xmlns:p14="http://schemas.microsoft.com/office/powerpoint/2010/main" val="224988367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Venetoclax toxicity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629400"/>
            <a:ext cx="2540000" cy="228600"/>
          </a:xfrm>
        </p:spPr>
        <p:txBody>
          <a:bodyPr/>
          <a:lstStyle/>
          <a:p>
            <a:pPr>
              <a:defRPr/>
            </a:pPr>
            <a:r>
              <a:rPr lang="en-US" dirty="0"/>
              <a:t>Davids, et al. JCO 2017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477168"/>
              </p:ext>
            </p:extLst>
          </p:nvPr>
        </p:nvGraphicFramePr>
        <p:xfrm>
          <a:off x="1600200" y="1524000"/>
          <a:ext cx="8382000" cy="4038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94000">
                  <a:extLst>
                    <a:ext uri="{9D8B030D-6E8A-4147-A177-3AD203B41FA5}">
                      <a16:colId xmlns:a16="http://schemas.microsoft.com/office/drawing/2014/main" xmlns="" val="1948450833"/>
                    </a:ext>
                  </a:extLst>
                </a:gridCol>
                <a:gridCol w="2794000">
                  <a:extLst>
                    <a:ext uri="{9D8B030D-6E8A-4147-A177-3AD203B41FA5}">
                      <a16:colId xmlns:a16="http://schemas.microsoft.com/office/drawing/2014/main" xmlns="" val="3928731467"/>
                    </a:ext>
                  </a:extLst>
                </a:gridCol>
                <a:gridCol w="2794000">
                  <a:extLst>
                    <a:ext uri="{9D8B030D-6E8A-4147-A177-3AD203B41FA5}">
                      <a16:colId xmlns:a16="http://schemas.microsoft.com/office/drawing/2014/main" xmlns="" val="800409047"/>
                    </a:ext>
                  </a:extLst>
                </a:gridCol>
              </a:tblGrid>
              <a:tr h="40386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Toxicity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Any grade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Grade 3-4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2425401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r>
                        <a:rPr lang="en-US" dirty="0"/>
                        <a:t>Nausea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7197895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r>
                        <a:rPr lang="en-US" dirty="0"/>
                        <a:t>Diarrhea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68544861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r>
                        <a:rPr lang="en-US" dirty="0"/>
                        <a:t>Fatigue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6181263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r>
                        <a:rPr lang="en-US" dirty="0"/>
                        <a:t>Anorexia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66079308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r>
                        <a:rPr lang="en-US" dirty="0"/>
                        <a:t>Constipation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668457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r>
                        <a:rPr lang="en-US" dirty="0"/>
                        <a:t>Headache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5756957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r>
                        <a:rPr lang="en-US" dirty="0"/>
                        <a:t>Anemia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2662612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r>
                        <a:rPr lang="en-US" dirty="0"/>
                        <a:t>Cough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9273901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r>
                        <a:rPr lang="en-US" dirty="0"/>
                        <a:t>Neutropenia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6354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55737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Tumor lysis </a:t>
            </a:r>
            <a:r>
              <a:rPr lang="en-US" sz="2800" dirty="0" smtClean="0"/>
              <a:t>syndrome</a:t>
            </a:r>
            <a:r>
              <a:rPr lang="mr-IN" sz="2800" dirty="0"/>
              <a:t> (TLS)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06400" y="1447800"/>
            <a:ext cx="10795000" cy="4419600"/>
          </a:xfrm>
        </p:spPr>
        <p:txBody>
          <a:bodyPr/>
          <a:lstStyle/>
          <a:p>
            <a:r>
              <a:rPr lang="en-US" sz="2600" dirty="0"/>
              <a:t>Clinical TLS is less common than in CLL, but has been reported, including in “low risk” patients.</a:t>
            </a:r>
          </a:p>
          <a:p>
            <a:endParaRPr lang="en-US" sz="2600" dirty="0"/>
          </a:p>
          <a:p>
            <a:r>
              <a:rPr lang="en-US" sz="2600" dirty="0"/>
              <a:t>My practice:</a:t>
            </a:r>
          </a:p>
          <a:p>
            <a:pPr lvl="1"/>
            <a:r>
              <a:rPr lang="en-US" sz="2200" dirty="0"/>
              <a:t>All patients should have close observation, hydration and </a:t>
            </a:r>
            <a:r>
              <a:rPr lang="en-US" sz="2200" dirty="0" smtClean="0"/>
              <a:t>allopurinol.</a:t>
            </a:r>
            <a:endParaRPr lang="en-US" sz="2200" dirty="0"/>
          </a:p>
          <a:p>
            <a:pPr lvl="1"/>
            <a:r>
              <a:rPr lang="en-US" sz="2200" dirty="0"/>
              <a:t>Follow CLL algorithm</a:t>
            </a:r>
            <a:r>
              <a:rPr lang="en-US" sz="2200" dirty="0" smtClean="0"/>
              <a:t>: Begin </a:t>
            </a:r>
            <a:r>
              <a:rPr lang="en-US" sz="2200" dirty="0"/>
              <a:t>at 20 mg and escalate weekly to 800 </a:t>
            </a:r>
            <a:r>
              <a:rPr lang="en-US" sz="2200" dirty="0" smtClean="0"/>
              <a:t>mg.</a:t>
            </a:r>
            <a:endParaRPr lang="en-US" sz="2200" dirty="0"/>
          </a:p>
          <a:p>
            <a:pPr lvl="1"/>
            <a:r>
              <a:rPr lang="en-US" sz="2200" dirty="0"/>
              <a:t>More rapid dose escalation strategies are being </a:t>
            </a:r>
            <a:r>
              <a:rPr lang="en-US" sz="2200" dirty="0" smtClean="0"/>
              <a:t>explored.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4844899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23038"/>
            <a:ext cx="12192000" cy="1772449"/>
          </a:xfrm>
          <a:solidFill>
            <a:schemeClr val="accent3">
              <a:lumMod val="20000"/>
              <a:lumOff val="80000"/>
            </a:schemeClr>
          </a:solidFill>
        </p:spPr>
        <p:txBody>
          <a:bodyPr lIns="182880" tIns="274320" bIns="274320">
            <a:noAutofit/>
          </a:bodyPr>
          <a:lstStyle/>
          <a:p>
            <a:r>
              <a:rPr lang="en-US" sz="3200" b="1" dirty="0">
                <a:solidFill>
                  <a:sysClr val="windowText" lastClr="000000"/>
                </a:solidFill>
              </a:rPr>
              <a:t>Efficacy of venetoclax monotherapy in patients with relapsed, refractory mantle cell lymphoma post Btk inhibition therapy.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4808693"/>
            <a:ext cx="8534400" cy="193941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70000"/>
              </a:lnSpc>
              <a:defRPr/>
            </a:pPr>
            <a:r>
              <a:rPr lang="en-US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Dr</a:t>
            </a: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Toby A. Eyre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MBChB (Hons), </a:t>
            </a:r>
            <a:r>
              <a:rPr lang="en-US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DipMedEd</a:t>
            </a: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, MRCP(UK), </a:t>
            </a:r>
            <a:r>
              <a:rPr lang="en-US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FRCPath</a:t>
            </a: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, M.D.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Consultant </a:t>
            </a:r>
            <a:r>
              <a:rPr lang="en-US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Haematologist</a:t>
            </a:r>
            <a:endParaRPr lang="en-US" sz="2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Department of Haematology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Oxford University Hospitals 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NHS Foundation Trust  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United Kingdom</a:t>
            </a:r>
          </a:p>
        </p:txBody>
      </p:sp>
      <p:pic>
        <p:nvPicPr>
          <p:cNvPr id="5" name="Picture 4" descr="oxford universit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13" y="4946809"/>
            <a:ext cx="1666204" cy="1666204"/>
          </a:xfrm>
          <a:prstGeom prst="rect">
            <a:avLst/>
          </a:prstGeom>
        </p:spPr>
      </p:pic>
      <p:pic>
        <p:nvPicPr>
          <p:cNvPr id="6" name="Picture 5" descr="Oxford+university+Hospita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413" y="5940894"/>
            <a:ext cx="4076700" cy="8127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4459"/>
          <a:stretch/>
        </p:blipFill>
        <p:spPr>
          <a:xfrm>
            <a:off x="0" y="0"/>
            <a:ext cx="12192000" cy="213042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3900988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u="sng" dirty="0"/>
              <a:t>T.A. Eyre</a:t>
            </a:r>
            <a:r>
              <a:rPr lang="en-US" sz="2400" dirty="0"/>
              <a:t>, H. S. Walter, S. </a:t>
            </a:r>
            <a:r>
              <a:rPr lang="en-US" sz="2400" dirty="0" err="1"/>
              <a:t>Iyengar</a:t>
            </a:r>
            <a:r>
              <a:rPr lang="en-US" sz="2400" dirty="0"/>
              <a:t>, G. Follows, C.P. Fox,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N</a:t>
            </a:r>
            <a:r>
              <a:rPr lang="en-US" sz="2400" dirty="0"/>
              <a:t>. Morley, M.J.S. Dyer &amp; G. P. Collins.</a:t>
            </a:r>
          </a:p>
        </p:txBody>
      </p:sp>
    </p:spTree>
    <p:extLst>
      <p:ext uri="{BB962C8B-B14F-4D97-AF65-F5344CB8AC3E}">
        <p14:creationId xmlns:p14="http://schemas.microsoft.com/office/powerpoint/2010/main" val="381297188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Efficacy of venetoclax monotherapy in patients with relapsed, refractory mantle cell lymphoma post </a:t>
            </a:r>
            <a:r>
              <a:rPr lang="en-US" sz="2800" dirty="0" err="1"/>
              <a:t>Btk</a:t>
            </a:r>
            <a:r>
              <a:rPr lang="en-US" sz="2800" dirty="0"/>
              <a:t> inhibition therapy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524000"/>
            <a:ext cx="4013200" cy="4572000"/>
          </a:xfrm>
        </p:spPr>
        <p:txBody>
          <a:bodyPr/>
          <a:lstStyle/>
          <a:p>
            <a:r>
              <a:rPr lang="en-GB" sz="1900" dirty="0"/>
              <a:t>Retrospective, multicentre study</a:t>
            </a:r>
          </a:p>
          <a:p>
            <a:r>
              <a:rPr lang="en-GB" sz="1900" dirty="0"/>
              <a:t>20 R/R MCL patients treated with venetoclax at major UK centres (03/2016 -&gt; 05/2018) via the UK-wide compassionate use scheme</a:t>
            </a:r>
          </a:p>
          <a:p>
            <a:r>
              <a:rPr lang="en-GB" sz="1900" dirty="0"/>
              <a:t>All patients had prior ibrutinib exposure</a:t>
            </a:r>
          </a:p>
          <a:p>
            <a:r>
              <a:rPr lang="en-GB" sz="1900" dirty="0"/>
              <a:t>Target dose: 800 mg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000" dirty="0"/>
              <a:t>Eyre, et al. Proc EHA 2018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6918572"/>
              </p:ext>
            </p:extLst>
          </p:nvPr>
        </p:nvGraphicFramePr>
        <p:xfrm>
          <a:off x="5063203" y="1371600"/>
          <a:ext cx="6591300" cy="461794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8147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765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93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 patients (N=20)</a:t>
                      </a:r>
                      <a:endParaRPr lang="en-US" sz="16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b="1" u="none" strike="noStrike" dirty="0"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 (%)</a:t>
                      </a:r>
                      <a:endParaRPr lang="is-IS" sz="16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Median 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 (range 43-84)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17111051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Advanced Stage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41250919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Elevated LDH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86074359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ECOG PS 2-4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94184808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sMIPI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4-9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16639011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Median</a:t>
                      </a:r>
                      <a:r>
                        <a:rPr lang="en-US" sz="1600" u="none" strike="noStrike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p</a:t>
                      </a:r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rior lines of therapy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 (range 2-5)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First line therapy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CHOP+/-R or CHOP-like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Fludarabine</a:t>
                      </a:r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-based+/-R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MAXI-CHOP/HDAC+/-R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Other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ASCT Consolidation in 1</a:t>
                      </a:r>
                      <a:r>
                        <a:rPr lang="en-US" sz="1600" u="none" strike="noStrike" baseline="30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</a:t>
                      </a:r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remission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 (30%)</a:t>
                      </a:r>
                      <a:r>
                        <a:rPr lang="sk-SK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200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Rituximab Maintenance in 1</a:t>
                      </a:r>
                      <a:r>
                        <a:rPr lang="en-US" sz="1600" u="none" strike="noStrike" baseline="30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</a:t>
                      </a:r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remission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 (10%)</a:t>
                      </a:r>
                      <a:r>
                        <a:rPr lang="sk-SK" sz="1600" u="none" strike="noStrik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88253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to prior BTK inhibitor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000" dirty="0"/>
              <a:t>Eyre, et al. Proc EHA 2018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987083"/>
              </p:ext>
            </p:extLst>
          </p:nvPr>
        </p:nvGraphicFramePr>
        <p:xfrm>
          <a:off x="152399" y="1295847"/>
          <a:ext cx="5257801" cy="410967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8861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16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79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All patients (N=20)</a:t>
                      </a:r>
                      <a:endParaRPr lang="en-US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n (%)</a:t>
                      </a:r>
                      <a:endParaRPr lang="is-IS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2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Response rate to prior BTK inhibitor*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</a:rPr>
                        <a:t>ORR 11/20 (55%)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476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600" u="none" strike="noStrike" dirty="0">
                          <a:effectLst/>
                        </a:rPr>
                        <a:t> 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600" u="none" strike="noStrike" dirty="0">
                          <a:effectLst/>
                        </a:rPr>
                        <a:t>CR 3 (15%)</a:t>
                      </a:r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476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600" u="none" strike="noStrike">
                          <a:effectLst/>
                        </a:rPr>
                        <a:t> 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</a:rPr>
                        <a:t>PR 8 (40%)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7958">
                <a:tc>
                  <a:txBody>
                    <a:bodyPr/>
                    <a:lstStyle/>
                    <a:p>
                      <a:pPr algn="l" fontAlgn="ctr"/>
                      <a:r>
                        <a:rPr lang="sk-SK" sz="1600" u="none" strike="noStrike" dirty="0">
                          <a:effectLst/>
                        </a:rPr>
                        <a:t> 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600" u="none" strike="noStrike" dirty="0">
                          <a:effectLst/>
                        </a:rPr>
                        <a:t>PD 5 (25%)</a:t>
                      </a:r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2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Duration of exposure to BTK inhibitor (months; range)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4.8 months </a:t>
                      </a:r>
                      <a:r>
                        <a:rPr lang="en-US" sz="1600" u="none" strike="noStrike" dirty="0" smtClean="0">
                          <a:effectLst/>
                        </a:rPr>
                        <a:t/>
                      </a:r>
                      <a:br>
                        <a:rPr lang="en-US" sz="1600" u="none" strike="noStrike" dirty="0" smtClean="0">
                          <a:effectLst/>
                        </a:rPr>
                      </a:br>
                      <a:r>
                        <a:rPr lang="en-US" sz="1600" u="none" strike="noStrike" dirty="0" smtClean="0">
                          <a:effectLst/>
                        </a:rPr>
                        <a:t>(</a:t>
                      </a:r>
                      <a:r>
                        <a:rPr lang="en-US" sz="1600" u="none" strike="noStrike" dirty="0">
                          <a:effectLst/>
                        </a:rPr>
                        <a:t>range 0.7-34.8)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16023912"/>
                  </a:ext>
                </a:extLst>
              </a:tr>
              <a:tr h="5220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Reason for BTK inhibitor discontinuation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600" u="none" strike="noStrike" dirty="0">
                          <a:effectLst/>
                        </a:rPr>
                        <a:t> 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4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Progressive disease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4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Stable disease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247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Toxicity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600" u="none" strike="noStrike" dirty="0">
                          <a:effectLst/>
                        </a:rPr>
                        <a:t>2</a:t>
                      </a:r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6" name="TextBox 5">
            <a:extLst/>
          </p:cNvPr>
          <p:cNvSpPr txBox="1"/>
          <p:nvPr/>
        </p:nvSpPr>
        <p:spPr>
          <a:xfrm>
            <a:off x="152400" y="5656604"/>
            <a:ext cx="5740400" cy="5847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*ibrutinib (n=17), ibrutinib with donor lymphocyte infusion (n=1), tirabrutinib (n=2)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500428"/>
              </p:ext>
            </p:extLst>
          </p:nvPr>
        </p:nvGraphicFramePr>
        <p:xfrm>
          <a:off x="6279445" y="1631072"/>
          <a:ext cx="5627825" cy="4464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6781800" y="1383268"/>
            <a:ext cx="4572000" cy="36933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alibri" charset="0"/>
                <a:ea typeface="Calibri" charset="0"/>
                <a:cs typeface="Times New Roman" charset="0"/>
              </a:rPr>
              <a:t>median PFS to </a:t>
            </a:r>
            <a:r>
              <a:rPr lang="en-US" dirty="0" err="1">
                <a:solidFill>
                  <a:srgbClr val="000000"/>
                </a:solidFill>
                <a:latin typeface="Calibri" charset="0"/>
                <a:ea typeface="Calibri" charset="0"/>
                <a:cs typeface="Times New Roman" charset="0"/>
              </a:rPr>
              <a:t>BTKi</a:t>
            </a:r>
            <a:r>
              <a:rPr lang="en-US" dirty="0">
                <a:solidFill>
                  <a:srgbClr val="000000"/>
                </a:solidFill>
                <a:latin typeface="Calibri" charset="0"/>
                <a:ea typeface="Calibri" charset="0"/>
                <a:cs typeface="Times New Roman" charset="0"/>
              </a:rPr>
              <a:t> f 4.8 m (95% CI 3.1-29.2 </a:t>
            </a:r>
            <a:r>
              <a:rPr lang="en-US" dirty="0">
                <a:latin typeface="Calibri" charset="0"/>
                <a:ea typeface="Calibri" charset="0"/>
                <a:cs typeface="Times New Roman" charset="0"/>
              </a:rPr>
              <a:t>m)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471551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Toxicity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000" dirty="0"/>
              <a:t>Eyre, et al. Proc EHA 2018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567782"/>
              </p:ext>
            </p:extLst>
          </p:nvPr>
        </p:nvGraphicFramePr>
        <p:xfrm>
          <a:off x="406400" y="1436830"/>
          <a:ext cx="6146800" cy="49749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5452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015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06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All patients (N=20)</a:t>
                      </a:r>
                      <a:endParaRPr lang="en-US" sz="1700" b="1" i="0" u="none" strike="noStrike" dirty="0">
                        <a:solidFill>
                          <a:schemeClr val="tx2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n (%)</a:t>
                      </a:r>
                      <a:endParaRPr lang="is-IS" sz="1700" b="1" i="0" u="none" strike="noStrike" dirty="0">
                        <a:solidFill>
                          <a:schemeClr val="tx2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06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No adverse effects reported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12 (60%)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3186321300"/>
                  </a:ext>
                </a:extLst>
              </a:tr>
              <a:tr h="4206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Grade 4 sepsis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1 (5%)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26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Grade 3 pneumonia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3 (15%)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931222348"/>
                  </a:ext>
                </a:extLst>
              </a:tr>
              <a:tr h="3926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Grade 2 diarrhoea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2 (10%)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71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Grade 2 fatigue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2 (10%)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926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Grade 2 headache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2 (10%)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4871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Grade 2 nausea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1 (5%)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3305828404"/>
                  </a:ext>
                </a:extLst>
              </a:tr>
              <a:tr h="44871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Grade 2 neutropenia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1 (5%)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4871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Grade 2 raised gamma GT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1 (5%)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361288235"/>
                  </a:ext>
                </a:extLst>
              </a:tr>
              <a:tr h="44871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 dirty="0">
                          <a:effectLst/>
                        </a:rPr>
                        <a:t>Grade 1 anaemia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1 (5%)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1895832"/>
                  </a:ext>
                </a:extLst>
              </a:tr>
              <a:tr h="2914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u="none" strike="noStrike">
                          <a:effectLst/>
                        </a:rPr>
                        <a:t>Grade 1 thrombocytopenia</a:t>
                      </a:r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700" u="none" strike="noStrike" dirty="0">
                          <a:effectLst/>
                        </a:rPr>
                        <a:t>1 (5%)</a:t>
                      </a:r>
                      <a:endParaRPr lang="is-IS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300950120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255058"/>
              </p:ext>
            </p:extLst>
          </p:nvPr>
        </p:nvGraphicFramePr>
        <p:xfrm>
          <a:off x="7010400" y="1850737"/>
          <a:ext cx="4800600" cy="134966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212656">
                  <a:extLst>
                    <a:ext uri="{9D8B030D-6E8A-4147-A177-3AD203B41FA5}">
                      <a16:colId xmlns:a16="http://schemas.microsoft.com/office/drawing/2014/main" xmlns="" val="715928315"/>
                    </a:ext>
                  </a:extLst>
                </a:gridCol>
                <a:gridCol w="1587944">
                  <a:extLst>
                    <a:ext uri="{9D8B030D-6E8A-4147-A177-3AD203B41FA5}">
                      <a16:colId xmlns:a16="http://schemas.microsoft.com/office/drawing/2014/main" xmlns="" val="3953100878"/>
                    </a:ext>
                  </a:extLst>
                </a:gridCol>
              </a:tblGrid>
              <a:tr h="6160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Dose reductions:</a:t>
                      </a:r>
                    </a:p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</a:rPr>
                        <a:t>800 mg </a:t>
                      </a:r>
                      <a:r>
                        <a:rPr lang="en-US" sz="1600" u="none" strike="noStrike" dirty="0">
                          <a:effectLst/>
                        </a:rPr>
                        <a:t>to 600 mg required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</a:rPr>
                        <a:t>3 (15%)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2811594043"/>
                  </a:ext>
                </a:extLst>
              </a:tr>
              <a:tr h="73357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Reasons: </a:t>
                      </a:r>
                    </a:p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Grade 2 fatigue (n = 1), Grade 2 diarrhoea (n = 2)</a:t>
                      </a:r>
                      <a:r>
                        <a:rPr lang="sk-SK" sz="1600" u="none" strike="noStrike" dirty="0">
                          <a:effectLst/>
                        </a:rPr>
                        <a:t> 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70915430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223481"/>
              </p:ext>
            </p:extLst>
          </p:nvPr>
        </p:nvGraphicFramePr>
        <p:xfrm>
          <a:off x="7010400" y="3581400"/>
          <a:ext cx="4800600" cy="914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212656">
                  <a:extLst>
                    <a:ext uri="{9D8B030D-6E8A-4147-A177-3AD203B41FA5}">
                      <a16:colId xmlns:a16="http://schemas.microsoft.com/office/drawing/2014/main" xmlns="" val="266753692"/>
                    </a:ext>
                  </a:extLst>
                </a:gridCol>
                <a:gridCol w="1587944">
                  <a:extLst>
                    <a:ext uri="{9D8B030D-6E8A-4147-A177-3AD203B41FA5}">
                      <a16:colId xmlns:a16="http://schemas.microsoft.com/office/drawing/2014/main" xmlns="" val="1825683318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Biochemical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tumour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lysis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 dirty="0">
                          <a:effectLst/>
                        </a:rPr>
                        <a:t>5 (25%)</a:t>
                      </a:r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16309153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Clinical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tumour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lysis syndrome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 dirty="0">
                          <a:effectLst/>
                        </a:rPr>
                        <a:t>0 (0%)</a:t>
                      </a:r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R="0" marT="0" marB="0" anchor="ctr"/>
                </a:tc>
                <a:extLst>
                  <a:ext uri="{0D108BD9-81ED-4DB2-BD59-A6C34878D82A}">
                    <a16:rowId xmlns:a16="http://schemas.microsoft.com/office/drawing/2014/main" xmlns="" val="728012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067852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Efficacy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000" dirty="0"/>
              <a:t>Eyre, et al. Proc EHA 2018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0032" y="1295400"/>
            <a:ext cx="4289258" cy="2531317"/>
          </a:xfrm>
        </p:spPr>
        <p:txBody>
          <a:bodyPr>
            <a:noAutofit/>
          </a:bodyPr>
          <a:lstStyle/>
          <a:p>
            <a:r>
              <a:rPr lang="en-GB" sz="2000" dirty="0"/>
              <a:t>n=20, median f/u 5 m</a:t>
            </a:r>
          </a:p>
          <a:p>
            <a:r>
              <a:rPr lang="en-GB" sz="2000" dirty="0"/>
              <a:t>ORR 60% (CR 20%) </a:t>
            </a:r>
            <a:endParaRPr lang="en-US" sz="1800" dirty="0"/>
          </a:p>
          <a:p>
            <a:pPr lvl="1"/>
            <a:r>
              <a:rPr lang="en-US" sz="1600" dirty="0" smtClean="0"/>
              <a:t>Primary </a:t>
            </a:r>
            <a:r>
              <a:rPr lang="en-US" sz="1600" dirty="0" err="1"/>
              <a:t>BTKi</a:t>
            </a:r>
            <a:r>
              <a:rPr lang="en-US" sz="1600" dirty="0"/>
              <a:t> resistant (n = 9): 44%</a:t>
            </a:r>
          </a:p>
          <a:p>
            <a:pPr lvl="1"/>
            <a:r>
              <a:rPr lang="en-US" sz="1600" dirty="0"/>
              <a:t>Initial </a:t>
            </a:r>
            <a:r>
              <a:rPr lang="en-US" sz="1600" dirty="0" err="1"/>
              <a:t>BTKi</a:t>
            </a:r>
            <a:r>
              <a:rPr lang="en-US" sz="1600" dirty="0"/>
              <a:t> response (n = 11): 73%</a:t>
            </a:r>
          </a:p>
          <a:p>
            <a:pPr lvl="1"/>
            <a:r>
              <a:rPr lang="en-US" sz="1600" dirty="0" err="1"/>
              <a:t>Blastoid</a:t>
            </a:r>
            <a:r>
              <a:rPr lang="en-US" sz="1600" dirty="0"/>
              <a:t> (n=4): 25%</a:t>
            </a:r>
            <a:endParaRPr lang="en-GB" sz="1600" dirty="0"/>
          </a:p>
        </p:txBody>
      </p:sp>
      <p:graphicFrame>
        <p:nvGraphicFramePr>
          <p:cNvPr id="1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830380"/>
              </p:ext>
            </p:extLst>
          </p:nvPr>
        </p:nvGraphicFramePr>
        <p:xfrm>
          <a:off x="406400" y="3467100"/>
          <a:ext cx="50292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378697"/>
              </p:ext>
            </p:extLst>
          </p:nvPr>
        </p:nvGraphicFramePr>
        <p:xfrm>
          <a:off x="5921476" y="1295400"/>
          <a:ext cx="5889523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613073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676401"/>
            <a:ext cx="10287000" cy="1470025"/>
          </a:xfrm>
        </p:spPr>
        <p:txBody>
          <a:bodyPr/>
          <a:lstStyle/>
          <a:p>
            <a:pPr eaLnBrk="1" hangingPunct="1"/>
            <a:r>
              <a:rPr lang="en-US" b="1" dirty="0"/>
              <a:t>Emerging Research with and Ongoing Evaluation of Venetoclax and Other Novel Agents in Relapsed/Refractory Mantle Cell Lymphoma</a:t>
            </a:r>
            <a:endParaRPr lang="en-US" dirty="0"/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62000" y="3352801"/>
            <a:ext cx="9067800" cy="17700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800" dirty="0">
                <a:solidFill>
                  <a:schemeClr val="tx2"/>
                </a:solidFill>
              </a:rPr>
              <a:t>Jeremy S. Abramson, MD, </a:t>
            </a:r>
            <a:r>
              <a:rPr lang="en-US" sz="1800" dirty="0" err="1">
                <a:solidFill>
                  <a:schemeClr val="tx2"/>
                </a:solidFill>
              </a:rPr>
              <a:t>MMSc</a:t>
            </a:r>
            <a:endParaRPr lang="en-US" sz="1800" dirty="0">
              <a:solidFill>
                <a:schemeClr val="tx2"/>
              </a:solidFill>
            </a:endParaRPr>
          </a:p>
          <a:p>
            <a:pPr marL="0" indent="0" eaLnBrk="1" hangingPunct="1">
              <a:buNone/>
            </a:pPr>
            <a:r>
              <a:rPr lang="en-US" sz="1800" dirty="0">
                <a:solidFill>
                  <a:schemeClr val="tx2"/>
                </a:solidFill>
              </a:rPr>
              <a:t>Massachusetts General Hospital Cancer Center</a:t>
            </a:r>
          </a:p>
          <a:p>
            <a:pPr marL="0" indent="0" eaLnBrk="1" hangingPunct="1">
              <a:buNone/>
            </a:pPr>
            <a:r>
              <a:rPr lang="en-US" sz="1800" dirty="0">
                <a:solidFill>
                  <a:schemeClr val="tx2"/>
                </a:solidFill>
              </a:rPr>
              <a:t>Harvard Medical School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1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Mechanisms of resistance to venetoclax in MCL (very limited data)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Upregulation of other BCL-2 family members (BCL-</a:t>
            </a:r>
            <a:r>
              <a:rPr lang="en-US" dirty="0" err="1"/>
              <a:t>xL</a:t>
            </a:r>
            <a:r>
              <a:rPr lang="en-US" dirty="0"/>
              <a:t>, MCL-1)</a:t>
            </a:r>
          </a:p>
          <a:p>
            <a:r>
              <a:rPr lang="en-US" dirty="0"/>
              <a:t>Post-translational phosphorylation of </a:t>
            </a:r>
            <a:r>
              <a:rPr lang="en-US" dirty="0" smtClean="0"/>
              <a:t>BCL-2 </a:t>
            </a:r>
            <a:r>
              <a:rPr lang="en-US" dirty="0"/>
              <a:t>family members</a:t>
            </a:r>
          </a:p>
          <a:p>
            <a:r>
              <a:rPr lang="en-US" dirty="0"/>
              <a:t>Downstream BCR, PI3K/AKT signaling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9775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775990"/>
            <a:ext cx="4462915" cy="297493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Ibrutinib plus Venetoclax: Single arm phase 2 study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4902932"/>
              </p:ext>
            </p:extLst>
          </p:nvPr>
        </p:nvGraphicFramePr>
        <p:xfrm>
          <a:off x="406400" y="3613660"/>
          <a:ext cx="3810000" cy="2682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49500">
                  <a:extLst>
                    <a:ext uri="{9D8B030D-6E8A-4147-A177-3AD203B41FA5}">
                      <a16:colId xmlns:a16="http://schemas.microsoft.com/office/drawing/2014/main" xmlns="" val="577541483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xmlns="" val="3434655710"/>
                    </a:ext>
                  </a:extLst>
                </a:gridCol>
              </a:tblGrid>
              <a:tr h="31028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Characteristic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n=24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74930613"/>
                  </a:ext>
                </a:extLst>
              </a:tr>
              <a:tr h="330838">
                <a:tc>
                  <a:txBody>
                    <a:bodyPr/>
                    <a:lstStyle/>
                    <a:p>
                      <a:r>
                        <a:rPr lang="en-US" sz="1600" dirty="0"/>
                        <a:t>Median</a:t>
                      </a:r>
                      <a:r>
                        <a:rPr lang="en-US" sz="1600" baseline="0" dirty="0"/>
                        <a:t> age (range)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68 (47-81)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261355652"/>
                  </a:ext>
                </a:extLst>
              </a:tr>
              <a:tr h="310281">
                <a:tc>
                  <a:txBody>
                    <a:bodyPr/>
                    <a:lstStyle/>
                    <a:p>
                      <a:r>
                        <a:rPr lang="en-US" sz="1600" dirty="0"/>
                        <a:t>Median prior </a:t>
                      </a:r>
                      <a:r>
                        <a:rPr lang="en-US" sz="1600" dirty="0" err="1"/>
                        <a:t>tx</a:t>
                      </a:r>
                      <a:r>
                        <a:rPr lang="en-US" sz="1600" dirty="0"/>
                        <a:t> (range)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 (1-6)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39097663"/>
                  </a:ext>
                </a:extLst>
              </a:tr>
              <a:tr h="310281">
                <a:tc>
                  <a:txBody>
                    <a:bodyPr/>
                    <a:lstStyle/>
                    <a:p>
                      <a:r>
                        <a:rPr lang="en-US" sz="1600" dirty="0"/>
                        <a:t>Refractory to prior </a:t>
                      </a:r>
                      <a:r>
                        <a:rPr lang="en-US" sz="1600" dirty="0" err="1"/>
                        <a:t>tx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 (48%)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41414278"/>
                  </a:ext>
                </a:extLst>
              </a:tr>
              <a:tr h="310281">
                <a:tc>
                  <a:txBody>
                    <a:bodyPr/>
                    <a:lstStyle/>
                    <a:p>
                      <a:r>
                        <a:rPr lang="en-US" sz="1600" dirty="0"/>
                        <a:t>Prior ASCT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 (30%)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45985419"/>
                  </a:ext>
                </a:extLst>
              </a:tr>
              <a:tr h="310281">
                <a:tc>
                  <a:txBody>
                    <a:bodyPr/>
                    <a:lstStyle/>
                    <a:p>
                      <a:r>
                        <a:rPr lang="en-US" sz="1600" dirty="0"/>
                        <a:t>Prior </a:t>
                      </a:r>
                      <a:r>
                        <a:rPr lang="en-US" sz="1600" dirty="0" err="1"/>
                        <a:t>HiDAC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 (48%)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26580030"/>
                  </a:ext>
                </a:extLst>
              </a:tr>
              <a:tr h="310281">
                <a:tc>
                  <a:txBody>
                    <a:bodyPr/>
                    <a:lstStyle/>
                    <a:p>
                      <a:r>
                        <a:rPr lang="en-US" sz="1600" dirty="0"/>
                        <a:t>Prior </a:t>
                      </a:r>
                      <a:r>
                        <a:rPr lang="en-US" sz="1600" dirty="0" err="1"/>
                        <a:t>benda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 (17%)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6253486"/>
                  </a:ext>
                </a:extLst>
              </a:tr>
              <a:tr h="310281">
                <a:tc>
                  <a:txBody>
                    <a:bodyPr/>
                    <a:lstStyle/>
                    <a:p>
                      <a:r>
                        <a:rPr lang="en-US" sz="1600" dirty="0"/>
                        <a:t>MIPI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Int</a:t>
                      </a:r>
                      <a:r>
                        <a:rPr lang="en-US" sz="1600" baseline="0" dirty="0"/>
                        <a:t>/High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21%/75%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3283459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96200" y="3605983"/>
            <a:ext cx="2967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Best ORR/CRR: 71%/71%</a:t>
            </a:r>
          </a:p>
          <a:p>
            <a:r>
              <a:rPr lang="en-US" dirty="0"/>
              <a:t>MRD negative: 9/16 (56%)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72600" y="2476711"/>
            <a:ext cx="211629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 cases of TLS, both high burden, began at 50 mg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" y="6509519"/>
            <a:ext cx="1489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Tam, et al. NEJM 2018</a:t>
            </a:r>
          </a:p>
        </p:txBody>
      </p:sp>
      <p:pic>
        <p:nvPicPr>
          <p:cNvPr id="10" name="Picture 2" descr="https://www.nejm.org/na101/home/literatum/publisher/mms/journals/content/nejm/2018/nejm_2018.378.issue-13/nejmoa1715519/20180323/images/img_xlarge/nejmoa1715519_f1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" t="2517" r="4787" b="6226"/>
          <a:stretch/>
        </p:blipFill>
        <p:spPr bwMode="auto">
          <a:xfrm>
            <a:off x="1219200" y="1341745"/>
            <a:ext cx="7578290" cy="2128057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62886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3"/>
          <p:cNvSpPr>
            <a:spLocks noGrp="1"/>
          </p:cNvSpPr>
          <p:nvPr>
            <p:ph type="title"/>
          </p:nvPr>
        </p:nvSpPr>
        <p:spPr>
          <a:xfrm>
            <a:off x="304800" y="244180"/>
            <a:ext cx="10363201" cy="822620"/>
          </a:xfrm>
        </p:spPr>
        <p:txBody>
          <a:bodyPr/>
          <a:lstStyle/>
          <a:p>
            <a:pPr indent="55563"/>
            <a:r>
              <a:rPr lang="en-US" sz="2800" dirty="0"/>
              <a:t>Ongoing </a:t>
            </a:r>
            <a:r>
              <a:rPr lang="en-US" sz="2800" dirty="0" smtClean="0"/>
              <a:t>trial: </a:t>
            </a:r>
            <a:r>
              <a:rPr lang="en-US" sz="2800" dirty="0" err="1" smtClean="0"/>
              <a:t>Ibrutinib</a:t>
            </a:r>
            <a:r>
              <a:rPr lang="en-US" sz="2800" dirty="0" smtClean="0"/>
              <a:t> </a:t>
            </a:r>
            <a:r>
              <a:rPr lang="en-US" sz="2800" dirty="0"/>
              <a:t>+ venetoclax in relapsed/refractory MCL</a:t>
            </a:r>
          </a:p>
        </p:txBody>
      </p:sp>
      <p:sp>
        <p:nvSpPr>
          <p:cNvPr id="10" name="Rounded Rectangle 89"/>
          <p:cNvSpPr>
            <a:spLocks noChangeArrowheads="1"/>
          </p:cNvSpPr>
          <p:nvPr/>
        </p:nvSpPr>
        <p:spPr bwMode="auto">
          <a:xfrm>
            <a:off x="1336228" y="1419198"/>
            <a:ext cx="1817902" cy="8349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7432" rIns="27432" anchor="ctr"/>
          <a:lstStyle/>
          <a:p>
            <a:pPr algn="ctr">
              <a:lnSpc>
                <a:spcPct val="90000"/>
              </a:lnSpc>
              <a:defRPr/>
            </a:pPr>
            <a:r>
              <a:rPr lang="en-US" b="1" dirty="0">
                <a:solidFill>
                  <a:schemeClr val="tx2"/>
                </a:solidFill>
              </a:rPr>
              <a:t>Phase 1/1b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2"/>
                </a:solidFill>
              </a:rPr>
              <a:t>R/R MCL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2"/>
                </a:solidFill>
              </a:rPr>
              <a:t>(N=28)*  </a:t>
            </a:r>
          </a:p>
        </p:txBody>
      </p:sp>
      <p:sp>
        <p:nvSpPr>
          <p:cNvPr id="11" name="Rounded Rectangle 82"/>
          <p:cNvSpPr>
            <a:spLocks noChangeArrowheads="1"/>
          </p:cNvSpPr>
          <p:nvPr/>
        </p:nvSpPr>
        <p:spPr bwMode="auto">
          <a:xfrm>
            <a:off x="4419600" y="1613320"/>
            <a:ext cx="2971800" cy="686232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anchor="ctr"/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defRPr/>
            </a:pPr>
            <a: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Ibrutinib (280-560 mg) + </a:t>
            </a:r>
            <a:b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Venetoclax (100-400 mg)</a:t>
            </a:r>
          </a:p>
        </p:txBody>
      </p:sp>
      <p:cxnSp>
        <p:nvCxnSpPr>
          <p:cNvPr id="12" name="Straight Arrow Connector 78"/>
          <p:cNvCxnSpPr>
            <a:cxnSpLocks noChangeShapeType="1"/>
          </p:cNvCxnSpPr>
          <p:nvPr/>
        </p:nvCxnSpPr>
        <p:spPr bwMode="auto">
          <a:xfrm>
            <a:off x="3152422" y="1894434"/>
            <a:ext cx="1255846" cy="431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 Box 9"/>
          <p:cNvSpPr txBox="1">
            <a:spLocks noChangeArrowheads="1"/>
          </p:cNvSpPr>
          <p:nvPr/>
        </p:nvSpPr>
        <p:spPr bwMode="gray">
          <a:xfrm>
            <a:off x="239811" y="6532715"/>
            <a:ext cx="20857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>
            <a:spAutoFit/>
          </a:bodyPr>
          <a:lstStyle>
            <a:lvl1pPr marL="168275" indent="-16827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algn="r">
              <a:buClr>
                <a:srgbClr val="071D49"/>
              </a:buClr>
            </a:pPr>
            <a:r>
              <a:rPr lang="en-US" sz="1000" kern="0" dirty="0" err="1">
                <a:solidFill>
                  <a:srgbClr val="000000"/>
                </a:solidFill>
              </a:rPr>
              <a:t>Portell</a:t>
            </a:r>
            <a:r>
              <a:rPr lang="en-US" sz="1000" kern="0" dirty="0">
                <a:solidFill>
                  <a:srgbClr val="000000"/>
                </a:solidFill>
              </a:rPr>
              <a:t> CA, et al. Proc ASH 2016.  </a:t>
            </a:r>
          </a:p>
        </p:txBody>
      </p:sp>
      <p:cxnSp>
        <p:nvCxnSpPr>
          <p:cNvPr id="27" name="Straight Arrow Connector 78">
            <a:extLst>
              <a:ext uri="{FF2B5EF4-FFF2-40B4-BE49-F238E27FC236}">
                <a16:creationId xmlns:a16="http://schemas.microsoft.com/office/drawing/2014/main" xmlns="" id="{DEAFCD62-DBD9-4BE1-AFBA-4055526D9EC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67600" y="1998118"/>
            <a:ext cx="1254138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4" name="Rounded Rectangle 114">
            <a:extLst>
              <a:ext uri="{FF2B5EF4-FFF2-40B4-BE49-F238E27FC236}">
                <a16:creationId xmlns:a16="http://schemas.microsoft.com/office/drawing/2014/main" xmlns="" id="{E65BBA2C-98A7-4DF5-A6B9-97BB3785776B}"/>
              </a:ext>
            </a:extLst>
          </p:cNvPr>
          <p:cNvSpPr/>
          <p:nvPr/>
        </p:nvSpPr>
        <p:spPr bwMode="auto">
          <a:xfrm>
            <a:off x="6308394" y="3405353"/>
            <a:ext cx="3779219" cy="2012061"/>
          </a:xfrm>
          <a:prstGeom prst="roundRect">
            <a:avLst/>
          </a:prstGeom>
          <a:solidFill>
            <a:schemeClr val="tx2">
              <a:lumMod val="85000"/>
            </a:schemeClr>
          </a:solidFill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1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1200"/>
              </a:spcAft>
              <a:tabLst>
                <a:tab pos="914400" algn="l"/>
                <a:tab pos="1097280" algn="l"/>
              </a:tabLst>
            </a:pPr>
            <a:r>
              <a:rPr lang="en-GB" sz="1600" b="1" dirty="0">
                <a:solidFill>
                  <a:srgbClr val="041E41"/>
                </a:solidFill>
                <a:ea typeface="ＭＳ Ｐゴシック" pitchFamily="34" charset="-128"/>
              </a:rPr>
              <a:t>OBJECTIVES</a:t>
            </a:r>
          </a:p>
          <a:p>
            <a:pPr marL="1090613" indent="-690563">
              <a:spcAft>
                <a:spcPts val="1200"/>
              </a:spcAft>
              <a:tabLst>
                <a:tab pos="1144588" algn="l"/>
              </a:tabLst>
            </a:pPr>
            <a:r>
              <a:rPr lang="en-GB" sz="1600" dirty="0">
                <a:solidFill>
                  <a:srgbClr val="041E41"/>
                </a:solidFill>
                <a:ea typeface="ＭＳ Ｐゴシック" pitchFamily="34" charset="-128"/>
              </a:rPr>
              <a:t>Primary: </a:t>
            </a:r>
            <a:r>
              <a:rPr lang="en-GB" sz="1600" b="1" i="1" dirty="0">
                <a:solidFill>
                  <a:srgbClr val="041E41"/>
                </a:solidFill>
                <a:ea typeface="ＭＳ Ｐゴシック" pitchFamily="34" charset="-128"/>
              </a:rPr>
              <a:t>DLT</a:t>
            </a:r>
          </a:p>
          <a:p>
            <a:pPr marL="1257300" indent="-857250">
              <a:spcAft>
                <a:spcPts val="1200"/>
              </a:spcAft>
              <a:tabLst>
                <a:tab pos="914400" algn="l"/>
                <a:tab pos="1257300" algn="l"/>
              </a:tabLst>
            </a:pPr>
            <a:r>
              <a:rPr lang="en-GB" sz="1600" dirty="0">
                <a:solidFill>
                  <a:srgbClr val="041E41"/>
                </a:solidFill>
                <a:ea typeface="ＭＳ Ｐゴシック" pitchFamily="34" charset="-128"/>
              </a:rPr>
              <a:t>Secondary: </a:t>
            </a:r>
            <a:r>
              <a:rPr lang="en-US" sz="1600" b="1" i="1" dirty="0">
                <a:solidFill>
                  <a:srgbClr val="041E41"/>
                </a:solidFill>
                <a:ea typeface="ＭＳ Ｐゴシック" pitchFamily="34" charset="-128"/>
              </a:rPr>
              <a:t>AE, ORR, </a:t>
            </a:r>
            <a:r>
              <a:rPr lang="en-GB" sz="1600" b="1" i="1" dirty="0">
                <a:solidFill>
                  <a:srgbClr val="041E41"/>
                </a:solidFill>
                <a:ea typeface="ＭＳ Ｐゴシック" pitchFamily="34" charset="-128"/>
              </a:rPr>
              <a:t>CR, MRD, PFS, OS, PK</a:t>
            </a:r>
          </a:p>
        </p:txBody>
      </p:sp>
      <p:sp>
        <p:nvSpPr>
          <p:cNvPr id="96" name="Rounded Rectangle 114">
            <a:extLst>
              <a:ext uri="{FF2B5EF4-FFF2-40B4-BE49-F238E27FC236}">
                <a16:creationId xmlns:a16="http://schemas.microsoft.com/office/drawing/2014/main" xmlns="" id="{D690FE2C-54AC-438C-9B9C-46DC9F9868CA}"/>
              </a:ext>
            </a:extLst>
          </p:cNvPr>
          <p:cNvSpPr/>
          <p:nvPr/>
        </p:nvSpPr>
        <p:spPr bwMode="auto">
          <a:xfrm>
            <a:off x="2112630" y="3405353"/>
            <a:ext cx="3953368" cy="2012060"/>
          </a:xfrm>
          <a:prstGeom prst="roundRect">
            <a:avLst/>
          </a:prstGeom>
          <a:solidFill>
            <a:schemeClr val="tx2">
              <a:lumMod val="85000"/>
            </a:schemeClr>
          </a:solidFill>
          <a:ln w="38100" cap="flat" cmpd="sng" algn="ctr">
            <a:solidFill>
              <a:srgbClr val="DC8633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98463" indent="-176213"/>
            <a:r>
              <a:rPr lang="en-GB" sz="1600" b="1" dirty="0">
                <a:solidFill>
                  <a:srgbClr val="041E41"/>
                </a:solidFill>
                <a:ea typeface="ＭＳ Ｐゴシック" pitchFamily="34" charset="-128"/>
              </a:rPr>
              <a:t>INCLUSION CRITERIA</a:t>
            </a:r>
          </a:p>
          <a:p>
            <a:pPr marL="398463" indent="-1762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1E41"/>
                </a:solidFill>
                <a:ea typeface="ＭＳ Ｐゴシック" pitchFamily="34" charset="-128"/>
              </a:rPr>
              <a:t>R/R MCL</a:t>
            </a:r>
          </a:p>
          <a:p>
            <a:pPr marL="398463" indent="-1762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1E41"/>
                </a:solidFill>
                <a:ea typeface="ＭＳ Ｐゴシック" pitchFamily="34" charset="-128"/>
              </a:rPr>
              <a:t>ECOG score 0-2</a:t>
            </a:r>
          </a:p>
          <a:p>
            <a:pPr marL="398463" indent="-1762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1E41"/>
                </a:solidFill>
                <a:ea typeface="ＭＳ Ｐゴシック" pitchFamily="34" charset="-128"/>
              </a:rPr>
              <a:t>Referred for treatment with ibrutinib</a:t>
            </a:r>
          </a:p>
          <a:p>
            <a:pPr marL="398463" indent="-1762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41E41"/>
                </a:solidFill>
                <a:ea typeface="ＭＳ Ｐゴシック" pitchFamily="34" charset="-128"/>
              </a:rPr>
              <a:t>Adequate organ function</a:t>
            </a:r>
          </a:p>
          <a:p>
            <a:pPr marL="222250">
              <a:spcBef>
                <a:spcPts val="600"/>
              </a:spcBef>
            </a:pPr>
            <a:r>
              <a:rPr lang="en-GB" sz="1600" b="1" dirty="0">
                <a:solidFill>
                  <a:srgbClr val="041E41"/>
                </a:solidFill>
                <a:ea typeface="ＭＳ Ｐゴシック" pitchFamily="34" charset="-128"/>
              </a:rPr>
              <a:t>EXCLUSION CRITERIA</a:t>
            </a:r>
          </a:p>
          <a:p>
            <a:pPr marL="398463" indent="-1762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41E41"/>
                </a:solidFill>
                <a:ea typeface="ＭＳ Ｐゴシック" pitchFamily="34" charset="-128"/>
              </a:rPr>
              <a:t>High risk for TLS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A71029F4-6C91-4FE4-8E05-E5DE736554D7}"/>
              </a:ext>
            </a:extLst>
          </p:cNvPr>
          <p:cNvSpPr txBox="1"/>
          <p:nvPr/>
        </p:nvSpPr>
        <p:spPr>
          <a:xfrm rot="16200000">
            <a:off x="8530853" y="1643638"/>
            <a:ext cx="1747646" cy="1365875"/>
          </a:xfrm>
          <a:prstGeom prst="rect">
            <a:avLst/>
          </a:prstGeom>
          <a:solidFill>
            <a:srgbClr val="AD1AAC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lIns="45720" tIns="27432" rIns="45720" bIns="27432" anchor="ctr">
            <a:no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UNTIL </a:t>
            </a:r>
            <a:b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PROGRESSIONOR INTOLERANCE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83046FB-EDD7-45D4-80A0-731EC812B945}"/>
              </a:ext>
            </a:extLst>
          </p:cNvPr>
          <p:cNvSpPr txBox="1"/>
          <p:nvPr/>
        </p:nvSpPr>
        <p:spPr>
          <a:xfrm>
            <a:off x="2325512" y="2432392"/>
            <a:ext cx="1343663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base"/>
            <a:r>
              <a:rPr lang="en-US" sz="1300" dirty="0">
                <a:solidFill>
                  <a:srgbClr val="071D49"/>
                </a:solidFill>
              </a:rPr>
              <a:t>*Estimated enrollment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3BF38C2-08D5-0848-B8F8-8E6C0380A657}"/>
              </a:ext>
            </a:extLst>
          </p:cNvPr>
          <p:cNvSpPr txBox="1"/>
          <p:nvPr/>
        </p:nvSpPr>
        <p:spPr>
          <a:xfrm>
            <a:off x="631337" y="5629742"/>
            <a:ext cx="10869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Thus </a:t>
            </a:r>
            <a:r>
              <a:rPr lang="en-US" dirty="0" smtClean="0"/>
              <a:t>far: n=8</a:t>
            </a:r>
            <a:r>
              <a:rPr lang="en-US" dirty="0"/>
              <a:t>, 2 CR, 4 PR. 1 laboratory TLS prompted reduction in starting dose from 100 mg to 20 mg. </a:t>
            </a:r>
          </a:p>
        </p:txBody>
      </p:sp>
    </p:spTree>
    <p:extLst>
      <p:ext uri="{BB962C8B-B14F-4D97-AF65-F5344CB8AC3E}">
        <p14:creationId xmlns:p14="http://schemas.microsoft.com/office/powerpoint/2010/main" val="255258076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81000" y="63501"/>
            <a:ext cx="11430000" cy="822620"/>
          </a:xfrm>
        </p:spPr>
        <p:txBody>
          <a:bodyPr/>
          <a:lstStyle/>
          <a:p>
            <a:r>
              <a:rPr lang="en-US" sz="2800" dirty="0" smtClean="0"/>
              <a:t>Ongoing </a:t>
            </a:r>
            <a:r>
              <a:rPr lang="en-US" sz="2800" dirty="0"/>
              <a:t>trial: </a:t>
            </a:r>
            <a:br>
              <a:rPr lang="en-US" sz="2800" dirty="0"/>
            </a:br>
            <a:r>
              <a:rPr lang="en-US" sz="2800" dirty="0" err="1"/>
              <a:t>OAsIS</a:t>
            </a:r>
            <a:r>
              <a:rPr lang="en-US" sz="2800" dirty="0"/>
              <a:t> – Phase 1/2 Study of Venetoclax + Ibrutinib + Obinutuzumab</a:t>
            </a:r>
          </a:p>
        </p:txBody>
      </p:sp>
      <p:sp>
        <p:nvSpPr>
          <p:cNvPr id="96" name="Rounded Rectangle 114"/>
          <p:cNvSpPr/>
          <p:nvPr/>
        </p:nvSpPr>
        <p:spPr bwMode="auto">
          <a:xfrm>
            <a:off x="5554544" y="4625653"/>
            <a:ext cx="3513256" cy="1862590"/>
          </a:xfrm>
          <a:prstGeom prst="roundRect">
            <a:avLst/>
          </a:prstGeom>
          <a:solidFill>
            <a:schemeClr val="tx2">
              <a:lumMod val="85000"/>
            </a:schemeClr>
          </a:solidFill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1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sz="1600" b="1" dirty="0">
                <a:solidFill>
                  <a:srgbClr val="041E41"/>
                </a:solidFill>
                <a:ea typeface="ＭＳ Ｐゴシック" pitchFamily="34" charset="-128"/>
              </a:rPr>
              <a:t>ENDPOINTS</a:t>
            </a:r>
          </a:p>
          <a:p>
            <a:pPr marL="53975" algn="ctr">
              <a:spcAft>
                <a:spcPts val="600"/>
              </a:spcAft>
            </a:pPr>
            <a:r>
              <a:rPr lang="en-GB" sz="1600" b="1" dirty="0">
                <a:solidFill>
                  <a:srgbClr val="041E41"/>
                </a:solidFill>
                <a:ea typeface="ＭＳ Ｐゴシック" pitchFamily="34" charset="-128"/>
              </a:rPr>
              <a:t>Primary</a:t>
            </a:r>
            <a:r>
              <a:rPr lang="en-GB" sz="1600" dirty="0">
                <a:solidFill>
                  <a:srgbClr val="041E41"/>
                </a:solidFill>
                <a:ea typeface="ＭＳ Ｐゴシック" pitchFamily="34" charset="-128"/>
              </a:rPr>
              <a:t>: Toxicity of obinutuzumab and ibrutinib; Toxicity of triplet, DLT and RP2D for triplet</a:t>
            </a:r>
          </a:p>
          <a:p>
            <a:pPr marL="53975" algn="ctr">
              <a:spcAft>
                <a:spcPts val="600"/>
              </a:spcAft>
            </a:pPr>
            <a:r>
              <a:rPr lang="en-GB" sz="1600" b="1" dirty="0">
                <a:solidFill>
                  <a:srgbClr val="041E41"/>
                </a:solidFill>
                <a:ea typeface="ＭＳ Ｐゴシック" pitchFamily="34" charset="-128"/>
              </a:rPr>
              <a:t>Secondary</a:t>
            </a:r>
            <a:r>
              <a:rPr lang="en-GB" sz="1600" dirty="0">
                <a:solidFill>
                  <a:srgbClr val="041E41"/>
                </a:solidFill>
                <a:ea typeface="ＭＳ Ｐゴシック" pitchFamily="34" charset="-128"/>
              </a:rPr>
              <a:t>: Response, TTP, OS, safety, TLS</a:t>
            </a:r>
          </a:p>
        </p:txBody>
      </p:sp>
      <p:sp>
        <p:nvSpPr>
          <p:cNvPr id="97" name="Rounded Rectangle 114"/>
          <p:cNvSpPr/>
          <p:nvPr/>
        </p:nvSpPr>
        <p:spPr bwMode="auto">
          <a:xfrm>
            <a:off x="1380632" y="4623340"/>
            <a:ext cx="4029568" cy="1810913"/>
          </a:xfrm>
          <a:prstGeom prst="roundRect">
            <a:avLst/>
          </a:prstGeom>
          <a:solidFill>
            <a:schemeClr val="tx2">
              <a:lumMod val="85000"/>
            </a:schemeClr>
          </a:solidFill>
          <a:ln w="38100" cap="flat" cmpd="sng" algn="ctr">
            <a:solidFill>
              <a:srgbClr val="DC8633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/>
            <a:r>
              <a:rPr lang="en-GB" sz="1400" b="1" dirty="0">
                <a:solidFill>
                  <a:srgbClr val="041E41"/>
                </a:solidFill>
                <a:ea typeface="ＭＳ Ｐゴシック" pitchFamily="34" charset="-128"/>
              </a:rPr>
              <a:t>INCLUSION CRITERIA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41E41"/>
                </a:solidFill>
                <a:ea typeface="ＭＳ Ｐゴシック" pitchFamily="34" charset="-128"/>
              </a:rPr>
              <a:t>For Cohort A &amp; B: ≥1 prior treatment for MCL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41E41"/>
                </a:solidFill>
                <a:ea typeface="ＭＳ Ｐゴシック" pitchFamily="34" charset="-128"/>
              </a:rPr>
              <a:t>For Cohort C: Untreated MCL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41E41"/>
                </a:solidFill>
                <a:ea typeface="ＭＳ Ｐゴシック" pitchFamily="34" charset="-128"/>
              </a:rPr>
              <a:t>ECOG PS of 0-2</a:t>
            </a:r>
          </a:p>
          <a:p>
            <a:pPr fontAlgn="base"/>
            <a:r>
              <a:rPr lang="en-GB" sz="1400" b="1" dirty="0">
                <a:solidFill>
                  <a:srgbClr val="041E41"/>
                </a:solidFill>
                <a:ea typeface="ＭＳ Ｐゴシック" pitchFamily="34" charset="-128"/>
              </a:rPr>
              <a:t>EXCLUSION CRITERIA</a:t>
            </a:r>
            <a:endParaRPr lang="en-GB" sz="1400" dirty="0">
              <a:solidFill>
                <a:srgbClr val="041E41"/>
              </a:solidFill>
              <a:ea typeface="ＭＳ Ｐゴシック" pitchFamily="34" charset="-128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41E41"/>
                </a:solidFill>
              </a:rPr>
              <a:t>Clinically significant CVD</a:t>
            </a:r>
          </a:p>
        </p:txBody>
      </p:sp>
      <p:sp>
        <p:nvSpPr>
          <p:cNvPr id="51" name="Rounded Rectangle 89"/>
          <p:cNvSpPr>
            <a:spLocks noChangeArrowheads="1"/>
          </p:cNvSpPr>
          <p:nvPr/>
        </p:nvSpPr>
        <p:spPr bwMode="auto">
          <a:xfrm>
            <a:off x="609600" y="1760580"/>
            <a:ext cx="1417638" cy="10338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7432" rIns="27432" anchor="ctr"/>
          <a:lstStyle/>
          <a:p>
            <a:pPr algn="ctr">
              <a:lnSpc>
                <a:spcPct val="90000"/>
              </a:lnSpc>
              <a:defRPr/>
            </a:pPr>
            <a:r>
              <a:rPr lang="en-US" b="1" dirty="0">
                <a:solidFill>
                  <a:schemeClr val="tx2"/>
                </a:solidFill>
              </a:rPr>
              <a:t>Phase 1/2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2"/>
                </a:solidFill>
              </a:rPr>
              <a:t>R/R MCL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(N=33)</a:t>
            </a:r>
          </a:p>
        </p:txBody>
      </p:sp>
      <p:sp>
        <p:nvSpPr>
          <p:cNvPr id="44" name="Rounded Rectangle 82">
            <a:extLst>
              <a:ext uri="{FF2B5EF4-FFF2-40B4-BE49-F238E27FC236}">
                <a16:creationId xmlns:a16="http://schemas.microsoft.com/office/drawing/2014/main" xmlns="" id="{11D1C66B-3D7D-452B-B463-50249BECD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3343" y="1695833"/>
            <a:ext cx="2519926" cy="52194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anchor="ctr"/>
          <a:lstStyle/>
          <a:p>
            <a:pPr algn="ctr" fontAlgn="base">
              <a:defRPr/>
            </a:pPr>
            <a:r>
              <a:rPr lang="en-U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Obinutuzumab + Ibrutinib</a:t>
            </a:r>
          </a:p>
        </p:txBody>
      </p:sp>
      <p:sp>
        <p:nvSpPr>
          <p:cNvPr id="50" name="Rounded Rectangle 82">
            <a:extLst>
              <a:ext uri="{FF2B5EF4-FFF2-40B4-BE49-F238E27FC236}">
                <a16:creationId xmlns:a16="http://schemas.microsoft.com/office/drawing/2014/main" xmlns="" id="{DC493466-D0A0-4D63-BB85-63FBA213E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0120" y="1695833"/>
            <a:ext cx="2621280" cy="52194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anchor="ctr"/>
          <a:lstStyle/>
          <a:p>
            <a:pPr algn="ctr" fontAlgn="base">
              <a:defRPr/>
            </a:pPr>
            <a:r>
              <a:rPr lang="es-E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Obinutuzumab + Ibrutinib</a:t>
            </a:r>
          </a:p>
        </p:txBody>
      </p:sp>
      <p:cxnSp>
        <p:nvCxnSpPr>
          <p:cNvPr id="53" name="Straight Arrow Connector 78">
            <a:extLst>
              <a:ext uri="{FF2B5EF4-FFF2-40B4-BE49-F238E27FC236}">
                <a16:creationId xmlns:a16="http://schemas.microsoft.com/office/drawing/2014/main" xmlns="" id="{A526AE87-233D-42E6-B9CC-761B78999646}"/>
              </a:ext>
            </a:extLst>
          </p:cNvPr>
          <p:cNvCxnSpPr>
            <a:cxnSpLocks noChangeShapeType="1"/>
            <a:stCxn id="44" idx="3"/>
            <a:endCxn id="50" idx="1"/>
          </p:cNvCxnSpPr>
          <p:nvPr/>
        </p:nvCxnSpPr>
        <p:spPr bwMode="auto">
          <a:xfrm>
            <a:off x="8103269" y="1956807"/>
            <a:ext cx="476851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ounded Rectangle 82">
            <a:extLst>
              <a:ext uri="{FF2B5EF4-FFF2-40B4-BE49-F238E27FC236}">
                <a16:creationId xmlns:a16="http://schemas.microsoft.com/office/drawing/2014/main" xmlns="" id="{D1D2F244-198D-43B4-991A-80EEF0467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487" y="2604340"/>
            <a:ext cx="2524546" cy="563533"/>
          </a:xfrm>
          <a:prstGeom prst="roundRect">
            <a:avLst>
              <a:gd name="adj" fmla="val 16667"/>
            </a:avLst>
          </a:prstGeom>
          <a:solidFill>
            <a:srgbClr val="DC8633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anchor="ctr"/>
          <a:lstStyle/>
          <a:p>
            <a:pPr algn="ctr" fontAlgn="base">
              <a:defRPr/>
            </a:pPr>
            <a:r>
              <a:rPr lang="en-U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Obinutuzumab + Ibrutinib + Venetoclax</a:t>
            </a:r>
          </a:p>
        </p:txBody>
      </p:sp>
      <p:sp>
        <p:nvSpPr>
          <p:cNvPr id="57" name="Rounded Rectangle 82">
            <a:extLst>
              <a:ext uri="{FF2B5EF4-FFF2-40B4-BE49-F238E27FC236}">
                <a16:creationId xmlns:a16="http://schemas.microsoft.com/office/drawing/2014/main" xmlns="" id="{46911C58-6725-4B4A-AD15-0557FCAC2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0120" y="2482502"/>
            <a:ext cx="2621280" cy="811491"/>
          </a:xfrm>
          <a:prstGeom prst="roundRect">
            <a:avLst>
              <a:gd name="adj" fmla="val 16667"/>
            </a:avLst>
          </a:prstGeom>
          <a:solidFill>
            <a:srgbClr val="DC8633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anchor="ctr"/>
          <a:lstStyle/>
          <a:p>
            <a:pPr algn="ctr" fontAlgn="base">
              <a:defRPr/>
            </a:pPr>
            <a:r>
              <a:rPr lang="es-E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Obinutuzumab maintenance + Ibrutinib + Venetoclax</a:t>
            </a:r>
          </a:p>
        </p:txBody>
      </p:sp>
      <p:cxnSp>
        <p:nvCxnSpPr>
          <p:cNvPr id="58" name="Straight Arrow Connector 78">
            <a:extLst>
              <a:ext uri="{FF2B5EF4-FFF2-40B4-BE49-F238E27FC236}">
                <a16:creationId xmlns:a16="http://schemas.microsoft.com/office/drawing/2014/main" xmlns="" id="{6C36E36B-AC41-4029-81EF-DD6D95ABF7DC}"/>
              </a:ext>
            </a:extLst>
          </p:cNvPr>
          <p:cNvCxnSpPr>
            <a:cxnSpLocks noChangeShapeType="1"/>
            <a:stCxn id="55" idx="3"/>
            <a:endCxn id="57" idx="1"/>
          </p:cNvCxnSpPr>
          <p:nvPr/>
        </p:nvCxnSpPr>
        <p:spPr bwMode="auto">
          <a:xfrm>
            <a:off x="8105033" y="2886107"/>
            <a:ext cx="475087" cy="2141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xmlns="" id="{8EAC7DEE-8AD3-447F-9B3D-A251D3AC4683}"/>
              </a:ext>
            </a:extLst>
          </p:cNvPr>
          <p:cNvCxnSpPr>
            <a:cxnSpLocks/>
            <a:stCxn id="51" idx="3"/>
            <a:endCxn id="29" idx="1"/>
          </p:cNvCxnSpPr>
          <p:nvPr/>
        </p:nvCxnSpPr>
        <p:spPr bwMode="auto">
          <a:xfrm flipV="1">
            <a:off x="2027238" y="1920993"/>
            <a:ext cx="901912" cy="356493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xmlns="" id="{37FF1254-5074-42D9-B879-73F613A68C52}"/>
              </a:ext>
            </a:extLst>
          </p:cNvPr>
          <p:cNvCxnSpPr>
            <a:cxnSpLocks/>
            <a:stCxn id="51" idx="3"/>
            <a:endCxn id="71" idx="1"/>
          </p:cNvCxnSpPr>
          <p:nvPr/>
        </p:nvCxnSpPr>
        <p:spPr bwMode="auto">
          <a:xfrm>
            <a:off x="2027238" y="2277486"/>
            <a:ext cx="901912" cy="723905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Rounded Rectangle 89">
            <a:extLst>
              <a:ext uri="{FF2B5EF4-FFF2-40B4-BE49-F238E27FC236}">
                <a16:creationId xmlns:a16="http://schemas.microsoft.com/office/drawing/2014/main" xmlns="" id="{952F66DF-91E0-4C83-862F-2A7418D09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631766"/>
            <a:ext cx="1417638" cy="78437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lIns="27432" rIns="27432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1600" dirty="0">
                <a:solidFill>
                  <a:schemeClr val="tx2"/>
                </a:solidFill>
              </a:rPr>
              <a:t>1L MCL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(N=15)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9DA0BF2E-B2CF-40C3-BB0B-01B91B40FC46}"/>
              </a:ext>
            </a:extLst>
          </p:cNvPr>
          <p:cNvCxnSpPr>
            <a:stCxn id="51" idx="2"/>
            <a:endCxn id="48" idx="0"/>
          </p:cNvCxnSpPr>
          <p:nvPr/>
        </p:nvCxnSpPr>
        <p:spPr bwMode="auto">
          <a:xfrm>
            <a:off x="1318419" y="2794392"/>
            <a:ext cx="0" cy="83737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Rounded Rectangle 82">
            <a:extLst>
              <a:ext uri="{FF2B5EF4-FFF2-40B4-BE49-F238E27FC236}">
                <a16:creationId xmlns:a16="http://schemas.microsoft.com/office/drawing/2014/main" xmlns="" id="{FB510F8F-0584-4285-A67F-B41F561D0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487" y="3722280"/>
            <a:ext cx="2522782" cy="586691"/>
          </a:xfrm>
          <a:prstGeom prst="roundRect">
            <a:avLst>
              <a:gd name="adj" fmla="val 16667"/>
            </a:avLst>
          </a:prstGeom>
          <a:solidFill>
            <a:srgbClr val="DC8633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anchor="ctr"/>
          <a:lstStyle/>
          <a:p>
            <a:pPr algn="ctr" fontAlgn="base">
              <a:defRPr/>
            </a:pPr>
            <a:r>
              <a:rPr lang="en-U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Obinutuzumab + Ibrutinib + Venetoclax</a:t>
            </a:r>
          </a:p>
        </p:txBody>
      </p:sp>
      <p:sp>
        <p:nvSpPr>
          <p:cNvPr id="54" name="Rounded Rectangle 82">
            <a:extLst>
              <a:ext uri="{FF2B5EF4-FFF2-40B4-BE49-F238E27FC236}">
                <a16:creationId xmlns:a16="http://schemas.microsoft.com/office/drawing/2014/main" xmlns="" id="{845C005E-CDF1-43D2-BDD8-E2EF6DF0D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0120" y="3596457"/>
            <a:ext cx="2621280" cy="838338"/>
          </a:xfrm>
          <a:prstGeom prst="roundRect">
            <a:avLst>
              <a:gd name="adj" fmla="val 16667"/>
            </a:avLst>
          </a:prstGeom>
          <a:solidFill>
            <a:srgbClr val="DC8633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/>
        </p:spPr>
        <p:txBody>
          <a:bodyPr anchor="ctr"/>
          <a:lstStyle/>
          <a:p>
            <a:pPr algn="ctr" fontAlgn="base">
              <a:defRPr/>
            </a:pPr>
            <a:r>
              <a:rPr lang="es-ES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Obinutuzumab maintenance + Ibrutinib + Venetoclax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43065409-21E0-4CB5-A654-4EE92353C149}"/>
              </a:ext>
            </a:extLst>
          </p:cNvPr>
          <p:cNvCxnSpPr>
            <a:cxnSpLocks/>
            <a:stCxn id="48" idx="3"/>
            <a:endCxn id="72" idx="1"/>
          </p:cNvCxnSpPr>
          <p:nvPr/>
        </p:nvCxnSpPr>
        <p:spPr bwMode="auto">
          <a:xfrm flipV="1">
            <a:off x="2027238" y="4015626"/>
            <a:ext cx="915605" cy="83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4478E4A1-4482-4C62-9AE3-52BEC7D80F28}"/>
              </a:ext>
            </a:extLst>
          </p:cNvPr>
          <p:cNvCxnSpPr>
            <a:cxnSpLocks/>
            <a:stCxn id="52" idx="3"/>
            <a:endCxn id="54" idx="1"/>
          </p:cNvCxnSpPr>
          <p:nvPr/>
        </p:nvCxnSpPr>
        <p:spPr bwMode="auto">
          <a:xfrm>
            <a:off x="8103269" y="4015626"/>
            <a:ext cx="476851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xmlns="" id="{25FC4650-7401-4591-A9D1-BA41F84201CD}"/>
              </a:ext>
            </a:extLst>
          </p:cNvPr>
          <p:cNvSpPr/>
          <p:nvPr/>
        </p:nvSpPr>
        <p:spPr bwMode="auto">
          <a:xfrm>
            <a:off x="2929150" y="1540916"/>
            <a:ext cx="2150977" cy="760153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50000"/>
              </a:spcAft>
            </a:pPr>
            <a:r>
              <a:rPr lang="en-US" sz="1600" b="1" dirty="0">
                <a:solidFill>
                  <a:srgbClr val="071D49"/>
                </a:solidFill>
              </a:rPr>
              <a:t>Cohort A (n=9)</a:t>
            </a:r>
            <a:r>
              <a:rPr lang="en-US" sz="1600" dirty="0">
                <a:solidFill>
                  <a:srgbClr val="071D49"/>
                </a:solidFill>
              </a:rPr>
              <a:t/>
            </a:r>
            <a:br>
              <a:rPr lang="en-US" sz="1600" dirty="0">
                <a:solidFill>
                  <a:srgbClr val="071D49"/>
                </a:solidFill>
              </a:rPr>
            </a:br>
            <a:r>
              <a:rPr lang="en-US" sz="1600" dirty="0">
                <a:solidFill>
                  <a:srgbClr val="071D49"/>
                </a:solidFill>
              </a:rPr>
              <a:t>Safety of doublet combination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xmlns="" id="{E4829C1A-E1E2-4BDD-A489-71C7C28BC347}"/>
              </a:ext>
            </a:extLst>
          </p:cNvPr>
          <p:cNvSpPr/>
          <p:nvPr/>
        </p:nvSpPr>
        <p:spPr bwMode="auto">
          <a:xfrm>
            <a:off x="2929150" y="2482502"/>
            <a:ext cx="2150977" cy="1037777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50000"/>
              </a:spcAft>
            </a:pPr>
            <a:r>
              <a:rPr lang="en-US" sz="1600" b="1" dirty="0">
                <a:solidFill>
                  <a:srgbClr val="071D49"/>
                </a:solidFill>
              </a:rPr>
              <a:t>Cohort B (n=24)</a:t>
            </a:r>
            <a:br>
              <a:rPr lang="en-US" sz="1600" b="1" dirty="0">
                <a:solidFill>
                  <a:srgbClr val="071D49"/>
                </a:solidFill>
              </a:rPr>
            </a:br>
            <a:r>
              <a:rPr lang="en-US" sz="1600" dirty="0">
                <a:solidFill>
                  <a:srgbClr val="071D49"/>
                </a:solidFill>
              </a:rPr>
              <a:t>MTD of venetoclax in triplet combination, safety &amp; efficacy</a:t>
            </a: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xmlns="" id="{B763BA5A-DDE0-492E-B23A-75717239D60E}"/>
              </a:ext>
            </a:extLst>
          </p:cNvPr>
          <p:cNvSpPr/>
          <p:nvPr/>
        </p:nvSpPr>
        <p:spPr bwMode="auto">
          <a:xfrm>
            <a:off x="2942843" y="3688186"/>
            <a:ext cx="2137284" cy="654879"/>
          </a:xfrm>
          <a:prstGeom prst="round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50000"/>
              </a:spcAft>
            </a:pPr>
            <a:r>
              <a:rPr lang="en-US" sz="1600" b="1" dirty="0">
                <a:solidFill>
                  <a:srgbClr val="071D49"/>
                </a:solidFill>
              </a:rPr>
              <a:t>Cohort C (n=15)</a:t>
            </a:r>
            <a:br>
              <a:rPr lang="en-US" sz="1600" b="1" dirty="0">
                <a:solidFill>
                  <a:srgbClr val="071D49"/>
                </a:solidFill>
              </a:rPr>
            </a:br>
            <a:r>
              <a:rPr lang="en-US" sz="1600" dirty="0">
                <a:solidFill>
                  <a:srgbClr val="071D49"/>
                </a:solidFill>
              </a:rPr>
              <a:t>Safety &amp; efficacy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166B98BD-568A-42EC-9723-04B55702862C}"/>
              </a:ext>
            </a:extLst>
          </p:cNvPr>
          <p:cNvCxnSpPr>
            <a:cxnSpLocks/>
          </p:cNvCxnSpPr>
          <p:nvPr/>
        </p:nvCxnSpPr>
        <p:spPr bwMode="auto">
          <a:xfrm>
            <a:off x="5105401" y="4080371"/>
            <a:ext cx="451577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xmlns="" id="{AA46C32C-61B8-4505-8791-0AEFADDB0CB2}"/>
              </a:ext>
            </a:extLst>
          </p:cNvPr>
          <p:cNvCxnSpPr>
            <a:cxnSpLocks/>
          </p:cNvCxnSpPr>
          <p:nvPr/>
        </p:nvCxnSpPr>
        <p:spPr bwMode="auto">
          <a:xfrm flipV="1">
            <a:off x="5108256" y="1989181"/>
            <a:ext cx="446958" cy="1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xmlns="" id="{05D40B74-433B-4BB7-AE66-E0D9BDC26CB4}"/>
              </a:ext>
            </a:extLst>
          </p:cNvPr>
          <p:cNvCxnSpPr>
            <a:cxnSpLocks/>
          </p:cNvCxnSpPr>
          <p:nvPr/>
        </p:nvCxnSpPr>
        <p:spPr bwMode="auto">
          <a:xfrm>
            <a:off x="5105400" y="2984417"/>
            <a:ext cx="449814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16058334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28600" y="63501"/>
            <a:ext cx="11963400" cy="822620"/>
          </a:xfrm>
        </p:spPr>
        <p:txBody>
          <a:bodyPr/>
          <a:lstStyle/>
          <a:p>
            <a:r>
              <a:rPr lang="en-US" sz="2800" dirty="0" smtClean="0"/>
              <a:t>Ongoing </a:t>
            </a:r>
            <a:r>
              <a:rPr lang="en-US" sz="2800" dirty="0"/>
              <a:t>trial: </a:t>
            </a:r>
            <a:br>
              <a:rPr lang="en-US" sz="2800" dirty="0"/>
            </a:br>
            <a:r>
              <a:rPr lang="en-US" sz="2600" dirty="0" smtClean="0"/>
              <a:t>PCYC-1143 - </a:t>
            </a:r>
            <a:r>
              <a:rPr lang="en-US" sz="2600" dirty="0"/>
              <a:t>CA (SYMPATICO</a:t>
            </a:r>
            <a:r>
              <a:rPr lang="en-US" sz="2600" dirty="0" smtClean="0"/>
              <a:t>) </a:t>
            </a:r>
            <a:r>
              <a:rPr lang="en-US" sz="2600" dirty="0"/>
              <a:t>– Phase 3 Study of Ibrutinib plus Venetoclax</a:t>
            </a:r>
          </a:p>
        </p:txBody>
      </p:sp>
      <p:sp>
        <p:nvSpPr>
          <p:cNvPr id="96" name="Rounded Rectangle 114"/>
          <p:cNvSpPr/>
          <p:nvPr/>
        </p:nvSpPr>
        <p:spPr bwMode="auto">
          <a:xfrm>
            <a:off x="6316544" y="4625653"/>
            <a:ext cx="5265856" cy="1335351"/>
          </a:xfrm>
          <a:prstGeom prst="roundRect">
            <a:avLst/>
          </a:prstGeom>
          <a:solidFill>
            <a:schemeClr val="tx2">
              <a:lumMod val="85000"/>
            </a:schemeClr>
          </a:solidFill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1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GB" b="1" dirty="0">
                <a:solidFill>
                  <a:srgbClr val="041E41"/>
                </a:solidFill>
                <a:ea typeface="ＭＳ Ｐゴシック" pitchFamily="34" charset="-128"/>
              </a:rPr>
              <a:t>ENDPOINTS</a:t>
            </a:r>
          </a:p>
          <a:p>
            <a:pPr marL="53975" algn="ctr">
              <a:spcAft>
                <a:spcPts val="600"/>
              </a:spcAft>
            </a:pPr>
            <a:r>
              <a:rPr lang="en-GB" dirty="0">
                <a:solidFill>
                  <a:srgbClr val="041E41"/>
                </a:solidFill>
                <a:ea typeface="ＭＳ Ｐゴシック" pitchFamily="34" charset="-128"/>
              </a:rPr>
              <a:t>Occurrence of TLS and DLT </a:t>
            </a:r>
            <a:br>
              <a:rPr lang="en-GB" dirty="0">
                <a:solidFill>
                  <a:srgbClr val="041E41"/>
                </a:solidFill>
                <a:ea typeface="ＭＳ Ｐゴシック" pitchFamily="34" charset="-128"/>
              </a:rPr>
            </a:br>
            <a:r>
              <a:rPr lang="en-GB" dirty="0">
                <a:solidFill>
                  <a:srgbClr val="041E41"/>
                </a:solidFill>
                <a:ea typeface="ＭＳ Ｐゴシック" pitchFamily="34" charset="-128"/>
              </a:rPr>
              <a:t>(~3 mo after last patient enrolled in run-in portion)</a:t>
            </a:r>
          </a:p>
          <a:p>
            <a:pPr marL="53975" algn="ctr">
              <a:spcAft>
                <a:spcPts val="600"/>
              </a:spcAft>
            </a:pPr>
            <a:r>
              <a:rPr lang="en-GB" dirty="0">
                <a:solidFill>
                  <a:srgbClr val="041E41"/>
                </a:solidFill>
                <a:ea typeface="ＭＳ Ｐゴシック" pitchFamily="34" charset="-128"/>
              </a:rPr>
              <a:t>PFS</a:t>
            </a:r>
          </a:p>
        </p:txBody>
      </p:sp>
      <p:sp>
        <p:nvSpPr>
          <p:cNvPr id="97" name="Rounded Rectangle 114"/>
          <p:cNvSpPr/>
          <p:nvPr/>
        </p:nvSpPr>
        <p:spPr bwMode="auto">
          <a:xfrm>
            <a:off x="609600" y="4623340"/>
            <a:ext cx="5232528" cy="1701260"/>
          </a:xfrm>
          <a:prstGeom prst="roundRect">
            <a:avLst/>
          </a:prstGeom>
          <a:solidFill>
            <a:schemeClr val="tx2">
              <a:lumMod val="85000"/>
            </a:schemeClr>
          </a:solidFill>
          <a:ln w="38100" cap="flat" cmpd="sng" algn="ctr">
            <a:solidFill>
              <a:srgbClr val="DC8633"/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/>
            <a:r>
              <a:rPr lang="en-GB" sz="1600" b="1" dirty="0">
                <a:solidFill>
                  <a:srgbClr val="041E41"/>
                </a:solidFill>
                <a:ea typeface="ＭＳ Ｐゴシック" pitchFamily="34" charset="-128"/>
              </a:rPr>
              <a:t>INCLUSION CRITERIA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41E41"/>
                </a:solidFill>
                <a:ea typeface="ＭＳ Ｐゴシック" pitchFamily="34" charset="-128"/>
              </a:rPr>
              <a:t>R/R MCL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41E41"/>
                </a:solidFill>
                <a:ea typeface="ＭＳ Ｐゴシック" pitchFamily="34" charset="-128"/>
              </a:rPr>
              <a:t>Failure to achieve at least PR with, or documented PD after, most recent treatment regimen</a:t>
            </a:r>
          </a:p>
          <a:p>
            <a:pPr fontAlgn="base"/>
            <a:r>
              <a:rPr lang="en-GB" sz="1600" b="1" dirty="0">
                <a:solidFill>
                  <a:srgbClr val="041E41"/>
                </a:solidFill>
                <a:ea typeface="ＭＳ Ｐゴシック" pitchFamily="34" charset="-128"/>
              </a:rPr>
              <a:t>EXCLUSION CRITERIA</a:t>
            </a:r>
            <a:endParaRPr lang="en-GB" sz="1600" dirty="0">
              <a:solidFill>
                <a:srgbClr val="041E41"/>
              </a:solidFill>
              <a:ea typeface="ＭＳ Ｐゴシック" pitchFamily="34" charset="-128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41E41"/>
                </a:solidFill>
              </a:rPr>
              <a:t>Prior treatment with venetoclax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AF3904C7-D618-4027-AD28-8185F05B3F5A}"/>
              </a:ext>
            </a:extLst>
          </p:cNvPr>
          <p:cNvGrpSpPr/>
          <p:nvPr/>
        </p:nvGrpSpPr>
        <p:grpSpPr>
          <a:xfrm>
            <a:off x="1219200" y="1905000"/>
            <a:ext cx="8976816" cy="2050823"/>
            <a:chOff x="577860" y="2068011"/>
            <a:chExt cx="8170356" cy="1490059"/>
          </a:xfrm>
        </p:grpSpPr>
        <p:cxnSp>
          <p:nvCxnSpPr>
            <p:cNvPr id="3" name="Straight Arrow Connector 2"/>
            <p:cNvCxnSpPr>
              <a:cxnSpLocks/>
              <a:stCxn id="51" idx="3"/>
              <a:endCxn id="63" idx="0"/>
            </p:cNvCxnSpPr>
            <p:nvPr/>
          </p:nvCxnSpPr>
          <p:spPr bwMode="auto">
            <a:xfrm>
              <a:off x="1766898" y="2803816"/>
              <a:ext cx="321211" cy="7532"/>
            </a:xfrm>
            <a:prstGeom prst="straightConnector1">
              <a:avLst/>
            </a:prstGeom>
            <a:noFill/>
            <a:ln w="25400">
              <a:solidFill>
                <a:srgbClr val="052856"/>
              </a:solidFill>
              <a:miter lim="800000"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" name="Rounded Rectangle 89"/>
            <p:cNvSpPr>
              <a:spLocks noChangeArrowheads="1"/>
            </p:cNvSpPr>
            <p:nvPr/>
          </p:nvSpPr>
          <p:spPr bwMode="auto">
            <a:xfrm>
              <a:off x="577860" y="2445725"/>
              <a:ext cx="1189038" cy="71618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7432" rIns="27432"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en-US" b="1" dirty="0">
                  <a:solidFill>
                    <a:schemeClr val="tx2"/>
                  </a:solidFill>
                </a:rPr>
                <a:t>Phase 3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US" sz="1600" dirty="0">
                  <a:solidFill>
                    <a:schemeClr val="tx2"/>
                  </a:solidFill>
                </a:rPr>
                <a:t>R/R  MCL </a:t>
              </a:r>
              <a:br>
                <a:rPr lang="en-US" sz="1600" dirty="0">
                  <a:solidFill>
                    <a:schemeClr val="tx2"/>
                  </a:solidFill>
                </a:rPr>
              </a:br>
              <a:r>
                <a:rPr lang="en-US" sz="1600" dirty="0">
                  <a:solidFill>
                    <a:schemeClr val="tx2"/>
                  </a:solidFill>
                </a:rPr>
                <a:t>(N=260)</a:t>
              </a:r>
            </a:p>
          </p:txBody>
        </p:sp>
        <p:sp>
          <p:nvSpPr>
            <p:cNvPr id="44" name="Rounded Rectangle 82">
              <a:extLst>
                <a:ext uri="{FF2B5EF4-FFF2-40B4-BE49-F238E27FC236}">
                  <a16:creationId xmlns:a16="http://schemas.microsoft.com/office/drawing/2014/main" xmlns="" id="{11D1C66B-3D7D-452B-B463-50249BECD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1524" y="2068012"/>
              <a:ext cx="2192500" cy="641445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extLst/>
          </p:spPr>
          <p:txBody>
            <a:bodyPr anchor="ctr"/>
            <a:lstStyle/>
            <a:p>
              <a:pPr algn="ctr" fontAlgn="base">
                <a:defRPr/>
              </a:pPr>
              <a:r>
                <a:rPr lang="en-US" sz="1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Ibrutinib + Venetoclax (24 mo)</a:t>
              </a:r>
            </a:p>
            <a:p>
              <a:pPr algn="ctr" fontAlgn="base">
                <a:defRPr/>
              </a:pPr>
              <a:r>
                <a:rPr lang="en-US" sz="1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(n=130)</a:t>
              </a:r>
            </a:p>
          </p:txBody>
        </p:sp>
        <p:sp>
          <p:nvSpPr>
            <p:cNvPr id="50" name="Rounded Rectangle 82">
              <a:extLst>
                <a:ext uri="{FF2B5EF4-FFF2-40B4-BE49-F238E27FC236}">
                  <a16:creationId xmlns:a16="http://schemas.microsoft.com/office/drawing/2014/main" xmlns="" id="{DC493466-D0A0-4D63-BB85-63FBA213E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8543" y="2068694"/>
              <a:ext cx="2194560" cy="640080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extLst/>
          </p:spPr>
          <p:txBody>
            <a:bodyPr anchor="ctr"/>
            <a:lstStyle/>
            <a:p>
              <a:pPr algn="ctr" fontAlgn="base">
                <a:defRPr/>
              </a:pPr>
              <a:r>
                <a:rPr lang="es-ES" sz="1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Discontinue Venetoclax</a:t>
              </a:r>
            </a:p>
            <a:p>
              <a:pPr algn="ctr" fontAlgn="base">
                <a:defRPr/>
              </a:pPr>
              <a:r>
                <a:rPr lang="es-ES" sz="1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Continue Ibrutinib</a:t>
              </a:r>
            </a:p>
          </p:txBody>
        </p:sp>
        <p:cxnSp>
          <p:nvCxnSpPr>
            <p:cNvPr id="53" name="Straight Arrow Connector 78">
              <a:extLst>
                <a:ext uri="{FF2B5EF4-FFF2-40B4-BE49-F238E27FC236}">
                  <a16:creationId xmlns:a16="http://schemas.microsoft.com/office/drawing/2014/main" xmlns="" id="{A526AE87-233D-42E6-B9CC-761B78999646}"/>
                </a:ext>
              </a:extLst>
            </p:cNvPr>
            <p:cNvCxnSpPr>
              <a:cxnSpLocks noChangeShapeType="1"/>
              <a:stCxn id="44" idx="3"/>
              <a:endCxn id="50" idx="1"/>
            </p:cNvCxnSpPr>
            <p:nvPr/>
          </p:nvCxnSpPr>
          <p:spPr bwMode="auto">
            <a:xfrm flipV="1">
              <a:off x="5224024" y="2388734"/>
              <a:ext cx="434519" cy="1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Rounded Rectangle 82">
              <a:extLst>
                <a:ext uri="{FF2B5EF4-FFF2-40B4-BE49-F238E27FC236}">
                  <a16:creationId xmlns:a16="http://schemas.microsoft.com/office/drawing/2014/main" xmlns="" id="{D1D2F244-198D-43B4-991A-80EEF0467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1524" y="2916625"/>
              <a:ext cx="2192500" cy="641445"/>
            </a:xfrm>
            <a:prstGeom prst="roundRect">
              <a:avLst>
                <a:gd name="adj" fmla="val 16667"/>
              </a:avLst>
            </a:prstGeom>
            <a:solidFill>
              <a:srgbClr val="DC8633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extLst/>
          </p:spPr>
          <p:txBody>
            <a:bodyPr anchor="ctr"/>
            <a:lstStyle/>
            <a:p>
              <a:pPr algn="ctr" fontAlgn="base">
                <a:defRPr/>
              </a:pPr>
              <a:r>
                <a:rPr lang="en-US" sz="1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Ibrutinib + Placebo (24 mo)</a:t>
              </a:r>
            </a:p>
            <a:p>
              <a:pPr algn="ctr" fontAlgn="base">
                <a:defRPr/>
              </a:pPr>
              <a:r>
                <a:rPr lang="en-US" sz="1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(n=130)</a:t>
              </a:r>
            </a:p>
          </p:txBody>
        </p:sp>
        <p:sp>
          <p:nvSpPr>
            <p:cNvPr id="57" name="Rounded Rectangle 82">
              <a:extLst>
                <a:ext uri="{FF2B5EF4-FFF2-40B4-BE49-F238E27FC236}">
                  <a16:creationId xmlns:a16="http://schemas.microsoft.com/office/drawing/2014/main" xmlns="" id="{46911C58-6725-4B4A-AD15-0557FCAC2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8543" y="2917307"/>
              <a:ext cx="2194560" cy="640080"/>
            </a:xfrm>
            <a:prstGeom prst="roundRect">
              <a:avLst>
                <a:gd name="adj" fmla="val 16667"/>
              </a:avLst>
            </a:prstGeom>
            <a:solidFill>
              <a:srgbClr val="DC8633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extLst/>
          </p:spPr>
          <p:txBody>
            <a:bodyPr anchor="ctr"/>
            <a:lstStyle/>
            <a:p>
              <a:pPr algn="ctr" fontAlgn="base">
                <a:defRPr/>
              </a:pPr>
              <a:r>
                <a:rPr lang="es-ES" sz="1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Discontinue Placebo</a:t>
              </a:r>
            </a:p>
            <a:p>
              <a:pPr algn="ctr" fontAlgn="base">
                <a:defRPr/>
              </a:pPr>
              <a:r>
                <a:rPr lang="es-ES" sz="1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Continue Ibrutinib</a:t>
              </a:r>
            </a:p>
          </p:txBody>
        </p:sp>
        <p:cxnSp>
          <p:nvCxnSpPr>
            <p:cNvPr id="58" name="Straight Arrow Connector 78">
              <a:extLst>
                <a:ext uri="{FF2B5EF4-FFF2-40B4-BE49-F238E27FC236}">
                  <a16:creationId xmlns:a16="http://schemas.microsoft.com/office/drawing/2014/main" xmlns="" id="{6C36E36B-AC41-4029-81EF-DD6D95ABF7DC}"/>
                </a:ext>
              </a:extLst>
            </p:cNvPr>
            <p:cNvCxnSpPr>
              <a:cxnSpLocks noChangeShapeType="1"/>
              <a:stCxn id="55" idx="3"/>
              <a:endCxn id="57" idx="1"/>
            </p:cNvCxnSpPr>
            <p:nvPr/>
          </p:nvCxnSpPr>
          <p:spPr bwMode="auto">
            <a:xfrm flipV="1">
              <a:off x="5224024" y="3237347"/>
              <a:ext cx="434519" cy="1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4C71EB85-1665-4B7C-AD90-E75DE8616AE6}"/>
                </a:ext>
              </a:extLst>
            </p:cNvPr>
            <p:cNvSpPr txBox="1"/>
            <p:nvPr/>
          </p:nvSpPr>
          <p:spPr>
            <a:xfrm rot="16200000">
              <a:off x="7729807" y="2536273"/>
              <a:ext cx="1486672" cy="550147"/>
            </a:xfrm>
            <a:prstGeom prst="rect">
              <a:avLst/>
            </a:prstGeom>
            <a:solidFill>
              <a:srgbClr val="AD1AAC"/>
            </a:solidFill>
            <a:effectLst/>
          </p:spPr>
          <p:txBody>
            <a:bodyPr lIns="45720" tIns="27432" rIns="45720" bIns="27432" anchor="ctr">
              <a:noAutofit/>
            </a:bodyPr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UNTIL </a:t>
              </a:r>
              <a:br>
                <a:rPr lang="en-US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PD OR TOXICITY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xmlns="" id="{1A8021D8-3C34-4BC7-9327-05E929B84294}"/>
                </a:ext>
              </a:extLst>
            </p:cNvPr>
            <p:cNvCxnSpPr>
              <a:cxnSpLocks/>
              <a:stCxn id="50" idx="3"/>
            </p:cNvCxnSpPr>
            <p:nvPr/>
          </p:nvCxnSpPr>
          <p:spPr bwMode="auto">
            <a:xfrm>
              <a:off x="7853103" y="2388734"/>
              <a:ext cx="370495" cy="0"/>
            </a:xfrm>
            <a:prstGeom prst="straightConnector1">
              <a:avLst/>
            </a:prstGeom>
            <a:noFill/>
            <a:ln w="25400">
              <a:solidFill>
                <a:srgbClr val="052856"/>
              </a:solidFill>
              <a:miter lim="800000"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xmlns="" id="{AF48A0A1-8A75-4557-A719-9AB1399AF3F8}"/>
                </a:ext>
              </a:extLst>
            </p:cNvPr>
            <p:cNvCxnSpPr>
              <a:cxnSpLocks/>
              <a:stCxn id="57" idx="3"/>
            </p:cNvCxnSpPr>
            <p:nvPr/>
          </p:nvCxnSpPr>
          <p:spPr bwMode="auto">
            <a:xfrm>
              <a:off x="7853103" y="3237347"/>
              <a:ext cx="370495" cy="0"/>
            </a:xfrm>
            <a:prstGeom prst="straightConnector1">
              <a:avLst/>
            </a:prstGeom>
            <a:noFill/>
            <a:ln w="25400">
              <a:solidFill>
                <a:srgbClr val="052856"/>
              </a:solidFill>
              <a:miter lim="800000"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ECE7A48B-317C-45CC-8C3B-F7DA89B4A95F}"/>
                </a:ext>
              </a:extLst>
            </p:cNvPr>
            <p:cNvSpPr txBox="1"/>
            <p:nvPr/>
          </p:nvSpPr>
          <p:spPr>
            <a:xfrm rot="16200000">
              <a:off x="1655216" y="2500905"/>
              <a:ext cx="1486672" cy="620886"/>
            </a:xfrm>
            <a:prstGeom prst="rect">
              <a:avLst/>
            </a:prstGeom>
            <a:solidFill>
              <a:schemeClr val="accent1"/>
            </a:solidFill>
            <a:effectLst/>
          </p:spPr>
          <p:txBody>
            <a:bodyPr lIns="45720" tIns="27432" rIns="45720" bIns="27432" anchor="ctr">
              <a:no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</a:rPr>
                <a:t>RANDOMIZE 1:1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2"/>
                  </a:solidFill>
                </a:rPr>
                <a:t>Stratified by TLS risk and MIPI</a:t>
              </a:r>
            </a:p>
          </p:txBody>
        </p:sp>
        <p:cxnSp>
          <p:nvCxnSpPr>
            <p:cNvPr id="65" name="Straight Arrow Connector 78">
              <a:extLst>
                <a:ext uri="{FF2B5EF4-FFF2-40B4-BE49-F238E27FC236}">
                  <a16:creationId xmlns:a16="http://schemas.microsoft.com/office/drawing/2014/main" xmlns="" id="{5563259A-A788-428E-95DD-29067F5365E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696747" y="2387926"/>
              <a:ext cx="355399" cy="80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Straight Arrow Connector 78">
              <a:extLst>
                <a:ext uri="{FF2B5EF4-FFF2-40B4-BE49-F238E27FC236}">
                  <a16:creationId xmlns:a16="http://schemas.microsoft.com/office/drawing/2014/main" xmlns="" id="{11751F99-9870-4FBF-902C-091E0BDE0A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686558" y="3237347"/>
              <a:ext cx="365588" cy="9072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5920445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Additional Novel Strategies in MCL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CDK4/6 inhibition</a:t>
            </a:r>
          </a:p>
          <a:p>
            <a:endParaRPr lang="en-US" sz="1000" dirty="0"/>
          </a:p>
          <a:p>
            <a:r>
              <a:rPr lang="en-US" dirty="0"/>
              <a:t>PI3 kinase delta inhibition</a:t>
            </a:r>
          </a:p>
          <a:p>
            <a:endParaRPr lang="en-US" sz="1000" dirty="0"/>
          </a:p>
          <a:p>
            <a:r>
              <a:rPr lang="en-US" dirty="0"/>
              <a:t>Anti-CD19 CAR T-cells</a:t>
            </a:r>
          </a:p>
        </p:txBody>
      </p:sp>
    </p:spTree>
    <p:extLst>
      <p:ext uri="{BB962C8B-B14F-4D97-AF65-F5344CB8AC3E}">
        <p14:creationId xmlns:p14="http://schemas.microsoft.com/office/powerpoint/2010/main" val="85465227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99" y="1876084"/>
            <a:ext cx="5259309" cy="30798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Additional Novel Strategies in MCL: </a:t>
            </a:r>
            <a:r>
              <a:rPr lang="en-US" sz="2800" dirty="0" smtClean="0"/>
              <a:t>CDK4/6 </a:t>
            </a:r>
            <a:r>
              <a:rPr lang="en-US" sz="2800" dirty="0"/>
              <a:t>inhibition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371600"/>
            <a:ext cx="10566401" cy="762000"/>
          </a:xfrm>
        </p:spPr>
        <p:txBody>
          <a:bodyPr/>
          <a:lstStyle/>
          <a:p>
            <a:r>
              <a:rPr lang="en-US" dirty="0" err="1"/>
              <a:t>Palbociclib</a:t>
            </a:r>
            <a:r>
              <a:rPr lang="en-US" dirty="0"/>
              <a:t> (n=17)  ORR 18%, SD 41</a:t>
            </a:r>
            <a:r>
              <a:rPr lang="en-US" dirty="0" smtClean="0"/>
              <a:t>%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427" y="4418849"/>
            <a:ext cx="2769545" cy="6733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6200" y="1670446"/>
            <a:ext cx="3614423" cy="35111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949" y="6216134"/>
            <a:ext cx="205697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Leonard, et al. Blood 2012</a:t>
            </a:r>
          </a:p>
          <a:p>
            <a:r>
              <a:rPr lang="en-US" sz="900" dirty="0" err="1" smtClean="0"/>
              <a:t>Morschhauser</a:t>
            </a:r>
            <a:r>
              <a:rPr lang="en-US" sz="900" dirty="0"/>
              <a:t>, et al. Proc ASH 2014</a:t>
            </a:r>
          </a:p>
          <a:p>
            <a:r>
              <a:rPr lang="en-US" sz="900" dirty="0"/>
              <a:t>Martin, et al. Proc ASH 2016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06399" y="5181600"/>
            <a:ext cx="10566401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3366"/>
              </a:buClr>
              <a:buSzPct val="85000"/>
              <a:buFont typeface="Times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3366"/>
              </a:buClr>
              <a:buSzPct val="8500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3366"/>
              </a:buClr>
              <a:buSzPct val="85000"/>
              <a:buFont typeface="Times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3366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3366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3366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3366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3366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ts val="1200"/>
              </a:spcAft>
              <a:buClr>
                <a:srgbClr val="003366"/>
              </a:buClr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Abemaciclib</a:t>
            </a:r>
            <a:r>
              <a:rPr lang="en-US" dirty="0"/>
              <a:t> (n=22) ORR 23</a:t>
            </a:r>
            <a:r>
              <a:rPr lang="en-US" dirty="0" smtClean="0"/>
              <a:t>%, SD </a:t>
            </a:r>
            <a:r>
              <a:rPr lang="en-US" dirty="0"/>
              <a:t>41%</a:t>
            </a:r>
            <a:endParaRPr lang="en-US" sz="800" dirty="0"/>
          </a:p>
          <a:p>
            <a:r>
              <a:rPr lang="en-US" dirty="0" err="1"/>
              <a:t>Palbociclib</a:t>
            </a:r>
            <a:r>
              <a:rPr lang="en-US" dirty="0"/>
              <a:t> + </a:t>
            </a:r>
            <a:r>
              <a:rPr lang="en-US" dirty="0" err="1"/>
              <a:t>ibrutinib</a:t>
            </a:r>
            <a:r>
              <a:rPr lang="en-US" dirty="0"/>
              <a:t> (n=18) ORR 67%, CRR 44%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2632584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Additional Novel Strategies in MCL: PI3 kinase delta inhibition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568" y="1419602"/>
            <a:ext cx="5232400" cy="4572000"/>
          </a:xfrm>
        </p:spPr>
        <p:txBody>
          <a:bodyPr/>
          <a:lstStyle/>
          <a:p>
            <a:r>
              <a:rPr lang="en-US" dirty="0"/>
              <a:t>Idelalisib ORR 40% (5% CR), but median PFS/DOR of 3.7m/2.7m</a:t>
            </a:r>
          </a:p>
          <a:p>
            <a:r>
              <a:rPr lang="en-US" dirty="0"/>
              <a:t>Constitutive PI3K alpha signaling may mediate </a:t>
            </a:r>
            <a:r>
              <a:rPr lang="en-US" dirty="0" smtClean="0"/>
              <a:t>resistance</a:t>
            </a:r>
          </a:p>
          <a:p>
            <a:r>
              <a:rPr lang="en-US" dirty="0" err="1"/>
              <a:t>Copanlisib</a:t>
            </a:r>
            <a:r>
              <a:rPr lang="en-US" dirty="0"/>
              <a:t> is a pan PI3K inhibitor with potent delta and alpha inhibition</a:t>
            </a:r>
          </a:p>
          <a:p>
            <a:pPr lvl="1"/>
            <a:r>
              <a:rPr lang="en-US" dirty="0"/>
              <a:t>N=11, median 3 prior lines of </a:t>
            </a:r>
            <a:r>
              <a:rPr lang="en-US" dirty="0" err="1"/>
              <a:t>tx</a:t>
            </a:r>
            <a:r>
              <a:rPr lang="en-US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 </a:t>
            </a:r>
            <a:r>
              <a:rPr lang="en-US" dirty="0"/>
              <a:t>refractory to last </a:t>
            </a:r>
            <a:r>
              <a:rPr lang="en-US" dirty="0" err="1"/>
              <a:t>tx</a:t>
            </a:r>
            <a:endParaRPr lang="en-US" dirty="0"/>
          </a:p>
          <a:p>
            <a:pPr lvl="1"/>
            <a:r>
              <a:rPr lang="en-US" dirty="0"/>
              <a:t>5 </a:t>
            </a:r>
            <a:r>
              <a:rPr lang="en-US" dirty="0" smtClean="0"/>
              <a:t>PR/2 </a:t>
            </a:r>
            <a:r>
              <a:rPr lang="en-US" dirty="0"/>
              <a:t>CR (ORR 64%)</a:t>
            </a:r>
          </a:p>
          <a:p>
            <a:pPr lvl="1"/>
            <a:r>
              <a:rPr lang="en-US" dirty="0"/>
              <a:t>Median DOR 5 m. 2 responses &gt;9 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211669"/>
            <a:ext cx="169148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Gopal, et al. NEJM 2014</a:t>
            </a:r>
          </a:p>
          <a:p>
            <a:r>
              <a:rPr lang="en-US" sz="900" dirty="0" err="1"/>
              <a:t>Dreyling</a:t>
            </a:r>
            <a:r>
              <a:rPr lang="en-US" sz="900" dirty="0"/>
              <a:t>, et al. Ann </a:t>
            </a:r>
            <a:r>
              <a:rPr lang="en-US" sz="900" dirty="0" err="1"/>
              <a:t>Onc</a:t>
            </a:r>
            <a:r>
              <a:rPr lang="en-US" sz="900" dirty="0"/>
              <a:t> 2017</a:t>
            </a:r>
          </a:p>
          <a:p>
            <a:pPr>
              <a:defRPr/>
            </a:pPr>
            <a:r>
              <a:rPr lang="en-US" sz="900" dirty="0"/>
              <a:t>Cunningham Proc ASH 2015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344" r="15724" b="27699"/>
          <a:stretch/>
        </p:blipFill>
        <p:spPr>
          <a:xfrm>
            <a:off x="5576722" y="1668649"/>
            <a:ext cx="6615278" cy="407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72809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Additional Novel Strategies in MCL: Anti-CD19 CAR T-cells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JCAR014 produced responses in 1 of 4 subjects in a phase I study</a:t>
            </a:r>
          </a:p>
          <a:p>
            <a:endParaRPr lang="en-US" dirty="0"/>
          </a:p>
          <a:p>
            <a:r>
              <a:rPr lang="en-US" dirty="0" err="1"/>
              <a:t>Lisocabtagene</a:t>
            </a:r>
            <a:r>
              <a:rPr lang="en-US" dirty="0"/>
              <a:t> </a:t>
            </a:r>
            <a:r>
              <a:rPr lang="en-US" dirty="0" err="1"/>
              <a:t>maraleucel</a:t>
            </a:r>
            <a:r>
              <a:rPr lang="en-US" dirty="0"/>
              <a:t> (JCAR017</a:t>
            </a:r>
            <a:r>
              <a:rPr lang="en-US" dirty="0" smtClean="0"/>
              <a:t>) </a:t>
            </a:r>
            <a:r>
              <a:rPr lang="en-US" dirty="0"/>
              <a:t>is an anti-CD19-4-1BB CAR T-cell administered in a precise composition, being studied in the TRANSCEND 001 trial in aggressive B-cell NHL</a:t>
            </a:r>
          </a:p>
          <a:p>
            <a:pPr lvl="1"/>
            <a:r>
              <a:rPr lang="en-US" dirty="0"/>
              <a:t>Small number of patients treated thus far, but responses are being observed. Accrual is ongoing.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721" y="6383079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Turtle, et al. Sci Trans Med 2016.</a:t>
            </a:r>
          </a:p>
          <a:p>
            <a:r>
              <a:rPr lang="en-US" sz="900" dirty="0"/>
              <a:t>Abramson, et al. Proc ASCO 2018</a:t>
            </a:r>
          </a:p>
        </p:txBody>
      </p:sp>
    </p:spTree>
    <p:extLst>
      <p:ext uri="{BB962C8B-B14F-4D97-AF65-F5344CB8AC3E}">
        <p14:creationId xmlns:p14="http://schemas.microsoft.com/office/powerpoint/2010/main" val="351462369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637535" y="1295401"/>
            <a:ext cx="2783739" cy="2166507"/>
            <a:chOff x="113534" y="1295400"/>
            <a:chExt cx="2783739" cy="2166507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34" t="3615" r="50995" b="48322"/>
            <a:stretch/>
          </p:blipFill>
          <p:spPr bwMode="auto">
            <a:xfrm>
              <a:off x="113534" y="1582559"/>
              <a:ext cx="2705866" cy="18793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61001" y="1295400"/>
              <a:ext cx="25362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Ibrutinib increases CAR expansion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820301" y="3897122"/>
            <a:ext cx="3865161" cy="2131638"/>
            <a:chOff x="5296300" y="3897122"/>
            <a:chExt cx="3865161" cy="2131638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04" t="80137"/>
            <a:stretch/>
          </p:blipFill>
          <p:spPr bwMode="auto">
            <a:xfrm>
              <a:off x="5638800" y="4267200"/>
              <a:ext cx="3396255" cy="1761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296300" y="3897122"/>
              <a:ext cx="3865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Ibrutinib downregulates inhibitory immune checkpoints</a:t>
              </a:r>
            </a:p>
          </p:txBody>
        </p:sp>
      </p:grpSp>
      <p:sp>
        <p:nvSpPr>
          <p:cNvPr id="18" name="Title 4"/>
          <p:cNvSpPr txBox="1">
            <a:spLocks/>
          </p:cNvSpPr>
          <p:nvPr/>
        </p:nvSpPr>
        <p:spPr>
          <a:xfrm>
            <a:off x="304800" y="375837"/>
            <a:ext cx="10254255" cy="609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r>
              <a:rPr lang="en-US" sz="2800" kern="0" dirty="0"/>
              <a:t>Ibrutinib combined with CAR T-cells in vitro for MCL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648201" y="1305394"/>
            <a:ext cx="5694361" cy="2230800"/>
            <a:chOff x="3124200" y="1305394"/>
            <a:chExt cx="5694361" cy="2230800"/>
          </a:xfrm>
        </p:grpSpPr>
        <p:grpSp>
          <p:nvGrpSpPr>
            <p:cNvPr id="8" name="Group 7"/>
            <p:cNvGrpSpPr/>
            <p:nvPr/>
          </p:nvGrpSpPr>
          <p:grpSpPr>
            <a:xfrm>
              <a:off x="3124200" y="1305394"/>
              <a:ext cx="5694361" cy="2230800"/>
              <a:chOff x="3124200" y="1305394"/>
              <a:chExt cx="5694361" cy="2230800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6200"/>
              <a:stretch/>
            </p:blipFill>
            <p:spPr bwMode="auto">
              <a:xfrm>
                <a:off x="3216856" y="1592719"/>
                <a:ext cx="5601705" cy="1943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3124200" y="1305394"/>
                <a:ext cx="54063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Ibrutinib improves cell lysis in ibrutinib sensitive or resistant MCL lines in vitro</a:t>
                </a: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3216856" y="1572399"/>
              <a:ext cx="212144" cy="18020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00201" y="3733800"/>
            <a:ext cx="5322965" cy="3071120"/>
            <a:chOff x="76200" y="3733800"/>
            <a:chExt cx="5322965" cy="3071120"/>
          </a:xfrm>
        </p:grpSpPr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228600" y="6611960"/>
              <a:ext cx="2362200" cy="192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msgothic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msgothic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msgothic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msgothic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msgothic" charset="0"/>
                </a:defRPr>
              </a:lvl5pPr>
              <a:lvl6pPr marL="15367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msgothic" charset="0"/>
                </a:defRPr>
              </a:lvl6pPr>
              <a:lvl7pPr marL="19939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msgothic" charset="0"/>
                </a:defRPr>
              </a:lvl7pPr>
              <a:lvl8pPr marL="24511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msgothic" charset="0"/>
                </a:defRPr>
              </a:lvl8pPr>
              <a:lvl9pPr marL="29083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cs typeface="msgothic" charset="0"/>
                </a:defRPr>
              </a:lvl9pPr>
            </a:lstStyle>
            <a:p>
              <a:r>
                <a:rPr lang="en-GB" altLang="en-US" sz="1000" dirty="0" err="1">
                  <a:latin typeface="Arial" panose="020B0604020202020204" pitchFamily="34" charset="0"/>
                </a:rPr>
                <a:t>Ruella</a:t>
              </a:r>
              <a:r>
                <a:rPr lang="en-GB" altLang="en-US" sz="1000" dirty="0">
                  <a:latin typeface="Arial" panose="020B0604020202020204" pitchFamily="34" charset="0"/>
                </a:rPr>
                <a:t> et al. </a:t>
              </a:r>
              <a:r>
                <a:rPr lang="en-GB" altLang="en-US" sz="1000" dirty="0" err="1">
                  <a:latin typeface="Arial" panose="020B0604020202020204" pitchFamily="34" charset="0"/>
                </a:rPr>
                <a:t>Clin</a:t>
              </a:r>
              <a:r>
                <a:rPr lang="en-GB" altLang="en-US" sz="1000" dirty="0">
                  <a:latin typeface="Arial" panose="020B0604020202020204" pitchFamily="34" charset="0"/>
                </a:rPr>
                <a:t> Cancer Res 2016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13534" y="3733800"/>
              <a:ext cx="5285631" cy="2819400"/>
              <a:chOff x="113534" y="3733800"/>
              <a:chExt cx="5285631" cy="2819400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061" b="50602"/>
              <a:stretch/>
            </p:blipFill>
            <p:spPr bwMode="auto">
              <a:xfrm>
                <a:off x="113534" y="4014476"/>
                <a:ext cx="5285631" cy="25387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381000" y="3733800"/>
                <a:ext cx="445327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Ibrutinib enhances CAR T-cell MCL activity in MCL xenografts</a:t>
                </a: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76200" y="4163199"/>
              <a:ext cx="212144" cy="18020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454856" y="4114800"/>
              <a:ext cx="212144" cy="18020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289131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Disclosures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397598"/>
              </p:ext>
            </p:extLst>
          </p:nvPr>
        </p:nvGraphicFramePr>
        <p:xfrm>
          <a:off x="1333500" y="2590800"/>
          <a:ext cx="9423400" cy="16764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622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8012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Consulting Agreements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Amgen Inc, Bayer HealthCare Pharmaceuticals, Celgene Corporation, Gilead Sciences Inc,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Humanigen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Inc, Juno Therapeutics,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Karyopharm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Therapeutics, Merck, Novartis, Seattle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Genetics,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Verastem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Inc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82027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Take home points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BCL-2 inhibitor venetoclax induces substantial remissions in relapsed/refractory MCL post chemoimmunotherapy</a:t>
            </a:r>
          </a:p>
          <a:p>
            <a:r>
              <a:rPr lang="en-US" dirty="0"/>
              <a:t>Further studies of venetoclax post ibrutinib are warranted</a:t>
            </a:r>
          </a:p>
          <a:p>
            <a:r>
              <a:rPr lang="en-US" dirty="0"/>
              <a:t>We need to elucidate mechanisms </a:t>
            </a:r>
            <a:r>
              <a:rPr lang="en-US" dirty="0" smtClean="0"/>
              <a:t>of </a:t>
            </a:r>
            <a:r>
              <a:rPr lang="en-US" dirty="0"/>
              <a:t>resistance to design rational combination strategies with venetoclax</a:t>
            </a:r>
          </a:p>
          <a:p>
            <a:r>
              <a:rPr lang="en-US" dirty="0"/>
              <a:t>Additional novel agents of interest under investigation include </a:t>
            </a:r>
            <a:r>
              <a:rPr lang="en-US" dirty="0" smtClean="0"/>
              <a:t>CDK4/6 </a:t>
            </a:r>
            <a:r>
              <a:rPr lang="en-US" dirty="0"/>
              <a:t>inhibitors (in combination), PI3K inhibitors (potentially targeting both alpha and delta isoforms), and anti-CD19 CAR T-cells</a:t>
            </a:r>
          </a:p>
        </p:txBody>
      </p:sp>
    </p:spTree>
    <p:extLst>
      <p:ext uri="{BB962C8B-B14F-4D97-AF65-F5344CB8AC3E}">
        <p14:creationId xmlns:p14="http://schemas.microsoft.com/office/powerpoint/2010/main" val="9026085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527126"/>
            <a:ext cx="2118608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Yes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231726" y="2563441"/>
            <a:ext cx="411163" cy="411163"/>
          </a:xfrm>
          <a:prstGeom prst="rect">
            <a:avLst/>
          </a:prstGeom>
        </p:spPr>
      </p:pic>
      <p:sp>
        <p:nvSpPr>
          <p:cNvPr id="10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4658" y="2551005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FFFF"/>
                </a:solidFill>
                <a:latin typeface="Arial"/>
                <a:ea typeface=""/>
              </a:rPr>
              <a:t>20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665420" y="2563441"/>
            <a:ext cx="411163" cy="4111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099114" y="2563441"/>
            <a:ext cx="411163" cy="4111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532808" y="2563441"/>
            <a:ext cx="411163" cy="4111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966502" y="2563441"/>
            <a:ext cx="411163" cy="4111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400196" y="2563441"/>
            <a:ext cx="411163" cy="4111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833890" y="2563441"/>
            <a:ext cx="411163" cy="4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267584" y="2563441"/>
            <a:ext cx="411163" cy="411163"/>
          </a:xfrm>
          <a:prstGeom prst="rect">
            <a:avLst/>
          </a:prstGeom>
        </p:spPr>
      </p:pic>
      <p:sp>
        <p:nvSpPr>
          <p:cNvPr id="18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559631"/>
            <a:ext cx="2118608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No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231726" y="3564384"/>
            <a:ext cx="411163" cy="411163"/>
          </a:xfrm>
          <a:prstGeom prst="rect">
            <a:avLst/>
          </a:prstGeom>
        </p:spPr>
      </p:pic>
      <p:sp>
        <p:nvSpPr>
          <p:cNvPr id="20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7613" y="3566353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3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666340" y="3564384"/>
            <a:ext cx="411163" cy="4111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100954" y="3564384"/>
            <a:ext cx="411163" cy="411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707718" y="2563441"/>
            <a:ext cx="411163" cy="41116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141412" y="2563441"/>
            <a:ext cx="411163" cy="4111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575106" y="2563441"/>
            <a:ext cx="411163" cy="4111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031331" y="2563441"/>
            <a:ext cx="411163" cy="4111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465025" y="2563441"/>
            <a:ext cx="411163" cy="41116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898719" y="2563441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32413" y="2563441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766107" y="2563441"/>
            <a:ext cx="411163" cy="4111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222923" y="2563441"/>
            <a:ext cx="411163" cy="4111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656617" y="2563441"/>
            <a:ext cx="411163" cy="411163"/>
          </a:xfrm>
          <a:prstGeom prst="rect">
            <a:avLst/>
          </a:prstGeom>
        </p:spPr>
      </p:pic>
      <p:sp>
        <p:nvSpPr>
          <p:cNvPr id="39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9" y="230198"/>
            <a:ext cx="1075001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Based on available data and reimbursement issues aside, would you attempt to access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venetoclax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 for select patients with relapsed/refractory MCL?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123266" y="2563441"/>
            <a:ext cx="411163" cy="41116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556960" y="2563441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3906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3"/>
          <p:cNvSpPr>
            <a:spLocks/>
          </p:cNvSpPr>
          <p:nvPr/>
        </p:nvSpPr>
        <p:spPr bwMode="auto">
          <a:xfrm>
            <a:off x="320565" y="6211614"/>
            <a:ext cx="7772400" cy="646386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11" name="Title 6"/>
          <p:cNvSpPr txBox="1">
            <a:spLocks/>
          </p:cNvSpPr>
          <p:nvPr/>
        </p:nvSpPr>
        <p:spPr bwMode="auto">
          <a:xfrm>
            <a:off x="903890" y="1137138"/>
            <a:ext cx="10258096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Ibrutinib and chemo resistance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aseline="0" dirty="0">
                <a:solidFill>
                  <a:srgbClr val="FFC000"/>
                </a:solidFill>
                <a:latin typeface="Arial" pitchFamily="34" charset="0"/>
              </a:rPr>
              <a:t>3rd line in a patient who progressed on chemo and on </a:t>
            </a:r>
            <a:r>
              <a:rPr lang="en-US" altLang="en-US" sz="1600" baseline="0" dirty="0" err="1">
                <a:solidFill>
                  <a:srgbClr val="FFC000"/>
                </a:solidFill>
                <a:latin typeface="Arial" pitchFamily="34" charset="0"/>
              </a:rPr>
              <a:t>BTKi</a:t>
            </a:r>
            <a:r>
              <a:rPr lang="en-US" altLang="en-US" sz="1600" baseline="0" dirty="0">
                <a:solidFill>
                  <a:srgbClr val="FFC000"/>
                </a:solidFill>
                <a:latin typeface="Arial" pitchFamily="34" charset="0"/>
              </a:rPr>
              <a:t> therapy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Young </a:t>
            </a:r>
            <a:r>
              <a:rPr lang="en-US" altLang="en-US" sz="1600" b="0" baseline="0" dirty="0" err="1">
                <a:solidFill>
                  <a:srgbClr val="FFFFFF"/>
                </a:solidFill>
                <a:latin typeface="Arial" pitchFamily="34" charset="0"/>
              </a:rPr>
              <a:t>pt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 who has failed </a:t>
            </a:r>
            <a:r>
              <a:rPr lang="en-US" altLang="en-US" sz="1600" b="0" baseline="0" dirty="0" smtClean="0">
                <a:solidFill>
                  <a:srgbClr val="FFFFFF"/>
                </a:solidFill>
                <a:latin typeface="Arial" pitchFamily="34" charset="0"/>
              </a:rPr>
              <a:t>chemo-</a:t>
            </a:r>
            <a:r>
              <a:rPr lang="en-US" altLang="en-US" sz="1600" b="0" baseline="0" dirty="0" err="1" smtClean="0">
                <a:solidFill>
                  <a:srgbClr val="FFFFFF"/>
                </a:solidFill>
                <a:latin typeface="Arial" pitchFamily="34" charset="0"/>
              </a:rPr>
              <a:t>immuno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, </a:t>
            </a:r>
            <a:r>
              <a:rPr lang="en-US" altLang="en-US" sz="1600" b="0" baseline="0" dirty="0" smtClean="0">
                <a:solidFill>
                  <a:srgbClr val="FFFFFF"/>
                </a:solidFill>
                <a:latin typeface="Arial" pitchFamily="34" charset="0"/>
              </a:rPr>
              <a:t>ASCT 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and </a:t>
            </a:r>
            <a:r>
              <a:rPr lang="en-US" altLang="en-US" sz="1600" b="0" baseline="0" dirty="0" smtClean="0">
                <a:solidFill>
                  <a:srgbClr val="FFFFFF"/>
                </a:solidFill>
                <a:latin typeface="Arial" pitchFamily="34" charset="0"/>
              </a:rPr>
              <a:t>BTK 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inhibitor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aseline="0" dirty="0">
                <a:solidFill>
                  <a:srgbClr val="FFC000"/>
                </a:solidFill>
                <a:latin typeface="Arial" pitchFamily="34" charset="0"/>
              </a:rPr>
              <a:t>Progress through BTK inhibition and </a:t>
            </a:r>
            <a:r>
              <a:rPr lang="en-US" altLang="en-US" sz="1600" baseline="0" dirty="0" err="1">
                <a:solidFill>
                  <a:srgbClr val="FFC000"/>
                </a:solidFill>
                <a:latin typeface="Arial" pitchFamily="34" charset="0"/>
              </a:rPr>
              <a:t>lenalidomide</a:t>
            </a:r>
            <a:r>
              <a:rPr lang="en-US" altLang="en-US" sz="1600" baseline="0" dirty="0">
                <a:solidFill>
                  <a:srgbClr val="FFC000"/>
                </a:solidFill>
                <a:latin typeface="Arial" pitchFamily="34" charset="0"/>
              </a:rPr>
              <a:t> therapy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Combo with ibrutinib is promising but there are not enough data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70 </a:t>
            </a:r>
            <a:r>
              <a:rPr lang="en-US" altLang="en-US" sz="1600" b="0" baseline="0" dirty="0" err="1">
                <a:solidFill>
                  <a:srgbClr val="FFFFFF"/>
                </a:solidFill>
                <a:latin typeface="Arial" pitchFamily="34" charset="0"/>
              </a:rPr>
              <a:t>yo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 who failed prior BR + MR (on E1411), intolerant to </a:t>
            </a:r>
            <a:r>
              <a:rPr lang="en-US" altLang="en-US" sz="1600" b="0" baseline="0" dirty="0" err="1">
                <a:solidFill>
                  <a:srgbClr val="FFFFFF"/>
                </a:solidFill>
                <a:latin typeface="Arial" pitchFamily="34" charset="0"/>
              </a:rPr>
              <a:t>len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 (rash), PD on acalabrutinib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Older patient with MCL who failed </a:t>
            </a:r>
            <a:r>
              <a:rPr lang="en-US" altLang="en-US" sz="1600" b="0" baseline="0" smtClean="0">
                <a:solidFill>
                  <a:srgbClr val="FFFFFF"/>
                </a:solidFill>
                <a:latin typeface="Arial" pitchFamily="34" charset="0"/>
              </a:rPr>
              <a:t>ibrutinib</a:t>
            </a:r>
            <a:endParaRPr lang="en-US" altLang="en-US" sz="1600" b="0" baseline="0" dirty="0">
              <a:solidFill>
                <a:srgbClr val="FFFFFF"/>
              </a:solidFill>
              <a:latin typeface="Arial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Rapid progression from ibrutinib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Third </a:t>
            </a:r>
            <a:r>
              <a:rPr lang="en-US" altLang="en-US" sz="1600" b="0" baseline="0" dirty="0" smtClean="0">
                <a:solidFill>
                  <a:srgbClr val="FFFFFF"/>
                </a:solidFill>
                <a:latin typeface="Arial" pitchFamily="34" charset="0"/>
              </a:rPr>
              <a:t>or fourth 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line of therapy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Once failed </a:t>
            </a:r>
            <a:r>
              <a:rPr lang="en-US" altLang="en-US" sz="1600" b="0" baseline="0" dirty="0" err="1">
                <a:solidFill>
                  <a:srgbClr val="FFFFFF"/>
                </a:solidFill>
                <a:latin typeface="Arial" pitchFamily="34" charset="0"/>
              </a:rPr>
              <a:t>immunochemo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 and ibrutinib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Ibrutinib failures or </a:t>
            </a:r>
            <a:r>
              <a:rPr lang="en-US" altLang="en-US" sz="1600" b="0" baseline="0" dirty="0" err="1" smtClean="0">
                <a:solidFill>
                  <a:srgbClr val="FFFFFF"/>
                </a:solidFill>
                <a:latin typeface="Arial" pitchFamily="34" charset="0"/>
              </a:rPr>
              <a:t>blastic</a:t>
            </a:r>
            <a:r>
              <a:rPr lang="en-US" altLang="en-US" sz="1600" b="0" baseline="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transformation in first relapse as a bridge to </a:t>
            </a:r>
            <a:r>
              <a:rPr lang="en-US" altLang="en-US" sz="1600" b="0" baseline="0" dirty="0" err="1">
                <a:solidFill>
                  <a:srgbClr val="FFFFFF"/>
                </a:solidFill>
                <a:latin typeface="Arial" pitchFamily="34" charset="0"/>
              </a:rPr>
              <a:t>allo</a:t>
            </a:r>
            <a:endParaRPr lang="en-US" altLang="en-US" sz="1600" b="0" baseline="0" dirty="0">
              <a:solidFill>
                <a:srgbClr val="FFFFFF"/>
              </a:solidFill>
              <a:latin typeface="Arial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Failed 2 prior therapies or </a:t>
            </a:r>
            <a:r>
              <a:rPr lang="en-US" altLang="en-US" sz="1600" b="0" baseline="0" dirty="0" err="1">
                <a:solidFill>
                  <a:srgbClr val="FFFFFF"/>
                </a:solidFill>
                <a:latin typeface="Arial" pitchFamily="34" charset="0"/>
              </a:rPr>
              <a:t>blastoid</a:t>
            </a: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US" altLang="en-US" sz="1600" b="0" baseline="0" dirty="0" smtClean="0">
                <a:solidFill>
                  <a:srgbClr val="FFFFFF"/>
                </a:solidFill>
                <a:latin typeface="Arial" pitchFamily="34" charset="0"/>
              </a:rPr>
              <a:t>variant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en-US" sz="1600" b="0" baseline="0" dirty="0">
              <a:solidFill>
                <a:srgbClr val="FFFFFF"/>
              </a:solidFill>
              <a:latin typeface="Arial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en-US" sz="1600" b="0" baseline="0" dirty="0">
              <a:solidFill>
                <a:srgbClr val="FFFFFF"/>
              </a:solidFill>
              <a:latin typeface="Arial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aseline="0" dirty="0">
                <a:solidFill>
                  <a:srgbClr val="FFC000"/>
                </a:solidFill>
                <a:latin typeface="Arial" pitchFamily="34" charset="0"/>
              </a:rPr>
              <a:t>Any patient relapsing soon after chemotherapy should be considered for ibrutinib + venetoclax, in my opinion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Progression or intolerance to ibrutinib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Younger patient; post ibrutinib, considering CAR-T cell therapy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Failed BTK inhibitor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Post BTK inhibitor and lenalidomide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Still too risky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Progressed after 2 cycles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Pts failing a BTK </a:t>
            </a:r>
            <a:r>
              <a:rPr lang="en-US" altLang="en-US" sz="1600" b="0" baseline="0" dirty="0" smtClean="0">
                <a:solidFill>
                  <a:srgbClr val="FFFFFF"/>
                </a:solidFill>
                <a:latin typeface="Arial" pitchFamily="34" charset="0"/>
              </a:rPr>
              <a:t>inhibitor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Progression after BTK inhibitor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600" b="0" baseline="0" dirty="0">
                <a:solidFill>
                  <a:srgbClr val="FFFFFF"/>
                </a:solidFill>
                <a:latin typeface="Arial" pitchFamily="34" charset="0"/>
              </a:rPr>
              <a:t>Relapsed after </a:t>
            </a:r>
            <a:r>
              <a:rPr lang="en-US" altLang="en-US" sz="1600" b="0" baseline="0" dirty="0" smtClean="0">
                <a:solidFill>
                  <a:srgbClr val="FFFFFF"/>
                </a:solidFill>
                <a:latin typeface="Arial" pitchFamily="34" charset="0"/>
              </a:rPr>
              <a:t>ibrutinib</a:t>
            </a:r>
            <a:endParaRPr lang="en-US" altLang="en-US" sz="1600" b="0" baseline="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9" y="330973"/>
            <a:ext cx="10750012" cy="80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Please describe a clinical scenario for which you would recommend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venetoclax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 for a patient with MCL.</a:t>
            </a:r>
          </a:p>
        </p:txBody>
      </p:sp>
    </p:spTree>
    <p:extLst>
      <p:ext uri="{BB962C8B-B14F-4D97-AF65-F5344CB8AC3E}">
        <p14:creationId xmlns:p14="http://schemas.microsoft.com/office/powerpoint/2010/main" val="60092730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521" y="1887077"/>
            <a:ext cx="3532339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The risk is greater in CLL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515" y="2701743"/>
            <a:ext cx="3294345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The risk is about the same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833" y="3501781"/>
            <a:ext cx="3382027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There are not enough</a:t>
            </a:r>
            <a:br>
              <a:rPr lang="en-US" b="1" dirty="0">
                <a:solidFill>
                  <a:srgbClr val="FFFFFF"/>
                </a:solidFill>
                <a:latin typeface="Arial"/>
                <a:ea typeface=""/>
              </a:rPr>
            </a:b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 available data at this time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521" y="4241280"/>
            <a:ext cx="3532339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The risk is greater in MCL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95978" y="1897284"/>
            <a:ext cx="411163" cy="411163"/>
          </a:xfrm>
          <a:prstGeom prst="rect">
            <a:avLst/>
          </a:prstGeom>
        </p:spPr>
      </p:pic>
      <p:sp>
        <p:nvSpPr>
          <p:cNvPr id="13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872" y="1914849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FFFF"/>
                </a:solidFill>
                <a:latin typeface="Arial"/>
                <a:ea typeface=""/>
              </a:rPr>
              <a:t>11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29672" y="1897284"/>
            <a:ext cx="411163" cy="4111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63366" y="1897284"/>
            <a:ext cx="411163" cy="4111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97060" y="1897284"/>
            <a:ext cx="411163" cy="4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630754" y="1897284"/>
            <a:ext cx="411163" cy="4111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064448" y="1897284"/>
            <a:ext cx="411163" cy="411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498142" y="1897284"/>
            <a:ext cx="411163" cy="411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931836" y="1897284"/>
            <a:ext cx="411163" cy="41116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365530" y="1897284"/>
            <a:ext cx="411163" cy="4111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95978" y="2706496"/>
            <a:ext cx="411163" cy="411163"/>
          </a:xfrm>
          <a:prstGeom prst="rect">
            <a:avLst/>
          </a:prstGeom>
        </p:spPr>
      </p:pic>
      <p:sp>
        <p:nvSpPr>
          <p:cNvPr id="23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3108" y="2708465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FFFF"/>
                </a:solidFill>
                <a:latin typeface="Arial"/>
                <a:ea typeface=""/>
              </a:rPr>
              <a:t>8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29672" y="2706496"/>
            <a:ext cx="411163" cy="41116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63366" y="2706496"/>
            <a:ext cx="411163" cy="41116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97060" y="2706496"/>
            <a:ext cx="411163" cy="41116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630754" y="2706496"/>
            <a:ext cx="411163" cy="411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95978" y="3489582"/>
            <a:ext cx="411163" cy="411163"/>
          </a:xfrm>
          <a:prstGeom prst="rect">
            <a:avLst/>
          </a:prstGeom>
        </p:spPr>
      </p:pic>
      <p:sp>
        <p:nvSpPr>
          <p:cNvPr id="29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4451" y="3520644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3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95978" y="4277595"/>
            <a:ext cx="411163" cy="411163"/>
          </a:xfrm>
          <a:prstGeom prst="rect">
            <a:avLst/>
          </a:prstGeom>
        </p:spPr>
      </p:pic>
      <p:sp>
        <p:nvSpPr>
          <p:cNvPr id="31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0259" y="4265159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064448" y="2706496"/>
            <a:ext cx="411163" cy="41116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498142" y="2706496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29672" y="3489582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99224" y="1897284"/>
            <a:ext cx="411163" cy="4111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63366" y="3489582"/>
            <a:ext cx="411163" cy="411163"/>
          </a:xfrm>
          <a:prstGeom prst="rect">
            <a:avLst/>
          </a:prstGeom>
        </p:spPr>
      </p:pic>
      <p:sp>
        <p:nvSpPr>
          <p:cNvPr id="39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9" y="192724"/>
            <a:ext cx="1075001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How would you compare the risk of tumor lysis syndrome in patients with MCL receiving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venetoclax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 to that of patients with CLL receiving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venetoclax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?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931310" y="2706496"/>
            <a:ext cx="411163" cy="41116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232392" y="1897284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32843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3798168"/>
            <a:ext cx="27432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Admit to hospital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2330644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Encourage oral hydration and allopurinol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3107246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IV hydration and allopurinol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4513012"/>
            <a:ext cx="27432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IV hydration and </a:t>
            </a:r>
            <a:r>
              <a:rPr lang="en-US" b="1" dirty="0" err="1">
                <a:solidFill>
                  <a:srgbClr val="FFFFFF"/>
                </a:solidFill>
                <a:latin typeface="Arial"/>
                <a:ea typeface=""/>
              </a:rPr>
              <a:t>rasburicase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3771156"/>
            <a:ext cx="411163" cy="411163"/>
          </a:xfrm>
          <a:prstGeom prst="rect">
            <a:avLst/>
          </a:prstGeom>
        </p:spPr>
      </p:pic>
      <p:sp>
        <p:nvSpPr>
          <p:cNvPr id="13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502" y="3813773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335397"/>
            <a:ext cx="411163" cy="411163"/>
          </a:xfrm>
          <a:prstGeom prst="rect">
            <a:avLst/>
          </a:prstGeom>
        </p:spPr>
      </p:pic>
      <p:sp>
        <p:nvSpPr>
          <p:cNvPr id="17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0450" y="2337366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smtClean="0">
                <a:solidFill>
                  <a:srgbClr val="FFFFFF"/>
                </a:solidFill>
                <a:latin typeface="Arial"/>
                <a:ea typeface=""/>
              </a:rPr>
              <a:t>15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2335397"/>
            <a:ext cx="411163" cy="411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2335397"/>
            <a:ext cx="411163" cy="411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2335397"/>
            <a:ext cx="411163" cy="41116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2335397"/>
            <a:ext cx="411163" cy="4111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23574" y="2335397"/>
            <a:ext cx="411163" cy="4111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3095047"/>
            <a:ext cx="411163" cy="411163"/>
          </a:xfrm>
          <a:prstGeom prst="rect">
            <a:avLst/>
          </a:prstGeom>
        </p:spPr>
      </p:pic>
      <p:sp>
        <p:nvSpPr>
          <p:cNvPr id="24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5364" y="3126109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5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3095047"/>
            <a:ext cx="411163" cy="41116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3095047"/>
            <a:ext cx="411163" cy="41116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4549327"/>
            <a:ext cx="411163" cy="411163"/>
          </a:xfrm>
          <a:prstGeom prst="rect">
            <a:avLst/>
          </a:prstGeom>
        </p:spPr>
      </p:pic>
      <p:sp>
        <p:nvSpPr>
          <p:cNvPr id="28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502" y="4536891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57268" y="2335397"/>
            <a:ext cx="411163" cy="4111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90962" y="2335397"/>
            <a:ext cx="411163" cy="411163"/>
          </a:xfrm>
          <a:prstGeom prst="rect">
            <a:avLst/>
          </a:prstGeom>
        </p:spPr>
      </p:pic>
      <p:sp>
        <p:nvSpPr>
          <p:cNvPr id="32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03" y="5278250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None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502" y="5297113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5257924"/>
            <a:ext cx="411163" cy="40908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3095047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3095047"/>
            <a:ext cx="411163" cy="4111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44652" y="2335397"/>
            <a:ext cx="411163" cy="41116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78346" y="2335397"/>
            <a:ext cx="411163" cy="41116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12040" y="2335397"/>
            <a:ext cx="411163" cy="41116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445734" y="2335397"/>
            <a:ext cx="411163" cy="41116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79428" y="2335397"/>
            <a:ext cx="411163" cy="411163"/>
          </a:xfrm>
          <a:prstGeom prst="rect">
            <a:avLst/>
          </a:prstGeom>
        </p:spPr>
      </p:pic>
      <p:sp>
        <p:nvSpPr>
          <p:cNvPr id="43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8" y="139286"/>
            <a:ext cx="1091043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A 60-year-old patient with MCL, an absolute lymphocyte count of 7,000 and several involved lymph nodes that are &lt;2 cm is about to receive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venetoclax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. What preemptive measures, if any, would you take to address tumor lysis syndrome prior to the initiation of therapy?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327754" y="2335397"/>
            <a:ext cx="411163" cy="41116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761448" y="2335397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6898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4692415"/>
            <a:ext cx="27432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Admit to hospital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2455904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Encourage oral hydration and allopurinol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3585195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IV hydration and allopurinol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4665403"/>
            <a:ext cx="411163" cy="411163"/>
          </a:xfrm>
          <a:prstGeom prst="rect">
            <a:avLst/>
          </a:prstGeom>
        </p:spPr>
      </p:pic>
      <p:sp>
        <p:nvSpPr>
          <p:cNvPr id="12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1664" y="4708020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4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460657"/>
            <a:ext cx="411163" cy="411163"/>
          </a:xfrm>
          <a:prstGeom prst="rect">
            <a:avLst/>
          </a:prstGeom>
        </p:spPr>
      </p:pic>
      <p:sp>
        <p:nvSpPr>
          <p:cNvPr id="14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1972" y="2462626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FFFF"/>
                </a:solidFill>
                <a:latin typeface="Arial"/>
                <a:ea typeface=""/>
              </a:rPr>
              <a:t>14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2460657"/>
            <a:ext cx="411163" cy="4111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2460657"/>
            <a:ext cx="411163" cy="4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2460657"/>
            <a:ext cx="411163" cy="4111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2460657"/>
            <a:ext cx="411163" cy="411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23574" y="2460657"/>
            <a:ext cx="411163" cy="411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3572996"/>
            <a:ext cx="411163" cy="411163"/>
          </a:xfrm>
          <a:prstGeom prst="rect">
            <a:avLst/>
          </a:prstGeom>
        </p:spPr>
      </p:pic>
      <p:sp>
        <p:nvSpPr>
          <p:cNvPr id="21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8346" y="3604058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5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3572996"/>
            <a:ext cx="411163" cy="4111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3572996"/>
            <a:ext cx="411163" cy="41116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57268" y="2460657"/>
            <a:ext cx="411163" cy="41116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90962" y="2460657"/>
            <a:ext cx="411163" cy="41116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3572996"/>
            <a:ext cx="411163" cy="4111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44652" y="2460657"/>
            <a:ext cx="411163" cy="4111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78346" y="2460657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4665403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4665403"/>
            <a:ext cx="411163" cy="4111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4665403"/>
            <a:ext cx="411163" cy="41116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12040" y="2460657"/>
            <a:ext cx="411163" cy="4111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3572996"/>
            <a:ext cx="411163" cy="41116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445734" y="2460657"/>
            <a:ext cx="411163" cy="411163"/>
          </a:xfrm>
          <a:prstGeom prst="rect">
            <a:avLst/>
          </a:prstGeom>
        </p:spPr>
      </p:pic>
      <p:sp>
        <p:nvSpPr>
          <p:cNvPr id="38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8" y="144607"/>
            <a:ext cx="1091043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An 80-year-old patient with MCL, an absolute lymphocyte count of 7,000 and several involved lymph nodes that are &lt;2 cm is about to receive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venetoclax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. What preemptive measures, if any, would you take to address tumor lysis syndrome prior to the initiation of therapy?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79428" y="2460657"/>
            <a:ext cx="411163" cy="41116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313122" y="2460657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30933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2228340"/>
            <a:ext cx="27432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Admit to hospital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3677838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Encourage oral hydration and allopurinol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2974318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IV hydration and allopurinol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4991202"/>
            <a:ext cx="27432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IV hydration and </a:t>
            </a:r>
            <a:r>
              <a:rPr lang="en-US" b="1" dirty="0" err="1">
                <a:solidFill>
                  <a:srgbClr val="FFFFFF"/>
                </a:solidFill>
                <a:latin typeface="Arial"/>
                <a:ea typeface=""/>
              </a:rPr>
              <a:t>rasburicase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201328"/>
            <a:ext cx="411163" cy="411163"/>
          </a:xfrm>
          <a:prstGeom prst="rect">
            <a:avLst/>
          </a:prstGeom>
        </p:spPr>
      </p:pic>
      <p:sp>
        <p:nvSpPr>
          <p:cNvPr id="13" name="Text Box 4">
            <a:extLst>
              <a:ext uri="{FF2B5EF4-FFF2-40B4-BE49-F238E27FC236}">
                <a16:creationId xmlns="" xmlns:a16="http://schemas.microsoft.com/office/drawing/2014/main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8550" y="2218893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smtClean="0">
                <a:solidFill>
                  <a:srgbClr val="FFFFFF"/>
                </a:solidFill>
                <a:latin typeface="Arial"/>
                <a:ea typeface=""/>
              </a:rPr>
              <a:t>10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3682591"/>
            <a:ext cx="411163" cy="411163"/>
          </a:xfrm>
          <a:prstGeom prst="rect">
            <a:avLst/>
          </a:prstGeom>
        </p:spPr>
      </p:pic>
      <p:sp>
        <p:nvSpPr>
          <p:cNvPr id="15" name="Text Box 4">
            <a:extLst>
              <a:ext uri="{FF2B5EF4-FFF2-40B4-BE49-F238E27FC236}">
                <a16:creationId xmlns="" xmlns:a16="http://schemas.microsoft.com/office/drawing/2014/main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702" y="3684560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2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3682591"/>
            <a:ext cx="411163" cy="4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962119"/>
            <a:ext cx="411163" cy="411163"/>
          </a:xfrm>
          <a:prstGeom prst="rect">
            <a:avLst/>
          </a:prstGeom>
        </p:spPr>
      </p:pic>
      <p:sp>
        <p:nvSpPr>
          <p:cNvPr id="18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1350" y="2993181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9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2962119"/>
            <a:ext cx="411163" cy="411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2962119"/>
            <a:ext cx="411163" cy="41116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5027517"/>
            <a:ext cx="411163" cy="411163"/>
          </a:xfrm>
          <a:prstGeom prst="rect">
            <a:avLst/>
          </a:prstGeom>
        </p:spPr>
      </p:pic>
      <p:sp>
        <p:nvSpPr>
          <p:cNvPr id="22" name="Text Box 4">
            <a:extLst>
              <a:ext uri="{FF2B5EF4-FFF2-40B4-BE49-F238E27FC236}">
                <a16:creationId xmlns="" xmlns:a16="http://schemas.microsoft.com/office/drawing/2014/main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502" y="5015081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3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03" y="4391629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Follow package insert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4" name="Text Box 4">
            <a:extLst>
              <a:ext uri="{FF2B5EF4-FFF2-40B4-BE49-F238E27FC236}">
                <a16:creationId xmlns="" xmlns:a16="http://schemas.microsoft.com/office/drawing/2014/main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502" y="4410492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Arial"/>
                <a:ea typeface=""/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4371303"/>
            <a:ext cx="411163" cy="40908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2962119"/>
            <a:ext cx="411163" cy="41116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2962119"/>
            <a:ext cx="411163" cy="411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18065" y="2962119"/>
            <a:ext cx="411163" cy="41116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51759" y="2962119"/>
            <a:ext cx="411163" cy="4111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85453" y="2962119"/>
            <a:ext cx="411163" cy="4111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91319" y="2201328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2201328"/>
            <a:ext cx="411163" cy="4111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72221" y="2201328"/>
            <a:ext cx="411163" cy="4111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08436" y="2201328"/>
            <a:ext cx="411163" cy="41116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39609" y="2201328"/>
            <a:ext cx="411163" cy="41116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75824" y="2201328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19147" y="2962119"/>
            <a:ext cx="411163" cy="41116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09518" y="2201328"/>
            <a:ext cx="411163" cy="411163"/>
          </a:xfrm>
          <a:prstGeom prst="rect">
            <a:avLst/>
          </a:prstGeom>
        </p:spPr>
      </p:pic>
      <p:sp>
        <p:nvSpPr>
          <p:cNvPr id="43" name="Title 6">
            <a:extLst>
              <a:ext uri="{FF2B5EF4-FFF2-40B4-BE49-F238E27FC236}">
                <a16:creationId xmlns="" xmlns:a16="http://schemas.microsoft.com/office/drawing/2014/main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8" y="174471"/>
            <a:ext cx="10910433" cy="1646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An 80-year-old patient with MCL, an absolute lymphocyte count of 7,000 and several involved lymph nodes that are &gt;5 cm is about to receive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venetoclax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. What preemptive measures, if any, would you take to address tumor lysis syndrome prior to the initiation of therapy?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63593" y="2201328"/>
            <a:ext cx="411163" cy="41116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97287" y="2201328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7856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ransplant_r1b">
  <a:themeElements>
    <a:clrScheme name="1_Transplant_r1b 13">
      <a:dk1>
        <a:srgbClr val="000000"/>
      </a:dk1>
      <a:lt1>
        <a:srgbClr val="999999"/>
      </a:lt1>
      <a:dk2>
        <a:srgbClr val="FFFFFF"/>
      </a:dk2>
      <a:lt2>
        <a:srgbClr val="808080"/>
      </a:lt2>
      <a:accent1>
        <a:srgbClr val="006100"/>
      </a:accent1>
      <a:accent2>
        <a:srgbClr val="007DA3"/>
      </a:accent2>
      <a:accent3>
        <a:srgbClr val="CACACA"/>
      </a:accent3>
      <a:accent4>
        <a:srgbClr val="000000"/>
      </a:accent4>
      <a:accent5>
        <a:srgbClr val="AAB7AA"/>
      </a:accent5>
      <a:accent6>
        <a:srgbClr val="007193"/>
      </a:accent6>
      <a:hlink>
        <a:srgbClr val="FD7500"/>
      </a:hlink>
      <a:folHlink>
        <a:srgbClr val="CC0002"/>
      </a:folHlink>
    </a:clrScheme>
    <a:fontScheme name="1_Transplant_r1b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Transplant_r1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ransplant_r1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ransplant_r1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ransplant_r1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ransplant_r1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ransplant_r1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ransplant_r1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ransplant_r1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ransplant_r1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ransplant_r1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ransplant_r1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ransplant_r1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ransplant_r1b 13">
        <a:dk1>
          <a:srgbClr val="000000"/>
        </a:dk1>
        <a:lt1>
          <a:srgbClr val="999999"/>
        </a:lt1>
        <a:dk2>
          <a:srgbClr val="FFFFFF"/>
        </a:dk2>
        <a:lt2>
          <a:srgbClr val="808080"/>
        </a:lt2>
        <a:accent1>
          <a:srgbClr val="006100"/>
        </a:accent1>
        <a:accent2>
          <a:srgbClr val="007DA3"/>
        </a:accent2>
        <a:accent3>
          <a:srgbClr val="CACACA"/>
        </a:accent3>
        <a:accent4>
          <a:srgbClr val="000000"/>
        </a:accent4>
        <a:accent5>
          <a:srgbClr val="AAB7AA"/>
        </a:accent5>
        <a:accent6>
          <a:srgbClr val="007193"/>
        </a:accent6>
        <a:hlink>
          <a:srgbClr val="FD7500"/>
        </a:hlink>
        <a:folHlink>
          <a:srgbClr val="CC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ransplant_r1b">
  <a:themeElements>
    <a:clrScheme name="Transplant_r1b 13">
      <a:dk1>
        <a:srgbClr val="000000"/>
      </a:dk1>
      <a:lt1>
        <a:srgbClr val="999999"/>
      </a:lt1>
      <a:dk2>
        <a:srgbClr val="FFFFFF"/>
      </a:dk2>
      <a:lt2>
        <a:srgbClr val="808080"/>
      </a:lt2>
      <a:accent1>
        <a:srgbClr val="006100"/>
      </a:accent1>
      <a:accent2>
        <a:srgbClr val="007DA3"/>
      </a:accent2>
      <a:accent3>
        <a:srgbClr val="CACACA"/>
      </a:accent3>
      <a:accent4>
        <a:srgbClr val="000000"/>
      </a:accent4>
      <a:accent5>
        <a:srgbClr val="AAB7AA"/>
      </a:accent5>
      <a:accent6>
        <a:srgbClr val="007193"/>
      </a:accent6>
      <a:hlink>
        <a:srgbClr val="FD7500"/>
      </a:hlink>
      <a:folHlink>
        <a:srgbClr val="CC0002"/>
      </a:folHlink>
    </a:clrScheme>
    <a:fontScheme name="Transplant_r1b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ansplant_r1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nsplant_r1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nsplant_r1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nsplant_r1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nsplant_r1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nsplant_r1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nsplant_r1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nsplant_r1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nsplant_r1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nsplant_r1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nsplant_r1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nsplant_r1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nsplant_r1b 13">
        <a:dk1>
          <a:srgbClr val="000000"/>
        </a:dk1>
        <a:lt1>
          <a:srgbClr val="999999"/>
        </a:lt1>
        <a:dk2>
          <a:srgbClr val="FFFFFF"/>
        </a:dk2>
        <a:lt2>
          <a:srgbClr val="808080"/>
        </a:lt2>
        <a:accent1>
          <a:srgbClr val="006100"/>
        </a:accent1>
        <a:accent2>
          <a:srgbClr val="007DA3"/>
        </a:accent2>
        <a:accent3>
          <a:srgbClr val="CACACA"/>
        </a:accent3>
        <a:accent4>
          <a:srgbClr val="000000"/>
        </a:accent4>
        <a:accent5>
          <a:srgbClr val="AAB7AA"/>
        </a:accent5>
        <a:accent6>
          <a:srgbClr val="007193"/>
        </a:accent6>
        <a:hlink>
          <a:srgbClr val="FD7500"/>
        </a:hlink>
        <a:folHlink>
          <a:srgbClr val="CC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ransplant_r1b">
  <a:themeElements>
    <a:clrScheme name="2_Transplant_r1b 13">
      <a:dk1>
        <a:srgbClr val="000000"/>
      </a:dk1>
      <a:lt1>
        <a:srgbClr val="999999"/>
      </a:lt1>
      <a:dk2>
        <a:srgbClr val="FFFFFF"/>
      </a:dk2>
      <a:lt2>
        <a:srgbClr val="808080"/>
      </a:lt2>
      <a:accent1>
        <a:srgbClr val="006100"/>
      </a:accent1>
      <a:accent2>
        <a:srgbClr val="007DA3"/>
      </a:accent2>
      <a:accent3>
        <a:srgbClr val="CACACA"/>
      </a:accent3>
      <a:accent4>
        <a:srgbClr val="000000"/>
      </a:accent4>
      <a:accent5>
        <a:srgbClr val="AAB7AA"/>
      </a:accent5>
      <a:accent6>
        <a:srgbClr val="007193"/>
      </a:accent6>
      <a:hlink>
        <a:srgbClr val="FD7500"/>
      </a:hlink>
      <a:folHlink>
        <a:srgbClr val="CC0002"/>
      </a:folHlink>
    </a:clrScheme>
    <a:fontScheme name="2_Transplant_r1b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Transplant_r1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ransplant_r1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ransplant_r1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ransplant_r1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ransplant_r1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ransplant_r1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ransplant_r1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ransplant_r1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ransplant_r1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ransplant_r1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ransplant_r1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ransplant_r1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ransplant_r1b 13">
        <a:dk1>
          <a:srgbClr val="000000"/>
        </a:dk1>
        <a:lt1>
          <a:srgbClr val="999999"/>
        </a:lt1>
        <a:dk2>
          <a:srgbClr val="FFFFFF"/>
        </a:dk2>
        <a:lt2>
          <a:srgbClr val="808080"/>
        </a:lt2>
        <a:accent1>
          <a:srgbClr val="006100"/>
        </a:accent1>
        <a:accent2>
          <a:srgbClr val="007DA3"/>
        </a:accent2>
        <a:accent3>
          <a:srgbClr val="CACACA"/>
        </a:accent3>
        <a:accent4>
          <a:srgbClr val="000000"/>
        </a:accent4>
        <a:accent5>
          <a:srgbClr val="AAB7AA"/>
        </a:accent5>
        <a:accent6>
          <a:srgbClr val="007193"/>
        </a:accent6>
        <a:hlink>
          <a:srgbClr val="FD7500"/>
        </a:hlink>
        <a:folHlink>
          <a:srgbClr val="CC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ransplant_r1b">
  <a:themeElements>
    <a:clrScheme name="3_Transplant_r1b 13">
      <a:dk1>
        <a:srgbClr val="000000"/>
      </a:dk1>
      <a:lt1>
        <a:srgbClr val="999999"/>
      </a:lt1>
      <a:dk2>
        <a:srgbClr val="FFFFFF"/>
      </a:dk2>
      <a:lt2>
        <a:srgbClr val="808080"/>
      </a:lt2>
      <a:accent1>
        <a:srgbClr val="006100"/>
      </a:accent1>
      <a:accent2>
        <a:srgbClr val="007DA3"/>
      </a:accent2>
      <a:accent3>
        <a:srgbClr val="CACACA"/>
      </a:accent3>
      <a:accent4>
        <a:srgbClr val="000000"/>
      </a:accent4>
      <a:accent5>
        <a:srgbClr val="AAB7AA"/>
      </a:accent5>
      <a:accent6>
        <a:srgbClr val="007193"/>
      </a:accent6>
      <a:hlink>
        <a:srgbClr val="FD7500"/>
      </a:hlink>
      <a:folHlink>
        <a:srgbClr val="CC0002"/>
      </a:folHlink>
    </a:clrScheme>
    <a:fontScheme name="3_Transplant_r1b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Transplant_r1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ransplant_r1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ransplant_r1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ransplant_r1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ransplant_r1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ransplant_r1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ransplant_r1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ransplant_r1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ransplant_r1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ransplant_r1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ransplant_r1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ransplant_r1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ransplant_r1b 13">
        <a:dk1>
          <a:srgbClr val="000000"/>
        </a:dk1>
        <a:lt1>
          <a:srgbClr val="999999"/>
        </a:lt1>
        <a:dk2>
          <a:srgbClr val="FFFFFF"/>
        </a:dk2>
        <a:lt2>
          <a:srgbClr val="808080"/>
        </a:lt2>
        <a:accent1>
          <a:srgbClr val="006100"/>
        </a:accent1>
        <a:accent2>
          <a:srgbClr val="007DA3"/>
        </a:accent2>
        <a:accent3>
          <a:srgbClr val="CACACA"/>
        </a:accent3>
        <a:accent4>
          <a:srgbClr val="000000"/>
        </a:accent4>
        <a:accent5>
          <a:srgbClr val="AAB7AA"/>
        </a:accent5>
        <a:accent6>
          <a:srgbClr val="007193"/>
        </a:accent6>
        <a:hlink>
          <a:srgbClr val="FD7500"/>
        </a:hlink>
        <a:folHlink>
          <a:srgbClr val="CC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Transplant_r1b">
  <a:themeElements>
    <a:clrScheme name="4_Transplant_r1b 13">
      <a:dk1>
        <a:srgbClr val="000000"/>
      </a:dk1>
      <a:lt1>
        <a:srgbClr val="999999"/>
      </a:lt1>
      <a:dk2>
        <a:srgbClr val="FFFFFF"/>
      </a:dk2>
      <a:lt2>
        <a:srgbClr val="808080"/>
      </a:lt2>
      <a:accent1>
        <a:srgbClr val="006100"/>
      </a:accent1>
      <a:accent2>
        <a:srgbClr val="007DA3"/>
      </a:accent2>
      <a:accent3>
        <a:srgbClr val="CACACA"/>
      </a:accent3>
      <a:accent4>
        <a:srgbClr val="000000"/>
      </a:accent4>
      <a:accent5>
        <a:srgbClr val="AAB7AA"/>
      </a:accent5>
      <a:accent6>
        <a:srgbClr val="007193"/>
      </a:accent6>
      <a:hlink>
        <a:srgbClr val="FD7500"/>
      </a:hlink>
      <a:folHlink>
        <a:srgbClr val="CC0002"/>
      </a:folHlink>
    </a:clrScheme>
    <a:fontScheme name="4_Transplant_r1b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Transplant_r1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ransplant_r1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ransplant_r1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ransplant_r1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ransplant_r1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Transplant_r1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ransplant_r1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ransplant_r1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ransplant_r1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ransplant_r1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ransplant_r1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ransplant_r1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Transplant_r1b 13">
        <a:dk1>
          <a:srgbClr val="000000"/>
        </a:dk1>
        <a:lt1>
          <a:srgbClr val="999999"/>
        </a:lt1>
        <a:dk2>
          <a:srgbClr val="FFFFFF"/>
        </a:dk2>
        <a:lt2>
          <a:srgbClr val="808080"/>
        </a:lt2>
        <a:accent1>
          <a:srgbClr val="006100"/>
        </a:accent1>
        <a:accent2>
          <a:srgbClr val="007DA3"/>
        </a:accent2>
        <a:accent3>
          <a:srgbClr val="CACACA"/>
        </a:accent3>
        <a:accent4>
          <a:srgbClr val="000000"/>
        </a:accent4>
        <a:accent5>
          <a:srgbClr val="AAB7AA"/>
        </a:accent5>
        <a:accent6>
          <a:srgbClr val="007193"/>
        </a:accent6>
        <a:hlink>
          <a:srgbClr val="FD7500"/>
        </a:hlink>
        <a:folHlink>
          <a:srgbClr val="CC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1" ma:contentTypeDescription="Create a new document." ma:contentTypeScope="" ma:versionID="c1e5b6c2d2a8754b21c7bbc2b5faa79f">
  <xsd:schema xmlns:xsd="http://www.w3.org/2001/XMLSchema" xmlns:xs="http://www.w3.org/2001/XMLSchema" xmlns:p="http://schemas.microsoft.com/office/2006/metadata/properties" xmlns:ns2="96f1686b-f877-4eb8-89ab-3a67a5dc2612" xmlns:ns3="b4104d5b-b872-4636-a728-507be7308f43" targetNamespace="http://schemas.microsoft.com/office/2006/metadata/properties" ma:root="true" ma:fieldsID="9b585255430092292a02c2c7dd64808f" ns2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Statu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Status" ma:index="16" nillable="true" ma:displayName="Status" ma:internalName="Status">
      <xsd:simpleType>
        <xsd:restriction base="dms:Choice">
          <xsd:enumeration value="Rejected"/>
          <xsd:enumeration value="Approved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</documentManagement>
</p:properties>
</file>

<file path=customXml/itemProps1.xml><?xml version="1.0" encoding="utf-8"?>
<ds:datastoreItem xmlns:ds="http://schemas.openxmlformats.org/officeDocument/2006/customXml" ds:itemID="{D9632348-2C9C-4197-941B-360B1845D405}"/>
</file>

<file path=customXml/itemProps2.xml><?xml version="1.0" encoding="utf-8"?>
<ds:datastoreItem xmlns:ds="http://schemas.openxmlformats.org/officeDocument/2006/customXml" ds:itemID="{9C197DE9-E877-42FC-B8C1-01839753A7F6}"/>
</file>

<file path=customXml/itemProps3.xml><?xml version="1.0" encoding="utf-8"?>
<ds:datastoreItem xmlns:ds="http://schemas.openxmlformats.org/officeDocument/2006/customXml" ds:itemID="{8D7E305D-B085-42B8-8747-6767877A2B33}"/>
</file>

<file path=docProps/app.xml><?xml version="1.0" encoding="utf-8"?>
<Properties xmlns="http://schemas.openxmlformats.org/officeDocument/2006/extended-properties" xmlns:vt="http://schemas.openxmlformats.org/officeDocument/2006/docPropsVTypes">
  <TotalTime>10233</TotalTime>
  <Words>2149</Words>
  <Application>Microsoft Macintosh PowerPoint</Application>
  <PresentationFormat>Widescreen</PresentationFormat>
  <Paragraphs>430</Paragraphs>
  <Slides>30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Arial</vt:lpstr>
      <vt:lpstr>Arial Bold</vt:lpstr>
      <vt:lpstr>Calibri</vt:lpstr>
      <vt:lpstr>Lucida Grande</vt:lpstr>
      <vt:lpstr>MS PGothic</vt:lpstr>
      <vt:lpstr>ＭＳ Ｐゴシック</vt:lpstr>
      <vt:lpstr>msgothic</vt:lpstr>
      <vt:lpstr>Times</vt:lpstr>
      <vt:lpstr>Times New Roman</vt:lpstr>
      <vt:lpstr>Wingdings</vt:lpstr>
      <vt:lpstr>ヒラギノ角ゴ Pro W3</vt:lpstr>
      <vt:lpstr>1_Transplant_r1b</vt:lpstr>
      <vt:lpstr>Transplant_r1b</vt:lpstr>
      <vt:lpstr>2_Transplant_r1b</vt:lpstr>
      <vt:lpstr>3_Transplant_r1b</vt:lpstr>
      <vt:lpstr>4_Transplant_r1b</vt:lpstr>
      <vt:lpstr>Blank Presentation</vt:lpstr>
      <vt:lpstr>9_Blank Presentation</vt:lpstr>
      <vt:lpstr>PowerPoint Presentation</vt:lpstr>
      <vt:lpstr>Emerging Research with and Ongoing Evaluation of Venetoclax and Other Novel Agents in Relapsed/Refractory Mantle Cell Lymphoma</vt:lpstr>
      <vt:lpstr>Disclosures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Rationale for venetoclax in MCL</vt:lpstr>
      <vt:lpstr>Venetoclax in Relapsed/Refractory MCL</vt:lpstr>
      <vt:lpstr>Responses to Venetoclax may be durable</vt:lpstr>
      <vt:lpstr>Venetoclax toxicity</vt:lpstr>
      <vt:lpstr>Tumor lysis syndrome (TLS)</vt:lpstr>
      <vt:lpstr>Efficacy of venetoclax monotherapy in patients with relapsed, refractory mantle cell lymphoma post Btk inhibition therapy.</vt:lpstr>
      <vt:lpstr>Efficacy of venetoclax monotherapy in patients with relapsed, refractory mantle cell lymphoma post Btk inhibition therapy</vt:lpstr>
      <vt:lpstr>Response to prior BTK inhibitor</vt:lpstr>
      <vt:lpstr>Toxicity</vt:lpstr>
      <vt:lpstr>Efficacy</vt:lpstr>
      <vt:lpstr>Mechanisms of resistance to venetoclax in MCL (very limited data)</vt:lpstr>
      <vt:lpstr>Ibrutinib plus Venetoclax: Single arm phase 2 study</vt:lpstr>
      <vt:lpstr>Ongoing trial: Ibrutinib + venetoclax in relapsed/refractory MCL</vt:lpstr>
      <vt:lpstr>Ongoing trial:  OAsIS – Phase 1/2 Study of Venetoclax + Ibrutinib + Obinutuzumab</vt:lpstr>
      <vt:lpstr>Ongoing trial:  PCYC-1143 - CA (SYMPATICO) – Phase 3 Study of Ibrutinib plus Venetoclax</vt:lpstr>
      <vt:lpstr>Additional Novel Strategies in MCL</vt:lpstr>
      <vt:lpstr>Additional Novel Strategies in MCL: CDK4/6 inhibition</vt:lpstr>
      <vt:lpstr>Additional Novel Strategies in MCL: PI3 kinase delta inhibition</vt:lpstr>
      <vt:lpstr>Additional Novel Strategies in MCL: Anti-CD19 CAR T-cells</vt:lpstr>
      <vt:lpstr>PowerPoint Presentation</vt:lpstr>
      <vt:lpstr>Take home points</vt:lpstr>
    </vt:vector>
  </TitlesOfParts>
  <Manager/>
  <Company>Research To Practice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Microsoft Office User</cp:lastModifiedBy>
  <cp:revision>171</cp:revision>
  <cp:lastPrinted>2018-07-24T16:03:48Z</cp:lastPrinted>
  <dcterms:created xsi:type="dcterms:W3CDTF">2009-04-05T17:51:34Z</dcterms:created>
  <dcterms:modified xsi:type="dcterms:W3CDTF">2018-07-24T16:03:51Z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</Properties>
</file>