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9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7875" r:id="rId2"/>
    <p:sldMasterId id="2147487883" r:id="rId3"/>
    <p:sldMasterId id="2147487899" r:id="rId4"/>
    <p:sldMasterId id="2147487924" r:id="rId5"/>
  </p:sldMasterIdLst>
  <p:notesMasterIdLst>
    <p:notesMasterId r:id="rId15"/>
  </p:notesMasterIdLst>
  <p:handoutMasterIdLst>
    <p:handoutMasterId r:id="rId16"/>
  </p:handoutMasterIdLst>
  <p:sldIdLst>
    <p:sldId id="929" r:id="rId6"/>
    <p:sldId id="922" r:id="rId7"/>
    <p:sldId id="305" r:id="rId8"/>
    <p:sldId id="311" r:id="rId9"/>
    <p:sldId id="926" r:id="rId10"/>
    <p:sldId id="927" r:id="rId11"/>
    <p:sldId id="924" r:id="rId12"/>
    <p:sldId id="925" r:id="rId13"/>
    <p:sldId id="928" r:id="rId1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15695"/>
    <a:srgbClr val="EF4F19"/>
    <a:srgbClr val="082A50"/>
    <a:srgbClr val="E9BB2B"/>
    <a:srgbClr val="2D2D8A"/>
    <a:srgbClr val="1E93E1"/>
    <a:srgbClr val="7EC131"/>
    <a:srgbClr val="115796"/>
    <a:srgbClr val="71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95872" autoAdjust="0"/>
  </p:normalViewPr>
  <p:slideViewPr>
    <p:cSldViewPr>
      <p:cViewPr>
        <p:scale>
          <a:sx n="100" d="100"/>
          <a:sy n="100" d="100"/>
        </p:scale>
        <p:origin x="968" y="360"/>
      </p:cViewPr>
      <p:guideLst>
        <p:guide orient="horz" pos="2160"/>
        <p:guide pos="3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960"/>
    </p:cViewPr>
  </p:sorterViewPr>
  <p:notesViewPr>
    <p:cSldViewPr snapToGrid="0" snapToObjects="1">
      <p:cViewPr varScale="1">
        <p:scale>
          <a:sx n="70" d="100"/>
          <a:sy n="70" d="100"/>
        </p:scale>
        <p:origin x="-2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7" Type="http://schemas.openxmlformats.org/officeDocument/2006/relationships/slide" Target="slides/slide2.xml"/><Relationship Id="rId20" Type="http://schemas.openxmlformats.org/officeDocument/2006/relationships/tableStyles" Target="tableStyles.xml"/><Relationship Id="rId1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1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23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31094E-EE1B-DC4C-9055-4A48FF0273CD}" type="datetimeFigureOut">
              <a:rPr lang="en-US"/>
              <a:pPr>
                <a:defRPr/>
              </a:pPr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47A620-AB8F-CF46-A88D-87A30D4E5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7391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F50E98-AC92-C54A-ACBD-9B80212AD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9176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FDB787-9FB4-DC4A-80AA-DB3AF5C8F3C0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Breast Cancer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latin typeface="Times" charset="0"/>
              </a:rPr>
              <a:pPr/>
              <a:t>3</a:t>
            </a:fld>
            <a:endParaRPr lang="en-US" sz="1200"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52CDB50F-C196-884E-BF24-A9738C361A0B}" type="slidenum">
              <a:rPr lang="en-US" sz="1200">
                <a:latin typeface="Times" charset="0"/>
              </a:rPr>
              <a:pPr algn="r"/>
              <a:t>3</a:t>
            </a:fld>
            <a:endParaRPr lang="en-US" sz="1200"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2040134-F787-D742-936B-863828BA4714}" type="slidenum">
              <a:rPr lang="en-US" sz="1200">
                <a:latin typeface="Times" charset="0"/>
                <a:cs typeface="Arial" charset="0"/>
              </a:rPr>
              <a:pPr algn="r"/>
              <a:t>3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6187716D-450D-B24A-A974-6EF7FDCE1E34}" type="slidenum">
              <a:rPr lang="en-US" sz="1200">
                <a:latin typeface="Times" charset="0"/>
                <a:cs typeface="Arial" charset="0"/>
              </a:rPr>
              <a:pPr algn="r"/>
              <a:t>3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6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7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52CDB50F-C196-884E-BF24-A9738C361A0B}" type="slidenum">
              <a:rPr lang="en-US" sz="1200">
                <a:solidFill>
                  <a:srgbClr val="000000"/>
                </a:solidFill>
                <a:latin typeface="Times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D2040134-F787-D742-936B-863828BA471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6187716D-450D-B24A-A974-6EF7FDCE1E3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82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8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52CDB50F-C196-884E-BF24-A9738C361A0B}" type="slidenum">
              <a:rPr lang="en-US" sz="1200">
                <a:solidFill>
                  <a:srgbClr val="000000"/>
                </a:solidFill>
                <a:latin typeface="Times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D2040134-F787-D742-936B-863828BA471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6187716D-450D-B24A-A974-6EF7FDCE1E3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23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74794475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6955924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7085071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0338933"/>
      </p:ext>
    </p:extLst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52663883"/>
      </p:ext>
    </p:extLst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50B45E4F-83AA-6947-96FD-B713EFDCB71B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9972620"/>
      </p:ext>
    </p:extLst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4710"/>
      </p:ext>
    </p:extLst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40395028"/>
      </p:ext>
    </p:extLst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701657158"/>
      </p:ext>
    </p:extLst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RTP_SlideBackground-YiR_v3fr-bullet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TP_SlideBackground-ASCO-GI-13_v1fr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620" y="0"/>
            <a:ext cx="91463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3600" baseline="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4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-1"/>
            <a:ext cx="10362724" cy="1462089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147" y="2802960"/>
            <a:ext cx="10515600" cy="1371600"/>
          </a:xfrm>
        </p:spPr>
        <p:txBody>
          <a:bodyPr anchor="ctr"/>
          <a:lstStyle>
            <a:lvl1pPr algn="ctr">
              <a:defRPr sz="32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4630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4" y="1462090"/>
            <a:ext cx="5080000" cy="50276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90"/>
            <a:ext cx="5080000" cy="50276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4639"/>
            <a:ext cx="10972800" cy="14630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3716"/>
            <a:ext cx="5386917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3477"/>
            <a:ext cx="5386917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763716"/>
            <a:ext cx="5389033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403477"/>
            <a:ext cx="5389033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832024"/>
      </p:ext>
    </p:extLst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737360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6327743"/>
      </p:ext>
    </p:extLst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/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3727529"/>
      </p:ext>
    </p:extLst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5973674"/>
      </p:ext>
    </p:extLst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50B45E4F-83AA-6947-96FD-B713EFDCB71B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>
                <a:ea typeface="ＭＳ Ｐゴシック"/>
              </a:rPr>
              <a:pPr>
                <a:defRPr/>
              </a:pPr>
              <a:t>‹#›</a:t>
            </a:fld>
            <a:endParaRPr lang="en-US" dirty="0">
              <a:ea typeface="ＭＳ Ｐゴシック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  <a:cs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502751"/>
      </p:ext>
    </p:extLst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652405"/>
      </p:ext>
    </p:extLst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>
                <a:ea typeface="ＭＳ Ｐゴシック"/>
              </a:rPr>
              <a:pPr>
                <a:defRPr/>
              </a:pPr>
              <a:t>‹#›</a:t>
            </a:fld>
            <a:endParaRPr lang="en-US" dirty="0">
              <a:ea typeface="ＭＳ Ｐゴシック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  <a:cs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670566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26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theme" Target="../theme/theme2.xml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theme" Target="../theme/theme3.xml"/><Relationship Id="rId17" Type="http://schemas.openxmlformats.org/officeDocument/2006/relationships/image" Target="../media/image1.jp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69.xml"/><Relationship Id="rId24" Type="http://schemas.openxmlformats.org/officeDocument/2006/relationships/slideLayout" Target="../slideLayouts/slideLayout70.xml"/><Relationship Id="rId25" Type="http://schemas.openxmlformats.org/officeDocument/2006/relationships/theme" Target="../theme/theme4.xml"/><Relationship Id="rId26" Type="http://schemas.openxmlformats.org/officeDocument/2006/relationships/image" Target="../media/image1.jpg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86.xml"/><Relationship Id="rId17" Type="http://schemas.openxmlformats.org/officeDocument/2006/relationships/theme" Target="../theme/theme5.xml"/><Relationship Id="rId18" Type="http://schemas.openxmlformats.org/officeDocument/2006/relationships/image" Target="../media/image1.jp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25" r:id="rId1"/>
    <p:sldLayoutId id="2147487505" r:id="rId2"/>
    <p:sldLayoutId id="2147487506" r:id="rId3"/>
    <p:sldLayoutId id="2147487507" r:id="rId4"/>
    <p:sldLayoutId id="2147487508" r:id="rId5"/>
    <p:sldLayoutId id="2147487509" r:id="rId6"/>
    <p:sldLayoutId id="2147487510" r:id="rId7"/>
    <p:sldLayoutId id="2147487511" r:id="rId8"/>
    <p:sldLayoutId id="2147487512" r:id="rId9"/>
    <p:sldLayoutId id="2147487513" r:id="rId10"/>
    <p:sldLayoutId id="2147487514" r:id="rId11"/>
    <p:sldLayoutId id="2147487849" r:id="rId12"/>
    <p:sldLayoutId id="2147487835" r:id="rId13"/>
    <p:sldLayoutId id="2147487821" r:id="rId14"/>
    <p:sldLayoutId id="2147487807" r:id="rId15"/>
    <p:sldLayoutId id="2147487781" r:id="rId16"/>
    <p:sldLayoutId id="2147487755" r:id="rId17"/>
    <p:sldLayoutId id="2147487728" r:id="rId18"/>
    <p:sldLayoutId id="2147487699" r:id="rId19"/>
    <p:sldLayoutId id="2147487682" r:id="rId20"/>
    <p:sldLayoutId id="2147487554" r:id="rId21"/>
    <p:sldLayoutId id="2147487556" r:id="rId22"/>
    <p:sldLayoutId id="2147487540" r:id="rId23"/>
    <p:sldLayoutId id="2147487686" r:id="rId24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639" y="0"/>
            <a:ext cx="1036272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639" y="1462090"/>
            <a:ext cx="10362724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079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354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13" indent="-285737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2942" indent="-228589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120" indent="-228589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298" indent="-228589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474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652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8829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006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309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4" r:id="rId1"/>
    <p:sldLayoutId id="2147487885" r:id="rId2"/>
    <p:sldLayoutId id="2147487886" r:id="rId3"/>
    <p:sldLayoutId id="2147487887" r:id="rId4"/>
    <p:sldLayoutId id="2147487888" r:id="rId5"/>
    <p:sldLayoutId id="2147487889" r:id="rId6"/>
    <p:sldLayoutId id="2147487890" r:id="rId7"/>
    <p:sldLayoutId id="2147487891" r:id="rId8"/>
    <p:sldLayoutId id="2147487892" r:id="rId9"/>
    <p:sldLayoutId id="2147487893" r:id="rId10"/>
    <p:sldLayoutId id="2147487894" r:id="rId11"/>
    <p:sldLayoutId id="2147487895" r:id="rId12"/>
    <p:sldLayoutId id="2147487896" r:id="rId13"/>
    <p:sldLayoutId id="2147487897" r:id="rId14"/>
    <p:sldLayoutId id="2147487898" r:id="rId1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21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00" r:id="rId1"/>
    <p:sldLayoutId id="2147487901" r:id="rId2"/>
    <p:sldLayoutId id="2147487902" r:id="rId3"/>
    <p:sldLayoutId id="2147487903" r:id="rId4"/>
    <p:sldLayoutId id="2147487904" r:id="rId5"/>
    <p:sldLayoutId id="2147487905" r:id="rId6"/>
    <p:sldLayoutId id="2147487906" r:id="rId7"/>
    <p:sldLayoutId id="2147487907" r:id="rId8"/>
    <p:sldLayoutId id="2147487908" r:id="rId9"/>
    <p:sldLayoutId id="2147487909" r:id="rId10"/>
    <p:sldLayoutId id="2147487910" r:id="rId11"/>
    <p:sldLayoutId id="2147487911" r:id="rId12"/>
    <p:sldLayoutId id="2147487912" r:id="rId13"/>
    <p:sldLayoutId id="2147487913" r:id="rId14"/>
    <p:sldLayoutId id="2147487914" r:id="rId15"/>
    <p:sldLayoutId id="2147487915" r:id="rId16"/>
    <p:sldLayoutId id="2147487916" r:id="rId17"/>
    <p:sldLayoutId id="2147487917" r:id="rId18"/>
    <p:sldLayoutId id="2147487918" r:id="rId19"/>
    <p:sldLayoutId id="2147487919" r:id="rId20"/>
    <p:sldLayoutId id="2147487920" r:id="rId21"/>
    <p:sldLayoutId id="2147487921" r:id="rId22"/>
    <p:sldLayoutId id="2147487922" r:id="rId23"/>
    <p:sldLayoutId id="2147487923" r:id="rId24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803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5" r:id="rId1"/>
    <p:sldLayoutId id="2147487926" r:id="rId2"/>
    <p:sldLayoutId id="2147487927" r:id="rId3"/>
    <p:sldLayoutId id="2147487928" r:id="rId4"/>
    <p:sldLayoutId id="2147487929" r:id="rId5"/>
    <p:sldLayoutId id="2147487930" r:id="rId6"/>
    <p:sldLayoutId id="2147487931" r:id="rId7"/>
    <p:sldLayoutId id="2147487932" r:id="rId8"/>
    <p:sldLayoutId id="2147487933" r:id="rId9"/>
    <p:sldLayoutId id="2147487934" r:id="rId10"/>
    <p:sldLayoutId id="2147487935" r:id="rId11"/>
    <p:sldLayoutId id="2147487936" r:id="rId12"/>
    <p:sldLayoutId id="2147487937" r:id="rId13"/>
    <p:sldLayoutId id="2147487938" r:id="rId14"/>
    <p:sldLayoutId id="2147487939" r:id="rId15"/>
    <p:sldLayoutId id="2147487940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0080414"/>
      </p:ext>
    </p:extLst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32364" y="57038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Aft>
                <a:spcPct val="20000"/>
              </a:spcAft>
              <a:buClr>
                <a:schemeClr val="tx2"/>
              </a:buClr>
              <a:buSzPct val="80000"/>
              <a:buFont typeface="Wingdings" charset="2"/>
              <a:buNone/>
            </a:pPr>
            <a:r>
              <a:rPr lang="en-US" altLang="x-none" sz="2000" b="1">
                <a:solidFill>
                  <a:srgbClr val="EFC53D"/>
                </a:solidFill>
              </a:rPr>
              <a:t>Moderator</a:t>
            </a:r>
            <a:r>
              <a:rPr lang="en-US" altLang="x-none" sz="1800" b="1"/>
              <a:t/>
            </a:r>
            <a:br>
              <a:rPr lang="en-US" altLang="x-none" sz="1800" b="1"/>
            </a:br>
            <a:r>
              <a:rPr lang="en-US" altLang="x-none" sz="1800" b="1">
                <a:solidFill>
                  <a:srgbClr val="FFFFFF"/>
                </a:solidFill>
              </a:rPr>
              <a:t>Neil Love, MD</a:t>
            </a:r>
            <a:endParaRPr lang="en-US" altLang="x-none" sz="2000" b="1">
              <a:solidFill>
                <a:srgbClr val="FFFFFF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24500" y="4284663"/>
            <a:ext cx="11528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>
                <a:solidFill>
                  <a:srgbClr val="EFC53D"/>
                </a:solidFill>
              </a:rPr>
              <a:t>Faculty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4"/>
            <a:ext cx="10972800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>
              <a:defRPr/>
            </a:pPr>
            <a: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Dissecting the Decision: </a:t>
            </a:r>
            <a:b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Documenting and Discussing the Clinical Practice Patterns of Hematologic Oncology Investigators </a:t>
            </a:r>
            <a:b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in the Management of Mantle Cell Lymphoma</a:t>
            </a:r>
            <a: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/>
            </a:r>
            <a:b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Thursday, July 19, 2018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1:00 PM – 3:00 PM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Lahaina, Hawaii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A71917E6-E802-DE41-8B50-7A3AF1AED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24400"/>
            <a:ext cx="5791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Jeremy Abramson,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Brad S Kahl,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John P Leonard,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Julie M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Vose</a:t>
            </a:r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, MD, MBA</a:t>
            </a:r>
            <a:endParaRPr lang="en-US" altLang="x-none" sz="1800" b="1" dirty="0">
              <a:solidFill>
                <a:srgbClr val="FF00FF"/>
              </a:solidFill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3538012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7"/>
          <p:cNvSpPr>
            <a:spLocks noGrp="1"/>
          </p:cNvSpPr>
          <p:nvPr>
            <p:ph type="title"/>
          </p:nvPr>
        </p:nvSpPr>
        <p:spPr>
          <a:xfrm>
            <a:off x="914639" y="0"/>
            <a:ext cx="10972800" cy="1143000"/>
          </a:xfrm>
        </p:spPr>
        <p:txBody>
          <a:bodyPr/>
          <a:lstStyle/>
          <a:p>
            <a:r>
              <a:rPr lang="en-US" dirty="0"/>
              <a:t>Disclosures for Moderator Neil Love, MD</a:t>
            </a:r>
          </a:p>
        </p:txBody>
      </p:sp>
      <p:sp>
        <p:nvSpPr>
          <p:cNvPr id="6146" name="Content Placeholder 8"/>
          <p:cNvSpPr>
            <a:spLocks noGrp="1"/>
          </p:cNvSpPr>
          <p:nvPr>
            <p:ph idx="1"/>
          </p:nvPr>
        </p:nvSpPr>
        <p:spPr>
          <a:xfrm>
            <a:off x="914639" y="1295400"/>
            <a:ext cx="10362724" cy="53467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/>
              <a:t>Dr</a:t>
            </a:r>
            <a:r>
              <a:rPr lang="en-US" sz="1800" dirty="0"/>
              <a:t> Love is president and CEO of Research To Practice. Research To Practice receives funds in the form of educational grants to develop CME activities from the following commercial interests: AbbVie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Acerta</a:t>
            </a:r>
            <a:r>
              <a:rPr lang="en-US" sz="1800" dirty="0"/>
              <a:t> Pharma — A member of the AstraZeneca Group, Adaptive Biotechnologies, </a:t>
            </a:r>
            <a:r>
              <a:rPr lang="en-US" sz="1800" dirty="0" err="1"/>
              <a:t>Agendia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Agios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Amgen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Ariad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Array </a:t>
            </a:r>
            <a:r>
              <a:rPr lang="en-US" sz="1800" dirty="0" err="1"/>
              <a:t>BioPharma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Astellas</a:t>
            </a:r>
            <a:r>
              <a:rPr lang="en-US" sz="1800" dirty="0"/>
              <a:t> Pharma Global Development </a:t>
            </a:r>
            <a:r>
              <a:rPr lang="en-US" sz="1800" dirty="0" err="1"/>
              <a:t>Inc</a:t>
            </a:r>
            <a:r>
              <a:rPr lang="en-US" sz="1800" dirty="0"/>
              <a:t>, AstraZeneca Pharmaceuticals LP, </a:t>
            </a:r>
            <a:r>
              <a:rPr lang="en-US" sz="1800" dirty="0" err="1"/>
              <a:t>Baxalta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Bayer HealthCare Pharmaceuticals, </a:t>
            </a:r>
            <a:r>
              <a:rPr lang="en-US" sz="1800" dirty="0" err="1"/>
              <a:t>Biodesix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bioTheranostics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Boehringer</a:t>
            </a:r>
            <a:r>
              <a:rPr lang="en-US" sz="1800" dirty="0"/>
              <a:t> </a:t>
            </a:r>
            <a:r>
              <a:rPr lang="en-US" sz="1800" dirty="0" err="1"/>
              <a:t>Ingelheim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Boston Biomedical Pharma </a:t>
            </a:r>
            <a:r>
              <a:rPr lang="en-US" sz="1800" dirty="0" err="1"/>
              <a:t>Inc</a:t>
            </a:r>
            <a:r>
              <a:rPr lang="en-US" sz="1800" dirty="0"/>
              <a:t>, Bristol-Myers Squibb Company, Celgene Corporation, Clovis Oncology, CTI </a:t>
            </a:r>
            <a:r>
              <a:rPr lang="en-US" sz="1800" dirty="0" err="1"/>
              <a:t>BioPharma</a:t>
            </a:r>
            <a:r>
              <a:rPr lang="en-US" sz="1800" dirty="0"/>
              <a:t> Corp, </a:t>
            </a:r>
            <a:r>
              <a:rPr lang="en-US" sz="1800" dirty="0" err="1"/>
              <a:t>Dendreon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Eisai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Exelixis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Foundation Medicine, Genentech, Genomic Health </a:t>
            </a:r>
            <a:r>
              <a:rPr lang="en-US" sz="1800" dirty="0" err="1"/>
              <a:t>Inc</a:t>
            </a:r>
            <a:r>
              <a:rPr lang="en-US" sz="1800" dirty="0"/>
              <a:t>, Gilead Sciences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Halozyme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ImmunoGen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Incyte</a:t>
            </a:r>
            <a:r>
              <a:rPr lang="en-US" sz="1800" dirty="0"/>
              <a:t> Corporation, Infinity Pharmaceuticals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Ipsen</a:t>
            </a:r>
            <a:r>
              <a:rPr lang="en-US" sz="1800" dirty="0"/>
              <a:t> Biopharmaceuticals </a:t>
            </a:r>
            <a:r>
              <a:rPr lang="en-US" sz="1800" dirty="0" err="1"/>
              <a:t>Inc</a:t>
            </a:r>
            <a:r>
              <a:rPr lang="en-US" sz="1800" dirty="0"/>
              <a:t>, Janssen Biotech </a:t>
            </a:r>
            <a:r>
              <a:rPr lang="en-US" sz="1800" dirty="0" err="1"/>
              <a:t>Inc</a:t>
            </a:r>
            <a:r>
              <a:rPr lang="en-US" sz="1800" dirty="0"/>
              <a:t>, administered by Janssen Scientific Affairs LLC, Jazz Pharmaceuticals </a:t>
            </a:r>
            <a:r>
              <a:rPr lang="en-US" sz="1800" dirty="0" err="1"/>
              <a:t>Inc</a:t>
            </a:r>
            <a:r>
              <a:rPr lang="en-US" sz="1800" dirty="0"/>
              <a:t>, Kite Pharma </a:t>
            </a:r>
            <a:r>
              <a:rPr lang="en-US" sz="1800" dirty="0" err="1"/>
              <a:t>Inc</a:t>
            </a:r>
            <a:r>
              <a:rPr lang="en-US" sz="1800" dirty="0"/>
              <a:t>, Lexicon Pharmaceuticals </a:t>
            </a:r>
            <a:r>
              <a:rPr lang="en-US" sz="1800" dirty="0" err="1"/>
              <a:t>Inc</a:t>
            </a:r>
            <a:r>
              <a:rPr lang="en-US" sz="1800" dirty="0"/>
              <a:t>, Lilly, </a:t>
            </a:r>
            <a:r>
              <a:rPr lang="en-US" sz="1800" dirty="0" err="1"/>
              <a:t>Medivation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a Pfizer Company, Merck, Merrimack Pharmaceuticals </a:t>
            </a:r>
            <a:r>
              <a:rPr lang="en-US" sz="1800" dirty="0" err="1"/>
              <a:t>Inc</a:t>
            </a:r>
            <a:r>
              <a:rPr lang="en-US" sz="1800" dirty="0"/>
              <a:t>, Myriad Genetic Laboratories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NanoString</a:t>
            </a:r>
            <a:r>
              <a:rPr lang="en-US" sz="1800" dirty="0"/>
              <a:t> Technologies, </a:t>
            </a:r>
            <a:r>
              <a:rPr lang="en-US" sz="1800" dirty="0" err="1"/>
              <a:t>Natera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Novartis, </a:t>
            </a:r>
            <a:r>
              <a:rPr lang="en-US" sz="1800" dirty="0" err="1"/>
              <a:t>Novocure</a:t>
            </a:r>
            <a:r>
              <a:rPr lang="en-US" sz="1800" dirty="0"/>
              <a:t>, Onyx Pharmaceuticals, an Amgen subsidiary, Pfizer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Pharmacyclics</a:t>
            </a:r>
            <a:r>
              <a:rPr lang="en-US" sz="1800" dirty="0"/>
              <a:t> LLC, an AbbVie Company, Prometheus Laboratories </a:t>
            </a:r>
            <a:r>
              <a:rPr lang="en-US" sz="1800" dirty="0" err="1"/>
              <a:t>Inc</a:t>
            </a:r>
            <a:r>
              <a:rPr lang="en-US" sz="1800" dirty="0"/>
              <a:t>, Puma Biotechnology </a:t>
            </a:r>
            <a:r>
              <a:rPr lang="en-US" sz="1800" dirty="0" err="1"/>
              <a:t>Inc</a:t>
            </a:r>
            <a:r>
              <a:rPr lang="en-US" sz="1800" dirty="0"/>
              <a:t>, Regeneron Pharmaceuticals </a:t>
            </a:r>
            <a:r>
              <a:rPr lang="en-US" sz="1800" dirty="0" err="1"/>
              <a:t>Inc</a:t>
            </a:r>
            <a:r>
              <a:rPr lang="en-US" sz="1800" dirty="0"/>
              <a:t>, Sanofi Genzyme, Seattle Genetics, Sigma-Tau Pharmaceuticals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Sirtex</a:t>
            </a:r>
            <a:r>
              <a:rPr lang="en-US" sz="1800" dirty="0"/>
              <a:t> Medical Ltd, Spectrum Pharmaceuticals </a:t>
            </a:r>
            <a:r>
              <a:rPr lang="en-US" sz="1800" dirty="0" err="1"/>
              <a:t>Inc</a:t>
            </a:r>
            <a:r>
              <a:rPr lang="en-US" sz="1800" dirty="0"/>
              <a:t>, Taiho Oncology </a:t>
            </a:r>
            <a:r>
              <a:rPr lang="en-US" sz="1800" dirty="0" err="1"/>
              <a:t>Inc</a:t>
            </a:r>
            <a:r>
              <a:rPr lang="en-US" sz="1800" dirty="0"/>
              <a:t>, Takeda Oncology, </a:t>
            </a:r>
            <a:r>
              <a:rPr lang="en-US" sz="1800" dirty="0" err="1"/>
              <a:t>Tesaro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Teva</a:t>
            </a:r>
            <a:r>
              <a:rPr lang="en-US" sz="1800" dirty="0"/>
              <a:t> Oncology and Tokai Pharmaceuticals Inc.</a:t>
            </a:r>
          </a:p>
        </p:txBody>
      </p:sp>
    </p:spTree>
    <p:extLst>
      <p:ext uri="{BB962C8B-B14F-4D97-AF65-F5344CB8AC3E}">
        <p14:creationId xmlns:p14="http://schemas.microsoft.com/office/powerpoint/2010/main" val="1108091121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Agenda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90614"/>
              </p:ext>
            </p:extLst>
          </p:nvPr>
        </p:nvGraphicFramePr>
        <p:xfrm>
          <a:off x="914638" y="1447800"/>
          <a:ext cx="10515361" cy="4495800"/>
        </p:xfrm>
        <a:graphic>
          <a:graphicData uri="http://schemas.openxmlformats.org/drawingml/2006/table">
            <a:tbl>
              <a:tblPr/>
              <a:tblGrid>
                <a:gridCol w="105153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1 – 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Risk Stratification and Initial Management of Newly Diagnosed Mantle Cell Lymphoma —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Vose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2</a:t>
                      </a:r>
                      <a:r>
                        <a:rPr kumimoji="0" lang="mr-IN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– 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Selection and Sequencing of Therapy for Patients with Relapsed/Refractory MCL —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Leonard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3 – 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FDA Approval of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Acalabrutinib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in Relapsed/Refractory Mantle </a:t>
                      </a:r>
                      <a:b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</a:b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Cell Lymphoma and Integration into Clinical Treatment Algorithms —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Kahl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525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4 –</a:t>
                      </a: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Emerging Research with and Ongoing Evaluation of </a:t>
                      </a:r>
                      <a:b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</a:b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Venetoclax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and Other Novel Agents in Relapsed/Refractory Mantle Cell Lymphoma — </a:t>
                      </a:r>
                      <a:r>
                        <a:rPr kumimoji="0" lang="en-US" sz="23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Abramson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51983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“How I Treat”</a:t>
            </a:r>
            <a:br>
              <a:rPr lang="en-US" dirty="0"/>
            </a:br>
            <a:r>
              <a:rPr lang="en-US" dirty="0"/>
              <a:t> The Journal </a:t>
            </a:r>
            <a:r>
              <a:rPr lang="en-US" i="1" dirty="0"/>
              <a:t>Blood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181600"/>
          </a:xfrm>
        </p:spPr>
        <p:txBody>
          <a:bodyPr numCol="2" spcCol="365760">
            <a:no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and when I do allogeneic transplant in CLL</a:t>
            </a:r>
            <a:r>
              <a:rPr lang="en-US" sz="1500" b="1" dirty="0">
                <a:solidFill>
                  <a:srgbClr val="FFFF00"/>
                </a:solidFill>
              </a:rPr>
              <a:t> 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John G </a:t>
            </a:r>
            <a:r>
              <a:rPr lang="en-US" sz="1500" dirty="0" err="1"/>
              <a:t>Gribben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2018;132:31-9.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CLL patients with </a:t>
            </a:r>
            <a:r>
              <a:rPr lang="en-US" sz="1500" b="1" dirty="0" err="1">
                <a:solidFill>
                  <a:srgbClr val="ACDCEC"/>
                </a:solidFill>
              </a:rPr>
              <a:t>ibrutinib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Jennifer R Brown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2018;131:379-86.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manage </a:t>
            </a:r>
            <a:r>
              <a:rPr lang="en-US" sz="1500" b="1" dirty="0" err="1">
                <a:solidFill>
                  <a:srgbClr val="ACDCEC"/>
                </a:solidFill>
              </a:rPr>
              <a:t>ibrutinib</a:t>
            </a:r>
            <a:r>
              <a:rPr lang="en-US" sz="1500" b="1" dirty="0">
                <a:solidFill>
                  <a:srgbClr val="ACDCEC"/>
                </a:solidFill>
              </a:rPr>
              <a:t>-refractory chronic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b="1" dirty="0">
                <a:solidFill>
                  <a:schemeClr val="accent1"/>
                </a:solidFill>
              </a:rPr>
              <a:t>lymphocytic leukemia 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Jennifer A </a:t>
            </a:r>
            <a:r>
              <a:rPr lang="en-US" sz="1500" dirty="0" err="1"/>
              <a:t>Woyach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2017;129:1270-4.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we treat Richter syndrome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Sameer A Parikh, Neil E Kay and Tait D </a:t>
            </a:r>
            <a:r>
              <a:rPr lang="en-US" sz="1500" dirty="0" err="1"/>
              <a:t>Shanafelt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2014;123:1647-57.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mantle cell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Michele </a:t>
            </a:r>
            <a:r>
              <a:rPr lang="en-US" sz="1500" dirty="0" err="1"/>
              <a:t>Ghielmini</a:t>
            </a:r>
            <a:r>
              <a:rPr lang="en-US" sz="1500" dirty="0"/>
              <a:t> and Emanuele </a:t>
            </a:r>
            <a:r>
              <a:rPr lang="en-US" sz="1500" dirty="0" err="1"/>
              <a:t>Zucca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2009;114:1469-76.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patients with aggressive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lymphoma at high risk of CNS relapse </a:t>
            </a:r>
          </a:p>
          <a:p>
            <a:pPr marL="0" indent="0">
              <a:buNone/>
            </a:pPr>
            <a:r>
              <a:rPr lang="en-US" sz="1500" dirty="0"/>
              <a:t>Collin K Chin and Chan Yoon </a:t>
            </a:r>
            <a:r>
              <a:rPr lang="en-US" sz="1500" dirty="0" err="1"/>
              <a:t>Cheah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2017;130:867-74.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double-hit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Jonathan W Friedberg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2017;130:590-6.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relapsed classical Hodgkin lymphoma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after autologous stem cell transplant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 err="1"/>
              <a:t>Lapo</a:t>
            </a:r>
            <a:r>
              <a:rPr lang="en-US" sz="1500" dirty="0"/>
              <a:t> </a:t>
            </a:r>
            <a:r>
              <a:rPr lang="en-US" sz="1500" dirty="0" err="1"/>
              <a:t>Alinari</a:t>
            </a:r>
            <a:r>
              <a:rPr lang="en-US" sz="1500" dirty="0"/>
              <a:t> and Kristie A Blum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2016;127:287-95.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advanced classical Hodgkin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Peter Johnson and Hayley McKenzie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2015;125:1717-23. </a:t>
            </a:r>
          </a:p>
        </p:txBody>
      </p:sp>
    </p:spTree>
    <p:extLst>
      <p:ext uri="{BB962C8B-B14F-4D97-AF65-F5344CB8AC3E}">
        <p14:creationId xmlns:p14="http://schemas.microsoft.com/office/powerpoint/2010/main" val="1283727013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“How I Treat”</a:t>
            </a:r>
            <a:br>
              <a:rPr lang="en-US" dirty="0"/>
            </a:br>
            <a:r>
              <a:rPr lang="en-US" dirty="0"/>
              <a:t> The Journal </a:t>
            </a:r>
            <a:r>
              <a:rPr lang="en-US" i="1" dirty="0"/>
              <a:t>Blood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numCol="2" spcCol="365760">
            <a:no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nodular lymphocyte predominant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Hodgkin lymphoma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 err="1"/>
              <a:t>Ranjana</a:t>
            </a:r>
            <a:r>
              <a:rPr lang="en-US" sz="1500" dirty="0"/>
              <a:t> H </a:t>
            </a:r>
            <a:r>
              <a:rPr lang="en-US" sz="1500" dirty="0" err="1"/>
              <a:t>Advani</a:t>
            </a:r>
            <a:r>
              <a:rPr lang="en-US" sz="1500" dirty="0"/>
              <a:t> and Richard T Hoppe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2013;122:4182-8.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relapsed and refractory Hodgkin lymphoma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John </a:t>
            </a:r>
            <a:r>
              <a:rPr lang="en-US" sz="1500" dirty="0" err="1"/>
              <a:t>Kuruvilla</a:t>
            </a:r>
            <a:r>
              <a:rPr lang="en-US" sz="1500" dirty="0"/>
              <a:t>, Armand Keating and Michael Crump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2011;117:4208-17.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elderly patients with diffuse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large B-cell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Michael </a:t>
            </a:r>
            <a:r>
              <a:rPr lang="en-US" sz="1500" dirty="0" err="1"/>
              <a:t>Pfreundschuh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2010;116:5103-10.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</a:t>
            </a:r>
            <a:r>
              <a:rPr lang="en-US" sz="1500" b="1" dirty="0" err="1">
                <a:solidFill>
                  <a:srgbClr val="ACDCEC"/>
                </a:solidFill>
              </a:rPr>
              <a:t>Burkitt</a:t>
            </a:r>
            <a:r>
              <a:rPr lang="en-US" sz="1500" b="1" dirty="0">
                <a:solidFill>
                  <a:srgbClr val="ACDCEC"/>
                </a:solidFill>
              </a:rPr>
              <a:t> lymphoma in adults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Caron Jacobson and Ann </a:t>
            </a:r>
            <a:r>
              <a:rPr lang="en-US" sz="1500" dirty="0" err="1"/>
              <a:t>LaCasce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2014;124:2913-20.</a:t>
            </a: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the peripheral T-cell lymphomas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Alison </a:t>
            </a:r>
            <a:r>
              <a:rPr lang="en-US" sz="1500" dirty="0" smtClean="0"/>
              <a:t>J </a:t>
            </a:r>
            <a:r>
              <a:rPr lang="en-US" sz="1500" dirty="0"/>
              <a:t>Moskowitz, Matthew </a:t>
            </a:r>
            <a:r>
              <a:rPr lang="en-US" sz="1500" dirty="0" smtClean="0"/>
              <a:t>A </a:t>
            </a:r>
            <a:r>
              <a:rPr lang="en-US" sz="1500" dirty="0" err="1"/>
              <a:t>Lunning</a:t>
            </a:r>
            <a:r>
              <a:rPr lang="en-US" sz="1500" dirty="0"/>
              <a:t> and </a:t>
            </a:r>
            <a:br>
              <a:rPr lang="en-US" sz="1500" dirty="0"/>
            </a:br>
            <a:r>
              <a:rPr lang="en-US" sz="1500" dirty="0"/>
              <a:t>Steven </a:t>
            </a:r>
            <a:r>
              <a:rPr lang="en-US" sz="1500" dirty="0" smtClean="0"/>
              <a:t>M </a:t>
            </a:r>
            <a:r>
              <a:rPr lang="en-US" sz="1500" dirty="0"/>
              <a:t>Horwitz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</a:t>
            </a:r>
            <a:r>
              <a:rPr lang="en-US" sz="1500"/>
              <a:t>2014 </a:t>
            </a:r>
            <a:r>
              <a:rPr lang="en-US" sz="1500" smtClean="0"/>
              <a:t>123:2636-2644.</a:t>
            </a: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CNS lymphomas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James L Rubenstein, Neel K Gupta, Gabriel N Mannis, Amanda K </a:t>
            </a:r>
            <a:r>
              <a:rPr lang="en-US" sz="1500" dirty="0" err="1"/>
              <a:t>LaMarre</a:t>
            </a:r>
            <a:r>
              <a:rPr lang="en-US" sz="1500" dirty="0"/>
              <a:t> and Patrick </a:t>
            </a:r>
            <a:r>
              <a:rPr lang="en-US" sz="1500" dirty="0" err="1"/>
              <a:t>Treseler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2013;122:2318-30. </a:t>
            </a:r>
          </a:p>
          <a:p>
            <a:pPr marL="0" indent="0">
              <a:buNone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979189729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7"/>
          <p:cNvSpPr>
            <a:spLocks noGrp="1"/>
          </p:cNvSpPr>
          <p:nvPr>
            <p:ph type="title"/>
          </p:nvPr>
        </p:nvSpPr>
        <p:spPr>
          <a:xfrm>
            <a:off x="914639" y="361524"/>
            <a:ext cx="10362724" cy="1462089"/>
          </a:xfrm>
        </p:spPr>
        <p:txBody>
          <a:bodyPr/>
          <a:lstStyle/>
          <a:p>
            <a:r>
              <a:rPr lang="en-US" dirty="0"/>
              <a:t>A 65-year-old man with advanced-stage HL receives ABVD chemotherapy but experiences recurrent disease in multiple nodes and the liver 8 months later. The patient achieves a complete response to ICE chemotherapy and undergoes autologous stem cell transplant. Would you recommend consolidation brentuximab vedotin? </a:t>
            </a:r>
          </a:p>
        </p:txBody>
      </p:sp>
      <p:sp>
        <p:nvSpPr>
          <p:cNvPr id="225" name="Text Box 9"/>
          <p:cNvSpPr txBox="1">
            <a:spLocks noChangeArrowheads="1"/>
          </p:cNvSpPr>
          <p:nvPr/>
        </p:nvSpPr>
        <p:spPr bwMode="auto">
          <a:xfrm>
            <a:off x="10555815" y="2679540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19</a:t>
            </a:r>
          </a:p>
        </p:txBody>
      </p:sp>
      <p:pic>
        <p:nvPicPr>
          <p:cNvPr id="233" name="Picture 232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373941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Picture 238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6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" name="TextBox 253"/>
          <p:cNvSpPr txBox="1"/>
          <p:nvPr/>
        </p:nvSpPr>
        <p:spPr>
          <a:xfrm>
            <a:off x="161281" y="6423951"/>
            <a:ext cx="234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N = 24 investigators</a:t>
            </a:r>
            <a:endParaRPr lang="mr-IN" sz="1600" dirty="0">
              <a:solidFill>
                <a:srgbClr val="FFFFFF"/>
              </a:solidFill>
              <a:latin typeface="Arial"/>
              <a:ea typeface="Arial" charset="0"/>
              <a:cs typeface="Arial" charset="0"/>
            </a:endParaRPr>
          </a:p>
        </p:txBody>
      </p:sp>
      <p:pic>
        <p:nvPicPr>
          <p:cNvPr id="33" name="Picture 32" descr="Square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4481072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0" y="520573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4" y="520573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197" y="520573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197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 descr="Square-1.png">
            <a:extLst>
              <a:ext uri="{FF2B5EF4-FFF2-40B4-BE49-F238E27FC236}">
                <a16:creationId xmlns="" xmlns:a16="http://schemas.microsoft.com/office/drawing/2014/main" id="{A5F1F25E-1038-F846-AB3A-0F5344DEA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641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 descr="Square-1.png">
            <a:extLst>
              <a:ext uri="{FF2B5EF4-FFF2-40B4-BE49-F238E27FC236}">
                <a16:creationId xmlns="" xmlns:a16="http://schemas.microsoft.com/office/drawing/2014/main" id="{EF274A77-0DF5-B543-82FE-99308E9D8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85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 descr="Square-1.png">
            <a:extLst>
              <a:ext uri="{FF2B5EF4-FFF2-40B4-BE49-F238E27FC236}">
                <a16:creationId xmlns="" xmlns:a16="http://schemas.microsoft.com/office/drawing/2014/main" id="{DA98B6B5-A840-2B4B-BC5B-A7D5F219D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713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70" descr="Square-1.png">
            <a:extLst>
              <a:ext uri="{FF2B5EF4-FFF2-40B4-BE49-F238E27FC236}">
                <a16:creationId xmlns="" xmlns:a16="http://schemas.microsoft.com/office/drawing/2014/main" id="{9A848E67-6123-0746-975D-7165FABA1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836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73" descr="Square-1.png">
            <a:extLst>
              <a:ext uri="{FF2B5EF4-FFF2-40B4-BE49-F238E27FC236}">
                <a16:creationId xmlns="" xmlns:a16="http://schemas.microsoft.com/office/drawing/2014/main" id="{0B729D47-E733-EB48-9B9E-9383C0412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280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4" descr="Square-1.png">
            <a:extLst>
              <a:ext uri="{FF2B5EF4-FFF2-40B4-BE49-F238E27FC236}">
                <a16:creationId xmlns="" xmlns:a16="http://schemas.microsoft.com/office/drawing/2014/main" id="{89845029-D12E-A844-8242-E89783DB7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08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79" descr="Square-1.png">
            <a:extLst>
              <a:ext uri="{FF2B5EF4-FFF2-40B4-BE49-F238E27FC236}">
                <a16:creationId xmlns="" xmlns:a16="http://schemas.microsoft.com/office/drawing/2014/main" id="{F6AEFC73-53EA-574B-8501-6DA9FD3E7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029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80" descr="Square-1.png">
            <a:extLst>
              <a:ext uri="{FF2B5EF4-FFF2-40B4-BE49-F238E27FC236}">
                <a16:creationId xmlns="" xmlns:a16="http://schemas.microsoft.com/office/drawing/2014/main" id="{5E5FE93F-23DD-2343-AE40-DDF61C3A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73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81" descr="Square-1.png">
            <a:extLst>
              <a:ext uri="{FF2B5EF4-FFF2-40B4-BE49-F238E27FC236}">
                <a16:creationId xmlns="" xmlns:a16="http://schemas.microsoft.com/office/drawing/2014/main" id="{12640F58-1ECD-8F47-8541-201198898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055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82" descr="Square-1.png">
            <a:extLst>
              <a:ext uri="{FF2B5EF4-FFF2-40B4-BE49-F238E27FC236}">
                <a16:creationId xmlns="" xmlns:a16="http://schemas.microsoft.com/office/drawing/2014/main" id="{9F3DA244-E981-BC49-BC14-B57228DC7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499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83" descr="Square-1.png">
            <a:extLst>
              <a:ext uri="{FF2B5EF4-FFF2-40B4-BE49-F238E27FC236}">
                <a16:creationId xmlns="" xmlns:a16="http://schemas.microsoft.com/office/drawing/2014/main" id="{965F63B6-F021-894F-9118-ECB379399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943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84" descr="Square-1.png">
            <a:extLst>
              <a:ext uri="{FF2B5EF4-FFF2-40B4-BE49-F238E27FC236}">
                <a16:creationId xmlns="" xmlns:a16="http://schemas.microsoft.com/office/drawing/2014/main" id="{8D529B2F-7D7F-1B47-93A8-D7662C7CB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571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85" descr="Square-1.png">
            <a:extLst>
              <a:ext uri="{FF2B5EF4-FFF2-40B4-BE49-F238E27FC236}">
                <a16:creationId xmlns="" xmlns:a16="http://schemas.microsoft.com/office/drawing/2014/main" id="{D36F6B7C-37FF-B94A-8F11-CB1881B874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693" y="2610484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Text Box 9">
            <a:extLst>
              <a:ext uri="{FF2B5EF4-FFF2-40B4-BE49-F238E27FC236}">
                <a16:creationId xmlns="" xmlns:a16="http://schemas.microsoft.com/office/drawing/2014/main" id="{9677716C-57F6-BD4F-A5FF-A845D0DCF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4895" y="3794532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74" name="Text Box 9">
            <a:extLst>
              <a:ext uri="{FF2B5EF4-FFF2-40B4-BE49-F238E27FC236}">
                <a16:creationId xmlns="" xmlns:a16="http://schemas.microsoft.com/office/drawing/2014/main" id="{156CC93D-D158-A647-8FD0-CAA72AE1B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4895" y="4539719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75" name="Text Box 9">
            <a:extLst>
              <a:ext uri="{FF2B5EF4-FFF2-40B4-BE49-F238E27FC236}">
                <a16:creationId xmlns="" xmlns:a16="http://schemas.microsoft.com/office/drawing/2014/main" id="{3EEA4AEC-DE08-7A4E-AEDC-1C931405E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153" y="5250919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48" name="Text Box 4">
            <a:extLst>
              <a:ext uri="{FF2B5EF4-FFF2-40B4-BE49-F238E27FC236}">
                <a16:creationId xmlns="" xmlns:a16="http://schemas.microsoft.com/office/drawing/2014/main" id="{A39E0876-C38C-DB4E-A566-82F6517CD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81" y="2669547"/>
            <a:ext cx="285362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Yes, for 1 year </a:t>
            </a:r>
          </a:p>
        </p:txBody>
      </p:sp>
      <p:sp>
        <p:nvSpPr>
          <p:cNvPr id="149" name="Text Box 4">
            <a:extLst>
              <a:ext uri="{FF2B5EF4-FFF2-40B4-BE49-F238E27FC236}">
                <a16:creationId xmlns="" xmlns:a16="http://schemas.microsoft.com/office/drawing/2014/main" id="{DAA5D1A3-14FA-D049-A3EE-8C2623B92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81" y="3800954"/>
            <a:ext cx="2853623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Yes, for 2 years</a:t>
            </a:r>
          </a:p>
        </p:txBody>
      </p:sp>
      <p:sp>
        <p:nvSpPr>
          <p:cNvPr id="150" name="Text Box 4">
            <a:extLst>
              <a:ext uri="{FF2B5EF4-FFF2-40B4-BE49-F238E27FC236}">
                <a16:creationId xmlns="" xmlns:a16="http://schemas.microsoft.com/office/drawing/2014/main" id="{2B561F63-D296-654B-A4D3-21CB63490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4567907"/>
            <a:ext cx="3014904" cy="2448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Yes, until disease progression or toxicity </a:t>
            </a:r>
          </a:p>
        </p:txBody>
      </p:sp>
      <p:sp>
        <p:nvSpPr>
          <p:cNvPr id="151" name="Text Box 4">
            <a:extLst>
              <a:ext uri="{FF2B5EF4-FFF2-40B4-BE49-F238E27FC236}">
                <a16:creationId xmlns="" xmlns:a16="http://schemas.microsoft.com/office/drawing/2014/main" id="{4DD53544-8F55-4A4A-82E2-C77BFA9F2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82" y="5254748"/>
            <a:ext cx="2853623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No</a:t>
            </a:r>
          </a:p>
        </p:txBody>
      </p:sp>
      <p:pic>
        <p:nvPicPr>
          <p:cNvPr id="35" name="Picture 34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3020833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6" y="3020833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197" y="3020833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106955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Box 253"/>
          <p:cNvSpPr txBox="1"/>
          <p:nvPr/>
        </p:nvSpPr>
        <p:spPr>
          <a:xfrm>
            <a:off x="161281" y="6423951"/>
            <a:ext cx="234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N = 24 investigators</a:t>
            </a:r>
            <a:endParaRPr lang="mr-IN" sz="1600" dirty="0">
              <a:solidFill>
                <a:srgbClr val="FFFFFF"/>
              </a:solidFill>
              <a:latin typeface="Arial"/>
              <a:ea typeface="Arial" charset="0"/>
              <a:cs typeface="Arial" charset="0"/>
            </a:endParaRPr>
          </a:p>
        </p:txBody>
      </p:sp>
      <p:pic>
        <p:nvPicPr>
          <p:cNvPr id="237" name="Picture 236" descr="Square-4.png">
            <a:extLst>
              <a:ext uri="{FF2B5EF4-FFF2-40B4-BE49-F238E27FC236}">
                <a16:creationId xmlns="" xmlns:a16="http://schemas.microsoft.com/office/drawing/2014/main" id="{BEDF9934-2E5A-C94A-BB62-82965437F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8" name="Picture 237" descr="Square-4.png">
            <a:extLst>
              <a:ext uri="{FF2B5EF4-FFF2-40B4-BE49-F238E27FC236}">
                <a16:creationId xmlns="" xmlns:a16="http://schemas.microsoft.com/office/drawing/2014/main" id="{3798795B-FB84-8346-A3AB-A552D3F35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6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0" name="Picture 239" descr="Square-4.png">
            <a:extLst>
              <a:ext uri="{FF2B5EF4-FFF2-40B4-BE49-F238E27FC236}">
                <a16:creationId xmlns="" xmlns:a16="http://schemas.microsoft.com/office/drawing/2014/main" id="{9DD92B46-DD54-8043-8BE0-5C822BFC2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244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1" name="Picture 240" descr="Square-4.png">
            <a:extLst>
              <a:ext uri="{FF2B5EF4-FFF2-40B4-BE49-F238E27FC236}">
                <a16:creationId xmlns="" xmlns:a16="http://schemas.microsoft.com/office/drawing/2014/main" id="{CE9AA4A1-FF96-B149-B20C-46C9BDCFB5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641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" name="Picture 241" descr="Square-4.png">
            <a:extLst>
              <a:ext uri="{FF2B5EF4-FFF2-40B4-BE49-F238E27FC236}">
                <a16:creationId xmlns="" xmlns:a16="http://schemas.microsoft.com/office/drawing/2014/main" id="{802E1B4C-9308-E841-949B-DF55D5A2A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40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" name="Text Box 9">
            <a:extLst>
              <a:ext uri="{FF2B5EF4-FFF2-40B4-BE49-F238E27FC236}">
                <a16:creationId xmlns="" xmlns:a16="http://schemas.microsoft.com/office/drawing/2014/main" id="{88797BD7-DE1C-2246-A0FF-3A17E241F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5117" y="2780981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258" name="Text Box 9">
            <a:extLst>
              <a:ext uri="{FF2B5EF4-FFF2-40B4-BE49-F238E27FC236}">
                <a16:creationId xmlns="" xmlns:a16="http://schemas.microsoft.com/office/drawing/2014/main" id="{6A6135D3-B866-8F48-9041-4E6B490D7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459" y="3542812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18</a:t>
            </a:r>
          </a:p>
        </p:txBody>
      </p:sp>
      <p:pic>
        <p:nvPicPr>
          <p:cNvPr id="259" name="Picture 258" descr="Square-1.png">
            <a:extLst>
              <a:ext uri="{FF2B5EF4-FFF2-40B4-BE49-F238E27FC236}">
                <a16:creationId xmlns="" xmlns:a16="http://schemas.microsoft.com/office/drawing/2014/main" id="{64078073-CDB5-3F4B-A4EA-394DEBABF1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0" name="Picture 259" descr="Square-1.png">
            <a:extLst>
              <a:ext uri="{FF2B5EF4-FFF2-40B4-BE49-F238E27FC236}">
                <a16:creationId xmlns="" xmlns:a16="http://schemas.microsoft.com/office/drawing/2014/main" id="{EED9F77F-F270-DD4A-AADB-FE6EF0F0C2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6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" name="Picture 260" descr="Square-1.png">
            <a:extLst>
              <a:ext uri="{FF2B5EF4-FFF2-40B4-BE49-F238E27FC236}">
                <a16:creationId xmlns="" xmlns:a16="http://schemas.microsoft.com/office/drawing/2014/main" id="{4EF69A86-51B6-3A48-85E0-40F97FE86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197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" name="Picture 261" descr="Square-1.png">
            <a:extLst>
              <a:ext uri="{FF2B5EF4-FFF2-40B4-BE49-F238E27FC236}">
                <a16:creationId xmlns="" xmlns:a16="http://schemas.microsoft.com/office/drawing/2014/main" id="{9AD19EA4-F69F-094A-B6EE-45E6E589BC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641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3" name="Picture 262" descr="Square-1.png">
            <a:extLst>
              <a:ext uri="{FF2B5EF4-FFF2-40B4-BE49-F238E27FC236}">
                <a16:creationId xmlns="" xmlns:a16="http://schemas.microsoft.com/office/drawing/2014/main" id="{00B5EE13-3708-0C4D-B8E9-7E8BFE7FD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085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" name="Picture 263" descr="Square-1.png">
            <a:extLst>
              <a:ext uri="{FF2B5EF4-FFF2-40B4-BE49-F238E27FC236}">
                <a16:creationId xmlns="" xmlns:a16="http://schemas.microsoft.com/office/drawing/2014/main" id="{B5A6D68B-EFE1-5545-ACD1-7ED5FD6C73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713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5" name="Picture 264" descr="Square-1.png">
            <a:extLst>
              <a:ext uri="{FF2B5EF4-FFF2-40B4-BE49-F238E27FC236}">
                <a16:creationId xmlns="" xmlns:a16="http://schemas.microsoft.com/office/drawing/2014/main" id="{4725DA64-FD56-FF49-A438-4010CEC0FF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836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" name="Picture 265" descr="Square-1.png">
            <a:extLst>
              <a:ext uri="{FF2B5EF4-FFF2-40B4-BE49-F238E27FC236}">
                <a16:creationId xmlns="" xmlns:a16="http://schemas.microsoft.com/office/drawing/2014/main" id="{D9E6871B-9091-6042-A488-368C82EF66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280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7" name="Picture 266" descr="Square-1.png">
            <a:extLst>
              <a:ext uri="{FF2B5EF4-FFF2-40B4-BE49-F238E27FC236}">
                <a16:creationId xmlns="" xmlns:a16="http://schemas.microsoft.com/office/drawing/2014/main" id="{27595ADA-5306-FA43-B219-1CCEDB37D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908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" name="Picture 267" descr="Square-1.png">
            <a:extLst>
              <a:ext uri="{FF2B5EF4-FFF2-40B4-BE49-F238E27FC236}">
                <a16:creationId xmlns="" xmlns:a16="http://schemas.microsoft.com/office/drawing/2014/main" id="{67CC7818-54F6-2C43-9413-1F8A417D53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029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" name="Picture 268" descr="Square-1.png">
            <a:extLst>
              <a:ext uri="{FF2B5EF4-FFF2-40B4-BE49-F238E27FC236}">
                <a16:creationId xmlns="" xmlns:a16="http://schemas.microsoft.com/office/drawing/2014/main" id="{C328646F-E602-744F-9072-7B2416C281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473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" name="Picture 269" descr="Square-1.png">
            <a:extLst>
              <a:ext uri="{FF2B5EF4-FFF2-40B4-BE49-F238E27FC236}">
                <a16:creationId xmlns="" xmlns:a16="http://schemas.microsoft.com/office/drawing/2014/main" id="{DC8AA981-7706-7046-A9B3-A645557930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055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" name="Picture 270" descr="Square-1.png">
            <a:extLst>
              <a:ext uri="{FF2B5EF4-FFF2-40B4-BE49-F238E27FC236}">
                <a16:creationId xmlns="" xmlns:a16="http://schemas.microsoft.com/office/drawing/2014/main" id="{E688257B-884E-0946-B3F6-B137831B7F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499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" name="Picture 271" descr="Square-1.png">
            <a:extLst>
              <a:ext uri="{FF2B5EF4-FFF2-40B4-BE49-F238E27FC236}">
                <a16:creationId xmlns="" xmlns:a16="http://schemas.microsoft.com/office/drawing/2014/main" id="{7F505CE1-6C00-CD4B-9E06-398CB16EF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943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" name="Picture 272" descr="Square-1.png">
            <a:extLst>
              <a:ext uri="{FF2B5EF4-FFF2-40B4-BE49-F238E27FC236}">
                <a16:creationId xmlns="" xmlns:a16="http://schemas.microsoft.com/office/drawing/2014/main" id="{BE48E23C-1F0B-A14A-83A8-578D8FB57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571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" name="Text Box 4">
            <a:extLst>
              <a:ext uri="{FF2B5EF4-FFF2-40B4-BE49-F238E27FC236}">
                <a16:creationId xmlns="" xmlns:a16="http://schemas.microsoft.com/office/drawing/2014/main" id="{667E92BB-D79D-6A45-923D-3CA97409F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81" y="2791600"/>
            <a:ext cx="285362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Yes, for 1 year </a:t>
            </a:r>
          </a:p>
        </p:txBody>
      </p:sp>
      <p:sp>
        <p:nvSpPr>
          <p:cNvPr id="278" name="Text Box 4">
            <a:extLst>
              <a:ext uri="{FF2B5EF4-FFF2-40B4-BE49-F238E27FC236}">
                <a16:creationId xmlns="" xmlns:a16="http://schemas.microsoft.com/office/drawing/2014/main" id="{B8EDBCD7-D662-4944-B251-22CF23534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81" y="3737780"/>
            <a:ext cx="2853623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No</a:t>
            </a:r>
          </a:p>
        </p:txBody>
      </p:sp>
      <p:sp>
        <p:nvSpPr>
          <p:cNvPr id="46" name="Title 7">
            <a:extLst>
              <a:ext uri="{FF2B5EF4-FFF2-40B4-BE49-F238E27FC236}">
                <a16:creationId xmlns="" xmlns:a16="http://schemas.microsoft.com/office/drawing/2014/main" id="{50F67F06-CCD4-664A-B010-C5E422626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639" y="361524"/>
            <a:ext cx="10362724" cy="1462089"/>
          </a:xfrm>
        </p:spPr>
        <p:txBody>
          <a:bodyPr/>
          <a:lstStyle/>
          <a:p>
            <a:r>
              <a:rPr lang="en-US" dirty="0"/>
              <a:t>A 65-year-old man with advanced-stage HL receives ABVD chemotherapy but experiences recurrent disease in multiple nodes 18 months later. The patient achieves a complete response to ICE chemotherapy and undergoes autologous stem cell transplant. Would you recommend consolidation brentuximab vedotin?</a:t>
            </a:r>
          </a:p>
        </p:txBody>
      </p:sp>
      <p:pic>
        <p:nvPicPr>
          <p:cNvPr id="31" name="Picture 30" descr="Square-1.png">
            <a:extLst>
              <a:ext uri="{FF2B5EF4-FFF2-40B4-BE49-F238E27FC236}">
                <a16:creationId xmlns="" xmlns:a16="http://schemas.microsoft.com/office/drawing/2014/main" id="{7F505CE1-6C00-CD4B-9E06-398CB16EF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015" y="3473756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 descr="Square-4.png">
            <a:extLst>
              <a:ext uri="{FF2B5EF4-FFF2-40B4-BE49-F238E27FC236}">
                <a16:creationId xmlns="" xmlns:a16="http://schemas.microsoft.com/office/drawing/2014/main" id="{802E1B4C-9308-E841-949B-DF55D5A2A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713" y="2722335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Square-1.png">
            <a:extLst>
              <a:ext uri="{FF2B5EF4-FFF2-40B4-BE49-F238E27FC236}">
                <a16:creationId xmlns="" xmlns:a16="http://schemas.microsoft.com/office/drawing/2014/main" id="{64078073-CDB5-3F4B-A4EA-394DEBABF1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172" y="388491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Square-1.png">
            <a:extLst>
              <a:ext uri="{FF2B5EF4-FFF2-40B4-BE49-F238E27FC236}">
                <a16:creationId xmlns="" xmlns:a16="http://schemas.microsoft.com/office/drawing/2014/main" id="{EED9F77F-F270-DD4A-AADB-FE6EF0F0C2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16" y="388491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668938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Mantle Cell Lymphoma Survey Respondents (N = 23)</a:t>
            </a:r>
          </a:p>
        </p:txBody>
      </p:sp>
      <p:sp>
        <p:nvSpPr>
          <p:cNvPr id="3" name="Title 13"/>
          <p:cNvSpPr>
            <a:spLocks/>
          </p:cNvSpPr>
          <p:nvPr/>
        </p:nvSpPr>
        <p:spPr bwMode="auto">
          <a:xfrm>
            <a:off x="320565" y="6211614"/>
            <a:ext cx="7772400" cy="6463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  <a:cs typeface=""/>
              </a:rPr>
              <a:t>N = 23 investigators</a:t>
            </a:r>
            <a:endParaRPr lang="en-US" sz="16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ヒラギノ角ゴ Pro W3" charset="-128"/>
              <a:cs typeface=""/>
            </a:endParaRPr>
          </a:p>
        </p:txBody>
      </p:sp>
      <p:sp>
        <p:nvSpPr>
          <p:cNvPr id="4" name="Title 6"/>
          <p:cNvSpPr txBox="1">
            <a:spLocks/>
          </p:cNvSpPr>
          <p:nvPr/>
        </p:nvSpPr>
        <p:spPr bwMode="auto">
          <a:xfrm>
            <a:off x="903890" y="1447800"/>
            <a:ext cx="10258096" cy="487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Jeremy S Abramson,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Ranjana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Advani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Stephen M Ansell, MD, PhD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Nancy Bartlett,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Bruce 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Cheson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Matthew S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Davids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</a:t>
            </a:r>
            <a:r>
              <a:rPr lang="en-US" altLang="en-US" sz="2000" b="0" baseline="0" dirty="0" smtClean="0">
                <a:solidFill>
                  <a:srgbClr val="FFFFFF"/>
                </a:solidFill>
                <a:latin typeface="Arial" pitchFamily="34" charset="0"/>
                <a:cs typeface=""/>
              </a:rPr>
              <a:t>MD, </a:t>
            </a:r>
            <a:r>
              <a:rPr lang="en-US" altLang="en-US" sz="2000" b="0" baseline="0" dirty="0" err="1" smtClean="0">
                <a:solidFill>
                  <a:srgbClr val="FFFFFF"/>
                </a:solidFill>
                <a:latin typeface="Arial" pitchFamily="34" charset="0"/>
                <a:cs typeface=""/>
              </a:rPr>
              <a:t>MMSc</a:t>
            </a:r>
            <a:endParaRPr lang="en-US" altLang="en-US" sz="2000" b="0" baseline="0" dirty="0">
              <a:solidFill>
                <a:srgbClr val="FFFFFF"/>
              </a:solidFill>
              <a:latin typeface="Arial" pitchFamily="34" charset="0"/>
              <a:cs typeface=""/>
            </a:endParaRP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Kieron M Dunleavy,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Andreas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Engert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Richard I Fisher,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Nathan H Fowler,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Jonathan W Friedberg, </a:t>
            </a:r>
            <a:r>
              <a:rPr lang="en-US" altLang="en-US" sz="2000" b="0" baseline="0" dirty="0" smtClean="0">
                <a:solidFill>
                  <a:srgbClr val="FFFFFF"/>
                </a:solidFill>
                <a:latin typeface="Arial" pitchFamily="34" charset="0"/>
                <a:cs typeface=""/>
              </a:rPr>
              <a:t>MD, </a:t>
            </a:r>
            <a:r>
              <a:rPr lang="en-US" altLang="en-US" sz="2000" b="0" baseline="0" dirty="0" err="1" smtClean="0">
                <a:solidFill>
                  <a:srgbClr val="FFFFFF"/>
                </a:solidFill>
                <a:latin typeface="Arial" pitchFamily="34" charset="0"/>
                <a:cs typeface=""/>
              </a:rPr>
              <a:t>MMSc</a:t>
            </a:r>
            <a:endParaRPr lang="en-US" altLang="en-US" sz="2000" b="0" baseline="0" dirty="0">
              <a:solidFill>
                <a:srgbClr val="FFFFFF"/>
              </a:solidFill>
              <a:latin typeface="Arial" pitchFamily="34" charset="0"/>
              <a:cs typeface=""/>
            </a:endParaRP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John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Gribben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DSc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Steven M Horwitz,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Brad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Kahl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John P Leonard,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Craig H Moskowitz,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Barbara Pro,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Mark J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Roschewski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Laurie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Sehn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Sonali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 M Smith, MD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Julie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Vose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MBA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Andrew 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Zelenetz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PhD</a:t>
            </a:r>
          </a:p>
          <a:p>
            <a:pPr marL="406400" indent="-395288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Emanuele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Zucca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</p:txBody>
      </p:sp>
    </p:spTree>
    <p:extLst>
      <p:ext uri="{BB962C8B-B14F-4D97-AF65-F5344CB8AC3E}">
        <p14:creationId xmlns:p14="http://schemas.microsoft.com/office/powerpoint/2010/main" val="28687288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DD5F9A1C-D477-4B86-B372-54E8EAE5A686}"/>
</file>

<file path=customXml/itemProps2.xml><?xml version="1.0" encoding="utf-8"?>
<ds:datastoreItem xmlns:ds="http://schemas.openxmlformats.org/officeDocument/2006/customXml" ds:itemID="{F7E25EC8-4054-4A1F-A7E1-8B889BB2A7E4}"/>
</file>

<file path=customXml/itemProps3.xml><?xml version="1.0" encoding="utf-8"?>
<ds:datastoreItem xmlns:ds="http://schemas.openxmlformats.org/officeDocument/2006/customXml" ds:itemID="{7C9E71D5-0645-4415-B20A-96A49693AD6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13068</TotalTime>
  <Words>665</Words>
  <Application>Microsoft Macintosh PowerPoint</Application>
  <PresentationFormat>Widescreen</PresentationFormat>
  <Paragraphs>121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MS PGothic</vt:lpstr>
      <vt:lpstr>ＭＳ Ｐゴシック</vt:lpstr>
      <vt:lpstr>Times</vt:lpstr>
      <vt:lpstr>Wingdings</vt:lpstr>
      <vt:lpstr>ヒラギノ角ゴ Pro W3</vt:lpstr>
      <vt:lpstr>Arial</vt:lpstr>
      <vt:lpstr>Blank Presentation</vt:lpstr>
      <vt:lpstr>2_Blank Presentation</vt:lpstr>
      <vt:lpstr>3_Blank Presentation</vt:lpstr>
      <vt:lpstr>5_Blank Presentation</vt:lpstr>
      <vt:lpstr>9_Blank Presentation</vt:lpstr>
      <vt:lpstr>PowerPoint Presentation</vt:lpstr>
      <vt:lpstr>PowerPoint Presentation</vt:lpstr>
      <vt:lpstr>Disclosures for Moderator Neil Love, MD</vt:lpstr>
      <vt:lpstr>Agenda</vt:lpstr>
      <vt:lpstr>“How I Treat”  The Journal Blood</vt:lpstr>
      <vt:lpstr>“How I Treat”  The Journal Blood</vt:lpstr>
      <vt:lpstr>A 65-year-old man with advanced-stage HL receives ABVD chemotherapy but experiences recurrent disease in multiple nodes and the liver 8 months later. The patient achieves a complete response to ICE chemotherapy and undergoes autologous stem cell transplant. Would you recommend consolidation brentuximab vedotin? </vt:lpstr>
      <vt:lpstr>A 65-year-old man with advanced-stage HL receives ABVD chemotherapy but experiences recurrent disease in multiple nodes 18 months later. The patient achieves a complete response to ICE chemotherapy and undergoes autologous stem cell transplant. Would you recommend consolidation brentuximab vedotin?</vt:lpstr>
      <vt:lpstr>Mantle Cell Lymphoma Survey Respondents (N = 23)</vt:lpstr>
    </vt:vector>
  </TitlesOfParts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Microsoft Office User</cp:lastModifiedBy>
  <cp:revision>1539</cp:revision>
  <cp:lastPrinted>2018-07-19T18:48:59Z</cp:lastPrinted>
  <dcterms:created xsi:type="dcterms:W3CDTF">2012-08-13T12:55:31Z</dcterms:created>
  <dcterms:modified xsi:type="dcterms:W3CDTF">2018-07-23T19:46:48Z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