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2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6.xml" ContentType="application/vnd.openxmlformats-officedocument.presentationml.notesSlide+xml"/>
  <Override PartName="/ppt/slideLayouts/slideLayout2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750" r:id="rId2"/>
    <p:sldMasterId id="2147483762" r:id="rId3"/>
  </p:sldMasterIdLst>
  <p:notesMasterIdLst>
    <p:notesMasterId r:id="rId32"/>
  </p:notesMasterIdLst>
  <p:handoutMasterIdLst>
    <p:handoutMasterId r:id="rId33"/>
  </p:handoutMasterIdLst>
  <p:sldIdLst>
    <p:sldId id="443" r:id="rId4"/>
    <p:sldId id="257" r:id="rId5"/>
    <p:sldId id="431" r:id="rId6"/>
    <p:sldId id="437" r:id="rId7"/>
    <p:sldId id="438" r:id="rId8"/>
    <p:sldId id="439" r:id="rId9"/>
    <p:sldId id="440" r:id="rId10"/>
    <p:sldId id="441" r:id="rId11"/>
    <p:sldId id="442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421" r:id="rId21"/>
    <p:sldId id="422" r:id="rId22"/>
    <p:sldId id="423" r:id="rId23"/>
    <p:sldId id="424" r:id="rId24"/>
    <p:sldId id="425" r:id="rId25"/>
    <p:sldId id="426" r:id="rId26"/>
    <p:sldId id="427" r:id="rId27"/>
    <p:sldId id="428" r:id="rId28"/>
    <p:sldId id="266" r:id="rId29"/>
    <p:sldId id="430" r:id="rId30"/>
    <p:sldId id="260" r:id="rId3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51"/>
    <a:srgbClr val="6597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8"/>
    <p:restoredTop sz="94954"/>
  </p:normalViewPr>
  <p:slideViewPr>
    <p:cSldViewPr>
      <p:cViewPr>
        <p:scale>
          <a:sx n="100" d="100"/>
          <a:sy n="100" d="100"/>
        </p:scale>
        <p:origin x="888" y="3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customXml" Target="../customXml/item2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25" Type="http://schemas.openxmlformats.org/officeDocument/2006/relationships/slide" Target="slides/slide22.xml"/><Relationship Id="rId7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8" Type="http://schemas.openxmlformats.org/officeDocument/2006/relationships/customXml" Target="../customXml/item1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4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32" Type="http://schemas.openxmlformats.org/officeDocument/2006/relationships/notesMaster" Target="notesMasters/notes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5" Type="http://schemas.openxmlformats.org/officeDocument/2006/relationships/slide" Target="slides/slide2.xml"/><Relationship Id="rId36" Type="http://schemas.openxmlformats.org/officeDocument/2006/relationships/theme" Target="theme/theme1.xml"/><Relationship Id="rId15" Type="http://schemas.openxmlformats.org/officeDocument/2006/relationships/slide" Target="slides/slide12.xml"/><Relationship Id="rId31" Type="http://schemas.openxmlformats.org/officeDocument/2006/relationships/slide" Target="slides/slide2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" Type="http://schemas.openxmlformats.org/officeDocument/2006/relationships/slide" Target="slides/slide1.xml"/><Relationship Id="rId30" Type="http://schemas.openxmlformats.org/officeDocument/2006/relationships/slide" Target="slides/slide27.xml"/><Relationship Id="rId9" Type="http://schemas.openxmlformats.org/officeDocument/2006/relationships/slide" Target="slides/slide6.xml"/><Relationship Id="rId35" Type="http://schemas.openxmlformats.org/officeDocument/2006/relationships/viewProps" Target="viewProps.xml"/><Relationship Id="rId14" Type="http://schemas.openxmlformats.org/officeDocument/2006/relationships/slide" Target="slides/slide1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27C9E18-BA29-E144-896F-632D90AC2A3A}" type="datetimeFigureOut">
              <a:rPr lang="en-US"/>
              <a:pPr>
                <a:defRPr/>
              </a:pPr>
              <a:t>7/23/18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8E52482-54ED-0C41-9978-54C1AD74E8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/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/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>
            <a:extLst/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>
            <a:extLst/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>
            <a:extLst/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9E81460-6FC0-4040-90F3-ADA9151232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pitchFamily="1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AF220F8D-BA9C-5E4D-A913-51E2CB8A7672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971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513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221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/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/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69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4E45EB19-3A7F-C544-BF4C-A9BDBDB613CD}" type="slidenum">
              <a:rPr lang="en-US" altLang="en-US" sz="1200"/>
              <a:pPr/>
              <a:t>28</a:t>
            </a:fld>
            <a:endParaRPr lang="en-US" altLang="en-US" sz="120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755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10972800" cy="4221163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075596"/>
              </a:buClr>
              <a:defRPr>
                <a:latin typeface="Times"/>
                <a:cs typeface="Times"/>
              </a:defRPr>
            </a:lvl1pPr>
            <a:lvl2pPr>
              <a:buClr>
                <a:srgbClr val="075596"/>
              </a:buClr>
              <a:defRPr>
                <a:latin typeface="Times"/>
                <a:cs typeface="Times"/>
              </a:defRPr>
            </a:lvl2pPr>
            <a:lvl3pPr>
              <a:buClr>
                <a:srgbClr val="075596"/>
              </a:buClr>
              <a:defRPr>
                <a:latin typeface="Times"/>
                <a:cs typeface="Times"/>
              </a:defRPr>
            </a:lvl3pPr>
            <a:lvl4pPr>
              <a:buClr>
                <a:srgbClr val="075596"/>
              </a:buClr>
              <a:defRPr>
                <a:latin typeface="Times"/>
                <a:cs typeface="Times"/>
              </a:defRPr>
            </a:lvl4pPr>
            <a:lvl5pPr>
              <a:buClr>
                <a:srgbClr val="075596"/>
              </a:buClr>
              <a:defRPr>
                <a:latin typeface="Times"/>
                <a:cs typeface="Time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AE1F3-E7A2-F446-9DCB-486DE86C32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155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11176000" cy="76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066800"/>
            <a:ext cx="25908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066800"/>
            <a:ext cx="75692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10972800" cy="8382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755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075596"/>
              </a:buClr>
              <a:defRPr sz="2800">
                <a:latin typeface="Times"/>
                <a:cs typeface="Times"/>
              </a:defRPr>
            </a:lvl1pPr>
            <a:lvl2pPr>
              <a:buClr>
                <a:srgbClr val="075596"/>
              </a:buClr>
              <a:defRPr sz="2400">
                <a:latin typeface="Times"/>
                <a:cs typeface="Times"/>
              </a:defRPr>
            </a:lvl2pPr>
            <a:lvl3pPr>
              <a:buClr>
                <a:srgbClr val="075596"/>
              </a:buClr>
              <a:defRPr sz="2000">
                <a:latin typeface="Times"/>
                <a:cs typeface="Times"/>
              </a:defRPr>
            </a:lvl3pPr>
            <a:lvl4pPr>
              <a:buClr>
                <a:srgbClr val="075596"/>
              </a:buClr>
              <a:defRPr sz="1800">
                <a:latin typeface="Times"/>
                <a:cs typeface="Times"/>
              </a:defRPr>
            </a:lvl4pPr>
            <a:lvl5pPr>
              <a:buClr>
                <a:srgbClr val="075596"/>
              </a:buClr>
              <a:defRPr sz="1800">
                <a:latin typeface="Times"/>
                <a:cs typeface="Time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075596"/>
              </a:buClr>
              <a:defRPr sz="2800">
                <a:latin typeface="Times"/>
                <a:cs typeface="Times"/>
              </a:defRPr>
            </a:lvl1pPr>
            <a:lvl2pPr>
              <a:buClr>
                <a:srgbClr val="075596"/>
              </a:buClr>
              <a:defRPr sz="2400">
                <a:latin typeface="Times"/>
                <a:cs typeface="Times"/>
              </a:defRPr>
            </a:lvl2pPr>
            <a:lvl3pPr>
              <a:buClr>
                <a:srgbClr val="075596"/>
              </a:buClr>
              <a:defRPr sz="2000">
                <a:latin typeface="Times"/>
                <a:cs typeface="Times"/>
              </a:defRPr>
            </a:lvl3pPr>
            <a:lvl4pPr>
              <a:buClr>
                <a:srgbClr val="075596"/>
              </a:buClr>
              <a:defRPr sz="1800">
                <a:latin typeface="Times"/>
                <a:cs typeface="Times"/>
              </a:defRPr>
            </a:lvl4pPr>
            <a:lvl5pPr>
              <a:buClr>
                <a:srgbClr val="075596"/>
              </a:buClr>
              <a:defRPr sz="1800">
                <a:latin typeface="Times"/>
                <a:cs typeface="Time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2D58B-DCDB-C24A-BC3C-C22C43BAD1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641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algn="ctr">
              <a:defRPr sz="360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10972800" cy="7620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755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solidFill>
                  <a:srgbClr val="0755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362200"/>
            <a:ext cx="5386917" cy="3951288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075596"/>
              </a:buClr>
              <a:defRPr sz="2400">
                <a:latin typeface="Times"/>
                <a:cs typeface="Times"/>
              </a:defRPr>
            </a:lvl1pPr>
            <a:lvl2pPr>
              <a:buClr>
                <a:srgbClr val="075596"/>
              </a:buClr>
              <a:defRPr sz="2000">
                <a:latin typeface="Times"/>
                <a:cs typeface="Times"/>
              </a:defRPr>
            </a:lvl2pPr>
            <a:lvl3pPr>
              <a:buClr>
                <a:srgbClr val="075596"/>
              </a:buClr>
              <a:defRPr sz="1800">
                <a:latin typeface="Times"/>
                <a:cs typeface="Times"/>
              </a:defRPr>
            </a:lvl3pPr>
            <a:lvl4pPr>
              <a:buClr>
                <a:srgbClr val="075596"/>
              </a:buClr>
              <a:defRPr sz="1600">
                <a:latin typeface="Times"/>
                <a:cs typeface="Times"/>
              </a:defRPr>
            </a:lvl4pPr>
            <a:lvl5pPr>
              <a:buClr>
                <a:srgbClr val="075596"/>
              </a:buClr>
              <a:defRPr sz="1600">
                <a:latin typeface="Times"/>
                <a:cs typeface="Time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solidFill>
                  <a:srgbClr val="0755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0"/>
            <a:ext cx="5389033" cy="3951288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075596"/>
              </a:buClr>
              <a:defRPr sz="2400">
                <a:latin typeface="Times"/>
                <a:cs typeface="Times"/>
              </a:defRPr>
            </a:lvl1pPr>
            <a:lvl2pPr>
              <a:buClr>
                <a:srgbClr val="075596"/>
              </a:buClr>
              <a:defRPr sz="2000">
                <a:latin typeface="Times"/>
                <a:cs typeface="Times"/>
              </a:defRPr>
            </a:lvl2pPr>
            <a:lvl3pPr>
              <a:buClr>
                <a:srgbClr val="075596"/>
              </a:buClr>
              <a:defRPr sz="1800">
                <a:latin typeface="Times"/>
                <a:cs typeface="Times"/>
              </a:defRPr>
            </a:lvl3pPr>
            <a:lvl4pPr>
              <a:buClr>
                <a:srgbClr val="075596"/>
              </a:buClr>
              <a:defRPr sz="1600">
                <a:latin typeface="Times"/>
                <a:cs typeface="Times"/>
              </a:defRPr>
            </a:lvl4pPr>
            <a:lvl5pPr>
              <a:buClr>
                <a:srgbClr val="075596"/>
              </a:buClr>
              <a:defRPr sz="1600">
                <a:latin typeface="Times"/>
                <a:cs typeface="Time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E088B-76C7-1041-8ACA-09F61AEA0F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627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>
                <a:ea typeface="ＭＳ Ｐゴシック"/>
              </a:rPr>
              <a:pPr>
                <a:defRPr/>
              </a:pPr>
              <a:t>‹#›</a:t>
            </a:fld>
            <a:endParaRPr lang="en-US" dirty="0">
              <a:ea typeface="ＭＳ Ｐゴシック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755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46268-C6AD-1544-9C4A-FB437B6C23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782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990600"/>
            <a:ext cx="4011084" cy="673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solidFill>
                  <a:srgbClr val="0755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990600"/>
            <a:ext cx="6815667" cy="5135563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075596"/>
              </a:buClr>
              <a:defRPr sz="3200">
                <a:latin typeface="Times"/>
                <a:cs typeface="Times"/>
              </a:defRPr>
            </a:lvl1pPr>
            <a:lvl2pPr>
              <a:buClr>
                <a:srgbClr val="075596"/>
              </a:buClr>
              <a:defRPr sz="2800">
                <a:latin typeface="Times"/>
                <a:cs typeface="Times"/>
              </a:defRPr>
            </a:lvl2pPr>
            <a:lvl3pPr>
              <a:buClr>
                <a:srgbClr val="075596"/>
              </a:buClr>
              <a:defRPr sz="2400">
                <a:latin typeface="Times"/>
                <a:cs typeface="Times"/>
              </a:defRPr>
            </a:lvl3pPr>
            <a:lvl4pPr>
              <a:buClr>
                <a:srgbClr val="075596"/>
              </a:buClr>
              <a:defRPr sz="2000">
                <a:latin typeface="Times"/>
                <a:cs typeface="Times"/>
              </a:defRPr>
            </a:lvl4pPr>
            <a:lvl5pPr>
              <a:buClr>
                <a:srgbClr val="075596"/>
              </a:buClr>
              <a:defRPr sz="2000">
                <a:latin typeface="Times"/>
                <a:cs typeface="Time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828801"/>
            <a:ext cx="4011084" cy="42973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solidFill>
                  <a:srgbClr val="07559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766CE-3040-3A41-94DA-471FEC67B4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93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41600" y="1295400"/>
            <a:ext cx="73152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8179A-B5BE-7846-89D8-0B58A30898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47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07841-6773-BE49-883C-9153DD4C49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38200"/>
            <a:ext cx="10363200" cy="914401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07559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828800"/>
            <a:ext cx="8534400" cy="38100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Times"/>
                <a:cs typeface="Time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3B7C6-5B47-5E42-8B83-F04F65612E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18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E4E97C8E-3A29-184A-8759-B9CAB1299D84}" type="datetimeFigureOut">
              <a:rPr lang="en-US" altLang="en-US"/>
              <a:pPr>
                <a:defRPr/>
              </a:pPr>
              <a:t>7/23/18</a:t>
            </a:fld>
            <a:endParaRPr lang="en-US" altLang="en-US"/>
          </a:p>
        </p:txBody>
      </p:sp>
      <p:sp>
        <p:nvSpPr>
          <p:cNvPr id="6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164744D-79F3-744E-B166-6D8363D8BB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387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6.xml"/><Relationship Id="rId17" Type="http://schemas.openxmlformats.org/officeDocument/2006/relationships/theme" Target="../theme/theme3.xml"/><Relationship Id="rId18" Type="http://schemas.openxmlformats.org/officeDocument/2006/relationships/image" Target="../media/image5.jpg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 userDrawn="1"/>
        </p:nvSpPr>
        <p:spPr bwMode="auto">
          <a:xfrm>
            <a:off x="0" y="6477000"/>
            <a:ext cx="12192000" cy="381000"/>
          </a:xfrm>
          <a:prstGeom prst="rect">
            <a:avLst/>
          </a:prstGeom>
          <a:solidFill>
            <a:srgbClr val="6597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endParaRPr lang="en-US" altLang="en-US"/>
          </a:p>
        </p:txBody>
      </p:sp>
      <p:sp>
        <p:nvSpPr>
          <p:cNvPr id="1028" name="Rectangle 4">
            <a:extLst/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/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ea typeface="ＭＳ Ｐゴシック" pitchFamily="1" charset="-128"/>
                <a:cs typeface="ＭＳ Ｐゴシック" pitchFamily="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/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ECBDEE8-FE94-FB47-BD69-A43B8717D5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2" name="Picture 5" descr="header-grey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6" descr="footer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" t="12328" r="3751"/>
          <a:stretch>
            <a:fillRect/>
          </a:stretch>
        </p:blipFill>
        <p:spPr bwMode="auto">
          <a:xfrm>
            <a:off x="990600" y="6553200"/>
            <a:ext cx="10210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" charset="-128"/>
          <a:cs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2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RTP_SlidePlain-ASCO12_v1f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00467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295400"/>
            <a:ext cx="10363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E51C8C1-6F5B-AE47-94EA-3A55EFA8C77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549082" y="6324600"/>
            <a:ext cx="1457036" cy="41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52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1" charset="0"/>
          <a:ea typeface="ヒラギノ角ゴ Pro W3" charset="-128"/>
          <a:cs typeface="ヒラギノ角ゴ Pro W3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9pPr>
    </p:titleStyle>
    <p:bodyStyle>
      <a:lvl1pPr marL="342900" indent="-342900" algn="l" rtl="0" eaLnBrk="0" fontAlgn="base" hangingPunct="0">
        <a:spcBef>
          <a:spcPts val="1675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rtl="0" eaLnBrk="0" fontAlgn="base" hangingPunct="0">
        <a:spcBef>
          <a:spcPts val="1675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rtl="0" eaLnBrk="0" fontAlgn="base" hangingPunct="0">
        <a:spcBef>
          <a:spcPts val="1675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1600200" indent="-228600" algn="l" rtl="0" eaLnBrk="0" fontAlgn="base" hangingPunct="0">
        <a:spcBef>
          <a:spcPts val="1675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ts val="1675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189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2180493" y="254464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5166072"/>
      </p:ext>
    </p:extLst>
  </p:cSld>
  <p:clrMapOvr>
    <a:masterClrMapping/>
  </p:clrMapOvr>
  <p:transition spd="slow"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3200400" y="838200"/>
            <a:ext cx="5486400" cy="5667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altLang="en-US" sz="2800"/>
              <a:t>Novel Approaches for R/R MCL</a:t>
            </a:r>
          </a:p>
        </p:txBody>
      </p:sp>
      <p:sp>
        <p:nvSpPr>
          <p:cNvPr id="14338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2130425" y="5367338"/>
            <a:ext cx="8080375" cy="8048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  <a:p>
            <a:r>
              <a:rPr lang="en-US" altLang="en-US" dirty="0"/>
              <a:t>Toxicity Profiles: Least to Most (my personal opinion)</a:t>
            </a:r>
          </a:p>
          <a:p>
            <a:r>
              <a:rPr lang="en-US" altLang="en-US" dirty="0" err="1"/>
              <a:t>Venetoclax</a:t>
            </a:r>
            <a:r>
              <a:rPr lang="en-US" altLang="en-US" dirty="0"/>
              <a:t> &lt; </a:t>
            </a:r>
            <a:r>
              <a:rPr lang="en-US" altLang="en-US" dirty="0" err="1"/>
              <a:t>Acalabrutinib</a:t>
            </a:r>
            <a:r>
              <a:rPr lang="en-US" altLang="en-US" dirty="0"/>
              <a:t> &lt; </a:t>
            </a:r>
            <a:r>
              <a:rPr lang="en-US" altLang="en-US" dirty="0" err="1"/>
              <a:t>Ibrutinib</a:t>
            </a:r>
            <a:r>
              <a:rPr lang="en-US" altLang="en-US" dirty="0"/>
              <a:t> &lt; </a:t>
            </a:r>
            <a:r>
              <a:rPr lang="en-US" altLang="en-US" dirty="0" err="1"/>
              <a:t>Lenalidomide</a:t>
            </a:r>
            <a:r>
              <a:rPr lang="en-US" altLang="en-US" dirty="0"/>
              <a:t> &lt; R</a:t>
            </a:r>
            <a:r>
              <a:rPr lang="en-US" altLang="en-US" baseline="30000" dirty="0"/>
              <a:t>2</a:t>
            </a:r>
            <a:r>
              <a:rPr lang="en-US" altLang="en-US" dirty="0"/>
              <a:t> &lt; </a:t>
            </a:r>
            <a:r>
              <a:rPr lang="en-US" altLang="en-US" dirty="0" err="1"/>
              <a:t>Idelalisib</a:t>
            </a:r>
            <a:r>
              <a:rPr lang="en-US" altLang="en-US" dirty="0"/>
              <a:t> &lt; </a:t>
            </a:r>
            <a:r>
              <a:rPr lang="en-US" altLang="en-US" dirty="0" err="1"/>
              <a:t>Bortezomib</a:t>
            </a:r>
            <a:r>
              <a:rPr lang="en-US" altLang="en-US" dirty="0"/>
              <a:t> &lt; </a:t>
            </a:r>
            <a:r>
              <a:rPr lang="en-US" altLang="en-US" dirty="0" err="1"/>
              <a:t>Temsirolimus</a:t>
            </a:r>
            <a:endParaRPr lang="en-US" altLang="en-US" dirty="0"/>
          </a:p>
          <a:p>
            <a:endParaRPr lang="en-US" altLang="en-US" dirty="0"/>
          </a:p>
        </p:txBody>
      </p:sp>
      <p:graphicFrame>
        <p:nvGraphicFramePr>
          <p:cNvPr id="5" name="Content Placeholder 3">
            <a:extLst/>
          </p:cNvPr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554587813"/>
              </p:ext>
            </p:extLst>
          </p:nvPr>
        </p:nvGraphicFramePr>
        <p:xfrm>
          <a:off x="1905000" y="1600200"/>
          <a:ext cx="8289924" cy="3429036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7908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41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7248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724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/>
                      <a:r>
                        <a:rPr lang="en-US" sz="1900" dirty="0"/>
                        <a:t>Agent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N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Response Rate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mDOR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900" dirty="0"/>
                        <a:t>Bortezomib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155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33%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9.2 months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900" dirty="0"/>
                        <a:t>Temsirolimus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54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22%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7.1 months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900" dirty="0"/>
                        <a:t>Lenalidomide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134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28%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16.6 months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900" dirty="0"/>
                        <a:t>Lenalidomide</a:t>
                      </a:r>
                      <a:r>
                        <a:rPr lang="en-US" sz="1900" baseline="0" dirty="0"/>
                        <a:t>-rituximab</a:t>
                      </a:r>
                      <a:endParaRPr lang="en-US" sz="1900" dirty="0"/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52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57%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18.9 months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900" dirty="0"/>
                        <a:t>Idelalisib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40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40%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4 months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900" dirty="0"/>
                        <a:t>Ibrutinib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111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68%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17.5</a:t>
                      </a:r>
                      <a:r>
                        <a:rPr lang="en-US" sz="1900" baseline="0" dirty="0"/>
                        <a:t> months</a:t>
                      </a:r>
                      <a:endParaRPr lang="en-US" sz="1900" dirty="0"/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900" dirty="0" err="1">
                          <a:solidFill>
                            <a:srgbClr val="FF0000"/>
                          </a:solidFill>
                        </a:rPr>
                        <a:t>Acalabrutinib</a:t>
                      </a:r>
                      <a:endParaRPr lang="en-US" sz="1900" dirty="0">
                        <a:solidFill>
                          <a:srgbClr val="FF0000"/>
                        </a:solidFill>
                      </a:endParaRP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FF0000"/>
                          </a:solidFill>
                        </a:rPr>
                        <a:t>124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FF0000"/>
                          </a:solidFill>
                        </a:rPr>
                        <a:t>81%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FF0000"/>
                          </a:solidFill>
                        </a:rPr>
                        <a:t>72% at 12 m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900" dirty="0" err="1"/>
                        <a:t>Venetoclax</a:t>
                      </a:r>
                      <a:r>
                        <a:rPr lang="en-US" sz="1900" dirty="0"/>
                        <a:t> (ABT-199)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28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75%</a:t>
                      </a:r>
                    </a:p>
                  </a:txBody>
                  <a:tcPr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?</a:t>
                      </a:r>
                    </a:p>
                  </a:txBody>
                  <a:tcPr marT="45722" marB="45722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9906000" cy="537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4" b="901"/>
          <a:stretch/>
        </p:blipFill>
        <p:spPr bwMode="auto">
          <a:xfrm>
            <a:off x="1123156" y="838200"/>
            <a:ext cx="9945687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6184878"/>
            <a:ext cx="571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218" y="838200"/>
            <a:ext cx="9961563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184878"/>
            <a:ext cx="571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1"/>
          <a:stretch/>
        </p:blipFill>
        <p:spPr bwMode="auto">
          <a:xfrm>
            <a:off x="1066800" y="838200"/>
            <a:ext cx="977900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184878"/>
            <a:ext cx="571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9400" y="5788223"/>
            <a:ext cx="571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a </a:t>
            </a:r>
            <a:r>
              <a:rPr lang="en-US" sz="1400" dirty="0"/>
              <a:t>Data missing for 1 patient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50900"/>
            <a:ext cx="10217150" cy="524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184878"/>
            <a:ext cx="571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7000" y="5678774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a </a:t>
            </a:r>
            <a:r>
              <a:rPr lang="en-US" sz="1400" dirty="0"/>
              <a:t>Refractory disease was defined as an absence of at least a partial response to the last therapy before study entry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62000"/>
            <a:ext cx="9753600" cy="4551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184878"/>
            <a:ext cx="571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5099578"/>
            <a:ext cx="99822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aseline="30000" dirty="0"/>
              <a:t>a </a:t>
            </a:r>
            <a:r>
              <a:rPr lang="en-US" sz="1300" dirty="0"/>
              <a:t>AEs leading to discontinuation occurred in only 1 </a:t>
            </a:r>
            <a:r>
              <a:rPr lang="en-US" sz="1300" dirty="0" err="1"/>
              <a:t>pt</a:t>
            </a:r>
            <a:r>
              <a:rPr lang="en-US" sz="1300" dirty="0"/>
              <a:t> each and were aortic stenosis, B-cell lymphoma, blood blister and </a:t>
            </a:r>
            <a:r>
              <a:rPr lang="en-US" sz="1300" dirty="0" err="1"/>
              <a:t>petechiae</a:t>
            </a:r>
            <a:r>
              <a:rPr lang="en-US" sz="1300" dirty="0"/>
              <a:t> (both in 1 </a:t>
            </a:r>
            <a:r>
              <a:rPr lang="en-US" sz="1300" dirty="0" err="1"/>
              <a:t>pt</a:t>
            </a:r>
            <a:r>
              <a:rPr lang="en-US" sz="1300" dirty="0"/>
              <a:t> with Grade 3 acute coronary syndrome treated with </a:t>
            </a:r>
            <a:r>
              <a:rPr lang="en-US" sz="1300" dirty="0" err="1"/>
              <a:t>clopidogrel</a:t>
            </a:r>
            <a:r>
              <a:rPr lang="en-US" sz="1300" dirty="0"/>
              <a:t> bisulfate, resulting in blood blister, </a:t>
            </a:r>
            <a:r>
              <a:rPr lang="en-US" sz="1300" dirty="0" err="1"/>
              <a:t>petechiae</a:t>
            </a:r>
            <a:r>
              <a:rPr lang="en-US" sz="1300" dirty="0"/>
              <a:t> formation [considered related]), dyspnea and </a:t>
            </a:r>
            <a:r>
              <a:rPr lang="en-US" sz="1300" dirty="0" err="1"/>
              <a:t>leukostasis</a:t>
            </a:r>
            <a:r>
              <a:rPr lang="en-US" sz="1300" dirty="0"/>
              <a:t> syndrome, </a:t>
            </a:r>
            <a:r>
              <a:rPr lang="en-US" sz="1300" dirty="0" err="1"/>
              <a:t>noncardiac</a:t>
            </a:r>
            <a:r>
              <a:rPr lang="en-US" sz="1300" dirty="0"/>
              <a:t> chest pain, pulmonary fibrosis, and thrombocytopenia.</a:t>
            </a:r>
          </a:p>
          <a:p>
            <a:r>
              <a:rPr lang="en-US" sz="1300" baseline="30000" dirty="0"/>
              <a:t>b </a:t>
            </a:r>
            <a:r>
              <a:rPr lang="en-US" sz="1300" dirty="0"/>
              <a:t>All 5 pts received a stem cell transplant. </a:t>
            </a:r>
          </a:p>
          <a:p>
            <a:r>
              <a:rPr lang="en-US" sz="1300" baseline="30000" dirty="0"/>
              <a:t>c </a:t>
            </a:r>
            <a:r>
              <a:rPr lang="en-US" sz="1300" dirty="0"/>
              <a:t>Pt decision to stop treatment.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838200"/>
            <a:ext cx="10148888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184878"/>
            <a:ext cx="571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10469563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184878"/>
            <a:ext cx="571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62000"/>
            <a:ext cx="1004252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184878"/>
            <a:ext cx="571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ChangeArrowheads="1"/>
          </p:cNvSpPr>
          <p:nvPr/>
        </p:nvSpPr>
        <p:spPr bwMode="auto">
          <a:xfrm>
            <a:off x="0" y="6396038"/>
            <a:ext cx="12192000" cy="461962"/>
          </a:xfrm>
          <a:prstGeom prst="rect">
            <a:avLst/>
          </a:prstGeom>
          <a:solidFill>
            <a:srgbClr val="6597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endParaRPr lang="en-US" altLang="en-US"/>
          </a:p>
        </p:txBody>
      </p:sp>
      <p:sp>
        <p:nvSpPr>
          <p:cNvPr id="12290" name="Rectangle 13"/>
          <p:cNvSpPr txBox="1">
            <a:spLocks noChangeArrowheads="1"/>
          </p:cNvSpPr>
          <p:nvPr/>
        </p:nvSpPr>
        <p:spPr bwMode="auto">
          <a:xfrm>
            <a:off x="2438400" y="3201988"/>
            <a:ext cx="7543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3600">
                <a:solidFill>
                  <a:srgbClr val="075596"/>
                </a:solidFill>
                <a:latin typeface="Times" charset="0"/>
              </a:rPr>
              <a:t>FDA Approval of Acalabrutinib in Relapsed/Refractory MCL and Integration into Treatment Algorithms</a:t>
            </a:r>
          </a:p>
          <a:p>
            <a:pPr algn="ctr" eaLnBrk="1" hangingPunct="1"/>
            <a:r>
              <a:rPr lang="en-US" altLang="en-US" sz="4400">
                <a:solidFill>
                  <a:srgbClr val="075596"/>
                </a:solidFill>
                <a:latin typeface="Times" charset="0"/>
              </a:rPr>
              <a:t> </a:t>
            </a:r>
            <a:r>
              <a:rPr lang="en-US" altLang="en-US" sz="2900" i="1">
                <a:solidFill>
                  <a:srgbClr val="000000"/>
                </a:solidFill>
                <a:latin typeface="Times" charset="0"/>
              </a:rPr>
              <a:t>Brad Kahl, MD</a:t>
            </a:r>
          </a:p>
          <a:p>
            <a:pPr algn="ctr" eaLnBrk="1" hangingPunct="1"/>
            <a:r>
              <a:rPr lang="en-US" altLang="en-US" sz="2900" i="1">
                <a:solidFill>
                  <a:srgbClr val="000000"/>
                </a:solidFill>
                <a:latin typeface="Times" charset="0"/>
              </a:rPr>
              <a:t>Professor of Medicine</a:t>
            </a:r>
            <a:endParaRPr lang="en-US" altLang="en-US" sz="4400"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12291" name="Picture 3" descr="grey-photo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24"/>
          <a:stretch>
            <a:fillRect/>
          </a:stretch>
        </p:blipFill>
        <p:spPr bwMode="auto">
          <a:xfrm>
            <a:off x="0" y="0"/>
            <a:ext cx="121920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" descr="footer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21"/>
          <a:stretch>
            <a:fillRect/>
          </a:stretch>
        </p:blipFill>
        <p:spPr bwMode="auto">
          <a:xfrm>
            <a:off x="990600" y="5180013"/>
            <a:ext cx="99822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Box 1"/>
          <p:cNvSpPr txBox="1">
            <a:spLocks noChangeArrowheads="1"/>
          </p:cNvSpPr>
          <p:nvPr/>
        </p:nvSpPr>
        <p:spPr bwMode="auto">
          <a:xfrm>
            <a:off x="1019175" y="6451600"/>
            <a:ext cx="4114800" cy="338138"/>
          </a:xfrm>
          <a:prstGeom prst="rect">
            <a:avLst/>
          </a:prstGeom>
          <a:solidFill>
            <a:srgbClr val="6597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16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www.siteman.wustl.edu</a:t>
            </a:r>
          </a:p>
        </p:txBody>
      </p:sp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6705600" y="6457950"/>
            <a:ext cx="4114800" cy="338138"/>
          </a:xfrm>
          <a:prstGeom prst="rect">
            <a:avLst/>
          </a:prstGeom>
          <a:solidFill>
            <a:srgbClr val="6597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16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800-600-3606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62000"/>
            <a:ext cx="10313988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5869352"/>
            <a:ext cx="4495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" dirty="0"/>
              <a:t>1. </a:t>
            </a:r>
            <a:r>
              <a:rPr lang="tr-TR" sz="1500" dirty="0" err="1"/>
              <a:t>Cheson</a:t>
            </a:r>
            <a:r>
              <a:rPr lang="tr-TR" sz="1500" dirty="0"/>
              <a:t> BD et al. </a:t>
            </a:r>
            <a:r>
              <a:rPr lang="tr-TR" sz="1500" i="1" dirty="0"/>
              <a:t>J </a:t>
            </a:r>
            <a:r>
              <a:rPr lang="tr-TR" sz="1500" i="1" dirty="0" err="1"/>
              <a:t>Clin</a:t>
            </a:r>
            <a:r>
              <a:rPr lang="tr-TR" sz="1500" i="1" dirty="0"/>
              <a:t> </a:t>
            </a:r>
            <a:r>
              <a:rPr lang="tr-TR" sz="1500" i="1" dirty="0" err="1"/>
              <a:t>Oncol</a:t>
            </a:r>
            <a:r>
              <a:rPr lang="tr-TR" sz="1500" dirty="0"/>
              <a:t> 2014;32:3059-68. 2. </a:t>
            </a:r>
            <a:r>
              <a:rPr lang="tr-TR" sz="1500" dirty="0" err="1"/>
              <a:t>Cheson</a:t>
            </a:r>
            <a:r>
              <a:rPr lang="tr-TR" sz="1500" dirty="0"/>
              <a:t> BD et al. </a:t>
            </a:r>
            <a:r>
              <a:rPr lang="tr-TR" sz="1500" i="1" dirty="0"/>
              <a:t>J </a:t>
            </a:r>
            <a:r>
              <a:rPr lang="tr-TR" sz="1500" i="1" dirty="0" err="1"/>
              <a:t>Clin</a:t>
            </a:r>
            <a:r>
              <a:rPr lang="tr-TR" sz="1500" i="1" dirty="0"/>
              <a:t> </a:t>
            </a:r>
            <a:r>
              <a:rPr lang="tr-TR" sz="1500" i="1" dirty="0" err="1"/>
              <a:t>Oncol</a:t>
            </a:r>
            <a:r>
              <a:rPr lang="tr-TR" sz="1500" i="1" dirty="0"/>
              <a:t> </a:t>
            </a:r>
            <a:r>
              <a:rPr lang="tr-TR" sz="1500" dirty="0"/>
              <a:t>2007;25:579-86.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39000" y="6100185"/>
            <a:ext cx="4267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8" b="1"/>
          <a:stretch/>
        </p:blipFill>
        <p:spPr bwMode="auto">
          <a:xfrm>
            <a:off x="1073150" y="1905000"/>
            <a:ext cx="100457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184878"/>
            <a:ext cx="571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0" y="5515021"/>
            <a:ext cx="8153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/>
              <a:t>a </a:t>
            </a:r>
            <a:r>
              <a:rPr lang="en-US" sz="1400" dirty="0"/>
              <a:t>Maximum change from baseline in SPD for all treated pts with baseline and ≥1 </a:t>
            </a:r>
            <a:r>
              <a:rPr lang="en-US" sz="1400" dirty="0" err="1"/>
              <a:t>postbaseline</a:t>
            </a:r>
            <a:r>
              <a:rPr lang="en-US" sz="1400" dirty="0"/>
              <a:t> lesion measurement. 6 subjects excluded due to early PD by evidence other than CT (4), start of subsequent anticancer therapy (1) or death (1).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2734BD3-6BC5-694E-9D01-35F0E4796119}"/>
              </a:ext>
            </a:extLst>
          </p:cNvPr>
          <p:cNvSpPr txBox="1"/>
          <p:nvPr/>
        </p:nvSpPr>
        <p:spPr>
          <a:xfrm>
            <a:off x="1219200" y="727551"/>
            <a:ext cx="975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Change in Tumor Burden and Best Response Status</a:t>
            </a:r>
            <a:br>
              <a:rPr lang="en-US" sz="3200" dirty="0">
                <a:solidFill>
                  <a:srgbClr val="C00000"/>
                </a:solidFill>
              </a:rPr>
            </a:br>
            <a:r>
              <a:rPr lang="en-US" sz="3200" dirty="0">
                <a:solidFill>
                  <a:srgbClr val="C00000"/>
                </a:solidFill>
              </a:rPr>
              <a:t>per Lugano Classification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10263188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184878"/>
            <a:ext cx="571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10106025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184878"/>
            <a:ext cx="571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Wang M et al. </a:t>
            </a:r>
            <a:r>
              <a:rPr lang="en-US" sz="1500" i="1" dirty="0"/>
              <a:t>Proc ASH</a:t>
            </a:r>
            <a:r>
              <a:rPr lang="en-US" sz="1500" dirty="0"/>
              <a:t> 2017;Abstract 155.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90600"/>
            <a:ext cx="9677400" cy="471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5791200" y="5943600"/>
            <a:ext cx="426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/>
              <a:t>Wang et al, Lancet, Feb 2018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 bwMode="auto">
          <a:xfrm>
            <a:off x="1981200" y="762000"/>
            <a:ext cx="82296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Conclusions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 bwMode="auto">
          <a:xfrm>
            <a:off x="1371600" y="1600200"/>
            <a:ext cx="95250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Times" charset="0"/>
              </a:rPr>
              <a:t>Excellent response rates (80%) with good durability as single agent in R/R MCL</a:t>
            </a:r>
          </a:p>
          <a:p>
            <a:r>
              <a:rPr lang="en-US" altLang="en-US" dirty="0">
                <a:latin typeface="Times" charset="0"/>
              </a:rPr>
              <a:t>Is it better than ibrutinib?</a:t>
            </a:r>
          </a:p>
          <a:p>
            <a:pPr lvl="1"/>
            <a:r>
              <a:rPr lang="en-US" altLang="en-US" dirty="0">
                <a:latin typeface="Times" charset="0"/>
              </a:rPr>
              <a:t>Hard to know right now</a:t>
            </a:r>
          </a:p>
          <a:p>
            <a:pPr lvl="2"/>
            <a:r>
              <a:rPr lang="en-US" altLang="en-US" dirty="0">
                <a:latin typeface="Times" charset="0"/>
              </a:rPr>
              <a:t>Higher CR rate (40% vs. 21%)</a:t>
            </a:r>
          </a:p>
          <a:p>
            <a:pPr lvl="2"/>
            <a:r>
              <a:rPr lang="en-US" altLang="en-US" dirty="0">
                <a:latin typeface="Times" charset="0"/>
              </a:rPr>
              <a:t>Possibly better toxicity profile (bleeding, </a:t>
            </a:r>
            <a:r>
              <a:rPr lang="en-US" altLang="en-US" dirty="0" err="1">
                <a:latin typeface="Times" charset="0"/>
              </a:rPr>
              <a:t>Afib</a:t>
            </a:r>
            <a:r>
              <a:rPr lang="en-US" altLang="en-US" dirty="0">
                <a:latin typeface="Times" charset="0"/>
              </a:rPr>
              <a:t>, etc.)</a:t>
            </a:r>
          </a:p>
          <a:p>
            <a:pPr lvl="1"/>
            <a:r>
              <a:rPr lang="en-US" altLang="en-US" dirty="0">
                <a:latin typeface="Times" charset="0"/>
              </a:rPr>
              <a:t>But patient populations may not be identical</a:t>
            </a:r>
          </a:p>
          <a:p>
            <a:pPr lvl="1"/>
            <a:r>
              <a:rPr lang="en-US" altLang="en-US" dirty="0">
                <a:latin typeface="Times" charset="0"/>
              </a:rPr>
              <a:t>More data/experience needed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 bwMode="auto">
          <a:xfrm>
            <a:off x="1981200" y="762000"/>
            <a:ext cx="8229600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600"/>
              <a:t>Acalabrutinib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1524000"/>
            <a:ext cx="10896600" cy="464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>
                <a:latin typeface="Times" charset="0"/>
              </a:rPr>
              <a:t>Practical considerations</a:t>
            </a:r>
          </a:p>
          <a:p>
            <a:pPr lvl="1"/>
            <a:r>
              <a:rPr lang="en-US" altLang="en-US" sz="2400" dirty="0">
                <a:latin typeface="Times" charset="0"/>
              </a:rPr>
              <a:t>Can take with or without food.</a:t>
            </a:r>
          </a:p>
          <a:p>
            <a:pPr lvl="1"/>
            <a:r>
              <a:rPr lang="en-US" altLang="en-US" sz="2400" dirty="0">
                <a:latin typeface="Times" charset="0"/>
              </a:rPr>
              <a:t>Avoid PPIs. Take 2 hours before H2 blockers. </a:t>
            </a:r>
          </a:p>
          <a:p>
            <a:pPr lvl="1"/>
            <a:r>
              <a:rPr lang="en-US" altLang="en-US" sz="2400" dirty="0">
                <a:latin typeface="Times" charset="0"/>
              </a:rPr>
              <a:t>Do not give with warfarin. </a:t>
            </a:r>
          </a:p>
          <a:p>
            <a:pPr lvl="1"/>
            <a:r>
              <a:rPr lang="en-US" altLang="en-US" sz="2400" dirty="0">
                <a:latin typeface="Times" charset="0"/>
              </a:rPr>
              <a:t>Can give </a:t>
            </a:r>
            <a:r>
              <a:rPr lang="en-US" altLang="en-US" sz="2400">
                <a:latin typeface="Times" charset="0"/>
              </a:rPr>
              <a:t>with direct-acting </a:t>
            </a:r>
            <a:r>
              <a:rPr lang="en-US" altLang="en-US" sz="2400" dirty="0">
                <a:latin typeface="Times" charset="0"/>
              </a:rPr>
              <a:t>oral anticoagulants, but bleeding risk likely increases. </a:t>
            </a:r>
          </a:p>
          <a:p>
            <a:pPr lvl="1"/>
            <a:r>
              <a:rPr lang="en-US" altLang="en-US" sz="2400" dirty="0">
                <a:latin typeface="Times" charset="0"/>
              </a:rPr>
              <a:t>If miss dose, do not make it up unless within 3 </a:t>
            </a:r>
            <a:r>
              <a:rPr lang="en-US" altLang="en-US" sz="2400" dirty="0" err="1">
                <a:latin typeface="Times" charset="0"/>
              </a:rPr>
              <a:t>hr</a:t>
            </a:r>
            <a:r>
              <a:rPr lang="en-US" altLang="en-US" sz="2400" dirty="0">
                <a:latin typeface="Times" charset="0"/>
              </a:rPr>
              <a:t> window. </a:t>
            </a:r>
          </a:p>
          <a:p>
            <a:pPr lvl="1"/>
            <a:endParaRPr lang="en-US" altLang="en-US" sz="2400" dirty="0">
              <a:latin typeface="Times" charset="0"/>
            </a:endParaRPr>
          </a:p>
          <a:p>
            <a:r>
              <a:rPr lang="en-US" altLang="en-US" sz="2800" dirty="0">
                <a:latin typeface="Times" charset="0"/>
              </a:rPr>
              <a:t>FDA approval for R/R MCL in November 2017</a:t>
            </a:r>
          </a:p>
          <a:p>
            <a:pPr lvl="1"/>
            <a:r>
              <a:rPr lang="en-US" altLang="en-US" sz="2400" dirty="0">
                <a:latin typeface="Times" charset="0"/>
              </a:rPr>
              <a:t>Must have received one prior line of therapy</a:t>
            </a:r>
          </a:p>
          <a:p>
            <a:pPr lvl="1"/>
            <a:r>
              <a:rPr lang="en-US" altLang="en-US" sz="2400" dirty="0">
                <a:latin typeface="Times" charset="0"/>
              </a:rPr>
              <a:t>Accelerated approval </a:t>
            </a:r>
          </a:p>
          <a:p>
            <a:pPr lvl="1"/>
            <a:endParaRPr lang="en-US" altLang="en-US" dirty="0">
              <a:latin typeface="Times" charset="0"/>
            </a:endParaRPr>
          </a:p>
          <a:p>
            <a:endParaRPr lang="en-US" altLang="en-US" dirty="0">
              <a:latin typeface="Times" charset="0"/>
            </a:endParaRPr>
          </a:p>
          <a:p>
            <a:pPr lvl="2"/>
            <a:endParaRPr lang="en-US" altLang="en-US" sz="2000" dirty="0">
              <a:latin typeface="Times" charset="0"/>
            </a:endParaRPr>
          </a:p>
          <a:p>
            <a:pPr lvl="1"/>
            <a:endParaRPr lang="en-US" altLang="en-US" sz="2400" dirty="0">
              <a:latin typeface="Times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50"/>
          <a:stretch/>
        </p:blipFill>
        <p:spPr bwMode="auto">
          <a:xfrm>
            <a:off x="1384300" y="2193534"/>
            <a:ext cx="90551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TextBox 2"/>
          <p:cNvSpPr txBox="1">
            <a:spLocks noChangeArrowheads="1"/>
          </p:cNvSpPr>
          <p:nvPr/>
        </p:nvSpPr>
        <p:spPr bwMode="auto">
          <a:xfrm>
            <a:off x="1524000" y="5518150"/>
            <a:ext cx="7391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dirty="0"/>
              <a:t>Confirmatory Trial: Current enrollment 180</a:t>
            </a:r>
            <a:r>
              <a:rPr lang="en-US" altLang="en-US"/>
              <a:t>. </a:t>
            </a:r>
            <a:r>
              <a:rPr lang="en-US" altLang="en-US" dirty="0"/>
              <a:t>Estimated primary completion date: October 2022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0" y="868740"/>
            <a:ext cx="891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60051"/>
                </a:solidFill>
              </a:rPr>
              <a:t>ACE-LY-308: Phase 3, Randomized, Multicenter Study of </a:t>
            </a:r>
            <a:r>
              <a:rPr lang="en-US" b="1" dirty="0" err="1">
                <a:solidFill>
                  <a:srgbClr val="860051"/>
                </a:solidFill>
              </a:rPr>
              <a:t>Bendamustine</a:t>
            </a:r>
            <a:r>
              <a:rPr lang="en-US" b="1" dirty="0">
                <a:solidFill>
                  <a:srgbClr val="860051"/>
                </a:solidFill>
              </a:rPr>
              <a:t> and Rituximab Alone vs in Combination With </a:t>
            </a:r>
            <a:r>
              <a:rPr lang="en-US" b="1" dirty="0" err="1">
                <a:solidFill>
                  <a:srgbClr val="860051"/>
                </a:solidFill>
              </a:rPr>
              <a:t>Acalabrutinib</a:t>
            </a:r>
            <a:r>
              <a:rPr lang="en-US" b="1" dirty="0">
                <a:solidFill>
                  <a:srgbClr val="860051"/>
                </a:solidFill>
              </a:rPr>
              <a:t> in Subjects With Previously Untreated MCL (NCT02972840)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AM-we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066800"/>
            <a:ext cx="5300663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4"/>
          <p:cNvSpPr>
            <a:spLocks noGrp="1"/>
          </p:cNvSpPr>
          <p:nvPr>
            <p:ph type="title"/>
          </p:nvPr>
        </p:nvSpPr>
        <p:spPr bwMode="auto">
          <a:xfrm>
            <a:off x="609600" y="990600"/>
            <a:ext cx="109728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Disclosures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828800" y="2743200"/>
          <a:ext cx="8128000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22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Consulting Agreements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Celgene Corporation, Genentech, </a:t>
                      </a:r>
                      <a:r>
                        <a:rPr lang="en-US" b="0" dirty="0" err="1">
                          <a:solidFill>
                            <a:schemeClr val="tx1"/>
                          </a:solidFill>
                        </a:rPr>
                        <a:t>Pharmacyclics</a:t>
                      </a: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 LLC, an AbbVie Company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110" y="2271201"/>
            <a:ext cx="3369501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err="1">
                <a:solidFill>
                  <a:srgbClr val="FFFFFF"/>
                </a:solidFill>
                <a:latin typeface="Arial"/>
                <a:ea typeface=""/>
              </a:rPr>
              <a:t>Acalabrutinib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2287703"/>
            <a:ext cx="411163" cy="411163"/>
          </a:xfrm>
          <a:prstGeom prst="rect">
            <a:avLst/>
          </a:prstGeom>
        </p:spPr>
      </p:pic>
      <p:sp>
        <p:nvSpPr>
          <p:cNvPr id="15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7678" y="2280216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rgbClr val="FFFFFF"/>
                </a:solidFill>
                <a:latin typeface="Arial"/>
                <a:ea typeface=""/>
              </a:rPr>
              <a:t>14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55423" y="2287703"/>
            <a:ext cx="411163" cy="411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89117" y="2287703"/>
            <a:ext cx="411163" cy="4111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22811" y="2287703"/>
            <a:ext cx="411163" cy="4111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56505" y="2287703"/>
            <a:ext cx="411163" cy="4111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01456" y="2287703"/>
            <a:ext cx="411163" cy="41116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35150" y="2287703"/>
            <a:ext cx="411163" cy="411163"/>
          </a:xfrm>
          <a:prstGeom prst="rect">
            <a:avLst/>
          </a:prstGeom>
        </p:spPr>
      </p:pic>
      <p:sp>
        <p:nvSpPr>
          <p:cNvPr id="22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903" y="3025403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Ibrutinib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6925" y="3043113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rgbClr val="FFFFFF"/>
                </a:solidFill>
                <a:latin typeface="Arial"/>
                <a:ea typeface=""/>
              </a:rPr>
              <a:t>4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3005077"/>
            <a:ext cx="411163" cy="40908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55558" y="3005077"/>
            <a:ext cx="411163" cy="40908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605908" y="3005077"/>
            <a:ext cx="411163" cy="409086"/>
          </a:xfrm>
          <a:prstGeom prst="rect">
            <a:avLst/>
          </a:prstGeom>
        </p:spPr>
      </p:pic>
      <p:sp>
        <p:nvSpPr>
          <p:cNvPr id="47" name="Text Box 4">
            <a:extLst>
              <a:ext uri="{FF2B5EF4-FFF2-40B4-BE49-F238E27FC236}">
                <a16:creationId xmlns:a16="http://schemas.microsoft.com/office/drawing/2014/main" xmlns="" id="{12AD4308-B197-FD42-A08F-183AFEC44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9" y="3711068"/>
            <a:ext cx="3532339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err="1">
                <a:solidFill>
                  <a:srgbClr val="FFFFFF"/>
                </a:solidFill>
                <a:latin typeface="Arial"/>
                <a:ea typeface=""/>
              </a:rPr>
              <a:t>Lenalidomide</a:t>
            </a: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 + rituximab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3697645"/>
            <a:ext cx="411163" cy="411163"/>
          </a:xfrm>
          <a:prstGeom prst="rect">
            <a:avLst/>
          </a:prstGeom>
        </p:spPr>
      </p:pic>
      <p:sp>
        <p:nvSpPr>
          <p:cNvPr id="49" name="Text Box 4">
            <a:extLst>
              <a:ext uri="{FF2B5EF4-FFF2-40B4-BE49-F238E27FC236}">
                <a16:creationId xmlns:a16="http://schemas.microsoft.com/office/drawing/2014/main" xmlns="" id="{12AD4308-B197-FD42-A08F-183AFEC44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5344" y="3697645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3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68083" y="3697645"/>
            <a:ext cx="411163" cy="411163"/>
          </a:xfrm>
          <a:prstGeom prst="rect">
            <a:avLst/>
          </a:prstGeom>
        </p:spPr>
      </p:pic>
      <p:sp>
        <p:nvSpPr>
          <p:cNvPr id="58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2" y="4407083"/>
            <a:ext cx="3532339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err="1">
                <a:solidFill>
                  <a:srgbClr val="FFFFFF"/>
                </a:solidFill>
                <a:latin typeface="Arial"/>
                <a:ea typeface=""/>
              </a:rPr>
              <a:t>Venetoclax</a:t>
            </a: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 + rituximab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4427231"/>
            <a:ext cx="411163" cy="411163"/>
          </a:xfrm>
          <a:prstGeom prst="rect">
            <a:avLst/>
          </a:prstGeom>
        </p:spPr>
      </p:pic>
      <p:sp>
        <p:nvSpPr>
          <p:cNvPr id="60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0944" y="4429200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1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65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411" y="5057132"/>
            <a:ext cx="27432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err="1">
                <a:solidFill>
                  <a:srgbClr val="FFFFFF"/>
                </a:solidFill>
                <a:latin typeface="Arial"/>
                <a:ea typeface=""/>
              </a:rPr>
              <a:t>Bortezomib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5093447"/>
            <a:ext cx="411163" cy="411163"/>
          </a:xfrm>
          <a:prstGeom prst="rect">
            <a:avLst/>
          </a:prstGeom>
        </p:spPr>
      </p:pic>
      <p:sp>
        <p:nvSpPr>
          <p:cNvPr id="67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0944" y="5081011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1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80101" y="2287703"/>
            <a:ext cx="411163" cy="411163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213795" y="2287703"/>
            <a:ext cx="411163" cy="411163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647489" y="2287703"/>
            <a:ext cx="411163" cy="411163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81183" y="2287703"/>
            <a:ext cx="411163" cy="411163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526134" y="2287703"/>
            <a:ext cx="411163" cy="41116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613034" y="3697645"/>
            <a:ext cx="411163" cy="41116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971085" y="2287703"/>
            <a:ext cx="411163" cy="411163"/>
          </a:xfrm>
          <a:prstGeom prst="rect">
            <a:avLst/>
          </a:prstGeom>
        </p:spPr>
      </p:pic>
      <p:sp>
        <p:nvSpPr>
          <p:cNvPr id="39" name="Title 6">
            <a:extLst>
              <a:ext uri="{FF2B5EF4-FFF2-40B4-BE49-F238E27FC236}">
                <a16:creationId xmlns:a16="http://schemas.microsoft.com/office/drawing/2014/main" xmlns="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8" y="146876"/>
            <a:ext cx="1129428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A 60-year-old patient with MCL responds </a:t>
            </a:r>
            <a:r>
              <a:rPr lang="en-US" sz="2200" baseline="0" dirty="0" smtClean="0">
                <a:solidFill>
                  <a:srgbClr val="FFF584"/>
                </a:solidFill>
                <a:latin typeface="Arial" pitchFamily="34" charset="0"/>
              </a:rPr>
              <a:t>to R-hyper-CVAD 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followed by autologous transplant and rituximab maintenance but after 1 year develops disease progression. The patient is </a:t>
            </a:r>
            <a:r>
              <a:rPr lang="en-US" sz="2200" baseline="0" dirty="0" smtClean="0">
                <a:solidFill>
                  <a:srgbClr val="FFF584"/>
                </a:solidFill>
                <a:latin typeface="Arial" pitchFamily="34" charset="0"/>
              </a:rPr>
              <a:t>no longer 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a candidate for transplant. In general, what would be your most likely next treatment recommendation if the patient had a history of atrial fibrillation and was receiving anticoagulation with warfarin?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46623" y="3005077"/>
            <a:ext cx="411163" cy="40908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411800" y="2287703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7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110" y="2271201"/>
            <a:ext cx="3369501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err="1">
                <a:solidFill>
                  <a:srgbClr val="FFFFFF"/>
                </a:solidFill>
                <a:latin typeface="Arial"/>
                <a:ea typeface=""/>
              </a:rPr>
              <a:t>Acalabrutinib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2287703"/>
            <a:ext cx="411163" cy="411163"/>
          </a:xfrm>
          <a:prstGeom prst="rect">
            <a:avLst/>
          </a:prstGeom>
        </p:spPr>
      </p:pic>
      <p:sp>
        <p:nvSpPr>
          <p:cNvPr id="11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0236" y="2280216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8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55423" y="2287703"/>
            <a:ext cx="411163" cy="4111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89117" y="2287703"/>
            <a:ext cx="411163" cy="4111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22811" y="2287703"/>
            <a:ext cx="411163" cy="4111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56505" y="2287703"/>
            <a:ext cx="411163" cy="4111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01456" y="2287703"/>
            <a:ext cx="411163" cy="411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35150" y="2287703"/>
            <a:ext cx="411163" cy="411163"/>
          </a:xfrm>
          <a:prstGeom prst="rect">
            <a:avLst/>
          </a:prstGeom>
        </p:spPr>
      </p:pic>
      <p:sp>
        <p:nvSpPr>
          <p:cNvPr id="18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903" y="4593650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Continue ibrutinib </a:t>
            </a:r>
            <a:b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</a:b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at a reduced dose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2924" y="4611360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3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4573324"/>
            <a:ext cx="411163" cy="40908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55558" y="4573324"/>
            <a:ext cx="411163" cy="409086"/>
          </a:xfrm>
          <a:prstGeom prst="rect">
            <a:avLst/>
          </a:prstGeom>
        </p:spPr>
      </p:pic>
      <p:sp>
        <p:nvSpPr>
          <p:cNvPr id="22" name="Text Box 4">
            <a:extLst>
              <a:ext uri="{FF2B5EF4-FFF2-40B4-BE49-F238E27FC236}">
                <a16:creationId xmlns:a16="http://schemas.microsoft.com/office/drawing/2014/main" xmlns="" id="{12AD4308-B197-FD42-A08F-183AFEC44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9" y="2998583"/>
            <a:ext cx="3532339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err="1">
                <a:solidFill>
                  <a:srgbClr val="FFFFFF"/>
                </a:solidFill>
                <a:latin typeface="Arial"/>
                <a:ea typeface=""/>
              </a:rPr>
              <a:t>Lenalidomide</a:t>
            </a: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 + rituximab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2985160"/>
            <a:ext cx="411163" cy="411163"/>
          </a:xfrm>
          <a:prstGeom prst="rect">
            <a:avLst/>
          </a:prstGeom>
        </p:spPr>
      </p:pic>
      <p:sp>
        <p:nvSpPr>
          <p:cNvPr id="24" name="Text Box 4">
            <a:extLst>
              <a:ext uri="{FF2B5EF4-FFF2-40B4-BE49-F238E27FC236}">
                <a16:creationId xmlns:a16="http://schemas.microsoft.com/office/drawing/2014/main" xmlns="" id="{12AD4308-B197-FD42-A08F-183AFEC44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8304" y="2985160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6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43031" y="2985160"/>
            <a:ext cx="411163" cy="411163"/>
          </a:xfrm>
          <a:prstGeom prst="rect">
            <a:avLst/>
          </a:prstGeom>
        </p:spPr>
      </p:pic>
      <p:sp>
        <p:nvSpPr>
          <p:cNvPr id="26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2" y="5261290"/>
            <a:ext cx="3532339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err="1">
                <a:solidFill>
                  <a:srgbClr val="FFFFFF"/>
                </a:solidFill>
                <a:latin typeface="Arial"/>
                <a:ea typeface=""/>
              </a:rPr>
              <a:t>Venetoclax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5281438"/>
            <a:ext cx="411163" cy="411163"/>
          </a:xfrm>
          <a:prstGeom prst="rect">
            <a:avLst/>
          </a:prstGeom>
        </p:spPr>
      </p:pic>
      <p:sp>
        <p:nvSpPr>
          <p:cNvPr id="28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1557" y="5283407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2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0181" y="3732921"/>
            <a:ext cx="231843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Continue ibrutinib </a:t>
            </a:r>
            <a:b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</a:b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at the same dose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21729" y="3769236"/>
            <a:ext cx="411163" cy="411163"/>
          </a:xfrm>
          <a:prstGeom prst="rect">
            <a:avLst/>
          </a:prstGeom>
        </p:spPr>
      </p:pic>
      <p:sp>
        <p:nvSpPr>
          <p:cNvPr id="31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3904" y="3756800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rgbClr val="FFFFFF"/>
                </a:solidFill>
                <a:latin typeface="Arial"/>
                <a:ea typeface=""/>
              </a:rPr>
              <a:t>4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95579" y="2985160"/>
            <a:ext cx="411163" cy="41116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45930" y="2985160"/>
            <a:ext cx="411163" cy="41116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95693" y="2985160"/>
            <a:ext cx="411163" cy="41116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89117" y="4573324"/>
            <a:ext cx="411163" cy="40908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55288" y="5281438"/>
            <a:ext cx="411163" cy="41116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55288" y="3769236"/>
            <a:ext cx="411163" cy="41116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68844" y="2287703"/>
            <a:ext cx="411163" cy="41116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29387" y="2985160"/>
            <a:ext cx="411163" cy="411163"/>
          </a:xfrm>
          <a:prstGeom prst="rect">
            <a:avLst/>
          </a:prstGeom>
        </p:spPr>
      </p:pic>
      <p:sp>
        <p:nvSpPr>
          <p:cNvPr id="44" name="Title 6">
            <a:extLst>
              <a:ext uri="{FF2B5EF4-FFF2-40B4-BE49-F238E27FC236}">
                <a16:creationId xmlns:a16="http://schemas.microsoft.com/office/drawing/2014/main" xmlns="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8" y="161175"/>
            <a:ext cx="1129428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 smtClean="0">
                <a:solidFill>
                  <a:srgbClr val="FFF584"/>
                </a:solidFill>
                <a:latin typeface="Arial" pitchFamily="34" charset="0"/>
              </a:rPr>
              <a:t>A 60-year-old 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patient with MCL responds to BR and then ibrutinib on relapse but develops atrial fibrillation requiring anticoagulation with warfarin. Regulatory and reimbursement issues aside, what would you recommend?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89117" y="3769236"/>
            <a:ext cx="411163" cy="411163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22676" y="3769236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9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879" y="3130742"/>
            <a:ext cx="3420107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There are not enough </a:t>
            </a:r>
            <a:b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</a:b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available data at this time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2155280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About the same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411" y="4101583"/>
            <a:ext cx="3103575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err="1">
                <a:solidFill>
                  <a:srgbClr val="FFFFFF"/>
                </a:solidFill>
                <a:latin typeface="Arial"/>
                <a:ea typeface=""/>
              </a:rPr>
              <a:t>Acalabrutinib</a:t>
            </a: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 is more efficacious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3103730"/>
            <a:ext cx="411163" cy="411163"/>
          </a:xfrm>
          <a:prstGeom prst="rect">
            <a:avLst/>
          </a:prstGeom>
        </p:spPr>
      </p:pic>
      <p:sp>
        <p:nvSpPr>
          <p:cNvPr id="12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6204" y="3146347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5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3103730"/>
            <a:ext cx="411163" cy="4111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3103730"/>
            <a:ext cx="411163" cy="4111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3103730"/>
            <a:ext cx="411163" cy="4111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160033"/>
            <a:ext cx="411163" cy="411163"/>
          </a:xfrm>
          <a:prstGeom prst="rect">
            <a:avLst/>
          </a:prstGeom>
        </p:spPr>
      </p:pic>
      <p:sp>
        <p:nvSpPr>
          <p:cNvPr id="17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3264" y="2162002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rgbClr val="FFFFFF"/>
                </a:solidFill>
                <a:latin typeface="Arial"/>
                <a:ea typeface=""/>
              </a:rPr>
              <a:t>16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2160033"/>
            <a:ext cx="411163" cy="4111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2160033"/>
            <a:ext cx="411163" cy="4111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2160033"/>
            <a:ext cx="411163" cy="41116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2160033"/>
            <a:ext cx="411163" cy="4111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23574" y="2160033"/>
            <a:ext cx="411163" cy="4111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4089384"/>
            <a:ext cx="411163" cy="411163"/>
          </a:xfrm>
          <a:prstGeom prst="rect">
            <a:avLst/>
          </a:prstGeom>
        </p:spPr>
      </p:pic>
      <p:sp>
        <p:nvSpPr>
          <p:cNvPr id="24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7551" y="4120446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2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4089384"/>
            <a:ext cx="411163" cy="41116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57268" y="2160033"/>
            <a:ext cx="411163" cy="4111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90962" y="2160033"/>
            <a:ext cx="411163" cy="41116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24656" y="2160033"/>
            <a:ext cx="411163" cy="41116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58350" y="2160033"/>
            <a:ext cx="411163" cy="41116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992044" y="2160033"/>
            <a:ext cx="411163" cy="41116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425738" y="2160033"/>
            <a:ext cx="411163" cy="41116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59432" y="2160033"/>
            <a:ext cx="411163" cy="41116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3103730"/>
            <a:ext cx="411163" cy="41116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293126" y="2160033"/>
            <a:ext cx="411163" cy="411163"/>
          </a:xfrm>
          <a:prstGeom prst="rect">
            <a:avLst/>
          </a:prstGeom>
        </p:spPr>
      </p:pic>
      <p:sp>
        <p:nvSpPr>
          <p:cNvPr id="38" name="Title 6">
            <a:extLst>
              <a:ext uri="{FF2B5EF4-FFF2-40B4-BE49-F238E27FC236}">
                <a16:creationId xmlns:a16="http://schemas.microsoft.com/office/drawing/2014/main" xmlns="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8" y="182220"/>
            <a:ext cx="1108689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Based on current clinical trial data and your personal experience, how would you compare the </a:t>
            </a:r>
            <a:r>
              <a:rPr lang="en-US" sz="2200" baseline="0" dirty="0" smtClean="0">
                <a:solidFill>
                  <a:srgbClr val="FFF584"/>
                </a:solidFill>
                <a:latin typeface="Arial" pitchFamily="34" charset="0"/>
              </a:rPr>
              <a:t>efficacy 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of </a:t>
            </a:r>
            <a:r>
              <a:rPr lang="en-US" sz="2200" baseline="0" dirty="0" err="1">
                <a:solidFill>
                  <a:srgbClr val="FFF584"/>
                </a:solidFill>
                <a:latin typeface="Arial" pitchFamily="34" charset="0"/>
              </a:rPr>
              <a:t>acalabrutinib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 to that of ibrutinib in MCL?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725889" y="2160033"/>
            <a:ext cx="411163" cy="41116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159583" y="2160033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29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879" y="3297620"/>
            <a:ext cx="3420107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There are not enough</a:t>
            </a:r>
            <a:b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</a:b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available data at this time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4291702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About the same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879" y="2275118"/>
            <a:ext cx="3420107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err="1">
                <a:solidFill>
                  <a:srgbClr val="FFFFFF"/>
                </a:solidFill>
                <a:latin typeface="Arial"/>
                <a:ea typeface=""/>
              </a:rPr>
              <a:t>Acalabrutinib</a:t>
            </a: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 has less toxicity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3270608"/>
            <a:ext cx="411163" cy="411163"/>
          </a:xfrm>
          <a:prstGeom prst="rect">
            <a:avLst/>
          </a:prstGeom>
        </p:spPr>
      </p:pic>
      <p:sp>
        <p:nvSpPr>
          <p:cNvPr id="12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6204" y="3313225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"/>
              </a:rPr>
              <a:t>5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3270608"/>
            <a:ext cx="411163" cy="4111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3270608"/>
            <a:ext cx="411163" cy="4111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3270608"/>
            <a:ext cx="411163" cy="4111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4296455"/>
            <a:ext cx="411163" cy="411163"/>
          </a:xfrm>
          <a:prstGeom prst="rect">
            <a:avLst/>
          </a:prstGeom>
        </p:spPr>
      </p:pic>
      <p:sp>
        <p:nvSpPr>
          <p:cNvPr id="17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2958" y="4298424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rgbClr val="FFFFFF"/>
                </a:solidFill>
                <a:latin typeface="Arial"/>
                <a:ea typeface=""/>
              </a:rPr>
              <a:t>4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4296455"/>
            <a:ext cx="411163" cy="4111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4296455"/>
            <a:ext cx="411163" cy="4111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262919"/>
            <a:ext cx="411163" cy="411163"/>
          </a:xfrm>
          <a:prstGeom prst="rect">
            <a:avLst/>
          </a:prstGeom>
        </p:spPr>
      </p:pic>
      <p:sp>
        <p:nvSpPr>
          <p:cNvPr id="24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5883" y="2293981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rgbClr val="FFFFFF"/>
                </a:solidFill>
                <a:latin typeface="Arial"/>
                <a:ea typeface=""/>
              </a:rPr>
              <a:t>14</a:t>
            </a:r>
            <a:endParaRPr lang="en-US" sz="1800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2262919"/>
            <a:ext cx="411163" cy="41116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2262919"/>
            <a:ext cx="411163" cy="41116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2262919"/>
            <a:ext cx="411163" cy="41116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2262919"/>
            <a:ext cx="411163" cy="41116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23574" y="2262919"/>
            <a:ext cx="411163" cy="41116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57268" y="2262919"/>
            <a:ext cx="411163" cy="41116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90962" y="2262919"/>
            <a:ext cx="411163" cy="41116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24656" y="2262919"/>
            <a:ext cx="411163" cy="411163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58350" y="2262919"/>
            <a:ext cx="411163" cy="41116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992044" y="2262919"/>
            <a:ext cx="411163" cy="41116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425738" y="2262919"/>
            <a:ext cx="411163" cy="4111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3270608"/>
            <a:ext cx="411163" cy="41116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59432" y="2262919"/>
            <a:ext cx="411163" cy="411163"/>
          </a:xfrm>
          <a:prstGeom prst="rect">
            <a:avLst/>
          </a:prstGeom>
        </p:spPr>
      </p:pic>
      <p:sp>
        <p:nvSpPr>
          <p:cNvPr id="44" name="Title 6">
            <a:extLst>
              <a:ext uri="{FF2B5EF4-FFF2-40B4-BE49-F238E27FC236}">
                <a16:creationId xmlns:a16="http://schemas.microsoft.com/office/drawing/2014/main" xmlns="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9" y="179721"/>
            <a:ext cx="1075001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Based on current clinical trial data and your personal experience, how would you compare the </a:t>
            </a:r>
            <a:r>
              <a:rPr lang="en-US" sz="2200" baseline="0" dirty="0" smtClean="0">
                <a:solidFill>
                  <a:srgbClr val="FFF584"/>
                </a:solidFill>
                <a:latin typeface="Arial" pitchFamily="34" charset="0"/>
              </a:rPr>
              <a:t>toxicity 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of </a:t>
            </a:r>
            <a:r>
              <a:rPr lang="en-US" sz="2200" baseline="0" dirty="0" err="1">
                <a:solidFill>
                  <a:srgbClr val="FFF584"/>
                </a:solidFill>
                <a:latin typeface="Arial" pitchFamily="34" charset="0"/>
              </a:rPr>
              <a:t>acalabrutinib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 to that of ibrutinib in MCL?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4296455"/>
            <a:ext cx="411163" cy="41116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293126" y="2262919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2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>
            <a:extLst>
              <a:ext uri="{FF2B5EF4-FFF2-40B4-BE49-F238E27FC236}">
                <a16:creationId xmlns:a16="http://schemas.microsoft.com/office/drawing/2014/main" xmlns="" id="{1542593E-787E-0842-B735-31662726E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369" y="1815230"/>
            <a:ext cx="9075419" cy="358815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ＭＳ Ｐゴシック"/>
            </a:endParaRPr>
          </a:p>
        </p:txBody>
      </p:sp>
      <p:graphicFrame>
        <p:nvGraphicFramePr>
          <p:cNvPr id="4" name="Group 217">
            <a:extLst>
              <a:ext uri="{FF2B5EF4-FFF2-40B4-BE49-F238E27FC236}">
                <a16:creationId xmlns:a16="http://schemas.microsoft.com/office/drawing/2014/main" xmlns="" id="{2CF26A09-993F-6740-AE26-640E38E8EDC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54673" y="1992966"/>
          <a:ext cx="8766810" cy="3283096"/>
        </p:xfrm>
        <a:graphic>
          <a:graphicData uri="http://schemas.openxmlformats.org/drawingml/2006/table">
            <a:tbl>
              <a:tblPr/>
              <a:tblGrid>
                <a:gridCol w="3806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xmlns="" val="2945652391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xmlns="" val="1571688665"/>
                    </a:ext>
                  </a:extLst>
                </a:gridCol>
              </a:tblGrid>
              <a:tr h="525559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Procedure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Days prior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Days after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2376"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Median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Range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Median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Range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7450038"/>
                  </a:ext>
                </a:extLst>
              </a:tr>
              <a:tr h="74795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Dental extraction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2-5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1-5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3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Minor surgery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2-7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2-7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3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Major surgery (</a:t>
                      </a:r>
                      <a:r>
                        <a:rPr kumimoji="0" lang="en-US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eg</a:t>
                      </a: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, colectomy)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3-14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Title 13"/>
          <p:cNvSpPr>
            <a:spLocks/>
          </p:cNvSpPr>
          <p:nvPr/>
        </p:nvSpPr>
        <p:spPr bwMode="auto">
          <a:xfrm>
            <a:off x="137119" y="6096000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xmlns="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9" y="186117"/>
            <a:ext cx="10870579" cy="119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For a patient with MCL who is receiving ibrutinib, how many days prior to a procedure do you discontinue the drug, and how many days after the procedure do you restart it?</a:t>
            </a:r>
          </a:p>
        </p:txBody>
      </p:sp>
    </p:spTree>
    <p:extLst>
      <p:ext uri="{BB962C8B-B14F-4D97-AF65-F5344CB8AC3E}">
        <p14:creationId xmlns:p14="http://schemas.microsoft.com/office/powerpoint/2010/main" val="139857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>
            <a:extLst>
              <a:ext uri="{FF2B5EF4-FFF2-40B4-BE49-F238E27FC236}">
                <a16:creationId xmlns:a16="http://schemas.microsoft.com/office/drawing/2014/main" xmlns="" id="{1542593E-787E-0842-B735-31662726E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369" y="1815230"/>
            <a:ext cx="9075419" cy="358815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ＭＳ Ｐゴシック"/>
            </a:endParaRPr>
          </a:p>
        </p:txBody>
      </p:sp>
      <p:graphicFrame>
        <p:nvGraphicFramePr>
          <p:cNvPr id="4" name="Group 217">
            <a:extLst>
              <a:ext uri="{FF2B5EF4-FFF2-40B4-BE49-F238E27FC236}">
                <a16:creationId xmlns:a16="http://schemas.microsoft.com/office/drawing/2014/main" xmlns="" id="{2CF26A09-993F-6740-AE26-640E38E8EDC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54673" y="1992966"/>
          <a:ext cx="8766810" cy="3283096"/>
        </p:xfrm>
        <a:graphic>
          <a:graphicData uri="http://schemas.openxmlformats.org/drawingml/2006/table">
            <a:tbl>
              <a:tblPr/>
              <a:tblGrid>
                <a:gridCol w="3806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xmlns="" val="2945652391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xmlns="" val="1571688665"/>
                    </a:ext>
                  </a:extLst>
                </a:gridCol>
              </a:tblGrid>
              <a:tr h="525559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Procedure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Days prior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Days after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2376"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Median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Range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Median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Range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7450038"/>
                  </a:ext>
                </a:extLst>
              </a:tr>
              <a:tr h="74795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Dental extraction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0-5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0-5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3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Minor surgery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3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Major surgery (</a:t>
                      </a:r>
                      <a:r>
                        <a:rPr kumimoji="0" lang="en-US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eg</a:t>
                      </a: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, colectomy)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0-14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Title 13"/>
          <p:cNvSpPr>
            <a:spLocks/>
          </p:cNvSpPr>
          <p:nvPr/>
        </p:nvSpPr>
        <p:spPr bwMode="auto">
          <a:xfrm>
            <a:off x="121879" y="6091222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N = </a:t>
            </a:r>
            <a:r>
              <a:rPr lang="en-US" sz="1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23 </a:t>
            </a: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</a:rPr>
              <a:t>investigators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xmlns="" id="{05E208AC-A197-CC4D-A18B-61F2F483A1EB}"/>
              </a:ext>
            </a:extLst>
          </p:cNvPr>
          <p:cNvSpPr txBox="1">
            <a:spLocks/>
          </p:cNvSpPr>
          <p:nvPr/>
        </p:nvSpPr>
        <p:spPr bwMode="auto">
          <a:xfrm>
            <a:off x="688008" y="187569"/>
            <a:ext cx="11086897" cy="1491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1"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For a patient with MCL who is receiving </a:t>
            </a:r>
            <a:r>
              <a:rPr lang="en-US" sz="2200" baseline="0" dirty="0" err="1">
                <a:solidFill>
                  <a:srgbClr val="FFF584"/>
                </a:solidFill>
                <a:latin typeface="Arial" pitchFamily="34" charset="0"/>
              </a:rPr>
              <a:t>acalabrutinib</a:t>
            </a:r>
            <a:r>
              <a:rPr lang="en-US" sz="2200" baseline="0" dirty="0">
                <a:solidFill>
                  <a:srgbClr val="FFF584"/>
                </a:solidFill>
                <a:latin typeface="Arial" pitchFamily="34" charset="0"/>
              </a:rPr>
              <a:t>, how many days prior to a procedure do you discontinue the drug, and how many days after the procedure do you restart it?</a:t>
            </a:r>
          </a:p>
        </p:txBody>
      </p:sp>
    </p:spTree>
    <p:extLst>
      <p:ext uri="{BB962C8B-B14F-4D97-AF65-F5344CB8AC3E}">
        <p14:creationId xmlns:p14="http://schemas.microsoft.com/office/powerpoint/2010/main" val="159298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C8867_SCC_PowerPointTemplate_ScienceFocused_blu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1" ma:contentTypeDescription="Create a new document." ma:contentTypeScope="" ma:versionID="c1e5b6c2d2a8754b21c7bbc2b5faa79f">
  <xsd:schema xmlns:xsd="http://www.w3.org/2001/XMLSchema" xmlns:xs="http://www.w3.org/2001/XMLSchema" xmlns:p="http://schemas.microsoft.com/office/2006/metadata/properties" xmlns:ns2="96f1686b-f877-4eb8-89ab-3a67a5dc2612" xmlns:ns3="b4104d5b-b872-4636-a728-507be7308f43" targetNamespace="http://schemas.microsoft.com/office/2006/metadata/properties" ma:root="true" ma:fieldsID="9b585255430092292a02c2c7dd64808f" ns2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Status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Status" ma:index="16" nillable="true" ma:displayName="Status" ma:internalName="Status">
      <xsd:simpleType>
        <xsd:restriction base="dms:Choice">
          <xsd:enumeration value="Rejected"/>
          <xsd:enumeration value="Approved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</documentManagement>
</p:properties>
</file>

<file path=customXml/itemProps1.xml><?xml version="1.0" encoding="utf-8"?>
<ds:datastoreItem xmlns:ds="http://schemas.openxmlformats.org/officeDocument/2006/customXml" ds:itemID="{F475FF42-38B5-4D94-BFBD-3FB787FFF416}"/>
</file>

<file path=customXml/itemProps2.xml><?xml version="1.0" encoding="utf-8"?>
<ds:datastoreItem xmlns:ds="http://schemas.openxmlformats.org/officeDocument/2006/customXml" ds:itemID="{91352661-5C32-4F66-A193-D0142B812EDD}"/>
</file>

<file path=customXml/itemProps3.xml><?xml version="1.0" encoding="utf-8"?>
<ds:datastoreItem xmlns:ds="http://schemas.openxmlformats.org/officeDocument/2006/customXml" ds:itemID="{92E35366-F3F6-480F-A9DE-4416E02D26C8}"/>
</file>

<file path=docProps/app.xml><?xml version="1.0" encoding="utf-8"?>
<Properties xmlns="http://schemas.openxmlformats.org/officeDocument/2006/extended-properties" xmlns:vt="http://schemas.openxmlformats.org/officeDocument/2006/docPropsVTypes">
  <Template>SCC8867_SCC_PowerPointTemplate_ScienceFocused_blue.pot</Template>
  <TotalTime>553</TotalTime>
  <Words>1003</Words>
  <Application>Microsoft Macintosh PowerPoint</Application>
  <PresentationFormat>Widescreen</PresentationFormat>
  <Paragraphs>203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Arial Bold</vt:lpstr>
      <vt:lpstr>Calibri</vt:lpstr>
      <vt:lpstr>MS PGothic</vt:lpstr>
      <vt:lpstr>ＭＳ Ｐゴシック</vt:lpstr>
      <vt:lpstr>ＭＳ 明朝</vt:lpstr>
      <vt:lpstr>Times</vt:lpstr>
      <vt:lpstr>ヒラギノ角ゴ Pro W3</vt:lpstr>
      <vt:lpstr>Arial</vt:lpstr>
      <vt:lpstr>SCC8867_SCC_PowerPointTemplate_ScienceFocused_blue</vt:lpstr>
      <vt:lpstr>Blank Presentation</vt:lpstr>
      <vt:lpstr>9_Blank Presentation</vt:lpstr>
      <vt:lpstr>PowerPoint Presentation</vt:lpstr>
      <vt:lpstr>PowerPoint Presentation</vt:lpstr>
      <vt:lpstr>Disclosures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Novel Approaches for R/R MCL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Acalabrutinib</vt:lpstr>
      <vt:lpstr>PowerPoint Presentation</vt:lpstr>
      <vt:lpstr>PowerPoint Presentation</vt:lpstr>
    </vt:vector>
  </TitlesOfParts>
  <Manager/>
  <Company>Research To Practice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Microsoft Office User</cp:lastModifiedBy>
  <cp:revision>59</cp:revision>
  <cp:lastPrinted>2018-07-19T19:59:36Z</cp:lastPrinted>
  <dcterms:created xsi:type="dcterms:W3CDTF">2013-07-16T16:44:03Z</dcterms:created>
  <dcterms:modified xsi:type="dcterms:W3CDTF">2018-07-23T17:13:24Z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</Properties>
</file>